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1"/>
  </p:notesMasterIdLst>
  <p:sldIdLst>
    <p:sldId id="256" r:id="rId2"/>
    <p:sldId id="266" r:id="rId3"/>
    <p:sldId id="271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8" r:id="rId16"/>
    <p:sldId id="310" r:id="rId17"/>
    <p:sldId id="304" r:id="rId18"/>
    <p:sldId id="311" r:id="rId19"/>
    <p:sldId id="313" r:id="rId20"/>
    <p:sldId id="312" r:id="rId21"/>
    <p:sldId id="314" r:id="rId22"/>
    <p:sldId id="315" r:id="rId23"/>
    <p:sldId id="306" r:id="rId24"/>
    <p:sldId id="278" r:id="rId25"/>
    <p:sldId id="316" r:id="rId26"/>
    <p:sldId id="317" r:id="rId27"/>
    <p:sldId id="385" r:id="rId28"/>
    <p:sldId id="318" r:id="rId29"/>
    <p:sldId id="319" r:id="rId30"/>
    <p:sldId id="320" r:id="rId31"/>
    <p:sldId id="321" r:id="rId32"/>
    <p:sldId id="322" r:id="rId33"/>
    <p:sldId id="323" r:id="rId34"/>
    <p:sldId id="324" r:id="rId35"/>
    <p:sldId id="325" r:id="rId36"/>
    <p:sldId id="326" r:id="rId37"/>
    <p:sldId id="327" r:id="rId38"/>
    <p:sldId id="328" r:id="rId39"/>
    <p:sldId id="329" r:id="rId40"/>
    <p:sldId id="330" r:id="rId41"/>
    <p:sldId id="332" r:id="rId42"/>
    <p:sldId id="333" r:id="rId43"/>
    <p:sldId id="334" r:id="rId44"/>
    <p:sldId id="338" r:id="rId45"/>
    <p:sldId id="339" r:id="rId46"/>
    <p:sldId id="340" r:id="rId47"/>
    <p:sldId id="341" r:id="rId48"/>
    <p:sldId id="386" r:id="rId49"/>
    <p:sldId id="387" r:id="rId50"/>
    <p:sldId id="342" r:id="rId51"/>
    <p:sldId id="343" r:id="rId52"/>
    <p:sldId id="344" r:id="rId53"/>
    <p:sldId id="345" r:id="rId54"/>
    <p:sldId id="346" r:id="rId55"/>
    <p:sldId id="347" r:id="rId56"/>
    <p:sldId id="348" r:id="rId57"/>
    <p:sldId id="349" r:id="rId58"/>
    <p:sldId id="350" r:id="rId59"/>
    <p:sldId id="390" r:id="rId60"/>
    <p:sldId id="388" r:id="rId61"/>
    <p:sldId id="351" r:id="rId62"/>
    <p:sldId id="352" r:id="rId63"/>
    <p:sldId id="353" r:id="rId64"/>
    <p:sldId id="354" r:id="rId65"/>
    <p:sldId id="355" r:id="rId66"/>
    <p:sldId id="356" r:id="rId67"/>
    <p:sldId id="357" r:id="rId68"/>
    <p:sldId id="358" r:id="rId69"/>
    <p:sldId id="359" r:id="rId70"/>
    <p:sldId id="361" r:id="rId71"/>
    <p:sldId id="362" r:id="rId72"/>
    <p:sldId id="363" r:id="rId73"/>
    <p:sldId id="368" r:id="rId74"/>
    <p:sldId id="369" r:id="rId75"/>
    <p:sldId id="370" r:id="rId76"/>
    <p:sldId id="371" r:id="rId77"/>
    <p:sldId id="372" r:id="rId78"/>
    <p:sldId id="373" r:id="rId79"/>
    <p:sldId id="374" r:id="rId80"/>
    <p:sldId id="375" r:id="rId81"/>
    <p:sldId id="376" r:id="rId82"/>
    <p:sldId id="377" r:id="rId83"/>
    <p:sldId id="378" r:id="rId84"/>
    <p:sldId id="379" r:id="rId85"/>
    <p:sldId id="380" r:id="rId86"/>
    <p:sldId id="382" r:id="rId87"/>
    <p:sldId id="383" r:id="rId88"/>
    <p:sldId id="384" r:id="rId89"/>
    <p:sldId id="282" r:id="rId9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303" autoAdjust="0"/>
  </p:normalViewPr>
  <p:slideViewPr>
    <p:cSldViewPr>
      <p:cViewPr varScale="1">
        <p:scale>
          <a:sx n="103" d="100"/>
          <a:sy n="103" d="100"/>
        </p:scale>
        <p:origin x="1848" y="8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tableStyles" Target="tableStyle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1E3813-FA2E-48FD-BAFB-D9AAED50A4BB}" type="datetimeFigureOut">
              <a:rPr lang="en-US" smtClean="0"/>
              <a:t>22-Aug-22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923AE1-6D41-40E2-BBDA-C5ECC399B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884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923AE1-6D41-40E2-BBDA-C5ECC399B68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849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96316" y="2182241"/>
            <a:ext cx="8151367" cy="18764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rgbClr val="006FC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599689" y="4134688"/>
            <a:ext cx="3944620" cy="8489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9186B-7176-487A-B084-789407778DF8}" type="datetime1">
              <a:rPr lang="en-US" smtClean="0"/>
              <a:t>22-Aug-22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56247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B2DB1-7575-4A98-B95B-EBB9901E0F1B}" type="datetime1">
              <a:rPr lang="en-US" smtClean="0"/>
              <a:t>22-Aug-22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56247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B02E6-8543-479E-BB5D-18888E4D872C}" type="datetime1">
              <a:rPr lang="en-US" smtClean="0"/>
              <a:t>22-Aug-22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56247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36FB3-BF46-45B3-AFD0-BB1C03FD3FBA}" type="datetime1">
              <a:rPr lang="en-US" smtClean="0"/>
              <a:t>22-Aug-22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465EE-6DA6-4587-94FD-F17D97FC2823}" type="datetime1">
              <a:rPr lang="en-US" smtClean="0"/>
              <a:t>22-Aug-22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61" y="866394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38100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02665" y="3754577"/>
            <a:ext cx="7395845" cy="14160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56247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97331" y="1957044"/>
            <a:ext cx="4605655" cy="15551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901566" y="6563055"/>
            <a:ext cx="1339214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D16F0-7931-452B-B4E3-20E099603D1E}" type="datetime1">
              <a:rPr lang="en-US" smtClean="0"/>
              <a:t>22-Aug-22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666353" y="6563055"/>
            <a:ext cx="23177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26" Type="http://schemas.openxmlformats.org/officeDocument/2006/relationships/image" Target="../media/image37.png"/><Relationship Id="rId39" Type="http://schemas.openxmlformats.org/officeDocument/2006/relationships/image" Target="../media/image50.png"/><Relationship Id="rId21" Type="http://schemas.openxmlformats.org/officeDocument/2006/relationships/image" Target="../media/image32.png"/><Relationship Id="rId34" Type="http://schemas.openxmlformats.org/officeDocument/2006/relationships/image" Target="../media/image45.png"/><Relationship Id="rId42" Type="http://schemas.openxmlformats.org/officeDocument/2006/relationships/image" Target="../media/image53.png"/><Relationship Id="rId47" Type="http://schemas.openxmlformats.org/officeDocument/2006/relationships/image" Target="../media/image58.png"/><Relationship Id="rId50" Type="http://schemas.openxmlformats.org/officeDocument/2006/relationships/image" Target="../media/image61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6" Type="http://schemas.openxmlformats.org/officeDocument/2006/relationships/image" Target="../media/image27.png"/><Relationship Id="rId29" Type="http://schemas.openxmlformats.org/officeDocument/2006/relationships/image" Target="../media/image40.png"/><Relationship Id="rId11" Type="http://schemas.openxmlformats.org/officeDocument/2006/relationships/image" Target="../media/image22.png"/><Relationship Id="rId24" Type="http://schemas.openxmlformats.org/officeDocument/2006/relationships/image" Target="../media/image35.png"/><Relationship Id="rId32" Type="http://schemas.openxmlformats.org/officeDocument/2006/relationships/image" Target="../media/image43.png"/><Relationship Id="rId37" Type="http://schemas.openxmlformats.org/officeDocument/2006/relationships/image" Target="../media/image48.png"/><Relationship Id="rId40" Type="http://schemas.openxmlformats.org/officeDocument/2006/relationships/image" Target="../media/image51.png"/><Relationship Id="rId45" Type="http://schemas.openxmlformats.org/officeDocument/2006/relationships/image" Target="../media/image56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23" Type="http://schemas.openxmlformats.org/officeDocument/2006/relationships/image" Target="../media/image34.png"/><Relationship Id="rId28" Type="http://schemas.openxmlformats.org/officeDocument/2006/relationships/image" Target="../media/image39.png"/><Relationship Id="rId36" Type="http://schemas.openxmlformats.org/officeDocument/2006/relationships/image" Target="../media/image47.png"/><Relationship Id="rId49" Type="http://schemas.openxmlformats.org/officeDocument/2006/relationships/image" Target="../media/image60.png"/><Relationship Id="rId10" Type="http://schemas.openxmlformats.org/officeDocument/2006/relationships/image" Target="../media/image21.png"/><Relationship Id="rId19" Type="http://schemas.openxmlformats.org/officeDocument/2006/relationships/image" Target="../media/image30.png"/><Relationship Id="rId31" Type="http://schemas.openxmlformats.org/officeDocument/2006/relationships/image" Target="../media/image42.png"/><Relationship Id="rId44" Type="http://schemas.openxmlformats.org/officeDocument/2006/relationships/image" Target="../media/image55.png"/><Relationship Id="rId52" Type="http://schemas.openxmlformats.org/officeDocument/2006/relationships/image" Target="../media/image63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Relationship Id="rId22" Type="http://schemas.openxmlformats.org/officeDocument/2006/relationships/image" Target="../media/image33.png"/><Relationship Id="rId27" Type="http://schemas.openxmlformats.org/officeDocument/2006/relationships/image" Target="../media/image38.png"/><Relationship Id="rId30" Type="http://schemas.openxmlformats.org/officeDocument/2006/relationships/image" Target="../media/image41.png"/><Relationship Id="rId35" Type="http://schemas.openxmlformats.org/officeDocument/2006/relationships/image" Target="../media/image46.png"/><Relationship Id="rId43" Type="http://schemas.openxmlformats.org/officeDocument/2006/relationships/image" Target="../media/image54.png"/><Relationship Id="rId48" Type="http://schemas.openxmlformats.org/officeDocument/2006/relationships/image" Target="../media/image59.png"/><Relationship Id="rId8" Type="http://schemas.openxmlformats.org/officeDocument/2006/relationships/image" Target="../media/image19.png"/><Relationship Id="rId51" Type="http://schemas.openxmlformats.org/officeDocument/2006/relationships/image" Target="../media/image62.png"/><Relationship Id="rId3" Type="http://schemas.openxmlformats.org/officeDocument/2006/relationships/image" Target="../media/image14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5" Type="http://schemas.openxmlformats.org/officeDocument/2006/relationships/image" Target="../media/image36.png"/><Relationship Id="rId33" Type="http://schemas.openxmlformats.org/officeDocument/2006/relationships/image" Target="../media/image44.png"/><Relationship Id="rId38" Type="http://schemas.openxmlformats.org/officeDocument/2006/relationships/image" Target="../media/image49.png"/><Relationship Id="rId46" Type="http://schemas.openxmlformats.org/officeDocument/2006/relationships/image" Target="../media/image57.png"/><Relationship Id="rId20" Type="http://schemas.openxmlformats.org/officeDocument/2006/relationships/image" Target="../media/image31.png"/><Relationship Id="rId41" Type="http://schemas.openxmlformats.org/officeDocument/2006/relationships/image" Target="../media/image5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/Relationships>
</file>

<file path=ppt/slides/_rels/slide4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5.png"/><Relationship Id="rId18" Type="http://schemas.openxmlformats.org/officeDocument/2006/relationships/image" Target="../media/image80.png"/><Relationship Id="rId26" Type="http://schemas.openxmlformats.org/officeDocument/2006/relationships/image" Target="../media/image88.png"/><Relationship Id="rId39" Type="http://schemas.openxmlformats.org/officeDocument/2006/relationships/image" Target="../media/image101.png"/><Relationship Id="rId21" Type="http://schemas.openxmlformats.org/officeDocument/2006/relationships/image" Target="../media/image83.png"/><Relationship Id="rId34" Type="http://schemas.openxmlformats.org/officeDocument/2006/relationships/image" Target="../media/image96.png"/><Relationship Id="rId42" Type="http://schemas.openxmlformats.org/officeDocument/2006/relationships/image" Target="../media/image104.png"/><Relationship Id="rId47" Type="http://schemas.openxmlformats.org/officeDocument/2006/relationships/image" Target="../media/image109.png"/><Relationship Id="rId50" Type="http://schemas.openxmlformats.org/officeDocument/2006/relationships/image" Target="../media/image112.png"/><Relationship Id="rId7" Type="http://schemas.openxmlformats.org/officeDocument/2006/relationships/image" Target="../media/image69.png"/><Relationship Id="rId2" Type="http://schemas.openxmlformats.org/officeDocument/2006/relationships/image" Target="../media/image64.png"/><Relationship Id="rId16" Type="http://schemas.openxmlformats.org/officeDocument/2006/relationships/image" Target="../media/image78.png"/><Relationship Id="rId29" Type="http://schemas.openxmlformats.org/officeDocument/2006/relationships/image" Target="../media/image91.png"/><Relationship Id="rId11" Type="http://schemas.openxmlformats.org/officeDocument/2006/relationships/image" Target="../media/image73.png"/><Relationship Id="rId24" Type="http://schemas.openxmlformats.org/officeDocument/2006/relationships/image" Target="../media/image86.png"/><Relationship Id="rId32" Type="http://schemas.openxmlformats.org/officeDocument/2006/relationships/image" Target="../media/image94.png"/><Relationship Id="rId37" Type="http://schemas.openxmlformats.org/officeDocument/2006/relationships/image" Target="../media/image99.png"/><Relationship Id="rId40" Type="http://schemas.openxmlformats.org/officeDocument/2006/relationships/image" Target="../media/image102.png"/><Relationship Id="rId45" Type="http://schemas.openxmlformats.org/officeDocument/2006/relationships/image" Target="../media/image107.png"/><Relationship Id="rId53" Type="http://schemas.openxmlformats.org/officeDocument/2006/relationships/image" Target="../media/image115.png"/><Relationship Id="rId5" Type="http://schemas.openxmlformats.org/officeDocument/2006/relationships/image" Target="../media/image67.png"/><Relationship Id="rId10" Type="http://schemas.openxmlformats.org/officeDocument/2006/relationships/image" Target="../media/image72.png"/><Relationship Id="rId19" Type="http://schemas.openxmlformats.org/officeDocument/2006/relationships/image" Target="../media/image81.png"/><Relationship Id="rId31" Type="http://schemas.openxmlformats.org/officeDocument/2006/relationships/image" Target="../media/image93.png"/><Relationship Id="rId44" Type="http://schemas.openxmlformats.org/officeDocument/2006/relationships/image" Target="../media/image106.png"/><Relationship Id="rId52" Type="http://schemas.openxmlformats.org/officeDocument/2006/relationships/image" Target="../media/image114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Relationship Id="rId14" Type="http://schemas.openxmlformats.org/officeDocument/2006/relationships/image" Target="../media/image76.png"/><Relationship Id="rId22" Type="http://schemas.openxmlformats.org/officeDocument/2006/relationships/image" Target="../media/image84.png"/><Relationship Id="rId27" Type="http://schemas.openxmlformats.org/officeDocument/2006/relationships/image" Target="../media/image89.png"/><Relationship Id="rId30" Type="http://schemas.openxmlformats.org/officeDocument/2006/relationships/image" Target="../media/image92.png"/><Relationship Id="rId35" Type="http://schemas.openxmlformats.org/officeDocument/2006/relationships/image" Target="../media/image97.png"/><Relationship Id="rId43" Type="http://schemas.openxmlformats.org/officeDocument/2006/relationships/image" Target="../media/image105.png"/><Relationship Id="rId48" Type="http://schemas.openxmlformats.org/officeDocument/2006/relationships/image" Target="../media/image110.png"/><Relationship Id="rId8" Type="http://schemas.openxmlformats.org/officeDocument/2006/relationships/image" Target="../media/image70.png"/><Relationship Id="rId51" Type="http://schemas.openxmlformats.org/officeDocument/2006/relationships/image" Target="../media/image113.png"/><Relationship Id="rId3" Type="http://schemas.openxmlformats.org/officeDocument/2006/relationships/image" Target="../media/image65.png"/><Relationship Id="rId12" Type="http://schemas.openxmlformats.org/officeDocument/2006/relationships/image" Target="../media/image74.png"/><Relationship Id="rId17" Type="http://schemas.openxmlformats.org/officeDocument/2006/relationships/image" Target="../media/image79.png"/><Relationship Id="rId25" Type="http://schemas.openxmlformats.org/officeDocument/2006/relationships/image" Target="../media/image87.png"/><Relationship Id="rId33" Type="http://schemas.openxmlformats.org/officeDocument/2006/relationships/image" Target="../media/image95.png"/><Relationship Id="rId38" Type="http://schemas.openxmlformats.org/officeDocument/2006/relationships/image" Target="../media/image100.png"/><Relationship Id="rId46" Type="http://schemas.openxmlformats.org/officeDocument/2006/relationships/image" Target="../media/image108.png"/><Relationship Id="rId20" Type="http://schemas.openxmlformats.org/officeDocument/2006/relationships/image" Target="../media/image82.png"/><Relationship Id="rId41" Type="http://schemas.openxmlformats.org/officeDocument/2006/relationships/image" Target="../media/image103.png"/><Relationship Id="rId54" Type="http://schemas.openxmlformats.org/officeDocument/2006/relationships/image" Target="../media/image11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8.png"/><Relationship Id="rId15" Type="http://schemas.openxmlformats.org/officeDocument/2006/relationships/image" Target="../media/image77.png"/><Relationship Id="rId23" Type="http://schemas.openxmlformats.org/officeDocument/2006/relationships/image" Target="../media/image85.png"/><Relationship Id="rId28" Type="http://schemas.openxmlformats.org/officeDocument/2006/relationships/image" Target="../media/image90.png"/><Relationship Id="rId36" Type="http://schemas.openxmlformats.org/officeDocument/2006/relationships/image" Target="../media/image98.png"/><Relationship Id="rId49" Type="http://schemas.openxmlformats.org/officeDocument/2006/relationships/image" Target="../media/image111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127.png"/><Relationship Id="rId18" Type="http://schemas.openxmlformats.org/officeDocument/2006/relationships/image" Target="../media/image132.png"/><Relationship Id="rId26" Type="http://schemas.openxmlformats.org/officeDocument/2006/relationships/image" Target="../media/image140.png"/><Relationship Id="rId3" Type="http://schemas.openxmlformats.org/officeDocument/2006/relationships/image" Target="../media/image120.png"/><Relationship Id="rId21" Type="http://schemas.openxmlformats.org/officeDocument/2006/relationships/image" Target="../media/image135.png"/><Relationship Id="rId7" Type="http://schemas.openxmlformats.org/officeDocument/2006/relationships/image" Target="../media/image123.png"/><Relationship Id="rId12" Type="http://schemas.openxmlformats.org/officeDocument/2006/relationships/image" Target="../media/image126.png"/><Relationship Id="rId17" Type="http://schemas.openxmlformats.org/officeDocument/2006/relationships/image" Target="../media/image131.png"/><Relationship Id="rId25" Type="http://schemas.openxmlformats.org/officeDocument/2006/relationships/image" Target="../media/image139.png"/><Relationship Id="rId2" Type="http://schemas.openxmlformats.org/officeDocument/2006/relationships/image" Target="../media/image13.png"/><Relationship Id="rId16" Type="http://schemas.openxmlformats.org/officeDocument/2006/relationships/image" Target="../media/image130.png"/><Relationship Id="rId20" Type="http://schemas.openxmlformats.org/officeDocument/2006/relationships/image" Target="../media/image134.png"/><Relationship Id="rId29" Type="http://schemas.openxmlformats.org/officeDocument/2006/relationships/image" Target="../media/image14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2.png"/><Relationship Id="rId11" Type="http://schemas.openxmlformats.org/officeDocument/2006/relationships/image" Target="../media/image55.png"/><Relationship Id="rId24" Type="http://schemas.openxmlformats.org/officeDocument/2006/relationships/image" Target="../media/image138.png"/><Relationship Id="rId32" Type="http://schemas.openxmlformats.org/officeDocument/2006/relationships/image" Target="../media/image146.png"/><Relationship Id="rId5" Type="http://schemas.openxmlformats.org/officeDocument/2006/relationships/image" Target="../media/image26.png"/><Relationship Id="rId15" Type="http://schemas.openxmlformats.org/officeDocument/2006/relationships/image" Target="../media/image129.png"/><Relationship Id="rId23" Type="http://schemas.openxmlformats.org/officeDocument/2006/relationships/image" Target="../media/image137.png"/><Relationship Id="rId28" Type="http://schemas.openxmlformats.org/officeDocument/2006/relationships/image" Target="../media/image142.png"/><Relationship Id="rId10" Type="http://schemas.openxmlformats.org/officeDocument/2006/relationships/image" Target="../media/image125.png"/><Relationship Id="rId19" Type="http://schemas.openxmlformats.org/officeDocument/2006/relationships/image" Target="../media/image133.png"/><Relationship Id="rId31" Type="http://schemas.openxmlformats.org/officeDocument/2006/relationships/image" Target="../media/image145.png"/><Relationship Id="rId4" Type="http://schemas.openxmlformats.org/officeDocument/2006/relationships/image" Target="../media/image121.png"/><Relationship Id="rId9" Type="http://schemas.openxmlformats.org/officeDocument/2006/relationships/image" Target="../media/image124.png"/><Relationship Id="rId14" Type="http://schemas.openxmlformats.org/officeDocument/2006/relationships/image" Target="../media/image128.png"/><Relationship Id="rId22" Type="http://schemas.openxmlformats.org/officeDocument/2006/relationships/image" Target="../media/image136.png"/><Relationship Id="rId27" Type="http://schemas.openxmlformats.org/officeDocument/2006/relationships/image" Target="../media/image141.png"/><Relationship Id="rId30" Type="http://schemas.openxmlformats.org/officeDocument/2006/relationships/image" Target="../media/image144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png"/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0.png"/><Relationship Id="rId18" Type="http://schemas.openxmlformats.org/officeDocument/2006/relationships/image" Target="../media/image26.png"/><Relationship Id="rId26" Type="http://schemas.openxmlformats.org/officeDocument/2006/relationships/image" Target="../media/image171.png"/><Relationship Id="rId39" Type="http://schemas.openxmlformats.org/officeDocument/2006/relationships/image" Target="../media/image182.png"/><Relationship Id="rId21" Type="http://schemas.openxmlformats.org/officeDocument/2006/relationships/image" Target="../media/image167.png"/><Relationship Id="rId34" Type="http://schemas.openxmlformats.org/officeDocument/2006/relationships/image" Target="../media/image41.png"/><Relationship Id="rId42" Type="http://schemas.openxmlformats.org/officeDocument/2006/relationships/image" Target="../media/image185.png"/><Relationship Id="rId47" Type="http://schemas.openxmlformats.org/officeDocument/2006/relationships/image" Target="../media/image189.png"/><Relationship Id="rId50" Type="http://schemas.openxmlformats.org/officeDocument/2006/relationships/image" Target="../media/image192.png"/><Relationship Id="rId7" Type="http://schemas.openxmlformats.org/officeDocument/2006/relationships/image" Target="../media/image154.png"/><Relationship Id="rId2" Type="http://schemas.openxmlformats.org/officeDocument/2006/relationships/image" Target="../media/image13.png"/><Relationship Id="rId16" Type="http://schemas.openxmlformats.org/officeDocument/2006/relationships/image" Target="../media/image163.png"/><Relationship Id="rId29" Type="http://schemas.openxmlformats.org/officeDocument/2006/relationships/image" Target="../media/image174.png"/><Relationship Id="rId11" Type="http://schemas.openxmlformats.org/officeDocument/2006/relationships/image" Target="../media/image158.png"/><Relationship Id="rId24" Type="http://schemas.openxmlformats.org/officeDocument/2006/relationships/image" Target="../media/image170.png"/><Relationship Id="rId32" Type="http://schemas.openxmlformats.org/officeDocument/2006/relationships/image" Target="../media/image177.png"/><Relationship Id="rId37" Type="http://schemas.openxmlformats.org/officeDocument/2006/relationships/image" Target="../media/image180.png"/><Relationship Id="rId40" Type="http://schemas.openxmlformats.org/officeDocument/2006/relationships/image" Target="../media/image183.png"/><Relationship Id="rId45" Type="http://schemas.openxmlformats.org/officeDocument/2006/relationships/image" Target="../media/image55.png"/><Relationship Id="rId5" Type="http://schemas.openxmlformats.org/officeDocument/2006/relationships/image" Target="../media/image152.png"/><Relationship Id="rId15" Type="http://schemas.openxmlformats.org/officeDocument/2006/relationships/image" Target="../media/image162.png"/><Relationship Id="rId23" Type="http://schemas.openxmlformats.org/officeDocument/2006/relationships/image" Target="../media/image169.png"/><Relationship Id="rId28" Type="http://schemas.openxmlformats.org/officeDocument/2006/relationships/image" Target="../media/image173.png"/><Relationship Id="rId36" Type="http://schemas.openxmlformats.org/officeDocument/2006/relationships/image" Target="../media/image179.png"/><Relationship Id="rId49" Type="http://schemas.openxmlformats.org/officeDocument/2006/relationships/image" Target="../media/image191.png"/><Relationship Id="rId10" Type="http://schemas.openxmlformats.org/officeDocument/2006/relationships/image" Target="../media/image157.png"/><Relationship Id="rId19" Type="http://schemas.openxmlformats.org/officeDocument/2006/relationships/image" Target="../media/image165.png"/><Relationship Id="rId31" Type="http://schemas.openxmlformats.org/officeDocument/2006/relationships/image" Target="../media/image176.png"/><Relationship Id="rId44" Type="http://schemas.openxmlformats.org/officeDocument/2006/relationships/image" Target="../media/image187.png"/><Relationship Id="rId52" Type="http://schemas.openxmlformats.org/officeDocument/2006/relationships/image" Target="../media/image194.png"/><Relationship Id="rId4" Type="http://schemas.openxmlformats.org/officeDocument/2006/relationships/image" Target="../media/image151.png"/><Relationship Id="rId9" Type="http://schemas.openxmlformats.org/officeDocument/2006/relationships/image" Target="../media/image156.png"/><Relationship Id="rId14" Type="http://schemas.openxmlformats.org/officeDocument/2006/relationships/image" Target="../media/image161.png"/><Relationship Id="rId22" Type="http://schemas.openxmlformats.org/officeDocument/2006/relationships/image" Target="../media/image168.png"/><Relationship Id="rId27" Type="http://schemas.openxmlformats.org/officeDocument/2006/relationships/image" Target="../media/image172.png"/><Relationship Id="rId30" Type="http://schemas.openxmlformats.org/officeDocument/2006/relationships/image" Target="../media/image175.png"/><Relationship Id="rId35" Type="http://schemas.openxmlformats.org/officeDocument/2006/relationships/image" Target="../media/image14.png"/><Relationship Id="rId43" Type="http://schemas.openxmlformats.org/officeDocument/2006/relationships/image" Target="../media/image186.png"/><Relationship Id="rId48" Type="http://schemas.openxmlformats.org/officeDocument/2006/relationships/image" Target="../media/image190.png"/><Relationship Id="rId8" Type="http://schemas.openxmlformats.org/officeDocument/2006/relationships/image" Target="../media/image155.png"/><Relationship Id="rId51" Type="http://schemas.openxmlformats.org/officeDocument/2006/relationships/image" Target="../media/image193.png"/><Relationship Id="rId3" Type="http://schemas.openxmlformats.org/officeDocument/2006/relationships/image" Target="../media/image150.png"/><Relationship Id="rId12" Type="http://schemas.openxmlformats.org/officeDocument/2006/relationships/image" Target="../media/image159.png"/><Relationship Id="rId17" Type="http://schemas.openxmlformats.org/officeDocument/2006/relationships/image" Target="../media/image164.png"/><Relationship Id="rId25" Type="http://schemas.openxmlformats.org/officeDocument/2006/relationships/image" Target="../media/image32.png"/><Relationship Id="rId33" Type="http://schemas.openxmlformats.org/officeDocument/2006/relationships/image" Target="../media/image178.png"/><Relationship Id="rId38" Type="http://schemas.openxmlformats.org/officeDocument/2006/relationships/image" Target="../media/image181.png"/><Relationship Id="rId46" Type="http://schemas.openxmlformats.org/officeDocument/2006/relationships/image" Target="../media/image188.png"/><Relationship Id="rId20" Type="http://schemas.openxmlformats.org/officeDocument/2006/relationships/image" Target="../media/image166.png"/><Relationship Id="rId41" Type="http://schemas.openxmlformats.org/officeDocument/2006/relationships/image" Target="../media/image18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3.png"/></Relationships>
</file>

<file path=ppt/slides/_rels/slide7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5.png"/><Relationship Id="rId18" Type="http://schemas.openxmlformats.org/officeDocument/2006/relationships/image" Target="../media/image210.png"/><Relationship Id="rId26" Type="http://schemas.openxmlformats.org/officeDocument/2006/relationships/image" Target="../media/image216.png"/><Relationship Id="rId39" Type="http://schemas.openxmlformats.org/officeDocument/2006/relationships/image" Target="../media/image227.png"/><Relationship Id="rId21" Type="http://schemas.openxmlformats.org/officeDocument/2006/relationships/image" Target="../media/image120.png"/><Relationship Id="rId34" Type="http://schemas.openxmlformats.org/officeDocument/2006/relationships/image" Target="../media/image224.png"/><Relationship Id="rId42" Type="http://schemas.openxmlformats.org/officeDocument/2006/relationships/image" Target="../media/image230.png"/><Relationship Id="rId7" Type="http://schemas.openxmlformats.org/officeDocument/2006/relationships/image" Target="../media/image199.png"/><Relationship Id="rId2" Type="http://schemas.openxmlformats.org/officeDocument/2006/relationships/image" Target="../media/image131.png"/><Relationship Id="rId16" Type="http://schemas.openxmlformats.org/officeDocument/2006/relationships/image" Target="../media/image208.png"/><Relationship Id="rId20" Type="http://schemas.openxmlformats.org/officeDocument/2006/relationships/image" Target="../media/image135.png"/><Relationship Id="rId29" Type="http://schemas.openxmlformats.org/officeDocument/2006/relationships/image" Target="../media/image219.png"/><Relationship Id="rId41" Type="http://schemas.openxmlformats.org/officeDocument/2006/relationships/image" Target="../media/image2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8.png"/><Relationship Id="rId11" Type="http://schemas.openxmlformats.org/officeDocument/2006/relationships/image" Target="../media/image203.png"/><Relationship Id="rId24" Type="http://schemas.openxmlformats.org/officeDocument/2006/relationships/image" Target="../media/image214.png"/><Relationship Id="rId32" Type="http://schemas.openxmlformats.org/officeDocument/2006/relationships/image" Target="../media/image222.png"/><Relationship Id="rId37" Type="http://schemas.openxmlformats.org/officeDocument/2006/relationships/image" Target="../media/image225.png"/><Relationship Id="rId40" Type="http://schemas.openxmlformats.org/officeDocument/2006/relationships/image" Target="../media/image228.png"/><Relationship Id="rId5" Type="http://schemas.openxmlformats.org/officeDocument/2006/relationships/image" Target="../media/image197.png"/><Relationship Id="rId15" Type="http://schemas.openxmlformats.org/officeDocument/2006/relationships/image" Target="../media/image207.png"/><Relationship Id="rId23" Type="http://schemas.openxmlformats.org/officeDocument/2006/relationships/image" Target="../media/image213.png"/><Relationship Id="rId28" Type="http://schemas.openxmlformats.org/officeDocument/2006/relationships/image" Target="../media/image218.png"/><Relationship Id="rId36" Type="http://schemas.openxmlformats.org/officeDocument/2006/relationships/image" Target="../media/image14.png"/><Relationship Id="rId10" Type="http://schemas.openxmlformats.org/officeDocument/2006/relationships/image" Target="../media/image202.png"/><Relationship Id="rId19" Type="http://schemas.openxmlformats.org/officeDocument/2006/relationships/image" Target="../media/image211.png"/><Relationship Id="rId31" Type="http://schemas.openxmlformats.org/officeDocument/2006/relationships/image" Target="../media/image221.png"/><Relationship Id="rId4" Type="http://schemas.openxmlformats.org/officeDocument/2006/relationships/image" Target="../media/image196.png"/><Relationship Id="rId9" Type="http://schemas.openxmlformats.org/officeDocument/2006/relationships/image" Target="../media/image201.png"/><Relationship Id="rId14" Type="http://schemas.openxmlformats.org/officeDocument/2006/relationships/image" Target="../media/image206.png"/><Relationship Id="rId22" Type="http://schemas.openxmlformats.org/officeDocument/2006/relationships/image" Target="../media/image212.png"/><Relationship Id="rId27" Type="http://schemas.openxmlformats.org/officeDocument/2006/relationships/image" Target="../media/image217.png"/><Relationship Id="rId30" Type="http://schemas.openxmlformats.org/officeDocument/2006/relationships/image" Target="../media/image220.png"/><Relationship Id="rId35" Type="http://schemas.openxmlformats.org/officeDocument/2006/relationships/image" Target="../media/image128.png"/><Relationship Id="rId8" Type="http://schemas.openxmlformats.org/officeDocument/2006/relationships/image" Target="../media/image200.png"/><Relationship Id="rId3" Type="http://schemas.openxmlformats.org/officeDocument/2006/relationships/image" Target="../media/image195.png"/><Relationship Id="rId12" Type="http://schemas.openxmlformats.org/officeDocument/2006/relationships/image" Target="../media/image204.png"/><Relationship Id="rId17" Type="http://schemas.openxmlformats.org/officeDocument/2006/relationships/image" Target="../media/image209.png"/><Relationship Id="rId25" Type="http://schemas.openxmlformats.org/officeDocument/2006/relationships/image" Target="../media/image215.png"/><Relationship Id="rId33" Type="http://schemas.openxmlformats.org/officeDocument/2006/relationships/image" Target="../media/image223.png"/><Relationship Id="rId38" Type="http://schemas.openxmlformats.org/officeDocument/2006/relationships/image" Target="../media/image226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2.png"/><Relationship Id="rId2" Type="http://schemas.openxmlformats.org/officeDocument/2006/relationships/image" Target="../media/image2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4.png"/><Relationship Id="rId4" Type="http://schemas.openxmlformats.org/officeDocument/2006/relationships/image" Target="../media/image233.pn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1.png"/><Relationship Id="rId18" Type="http://schemas.openxmlformats.org/officeDocument/2006/relationships/image" Target="../media/image246.png"/><Relationship Id="rId26" Type="http://schemas.openxmlformats.org/officeDocument/2006/relationships/image" Target="../media/image254.png"/><Relationship Id="rId39" Type="http://schemas.openxmlformats.org/officeDocument/2006/relationships/image" Target="../media/image263.png"/><Relationship Id="rId21" Type="http://schemas.openxmlformats.org/officeDocument/2006/relationships/image" Target="../media/image249.png"/><Relationship Id="rId34" Type="http://schemas.openxmlformats.org/officeDocument/2006/relationships/image" Target="../media/image259.png"/><Relationship Id="rId42" Type="http://schemas.openxmlformats.org/officeDocument/2006/relationships/image" Target="../media/image265.png"/><Relationship Id="rId47" Type="http://schemas.openxmlformats.org/officeDocument/2006/relationships/image" Target="../media/image269.png"/><Relationship Id="rId50" Type="http://schemas.openxmlformats.org/officeDocument/2006/relationships/image" Target="../media/image272.png"/><Relationship Id="rId7" Type="http://schemas.openxmlformats.org/officeDocument/2006/relationships/image" Target="../media/image237.png"/><Relationship Id="rId2" Type="http://schemas.openxmlformats.org/officeDocument/2006/relationships/image" Target="../media/image13.png"/><Relationship Id="rId16" Type="http://schemas.openxmlformats.org/officeDocument/2006/relationships/image" Target="../media/image244.png"/><Relationship Id="rId29" Type="http://schemas.openxmlformats.org/officeDocument/2006/relationships/image" Target="../media/image55.png"/><Relationship Id="rId11" Type="http://schemas.openxmlformats.org/officeDocument/2006/relationships/image" Target="../media/image240.png"/><Relationship Id="rId24" Type="http://schemas.openxmlformats.org/officeDocument/2006/relationships/image" Target="../media/image252.png"/><Relationship Id="rId32" Type="http://schemas.openxmlformats.org/officeDocument/2006/relationships/image" Target="../media/image257.png"/><Relationship Id="rId37" Type="http://schemas.openxmlformats.org/officeDocument/2006/relationships/image" Target="../media/image262.png"/><Relationship Id="rId40" Type="http://schemas.openxmlformats.org/officeDocument/2006/relationships/image" Target="../media/image264.png"/><Relationship Id="rId45" Type="http://schemas.openxmlformats.org/officeDocument/2006/relationships/image" Target="../media/image268.png"/><Relationship Id="rId53" Type="http://schemas.openxmlformats.org/officeDocument/2006/relationships/image" Target="../media/image275.png"/><Relationship Id="rId5" Type="http://schemas.openxmlformats.org/officeDocument/2006/relationships/image" Target="../media/image236.png"/><Relationship Id="rId10" Type="http://schemas.openxmlformats.org/officeDocument/2006/relationships/image" Target="../media/image163.png"/><Relationship Id="rId19" Type="http://schemas.openxmlformats.org/officeDocument/2006/relationships/image" Target="../media/image247.png"/><Relationship Id="rId31" Type="http://schemas.openxmlformats.org/officeDocument/2006/relationships/image" Target="../media/image188.png"/><Relationship Id="rId44" Type="http://schemas.openxmlformats.org/officeDocument/2006/relationships/image" Target="../media/image267.png"/><Relationship Id="rId52" Type="http://schemas.openxmlformats.org/officeDocument/2006/relationships/image" Target="../media/image274.png"/><Relationship Id="rId4" Type="http://schemas.openxmlformats.org/officeDocument/2006/relationships/image" Target="../media/image235.png"/><Relationship Id="rId9" Type="http://schemas.openxmlformats.org/officeDocument/2006/relationships/image" Target="../media/image239.png"/><Relationship Id="rId14" Type="http://schemas.openxmlformats.org/officeDocument/2006/relationships/image" Target="../media/image242.png"/><Relationship Id="rId22" Type="http://schemas.openxmlformats.org/officeDocument/2006/relationships/image" Target="../media/image250.png"/><Relationship Id="rId27" Type="http://schemas.openxmlformats.org/officeDocument/2006/relationships/image" Target="../media/image255.png"/><Relationship Id="rId30" Type="http://schemas.openxmlformats.org/officeDocument/2006/relationships/image" Target="../media/image14.png"/><Relationship Id="rId35" Type="http://schemas.openxmlformats.org/officeDocument/2006/relationships/image" Target="../media/image260.png"/><Relationship Id="rId43" Type="http://schemas.openxmlformats.org/officeDocument/2006/relationships/image" Target="../media/image266.png"/><Relationship Id="rId48" Type="http://schemas.openxmlformats.org/officeDocument/2006/relationships/image" Target="../media/image270.png"/><Relationship Id="rId8" Type="http://schemas.openxmlformats.org/officeDocument/2006/relationships/image" Target="../media/image238.png"/><Relationship Id="rId51" Type="http://schemas.openxmlformats.org/officeDocument/2006/relationships/image" Target="../media/image273.png"/><Relationship Id="rId3" Type="http://schemas.openxmlformats.org/officeDocument/2006/relationships/image" Target="../media/image120.png"/><Relationship Id="rId12" Type="http://schemas.openxmlformats.org/officeDocument/2006/relationships/image" Target="../media/image241.png"/><Relationship Id="rId17" Type="http://schemas.openxmlformats.org/officeDocument/2006/relationships/image" Target="../media/image245.png"/><Relationship Id="rId25" Type="http://schemas.openxmlformats.org/officeDocument/2006/relationships/image" Target="../media/image253.png"/><Relationship Id="rId33" Type="http://schemas.openxmlformats.org/officeDocument/2006/relationships/image" Target="../media/image258.png"/><Relationship Id="rId38" Type="http://schemas.openxmlformats.org/officeDocument/2006/relationships/image" Target="../media/image32.png"/><Relationship Id="rId46" Type="http://schemas.openxmlformats.org/officeDocument/2006/relationships/image" Target="../media/image151.png"/><Relationship Id="rId20" Type="http://schemas.openxmlformats.org/officeDocument/2006/relationships/image" Target="../media/image248.png"/><Relationship Id="rId41" Type="http://schemas.openxmlformats.org/officeDocument/2006/relationships/image" Target="../media/image36.png"/><Relationship Id="rId54" Type="http://schemas.openxmlformats.org/officeDocument/2006/relationships/image" Target="../media/image27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15" Type="http://schemas.openxmlformats.org/officeDocument/2006/relationships/image" Target="../media/image243.png"/><Relationship Id="rId23" Type="http://schemas.openxmlformats.org/officeDocument/2006/relationships/image" Target="../media/image251.png"/><Relationship Id="rId28" Type="http://schemas.openxmlformats.org/officeDocument/2006/relationships/image" Target="../media/image256.png"/><Relationship Id="rId36" Type="http://schemas.openxmlformats.org/officeDocument/2006/relationships/image" Target="../media/image261.png"/><Relationship Id="rId49" Type="http://schemas.openxmlformats.org/officeDocument/2006/relationships/image" Target="../media/image271.png"/></Relationships>
</file>

<file path=ppt/slides/_rels/slide8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84.png"/><Relationship Id="rId18" Type="http://schemas.openxmlformats.org/officeDocument/2006/relationships/image" Target="../media/image289.png"/><Relationship Id="rId26" Type="http://schemas.openxmlformats.org/officeDocument/2006/relationships/image" Target="../media/image293.png"/><Relationship Id="rId39" Type="http://schemas.openxmlformats.org/officeDocument/2006/relationships/image" Target="../media/image300.png"/><Relationship Id="rId21" Type="http://schemas.openxmlformats.org/officeDocument/2006/relationships/image" Target="../media/image291.png"/><Relationship Id="rId34" Type="http://schemas.openxmlformats.org/officeDocument/2006/relationships/image" Target="../media/image227.png"/><Relationship Id="rId42" Type="http://schemas.openxmlformats.org/officeDocument/2006/relationships/image" Target="../media/image302.png"/><Relationship Id="rId47" Type="http://schemas.openxmlformats.org/officeDocument/2006/relationships/image" Target="../media/image306.png"/><Relationship Id="rId50" Type="http://schemas.openxmlformats.org/officeDocument/2006/relationships/image" Target="../media/image309.png"/><Relationship Id="rId55" Type="http://schemas.openxmlformats.org/officeDocument/2006/relationships/image" Target="../media/image313.png"/><Relationship Id="rId7" Type="http://schemas.openxmlformats.org/officeDocument/2006/relationships/image" Target="../media/image279.png"/><Relationship Id="rId2" Type="http://schemas.openxmlformats.org/officeDocument/2006/relationships/image" Target="../media/image128.png"/><Relationship Id="rId16" Type="http://schemas.openxmlformats.org/officeDocument/2006/relationships/image" Target="../media/image287.png"/><Relationship Id="rId29" Type="http://schemas.openxmlformats.org/officeDocument/2006/relationships/image" Target="../media/image167.png"/><Relationship Id="rId11" Type="http://schemas.openxmlformats.org/officeDocument/2006/relationships/image" Target="../media/image282.png"/><Relationship Id="rId24" Type="http://schemas.openxmlformats.org/officeDocument/2006/relationships/image" Target="../media/image244.png"/><Relationship Id="rId32" Type="http://schemas.openxmlformats.org/officeDocument/2006/relationships/image" Target="../media/image295.png"/><Relationship Id="rId37" Type="http://schemas.openxmlformats.org/officeDocument/2006/relationships/image" Target="../media/image298.png"/><Relationship Id="rId40" Type="http://schemas.openxmlformats.org/officeDocument/2006/relationships/image" Target="../media/image138.png"/><Relationship Id="rId45" Type="http://schemas.openxmlformats.org/officeDocument/2006/relationships/image" Target="../media/image305.png"/><Relationship Id="rId53" Type="http://schemas.openxmlformats.org/officeDocument/2006/relationships/image" Target="../media/image311.png"/><Relationship Id="rId58" Type="http://schemas.openxmlformats.org/officeDocument/2006/relationships/image" Target="../media/image316.png"/><Relationship Id="rId5" Type="http://schemas.openxmlformats.org/officeDocument/2006/relationships/image" Target="../media/image277.png"/><Relationship Id="rId61" Type="http://schemas.openxmlformats.org/officeDocument/2006/relationships/image" Target="../media/image319.png"/><Relationship Id="rId19" Type="http://schemas.openxmlformats.org/officeDocument/2006/relationships/image" Target="../media/image135.png"/><Relationship Id="rId14" Type="http://schemas.openxmlformats.org/officeDocument/2006/relationships/image" Target="../media/image285.png"/><Relationship Id="rId22" Type="http://schemas.openxmlformats.org/officeDocument/2006/relationships/image" Target="../media/image181.png"/><Relationship Id="rId27" Type="http://schemas.openxmlformats.org/officeDocument/2006/relationships/image" Target="../media/image32.png"/><Relationship Id="rId30" Type="http://schemas.openxmlformats.org/officeDocument/2006/relationships/image" Target="../media/image168.png"/><Relationship Id="rId35" Type="http://schemas.openxmlformats.org/officeDocument/2006/relationships/image" Target="../media/image297.png"/><Relationship Id="rId43" Type="http://schemas.openxmlformats.org/officeDocument/2006/relationships/image" Target="../media/image303.png"/><Relationship Id="rId48" Type="http://schemas.openxmlformats.org/officeDocument/2006/relationships/image" Target="../media/image307.png"/><Relationship Id="rId56" Type="http://schemas.openxmlformats.org/officeDocument/2006/relationships/image" Target="../media/image314.png"/><Relationship Id="rId8" Type="http://schemas.openxmlformats.org/officeDocument/2006/relationships/image" Target="../media/image280.png"/><Relationship Id="rId51" Type="http://schemas.openxmlformats.org/officeDocument/2006/relationships/image" Target="../media/image310.png"/><Relationship Id="rId3" Type="http://schemas.openxmlformats.org/officeDocument/2006/relationships/image" Target="../media/image14.png"/><Relationship Id="rId12" Type="http://schemas.openxmlformats.org/officeDocument/2006/relationships/image" Target="../media/image283.png"/><Relationship Id="rId17" Type="http://schemas.openxmlformats.org/officeDocument/2006/relationships/image" Target="../media/image288.png"/><Relationship Id="rId25" Type="http://schemas.openxmlformats.org/officeDocument/2006/relationships/image" Target="../media/image292.png"/><Relationship Id="rId33" Type="http://schemas.openxmlformats.org/officeDocument/2006/relationships/image" Target="../media/image296.png"/><Relationship Id="rId38" Type="http://schemas.openxmlformats.org/officeDocument/2006/relationships/image" Target="../media/image299.png"/><Relationship Id="rId46" Type="http://schemas.openxmlformats.org/officeDocument/2006/relationships/image" Target="../media/image163.png"/><Relationship Id="rId59" Type="http://schemas.openxmlformats.org/officeDocument/2006/relationships/image" Target="../media/image317.png"/><Relationship Id="rId20" Type="http://schemas.openxmlformats.org/officeDocument/2006/relationships/image" Target="../media/image290.png"/><Relationship Id="rId41" Type="http://schemas.openxmlformats.org/officeDocument/2006/relationships/image" Target="../media/image301.png"/><Relationship Id="rId54" Type="http://schemas.openxmlformats.org/officeDocument/2006/relationships/image" Target="../media/image312.png"/><Relationship Id="rId62" Type="http://schemas.openxmlformats.org/officeDocument/2006/relationships/image" Target="../media/image32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8.png"/><Relationship Id="rId15" Type="http://schemas.openxmlformats.org/officeDocument/2006/relationships/image" Target="../media/image286.png"/><Relationship Id="rId23" Type="http://schemas.openxmlformats.org/officeDocument/2006/relationships/image" Target="../media/image213.png"/><Relationship Id="rId28" Type="http://schemas.openxmlformats.org/officeDocument/2006/relationships/image" Target="../media/image294.png"/><Relationship Id="rId36" Type="http://schemas.openxmlformats.org/officeDocument/2006/relationships/image" Target="../media/image172.png"/><Relationship Id="rId49" Type="http://schemas.openxmlformats.org/officeDocument/2006/relationships/image" Target="../media/image308.png"/><Relationship Id="rId57" Type="http://schemas.openxmlformats.org/officeDocument/2006/relationships/image" Target="../media/image315.png"/><Relationship Id="rId10" Type="http://schemas.openxmlformats.org/officeDocument/2006/relationships/image" Target="../media/image131.png"/><Relationship Id="rId31" Type="http://schemas.openxmlformats.org/officeDocument/2006/relationships/image" Target="../media/image169.png"/><Relationship Id="rId44" Type="http://schemas.openxmlformats.org/officeDocument/2006/relationships/image" Target="../media/image304.png"/><Relationship Id="rId52" Type="http://schemas.openxmlformats.org/officeDocument/2006/relationships/image" Target="../media/image188.png"/><Relationship Id="rId60" Type="http://schemas.openxmlformats.org/officeDocument/2006/relationships/image" Target="../media/image318.png"/><Relationship Id="rId4" Type="http://schemas.openxmlformats.org/officeDocument/2006/relationships/image" Target="../media/image196.png"/><Relationship Id="rId9" Type="http://schemas.openxmlformats.org/officeDocument/2006/relationships/image" Target="../media/image281.png"/></Relationships>
</file>

<file path=ppt/slides/_rels/slide88.xml.rels><?xml version="1.0" encoding="UTF-8" standalone="yes"?>
<Relationships xmlns="http://schemas.openxmlformats.org/package/2006/relationships"><Relationship Id="rId26" Type="http://schemas.openxmlformats.org/officeDocument/2006/relationships/image" Target="../media/image343.png"/><Relationship Id="rId21" Type="http://schemas.openxmlformats.org/officeDocument/2006/relationships/image" Target="../media/image338.png"/><Relationship Id="rId42" Type="http://schemas.openxmlformats.org/officeDocument/2006/relationships/image" Target="../media/image358.png"/><Relationship Id="rId47" Type="http://schemas.openxmlformats.org/officeDocument/2006/relationships/image" Target="../media/image363.png"/><Relationship Id="rId63" Type="http://schemas.openxmlformats.org/officeDocument/2006/relationships/image" Target="../media/image379.png"/><Relationship Id="rId68" Type="http://schemas.openxmlformats.org/officeDocument/2006/relationships/image" Target="../media/image206.png"/><Relationship Id="rId2" Type="http://schemas.openxmlformats.org/officeDocument/2006/relationships/image" Target="../media/image141.png"/><Relationship Id="rId16" Type="http://schemas.openxmlformats.org/officeDocument/2006/relationships/image" Target="../media/image334.png"/><Relationship Id="rId29" Type="http://schemas.openxmlformats.org/officeDocument/2006/relationships/image" Target="../media/image346.png"/><Relationship Id="rId11" Type="http://schemas.openxmlformats.org/officeDocument/2006/relationships/image" Target="../media/image329.png"/><Relationship Id="rId24" Type="http://schemas.openxmlformats.org/officeDocument/2006/relationships/image" Target="../media/image341.png"/><Relationship Id="rId32" Type="http://schemas.openxmlformats.org/officeDocument/2006/relationships/image" Target="../media/image348.png"/><Relationship Id="rId37" Type="http://schemas.openxmlformats.org/officeDocument/2006/relationships/image" Target="../media/image353.png"/><Relationship Id="rId40" Type="http://schemas.openxmlformats.org/officeDocument/2006/relationships/image" Target="../media/image356.png"/><Relationship Id="rId45" Type="http://schemas.openxmlformats.org/officeDocument/2006/relationships/image" Target="../media/image361.png"/><Relationship Id="rId53" Type="http://schemas.openxmlformats.org/officeDocument/2006/relationships/image" Target="../media/image369.png"/><Relationship Id="rId58" Type="http://schemas.openxmlformats.org/officeDocument/2006/relationships/image" Target="../media/image374.png"/><Relationship Id="rId66" Type="http://schemas.openxmlformats.org/officeDocument/2006/relationships/image" Target="../media/image382.png"/><Relationship Id="rId74" Type="http://schemas.openxmlformats.org/officeDocument/2006/relationships/image" Target="../media/image389.png"/><Relationship Id="rId5" Type="http://schemas.openxmlformats.org/officeDocument/2006/relationships/image" Target="../media/image323.png"/><Relationship Id="rId61" Type="http://schemas.openxmlformats.org/officeDocument/2006/relationships/image" Target="../media/image377.png"/><Relationship Id="rId19" Type="http://schemas.openxmlformats.org/officeDocument/2006/relationships/image" Target="../media/image336.png"/><Relationship Id="rId14" Type="http://schemas.openxmlformats.org/officeDocument/2006/relationships/image" Target="../media/image332.png"/><Relationship Id="rId22" Type="http://schemas.openxmlformats.org/officeDocument/2006/relationships/image" Target="../media/image339.png"/><Relationship Id="rId27" Type="http://schemas.openxmlformats.org/officeDocument/2006/relationships/image" Target="../media/image344.png"/><Relationship Id="rId30" Type="http://schemas.openxmlformats.org/officeDocument/2006/relationships/image" Target="../media/image218.png"/><Relationship Id="rId35" Type="http://schemas.openxmlformats.org/officeDocument/2006/relationships/image" Target="../media/image351.png"/><Relationship Id="rId43" Type="http://schemas.openxmlformats.org/officeDocument/2006/relationships/image" Target="../media/image359.png"/><Relationship Id="rId48" Type="http://schemas.openxmlformats.org/officeDocument/2006/relationships/image" Target="../media/image364.png"/><Relationship Id="rId56" Type="http://schemas.openxmlformats.org/officeDocument/2006/relationships/image" Target="../media/image372.png"/><Relationship Id="rId64" Type="http://schemas.openxmlformats.org/officeDocument/2006/relationships/image" Target="../media/image380.png"/><Relationship Id="rId69" Type="http://schemas.openxmlformats.org/officeDocument/2006/relationships/image" Target="../media/image384.png"/><Relationship Id="rId8" Type="http://schemas.openxmlformats.org/officeDocument/2006/relationships/image" Target="../media/image326.png"/><Relationship Id="rId51" Type="http://schemas.openxmlformats.org/officeDocument/2006/relationships/image" Target="../media/image367.png"/><Relationship Id="rId72" Type="http://schemas.openxmlformats.org/officeDocument/2006/relationships/image" Target="../media/image387.png"/><Relationship Id="rId3" Type="http://schemas.openxmlformats.org/officeDocument/2006/relationships/image" Target="../media/image321.png"/><Relationship Id="rId12" Type="http://schemas.openxmlformats.org/officeDocument/2006/relationships/image" Target="../media/image330.png"/><Relationship Id="rId17" Type="http://schemas.openxmlformats.org/officeDocument/2006/relationships/image" Target="../media/image335.png"/><Relationship Id="rId25" Type="http://schemas.openxmlformats.org/officeDocument/2006/relationships/image" Target="../media/image342.png"/><Relationship Id="rId33" Type="http://schemas.openxmlformats.org/officeDocument/2006/relationships/image" Target="../media/image349.png"/><Relationship Id="rId38" Type="http://schemas.openxmlformats.org/officeDocument/2006/relationships/image" Target="../media/image354.png"/><Relationship Id="rId46" Type="http://schemas.openxmlformats.org/officeDocument/2006/relationships/image" Target="../media/image362.png"/><Relationship Id="rId59" Type="http://schemas.openxmlformats.org/officeDocument/2006/relationships/image" Target="../media/image375.png"/><Relationship Id="rId67" Type="http://schemas.openxmlformats.org/officeDocument/2006/relationships/image" Target="../media/image383.png"/><Relationship Id="rId20" Type="http://schemas.openxmlformats.org/officeDocument/2006/relationships/image" Target="../media/image337.png"/><Relationship Id="rId41" Type="http://schemas.openxmlformats.org/officeDocument/2006/relationships/image" Target="../media/image357.png"/><Relationship Id="rId54" Type="http://schemas.openxmlformats.org/officeDocument/2006/relationships/image" Target="../media/image370.png"/><Relationship Id="rId62" Type="http://schemas.openxmlformats.org/officeDocument/2006/relationships/image" Target="../media/image378.png"/><Relationship Id="rId70" Type="http://schemas.openxmlformats.org/officeDocument/2006/relationships/image" Target="../media/image38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24.png"/><Relationship Id="rId15" Type="http://schemas.openxmlformats.org/officeDocument/2006/relationships/image" Target="../media/image333.png"/><Relationship Id="rId23" Type="http://schemas.openxmlformats.org/officeDocument/2006/relationships/image" Target="../media/image340.png"/><Relationship Id="rId28" Type="http://schemas.openxmlformats.org/officeDocument/2006/relationships/image" Target="../media/image345.png"/><Relationship Id="rId36" Type="http://schemas.openxmlformats.org/officeDocument/2006/relationships/image" Target="../media/image352.png"/><Relationship Id="rId49" Type="http://schemas.openxmlformats.org/officeDocument/2006/relationships/image" Target="../media/image365.png"/><Relationship Id="rId57" Type="http://schemas.openxmlformats.org/officeDocument/2006/relationships/image" Target="../media/image373.png"/><Relationship Id="rId10" Type="http://schemas.openxmlformats.org/officeDocument/2006/relationships/image" Target="../media/image328.png"/><Relationship Id="rId31" Type="http://schemas.openxmlformats.org/officeDocument/2006/relationships/image" Target="../media/image347.png"/><Relationship Id="rId44" Type="http://schemas.openxmlformats.org/officeDocument/2006/relationships/image" Target="../media/image360.png"/><Relationship Id="rId52" Type="http://schemas.openxmlformats.org/officeDocument/2006/relationships/image" Target="../media/image368.png"/><Relationship Id="rId60" Type="http://schemas.openxmlformats.org/officeDocument/2006/relationships/image" Target="../media/image376.png"/><Relationship Id="rId65" Type="http://schemas.openxmlformats.org/officeDocument/2006/relationships/image" Target="../media/image381.png"/><Relationship Id="rId73" Type="http://schemas.openxmlformats.org/officeDocument/2006/relationships/image" Target="../media/image388.png"/><Relationship Id="rId4" Type="http://schemas.openxmlformats.org/officeDocument/2006/relationships/image" Target="../media/image322.png"/><Relationship Id="rId9" Type="http://schemas.openxmlformats.org/officeDocument/2006/relationships/image" Target="../media/image327.png"/><Relationship Id="rId13" Type="http://schemas.openxmlformats.org/officeDocument/2006/relationships/image" Target="../media/image331.png"/><Relationship Id="rId18" Type="http://schemas.openxmlformats.org/officeDocument/2006/relationships/image" Target="../media/image181.png"/><Relationship Id="rId39" Type="http://schemas.openxmlformats.org/officeDocument/2006/relationships/image" Target="../media/image355.png"/><Relationship Id="rId34" Type="http://schemas.openxmlformats.org/officeDocument/2006/relationships/image" Target="../media/image350.png"/><Relationship Id="rId50" Type="http://schemas.openxmlformats.org/officeDocument/2006/relationships/image" Target="../media/image366.png"/><Relationship Id="rId55" Type="http://schemas.openxmlformats.org/officeDocument/2006/relationships/image" Target="../media/image371.png"/><Relationship Id="rId7" Type="http://schemas.openxmlformats.org/officeDocument/2006/relationships/image" Target="../media/image325.png"/><Relationship Id="rId71" Type="http://schemas.openxmlformats.org/officeDocument/2006/relationships/image" Target="../media/image386.png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" y="3574541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38100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85800" y="1425420"/>
            <a:ext cx="7772400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solidFill>
                  <a:srgbClr val="56247C"/>
                </a:solidFill>
                <a:latin typeface="Times New Roman"/>
                <a:cs typeface="Times New Roman"/>
              </a:rPr>
              <a:t>LẬP</a:t>
            </a:r>
            <a:r>
              <a:rPr sz="4800" spc="-260" dirty="0">
                <a:solidFill>
                  <a:srgbClr val="56247C"/>
                </a:solidFill>
                <a:latin typeface="Times New Roman"/>
                <a:cs typeface="Times New Roman"/>
              </a:rPr>
              <a:t> </a:t>
            </a:r>
            <a:r>
              <a:rPr lang="en-US" sz="4800" dirty="0" smtClean="0">
                <a:solidFill>
                  <a:srgbClr val="56247C"/>
                </a:solidFill>
                <a:latin typeface="Times New Roman"/>
                <a:cs typeface="Times New Roman"/>
              </a:rPr>
              <a:t>TRÌNH PHÂN TÍCH </a:t>
            </a: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4800" dirty="0" smtClean="0">
                <a:solidFill>
                  <a:srgbClr val="56247C"/>
                </a:solidFill>
                <a:latin typeface="Times New Roman"/>
                <a:cs typeface="Times New Roman"/>
              </a:rPr>
              <a:t>DỮ LIỆU VỚI PYTHON</a:t>
            </a:r>
            <a:endParaRPr sz="48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2913" y="3746754"/>
            <a:ext cx="6815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dirty="0" err="1" smtClean="0">
                <a:solidFill>
                  <a:srgbClr val="C55A11"/>
                </a:solidFill>
                <a:latin typeface="Calibri"/>
                <a:cs typeface="Calibri"/>
              </a:rPr>
              <a:t>Giảng</a:t>
            </a:r>
            <a:r>
              <a:rPr lang="en-US" sz="3600" dirty="0" smtClean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lang="en-US" sz="3600" dirty="0" err="1" smtClean="0">
                <a:solidFill>
                  <a:srgbClr val="C55A11"/>
                </a:solidFill>
                <a:latin typeface="Calibri"/>
                <a:cs typeface="Calibri"/>
              </a:rPr>
              <a:t>viên</a:t>
            </a:r>
            <a:r>
              <a:rPr lang="en-US" sz="3600" dirty="0" smtClean="0">
                <a:solidFill>
                  <a:srgbClr val="C55A11"/>
                </a:solidFill>
                <a:latin typeface="Calibri"/>
                <a:cs typeface="Calibri"/>
              </a:rPr>
              <a:t>: Nguyễn Văn Thiệu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81" y="141859"/>
            <a:ext cx="52374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Vòng</a:t>
            </a:r>
            <a:r>
              <a:rPr sz="3600" spc="-25" dirty="0"/>
              <a:t> </a:t>
            </a:r>
            <a:r>
              <a:rPr sz="3600" dirty="0"/>
              <a:t>lặp</a:t>
            </a:r>
            <a:r>
              <a:rPr sz="3600" spc="-15" dirty="0"/>
              <a:t> </a:t>
            </a:r>
            <a:r>
              <a:rPr sz="3600" spc="-5" dirty="0"/>
              <a:t>while</a:t>
            </a:r>
            <a:r>
              <a:rPr sz="3600" spc="-20" dirty="0"/>
              <a:t> </a:t>
            </a:r>
            <a:r>
              <a:rPr sz="3600" spc="-5" dirty="0"/>
              <a:t>sử</a:t>
            </a:r>
            <a:r>
              <a:rPr sz="3600" spc="-25" dirty="0"/>
              <a:t> </a:t>
            </a:r>
            <a:r>
              <a:rPr sz="3600" dirty="0"/>
              <a:t>dụng</a:t>
            </a:r>
            <a:r>
              <a:rPr sz="3600" spc="-15" dirty="0"/>
              <a:t> </a:t>
            </a:r>
            <a:r>
              <a:rPr sz="3600" dirty="0"/>
              <a:t>else</a:t>
            </a:r>
            <a:endParaRPr sz="360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40131" y="1042121"/>
          <a:ext cx="8587105" cy="18808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1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695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86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42886">
                <a:tc>
                  <a:txBody>
                    <a:bodyPr/>
                    <a:lstStyle/>
                    <a:p>
                      <a:pPr marL="31750">
                        <a:lnSpc>
                          <a:spcPts val="1889"/>
                        </a:lnSpc>
                      </a:pP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endParaRPr sz="2000">
                        <a:latin typeface="Consolas"/>
                        <a:cs typeface="Consolas"/>
                      </a:endParaRPr>
                    </a:p>
                    <a:p>
                      <a:pPr marL="31750" marR="62230">
                        <a:lnSpc>
                          <a:spcPct val="133000"/>
                        </a:lnSpc>
                        <a:spcBef>
                          <a:spcPts val="10"/>
                        </a:spcBef>
                      </a:pP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#  #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889"/>
                        </a:lnSpc>
                      </a:pP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nhập</a:t>
                      </a:r>
                      <a:r>
                        <a:rPr sz="2000" spc="-1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số</a:t>
                      </a:r>
                      <a:r>
                        <a:rPr sz="2000" spc="-1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n</a:t>
                      </a:r>
                      <a:r>
                        <a:rPr sz="2000" spc="-1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và</a:t>
                      </a:r>
                      <a:r>
                        <a:rPr sz="2000" spc="-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 kiểm</a:t>
                      </a: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tra </a:t>
                      </a: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xem</a:t>
                      </a:r>
                      <a:r>
                        <a:rPr sz="2000" spc="-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1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nó</a:t>
                      </a:r>
                      <a:r>
                        <a:rPr sz="2000" spc="-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 có</a:t>
                      </a:r>
                      <a:r>
                        <a:rPr sz="2000" spc="-1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phải</a:t>
                      </a:r>
                      <a:endParaRPr sz="2000" dirty="0">
                        <a:latin typeface="Consolas"/>
                        <a:cs typeface="Consolas"/>
                      </a:endParaRPr>
                    </a:p>
                    <a:p>
                      <a:pPr marL="69850" marR="62230">
                        <a:lnSpc>
                          <a:spcPct val="133000"/>
                        </a:lnSpc>
                        <a:spcBef>
                          <a:spcPts val="10"/>
                        </a:spcBef>
                      </a:pP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chú</a:t>
                      </a:r>
                      <a:r>
                        <a:rPr sz="2000" spc="-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1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ý:</a:t>
                      </a:r>
                      <a:r>
                        <a:rPr sz="2000" spc="-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 nếu </a:t>
                      </a: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không</a:t>
                      </a:r>
                      <a:r>
                        <a:rPr sz="2000" spc="-1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sử</a:t>
                      </a:r>
                      <a:r>
                        <a:rPr sz="2000" spc="-2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dụng</a:t>
                      </a:r>
                      <a:r>
                        <a:rPr sz="2000" spc="-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 else,</a:t>
                      </a:r>
                      <a:r>
                        <a:rPr sz="2000" spc="-1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ta</a:t>
                      </a:r>
                      <a:r>
                        <a:rPr sz="2000" spc="-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sẽ </a:t>
                      </a:r>
                      <a:r>
                        <a:rPr sz="2000" spc="-108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biến</a:t>
                      </a:r>
                      <a:r>
                        <a:rPr sz="2000" spc="-2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phụ</a:t>
                      </a:r>
                      <a:r>
                        <a:rPr sz="2000" spc="-2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và</a:t>
                      </a:r>
                      <a:r>
                        <a:rPr sz="2000" spc="-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 chương</a:t>
                      </a:r>
                      <a:r>
                        <a:rPr sz="2000" spc="-1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trình</a:t>
                      </a:r>
                      <a:r>
                        <a:rPr sz="2000" spc="-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 dài hơn </a:t>
                      </a: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vài</a:t>
                      </a:r>
                      <a:endParaRPr sz="20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889"/>
                        </a:lnSpc>
                      </a:pPr>
                      <a:r>
                        <a:rPr sz="2000" spc="-1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số</a:t>
                      </a:r>
                      <a:r>
                        <a:rPr sz="2000" spc="-4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nguyên</a:t>
                      </a:r>
                      <a:endParaRPr sz="2000" dirty="0">
                        <a:latin typeface="Consolas"/>
                        <a:cs typeface="Consolas"/>
                      </a:endParaRPr>
                    </a:p>
                    <a:p>
                      <a:pPr marL="69850" marR="62230" indent="-635">
                        <a:lnSpc>
                          <a:spcPct val="133000"/>
                        </a:lnSpc>
                        <a:spcBef>
                          <a:spcPts val="10"/>
                        </a:spcBef>
                      </a:pPr>
                      <a:r>
                        <a:rPr sz="2000" spc="-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phải</a:t>
                      </a:r>
                      <a:r>
                        <a:rPr sz="2000" spc="-9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khai </a:t>
                      </a:r>
                      <a:r>
                        <a:rPr sz="2000" spc="-108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dòng</a:t>
                      </a:r>
                      <a:endParaRPr sz="20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889"/>
                        </a:lnSpc>
                      </a:pP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tố</a:t>
                      </a:r>
                      <a:r>
                        <a:rPr sz="2000" spc="-4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hay</a:t>
                      </a:r>
                      <a:r>
                        <a:rPr sz="2000" spc="-4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không</a:t>
                      </a:r>
                      <a:endParaRPr sz="2000" dirty="0">
                        <a:latin typeface="Consolas"/>
                        <a:cs typeface="Consolas"/>
                      </a:endParaRPr>
                    </a:p>
                    <a:p>
                      <a:pPr marL="6921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2000" spc="-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báo</a:t>
                      </a:r>
                      <a:r>
                        <a:rPr sz="2000" spc="-5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thêm</a:t>
                      </a:r>
                      <a:endParaRPr sz="20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187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n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1430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2000" spc="-1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int(input("Nhập</a:t>
                      </a: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số</a:t>
                      </a:r>
                      <a:r>
                        <a:rPr sz="2000" spc="-1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N:</a:t>
                      </a:r>
                      <a:r>
                        <a:rPr sz="2000" spc="-1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"))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143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79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x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1430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2000" spc="-6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143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259181" y="2894177"/>
            <a:ext cx="6146165" cy="287147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while</a:t>
            </a:r>
            <a:r>
              <a:rPr sz="2000" spc="-2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x</a:t>
            </a:r>
            <a:r>
              <a:rPr sz="2000" spc="-3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&lt;</a:t>
            </a:r>
            <a:r>
              <a:rPr sz="2000" spc="-3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n:</a:t>
            </a:r>
            <a:endParaRPr sz="2000" dirty="0">
              <a:latin typeface="Consolas"/>
              <a:cs typeface="Consolas"/>
            </a:endParaRPr>
          </a:p>
          <a:p>
            <a:pPr marL="698500">
              <a:lnSpc>
                <a:spcPct val="100000"/>
              </a:lnSpc>
              <a:spcBef>
                <a:spcPts val="805"/>
              </a:spcBef>
            </a:pP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if</a:t>
            </a:r>
            <a:r>
              <a:rPr sz="2000" spc="-1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(n</a:t>
            </a:r>
            <a:r>
              <a:rPr sz="2000" spc="-1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%</a:t>
            </a:r>
            <a:r>
              <a:rPr sz="2000" spc="-2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x)</a:t>
            </a:r>
            <a:r>
              <a:rPr sz="2000" spc="-2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==</a:t>
            </a:r>
            <a:r>
              <a:rPr sz="2000" spc="-1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0:</a:t>
            </a:r>
            <a:endParaRPr sz="2000" dirty="0">
              <a:latin typeface="Consolas"/>
              <a:cs typeface="Consolas"/>
            </a:endParaRPr>
          </a:p>
          <a:p>
            <a:pPr marL="1384300">
              <a:lnSpc>
                <a:spcPct val="100000"/>
              </a:lnSpc>
              <a:spcBef>
                <a:spcPts val="805"/>
              </a:spcBef>
            </a:pP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print("N</a:t>
            </a:r>
            <a:r>
              <a:rPr sz="2000" spc="-1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không</a:t>
            </a:r>
            <a:r>
              <a:rPr sz="2000" spc="-1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phải số</a:t>
            </a:r>
            <a:r>
              <a:rPr sz="2000" spc="-2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nguyên</a:t>
            </a:r>
            <a:r>
              <a:rPr sz="2000" spc="-2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tố")</a:t>
            </a:r>
            <a:endParaRPr sz="2000" dirty="0">
              <a:latin typeface="Consolas"/>
              <a:cs typeface="Consolas"/>
            </a:endParaRPr>
          </a:p>
          <a:p>
            <a:pPr marL="698500" marR="3914140" indent="685165">
              <a:lnSpc>
                <a:spcPts val="3200"/>
              </a:lnSpc>
              <a:spcBef>
                <a:spcPts val="235"/>
              </a:spcBef>
            </a:pPr>
            <a:r>
              <a:rPr sz="2000" dirty="0">
                <a:solidFill>
                  <a:srgbClr val="FF0000"/>
                </a:solidFill>
                <a:latin typeface="Consolas"/>
                <a:cs typeface="Consolas"/>
              </a:rPr>
              <a:t>brea</a:t>
            </a:r>
            <a:r>
              <a:rPr sz="2000" spc="-5" dirty="0">
                <a:solidFill>
                  <a:srgbClr val="FF0000"/>
                </a:solidFill>
                <a:latin typeface="Consolas"/>
                <a:cs typeface="Consolas"/>
              </a:rPr>
              <a:t>k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;   x</a:t>
            </a:r>
            <a:r>
              <a:rPr sz="2000" spc="-1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=</a:t>
            </a:r>
            <a:r>
              <a:rPr sz="2000" spc="-1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x</a:t>
            </a:r>
            <a:r>
              <a:rPr sz="2000" spc="-2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+</a:t>
            </a:r>
            <a:r>
              <a:rPr sz="2000" spc="-2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1</a:t>
            </a:r>
            <a:endParaRPr sz="20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2000" dirty="0">
                <a:solidFill>
                  <a:srgbClr val="FF0000"/>
                </a:solidFill>
                <a:latin typeface="Consolas"/>
                <a:cs typeface="Consolas"/>
              </a:rPr>
              <a:t>else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:</a:t>
            </a:r>
            <a:endParaRPr sz="2000" dirty="0">
              <a:latin typeface="Consolas"/>
              <a:cs typeface="Consolas"/>
            </a:endParaRPr>
          </a:p>
          <a:p>
            <a:pPr marL="698500">
              <a:lnSpc>
                <a:spcPct val="100000"/>
              </a:lnSpc>
              <a:spcBef>
                <a:spcPts val="795"/>
              </a:spcBef>
            </a:pP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print("N</a:t>
            </a:r>
            <a:r>
              <a:rPr sz="2000" spc="-1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là</a:t>
            </a:r>
            <a:r>
              <a:rPr sz="2000" spc="-2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số</a:t>
            </a:r>
            <a:r>
              <a:rPr sz="2000" spc="-1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nguyên</a:t>
            </a:r>
            <a:r>
              <a:rPr sz="2000" spc="-2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tố")</a:t>
            </a:r>
            <a:endParaRPr sz="2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943070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2665" y="3754577"/>
            <a:ext cx="368236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Vòng</a:t>
            </a:r>
            <a:r>
              <a:rPr spc="-45" dirty="0"/>
              <a:t> </a:t>
            </a:r>
            <a:r>
              <a:rPr dirty="0"/>
              <a:t>lặp</a:t>
            </a:r>
            <a:r>
              <a:rPr spc="-55" dirty="0"/>
              <a:t> </a:t>
            </a:r>
            <a:r>
              <a:rPr dirty="0"/>
              <a:t>“for”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2665" y="3468370"/>
            <a:ext cx="6623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888888"/>
                </a:solidFill>
                <a:latin typeface="Calibri"/>
                <a:cs typeface="Calibri"/>
              </a:rPr>
              <a:t>Phần</a:t>
            </a:r>
            <a:r>
              <a:rPr sz="1800" spc="-6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36298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81" y="141859"/>
            <a:ext cx="62471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Vòng</a:t>
            </a:r>
            <a:r>
              <a:rPr sz="3600" spc="-20" dirty="0"/>
              <a:t> </a:t>
            </a:r>
            <a:r>
              <a:rPr sz="3600" dirty="0"/>
              <a:t>lặp</a:t>
            </a:r>
            <a:r>
              <a:rPr sz="3600" spc="-15" dirty="0"/>
              <a:t> </a:t>
            </a:r>
            <a:r>
              <a:rPr sz="3600" spc="-5" dirty="0"/>
              <a:t>for</a:t>
            </a:r>
            <a:r>
              <a:rPr sz="3600" spc="-15" dirty="0"/>
              <a:t> </a:t>
            </a:r>
            <a:r>
              <a:rPr sz="3600" dirty="0"/>
              <a:t>duyệt</a:t>
            </a:r>
            <a:r>
              <a:rPr sz="3600" spc="-15" dirty="0"/>
              <a:t> </a:t>
            </a:r>
            <a:r>
              <a:rPr sz="3600" dirty="0"/>
              <a:t>một</a:t>
            </a:r>
            <a:r>
              <a:rPr sz="3600" spc="-15" dirty="0"/>
              <a:t> </a:t>
            </a:r>
            <a:r>
              <a:rPr sz="3600" dirty="0"/>
              <a:t>danh</a:t>
            </a:r>
            <a:r>
              <a:rPr sz="3600" spc="-15" dirty="0"/>
              <a:t> </a:t>
            </a:r>
            <a:r>
              <a:rPr sz="3600" spc="-5" dirty="0"/>
              <a:t>sách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59181" y="874660"/>
            <a:ext cx="8606790" cy="5222875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73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5" dirty="0">
                <a:latin typeface="Calibri"/>
                <a:cs typeface="Calibri"/>
              </a:rPr>
              <a:t>Cú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pháp:</a:t>
            </a:r>
            <a:endParaRPr sz="2800">
              <a:latin typeface="Calibri"/>
              <a:cs typeface="Calibri"/>
            </a:endParaRPr>
          </a:p>
          <a:p>
            <a:pPr marL="1029335" marR="4495800" indent="-560070">
              <a:lnSpc>
                <a:spcPct val="117000"/>
              </a:lnSpc>
              <a:spcBef>
                <a:spcPts val="60"/>
              </a:spcBef>
            </a:pP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for</a:t>
            </a:r>
            <a:r>
              <a:rPr sz="2000" spc="-1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&lt;biến&gt;</a:t>
            </a:r>
            <a:r>
              <a:rPr sz="2000" spc="-2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in</a:t>
            </a:r>
            <a:r>
              <a:rPr sz="2000" spc="-1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&lt;danh-sách&gt;: </a:t>
            </a:r>
            <a:r>
              <a:rPr sz="2000" spc="-108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#</a:t>
            </a:r>
            <a:r>
              <a:rPr sz="2000" spc="-1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khối</a:t>
            </a:r>
            <a:r>
              <a:rPr sz="2000" spc="-2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for</a:t>
            </a:r>
            <a:endParaRPr sz="2000">
              <a:latin typeface="Consolas"/>
              <a:cs typeface="Consolas"/>
            </a:endParaRPr>
          </a:p>
          <a:p>
            <a:pPr marL="469900">
              <a:lnSpc>
                <a:spcPct val="100000"/>
              </a:lnSpc>
              <a:spcBef>
                <a:spcPts val="395"/>
              </a:spcBef>
            </a:pP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else</a:t>
            </a:r>
            <a:endParaRPr sz="2000">
              <a:latin typeface="Consolas"/>
              <a:cs typeface="Consolas"/>
            </a:endParaRPr>
          </a:p>
          <a:p>
            <a:pPr marL="1029335">
              <a:lnSpc>
                <a:spcPct val="100000"/>
              </a:lnSpc>
              <a:spcBef>
                <a:spcPts val="395"/>
              </a:spcBef>
            </a:pP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#</a:t>
            </a:r>
            <a:r>
              <a:rPr sz="2000" spc="-3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khối</a:t>
            </a:r>
            <a:r>
              <a:rPr sz="2000" spc="-4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else</a:t>
            </a:r>
            <a:endParaRPr sz="2000">
              <a:latin typeface="Consolas"/>
              <a:cs typeface="Consolas"/>
            </a:endParaRPr>
          </a:p>
          <a:p>
            <a:pPr marL="287020" marR="5080" indent="-274320">
              <a:lnSpc>
                <a:spcPct val="100000"/>
              </a:lnSpc>
              <a:spcBef>
                <a:spcPts val="740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40" dirty="0">
                <a:latin typeface="Calibri"/>
                <a:cs typeface="Calibri"/>
              </a:rPr>
              <a:t>Vòng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FF0000"/>
                </a:solidFill>
                <a:latin typeface="Calibri"/>
                <a:cs typeface="Calibri"/>
              </a:rPr>
              <a:t>for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cho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phép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sử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dụng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một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&lt;biến&gt;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lần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lượt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duyệt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các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giá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trị </a:t>
            </a:r>
            <a:r>
              <a:rPr sz="2800" spc="-15" dirty="0">
                <a:latin typeface="Calibri"/>
                <a:cs typeface="Calibri"/>
              </a:rPr>
              <a:t>trong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&lt;danh-sách&gt;</a:t>
            </a:r>
            <a:endParaRPr sz="2800"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spcBef>
                <a:spcPts val="80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40" dirty="0">
                <a:latin typeface="Calibri"/>
                <a:cs typeface="Calibri"/>
              </a:rPr>
              <a:t>Tương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tự </a:t>
            </a:r>
            <a:r>
              <a:rPr sz="2800" spc="-10" dirty="0">
                <a:latin typeface="Calibri"/>
                <a:cs typeface="Calibri"/>
              </a:rPr>
              <a:t>như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while,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có</a:t>
            </a:r>
            <a:r>
              <a:rPr sz="2800" spc="-5" dirty="0">
                <a:latin typeface="Calibri"/>
                <a:cs typeface="Calibri"/>
              </a:rPr>
              <a:t> thể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sử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dụng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break</a:t>
            </a:r>
            <a:r>
              <a:rPr sz="2800" spc="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và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continue</a:t>
            </a:r>
            <a:endParaRPr sz="2800"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spcBef>
                <a:spcPts val="80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5" dirty="0">
                <a:latin typeface="Calibri"/>
                <a:cs typeface="Calibri"/>
              </a:rPr>
              <a:t>Khối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else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thực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hiện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sau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khi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toàn</a:t>
            </a:r>
            <a:r>
              <a:rPr sz="2800" spc="-5" dirty="0">
                <a:latin typeface="Calibri"/>
                <a:cs typeface="Calibri"/>
              </a:rPr>
              <a:t> bộ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vòng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lặp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đã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chạy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xong</a:t>
            </a:r>
            <a:endParaRPr sz="28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420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dirty="0">
                <a:latin typeface="Calibri"/>
                <a:cs typeface="Calibri"/>
              </a:rPr>
              <a:t>Khối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này</a:t>
            </a:r>
            <a:r>
              <a:rPr sz="2400" spc="-5" dirty="0">
                <a:latin typeface="Calibri"/>
                <a:cs typeface="Calibri"/>
              </a:rPr>
              <a:t> sẽ </a:t>
            </a:r>
            <a:r>
              <a:rPr sz="2400" dirty="0">
                <a:latin typeface="Calibri"/>
                <a:cs typeface="Calibri"/>
              </a:rPr>
              <a:t>không</a:t>
            </a:r>
            <a:r>
              <a:rPr sz="2400" spc="-15" dirty="0">
                <a:latin typeface="Calibri"/>
                <a:cs typeface="Calibri"/>
              </a:rPr>
              <a:t> chạy </a:t>
            </a:r>
            <a:r>
              <a:rPr sz="2400" spc="-5" dirty="0">
                <a:latin typeface="Calibri"/>
                <a:cs typeface="Calibri"/>
              </a:rPr>
              <a:t>nếu </a:t>
            </a:r>
            <a:r>
              <a:rPr sz="2400" spc="-10" dirty="0">
                <a:latin typeface="Calibri"/>
                <a:cs typeface="Calibri"/>
              </a:rPr>
              <a:t>vòng </a:t>
            </a:r>
            <a:r>
              <a:rPr sz="2400" dirty="0">
                <a:latin typeface="Calibri"/>
                <a:cs typeface="Calibri"/>
              </a:rPr>
              <a:t>lặp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bị </a:t>
            </a:r>
            <a:r>
              <a:rPr sz="2400" spc="-10" dirty="0">
                <a:latin typeface="Calibri"/>
                <a:cs typeface="Calibri"/>
              </a:rPr>
              <a:t>“break”</a:t>
            </a:r>
            <a:endParaRPr sz="24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400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dirty="0">
                <a:latin typeface="Calibri"/>
                <a:cs typeface="Calibri"/>
              </a:rPr>
              <a:t>Không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bắt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buộc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phải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có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khối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này</a:t>
            </a:r>
            <a:endParaRPr sz="24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409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5" dirty="0">
                <a:latin typeface="Calibri"/>
                <a:cs typeface="Calibri"/>
              </a:rPr>
              <a:t>Cách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làm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việc</a:t>
            </a:r>
            <a:r>
              <a:rPr sz="2400" spc="-5" dirty="0">
                <a:latin typeface="Calibri"/>
                <a:cs typeface="Calibri"/>
              </a:rPr>
              <a:t> tương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tự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như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ở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vòng </a:t>
            </a:r>
            <a:r>
              <a:rPr sz="2400" dirty="0">
                <a:latin typeface="Calibri"/>
                <a:cs typeface="Calibri"/>
              </a:rPr>
              <a:t>lặp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while</a:t>
            </a:r>
            <a:endParaRPr sz="24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39434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81" y="141859"/>
            <a:ext cx="62471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Vòng</a:t>
            </a:r>
            <a:r>
              <a:rPr sz="3600" spc="-20" dirty="0"/>
              <a:t> </a:t>
            </a:r>
            <a:r>
              <a:rPr sz="3600" dirty="0"/>
              <a:t>lặp</a:t>
            </a:r>
            <a:r>
              <a:rPr sz="3600" spc="-15" dirty="0"/>
              <a:t> </a:t>
            </a:r>
            <a:r>
              <a:rPr sz="3600" spc="-5" dirty="0"/>
              <a:t>for</a:t>
            </a:r>
            <a:r>
              <a:rPr sz="3600" spc="-15" dirty="0"/>
              <a:t> </a:t>
            </a:r>
            <a:r>
              <a:rPr sz="3600" dirty="0"/>
              <a:t>duyệt</a:t>
            </a:r>
            <a:r>
              <a:rPr sz="3600" spc="-15" dirty="0"/>
              <a:t> </a:t>
            </a:r>
            <a:r>
              <a:rPr sz="3600" dirty="0"/>
              <a:t>một</a:t>
            </a:r>
            <a:r>
              <a:rPr sz="3600" spc="-15" dirty="0"/>
              <a:t> </a:t>
            </a:r>
            <a:r>
              <a:rPr sz="3600" dirty="0"/>
              <a:t>danh</a:t>
            </a:r>
            <a:r>
              <a:rPr sz="3600" spc="-15" dirty="0"/>
              <a:t> </a:t>
            </a:r>
            <a:r>
              <a:rPr sz="3600" spc="-5" dirty="0"/>
              <a:t>sách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59181" y="862431"/>
            <a:ext cx="7569834" cy="5716905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X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= 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['chó',</a:t>
            </a:r>
            <a:r>
              <a:rPr sz="2000" spc="-1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'mèo',</a:t>
            </a:r>
            <a:r>
              <a:rPr sz="2000" spc="-1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'lợn', 'gà']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#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In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ra</a:t>
            </a:r>
            <a:r>
              <a:rPr sz="2000" spc="-1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các</a:t>
            </a:r>
            <a:r>
              <a:rPr sz="2000" spc="-1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loài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 vật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trong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 danh</a:t>
            </a:r>
            <a:r>
              <a:rPr sz="2000" spc="-1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sách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for</a:t>
            </a:r>
            <a:r>
              <a:rPr sz="2000" spc="-2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w</a:t>
            </a:r>
            <a:r>
              <a:rPr sz="2000" spc="-2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spc="-10" dirty="0">
                <a:solidFill>
                  <a:srgbClr val="006FC0"/>
                </a:solidFill>
                <a:latin typeface="Consolas"/>
                <a:cs typeface="Consolas"/>
              </a:rPr>
              <a:t>in</a:t>
            </a:r>
            <a:r>
              <a:rPr sz="2000" spc="-2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X:</a:t>
            </a:r>
            <a:endParaRPr sz="2000">
              <a:latin typeface="Consolas"/>
              <a:cs typeface="Consolas"/>
            </a:endParaRPr>
          </a:p>
          <a:p>
            <a:pPr marL="572135">
              <a:lnSpc>
                <a:spcPct val="100000"/>
              </a:lnSpc>
              <a:spcBef>
                <a:spcPts val="800"/>
              </a:spcBef>
            </a:pP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print(w)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#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In ra</a:t>
            </a:r>
            <a:r>
              <a:rPr sz="2000" spc="-1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các</a:t>
            </a:r>
            <a:r>
              <a:rPr sz="2000" spc="-1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loại 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vật,</a:t>
            </a:r>
            <a:r>
              <a:rPr sz="2000" spc="-1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ngoại </a:t>
            </a:r>
            <a:r>
              <a:rPr sz="2000" spc="-10" dirty="0">
                <a:solidFill>
                  <a:srgbClr val="EC7C30"/>
                </a:solidFill>
                <a:latin typeface="Consolas"/>
                <a:cs typeface="Consolas"/>
              </a:rPr>
              <a:t>từ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loài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‘mèo’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for</a:t>
            </a:r>
            <a:r>
              <a:rPr sz="2000" spc="-2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x</a:t>
            </a:r>
            <a:r>
              <a:rPr sz="2000" spc="-2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spc="-10" dirty="0">
                <a:solidFill>
                  <a:srgbClr val="006FC0"/>
                </a:solidFill>
                <a:latin typeface="Consolas"/>
                <a:cs typeface="Consolas"/>
              </a:rPr>
              <a:t>in</a:t>
            </a:r>
            <a:r>
              <a:rPr sz="2000" spc="-2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X:</a:t>
            </a:r>
            <a:endParaRPr sz="2000">
              <a:latin typeface="Consolas"/>
              <a:cs typeface="Consolas"/>
            </a:endParaRPr>
          </a:p>
          <a:p>
            <a:pPr marL="1131570" marR="5031740" indent="-559435">
              <a:lnSpc>
                <a:spcPts val="3210"/>
              </a:lnSpc>
              <a:spcBef>
                <a:spcPts val="235"/>
              </a:spcBef>
            </a:pP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if</a:t>
            </a:r>
            <a:r>
              <a:rPr sz="2000" spc="-3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x</a:t>
            </a:r>
            <a:r>
              <a:rPr sz="2000" spc="-3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==</a:t>
            </a:r>
            <a:r>
              <a:rPr sz="2000" spc="-3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'mèo': </a:t>
            </a:r>
            <a:r>
              <a:rPr sz="2000" spc="-108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onsolas"/>
                <a:cs typeface="Consolas"/>
              </a:rPr>
              <a:t>continue</a:t>
            </a:r>
            <a:endParaRPr sz="2000">
              <a:latin typeface="Consolas"/>
              <a:cs typeface="Consolas"/>
            </a:endParaRPr>
          </a:p>
          <a:p>
            <a:pPr marL="572135">
              <a:lnSpc>
                <a:spcPct val="100000"/>
              </a:lnSpc>
              <a:spcBef>
                <a:spcPts val="545"/>
              </a:spcBef>
            </a:pP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print(x)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# In ra</a:t>
            </a:r>
            <a:r>
              <a:rPr sz="2000" spc="-1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các</a:t>
            </a:r>
            <a:r>
              <a:rPr sz="2000" spc="-1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loại</a:t>
            </a:r>
            <a:r>
              <a:rPr sz="2000" spc="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vật,</a:t>
            </a:r>
            <a:r>
              <a:rPr sz="2000" spc="-1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nếu gặp</a:t>
            </a:r>
            <a:r>
              <a:rPr sz="2000" spc="-1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loài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 ‘mèo’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 thì</a:t>
            </a:r>
            <a:r>
              <a:rPr sz="2000" spc="-1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dừng 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luôn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for</a:t>
            </a:r>
            <a:r>
              <a:rPr sz="2000" spc="-3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z</a:t>
            </a:r>
            <a:r>
              <a:rPr sz="2000" spc="-2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in</a:t>
            </a:r>
            <a:r>
              <a:rPr sz="2000" spc="-2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X:</a:t>
            </a:r>
            <a:endParaRPr sz="2000">
              <a:latin typeface="Consolas"/>
              <a:cs typeface="Consolas"/>
            </a:endParaRPr>
          </a:p>
          <a:p>
            <a:pPr marL="1131570" marR="5031740" indent="-559435">
              <a:lnSpc>
                <a:spcPts val="3200"/>
              </a:lnSpc>
              <a:spcBef>
                <a:spcPts val="235"/>
              </a:spcBef>
            </a:pP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if</a:t>
            </a:r>
            <a:r>
              <a:rPr sz="2000" spc="-3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z</a:t>
            </a:r>
            <a:r>
              <a:rPr sz="2000" spc="-3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==</a:t>
            </a:r>
            <a:r>
              <a:rPr sz="2000" spc="-3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'mèo': </a:t>
            </a:r>
            <a:r>
              <a:rPr sz="2000" spc="-108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onsolas"/>
                <a:cs typeface="Consolas"/>
              </a:rPr>
              <a:t>break</a:t>
            </a:r>
            <a:endParaRPr sz="2000">
              <a:latin typeface="Consolas"/>
              <a:cs typeface="Consolas"/>
            </a:endParaRPr>
          </a:p>
          <a:p>
            <a:pPr marL="572135">
              <a:lnSpc>
                <a:spcPct val="100000"/>
              </a:lnSpc>
              <a:spcBef>
                <a:spcPts val="570"/>
              </a:spcBef>
            </a:pP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print(z)</a:t>
            </a:r>
            <a:endParaRPr sz="200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533281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81" y="141859"/>
            <a:ext cx="7327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Vòng</a:t>
            </a:r>
            <a:r>
              <a:rPr sz="3600" spc="-20" dirty="0"/>
              <a:t> </a:t>
            </a:r>
            <a:r>
              <a:rPr sz="3600" dirty="0"/>
              <a:t>lặp</a:t>
            </a:r>
            <a:r>
              <a:rPr sz="3600" spc="-10" dirty="0"/>
              <a:t> </a:t>
            </a:r>
            <a:r>
              <a:rPr sz="3600" spc="-5" dirty="0"/>
              <a:t>for</a:t>
            </a:r>
            <a:r>
              <a:rPr sz="3600" spc="-15" dirty="0"/>
              <a:t> </a:t>
            </a:r>
            <a:r>
              <a:rPr sz="3600" dirty="0"/>
              <a:t>duyệt</a:t>
            </a:r>
            <a:r>
              <a:rPr sz="3600" spc="-10" dirty="0"/>
              <a:t> </a:t>
            </a:r>
            <a:r>
              <a:rPr sz="3600" dirty="0"/>
              <a:t>một</a:t>
            </a:r>
            <a:r>
              <a:rPr sz="3600" spc="-10" dirty="0"/>
              <a:t> </a:t>
            </a:r>
            <a:r>
              <a:rPr sz="3600" dirty="0"/>
              <a:t>miền</a:t>
            </a:r>
            <a:r>
              <a:rPr sz="3600" spc="-15" dirty="0"/>
              <a:t> </a:t>
            </a:r>
            <a:r>
              <a:rPr sz="3600" dirty="0"/>
              <a:t>số</a:t>
            </a:r>
            <a:r>
              <a:rPr sz="3600" spc="-25" dirty="0"/>
              <a:t> </a:t>
            </a:r>
            <a:r>
              <a:rPr sz="3600" dirty="0"/>
              <a:t>nguyên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59181" y="956310"/>
            <a:ext cx="8509000" cy="46083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marR="5080" indent="-274320">
              <a:lnSpc>
                <a:spcPct val="100000"/>
              </a:lnSpc>
              <a:spcBef>
                <a:spcPts val="9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5" dirty="0">
                <a:latin typeface="Calibri"/>
                <a:cs typeface="Calibri"/>
              </a:rPr>
              <a:t>Cú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pháp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vòng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6FC0"/>
                </a:solidFill>
                <a:latin typeface="Calibri"/>
                <a:cs typeface="Calibri"/>
              </a:rPr>
              <a:t>for</a:t>
            </a:r>
            <a:r>
              <a:rPr sz="2800" spc="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rất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phù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hợp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với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việc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duyệt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một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tập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hợp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ít </a:t>
            </a:r>
            <a:r>
              <a:rPr sz="2800" spc="-10" dirty="0">
                <a:latin typeface="Calibri"/>
                <a:cs typeface="Calibri"/>
              </a:rPr>
              <a:t>phần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tử</a:t>
            </a:r>
            <a:endParaRPr sz="2800" dirty="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434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20" dirty="0">
                <a:latin typeface="Calibri"/>
                <a:cs typeface="Calibri"/>
              </a:rPr>
              <a:t>Vì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phải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liệt </a:t>
            </a:r>
            <a:r>
              <a:rPr sz="2400" spc="-40" dirty="0">
                <a:latin typeface="Calibri"/>
                <a:cs typeface="Calibri"/>
              </a:rPr>
              <a:t>kê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mọi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phần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tử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trong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tập</a:t>
            </a:r>
            <a:endParaRPr sz="2400" dirty="0"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spcBef>
                <a:spcPts val="76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10" dirty="0">
                <a:latin typeface="Calibri"/>
                <a:cs typeface="Calibri"/>
              </a:rPr>
              <a:t>Nhưng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nếu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muốn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duyệt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tập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rất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nhiều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phần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tử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thì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sao?</a:t>
            </a:r>
            <a:endParaRPr sz="2800" dirty="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434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5" dirty="0">
                <a:latin typeface="Calibri"/>
                <a:cs typeface="Calibri"/>
              </a:rPr>
              <a:t>Chẳng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hạn </a:t>
            </a:r>
            <a:r>
              <a:rPr sz="2400" dirty="0">
                <a:latin typeface="Calibri"/>
                <a:cs typeface="Calibri"/>
              </a:rPr>
              <a:t>muốn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duyệt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các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số</a:t>
            </a:r>
            <a:r>
              <a:rPr sz="2400" spc="-10" dirty="0">
                <a:latin typeface="Calibri"/>
                <a:cs typeface="Calibri"/>
              </a:rPr>
              <a:t> nguyên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từ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đến </a:t>
            </a:r>
            <a:r>
              <a:rPr sz="2400" spc="-5" dirty="0">
                <a:latin typeface="Calibri"/>
                <a:cs typeface="Calibri"/>
              </a:rPr>
              <a:t>1.000.000?</a:t>
            </a:r>
            <a:endParaRPr sz="2400" dirty="0"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spcBef>
                <a:spcPts val="76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dirty="0">
                <a:latin typeface="Calibri"/>
                <a:cs typeface="Calibri"/>
              </a:rPr>
              <a:t>Python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cung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cấp</a:t>
            </a:r>
            <a:r>
              <a:rPr sz="2800" spc="-5" dirty="0">
                <a:latin typeface="Calibri"/>
                <a:cs typeface="Calibri"/>
              </a:rPr>
              <a:t> hàm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range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để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tạo</a:t>
            </a:r>
            <a:r>
              <a:rPr sz="2800" spc="-5" dirty="0">
                <a:latin typeface="Calibri"/>
                <a:cs typeface="Calibri"/>
              </a:rPr>
              <a:t> một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dãy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 err="1">
                <a:latin typeface="Calibri"/>
                <a:cs typeface="Calibri"/>
              </a:rPr>
              <a:t>số</a:t>
            </a:r>
            <a:r>
              <a:rPr sz="2800" spc="-10" dirty="0" smtClean="0">
                <a:latin typeface="Calibri"/>
                <a:cs typeface="Calibri"/>
              </a:rPr>
              <a:t>:</a:t>
            </a:r>
            <a:endParaRPr lang="en-US" sz="2800" spc="-10" dirty="0" smtClean="0">
              <a:latin typeface="Calibri"/>
              <a:cs typeface="Calibri"/>
            </a:endParaRPr>
          </a:p>
          <a:p>
            <a:pPr lvl="1" algn="just"/>
            <a:r>
              <a:rPr lang="en-US" sz="2800" dirty="0" smtClean="0">
                <a:latin typeface="Cambria" panose="02040503050406030204" pitchFamily="18" charset="0"/>
              </a:rPr>
              <a:t>begin</a:t>
            </a:r>
            <a:r>
              <a:rPr lang="en-US" sz="2800" dirty="0">
                <a:latin typeface="Cambria" panose="02040503050406030204" pitchFamily="18" charset="0"/>
              </a:rPr>
              <a:t>: </a:t>
            </a:r>
            <a:r>
              <a:rPr lang="en-US" sz="2800" dirty="0" err="1">
                <a:latin typeface="Cambria" panose="02040503050406030204" pitchFamily="18" charset="0"/>
              </a:rPr>
              <a:t>Giá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trị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bắt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đầu</a:t>
            </a:r>
            <a:endParaRPr lang="en-US" sz="2800" dirty="0">
              <a:latin typeface="Cambria" panose="02040503050406030204" pitchFamily="18" charset="0"/>
            </a:endParaRPr>
          </a:p>
          <a:p>
            <a:pPr lvl="1" algn="just"/>
            <a:r>
              <a:rPr lang="en-US" sz="2800" dirty="0">
                <a:latin typeface="Cambria" panose="02040503050406030204" pitchFamily="18" charset="0"/>
              </a:rPr>
              <a:t>end: </a:t>
            </a:r>
            <a:r>
              <a:rPr lang="en-US" sz="2800" dirty="0" err="1">
                <a:latin typeface="Cambria" panose="02040503050406030204" pitchFamily="18" charset="0"/>
              </a:rPr>
              <a:t>Giá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trị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cuối</a:t>
            </a:r>
            <a:endParaRPr lang="en-US" sz="2800" dirty="0">
              <a:latin typeface="Cambria" panose="02040503050406030204" pitchFamily="18" charset="0"/>
            </a:endParaRPr>
          </a:p>
          <a:p>
            <a:pPr lvl="1" algn="just"/>
            <a:r>
              <a:rPr lang="en-US" sz="2800" dirty="0">
                <a:latin typeface="Cambria" panose="02040503050406030204" pitchFamily="18" charset="0"/>
              </a:rPr>
              <a:t>step: B</a:t>
            </a:r>
            <a:r>
              <a:rPr lang="vi-VN" sz="2800" dirty="0">
                <a:latin typeface="Cambria" panose="02040503050406030204" pitchFamily="18" charset="0"/>
              </a:rPr>
              <a:t>ư</a:t>
            </a:r>
            <a:r>
              <a:rPr lang="en-US" sz="2800" dirty="0" err="1">
                <a:latin typeface="Cambria" panose="02040503050406030204" pitchFamily="18" charset="0"/>
              </a:rPr>
              <a:t>ớc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nhảy</a:t>
            </a:r>
            <a:endParaRPr lang="en-US" sz="2800" dirty="0">
              <a:latin typeface="Cambria" panose="02040503050406030204" pitchFamily="18" charset="0"/>
            </a:endParaRPr>
          </a:p>
          <a:p>
            <a:pPr marL="287020" indent="-274320">
              <a:lnSpc>
                <a:spcPct val="100000"/>
              </a:lnSpc>
              <a:spcBef>
                <a:spcPts val="76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endParaRPr sz="2800" dirty="0">
              <a:latin typeface="Calibri"/>
              <a:cs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E06BB3-774D-45BA-BA5A-0B8F47A9F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800" y="4038600"/>
            <a:ext cx="3705726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8480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295400"/>
            <a:ext cx="8077200" cy="2971800"/>
          </a:xfrm>
        </p:spPr>
        <p:txBody>
          <a:bodyPr/>
          <a:lstStyle/>
          <a:p>
            <a:pPr marL="287020" indent="-274320">
              <a:lnSpc>
                <a:spcPct val="100000"/>
              </a:lnSpc>
              <a:spcBef>
                <a:spcPts val="76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lang="vi-VN" sz="2800" dirty="0">
                <a:latin typeface="Calibri"/>
                <a:cs typeface="Calibri"/>
              </a:rPr>
              <a:t>Python</a:t>
            </a:r>
            <a:r>
              <a:rPr lang="vi-VN" sz="2800" spc="30" dirty="0">
                <a:latin typeface="Calibri"/>
                <a:cs typeface="Calibri"/>
              </a:rPr>
              <a:t> </a:t>
            </a:r>
            <a:r>
              <a:rPr lang="vi-VN" sz="2800" spc="-5" dirty="0">
                <a:latin typeface="Calibri"/>
                <a:cs typeface="Calibri"/>
              </a:rPr>
              <a:t>cung</a:t>
            </a:r>
            <a:r>
              <a:rPr lang="vi-VN" sz="2800" spc="5" dirty="0">
                <a:latin typeface="Calibri"/>
                <a:cs typeface="Calibri"/>
              </a:rPr>
              <a:t> </a:t>
            </a:r>
            <a:r>
              <a:rPr lang="vi-VN" sz="2800" spc="-10" dirty="0">
                <a:latin typeface="Calibri"/>
                <a:cs typeface="Calibri"/>
              </a:rPr>
              <a:t>cấp</a:t>
            </a:r>
            <a:r>
              <a:rPr lang="vi-VN" sz="2800" spc="-5" dirty="0">
                <a:latin typeface="Calibri"/>
                <a:cs typeface="Calibri"/>
              </a:rPr>
              <a:t> hàm</a:t>
            </a:r>
            <a:r>
              <a:rPr lang="vi-VN" sz="2800" spc="20" dirty="0">
                <a:latin typeface="Calibri"/>
                <a:cs typeface="Calibri"/>
              </a:rPr>
              <a:t> </a:t>
            </a:r>
            <a:r>
              <a:rPr lang="vi-VN" sz="2800" spc="-20" dirty="0">
                <a:solidFill>
                  <a:srgbClr val="006FC0"/>
                </a:solidFill>
                <a:latin typeface="Calibri"/>
                <a:cs typeface="Calibri"/>
              </a:rPr>
              <a:t>range</a:t>
            </a:r>
            <a:r>
              <a:rPr lang="vi-VN" sz="28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lang="vi-VN" sz="2800" spc="-5" dirty="0">
                <a:latin typeface="Calibri"/>
                <a:cs typeface="Calibri"/>
              </a:rPr>
              <a:t>để</a:t>
            </a:r>
            <a:r>
              <a:rPr lang="vi-VN" sz="2800" dirty="0">
                <a:latin typeface="Calibri"/>
                <a:cs typeface="Calibri"/>
              </a:rPr>
              <a:t> </a:t>
            </a:r>
            <a:r>
              <a:rPr lang="vi-VN" sz="2800" spc="-15" dirty="0">
                <a:latin typeface="Calibri"/>
                <a:cs typeface="Calibri"/>
              </a:rPr>
              <a:t>tạo</a:t>
            </a:r>
            <a:r>
              <a:rPr lang="vi-VN" sz="2800" spc="-5" dirty="0">
                <a:latin typeface="Calibri"/>
                <a:cs typeface="Calibri"/>
              </a:rPr>
              <a:t> một</a:t>
            </a:r>
            <a:r>
              <a:rPr lang="vi-VN" sz="2800" spc="15" dirty="0">
                <a:latin typeface="Calibri"/>
                <a:cs typeface="Calibri"/>
              </a:rPr>
              <a:t> </a:t>
            </a:r>
            <a:r>
              <a:rPr lang="vi-VN" sz="2800" spc="-25" dirty="0">
                <a:latin typeface="Calibri"/>
                <a:cs typeface="Calibri"/>
              </a:rPr>
              <a:t>dãy</a:t>
            </a:r>
            <a:r>
              <a:rPr lang="vi-VN" sz="2800" spc="-5" dirty="0">
                <a:latin typeface="Calibri"/>
                <a:cs typeface="Calibri"/>
              </a:rPr>
              <a:t> </a:t>
            </a:r>
            <a:r>
              <a:rPr lang="vi-VN" sz="2800" spc="-10" dirty="0">
                <a:latin typeface="Calibri"/>
                <a:cs typeface="Calibri"/>
              </a:rPr>
              <a:t>số:</a:t>
            </a:r>
            <a:endParaRPr lang="vi-VN" sz="2800" dirty="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440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lang="vi-VN" sz="2400" spc="-5" dirty="0">
                <a:latin typeface="Calibri"/>
                <a:cs typeface="Calibri"/>
              </a:rPr>
              <a:t>Hàm</a:t>
            </a:r>
            <a:r>
              <a:rPr lang="vi-VN" sz="2400" spc="-15" dirty="0">
                <a:latin typeface="Calibri"/>
                <a:cs typeface="Calibri"/>
              </a:rPr>
              <a:t> </a:t>
            </a:r>
            <a:r>
              <a:rPr lang="vi-VN" sz="2400" spc="-10" dirty="0">
                <a:solidFill>
                  <a:srgbClr val="006FC0"/>
                </a:solidFill>
                <a:latin typeface="Calibri"/>
                <a:cs typeface="Calibri"/>
              </a:rPr>
              <a:t>range(n)</a:t>
            </a:r>
            <a:r>
              <a:rPr lang="vi-VN" sz="2400" spc="-10" dirty="0">
                <a:latin typeface="Calibri"/>
                <a:cs typeface="Calibri"/>
              </a:rPr>
              <a:t>:</a:t>
            </a:r>
            <a:r>
              <a:rPr lang="vi-VN" sz="2400" spc="-20" dirty="0">
                <a:latin typeface="Calibri"/>
                <a:cs typeface="Calibri"/>
              </a:rPr>
              <a:t> </a:t>
            </a:r>
            <a:r>
              <a:rPr lang="vi-VN" sz="2400" spc="-10" dirty="0">
                <a:latin typeface="Calibri"/>
                <a:cs typeface="Calibri"/>
              </a:rPr>
              <a:t>tạo</a:t>
            </a:r>
            <a:r>
              <a:rPr lang="vi-VN" sz="2400" spc="-25" dirty="0">
                <a:latin typeface="Calibri"/>
                <a:cs typeface="Calibri"/>
              </a:rPr>
              <a:t> </a:t>
            </a:r>
            <a:r>
              <a:rPr lang="vi-VN" sz="2400" spc="-20" dirty="0">
                <a:latin typeface="Calibri"/>
                <a:cs typeface="Calibri"/>
              </a:rPr>
              <a:t>dãy</a:t>
            </a:r>
            <a:r>
              <a:rPr lang="vi-VN" sz="2400" dirty="0">
                <a:latin typeface="Calibri"/>
                <a:cs typeface="Calibri"/>
              </a:rPr>
              <a:t> </a:t>
            </a:r>
            <a:r>
              <a:rPr lang="vi-VN" sz="2400" spc="-5" dirty="0">
                <a:latin typeface="Calibri"/>
                <a:cs typeface="Calibri"/>
              </a:rPr>
              <a:t>số</a:t>
            </a:r>
            <a:r>
              <a:rPr lang="vi-VN" sz="2400" spc="-15" dirty="0">
                <a:latin typeface="Calibri"/>
                <a:cs typeface="Calibri"/>
              </a:rPr>
              <a:t> </a:t>
            </a:r>
            <a:r>
              <a:rPr lang="vi-VN" sz="2400" spc="-10" dirty="0">
                <a:latin typeface="Calibri"/>
                <a:cs typeface="Calibri"/>
              </a:rPr>
              <a:t>nguyên </a:t>
            </a:r>
            <a:r>
              <a:rPr lang="vi-VN" sz="2400" dirty="0">
                <a:latin typeface="Calibri"/>
                <a:cs typeface="Calibri"/>
              </a:rPr>
              <a:t>từ</a:t>
            </a:r>
            <a:r>
              <a:rPr lang="vi-VN" sz="2400" spc="-15" dirty="0">
                <a:latin typeface="Calibri"/>
                <a:cs typeface="Calibri"/>
              </a:rPr>
              <a:t> </a:t>
            </a:r>
            <a:r>
              <a:rPr lang="vi-VN" sz="2400" dirty="0">
                <a:latin typeface="Calibri"/>
                <a:cs typeface="Calibri"/>
              </a:rPr>
              <a:t>0</a:t>
            </a:r>
            <a:r>
              <a:rPr lang="vi-VN" sz="2400" spc="-10" dirty="0">
                <a:latin typeface="Calibri"/>
                <a:cs typeface="Calibri"/>
              </a:rPr>
              <a:t> </a:t>
            </a:r>
            <a:r>
              <a:rPr lang="vi-VN" sz="2400" dirty="0">
                <a:latin typeface="Calibri"/>
                <a:cs typeface="Calibri"/>
              </a:rPr>
              <a:t>đến </a:t>
            </a:r>
            <a:r>
              <a:rPr lang="vi-VN" sz="2400" spc="-5" dirty="0">
                <a:latin typeface="Calibri"/>
                <a:cs typeface="Calibri"/>
              </a:rPr>
              <a:t>n-1</a:t>
            </a:r>
            <a:endParaRPr lang="vi-VN" sz="2400" dirty="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395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lang="vi-VN" sz="2400" spc="-5" dirty="0">
                <a:latin typeface="Calibri"/>
                <a:cs typeface="Calibri"/>
              </a:rPr>
              <a:t>Hàm</a:t>
            </a:r>
            <a:r>
              <a:rPr lang="vi-VN" sz="2400" spc="-15" dirty="0">
                <a:latin typeface="Calibri"/>
                <a:cs typeface="Calibri"/>
              </a:rPr>
              <a:t> </a:t>
            </a:r>
            <a:r>
              <a:rPr lang="vi-VN" sz="2400" spc="-10" dirty="0">
                <a:solidFill>
                  <a:srgbClr val="006FC0"/>
                </a:solidFill>
                <a:latin typeface="Calibri"/>
                <a:cs typeface="Calibri"/>
              </a:rPr>
              <a:t>range(n,</a:t>
            </a:r>
            <a:r>
              <a:rPr lang="vi-VN" sz="2400" spc="-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lang="vi-VN" sz="2400" dirty="0">
                <a:solidFill>
                  <a:srgbClr val="006FC0"/>
                </a:solidFill>
                <a:latin typeface="Calibri"/>
                <a:cs typeface="Calibri"/>
              </a:rPr>
              <a:t>m)</a:t>
            </a:r>
            <a:r>
              <a:rPr lang="vi-VN" sz="2400" dirty="0">
                <a:latin typeface="Calibri"/>
                <a:cs typeface="Calibri"/>
              </a:rPr>
              <a:t>:</a:t>
            </a:r>
            <a:r>
              <a:rPr lang="vi-VN" sz="2400" spc="-20" dirty="0">
                <a:latin typeface="Calibri"/>
                <a:cs typeface="Calibri"/>
              </a:rPr>
              <a:t> </a:t>
            </a:r>
            <a:r>
              <a:rPr lang="vi-VN" sz="2400" spc="-10" dirty="0">
                <a:latin typeface="Calibri"/>
                <a:cs typeface="Calibri"/>
              </a:rPr>
              <a:t>tạo</a:t>
            </a:r>
            <a:r>
              <a:rPr lang="vi-VN" sz="2400" spc="-25" dirty="0">
                <a:latin typeface="Calibri"/>
                <a:cs typeface="Calibri"/>
              </a:rPr>
              <a:t> </a:t>
            </a:r>
            <a:r>
              <a:rPr lang="vi-VN" sz="2400" spc="-20" dirty="0">
                <a:latin typeface="Calibri"/>
                <a:cs typeface="Calibri"/>
              </a:rPr>
              <a:t>dãy</a:t>
            </a:r>
            <a:r>
              <a:rPr lang="vi-VN" sz="2400" dirty="0">
                <a:latin typeface="Calibri"/>
                <a:cs typeface="Calibri"/>
              </a:rPr>
              <a:t> </a:t>
            </a:r>
            <a:r>
              <a:rPr lang="vi-VN" sz="2400" spc="-5" dirty="0">
                <a:latin typeface="Calibri"/>
                <a:cs typeface="Calibri"/>
              </a:rPr>
              <a:t>số</a:t>
            </a:r>
            <a:r>
              <a:rPr lang="vi-VN" sz="2400" spc="-15" dirty="0">
                <a:latin typeface="Calibri"/>
                <a:cs typeface="Calibri"/>
              </a:rPr>
              <a:t> </a:t>
            </a:r>
            <a:r>
              <a:rPr lang="vi-VN" sz="2400" spc="-10" dirty="0">
                <a:latin typeface="Calibri"/>
                <a:cs typeface="Calibri"/>
              </a:rPr>
              <a:t>nguyên </a:t>
            </a:r>
            <a:r>
              <a:rPr lang="vi-VN" sz="2400" dirty="0">
                <a:latin typeface="Calibri"/>
                <a:cs typeface="Calibri"/>
              </a:rPr>
              <a:t>từ</a:t>
            </a:r>
            <a:r>
              <a:rPr lang="vi-VN" sz="2400" spc="-5" dirty="0">
                <a:latin typeface="Calibri"/>
                <a:cs typeface="Calibri"/>
              </a:rPr>
              <a:t> </a:t>
            </a:r>
            <a:r>
              <a:rPr lang="vi-VN" sz="2400" dirty="0">
                <a:latin typeface="Calibri"/>
                <a:cs typeface="Calibri"/>
              </a:rPr>
              <a:t>n</a:t>
            </a:r>
            <a:r>
              <a:rPr lang="vi-VN" sz="2400" spc="-5" dirty="0">
                <a:latin typeface="Calibri"/>
                <a:cs typeface="Calibri"/>
              </a:rPr>
              <a:t> </a:t>
            </a:r>
            <a:r>
              <a:rPr lang="vi-VN" sz="2400" dirty="0">
                <a:latin typeface="Calibri"/>
                <a:cs typeface="Calibri"/>
              </a:rPr>
              <a:t>đến</a:t>
            </a:r>
            <a:r>
              <a:rPr lang="vi-VN" sz="2400" spc="-5" dirty="0">
                <a:latin typeface="Calibri"/>
                <a:cs typeface="Calibri"/>
              </a:rPr>
              <a:t> m-1</a:t>
            </a:r>
            <a:endParaRPr lang="vi-VN" sz="2400" dirty="0">
              <a:latin typeface="Calibri"/>
              <a:cs typeface="Calibri"/>
            </a:endParaRPr>
          </a:p>
          <a:p>
            <a:pPr marL="744220" marR="351155" lvl="1" indent="-274955">
              <a:lnSpc>
                <a:spcPct val="100000"/>
              </a:lnSpc>
              <a:spcBef>
                <a:spcPts val="395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lang="vi-VN" sz="2400" spc="-5" dirty="0">
                <a:latin typeface="Calibri"/>
                <a:cs typeface="Calibri"/>
              </a:rPr>
              <a:t>Hàm </a:t>
            </a:r>
            <a:r>
              <a:rPr lang="vi-VN" sz="2400" spc="-10" dirty="0">
                <a:solidFill>
                  <a:srgbClr val="006FC0"/>
                </a:solidFill>
                <a:latin typeface="Calibri"/>
                <a:cs typeface="Calibri"/>
              </a:rPr>
              <a:t>range(n, </a:t>
            </a:r>
            <a:r>
              <a:rPr lang="vi-VN" sz="2400" dirty="0">
                <a:solidFill>
                  <a:srgbClr val="006FC0"/>
                </a:solidFill>
                <a:latin typeface="Calibri"/>
                <a:cs typeface="Calibri"/>
              </a:rPr>
              <a:t>m, k)</a:t>
            </a:r>
            <a:r>
              <a:rPr lang="vi-VN" sz="2400" dirty="0">
                <a:latin typeface="Calibri"/>
                <a:cs typeface="Calibri"/>
              </a:rPr>
              <a:t>: </a:t>
            </a:r>
            <a:r>
              <a:rPr lang="vi-VN" sz="2400" spc="-10" dirty="0">
                <a:latin typeface="Calibri"/>
                <a:cs typeface="Calibri"/>
              </a:rPr>
              <a:t>tạo </a:t>
            </a:r>
            <a:r>
              <a:rPr lang="vi-VN" sz="2400" spc="-20" dirty="0">
                <a:latin typeface="Calibri"/>
                <a:cs typeface="Calibri"/>
              </a:rPr>
              <a:t>dãy </a:t>
            </a:r>
            <a:r>
              <a:rPr lang="vi-VN" sz="2400" spc="-5" dirty="0">
                <a:latin typeface="Calibri"/>
                <a:cs typeface="Calibri"/>
              </a:rPr>
              <a:t>số </a:t>
            </a:r>
            <a:r>
              <a:rPr lang="vi-VN" sz="2400" spc="-10" dirty="0">
                <a:latin typeface="Calibri"/>
                <a:cs typeface="Calibri"/>
              </a:rPr>
              <a:t>nguyên </a:t>
            </a:r>
            <a:r>
              <a:rPr lang="vi-VN" sz="2400" dirty="0">
                <a:latin typeface="Calibri"/>
                <a:cs typeface="Calibri"/>
              </a:rPr>
              <a:t>từ n </a:t>
            </a:r>
            <a:r>
              <a:rPr lang="vi-VN" sz="2400" spc="-5" dirty="0">
                <a:latin typeface="Calibri"/>
                <a:cs typeface="Calibri"/>
              </a:rPr>
              <a:t>đến </a:t>
            </a:r>
            <a:r>
              <a:rPr lang="vi-VN" sz="2400" dirty="0">
                <a:latin typeface="Calibri"/>
                <a:cs typeface="Calibri"/>
              </a:rPr>
              <a:t>trước m </a:t>
            </a:r>
            <a:r>
              <a:rPr lang="vi-VN" sz="2400" spc="-15" dirty="0">
                <a:latin typeface="Calibri"/>
                <a:cs typeface="Calibri"/>
              </a:rPr>
              <a:t>với </a:t>
            </a:r>
            <a:r>
              <a:rPr lang="vi-VN" sz="2400" spc="-530" dirty="0">
                <a:latin typeface="Calibri"/>
                <a:cs typeface="Calibri"/>
              </a:rPr>
              <a:t> </a:t>
            </a:r>
            <a:r>
              <a:rPr lang="vi-VN" sz="2400" spc="-5" dirty="0">
                <a:latin typeface="Calibri"/>
                <a:cs typeface="Calibri"/>
              </a:rPr>
              <a:t>bước</a:t>
            </a:r>
            <a:r>
              <a:rPr lang="vi-VN" sz="2400" spc="-15" dirty="0">
                <a:latin typeface="Calibri"/>
                <a:cs typeface="Calibri"/>
              </a:rPr>
              <a:t> nhảy</a:t>
            </a:r>
            <a:r>
              <a:rPr lang="vi-VN" sz="2400" dirty="0">
                <a:latin typeface="Calibri"/>
                <a:cs typeface="Calibri"/>
              </a:rPr>
              <a:t> k</a:t>
            </a:r>
            <a:r>
              <a:rPr lang="vi-VN" sz="2400" spc="-15" dirty="0">
                <a:latin typeface="Calibri"/>
                <a:cs typeface="Calibri"/>
              </a:rPr>
              <a:t> </a:t>
            </a:r>
            <a:r>
              <a:rPr lang="vi-VN" sz="2400" spc="-5" dirty="0">
                <a:latin typeface="Calibri"/>
                <a:cs typeface="Calibri"/>
              </a:rPr>
              <a:t>(một</a:t>
            </a:r>
            <a:r>
              <a:rPr lang="vi-VN" sz="2400" spc="-30" dirty="0">
                <a:latin typeface="Calibri"/>
                <a:cs typeface="Calibri"/>
              </a:rPr>
              <a:t> </a:t>
            </a:r>
            <a:r>
              <a:rPr lang="vi-VN" sz="2400" dirty="0">
                <a:latin typeface="Calibri"/>
                <a:cs typeface="Calibri"/>
              </a:rPr>
              <a:t>lần</a:t>
            </a:r>
            <a:r>
              <a:rPr lang="vi-VN" sz="2400" spc="-10" dirty="0">
                <a:latin typeface="Calibri"/>
                <a:cs typeface="Calibri"/>
              </a:rPr>
              <a:t> </a:t>
            </a:r>
            <a:r>
              <a:rPr lang="vi-VN" sz="2400" dirty="0">
                <a:latin typeface="Calibri"/>
                <a:cs typeface="Calibri"/>
              </a:rPr>
              <a:t>giá trị</a:t>
            </a:r>
            <a:r>
              <a:rPr lang="vi-VN" sz="2400" spc="-15" dirty="0">
                <a:latin typeface="Calibri"/>
                <a:cs typeface="Calibri"/>
              </a:rPr>
              <a:t> </a:t>
            </a:r>
            <a:r>
              <a:rPr lang="vi-VN" sz="2400" spc="-10" dirty="0">
                <a:latin typeface="Calibri"/>
                <a:cs typeface="Calibri"/>
              </a:rPr>
              <a:t>tăng</a:t>
            </a:r>
            <a:r>
              <a:rPr lang="vi-VN" sz="2400" spc="-35" dirty="0">
                <a:latin typeface="Calibri"/>
                <a:cs typeface="Calibri"/>
              </a:rPr>
              <a:t> </a:t>
            </a:r>
            <a:r>
              <a:rPr lang="vi-VN" sz="2400" dirty="0">
                <a:latin typeface="Calibri"/>
                <a:cs typeface="Calibri"/>
              </a:rPr>
              <a:t>k </a:t>
            </a:r>
            <a:r>
              <a:rPr lang="vi-VN" sz="2400" spc="-5" dirty="0">
                <a:latin typeface="Calibri"/>
                <a:cs typeface="Calibri"/>
              </a:rPr>
              <a:t>đơn </a:t>
            </a:r>
            <a:r>
              <a:rPr lang="vi-VN" sz="2400" dirty="0">
                <a:latin typeface="Calibri"/>
                <a:cs typeface="Calibri"/>
              </a:rPr>
              <a:t>vị)</a:t>
            </a:r>
          </a:p>
          <a:p>
            <a:pPr marL="1109980" marR="93980" lvl="2" indent="-170815">
              <a:lnSpc>
                <a:spcPct val="100000"/>
              </a:lnSpc>
              <a:spcBef>
                <a:spcPts val="420"/>
              </a:spcBef>
              <a:buFont typeface="Arial MT"/>
              <a:buChar char="•"/>
              <a:tabLst>
                <a:tab pos="1110615" algn="l"/>
              </a:tabLst>
            </a:pPr>
            <a:r>
              <a:rPr lang="vi-VN" sz="2200" spc="-10" dirty="0">
                <a:latin typeface="Calibri"/>
                <a:cs typeface="Calibri"/>
              </a:rPr>
              <a:t>Chú</a:t>
            </a:r>
            <a:r>
              <a:rPr lang="vi-VN" sz="2200" spc="-5" dirty="0">
                <a:latin typeface="Calibri"/>
                <a:cs typeface="Calibri"/>
              </a:rPr>
              <a:t> ý:</a:t>
            </a:r>
            <a:r>
              <a:rPr lang="vi-VN" sz="2200" spc="10" dirty="0">
                <a:latin typeface="Calibri"/>
                <a:cs typeface="Calibri"/>
              </a:rPr>
              <a:t> </a:t>
            </a:r>
            <a:r>
              <a:rPr lang="vi-VN" sz="2200" spc="-5" dirty="0">
                <a:latin typeface="Calibri"/>
                <a:cs typeface="Calibri"/>
              </a:rPr>
              <a:t>giá</a:t>
            </a:r>
            <a:r>
              <a:rPr lang="vi-VN" sz="2200" spc="5" dirty="0">
                <a:latin typeface="Calibri"/>
                <a:cs typeface="Calibri"/>
              </a:rPr>
              <a:t> </a:t>
            </a:r>
            <a:r>
              <a:rPr lang="vi-VN" sz="2200" spc="-5" dirty="0">
                <a:latin typeface="Calibri"/>
                <a:cs typeface="Calibri"/>
              </a:rPr>
              <a:t>trị</a:t>
            </a:r>
            <a:r>
              <a:rPr lang="vi-VN" sz="2200" spc="10" dirty="0">
                <a:latin typeface="Calibri"/>
                <a:cs typeface="Calibri"/>
              </a:rPr>
              <a:t> </a:t>
            </a:r>
            <a:r>
              <a:rPr lang="vi-VN" sz="2200" spc="-5" dirty="0">
                <a:latin typeface="Calibri"/>
                <a:cs typeface="Calibri"/>
              </a:rPr>
              <a:t>k</a:t>
            </a:r>
            <a:r>
              <a:rPr lang="vi-VN" sz="2200" spc="5" dirty="0">
                <a:latin typeface="Calibri"/>
                <a:cs typeface="Calibri"/>
              </a:rPr>
              <a:t> </a:t>
            </a:r>
            <a:r>
              <a:rPr lang="vi-VN" sz="2200" spc="-15" dirty="0">
                <a:latin typeface="Calibri"/>
                <a:cs typeface="Calibri"/>
              </a:rPr>
              <a:t>có</a:t>
            </a:r>
            <a:r>
              <a:rPr lang="vi-VN" sz="2200" spc="10" dirty="0">
                <a:latin typeface="Calibri"/>
                <a:cs typeface="Calibri"/>
              </a:rPr>
              <a:t> </a:t>
            </a:r>
            <a:r>
              <a:rPr lang="vi-VN" sz="2200" spc="-5" dirty="0">
                <a:latin typeface="Calibri"/>
                <a:cs typeface="Calibri"/>
              </a:rPr>
              <a:t>thể</a:t>
            </a:r>
            <a:r>
              <a:rPr lang="vi-VN" sz="2200" spc="15" dirty="0">
                <a:latin typeface="Calibri"/>
                <a:cs typeface="Calibri"/>
              </a:rPr>
              <a:t> </a:t>
            </a:r>
            <a:r>
              <a:rPr lang="vi-VN" sz="2200" spc="-5" dirty="0">
                <a:latin typeface="Calibri"/>
                <a:cs typeface="Calibri"/>
              </a:rPr>
              <a:t>âm, </a:t>
            </a:r>
            <a:r>
              <a:rPr lang="vi-VN" sz="2200" spc="-15" dirty="0">
                <a:latin typeface="Calibri"/>
                <a:cs typeface="Calibri"/>
              </a:rPr>
              <a:t>trong</a:t>
            </a:r>
            <a:r>
              <a:rPr lang="vi-VN" sz="2200" dirty="0">
                <a:latin typeface="Calibri"/>
                <a:cs typeface="Calibri"/>
              </a:rPr>
              <a:t> </a:t>
            </a:r>
            <a:r>
              <a:rPr lang="vi-VN" sz="2200" spc="-5" dirty="0">
                <a:latin typeface="Calibri"/>
                <a:cs typeface="Calibri"/>
              </a:rPr>
              <a:t>trường</a:t>
            </a:r>
            <a:r>
              <a:rPr lang="vi-VN" sz="2200" spc="15" dirty="0">
                <a:latin typeface="Calibri"/>
                <a:cs typeface="Calibri"/>
              </a:rPr>
              <a:t> </a:t>
            </a:r>
            <a:r>
              <a:rPr lang="vi-VN" sz="2200" spc="-10" dirty="0">
                <a:latin typeface="Calibri"/>
                <a:cs typeface="Calibri"/>
              </a:rPr>
              <a:t>hợp</a:t>
            </a:r>
            <a:r>
              <a:rPr lang="vi-VN" sz="2200" spc="5" dirty="0">
                <a:latin typeface="Calibri"/>
                <a:cs typeface="Calibri"/>
              </a:rPr>
              <a:t> </a:t>
            </a:r>
            <a:r>
              <a:rPr lang="vi-VN" sz="2200" spc="-20" dirty="0">
                <a:latin typeface="Calibri"/>
                <a:cs typeface="Calibri"/>
              </a:rPr>
              <a:t>này</a:t>
            </a:r>
            <a:r>
              <a:rPr lang="vi-VN" sz="2200" spc="-10" dirty="0">
                <a:latin typeface="Calibri"/>
                <a:cs typeface="Calibri"/>
              </a:rPr>
              <a:t> </a:t>
            </a:r>
            <a:r>
              <a:rPr lang="vi-VN" sz="2200" spc="-20" dirty="0">
                <a:latin typeface="Calibri"/>
                <a:cs typeface="Calibri"/>
              </a:rPr>
              <a:t>dãy</a:t>
            </a:r>
            <a:r>
              <a:rPr lang="vi-VN" sz="2200" spc="5" dirty="0">
                <a:latin typeface="Calibri"/>
                <a:cs typeface="Calibri"/>
              </a:rPr>
              <a:t> </a:t>
            </a:r>
            <a:r>
              <a:rPr lang="vi-VN" sz="2200" spc="-5" dirty="0">
                <a:latin typeface="Calibri"/>
                <a:cs typeface="Calibri"/>
              </a:rPr>
              <a:t>số</a:t>
            </a:r>
            <a:r>
              <a:rPr lang="vi-VN" sz="2200" spc="10" dirty="0">
                <a:latin typeface="Calibri"/>
                <a:cs typeface="Calibri"/>
              </a:rPr>
              <a:t> </a:t>
            </a:r>
            <a:r>
              <a:rPr lang="vi-VN" sz="2200" spc="-10" dirty="0">
                <a:latin typeface="Calibri"/>
                <a:cs typeface="Calibri"/>
              </a:rPr>
              <a:t>sinh</a:t>
            </a:r>
            <a:r>
              <a:rPr lang="vi-VN" sz="2200" dirty="0">
                <a:latin typeface="Calibri"/>
                <a:cs typeface="Calibri"/>
              </a:rPr>
              <a:t> </a:t>
            </a:r>
            <a:r>
              <a:rPr lang="vi-VN" sz="2200" spc="-30" dirty="0">
                <a:latin typeface="Calibri"/>
                <a:cs typeface="Calibri"/>
              </a:rPr>
              <a:t>ra</a:t>
            </a:r>
            <a:r>
              <a:rPr lang="vi-VN" sz="2200" dirty="0">
                <a:latin typeface="Calibri"/>
                <a:cs typeface="Calibri"/>
              </a:rPr>
              <a:t> </a:t>
            </a:r>
            <a:r>
              <a:rPr lang="vi-VN" sz="2200" spc="-10" dirty="0">
                <a:latin typeface="Calibri"/>
                <a:cs typeface="Calibri"/>
              </a:rPr>
              <a:t>sẽ </a:t>
            </a:r>
            <a:r>
              <a:rPr lang="vi-VN" sz="2200" spc="-480" dirty="0">
                <a:latin typeface="Calibri"/>
                <a:cs typeface="Calibri"/>
              </a:rPr>
              <a:t> </a:t>
            </a:r>
            <a:r>
              <a:rPr lang="vi-VN" sz="2200" spc="-5" dirty="0">
                <a:latin typeface="Calibri"/>
                <a:cs typeface="Calibri"/>
              </a:rPr>
              <a:t>giảm dần</a:t>
            </a:r>
            <a:endParaRPr lang="vi-VN" sz="2200" dirty="0">
              <a:latin typeface="Calibri"/>
              <a:cs typeface="Calibri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object 2"/>
          <p:cNvSpPr txBox="1">
            <a:spLocks/>
          </p:cNvSpPr>
          <p:nvPr/>
        </p:nvSpPr>
        <p:spPr>
          <a:xfrm>
            <a:off x="259181" y="141859"/>
            <a:ext cx="7327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56247C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3600" kern="0" spc="-5" dirty="0" err="1" smtClean="0"/>
              <a:t>Vòng</a:t>
            </a:r>
            <a:r>
              <a:rPr lang="en-US" sz="3600" kern="0" spc="-20" dirty="0" smtClean="0"/>
              <a:t> </a:t>
            </a:r>
            <a:r>
              <a:rPr lang="en-US" sz="3600" kern="0" dirty="0" err="1" smtClean="0"/>
              <a:t>lặp</a:t>
            </a:r>
            <a:r>
              <a:rPr lang="en-US" sz="3600" kern="0" spc="-10" dirty="0" smtClean="0"/>
              <a:t> </a:t>
            </a:r>
            <a:r>
              <a:rPr lang="en-US" sz="3600" kern="0" spc="-5" dirty="0" smtClean="0"/>
              <a:t>for</a:t>
            </a:r>
            <a:r>
              <a:rPr lang="en-US" sz="3600" kern="0" spc="-15" dirty="0" smtClean="0"/>
              <a:t> </a:t>
            </a:r>
            <a:r>
              <a:rPr lang="en-US" sz="3600" kern="0" dirty="0" err="1" smtClean="0"/>
              <a:t>duyệt</a:t>
            </a:r>
            <a:r>
              <a:rPr lang="en-US" sz="3600" kern="0" spc="-10" dirty="0" smtClean="0"/>
              <a:t> </a:t>
            </a:r>
            <a:r>
              <a:rPr lang="en-US" sz="3600" kern="0" dirty="0" err="1" smtClean="0"/>
              <a:t>một</a:t>
            </a:r>
            <a:r>
              <a:rPr lang="en-US" sz="3600" kern="0" spc="-10" dirty="0" smtClean="0"/>
              <a:t> </a:t>
            </a:r>
            <a:r>
              <a:rPr lang="en-US" sz="3600" kern="0" dirty="0" err="1" smtClean="0"/>
              <a:t>miền</a:t>
            </a:r>
            <a:r>
              <a:rPr lang="en-US" sz="3600" kern="0" spc="-15" dirty="0" smtClean="0"/>
              <a:t> </a:t>
            </a:r>
            <a:r>
              <a:rPr lang="en-US" sz="3600" kern="0" dirty="0" err="1" smtClean="0"/>
              <a:t>số</a:t>
            </a:r>
            <a:r>
              <a:rPr lang="en-US" sz="3600" kern="0" spc="-25" dirty="0" smtClean="0"/>
              <a:t> </a:t>
            </a:r>
            <a:r>
              <a:rPr lang="en-US" sz="3600" kern="0" dirty="0" err="1" smtClean="0"/>
              <a:t>nguyên</a:t>
            </a:r>
            <a:endParaRPr lang="en-US" sz="3600" kern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311DFF-4D8C-4E6A-B346-E3E30F05BBD8}"/>
              </a:ext>
            </a:extLst>
          </p:cNvPr>
          <p:cNvSpPr/>
          <p:nvPr/>
        </p:nvSpPr>
        <p:spPr>
          <a:xfrm>
            <a:off x="838200" y="4094721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err="1">
                <a:latin typeface="Cambria" panose="02040503050406030204" pitchFamily="18" charset="0"/>
              </a:rPr>
              <a:t>Ví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dụ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cách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hoạt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động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của</a:t>
            </a:r>
            <a:r>
              <a:rPr lang="en-US" sz="2400" dirty="0">
                <a:latin typeface="Cambria" panose="02040503050406030204" pitchFamily="18" charset="0"/>
              </a:rPr>
              <a:t> range:</a:t>
            </a:r>
          </a:p>
          <a:p>
            <a:r>
              <a:rPr lang="en-US" sz="2400" dirty="0">
                <a:latin typeface="Cambria" panose="02040503050406030204" pitchFamily="18" charset="0"/>
              </a:rPr>
              <a:t>• range(10) </a:t>
            </a:r>
            <a:r>
              <a:rPr lang="en-US" sz="2400" dirty="0">
                <a:latin typeface="Cambria" panose="02040503050406030204" pitchFamily="18" charset="0"/>
                <a:sym typeface="Wingdings" panose="05000000000000000000" pitchFamily="2" charset="2"/>
              </a:rPr>
              <a:t></a:t>
            </a:r>
            <a:r>
              <a:rPr lang="en-US" sz="2400" dirty="0">
                <a:latin typeface="Cambria" panose="02040503050406030204" pitchFamily="18" charset="0"/>
              </a:rPr>
              <a:t> 0; 1; 2; 3; 4; 5; 6; 7; 8; 9</a:t>
            </a:r>
          </a:p>
          <a:p>
            <a:r>
              <a:rPr lang="en-US" sz="2400" dirty="0">
                <a:latin typeface="Cambria" panose="02040503050406030204" pitchFamily="18" charset="0"/>
              </a:rPr>
              <a:t>• range(1, 10) </a:t>
            </a:r>
            <a:r>
              <a:rPr lang="en-US" sz="2400" dirty="0">
                <a:latin typeface="Cambria" panose="02040503050406030204" pitchFamily="18" charset="0"/>
                <a:sym typeface="Wingdings" panose="05000000000000000000" pitchFamily="2" charset="2"/>
              </a:rPr>
              <a:t></a:t>
            </a:r>
            <a:r>
              <a:rPr lang="en-US" sz="2400" dirty="0">
                <a:latin typeface="Cambria" panose="02040503050406030204" pitchFamily="18" charset="0"/>
              </a:rPr>
              <a:t> 1; 2; 3; 4; 5; 6; 7; 8; 9</a:t>
            </a:r>
          </a:p>
          <a:p>
            <a:r>
              <a:rPr lang="en-US" sz="2400" dirty="0">
                <a:latin typeface="Cambria" panose="02040503050406030204" pitchFamily="18" charset="0"/>
              </a:rPr>
              <a:t>• range(1, 10, 2) </a:t>
            </a:r>
            <a:r>
              <a:rPr lang="en-US" sz="2400" dirty="0">
                <a:latin typeface="Cambria" panose="02040503050406030204" pitchFamily="18" charset="0"/>
                <a:sym typeface="Wingdings" panose="05000000000000000000" pitchFamily="2" charset="2"/>
              </a:rPr>
              <a:t></a:t>
            </a:r>
            <a:r>
              <a:rPr lang="en-US" sz="2400" dirty="0">
                <a:latin typeface="Cambria" panose="02040503050406030204" pitchFamily="18" charset="0"/>
              </a:rPr>
              <a:t> 1; 3; 5; 7; 9</a:t>
            </a:r>
          </a:p>
          <a:p>
            <a:r>
              <a:rPr lang="en-US" sz="2400" dirty="0">
                <a:latin typeface="Cambria" panose="02040503050406030204" pitchFamily="18" charset="0"/>
              </a:rPr>
              <a:t>• range(10, 0, -1) </a:t>
            </a:r>
            <a:r>
              <a:rPr lang="en-US" sz="2400" dirty="0">
                <a:latin typeface="Cambria" panose="02040503050406030204" pitchFamily="18" charset="0"/>
                <a:sym typeface="Wingdings" panose="05000000000000000000" pitchFamily="2" charset="2"/>
              </a:rPr>
              <a:t></a:t>
            </a:r>
            <a:r>
              <a:rPr lang="en-US" sz="2400" dirty="0">
                <a:latin typeface="Cambria" panose="02040503050406030204" pitchFamily="18" charset="0"/>
              </a:rPr>
              <a:t> 10; 9; 8; 7; 6; 5; 4; 3; 2; 1</a:t>
            </a:r>
          </a:p>
          <a:p>
            <a:r>
              <a:rPr lang="en-US" sz="2400" dirty="0">
                <a:latin typeface="Cambria" panose="02040503050406030204" pitchFamily="18" charset="0"/>
              </a:rPr>
              <a:t>• range(10, 0, -2) </a:t>
            </a:r>
            <a:r>
              <a:rPr lang="en-US" sz="2400" dirty="0">
                <a:latin typeface="Cambria" panose="02040503050406030204" pitchFamily="18" charset="0"/>
                <a:sym typeface="Wingdings" panose="05000000000000000000" pitchFamily="2" charset="2"/>
              </a:rPr>
              <a:t></a:t>
            </a:r>
            <a:r>
              <a:rPr lang="en-US" sz="2400" dirty="0">
                <a:latin typeface="Cambria" panose="02040503050406030204" pitchFamily="18" charset="0"/>
              </a:rPr>
              <a:t> 10; 8; 6; 4; 2</a:t>
            </a:r>
          </a:p>
          <a:p>
            <a:r>
              <a:rPr lang="en-US" sz="2400" dirty="0">
                <a:latin typeface="Cambria" panose="02040503050406030204" pitchFamily="18" charset="0"/>
              </a:rPr>
              <a:t>• range(2, 11, 2) </a:t>
            </a:r>
            <a:r>
              <a:rPr lang="en-US" sz="2400" dirty="0">
                <a:latin typeface="Cambria" panose="02040503050406030204" pitchFamily="18" charset="0"/>
                <a:sym typeface="Wingdings" panose="05000000000000000000" pitchFamily="2" charset="2"/>
              </a:rPr>
              <a:t></a:t>
            </a:r>
            <a:r>
              <a:rPr lang="en-US" sz="2400" dirty="0">
                <a:latin typeface="Cambria" panose="02040503050406030204" pitchFamily="18" charset="0"/>
              </a:rPr>
              <a:t> 2; 4; 6; 8; 10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8015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object 2"/>
          <p:cNvSpPr txBox="1">
            <a:spLocks/>
          </p:cNvSpPr>
          <p:nvPr/>
        </p:nvSpPr>
        <p:spPr>
          <a:xfrm>
            <a:off x="259181" y="141859"/>
            <a:ext cx="7327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56247C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3600" kern="0" spc="-5" dirty="0" err="1" smtClean="0"/>
              <a:t>Vòng</a:t>
            </a:r>
            <a:r>
              <a:rPr lang="en-US" sz="3600" kern="0" spc="-20" dirty="0" smtClean="0"/>
              <a:t> </a:t>
            </a:r>
            <a:r>
              <a:rPr lang="en-US" sz="3600" kern="0" dirty="0" err="1" smtClean="0"/>
              <a:t>lặp</a:t>
            </a:r>
            <a:r>
              <a:rPr lang="en-US" sz="3600" kern="0" spc="-10" dirty="0" smtClean="0"/>
              <a:t> </a:t>
            </a:r>
            <a:r>
              <a:rPr lang="en-US" sz="3600" kern="0" spc="-5" dirty="0" smtClean="0"/>
              <a:t>for</a:t>
            </a:r>
            <a:r>
              <a:rPr lang="en-US" sz="3600" kern="0" spc="-15" dirty="0" smtClean="0"/>
              <a:t> </a:t>
            </a:r>
            <a:r>
              <a:rPr lang="en-US" sz="3600" kern="0" dirty="0" err="1" smtClean="0"/>
              <a:t>duyệt</a:t>
            </a:r>
            <a:r>
              <a:rPr lang="en-US" sz="3600" kern="0" spc="-10" dirty="0" smtClean="0"/>
              <a:t> </a:t>
            </a:r>
            <a:r>
              <a:rPr lang="en-US" sz="3600" kern="0" dirty="0" err="1" smtClean="0"/>
              <a:t>một</a:t>
            </a:r>
            <a:r>
              <a:rPr lang="en-US" sz="3600" kern="0" spc="-10" dirty="0" smtClean="0"/>
              <a:t> </a:t>
            </a:r>
            <a:r>
              <a:rPr lang="en-US" sz="3600" kern="0" dirty="0" err="1" smtClean="0"/>
              <a:t>miền</a:t>
            </a:r>
            <a:r>
              <a:rPr lang="en-US" sz="3600" kern="0" spc="-15" dirty="0" smtClean="0"/>
              <a:t> </a:t>
            </a:r>
            <a:r>
              <a:rPr lang="en-US" sz="3600" kern="0" dirty="0" err="1" smtClean="0"/>
              <a:t>số</a:t>
            </a:r>
            <a:r>
              <a:rPr lang="en-US" sz="3600" kern="0" spc="-25" dirty="0" smtClean="0"/>
              <a:t> </a:t>
            </a:r>
            <a:r>
              <a:rPr lang="en-US" sz="3600" kern="0" dirty="0" err="1" smtClean="0"/>
              <a:t>nguyên</a:t>
            </a:r>
            <a:endParaRPr lang="en-US" sz="3600" kern="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6325"/>
            <a:ext cx="8440928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800" b="1" u="sng" dirty="0" err="1">
                <a:latin typeface="Cambria" panose="02040503050406030204" pitchFamily="18" charset="0"/>
              </a:rPr>
              <a:t>Các</a:t>
            </a:r>
            <a:r>
              <a:rPr lang="en-US" sz="2800" b="1" u="sng" dirty="0">
                <a:latin typeface="Cambria" panose="02040503050406030204" pitchFamily="18" charset="0"/>
              </a:rPr>
              <a:t> </a:t>
            </a:r>
            <a:r>
              <a:rPr lang="en-US" sz="2800" b="1" u="sng" dirty="0" err="1">
                <a:latin typeface="Cambria" panose="02040503050406030204" pitchFamily="18" charset="0"/>
              </a:rPr>
              <a:t>Ví</a:t>
            </a:r>
            <a:r>
              <a:rPr lang="en-US" sz="2800" b="1" u="sng" dirty="0">
                <a:latin typeface="Cambria" panose="02040503050406030204" pitchFamily="18" charset="0"/>
              </a:rPr>
              <a:t> </a:t>
            </a:r>
            <a:r>
              <a:rPr lang="en-US" sz="2800" b="1" u="sng" dirty="0" err="1">
                <a:latin typeface="Cambria" panose="02040503050406030204" pitchFamily="18" charset="0"/>
              </a:rPr>
              <a:t>dụ</a:t>
            </a:r>
            <a:r>
              <a:rPr lang="en-US" sz="2800" b="1" u="sng" dirty="0">
                <a:latin typeface="Cambria" panose="02040503050406030204" pitchFamily="18" charset="0"/>
              </a:rPr>
              <a:t> </a:t>
            </a:r>
            <a:r>
              <a:rPr lang="en-US" sz="2800" b="1" u="sng" dirty="0" err="1">
                <a:latin typeface="Cambria" panose="02040503050406030204" pitchFamily="18" charset="0"/>
              </a:rPr>
              <a:t>về</a:t>
            </a:r>
            <a:r>
              <a:rPr lang="en-US" sz="2800" b="1" u="sng" dirty="0">
                <a:latin typeface="Cambria" panose="02040503050406030204" pitchFamily="18" charset="0"/>
              </a:rPr>
              <a:t> for:</a:t>
            </a:r>
            <a:endParaRPr lang="en-US" sz="2800" dirty="0">
              <a:latin typeface="Cambria" panose="02040503050406030204" pitchFamily="18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6E8C68DF-3625-4905-9564-2A9FE4875A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169" y="1790346"/>
            <a:ext cx="4734232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n,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 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n,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en-US" sz="24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 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n,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en-US" sz="24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 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,-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n,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en-US" sz="24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 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,-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n,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en-US" sz="24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 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n,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en-US" sz="24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 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58A88B-512A-4EE3-AFB6-9223A1D46919}"/>
              </a:ext>
            </a:extLst>
          </p:cNvPr>
          <p:cNvSpPr/>
          <p:nvPr/>
        </p:nvSpPr>
        <p:spPr>
          <a:xfrm>
            <a:off x="5529415" y="1767871"/>
            <a:ext cx="28296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0 1 2 3 4 5 6 7 8 9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CCE968-D8A7-4BF2-9AC2-39A5CF2B6EEB}"/>
              </a:ext>
            </a:extLst>
          </p:cNvPr>
          <p:cNvCxnSpPr/>
          <p:nvPr/>
        </p:nvCxnSpPr>
        <p:spPr>
          <a:xfrm>
            <a:off x="4353231" y="2057400"/>
            <a:ext cx="1133170" cy="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1C98BD5-D9B9-4828-82D2-63B44D1DCE4A}"/>
              </a:ext>
            </a:extLst>
          </p:cNvPr>
          <p:cNvCxnSpPr/>
          <p:nvPr/>
        </p:nvCxnSpPr>
        <p:spPr>
          <a:xfrm>
            <a:off x="4803805" y="2819400"/>
            <a:ext cx="1133170" cy="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87A3DBC-A3DF-423C-99E5-2605AFA1422C}"/>
              </a:ext>
            </a:extLst>
          </p:cNvPr>
          <p:cNvCxnSpPr/>
          <p:nvPr/>
        </p:nvCxnSpPr>
        <p:spPr>
          <a:xfrm>
            <a:off x="5108605" y="3505200"/>
            <a:ext cx="1133170" cy="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0CDB6F9-C354-43E0-A33F-2B2FF6AA14DC}"/>
              </a:ext>
            </a:extLst>
          </p:cNvPr>
          <p:cNvCxnSpPr/>
          <p:nvPr/>
        </p:nvCxnSpPr>
        <p:spPr>
          <a:xfrm>
            <a:off x="5208051" y="4267200"/>
            <a:ext cx="1133170" cy="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3C31CDD-9516-4E15-857A-75FB043BBE9B}"/>
              </a:ext>
            </a:extLst>
          </p:cNvPr>
          <p:cNvCxnSpPr/>
          <p:nvPr/>
        </p:nvCxnSpPr>
        <p:spPr>
          <a:xfrm>
            <a:off x="5287563" y="5029200"/>
            <a:ext cx="1133170" cy="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1B9A2A3-0DAD-4915-8756-E39C8609D2C6}"/>
              </a:ext>
            </a:extLst>
          </p:cNvPr>
          <p:cNvCxnSpPr/>
          <p:nvPr/>
        </p:nvCxnSpPr>
        <p:spPr>
          <a:xfrm>
            <a:off x="5231484" y="5715000"/>
            <a:ext cx="1133170" cy="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81800CE-41A1-41A0-A886-B311457267EF}"/>
              </a:ext>
            </a:extLst>
          </p:cNvPr>
          <p:cNvSpPr/>
          <p:nvPr/>
        </p:nvSpPr>
        <p:spPr>
          <a:xfrm>
            <a:off x="5946914" y="2527325"/>
            <a:ext cx="24833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1 2 3 4 5 6 7 8 9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56E8FD0-7759-4EDE-BDD5-2E1CC4CB5326}"/>
              </a:ext>
            </a:extLst>
          </p:cNvPr>
          <p:cNvSpPr/>
          <p:nvPr/>
        </p:nvSpPr>
        <p:spPr>
          <a:xfrm>
            <a:off x="6249618" y="3216748"/>
            <a:ext cx="15071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/>
              <a:t>1 3 5 7 9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8652ABA-D3A6-428C-A77C-D5714E7EA8C4}"/>
              </a:ext>
            </a:extLst>
          </p:cNvPr>
          <p:cNvSpPr/>
          <p:nvPr/>
        </p:nvSpPr>
        <p:spPr>
          <a:xfrm>
            <a:off x="6364654" y="3990371"/>
            <a:ext cx="30123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/>
              <a:t>10 9 8 7 6 5 4 3 2 1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E3D5003-4859-422E-A023-83EB4634BD31}"/>
              </a:ext>
            </a:extLst>
          </p:cNvPr>
          <p:cNvSpPr/>
          <p:nvPr/>
        </p:nvSpPr>
        <p:spPr>
          <a:xfrm>
            <a:off x="6420733" y="4763994"/>
            <a:ext cx="16898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/>
              <a:t>10 8 6 4 2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2ACDA12-253C-4406-A194-289302735373}"/>
              </a:ext>
            </a:extLst>
          </p:cNvPr>
          <p:cNvSpPr/>
          <p:nvPr/>
        </p:nvSpPr>
        <p:spPr>
          <a:xfrm>
            <a:off x="6427415" y="5466670"/>
            <a:ext cx="16081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/>
              <a:t>2 4 6 8 10</a:t>
            </a: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68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81" y="141859"/>
            <a:ext cx="7327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Vòng</a:t>
            </a:r>
            <a:r>
              <a:rPr sz="3600" spc="-20" dirty="0"/>
              <a:t> </a:t>
            </a:r>
            <a:r>
              <a:rPr sz="3600" dirty="0"/>
              <a:t>lặp</a:t>
            </a:r>
            <a:r>
              <a:rPr sz="3600" spc="-10" dirty="0"/>
              <a:t> </a:t>
            </a:r>
            <a:r>
              <a:rPr sz="3600" spc="-5" dirty="0"/>
              <a:t>for</a:t>
            </a:r>
            <a:r>
              <a:rPr sz="3600" spc="-15" dirty="0"/>
              <a:t> </a:t>
            </a:r>
            <a:r>
              <a:rPr sz="3600" dirty="0"/>
              <a:t>duyệt</a:t>
            </a:r>
            <a:r>
              <a:rPr sz="3600" spc="-10" dirty="0"/>
              <a:t> </a:t>
            </a:r>
            <a:r>
              <a:rPr sz="3600" dirty="0"/>
              <a:t>một</a:t>
            </a:r>
            <a:r>
              <a:rPr sz="3600" spc="-10" dirty="0"/>
              <a:t> </a:t>
            </a:r>
            <a:r>
              <a:rPr sz="3600" dirty="0"/>
              <a:t>miền</a:t>
            </a:r>
            <a:r>
              <a:rPr sz="3600" spc="-15" dirty="0"/>
              <a:t> </a:t>
            </a:r>
            <a:r>
              <a:rPr sz="3600" dirty="0"/>
              <a:t>số</a:t>
            </a:r>
            <a:r>
              <a:rPr sz="3600" spc="-25" dirty="0"/>
              <a:t> </a:t>
            </a:r>
            <a:r>
              <a:rPr sz="3600" dirty="0"/>
              <a:t>nguyên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59181" y="862431"/>
            <a:ext cx="8128000" cy="4497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3500"/>
              </a:lnSpc>
              <a:spcBef>
                <a:spcPts val="100"/>
              </a:spcBef>
            </a:pP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# 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Trường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hợp</a:t>
            </a:r>
            <a:r>
              <a:rPr sz="2000" spc="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một 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khoảng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 số</a:t>
            </a:r>
            <a:r>
              <a:rPr sz="2000" spc="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khá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lớn,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không</a:t>
            </a:r>
            <a:r>
              <a:rPr sz="2000" spc="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thể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 liệt</a:t>
            </a:r>
            <a:r>
              <a:rPr sz="2000" spc="-1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kê 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được </a:t>
            </a:r>
            <a:r>
              <a:rPr sz="2000" spc="-108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 #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Ta sử</a:t>
            </a:r>
            <a:r>
              <a:rPr sz="2000" spc="-1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dụng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 hàm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 range</a:t>
            </a:r>
            <a:r>
              <a:rPr sz="2000" spc="-1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để tạo</a:t>
            </a:r>
            <a:r>
              <a:rPr sz="2000" spc="-1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ra</a:t>
            </a:r>
            <a:r>
              <a:rPr sz="2000" spc="-2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khoảng</a:t>
            </a:r>
            <a:r>
              <a:rPr sz="2000" spc="-1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số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# In 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các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số</a:t>
            </a:r>
            <a:r>
              <a:rPr sz="2000" spc="-1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từ 10</a:t>
            </a:r>
            <a:r>
              <a:rPr sz="2000" spc="-1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đến</a:t>
            </a:r>
            <a:r>
              <a:rPr sz="2000" spc="-1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19:</a:t>
            </a:r>
            <a:r>
              <a:rPr sz="2000" spc="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khoảng</a:t>
            </a:r>
            <a:r>
              <a:rPr sz="2000" spc="-1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10 đến</a:t>
            </a:r>
            <a:r>
              <a:rPr sz="2000" spc="-1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20,</a:t>
            </a:r>
            <a:r>
              <a:rPr sz="2000" spc="-1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bước 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nhảy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1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for</a:t>
            </a:r>
            <a:r>
              <a:rPr sz="2000" spc="-2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d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 in range(10,</a:t>
            </a:r>
            <a:r>
              <a:rPr sz="2000" spc="-1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20):</a:t>
            </a:r>
            <a:endParaRPr sz="2000">
              <a:latin typeface="Consolas"/>
              <a:cs typeface="Consolas"/>
            </a:endParaRPr>
          </a:p>
          <a:p>
            <a:pPr marL="572135">
              <a:lnSpc>
                <a:spcPct val="100000"/>
              </a:lnSpc>
              <a:spcBef>
                <a:spcPts val="805"/>
              </a:spcBef>
            </a:pP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print(d)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# In 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các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số</a:t>
            </a:r>
            <a:r>
              <a:rPr sz="2000" spc="-1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từ 20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đến</a:t>
            </a:r>
            <a:r>
              <a:rPr sz="2000" spc="-1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11: 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khoảng</a:t>
            </a:r>
            <a:r>
              <a:rPr sz="2000" spc="-1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20 đến</a:t>
            </a:r>
            <a:r>
              <a:rPr sz="2000" spc="-1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10,</a:t>
            </a:r>
            <a:r>
              <a:rPr sz="2000" spc="-1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bước 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nhảy -1</a:t>
            </a:r>
            <a:endParaRPr sz="2000">
              <a:latin typeface="Consolas"/>
              <a:cs typeface="Consolas"/>
            </a:endParaRPr>
          </a:p>
          <a:p>
            <a:pPr marL="572135" marR="4334510" indent="-560070">
              <a:lnSpc>
                <a:spcPts val="3210"/>
              </a:lnSpc>
              <a:spcBef>
                <a:spcPts val="240"/>
              </a:spcBef>
            </a:pP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for</a:t>
            </a:r>
            <a:r>
              <a:rPr sz="2000" spc="-1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d</a:t>
            </a:r>
            <a:r>
              <a:rPr sz="2000" spc="-10" dirty="0">
                <a:solidFill>
                  <a:srgbClr val="006FC0"/>
                </a:solidFill>
                <a:latin typeface="Consolas"/>
                <a:cs typeface="Consolas"/>
              </a:rPr>
              <a:t> in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range(20,</a:t>
            </a:r>
            <a:r>
              <a:rPr sz="2000" spc="-2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10,</a:t>
            </a:r>
            <a:r>
              <a:rPr sz="2000" spc="-1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-1): </a:t>
            </a:r>
            <a:r>
              <a:rPr sz="2000" spc="-108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print(d)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# In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 các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số</a:t>
            </a:r>
            <a:r>
              <a:rPr sz="2000" spc="-1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lẻ từ</a:t>
            </a:r>
            <a:r>
              <a:rPr sz="2000" spc="-1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1 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đến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 100:</a:t>
            </a:r>
            <a:r>
              <a:rPr sz="2000" spc="-1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khoảng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 1 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đến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100,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 bước</a:t>
            </a:r>
            <a:r>
              <a:rPr sz="2000" spc="-1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nhảy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 2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for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d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spc="-10" dirty="0">
                <a:solidFill>
                  <a:srgbClr val="006FC0"/>
                </a:solidFill>
                <a:latin typeface="Consolas"/>
                <a:cs typeface="Consolas"/>
              </a:rPr>
              <a:t>in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 range(1,</a:t>
            </a:r>
            <a:r>
              <a:rPr sz="2000" spc="-1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101,</a:t>
            </a:r>
            <a:r>
              <a:rPr sz="2000" spc="-1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2):</a:t>
            </a:r>
            <a:endParaRPr sz="2000">
              <a:latin typeface="Consolas"/>
              <a:cs typeface="Consolas"/>
            </a:endParaRPr>
          </a:p>
          <a:p>
            <a:pPr marL="572135">
              <a:lnSpc>
                <a:spcPct val="100000"/>
              </a:lnSpc>
              <a:spcBef>
                <a:spcPts val="800"/>
              </a:spcBef>
            </a:pP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print(d)</a:t>
            </a:r>
            <a:endParaRPr sz="200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6917622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8843" y="1143000"/>
            <a:ext cx="7151269" cy="1384995"/>
          </a:xfrm>
        </p:spPr>
        <p:txBody>
          <a:bodyPr/>
          <a:lstStyle/>
          <a:p>
            <a:pPr algn="just"/>
            <a:r>
              <a:rPr lang="en-US" b="1" u="sng" dirty="0" err="1">
                <a:latin typeface="Cambria" panose="02040503050406030204" pitchFamily="18" charset="0"/>
              </a:rPr>
              <a:t>Ví</a:t>
            </a:r>
            <a:r>
              <a:rPr lang="en-US" b="1" u="sng" dirty="0">
                <a:latin typeface="Cambria" panose="02040503050406030204" pitchFamily="18" charset="0"/>
              </a:rPr>
              <a:t> </a:t>
            </a:r>
            <a:r>
              <a:rPr lang="en-US" b="1" u="sng" dirty="0" err="1">
                <a:latin typeface="Cambria" panose="02040503050406030204" pitchFamily="18" charset="0"/>
              </a:rPr>
              <a:t>dụ</a:t>
            </a:r>
            <a:r>
              <a:rPr lang="en-US" b="1" u="sng" dirty="0">
                <a:latin typeface="Cambria" panose="02040503050406030204" pitchFamily="18" charset="0"/>
              </a:rPr>
              <a:t>: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Viết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chư</a:t>
            </a:r>
            <a:r>
              <a:rPr lang="vi-VN" dirty="0">
                <a:latin typeface="Cambria" panose="02040503050406030204" pitchFamily="18" charset="0"/>
              </a:rPr>
              <a:t>ơ</a:t>
            </a:r>
            <a:r>
              <a:rPr lang="en-US" dirty="0">
                <a:latin typeface="Cambria" panose="02040503050406030204" pitchFamily="18" charset="0"/>
              </a:rPr>
              <a:t>ng </a:t>
            </a:r>
            <a:r>
              <a:rPr lang="en-US" dirty="0" err="1">
                <a:latin typeface="Cambria" panose="02040503050406030204" pitchFamily="18" charset="0"/>
              </a:rPr>
              <a:t>trình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vòng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lặp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vĩnh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cửu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cho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phép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phần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mềm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chạy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liên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tục</a:t>
            </a:r>
            <a:r>
              <a:rPr lang="en-US" dirty="0">
                <a:latin typeface="Cambria" panose="02040503050406030204" pitchFamily="18" charset="0"/>
              </a:rPr>
              <a:t>, </a:t>
            </a:r>
            <a:r>
              <a:rPr lang="en-US" dirty="0" err="1">
                <a:latin typeface="Cambria" panose="02040503050406030204" pitchFamily="18" charset="0"/>
              </a:rPr>
              <a:t>khi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nào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hỏi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thoát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mới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thoát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phần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mềm</a:t>
            </a:r>
            <a:r>
              <a:rPr lang="en-US" dirty="0">
                <a:latin typeface="Cambria" panose="02040503050406030204" pitchFamily="18" charset="0"/>
              </a:rPr>
              <a:t>:</a:t>
            </a:r>
          </a:p>
          <a:p>
            <a:pPr algn="just"/>
            <a:endParaRPr lang="en-US" dirty="0">
              <a:latin typeface="Cambria" panose="020405030504060302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object 2"/>
          <p:cNvSpPr txBox="1">
            <a:spLocks/>
          </p:cNvSpPr>
          <p:nvPr/>
        </p:nvSpPr>
        <p:spPr>
          <a:xfrm>
            <a:off x="259181" y="141859"/>
            <a:ext cx="7327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56247C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3600" kern="0" spc="-5" dirty="0" err="1" smtClean="0"/>
              <a:t>Một</a:t>
            </a:r>
            <a:r>
              <a:rPr lang="en-US" sz="3600" kern="0" spc="-5" dirty="0" smtClean="0"/>
              <a:t> </a:t>
            </a:r>
            <a:r>
              <a:rPr lang="en-US" sz="3600" kern="0" spc="-5" dirty="0" err="1" smtClean="0"/>
              <a:t>vài</a:t>
            </a:r>
            <a:r>
              <a:rPr lang="en-US" sz="3600" kern="0" spc="-5" dirty="0" smtClean="0"/>
              <a:t> </a:t>
            </a:r>
            <a:r>
              <a:rPr lang="en-US" sz="3600" kern="0" spc="-5" dirty="0" err="1" smtClean="0"/>
              <a:t>ví</a:t>
            </a:r>
            <a:r>
              <a:rPr lang="en-US" sz="3600" kern="0" spc="-5" dirty="0" smtClean="0"/>
              <a:t> </a:t>
            </a:r>
            <a:r>
              <a:rPr lang="en-US" sz="3600" kern="0" spc="-5" dirty="0" err="1" smtClean="0"/>
              <a:t>dụ</a:t>
            </a:r>
            <a:endParaRPr lang="en-US" sz="3600" kern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94B211-4A86-4073-9665-AF3950499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614" y="2286000"/>
            <a:ext cx="6181725" cy="2152650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0804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915" y="1219200"/>
            <a:ext cx="7401179" cy="553998"/>
          </a:xfrm>
        </p:spPr>
        <p:txBody>
          <a:bodyPr/>
          <a:lstStyle/>
          <a:p>
            <a:pPr algn="just"/>
            <a:r>
              <a:rPr lang="en-US" b="1" u="sng" dirty="0" err="1">
                <a:latin typeface="Cambria" panose="02040503050406030204" pitchFamily="18" charset="0"/>
              </a:rPr>
              <a:t>Ví</a:t>
            </a:r>
            <a:r>
              <a:rPr lang="en-US" b="1" u="sng" dirty="0">
                <a:latin typeface="Cambria" panose="02040503050406030204" pitchFamily="18" charset="0"/>
              </a:rPr>
              <a:t> </a:t>
            </a:r>
            <a:r>
              <a:rPr lang="en-US" b="1" u="sng" dirty="0" err="1" smtClean="0">
                <a:latin typeface="Cambria" panose="02040503050406030204" pitchFamily="18" charset="0"/>
              </a:rPr>
              <a:t>dụ</a:t>
            </a:r>
            <a:r>
              <a:rPr lang="en-US" b="1" u="sng" dirty="0" smtClean="0">
                <a:latin typeface="Cambria" panose="02040503050406030204" pitchFamily="18" charset="0"/>
              </a:rPr>
              <a:t>: </a:t>
            </a:r>
            <a:r>
              <a:rPr lang="en-US" dirty="0" err="1" smtClean="0">
                <a:latin typeface="Cambria" panose="02040503050406030204" pitchFamily="18" charset="0"/>
              </a:rPr>
              <a:t>Tính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tổng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các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chữ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số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lẻ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từ</a:t>
            </a:r>
            <a:r>
              <a:rPr lang="en-US" dirty="0">
                <a:latin typeface="Cambria" panose="02040503050406030204" pitchFamily="18" charset="0"/>
              </a:rPr>
              <a:t> 1-&gt;15, </a:t>
            </a:r>
            <a:r>
              <a:rPr lang="en-US" dirty="0" err="1">
                <a:latin typeface="Cambria" panose="02040503050406030204" pitchFamily="18" charset="0"/>
              </a:rPr>
              <a:t>ngoại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trừ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số</a:t>
            </a:r>
            <a:r>
              <a:rPr lang="en-US" dirty="0">
                <a:latin typeface="Cambria" panose="02040503050406030204" pitchFamily="18" charset="0"/>
              </a:rPr>
              <a:t> 3 </a:t>
            </a:r>
            <a:r>
              <a:rPr lang="en-US" dirty="0" err="1">
                <a:latin typeface="Cambria" panose="02040503050406030204" pitchFamily="18" charset="0"/>
              </a:rPr>
              <a:t>và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số</a:t>
            </a:r>
            <a:r>
              <a:rPr lang="en-US" dirty="0">
                <a:latin typeface="Cambria" panose="02040503050406030204" pitchFamily="18" charset="0"/>
              </a:rPr>
              <a:t> 11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t>19</a:t>
            </a:fld>
            <a:endParaRPr lang="en-US" dirty="0"/>
          </a:p>
        </p:txBody>
      </p:sp>
      <p:sp>
        <p:nvSpPr>
          <p:cNvPr id="6" name="object 2"/>
          <p:cNvSpPr txBox="1">
            <a:spLocks/>
          </p:cNvSpPr>
          <p:nvPr/>
        </p:nvSpPr>
        <p:spPr>
          <a:xfrm>
            <a:off x="259181" y="141859"/>
            <a:ext cx="7327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56247C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3600" kern="0" spc="-5" dirty="0" err="1" smtClean="0"/>
              <a:t>Một</a:t>
            </a:r>
            <a:r>
              <a:rPr lang="en-US" sz="3600" kern="0" spc="-5" dirty="0" smtClean="0"/>
              <a:t> </a:t>
            </a:r>
            <a:r>
              <a:rPr lang="en-US" sz="3600" kern="0" spc="-5" dirty="0" err="1" smtClean="0"/>
              <a:t>vài</a:t>
            </a:r>
            <a:r>
              <a:rPr lang="en-US" sz="3600" kern="0" spc="-5" dirty="0" smtClean="0"/>
              <a:t> </a:t>
            </a:r>
            <a:r>
              <a:rPr lang="en-US" sz="3600" kern="0" spc="-5" dirty="0" err="1" smtClean="0"/>
              <a:t>ví</a:t>
            </a:r>
            <a:r>
              <a:rPr lang="en-US" sz="3600" kern="0" spc="-5" dirty="0" smtClean="0"/>
              <a:t> </a:t>
            </a:r>
            <a:r>
              <a:rPr lang="en-US" sz="3600" kern="0" spc="-5" dirty="0" err="1" smtClean="0"/>
              <a:t>dụ</a:t>
            </a:r>
            <a:endParaRPr lang="en-US" sz="3600" kern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5E2DD3-433B-40CC-88EA-2060FEE5D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4013" y="2133600"/>
            <a:ext cx="3657600" cy="1857375"/>
          </a:xfrm>
          <a:prstGeom prst="rect">
            <a:avLst/>
          </a:prstGeom>
        </p:spPr>
      </p:pic>
      <p:sp>
        <p:nvSpPr>
          <p:cNvPr id="8" name="Footer Placeholder 7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744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object 3"/>
          <p:cNvSpPr txBox="1"/>
          <p:nvPr/>
        </p:nvSpPr>
        <p:spPr>
          <a:xfrm>
            <a:off x="259181" y="141859"/>
            <a:ext cx="438901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dirty="0" err="1" smtClean="0">
                <a:solidFill>
                  <a:srgbClr val="56247C"/>
                </a:solidFill>
                <a:latin typeface="Times New Roman"/>
                <a:cs typeface="Times New Roman"/>
              </a:rPr>
              <a:t>Nội</a:t>
            </a:r>
            <a:r>
              <a:rPr lang="en-US" sz="3600" dirty="0" smtClean="0">
                <a:solidFill>
                  <a:srgbClr val="56247C"/>
                </a:solidFill>
                <a:latin typeface="Times New Roman"/>
                <a:cs typeface="Times New Roman"/>
              </a:rPr>
              <a:t> dung </a:t>
            </a:r>
            <a:r>
              <a:rPr lang="en-US" sz="3600" dirty="0" err="1" smtClean="0">
                <a:solidFill>
                  <a:srgbClr val="56247C"/>
                </a:solidFill>
                <a:latin typeface="Times New Roman"/>
                <a:cs typeface="Times New Roman"/>
              </a:rPr>
              <a:t>bài</a:t>
            </a:r>
            <a:r>
              <a:rPr lang="en-US" sz="3600" dirty="0" smtClean="0">
                <a:solidFill>
                  <a:srgbClr val="56247C"/>
                </a:solidFill>
                <a:latin typeface="Times New Roman"/>
                <a:cs typeface="Times New Roman"/>
              </a:rPr>
              <a:t> </a:t>
            </a:r>
            <a:r>
              <a:rPr lang="en-US" sz="3600" dirty="0" err="1" smtClean="0">
                <a:solidFill>
                  <a:srgbClr val="56247C"/>
                </a:solidFill>
                <a:latin typeface="Times New Roman"/>
                <a:cs typeface="Times New Roman"/>
              </a:rPr>
              <a:t>trước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697331" y="1143000"/>
            <a:ext cx="7760869" cy="5232202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Tx/>
              <a:buChar char="-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Tx/>
              <a:buChar char="-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vùng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trữ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Tx/>
              <a:buChar char="-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chú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chú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chú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Tx/>
              <a:buChar char="-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Tx/>
              <a:buChar char="-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Tx/>
              <a:buChar char="-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gán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logic, so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bit</a:t>
            </a:r>
          </a:p>
          <a:p>
            <a:pPr marL="742950" lvl="1" indent="-285750">
              <a:buFontTx/>
              <a:buChar char="-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rẽ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nhánh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742950" lvl="1" indent="-285750">
              <a:buFontTx/>
              <a:buChar char="-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if </a:t>
            </a:r>
          </a:p>
          <a:p>
            <a:pPr marL="742950" lvl="1" indent="-285750">
              <a:buFontTx/>
              <a:buChar char="-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if, ….else</a:t>
            </a:r>
          </a:p>
          <a:p>
            <a:pPr marL="742950" lvl="1" indent="-285750">
              <a:buFontTx/>
              <a:buChar char="-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if,…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,….else</a:t>
            </a:r>
          </a:p>
          <a:p>
            <a:pPr marL="285750" indent="-285750">
              <a:buFontTx/>
              <a:buChar char="-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Tx/>
              <a:buChar char="-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Tx/>
              <a:buChar char="-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829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object 2"/>
          <p:cNvSpPr txBox="1">
            <a:spLocks/>
          </p:cNvSpPr>
          <p:nvPr/>
        </p:nvSpPr>
        <p:spPr>
          <a:xfrm>
            <a:off x="259181" y="141859"/>
            <a:ext cx="7327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56247C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3600" kern="0" spc="-5" dirty="0" err="1" smtClean="0"/>
              <a:t>Một</a:t>
            </a:r>
            <a:r>
              <a:rPr lang="en-US" sz="3600" kern="0" spc="-5" dirty="0" smtClean="0"/>
              <a:t> </a:t>
            </a:r>
            <a:r>
              <a:rPr lang="en-US" sz="3600" kern="0" spc="-5" dirty="0" err="1" smtClean="0"/>
              <a:t>vài</a:t>
            </a:r>
            <a:r>
              <a:rPr lang="en-US" sz="3600" kern="0" spc="-5" dirty="0" smtClean="0"/>
              <a:t> </a:t>
            </a:r>
            <a:r>
              <a:rPr lang="en-US" sz="3600" kern="0" spc="-5" dirty="0" err="1" smtClean="0"/>
              <a:t>ví</a:t>
            </a:r>
            <a:r>
              <a:rPr lang="en-US" sz="3600" kern="0" spc="-5" dirty="0" smtClean="0"/>
              <a:t> </a:t>
            </a:r>
            <a:r>
              <a:rPr lang="en-US" sz="3600" kern="0" spc="-5" dirty="0" err="1" smtClean="0"/>
              <a:t>dụ</a:t>
            </a:r>
            <a:endParaRPr lang="en-US" sz="3600" kern="0" dirty="0"/>
          </a:p>
        </p:txBody>
      </p:sp>
      <p:sp>
        <p:nvSpPr>
          <p:cNvPr id="6" name="Rectangle 5"/>
          <p:cNvSpPr/>
          <p:nvPr/>
        </p:nvSpPr>
        <p:spPr>
          <a:xfrm>
            <a:off x="552487" y="1066800"/>
            <a:ext cx="7696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u="sng" dirty="0" err="1">
                <a:latin typeface="Cambria" panose="02040503050406030204" pitchFamily="18" charset="0"/>
              </a:rPr>
              <a:t>Ví</a:t>
            </a:r>
            <a:r>
              <a:rPr lang="en-US" b="1" u="sng" dirty="0">
                <a:latin typeface="Cambria" panose="02040503050406030204" pitchFamily="18" charset="0"/>
              </a:rPr>
              <a:t> </a:t>
            </a:r>
            <a:r>
              <a:rPr lang="en-US" b="1" u="sng" dirty="0" err="1">
                <a:latin typeface="Cambria" panose="02040503050406030204" pitchFamily="18" charset="0"/>
              </a:rPr>
              <a:t>dụ</a:t>
            </a:r>
            <a:r>
              <a:rPr lang="en-US" b="1" u="sng" dirty="0">
                <a:latin typeface="Cambria" panose="02040503050406030204" pitchFamily="18" charset="0"/>
              </a:rPr>
              <a:t>: </a:t>
            </a:r>
            <a:r>
              <a:rPr lang="en-US" dirty="0" err="1" smtClean="0">
                <a:latin typeface="Cambria" panose="02040503050406030204" pitchFamily="18" charset="0"/>
              </a:rPr>
              <a:t>Nhập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</a:rPr>
              <a:t>vào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</a:rPr>
              <a:t>danh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</a:rPr>
              <a:t>sách</a:t>
            </a:r>
            <a:r>
              <a:rPr lang="en-US" dirty="0" smtClean="0">
                <a:latin typeface="Cambria" panose="02040503050406030204" pitchFamily="18" charset="0"/>
              </a:rPr>
              <a:t> 5 </a:t>
            </a:r>
            <a:r>
              <a:rPr lang="en-US" dirty="0" err="1" smtClean="0">
                <a:latin typeface="Cambria" panose="02040503050406030204" pitchFamily="18" charset="0"/>
              </a:rPr>
              <a:t>số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</a:rPr>
              <a:t>dương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</a:rPr>
              <a:t>và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</a:rPr>
              <a:t>đưa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</a:rPr>
              <a:t>ra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</a:rPr>
              <a:t>kết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</a:rPr>
              <a:t>quả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</a:rPr>
              <a:t>trung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</a:rPr>
              <a:t>bình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</a:rPr>
              <a:t>của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</a:rPr>
              <a:t>danh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</a:rPr>
              <a:t>sách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</a:rPr>
              <a:t>đó</a:t>
            </a:r>
            <a:r>
              <a:rPr lang="en-US" dirty="0" smtClean="0">
                <a:latin typeface="Cambria" panose="02040503050406030204" pitchFamily="18" charset="0"/>
              </a:rPr>
              <a:t>. </a:t>
            </a:r>
            <a:r>
              <a:rPr lang="en-US" dirty="0" err="1" smtClean="0">
                <a:latin typeface="Cambria" panose="02040503050406030204" pitchFamily="18" charset="0"/>
              </a:rPr>
              <a:t>Nếu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</a:rPr>
              <a:t>số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</a:rPr>
              <a:t>nhập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</a:rPr>
              <a:t>vào</a:t>
            </a:r>
            <a:r>
              <a:rPr lang="en-US" dirty="0" smtClean="0">
                <a:latin typeface="Cambria" panose="02040503050406030204" pitchFamily="18" charset="0"/>
              </a:rPr>
              <a:t> &lt; 0 </a:t>
            </a:r>
            <a:r>
              <a:rPr lang="en-US" dirty="0" err="1" smtClean="0">
                <a:latin typeface="Cambria" panose="02040503050406030204" pitchFamily="18" charset="0"/>
              </a:rPr>
              <a:t>thì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</a:rPr>
              <a:t>kết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</a:rPr>
              <a:t>thúc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</a:rPr>
              <a:t>chương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</a:rPr>
              <a:t>trình</a:t>
            </a:r>
            <a:r>
              <a:rPr lang="en-US" dirty="0" smtClean="0">
                <a:latin typeface="Cambria" panose="02040503050406030204" pitchFamily="18" charset="0"/>
              </a:rPr>
              <a:t>.</a:t>
            </a:r>
            <a:endParaRPr lang="en-US" dirty="0">
              <a:latin typeface="Cambria" panose="02040503050406030204" pitchFamily="18" charset="0"/>
            </a:endParaRP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DD7FFA-8CF3-4B54-A1DB-91C5D943C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209800"/>
            <a:ext cx="6905625" cy="3429000"/>
          </a:xfrm>
          <a:prstGeom prst="rect">
            <a:avLst/>
          </a:prstGeom>
        </p:spPr>
      </p:pic>
      <p:sp>
        <p:nvSpPr>
          <p:cNvPr id="8" name="Footer Placeholder 7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0257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295400"/>
            <a:ext cx="7608469" cy="830997"/>
          </a:xfrm>
        </p:spPr>
        <p:txBody>
          <a:bodyPr/>
          <a:lstStyle/>
          <a:p>
            <a:pPr algn="just"/>
            <a:r>
              <a:rPr lang="en-US" b="1" u="sng" dirty="0" err="1">
                <a:latin typeface="Cambria" panose="02040503050406030204" pitchFamily="18" charset="0"/>
              </a:rPr>
              <a:t>Ví</a:t>
            </a:r>
            <a:r>
              <a:rPr lang="en-US" b="1" u="sng" dirty="0">
                <a:latin typeface="Cambria" panose="02040503050406030204" pitchFamily="18" charset="0"/>
              </a:rPr>
              <a:t> </a:t>
            </a:r>
            <a:r>
              <a:rPr lang="en-US" b="1" u="sng" dirty="0" err="1" smtClean="0">
                <a:latin typeface="Cambria" panose="02040503050406030204" pitchFamily="18" charset="0"/>
              </a:rPr>
              <a:t>dụ</a:t>
            </a:r>
            <a:r>
              <a:rPr lang="en-US" b="1" u="sng" dirty="0" smtClean="0">
                <a:latin typeface="Cambria" panose="02040503050406030204" pitchFamily="18" charset="0"/>
              </a:rPr>
              <a:t>: </a:t>
            </a:r>
            <a:r>
              <a:rPr lang="en-US" dirty="0" err="1" smtClean="0">
                <a:latin typeface="Cambria" panose="02040503050406030204" pitchFamily="18" charset="0"/>
              </a:rPr>
              <a:t>Vòng</a:t>
            </a:r>
            <a:r>
              <a:rPr lang="en-US" dirty="0" smtClean="0">
                <a:latin typeface="Cambria" panose="02040503050406030204" pitchFamily="18" charset="0"/>
              </a:rPr>
              <a:t> for </a:t>
            </a:r>
            <a:r>
              <a:rPr lang="en-US" dirty="0" err="1" smtClean="0">
                <a:latin typeface="Cambria" panose="02040503050406030204" pitchFamily="18" charset="0"/>
              </a:rPr>
              <a:t>lồng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</a:rPr>
              <a:t>nhau</a:t>
            </a:r>
            <a:r>
              <a:rPr lang="en-US" dirty="0" smtClean="0">
                <a:latin typeface="Cambria" panose="02040503050406030204" pitchFamily="18" charset="0"/>
              </a:rPr>
              <a:t>, Python </a:t>
            </a:r>
            <a:r>
              <a:rPr lang="en-US" dirty="0" err="1" smtClean="0">
                <a:latin typeface="Cambria" panose="02040503050406030204" pitchFamily="18" charset="0"/>
              </a:rPr>
              <a:t>cũng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</a:rPr>
              <a:t>tương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</a:rPr>
              <a:t>tự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</a:rPr>
              <a:t>các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</a:rPr>
              <a:t>ngôn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</a:rPr>
              <a:t>ngữ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</a:rPr>
              <a:t>khác</a:t>
            </a:r>
            <a:r>
              <a:rPr lang="en-US" dirty="0" smtClean="0">
                <a:latin typeface="Cambria" panose="02040503050406030204" pitchFamily="18" charset="0"/>
              </a:rPr>
              <a:t>, </a:t>
            </a:r>
            <a:r>
              <a:rPr lang="en-US" dirty="0" err="1" smtClean="0">
                <a:latin typeface="Cambria" panose="02040503050406030204" pitchFamily="18" charset="0"/>
              </a:rPr>
              <a:t>có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</a:rPr>
              <a:t>thể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</a:rPr>
              <a:t>viết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</a:rPr>
              <a:t>các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</a:rPr>
              <a:t>vòng</a:t>
            </a:r>
            <a:r>
              <a:rPr lang="en-US" dirty="0" smtClean="0">
                <a:latin typeface="Cambria" panose="02040503050406030204" pitchFamily="18" charset="0"/>
              </a:rPr>
              <a:t> for </a:t>
            </a:r>
            <a:r>
              <a:rPr lang="en-US" dirty="0" err="1" smtClean="0">
                <a:latin typeface="Cambria" panose="02040503050406030204" pitchFamily="18" charset="0"/>
              </a:rPr>
              <a:t>lồng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</a:rPr>
              <a:t>nhau</a:t>
            </a:r>
            <a:endParaRPr lang="en-US" dirty="0">
              <a:latin typeface="Cambria" panose="020405030504060302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object 2"/>
          <p:cNvSpPr txBox="1">
            <a:spLocks/>
          </p:cNvSpPr>
          <p:nvPr/>
        </p:nvSpPr>
        <p:spPr>
          <a:xfrm>
            <a:off x="259181" y="141859"/>
            <a:ext cx="7327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56247C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3600" kern="0" spc="-5" dirty="0" err="1" smtClean="0"/>
              <a:t>Một</a:t>
            </a:r>
            <a:r>
              <a:rPr lang="en-US" sz="3600" kern="0" spc="-5" dirty="0" smtClean="0"/>
              <a:t> </a:t>
            </a:r>
            <a:r>
              <a:rPr lang="en-US" sz="3600" kern="0" spc="-5" dirty="0" err="1" smtClean="0"/>
              <a:t>vài</a:t>
            </a:r>
            <a:r>
              <a:rPr lang="en-US" sz="3600" kern="0" spc="-5" dirty="0" smtClean="0"/>
              <a:t> </a:t>
            </a:r>
            <a:r>
              <a:rPr lang="en-US" sz="3600" kern="0" spc="-5" dirty="0" err="1" smtClean="0"/>
              <a:t>ví</a:t>
            </a:r>
            <a:r>
              <a:rPr lang="en-US" sz="3600" kern="0" spc="-5" dirty="0" smtClean="0"/>
              <a:t> </a:t>
            </a:r>
            <a:r>
              <a:rPr lang="en-US" sz="3600" kern="0" spc="-5" dirty="0" err="1" smtClean="0"/>
              <a:t>dụ</a:t>
            </a:r>
            <a:endParaRPr lang="en-US" sz="3600" kern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6B681E6-4240-4121-8A8C-17E077AED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573196"/>
            <a:ext cx="4177818" cy="21262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39405AF-A95A-4AD7-BC45-7DD2F94FA2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2355" y="2598114"/>
            <a:ext cx="1943557" cy="2076450"/>
          </a:xfrm>
          <a:prstGeom prst="rect">
            <a:avLst/>
          </a:prstGeom>
        </p:spPr>
      </p:pic>
      <p:sp>
        <p:nvSpPr>
          <p:cNvPr id="10" name="Arrow: Right 10">
            <a:extLst>
              <a:ext uri="{FF2B5EF4-FFF2-40B4-BE49-F238E27FC236}">
                <a16:creationId xmlns:a16="http://schemas.microsoft.com/office/drawing/2014/main" id="{E8B17C68-34AB-4339-B0EF-A26274406FA5}"/>
              </a:ext>
            </a:extLst>
          </p:cNvPr>
          <p:cNvSpPr/>
          <p:nvPr/>
        </p:nvSpPr>
        <p:spPr>
          <a:xfrm>
            <a:off x="5257800" y="3276600"/>
            <a:ext cx="977900" cy="46512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9150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t>22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B0F18C0-6805-4DD3-9A1F-D43BBBA01D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3556806"/>
              </p:ext>
            </p:extLst>
          </p:nvPr>
        </p:nvGraphicFramePr>
        <p:xfrm>
          <a:off x="3276600" y="2286000"/>
          <a:ext cx="3378200" cy="36999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1537243764"/>
                    </a:ext>
                  </a:extLst>
                </a:gridCol>
                <a:gridCol w="463550">
                  <a:extLst>
                    <a:ext uri="{9D8B030D-6E8A-4147-A177-3AD203B41FA5}">
                      <a16:colId xmlns:a16="http://schemas.microsoft.com/office/drawing/2014/main" val="4053411036"/>
                    </a:ext>
                  </a:extLst>
                </a:gridCol>
                <a:gridCol w="422275">
                  <a:extLst>
                    <a:ext uri="{9D8B030D-6E8A-4147-A177-3AD203B41FA5}">
                      <a16:colId xmlns:a16="http://schemas.microsoft.com/office/drawing/2014/main" val="408819524"/>
                    </a:ext>
                  </a:extLst>
                </a:gridCol>
                <a:gridCol w="422275">
                  <a:extLst>
                    <a:ext uri="{9D8B030D-6E8A-4147-A177-3AD203B41FA5}">
                      <a16:colId xmlns:a16="http://schemas.microsoft.com/office/drawing/2014/main" val="1422806033"/>
                    </a:ext>
                  </a:extLst>
                </a:gridCol>
                <a:gridCol w="422275">
                  <a:extLst>
                    <a:ext uri="{9D8B030D-6E8A-4147-A177-3AD203B41FA5}">
                      <a16:colId xmlns:a16="http://schemas.microsoft.com/office/drawing/2014/main" val="400260457"/>
                    </a:ext>
                  </a:extLst>
                </a:gridCol>
                <a:gridCol w="422275">
                  <a:extLst>
                    <a:ext uri="{9D8B030D-6E8A-4147-A177-3AD203B41FA5}">
                      <a16:colId xmlns:a16="http://schemas.microsoft.com/office/drawing/2014/main" val="1523164971"/>
                    </a:ext>
                  </a:extLst>
                </a:gridCol>
                <a:gridCol w="422275">
                  <a:extLst>
                    <a:ext uri="{9D8B030D-6E8A-4147-A177-3AD203B41FA5}">
                      <a16:colId xmlns:a16="http://schemas.microsoft.com/office/drawing/2014/main" val="513099437"/>
                    </a:ext>
                  </a:extLst>
                </a:gridCol>
                <a:gridCol w="422275">
                  <a:extLst>
                    <a:ext uri="{9D8B030D-6E8A-4147-A177-3AD203B41FA5}">
                      <a16:colId xmlns:a16="http://schemas.microsoft.com/office/drawing/2014/main" val="3241111075"/>
                    </a:ext>
                  </a:extLst>
                </a:gridCol>
              </a:tblGrid>
              <a:tr h="462492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3420590"/>
                  </a:ext>
                </a:extLst>
              </a:tr>
              <a:tr h="4624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6473997"/>
                  </a:ext>
                </a:extLst>
              </a:tr>
              <a:tr h="4624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237713"/>
                  </a:ext>
                </a:extLst>
              </a:tr>
              <a:tr h="4624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4990262"/>
                  </a:ext>
                </a:extLst>
              </a:tr>
              <a:tr h="4624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1884523"/>
                  </a:ext>
                </a:extLst>
              </a:tr>
              <a:tr h="4624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8162972"/>
                  </a:ext>
                </a:extLst>
              </a:tr>
              <a:tr h="4624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734537"/>
                  </a:ext>
                </a:extLst>
              </a:tr>
              <a:tr h="4624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*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4532264"/>
                  </a:ext>
                </a:extLst>
              </a:tr>
            </a:tbl>
          </a:graphicData>
        </a:graphic>
      </p:graphicFrame>
      <p:sp>
        <p:nvSpPr>
          <p:cNvPr id="6" name="Arrow: Right 3">
            <a:extLst>
              <a:ext uri="{FF2B5EF4-FFF2-40B4-BE49-F238E27FC236}">
                <a16:creationId xmlns:a16="http://schemas.microsoft.com/office/drawing/2014/main" id="{A7FDFAEC-F9F1-47F2-AC40-2069614D35B8}"/>
              </a:ext>
            </a:extLst>
          </p:cNvPr>
          <p:cNvSpPr/>
          <p:nvPr/>
        </p:nvSpPr>
        <p:spPr>
          <a:xfrm>
            <a:off x="1600200" y="2286000"/>
            <a:ext cx="16002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i=0</a:t>
            </a:r>
          </a:p>
        </p:txBody>
      </p:sp>
      <p:sp>
        <p:nvSpPr>
          <p:cNvPr id="7" name="Arrow: Right 4">
            <a:extLst>
              <a:ext uri="{FF2B5EF4-FFF2-40B4-BE49-F238E27FC236}">
                <a16:creationId xmlns:a16="http://schemas.microsoft.com/office/drawing/2014/main" id="{2B6EF329-94B8-4591-80FD-4E6AA60710B6}"/>
              </a:ext>
            </a:extLst>
          </p:cNvPr>
          <p:cNvSpPr/>
          <p:nvPr/>
        </p:nvSpPr>
        <p:spPr>
          <a:xfrm>
            <a:off x="1593574" y="5562601"/>
            <a:ext cx="16002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i=n-1</a:t>
            </a:r>
          </a:p>
        </p:txBody>
      </p:sp>
      <p:sp>
        <p:nvSpPr>
          <p:cNvPr id="8" name="Arrow: Down 5">
            <a:extLst>
              <a:ext uri="{FF2B5EF4-FFF2-40B4-BE49-F238E27FC236}">
                <a16:creationId xmlns:a16="http://schemas.microsoft.com/office/drawing/2014/main" id="{99985D05-A40B-4C8A-9F07-15A2EB56FA19}"/>
              </a:ext>
            </a:extLst>
          </p:cNvPr>
          <p:cNvSpPr/>
          <p:nvPr/>
        </p:nvSpPr>
        <p:spPr>
          <a:xfrm>
            <a:off x="3200400" y="1278835"/>
            <a:ext cx="533400" cy="10104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J=0</a:t>
            </a:r>
          </a:p>
        </p:txBody>
      </p:sp>
      <p:sp>
        <p:nvSpPr>
          <p:cNvPr id="9" name="Arrow: Down 6">
            <a:extLst>
              <a:ext uri="{FF2B5EF4-FFF2-40B4-BE49-F238E27FC236}">
                <a16:creationId xmlns:a16="http://schemas.microsoft.com/office/drawing/2014/main" id="{769B125D-6CCB-4E6F-9774-9CB4D7913ACB}"/>
              </a:ext>
            </a:extLst>
          </p:cNvPr>
          <p:cNvSpPr/>
          <p:nvPr/>
        </p:nvSpPr>
        <p:spPr>
          <a:xfrm>
            <a:off x="5972315" y="1290431"/>
            <a:ext cx="1117600" cy="10104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J=n-1</a:t>
            </a:r>
          </a:p>
        </p:txBody>
      </p:sp>
      <p:sp>
        <p:nvSpPr>
          <p:cNvPr id="10" name="object 2"/>
          <p:cNvSpPr txBox="1">
            <a:spLocks/>
          </p:cNvSpPr>
          <p:nvPr/>
        </p:nvSpPr>
        <p:spPr>
          <a:xfrm>
            <a:off x="259181" y="141859"/>
            <a:ext cx="7327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56247C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3600" kern="0" spc="-5" dirty="0" err="1" smtClean="0"/>
              <a:t>Một</a:t>
            </a:r>
            <a:r>
              <a:rPr lang="en-US" sz="3600" kern="0" spc="-5" dirty="0" smtClean="0"/>
              <a:t> </a:t>
            </a:r>
            <a:r>
              <a:rPr lang="en-US" sz="3600" kern="0" spc="-5" dirty="0" err="1" smtClean="0"/>
              <a:t>vài</a:t>
            </a:r>
            <a:r>
              <a:rPr lang="en-US" sz="3600" kern="0" spc="-5" dirty="0" smtClean="0"/>
              <a:t> </a:t>
            </a:r>
            <a:r>
              <a:rPr lang="en-US" sz="3600" kern="0" spc="-5" dirty="0" err="1" smtClean="0"/>
              <a:t>ví</a:t>
            </a:r>
            <a:r>
              <a:rPr lang="en-US" sz="3600" kern="0" spc="-5" dirty="0" smtClean="0"/>
              <a:t> </a:t>
            </a:r>
            <a:r>
              <a:rPr lang="en-US" sz="3600" kern="0" spc="-5" dirty="0" err="1" smtClean="0"/>
              <a:t>dụ</a:t>
            </a:r>
            <a:endParaRPr lang="en-US" sz="3600" kern="0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8968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" y="866394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38100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9181" y="141859"/>
            <a:ext cx="13335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Bài</a:t>
            </a:r>
            <a:r>
              <a:rPr sz="3600" spc="-90" dirty="0"/>
              <a:t> </a:t>
            </a:r>
            <a:r>
              <a:rPr sz="3600" dirty="0"/>
              <a:t>tập</a:t>
            </a:r>
            <a:endParaRPr sz="3600"/>
          </a:p>
        </p:txBody>
      </p:sp>
      <p:sp>
        <p:nvSpPr>
          <p:cNvPr id="70" name="object 7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71" name="object 7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72" name="Text Placeholder 2"/>
          <p:cNvSpPr txBox="1">
            <a:spLocks/>
          </p:cNvSpPr>
          <p:nvPr/>
        </p:nvSpPr>
        <p:spPr>
          <a:xfrm>
            <a:off x="259180" y="914400"/>
            <a:ext cx="8503819" cy="5395669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000" b="1" u="sng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000" b="1" u="sng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1: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is_prime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hay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algn="just"/>
            <a:endParaRPr lang="en-US" sz="2000" kern="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b="1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000" b="1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B, in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nằm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[A, B]</a:t>
            </a:r>
          </a:p>
          <a:p>
            <a:pPr algn="just"/>
            <a:endParaRPr lang="en-US" sz="2000" kern="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b="1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000" b="1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dương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B,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ước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chung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bội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chung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2000" kern="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b="1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000" b="1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dãy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dài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dãy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thúc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0. </a:t>
            </a:r>
          </a:p>
          <a:p>
            <a:pPr algn="just"/>
            <a:r>
              <a:rPr lang="en-US" sz="2000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thúc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in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ước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chung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bội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chung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vừa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2000" kern="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b="1" kern="0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000" b="1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kern="0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2000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000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000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000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000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2000" kern="0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000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000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000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000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dãy</a:t>
            </a:r>
            <a:r>
              <a:rPr lang="en-US" sz="2000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kì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kern="0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000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sz="2000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sz="2000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000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dài</a:t>
            </a:r>
            <a:r>
              <a:rPr lang="en-US" sz="2000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en-US" sz="2000" kern="0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000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000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dãy</a:t>
            </a:r>
            <a:r>
              <a:rPr lang="en-US" sz="2000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000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000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thúc</a:t>
            </a:r>
            <a:r>
              <a:rPr lang="en-US" sz="2000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000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000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000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0.</a:t>
            </a:r>
            <a:endParaRPr lang="en-US" sz="2000" kern="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kern="0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000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000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000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thúc</a:t>
            </a:r>
            <a:r>
              <a:rPr lang="en-US" sz="2000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in </a:t>
            </a:r>
            <a:r>
              <a:rPr lang="en-US" sz="2000" kern="0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000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sz="2000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000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dãy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vừa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2000" kern="0" dirty="0" smtClean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kern="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kern="0" dirty="0" smtClean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kern="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211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t>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4934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2665" y="3754577"/>
            <a:ext cx="343027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String</a:t>
            </a:r>
            <a:r>
              <a:rPr spc="-70" dirty="0"/>
              <a:t> </a:t>
            </a:r>
            <a:r>
              <a:rPr dirty="0"/>
              <a:t>(chuỗi)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2665" y="3468370"/>
            <a:ext cx="6623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 err="1">
                <a:solidFill>
                  <a:srgbClr val="888888"/>
                </a:solidFill>
                <a:latin typeface="Calibri"/>
                <a:cs typeface="Calibri"/>
              </a:rPr>
              <a:t>Phần</a:t>
            </a:r>
            <a:r>
              <a:rPr sz="1800" spc="-6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lang="en-US" dirty="0">
                <a:solidFill>
                  <a:srgbClr val="888888"/>
                </a:solidFill>
                <a:latin typeface="Calibri"/>
                <a:cs typeface="Calibri"/>
              </a:rPr>
              <a:t>3</a:t>
            </a:r>
            <a:endParaRPr sz="1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224468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81" y="141859"/>
            <a:ext cx="204406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Kiểu</a:t>
            </a:r>
            <a:r>
              <a:rPr sz="3600" spc="-90" dirty="0"/>
              <a:t> </a:t>
            </a:r>
            <a:r>
              <a:rPr sz="3600" dirty="0"/>
              <a:t>chuỗi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59181" y="956310"/>
            <a:ext cx="8528050" cy="43446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marR="5080" indent="-274320">
              <a:lnSpc>
                <a:spcPct val="100000"/>
              </a:lnSpc>
              <a:spcBef>
                <a:spcPts val="9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5" dirty="0">
                <a:latin typeface="Calibri"/>
                <a:cs typeface="Calibri"/>
              </a:rPr>
              <a:t>Một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chuỗi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được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xem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như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một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hàng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(tuple)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các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chuỗi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con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độ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dài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1</a:t>
            </a:r>
            <a:endParaRPr sz="28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434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40" dirty="0">
                <a:latin typeface="Calibri"/>
                <a:cs typeface="Calibri"/>
              </a:rPr>
              <a:t>Trong</a:t>
            </a:r>
            <a:r>
              <a:rPr sz="2400" spc="-5" dirty="0">
                <a:latin typeface="Calibri"/>
                <a:cs typeface="Calibri"/>
              </a:rPr>
              <a:t> python không</a:t>
            </a:r>
            <a:r>
              <a:rPr sz="2400" spc="-10" dirty="0">
                <a:latin typeface="Calibri"/>
                <a:cs typeface="Calibri"/>
              </a:rPr>
              <a:t> có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khái </a:t>
            </a:r>
            <a:r>
              <a:rPr sz="2400" spc="-5" dirty="0">
                <a:latin typeface="Calibri"/>
                <a:cs typeface="Calibri"/>
              </a:rPr>
              <a:t>niệm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kiểu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kí tự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(character)</a:t>
            </a:r>
            <a:endParaRPr sz="2400">
              <a:latin typeface="Calibri"/>
              <a:cs typeface="Calibri"/>
            </a:endParaRPr>
          </a:p>
          <a:p>
            <a:pPr marL="744220" marR="391160" lvl="1" indent="-274955">
              <a:lnSpc>
                <a:spcPct val="100000"/>
              </a:lnSpc>
              <a:spcBef>
                <a:spcPts val="400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5" dirty="0">
                <a:latin typeface="Calibri"/>
                <a:cs typeface="Calibri"/>
              </a:rPr>
              <a:t>Nội dung </a:t>
            </a:r>
            <a:r>
              <a:rPr sz="2400" dirty="0">
                <a:latin typeface="Calibri"/>
                <a:cs typeface="Calibri"/>
              </a:rPr>
              <a:t>của chuỗi </a:t>
            </a:r>
            <a:r>
              <a:rPr sz="2400" spc="-5" dirty="0">
                <a:latin typeface="Calibri"/>
                <a:cs typeface="Calibri"/>
              </a:rPr>
              <a:t>không </a:t>
            </a:r>
            <a:r>
              <a:rPr sz="2400" spc="-15" dirty="0">
                <a:latin typeface="Calibri"/>
                <a:cs typeface="Calibri"/>
              </a:rPr>
              <a:t>thay </a:t>
            </a:r>
            <a:r>
              <a:rPr sz="2400" spc="-5" dirty="0">
                <a:latin typeface="Calibri"/>
                <a:cs typeface="Calibri"/>
              </a:rPr>
              <a:t>đổi được, </a:t>
            </a:r>
            <a:r>
              <a:rPr sz="2400" dirty="0">
                <a:latin typeface="Calibri"/>
                <a:cs typeface="Calibri"/>
              </a:rPr>
              <a:t>khi ghép thêm </a:t>
            </a:r>
            <a:r>
              <a:rPr sz="2400" spc="-5" dirty="0">
                <a:latin typeface="Calibri"/>
                <a:cs typeface="Calibri"/>
              </a:rPr>
              <a:t>nội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dung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vào</a:t>
            </a:r>
            <a:r>
              <a:rPr sz="2400" dirty="0">
                <a:latin typeface="Calibri"/>
                <a:cs typeface="Calibri"/>
              </a:rPr>
              <a:t> chuỗi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thực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chất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là </a:t>
            </a:r>
            <a:r>
              <a:rPr sz="2400" spc="-10" dirty="0">
                <a:latin typeface="Calibri"/>
                <a:cs typeface="Calibri"/>
              </a:rPr>
              <a:t>tạo</a:t>
            </a:r>
            <a:r>
              <a:rPr sz="2400" spc="-25" dirty="0">
                <a:latin typeface="Calibri"/>
                <a:cs typeface="Calibri"/>
              </a:rPr>
              <a:t> ra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chuỗi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mới</a:t>
            </a:r>
            <a:endParaRPr sz="2400">
              <a:latin typeface="Calibri"/>
              <a:cs typeface="Calibri"/>
            </a:endParaRPr>
          </a:p>
          <a:p>
            <a:pPr marL="744220" marR="235585" lvl="1" indent="-274955">
              <a:lnSpc>
                <a:spcPct val="100000"/>
              </a:lnSpc>
              <a:spcBef>
                <a:spcPts val="395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5" dirty="0">
                <a:latin typeface="Calibri"/>
                <a:cs typeface="Calibri"/>
              </a:rPr>
              <a:t>Chuỗi </a:t>
            </a:r>
            <a:r>
              <a:rPr sz="2400" spc="-10" dirty="0">
                <a:latin typeface="Calibri"/>
                <a:cs typeface="Calibri"/>
              </a:rPr>
              <a:t>trong </a:t>
            </a:r>
            <a:r>
              <a:rPr sz="2400" spc="-5" dirty="0">
                <a:latin typeface="Calibri"/>
                <a:cs typeface="Calibri"/>
              </a:rPr>
              <a:t>python hỗ </a:t>
            </a:r>
            <a:r>
              <a:rPr sz="2400" spc="-15" dirty="0">
                <a:latin typeface="Calibri"/>
                <a:cs typeface="Calibri"/>
              </a:rPr>
              <a:t>trợ </a:t>
            </a:r>
            <a:r>
              <a:rPr sz="2400" spc="-10" dirty="0">
                <a:latin typeface="Calibri"/>
                <a:cs typeface="Calibri"/>
              </a:rPr>
              <a:t>các </a:t>
            </a:r>
            <a:r>
              <a:rPr sz="2400" dirty="0">
                <a:latin typeface="Calibri"/>
                <a:cs typeface="Calibri"/>
              </a:rPr>
              <a:t>kí tự </a:t>
            </a:r>
            <a:r>
              <a:rPr sz="2400" spc="-10" dirty="0">
                <a:latin typeface="Calibri"/>
                <a:cs typeface="Calibri"/>
              </a:rPr>
              <a:t>unicode, </a:t>
            </a:r>
            <a:r>
              <a:rPr sz="2400" spc="-5" dirty="0">
                <a:latin typeface="Calibri"/>
                <a:cs typeface="Calibri"/>
              </a:rPr>
              <a:t>vì </a:t>
            </a:r>
            <a:r>
              <a:rPr sz="2400" spc="-35" dirty="0">
                <a:latin typeface="Calibri"/>
                <a:cs typeface="Calibri"/>
              </a:rPr>
              <a:t>vậy </a:t>
            </a:r>
            <a:r>
              <a:rPr sz="2400" spc="-10" dirty="0">
                <a:latin typeface="Calibri"/>
                <a:cs typeface="Calibri"/>
              </a:rPr>
              <a:t>có </a:t>
            </a:r>
            <a:r>
              <a:rPr sz="2400" dirty="0">
                <a:latin typeface="Calibri"/>
                <a:cs typeface="Calibri"/>
              </a:rPr>
              <a:t>thể </a:t>
            </a:r>
            <a:r>
              <a:rPr sz="2400" spc="-5" dirty="0">
                <a:latin typeface="Calibri"/>
                <a:cs typeface="Calibri"/>
              </a:rPr>
              <a:t>sử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dụng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tiếng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Việt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(cũng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như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tiếng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Hán,</a:t>
            </a:r>
            <a:r>
              <a:rPr sz="2400" dirty="0">
                <a:latin typeface="Calibri"/>
                <a:cs typeface="Calibri"/>
              </a:rPr>
              <a:t> tiếng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Nhật,...) thoải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mái</a:t>
            </a:r>
            <a:endParaRPr sz="2400">
              <a:latin typeface="Calibri"/>
              <a:cs typeface="Calibri"/>
            </a:endParaRPr>
          </a:p>
          <a:p>
            <a:pPr marL="287020" marR="19685" indent="-274320">
              <a:lnSpc>
                <a:spcPct val="100000"/>
              </a:lnSpc>
              <a:spcBef>
                <a:spcPts val="77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10" dirty="0">
                <a:latin typeface="Calibri"/>
                <a:cs typeface="Calibri"/>
              </a:rPr>
              <a:t>Hàm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len(s)</a:t>
            </a:r>
            <a:r>
              <a:rPr sz="2800" spc="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trả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về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độ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dài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(số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kí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tự) của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hàm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trả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về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0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nếu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chuỗi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rỗng</a:t>
            </a:r>
            <a:endParaRPr sz="2800"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spcBef>
                <a:spcPts val="80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5" dirty="0">
                <a:latin typeface="Calibri"/>
                <a:cs typeface="Calibri"/>
              </a:rPr>
              <a:t>Phép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toán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với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chuỗi: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6381" y="5279237"/>
            <a:ext cx="2647950" cy="1275080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287020" indent="-274955">
              <a:lnSpc>
                <a:spcPct val="100000"/>
              </a:lnSpc>
              <a:spcBef>
                <a:spcPts val="495"/>
              </a:spcBef>
              <a:buFont typeface="Wingdings"/>
              <a:buChar char=""/>
              <a:tabLst>
                <a:tab pos="287020" algn="l"/>
                <a:tab pos="287655" algn="l"/>
              </a:tabLst>
            </a:pPr>
            <a:r>
              <a:rPr sz="2400" dirty="0">
                <a:latin typeface="Calibri"/>
                <a:cs typeface="Calibri"/>
              </a:rPr>
              <a:t>Phép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nối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chuỗi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(+):</a:t>
            </a:r>
            <a:endParaRPr sz="2400">
              <a:latin typeface="Calibri"/>
              <a:cs typeface="Calibri"/>
            </a:endParaRPr>
          </a:p>
          <a:p>
            <a:pPr marL="287020" indent="-274955">
              <a:lnSpc>
                <a:spcPct val="100000"/>
              </a:lnSpc>
              <a:spcBef>
                <a:spcPts val="395"/>
              </a:spcBef>
              <a:buFont typeface="Wingdings"/>
              <a:buChar char=""/>
              <a:tabLst>
                <a:tab pos="287020" algn="l"/>
                <a:tab pos="287655" algn="l"/>
              </a:tabLst>
            </a:pPr>
            <a:r>
              <a:rPr sz="2400" dirty="0">
                <a:latin typeface="Calibri"/>
                <a:cs typeface="Calibri"/>
              </a:rPr>
              <a:t>Phép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nhân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bản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(*):</a:t>
            </a:r>
            <a:endParaRPr sz="2400">
              <a:latin typeface="Calibri"/>
              <a:cs typeface="Calibri"/>
            </a:endParaRPr>
          </a:p>
          <a:p>
            <a:pPr marL="287020" indent="-274955">
              <a:lnSpc>
                <a:spcPct val="100000"/>
              </a:lnSpc>
              <a:spcBef>
                <a:spcPts val="409"/>
              </a:spcBef>
              <a:buFont typeface="Wingdings"/>
              <a:buChar char=""/>
              <a:tabLst>
                <a:tab pos="287020" algn="l"/>
                <a:tab pos="287655" algn="l"/>
              </a:tabLst>
            </a:pPr>
            <a:r>
              <a:rPr sz="2400" dirty="0">
                <a:latin typeface="Calibri"/>
                <a:cs typeface="Calibri"/>
              </a:rPr>
              <a:t>Kiểm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tra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nội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dung: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88841" y="5329529"/>
            <a:ext cx="36455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s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=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 "Good"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+</a:t>
            </a:r>
            <a:r>
              <a:rPr sz="24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"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"</a:t>
            </a:r>
            <a:r>
              <a:rPr sz="24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+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"Morning!"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88841" y="5693765"/>
            <a:ext cx="2172970" cy="86106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s</a:t>
            </a:r>
            <a:r>
              <a:rPr sz="2400" spc="-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=</a:t>
            </a:r>
            <a:r>
              <a:rPr sz="2400" spc="-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"AB"</a:t>
            </a:r>
            <a:r>
              <a:rPr sz="2400" spc="-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*</a:t>
            </a:r>
            <a:r>
              <a:rPr sz="2400" spc="-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3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s</a:t>
            </a:r>
            <a:r>
              <a:rPr sz="2400" spc="-5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in</a:t>
            </a:r>
            <a:r>
              <a:rPr sz="2400" spc="-4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'1ABABABCD'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32296" y="5693765"/>
            <a:ext cx="1268730" cy="86106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2400" dirty="0">
                <a:solidFill>
                  <a:srgbClr val="EC7C30"/>
                </a:solidFill>
                <a:latin typeface="Calibri"/>
                <a:cs typeface="Calibri"/>
              </a:rPr>
              <a:t>#</a:t>
            </a:r>
            <a:r>
              <a:rPr sz="2400" spc="-75" dirty="0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EC7C30"/>
                </a:solidFill>
                <a:latin typeface="Calibri"/>
                <a:cs typeface="Calibri"/>
              </a:rPr>
              <a:t>ABABAB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2400" dirty="0">
                <a:solidFill>
                  <a:srgbClr val="EC7C30"/>
                </a:solidFill>
                <a:latin typeface="Calibri"/>
                <a:cs typeface="Calibri"/>
              </a:rPr>
              <a:t>#</a:t>
            </a:r>
            <a:r>
              <a:rPr sz="2400" spc="-45" dirty="0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sz="2400" spc="-40" dirty="0">
                <a:solidFill>
                  <a:srgbClr val="EC7C30"/>
                </a:solidFill>
                <a:latin typeface="Calibri"/>
                <a:cs typeface="Calibri"/>
              </a:rPr>
              <a:t>True</a:t>
            </a:r>
            <a:endParaRPr sz="24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211073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t>27</a:t>
            </a:fld>
            <a:endParaRPr lang="en-US" dirty="0"/>
          </a:p>
        </p:txBody>
      </p:sp>
      <p:sp>
        <p:nvSpPr>
          <p:cNvPr id="5" name="object 2"/>
          <p:cNvSpPr txBox="1">
            <a:spLocks/>
          </p:cNvSpPr>
          <p:nvPr/>
        </p:nvSpPr>
        <p:spPr>
          <a:xfrm>
            <a:off x="259181" y="141859"/>
            <a:ext cx="204406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56247C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3600" kern="0" spc="-5" smtClean="0"/>
              <a:t>Kiểu</a:t>
            </a:r>
            <a:r>
              <a:rPr lang="en-US" sz="3600" kern="0" spc="-90" smtClean="0"/>
              <a:t> </a:t>
            </a:r>
            <a:r>
              <a:rPr lang="en-US" sz="3600" kern="0" smtClean="0"/>
              <a:t>chuỗi</a:t>
            </a:r>
            <a:endParaRPr lang="en-US" sz="3600" kern="0" dirty="0"/>
          </a:p>
        </p:txBody>
      </p:sp>
      <p:sp>
        <p:nvSpPr>
          <p:cNvPr id="6" name="Rectangle 5"/>
          <p:cNvSpPr/>
          <p:nvPr/>
        </p:nvSpPr>
        <p:spPr>
          <a:xfrm>
            <a:off x="228600" y="1066800"/>
            <a:ext cx="86695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ambria" panose="02040503050406030204" pitchFamily="18" charset="0"/>
                <a:cs typeface="Times New Roman" pitchFamily="18" charset="0"/>
              </a:rPr>
              <a:t>Chuỗi</a:t>
            </a:r>
            <a:r>
              <a:rPr lang="en-US" dirty="0"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cs typeface="Times New Roman" pitchFamily="18" charset="0"/>
              </a:rPr>
              <a:t>là</a:t>
            </a:r>
            <a:r>
              <a:rPr lang="en-US" dirty="0"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cs typeface="Times New Roman" pitchFamily="18" charset="0"/>
              </a:rPr>
              <a:t>tập</a:t>
            </a:r>
            <a:r>
              <a:rPr lang="en-US" dirty="0"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cs typeface="Times New Roman" pitchFamily="18" charset="0"/>
              </a:rPr>
              <a:t>các</a:t>
            </a:r>
            <a:r>
              <a:rPr lang="en-US" dirty="0"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cs typeface="Times New Roman" pitchFamily="18" charset="0"/>
              </a:rPr>
              <a:t>ký</a:t>
            </a:r>
            <a:r>
              <a:rPr lang="en-US" dirty="0"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cs typeface="Times New Roman" pitchFamily="18" charset="0"/>
              </a:rPr>
              <a:t>tự</a:t>
            </a:r>
            <a:r>
              <a:rPr lang="en-US" dirty="0"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cs typeface="Times New Roman" pitchFamily="18" charset="0"/>
              </a:rPr>
              <a:t>nằm</a:t>
            </a:r>
            <a:r>
              <a:rPr lang="en-US" dirty="0"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cs typeface="Times New Roman" pitchFamily="18" charset="0"/>
              </a:rPr>
              <a:t>trong</a:t>
            </a:r>
            <a:r>
              <a:rPr lang="en-US" dirty="0"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cs typeface="Times New Roman" pitchFamily="18" charset="0"/>
              </a:rPr>
              <a:t>nháy</a:t>
            </a:r>
            <a:r>
              <a:rPr lang="en-US" dirty="0">
                <a:latin typeface="Cambria" panose="02040503050406030204" pitchFamily="18" charset="0"/>
                <a:cs typeface="Times New Roman" pitchFamily="18" charset="0"/>
              </a:rPr>
              <a:t> đ</a:t>
            </a:r>
            <a:r>
              <a:rPr lang="vi-VN" dirty="0">
                <a:latin typeface="Cambria" panose="02040503050406030204" pitchFamily="18" charset="0"/>
                <a:cs typeface="Times New Roman" pitchFamily="18" charset="0"/>
              </a:rPr>
              <a:t>ơ</a:t>
            </a:r>
            <a:r>
              <a:rPr lang="en-US" dirty="0">
                <a:latin typeface="Cambria" panose="02040503050406030204" pitchFamily="18" charset="0"/>
                <a:cs typeface="Times New Roman" pitchFamily="18" charset="0"/>
              </a:rPr>
              <a:t>n </a:t>
            </a:r>
            <a:r>
              <a:rPr lang="en-US" dirty="0" err="1">
                <a:latin typeface="Cambria" panose="02040503050406030204" pitchFamily="18" charset="0"/>
                <a:cs typeface="Times New Roman" pitchFamily="18" charset="0"/>
              </a:rPr>
              <a:t>hoặc</a:t>
            </a:r>
            <a:r>
              <a:rPr lang="en-US" dirty="0"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cs typeface="Times New Roman" pitchFamily="18" charset="0"/>
              </a:rPr>
              <a:t>nháy</a:t>
            </a:r>
            <a:r>
              <a:rPr lang="en-US" dirty="0"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cs typeface="Times New Roman" pitchFamily="18" charset="0"/>
              </a:rPr>
              <a:t>đôi</a:t>
            </a:r>
            <a:r>
              <a:rPr lang="en-US" dirty="0">
                <a:latin typeface="Cambria" panose="02040503050406030204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Cambria" panose="02040503050406030204" pitchFamily="18" charset="0"/>
                <a:cs typeface="Times New Roman" pitchFamily="18" charset="0"/>
              </a:rPr>
              <a:t>hoặc</a:t>
            </a:r>
            <a:r>
              <a:rPr lang="en-US" dirty="0">
                <a:latin typeface="Cambria" panose="02040503050406030204" pitchFamily="18" charset="0"/>
                <a:cs typeface="Times New Roman" pitchFamily="18" charset="0"/>
              </a:rPr>
              <a:t> 3 </a:t>
            </a:r>
            <a:r>
              <a:rPr lang="en-US" dirty="0" err="1">
                <a:latin typeface="Cambria" panose="02040503050406030204" pitchFamily="18" charset="0"/>
                <a:cs typeface="Times New Roman" pitchFamily="18" charset="0"/>
              </a:rPr>
              <a:t>nháy</a:t>
            </a:r>
            <a:r>
              <a:rPr lang="en-US" dirty="0">
                <a:latin typeface="Cambria" panose="02040503050406030204" pitchFamily="18" charset="0"/>
                <a:cs typeface="Times New Roman" pitchFamily="18" charset="0"/>
              </a:rPr>
              <a:t> đ</a:t>
            </a:r>
            <a:r>
              <a:rPr lang="vi-VN" dirty="0">
                <a:latin typeface="Cambria" panose="02040503050406030204" pitchFamily="18" charset="0"/>
                <a:cs typeface="Times New Roman" pitchFamily="18" charset="0"/>
              </a:rPr>
              <a:t>ơ</a:t>
            </a:r>
            <a:r>
              <a:rPr lang="en-US" dirty="0">
                <a:latin typeface="Cambria" panose="02040503050406030204" pitchFamily="18" charset="0"/>
                <a:cs typeface="Times New Roman" pitchFamily="18" charset="0"/>
              </a:rPr>
              <a:t>n </a:t>
            </a:r>
            <a:r>
              <a:rPr lang="en-US" dirty="0" err="1">
                <a:latin typeface="Cambria" panose="02040503050406030204" pitchFamily="18" charset="0"/>
                <a:cs typeface="Times New Roman" pitchFamily="18" charset="0"/>
              </a:rPr>
              <a:t>hoặc</a:t>
            </a:r>
            <a:r>
              <a:rPr lang="en-US" dirty="0">
                <a:latin typeface="Cambria" panose="02040503050406030204" pitchFamily="18" charset="0"/>
                <a:cs typeface="Times New Roman" pitchFamily="18" charset="0"/>
              </a:rPr>
              <a:t> 3 </a:t>
            </a:r>
            <a:r>
              <a:rPr lang="en-US" dirty="0" err="1">
                <a:latin typeface="Cambria" panose="02040503050406030204" pitchFamily="18" charset="0"/>
                <a:cs typeface="Times New Roman" pitchFamily="18" charset="0"/>
              </a:rPr>
              <a:t>nháy</a:t>
            </a:r>
            <a:r>
              <a:rPr lang="en-US" dirty="0"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cs typeface="Times New Roman" pitchFamily="18" charset="0"/>
              </a:rPr>
              <a:t>đôi</a:t>
            </a:r>
            <a:r>
              <a:rPr lang="en-US" dirty="0">
                <a:latin typeface="Cambria" panose="02040503050406030204" pitchFamily="18" charset="0"/>
                <a:cs typeface="Times New Roman" pitchFamily="18" charset="0"/>
              </a:rPr>
              <a:t>. </a:t>
            </a:r>
            <a:r>
              <a:rPr lang="en-US" dirty="0" err="1">
                <a:latin typeface="Cambria" panose="02040503050406030204" pitchFamily="18" charset="0"/>
                <a:cs typeface="Times New Roman" pitchFamily="18" charset="0"/>
              </a:rPr>
              <a:t>Chuỗi</a:t>
            </a:r>
            <a:r>
              <a:rPr lang="en-US" dirty="0"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cs typeface="Times New Roman" pitchFamily="18" charset="0"/>
              </a:rPr>
              <a:t>rất</a:t>
            </a:r>
            <a:r>
              <a:rPr lang="en-US" dirty="0"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cs typeface="Times New Roman" pitchFamily="18" charset="0"/>
              </a:rPr>
              <a:t>quan</a:t>
            </a:r>
            <a:r>
              <a:rPr lang="en-US" dirty="0"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cs typeface="Times New Roman" pitchFamily="18" charset="0"/>
              </a:rPr>
              <a:t>trọng</a:t>
            </a:r>
            <a:r>
              <a:rPr lang="en-US" dirty="0"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cs typeface="Times New Roman" pitchFamily="18" charset="0"/>
              </a:rPr>
              <a:t>trong</a:t>
            </a:r>
            <a:r>
              <a:rPr lang="en-US" dirty="0"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cs typeface="Times New Roman" pitchFamily="18" charset="0"/>
              </a:rPr>
              <a:t>mọi</a:t>
            </a:r>
            <a:r>
              <a:rPr lang="en-US" dirty="0"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cs typeface="Times New Roman" pitchFamily="18" charset="0"/>
              </a:rPr>
              <a:t>ngôn</a:t>
            </a:r>
            <a:r>
              <a:rPr lang="en-US" dirty="0"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cs typeface="Times New Roman" pitchFamily="18" charset="0"/>
              </a:rPr>
              <a:t>ngữ</a:t>
            </a:r>
            <a:r>
              <a:rPr lang="en-US" dirty="0">
                <a:latin typeface="Cambria" panose="02040503050406030204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Cambria" panose="02040503050406030204" pitchFamily="18" charset="0"/>
                <a:cs typeface="Times New Roman" pitchFamily="18" charset="0"/>
              </a:rPr>
              <a:t>hầu</a:t>
            </a:r>
            <a:r>
              <a:rPr lang="en-US" dirty="0"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cs typeface="Times New Roman" pitchFamily="18" charset="0"/>
              </a:rPr>
              <a:t>hết</a:t>
            </a:r>
            <a:r>
              <a:rPr lang="en-US" dirty="0">
                <a:latin typeface="Cambria" panose="02040503050406030204" pitchFamily="18" charset="0"/>
                <a:cs typeface="Times New Roman" pitchFamily="18" charset="0"/>
              </a:rPr>
              <a:t> ta </a:t>
            </a:r>
            <a:r>
              <a:rPr lang="en-US" dirty="0" err="1">
                <a:latin typeface="Cambria" panose="02040503050406030204" pitchFamily="18" charset="0"/>
                <a:cs typeface="Times New Roman" pitchFamily="18" charset="0"/>
              </a:rPr>
              <a:t>đều</a:t>
            </a:r>
            <a:r>
              <a:rPr lang="en-US" dirty="0"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cs typeface="Times New Roman" pitchFamily="18" charset="0"/>
              </a:rPr>
              <a:t>gặp</a:t>
            </a:r>
            <a:r>
              <a:rPr lang="en-US" dirty="0"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cs typeface="Times New Roman" pitchFamily="18" charset="0"/>
              </a:rPr>
              <a:t>xử</a:t>
            </a:r>
            <a:r>
              <a:rPr lang="en-US" dirty="0"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cs typeface="Times New Roman" pitchFamily="18" charset="0"/>
              </a:rPr>
              <a:t>lý</a:t>
            </a:r>
            <a:r>
              <a:rPr lang="en-US" dirty="0"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cs typeface="Times New Roman" pitchFamily="18" charset="0"/>
              </a:rPr>
              <a:t>chuỗi</a:t>
            </a:r>
            <a:endParaRPr lang="en-US" dirty="0">
              <a:latin typeface="Cambria" panose="02040503050406030204" pitchFamily="18" charset="0"/>
              <a:cs typeface="Times New Roman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1BB047-D9E1-4199-A1C9-027B8E271B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585" y="2071652"/>
            <a:ext cx="3853319" cy="27951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3C3FE98-8E95-4831-9F9B-11014AA102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6348" y="2373940"/>
            <a:ext cx="3471780" cy="219060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Arrow: Right 10">
            <a:extLst>
              <a:ext uri="{FF2B5EF4-FFF2-40B4-BE49-F238E27FC236}">
                <a16:creationId xmlns:a16="http://schemas.microsoft.com/office/drawing/2014/main" id="{934218AE-6E45-48CE-B222-BE6C4C82FA0C}"/>
              </a:ext>
            </a:extLst>
          </p:cNvPr>
          <p:cNvSpPr/>
          <p:nvPr/>
        </p:nvSpPr>
        <p:spPr>
          <a:xfrm>
            <a:off x="4469057" y="2989840"/>
            <a:ext cx="621300" cy="479404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0932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761" y="866394"/>
          <a:ext cx="9143364" cy="54582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02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0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409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6517">
                <a:tc>
                  <a:txBody>
                    <a:bodyPr/>
                    <a:lstStyle/>
                    <a:p>
                      <a:pPr marL="270510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1900" spc="-5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900" spc="-3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900" spc="-5" dirty="0">
                          <a:latin typeface="Consolas"/>
                          <a:cs typeface="Consolas"/>
                        </a:rPr>
                        <a:t>=</a:t>
                      </a:r>
                      <a:r>
                        <a:rPr sz="19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900" dirty="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'Hello'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81915" marB="0">
                    <a:lnT w="38100">
                      <a:solidFill>
                        <a:srgbClr val="5B9BD4"/>
                      </a:solidFill>
                      <a:prstDash val="solid"/>
                    </a:lnT>
                  </a:tcPr>
                </a:tc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8100">
                      <a:solidFill>
                        <a:srgbClr val="5B9BD4"/>
                      </a:solidFill>
                      <a:prstDash val="solid"/>
                    </a:lnT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712">
                <a:tc>
                  <a:txBody>
                    <a:bodyPr/>
                    <a:lstStyle/>
                    <a:p>
                      <a:pPr marL="270510">
                        <a:lnSpc>
                          <a:spcPts val="2270"/>
                        </a:lnSpc>
                      </a:pPr>
                      <a:r>
                        <a:rPr sz="1900" spc="-5" dirty="0">
                          <a:latin typeface="Consolas"/>
                          <a:cs typeface="Consolas"/>
                        </a:rPr>
                        <a:t>b</a:t>
                      </a:r>
                      <a:r>
                        <a:rPr sz="1900" spc="-3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900" spc="-5" dirty="0">
                          <a:latin typeface="Consolas"/>
                          <a:cs typeface="Consolas"/>
                        </a:rPr>
                        <a:t>=</a:t>
                      </a:r>
                      <a:r>
                        <a:rPr sz="19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900" dirty="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'World'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38100">
                      <a:solidFill>
                        <a:srgbClr val="5B9BD4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836">
                <a:tc>
                  <a:txBody>
                    <a:bodyPr/>
                    <a:lstStyle/>
                    <a:p>
                      <a:pPr marL="270510">
                        <a:lnSpc>
                          <a:spcPts val="2270"/>
                        </a:lnSpc>
                      </a:pPr>
                      <a:r>
                        <a:rPr sz="1900" dirty="0">
                          <a:solidFill>
                            <a:srgbClr val="795E25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1900" dirty="0">
                          <a:latin typeface="Consolas"/>
                          <a:cs typeface="Consolas"/>
                        </a:rPr>
                        <a:t>(a</a:t>
                      </a:r>
                      <a:r>
                        <a:rPr sz="1900" spc="-2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900" spc="-5" dirty="0">
                          <a:latin typeface="Consolas"/>
                          <a:cs typeface="Consolas"/>
                        </a:rPr>
                        <a:t>+</a:t>
                      </a:r>
                      <a:r>
                        <a:rPr sz="19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900" spc="5" dirty="0">
                          <a:latin typeface="Consolas"/>
                          <a:cs typeface="Consolas"/>
                        </a:rPr>
                        <a:t>b)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ts val="2270"/>
                        </a:lnSpc>
                      </a:pPr>
                      <a:r>
                        <a:rPr sz="19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2270"/>
                        </a:lnSpc>
                      </a:pPr>
                      <a:r>
                        <a:rPr sz="19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"HelloWorld"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2229">
                <a:tc>
                  <a:txBody>
                    <a:bodyPr/>
                    <a:lstStyle/>
                    <a:p>
                      <a:pPr marL="270510">
                        <a:lnSpc>
                          <a:spcPts val="2265"/>
                        </a:lnSpc>
                      </a:pPr>
                      <a:r>
                        <a:rPr sz="1900" spc="-5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900" spc="-3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900" spc="-5" dirty="0">
                          <a:latin typeface="Consolas"/>
                          <a:cs typeface="Consolas"/>
                        </a:rPr>
                        <a:t>=</a:t>
                      </a:r>
                      <a:r>
                        <a:rPr sz="1900" spc="-1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900" dirty="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'Hello'</a:t>
                      </a:r>
                      <a:r>
                        <a:rPr sz="1900" spc="-5" dirty="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900" dirty="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'Kitty'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2799">
                <a:tc>
                  <a:txBody>
                    <a:bodyPr/>
                    <a:lstStyle/>
                    <a:p>
                      <a:pPr marL="270510">
                        <a:lnSpc>
                          <a:spcPts val="2270"/>
                        </a:lnSpc>
                      </a:pPr>
                      <a:r>
                        <a:rPr sz="1900" dirty="0">
                          <a:solidFill>
                            <a:srgbClr val="795E25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1900" dirty="0">
                          <a:latin typeface="Consolas"/>
                          <a:cs typeface="Consolas"/>
                        </a:rPr>
                        <a:t>(c)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ts val="2270"/>
                        </a:lnSpc>
                      </a:pPr>
                      <a:r>
                        <a:rPr sz="19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2270"/>
                        </a:lnSpc>
                      </a:pPr>
                      <a:r>
                        <a:rPr sz="19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"HelloKitty"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270510">
                        <a:lnSpc>
                          <a:spcPts val="2270"/>
                        </a:lnSpc>
                      </a:pPr>
                      <a:r>
                        <a:rPr sz="1900" spc="-5" dirty="0">
                          <a:latin typeface="Consolas"/>
                          <a:cs typeface="Consolas"/>
                        </a:rPr>
                        <a:t>d</a:t>
                      </a:r>
                      <a:r>
                        <a:rPr sz="1900" spc="-3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900" spc="-5" dirty="0">
                          <a:latin typeface="Consolas"/>
                          <a:cs typeface="Consolas"/>
                        </a:rPr>
                        <a:t>=</a:t>
                      </a:r>
                      <a:r>
                        <a:rPr sz="19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900" dirty="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'1'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270510">
                        <a:lnSpc>
                          <a:spcPts val="2260"/>
                        </a:lnSpc>
                      </a:pPr>
                      <a:r>
                        <a:rPr sz="1900" spc="-5" dirty="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'2'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2838">
                <a:tc>
                  <a:txBody>
                    <a:bodyPr/>
                    <a:lstStyle/>
                    <a:p>
                      <a:pPr marL="270510">
                        <a:lnSpc>
                          <a:spcPts val="2270"/>
                        </a:lnSpc>
                      </a:pPr>
                      <a:r>
                        <a:rPr sz="1900" spc="-5" dirty="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'3'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2076">
                <a:tc>
                  <a:txBody>
                    <a:bodyPr/>
                    <a:lstStyle/>
                    <a:p>
                      <a:pPr marL="270510">
                        <a:lnSpc>
                          <a:spcPts val="2270"/>
                        </a:lnSpc>
                      </a:pPr>
                      <a:r>
                        <a:rPr sz="1900" dirty="0">
                          <a:solidFill>
                            <a:srgbClr val="795E25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1900" dirty="0">
                          <a:latin typeface="Consolas"/>
                          <a:cs typeface="Consolas"/>
                        </a:rPr>
                        <a:t>(d)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ts val="2270"/>
                        </a:lnSpc>
                      </a:pPr>
                      <a:r>
                        <a:rPr sz="19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2270"/>
                        </a:lnSpc>
                      </a:pPr>
                      <a:r>
                        <a:rPr sz="19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"1"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270510">
                        <a:lnSpc>
                          <a:spcPts val="2260"/>
                        </a:lnSpc>
                      </a:pPr>
                      <a:r>
                        <a:rPr sz="1900" spc="-5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900" spc="-3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900" spc="-5" dirty="0">
                          <a:latin typeface="Consolas"/>
                          <a:cs typeface="Consolas"/>
                        </a:rPr>
                        <a:t>=</a:t>
                      </a:r>
                      <a:r>
                        <a:rPr sz="19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9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1900" dirty="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'1'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2712">
                <a:tc>
                  <a:txBody>
                    <a:bodyPr/>
                    <a:lstStyle/>
                    <a:p>
                      <a:pPr marL="402590" algn="ctr">
                        <a:lnSpc>
                          <a:spcPts val="2270"/>
                        </a:lnSpc>
                      </a:pPr>
                      <a:r>
                        <a:rPr sz="1900" dirty="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'2'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1836">
                <a:tc>
                  <a:txBody>
                    <a:bodyPr/>
                    <a:lstStyle/>
                    <a:p>
                      <a:pPr marL="937260">
                        <a:lnSpc>
                          <a:spcPts val="2270"/>
                        </a:lnSpc>
                      </a:pPr>
                      <a:r>
                        <a:rPr sz="1900" dirty="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'3'</a:t>
                      </a:r>
                      <a:r>
                        <a:rPr sz="1900" dirty="0">
                          <a:latin typeface="Consolas"/>
                          <a:cs typeface="Consolas"/>
                        </a:rPr>
                        <a:t>)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pPr marL="270510">
                        <a:lnSpc>
                          <a:spcPts val="2265"/>
                        </a:lnSpc>
                      </a:pPr>
                      <a:r>
                        <a:rPr sz="1900" dirty="0">
                          <a:solidFill>
                            <a:srgbClr val="795E25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1900" dirty="0">
                          <a:latin typeface="Consolas"/>
                          <a:cs typeface="Consolas"/>
                        </a:rPr>
                        <a:t>(e)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ts val="2265"/>
                        </a:lnSpc>
                      </a:pPr>
                      <a:r>
                        <a:rPr sz="19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2265"/>
                        </a:lnSpc>
                      </a:pPr>
                      <a:r>
                        <a:rPr sz="19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"123"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2850">
                <a:tc>
                  <a:txBody>
                    <a:bodyPr/>
                    <a:lstStyle/>
                    <a:p>
                      <a:pPr marL="270510">
                        <a:lnSpc>
                          <a:spcPts val="2270"/>
                        </a:lnSpc>
                      </a:pPr>
                      <a:r>
                        <a:rPr sz="1900" dirty="0">
                          <a:solidFill>
                            <a:srgbClr val="795E25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1900" dirty="0">
                          <a:latin typeface="Consolas"/>
                          <a:cs typeface="Consolas"/>
                        </a:rPr>
                        <a:t>(d</a:t>
                      </a:r>
                      <a:r>
                        <a:rPr sz="19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900" spc="-5" dirty="0">
                          <a:latin typeface="Consolas"/>
                          <a:cs typeface="Consolas"/>
                        </a:rPr>
                        <a:t>+</a:t>
                      </a:r>
                      <a:r>
                        <a:rPr sz="19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900" dirty="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'23'</a:t>
                      </a:r>
                      <a:r>
                        <a:rPr sz="1900" dirty="0">
                          <a:latin typeface="Consolas"/>
                          <a:cs typeface="Consolas"/>
                        </a:rPr>
                        <a:t>)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ts val="2270"/>
                        </a:lnSpc>
                      </a:pPr>
                      <a:r>
                        <a:rPr sz="19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2270"/>
                        </a:lnSpc>
                      </a:pPr>
                      <a:r>
                        <a:rPr sz="19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"123"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1752">
                <a:tc>
                  <a:txBody>
                    <a:bodyPr/>
                    <a:lstStyle/>
                    <a:p>
                      <a:pPr marL="270510">
                        <a:lnSpc>
                          <a:spcPts val="2270"/>
                        </a:lnSpc>
                      </a:pPr>
                      <a:r>
                        <a:rPr sz="1900" dirty="0">
                          <a:solidFill>
                            <a:srgbClr val="795E25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1900" dirty="0">
                          <a:latin typeface="Consolas"/>
                          <a:cs typeface="Consolas"/>
                        </a:rPr>
                        <a:t>(e</a:t>
                      </a:r>
                      <a:r>
                        <a:rPr sz="1900" spc="-4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900" dirty="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'23'</a:t>
                      </a:r>
                      <a:r>
                        <a:rPr sz="1900" dirty="0">
                          <a:latin typeface="Consolas"/>
                          <a:cs typeface="Consolas"/>
                        </a:rPr>
                        <a:t>)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ts val="2270"/>
                        </a:lnSpc>
                      </a:pPr>
                      <a:r>
                        <a:rPr sz="19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2270"/>
                        </a:lnSpc>
                      </a:pPr>
                      <a:r>
                        <a:rPr sz="19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lỗi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9181" y="141859"/>
            <a:ext cx="44316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Ví</a:t>
            </a:r>
            <a:r>
              <a:rPr sz="3600" spc="-25" dirty="0"/>
              <a:t> </a:t>
            </a:r>
            <a:r>
              <a:rPr sz="3600" dirty="0"/>
              <a:t>dụ</a:t>
            </a:r>
            <a:r>
              <a:rPr sz="3600" spc="-20" dirty="0"/>
              <a:t> </a:t>
            </a:r>
            <a:r>
              <a:rPr sz="3600" dirty="0"/>
              <a:t>về</a:t>
            </a:r>
            <a:r>
              <a:rPr sz="3600" spc="-20" dirty="0"/>
              <a:t> </a:t>
            </a:r>
            <a:r>
              <a:rPr sz="3600" dirty="0"/>
              <a:t>phép</a:t>
            </a:r>
            <a:r>
              <a:rPr sz="3600" spc="-15" dirty="0"/>
              <a:t> </a:t>
            </a:r>
            <a:r>
              <a:rPr sz="3600" dirty="0"/>
              <a:t>nối</a:t>
            </a:r>
            <a:r>
              <a:rPr sz="3600" spc="-20" dirty="0"/>
              <a:t> </a:t>
            </a:r>
            <a:r>
              <a:rPr sz="3600" dirty="0"/>
              <a:t>chuỗi</a:t>
            </a:r>
            <a:endParaRPr sz="3600"/>
          </a:p>
        </p:txBody>
      </p:sp>
    </p:spTree>
    <p:extLst>
      <p:ext uri="{BB962C8B-B14F-4D97-AF65-F5344CB8AC3E}">
        <p14:creationId xmlns:p14="http://schemas.microsoft.com/office/powerpoint/2010/main" val="29403933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81" y="141859"/>
            <a:ext cx="82791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Ví</a:t>
            </a:r>
            <a:r>
              <a:rPr sz="3600" spc="-15" dirty="0"/>
              <a:t> </a:t>
            </a:r>
            <a:r>
              <a:rPr sz="3600" dirty="0"/>
              <a:t>dụ</a:t>
            </a:r>
            <a:r>
              <a:rPr sz="3600" spc="-10" dirty="0"/>
              <a:t> </a:t>
            </a:r>
            <a:r>
              <a:rPr sz="3600" dirty="0"/>
              <a:t>về</a:t>
            </a:r>
            <a:r>
              <a:rPr sz="3600" spc="-10" dirty="0"/>
              <a:t> </a:t>
            </a:r>
            <a:r>
              <a:rPr sz="3600" dirty="0"/>
              <a:t>phép</a:t>
            </a:r>
            <a:r>
              <a:rPr sz="3600" spc="-10" dirty="0"/>
              <a:t> </a:t>
            </a:r>
            <a:r>
              <a:rPr sz="3600" dirty="0"/>
              <a:t>nhân</a:t>
            </a:r>
            <a:r>
              <a:rPr sz="3600" spc="-10" dirty="0"/>
              <a:t> </a:t>
            </a:r>
            <a:r>
              <a:rPr sz="3600" dirty="0"/>
              <a:t>bản</a:t>
            </a:r>
            <a:r>
              <a:rPr sz="3600" spc="-10" dirty="0"/>
              <a:t> </a:t>
            </a:r>
            <a:r>
              <a:rPr sz="3600" dirty="0"/>
              <a:t>và</a:t>
            </a:r>
            <a:r>
              <a:rPr sz="3600" spc="-5" dirty="0"/>
              <a:t> </a:t>
            </a:r>
            <a:r>
              <a:rPr sz="3600" dirty="0"/>
              <a:t>kiểm</a:t>
            </a:r>
            <a:r>
              <a:rPr sz="3600" spc="-10" dirty="0"/>
              <a:t> </a:t>
            </a:r>
            <a:r>
              <a:rPr sz="3600" dirty="0"/>
              <a:t>tra</a:t>
            </a:r>
            <a:r>
              <a:rPr sz="3600" spc="-10" dirty="0"/>
              <a:t> </a:t>
            </a:r>
            <a:r>
              <a:rPr sz="3600" dirty="0"/>
              <a:t>nội</a:t>
            </a:r>
            <a:r>
              <a:rPr sz="3600" spc="-15" dirty="0"/>
              <a:t> </a:t>
            </a:r>
            <a:r>
              <a:rPr sz="3600" dirty="0"/>
              <a:t>dung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40131" y="1042121"/>
          <a:ext cx="5651498" cy="2646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38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83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9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70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86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07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066799">
                <a:tc gridSpan="2">
                  <a:txBody>
                    <a:bodyPr/>
                    <a:lstStyle/>
                    <a:p>
                      <a:pPr marL="31750">
                        <a:lnSpc>
                          <a:spcPts val="1889"/>
                        </a:lnSpc>
                      </a:pPr>
                      <a:r>
                        <a:rPr sz="2000" spc="-5" dirty="0">
                          <a:solidFill>
                            <a:srgbClr val="795E25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2000" spc="-5" dirty="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'abc'</a:t>
                      </a:r>
                      <a:r>
                        <a:rPr sz="2000" spc="-25" dirty="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*</a:t>
                      </a:r>
                      <a:r>
                        <a:rPr sz="20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098557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)</a:t>
                      </a:r>
                      <a:endParaRPr sz="2000">
                        <a:latin typeface="Consolas"/>
                        <a:cs typeface="Consolas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2000" dirty="0">
                          <a:solidFill>
                            <a:srgbClr val="795E25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2000" dirty="0">
                          <a:solidFill>
                            <a:srgbClr val="098557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r>
                        <a:rPr sz="2000" spc="-45" dirty="0">
                          <a:solidFill>
                            <a:srgbClr val="098557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*</a:t>
                      </a:r>
                      <a:r>
                        <a:rPr sz="20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'10'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)</a:t>
                      </a:r>
                      <a:endParaRPr sz="2000">
                        <a:latin typeface="Consolas"/>
                        <a:cs typeface="Consolas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2000" dirty="0">
                          <a:solidFill>
                            <a:srgbClr val="795E25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2000" dirty="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'ab'</a:t>
                      </a:r>
                      <a:r>
                        <a:rPr sz="2000" spc="-45" dirty="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+</a:t>
                      </a:r>
                      <a:r>
                        <a:rPr sz="2000" spc="-2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'cd'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69215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2000" dirty="0">
                          <a:latin typeface="Consolas"/>
                          <a:cs typeface="Consolas"/>
                        </a:rPr>
                        <a:t>*</a:t>
                      </a:r>
                      <a:r>
                        <a:rPr sz="2000" spc="-5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098557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)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889"/>
                        </a:lnSpc>
                      </a:pP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endParaRPr sz="2000">
                        <a:latin typeface="Consolas"/>
                        <a:cs typeface="Consolas"/>
                      </a:endParaRPr>
                    </a:p>
                    <a:p>
                      <a:pPr marR="61594">
                        <a:lnSpc>
                          <a:spcPct val="133000"/>
                        </a:lnSpc>
                        <a:spcBef>
                          <a:spcPts val="10"/>
                        </a:spcBef>
                      </a:pP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#  #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69215">
                        <a:lnSpc>
                          <a:spcPts val="1889"/>
                        </a:lnSpc>
                      </a:pP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'abcabcabc'</a:t>
                      </a:r>
                      <a:endParaRPr sz="2000">
                        <a:latin typeface="Consolas"/>
                        <a:cs typeface="Consolas"/>
                      </a:endParaRPr>
                    </a:p>
                    <a:p>
                      <a:pPr marL="6921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'1010101010'</a:t>
                      </a:r>
                      <a:endParaRPr sz="2000">
                        <a:latin typeface="Consolas"/>
                        <a:cs typeface="Consolas"/>
                      </a:endParaRPr>
                    </a:p>
                    <a:p>
                      <a:pPr marL="69215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'abcdcdcd'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25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marL="31750" marR="61594" algn="just">
                        <a:lnSpc>
                          <a:spcPct val="133300"/>
                        </a:lnSpc>
                      </a:pPr>
                      <a:r>
                        <a:rPr sz="2000" dirty="0">
                          <a:solidFill>
                            <a:srgbClr val="795E25"/>
                          </a:solidFill>
                          <a:latin typeface="Consolas"/>
                          <a:cs typeface="Consolas"/>
                        </a:rPr>
                        <a:t>prin</a:t>
                      </a:r>
                      <a:r>
                        <a:rPr sz="2000" spc="-5" dirty="0">
                          <a:solidFill>
                            <a:srgbClr val="795E25"/>
                          </a:solidFill>
                          <a:latin typeface="Consolas"/>
                          <a:cs typeface="Consolas"/>
                        </a:rPr>
                        <a:t>t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2000" spc="-10" dirty="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'</a:t>
                      </a:r>
                      <a:r>
                        <a:rPr sz="2000" dirty="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bc</a:t>
                      </a:r>
                      <a:r>
                        <a:rPr sz="2000" spc="-10" dirty="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d</a:t>
                      </a:r>
                      <a:r>
                        <a:rPr sz="2000" dirty="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'  </a:t>
                      </a:r>
                      <a:r>
                        <a:rPr sz="2000" dirty="0">
                          <a:solidFill>
                            <a:srgbClr val="795E25"/>
                          </a:solidFill>
                          <a:latin typeface="Consolas"/>
                          <a:cs typeface="Consolas"/>
                        </a:rPr>
                        <a:t>prin</a:t>
                      </a:r>
                      <a:r>
                        <a:rPr sz="2000" spc="-5" dirty="0">
                          <a:solidFill>
                            <a:srgbClr val="795E25"/>
                          </a:solidFill>
                          <a:latin typeface="Consolas"/>
                          <a:cs typeface="Consolas"/>
                        </a:rPr>
                        <a:t>t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2000" spc="-10" dirty="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'</a:t>
                      </a:r>
                      <a:r>
                        <a:rPr sz="2000" dirty="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bc</a:t>
                      </a:r>
                      <a:r>
                        <a:rPr sz="2000" spc="-10" dirty="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d</a:t>
                      </a:r>
                      <a:r>
                        <a:rPr sz="2000" dirty="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'  </a:t>
                      </a:r>
                      <a:r>
                        <a:rPr sz="2000" dirty="0">
                          <a:solidFill>
                            <a:srgbClr val="795E25"/>
                          </a:solidFill>
                          <a:latin typeface="Consolas"/>
                          <a:cs typeface="Consolas"/>
                        </a:rPr>
                        <a:t>prin</a:t>
                      </a:r>
                      <a:r>
                        <a:rPr sz="2000" spc="-5" dirty="0">
                          <a:solidFill>
                            <a:srgbClr val="795E25"/>
                          </a:solidFill>
                          <a:latin typeface="Consolas"/>
                          <a:cs typeface="Consolas"/>
                        </a:rPr>
                        <a:t>t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2000" spc="-10" dirty="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'</a:t>
                      </a:r>
                      <a:r>
                        <a:rPr sz="2000" dirty="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ab</a:t>
                      </a:r>
                      <a:r>
                        <a:rPr sz="2000" spc="-10" dirty="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c</a:t>
                      </a:r>
                      <a:r>
                        <a:rPr sz="2000" dirty="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'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5715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marL="69215">
                        <a:lnSpc>
                          <a:spcPct val="133300"/>
                        </a:lnSpc>
                      </a:pPr>
                      <a:r>
                        <a:rPr sz="2000" dirty="0">
                          <a:solidFill>
                            <a:srgbClr val="AE00DB"/>
                          </a:solidFill>
                          <a:latin typeface="Consolas"/>
                          <a:cs typeface="Consolas"/>
                        </a:rPr>
                        <a:t>in </a:t>
                      </a:r>
                      <a:r>
                        <a:rPr sz="2000" spc="-5" dirty="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'abcdef'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) </a:t>
                      </a:r>
                      <a:r>
                        <a:rPr sz="2000" spc="-108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AE00DB"/>
                          </a:solidFill>
                          <a:latin typeface="Consolas"/>
                          <a:cs typeface="Consolas"/>
                        </a:rPr>
                        <a:t>in</a:t>
                      </a:r>
                      <a:r>
                        <a:rPr sz="2000" spc="-40" dirty="0">
                          <a:solidFill>
                            <a:srgbClr val="AE00D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'abc'</a:t>
                      </a:r>
                      <a:r>
                        <a:rPr sz="2000" spc="-35" dirty="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*</a:t>
                      </a:r>
                      <a:r>
                        <a:rPr sz="20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098557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) </a:t>
                      </a:r>
                      <a:r>
                        <a:rPr sz="2000" spc="-108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AE00DB"/>
                          </a:solidFill>
                          <a:latin typeface="Consolas"/>
                          <a:cs typeface="Consolas"/>
                        </a:rPr>
                        <a:t>not</a:t>
                      </a:r>
                      <a:r>
                        <a:rPr sz="2000" spc="-40" dirty="0">
                          <a:solidFill>
                            <a:srgbClr val="AE00D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AE00DB"/>
                          </a:solidFill>
                          <a:latin typeface="Consolas"/>
                          <a:cs typeface="Consolas"/>
                        </a:rPr>
                        <a:t>in</a:t>
                      </a:r>
                      <a:r>
                        <a:rPr sz="2000" spc="-30" dirty="0">
                          <a:solidFill>
                            <a:srgbClr val="AE00D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'ab'</a:t>
                      </a:r>
                      <a:r>
                        <a:rPr sz="2000" spc="-20" dirty="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+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571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138430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'cd'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)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marL="138430" marR="62230" algn="just">
                        <a:lnSpc>
                          <a:spcPct val="133300"/>
                        </a:lnSpc>
                      </a:pP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#  #  #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marL="69850" marR="24130">
                        <a:lnSpc>
                          <a:spcPct val="133300"/>
                        </a:lnSpc>
                      </a:pP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True </a:t>
                      </a:r>
                      <a:r>
                        <a:rPr sz="2000" spc="-108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F</a:t>
                      </a:r>
                      <a:r>
                        <a:rPr sz="2000" spc="-1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a</a:t>
                      </a: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lse  F</a:t>
                      </a:r>
                      <a:r>
                        <a:rPr sz="2000" spc="-1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a</a:t>
                      </a: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lse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571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656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EF3C1C-036E-4430-AA52-F0FE873C09BE}"/>
              </a:ext>
            </a:extLst>
          </p:cNvPr>
          <p:cNvSpPr txBox="1"/>
          <p:nvPr/>
        </p:nvSpPr>
        <p:spPr>
          <a:xfrm>
            <a:off x="685800" y="1447800"/>
            <a:ext cx="57912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Vòng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While</a:t>
            </a:r>
          </a:p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Vòng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</a:t>
            </a:r>
          </a:p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chuỗi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List (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Tuple</a:t>
            </a:r>
          </a:p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 Range</a:t>
            </a:r>
          </a:p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7. Set</a:t>
            </a:r>
          </a:p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8.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FrozenSet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3"/>
          <p:cNvSpPr txBox="1"/>
          <p:nvPr/>
        </p:nvSpPr>
        <p:spPr>
          <a:xfrm>
            <a:off x="259181" y="141859"/>
            <a:ext cx="438901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dirty="0" err="1" smtClean="0">
                <a:solidFill>
                  <a:srgbClr val="56247C"/>
                </a:solidFill>
                <a:latin typeface="Times New Roman"/>
                <a:cs typeface="Times New Roman"/>
              </a:rPr>
              <a:t>Nội</a:t>
            </a:r>
            <a:r>
              <a:rPr lang="en-US" sz="3600" dirty="0" smtClean="0">
                <a:solidFill>
                  <a:srgbClr val="56247C"/>
                </a:solidFill>
                <a:latin typeface="Times New Roman"/>
                <a:cs typeface="Times New Roman"/>
              </a:rPr>
              <a:t> dung </a:t>
            </a:r>
            <a:r>
              <a:rPr lang="en-US" sz="3600" dirty="0" err="1" smtClean="0">
                <a:solidFill>
                  <a:srgbClr val="56247C"/>
                </a:solidFill>
                <a:latin typeface="Times New Roman"/>
                <a:cs typeface="Times New Roman"/>
              </a:rPr>
              <a:t>hôm</a:t>
            </a:r>
            <a:r>
              <a:rPr lang="en-US" sz="3600" dirty="0" smtClean="0">
                <a:solidFill>
                  <a:srgbClr val="56247C"/>
                </a:solidFill>
                <a:latin typeface="Times New Roman"/>
                <a:cs typeface="Times New Roman"/>
              </a:rPr>
              <a:t> nay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9303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81" y="141859"/>
            <a:ext cx="48056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Phép</a:t>
            </a:r>
            <a:r>
              <a:rPr sz="3600" spc="-25" dirty="0"/>
              <a:t> </a:t>
            </a:r>
            <a:r>
              <a:rPr sz="3600" spc="-5" dirty="0"/>
              <a:t>so</a:t>
            </a:r>
            <a:r>
              <a:rPr sz="3600" spc="-20" dirty="0"/>
              <a:t> </a:t>
            </a:r>
            <a:r>
              <a:rPr sz="3600" spc="-5" dirty="0"/>
              <a:t>sánh</a:t>
            </a:r>
            <a:r>
              <a:rPr sz="3600" spc="-20" dirty="0"/>
              <a:t> </a:t>
            </a:r>
            <a:r>
              <a:rPr sz="3600" dirty="0"/>
              <a:t>giữa</a:t>
            </a:r>
            <a:r>
              <a:rPr sz="3600" spc="-20" dirty="0"/>
              <a:t> </a:t>
            </a:r>
            <a:r>
              <a:rPr sz="3600" dirty="0"/>
              <a:t>2</a:t>
            </a:r>
            <a:r>
              <a:rPr sz="3600" spc="-15" dirty="0"/>
              <a:t> </a:t>
            </a:r>
            <a:r>
              <a:rPr sz="3600" dirty="0"/>
              <a:t>chuỗi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59181" y="956310"/>
            <a:ext cx="8536940" cy="3708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marR="5080" indent="-274320">
              <a:lnSpc>
                <a:spcPct val="100000"/>
              </a:lnSpc>
              <a:spcBef>
                <a:spcPts val="9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5" dirty="0">
                <a:latin typeface="Calibri"/>
                <a:cs typeface="Calibri"/>
              </a:rPr>
              <a:t>Phép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so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sánh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chuỗi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trong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Python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sử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dụng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trật</a:t>
            </a:r>
            <a:r>
              <a:rPr sz="2800" spc="-5" dirty="0">
                <a:latin typeface="Calibri"/>
                <a:cs typeface="Calibri"/>
              </a:rPr>
              <a:t> tự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từ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điển,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khi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hai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chuỗi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và</a:t>
            </a:r>
            <a:r>
              <a:rPr sz="2800" spc="-5" dirty="0">
                <a:latin typeface="Calibri"/>
                <a:cs typeface="Calibri"/>
              </a:rPr>
              <a:t> B </a:t>
            </a:r>
            <a:r>
              <a:rPr sz="2800" dirty="0">
                <a:latin typeface="Calibri"/>
                <a:cs typeface="Calibri"/>
              </a:rPr>
              <a:t>được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so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sánh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với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nhau,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Python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thực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hiện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theo </a:t>
            </a:r>
            <a:r>
              <a:rPr sz="2800" spc="-10" dirty="0">
                <a:latin typeface="Calibri"/>
                <a:cs typeface="Calibri"/>
              </a:rPr>
              <a:t>quy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tắc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sau:</a:t>
            </a:r>
            <a:endParaRPr sz="2800">
              <a:latin typeface="Calibri"/>
              <a:cs typeface="Calibri"/>
            </a:endParaRPr>
          </a:p>
          <a:p>
            <a:pPr marL="744220" marR="540385" lvl="1" indent="-274955">
              <a:lnSpc>
                <a:spcPct val="100000"/>
              </a:lnSpc>
              <a:spcBef>
                <a:spcPts val="434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5" dirty="0">
                <a:latin typeface="Calibri"/>
                <a:cs typeface="Calibri"/>
              </a:rPr>
              <a:t>So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sánh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lần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lượt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từng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cặp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từ</a:t>
            </a:r>
            <a:r>
              <a:rPr sz="2400" spc="-15" dirty="0">
                <a:latin typeface="Calibri"/>
                <a:cs typeface="Calibri"/>
              </a:rPr>
              <a:t> trái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qua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phải,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tương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ứng theo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từng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ký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tự</a:t>
            </a:r>
            <a:endParaRPr sz="24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400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dirty="0">
                <a:latin typeface="Calibri"/>
                <a:cs typeface="Calibri"/>
              </a:rPr>
              <a:t>Kí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tự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của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chuỗi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nào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lớn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hơn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thì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chuỗi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tương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ứng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lớn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hơn</a:t>
            </a:r>
            <a:endParaRPr sz="24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395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dirty="0">
                <a:latin typeface="Calibri"/>
                <a:cs typeface="Calibri"/>
              </a:rPr>
              <a:t>Nếu</a:t>
            </a:r>
            <a:r>
              <a:rPr sz="2400" spc="-5" dirty="0">
                <a:latin typeface="Calibri"/>
                <a:cs typeface="Calibri"/>
              </a:rPr>
              <a:t> hai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kí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tự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giống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nhau thì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chuyển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sang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cặp</a:t>
            </a:r>
            <a:r>
              <a:rPr sz="2400" dirty="0">
                <a:latin typeface="Calibri"/>
                <a:cs typeface="Calibri"/>
              </a:rPr>
              <a:t> tiếp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theo</a:t>
            </a:r>
            <a:endParaRPr sz="2400">
              <a:latin typeface="Calibri"/>
              <a:cs typeface="Calibri"/>
            </a:endParaRPr>
          </a:p>
          <a:p>
            <a:pPr marL="744220" marR="366395" lvl="1" indent="-274955">
              <a:lnSpc>
                <a:spcPct val="100000"/>
              </a:lnSpc>
              <a:spcBef>
                <a:spcPts val="409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dirty="0">
                <a:latin typeface="Calibri"/>
                <a:cs typeface="Calibri"/>
              </a:rPr>
              <a:t>Nếu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một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chuỗi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còn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kí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tự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nhưng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chuỗi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kia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đã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hết </a:t>
            </a:r>
            <a:r>
              <a:rPr sz="2400" dirty="0">
                <a:latin typeface="Calibri"/>
                <a:cs typeface="Calibri"/>
              </a:rPr>
              <a:t>thì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chuỗi</a:t>
            </a:r>
            <a:r>
              <a:rPr sz="2400" spc="-5" dirty="0">
                <a:latin typeface="Calibri"/>
                <a:cs typeface="Calibri"/>
              </a:rPr>
              <a:t> đã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hết nhỏ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hơn</a:t>
            </a:r>
            <a:endParaRPr sz="24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270188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81" y="141859"/>
            <a:ext cx="37973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Chỉ</a:t>
            </a:r>
            <a:r>
              <a:rPr sz="3600" spc="-35" dirty="0"/>
              <a:t> </a:t>
            </a:r>
            <a:r>
              <a:rPr sz="3600" spc="-5" dirty="0"/>
              <a:t>mục</a:t>
            </a:r>
            <a:r>
              <a:rPr sz="3600" spc="-30" dirty="0"/>
              <a:t> </a:t>
            </a:r>
            <a:r>
              <a:rPr sz="3600" dirty="0"/>
              <a:t>trong</a:t>
            </a:r>
            <a:r>
              <a:rPr sz="3600" spc="-35" dirty="0"/>
              <a:t> </a:t>
            </a:r>
            <a:r>
              <a:rPr sz="3600" dirty="0"/>
              <a:t>chuỗi</a:t>
            </a:r>
            <a:endParaRPr sz="360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59181" y="956310"/>
            <a:ext cx="8314055" cy="33928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marR="57785" indent="-274320">
              <a:lnSpc>
                <a:spcPct val="100000"/>
              </a:lnSpc>
              <a:spcBef>
                <a:spcPts val="9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10" dirty="0">
                <a:latin typeface="Calibri"/>
                <a:cs typeface="Calibri"/>
              </a:rPr>
              <a:t>Các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phần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tử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(các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chữ)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trong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chuỗi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được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đánh số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thứ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tự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và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có</a:t>
            </a:r>
            <a:r>
              <a:rPr sz="2800" spc="-5" dirty="0">
                <a:latin typeface="Calibri"/>
                <a:cs typeface="Calibri"/>
              </a:rPr>
              <a:t> thể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truy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cập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vào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từng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phần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tử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theo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chỉ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số</a:t>
            </a:r>
            <a:endParaRPr sz="2800"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spcBef>
                <a:spcPts val="80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dirty="0">
                <a:latin typeface="Calibri"/>
                <a:cs typeface="Calibri"/>
              </a:rPr>
              <a:t>Python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duy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trì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2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cách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đánh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chỉ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mục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khác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nhau:</a:t>
            </a:r>
            <a:endParaRPr sz="28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425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75" dirty="0">
                <a:latin typeface="Calibri"/>
                <a:cs typeface="Calibri"/>
              </a:rPr>
              <a:t>Từ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trái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qua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phải: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chỉ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số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đánh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từ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0</a:t>
            </a:r>
            <a:r>
              <a:rPr sz="2400" spc="-10" dirty="0">
                <a:latin typeface="Calibri"/>
                <a:cs typeface="Calibri"/>
              </a:rPr>
              <a:t> tăng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dần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đến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cuối chuỗi</a:t>
            </a:r>
            <a:endParaRPr sz="24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405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75" dirty="0">
                <a:latin typeface="Calibri"/>
                <a:cs typeface="Calibri"/>
              </a:rPr>
              <a:t>Từ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phải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qua</a:t>
            </a:r>
            <a:r>
              <a:rPr sz="2400" spc="-10" dirty="0">
                <a:latin typeface="Calibri"/>
                <a:cs typeface="Calibri"/>
              </a:rPr>
              <a:t> trái: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chỉ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số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đánh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từ </a:t>
            </a:r>
            <a:r>
              <a:rPr sz="2400" spc="-5" dirty="0">
                <a:latin typeface="Calibri"/>
                <a:cs typeface="Calibri"/>
              </a:rPr>
              <a:t>-1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giảm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dần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về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đầu chuỗi</a:t>
            </a:r>
            <a:endParaRPr sz="24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400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5" dirty="0">
                <a:latin typeface="Calibri"/>
                <a:cs typeface="Calibri"/>
              </a:rPr>
              <a:t>Hai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cách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đánh chỉ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mục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này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có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thể</a:t>
            </a:r>
            <a:r>
              <a:rPr sz="2400" spc="-5" dirty="0">
                <a:latin typeface="Calibri"/>
                <a:cs typeface="Calibri"/>
              </a:rPr>
              <a:t> sử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dụng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lẫn</a:t>
            </a:r>
            <a:r>
              <a:rPr sz="2400" spc="-5" dirty="0">
                <a:latin typeface="Calibri"/>
                <a:cs typeface="Calibri"/>
              </a:rPr>
              <a:t> lộn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với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nhau,</a:t>
            </a:r>
            <a:endParaRPr sz="2400">
              <a:latin typeface="Calibri"/>
              <a:cs typeface="Calibri"/>
            </a:endParaRPr>
          </a:p>
          <a:p>
            <a:pPr marL="74422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chẳng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hạn: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lấy</a:t>
            </a:r>
            <a:r>
              <a:rPr sz="2400" dirty="0">
                <a:latin typeface="Calibri"/>
                <a:cs typeface="Calibri"/>
              </a:rPr>
              <a:t> từ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vị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trí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đến vị trí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-2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của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chuỗi</a:t>
            </a:r>
            <a:r>
              <a:rPr sz="2400" spc="-10" dirty="0">
                <a:latin typeface="Calibri"/>
                <a:cs typeface="Calibri"/>
              </a:rPr>
              <a:t> ĐHTHUYLOI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ta</a:t>
            </a:r>
            <a:endParaRPr sz="2400">
              <a:latin typeface="Calibri"/>
              <a:cs typeface="Calibri"/>
            </a:endParaRPr>
          </a:p>
          <a:p>
            <a:pPr marL="74422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sẽ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được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chuỗi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HTHUYL</a:t>
            </a:r>
            <a:endParaRPr sz="24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42569" y="4613783"/>
          <a:ext cx="8446765" cy="1696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8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8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85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85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85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85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85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385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385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6553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Đ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H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R="342265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H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U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Y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R="341630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L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542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72110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3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4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5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72745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6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7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8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5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-9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-8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3055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-7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-6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-5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-4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2420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-3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-2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-1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84487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81" y="141859"/>
            <a:ext cx="17913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Cắt</a:t>
            </a:r>
            <a:r>
              <a:rPr sz="3600" spc="-90" dirty="0"/>
              <a:t> </a:t>
            </a:r>
            <a:r>
              <a:rPr sz="3600" dirty="0"/>
              <a:t>chuỗi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59181" y="956310"/>
            <a:ext cx="8338184" cy="4714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marR="5080" indent="-274320">
              <a:lnSpc>
                <a:spcPct val="100000"/>
              </a:lnSpc>
              <a:spcBef>
                <a:spcPts val="9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10" dirty="0">
                <a:latin typeface="Calibri"/>
                <a:cs typeface="Calibri"/>
              </a:rPr>
              <a:t>Dựa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trên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chỉ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mục,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phép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cắt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chuỗi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cho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phép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lấy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nội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dung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bên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trong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của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chuỗi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bằng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cú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pháp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như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sau</a:t>
            </a:r>
            <a:endParaRPr sz="28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445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dirty="0">
                <a:solidFill>
                  <a:srgbClr val="006FC0"/>
                </a:solidFill>
                <a:latin typeface="Consolas"/>
                <a:cs typeface="Consolas"/>
              </a:rPr>
              <a:t>&lt;chuỗi&gt;</a:t>
            </a:r>
            <a:r>
              <a:rPr sz="2400" dirty="0">
                <a:solidFill>
                  <a:srgbClr val="FF0000"/>
                </a:solidFill>
                <a:latin typeface="Consolas"/>
                <a:cs typeface="Consolas"/>
              </a:rPr>
              <a:t>[</a:t>
            </a:r>
            <a:r>
              <a:rPr sz="2400" dirty="0">
                <a:solidFill>
                  <a:srgbClr val="006FC0"/>
                </a:solidFill>
                <a:latin typeface="Consolas"/>
                <a:cs typeface="Consolas"/>
              </a:rPr>
              <a:t>vị</a:t>
            </a:r>
            <a:r>
              <a:rPr sz="2400" spc="-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6FC0"/>
                </a:solidFill>
                <a:latin typeface="Consolas"/>
                <a:cs typeface="Consolas"/>
              </a:rPr>
              <a:t>trí A</a:t>
            </a:r>
            <a:r>
              <a:rPr sz="2400" spc="1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FF0000"/>
                </a:solidFill>
                <a:latin typeface="Consolas"/>
                <a:cs typeface="Consolas"/>
              </a:rPr>
              <a:t>:</a:t>
            </a:r>
            <a:r>
              <a:rPr sz="2400" spc="5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6FC0"/>
                </a:solidFill>
                <a:latin typeface="Consolas"/>
                <a:cs typeface="Consolas"/>
              </a:rPr>
              <a:t>vị trí </a:t>
            </a:r>
            <a:r>
              <a:rPr sz="2400" spc="10" dirty="0">
                <a:solidFill>
                  <a:srgbClr val="006FC0"/>
                </a:solidFill>
                <a:latin typeface="Consolas"/>
                <a:cs typeface="Consolas"/>
              </a:rPr>
              <a:t>B</a:t>
            </a:r>
            <a:r>
              <a:rPr sz="2400" spc="10" dirty="0">
                <a:solidFill>
                  <a:srgbClr val="FF0000"/>
                </a:solidFill>
                <a:latin typeface="Consolas"/>
                <a:cs typeface="Consolas"/>
              </a:rPr>
              <a:t>]</a:t>
            </a:r>
            <a:endParaRPr sz="2400">
              <a:latin typeface="Consolas"/>
              <a:cs typeface="Consolas"/>
            </a:endParaRPr>
          </a:p>
          <a:p>
            <a:pPr marL="744220" lvl="1" indent="-274955">
              <a:lnSpc>
                <a:spcPct val="100000"/>
              </a:lnSpc>
              <a:spcBef>
                <a:spcPts val="400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dirty="0">
                <a:solidFill>
                  <a:srgbClr val="006FC0"/>
                </a:solidFill>
                <a:latin typeface="Consolas"/>
                <a:cs typeface="Consolas"/>
              </a:rPr>
              <a:t>&lt;chuỗi&gt;</a:t>
            </a:r>
            <a:r>
              <a:rPr sz="2400" dirty="0">
                <a:solidFill>
                  <a:srgbClr val="FF0000"/>
                </a:solidFill>
                <a:latin typeface="Consolas"/>
                <a:cs typeface="Consolas"/>
              </a:rPr>
              <a:t>[</a:t>
            </a:r>
            <a:r>
              <a:rPr sz="2400" dirty="0">
                <a:solidFill>
                  <a:srgbClr val="006FC0"/>
                </a:solidFill>
                <a:latin typeface="Consolas"/>
                <a:cs typeface="Consolas"/>
              </a:rPr>
              <a:t>vị</a:t>
            </a:r>
            <a:r>
              <a:rPr sz="2400" spc="-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6FC0"/>
                </a:solidFill>
                <a:latin typeface="Consolas"/>
                <a:cs typeface="Consolas"/>
              </a:rPr>
              <a:t>trí</a:t>
            </a:r>
            <a:r>
              <a:rPr sz="2400" spc="1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6FC0"/>
                </a:solidFill>
                <a:latin typeface="Consolas"/>
                <a:cs typeface="Consolas"/>
              </a:rPr>
              <a:t>A</a:t>
            </a:r>
            <a:r>
              <a:rPr sz="2400" spc="1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FF0000"/>
                </a:solidFill>
                <a:latin typeface="Consolas"/>
                <a:cs typeface="Consolas"/>
              </a:rPr>
              <a:t>:</a:t>
            </a:r>
            <a:r>
              <a:rPr sz="2400" spc="10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6FC0"/>
                </a:solidFill>
                <a:latin typeface="Consolas"/>
                <a:cs typeface="Consolas"/>
              </a:rPr>
              <a:t>vị</a:t>
            </a:r>
            <a:r>
              <a:rPr sz="2400" spc="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6FC0"/>
                </a:solidFill>
                <a:latin typeface="Consolas"/>
                <a:cs typeface="Consolas"/>
              </a:rPr>
              <a:t>trí</a:t>
            </a:r>
            <a:r>
              <a:rPr sz="2400" spc="1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6FC0"/>
                </a:solidFill>
                <a:latin typeface="Consolas"/>
                <a:cs typeface="Consolas"/>
              </a:rPr>
              <a:t>B</a:t>
            </a:r>
            <a:r>
              <a:rPr sz="2400" spc="2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FF0000"/>
                </a:solidFill>
                <a:latin typeface="Consolas"/>
                <a:cs typeface="Consolas"/>
              </a:rPr>
              <a:t>:</a:t>
            </a:r>
            <a:r>
              <a:rPr sz="2400" spc="5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6FC0"/>
                </a:solidFill>
                <a:latin typeface="Consolas"/>
                <a:cs typeface="Consolas"/>
              </a:rPr>
              <a:t>bước</a:t>
            </a:r>
            <a:r>
              <a:rPr sz="2400" spc="1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400" spc="5" dirty="0">
                <a:solidFill>
                  <a:srgbClr val="006FC0"/>
                </a:solidFill>
                <a:latin typeface="Consolas"/>
                <a:cs typeface="Consolas"/>
              </a:rPr>
              <a:t>nhảy</a:t>
            </a:r>
            <a:r>
              <a:rPr sz="2400" spc="5" dirty="0">
                <a:solidFill>
                  <a:srgbClr val="FF0000"/>
                </a:solidFill>
                <a:latin typeface="Consolas"/>
                <a:cs typeface="Consolas"/>
              </a:rPr>
              <a:t>]</a:t>
            </a:r>
            <a:endParaRPr sz="2400">
              <a:latin typeface="Consolas"/>
              <a:cs typeface="Consolas"/>
            </a:endParaRPr>
          </a:p>
          <a:p>
            <a:pPr marL="287020" indent="-274320">
              <a:lnSpc>
                <a:spcPct val="100000"/>
              </a:lnSpc>
              <a:spcBef>
                <a:spcPts val="76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5" dirty="0">
                <a:latin typeface="Calibri"/>
                <a:cs typeface="Calibri"/>
              </a:rPr>
              <a:t>Giải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thích:</a:t>
            </a:r>
            <a:endParaRPr sz="28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425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70" dirty="0">
                <a:latin typeface="Calibri"/>
                <a:cs typeface="Calibri"/>
              </a:rPr>
              <a:t>Tạo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chuỗi </a:t>
            </a:r>
            <a:r>
              <a:rPr sz="2400" spc="-10" dirty="0">
                <a:latin typeface="Calibri"/>
                <a:cs typeface="Calibri"/>
              </a:rPr>
              <a:t>con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bắt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đầu từ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&lt;vị-trí-A&gt; </a:t>
            </a:r>
            <a:r>
              <a:rPr sz="2400" dirty="0">
                <a:latin typeface="Calibri"/>
                <a:cs typeface="Calibri"/>
              </a:rPr>
              <a:t>đến trước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&lt;vị-trí-B&gt;</a:t>
            </a:r>
            <a:endParaRPr sz="2400">
              <a:latin typeface="Calibri"/>
              <a:cs typeface="Calibri"/>
            </a:endParaRPr>
          </a:p>
          <a:p>
            <a:pPr marL="1109980" lvl="2" indent="-171450">
              <a:lnSpc>
                <a:spcPct val="100000"/>
              </a:lnSpc>
              <a:spcBef>
                <a:spcPts val="415"/>
              </a:spcBef>
              <a:buFont typeface="Arial MT"/>
              <a:buChar char="•"/>
              <a:tabLst>
                <a:tab pos="1110615" algn="l"/>
              </a:tabLst>
            </a:pPr>
            <a:r>
              <a:rPr sz="2200" spc="-50" dirty="0">
                <a:latin typeface="Calibri"/>
                <a:cs typeface="Calibri"/>
              </a:rPr>
              <a:t>Tức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là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chuỗi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con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sẽ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không </a:t>
            </a:r>
            <a:r>
              <a:rPr sz="2200" spc="-10" dirty="0">
                <a:latin typeface="Calibri"/>
                <a:cs typeface="Calibri"/>
              </a:rPr>
              <a:t>gồm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vị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trí B</a:t>
            </a:r>
            <a:endParaRPr sz="22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390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dirty="0">
                <a:latin typeface="Calibri"/>
                <a:cs typeface="Calibri"/>
              </a:rPr>
              <a:t>Nếu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không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ghi</a:t>
            </a:r>
            <a:r>
              <a:rPr sz="2400" spc="-5" dirty="0">
                <a:latin typeface="Calibri"/>
                <a:cs typeface="Calibri"/>
              </a:rPr>
              <a:t> &lt;vị-trí-A&gt;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thì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mặc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định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là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lấy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từ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đầu</a:t>
            </a:r>
            <a:endParaRPr sz="24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395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dirty="0">
                <a:latin typeface="Calibri"/>
                <a:cs typeface="Calibri"/>
              </a:rPr>
              <a:t>Nếu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không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ghi</a:t>
            </a:r>
            <a:r>
              <a:rPr sz="2400" spc="-5" dirty="0">
                <a:latin typeface="Calibri"/>
                <a:cs typeface="Calibri"/>
              </a:rPr>
              <a:t> &lt;vị-trí-B&gt;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thì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mặc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định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là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đến</a:t>
            </a:r>
            <a:r>
              <a:rPr sz="2400" spc="-5" dirty="0">
                <a:latin typeface="Calibri"/>
                <a:cs typeface="Calibri"/>
              </a:rPr>
              <a:t> hết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chuỗi</a:t>
            </a:r>
            <a:endParaRPr sz="24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395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dirty="0">
                <a:latin typeface="Calibri"/>
                <a:cs typeface="Calibri"/>
              </a:rPr>
              <a:t>Nếu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không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ghi</a:t>
            </a:r>
            <a:r>
              <a:rPr sz="2400" spc="-10" dirty="0">
                <a:latin typeface="Calibri"/>
                <a:cs typeface="Calibri"/>
              </a:rPr>
              <a:t> &lt;bước-nhảy&gt;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thì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mặc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định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bước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là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409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dirty="0">
                <a:latin typeface="Calibri"/>
                <a:cs typeface="Calibri"/>
              </a:rPr>
              <a:t>Nếu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&lt;bước-nhảy&gt;</a:t>
            </a:r>
            <a:r>
              <a:rPr sz="2400" dirty="0">
                <a:latin typeface="Calibri"/>
                <a:cs typeface="Calibri"/>
              </a:rPr>
              <a:t> giá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trị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âm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thì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sẽ nhận</a:t>
            </a:r>
            <a:r>
              <a:rPr sz="2400" dirty="0">
                <a:latin typeface="Calibri"/>
                <a:cs typeface="Calibri"/>
              </a:rPr>
              <a:t> chuỗi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ngược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lại</a:t>
            </a:r>
            <a:endParaRPr sz="24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469451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761" y="204342"/>
          <a:ext cx="9143364" cy="59699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22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330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2051">
                <a:tc>
                  <a:txBody>
                    <a:bodyPr/>
                    <a:lstStyle/>
                    <a:p>
                      <a:pPr marL="270510">
                        <a:lnSpc>
                          <a:spcPts val="3929"/>
                        </a:lnSpc>
                      </a:pPr>
                      <a:r>
                        <a:rPr sz="3600" dirty="0">
                          <a:solidFill>
                            <a:srgbClr val="56247C"/>
                          </a:solidFill>
                          <a:latin typeface="Times New Roman"/>
                          <a:cs typeface="Times New Roman"/>
                        </a:rPr>
                        <a:t>Cắt</a:t>
                      </a:r>
                      <a:r>
                        <a:rPr sz="3600" spc="-45" dirty="0">
                          <a:solidFill>
                            <a:srgbClr val="56247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600" dirty="0">
                          <a:solidFill>
                            <a:srgbClr val="56247C"/>
                          </a:solidFill>
                          <a:latin typeface="Times New Roman"/>
                          <a:cs typeface="Times New Roman"/>
                        </a:rPr>
                        <a:t>chuỗi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38100">
                      <a:solidFill>
                        <a:srgbClr val="5B9BD4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38100">
                      <a:solidFill>
                        <a:srgbClr val="5B9BD4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6435">
                <a:tc>
                  <a:txBody>
                    <a:bodyPr/>
                    <a:lstStyle/>
                    <a:p>
                      <a:pPr marL="270510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s</a:t>
                      </a:r>
                      <a:r>
                        <a:rPr sz="2000" spc="-2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2000" spc="-15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'0123456789'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10489" marB="0">
                    <a:lnT w="38100">
                      <a:solidFill>
                        <a:srgbClr val="5B9BD4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8100">
                      <a:solidFill>
                        <a:srgbClr val="5B9BD4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8100">
                      <a:solidFill>
                        <a:srgbClr val="5B9BD4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146">
                <a:tc>
                  <a:txBody>
                    <a:bodyPr/>
                    <a:lstStyle/>
                    <a:p>
                      <a:pPr marL="27051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spc="-5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print(s[3:6])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795" marB="0"/>
                </a:tc>
                <a:tc>
                  <a:txBody>
                    <a:bodyPr/>
                    <a:lstStyle/>
                    <a:p>
                      <a:pPr marR="62230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795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345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79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032">
                <a:tc>
                  <a:txBody>
                    <a:bodyPr/>
                    <a:lstStyle/>
                    <a:p>
                      <a:pPr marL="27051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spc="-5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print(s[3:])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160" marB="0"/>
                </a:tc>
                <a:tc>
                  <a:txBody>
                    <a:bodyPr/>
                    <a:lstStyle/>
                    <a:p>
                      <a:pPr marR="62230" algn="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160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3456789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16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7187">
                <a:tc>
                  <a:txBody>
                    <a:bodyPr/>
                    <a:lstStyle/>
                    <a:p>
                      <a:pPr marL="27051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000" spc="-5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print(s[:6])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1430" marB="0"/>
                </a:tc>
                <a:tc>
                  <a:txBody>
                    <a:bodyPr/>
                    <a:lstStyle/>
                    <a:p>
                      <a:pPr marR="62230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1430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012345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143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233">
                <a:tc>
                  <a:txBody>
                    <a:bodyPr/>
                    <a:lstStyle/>
                    <a:p>
                      <a:pPr marL="27051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print(s[-7:-4])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1430" marB="0"/>
                </a:tc>
                <a:tc>
                  <a:txBody>
                    <a:bodyPr/>
                    <a:lstStyle/>
                    <a:p>
                      <a:pPr marR="62230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1430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345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143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146">
                <a:tc>
                  <a:txBody>
                    <a:bodyPr/>
                    <a:lstStyle/>
                    <a:p>
                      <a:pPr marL="27051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print(s[-4:-7])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160" marB="0"/>
                </a:tc>
                <a:tc>
                  <a:txBody>
                    <a:bodyPr/>
                    <a:lstStyle/>
                    <a:p>
                      <a:pPr marR="62230" algn="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16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7035">
                <a:tc>
                  <a:txBody>
                    <a:bodyPr/>
                    <a:lstStyle/>
                    <a:p>
                      <a:pPr marL="27051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print(s[-4:-7:-1])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795" marB="0"/>
                </a:tc>
                <a:tc>
                  <a:txBody>
                    <a:bodyPr/>
                    <a:lstStyle/>
                    <a:p>
                      <a:pPr marR="62230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795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654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795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6273">
                <a:tc>
                  <a:txBody>
                    <a:bodyPr/>
                    <a:lstStyle/>
                    <a:p>
                      <a:pPr marL="27051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print(s[:len(s)])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1430" marB="0"/>
                </a:tc>
                <a:tc>
                  <a:txBody>
                    <a:bodyPr/>
                    <a:lstStyle/>
                    <a:p>
                      <a:pPr marR="62230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1430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000" spc="-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0123456789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143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6145">
                <a:tc>
                  <a:txBody>
                    <a:bodyPr/>
                    <a:lstStyle/>
                    <a:p>
                      <a:pPr marL="27051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spc="-5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print(s[:len(s)-1])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160" marB="0"/>
                </a:tc>
                <a:tc>
                  <a:txBody>
                    <a:bodyPr/>
                    <a:lstStyle/>
                    <a:p>
                      <a:pPr marR="62230" algn="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160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spc="-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012345678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16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6794">
                <a:tc>
                  <a:txBody>
                    <a:bodyPr/>
                    <a:lstStyle/>
                    <a:p>
                      <a:pPr marL="27051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spc="-5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print(s[:])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795" marB="0"/>
                </a:tc>
                <a:tc>
                  <a:txBody>
                    <a:bodyPr/>
                    <a:lstStyle/>
                    <a:p>
                      <a:pPr marR="62230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795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spc="-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0123456789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795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06476">
                <a:tc>
                  <a:txBody>
                    <a:bodyPr/>
                    <a:lstStyle/>
                    <a:p>
                      <a:pPr marL="27051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print(s[len(s)::-1])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1430" marB="0"/>
                </a:tc>
                <a:tc>
                  <a:txBody>
                    <a:bodyPr/>
                    <a:lstStyle/>
                    <a:p>
                      <a:pPr marR="62230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1430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000" spc="-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9876543210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143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06284">
                <a:tc>
                  <a:txBody>
                    <a:bodyPr/>
                    <a:lstStyle/>
                    <a:p>
                      <a:pPr marL="27051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spc="-5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print(s[len(s)-1::-1])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160" marB="0"/>
                </a:tc>
                <a:tc>
                  <a:txBody>
                    <a:bodyPr/>
                    <a:lstStyle/>
                    <a:p>
                      <a:pPr marR="62230" algn="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160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spc="-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9876543210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16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30708">
                <a:tc>
                  <a:txBody>
                    <a:bodyPr/>
                    <a:lstStyle/>
                    <a:p>
                      <a:pPr marL="27051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spc="-5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print(s[len(s)-2::-1])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795" marB="0"/>
                </a:tc>
                <a:tc>
                  <a:txBody>
                    <a:bodyPr/>
                    <a:lstStyle/>
                    <a:p>
                      <a:pPr marR="62230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795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spc="-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876543210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795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794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81" y="141859"/>
            <a:ext cx="30727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Định</a:t>
            </a:r>
            <a:r>
              <a:rPr sz="3600" spc="-50" dirty="0"/>
              <a:t> </a:t>
            </a:r>
            <a:r>
              <a:rPr sz="3600" dirty="0"/>
              <a:t>dạng</a:t>
            </a:r>
            <a:r>
              <a:rPr sz="3600" spc="-45" dirty="0"/>
              <a:t> </a:t>
            </a:r>
            <a:r>
              <a:rPr sz="3600" dirty="0"/>
              <a:t>chuỗi</a:t>
            </a:r>
            <a:endParaRPr sz="360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59181" y="891683"/>
            <a:ext cx="8439150" cy="385889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60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10" dirty="0">
                <a:latin typeface="Calibri"/>
                <a:cs typeface="Calibri"/>
              </a:rPr>
              <a:t>Dùng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toán</a:t>
            </a:r>
            <a:r>
              <a:rPr sz="2800" spc="-5" dirty="0">
                <a:latin typeface="Calibri"/>
                <a:cs typeface="Calibri"/>
              </a:rPr>
              <a:t> tử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%: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&lt;chuỗi&gt;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%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(&lt;các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tham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số&gt;)</a:t>
            </a:r>
            <a:endParaRPr sz="2800">
              <a:latin typeface="Calibri"/>
              <a:cs typeface="Calibri"/>
            </a:endParaRPr>
          </a:p>
          <a:p>
            <a:pPr marL="744220" marR="5080" lvl="1" indent="-274955">
              <a:lnSpc>
                <a:spcPct val="100000"/>
              </a:lnSpc>
              <a:spcBef>
                <a:spcPts val="434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dirty="0">
                <a:latin typeface="Calibri"/>
                <a:cs typeface="Calibri"/>
              </a:rPr>
              <a:t>Bên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trong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&lt;chuỗi&gt;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có các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kí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hiệu </a:t>
            </a:r>
            <a:r>
              <a:rPr sz="2400" dirty="0">
                <a:latin typeface="Calibri"/>
                <a:cs typeface="Calibri"/>
              </a:rPr>
              <a:t>đánh</a:t>
            </a:r>
            <a:r>
              <a:rPr sz="2400" spc="-5" dirty="0">
                <a:latin typeface="Calibri"/>
                <a:cs typeface="Calibri"/>
              </a:rPr>
              <a:t> dấu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nơi </a:t>
            </a:r>
            <a:r>
              <a:rPr sz="2400" spc="-10" dirty="0">
                <a:latin typeface="Calibri"/>
                <a:cs typeface="Calibri"/>
              </a:rPr>
              <a:t>đặt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lần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lượt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các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tham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số</a:t>
            </a:r>
            <a:endParaRPr sz="24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395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dirty="0">
                <a:latin typeface="Calibri"/>
                <a:cs typeface="Calibri"/>
              </a:rPr>
              <a:t>Nếu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đánh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dấu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%s: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thay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thế</a:t>
            </a:r>
            <a:r>
              <a:rPr sz="2400" spc="-5" dirty="0">
                <a:latin typeface="Calibri"/>
                <a:cs typeface="Calibri"/>
              </a:rPr>
              <a:t> bằng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tham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số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dạng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chuỗi</a:t>
            </a:r>
            <a:endParaRPr sz="24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400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dirty="0">
                <a:latin typeface="Calibri"/>
                <a:cs typeface="Calibri"/>
              </a:rPr>
              <a:t>Nếu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đánh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dấu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%d: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thay </a:t>
            </a:r>
            <a:r>
              <a:rPr sz="2400" dirty="0">
                <a:latin typeface="Calibri"/>
                <a:cs typeface="Calibri"/>
              </a:rPr>
              <a:t>thế</a:t>
            </a:r>
            <a:r>
              <a:rPr sz="2400" spc="-5" dirty="0">
                <a:latin typeface="Calibri"/>
                <a:cs typeface="Calibri"/>
              </a:rPr>
              <a:t> bằng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tham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số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dạng</a:t>
            </a:r>
            <a:r>
              <a:rPr sz="2400" spc="-10" dirty="0">
                <a:latin typeface="Calibri"/>
                <a:cs typeface="Calibri"/>
              </a:rPr>
              <a:t> nguyên</a:t>
            </a:r>
            <a:endParaRPr sz="24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405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dirty="0">
                <a:latin typeface="Calibri"/>
                <a:cs typeface="Calibri"/>
              </a:rPr>
              <a:t>Nếu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đánh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dấu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%f: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thay </a:t>
            </a:r>
            <a:r>
              <a:rPr sz="2400" dirty="0">
                <a:latin typeface="Calibri"/>
                <a:cs typeface="Calibri"/>
              </a:rPr>
              <a:t>thế</a:t>
            </a:r>
            <a:r>
              <a:rPr sz="2400" spc="-5" dirty="0">
                <a:latin typeface="Calibri"/>
                <a:cs typeface="Calibri"/>
              </a:rPr>
              <a:t> bằng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tham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số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dạng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thực</a:t>
            </a:r>
            <a:endParaRPr sz="24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395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5" dirty="0">
                <a:latin typeface="Calibri"/>
                <a:cs typeface="Calibri"/>
              </a:rPr>
              <a:t>Có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thể thêm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tham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số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chỉ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độ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rộng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của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định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dạng</a:t>
            </a:r>
            <a:r>
              <a:rPr sz="2400" spc="-15" dirty="0">
                <a:latin typeface="Calibri"/>
                <a:cs typeface="Calibri"/>
              </a:rPr>
              <a:t> (xem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ví </a:t>
            </a:r>
            <a:r>
              <a:rPr sz="2400" spc="-5" dirty="0">
                <a:latin typeface="Calibri"/>
                <a:cs typeface="Calibri"/>
              </a:rPr>
              <a:t>dụ)</a:t>
            </a:r>
            <a:endParaRPr sz="2400"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spcBef>
                <a:spcPts val="780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5" dirty="0">
                <a:latin typeface="Calibri"/>
                <a:cs typeface="Calibri"/>
              </a:rPr>
              <a:t>Ví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dụ:</a:t>
            </a:r>
            <a:endParaRPr sz="2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465"/>
              </a:spcBef>
            </a:pP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"Chao %s, 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gio</a:t>
            </a:r>
            <a:r>
              <a:rPr sz="2000" spc="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la %d 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gio"</a:t>
            </a:r>
            <a:r>
              <a:rPr sz="2000" spc="-4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F0000"/>
                </a:solidFill>
                <a:latin typeface="Consolas"/>
                <a:cs typeface="Consolas"/>
              </a:rPr>
              <a:t>%</a:t>
            </a:r>
            <a:r>
              <a:rPr sz="2000" spc="-10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('txnam',</a:t>
            </a:r>
            <a:r>
              <a:rPr sz="2000" spc="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10)</a:t>
            </a:r>
            <a:endParaRPr sz="2000">
              <a:latin typeface="Consolas"/>
              <a:cs typeface="Consola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97331" y="4852628"/>
          <a:ext cx="5234305" cy="13216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2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94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00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00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13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04686">
                <a:tc>
                  <a:txBody>
                    <a:bodyPr/>
                    <a:lstStyle/>
                    <a:p>
                      <a:pPr marL="31750">
                        <a:lnSpc>
                          <a:spcPts val="1889"/>
                        </a:lnSpc>
                      </a:pP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"Can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889"/>
                        </a:lnSpc>
                      </a:pP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bac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9"/>
                        </a:lnSpc>
                      </a:pP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ts val="1889"/>
                        </a:lnSpc>
                      </a:pP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cua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889"/>
                        </a:lnSpc>
                      </a:pP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9"/>
                        </a:lnSpc>
                      </a:pP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889"/>
                        </a:lnSpc>
                      </a:pP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%f"</a:t>
                      </a:r>
                      <a:r>
                        <a:rPr sz="2000" spc="-8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%</a:t>
                      </a:r>
                      <a:r>
                        <a:rPr sz="2000" spc="-20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(2**0.5)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6184">
                <a:tc>
                  <a:txBody>
                    <a:bodyPr/>
                    <a:lstStyle/>
                    <a:p>
                      <a:pPr marL="31750">
                        <a:lnSpc>
                          <a:spcPts val="2285"/>
                        </a:lnSpc>
                      </a:pP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"Can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2285"/>
                        </a:lnSpc>
                      </a:pP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bac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285"/>
                        </a:lnSpc>
                      </a:pP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2230" algn="r">
                        <a:lnSpc>
                          <a:spcPts val="2285"/>
                        </a:lnSpc>
                      </a:pP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cua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85"/>
                        </a:lnSpc>
                      </a:pP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85"/>
                        </a:lnSpc>
                      </a:pP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2285"/>
                        </a:lnSpc>
                      </a:pP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%10.3f"</a:t>
                      </a:r>
                      <a:r>
                        <a:rPr sz="2000" spc="-85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%</a:t>
                      </a:r>
                      <a:r>
                        <a:rPr sz="2000" spc="-4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(2**0.5)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992">
                <a:tc>
                  <a:txBody>
                    <a:bodyPr/>
                    <a:lstStyle/>
                    <a:p>
                      <a:pPr marL="31750">
                        <a:lnSpc>
                          <a:spcPts val="2290"/>
                        </a:lnSpc>
                      </a:pP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"Can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2290"/>
                        </a:lnSpc>
                      </a:pP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bac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90"/>
                        </a:lnSpc>
                      </a:pP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ts val="2290"/>
                        </a:lnSpc>
                      </a:pP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cua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290"/>
                        </a:lnSpc>
                      </a:pP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90"/>
                        </a:lnSpc>
                      </a:pP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2290"/>
                        </a:lnSpc>
                      </a:pP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%10f"</a:t>
                      </a:r>
                      <a:r>
                        <a:rPr sz="2000" spc="-7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%</a:t>
                      </a:r>
                      <a:r>
                        <a:rPr sz="2000" spc="-3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(2**0.5)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31750">
                        <a:lnSpc>
                          <a:spcPts val="2285"/>
                        </a:lnSpc>
                      </a:pP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"Can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2285"/>
                        </a:lnSpc>
                      </a:pP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bac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85"/>
                        </a:lnSpc>
                      </a:pP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ts val="2285"/>
                        </a:lnSpc>
                      </a:pP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cua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285"/>
                        </a:lnSpc>
                      </a:pP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85"/>
                        </a:lnSpc>
                      </a:pP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2285"/>
                        </a:lnSpc>
                      </a:pP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%.7f"</a:t>
                      </a:r>
                      <a:r>
                        <a:rPr sz="2000" spc="-7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%</a:t>
                      </a:r>
                      <a:r>
                        <a:rPr sz="2000" spc="-3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(2**0.5)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30051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81" y="141859"/>
            <a:ext cx="30727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Định</a:t>
            </a:r>
            <a:r>
              <a:rPr sz="3600" spc="-50" dirty="0"/>
              <a:t> </a:t>
            </a:r>
            <a:r>
              <a:rPr sz="3600" dirty="0"/>
              <a:t>dạng</a:t>
            </a:r>
            <a:r>
              <a:rPr sz="3600" spc="-45" dirty="0"/>
              <a:t> </a:t>
            </a:r>
            <a:r>
              <a:rPr sz="3600" dirty="0"/>
              <a:t>chuỗi</a:t>
            </a:r>
            <a:endParaRPr sz="360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59181" y="874660"/>
            <a:ext cx="7343140" cy="897255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73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5" dirty="0">
                <a:latin typeface="Calibri"/>
                <a:cs typeface="Calibri"/>
              </a:rPr>
              <a:t>Python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cho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phép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định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dạng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chuỗi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ở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dạng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f-string</a:t>
            </a:r>
            <a:endParaRPr sz="2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465"/>
              </a:spcBef>
            </a:pP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myname</a:t>
            </a:r>
            <a:r>
              <a:rPr sz="2000" spc="-3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=</a:t>
            </a:r>
            <a:r>
              <a:rPr sz="2000" spc="-2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'DHTL'</a:t>
            </a:r>
            <a:endParaRPr sz="2000">
              <a:latin typeface="Consolas"/>
              <a:cs typeface="Consola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97331" y="1875749"/>
          <a:ext cx="7482204" cy="9649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1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0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610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29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962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4686">
                <a:tc>
                  <a:txBody>
                    <a:bodyPr/>
                    <a:lstStyle/>
                    <a:p>
                      <a:pPr marL="31750">
                        <a:lnSpc>
                          <a:spcPts val="1889"/>
                        </a:lnSpc>
                      </a:pP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s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ts val="1889"/>
                        </a:lnSpc>
                      </a:pP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889"/>
                        </a:lnSpc>
                      </a:pP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f'This</a:t>
                      </a:r>
                      <a:r>
                        <a:rPr sz="2000" spc="-4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is</a:t>
                      </a:r>
                      <a:r>
                        <a:rPr sz="2000" spc="-2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{myname}.'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2230" algn="r">
                        <a:lnSpc>
                          <a:spcPts val="1889"/>
                        </a:lnSpc>
                      </a:pP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889"/>
                        </a:lnSpc>
                      </a:pP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'This</a:t>
                      </a:r>
                      <a:r>
                        <a:rPr sz="2000" spc="-4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is</a:t>
                      </a:r>
                      <a:r>
                        <a:rPr sz="2000" spc="-4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DHTL.'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371">
                <a:tc>
                  <a:txBody>
                    <a:bodyPr/>
                    <a:lstStyle/>
                    <a:p>
                      <a:pPr marL="31750">
                        <a:lnSpc>
                          <a:spcPts val="2285"/>
                        </a:lnSpc>
                      </a:pP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w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2230" algn="r">
                        <a:lnSpc>
                          <a:spcPts val="2285"/>
                        </a:lnSpc>
                      </a:pP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2285"/>
                        </a:lnSpc>
                      </a:pP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f'{s}</a:t>
                      </a:r>
                      <a:r>
                        <a:rPr sz="2000" spc="-5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{myname}'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2230" algn="r">
                        <a:lnSpc>
                          <a:spcPts val="2285"/>
                        </a:lnSpc>
                      </a:pP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2285"/>
                        </a:lnSpc>
                      </a:pP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'This</a:t>
                      </a:r>
                      <a:r>
                        <a:rPr sz="2000" spc="-3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is</a:t>
                      </a:r>
                      <a:r>
                        <a:rPr sz="2000" spc="-3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DHTL.</a:t>
                      </a:r>
                      <a:r>
                        <a:rPr sz="2000" spc="-2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DHTL'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87">
                <a:tc>
                  <a:txBody>
                    <a:bodyPr/>
                    <a:lstStyle/>
                    <a:p>
                      <a:pPr marL="31750">
                        <a:lnSpc>
                          <a:spcPts val="2285"/>
                        </a:lnSpc>
                      </a:pP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z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ts val="2285"/>
                        </a:lnSpc>
                      </a:pP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2285"/>
                        </a:lnSpc>
                      </a:pP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f'{{s}}</a:t>
                      </a:r>
                      <a:r>
                        <a:rPr sz="2000" spc="-55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{s}'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2230" algn="r">
                        <a:lnSpc>
                          <a:spcPts val="2285"/>
                        </a:lnSpc>
                      </a:pP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2285"/>
                        </a:lnSpc>
                      </a:pP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'{s}</a:t>
                      </a:r>
                      <a:r>
                        <a:rPr sz="2000" spc="-2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This</a:t>
                      </a:r>
                      <a:r>
                        <a:rPr sz="2000" spc="-2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is</a:t>
                      </a:r>
                      <a:r>
                        <a:rPr sz="2000" spc="-1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DHTL.'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259181" y="2816783"/>
            <a:ext cx="8041005" cy="307086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800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3000" dirty="0">
                <a:latin typeface="Calibri"/>
                <a:cs typeface="Calibri"/>
              </a:rPr>
              <a:t>Mạnh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mẽ</a:t>
            </a:r>
            <a:r>
              <a:rPr sz="3000" spc="-10" dirty="0">
                <a:latin typeface="Calibri"/>
                <a:cs typeface="Calibri"/>
              </a:rPr>
              <a:t> nhất</a:t>
            </a:r>
            <a:r>
              <a:rPr sz="3000" spc="-5" dirty="0">
                <a:latin typeface="Calibri"/>
                <a:cs typeface="Calibri"/>
              </a:rPr>
              <a:t> là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định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dạng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bằng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format</a:t>
            </a:r>
            <a:endParaRPr sz="30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470"/>
              </a:spcBef>
            </a:pP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#</a:t>
            </a:r>
            <a:r>
              <a:rPr sz="2000" spc="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điền lần</a:t>
            </a:r>
            <a:r>
              <a:rPr sz="2000" spc="-1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lượt từng 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giá</a:t>
            </a:r>
            <a:r>
              <a:rPr sz="2000" spc="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trị vào</a:t>
            </a:r>
            <a:r>
              <a:rPr sz="2000" spc="-1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giữa cặp ngoặc nhọn</a:t>
            </a:r>
            <a:endParaRPr sz="2000">
              <a:latin typeface="Consolas"/>
              <a:cs typeface="Consolas"/>
            </a:endParaRPr>
          </a:p>
          <a:p>
            <a:pPr marL="469900">
              <a:lnSpc>
                <a:spcPct val="100000"/>
              </a:lnSpc>
              <a:spcBef>
                <a:spcPts val="409"/>
              </a:spcBef>
            </a:pP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'a: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{},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b:</a:t>
            </a:r>
            <a:r>
              <a:rPr sz="2000" spc="-1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{},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c: {}'.format(1,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 2,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 3)</a:t>
            </a:r>
            <a:endParaRPr sz="2000">
              <a:latin typeface="Consolas"/>
              <a:cs typeface="Consolas"/>
            </a:endParaRPr>
          </a:p>
          <a:p>
            <a:pPr marL="469900">
              <a:lnSpc>
                <a:spcPct val="100000"/>
              </a:lnSpc>
              <a:spcBef>
                <a:spcPts val="395"/>
              </a:spcBef>
            </a:pP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#</a:t>
            </a:r>
            <a:r>
              <a:rPr sz="2000" spc="-1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điền</a:t>
            </a:r>
            <a:r>
              <a:rPr sz="2000" spc="-1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nhưng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không</a:t>
            </a:r>
            <a:r>
              <a:rPr sz="2000" spc="-1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lần</a:t>
            </a:r>
            <a:r>
              <a:rPr sz="2000" spc="-2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lượt</a:t>
            </a:r>
            <a:endParaRPr sz="2000">
              <a:latin typeface="Consolas"/>
              <a:cs typeface="Consolas"/>
            </a:endParaRPr>
          </a:p>
          <a:p>
            <a:pPr marL="469900" marR="5080">
              <a:lnSpc>
                <a:spcPts val="2810"/>
              </a:lnSpc>
              <a:spcBef>
                <a:spcPts val="150"/>
              </a:spcBef>
            </a:pP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'a: {1}, b: {2}, c: {0}'.format('one', 'two', 'three') </a:t>
            </a:r>
            <a:r>
              <a:rPr sz="2000" spc="-108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'two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same values: {0},</a:t>
            </a:r>
            <a:r>
              <a:rPr sz="2000" spc="-1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{0}'.format(1,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2)</a:t>
            </a:r>
            <a:endParaRPr sz="2000">
              <a:latin typeface="Consolas"/>
              <a:cs typeface="Consolas"/>
            </a:endParaRPr>
          </a:p>
          <a:p>
            <a:pPr marL="469900">
              <a:lnSpc>
                <a:spcPct val="100000"/>
              </a:lnSpc>
              <a:spcBef>
                <a:spcPts val="229"/>
              </a:spcBef>
            </a:pP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#</a:t>
            </a:r>
            <a:r>
              <a:rPr sz="2000" spc="-1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điền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và</a:t>
            </a:r>
            <a:r>
              <a:rPr sz="2000" spc="-1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chỉ</a:t>
            </a:r>
            <a:r>
              <a:rPr sz="2000" spc="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định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 từng</a:t>
            </a:r>
            <a:r>
              <a:rPr sz="2000" spc="-1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giá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trị</a:t>
            </a:r>
            <a:endParaRPr sz="2000">
              <a:latin typeface="Consolas"/>
              <a:cs typeface="Consolas"/>
            </a:endParaRPr>
          </a:p>
          <a:p>
            <a:pPr marL="469900">
              <a:lnSpc>
                <a:spcPct val="100000"/>
              </a:lnSpc>
              <a:spcBef>
                <a:spcPts val="400"/>
              </a:spcBef>
            </a:pP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'1:</a:t>
            </a:r>
            <a:r>
              <a:rPr sz="2000" spc="-1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{one},</a:t>
            </a:r>
            <a:r>
              <a:rPr sz="2000" spc="-1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2: {two}'.format(one=111,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two=222)</a:t>
            </a:r>
            <a:endParaRPr sz="200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6061651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81" y="141859"/>
            <a:ext cx="30727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Định</a:t>
            </a:r>
            <a:r>
              <a:rPr sz="3600" spc="-50" dirty="0"/>
              <a:t> </a:t>
            </a:r>
            <a:r>
              <a:rPr sz="3600" dirty="0"/>
              <a:t>dạng</a:t>
            </a:r>
            <a:r>
              <a:rPr sz="3600" spc="-45" dirty="0"/>
              <a:t> </a:t>
            </a:r>
            <a:r>
              <a:rPr sz="3600" dirty="0"/>
              <a:t>chuỗi</a:t>
            </a:r>
            <a:endParaRPr sz="360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59181" y="954785"/>
            <a:ext cx="812545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0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3000" dirty="0">
                <a:latin typeface="Calibri"/>
                <a:cs typeface="Calibri"/>
              </a:rPr>
              <a:t>Định</a:t>
            </a:r>
            <a:r>
              <a:rPr sz="3000" spc="-5" dirty="0">
                <a:latin typeface="Calibri"/>
                <a:cs typeface="Calibri"/>
              </a:rPr>
              <a:t> dạng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bằng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format </a:t>
            </a:r>
            <a:r>
              <a:rPr sz="3000" dirty="0">
                <a:latin typeface="Calibri"/>
                <a:cs typeface="Calibri"/>
              </a:rPr>
              <a:t>cho</a:t>
            </a:r>
            <a:r>
              <a:rPr sz="3000" spc="-5" dirty="0">
                <a:latin typeface="Calibri"/>
                <a:cs typeface="Calibri"/>
              </a:rPr>
              <a:t> phép</a:t>
            </a:r>
            <a:r>
              <a:rPr sz="3000" spc="-10" dirty="0">
                <a:latin typeface="Calibri"/>
                <a:cs typeface="Calibri"/>
              </a:rPr>
              <a:t> căn </a:t>
            </a:r>
            <a:r>
              <a:rPr sz="3000" spc="-5" dirty="0">
                <a:latin typeface="Calibri"/>
                <a:cs typeface="Calibri"/>
              </a:rPr>
              <a:t>lề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phong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phú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9397" y="1614898"/>
            <a:ext cx="7741819" cy="73366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105"/>
              </a:spcBef>
              <a:tabLst>
                <a:tab pos="2252345" algn="l"/>
                <a:tab pos="3231515" algn="l"/>
              </a:tabLst>
            </a:pP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#</a:t>
            </a:r>
            <a:r>
              <a:rPr sz="2000" spc="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căn giữa:</a:t>
            </a:r>
            <a:r>
              <a:rPr sz="2000" spc="-1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'	aaaa	' 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'{:^10}'.format('aaaa') </a:t>
            </a:r>
            <a:r>
              <a:rPr sz="2000" spc="-103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endParaRPr lang="en-US" sz="2000" spc="-1030" dirty="0" smtClean="0">
              <a:solidFill>
                <a:srgbClr val="006FC0"/>
              </a:solidFill>
              <a:latin typeface="Consolas"/>
              <a:cs typeface="Consolas"/>
            </a:endParaRPr>
          </a:p>
          <a:p>
            <a:pPr marL="12700" marR="5080">
              <a:lnSpc>
                <a:spcPct val="116700"/>
              </a:lnSpc>
              <a:spcBef>
                <a:spcPts val="105"/>
              </a:spcBef>
              <a:tabLst>
                <a:tab pos="2252345" algn="l"/>
                <a:tab pos="3231515" algn="l"/>
              </a:tabLst>
            </a:pPr>
            <a:r>
              <a:rPr sz="2000" dirty="0" smtClean="0">
                <a:solidFill>
                  <a:srgbClr val="EC7C30"/>
                </a:solidFill>
                <a:latin typeface="Consolas"/>
                <a:cs typeface="Consolas"/>
              </a:rPr>
              <a:t>#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căn lề 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trái: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'aaaa </a:t>
            </a:r>
            <a:r>
              <a:rPr sz="2000" spc="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'{:&lt;10}'.format('aaaa')</a:t>
            </a:r>
            <a:endParaRPr sz="2000" dirty="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55046" y="2182825"/>
            <a:ext cx="1657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'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630654" y="2543243"/>
            <a:ext cx="8132346" cy="2638543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  <a:tabLst>
                <a:tab pos="2952750" algn="l"/>
              </a:tabLst>
            </a:pPr>
            <a:r>
              <a:rPr dirty="0"/>
              <a:t>#</a:t>
            </a:r>
            <a:r>
              <a:rPr spc="10" dirty="0"/>
              <a:t> </a:t>
            </a:r>
            <a:r>
              <a:rPr dirty="0"/>
              <a:t>căn</a:t>
            </a:r>
            <a:r>
              <a:rPr spc="5" dirty="0"/>
              <a:t> </a:t>
            </a:r>
            <a:r>
              <a:rPr dirty="0"/>
              <a:t>lề</a:t>
            </a:r>
            <a:r>
              <a:rPr spc="10" dirty="0"/>
              <a:t> </a:t>
            </a:r>
            <a:r>
              <a:rPr spc="-5" dirty="0"/>
              <a:t>phải</a:t>
            </a:r>
            <a:r>
              <a:rPr spc="10" dirty="0"/>
              <a:t> </a:t>
            </a:r>
            <a:r>
              <a:rPr dirty="0"/>
              <a:t>'	aaaa'</a:t>
            </a: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dirty="0">
                <a:solidFill>
                  <a:srgbClr val="006FC0"/>
                </a:solidFill>
              </a:rPr>
              <a:t>'{:&gt;10}'.format('aaaa')</a:t>
            </a: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dirty="0"/>
              <a:t>#</a:t>
            </a:r>
            <a:r>
              <a:rPr spc="5" dirty="0"/>
              <a:t> </a:t>
            </a:r>
            <a:r>
              <a:rPr dirty="0"/>
              <a:t>căn</a:t>
            </a:r>
            <a:r>
              <a:rPr spc="5" dirty="0"/>
              <a:t> </a:t>
            </a:r>
            <a:r>
              <a:rPr dirty="0"/>
              <a:t>lề</a:t>
            </a:r>
            <a:r>
              <a:rPr spc="5" dirty="0"/>
              <a:t> </a:t>
            </a:r>
            <a:r>
              <a:rPr spc="-5" dirty="0"/>
              <a:t>phải,</a:t>
            </a:r>
            <a:r>
              <a:rPr spc="5" dirty="0"/>
              <a:t> </a:t>
            </a:r>
            <a:r>
              <a:rPr dirty="0"/>
              <a:t>thay</a:t>
            </a:r>
            <a:r>
              <a:rPr spc="10" dirty="0"/>
              <a:t> </a:t>
            </a:r>
            <a:r>
              <a:rPr dirty="0"/>
              <a:t>khoảng</a:t>
            </a:r>
            <a:r>
              <a:rPr spc="-5" dirty="0"/>
              <a:t> </a:t>
            </a:r>
            <a:r>
              <a:rPr dirty="0"/>
              <a:t>trắng</a:t>
            </a:r>
            <a:r>
              <a:rPr spc="-10" dirty="0"/>
              <a:t> </a:t>
            </a:r>
            <a:r>
              <a:rPr dirty="0"/>
              <a:t>bằng</a:t>
            </a:r>
            <a:r>
              <a:rPr spc="-75" dirty="0"/>
              <a:t> </a:t>
            </a:r>
            <a:r>
              <a:rPr dirty="0"/>
              <a:t>-:</a:t>
            </a:r>
            <a:r>
              <a:rPr spc="-5" dirty="0"/>
              <a:t> '------aaaa'</a:t>
            </a: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pc="-5" dirty="0">
                <a:solidFill>
                  <a:srgbClr val="006FC0"/>
                </a:solidFill>
              </a:rPr>
              <a:t>'{:-&gt;10}'.format('aaaa')</a:t>
            </a: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dirty="0"/>
              <a:t># căn</a:t>
            </a:r>
            <a:r>
              <a:rPr spc="-5" dirty="0"/>
              <a:t> </a:t>
            </a:r>
            <a:r>
              <a:rPr dirty="0"/>
              <a:t>lề</a:t>
            </a:r>
            <a:r>
              <a:rPr spc="-5" dirty="0"/>
              <a:t> </a:t>
            </a:r>
            <a:r>
              <a:rPr dirty="0"/>
              <a:t>trái, thay</a:t>
            </a:r>
            <a:r>
              <a:rPr spc="-5" dirty="0"/>
              <a:t> </a:t>
            </a:r>
            <a:r>
              <a:rPr dirty="0"/>
              <a:t>khoảng</a:t>
            </a:r>
            <a:r>
              <a:rPr spc="-5" dirty="0"/>
              <a:t> </a:t>
            </a:r>
            <a:r>
              <a:rPr dirty="0"/>
              <a:t>trắng</a:t>
            </a:r>
            <a:r>
              <a:rPr spc="-10" dirty="0"/>
              <a:t> </a:t>
            </a:r>
            <a:r>
              <a:rPr dirty="0"/>
              <a:t>*: 'aaa******'</a:t>
            </a: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dirty="0">
                <a:solidFill>
                  <a:srgbClr val="006FC0"/>
                </a:solidFill>
              </a:rPr>
              <a:t>'{:*&lt;10}'.format('aaaa')</a:t>
            </a: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dirty="0"/>
              <a:t>#</a:t>
            </a:r>
            <a:r>
              <a:rPr spc="-5" dirty="0"/>
              <a:t> </a:t>
            </a:r>
            <a:r>
              <a:rPr dirty="0"/>
              <a:t>căn</a:t>
            </a:r>
            <a:r>
              <a:rPr spc="-5" dirty="0"/>
              <a:t> </a:t>
            </a:r>
            <a:r>
              <a:rPr dirty="0"/>
              <a:t>giữa,</a:t>
            </a:r>
            <a:r>
              <a:rPr spc="-10" dirty="0"/>
              <a:t> </a:t>
            </a:r>
            <a:r>
              <a:rPr dirty="0"/>
              <a:t>thay</a:t>
            </a:r>
            <a:r>
              <a:rPr spc="-5" dirty="0"/>
              <a:t> </a:t>
            </a:r>
            <a:r>
              <a:rPr dirty="0"/>
              <a:t>khoảng</a:t>
            </a:r>
            <a:r>
              <a:rPr spc="-5" dirty="0"/>
              <a:t> </a:t>
            </a:r>
            <a:r>
              <a:rPr dirty="0"/>
              <a:t>trắng </a:t>
            </a:r>
            <a:r>
              <a:rPr spc="-5" dirty="0"/>
              <a:t>bằng </a:t>
            </a:r>
            <a:r>
              <a:rPr spc="5" dirty="0"/>
              <a:t>+:</a:t>
            </a:r>
            <a:r>
              <a:rPr spc="-15" dirty="0"/>
              <a:t> </a:t>
            </a:r>
            <a:r>
              <a:rPr dirty="0"/>
              <a:t>'+++aaaa+++'</a:t>
            </a: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dirty="0">
                <a:solidFill>
                  <a:srgbClr val="006FC0"/>
                </a:solidFill>
              </a:rPr>
              <a:t>'{:+^10}'.format('aaaa')</a:t>
            </a:r>
          </a:p>
        </p:txBody>
      </p:sp>
    </p:spTree>
    <p:extLst>
      <p:ext uri="{BB962C8B-B14F-4D97-AF65-F5344CB8AC3E}">
        <p14:creationId xmlns:p14="http://schemas.microsoft.com/office/powerpoint/2010/main" val="40752975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81" y="141859"/>
            <a:ext cx="50558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Các</a:t>
            </a:r>
            <a:r>
              <a:rPr sz="3600" spc="-25" dirty="0"/>
              <a:t> </a:t>
            </a:r>
            <a:r>
              <a:rPr sz="3600" dirty="0"/>
              <a:t>phương</a:t>
            </a:r>
            <a:r>
              <a:rPr sz="3600" spc="-35" dirty="0"/>
              <a:t> </a:t>
            </a:r>
            <a:r>
              <a:rPr sz="3600" dirty="0"/>
              <a:t>thức</a:t>
            </a:r>
            <a:r>
              <a:rPr sz="3600" spc="-25" dirty="0"/>
              <a:t> </a:t>
            </a:r>
            <a:r>
              <a:rPr sz="3600" dirty="0"/>
              <a:t>của</a:t>
            </a:r>
            <a:r>
              <a:rPr sz="3600" spc="-20" dirty="0"/>
              <a:t> </a:t>
            </a:r>
            <a:r>
              <a:rPr sz="3600" dirty="0"/>
              <a:t>chuỗi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59181" y="920538"/>
            <a:ext cx="8407172" cy="5422638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5"/>
              </a:spcBef>
              <a:buClr>
                <a:srgbClr val="FF0000"/>
              </a:buClr>
              <a:tabLst>
                <a:tab pos="287020" algn="l"/>
              </a:tabLst>
            </a:pPr>
            <a:r>
              <a:rPr lang="en-US" sz="2800" spc="-10" dirty="0" err="1" smtClean="0">
                <a:latin typeface="Calibri"/>
                <a:cs typeface="Calibri"/>
              </a:rPr>
              <a:t>Cú</a:t>
            </a:r>
            <a:r>
              <a:rPr lang="en-US" sz="2800" spc="-10" dirty="0" smtClean="0">
                <a:latin typeface="Calibri"/>
                <a:cs typeface="Calibri"/>
              </a:rPr>
              <a:t> </a:t>
            </a:r>
            <a:r>
              <a:rPr lang="en-US" sz="2800" spc="-10" dirty="0" err="1" smtClean="0">
                <a:latin typeface="Calibri"/>
                <a:cs typeface="Calibri"/>
              </a:rPr>
              <a:t>pháp</a:t>
            </a:r>
            <a:r>
              <a:rPr lang="en-US" sz="2800" spc="-10" dirty="0" smtClean="0">
                <a:latin typeface="Calibri"/>
                <a:cs typeface="Calibri"/>
              </a:rPr>
              <a:t>:</a:t>
            </a:r>
          </a:p>
          <a:p>
            <a:pPr marL="12700">
              <a:lnSpc>
                <a:spcPct val="100000"/>
              </a:lnSpc>
              <a:spcBef>
                <a:spcPts val="605"/>
              </a:spcBef>
              <a:buClr>
                <a:srgbClr val="FF0000"/>
              </a:buClr>
              <a:tabLst>
                <a:tab pos="287020" algn="l"/>
              </a:tabLst>
            </a:pPr>
            <a:endParaRPr lang="en-US" sz="2800" spc="-10" dirty="0" smtClean="0"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spcBef>
                <a:spcPts val="60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10" dirty="0" err="1" smtClean="0">
                <a:latin typeface="Calibri"/>
                <a:cs typeface="Calibri"/>
              </a:rPr>
              <a:t>Các</a:t>
            </a:r>
            <a:r>
              <a:rPr sz="2800" spc="-15" dirty="0" smtClean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phương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thức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chỉnh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dạng</a:t>
            </a:r>
            <a:endParaRPr sz="2800" dirty="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434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capitalize</a:t>
            </a:r>
            <a:r>
              <a:rPr sz="2400" spc="-10" dirty="0">
                <a:latin typeface="Calibri"/>
                <a:cs typeface="Calibri"/>
              </a:rPr>
              <a:t>():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viết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hoa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chữ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cái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đầu, </a:t>
            </a:r>
            <a:r>
              <a:rPr sz="2400" spc="-10" dirty="0">
                <a:latin typeface="Calibri"/>
                <a:cs typeface="Calibri"/>
              </a:rPr>
              <a:t>còn </a:t>
            </a:r>
            <a:r>
              <a:rPr sz="2400" dirty="0">
                <a:latin typeface="Calibri"/>
                <a:cs typeface="Calibri"/>
              </a:rPr>
              <a:t>lại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viết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thường</a:t>
            </a:r>
            <a:endParaRPr sz="2400" dirty="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395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upper</a:t>
            </a:r>
            <a:r>
              <a:rPr sz="2400" spc="-5" dirty="0">
                <a:latin typeface="Calibri"/>
                <a:cs typeface="Calibri"/>
              </a:rPr>
              <a:t>():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chuyển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hết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thành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chữ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hoa</a:t>
            </a:r>
            <a:endParaRPr sz="2400" dirty="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400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lower</a:t>
            </a:r>
            <a:r>
              <a:rPr sz="2400" spc="-5" dirty="0">
                <a:latin typeface="Calibri"/>
                <a:cs typeface="Calibri"/>
              </a:rPr>
              <a:t>():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chuyển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hết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thành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chữ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thường</a:t>
            </a:r>
            <a:endParaRPr sz="2400" dirty="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405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swapcase</a:t>
            </a:r>
            <a:r>
              <a:rPr sz="2400" spc="-10" dirty="0">
                <a:latin typeface="Calibri"/>
                <a:cs typeface="Calibri"/>
              </a:rPr>
              <a:t>():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chữ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thường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thành </a:t>
            </a:r>
            <a:r>
              <a:rPr sz="2400" spc="-5" dirty="0">
                <a:latin typeface="Calibri"/>
                <a:cs typeface="Calibri"/>
              </a:rPr>
              <a:t>hoa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và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ngược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lại</a:t>
            </a:r>
          </a:p>
          <a:p>
            <a:pPr marL="744220" lvl="1" indent="-274955">
              <a:lnSpc>
                <a:spcPct val="100000"/>
              </a:lnSpc>
              <a:spcBef>
                <a:spcPts val="395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title</a:t>
            </a:r>
            <a:r>
              <a:rPr sz="2400" dirty="0">
                <a:latin typeface="Calibri"/>
                <a:cs typeface="Calibri"/>
              </a:rPr>
              <a:t>():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chữ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đầu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của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mỗi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từ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viết hoa,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còn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lại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viết thường</a:t>
            </a:r>
            <a:endParaRPr sz="2400" dirty="0"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spcBef>
                <a:spcPts val="780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5" dirty="0">
                <a:latin typeface="Calibri"/>
                <a:cs typeface="Calibri"/>
              </a:rPr>
              <a:t>Các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phương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thức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căn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lề</a:t>
            </a:r>
            <a:endParaRPr sz="2800" dirty="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425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center</a:t>
            </a:r>
            <a:r>
              <a:rPr sz="2400" spc="-5" dirty="0">
                <a:latin typeface="Calibri"/>
                <a:cs typeface="Calibri"/>
              </a:rPr>
              <a:t>(width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[,fillchar]):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căn </a:t>
            </a:r>
            <a:r>
              <a:rPr sz="2400" dirty="0">
                <a:latin typeface="Calibri"/>
                <a:cs typeface="Calibri"/>
              </a:rPr>
              <a:t>lề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giữa</a:t>
            </a:r>
            <a:r>
              <a:rPr sz="2400" spc="-15" dirty="0">
                <a:latin typeface="Calibri"/>
                <a:cs typeface="Calibri"/>
              </a:rPr>
              <a:t> với </a:t>
            </a:r>
            <a:r>
              <a:rPr sz="2400" dirty="0">
                <a:latin typeface="Calibri"/>
                <a:cs typeface="Calibri"/>
              </a:rPr>
              <a:t>độ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dài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width</a:t>
            </a:r>
          </a:p>
          <a:p>
            <a:pPr marL="744220" lvl="1" indent="-274955">
              <a:lnSpc>
                <a:spcPct val="100000"/>
              </a:lnSpc>
              <a:spcBef>
                <a:spcPts val="395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rjust</a:t>
            </a:r>
            <a:r>
              <a:rPr sz="2400" spc="-5" dirty="0">
                <a:latin typeface="Calibri"/>
                <a:cs typeface="Calibri"/>
              </a:rPr>
              <a:t>(width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[,fillchar]):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căn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lề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phải</a:t>
            </a:r>
            <a:endParaRPr sz="2400" dirty="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409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ljust</a:t>
            </a:r>
            <a:r>
              <a:rPr sz="2400" spc="-10" dirty="0">
                <a:latin typeface="Calibri"/>
                <a:cs typeface="Calibri"/>
              </a:rPr>
              <a:t>(width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[,fillchar]):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căn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lề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trái</a:t>
            </a:r>
            <a:endParaRPr sz="2400" dirty="0">
              <a:latin typeface="Calibri"/>
              <a:cs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135777-4199-4A95-A0C9-9ABC5F41F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501" y="920538"/>
            <a:ext cx="4991100" cy="832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3789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81" y="141859"/>
            <a:ext cx="50558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Các</a:t>
            </a:r>
            <a:r>
              <a:rPr sz="3600" spc="-25" dirty="0"/>
              <a:t> </a:t>
            </a:r>
            <a:r>
              <a:rPr sz="3600" dirty="0"/>
              <a:t>phương</a:t>
            </a:r>
            <a:r>
              <a:rPr sz="3600" spc="-35" dirty="0"/>
              <a:t> </a:t>
            </a:r>
            <a:r>
              <a:rPr sz="3600" dirty="0"/>
              <a:t>thức</a:t>
            </a:r>
            <a:r>
              <a:rPr sz="3600" spc="-25" dirty="0"/>
              <a:t> </a:t>
            </a:r>
            <a:r>
              <a:rPr sz="3600" dirty="0"/>
              <a:t>của</a:t>
            </a:r>
            <a:r>
              <a:rPr sz="3600" spc="-20" dirty="0"/>
              <a:t> </a:t>
            </a:r>
            <a:r>
              <a:rPr sz="3600" dirty="0"/>
              <a:t>chuỗi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59181" y="891683"/>
            <a:ext cx="8331834" cy="461581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60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10" dirty="0">
                <a:latin typeface="Calibri"/>
                <a:cs typeface="Calibri"/>
              </a:rPr>
              <a:t>Các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phương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thức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cắt </a:t>
            </a:r>
            <a:r>
              <a:rPr sz="2800" spc="-10" dirty="0">
                <a:latin typeface="Calibri"/>
                <a:cs typeface="Calibri"/>
              </a:rPr>
              <a:t>phần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dư</a:t>
            </a:r>
            <a:endParaRPr sz="2800">
              <a:latin typeface="Calibri"/>
              <a:cs typeface="Calibri"/>
            </a:endParaRPr>
          </a:p>
          <a:p>
            <a:pPr marL="744220" marR="119380" lvl="1" indent="-274955">
              <a:lnSpc>
                <a:spcPct val="100000"/>
              </a:lnSpc>
              <a:spcBef>
                <a:spcPts val="434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strip</a:t>
            </a:r>
            <a:r>
              <a:rPr sz="2400" spc="-10" dirty="0">
                <a:latin typeface="Calibri"/>
                <a:cs typeface="Calibri"/>
              </a:rPr>
              <a:t>([chars]): </a:t>
            </a:r>
            <a:r>
              <a:rPr sz="2400" dirty="0">
                <a:latin typeface="Calibri"/>
                <a:cs typeface="Calibri"/>
              </a:rPr>
              <a:t>loại </a:t>
            </a:r>
            <a:r>
              <a:rPr sz="2400" spc="-5" dirty="0">
                <a:latin typeface="Calibri"/>
                <a:cs typeface="Calibri"/>
              </a:rPr>
              <a:t>bỏ những </a:t>
            </a:r>
            <a:r>
              <a:rPr sz="2400" dirty="0">
                <a:latin typeface="Calibri"/>
                <a:cs typeface="Calibri"/>
              </a:rPr>
              <a:t>ký tự đầu </a:t>
            </a:r>
            <a:r>
              <a:rPr sz="2400" spc="-5" dirty="0">
                <a:latin typeface="Calibri"/>
                <a:cs typeface="Calibri"/>
              </a:rPr>
              <a:t>hoặc cuối </a:t>
            </a:r>
            <a:r>
              <a:rPr sz="2400" dirty="0">
                <a:latin typeface="Calibri"/>
                <a:cs typeface="Calibri"/>
              </a:rPr>
              <a:t>chuỗi </a:t>
            </a:r>
            <a:r>
              <a:rPr sz="2400" spc="-5" dirty="0">
                <a:latin typeface="Calibri"/>
                <a:cs typeface="Calibri"/>
              </a:rPr>
              <a:t>thuộc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vào</a:t>
            </a:r>
            <a:r>
              <a:rPr sz="2400" spc="-5" dirty="0">
                <a:latin typeface="Calibri"/>
                <a:cs typeface="Calibri"/>
              </a:rPr>
              <a:t> danh sách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[chars],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hoặc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ký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tự </a:t>
            </a:r>
            <a:r>
              <a:rPr sz="2400" spc="-10" dirty="0">
                <a:latin typeface="Calibri"/>
                <a:cs typeface="Calibri"/>
              </a:rPr>
              <a:t>trống</a:t>
            </a:r>
            <a:endParaRPr sz="24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395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rstrip</a:t>
            </a:r>
            <a:r>
              <a:rPr sz="2400" spc="-10" dirty="0">
                <a:latin typeface="Calibri"/>
                <a:cs typeface="Calibri"/>
              </a:rPr>
              <a:t>([chars]):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làm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việc</a:t>
            </a:r>
            <a:r>
              <a:rPr sz="2400" spc="-5" dirty="0">
                <a:latin typeface="Calibri"/>
                <a:cs typeface="Calibri"/>
              </a:rPr>
              <a:t> như </a:t>
            </a:r>
            <a:r>
              <a:rPr sz="2400" spc="-10" dirty="0">
                <a:latin typeface="Calibri"/>
                <a:cs typeface="Calibri"/>
              </a:rPr>
              <a:t>strip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nhưng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cho</a:t>
            </a:r>
            <a:r>
              <a:rPr sz="2400" spc="-5" dirty="0">
                <a:latin typeface="Calibri"/>
                <a:cs typeface="Calibri"/>
              </a:rPr>
              <a:t> bên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phải</a:t>
            </a:r>
            <a:endParaRPr sz="24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400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lstrip</a:t>
            </a:r>
            <a:r>
              <a:rPr sz="2400" spc="-10" dirty="0">
                <a:latin typeface="Calibri"/>
                <a:cs typeface="Calibri"/>
              </a:rPr>
              <a:t>([chars]):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làm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việc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như strip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nhưng </a:t>
            </a:r>
            <a:r>
              <a:rPr sz="2400" dirty="0">
                <a:latin typeface="Calibri"/>
                <a:cs typeface="Calibri"/>
              </a:rPr>
              <a:t>cho </a:t>
            </a:r>
            <a:r>
              <a:rPr sz="2400" spc="-5" dirty="0">
                <a:latin typeface="Calibri"/>
                <a:cs typeface="Calibri"/>
              </a:rPr>
              <a:t>bên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trái</a:t>
            </a:r>
            <a:endParaRPr sz="2400"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spcBef>
                <a:spcPts val="77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55" dirty="0">
                <a:latin typeface="Calibri"/>
                <a:cs typeface="Calibri"/>
              </a:rPr>
              <a:t>Tách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chuỗi</a:t>
            </a:r>
            <a:endParaRPr sz="28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425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split</a:t>
            </a:r>
            <a:r>
              <a:rPr sz="2400" spc="-5" dirty="0">
                <a:latin typeface="Calibri"/>
                <a:cs typeface="Calibri"/>
              </a:rPr>
              <a:t>(sep,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maxsplit):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tách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chuỗi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thành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một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danh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sách,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sử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dụng</a:t>
            </a:r>
            <a:endParaRPr sz="2400">
              <a:latin typeface="Calibri"/>
              <a:cs typeface="Calibri"/>
            </a:endParaRPr>
          </a:p>
          <a:p>
            <a:pPr marL="74422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dấu</a:t>
            </a:r>
            <a:r>
              <a:rPr sz="2400" spc="-15" dirty="0">
                <a:latin typeface="Calibri"/>
                <a:cs typeface="Calibri"/>
              </a:rPr>
              <a:t> ngăn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cách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sep,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thực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hiện</a:t>
            </a:r>
            <a:r>
              <a:rPr sz="2400" spc="-10" dirty="0">
                <a:latin typeface="Calibri"/>
                <a:cs typeface="Calibri"/>
              </a:rPr>
              <a:t> tối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đa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maxsplit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lần</a:t>
            </a:r>
            <a:endParaRPr sz="2400">
              <a:latin typeface="Calibri"/>
              <a:cs typeface="Calibri"/>
            </a:endParaRPr>
          </a:p>
          <a:p>
            <a:pPr marL="1109980" lvl="2" indent="-171450">
              <a:lnSpc>
                <a:spcPct val="100000"/>
              </a:lnSpc>
              <a:spcBef>
                <a:spcPts val="415"/>
              </a:spcBef>
              <a:buFont typeface="Arial MT"/>
              <a:buChar char="•"/>
              <a:tabLst>
                <a:tab pos="1110615" algn="l"/>
              </a:tabLst>
            </a:pPr>
            <a:r>
              <a:rPr sz="2200" spc="-45" dirty="0">
                <a:latin typeface="Calibri"/>
                <a:cs typeface="Calibri"/>
              </a:rPr>
              <a:t>Tách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các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số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nhập</a:t>
            </a:r>
            <a:r>
              <a:rPr sz="2200" spc="-15" dirty="0">
                <a:latin typeface="Calibri"/>
                <a:cs typeface="Calibri"/>
              </a:rPr>
              <a:t> vào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từ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một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dòng: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input("Test: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").split(',')</a:t>
            </a:r>
            <a:endParaRPr sz="2200">
              <a:latin typeface="Calibri"/>
              <a:cs typeface="Calibri"/>
            </a:endParaRPr>
          </a:p>
          <a:p>
            <a:pPr marL="744220" marR="257175" lvl="1" indent="-274955">
              <a:lnSpc>
                <a:spcPct val="100000"/>
              </a:lnSpc>
              <a:spcBef>
                <a:spcPts val="390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rsplit</a:t>
            </a:r>
            <a:r>
              <a:rPr sz="2400" spc="-10" dirty="0">
                <a:latin typeface="Calibri"/>
                <a:cs typeface="Calibri"/>
              </a:rPr>
              <a:t>(sep, maxsplit): </a:t>
            </a:r>
            <a:r>
              <a:rPr sz="2400" dirty="0">
                <a:latin typeface="Calibri"/>
                <a:cs typeface="Calibri"/>
              </a:rPr>
              <a:t>thực </a:t>
            </a:r>
            <a:r>
              <a:rPr sz="2400" spc="-5" dirty="0">
                <a:latin typeface="Calibri"/>
                <a:cs typeface="Calibri"/>
              </a:rPr>
              <a:t>hiện như split nhưng </a:t>
            </a:r>
            <a:r>
              <a:rPr sz="2400" dirty="0">
                <a:latin typeface="Calibri"/>
                <a:cs typeface="Calibri"/>
              </a:rPr>
              <a:t>theo </a:t>
            </a:r>
            <a:r>
              <a:rPr sz="2400" spc="-5" dirty="0">
                <a:latin typeface="Calibri"/>
                <a:cs typeface="Calibri"/>
              </a:rPr>
              <a:t>hướng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ngược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từ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phía cuối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chuỗi</a:t>
            </a:r>
            <a:endParaRPr sz="24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75778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81" y="141859"/>
            <a:ext cx="50558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Các</a:t>
            </a:r>
            <a:r>
              <a:rPr sz="3600" spc="-25" dirty="0"/>
              <a:t> </a:t>
            </a:r>
            <a:r>
              <a:rPr sz="3600" dirty="0"/>
              <a:t>phương</a:t>
            </a:r>
            <a:r>
              <a:rPr sz="3600" spc="-35" dirty="0"/>
              <a:t> </a:t>
            </a:r>
            <a:r>
              <a:rPr sz="3600" dirty="0"/>
              <a:t>thức</a:t>
            </a:r>
            <a:r>
              <a:rPr sz="3600" spc="-25" dirty="0"/>
              <a:t> </a:t>
            </a:r>
            <a:r>
              <a:rPr sz="3600" dirty="0"/>
              <a:t>của</a:t>
            </a:r>
            <a:r>
              <a:rPr sz="3600" spc="-20" dirty="0"/>
              <a:t> </a:t>
            </a:r>
            <a:r>
              <a:rPr sz="3600" dirty="0"/>
              <a:t>chuỗi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59181" y="891683"/>
            <a:ext cx="8601710" cy="5367020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60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10" dirty="0">
                <a:latin typeface="Calibri"/>
                <a:cs typeface="Calibri"/>
              </a:rPr>
              <a:t>Các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phương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thức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khác</a:t>
            </a:r>
            <a:endParaRPr sz="2800">
              <a:latin typeface="Calibri"/>
              <a:cs typeface="Calibri"/>
            </a:endParaRPr>
          </a:p>
          <a:p>
            <a:pPr marL="744220" marR="391160" lvl="1" indent="-274955">
              <a:lnSpc>
                <a:spcPct val="100000"/>
              </a:lnSpc>
              <a:spcBef>
                <a:spcPts val="434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join</a:t>
            </a:r>
            <a:r>
              <a:rPr sz="2400" spc="-10" dirty="0">
                <a:latin typeface="Calibri"/>
                <a:cs typeface="Calibri"/>
              </a:rPr>
              <a:t>(list): </a:t>
            </a:r>
            <a:r>
              <a:rPr sz="2400" dirty="0">
                <a:latin typeface="Calibri"/>
                <a:cs typeface="Calibri"/>
              </a:rPr>
              <a:t>ghép </a:t>
            </a:r>
            <a:r>
              <a:rPr sz="2400" spc="-10" dirty="0">
                <a:latin typeface="Calibri"/>
                <a:cs typeface="Calibri"/>
              </a:rPr>
              <a:t>các </a:t>
            </a:r>
            <a:r>
              <a:rPr sz="2400" spc="-5" dirty="0">
                <a:latin typeface="Calibri"/>
                <a:cs typeface="Calibri"/>
              </a:rPr>
              <a:t>phần </a:t>
            </a:r>
            <a:r>
              <a:rPr sz="2400" dirty="0">
                <a:latin typeface="Calibri"/>
                <a:cs typeface="Calibri"/>
              </a:rPr>
              <a:t>tử </a:t>
            </a:r>
            <a:r>
              <a:rPr sz="2400" spc="-10" dirty="0">
                <a:latin typeface="Calibri"/>
                <a:cs typeface="Calibri"/>
              </a:rPr>
              <a:t>trong list </a:t>
            </a:r>
            <a:r>
              <a:rPr sz="2400" spc="-5" dirty="0">
                <a:latin typeface="Calibri"/>
                <a:cs typeface="Calibri"/>
              </a:rPr>
              <a:t>bởi phần </a:t>
            </a:r>
            <a:r>
              <a:rPr sz="2400" spc="-15" dirty="0">
                <a:latin typeface="Calibri"/>
                <a:cs typeface="Calibri"/>
              </a:rPr>
              <a:t>gạch </a:t>
            </a:r>
            <a:r>
              <a:rPr sz="2400" spc="-5" dirty="0">
                <a:latin typeface="Calibri"/>
                <a:cs typeface="Calibri"/>
              </a:rPr>
              <a:t>nối </a:t>
            </a:r>
            <a:r>
              <a:rPr sz="2400" dirty="0">
                <a:latin typeface="Calibri"/>
                <a:cs typeface="Calibri"/>
              </a:rPr>
              <a:t>là </a:t>
            </a:r>
            <a:r>
              <a:rPr sz="2400" spc="-5" dirty="0">
                <a:latin typeface="Calibri"/>
                <a:cs typeface="Calibri"/>
              </a:rPr>
              <a:t>nội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dung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của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chuỗi, </a:t>
            </a:r>
            <a:r>
              <a:rPr sz="2400" spc="-5" dirty="0">
                <a:latin typeface="Calibri"/>
                <a:cs typeface="Calibri"/>
              </a:rPr>
              <a:t>ví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dụ: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'-'.join(('1',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'2',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'3'))</a:t>
            </a:r>
            <a:endParaRPr sz="2400">
              <a:latin typeface="Calibri"/>
              <a:cs typeface="Calibri"/>
            </a:endParaRPr>
          </a:p>
          <a:p>
            <a:pPr marL="744220" marR="5080" lvl="1" indent="-274955">
              <a:lnSpc>
                <a:spcPct val="100000"/>
              </a:lnSpc>
              <a:spcBef>
                <a:spcPts val="395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replace</a:t>
            </a:r>
            <a:r>
              <a:rPr sz="2400" spc="-5" dirty="0">
                <a:latin typeface="Calibri"/>
                <a:cs typeface="Calibri"/>
              </a:rPr>
              <a:t>(old, new </a:t>
            </a:r>
            <a:r>
              <a:rPr sz="2400" spc="-10" dirty="0">
                <a:latin typeface="Calibri"/>
                <a:cs typeface="Calibri"/>
              </a:rPr>
              <a:t>[,count]): </a:t>
            </a:r>
            <a:r>
              <a:rPr sz="2400" dirty="0">
                <a:latin typeface="Calibri"/>
                <a:cs typeface="Calibri"/>
              </a:rPr>
              <a:t>thế </a:t>
            </a:r>
            <a:r>
              <a:rPr sz="2400" spc="-5" dirty="0">
                <a:latin typeface="Calibri"/>
                <a:cs typeface="Calibri"/>
              </a:rPr>
              <a:t>nội dung old bằng </a:t>
            </a:r>
            <a:r>
              <a:rPr sz="2400" spc="-10" dirty="0">
                <a:latin typeface="Calibri"/>
                <a:cs typeface="Calibri"/>
              </a:rPr>
              <a:t>nội </a:t>
            </a:r>
            <a:r>
              <a:rPr sz="2400" spc="-5" dirty="0">
                <a:latin typeface="Calibri"/>
                <a:cs typeface="Calibri"/>
              </a:rPr>
              <a:t>dung </a:t>
            </a:r>
            <a:r>
              <a:rPr sz="2400" spc="-55" dirty="0">
                <a:latin typeface="Calibri"/>
                <a:cs typeface="Calibri"/>
              </a:rPr>
              <a:t>new,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tối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đa </a:t>
            </a:r>
            <a:r>
              <a:rPr sz="2400" spc="-15" dirty="0">
                <a:latin typeface="Calibri"/>
                <a:cs typeface="Calibri"/>
              </a:rPr>
              <a:t>count </a:t>
            </a:r>
            <a:r>
              <a:rPr sz="2400" dirty="0">
                <a:latin typeface="Calibri"/>
                <a:cs typeface="Calibri"/>
              </a:rPr>
              <a:t>lần</a:t>
            </a:r>
            <a:endParaRPr sz="24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400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count</a:t>
            </a:r>
            <a:r>
              <a:rPr sz="2400" spc="-10" dirty="0">
                <a:latin typeface="Calibri"/>
                <a:cs typeface="Calibri"/>
              </a:rPr>
              <a:t>(sub, [start,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[end]]):</a:t>
            </a:r>
            <a:r>
              <a:rPr sz="2400" dirty="0">
                <a:latin typeface="Calibri"/>
                <a:cs typeface="Calibri"/>
              </a:rPr>
              <a:t> đếm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số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lần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xuất </a:t>
            </a:r>
            <a:r>
              <a:rPr sz="2400" spc="-5" dirty="0">
                <a:latin typeface="Calibri"/>
                <a:cs typeface="Calibri"/>
              </a:rPr>
              <a:t>hiện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của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sub</a:t>
            </a:r>
            <a:endParaRPr sz="24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405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startswith</a:t>
            </a:r>
            <a:r>
              <a:rPr sz="2400" spc="-10" dirty="0">
                <a:latin typeface="Calibri"/>
                <a:cs typeface="Calibri"/>
              </a:rPr>
              <a:t>(prefix):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kiểm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tra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đầu</a:t>
            </a:r>
            <a:r>
              <a:rPr sz="2400" spc="-10" dirty="0">
                <a:latin typeface="Calibri"/>
                <a:cs typeface="Calibri"/>
              </a:rPr>
              <a:t> có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là</a:t>
            </a:r>
            <a:r>
              <a:rPr sz="2400" spc="-15" dirty="0">
                <a:latin typeface="Calibri"/>
                <a:cs typeface="Calibri"/>
              </a:rPr>
              <a:t> prefix</a:t>
            </a:r>
            <a:r>
              <a:rPr sz="2400" spc="-5" dirty="0">
                <a:latin typeface="Calibri"/>
                <a:cs typeface="Calibri"/>
              </a:rPr>
              <a:t> không</a:t>
            </a:r>
            <a:endParaRPr sz="24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400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endswith</a:t>
            </a:r>
            <a:r>
              <a:rPr sz="2400" spc="-10" dirty="0">
                <a:latin typeface="Calibri"/>
                <a:cs typeface="Calibri"/>
              </a:rPr>
              <a:t>(prefix):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kiểm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tra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cuối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có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là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prefix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không</a:t>
            </a:r>
            <a:endParaRPr sz="24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395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find</a:t>
            </a:r>
            <a:r>
              <a:rPr sz="2400" spc="-5" dirty="0">
                <a:latin typeface="Calibri"/>
                <a:cs typeface="Calibri"/>
              </a:rPr>
              <a:t>(sub[,</a:t>
            </a:r>
            <a:r>
              <a:rPr sz="2400" spc="-10" dirty="0">
                <a:latin typeface="Calibri"/>
                <a:cs typeface="Calibri"/>
              </a:rPr>
              <a:t> start[,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end]]):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tìm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vị</a:t>
            </a:r>
            <a:r>
              <a:rPr sz="2400" spc="-5" dirty="0">
                <a:latin typeface="Calibri"/>
                <a:cs typeface="Calibri"/>
              </a:rPr>
              <a:t> trí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của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sub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(-1: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không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có)</a:t>
            </a:r>
            <a:endParaRPr sz="24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409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rfind</a:t>
            </a:r>
            <a:r>
              <a:rPr sz="2400" spc="-5" dirty="0">
                <a:latin typeface="Calibri"/>
                <a:cs typeface="Calibri"/>
              </a:rPr>
              <a:t>(sub[, </a:t>
            </a:r>
            <a:r>
              <a:rPr sz="2400" spc="-10" dirty="0">
                <a:latin typeface="Calibri"/>
                <a:cs typeface="Calibri"/>
              </a:rPr>
              <a:t>start[,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end]]):</a:t>
            </a:r>
            <a:r>
              <a:rPr sz="2400" spc="-5" dirty="0">
                <a:latin typeface="Calibri"/>
                <a:cs typeface="Calibri"/>
              </a:rPr>
              <a:t> như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find nhưng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tìm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từ </a:t>
            </a:r>
            <a:r>
              <a:rPr sz="2400" spc="-5" dirty="0">
                <a:latin typeface="Calibri"/>
                <a:cs typeface="Calibri"/>
              </a:rPr>
              <a:t>cuối</a:t>
            </a:r>
            <a:endParaRPr sz="24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395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islower</a:t>
            </a:r>
            <a:r>
              <a:rPr sz="2400" spc="-10" dirty="0">
                <a:latin typeface="Calibri"/>
                <a:cs typeface="Calibri"/>
              </a:rPr>
              <a:t>(),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isupper</a:t>
            </a:r>
            <a:r>
              <a:rPr sz="2400" spc="-5" dirty="0">
                <a:latin typeface="Calibri"/>
                <a:cs typeface="Calibri"/>
              </a:rPr>
              <a:t>(),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istitle</a:t>
            </a:r>
            <a:r>
              <a:rPr sz="2400" spc="-5" dirty="0">
                <a:latin typeface="Calibri"/>
                <a:cs typeface="Calibri"/>
              </a:rPr>
              <a:t>(),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isdigit</a:t>
            </a:r>
            <a:r>
              <a:rPr sz="2400" spc="-5" dirty="0">
                <a:latin typeface="Calibri"/>
                <a:cs typeface="Calibri"/>
              </a:rPr>
              <a:t>(),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isspace</a:t>
            </a:r>
            <a:r>
              <a:rPr sz="2400" spc="-5" dirty="0">
                <a:latin typeface="Calibri"/>
                <a:cs typeface="Calibri"/>
              </a:rPr>
              <a:t>(),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isalpha</a:t>
            </a:r>
            <a:r>
              <a:rPr sz="2400" spc="-5" dirty="0">
                <a:latin typeface="Calibri"/>
                <a:cs typeface="Calibri"/>
              </a:rPr>
              <a:t>(),</a:t>
            </a:r>
            <a:endParaRPr sz="2400">
              <a:latin typeface="Calibri"/>
              <a:cs typeface="Calibri"/>
            </a:endParaRPr>
          </a:p>
          <a:p>
            <a:pPr marL="744220">
              <a:lnSpc>
                <a:spcPct val="100000"/>
              </a:lnSpc>
            </a:pP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isnumeric</a:t>
            </a:r>
            <a:r>
              <a:rPr sz="2400" dirty="0">
                <a:latin typeface="Calibri"/>
                <a:cs typeface="Calibri"/>
              </a:rPr>
              <a:t>()</a:t>
            </a:r>
            <a:endParaRPr sz="24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400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index</a:t>
            </a:r>
            <a:r>
              <a:rPr sz="2400" spc="-10" dirty="0">
                <a:latin typeface="Calibri"/>
                <a:cs typeface="Calibri"/>
              </a:rPr>
              <a:t>(sub) </a:t>
            </a:r>
            <a:r>
              <a:rPr sz="2400" spc="-5" dirty="0">
                <a:latin typeface="Calibri"/>
                <a:cs typeface="Calibri"/>
              </a:rPr>
              <a:t>giống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find,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nhưng sinh </a:t>
            </a:r>
            <a:r>
              <a:rPr sz="2400" spc="-10" dirty="0">
                <a:latin typeface="Calibri"/>
                <a:cs typeface="Calibri"/>
              </a:rPr>
              <a:t>ngoại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lệ </a:t>
            </a:r>
            <a:r>
              <a:rPr sz="2400" spc="-5" dirty="0">
                <a:latin typeface="Calibri"/>
                <a:cs typeface="Calibri"/>
              </a:rPr>
              <a:t>nếu </a:t>
            </a:r>
            <a:r>
              <a:rPr sz="2400" dirty="0">
                <a:latin typeface="Calibri"/>
                <a:cs typeface="Calibri"/>
              </a:rPr>
              <a:t>không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tìm</a:t>
            </a:r>
            <a:r>
              <a:rPr sz="2400" spc="-15" dirty="0">
                <a:latin typeface="Calibri"/>
                <a:cs typeface="Calibri"/>
              </a:rPr>
              <a:t> thấy</a:t>
            </a:r>
            <a:endParaRPr sz="24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0790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2665" y="3754577"/>
            <a:ext cx="432625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Vòng</a:t>
            </a:r>
            <a:r>
              <a:rPr spc="-45" dirty="0"/>
              <a:t> </a:t>
            </a:r>
            <a:r>
              <a:rPr dirty="0"/>
              <a:t>lặp</a:t>
            </a:r>
            <a:r>
              <a:rPr spc="-55" dirty="0"/>
              <a:t> </a:t>
            </a:r>
            <a:r>
              <a:rPr dirty="0"/>
              <a:t>“while”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2665" y="3468370"/>
            <a:ext cx="6623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888888"/>
                </a:solidFill>
                <a:latin typeface="Calibri"/>
                <a:cs typeface="Calibri"/>
              </a:rPr>
              <a:t>Phần</a:t>
            </a:r>
            <a:r>
              <a:rPr sz="1800" spc="-6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410854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81" y="141859"/>
            <a:ext cx="675068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Các</a:t>
            </a:r>
            <a:r>
              <a:rPr sz="3600" spc="-15" dirty="0"/>
              <a:t> </a:t>
            </a:r>
            <a:r>
              <a:rPr sz="3600" dirty="0"/>
              <a:t>hàm</a:t>
            </a:r>
            <a:r>
              <a:rPr sz="3600" spc="-15" dirty="0"/>
              <a:t> </a:t>
            </a:r>
            <a:r>
              <a:rPr sz="3600" dirty="0"/>
              <a:t>dựng</a:t>
            </a:r>
            <a:r>
              <a:rPr sz="3600" spc="-10" dirty="0"/>
              <a:t> </a:t>
            </a:r>
            <a:r>
              <a:rPr sz="3600" spc="-5" dirty="0"/>
              <a:t>sẵn</a:t>
            </a:r>
            <a:r>
              <a:rPr sz="3600" spc="-20" dirty="0"/>
              <a:t> </a:t>
            </a:r>
            <a:r>
              <a:rPr sz="3600" dirty="0"/>
              <a:t>hỗ</a:t>
            </a:r>
            <a:r>
              <a:rPr sz="3600" spc="-15" dirty="0"/>
              <a:t> </a:t>
            </a:r>
            <a:r>
              <a:rPr sz="3600" dirty="0"/>
              <a:t>trợ</a:t>
            </a:r>
            <a:r>
              <a:rPr sz="3600" spc="-10" dirty="0"/>
              <a:t> </a:t>
            </a:r>
            <a:r>
              <a:rPr sz="3600" dirty="0"/>
              <a:t>chuyển</a:t>
            </a:r>
            <a:r>
              <a:rPr sz="3600" spc="-15" dirty="0"/>
              <a:t> </a:t>
            </a:r>
            <a:r>
              <a:rPr sz="3600" dirty="0"/>
              <a:t>đổi</a:t>
            </a:r>
            <a:endParaRPr sz="360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59181" y="853592"/>
            <a:ext cx="8332470" cy="3095625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90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10" dirty="0">
                <a:latin typeface="Calibri"/>
                <a:cs typeface="Calibri"/>
              </a:rPr>
              <a:t>Hàm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chr(n):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chuyển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đổi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giá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trị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số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sang</a:t>
            </a:r>
            <a:r>
              <a:rPr sz="2800" spc="-5" dirty="0">
                <a:latin typeface="Calibri"/>
                <a:cs typeface="Calibri"/>
              </a:rPr>
              <a:t> mã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unicode</a:t>
            </a:r>
            <a:endParaRPr sz="2800"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spcBef>
                <a:spcPts val="800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10" dirty="0">
                <a:latin typeface="Calibri"/>
                <a:cs typeface="Calibri"/>
              </a:rPr>
              <a:t>Hàm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ord(c):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chuyển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đổi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kí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tự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unicode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sang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giá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trị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số</a:t>
            </a:r>
            <a:endParaRPr sz="2800"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spcBef>
                <a:spcPts val="80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5" dirty="0">
                <a:latin typeface="Calibri"/>
                <a:cs typeface="Calibri"/>
              </a:rPr>
              <a:t>Hàm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len(s):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trả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về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độ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dài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(số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kí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tự)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của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chuỗi</a:t>
            </a:r>
            <a:endParaRPr sz="2800">
              <a:latin typeface="Calibri"/>
              <a:cs typeface="Calibri"/>
            </a:endParaRPr>
          </a:p>
          <a:p>
            <a:pPr marL="287020" marR="5080" indent="-274320">
              <a:lnSpc>
                <a:spcPct val="100000"/>
              </a:lnSpc>
              <a:spcBef>
                <a:spcPts val="79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10" dirty="0">
                <a:latin typeface="Calibri"/>
                <a:cs typeface="Calibri"/>
              </a:rPr>
              <a:t>Hàm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str(v):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chuyển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đổi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giá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trị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của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biến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v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sang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thể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hiện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ở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dạng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chuỗi</a:t>
            </a:r>
            <a:endParaRPr sz="2800"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spcBef>
                <a:spcPts val="80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5" dirty="0">
                <a:latin typeface="Calibri"/>
                <a:cs typeface="Calibri"/>
              </a:rPr>
              <a:t>Ví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dụ: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97331" y="4060149"/>
          <a:ext cx="8164829" cy="23884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87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73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295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31750">
                        <a:lnSpc>
                          <a:spcPts val="1889"/>
                        </a:lnSpc>
                      </a:pPr>
                      <a:r>
                        <a:rPr sz="2000" dirty="0">
                          <a:solidFill>
                            <a:srgbClr val="000F80"/>
                          </a:solidFill>
                          <a:latin typeface="Consolas"/>
                          <a:cs typeface="Consolas"/>
                        </a:rPr>
                        <a:t>s</a:t>
                      </a:r>
                      <a:r>
                        <a:rPr sz="2000" spc="-30" dirty="0">
                          <a:solidFill>
                            <a:srgbClr val="000F8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=</a:t>
                      </a:r>
                      <a:r>
                        <a:rPr sz="2000" spc="-4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'€'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ts val="1889"/>
                        </a:lnSpc>
                      </a:pP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889"/>
                        </a:lnSpc>
                      </a:pP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s </a:t>
                      </a: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chứa</a:t>
                      </a:r>
                      <a:r>
                        <a:rPr sz="2000" spc="-1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kí</a:t>
                      </a:r>
                      <a:r>
                        <a:rPr sz="2000" spc="-1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tự</a:t>
                      </a: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euro</a:t>
                      </a:r>
                      <a:r>
                        <a:rPr sz="2000" spc="-1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có</a:t>
                      </a:r>
                      <a:r>
                        <a:rPr sz="2000" spc="-1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mã</a:t>
                      </a: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8364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853">
                <a:tc>
                  <a:txBody>
                    <a:bodyPr/>
                    <a:lstStyle/>
                    <a:p>
                      <a:pPr marL="31750">
                        <a:lnSpc>
                          <a:spcPts val="2285"/>
                        </a:lnSpc>
                      </a:pPr>
                      <a:r>
                        <a:rPr sz="2000" spc="-5" dirty="0">
                          <a:solidFill>
                            <a:srgbClr val="795E25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2000" spc="-5" dirty="0">
                          <a:solidFill>
                            <a:srgbClr val="795E25"/>
                          </a:solidFill>
                          <a:latin typeface="Consolas"/>
                          <a:cs typeface="Consolas"/>
                        </a:rPr>
                        <a:t>ord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2000" spc="-5" dirty="0">
                          <a:solidFill>
                            <a:srgbClr val="000F80"/>
                          </a:solidFill>
                          <a:latin typeface="Consolas"/>
                          <a:cs typeface="Consolas"/>
                        </a:rPr>
                        <a:t>s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))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ts val="2285"/>
                        </a:lnSpc>
                      </a:pP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285"/>
                        </a:lnSpc>
                      </a:pP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in</a:t>
                      </a:r>
                      <a:r>
                        <a:rPr sz="2000" spc="-1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ra</a:t>
                      </a:r>
                      <a:r>
                        <a:rPr sz="2000" spc="-1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mã</a:t>
                      </a:r>
                      <a:r>
                        <a:rPr sz="2000" spc="-1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của</a:t>
                      </a:r>
                      <a:r>
                        <a:rPr sz="2000" spc="-1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s</a:t>
                      </a:r>
                      <a:r>
                        <a:rPr sz="2000" spc="-2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(8364)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740">
                <a:tc>
                  <a:txBody>
                    <a:bodyPr/>
                    <a:lstStyle/>
                    <a:p>
                      <a:pPr marL="31750">
                        <a:lnSpc>
                          <a:spcPts val="2290"/>
                        </a:lnSpc>
                      </a:pPr>
                      <a:r>
                        <a:rPr sz="2000" spc="-5" dirty="0">
                          <a:solidFill>
                            <a:srgbClr val="795E25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2000" spc="-5" dirty="0">
                          <a:solidFill>
                            <a:srgbClr val="795E25"/>
                          </a:solidFill>
                          <a:latin typeface="Consolas"/>
                          <a:cs typeface="Consolas"/>
                        </a:rPr>
                        <a:t>chr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2000" spc="-5" dirty="0">
                          <a:solidFill>
                            <a:srgbClr val="098557"/>
                          </a:solidFill>
                          <a:latin typeface="Consolas"/>
                          <a:cs typeface="Consolas"/>
                        </a:rPr>
                        <a:t>8364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))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ts val="2290"/>
                        </a:lnSpc>
                      </a:pP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290"/>
                        </a:lnSpc>
                      </a:pP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in</a:t>
                      </a: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ra</a:t>
                      </a: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kí</a:t>
                      </a: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tự</a:t>
                      </a:r>
                      <a:r>
                        <a:rPr sz="2000" spc="-1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ứng</a:t>
                      </a:r>
                      <a:r>
                        <a:rPr sz="2000" spc="-1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với</a:t>
                      </a: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mã</a:t>
                      </a:r>
                      <a:r>
                        <a:rPr sz="2000" spc="-1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8364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422">
                <a:tc>
                  <a:txBody>
                    <a:bodyPr/>
                    <a:lstStyle/>
                    <a:p>
                      <a:pPr marL="31750">
                        <a:lnSpc>
                          <a:spcPts val="2285"/>
                        </a:lnSpc>
                      </a:pPr>
                      <a:r>
                        <a:rPr sz="2000" dirty="0">
                          <a:solidFill>
                            <a:srgbClr val="000F80"/>
                          </a:solidFill>
                          <a:latin typeface="Consolas"/>
                          <a:cs typeface="Consolas"/>
                        </a:rPr>
                        <a:t>n</a:t>
                      </a:r>
                      <a:r>
                        <a:rPr sz="2000" spc="-25" dirty="0">
                          <a:solidFill>
                            <a:srgbClr val="000F8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=</a:t>
                      </a:r>
                      <a:r>
                        <a:rPr sz="20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098557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+</a:t>
                      </a:r>
                      <a:r>
                        <a:rPr sz="2000" spc="-5" dirty="0">
                          <a:solidFill>
                            <a:srgbClr val="098557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r>
                        <a:rPr sz="2000" spc="-5" dirty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j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ts val="2285"/>
                        </a:lnSpc>
                      </a:pP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285"/>
                        </a:lnSpc>
                      </a:pP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n</a:t>
                      </a:r>
                      <a:r>
                        <a:rPr sz="2000" spc="-1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là</a:t>
                      </a:r>
                      <a:r>
                        <a:rPr sz="2000" spc="-2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số</a:t>
                      </a:r>
                      <a:r>
                        <a:rPr sz="2000" spc="-1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phức</a:t>
                      </a:r>
                      <a:r>
                        <a:rPr sz="2000" spc="-1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3+4i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5992">
                <a:tc>
                  <a:txBody>
                    <a:bodyPr/>
                    <a:lstStyle/>
                    <a:p>
                      <a:pPr marL="31750">
                        <a:lnSpc>
                          <a:spcPts val="2285"/>
                        </a:lnSpc>
                      </a:pPr>
                      <a:r>
                        <a:rPr sz="2000" dirty="0">
                          <a:solidFill>
                            <a:srgbClr val="795E25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2000" dirty="0">
                          <a:solidFill>
                            <a:srgbClr val="000F80"/>
                          </a:solidFill>
                          <a:latin typeface="Consolas"/>
                          <a:cs typeface="Consolas"/>
                        </a:rPr>
                        <a:t>n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)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ts val="2285"/>
                        </a:lnSpc>
                      </a:pP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285"/>
                        </a:lnSpc>
                        <a:tabLst>
                          <a:tab pos="1186815" algn="l"/>
                        </a:tabLst>
                      </a:pP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tự</a:t>
                      </a:r>
                      <a:r>
                        <a:rPr sz="2000" spc="1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động	chuyển</a:t>
                      </a:r>
                      <a:r>
                        <a:rPr sz="2000" spc="-1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n </a:t>
                      </a: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sang</a:t>
                      </a:r>
                      <a:r>
                        <a:rPr sz="2000" spc="-2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chuỗi</a:t>
                      </a:r>
                      <a:r>
                        <a:rPr sz="2000" spc="-1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và</a:t>
                      </a:r>
                      <a:r>
                        <a:rPr sz="2000" spc="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in</a:t>
                      </a:r>
                      <a:r>
                        <a:rPr sz="2000" spc="-1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ra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5853">
                <a:tc>
                  <a:txBody>
                    <a:bodyPr/>
                    <a:lstStyle/>
                    <a:p>
                      <a:pPr marL="31750">
                        <a:lnSpc>
                          <a:spcPts val="2290"/>
                        </a:lnSpc>
                      </a:pPr>
                      <a:r>
                        <a:rPr sz="2000" spc="-5" dirty="0">
                          <a:solidFill>
                            <a:srgbClr val="795E25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2000" spc="-5" dirty="0">
                          <a:solidFill>
                            <a:srgbClr val="795E25"/>
                          </a:solidFill>
                          <a:latin typeface="Consolas"/>
                          <a:cs typeface="Consolas"/>
                        </a:rPr>
                        <a:t>len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2000" spc="-5" dirty="0">
                          <a:solidFill>
                            <a:srgbClr val="000F80"/>
                          </a:solidFill>
                          <a:latin typeface="Consolas"/>
                          <a:cs typeface="Consolas"/>
                        </a:rPr>
                        <a:t>n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))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ts val="2290"/>
                        </a:lnSpc>
                      </a:pP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290"/>
                        </a:lnSpc>
                      </a:pP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LỖI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31750">
                        <a:lnSpc>
                          <a:spcPts val="2285"/>
                        </a:lnSpc>
                      </a:pPr>
                      <a:r>
                        <a:rPr sz="2000" spc="-5" dirty="0">
                          <a:solidFill>
                            <a:srgbClr val="795E25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2000" spc="-5" dirty="0">
                          <a:solidFill>
                            <a:srgbClr val="795E25"/>
                          </a:solidFill>
                          <a:latin typeface="Consolas"/>
                          <a:cs typeface="Consolas"/>
                        </a:rPr>
                        <a:t>len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2000" spc="-5" dirty="0">
                          <a:solidFill>
                            <a:srgbClr val="257E99"/>
                          </a:solidFill>
                          <a:latin typeface="Consolas"/>
                          <a:cs typeface="Consolas"/>
                        </a:rPr>
                        <a:t>str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2000" spc="-5" dirty="0">
                          <a:solidFill>
                            <a:srgbClr val="000F80"/>
                          </a:solidFill>
                          <a:latin typeface="Consolas"/>
                          <a:cs typeface="Consolas"/>
                        </a:rPr>
                        <a:t>n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)))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ts val="2285"/>
                        </a:lnSpc>
                      </a:pP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285"/>
                        </a:lnSpc>
                      </a:pP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in</a:t>
                      </a: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ra độ</a:t>
                      </a: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dài của </a:t>
                      </a: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n</a:t>
                      </a:r>
                      <a:r>
                        <a:rPr sz="2000" spc="-1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dạng </a:t>
                      </a: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chuỗi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593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791" y="141554"/>
            <a:ext cx="40722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Bài</a:t>
            </a:r>
            <a:r>
              <a:rPr sz="3600" spc="-20" dirty="0"/>
              <a:t> </a:t>
            </a:r>
            <a:r>
              <a:rPr sz="3600" dirty="0"/>
              <a:t>tập</a:t>
            </a:r>
            <a:r>
              <a:rPr sz="3600" spc="-15" dirty="0"/>
              <a:t> </a:t>
            </a:r>
            <a:r>
              <a:rPr sz="3600" spc="-10" dirty="0"/>
              <a:t>về</a:t>
            </a:r>
            <a:r>
              <a:rPr sz="3600" spc="-15" dirty="0"/>
              <a:t> </a:t>
            </a:r>
            <a:r>
              <a:rPr sz="3600" dirty="0"/>
              <a:t>xử</a:t>
            </a:r>
            <a:r>
              <a:rPr sz="3600" spc="-15" dirty="0"/>
              <a:t> </a:t>
            </a:r>
            <a:r>
              <a:rPr sz="3600" dirty="0"/>
              <a:t>lý</a:t>
            </a:r>
            <a:r>
              <a:rPr sz="3600" spc="-15" dirty="0"/>
              <a:t> </a:t>
            </a:r>
            <a:r>
              <a:rPr sz="3600" dirty="0"/>
              <a:t>chuỗi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272491" y="961644"/>
            <a:ext cx="8777605" cy="1565910"/>
            <a:chOff x="272491" y="961644"/>
            <a:chExt cx="8777605" cy="156591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2491" y="961644"/>
              <a:ext cx="436625" cy="41300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3575" y="961644"/>
              <a:ext cx="651509" cy="41300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97915" y="961644"/>
              <a:ext cx="2922651" cy="41300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58438" y="961644"/>
              <a:ext cx="1842389" cy="41300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47029" y="961644"/>
              <a:ext cx="3602481" cy="41300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46811" y="1345641"/>
              <a:ext cx="1191615" cy="41330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68196" y="1345641"/>
              <a:ext cx="7452106" cy="413308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46811" y="1729994"/>
              <a:ext cx="2382647" cy="413003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770631" y="1729994"/>
              <a:ext cx="2541016" cy="41300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142229" y="1729994"/>
              <a:ext cx="996696" cy="413003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973190" y="1729994"/>
              <a:ext cx="3014599" cy="413003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46811" y="2114041"/>
              <a:ext cx="1855724" cy="413003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247900" y="2114041"/>
              <a:ext cx="2358771" cy="413003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272491" y="2600198"/>
            <a:ext cx="8536940" cy="1181735"/>
            <a:chOff x="272491" y="2600198"/>
            <a:chExt cx="8536940" cy="1181735"/>
          </a:xfrm>
        </p:grpSpPr>
        <p:pic>
          <p:nvPicPr>
            <p:cNvPr id="18" name="object 1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72491" y="2600198"/>
              <a:ext cx="436625" cy="413003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3575" y="2600198"/>
              <a:ext cx="651509" cy="413003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97915" y="2600198"/>
              <a:ext cx="828675" cy="413003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661160" y="2600198"/>
              <a:ext cx="739139" cy="413003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252472" y="2600198"/>
              <a:ext cx="1093470" cy="413003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189731" y="2600198"/>
              <a:ext cx="2408809" cy="413003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437885" y="2600198"/>
              <a:ext cx="650239" cy="413003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925946" y="2600198"/>
              <a:ext cx="387096" cy="413003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119495" y="2600198"/>
              <a:ext cx="822959" cy="413003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6777863" y="2600198"/>
              <a:ext cx="2031111" cy="413003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546811" y="2983941"/>
              <a:ext cx="573023" cy="413308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833323" y="2983941"/>
              <a:ext cx="781050" cy="413308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458213" y="2983941"/>
              <a:ext cx="2783840" cy="413308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4078477" y="2983941"/>
              <a:ext cx="4503293" cy="413308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546811" y="3368675"/>
              <a:ext cx="929030" cy="413004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321054" y="3368675"/>
              <a:ext cx="1947164" cy="413004"/>
            </a:xfrm>
            <a:prstGeom prst="rect">
              <a:avLst/>
            </a:prstGeom>
          </p:spPr>
        </p:pic>
      </p:grpSp>
      <p:grpSp>
        <p:nvGrpSpPr>
          <p:cNvPr id="34" name="object 34"/>
          <p:cNvGrpSpPr/>
          <p:nvPr/>
        </p:nvGrpSpPr>
        <p:grpSpPr>
          <a:xfrm>
            <a:off x="272491" y="3853307"/>
            <a:ext cx="8464550" cy="1181100"/>
            <a:chOff x="272491" y="3853307"/>
            <a:chExt cx="8464550" cy="1181100"/>
          </a:xfrm>
        </p:grpSpPr>
        <p:pic>
          <p:nvPicPr>
            <p:cNvPr id="35" name="object 35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272491" y="3853307"/>
              <a:ext cx="436625" cy="413004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3575" y="3853307"/>
              <a:ext cx="651509" cy="413004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997915" y="3853307"/>
              <a:ext cx="1510792" cy="413004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2340863" y="3853307"/>
              <a:ext cx="1202283" cy="413004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3371087" y="3853307"/>
              <a:ext cx="1165555" cy="413004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4390897" y="3853307"/>
              <a:ext cx="3373882" cy="413004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7603870" y="3853307"/>
              <a:ext cx="1132941" cy="413004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546811" y="4237355"/>
              <a:ext cx="2234057" cy="413004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2631947" y="4237355"/>
              <a:ext cx="1013155" cy="413004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476244" y="4237355"/>
              <a:ext cx="387096" cy="413004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3670045" y="4237355"/>
              <a:ext cx="1191679" cy="413004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4712462" y="4237355"/>
              <a:ext cx="3791839" cy="413004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546811" y="4621098"/>
              <a:ext cx="542544" cy="413308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953719" y="4621098"/>
              <a:ext cx="1915541" cy="413308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2721863" y="4621098"/>
              <a:ext cx="2255266" cy="413308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4826762" y="4621098"/>
              <a:ext cx="2590038" cy="413308"/>
            </a:xfrm>
            <a:prstGeom prst="rect">
              <a:avLst/>
            </a:prstGeom>
          </p:spPr>
        </p:pic>
      </p:grpSp>
      <p:grpSp>
        <p:nvGrpSpPr>
          <p:cNvPr id="51" name="object 51"/>
          <p:cNvGrpSpPr/>
          <p:nvPr/>
        </p:nvGrpSpPr>
        <p:grpSpPr>
          <a:xfrm>
            <a:off x="272491" y="5107813"/>
            <a:ext cx="8705774" cy="1181125"/>
            <a:chOff x="272491" y="5107813"/>
            <a:chExt cx="8705774" cy="1181125"/>
          </a:xfrm>
        </p:grpSpPr>
        <p:pic>
          <p:nvPicPr>
            <p:cNvPr id="52" name="object 52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272491" y="5107813"/>
              <a:ext cx="436625" cy="413003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3575" y="5107813"/>
              <a:ext cx="651509" cy="413003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97915" y="5107813"/>
              <a:ext cx="2922651" cy="413003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3758438" y="5107813"/>
              <a:ext cx="2489073" cy="413003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6092063" y="5107813"/>
              <a:ext cx="2664460" cy="413003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546811" y="5491886"/>
              <a:ext cx="523494" cy="413004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895807" y="5491886"/>
              <a:ext cx="2743581" cy="413004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3486912" y="5491886"/>
              <a:ext cx="881888" cy="413004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4243070" y="5491886"/>
              <a:ext cx="4254754" cy="413004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8340217" y="5491886"/>
              <a:ext cx="638048" cy="413004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546811" y="5875934"/>
              <a:ext cx="877824" cy="413004"/>
            </a:xfrm>
            <a:prstGeom prst="rect">
              <a:avLst/>
            </a:prstGeom>
          </p:spPr>
        </p:pic>
      </p:grpSp>
      <p:sp>
        <p:nvSpPr>
          <p:cNvPr id="63" name="object 6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64" name="object 6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2801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791" y="141554"/>
            <a:ext cx="40722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Bài</a:t>
            </a:r>
            <a:r>
              <a:rPr sz="3600" spc="-20" dirty="0"/>
              <a:t> </a:t>
            </a:r>
            <a:r>
              <a:rPr sz="3600" dirty="0"/>
              <a:t>tập</a:t>
            </a:r>
            <a:r>
              <a:rPr sz="3600" spc="-15" dirty="0"/>
              <a:t> </a:t>
            </a:r>
            <a:r>
              <a:rPr sz="3600" spc="-10" dirty="0"/>
              <a:t>về</a:t>
            </a:r>
            <a:r>
              <a:rPr sz="3600" spc="-15" dirty="0"/>
              <a:t> </a:t>
            </a:r>
            <a:r>
              <a:rPr sz="3600" dirty="0"/>
              <a:t>xử</a:t>
            </a:r>
            <a:r>
              <a:rPr sz="3600" spc="-15" dirty="0"/>
              <a:t> </a:t>
            </a:r>
            <a:r>
              <a:rPr sz="3600" dirty="0"/>
              <a:t>lý</a:t>
            </a:r>
            <a:r>
              <a:rPr sz="3600" spc="-15" dirty="0"/>
              <a:t> </a:t>
            </a:r>
            <a:r>
              <a:rPr sz="3600" dirty="0"/>
              <a:t>chuỗi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272491" y="1001267"/>
            <a:ext cx="8428990" cy="781050"/>
            <a:chOff x="272491" y="1001267"/>
            <a:chExt cx="8428990" cy="7810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2491" y="1001267"/>
              <a:ext cx="404622" cy="38404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6811" y="1001267"/>
              <a:ext cx="608076" cy="38404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52195" y="1001267"/>
              <a:ext cx="1449070" cy="38404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40279" y="1001267"/>
              <a:ext cx="1257071" cy="38404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357372" y="1001267"/>
              <a:ext cx="1024127" cy="38404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35450" y="1001267"/>
              <a:ext cx="2925445" cy="38404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021703" y="1001267"/>
              <a:ext cx="613664" cy="384048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481951" y="1001267"/>
              <a:ext cx="826617" cy="38404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171053" y="1001267"/>
              <a:ext cx="530351" cy="384048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46811" y="1397457"/>
              <a:ext cx="1745996" cy="384352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147315" y="1397457"/>
              <a:ext cx="3849497" cy="384352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854319" y="1397457"/>
              <a:ext cx="954633" cy="384352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649846" y="1397457"/>
              <a:ext cx="605535" cy="384352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103999" y="1397457"/>
              <a:ext cx="824788" cy="384352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791577" y="1397457"/>
              <a:ext cx="512064" cy="384352"/>
            </a:xfrm>
            <a:prstGeom prst="rect">
              <a:avLst/>
            </a:prstGeom>
          </p:spPr>
        </p:pic>
      </p:grpSp>
      <p:grpSp>
        <p:nvGrpSpPr>
          <p:cNvPr id="19" name="object 19"/>
          <p:cNvGrpSpPr/>
          <p:nvPr/>
        </p:nvGrpSpPr>
        <p:grpSpPr>
          <a:xfrm>
            <a:off x="272491" y="1896110"/>
            <a:ext cx="8355330" cy="1176655"/>
            <a:chOff x="272491" y="1896110"/>
            <a:chExt cx="8355330" cy="1176655"/>
          </a:xfrm>
        </p:grpSpPr>
        <p:pic>
          <p:nvPicPr>
            <p:cNvPr id="20" name="object 20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72491" y="1896110"/>
              <a:ext cx="404622" cy="384048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6811" y="1896110"/>
              <a:ext cx="608076" cy="384048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52195" y="1896110"/>
              <a:ext cx="1449070" cy="384048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40279" y="1896110"/>
              <a:ext cx="1257071" cy="384048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357372" y="1896110"/>
              <a:ext cx="1024127" cy="384048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235450" y="1896110"/>
              <a:ext cx="1779270" cy="384048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866510" y="1896110"/>
              <a:ext cx="934516" cy="384048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645275" y="1896110"/>
              <a:ext cx="1532763" cy="384048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46811" y="2292350"/>
              <a:ext cx="512064" cy="384048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888187" y="2292350"/>
              <a:ext cx="2069973" cy="384048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810256" y="2292350"/>
              <a:ext cx="919886" cy="384048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3577082" y="2292350"/>
              <a:ext cx="2256663" cy="384048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5692775" y="2292350"/>
              <a:ext cx="1259611" cy="384048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6794627" y="2292350"/>
              <a:ext cx="1832991" cy="384048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546811" y="2688590"/>
              <a:ext cx="368046" cy="384048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792175" y="2688590"/>
              <a:ext cx="1614677" cy="384048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2260091" y="2688590"/>
              <a:ext cx="638175" cy="384048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2770631" y="2688590"/>
              <a:ext cx="664464" cy="384048"/>
            </a:xfrm>
            <a:prstGeom prst="rect">
              <a:avLst/>
            </a:prstGeom>
          </p:spPr>
        </p:pic>
      </p:grpSp>
      <p:grpSp>
        <p:nvGrpSpPr>
          <p:cNvPr id="38" name="object 38"/>
          <p:cNvGrpSpPr/>
          <p:nvPr/>
        </p:nvGrpSpPr>
        <p:grpSpPr>
          <a:xfrm>
            <a:off x="272491" y="3185109"/>
            <a:ext cx="8188325" cy="1177290"/>
            <a:chOff x="272491" y="3185109"/>
            <a:chExt cx="8188325" cy="1177290"/>
          </a:xfrm>
        </p:grpSpPr>
        <p:pic>
          <p:nvPicPr>
            <p:cNvPr id="39" name="object 39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272491" y="3185109"/>
              <a:ext cx="404622" cy="384352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6811" y="3185109"/>
              <a:ext cx="608076" cy="384352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952195" y="3185109"/>
              <a:ext cx="2772537" cy="384352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3570985" y="3185109"/>
              <a:ext cx="919886" cy="384352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4337558" y="3185109"/>
              <a:ext cx="1001013" cy="384352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5195570" y="3185109"/>
              <a:ext cx="538479" cy="384352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5599429" y="3185109"/>
              <a:ext cx="1093470" cy="384352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6537070" y="3185109"/>
              <a:ext cx="1351406" cy="384352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7738237" y="3185109"/>
              <a:ext cx="685800" cy="384352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546811" y="3582035"/>
              <a:ext cx="3101467" cy="384047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3500628" y="3582035"/>
              <a:ext cx="2033777" cy="384047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5389118" y="3582035"/>
              <a:ext cx="359663" cy="384047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5568950" y="3582035"/>
              <a:ext cx="2891663" cy="384047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46811" y="3978275"/>
              <a:ext cx="512064" cy="384048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88187" y="3978275"/>
              <a:ext cx="512063" cy="384048"/>
            </a:xfrm>
            <a:prstGeom prst="rect">
              <a:avLst/>
            </a:prstGeom>
          </p:spPr>
        </p:pic>
      </p:grpSp>
      <p:grpSp>
        <p:nvGrpSpPr>
          <p:cNvPr id="54" name="object 54"/>
          <p:cNvGrpSpPr/>
          <p:nvPr/>
        </p:nvGrpSpPr>
        <p:grpSpPr>
          <a:xfrm>
            <a:off x="272491" y="4476572"/>
            <a:ext cx="8099425" cy="781050"/>
            <a:chOff x="272491" y="4476572"/>
            <a:chExt cx="8099425" cy="781050"/>
          </a:xfrm>
        </p:grpSpPr>
        <p:pic>
          <p:nvPicPr>
            <p:cNvPr id="55" name="object 55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272491" y="4476572"/>
              <a:ext cx="404622" cy="384352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6811" y="4476572"/>
              <a:ext cx="608076" cy="384352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952195" y="4476572"/>
              <a:ext cx="2009139" cy="384352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2817875" y="4476572"/>
              <a:ext cx="1561084" cy="384352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4236974" y="4476572"/>
              <a:ext cx="4134485" cy="384352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546811" y="4873116"/>
              <a:ext cx="341375" cy="384047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717499" y="4873116"/>
              <a:ext cx="6308725" cy="384047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6886067" y="4873116"/>
              <a:ext cx="1177747" cy="384047"/>
            </a:xfrm>
            <a:prstGeom prst="rect">
              <a:avLst/>
            </a:prstGeom>
          </p:spPr>
        </p:pic>
      </p:grpSp>
      <p:grpSp>
        <p:nvGrpSpPr>
          <p:cNvPr id="63" name="object 63"/>
          <p:cNvGrpSpPr/>
          <p:nvPr/>
        </p:nvGrpSpPr>
        <p:grpSpPr>
          <a:xfrm>
            <a:off x="272491" y="5371490"/>
            <a:ext cx="8517890" cy="780415"/>
            <a:chOff x="272491" y="5371490"/>
            <a:chExt cx="8517890" cy="780415"/>
          </a:xfrm>
        </p:grpSpPr>
        <p:pic>
          <p:nvPicPr>
            <p:cNvPr id="64" name="object 64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272491" y="5371490"/>
              <a:ext cx="404622" cy="384047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6811" y="5371490"/>
              <a:ext cx="608076" cy="384047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952195" y="5371490"/>
              <a:ext cx="5463413" cy="384047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6271895" y="5371490"/>
              <a:ext cx="589279" cy="384047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6713854" y="5371490"/>
              <a:ext cx="2076450" cy="384047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546811" y="5767730"/>
              <a:ext cx="1755521" cy="384048"/>
            </a:xfrm>
            <a:prstGeom prst="rect">
              <a:avLst/>
            </a:prstGeom>
          </p:spPr>
        </p:pic>
      </p:grpSp>
      <p:sp>
        <p:nvSpPr>
          <p:cNvPr id="70" name="object 7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71" name="object 7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4884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560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2665" y="3754577"/>
            <a:ext cx="395541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List</a:t>
            </a:r>
            <a:r>
              <a:rPr spc="-45" dirty="0"/>
              <a:t> </a:t>
            </a:r>
            <a:r>
              <a:rPr dirty="0"/>
              <a:t>(danh</a:t>
            </a:r>
            <a:r>
              <a:rPr spc="-40" dirty="0"/>
              <a:t> </a:t>
            </a:r>
            <a:r>
              <a:rPr dirty="0"/>
              <a:t>sách)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2665" y="3468370"/>
            <a:ext cx="6623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 err="1">
                <a:solidFill>
                  <a:srgbClr val="888888"/>
                </a:solidFill>
                <a:latin typeface="Calibri"/>
                <a:cs typeface="Calibri"/>
              </a:rPr>
              <a:t>Phần</a:t>
            </a:r>
            <a:r>
              <a:rPr sz="1800" spc="-6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lang="en-US" dirty="0">
                <a:solidFill>
                  <a:srgbClr val="888888"/>
                </a:solidFill>
                <a:latin typeface="Calibri"/>
                <a:cs typeface="Calibri"/>
              </a:rPr>
              <a:t>4</a:t>
            </a:r>
            <a:endParaRPr sz="1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5501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81" y="141859"/>
            <a:ext cx="81502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Bất</a:t>
            </a:r>
            <a:r>
              <a:rPr sz="3600" spc="-10" dirty="0"/>
              <a:t> </a:t>
            </a:r>
            <a:r>
              <a:rPr sz="3600" dirty="0"/>
              <a:t>biến</a:t>
            </a:r>
            <a:r>
              <a:rPr sz="3600" spc="-5" dirty="0"/>
              <a:t> (immutable)</a:t>
            </a:r>
            <a:r>
              <a:rPr sz="3600" spc="20" dirty="0"/>
              <a:t> </a:t>
            </a:r>
            <a:r>
              <a:rPr sz="3600" dirty="0"/>
              <a:t>và</a:t>
            </a:r>
            <a:r>
              <a:rPr sz="3600" spc="-10" dirty="0"/>
              <a:t> </a:t>
            </a:r>
            <a:r>
              <a:rPr sz="3600" spc="-5" dirty="0"/>
              <a:t>Khả</a:t>
            </a:r>
            <a:r>
              <a:rPr sz="3600" spc="-10" dirty="0"/>
              <a:t> </a:t>
            </a:r>
            <a:r>
              <a:rPr sz="3600" dirty="0"/>
              <a:t>biến</a:t>
            </a:r>
            <a:r>
              <a:rPr sz="3600" spc="-5" dirty="0"/>
              <a:t> (mutable)</a:t>
            </a:r>
            <a:endParaRPr sz="360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59181" y="956310"/>
            <a:ext cx="8598535" cy="40379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marR="102870" indent="-274320">
              <a:lnSpc>
                <a:spcPct val="100000"/>
              </a:lnSpc>
              <a:spcBef>
                <a:spcPts val="9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10" dirty="0">
                <a:latin typeface="Calibri"/>
                <a:cs typeface="Calibri"/>
              </a:rPr>
              <a:t>Bất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biến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=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không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thay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đổi,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các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loại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dữ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liệu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bất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biến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thông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dụng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trong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Python:</a:t>
            </a:r>
            <a:r>
              <a:rPr sz="2800" spc="60" dirty="0"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bool</a:t>
            </a:r>
            <a:r>
              <a:rPr sz="2800" spc="-10" dirty="0">
                <a:latin typeface="Calibri"/>
                <a:cs typeface="Calibri"/>
              </a:rPr>
              <a:t>,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int</a:t>
            </a:r>
            <a:r>
              <a:rPr sz="2800" spc="-15" dirty="0">
                <a:latin typeface="Calibri"/>
                <a:cs typeface="Calibri"/>
              </a:rPr>
              <a:t>,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float</a:t>
            </a:r>
            <a:r>
              <a:rPr sz="2800" spc="-10" dirty="0">
                <a:latin typeface="Calibri"/>
                <a:cs typeface="Calibri"/>
              </a:rPr>
              <a:t>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75" dirty="0">
                <a:solidFill>
                  <a:srgbClr val="006FC0"/>
                </a:solidFill>
                <a:latin typeface="Calibri"/>
                <a:cs typeface="Calibri"/>
              </a:rPr>
              <a:t>str</a:t>
            </a:r>
            <a:r>
              <a:rPr sz="2800" spc="-75" dirty="0">
                <a:latin typeface="Calibri"/>
                <a:cs typeface="Calibri"/>
              </a:rPr>
              <a:t>,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tuple</a:t>
            </a:r>
            <a:r>
              <a:rPr sz="28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và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6FC0"/>
                </a:solidFill>
                <a:latin typeface="Calibri"/>
                <a:cs typeface="Calibri"/>
              </a:rPr>
              <a:t>frozenset</a:t>
            </a:r>
            <a:endParaRPr sz="2800">
              <a:latin typeface="Calibri"/>
              <a:cs typeface="Calibri"/>
            </a:endParaRPr>
          </a:p>
          <a:p>
            <a:pPr marL="287020" marR="913130" indent="-274320">
              <a:lnSpc>
                <a:spcPct val="100000"/>
              </a:lnSpc>
              <a:spcBef>
                <a:spcPts val="80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5" dirty="0">
                <a:latin typeface="Calibri"/>
                <a:cs typeface="Calibri"/>
              </a:rPr>
              <a:t>Khả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biến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=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có</a:t>
            </a:r>
            <a:r>
              <a:rPr sz="2800" spc="-5" dirty="0">
                <a:latin typeface="Calibri"/>
                <a:cs typeface="Calibri"/>
              </a:rPr>
              <a:t> thể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thay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đổi,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các</a:t>
            </a:r>
            <a:r>
              <a:rPr sz="2800" spc="-5" dirty="0">
                <a:latin typeface="Calibri"/>
                <a:cs typeface="Calibri"/>
              </a:rPr>
              <a:t> loại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dữ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liệu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khả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biến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thông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dụng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trong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Python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gồm: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list</a:t>
            </a:r>
            <a:r>
              <a:rPr sz="2800" spc="-15" dirty="0">
                <a:latin typeface="Calibri"/>
                <a:cs typeface="Calibri"/>
              </a:rPr>
              <a:t>,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set</a:t>
            </a:r>
            <a:r>
              <a:rPr sz="2800" spc="-10" dirty="0">
                <a:latin typeface="Calibri"/>
                <a:cs typeface="Calibri"/>
              </a:rPr>
              <a:t>,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dict</a:t>
            </a:r>
            <a:endParaRPr sz="2800"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spcBef>
                <a:spcPts val="80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10" dirty="0">
                <a:latin typeface="Calibri"/>
                <a:cs typeface="Calibri"/>
              </a:rPr>
              <a:t>Chúng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vẫn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thay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đổi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giá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trị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của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int,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tại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sao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nói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“bất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biến”</a:t>
            </a:r>
            <a:endParaRPr sz="2800">
              <a:latin typeface="Calibri"/>
              <a:cs typeface="Calibri"/>
            </a:endParaRPr>
          </a:p>
          <a:p>
            <a:pPr marL="744220" marR="419100" lvl="1" indent="-274955">
              <a:lnSpc>
                <a:spcPct val="100000"/>
              </a:lnSpc>
              <a:spcBef>
                <a:spcPts val="425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dirty="0">
                <a:latin typeface="Calibri"/>
                <a:cs typeface="Calibri"/>
              </a:rPr>
              <a:t>Python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không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thực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sự</a:t>
            </a:r>
            <a:r>
              <a:rPr sz="2400" spc="-15" dirty="0">
                <a:latin typeface="Calibri"/>
                <a:cs typeface="Calibri"/>
              </a:rPr>
              <a:t> thay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đổi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giá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trị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của </a:t>
            </a:r>
            <a:r>
              <a:rPr sz="2400" spc="-10" dirty="0">
                <a:latin typeface="Calibri"/>
                <a:cs typeface="Calibri"/>
              </a:rPr>
              <a:t>int,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phần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mềm</a:t>
            </a:r>
            <a:r>
              <a:rPr sz="2400" spc="-10" dirty="0">
                <a:latin typeface="Calibri"/>
                <a:cs typeface="Calibri"/>
              </a:rPr>
              <a:t> tạo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vùng</a:t>
            </a:r>
            <a:r>
              <a:rPr sz="2400" spc="-5" dirty="0">
                <a:latin typeface="Calibri"/>
                <a:cs typeface="Calibri"/>
              </a:rPr>
              <a:t> nhớ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chứa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giá trị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mới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và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biến</a:t>
            </a:r>
            <a:r>
              <a:rPr sz="2400" spc="-10" dirty="0">
                <a:latin typeface="Calibri"/>
                <a:cs typeface="Calibri"/>
              </a:rPr>
              <a:t> “trỏ”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tới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vùng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đó</a:t>
            </a:r>
            <a:endParaRPr sz="2400"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spcBef>
                <a:spcPts val="77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5" dirty="0">
                <a:latin typeface="Calibri"/>
                <a:cs typeface="Calibri"/>
              </a:rPr>
              <a:t>Ví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dụ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để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hiểu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rõ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cơ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chế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này:</a:t>
            </a:r>
            <a:endParaRPr sz="2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465"/>
              </a:spcBef>
            </a:pPr>
            <a:r>
              <a:rPr sz="2000" dirty="0">
                <a:solidFill>
                  <a:srgbClr val="000F80"/>
                </a:solidFill>
                <a:latin typeface="Consolas"/>
                <a:cs typeface="Consolas"/>
              </a:rPr>
              <a:t>n</a:t>
            </a:r>
            <a:r>
              <a:rPr sz="2000" spc="-30" dirty="0">
                <a:solidFill>
                  <a:srgbClr val="000F80"/>
                </a:solidFill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=</a:t>
            </a:r>
            <a:r>
              <a:rPr sz="2000" spc="-45" dirty="0"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98557"/>
                </a:solidFill>
                <a:latin typeface="Consolas"/>
                <a:cs typeface="Consolas"/>
              </a:rPr>
              <a:t>100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6381" y="4967936"/>
            <a:ext cx="2122805" cy="10934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6799"/>
              </a:lnSpc>
              <a:spcBef>
                <a:spcPts val="95"/>
              </a:spcBef>
            </a:pPr>
            <a:r>
              <a:rPr sz="2000" dirty="0">
                <a:solidFill>
                  <a:srgbClr val="795E25"/>
                </a:solidFill>
                <a:latin typeface="Consolas"/>
                <a:cs typeface="Consolas"/>
              </a:rPr>
              <a:t>print</a:t>
            </a:r>
            <a:r>
              <a:rPr sz="2000" dirty="0">
                <a:latin typeface="Consolas"/>
                <a:cs typeface="Consolas"/>
              </a:rPr>
              <a:t>(</a:t>
            </a:r>
            <a:r>
              <a:rPr sz="2000" dirty="0">
                <a:solidFill>
                  <a:srgbClr val="000F80"/>
                </a:solidFill>
                <a:latin typeface="Consolas"/>
                <a:cs typeface="Consolas"/>
              </a:rPr>
              <a:t>n</a:t>
            </a:r>
            <a:r>
              <a:rPr sz="2000" dirty="0">
                <a:latin typeface="Consolas"/>
                <a:cs typeface="Consolas"/>
              </a:rPr>
              <a:t>,</a:t>
            </a:r>
            <a:r>
              <a:rPr sz="2000" spc="-70" dirty="0"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795E25"/>
                </a:solidFill>
                <a:latin typeface="Consolas"/>
                <a:cs typeface="Consolas"/>
              </a:rPr>
              <a:t>id</a:t>
            </a:r>
            <a:r>
              <a:rPr sz="2000" spc="-5" dirty="0">
                <a:latin typeface="Consolas"/>
                <a:cs typeface="Consolas"/>
              </a:rPr>
              <a:t>(</a:t>
            </a:r>
            <a:r>
              <a:rPr sz="2000" spc="-5" dirty="0">
                <a:solidFill>
                  <a:srgbClr val="000F80"/>
                </a:solidFill>
                <a:latin typeface="Consolas"/>
                <a:cs typeface="Consolas"/>
              </a:rPr>
              <a:t>n</a:t>
            </a:r>
            <a:r>
              <a:rPr sz="2000" spc="-5" dirty="0">
                <a:latin typeface="Consolas"/>
                <a:cs typeface="Consolas"/>
              </a:rPr>
              <a:t>)) </a:t>
            </a:r>
            <a:r>
              <a:rPr sz="2000" spc="-1085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0F80"/>
                </a:solidFill>
                <a:latin typeface="Consolas"/>
                <a:cs typeface="Consolas"/>
              </a:rPr>
              <a:t>n </a:t>
            </a:r>
            <a:r>
              <a:rPr sz="2000" dirty="0">
                <a:latin typeface="Consolas"/>
                <a:cs typeface="Consolas"/>
              </a:rPr>
              <a:t>= </a:t>
            </a:r>
            <a:r>
              <a:rPr sz="2000" dirty="0">
                <a:solidFill>
                  <a:srgbClr val="000F80"/>
                </a:solidFill>
                <a:latin typeface="Consolas"/>
                <a:cs typeface="Consolas"/>
              </a:rPr>
              <a:t>n </a:t>
            </a:r>
            <a:r>
              <a:rPr sz="2000" dirty="0">
                <a:latin typeface="Consolas"/>
                <a:cs typeface="Consolas"/>
              </a:rPr>
              <a:t>+ </a:t>
            </a:r>
            <a:r>
              <a:rPr sz="2000" dirty="0">
                <a:solidFill>
                  <a:srgbClr val="098557"/>
                </a:solidFill>
                <a:latin typeface="Consolas"/>
                <a:cs typeface="Consolas"/>
              </a:rPr>
              <a:t>1 </a:t>
            </a:r>
            <a:r>
              <a:rPr sz="2000" spc="5" dirty="0">
                <a:solidFill>
                  <a:srgbClr val="098557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795E25"/>
                </a:solidFill>
                <a:latin typeface="Consolas"/>
                <a:cs typeface="Consolas"/>
              </a:rPr>
              <a:t>print</a:t>
            </a:r>
            <a:r>
              <a:rPr sz="2000" dirty="0">
                <a:latin typeface="Consolas"/>
                <a:cs typeface="Consolas"/>
              </a:rPr>
              <a:t>(</a:t>
            </a:r>
            <a:r>
              <a:rPr sz="2000" dirty="0">
                <a:solidFill>
                  <a:srgbClr val="000F80"/>
                </a:solidFill>
                <a:latin typeface="Consolas"/>
                <a:cs typeface="Consolas"/>
              </a:rPr>
              <a:t>n</a:t>
            </a:r>
            <a:r>
              <a:rPr sz="2000" dirty="0">
                <a:latin typeface="Consolas"/>
                <a:cs typeface="Consolas"/>
              </a:rPr>
              <a:t>,</a:t>
            </a:r>
            <a:r>
              <a:rPr sz="2000" spc="-70" dirty="0"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795E25"/>
                </a:solidFill>
                <a:latin typeface="Consolas"/>
                <a:cs typeface="Consolas"/>
              </a:rPr>
              <a:t>id</a:t>
            </a:r>
            <a:r>
              <a:rPr sz="2000" spc="-5" dirty="0">
                <a:latin typeface="Consolas"/>
                <a:cs typeface="Consolas"/>
              </a:rPr>
              <a:t>(</a:t>
            </a:r>
            <a:r>
              <a:rPr sz="2000" spc="-5" dirty="0">
                <a:solidFill>
                  <a:srgbClr val="000F80"/>
                </a:solidFill>
                <a:latin typeface="Consolas"/>
                <a:cs typeface="Consolas"/>
              </a:rPr>
              <a:t>n</a:t>
            </a:r>
            <a:r>
              <a:rPr sz="2000" spc="-5" dirty="0">
                <a:latin typeface="Consolas"/>
                <a:cs typeface="Consolas"/>
              </a:rPr>
              <a:t>))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12058" y="5017973"/>
            <a:ext cx="309816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#</a:t>
            </a:r>
            <a:r>
              <a:rPr sz="2000" spc="-30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100</a:t>
            </a:r>
            <a:r>
              <a:rPr sz="2000" spc="-15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và</a:t>
            </a:r>
            <a:r>
              <a:rPr sz="2000" spc="-15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id</a:t>
            </a:r>
            <a:r>
              <a:rPr sz="2000" spc="-20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FF8B08"/>
                </a:solidFill>
                <a:latin typeface="Consolas"/>
                <a:cs typeface="Consolas"/>
              </a:rPr>
              <a:t>của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FF8B08"/>
                </a:solidFill>
                <a:latin typeface="Consolas"/>
                <a:cs typeface="Consolas"/>
              </a:rPr>
              <a:t>biến</a:t>
            </a:r>
            <a:r>
              <a:rPr sz="2000" spc="-15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n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12058" y="5730341"/>
            <a:ext cx="53320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#</a:t>
            </a:r>
            <a:r>
              <a:rPr sz="2000" spc="-25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101</a:t>
            </a:r>
            <a:r>
              <a:rPr sz="2000" spc="-10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và</a:t>
            </a:r>
            <a:r>
              <a:rPr sz="2000" spc="-10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id</a:t>
            </a:r>
            <a:r>
              <a:rPr sz="2000" spc="-10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FF8B08"/>
                </a:solidFill>
                <a:latin typeface="Consolas"/>
                <a:cs typeface="Consolas"/>
              </a:rPr>
              <a:t>của</a:t>
            </a:r>
            <a:r>
              <a:rPr sz="2000" spc="5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n</a:t>
            </a:r>
            <a:r>
              <a:rPr sz="2000" spc="-10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FF8B08"/>
                </a:solidFill>
                <a:latin typeface="Consolas"/>
                <a:cs typeface="Consolas"/>
              </a:rPr>
              <a:t>thay</a:t>
            </a:r>
            <a:r>
              <a:rPr sz="2000" spc="-10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FF8B08"/>
                </a:solidFill>
                <a:latin typeface="Consolas"/>
                <a:cs typeface="Consolas"/>
              </a:rPr>
              <a:t>đổi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 so </a:t>
            </a:r>
            <a:r>
              <a:rPr sz="2000" spc="-5" dirty="0">
                <a:solidFill>
                  <a:srgbClr val="FF8B08"/>
                </a:solidFill>
                <a:latin typeface="Consolas"/>
                <a:cs typeface="Consolas"/>
              </a:rPr>
              <a:t>với trên</a:t>
            </a:r>
            <a:endParaRPr sz="200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20479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81" y="141859"/>
            <a:ext cx="41014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Giới</a:t>
            </a:r>
            <a:r>
              <a:rPr sz="3600" spc="-30" dirty="0"/>
              <a:t> </a:t>
            </a:r>
            <a:r>
              <a:rPr sz="3600" spc="-5" dirty="0"/>
              <a:t>thiệu</a:t>
            </a:r>
            <a:r>
              <a:rPr sz="3600" spc="-20" dirty="0"/>
              <a:t> </a:t>
            </a:r>
            <a:r>
              <a:rPr sz="3600" dirty="0"/>
              <a:t>và</a:t>
            </a:r>
            <a:r>
              <a:rPr sz="3600" spc="-20" dirty="0"/>
              <a:t> </a:t>
            </a:r>
            <a:r>
              <a:rPr sz="3600" dirty="0"/>
              <a:t>khai</a:t>
            </a:r>
            <a:r>
              <a:rPr sz="3600" spc="-15" dirty="0"/>
              <a:t> </a:t>
            </a:r>
            <a:r>
              <a:rPr sz="3600" dirty="0"/>
              <a:t>báo</a:t>
            </a:r>
            <a:endParaRPr sz="360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59181" y="853592"/>
            <a:ext cx="8305800" cy="2465705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90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20" dirty="0">
                <a:latin typeface="Calibri"/>
                <a:cs typeface="Calibri"/>
              </a:rPr>
              <a:t>List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=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dãy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các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đối tượng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(một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loại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array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đa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năng)</a:t>
            </a:r>
            <a:endParaRPr sz="2800">
              <a:latin typeface="Calibri"/>
              <a:cs typeface="Calibri"/>
            </a:endParaRPr>
          </a:p>
          <a:p>
            <a:pPr marL="287020" marR="365760" indent="-274320">
              <a:lnSpc>
                <a:spcPct val="100000"/>
              </a:lnSpc>
              <a:spcBef>
                <a:spcPts val="800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10" dirty="0">
                <a:latin typeface="Calibri"/>
                <a:cs typeface="Calibri"/>
              </a:rPr>
              <a:t>Các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phần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tử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trong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list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không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nhất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thiết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phải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cùng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kiểu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dữ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liệu</a:t>
            </a:r>
            <a:endParaRPr sz="2800">
              <a:latin typeface="Calibri"/>
              <a:cs typeface="Calibri"/>
            </a:endParaRPr>
          </a:p>
          <a:p>
            <a:pPr marL="287020" marR="5080" indent="-274320">
              <a:lnSpc>
                <a:spcPct val="100000"/>
              </a:lnSpc>
              <a:spcBef>
                <a:spcPts val="810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5" dirty="0">
                <a:latin typeface="Calibri"/>
                <a:cs typeface="Calibri"/>
              </a:rPr>
              <a:t>Khai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báo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trực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tiếp: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liệt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kê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các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phần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tử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đặt </a:t>
            </a:r>
            <a:r>
              <a:rPr sz="2800" spc="-15" dirty="0">
                <a:latin typeface="Calibri"/>
                <a:cs typeface="Calibri"/>
              </a:rPr>
              <a:t>trong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cặp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ngoặc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vuông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[]</a:t>
            </a:r>
            <a:r>
              <a:rPr sz="2800" spc="-10" dirty="0">
                <a:latin typeface="Calibri"/>
                <a:cs typeface="Calibri"/>
              </a:rPr>
              <a:t>),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ngăn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cách bởi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dấu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phẩy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,</a:t>
            </a:r>
            <a:r>
              <a:rPr sz="2800" spc="-10" dirty="0">
                <a:latin typeface="Calibri"/>
                <a:cs typeface="Calibri"/>
              </a:rPr>
              <a:t>)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97331" y="3440376"/>
          <a:ext cx="7433307" cy="19723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563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08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0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659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1314">
                <a:tc>
                  <a:txBody>
                    <a:bodyPr/>
                    <a:lstStyle/>
                    <a:p>
                      <a:pPr marL="31750">
                        <a:lnSpc>
                          <a:spcPts val="2260"/>
                        </a:lnSpc>
                      </a:pPr>
                      <a:r>
                        <a:rPr sz="24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[1,</a:t>
                      </a:r>
                      <a:r>
                        <a:rPr sz="2400" spc="-1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4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2,</a:t>
                      </a:r>
                      <a:r>
                        <a:rPr sz="2400" spc="-5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400" spc="5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3,</a:t>
                      </a:r>
                      <a:r>
                        <a:rPr sz="2400" spc="-15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4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4,</a:t>
                      </a:r>
                      <a:r>
                        <a:rPr sz="2400" spc="-5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4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5]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2260"/>
                        </a:lnSpc>
                      </a:pPr>
                      <a:r>
                        <a:rPr sz="24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60"/>
                        </a:lnSpc>
                      </a:pPr>
                      <a:r>
                        <a:rPr sz="24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list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260"/>
                        </a:lnSpc>
                      </a:pPr>
                      <a:r>
                        <a:rPr sz="24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r>
                        <a:rPr sz="2400" spc="-2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4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số</a:t>
                      </a:r>
                      <a:r>
                        <a:rPr sz="2400" spc="-2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4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nguyên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6940">
                <a:tc>
                  <a:txBody>
                    <a:bodyPr/>
                    <a:lstStyle/>
                    <a:p>
                      <a:pPr marL="31750">
                        <a:lnSpc>
                          <a:spcPts val="2705"/>
                        </a:lnSpc>
                      </a:pPr>
                      <a:r>
                        <a:rPr sz="24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['a',</a:t>
                      </a:r>
                      <a:r>
                        <a:rPr sz="2400" spc="-5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400" spc="5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'b',</a:t>
                      </a:r>
                      <a:r>
                        <a:rPr sz="2400" spc="-2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4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'c',</a:t>
                      </a:r>
                      <a:r>
                        <a:rPr sz="2400" spc="-5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400" spc="5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'd']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2705"/>
                        </a:lnSpc>
                      </a:pPr>
                      <a:r>
                        <a:rPr sz="24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05"/>
                        </a:lnSpc>
                      </a:pPr>
                      <a:r>
                        <a:rPr sz="24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list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705"/>
                        </a:lnSpc>
                      </a:pPr>
                      <a:r>
                        <a:rPr sz="24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r>
                        <a:rPr sz="2400" spc="-4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4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chuỗi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6051">
                <a:tc>
                  <a:txBody>
                    <a:bodyPr/>
                    <a:lstStyle/>
                    <a:p>
                      <a:pPr marL="31750">
                        <a:lnSpc>
                          <a:spcPts val="2700"/>
                        </a:lnSpc>
                      </a:pPr>
                      <a:r>
                        <a:rPr sz="24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[[1,</a:t>
                      </a:r>
                      <a:r>
                        <a:rPr sz="2400" spc="-25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400" spc="5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2],</a:t>
                      </a:r>
                      <a:r>
                        <a:rPr sz="24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 [3,</a:t>
                      </a:r>
                      <a:r>
                        <a:rPr sz="2400" spc="-1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400" spc="5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4]]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2700"/>
                        </a:lnSpc>
                      </a:pPr>
                      <a:r>
                        <a:rPr sz="24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00"/>
                        </a:lnSpc>
                      </a:pPr>
                      <a:r>
                        <a:rPr sz="24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list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700"/>
                        </a:lnSpc>
                      </a:pPr>
                      <a:r>
                        <a:rPr sz="24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r>
                        <a:rPr sz="2400" spc="-1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4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list</a:t>
                      </a:r>
                      <a:r>
                        <a:rPr sz="2400" spc="-3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4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con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6700">
                <a:tc>
                  <a:txBody>
                    <a:bodyPr/>
                    <a:lstStyle/>
                    <a:p>
                      <a:pPr marL="31750">
                        <a:lnSpc>
                          <a:spcPts val="2700"/>
                        </a:lnSpc>
                      </a:pPr>
                      <a:r>
                        <a:rPr sz="24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[1,</a:t>
                      </a:r>
                      <a:r>
                        <a:rPr sz="2400" spc="-15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400" spc="5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'one',</a:t>
                      </a:r>
                      <a:r>
                        <a:rPr sz="2400" spc="-25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400" spc="5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[2,</a:t>
                      </a:r>
                      <a:r>
                        <a:rPr sz="2400" spc="-1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400" spc="5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'two']]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2700"/>
                        </a:lnSpc>
                      </a:pPr>
                      <a:r>
                        <a:rPr sz="24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00"/>
                        </a:lnSpc>
                      </a:pPr>
                      <a:r>
                        <a:rPr sz="24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list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700"/>
                        </a:lnSpc>
                      </a:pPr>
                      <a:r>
                        <a:rPr sz="2400" spc="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hỗ</a:t>
                      </a:r>
                      <a:r>
                        <a:rPr sz="2400" spc="-5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4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hợp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1379">
                <a:tc>
                  <a:txBody>
                    <a:bodyPr/>
                    <a:lstStyle/>
                    <a:p>
                      <a:pPr marL="31750">
                        <a:lnSpc>
                          <a:spcPts val="2705"/>
                        </a:lnSpc>
                      </a:pPr>
                      <a:r>
                        <a:rPr sz="24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[]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5565" algn="r">
                        <a:lnSpc>
                          <a:spcPts val="2705"/>
                        </a:lnSpc>
                      </a:pPr>
                      <a:r>
                        <a:rPr sz="24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05"/>
                        </a:lnSpc>
                      </a:pPr>
                      <a:r>
                        <a:rPr sz="24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list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705"/>
                        </a:lnSpc>
                      </a:pPr>
                      <a:r>
                        <a:rPr sz="24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rỗng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259181" y="5478881"/>
            <a:ext cx="855154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marR="5080" indent="-274320">
              <a:lnSpc>
                <a:spcPct val="100000"/>
              </a:lnSpc>
              <a:spcBef>
                <a:spcPts val="9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5" dirty="0">
                <a:latin typeface="Calibri"/>
                <a:cs typeface="Calibri"/>
              </a:rPr>
              <a:t>Kiểu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chuỗi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(str)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trong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python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có</a:t>
            </a:r>
            <a:r>
              <a:rPr sz="2800" spc="-5" dirty="0">
                <a:latin typeface="Calibri"/>
                <a:cs typeface="Calibri"/>
              </a:rPr>
              <a:t> thể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xem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như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một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list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đặc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biệt,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bên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trong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gồm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toàn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các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str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độ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dài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1</a:t>
            </a:r>
            <a:endParaRPr sz="2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2025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81" y="141859"/>
            <a:ext cx="22974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Khởi</a:t>
            </a:r>
            <a:r>
              <a:rPr sz="3600" spc="-50" dirty="0"/>
              <a:t> </a:t>
            </a:r>
            <a:r>
              <a:rPr sz="3600" spc="-5" dirty="0"/>
              <a:t>tạo</a:t>
            </a:r>
            <a:r>
              <a:rPr sz="3600" spc="-45" dirty="0"/>
              <a:t> </a:t>
            </a:r>
            <a:r>
              <a:rPr sz="3600" dirty="0"/>
              <a:t>list</a:t>
            </a:r>
            <a:endParaRPr sz="360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59181" y="956310"/>
            <a:ext cx="53270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9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75" dirty="0">
                <a:latin typeface="Calibri"/>
                <a:cs typeface="Calibri"/>
              </a:rPr>
              <a:t>Tạo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list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bằng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constructor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(hàm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tạo)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6381" y="1389480"/>
            <a:ext cx="3898900" cy="1273810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sz="2400" dirty="0">
                <a:solidFill>
                  <a:srgbClr val="006FC0"/>
                </a:solidFill>
                <a:latin typeface="Consolas"/>
                <a:cs typeface="Consolas"/>
              </a:rPr>
              <a:t>l1</a:t>
            </a:r>
            <a:r>
              <a:rPr sz="2400" spc="-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6FC0"/>
                </a:solidFill>
                <a:latin typeface="Consolas"/>
                <a:cs typeface="Consolas"/>
              </a:rPr>
              <a:t>=</a:t>
            </a:r>
            <a:r>
              <a:rPr sz="2400" spc="-1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400" spc="5" dirty="0">
                <a:solidFill>
                  <a:srgbClr val="006FC0"/>
                </a:solidFill>
                <a:latin typeface="Consolas"/>
                <a:cs typeface="Consolas"/>
              </a:rPr>
              <a:t>list([1,</a:t>
            </a:r>
            <a:r>
              <a:rPr sz="2400" spc="-1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400" spc="5" dirty="0">
                <a:solidFill>
                  <a:srgbClr val="006FC0"/>
                </a:solidFill>
                <a:latin typeface="Consolas"/>
                <a:cs typeface="Consolas"/>
              </a:rPr>
              <a:t>2,</a:t>
            </a:r>
            <a:r>
              <a:rPr sz="2400" spc="-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400" spc="5" dirty="0">
                <a:solidFill>
                  <a:srgbClr val="006FC0"/>
                </a:solidFill>
                <a:latin typeface="Consolas"/>
                <a:cs typeface="Consolas"/>
              </a:rPr>
              <a:t>3,</a:t>
            </a:r>
            <a:r>
              <a:rPr sz="2400" spc="-1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400" spc="5" dirty="0">
                <a:solidFill>
                  <a:srgbClr val="006FC0"/>
                </a:solidFill>
                <a:latin typeface="Consolas"/>
                <a:cs typeface="Consolas"/>
              </a:rPr>
              <a:t>4])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2400" dirty="0">
                <a:solidFill>
                  <a:srgbClr val="006FC0"/>
                </a:solidFill>
                <a:latin typeface="Consolas"/>
                <a:cs typeface="Consolas"/>
              </a:rPr>
              <a:t>l2</a:t>
            </a:r>
            <a:r>
              <a:rPr sz="2400" spc="-2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6FC0"/>
                </a:solidFill>
                <a:latin typeface="Consolas"/>
                <a:cs typeface="Consolas"/>
              </a:rPr>
              <a:t>=</a:t>
            </a:r>
            <a:r>
              <a:rPr sz="2400" spc="-3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400" spc="5" dirty="0">
                <a:solidFill>
                  <a:srgbClr val="006FC0"/>
                </a:solidFill>
                <a:latin typeface="Consolas"/>
                <a:cs typeface="Consolas"/>
              </a:rPr>
              <a:t>list('abc')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2400" dirty="0">
                <a:solidFill>
                  <a:srgbClr val="006FC0"/>
                </a:solidFill>
                <a:latin typeface="Consolas"/>
                <a:cs typeface="Consolas"/>
              </a:rPr>
              <a:t>l3</a:t>
            </a:r>
            <a:r>
              <a:rPr sz="2400" spc="-2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6FC0"/>
                </a:solidFill>
                <a:latin typeface="Consolas"/>
                <a:cs typeface="Consolas"/>
              </a:rPr>
              <a:t>=</a:t>
            </a:r>
            <a:r>
              <a:rPr sz="2400" spc="-3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400" spc="5" dirty="0">
                <a:solidFill>
                  <a:srgbClr val="006FC0"/>
                </a:solidFill>
                <a:latin typeface="Consolas"/>
                <a:cs typeface="Consolas"/>
              </a:rPr>
              <a:t>list()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60696" y="1389480"/>
            <a:ext cx="3051810" cy="1273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13799"/>
              </a:lnSpc>
              <a:spcBef>
                <a:spcPts val="95"/>
              </a:spcBef>
            </a:pPr>
            <a:r>
              <a:rPr sz="2400" dirty="0">
                <a:solidFill>
                  <a:srgbClr val="EC7C30"/>
                </a:solidFill>
                <a:latin typeface="Consolas"/>
                <a:cs typeface="Consolas"/>
              </a:rPr>
              <a:t>#</a:t>
            </a:r>
            <a:r>
              <a:rPr sz="2400" spc="-2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EC7C30"/>
                </a:solidFill>
                <a:latin typeface="Consolas"/>
                <a:cs typeface="Consolas"/>
              </a:rPr>
              <a:t>list</a:t>
            </a:r>
            <a:r>
              <a:rPr sz="2400" spc="-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EC7C30"/>
                </a:solidFill>
                <a:latin typeface="Consolas"/>
                <a:cs typeface="Consolas"/>
              </a:rPr>
              <a:t>4 số</a:t>
            </a:r>
            <a:r>
              <a:rPr sz="2400" spc="-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EC7C30"/>
                </a:solidFill>
                <a:latin typeface="Consolas"/>
                <a:cs typeface="Consolas"/>
              </a:rPr>
              <a:t>nguyên </a:t>
            </a:r>
            <a:r>
              <a:rPr sz="2400" spc="-131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EC7C30"/>
                </a:solidFill>
                <a:latin typeface="Consolas"/>
                <a:cs typeface="Consolas"/>
              </a:rPr>
              <a:t> #</a:t>
            </a:r>
            <a:r>
              <a:rPr sz="2400" spc="-2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EC7C30"/>
                </a:solidFill>
                <a:latin typeface="Consolas"/>
                <a:cs typeface="Consolas"/>
              </a:rPr>
              <a:t>list</a:t>
            </a:r>
            <a:r>
              <a:rPr sz="2400" spc="-1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EC7C30"/>
                </a:solidFill>
                <a:latin typeface="Consolas"/>
                <a:cs typeface="Consolas"/>
              </a:rPr>
              <a:t>3 chuỗi</a:t>
            </a:r>
            <a:r>
              <a:rPr sz="2400" spc="-1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EC7C30"/>
                </a:solidFill>
                <a:latin typeface="Consolas"/>
                <a:cs typeface="Consolas"/>
              </a:rPr>
              <a:t>con </a:t>
            </a:r>
            <a:r>
              <a:rPr sz="2400" spc="-130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EC7C30"/>
                </a:solidFill>
                <a:latin typeface="Consolas"/>
                <a:cs typeface="Consolas"/>
              </a:rPr>
              <a:t>#</a:t>
            </a:r>
            <a:r>
              <a:rPr sz="2400" spc="-1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EC7C30"/>
                </a:solidFill>
                <a:latin typeface="Consolas"/>
                <a:cs typeface="Consolas"/>
              </a:rPr>
              <a:t>list </a:t>
            </a:r>
            <a:r>
              <a:rPr sz="2400" spc="5" dirty="0">
                <a:solidFill>
                  <a:srgbClr val="EC7C30"/>
                </a:solidFill>
                <a:latin typeface="Consolas"/>
                <a:cs typeface="Consolas"/>
              </a:rPr>
              <a:t>rỗng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3781" y="2735072"/>
            <a:ext cx="8460740" cy="29673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2420" marR="30480" indent="-274320">
              <a:lnSpc>
                <a:spcPct val="100000"/>
              </a:lnSpc>
              <a:spcBef>
                <a:spcPts val="95"/>
              </a:spcBef>
              <a:buClr>
                <a:srgbClr val="FF0000"/>
              </a:buClr>
              <a:buFont typeface="Wingdings"/>
              <a:buChar char=""/>
              <a:tabLst>
                <a:tab pos="312420" algn="l"/>
              </a:tabLst>
            </a:pPr>
            <a:r>
              <a:rPr sz="2800" spc="-75" dirty="0">
                <a:latin typeface="Calibri"/>
                <a:cs typeface="Calibri"/>
              </a:rPr>
              <a:t>Tạo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list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bằng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list</a:t>
            </a:r>
            <a:r>
              <a:rPr sz="2800" spc="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comprehension</a:t>
            </a:r>
            <a:r>
              <a:rPr sz="2800" spc="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(bộ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suy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diễn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danh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sách)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một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đoạn mã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ngắn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trả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về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các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phần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tử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thuộc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list</a:t>
            </a:r>
            <a:endParaRPr sz="2800">
              <a:latin typeface="Calibri"/>
              <a:cs typeface="Calibri"/>
            </a:endParaRPr>
          </a:p>
          <a:p>
            <a:pPr marL="495300">
              <a:lnSpc>
                <a:spcPct val="100000"/>
              </a:lnSpc>
              <a:spcBef>
                <a:spcPts val="445"/>
              </a:spcBef>
            </a:pPr>
            <a:r>
              <a:rPr sz="2400" dirty="0">
                <a:solidFill>
                  <a:srgbClr val="EC7C30"/>
                </a:solidFill>
                <a:latin typeface="Consolas"/>
                <a:cs typeface="Consolas"/>
              </a:rPr>
              <a:t>#</a:t>
            </a:r>
            <a:r>
              <a:rPr sz="2400" spc="-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EC7C30"/>
                </a:solidFill>
                <a:latin typeface="Consolas"/>
                <a:cs typeface="Consolas"/>
              </a:rPr>
              <a:t>list</a:t>
            </a:r>
            <a:r>
              <a:rPr sz="2400" spc="5" dirty="0">
                <a:solidFill>
                  <a:srgbClr val="EC7C30"/>
                </a:solidFill>
                <a:latin typeface="Consolas"/>
                <a:cs typeface="Consolas"/>
              </a:rPr>
              <a:t> 1000</a:t>
            </a:r>
            <a:r>
              <a:rPr sz="2400" spc="1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EC7C30"/>
                </a:solidFill>
                <a:latin typeface="Consolas"/>
                <a:cs typeface="Consolas"/>
              </a:rPr>
              <a:t>số</a:t>
            </a:r>
            <a:r>
              <a:rPr sz="2400" spc="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EC7C30"/>
                </a:solidFill>
                <a:latin typeface="Consolas"/>
                <a:cs typeface="Consolas"/>
              </a:rPr>
              <a:t>nguyên</a:t>
            </a:r>
            <a:r>
              <a:rPr sz="2400" spc="1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EC7C30"/>
                </a:solidFill>
                <a:latin typeface="Consolas"/>
                <a:cs typeface="Consolas"/>
              </a:rPr>
              <a:t>từ</a:t>
            </a:r>
            <a:r>
              <a:rPr sz="2400" spc="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EC7C30"/>
                </a:solidFill>
                <a:latin typeface="Consolas"/>
                <a:cs typeface="Consolas"/>
              </a:rPr>
              <a:t>0</a:t>
            </a:r>
            <a:r>
              <a:rPr sz="2400" spc="1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EC7C30"/>
                </a:solidFill>
                <a:latin typeface="Consolas"/>
                <a:cs typeface="Consolas"/>
              </a:rPr>
              <a:t>đến</a:t>
            </a:r>
            <a:r>
              <a:rPr sz="2400" spc="1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EC7C30"/>
                </a:solidFill>
                <a:latin typeface="Consolas"/>
                <a:cs typeface="Consolas"/>
              </a:rPr>
              <a:t>999</a:t>
            </a:r>
            <a:endParaRPr sz="2400">
              <a:latin typeface="Consolas"/>
              <a:cs typeface="Consolas"/>
            </a:endParaRPr>
          </a:p>
          <a:p>
            <a:pPr marL="495300">
              <a:lnSpc>
                <a:spcPct val="100000"/>
              </a:lnSpc>
              <a:spcBef>
                <a:spcPts val="400"/>
              </a:spcBef>
            </a:pPr>
            <a:r>
              <a:rPr sz="2400" dirty="0">
                <a:solidFill>
                  <a:srgbClr val="006FC0"/>
                </a:solidFill>
                <a:latin typeface="Consolas"/>
                <a:cs typeface="Consolas"/>
              </a:rPr>
              <a:t>X</a:t>
            </a:r>
            <a:r>
              <a:rPr sz="2400" spc="-1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6FC0"/>
                </a:solidFill>
                <a:latin typeface="Consolas"/>
                <a:cs typeface="Consolas"/>
              </a:rPr>
              <a:t>= [n</a:t>
            </a:r>
            <a:r>
              <a:rPr sz="2400" spc="5" dirty="0">
                <a:solidFill>
                  <a:srgbClr val="006FC0"/>
                </a:solidFill>
                <a:latin typeface="Consolas"/>
                <a:cs typeface="Consolas"/>
              </a:rPr>
              <a:t> for</a:t>
            </a:r>
            <a:r>
              <a:rPr sz="2400" spc="-1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6FC0"/>
                </a:solidFill>
                <a:latin typeface="Consolas"/>
                <a:cs typeface="Consolas"/>
              </a:rPr>
              <a:t>n</a:t>
            </a:r>
            <a:r>
              <a:rPr sz="2400" spc="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6FC0"/>
                </a:solidFill>
                <a:latin typeface="Consolas"/>
                <a:cs typeface="Consolas"/>
              </a:rPr>
              <a:t>in </a:t>
            </a:r>
            <a:r>
              <a:rPr sz="2400" spc="5" dirty="0">
                <a:solidFill>
                  <a:srgbClr val="006FC0"/>
                </a:solidFill>
                <a:latin typeface="Consolas"/>
                <a:cs typeface="Consolas"/>
              </a:rPr>
              <a:t>range(1000)]</a:t>
            </a:r>
            <a:endParaRPr sz="2400">
              <a:latin typeface="Consolas"/>
              <a:cs typeface="Consolas"/>
            </a:endParaRPr>
          </a:p>
          <a:p>
            <a:pPr marL="495300" marR="1113790">
              <a:lnSpc>
                <a:spcPts val="3290"/>
              </a:lnSpc>
              <a:spcBef>
                <a:spcPts val="165"/>
              </a:spcBef>
            </a:pPr>
            <a:r>
              <a:rPr sz="2400" dirty="0">
                <a:solidFill>
                  <a:srgbClr val="EC7C30"/>
                </a:solidFill>
                <a:latin typeface="Consolas"/>
                <a:cs typeface="Consolas"/>
              </a:rPr>
              <a:t># list </a:t>
            </a:r>
            <a:r>
              <a:rPr sz="2400" spc="5" dirty="0">
                <a:solidFill>
                  <a:srgbClr val="EC7C30"/>
                </a:solidFill>
                <a:latin typeface="Consolas"/>
                <a:cs typeface="Consolas"/>
              </a:rPr>
              <a:t>gồm 10 list con là </a:t>
            </a:r>
            <a:r>
              <a:rPr sz="2400" dirty="0">
                <a:solidFill>
                  <a:srgbClr val="EC7C30"/>
                </a:solidFill>
                <a:latin typeface="Consolas"/>
                <a:cs typeface="Consolas"/>
              </a:rPr>
              <a:t>các cặp </a:t>
            </a:r>
            <a:r>
              <a:rPr sz="2400" spc="5" dirty="0">
                <a:solidFill>
                  <a:srgbClr val="EC7C30"/>
                </a:solidFill>
                <a:latin typeface="Consolas"/>
                <a:cs typeface="Consolas"/>
              </a:rPr>
              <a:t>[x, </a:t>
            </a:r>
            <a:r>
              <a:rPr sz="2400" spc="-15" dirty="0">
                <a:solidFill>
                  <a:srgbClr val="EC7C30"/>
                </a:solidFill>
                <a:latin typeface="Consolas"/>
                <a:cs typeface="Consolas"/>
              </a:rPr>
              <a:t>x</a:t>
            </a:r>
            <a:r>
              <a:rPr sz="2400" spc="-22" baseline="24305" dirty="0">
                <a:solidFill>
                  <a:srgbClr val="EC7C30"/>
                </a:solidFill>
                <a:latin typeface="Consolas"/>
                <a:cs typeface="Consolas"/>
              </a:rPr>
              <a:t>2</a:t>
            </a:r>
            <a:r>
              <a:rPr sz="2400" spc="-15" dirty="0">
                <a:solidFill>
                  <a:srgbClr val="EC7C30"/>
                </a:solidFill>
                <a:latin typeface="Consolas"/>
                <a:cs typeface="Consolas"/>
              </a:rPr>
              <a:t>] </a:t>
            </a:r>
            <a:r>
              <a:rPr sz="2400" spc="-130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EC7C30"/>
                </a:solidFill>
                <a:latin typeface="Consolas"/>
                <a:cs typeface="Consolas"/>
              </a:rPr>
              <a:t>#</a:t>
            </a:r>
            <a:r>
              <a:rPr sz="2400" spc="-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400" spc="5" dirty="0">
                <a:solidFill>
                  <a:srgbClr val="EC7C30"/>
                </a:solidFill>
                <a:latin typeface="Consolas"/>
                <a:cs typeface="Consolas"/>
              </a:rPr>
              <a:t>với</a:t>
            </a:r>
            <a:r>
              <a:rPr sz="2400" spc="1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EC7C30"/>
                </a:solidFill>
                <a:latin typeface="Consolas"/>
                <a:cs typeface="Consolas"/>
              </a:rPr>
              <a:t>x</a:t>
            </a:r>
            <a:r>
              <a:rPr sz="2400" spc="1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EC7C30"/>
                </a:solidFill>
                <a:latin typeface="Consolas"/>
                <a:cs typeface="Consolas"/>
              </a:rPr>
              <a:t>chạy</a:t>
            </a:r>
            <a:r>
              <a:rPr sz="2400" spc="1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EC7C30"/>
                </a:solidFill>
                <a:latin typeface="Consolas"/>
                <a:cs typeface="Consolas"/>
              </a:rPr>
              <a:t>từ</a:t>
            </a:r>
            <a:r>
              <a:rPr sz="2400" spc="1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EC7C30"/>
                </a:solidFill>
                <a:latin typeface="Consolas"/>
                <a:cs typeface="Consolas"/>
              </a:rPr>
              <a:t>0</a:t>
            </a:r>
            <a:r>
              <a:rPr sz="2400" spc="2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EC7C30"/>
                </a:solidFill>
                <a:latin typeface="Consolas"/>
                <a:cs typeface="Consolas"/>
              </a:rPr>
              <a:t>đến</a:t>
            </a:r>
            <a:r>
              <a:rPr sz="2400" spc="1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EC7C30"/>
                </a:solidFill>
                <a:latin typeface="Consolas"/>
                <a:cs typeface="Consolas"/>
              </a:rPr>
              <a:t>9</a:t>
            </a:r>
            <a:endParaRPr sz="2400">
              <a:latin typeface="Consolas"/>
              <a:cs typeface="Consolas"/>
            </a:endParaRPr>
          </a:p>
          <a:p>
            <a:pPr marL="495300">
              <a:lnSpc>
                <a:spcPct val="100000"/>
              </a:lnSpc>
              <a:spcBef>
                <a:spcPts val="219"/>
              </a:spcBef>
            </a:pPr>
            <a:r>
              <a:rPr sz="2400" dirty="0">
                <a:solidFill>
                  <a:srgbClr val="006FC0"/>
                </a:solidFill>
                <a:latin typeface="Consolas"/>
                <a:cs typeface="Consolas"/>
              </a:rPr>
              <a:t>Y</a:t>
            </a:r>
            <a:r>
              <a:rPr sz="2400" spc="-1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6FC0"/>
                </a:solidFill>
                <a:latin typeface="Consolas"/>
                <a:cs typeface="Consolas"/>
              </a:rPr>
              <a:t>=</a:t>
            </a:r>
            <a:r>
              <a:rPr sz="2400" spc="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6FC0"/>
                </a:solidFill>
                <a:latin typeface="Consolas"/>
                <a:cs typeface="Consolas"/>
              </a:rPr>
              <a:t>[[x,</a:t>
            </a:r>
            <a:r>
              <a:rPr sz="2400" spc="1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6FC0"/>
                </a:solidFill>
                <a:latin typeface="Consolas"/>
                <a:cs typeface="Consolas"/>
              </a:rPr>
              <a:t>x*x]</a:t>
            </a:r>
            <a:r>
              <a:rPr sz="2400" spc="-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400" spc="5" dirty="0">
                <a:solidFill>
                  <a:srgbClr val="006FC0"/>
                </a:solidFill>
                <a:latin typeface="Consolas"/>
                <a:cs typeface="Consolas"/>
              </a:rPr>
              <a:t>for</a:t>
            </a:r>
            <a:r>
              <a:rPr sz="2400" spc="1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6FC0"/>
                </a:solidFill>
                <a:latin typeface="Consolas"/>
                <a:cs typeface="Consolas"/>
              </a:rPr>
              <a:t>x</a:t>
            </a:r>
            <a:r>
              <a:rPr sz="2400" spc="-1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400" spc="5" dirty="0">
                <a:solidFill>
                  <a:srgbClr val="006FC0"/>
                </a:solidFill>
                <a:latin typeface="Consolas"/>
                <a:cs typeface="Consolas"/>
              </a:rPr>
              <a:t>in</a:t>
            </a:r>
            <a:r>
              <a:rPr sz="2400" spc="-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400" spc="5" dirty="0">
                <a:solidFill>
                  <a:srgbClr val="006FC0"/>
                </a:solidFill>
                <a:latin typeface="Consolas"/>
                <a:cs typeface="Consolas"/>
              </a:rPr>
              <a:t>range(10)]</a:t>
            </a:r>
            <a:endParaRPr sz="240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26463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556" y="1127242"/>
            <a:ext cx="8200797" cy="1107996"/>
          </a:xfrm>
        </p:spPr>
        <p:txBody>
          <a:bodyPr/>
          <a:lstStyle/>
          <a:p>
            <a:pPr algn="just"/>
            <a:r>
              <a:rPr lang="sv-SE" dirty="0">
                <a:latin typeface="Cambria" panose="02040503050406030204" pitchFamily="18" charset="0"/>
                <a:cs typeface="Times New Roman" pitchFamily="18" charset="0"/>
              </a:rPr>
              <a:t>lst = [2, 4, 6, 8] </a:t>
            </a:r>
            <a:r>
              <a:rPr lang="sv-SE" dirty="0">
                <a:latin typeface="Cambria" panose="02040503050406030204" pitchFamily="18" charset="0"/>
                <a:cs typeface="Times New Roman" pitchFamily="18" charset="0"/>
                <a:sym typeface="Wingdings" panose="05000000000000000000" pitchFamily="2" charset="2"/>
              </a:rPr>
              <a:t>lst tham chiếu t</a:t>
            </a:r>
            <a:r>
              <a:rPr lang="en-US" dirty="0" err="1">
                <a:latin typeface="Cambria" panose="02040503050406030204" pitchFamily="18" charset="0"/>
                <a:cs typeface="Times New Roman" pitchFamily="18" charset="0"/>
                <a:sym typeface="Wingdings" panose="05000000000000000000" pitchFamily="2" charset="2"/>
              </a:rPr>
              <a:t>ới</a:t>
            </a:r>
            <a:r>
              <a:rPr lang="en-US" dirty="0">
                <a:latin typeface="Cambria" panose="02040503050406030204" pitchFamily="18" charset="0"/>
                <a:cs typeface="Times New Roman" pitchFamily="18" charset="0"/>
                <a:sym typeface="Wingdings" panose="05000000000000000000" pitchFamily="2" charset="2"/>
              </a:rPr>
              <a:t> List</a:t>
            </a:r>
          </a:p>
          <a:p>
            <a:pPr algn="just"/>
            <a:r>
              <a:rPr lang="en-US" dirty="0" err="1">
                <a:latin typeface="Cambria" panose="02040503050406030204" pitchFamily="18" charset="0"/>
                <a:cs typeface="Times New Roman" pitchFamily="18" charset="0"/>
                <a:sym typeface="Wingdings" panose="05000000000000000000" pitchFamily="2" charset="2"/>
              </a:rPr>
              <a:t>lst</a:t>
            </a:r>
            <a:r>
              <a:rPr lang="en-US" dirty="0">
                <a:latin typeface="Cambria" panose="02040503050406030204" pitchFamily="18" charset="0"/>
                <a:cs typeface="Times New Roman" pitchFamily="18" charset="0"/>
                <a:sym typeface="Wingdings" panose="05000000000000000000" pitchFamily="2" charset="2"/>
              </a:rPr>
              <a:t>[2]</a:t>
            </a:r>
            <a:r>
              <a:rPr lang="en-US" dirty="0" err="1">
                <a:latin typeface="Cambria" panose="02040503050406030204" pitchFamily="18" charset="0"/>
                <a:cs typeface="Times New Roman" pitchFamily="18" charset="0"/>
                <a:sym typeface="Wingdings" panose="05000000000000000000" pitchFamily="2" charset="2"/>
              </a:rPr>
              <a:t>tham</a:t>
            </a:r>
            <a:r>
              <a:rPr lang="en-US" dirty="0">
                <a:latin typeface="Cambria" panose="02040503050406030204" pitchFamily="18" charset="0"/>
                <a:cs typeface="Times New Roman" pitchFamily="18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Cambria" panose="02040503050406030204" pitchFamily="18" charset="0"/>
                <a:cs typeface="Times New Roman" pitchFamily="18" charset="0"/>
                <a:sym typeface="Wingdings" panose="05000000000000000000" pitchFamily="2" charset="2"/>
              </a:rPr>
              <a:t>chiếu</a:t>
            </a:r>
            <a:r>
              <a:rPr lang="en-US" dirty="0">
                <a:latin typeface="Cambria" panose="02040503050406030204" pitchFamily="18" charset="0"/>
                <a:cs typeface="Times New Roman" pitchFamily="18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Cambria" panose="02040503050406030204" pitchFamily="18" charset="0"/>
                <a:cs typeface="Times New Roman" pitchFamily="18" charset="0"/>
                <a:sym typeface="Wingdings" panose="05000000000000000000" pitchFamily="2" charset="2"/>
              </a:rPr>
              <a:t>tới</a:t>
            </a:r>
            <a:r>
              <a:rPr lang="en-US" dirty="0">
                <a:latin typeface="Cambria" panose="02040503050406030204" pitchFamily="18" charset="0"/>
                <a:cs typeface="Times New Roman" pitchFamily="18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Cambria" panose="02040503050406030204" pitchFamily="18" charset="0"/>
                <a:cs typeface="Times New Roman" pitchFamily="18" charset="0"/>
                <a:sym typeface="Wingdings" panose="05000000000000000000" pitchFamily="2" charset="2"/>
              </a:rPr>
              <a:t>phần</a:t>
            </a:r>
            <a:r>
              <a:rPr lang="en-US" dirty="0">
                <a:latin typeface="Cambria" panose="02040503050406030204" pitchFamily="18" charset="0"/>
                <a:cs typeface="Times New Roman" pitchFamily="18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Cambria" panose="02040503050406030204" pitchFamily="18" charset="0"/>
                <a:cs typeface="Times New Roman" pitchFamily="18" charset="0"/>
                <a:sym typeface="Wingdings" panose="05000000000000000000" pitchFamily="2" charset="2"/>
              </a:rPr>
              <a:t>tử</a:t>
            </a:r>
            <a:r>
              <a:rPr lang="en-US" dirty="0">
                <a:latin typeface="Cambria" panose="02040503050406030204" pitchFamily="18" charset="0"/>
                <a:cs typeface="Times New Roman" pitchFamily="18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Cambria" panose="02040503050406030204" pitchFamily="18" charset="0"/>
                <a:cs typeface="Times New Roman" pitchFamily="18" charset="0"/>
                <a:sym typeface="Wingdings" panose="05000000000000000000" pitchFamily="2" charset="2"/>
              </a:rPr>
              <a:t>thứ</a:t>
            </a:r>
            <a:r>
              <a:rPr lang="en-US" dirty="0">
                <a:latin typeface="Cambria" panose="02040503050406030204" pitchFamily="18" charset="0"/>
                <a:cs typeface="Times New Roman" pitchFamily="18" charset="0"/>
                <a:sym typeface="Wingdings" panose="05000000000000000000" pitchFamily="2" charset="2"/>
              </a:rPr>
              <a:t> 2 (</a:t>
            </a:r>
            <a:r>
              <a:rPr lang="en-US" dirty="0" err="1">
                <a:latin typeface="Cambria" panose="02040503050406030204" pitchFamily="18" charset="0"/>
                <a:cs typeface="Times New Roman" pitchFamily="18" charset="0"/>
                <a:sym typeface="Wingdings" panose="05000000000000000000" pitchFamily="2" charset="2"/>
              </a:rPr>
              <a:t>giá</a:t>
            </a:r>
            <a:r>
              <a:rPr lang="en-US" dirty="0">
                <a:latin typeface="Cambria" panose="02040503050406030204" pitchFamily="18" charset="0"/>
                <a:cs typeface="Times New Roman" pitchFamily="18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Cambria" panose="02040503050406030204" pitchFamily="18" charset="0"/>
                <a:cs typeface="Times New Roman" pitchFamily="18" charset="0"/>
                <a:sym typeface="Wingdings" panose="05000000000000000000" pitchFamily="2" charset="2"/>
              </a:rPr>
              <a:t>trị</a:t>
            </a:r>
            <a:r>
              <a:rPr lang="en-US" dirty="0">
                <a:latin typeface="Cambria" panose="02040503050406030204" pitchFamily="18" charset="0"/>
                <a:cs typeface="Times New Roman" pitchFamily="18" charset="0"/>
                <a:sym typeface="Wingdings" panose="05000000000000000000" pitchFamily="2" charset="2"/>
              </a:rPr>
              <a:t> =6)</a:t>
            </a:r>
            <a:endParaRPr lang="en-US" dirty="0">
              <a:latin typeface="Cambria" panose="02040503050406030204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t>48</a:t>
            </a:fld>
            <a:endParaRPr lang="en-US" dirty="0"/>
          </a:p>
        </p:txBody>
      </p:sp>
      <p:sp>
        <p:nvSpPr>
          <p:cNvPr id="5" name="object 2"/>
          <p:cNvSpPr txBox="1">
            <a:spLocks/>
          </p:cNvSpPr>
          <p:nvPr/>
        </p:nvSpPr>
        <p:spPr>
          <a:xfrm>
            <a:off x="259180" y="141859"/>
            <a:ext cx="774181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56247C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3600" kern="0" spc="-5" dirty="0" err="1" smtClean="0"/>
              <a:t>Gán</a:t>
            </a:r>
            <a:r>
              <a:rPr lang="en-US" sz="3600" kern="0" spc="-5" dirty="0" smtClean="0"/>
              <a:t> </a:t>
            </a:r>
            <a:r>
              <a:rPr lang="en-US" sz="3600" kern="0" spc="-5" dirty="0" err="1" smtClean="0"/>
              <a:t>giá</a:t>
            </a:r>
            <a:r>
              <a:rPr lang="en-US" sz="3600" kern="0" spc="-5" dirty="0" smtClean="0"/>
              <a:t> </a:t>
            </a:r>
            <a:r>
              <a:rPr lang="en-US" sz="3600" kern="0" spc="-5" dirty="0" err="1" smtClean="0"/>
              <a:t>trị</a:t>
            </a:r>
            <a:r>
              <a:rPr lang="en-US" sz="3600" kern="0" spc="-5" dirty="0" smtClean="0"/>
              <a:t> </a:t>
            </a:r>
            <a:r>
              <a:rPr lang="en-US" sz="3600" kern="0" spc="-5" dirty="0" err="1" smtClean="0"/>
              <a:t>cho</a:t>
            </a:r>
            <a:r>
              <a:rPr lang="en-US" sz="3600" kern="0" spc="-5" dirty="0" smtClean="0"/>
              <a:t> </a:t>
            </a:r>
            <a:r>
              <a:rPr lang="en-US" sz="3600" kern="0" spc="-5" dirty="0" err="1" smtClean="0"/>
              <a:t>các</a:t>
            </a:r>
            <a:r>
              <a:rPr lang="en-US" sz="3600" kern="0" spc="-5" dirty="0" smtClean="0"/>
              <a:t> </a:t>
            </a:r>
            <a:r>
              <a:rPr lang="en-US" sz="3600" kern="0" spc="-5" dirty="0" err="1" smtClean="0"/>
              <a:t>phần</a:t>
            </a:r>
            <a:r>
              <a:rPr lang="en-US" sz="3600" kern="0" spc="-5" dirty="0" smtClean="0"/>
              <a:t> </a:t>
            </a:r>
            <a:r>
              <a:rPr lang="en-US" sz="3600" kern="0" spc="-5" dirty="0" err="1" smtClean="0"/>
              <a:t>tử</a:t>
            </a:r>
            <a:r>
              <a:rPr lang="en-US" sz="3600" kern="0" spc="-5" dirty="0" smtClean="0"/>
              <a:t> </a:t>
            </a:r>
            <a:r>
              <a:rPr lang="en-US" sz="3600" kern="0" spc="-5" dirty="0" err="1" smtClean="0"/>
              <a:t>trong</a:t>
            </a:r>
            <a:r>
              <a:rPr lang="en-US" sz="3600" kern="0" spc="-5" dirty="0" smtClean="0"/>
              <a:t> list</a:t>
            </a:r>
            <a:endParaRPr lang="en-US" sz="3600" kern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F8FC31-7205-4D21-8BE4-1585EF093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566" y="1752600"/>
            <a:ext cx="6200775" cy="14001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BE8182-8AC3-4DDF-AA37-DB6C0DDEA1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3132455"/>
            <a:ext cx="6286500" cy="2419350"/>
          </a:xfrm>
          <a:prstGeom prst="rect">
            <a:avLst/>
          </a:prstGeom>
        </p:spPr>
      </p:pic>
      <p:sp>
        <p:nvSpPr>
          <p:cNvPr id="9" name="Footer Placeholder 8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74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t>49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BE9951-BD1D-49EB-B130-4DA754D71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1447800"/>
            <a:ext cx="5181600" cy="4829175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076325"/>
            <a:ext cx="3733800" cy="676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400" dirty="0" err="1">
                <a:latin typeface="Cambria" panose="02040503050406030204" pitchFamily="18" charset="0"/>
                <a:cs typeface="Times New Roman" pitchFamily="18" charset="0"/>
              </a:rPr>
              <a:t>Ví</a:t>
            </a:r>
            <a:r>
              <a:rPr lang="en-US" sz="2400" dirty="0"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cs typeface="Times New Roman" pitchFamily="18" charset="0"/>
              </a:rPr>
              <a:t>dụ</a:t>
            </a:r>
            <a:r>
              <a:rPr lang="en-US" sz="2400" dirty="0"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cs typeface="Times New Roman" pitchFamily="18" charset="0"/>
              </a:rPr>
              <a:t>gán</a:t>
            </a:r>
            <a:r>
              <a:rPr lang="en-US" sz="2400" dirty="0"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cs typeface="Times New Roman" pitchFamily="18" charset="0"/>
              </a:rPr>
              <a:t>tham</a:t>
            </a:r>
            <a:r>
              <a:rPr lang="en-US" sz="2400" dirty="0"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cs typeface="Times New Roman" pitchFamily="18" charset="0"/>
              </a:rPr>
              <a:t>chiếu</a:t>
            </a:r>
            <a:r>
              <a:rPr lang="en-US" sz="2400" dirty="0">
                <a:latin typeface="Cambria" panose="02040503050406030204" pitchFamily="18" charset="0"/>
                <a:cs typeface="Times New Roman" pitchFamily="18" charset="0"/>
              </a:rPr>
              <a:t>:</a:t>
            </a:r>
          </a:p>
        </p:txBody>
      </p:sp>
      <p:sp>
        <p:nvSpPr>
          <p:cNvPr id="8" name="object 2"/>
          <p:cNvSpPr txBox="1">
            <a:spLocks/>
          </p:cNvSpPr>
          <p:nvPr/>
        </p:nvSpPr>
        <p:spPr>
          <a:xfrm>
            <a:off x="259180" y="141859"/>
            <a:ext cx="774181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56247C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3600" kern="0" spc="-5" dirty="0" err="1" smtClean="0"/>
              <a:t>Gán</a:t>
            </a:r>
            <a:r>
              <a:rPr lang="en-US" sz="3600" kern="0" spc="-5" dirty="0" smtClean="0"/>
              <a:t> </a:t>
            </a:r>
            <a:r>
              <a:rPr lang="en-US" sz="3600" kern="0" spc="-5" dirty="0" err="1" smtClean="0"/>
              <a:t>giá</a:t>
            </a:r>
            <a:r>
              <a:rPr lang="en-US" sz="3600" kern="0" spc="-5" dirty="0" smtClean="0"/>
              <a:t> </a:t>
            </a:r>
            <a:r>
              <a:rPr lang="en-US" sz="3600" kern="0" spc="-5" dirty="0" err="1" smtClean="0"/>
              <a:t>trị</a:t>
            </a:r>
            <a:r>
              <a:rPr lang="en-US" sz="3600" kern="0" spc="-5" dirty="0" smtClean="0"/>
              <a:t> </a:t>
            </a:r>
            <a:r>
              <a:rPr lang="en-US" sz="3600" kern="0" spc="-5" dirty="0" err="1" smtClean="0"/>
              <a:t>cho</a:t>
            </a:r>
            <a:r>
              <a:rPr lang="en-US" sz="3600" kern="0" spc="-5" dirty="0" smtClean="0"/>
              <a:t> </a:t>
            </a:r>
            <a:r>
              <a:rPr lang="en-US" sz="3600" kern="0" spc="-5" dirty="0" err="1" smtClean="0"/>
              <a:t>các</a:t>
            </a:r>
            <a:r>
              <a:rPr lang="en-US" sz="3600" kern="0" spc="-5" dirty="0" smtClean="0"/>
              <a:t> </a:t>
            </a:r>
            <a:r>
              <a:rPr lang="en-US" sz="3600" kern="0" spc="-5" dirty="0" err="1" smtClean="0"/>
              <a:t>phần</a:t>
            </a:r>
            <a:r>
              <a:rPr lang="en-US" sz="3600" kern="0" spc="-5" dirty="0" smtClean="0"/>
              <a:t> </a:t>
            </a:r>
            <a:r>
              <a:rPr lang="en-US" sz="3600" kern="0" spc="-5" dirty="0" err="1" smtClean="0"/>
              <a:t>tử</a:t>
            </a:r>
            <a:r>
              <a:rPr lang="en-US" sz="3600" kern="0" spc="-5" dirty="0" smtClean="0"/>
              <a:t> </a:t>
            </a:r>
            <a:r>
              <a:rPr lang="en-US" sz="3600" kern="0" spc="-5" dirty="0" err="1" smtClean="0"/>
              <a:t>trong</a:t>
            </a:r>
            <a:r>
              <a:rPr lang="en-US" sz="3600" kern="0" spc="-5" dirty="0" smtClean="0"/>
              <a:t> list</a:t>
            </a:r>
            <a:endParaRPr lang="en-US" sz="3600" kern="0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42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81" y="141859"/>
            <a:ext cx="28441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Vòng</a:t>
            </a:r>
            <a:r>
              <a:rPr sz="3600" spc="-50" dirty="0"/>
              <a:t> </a:t>
            </a:r>
            <a:r>
              <a:rPr sz="3600" dirty="0"/>
              <a:t>lặp</a:t>
            </a:r>
            <a:r>
              <a:rPr sz="3600" spc="-45" dirty="0"/>
              <a:t> </a:t>
            </a:r>
            <a:r>
              <a:rPr sz="3600" spc="-5" dirty="0"/>
              <a:t>while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259181" y="2994786"/>
            <a:ext cx="8532495" cy="34537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marR="516255" indent="-274320">
              <a:lnSpc>
                <a:spcPct val="100000"/>
              </a:lnSpc>
              <a:spcBef>
                <a:spcPts val="9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40" dirty="0">
                <a:latin typeface="Calibri"/>
                <a:cs typeface="Calibri"/>
              </a:rPr>
              <a:t>Vòng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while</a:t>
            </a:r>
            <a:r>
              <a:rPr sz="28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thực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hiện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lặp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lại</a:t>
            </a:r>
            <a:r>
              <a:rPr sz="2800" spc="-10" dirty="0">
                <a:latin typeface="Calibri"/>
                <a:cs typeface="Calibri"/>
              </a:rPr>
              <a:t> khối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lệnh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chừng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nào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biểu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thức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điều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kiện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còn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đúng</a:t>
            </a:r>
            <a:endParaRPr sz="2800">
              <a:latin typeface="Calibri"/>
              <a:cs typeface="Calibri"/>
            </a:endParaRPr>
          </a:p>
          <a:p>
            <a:pPr marL="744220" marR="5080" lvl="1" indent="-274955">
              <a:lnSpc>
                <a:spcPct val="100000"/>
              </a:lnSpc>
              <a:spcBef>
                <a:spcPts val="434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10" dirty="0">
                <a:latin typeface="Calibri"/>
                <a:cs typeface="Calibri"/>
              </a:rPr>
              <a:t>Phát </a:t>
            </a:r>
            <a:r>
              <a:rPr sz="2400" spc="-5" dirty="0">
                <a:latin typeface="Calibri"/>
                <a:cs typeface="Calibri"/>
              </a:rPr>
              <a:t>biểu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continue </a:t>
            </a:r>
            <a:r>
              <a:rPr sz="2400" spc="-10" dirty="0">
                <a:latin typeface="Calibri"/>
                <a:cs typeface="Calibri"/>
              </a:rPr>
              <a:t>trong </a:t>
            </a:r>
            <a:r>
              <a:rPr sz="2400" dirty="0">
                <a:latin typeface="Calibri"/>
                <a:cs typeface="Calibri"/>
              </a:rPr>
              <a:t>khối lệnh </a:t>
            </a:r>
            <a:r>
              <a:rPr sz="2400" spc="-5" dirty="0">
                <a:latin typeface="Calibri"/>
                <a:cs typeface="Calibri"/>
              </a:rPr>
              <a:t>sẽ </a:t>
            </a:r>
            <a:r>
              <a:rPr sz="2400" spc="-25" dirty="0">
                <a:latin typeface="Calibri"/>
                <a:cs typeface="Calibri"/>
              </a:rPr>
              <a:t>ngắt </a:t>
            </a:r>
            <a:r>
              <a:rPr sz="2400" dirty="0">
                <a:latin typeface="Calibri"/>
                <a:cs typeface="Calibri"/>
              </a:rPr>
              <a:t>khối lệnh </a:t>
            </a:r>
            <a:r>
              <a:rPr sz="2400" spc="-5" dirty="0">
                <a:latin typeface="Calibri"/>
                <a:cs typeface="Calibri"/>
              </a:rPr>
              <a:t>hiện </a:t>
            </a:r>
            <a:r>
              <a:rPr sz="2400" spc="-10" dirty="0">
                <a:latin typeface="Calibri"/>
                <a:cs typeface="Calibri"/>
              </a:rPr>
              <a:t>tại </a:t>
            </a:r>
            <a:r>
              <a:rPr sz="2400" spc="-20" dirty="0">
                <a:latin typeface="Calibri"/>
                <a:cs typeface="Calibri"/>
              </a:rPr>
              <a:t>và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bắt</a:t>
            </a:r>
            <a:r>
              <a:rPr sz="2400" spc="-5" dirty="0">
                <a:latin typeface="Calibri"/>
                <a:cs typeface="Calibri"/>
              </a:rPr>
              <a:t> đầu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một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vòng</a:t>
            </a:r>
            <a:r>
              <a:rPr sz="2400" dirty="0">
                <a:latin typeface="Calibri"/>
                <a:cs typeface="Calibri"/>
              </a:rPr>
              <a:t> lặp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mới</a:t>
            </a:r>
            <a:endParaRPr sz="24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400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10" dirty="0">
                <a:latin typeface="Calibri"/>
                <a:cs typeface="Calibri"/>
              </a:rPr>
              <a:t>Phát</a:t>
            </a:r>
            <a:r>
              <a:rPr sz="2400" spc="-5" dirty="0">
                <a:latin typeface="Calibri"/>
                <a:cs typeface="Calibri"/>
              </a:rPr>
              <a:t> biểu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break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sẽ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kết </a:t>
            </a:r>
            <a:r>
              <a:rPr sz="2400" dirty="0">
                <a:latin typeface="Calibri"/>
                <a:cs typeface="Calibri"/>
              </a:rPr>
              <a:t>thực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vòng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lặp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ngay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lập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tức</a:t>
            </a:r>
            <a:endParaRPr sz="2400">
              <a:latin typeface="Calibri"/>
              <a:cs typeface="Calibri"/>
            </a:endParaRPr>
          </a:p>
          <a:p>
            <a:pPr marL="287020" marR="202565" indent="-274320">
              <a:lnSpc>
                <a:spcPct val="100000"/>
              </a:lnSpc>
              <a:spcBef>
                <a:spcPts val="77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5" dirty="0">
                <a:latin typeface="Calibri"/>
                <a:cs typeface="Calibri"/>
              </a:rPr>
              <a:t>Khối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else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sẽ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được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thực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hiện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sau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khi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toàn</a:t>
            </a:r>
            <a:r>
              <a:rPr sz="2800" spc="-5" dirty="0">
                <a:latin typeface="Calibri"/>
                <a:cs typeface="Calibri"/>
              </a:rPr>
              <a:t> bộ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vòng</a:t>
            </a:r>
            <a:r>
              <a:rPr sz="2800" spc="-5" dirty="0">
                <a:latin typeface="Calibri"/>
                <a:cs typeface="Calibri"/>
              </a:rPr>
              <a:t> lặp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đã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chạy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xong,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không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bắt</a:t>
            </a:r>
            <a:r>
              <a:rPr sz="2800" spc="-5" dirty="0">
                <a:latin typeface="Calibri"/>
                <a:cs typeface="Calibri"/>
              </a:rPr>
              <a:t> buộc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phải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có</a:t>
            </a:r>
            <a:r>
              <a:rPr sz="2800" spc="-5" dirty="0">
                <a:latin typeface="Calibri"/>
                <a:cs typeface="Calibri"/>
              </a:rPr>
              <a:t> khối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này</a:t>
            </a:r>
            <a:endParaRPr sz="28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425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dirty="0">
                <a:latin typeface="Calibri"/>
                <a:cs typeface="Calibri"/>
              </a:rPr>
              <a:t>Khối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này</a:t>
            </a:r>
            <a:r>
              <a:rPr sz="2400" spc="-5" dirty="0">
                <a:latin typeface="Calibri"/>
                <a:cs typeface="Calibri"/>
              </a:rPr>
              <a:t> sẽ </a:t>
            </a:r>
            <a:r>
              <a:rPr sz="2400" dirty="0">
                <a:latin typeface="Calibri"/>
                <a:cs typeface="Calibri"/>
              </a:rPr>
              <a:t>không</a:t>
            </a:r>
            <a:r>
              <a:rPr sz="2400" spc="-15" dirty="0">
                <a:latin typeface="Calibri"/>
                <a:cs typeface="Calibri"/>
              </a:rPr>
              <a:t> chạy </a:t>
            </a:r>
            <a:r>
              <a:rPr sz="2400" spc="-5" dirty="0">
                <a:latin typeface="Calibri"/>
                <a:cs typeface="Calibri"/>
              </a:rPr>
              <a:t>nếu </a:t>
            </a:r>
            <a:r>
              <a:rPr sz="2400" spc="-10" dirty="0">
                <a:latin typeface="Calibri"/>
                <a:cs typeface="Calibri"/>
              </a:rPr>
              <a:t>vòng </a:t>
            </a:r>
            <a:r>
              <a:rPr sz="2400" dirty="0">
                <a:latin typeface="Calibri"/>
                <a:cs typeface="Calibri"/>
              </a:rPr>
              <a:t>lặp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bị </a:t>
            </a:r>
            <a:r>
              <a:rPr sz="2400" spc="-10" dirty="0">
                <a:latin typeface="Calibri"/>
                <a:cs typeface="Calibri"/>
              </a:rPr>
              <a:t>“break”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8995" y="1013460"/>
            <a:ext cx="2490216" cy="107289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98876" y="1013460"/>
            <a:ext cx="2557272" cy="197053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115811" y="1016508"/>
            <a:ext cx="2328672" cy="196748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3108232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81" y="141859"/>
            <a:ext cx="77971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So</a:t>
            </a:r>
            <a:r>
              <a:rPr sz="3600" spc="-15" dirty="0"/>
              <a:t> </a:t>
            </a:r>
            <a:r>
              <a:rPr sz="3600" spc="-5" dirty="0"/>
              <a:t>sánh</a:t>
            </a:r>
            <a:r>
              <a:rPr sz="3600" spc="-15" dirty="0"/>
              <a:t> </a:t>
            </a:r>
            <a:r>
              <a:rPr sz="3600" dirty="0"/>
              <a:t>2</a:t>
            </a:r>
            <a:r>
              <a:rPr sz="3600" spc="-10" dirty="0"/>
              <a:t> </a:t>
            </a:r>
            <a:r>
              <a:rPr sz="3600" dirty="0"/>
              <a:t>list:</a:t>
            </a:r>
            <a:r>
              <a:rPr sz="3600" spc="-15" dirty="0"/>
              <a:t> </a:t>
            </a:r>
            <a:r>
              <a:rPr sz="3600" dirty="0"/>
              <a:t>theo</a:t>
            </a:r>
            <a:r>
              <a:rPr sz="3600" spc="-5" dirty="0"/>
              <a:t> thứ</a:t>
            </a:r>
            <a:r>
              <a:rPr sz="3600" spc="-10" dirty="0"/>
              <a:t> </a:t>
            </a:r>
            <a:r>
              <a:rPr sz="3600" dirty="0"/>
              <a:t>tự</a:t>
            </a:r>
            <a:r>
              <a:rPr sz="3600" spc="-10" dirty="0"/>
              <a:t> </a:t>
            </a:r>
            <a:r>
              <a:rPr sz="3600" dirty="0"/>
              <a:t>từ</a:t>
            </a:r>
            <a:r>
              <a:rPr sz="3600" spc="-10" dirty="0"/>
              <a:t> </a:t>
            </a:r>
            <a:r>
              <a:rPr sz="3600" dirty="0"/>
              <a:t>điển</a:t>
            </a:r>
            <a:r>
              <a:rPr sz="3600" spc="-5" dirty="0"/>
              <a:t> </a:t>
            </a:r>
            <a:r>
              <a:rPr sz="3600" dirty="0"/>
              <a:t>(như</a:t>
            </a:r>
            <a:r>
              <a:rPr sz="3600" spc="-10" dirty="0"/>
              <a:t> </a:t>
            </a:r>
            <a:r>
              <a:rPr sz="3600" spc="-5" dirty="0"/>
              <a:t>str)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50</a:t>
            </a:fld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40131" y="1042121"/>
          <a:ext cx="4952999" cy="47252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19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9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26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00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88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0707">
                <a:tc>
                  <a:txBody>
                    <a:bodyPr/>
                    <a:lstStyle/>
                    <a:p>
                      <a:pPr marL="31750">
                        <a:lnSpc>
                          <a:spcPts val="1889"/>
                        </a:lnSpc>
                      </a:pPr>
                      <a:r>
                        <a:rPr sz="2000" dirty="0">
                          <a:solidFill>
                            <a:srgbClr val="000F80"/>
                          </a:solidFill>
                          <a:latin typeface="Consolas"/>
                          <a:cs typeface="Consolas"/>
                        </a:rPr>
                        <a:t>a</a:t>
                      </a:r>
                      <a:r>
                        <a:rPr sz="2000" spc="-60" dirty="0">
                          <a:solidFill>
                            <a:srgbClr val="000F8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=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 marL="69215">
                        <a:lnSpc>
                          <a:spcPts val="1889"/>
                        </a:lnSpc>
                      </a:pPr>
                      <a:r>
                        <a:rPr sz="2000" dirty="0">
                          <a:latin typeface="Consolas"/>
                          <a:cs typeface="Consolas"/>
                        </a:rPr>
                        <a:t>[</a:t>
                      </a:r>
                      <a:r>
                        <a:rPr sz="2000" dirty="0">
                          <a:solidFill>
                            <a:srgbClr val="098557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2000" spc="-4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098557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2000" spc="-5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098557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]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146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dirty="0">
                          <a:solidFill>
                            <a:srgbClr val="000F80"/>
                          </a:solidFill>
                          <a:latin typeface="Consolas"/>
                          <a:cs typeface="Consolas"/>
                        </a:rPr>
                        <a:t>b</a:t>
                      </a:r>
                      <a:r>
                        <a:rPr sz="2000" spc="-60" dirty="0">
                          <a:solidFill>
                            <a:srgbClr val="000F8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=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795" marB="0"/>
                </a:tc>
                <a:tc gridSpan="4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dirty="0">
                          <a:latin typeface="Consolas"/>
                          <a:cs typeface="Consolas"/>
                        </a:rPr>
                        <a:t>[</a:t>
                      </a:r>
                      <a:r>
                        <a:rPr sz="2000" dirty="0">
                          <a:solidFill>
                            <a:srgbClr val="098557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2000" spc="-3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098557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20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098557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20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098557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]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79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032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solidFill>
                            <a:srgbClr val="000F80"/>
                          </a:solidFill>
                          <a:latin typeface="Consolas"/>
                          <a:cs typeface="Consolas"/>
                        </a:rPr>
                        <a:t>c</a:t>
                      </a:r>
                      <a:r>
                        <a:rPr sz="2000" spc="-60" dirty="0">
                          <a:solidFill>
                            <a:srgbClr val="000F8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=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160" marB="0"/>
                </a:tc>
                <a:tc gridSpan="4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latin typeface="Consolas"/>
                          <a:cs typeface="Consolas"/>
                        </a:rPr>
                        <a:t>[</a:t>
                      </a:r>
                      <a:r>
                        <a:rPr sz="2000" dirty="0">
                          <a:solidFill>
                            <a:srgbClr val="098557"/>
                          </a:solidFill>
                          <a:latin typeface="Consolas"/>
                          <a:cs typeface="Consolas"/>
                        </a:rPr>
                        <a:t>1.5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]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16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89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000" dirty="0">
                          <a:solidFill>
                            <a:srgbClr val="000F80"/>
                          </a:solidFill>
                          <a:latin typeface="Consolas"/>
                          <a:cs typeface="Consolas"/>
                        </a:rPr>
                        <a:t>d</a:t>
                      </a:r>
                      <a:r>
                        <a:rPr sz="2000" spc="-60" dirty="0">
                          <a:solidFill>
                            <a:srgbClr val="000F8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=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1430" marB="0"/>
                </a:tc>
                <a:tc gridSpan="4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000" dirty="0">
                          <a:latin typeface="Consolas"/>
                          <a:cs typeface="Consolas"/>
                        </a:rPr>
                        <a:t>[</a:t>
                      </a:r>
                      <a:r>
                        <a:rPr sz="2000" dirty="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'a'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2000" spc="-3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'b'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2000" spc="-3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'c'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]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143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2521">
                <a:tc gridSpan="2"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2000" dirty="0">
                          <a:solidFill>
                            <a:srgbClr val="795E25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2000" dirty="0">
                          <a:solidFill>
                            <a:srgbClr val="000F80"/>
                          </a:solidFill>
                          <a:latin typeface="Consolas"/>
                          <a:cs typeface="Consolas"/>
                        </a:rPr>
                        <a:t>a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8763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2000" dirty="0">
                          <a:latin typeface="Consolas"/>
                          <a:cs typeface="Consolas"/>
                        </a:rPr>
                        <a:t>&gt;</a:t>
                      </a:r>
                      <a:r>
                        <a:rPr sz="2000" spc="-7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000F80"/>
                          </a:solidFill>
                          <a:latin typeface="Consolas"/>
                          <a:cs typeface="Consolas"/>
                        </a:rPr>
                        <a:t>b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)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87630" marB="0"/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8763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False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8763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146">
                <a:tc gridSpan="2"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solidFill>
                            <a:srgbClr val="795E25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2000" dirty="0">
                          <a:solidFill>
                            <a:srgbClr val="000F80"/>
                          </a:solidFill>
                          <a:latin typeface="Consolas"/>
                          <a:cs typeface="Consolas"/>
                        </a:rPr>
                        <a:t>a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16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latin typeface="Consolas"/>
                          <a:cs typeface="Consolas"/>
                        </a:rPr>
                        <a:t>==</a:t>
                      </a:r>
                      <a:r>
                        <a:rPr sz="2000" spc="-8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000F80"/>
                          </a:solidFill>
                          <a:latin typeface="Consolas"/>
                          <a:cs typeface="Consolas"/>
                        </a:rPr>
                        <a:t>b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)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160" marB="0"/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16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False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16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7035">
                <a:tc gridSpan="2"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dirty="0">
                          <a:solidFill>
                            <a:srgbClr val="795E25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2000" dirty="0">
                          <a:solidFill>
                            <a:srgbClr val="000F80"/>
                          </a:solidFill>
                          <a:latin typeface="Consolas"/>
                          <a:cs typeface="Consolas"/>
                        </a:rPr>
                        <a:t>a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79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dirty="0">
                          <a:latin typeface="Consolas"/>
                          <a:cs typeface="Consolas"/>
                        </a:rPr>
                        <a:t>&lt;</a:t>
                      </a:r>
                      <a:r>
                        <a:rPr sz="2000" spc="-7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000F80"/>
                          </a:solidFill>
                          <a:latin typeface="Consolas"/>
                          <a:cs typeface="Consolas"/>
                        </a:rPr>
                        <a:t>b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)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795" marB="0"/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795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True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79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6273">
                <a:tc gridSpan="2"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000" dirty="0">
                          <a:solidFill>
                            <a:srgbClr val="795E25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2000" dirty="0">
                          <a:solidFill>
                            <a:srgbClr val="000F80"/>
                          </a:solidFill>
                          <a:latin typeface="Consolas"/>
                          <a:cs typeface="Consolas"/>
                        </a:rPr>
                        <a:t>a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143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000" dirty="0">
                          <a:latin typeface="Consolas"/>
                          <a:cs typeface="Consolas"/>
                        </a:rPr>
                        <a:t>+</a:t>
                      </a:r>
                      <a:r>
                        <a:rPr sz="2000" spc="-3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[</a:t>
                      </a:r>
                      <a:r>
                        <a:rPr sz="2000" spc="-5" dirty="0">
                          <a:solidFill>
                            <a:srgbClr val="098557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]</a:t>
                      </a:r>
                      <a:r>
                        <a:rPr sz="20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==</a:t>
                      </a:r>
                      <a:r>
                        <a:rPr sz="20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000F80"/>
                          </a:solidFill>
                          <a:latin typeface="Consolas"/>
                          <a:cs typeface="Consolas"/>
                        </a:rPr>
                        <a:t>b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)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1430" marB="0"/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143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True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143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6145">
                <a:tc gridSpan="2"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solidFill>
                            <a:srgbClr val="795E25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2000" dirty="0">
                          <a:solidFill>
                            <a:srgbClr val="000F80"/>
                          </a:solidFill>
                          <a:latin typeface="Consolas"/>
                          <a:cs typeface="Consolas"/>
                        </a:rPr>
                        <a:t>c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16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latin typeface="Consolas"/>
                          <a:cs typeface="Consolas"/>
                        </a:rPr>
                        <a:t>&lt;=</a:t>
                      </a:r>
                      <a:r>
                        <a:rPr sz="2000" spc="-8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000F80"/>
                          </a:solidFill>
                          <a:latin typeface="Consolas"/>
                          <a:cs typeface="Consolas"/>
                        </a:rPr>
                        <a:t>b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)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160" marB="0"/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16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False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16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6794">
                <a:tc gridSpan="2"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dirty="0">
                          <a:solidFill>
                            <a:srgbClr val="795E25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2000" dirty="0">
                          <a:solidFill>
                            <a:srgbClr val="000F80"/>
                          </a:solidFill>
                          <a:latin typeface="Consolas"/>
                          <a:cs typeface="Consolas"/>
                        </a:rPr>
                        <a:t>d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79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dirty="0">
                          <a:latin typeface="Consolas"/>
                          <a:cs typeface="Consolas"/>
                        </a:rPr>
                        <a:t>!=</a:t>
                      </a:r>
                      <a:r>
                        <a:rPr sz="2000" spc="-8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000F80"/>
                          </a:solidFill>
                          <a:latin typeface="Consolas"/>
                          <a:cs typeface="Consolas"/>
                        </a:rPr>
                        <a:t>a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)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795" marB="0"/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795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True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795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6476">
                <a:tc gridSpan="2"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000" dirty="0">
                          <a:solidFill>
                            <a:srgbClr val="795E25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2000" dirty="0">
                          <a:solidFill>
                            <a:srgbClr val="000F80"/>
                          </a:solidFill>
                          <a:latin typeface="Consolas"/>
                          <a:cs typeface="Consolas"/>
                        </a:rPr>
                        <a:t>d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143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000" dirty="0">
                          <a:latin typeface="Consolas"/>
                          <a:cs typeface="Consolas"/>
                        </a:rPr>
                        <a:t>==</a:t>
                      </a:r>
                      <a:r>
                        <a:rPr sz="2000" spc="-6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257E99"/>
                          </a:solidFill>
                          <a:latin typeface="Consolas"/>
                          <a:cs typeface="Consolas"/>
                        </a:rPr>
                        <a:t>list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2000" spc="-5" dirty="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'abc'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))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1430" marB="0"/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143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True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143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0084">
                <a:tc gridSpan="2"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solidFill>
                            <a:srgbClr val="795E25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2000" dirty="0">
                          <a:solidFill>
                            <a:srgbClr val="000F80"/>
                          </a:solidFill>
                          <a:latin typeface="Consolas"/>
                          <a:cs typeface="Consolas"/>
                        </a:rPr>
                        <a:t>d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16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latin typeface="Consolas"/>
                          <a:cs typeface="Consolas"/>
                        </a:rPr>
                        <a:t>&gt;=</a:t>
                      </a:r>
                      <a:r>
                        <a:rPr sz="2000" spc="-8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000F80"/>
                          </a:solidFill>
                          <a:latin typeface="Consolas"/>
                          <a:cs typeface="Consolas"/>
                        </a:rPr>
                        <a:t>c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)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160" marB="0"/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16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Lỗi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16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1892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81" y="141859"/>
            <a:ext cx="4724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Phép</a:t>
            </a:r>
            <a:r>
              <a:rPr sz="3600" spc="-25" dirty="0"/>
              <a:t> </a:t>
            </a:r>
            <a:r>
              <a:rPr sz="3600" dirty="0"/>
              <a:t>toán,</a:t>
            </a:r>
            <a:r>
              <a:rPr sz="3600" spc="-20" dirty="0"/>
              <a:t> </a:t>
            </a:r>
            <a:r>
              <a:rPr sz="3600" dirty="0"/>
              <a:t>chỉ</a:t>
            </a:r>
            <a:r>
              <a:rPr sz="3600" spc="-20" dirty="0"/>
              <a:t> </a:t>
            </a:r>
            <a:r>
              <a:rPr sz="3600" dirty="0"/>
              <a:t>mục</a:t>
            </a:r>
            <a:r>
              <a:rPr sz="3600" spc="-15" dirty="0"/>
              <a:t> </a:t>
            </a:r>
            <a:r>
              <a:rPr sz="3600" dirty="0"/>
              <a:t>và</a:t>
            </a:r>
            <a:r>
              <a:rPr sz="3600" spc="-20" dirty="0"/>
              <a:t> </a:t>
            </a:r>
            <a:r>
              <a:rPr sz="3600" dirty="0"/>
              <a:t>cắt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59181" y="891683"/>
            <a:ext cx="8584565" cy="5115560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60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5" dirty="0">
                <a:latin typeface="Calibri"/>
                <a:cs typeface="Calibri"/>
              </a:rPr>
              <a:t>Giữa </a:t>
            </a:r>
            <a:r>
              <a:rPr sz="2800" spc="-15" dirty="0">
                <a:latin typeface="Calibri"/>
                <a:cs typeface="Calibri"/>
              </a:rPr>
              <a:t>list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và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str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có</a:t>
            </a:r>
            <a:r>
              <a:rPr sz="2800" spc="-5" dirty="0">
                <a:latin typeface="Calibri"/>
                <a:cs typeface="Calibri"/>
              </a:rPr>
              <a:t> sự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tương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đồng </a:t>
            </a:r>
            <a:r>
              <a:rPr sz="2800" spc="-15" dirty="0">
                <a:latin typeface="Calibri"/>
                <a:cs typeface="Calibri"/>
              </a:rPr>
              <a:t>nhất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định</a:t>
            </a:r>
            <a:endParaRPr sz="2800">
              <a:latin typeface="Calibri"/>
              <a:cs typeface="Calibri"/>
            </a:endParaRPr>
          </a:p>
          <a:p>
            <a:pPr marL="744220" marR="5080" lvl="1" indent="-274955">
              <a:lnSpc>
                <a:spcPct val="100000"/>
              </a:lnSpc>
              <a:spcBef>
                <a:spcPts val="434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10" dirty="0">
                <a:latin typeface="Calibri"/>
                <a:cs typeface="Calibri"/>
              </a:rPr>
              <a:t>List </a:t>
            </a:r>
            <a:r>
              <a:rPr sz="2400" dirty="0">
                <a:latin typeface="Calibri"/>
                <a:cs typeface="Calibri"/>
              </a:rPr>
              <a:t>cũng </a:t>
            </a:r>
            <a:r>
              <a:rPr sz="2400" spc="-5" dirty="0">
                <a:latin typeface="Calibri"/>
                <a:cs typeface="Calibri"/>
              </a:rPr>
              <a:t>hỗ </a:t>
            </a:r>
            <a:r>
              <a:rPr sz="2400" spc="-15" dirty="0">
                <a:latin typeface="Calibri"/>
                <a:cs typeface="Calibri"/>
              </a:rPr>
              <a:t>trợ </a:t>
            </a:r>
            <a:r>
              <a:rPr sz="2400" dirty="0">
                <a:latin typeface="Calibri"/>
                <a:cs typeface="Calibri"/>
              </a:rPr>
              <a:t>3 </a:t>
            </a:r>
            <a:r>
              <a:rPr sz="2400" spc="-5" dirty="0">
                <a:latin typeface="Calibri"/>
                <a:cs typeface="Calibri"/>
              </a:rPr>
              <a:t>phép </a:t>
            </a:r>
            <a:r>
              <a:rPr sz="2400" spc="-10" dirty="0">
                <a:latin typeface="Calibri"/>
                <a:cs typeface="Calibri"/>
              </a:rPr>
              <a:t>toán: </a:t>
            </a:r>
            <a:r>
              <a:rPr sz="2400" dirty="0">
                <a:latin typeface="Calibri"/>
                <a:cs typeface="Calibri"/>
              </a:rPr>
              <a:t>ghép </a:t>
            </a:r>
            <a:r>
              <a:rPr sz="2400" spc="-5" dirty="0">
                <a:latin typeface="Calibri"/>
                <a:cs typeface="Calibri"/>
              </a:rPr>
              <a:t>nối (+), nhân bản </a:t>
            </a:r>
            <a:r>
              <a:rPr sz="2400" dirty="0">
                <a:latin typeface="Calibri"/>
                <a:cs typeface="Calibri"/>
              </a:rPr>
              <a:t>(*) </a:t>
            </a:r>
            <a:r>
              <a:rPr sz="2400" spc="-20" dirty="0">
                <a:latin typeface="Calibri"/>
                <a:cs typeface="Calibri"/>
              </a:rPr>
              <a:t>và </a:t>
            </a:r>
            <a:r>
              <a:rPr sz="2400" dirty="0">
                <a:latin typeface="Calibri"/>
                <a:cs typeface="Calibri"/>
              </a:rPr>
              <a:t>kiểm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tra </a:t>
            </a:r>
            <a:r>
              <a:rPr sz="2400" spc="-5" dirty="0">
                <a:latin typeface="Calibri"/>
                <a:cs typeface="Calibri"/>
              </a:rPr>
              <a:t>nội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dung (in)</a:t>
            </a:r>
            <a:endParaRPr sz="2400">
              <a:latin typeface="Calibri"/>
              <a:cs typeface="Calibri"/>
            </a:endParaRPr>
          </a:p>
          <a:p>
            <a:pPr marL="744220" marR="152400" lvl="1" indent="-274955">
              <a:lnSpc>
                <a:spcPct val="100000"/>
              </a:lnSpc>
              <a:spcBef>
                <a:spcPts val="395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10" dirty="0">
                <a:latin typeface="Calibri"/>
                <a:cs typeface="Calibri"/>
              </a:rPr>
              <a:t>List </a:t>
            </a:r>
            <a:r>
              <a:rPr sz="2400" spc="-5" dirty="0">
                <a:latin typeface="Calibri"/>
                <a:cs typeface="Calibri"/>
              </a:rPr>
              <a:t>sử dụng hệ thống </a:t>
            </a:r>
            <a:r>
              <a:rPr sz="2400" dirty="0">
                <a:latin typeface="Calibri"/>
                <a:cs typeface="Calibri"/>
              </a:rPr>
              <a:t>chỉ mục </a:t>
            </a:r>
            <a:r>
              <a:rPr sz="2400" spc="-20" dirty="0">
                <a:latin typeface="Calibri"/>
                <a:cs typeface="Calibri"/>
              </a:rPr>
              <a:t>và </a:t>
            </a:r>
            <a:r>
              <a:rPr sz="2400" spc="-10" dirty="0">
                <a:latin typeface="Calibri"/>
                <a:cs typeface="Calibri"/>
              </a:rPr>
              <a:t>các </a:t>
            </a:r>
            <a:r>
              <a:rPr sz="2400" spc="-5" dirty="0">
                <a:latin typeface="Calibri"/>
                <a:cs typeface="Calibri"/>
              </a:rPr>
              <a:t>phép </a:t>
            </a:r>
            <a:r>
              <a:rPr sz="2400" spc="-15" dirty="0">
                <a:latin typeface="Calibri"/>
                <a:cs typeface="Calibri"/>
              </a:rPr>
              <a:t>cắt </a:t>
            </a:r>
            <a:r>
              <a:rPr sz="2400" spc="-5" dirty="0">
                <a:latin typeface="Calibri"/>
                <a:cs typeface="Calibri"/>
              </a:rPr>
              <a:t>phần </a:t>
            </a:r>
            <a:r>
              <a:rPr sz="2400" spc="-10" dirty="0">
                <a:latin typeface="Calibri"/>
                <a:cs typeface="Calibri"/>
              </a:rPr>
              <a:t>con </a:t>
            </a:r>
            <a:r>
              <a:rPr sz="2400" spc="-5" dirty="0">
                <a:latin typeface="Calibri"/>
                <a:cs typeface="Calibri"/>
              </a:rPr>
              <a:t>tương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tự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như </a:t>
            </a:r>
            <a:r>
              <a:rPr sz="2400" spc="-10" dirty="0">
                <a:latin typeface="Calibri"/>
                <a:cs typeface="Calibri"/>
              </a:rPr>
              <a:t>str</a:t>
            </a:r>
            <a:endParaRPr sz="2400"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spcBef>
                <a:spcPts val="780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5" dirty="0">
                <a:latin typeface="Calibri"/>
                <a:cs typeface="Calibri"/>
              </a:rPr>
              <a:t>Điểm khác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biệt: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nội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dung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của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list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có</a:t>
            </a:r>
            <a:r>
              <a:rPr sz="2800" spc="-5" dirty="0">
                <a:latin typeface="Calibri"/>
                <a:cs typeface="Calibri"/>
              </a:rPr>
              <a:t> thể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thay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đổi</a:t>
            </a:r>
            <a:endParaRPr sz="2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434"/>
              </a:spcBef>
            </a:pPr>
            <a:r>
              <a:rPr sz="2400" dirty="0">
                <a:solidFill>
                  <a:srgbClr val="EC7C30"/>
                </a:solidFill>
                <a:latin typeface="Consolas"/>
                <a:cs typeface="Consolas"/>
              </a:rPr>
              <a:t>#</a:t>
            </a:r>
            <a:r>
              <a:rPr sz="2400" spc="-1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EC7C30"/>
                </a:solidFill>
                <a:latin typeface="Consolas"/>
                <a:cs typeface="Consolas"/>
              </a:rPr>
              <a:t>khởi</a:t>
            </a:r>
            <a:r>
              <a:rPr sz="2400" spc="5" dirty="0">
                <a:solidFill>
                  <a:srgbClr val="EC7C30"/>
                </a:solidFill>
                <a:latin typeface="Consolas"/>
                <a:cs typeface="Consolas"/>
              </a:rPr>
              <a:t> tạo</a:t>
            </a:r>
            <a:r>
              <a:rPr sz="2400" spc="-1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EC7C30"/>
                </a:solidFill>
                <a:latin typeface="Consolas"/>
                <a:cs typeface="Consolas"/>
              </a:rPr>
              <a:t>list</a:t>
            </a:r>
            <a:r>
              <a:rPr sz="2400" spc="5" dirty="0">
                <a:solidFill>
                  <a:srgbClr val="EC7C30"/>
                </a:solidFill>
                <a:latin typeface="Consolas"/>
                <a:cs typeface="Consolas"/>
              </a:rPr>
              <a:t> ban</a:t>
            </a:r>
            <a:r>
              <a:rPr sz="2400" spc="-1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EC7C30"/>
                </a:solidFill>
                <a:latin typeface="Consolas"/>
                <a:cs typeface="Consolas"/>
              </a:rPr>
              <a:t>đầu</a:t>
            </a:r>
            <a:endParaRPr sz="2400">
              <a:latin typeface="Consolas"/>
              <a:cs typeface="Consolas"/>
            </a:endParaRPr>
          </a:p>
          <a:p>
            <a:pPr marL="469900">
              <a:lnSpc>
                <a:spcPct val="100000"/>
              </a:lnSpc>
              <a:spcBef>
                <a:spcPts val="409"/>
              </a:spcBef>
            </a:pPr>
            <a:r>
              <a:rPr sz="2400" dirty="0">
                <a:solidFill>
                  <a:srgbClr val="006FC0"/>
                </a:solidFill>
                <a:latin typeface="Consolas"/>
                <a:cs typeface="Consolas"/>
              </a:rPr>
              <a:t>l1</a:t>
            </a:r>
            <a:r>
              <a:rPr sz="2400" spc="-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6FC0"/>
                </a:solidFill>
                <a:latin typeface="Consolas"/>
                <a:cs typeface="Consolas"/>
              </a:rPr>
              <a:t>=</a:t>
            </a:r>
            <a:r>
              <a:rPr sz="2400" spc="-1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400" spc="5" dirty="0">
                <a:solidFill>
                  <a:srgbClr val="006FC0"/>
                </a:solidFill>
                <a:latin typeface="Consolas"/>
                <a:cs typeface="Consolas"/>
              </a:rPr>
              <a:t>list([1,</a:t>
            </a:r>
            <a:r>
              <a:rPr sz="2400" spc="-2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400" spc="5" dirty="0">
                <a:solidFill>
                  <a:srgbClr val="006FC0"/>
                </a:solidFill>
                <a:latin typeface="Consolas"/>
                <a:cs typeface="Consolas"/>
              </a:rPr>
              <a:t>2,</a:t>
            </a:r>
            <a:r>
              <a:rPr sz="240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400" spc="5" dirty="0">
                <a:solidFill>
                  <a:srgbClr val="006FC0"/>
                </a:solidFill>
                <a:latin typeface="Consolas"/>
                <a:cs typeface="Consolas"/>
              </a:rPr>
              <a:t>3,</a:t>
            </a:r>
            <a:r>
              <a:rPr sz="2400" spc="-1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400" spc="5" dirty="0">
                <a:solidFill>
                  <a:srgbClr val="006FC0"/>
                </a:solidFill>
                <a:latin typeface="Consolas"/>
                <a:cs typeface="Consolas"/>
              </a:rPr>
              <a:t>4])</a:t>
            </a:r>
            <a:endParaRPr sz="2400">
              <a:latin typeface="Consolas"/>
              <a:cs typeface="Consolas"/>
            </a:endParaRPr>
          </a:p>
          <a:p>
            <a:pPr marL="469900">
              <a:lnSpc>
                <a:spcPct val="100000"/>
              </a:lnSpc>
              <a:spcBef>
                <a:spcPts val="395"/>
              </a:spcBef>
            </a:pPr>
            <a:r>
              <a:rPr sz="2400" dirty="0">
                <a:solidFill>
                  <a:srgbClr val="EC7C30"/>
                </a:solidFill>
                <a:latin typeface="Consolas"/>
                <a:cs typeface="Consolas"/>
              </a:rPr>
              <a:t>#</a:t>
            </a:r>
            <a:r>
              <a:rPr sz="2400" spc="-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EC7C30"/>
                </a:solidFill>
                <a:latin typeface="Consolas"/>
                <a:cs typeface="Consolas"/>
              </a:rPr>
              <a:t>thay</a:t>
            </a:r>
            <a:r>
              <a:rPr sz="2400" spc="1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400" spc="5" dirty="0">
                <a:solidFill>
                  <a:srgbClr val="EC7C30"/>
                </a:solidFill>
                <a:latin typeface="Consolas"/>
                <a:cs typeface="Consolas"/>
              </a:rPr>
              <a:t>đổi</a:t>
            </a:r>
            <a:r>
              <a:rPr sz="2400" spc="-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400" spc="5" dirty="0">
                <a:solidFill>
                  <a:srgbClr val="EC7C30"/>
                </a:solidFill>
                <a:latin typeface="Consolas"/>
                <a:cs typeface="Consolas"/>
              </a:rPr>
              <a:t>giá</a:t>
            </a:r>
            <a:r>
              <a:rPr sz="2400" spc="1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EC7C30"/>
                </a:solidFill>
                <a:latin typeface="Consolas"/>
                <a:cs typeface="Consolas"/>
              </a:rPr>
              <a:t>trị</a:t>
            </a:r>
            <a:r>
              <a:rPr sz="2400" spc="5" dirty="0">
                <a:solidFill>
                  <a:srgbClr val="EC7C30"/>
                </a:solidFill>
                <a:latin typeface="Consolas"/>
                <a:cs typeface="Consolas"/>
              </a:rPr>
              <a:t> của</a:t>
            </a:r>
            <a:r>
              <a:rPr sz="2400" spc="-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400" spc="5" dirty="0">
                <a:solidFill>
                  <a:srgbClr val="EC7C30"/>
                </a:solidFill>
                <a:latin typeface="Consolas"/>
                <a:cs typeface="Consolas"/>
              </a:rPr>
              <a:t>phần </a:t>
            </a:r>
            <a:r>
              <a:rPr sz="2400" dirty="0">
                <a:solidFill>
                  <a:srgbClr val="EC7C30"/>
                </a:solidFill>
                <a:latin typeface="Consolas"/>
                <a:cs typeface="Consolas"/>
              </a:rPr>
              <a:t>tử</a:t>
            </a:r>
            <a:r>
              <a:rPr sz="2400" spc="1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EC7C30"/>
                </a:solidFill>
                <a:latin typeface="Consolas"/>
                <a:cs typeface="Consolas"/>
              </a:rPr>
              <a:t>cuối</a:t>
            </a:r>
            <a:r>
              <a:rPr sz="2400" spc="2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EC7C30"/>
                </a:solidFill>
                <a:latin typeface="Consolas"/>
                <a:cs typeface="Consolas"/>
              </a:rPr>
              <a:t>cùng</a:t>
            </a:r>
            <a:endParaRPr sz="2400">
              <a:latin typeface="Consolas"/>
              <a:cs typeface="Consolas"/>
            </a:endParaRPr>
          </a:p>
          <a:p>
            <a:pPr marL="469900">
              <a:lnSpc>
                <a:spcPct val="100000"/>
              </a:lnSpc>
              <a:spcBef>
                <a:spcPts val="395"/>
              </a:spcBef>
            </a:pPr>
            <a:r>
              <a:rPr sz="2400" dirty="0">
                <a:solidFill>
                  <a:srgbClr val="006FC0"/>
                </a:solidFill>
                <a:latin typeface="Consolas"/>
                <a:cs typeface="Consolas"/>
              </a:rPr>
              <a:t>l1[-1]</a:t>
            </a:r>
            <a:r>
              <a:rPr sz="2400" spc="-1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6FC0"/>
                </a:solidFill>
                <a:latin typeface="Consolas"/>
                <a:cs typeface="Consolas"/>
              </a:rPr>
              <a:t>= list('abc')</a:t>
            </a:r>
            <a:endParaRPr sz="2400">
              <a:latin typeface="Consolas"/>
              <a:cs typeface="Consolas"/>
            </a:endParaRPr>
          </a:p>
          <a:p>
            <a:pPr marL="469900">
              <a:lnSpc>
                <a:spcPct val="100000"/>
              </a:lnSpc>
              <a:spcBef>
                <a:spcPts val="409"/>
              </a:spcBef>
            </a:pPr>
            <a:r>
              <a:rPr sz="2400" dirty="0">
                <a:solidFill>
                  <a:srgbClr val="EC7C30"/>
                </a:solidFill>
                <a:latin typeface="Consolas"/>
                <a:cs typeface="Consolas"/>
              </a:rPr>
              <a:t># </a:t>
            </a:r>
            <a:r>
              <a:rPr sz="2400" spc="5" dirty="0">
                <a:solidFill>
                  <a:srgbClr val="EC7C30"/>
                </a:solidFill>
                <a:latin typeface="Consolas"/>
                <a:cs typeface="Consolas"/>
              </a:rPr>
              <a:t>in</a:t>
            </a:r>
            <a:r>
              <a:rPr sz="2400" dirty="0">
                <a:solidFill>
                  <a:srgbClr val="EC7C30"/>
                </a:solidFill>
                <a:latin typeface="Consolas"/>
                <a:cs typeface="Consolas"/>
              </a:rPr>
              <a:t> nội</a:t>
            </a:r>
            <a:r>
              <a:rPr sz="2400" spc="2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EC7C30"/>
                </a:solidFill>
                <a:latin typeface="Consolas"/>
                <a:cs typeface="Consolas"/>
              </a:rPr>
              <a:t>dung </a:t>
            </a:r>
            <a:r>
              <a:rPr sz="2400" spc="5" dirty="0">
                <a:solidFill>
                  <a:srgbClr val="EC7C30"/>
                </a:solidFill>
                <a:latin typeface="Consolas"/>
                <a:cs typeface="Consolas"/>
              </a:rPr>
              <a:t>list:</a:t>
            </a:r>
            <a:r>
              <a:rPr sz="2400" dirty="0">
                <a:solidFill>
                  <a:srgbClr val="EC7C30"/>
                </a:solidFill>
                <a:latin typeface="Consolas"/>
                <a:cs typeface="Consolas"/>
              </a:rPr>
              <a:t> [1,</a:t>
            </a:r>
            <a:r>
              <a:rPr sz="2400" spc="1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EC7C30"/>
                </a:solidFill>
                <a:latin typeface="Consolas"/>
                <a:cs typeface="Consolas"/>
              </a:rPr>
              <a:t>2,</a:t>
            </a:r>
            <a:r>
              <a:rPr sz="2400" spc="2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EC7C30"/>
                </a:solidFill>
                <a:latin typeface="Consolas"/>
                <a:cs typeface="Consolas"/>
              </a:rPr>
              <a:t>3,</a:t>
            </a:r>
            <a:r>
              <a:rPr sz="2400" spc="1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EC7C30"/>
                </a:solidFill>
                <a:latin typeface="Consolas"/>
                <a:cs typeface="Consolas"/>
              </a:rPr>
              <a:t>['a',</a:t>
            </a:r>
            <a:r>
              <a:rPr sz="2400" spc="2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EC7C30"/>
                </a:solidFill>
                <a:latin typeface="Consolas"/>
                <a:cs typeface="Consolas"/>
              </a:rPr>
              <a:t>'b', </a:t>
            </a:r>
            <a:r>
              <a:rPr sz="2400" spc="5" dirty="0">
                <a:solidFill>
                  <a:srgbClr val="EC7C30"/>
                </a:solidFill>
                <a:latin typeface="Consolas"/>
                <a:cs typeface="Consolas"/>
              </a:rPr>
              <a:t>'c']]</a:t>
            </a:r>
            <a:endParaRPr sz="2400">
              <a:latin typeface="Consolas"/>
              <a:cs typeface="Consolas"/>
            </a:endParaRPr>
          </a:p>
          <a:p>
            <a:pPr marL="469900">
              <a:lnSpc>
                <a:spcPct val="100000"/>
              </a:lnSpc>
              <a:spcBef>
                <a:spcPts val="400"/>
              </a:spcBef>
            </a:pPr>
            <a:r>
              <a:rPr sz="2400" dirty="0">
                <a:solidFill>
                  <a:srgbClr val="006FC0"/>
                </a:solidFill>
                <a:latin typeface="Consolas"/>
                <a:cs typeface="Consolas"/>
              </a:rPr>
              <a:t>print(l1)</a:t>
            </a:r>
            <a:endParaRPr sz="240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74647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81" y="141859"/>
            <a:ext cx="65862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Chỉ</a:t>
            </a:r>
            <a:r>
              <a:rPr sz="3600" spc="-15" dirty="0"/>
              <a:t> </a:t>
            </a:r>
            <a:r>
              <a:rPr sz="3600" spc="-5" dirty="0"/>
              <a:t>mục,</a:t>
            </a:r>
            <a:r>
              <a:rPr sz="3600" spc="-10" dirty="0"/>
              <a:t> </a:t>
            </a:r>
            <a:r>
              <a:rPr sz="3600" dirty="0"/>
              <a:t>lát</a:t>
            </a:r>
            <a:r>
              <a:rPr sz="3600" spc="-10" dirty="0"/>
              <a:t> </a:t>
            </a:r>
            <a:r>
              <a:rPr sz="3600" dirty="0"/>
              <a:t>cắt,</a:t>
            </a:r>
            <a:r>
              <a:rPr sz="3600" spc="-10" dirty="0"/>
              <a:t> </a:t>
            </a:r>
            <a:r>
              <a:rPr sz="3600" dirty="0"/>
              <a:t>xóa</a:t>
            </a:r>
            <a:r>
              <a:rPr sz="3600" spc="-10" dirty="0"/>
              <a:t> </a:t>
            </a:r>
            <a:r>
              <a:rPr sz="3600" dirty="0"/>
              <a:t>dữ</a:t>
            </a:r>
            <a:r>
              <a:rPr sz="3600" spc="-15" dirty="0"/>
              <a:t> </a:t>
            </a:r>
            <a:r>
              <a:rPr sz="3600" dirty="0"/>
              <a:t>liệu</a:t>
            </a:r>
            <a:r>
              <a:rPr sz="3600" spc="-10" dirty="0"/>
              <a:t> </a:t>
            </a:r>
            <a:r>
              <a:rPr sz="3600" dirty="0"/>
              <a:t>với</a:t>
            </a:r>
            <a:r>
              <a:rPr sz="3600" spc="-10" dirty="0"/>
              <a:t> </a:t>
            </a:r>
            <a:r>
              <a:rPr sz="3600" dirty="0"/>
              <a:t>list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52</a:t>
            </a:fld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40131" y="1042121"/>
          <a:ext cx="7884792" cy="47252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0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7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95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86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482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36853">
                <a:tc gridSpan="3">
                  <a:txBody>
                    <a:bodyPr/>
                    <a:lstStyle/>
                    <a:p>
                      <a:pPr marL="31750">
                        <a:lnSpc>
                          <a:spcPts val="1889"/>
                        </a:lnSpc>
                      </a:pPr>
                      <a:r>
                        <a:rPr sz="2000" dirty="0">
                          <a:solidFill>
                            <a:srgbClr val="000F80"/>
                          </a:solidFill>
                          <a:latin typeface="Consolas"/>
                          <a:cs typeface="Consolas"/>
                        </a:rPr>
                        <a:t>a</a:t>
                      </a:r>
                      <a:r>
                        <a:rPr sz="2000" spc="-10" dirty="0">
                          <a:solidFill>
                            <a:srgbClr val="000F8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=</a:t>
                      </a:r>
                      <a:r>
                        <a:rPr sz="20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257E99"/>
                          </a:solidFill>
                          <a:latin typeface="Consolas"/>
                          <a:cs typeface="Consolas"/>
                        </a:rPr>
                        <a:t>list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2000" spc="-5" dirty="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'abcde'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)</a:t>
                      </a:r>
                      <a:endParaRPr sz="2000">
                        <a:latin typeface="Consolas"/>
                        <a:cs typeface="Consolas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2000" dirty="0">
                          <a:solidFill>
                            <a:srgbClr val="795E25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2000" dirty="0">
                          <a:solidFill>
                            <a:srgbClr val="000F80"/>
                          </a:solidFill>
                          <a:latin typeface="Consolas"/>
                          <a:cs typeface="Consolas"/>
                        </a:rPr>
                        <a:t>a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)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  <a:p>
                      <a:pPr marR="60960" algn="r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['a',</a:t>
                      </a:r>
                      <a:r>
                        <a:rPr sz="2000" spc="-1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'b',</a:t>
                      </a:r>
                      <a:r>
                        <a:rPr sz="2000" spc="-2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'c',</a:t>
                      </a:r>
                      <a:r>
                        <a:rPr sz="2000" spc="-2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'd',</a:t>
                      </a:r>
                      <a:r>
                        <a:rPr sz="2000" spc="-1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'e']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571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032">
                <a:tc gridSpan="3"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solidFill>
                            <a:srgbClr val="000F80"/>
                          </a:solidFill>
                          <a:latin typeface="Consolas"/>
                          <a:cs typeface="Consolas"/>
                        </a:rPr>
                        <a:t>a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[-</a:t>
                      </a:r>
                      <a:r>
                        <a:rPr sz="2000" dirty="0">
                          <a:solidFill>
                            <a:srgbClr val="098557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]</a:t>
                      </a:r>
                      <a:r>
                        <a:rPr sz="20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=</a:t>
                      </a:r>
                      <a:r>
                        <a:rPr sz="2000" spc="-2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[</a:t>
                      </a:r>
                      <a:r>
                        <a:rPr sz="2000" spc="-5" dirty="0">
                          <a:solidFill>
                            <a:srgbClr val="098557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2000" spc="-2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098557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2000" spc="-3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098557"/>
                          </a:solidFill>
                          <a:latin typeface="Consolas"/>
                          <a:cs typeface="Consolas"/>
                        </a:rPr>
                        <a:t>9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]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16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16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thay</a:t>
                      </a:r>
                      <a:r>
                        <a:rPr sz="2000" spc="-2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đổi</a:t>
                      </a: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phần</a:t>
                      </a: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tử</a:t>
                      </a: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cuối</a:t>
                      </a:r>
                      <a:r>
                        <a:rPr sz="2000" spc="-2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cùng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16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899">
                <a:tc gridSpan="3"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000" dirty="0">
                          <a:solidFill>
                            <a:srgbClr val="795E25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2000" dirty="0">
                          <a:solidFill>
                            <a:srgbClr val="000F80"/>
                          </a:solidFill>
                          <a:latin typeface="Consolas"/>
                          <a:cs typeface="Consolas"/>
                        </a:rPr>
                        <a:t>a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)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143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143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['a', </a:t>
                      </a: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'b',</a:t>
                      </a:r>
                      <a:r>
                        <a:rPr sz="2000" spc="-2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'c',</a:t>
                      </a:r>
                      <a:r>
                        <a:rPr sz="2000" spc="-2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'd',</a:t>
                      </a:r>
                      <a:r>
                        <a:rPr sz="2000" spc="-1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[0,</a:t>
                      </a:r>
                      <a:r>
                        <a:rPr sz="2000" spc="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5, 9]]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143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2521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2000" dirty="0">
                          <a:solidFill>
                            <a:srgbClr val="000F80"/>
                          </a:solidFill>
                          <a:latin typeface="Consolas"/>
                          <a:cs typeface="Consolas"/>
                        </a:rPr>
                        <a:t>a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[</a:t>
                      </a:r>
                      <a:r>
                        <a:rPr sz="2000" dirty="0">
                          <a:solidFill>
                            <a:srgbClr val="098557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:</a:t>
                      </a:r>
                      <a:r>
                        <a:rPr sz="2000" dirty="0">
                          <a:solidFill>
                            <a:srgbClr val="098557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]</a:t>
                      </a:r>
                      <a:r>
                        <a:rPr sz="2000" spc="-7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=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87630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2000" spc="-5" dirty="0">
                          <a:latin typeface="Consolas"/>
                          <a:cs typeface="Consolas"/>
                        </a:rPr>
                        <a:t>[</a:t>
                      </a:r>
                      <a:r>
                        <a:rPr sz="2000" spc="-5" dirty="0">
                          <a:solidFill>
                            <a:srgbClr val="098557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2000" spc="-6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098557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,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8763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2000" dirty="0">
                          <a:solidFill>
                            <a:srgbClr val="098557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]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87630" marB="0"/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8763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thay</a:t>
                      </a:r>
                      <a:r>
                        <a:rPr sz="2000" spc="-3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đổi</a:t>
                      </a:r>
                      <a:r>
                        <a:rPr sz="2000" spc="-1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một</a:t>
                      </a:r>
                      <a:r>
                        <a:rPr sz="2000" spc="-1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đoạn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8763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9946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solidFill>
                            <a:srgbClr val="795E25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2000" dirty="0">
                          <a:solidFill>
                            <a:srgbClr val="000F80"/>
                          </a:solidFill>
                          <a:latin typeface="Consolas"/>
                          <a:cs typeface="Consolas"/>
                        </a:rPr>
                        <a:t>a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)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16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16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['a',</a:t>
                      </a:r>
                      <a:r>
                        <a:rPr sz="2000" spc="-1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1,</a:t>
                      </a: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2,</a:t>
                      </a:r>
                      <a:r>
                        <a:rPr sz="2000" spc="-1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3,</a:t>
                      </a:r>
                      <a:r>
                        <a:rPr sz="2000" spc="-1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'd',</a:t>
                      </a: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[0,</a:t>
                      </a: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5,</a:t>
                      </a:r>
                      <a:r>
                        <a:rPr sz="2000" spc="-1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9]]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16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3235">
                <a:tc gridSpan="2"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2000" spc="-5" dirty="0">
                          <a:solidFill>
                            <a:srgbClr val="795E25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2000" spc="-5" dirty="0">
                          <a:solidFill>
                            <a:srgbClr val="000F80"/>
                          </a:solidFill>
                          <a:latin typeface="Consolas"/>
                          <a:cs typeface="Consolas"/>
                        </a:rPr>
                        <a:t>a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[</a:t>
                      </a:r>
                      <a:r>
                        <a:rPr sz="2000" spc="-5" dirty="0">
                          <a:solidFill>
                            <a:srgbClr val="098557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::-</a:t>
                      </a:r>
                      <a:r>
                        <a:rPr sz="2000" spc="-5" dirty="0">
                          <a:solidFill>
                            <a:srgbClr val="098557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])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8699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60960" algn="r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8699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[2,</a:t>
                      </a:r>
                      <a:r>
                        <a:rPr sz="2000" spc="-4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1,</a:t>
                      </a:r>
                      <a:r>
                        <a:rPr sz="2000" spc="-3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'a']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8699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273">
                <a:tc gridSpan="2"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000" spc="-5" dirty="0">
                          <a:solidFill>
                            <a:srgbClr val="000F80"/>
                          </a:solidFill>
                          <a:latin typeface="Consolas"/>
                          <a:cs typeface="Consolas"/>
                        </a:rPr>
                        <a:t>a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[</a:t>
                      </a:r>
                      <a:r>
                        <a:rPr sz="2000" spc="-5" dirty="0">
                          <a:solidFill>
                            <a:srgbClr val="098557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::-</a:t>
                      </a:r>
                      <a:r>
                        <a:rPr sz="2000" spc="-5" dirty="0">
                          <a:solidFill>
                            <a:srgbClr val="098557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]</a:t>
                      </a:r>
                      <a:r>
                        <a:rPr sz="20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=</a:t>
                      </a:r>
                      <a:r>
                        <a:rPr sz="20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[</a:t>
                      </a:r>
                      <a:r>
                        <a:rPr sz="2000" dirty="0">
                          <a:solidFill>
                            <a:srgbClr val="098557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]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143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60960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143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lỗi,</a:t>
                      </a:r>
                      <a:r>
                        <a:rPr sz="2000" spc="-2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đoạn</a:t>
                      </a:r>
                      <a:r>
                        <a:rPr sz="2000" spc="-1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ngược</a:t>
                      </a: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không</a:t>
                      </a:r>
                      <a:r>
                        <a:rPr sz="2000" spc="-2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thể</a:t>
                      </a:r>
                      <a:r>
                        <a:rPr sz="2000" spc="-1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thay</a:t>
                      </a: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1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đổi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143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6145">
                <a:tc gridSpan="2"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solidFill>
                            <a:srgbClr val="AE00DB"/>
                          </a:solidFill>
                          <a:latin typeface="Consolas"/>
                          <a:cs typeface="Consolas"/>
                        </a:rPr>
                        <a:t>del</a:t>
                      </a:r>
                      <a:r>
                        <a:rPr sz="2000" spc="-50" dirty="0">
                          <a:solidFill>
                            <a:srgbClr val="AE00D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000F80"/>
                          </a:solidFill>
                          <a:latin typeface="Consolas"/>
                          <a:cs typeface="Consolas"/>
                        </a:rPr>
                        <a:t>a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[</a:t>
                      </a:r>
                      <a:r>
                        <a:rPr sz="2000" spc="-5" dirty="0">
                          <a:solidFill>
                            <a:srgbClr val="098557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::-</a:t>
                      </a:r>
                      <a:r>
                        <a:rPr sz="2000" spc="-5" dirty="0">
                          <a:solidFill>
                            <a:srgbClr val="098557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]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16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60960" algn="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16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xóa</a:t>
                      </a:r>
                      <a:r>
                        <a:rPr sz="2000" spc="-2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đoạn</a:t>
                      </a: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con</a:t>
                      </a: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từ</a:t>
                      </a:r>
                      <a:r>
                        <a:rPr sz="2000" spc="-1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r>
                        <a:rPr sz="2000" spc="-1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trở</a:t>
                      </a:r>
                      <a:r>
                        <a:rPr sz="2000" spc="-2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về</a:t>
                      </a: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đầu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16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6794">
                <a:tc gridSpan="2"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dirty="0">
                          <a:solidFill>
                            <a:srgbClr val="795E25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2000" dirty="0">
                          <a:solidFill>
                            <a:srgbClr val="000F80"/>
                          </a:solidFill>
                          <a:latin typeface="Consolas"/>
                          <a:cs typeface="Consolas"/>
                        </a:rPr>
                        <a:t>a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)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79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60960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79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[3,</a:t>
                      </a:r>
                      <a:r>
                        <a:rPr sz="2000" spc="-2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'd', [0,</a:t>
                      </a:r>
                      <a:r>
                        <a:rPr sz="2000" spc="-1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5,</a:t>
                      </a:r>
                      <a:r>
                        <a:rPr sz="2000" spc="-2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9]]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795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6476">
                <a:tc gridSpan="2"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000" dirty="0">
                          <a:solidFill>
                            <a:srgbClr val="AE00DB"/>
                          </a:solidFill>
                          <a:latin typeface="Consolas"/>
                          <a:cs typeface="Consolas"/>
                        </a:rPr>
                        <a:t>del</a:t>
                      </a:r>
                      <a:r>
                        <a:rPr sz="2000" spc="-60" dirty="0">
                          <a:solidFill>
                            <a:srgbClr val="AE00D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000F80"/>
                          </a:solidFill>
                          <a:latin typeface="Consolas"/>
                          <a:cs typeface="Consolas"/>
                        </a:rPr>
                        <a:t>a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143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60960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143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xóa</a:t>
                      </a:r>
                      <a:r>
                        <a:rPr sz="2000" spc="-4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biến</a:t>
                      </a:r>
                      <a:r>
                        <a:rPr sz="2000" spc="-3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a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143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0084">
                <a:tc gridSpan="2"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solidFill>
                            <a:srgbClr val="795E25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2000" dirty="0">
                          <a:solidFill>
                            <a:srgbClr val="000F80"/>
                          </a:solidFill>
                          <a:latin typeface="Consolas"/>
                          <a:cs typeface="Consolas"/>
                        </a:rPr>
                        <a:t>a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)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16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60960" algn="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16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lỗi,</a:t>
                      </a:r>
                      <a:r>
                        <a:rPr sz="2000" spc="-2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a</a:t>
                      </a:r>
                      <a:r>
                        <a:rPr sz="2000" spc="-2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không tồn tại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16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129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81" y="141859"/>
            <a:ext cx="4597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Các</a:t>
            </a:r>
            <a:r>
              <a:rPr sz="3600" spc="-25" dirty="0"/>
              <a:t> </a:t>
            </a:r>
            <a:r>
              <a:rPr sz="3600" dirty="0"/>
              <a:t>phương</a:t>
            </a:r>
            <a:r>
              <a:rPr sz="3600" spc="-35" dirty="0"/>
              <a:t> </a:t>
            </a:r>
            <a:r>
              <a:rPr sz="3600" dirty="0"/>
              <a:t>thức</a:t>
            </a:r>
            <a:r>
              <a:rPr sz="3600" spc="-20" dirty="0"/>
              <a:t> </a:t>
            </a:r>
            <a:r>
              <a:rPr sz="3600" dirty="0"/>
              <a:t>của</a:t>
            </a:r>
            <a:r>
              <a:rPr sz="3600" spc="-20" dirty="0"/>
              <a:t> </a:t>
            </a:r>
            <a:r>
              <a:rPr sz="3600" spc="-5" dirty="0"/>
              <a:t>list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59181" y="891683"/>
            <a:ext cx="8453755" cy="416877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60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5" dirty="0">
                <a:latin typeface="Calibri"/>
                <a:cs typeface="Calibri"/>
              </a:rPr>
              <a:t>Một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số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phương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thức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thường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hay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sử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dụng</a:t>
            </a:r>
            <a:endParaRPr sz="28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434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count(sub,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[start,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[end]])</a:t>
            </a:r>
            <a:r>
              <a:rPr sz="2400" spc="-5" dirty="0">
                <a:latin typeface="Calibri"/>
                <a:cs typeface="Calibri"/>
              </a:rPr>
              <a:t>:</a:t>
            </a:r>
            <a:r>
              <a:rPr sz="2400" dirty="0">
                <a:latin typeface="Calibri"/>
                <a:cs typeface="Calibri"/>
              </a:rPr>
              <a:t> đếm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số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lần </a:t>
            </a:r>
            <a:r>
              <a:rPr sz="2400" spc="-15" dirty="0">
                <a:latin typeface="Calibri"/>
                <a:cs typeface="Calibri"/>
              </a:rPr>
              <a:t>xuất </a:t>
            </a:r>
            <a:r>
              <a:rPr sz="2400" spc="-5" dirty="0">
                <a:latin typeface="Calibri"/>
                <a:cs typeface="Calibri"/>
              </a:rPr>
              <a:t>hiện </a:t>
            </a:r>
            <a:r>
              <a:rPr sz="2400" dirty="0">
                <a:latin typeface="Calibri"/>
                <a:cs typeface="Calibri"/>
              </a:rPr>
              <a:t>của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sub</a:t>
            </a:r>
            <a:endParaRPr sz="24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395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index(sub[,</a:t>
            </a:r>
            <a:r>
              <a:rPr sz="24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start[,</a:t>
            </a:r>
            <a:r>
              <a:rPr sz="24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end]])</a:t>
            </a:r>
            <a:r>
              <a:rPr sz="2400" spc="-5" dirty="0">
                <a:latin typeface="Calibri"/>
                <a:cs typeface="Calibri"/>
              </a:rPr>
              <a:t>: </a:t>
            </a:r>
            <a:r>
              <a:rPr sz="2400" dirty="0">
                <a:latin typeface="Calibri"/>
                <a:cs typeface="Calibri"/>
              </a:rPr>
              <a:t>tìm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vị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trí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xuất </a:t>
            </a:r>
            <a:r>
              <a:rPr sz="2400" spc="-5" dirty="0">
                <a:latin typeface="Calibri"/>
                <a:cs typeface="Calibri"/>
              </a:rPr>
              <a:t>hiện</a:t>
            </a:r>
            <a:r>
              <a:rPr sz="2400" dirty="0">
                <a:latin typeface="Calibri"/>
                <a:cs typeface="Calibri"/>
              </a:rPr>
              <a:t> của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sub,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phát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sinh</a:t>
            </a:r>
            <a:endParaRPr sz="2400">
              <a:latin typeface="Calibri"/>
              <a:cs typeface="Calibri"/>
            </a:endParaRPr>
          </a:p>
          <a:p>
            <a:pPr marL="74422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lỗi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ValueError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nếu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không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tìm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thấy</a:t>
            </a:r>
            <a:endParaRPr sz="24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400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clear</a:t>
            </a:r>
            <a:r>
              <a:rPr sz="2400" dirty="0">
                <a:latin typeface="Calibri"/>
                <a:cs typeface="Calibri"/>
              </a:rPr>
              <a:t>():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xóa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trắng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list</a:t>
            </a:r>
            <a:endParaRPr sz="24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405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append(x)</a:t>
            </a:r>
            <a:r>
              <a:rPr sz="2400" spc="-5" dirty="0">
                <a:latin typeface="Calibri"/>
                <a:cs typeface="Calibri"/>
              </a:rPr>
              <a:t>: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thêm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x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vào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cuối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list</a:t>
            </a:r>
            <a:endParaRPr sz="24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395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extend(x)</a:t>
            </a:r>
            <a:r>
              <a:rPr sz="2400" spc="-5" dirty="0">
                <a:latin typeface="Calibri"/>
                <a:cs typeface="Calibri"/>
              </a:rPr>
              <a:t>: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thêm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các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phần </a:t>
            </a:r>
            <a:r>
              <a:rPr sz="2400" dirty="0">
                <a:latin typeface="Calibri"/>
                <a:cs typeface="Calibri"/>
              </a:rPr>
              <a:t>tử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của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x</a:t>
            </a:r>
            <a:r>
              <a:rPr sz="2400" spc="-15" dirty="0">
                <a:latin typeface="Calibri"/>
                <a:cs typeface="Calibri"/>
              </a:rPr>
              <a:t> vào </a:t>
            </a:r>
            <a:r>
              <a:rPr sz="2400" dirty="0">
                <a:latin typeface="Calibri"/>
                <a:cs typeface="Calibri"/>
              </a:rPr>
              <a:t>cuối </a:t>
            </a:r>
            <a:r>
              <a:rPr sz="2400" spc="-10" dirty="0">
                <a:latin typeface="Calibri"/>
                <a:cs typeface="Calibri"/>
              </a:rPr>
              <a:t>list</a:t>
            </a:r>
            <a:endParaRPr sz="24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400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insert</a:t>
            </a:r>
            <a:r>
              <a:rPr sz="2400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(p,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x)</a:t>
            </a:r>
            <a:r>
              <a:rPr sz="2400" spc="-5" dirty="0">
                <a:latin typeface="Calibri"/>
                <a:cs typeface="Calibri"/>
              </a:rPr>
              <a:t>: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chèn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x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vào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vị</a:t>
            </a:r>
            <a:r>
              <a:rPr sz="2400" spc="-5" dirty="0">
                <a:latin typeface="Calibri"/>
                <a:cs typeface="Calibri"/>
              </a:rPr>
              <a:t> trí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</a:t>
            </a:r>
            <a:r>
              <a:rPr sz="2400" spc="-10" dirty="0">
                <a:latin typeface="Calibri"/>
                <a:cs typeface="Calibri"/>
              </a:rPr>
              <a:t> trong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list</a:t>
            </a:r>
            <a:endParaRPr sz="2400">
              <a:latin typeface="Calibri"/>
              <a:cs typeface="Calibri"/>
            </a:endParaRPr>
          </a:p>
          <a:p>
            <a:pPr marL="744220" marR="88265" lvl="1" indent="-274955">
              <a:lnSpc>
                <a:spcPct val="100000"/>
              </a:lnSpc>
              <a:spcBef>
                <a:spcPts val="409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pop(p)</a:t>
            </a:r>
            <a:r>
              <a:rPr sz="2400" spc="-5" dirty="0">
                <a:latin typeface="Calibri"/>
                <a:cs typeface="Calibri"/>
              </a:rPr>
              <a:t>: bỏ phần </a:t>
            </a:r>
            <a:r>
              <a:rPr sz="2400" dirty="0">
                <a:latin typeface="Calibri"/>
                <a:cs typeface="Calibri"/>
              </a:rPr>
              <a:t>tử thứ p </a:t>
            </a:r>
            <a:r>
              <a:rPr sz="2400" spc="-25" dirty="0">
                <a:latin typeface="Calibri"/>
                <a:cs typeface="Calibri"/>
              </a:rPr>
              <a:t>ra </a:t>
            </a:r>
            <a:r>
              <a:rPr sz="2400" dirty="0">
                <a:latin typeface="Calibri"/>
                <a:cs typeface="Calibri"/>
              </a:rPr>
              <a:t>khỏi </a:t>
            </a:r>
            <a:r>
              <a:rPr sz="2400" spc="-10" dirty="0">
                <a:latin typeface="Calibri"/>
                <a:cs typeface="Calibri"/>
              </a:rPr>
              <a:t>list </a:t>
            </a:r>
            <a:r>
              <a:rPr sz="2400" spc="-15" dirty="0">
                <a:latin typeface="Calibri"/>
                <a:cs typeface="Calibri"/>
              </a:rPr>
              <a:t>(trả về </a:t>
            </a:r>
            <a:r>
              <a:rPr sz="2400" dirty="0">
                <a:latin typeface="Calibri"/>
                <a:cs typeface="Calibri"/>
              </a:rPr>
              <a:t>giá trị của </a:t>
            </a:r>
            <a:r>
              <a:rPr sz="2400" spc="-5" dirty="0">
                <a:latin typeface="Calibri"/>
                <a:cs typeface="Calibri"/>
              </a:rPr>
              <a:t>phần </a:t>
            </a:r>
            <a:r>
              <a:rPr sz="2400" dirty="0">
                <a:latin typeface="Calibri"/>
                <a:cs typeface="Calibri"/>
              </a:rPr>
              <a:t>tử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đó),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nếu </a:t>
            </a:r>
            <a:r>
              <a:rPr sz="2400" dirty="0">
                <a:latin typeface="Calibri"/>
                <a:cs typeface="Calibri"/>
              </a:rPr>
              <a:t>không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chỉ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định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thì</a:t>
            </a:r>
            <a:r>
              <a:rPr sz="2400" spc="-15" dirty="0">
                <a:latin typeface="Calibri"/>
                <a:cs typeface="Calibri"/>
              </a:rPr>
              <a:t> lấy </a:t>
            </a:r>
            <a:r>
              <a:rPr sz="2400" spc="-5" dirty="0">
                <a:latin typeface="Calibri"/>
                <a:cs typeface="Calibri"/>
              </a:rPr>
              <a:t>phần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tử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cuối</a:t>
            </a:r>
            <a:endParaRPr sz="24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07178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81" y="141859"/>
            <a:ext cx="4597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Các</a:t>
            </a:r>
            <a:r>
              <a:rPr sz="3600" spc="-25" dirty="0"/>
              <a:t> </a:t>
            </a:r>
            <a:r>
              <a:rPr sz="3600" dirty="0"/>
              <a:t>phương</a:t>
            </a:r>
            <a:r>
              <a:rPr sz="3600" spc="-35" dirty="0"/>
              <a:t> </a:t>
            </a:r>
            <a:r>
              <a:rPr sz="3600" dirty="0"/>
              <a:t>thức</a:t>
            </a:r>
            <a:r>
              <a:rPr sz="3600" spc="-20" dirty="0"/>
              <a:t> </a:t>
            </a:r>
            <a:r>
              <a:rPr sz="3600" dirty="0"/>
              <a:t>của</a:t>
            </a:r>
            <a:r>
              <a:rPr sz="3600" spc="-20" dirty="0"/>
              <a:t> </a:t>
            </a:r>
            <a:r>
              <a:rPr sz="3600" spc="-5" dirty="0"/>
              <a:t>list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59181" y="891683"/>
            <a:ext cx="8592820" cy="407987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60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5" dirty="0">
                <a:latin typeface="Calibri"/>
                <a:cs typeface="Calibri"/>
              </a:rPr>
              <a:t>Một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số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phương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thức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thường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hay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sử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dụng</a:t>
            </a:r>
            <a:endParaRPr sz="28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434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copy</a:t>
            </a:r>
            <a:r>
              <a:rPr sz="2400" spc="-10" dirty="0">
                <a:latin typeface="Calibri"/>
                <a:cs typeface="Calibri"/>
              </a:rPr>
              <a:t>():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tạo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bản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sao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của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list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(tương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tự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list[:])</a:t>
            </a:r>
            <a:endParaRPr sz="24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395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remove(x)</a:t>
            </a:r>
            <a:r>
              <a:rPr sz="2400" spc="-10" dirty="0">
                <a:latin typeface="Calibri"/>
                <a:cs typeface="Calibri"/>
              </a:rPr>
              <a:t>: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bỏ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phần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tử đầu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tiên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trong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list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có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giá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trị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x, báo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lỗi</a:t>
            </a:r>
            <a:endParaRPr sz="2400">
              <a:latin typeface="Calibri"/>
              <a:cs typeface="Calibri"/>
            </a:endParaRPr>
          </a:p>
          <a:p>
            <a:pPr marL="744220">
              <a:lnSpc>
                <a:spcPct val="100000"/>
              </a:lnSpc>
            </a:pPr>
            <a:r>
              <a:rPr sz="2400" spc="-20" dirty="0">
                <a:latin typeface="Calibri"/>
                <a:cs typeface="Calibri"/>
              </a:rPr>
              <a:t>ValueError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nếu </a:t>
            </a:r>
            <a:r>
              <a:rPr sz="2400" dirty="0">
                <a:latin typeface="Calibri"/>
                <a:cs typeface="Calibri"/>
              </a:rPr>
              <a:t>không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tìm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thấy</a:t>
            </a:r>
            <a:endParaRPr sz="24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400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15" dirty="0">
                <a:solidFill>
                  <a:srgbClr val="006FC0"/>
                </a:solidFill>
                <a:latin typeface="Calibri"/>
                <a:cs typeface="Calibri"/>
              </a:rPr>
              <a:t>reverse()</a:t>
            </a:r>
            <a:r>
              <a:rPr sz="2400" spc="-15" dirty="0">
                <a:latin typeface="Calibri"/>
                <a:cs typeface="Calibri"/>
              </a:rPr>
              <a:t>: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đảo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ngược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các </a:t>
            </a:r>
            <a:r>
              <a:rPr sz="2400" spc="-5" dirty="0">
                <a:latin typeface="Calibri"/>
                <a:cs typeface="Calibri"/>
              </a:rPr>
              <a:t>phần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tử</a:t>
            </a:r>
            <a:r>
              <a:rPr sz="2400" spc="-10" dirty="0">
                <a:latin typeface="Calibri"/>
                <a:cs typeface="Calibri"/>
              </a:rPr>
              <a:t> trong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list</a:t>
            </a:r>
            <a:endParaRPr sz="2400">
              <a:latin typeface="Calibri"/>
              <a:cs typeface="Calibri"/>
            </a:endParaRPr>
          </a:p>
          <a:p>
            <a:pPr marL="744220" marR="5080" lvl="1" indent="-274955">
              <a:lnSpc>
                <a:spcPct val="100000"/>
              </a:lnSpc>
              <a:spcBef>
                <a:spcPts val="405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sort(key=None, </a:t>
            </a:r>
            <a:r>
              <a:rPr sz="2400" spc="-15" dirty="0">
                <a:solidFill>
                  <a:srgbClr val="006FC0"/>
                </a:solidFill>
                <a:latin typeface="Calibri"/>
                <a:cs typeface="Calibri"/>
              </a:rPr>
              <a:t>reverse=False)</a:t>
            </a:r>
            <a:r>
              <a:rPr sz="2400" spc="-15" dirty="0">
                <a:latin typeface="Calibri"/>
                <a:cs typeface="Calibri"/>
              </a:rPr>
              <a:t>: </a:t>
            </a:r>
            <a:r>
              <a:rPr sz="2400" dirty="0">
                <a:latin typeface="Calibri"/>
                <a:cs typeface="Calibri"/>
              </a:rPr>
              <a:t>mặc định là </a:t>
            </a:r>
            <a:r>
              <a:rPr sz="2400" spc="-5" dirty="0">
                <a:latin typeface="Calibri"/>
                <a:cs typeface="Calibri"/>
              </a:rPr>
              <a:t>sắp </a:t>
            </a:r>
            <a:r>
              <a:rPr sz="2400" spc="-20" dirty="0">
                <a:latin typeface="Calibri"/>
                <a:cs typeface="Calibri"/>
              </a:rPr>
              <a:t>xếp </a:t>
            </a:r>
            <a:r>
              <a:rPr sz="2400" spc="-10" dirty="0">
                <a:latin typeface="Calibri"/>
                <a:cs typeface="Calibri"/>
              </a:rPr>
              <a:t>các </a:t>
            </a:r>
            <a:r>
              <a:rPr sz="2400" spc="-5" dirty="0">
                <a:latin typeface="Calibri"/>
                <a:cs typeface="Calibri"/>
              </a:rPr>
              <a:t>phần </a:t>
            </a:r>
            <a:r>
              <a:rPr sz="2400" dirty="0">
                <a:latin typeface="Calibri"/>
                <a:cs typeface="Calibri"/>
              </a:rPr>
              <a:t>tử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từ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bé </a:t>
            </a:r>
            <a:r>
              <a:rPr sz="2400" dirty="0">
                <a:latin typeface="Calibri"/>
                <a:cs typeface="Calibri"/>
              </a:rPr>
              <a:t>đến lớn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trong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list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bằng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cách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sánh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trực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tiếp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giá trị</a:t>
            </a:r>
            <a:endParaRPr sz="2400">
              <a:latin typeface="Calibri"/>
              <a:cs typeface="Calibri"/>
            </a:endParaRPr>
          </a:p>
          <a:p>
            <a:pPr marL="939165" marR="3180080">
              <a:lnSpc>
                <a:spcPct val="114999"/>
              </a:lnSpc>
              <a:spcBef>
                <a:spcPts val="35"/>
              </a:spcBef>
            </a:pPr>
            <a:r>
              <a:rPr sz="2200" spc="-5" dirty="0">
                <a:solidFill>
                  <a:srgbClr val="006FC0"/>
                </a:solidFill>
                <a:latin typeface="Consolas"/>
                <a:cs typeface="Consolas"/>
              </a:rPr>
              <a:t>x = </a:t>
            </a:r>
            <a:r>
              <a:rPr sz="2200" dirty="0">
                <a:solidFill>
                  <a:srgbClr val="006FC0"/>
                </a:solidFill>
                <a:latin typeface="Consolas"/>
                <a:cs typeface="Consolas"/>
              </a:rPr>
              <a:t>"Trương Xuân </a:t>
            </a:r>
            <a:r>
              <a:rPr sz="2200" spc="-5" dirty="0">
                <a:solidFill>
                  <a:srgbClr val="006FC0"/>
                </a:solidFill>
                <a:latin typeface="Consolas"/>
                <a:cs typeface="Consolas"/>
              </a:rPr>
              <a:t>Nam".split() </a:t>
            </a:r>
            <a:r>
              <a:rPr sz="2200" spc="-119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onsolas"/>
                <a:cs typeface="Consolas"/>
              </a:rPr>
              <a:t>x.sort(key=str.lower) </a:t>
            </a:r>
            <a:r>
              <a:rPr sz="220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onsolas"/>
                <a:cs typeface="Consolas"/>
              </a:rPr>
              <a:t>print(x)</a:t>
            </a:r>
            <a:endParaRPr sz="220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87035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81" y="141859"/>
            <a:ext cx="44818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Ví</a:t>
            </a:r>
            <a:r>
              <a:rPr sz="3600" spc="-20" dirty="0"/>
              <a:t> </a:t>
            </a:r>
            <a:r>
              <a:rPr sz="3600" dirty="0"/>
              <a:t>dụ</a:t>
            </a:r>
            <a:r>
              <a:rPr sz="3600" spc="-15" dirty="0"/>
              <a:t> </a:t>
            </a:r>
            <a:r>
              <a:rPr sz="3600" dirty="0"/>
              <a:t>về</a:t>
            </a:r>
            <a:r>
              <a:rPr sz="3600" spc="-15" dirty="0"/>
              <a:t> </a:t>
            </a:r>
            <a:r>
              <a:rPr sz="3600" spc="-5" dirty="0"/>
              <a:t>sắp</a:t>
            </a:r>
            <a:r>
              <a:rPr sz="3600" spc="-20" dirty="0"/>
              <a:t> </a:t>
            </a:r>
            <a:r>
              <a:rPr sz="3600" dirty="0"/>
              <a:t>xếp</a:t>
            </a:r>
            <a:r>
              <a:rPr sz="3600" spc="-10" dirty="0"/>
              <a:t> </a:t>
            </a:r>
            <a:r>
              <a:rPr sz="3600" dirty="0"/>
              <a:t>với</a:t>
            </a:r>
            <a:r>
              <a:rPr sz="3600" spc="-35" dirty="0"/>
              <a:t> </a:t>
            </a:r>
            <a:r>
              <a:rPr sz="3600" dirty="0"/>
              <a:t>list</a:t>
            </a:r>
            <a:endParaRPr sz="360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59181" y="963930"/>
            <a:ext cx="49155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000F80"/>
                </a:solidFill>
                <a:latin typeface="Consolas"/>
                <a:cs typeface="Consolas"/>
              </a:rPr>
              <a:t>a</a:t>
            </a:r>
            <a:r>
              <a:rPr sz="2000" spc="-5" dirty="0">
                <a:solidFill>
                  <a:srgbClr val="000F80"/>
                </a:solidFill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=</a:t>
            </a:r>
            <a:r>
              <a:rPr sz="2000" spc="-10" dirty="0">
                <a:latin typeface="Consolas"/>
                <a:cs typeface="Consolas"/>
              </a:rPr>
              <a:t> </a:t>
            </a:r>
            <a:r>
              <a:rPr sz="2000" spc="-5" dirty="0">
                <a:latin typeface="Consolas"/>
                <a:cs typeface="Consolas"/>
              </a:rPr>
              <a:t>[</a:t>
            </a:r>
            <a:r>
              <a:rPr sz="2000" spc="-5" dirty="0">
                <a:solidFill>
                  <a:srgbClr val="A21515"/>
                </a:solidFill>
                <a:latin typeface="Consolas"/>
                <a:cs typeface="Consolas"/>
              </a:rPr>
              <a:t>'123'</a:t>
            </a:r>
            <a:r>
              <a:rPr sz="2000" spc="-5" dirty="0">
                <a:latin typeface="Consolas"/>
                <a:cs typeface="Consolas"/>
              </a:rPr>
              <a:t>,</a:t>
            </a:r>
            <a:r>
              <a:rPr sz="2000" spc="-15" dirty="0"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A21515"/>
                </a:solidFill>
                <a:latin typeface="Consolas"/>
                <a:cs typeface="Consolas"/>
              </a:rPr>
              <a:t>'13'</a:t>
            </a:r>
            <a:r>
              <a:rPr sz="2000" dirty="0">
                <a:latin typeface="Consolas"/>
                <a:cs typeface="Consolas"/>
              </a:rPr>
              <a:t>,</a:t>
            </a:r>
            <a:r>
              <a:rPr sz="2000" spc="-15" dirty="0"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A21515"/>
                </a:solidFill>
                <a:latin typeface="Consolas"/>
                <a:cs typeface="Consolas"/>
              </a:rPr>
              <a:t>'90'</a:t>
            </a:r>
            <a:r>
              <a:rPr sz="2000" spc="-5" dirty="0">
                <a:latin typeface="Consolas"/>
                <a:cs typeface="Consolas"/>
              </a:rPr>
              <a:t>,</a:t>
            </a:r>
            <a:r>
              <a:rPr sz="2000" dirty="0"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A21515"/>
                </a:solidFill>
                <a:latin typeface="Consolas"/>
                <a:cs typeface="Consolas"/>
              </a:rPr>
              <a:t>"-1"</a:t>
            </a:r>
            <a:r>
              <a:rPr sz="2000" dirty="0">
                <a:latin typeface="Consolas"/>
                <a:cs typeface="Consolas"/>
              </a:rPr>
              <a:t>,</a:t>
            </a:r>
            <a:r>
              <a:rPr sz="2000" spc="-15" dirty="0">
                <a:latin typeface="Consolas"/>
                <a:cs typeface="Consolas"/>
              </a:rPr>
              <a:t> </a:t>
            </a:r>
            <a:r>
              <a:rPr sz="2000" spc="-5" dirty="0">
                <a:latin typeface="Consolas"/>
                <a:cs typeface="Consolas"/>
              </a:rPr>
              <a:t>-</a:t>
            </a:r>
            <a:r>
              <a:rPr sz="2000" spc="-5" dirty="0">
                <a:solidFill>
                  <a:srgbClr val="098557"/>
                </a:solidFill>
                <a:latin typeface="Consolas"/>
                <a:cs typeface="Consolas"/>
              </a:rPr>
              <a:t>100</a:t>
            </a:r>
            <a:r>
              <a:rPr sz="2000" spc="-5" dirty="0">
                <a:latin typeface="Consolas"/>
                <a:cs typeface="Consolas"/>
              </a:rPr>
              <a:t>]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9181" y="1270863"/>
            <a:ext cx="2122805" cy="2462530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2000" spc="-5" dirty="0">
                <a:solidFill>
                  <a:srgbClr val="000F80"/>
                </a:solidFill>
                <a:latin typeface="Consolas"/>
                <a:cs typeface="Consolas"/>
              </a:rPr>
              <a:t>a</a:t>
            </a:r>
            <a:r>
              <a:rPr sz="2000" spc="-5" dirty="0">
                <a:latin typeface="Consolas"/>
                <a:cs typeface="Consolas"/>
              </a:rPr>
              <a:t>.</a:t>
            </a:r>
            <a:r>
              <a:rPr sz="2000" spc="-5" dirty="0">
                <a:solidFill>
                  <a:srgbClr val="795E25"/>
                </a:solidFill>
                <a:latin typeface="Consolas"/>
                <a:cs typeface="Consolas"/>
              </a:rPr>
              <a:t>sort</a:t>
            </a:r>
            <a:r>
              <a:rPr sz="2000" spc="-5" dirty="0">
                <a:latin typeface="Consolas"/>
                <a:cs typeface="Consolas"/>
              </a:rPr>
              <a:t>()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2000" dirty="0">
                <a:solidFill>
                  <a:srgbClr val="000F80"/>
                </a:solidFill>
                <a:latin typeface="Consolas"/>
                <a:cs typeface="Consolas"/>
              </a:rPr>
              <a:t>a</a:t>
            </a:r>
            <a:r>
              <a:rPr sz="2000" dirty="0">
                <a:latin typeface="Consolas"/>
                <a:cs typeface="Consolas"/>
              </a:rPr>
              <a:t>[-</a:t>
            </a:r>
            <a:r>
              <a:rPr sz="2000" dirty="0">
                <a:solidFill>
                  <a:srgbClr val="098557"/>
                </a:solidFill>
                <a:latin typeface="Consolas"/>
                <a:cs typeface="Consolas"/>
              </a:rPr>
              <a:t>1</a:t>
            </a:r>
            <a:r>
              <a:rPr sz="2000" dirty="0">
                <a:latin typeface="Consolas"/>
                <a:cs typeface="Consolas"/>
              </a:rPr>
              <a:t>]</a:t>
            </a:r>
            <a:r>
              <a:rPr sz="2000" spc="-25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=</a:t>
            </a:r>
            <a:r>
              <a:rPr sz="2000" spc="-40" dirty="0"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A21515"/>
                </a:solidFill>
                <a:latin typeface="Consolas"/>
                <a:cs typeface="Consolas"/>
              </a:rPr>
              <a:t>'-100'</a:t>
            </a:r>
            <a:endParaRPr sz="2000">
              <a:latin typeface="Consolas"/>
              <a:cs typeface="Consolas"/>
            </a:endParaRPr>
          </a:p>
          <a:p>
            <a:pPr marL="12700" marR="5080">
              <a:lnSpc>
                <a:spcPct val="133400"/>
              </a:lnSpc>
              <a:spcBef>
                <a:spcPts val="5"/>
              </a:spcBef>
            </a:pPr>
            <a:r>
              <a:rPr sz="2000" spc="-5" dirty="0">
                <a:solidFill>
                  <a:srgbClr val="000F80"/>
                </a:solidFill>
                <a:latin typeface="Consolas"/>
                <a:cs typeface="Consolas"/>
              </a:rPr>
              <a:t>a</a:t>
            </a:r>
            <a:r>
              <a:rPr sz="2000" spc="-5" dirty="0">
                <a:latin typeface="Consolas"/>
                <a:cs typeface="Consolas"/>
              </a:rPr>
              <a:t>.</a:t>
            </a:r>
            <a:r>
              <a:rPr sz="2000" spc="-5" dirty="0">
                <a:solidFill>
                  <a:srgbClr val="795E25"/>
                </a:solidFill>
                <a:latin typeface="Consolas"/>
                <a:cs typeface="Consolas"/>
              </a:rPr>
              <a:t>sort</a:t>
            </a:r>
            <a:r>
              <a:rPr sz="2000" spc="-5" dirty="0">
                <a:latin typeface="Consolas"/>
                <a:cs typeface="Consolas"/>
              </a:rPr>
              <a:t>() </a:t>
            </a:r>
            <a:r>
              <a:rPr sz="2000" dirty="0"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795E25"/>
                </a:solidFill>
                <a:latin typeface="Consolas"/>
                <a:cs typeface="Consolas"/>
              </a:rPr>
              <a:t>print</a:t>
            </a:r>
            <a:r>
              <a:rPr sz="2000" dirty="0">
                <a:latin typeface="Consolas"/>
                <a:cs typeface="Consolas"/>
              </a:rPr>
              <a:t>(</a:t>
            </a:r>
            <a:r>
              <a:rPr sz="2000" dirty="0">
                <a:solidFill>
                  <a:srgbClr val="000F80"/>
                </a:solidFill>
                <a:latin typeface="Consolas"/>
                <a:cs typeface="Consolas"/>
              </a:rPr>
              <a:t>a</a:t>
            </a:r>
            <a:r>
              <a:rPr sz="2000" dirty="0">
                <a:latin typeface="Consolas"/>
                <a:cs typeface="Consolas"/>
              </a:rPr>
              <a:t>) </a:t>
            </a:r>
            <a:r>
              <a:rPr sz="2000" spc="5" dirty="0"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0F80"/>
                </a:solidFill>
                <a:latin typeface="Consolas"/>
                <a:cs typeface="Consolas"/>
              </a:rPr>
              <a:t>a</a:t>
            </a:r>
            <a:r>
              <a:rPr sz="2000" dirty="0">
                <a:latin typeface="Consolas"/>
                <a:cs typeface="Consolas"/>
              </a:rPr>
              <a:t>.</a:t>
            </a:r>
            <a:r>
              <a:rPr sz="2000" dirty="0">
                <a:solidFill>
                  <a:srgbClr val="795E25"/>
                </a:solidFill>
                <a:latin typeface="Consolas"/>
                <a:cs typeface="Consolas"/>
              </a:rPr>
              <a:t>s</a:t>
            </a:r>
            <a:r>
              <a:rPr sz="2000" spc="-10" dirty="0">
                <a:solidFill>
                  <a:srgbClr val="795E25"/>
                </a:solidFill>
                <a:latin typeface="Consolas"/>
                <a:cs typeface="Consolas"/>
              </a:rPr>
              <a:t>o</a:t>
            </a:r>
            <a:r>
              <a:rPr sz="2000" dirty="0">
                <a:solidFill>
                  <a:srgbClr val="795E25"/>
                </a:solidFill>
                <a:latin typeface="Consolas"/>
                <a:cs typeface="Consolas"/>
              </a:rPr>
              <a:t>r</a:t>
            </a:r>
            <a:r>
              <a:rPr sz="2000" spc="5" dirty="0">
                <a:solidFill>
                  <a:srgbClr val="795E25"/>
                </a:solidFill>
                <a:latin typeface="Consolas"/>
                <a:cs typeface="Consolas"/>
              </a:rPr>
              <a:t>t</a:t>
            </a:r>
            <a:r>
              <a:rPr sz="2000" spc="-10" dirty="0">
                <a:latin typeface="Consolas"/>
                <a:cs typeface="Consolas"/>
              </a:rPr>
              <a:t>(</a:t>
            </a:r>
            <a:r>
              <a:rPr sz="2000" dirty="0">
                <a:solidFill>
                  <a:srgbClr val="000F80"/>
                </a:solidFill>
                <a:latin typeface="Consolas"/>
                <a:cs typeface="Consolas"/>
              </a:rPr>
              <a:t>ke</a:t>
            </a:r>
            <a:r>
              <a:rPr sz="2000" spc="-10" dirty="0">
                <a:solidFill>
                  <a:srgbClr val="000F80"/>
                </a:solidFill>
                <a:latin typeface="Consolas"/>
                <a:cs typeface="Consolas"/>
              </a:rPr>
              <a:t>y</a:t>
            </a:r>
            <a:r>
              <a:rPr sz="2000" spc="-10" dirty="0">
                <a:latin typeface="Consolas"/>
                <a:cs typeface="Consolas"/>
              </a:rPr>
              <a:t>=</a:t>
            </a:r>
            <a:r>
              <a:rPr sz="2000" dirty="0">
                <a:solidFill>
                  <a:srgbClr val="257E99"/>
                </a:solidFill>
                <a:latin typeface="Consolas"/>
                <a:cs typeface="Consolas"/>
              </a:rPr>
              <a:t>int</a:t>
            </a:r>
            <a:r>
              <a:rPr sz="2000" dirty="0">
                <a:latin typeface="Consolas"/>
                <a:cs typeface="Consolas"/>
              </a:rPr>
              <a:t>)  </a:t>
            </a:r>
            <a:r>
              <a:rPr sz="2000" dirty="0">
                <a:solidFill>
                  <a:srgbClr val="795E25"/>
                </a:solidFill>
                <a:latin typeface="Consolas"/>
                <a:cs typeface="Consolas"/>
              </a:rPr>
              <a:t>print</a:t>
            </a:r>
            <a:r>
              <a:rPr sz="2000" dirty="0">
                <a:latin typeface="Consolas"/>
                <a:cs typeface="Consolas"/>
              </a:rPr>
              <a:t>(</a:t>
            </a:r>
            <a:r>
              <a:rPr sz="2000" dirty="0">
                <a:solidFill>
                  <a:srgbClr val="000F80"/>
                </a:solidFill>
                <a:latin typeface="Consolas"/>
                <a:cs typeface="Consolas"/>
              </a:rPr>
              <a:t>a</a:t>
            </a:r>
            <a:r>
              <a:rPr sz="2000" dirty="0">
                <a:latin typeface="Consolas"/>
                <a:cs typeface="Consolas"/>
              </a:rPr>
              <a:t>)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54857" y="1270863"/>
            <a:ext cx="5612130" cy="2462530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#</a:t>
            </a:r>
            <a:r>
              <a:rPr sz="2000" spc="-25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lỗi,</a:t>
            </a:r>
            <a:r>
              <a:rPr sz="2000" spc="-10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vì</a:t>
            </a:r>
            <a:r>
              <a:rPr sz="2000" spc="-10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FF8B08"/>
                </a:solidFill>
                <a:latin typeface="Consolas"/>
                <a:cs typeface="Consolas"/>
              </a:rPr>
              <a:t>các phần</a:t>
            </a:r>
            <a:r>
              <a:rPr sz="2000" spc="5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FF8B08"/>
                </a:solidFill>
                <a:latin typeface="Consolas"/>
                <a:cs typeface="Consolas"/>
              </a:rPr>
              <a:t>tử</a:t>
            </a:r>
            <a:r>
              <a:rPr sz="2000" spc="5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FF8B08"/>
                </a:solidFill>
                <a:latin typeface="Consolas"/>
                <a:cs typeface="Consolas"/>
              </a:rPr>
              <a:t>không</a:t>
            </a:r>
            <a:r>
              <a:rPr sz="2000" spc="-10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FF8B08"/>
                </a:solidFill>
                <a:latin typeface="Consolas"/>
                <a:cs typeface="Consolas"/>
              </a:rPr>
              <a:t>cùng</a:t>
            </a:r>
            <a:r>
              <a:rPr sz="2000" spc="5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FF8B08"/>
                </a:solidFill>
                <a:latin typeface="Consolas"/>
                <a:cs typeface="Consolas"/>
              </a:rPr>
              <a:t>kiểu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#</a:t>
            </a:r>
            <a:r>
              <a:rPr sz="2000" spc="-25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thay</a:t>
            </a:r>
            <a:r>
              <a:rPr sz="2000" spc="-10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FF8B08"/>
                </a:solidFill>
                <a:latin typeface="Consolas"/>
                <a:cs typeface="Consolas"/>
              </a:rPr>
              <a:t>đổi</a:t>
            </a:r>
            <a:r>
              <a:rPr sz="2000" spc="5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FF8B08"/>
                </a:solidFill>
                <a:latin typeface="Consolas"/>
                <a:cs typeface="Consolas"/>
              </a:rPr>
              <a:t>phần</a:t>
            </a:r>
            <a:r>
              <a:rPr sz="2000" spc="10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FF8B08"/>
                </a:solidFill>
                <a:latin typeface="Consolas"/>
                <a:cs typeface="Consolas"/>
              </a:rPr>
              <a:t>tử</a:t>
            </a:r>
            <a:r>
              <a:rPr sz="2000" spc="5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FF8B08"/>
                </a:solidFill>
                <a:latin typeface="Consolas"/>
                <a:cs typeface="Consolas"/>
              </a:rPr>
              <a:t>cuối</a:t>
            </a:r>
            <a:r>
              <a:rPr sz="2000" spc="-15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thành </a:t>
            </a:r>
            <a:r>
              <a:rPr sz="2000" spc="-5" dirty="0">
                <a:solidFill>
                  <a:srgbClr val="FF8B08"/>
                </a:solidFill>
                <a:latin typeface="Consolas"/>
                <a:cs typeface="Consolas"/>
              </a:rPr>
              <a:t>dạng</a:t>
            </a:r>
            <a:r>
              <a:rPr sz="2000" spc="-15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chuỗi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#</a:t>
            </a:r>
            <a:r>
              <a:rPr sz="2000" spc="-25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xếp</a:t>
            </a:r>
            <a:r>
              <a:rPr sz="2000" spc="-10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tăng</a:t>
            </a:r>
            <a:r>
              <a:rPr sz="2000" spc="-5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spc="-10" dirty="0">
                <a:solidFill>
                  <a:srgbClr val="FF8B08"/>
                </a:solidFill>
                <a:latin typeface="Consolas"/>
                <a:cs typeface="Consolas"/>
              </a:rPr>
              <a:t>dần</a:t>
            </a:r>
            <a:r>
              <a:rPr sz="2000" spc="5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FF8B08"/>
                </a:solidFill>
                <a:latin typeface="Consolas"/>
                <a:cs typeface="Consolas"/>
              </a:rPr>
              <a:t>theo</a:t>
            </a:r>
            <a:r>
              <a:rPr sz="2000" spc="-15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so</a:t>
            </a:r>
            <a:r>
              <a:rPr sz="2000" spc="-10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FF8B08"/>
                </a:solidFill>
                <a:latin typeface="Consolas"/>
                <a:cs typeface="Consolas"/>
              </a:rPr>
              <a:t>sánh</a:t>
            </a:r>
            <a:r>
              <a:rPr sz="2000" spc="-10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chuỗi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#</a:t>
            </a:r>
            <a:r>
              <a:rPr sz="2000" spc="-30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['-1',</a:t>
            </a:r>
            <a:r>
              <a:rPr sz="2000" spc="-10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FF8B08"/>
                </a:solidFill>
                <a:latin typeface="Consolas"/>
                <a:cs typeface="Consolas"/>
              </a:rPr>
              <a:t>'-100',</a:t>
            </a:r>
            <a:r>
              <a:rPr sz="2000" spc="-10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'123',</a:t>
            </a:r>
            <a:r>
              <a:rPr sz="2000" spc="-20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'13',</a:t>
            </a:r>
            <a:r>
              <a:rPr sz="2000" spc="-10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FF8B08"/>
                </a:solidFill>
                <a:latin typeface="Consolas"/>
                <a:cs typeface="Consolas"/>
              </a:rPr>
              <a:t>'90']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#</a:t>
            </a:r>
            <a:r>
              <a:rPr sz="2000" spc="-25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chuyển</a:t>
            </a:r>
            <a:r>
              <a:rPr sz="2000" spc="-10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FF8B08"/>
                </a:solidFill>
                <a:latin typeface="Consolas"/>
                <a:cs typeface="Consolas"/>
              </a:rPr>
              <a:t>thành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 số</a:t>
            </a:r>
            <a:r>
              <a:rPr sz="2000" spc="-10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FF8B08"/>
                </a:solidFill>
                <a:latin typeface="Consolas"/>
                <a:cs typeface="Consolas"/>
              </a:rPr>
              <a:t>nguyên</a:t>
            </a:r>
            <a:r>
              <a:rPr sz="2000" spc="-15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rồi</a:t>
            </a:r>
            <a:r>
              <a:rPr sz="2000" spc="-5" dirty="0">
                <a:solidFill>
                  <a:srgbClr val="FF8B08"/>
                </a:solidFill>
                <a:latin typeface="Consolas"/>
                <a:cs typeface="Consolas"/>
              </a:rPr>
              <a:t> sắp</a:t>
            </a:r>
            <a:r>
              <a:rPr sz="2000" spc="5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spc="-10" dirty="0">
                <a:solidFill>
                  <a:srgbClr val="FF8B08"/>
                </a:solidFill>
                <a:latin typeface="Consolas"/>
                <a:cs typeface="Consolas"/>
              </a:rPr>
              <a:t>xếp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#</a:t>
            </a:r>
            <a:r>
              <a:rPr sz="2000" spc="-25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FF8B08"/>
                </a:solidFill>
                <a:latin typeface="Consolas"/>
                <a:cs typeface="Consolas"/>
              </a:rPr>
              <a:t>['-100',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FF8B08"/>
                </a:solidFill>
                <a:latin typeface="Consolas"/>
                <a:cs typeface="Consolas"/>
              </a:rPr>
              <a:t>'-1',</a:t>
            </a:r>
            <a:r>
              <a:rPr sz="2000" spc="-15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'13',</a:t>
            </a:r>
            <a:r>
              <a:rPr sz="2000" spc="-5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'90',</a:t>
            </a:r>
            <a:r>
              <a:rPr sz="2000" spc="-5" dirty="0">
                <a:solidFill>
                  <a:srgbClr val="FF8B08"/>
                </a:solidFill>
                <a:latin typeface="Consolas"/>
                <a:cs typeface="Consolas"/>
              </a:rPr>
              <a:t> '123']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9181" y="3709771"/>
            <a:ext cx="7708900" cy="836294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2000" spc="-5" dirty="0">
                <a:solidFill>
                  <a:srgbClr val="000F80"/>
                </a:solidFill>
                <a:latin typeface="Consolas"/>
                <a:cs typeface="Consolas"/>
              </a:rPr>
              <a:t>a</a:t>
            </a:r>
            <a:r>
              <a:rPr sz="2000" spc="-5" dirty="0">
                <a:latin typeface="Consolas"/>
                <a:cs typeface="Consolas"/>
              </a:rPr>
              <a:t>.</a:t>
            </a:r>
            <a:r>
              <a:rPr sz="2000" spc="-5" dirty="0">
                <a:solidFill>
                  <a:srgbClr val="795E25"/>
                </a:solidFill>
                <a:latin typeface="Consolas"/>
                <a:cs typeface="Consolas"/>
              </a:rPr>
              <a:t>sort</a:t>
            </a:r>
            <a:r>
              <a:rPr sz="2000" spc="-5" dirty="0">
                <a:latin typeface="Consolas"/>
                <a:cs typeface="Consolas"/>
              </a:rPr>
              <a:t>(</a:t>
            </a:r>
            <a:r>
              <a:rPr sz="2000" spc="-5" dirty="0">
                <a:solidFill>
                  <a:srgbClr val="000F80"/>
                </a:solidFill>
                <a:latin typeface="Consolas"/>
                <a:cs typeface="Consolas"/>
              </a:rPr>
              <a:t>key</a:t>
            </a:r>
            <a:r>
              <a:rPr sz="2000" spc="-5" dirty="0">
                <a:latin typeface="Consolas"/>
                <a:cs typeface="Consolas"/>
              </a:rPr>
              <a:t>=</a:t>
            </a:r>
            <a:r>
              <a:rPr sz="2000" spc="-5" dirty="0">
                <a:solidFill>
                  <a:srgbClr val="257E99"/>
                </a:solidFill>
                <a:latin typeface="Consolas"/>
                <a:cs typeface="Consolas"/>
              </a:rPr>
              <a:t>int</a:t>
            </a:r>
            <a:r>
              <a:rPr sz="2000" spc="-5" dirty="0">
                <a:latin typeface="Consolas"/>
                <a:cs typeface="Consolas"/>
              </a:rPr>
              <a:t>,</a:t>
            </a:r>
            <a:r>
              <a:rPr sz="2000" spc="5" dirty="0"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0F80"/>
                </a:solidFill>
                <a:latin typeface="Consolas"/>
                <a:cs typeface="Consolas"/>
              </a:rPr>
              <a:t>reverse</a:t>
            </a:r>
            <a:r>
              <a:rPr sz="2000" spc="-5" dirty="0">
                <a:latin typeface="Consolas"/>
                <a:cs typeface="Consolas"/>
              </a:rPr>
              <a:t>=</a:t>
            </a:r>
            <a:r>
              <a:rPr sz="2000" spc="-5" dirty="0">
                <a:solidFill>
                  <a:srgbClr val="0000FF"/>
                </a:solidFill>
                <a:latin typeface="Consolas"/>
                <a:cs typeface="Consolas"/>
              </a:rPr>
              <a:t>True</a:t>
            </a:r>
            <a:r>
              <a:rPr sz="2000" spc="-5" dirty="0">
                <a:latin typeface="Consolas"/>
                <a:cs typeface="Consolas"/>
              </a:rPr>
              <a:t>)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90"/>
              </a:spcBef>
              <a:tabLst>
                <a:tab pos="2807970" algn="l"/>
              </a:tabLst>
            </a:pPr>
            <a:r>
              <a:rPr sz="2000" dirty="0">
                <a:solidFill>
                  <a:srgbClr val="795E25"/>
                </a:solidFill>
                <a:latin typeface="Consolas"/>
                <a:cs typeface="Consolas"/>
              </a:rPr>
              <a:t>print</a:t>
            </a:r>
            <a:r>
              <a:rPr sz="2000" dirty="0">
                <a:latin typeface="Consolas"/>
                <a:cs typeface="Consolas"/>
              </a:rPr>
              <a:t>(</a:t>
            </a:r>
            <a:r>
              <a:rPr sz="2000" dirty="0">
                <a:solidFill>
                  <a:srgbClr val="000F80"/>
                </a:solidFill>
                <a:latin typeface="Consolas"/>
                <a:cs typeface="Consolas"/>
              </a:rPr>
              <a:t>a</a:t>
            </a:r>
            <a:r>
              <a:rPr sz="2000" dirty="0">
                <a:latin typeface="Consolas"/>
                <a:cs typeface="Consolas"/>
              </a:rPr>
              <a:t>)	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#</a:t>
            </a:r>
            <a:r>
              <a:rPr sz="2000" spc="-25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['123',</a:t>
            </a:r>
            <a:r>
              <a:rPr sz="2000" spc="-10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FF8B08"/>
                </a:solidFill>
                <a:latin typeface="Consolas"/>
                <a:cs typeface="Consolas"/>
              </a:rPr>
              <a:t>'90',</a:t>
            </a:r>
            <a:r>
              <a:rPr sz="2000" spc="5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FF8B08"/>
                </a:solidFill>
                <a:latin typeface="Consolas"/>
                <a:cs typeface="Consolas"/>
              </a:rPr>
              <a:t>'13',</a:t>
            </a:r>
            <a:r>
              <a:rPr sz="2000" spc="5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FF8B08"/>
                </a:solidFill>
                <a:latin typeface="Consolas"/>
                <a:cs typeface="Consolas"/>
              </a:rPr>
              <a:t>'-1', '-100']</a:t>
            </a:r>
            <a:endParaRPr sz="200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84272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81" y="141859"/>
            <a:ext cx="48748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Duyệt</a:t>
            </a:r>
            <a:r>
              <a:rPr sz="3600" spc="-25" dirty="0"/>
              <a:t> </a:t>
            </a:r>
            <a:r>
              <a:rPr sz="3600" spc="-5" dirty="0"/>
              <a:t>list</a:t>
            </a:r>
            <a:r>
              <a:rPr sz="3600" spc="-20" dirty="0"/>
              <a:t> </a:t>
            </a:r>
            <a:r>
              <a:rPr sz="3600" dirty="0"/>
              <a:t>với</a:t>
            </a:r>
            <a:r>
              <a:rPr sz="3600" spc="-15" dirty="0"/>
              <a:t> </a:t>
            </a:r>
            <a:r>
              <a:rPr sz="3600" dirty="0"/>
              <a:t>vòng</a:t>
            </a:r>
            <a:r>
              <a:rPr sz="3600" spc="-20" dirty="0"/>
              <a:t> </a:t>
            </a:r>
            <a:r>
              <a:rPr sz="3600" spc="-5" dirty="0"/>
              <a:t>lặp</a:t>
            </a:r>
            <a:r>
              <a:rPr sz="3600" spc="-15" dirty="0"/>
              <a:t> </a:t>
            </a:r>
            <a:r>
              <a:rPr sz="3600" dirty="0"/>
              <a:t>for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59181" y="933450"/>
            <a:ext cx="6172835" cy="52197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000F80"/>
                </a:solidFill>
                <a:latin typeface="Consolas"/>
                <a:cs typeface="Consolas"/>
              </a:rPr>
              <a:t>my_list</a:t>
            </a:r>
            <a:r>
              <a:rPr sz="2000" spc="-10" dirty="0">
                <a:solidFill>
                  <a:srgbClr val="000F80"/>
                </a:solidFill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=</a:t>
            </a:r>
            <a:r>
              <a:rPr sz="2000" spc="-10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[</a:t>
            </a:r>
            <a:r>
              <a:rPr sz="2000" dirty="0">
                <a:solidFill>
                  <a:srgbClr val="A21515"/>
                </a:solidFill>
                <a:latin typeface="Consolas"/>
                <a:cs typeface="Consolas"/>
              </a:rPr>
              <a:t>'foo'</a:t>
            </a:r>
            <a:r>
              <a:rPr sz="2000" dirty="0">
                <a:latin typeface="Consolas"/>
                <a:cs typeface="Consolas"/>
              </a:rPr>
              <a:t>,</a:t>
            </a:r>
            <a:r>
              <a:rPr sz="2000" spc="-10" dirty="0"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A21515"/>
                </a:solidFill>
                <a:latin typeface="Consolas"/>
                <a:cs typeface="Consolas"/>
              </a:rPr>
              <a:t>'bar'</a:t>
            </a:r>
            <a:r>
              <a:rPr sz="2000" spc="-5" dirty="0">
                <a:latin typeface="Consolas"/>
                <a:cs typeface="Consolas"/>
              </a:rPr>
              <a:t>,</a:t>
            </a:r>
            <a:r>
              <a:rPr sz="2000" dirty="0"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A21515"/>
                </a:solidFill>
                <a:latin typeface="Consolas"/>
                <a:cs typeface="Consolas"/>
              </a:rPr>
              <a:t>'baz'</a:t>
            </a:r>
            <a:r>
              <a:rPr sz="2000" spc="-5" dirty="0">
                <a:latin typeface="Consolas"/>
                <a:cs typeface="Consolas"/>
              </a:rPr>
              <a:t>,</a:t>
            </a:r>
            <a:r>
              <a:rPr sz="2000" spc="-10" dirty="0"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A21515"/>
                </a:solidFill>
                <a:latin typeface="Consolas"/>
                <a:cs typeface="Consolas"/>
              </a:rPr>
              <a:t>'noo’</a:t>
            </a:r>
            <a:r>
              <a:rPr sz="2000" spc="-5" dirty="0">
                <a:latin typeface="Consolas"/>
                <a:cs typeface="Consolas"/>
              </a:rPr>
              <a:t>]</a:t>
            </a:r>
            <a:endParaRPr sz="20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170"/>
              </a:spcBef>
              <a:tabLst>
                <a:tab pos="1130935" algn="l"/>
              </a:tabLst>
            </a:pP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#</a:t>
            </a:r>
            <a:r>
              <a:rPr sz="2000" spc="5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duyệt	</a:t>
            </a:r>
            <a:r>
              <a:rPr sz="2000" spc="-5" dirty="0">
                <a:solidFill>
                  <a:srgbClr val="FF8B08"/>
                </a:solidFill>
                <a:latin typeface="Consolas"/>
                <a:cs typeface="Consolas"/>
              </a:rPr>
              <a:t>các</a:t>
            </a:r>
            <a:r>
              <a:rPr sz="2000" spc="-10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FF8B08"/>
                </a:solidFill>
                <a:latin typeface="Consolas"/>
                <a:cs typeface="Consolas"/>
              </a:rPr>
              <a:t>phần</a:t>
            </a:r>
            <a:r>
              <a:rPr sz="2000" spc="10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FF8B08"/>
                </a:solidFill>
                <a:latin typeface="Consolas"/>
                <a:cs typeface="Consolas"/>
              </a:rPr>
              <a:t>tử, cách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 làm</a:t>
            </a:r>
            <a:r>
              <a:rPr sz="2000" spc="-10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FF8B08"/>
                </a:solidFill>
                <a:latin typeface="Consolas"/>
                <a:cs typeface="Consolas"/>
              </a:rPr>
              <a:t>đơn giản</a:t>
            </a:r>
            <a:r>
              <a:rPr sz="2000" spc="10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FF8B08"/>
                </a:solidFill>
                <a:latin typeface="Consolas"/>
                <a:cs typeface="Consolas"/>
              </a:rPr>
              <a:t>nhất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2000" dirty="0">
                <a:solidFill>
                  <a:srgbClr val="AE00DB"/>
                </a:solidFill>
                <a:latin typeface="Consolas"/>
                <a:cs typeface="Consolas"/>
              </a:rPr>
              <a:t>for</a:t>
            </a:r>
            <a:r>
              <a:rPr sz="2000" spc="-30" dirty="0">
                <a:solidFill>
                  <a:srgbClr val="AE00DB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0F80"/>
                </a:solidFill>
                <a:latin typeface="Consolas"/>
                <a:cs typeface="Consolas"/>
              </a:rPr>
              <a:t>item</a:t>
            </a:r>
            <a:r>
              <a:rPr sz="2000" spc="-20" dirty="0">
                <a:solidFill>
                  <a:srgbClr val="000F8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AE00DB"/>
                </a:solidFill>
                <a:latin typeface="Consolas"/>
                <a:cs typeface="Consolas"/>
              </a:rPr>
              <a:t>in</a:t>
            </a:r>
            <a:r>
              <a:rPr sz="2000" spc="-30" dirty="0">
                <a:solidFill>
                  <a:srgbClr val="AE00DB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0F80"/>
                </a:solidFill>
                <a:latin typeface="Consolas"/>
                <a:cs typeface="Consolas"/>
              </a:rPr>
              <a:t>my_list</a:t>
            </a:r>
            <a:r>
              <a:rPr sz="2000" dirty="0">
                <a:latin typeface="Consolas"/>
                <a:cs typeface="Consolas"/>
              </a:rPr>
              <a:t>:</a:t>
            </a:r>
            <a:endParaRPr sz="2000">
              <a:latin typeface="Consolas"/>
              <a:cs typeface="Consolas"/>
            </a:endParaRPr>
          </a:p>
          <a:p>
            <a:pPr marL="572135">
              <a:lnSpc>
                <a:spcPct val="100000"/>
              </a:lnSpc>
              <a:spcBef>
                <a:spcPts val="565"/>
              </a:spcBef>
            </a:pPr>
            <a:r>
              <a:rPr sz="2000" spc="-5" dirty="0">
                <a:solidFill>
                  <a:srgbClr val="795E25"/>
                </a:solidFill>
                <a:latin typeface="Consolas"/>
                <a:cs typeface="Consolas"/>
              </a:rPr>
              <a:t>print</a:t>
            </a:r>
            <a:r>
              <a:rPr sz="2000" spc="-5" dirty="0">
                <a:latin typeface="Consolas"/>
                <a:cs typeface="Consolas"/>
              </a:rPr>
              <a:t>(</a:t>
            </a:r>
            <a:r>
              <a:rPr sz="2000" spc="-5" dirty="0">
                <a:solidFill>
                  <a:srgbClr val="000F80"/>
                </a:solidFill>
                <a:latin typeface="Consolas"/>
                <a:cs typeface="Consolas"/>
              </a:rPr>
              <a:t>item</a:t>
            </a:r>
            <a:r>
              <a:rPr sz="2000" spc="-5" dirty="0">
                <a:latin typeface="Consolas"/>
                <a:cs typeface="Consolas"/>
              </a:rPr>
              <a:t>)</a:t>
            </a:r>
            <a:endParaRPr sz="20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  <a:tabLst>
                <a:tab pos="1130935" algn="l"/>
              </a:tabLst>
            </a:pP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#</a:t>
            </a:r>
            <a:r>
              <a:rPr sz="2000" spc="5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duyệt	</a:t>
            </a:r>
            <a:r>
              <a:rPr sz="2000" spc="-5" dirty="0">
                <a:solidFill>
                  <a:srgbClr val="FF8B08"/>
                </a:solidFill>
                <a:latin typeface="Consolas"/>
                <a:cs typeface="Consolas"/>
              </a:rPr>
              <a:t>các</a:t>
            </a:r>
            <a:r>
              <a:rPr sz="2000" spc="-15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FF8B08"/>
                </a:solidFill>
                <a:latin typeface="Consolas"/>
                <a:cs typeface="Consolas"/>
              </a:rPr>
              <a:t>phần</a:t>
            </a:r>
            <a:r>
              <a:rPr sz="2000" spc="5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FF8B08"/>
                </a:solidFill>
                <a:latin typeface="Consolas"/>
                <a:cs typeface="Consolas"/>
              </a:rPr>
              <a:t>tử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FF8B08"/>
                </a:solidFill>
                <a:latin typeface="Consolas"/>
                <a:cs typeface="Consolas"/>
              </a:rPr>
              <a:t>theo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FF8B08"/>
                </a:solidFill>
                <a:latin typeface="Consolas"/>
                <a:cs typeface="Consolas"/>
              </a:rPr>
              <a:t>giá 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trị</a:t>
            </a:r>
            <a:r>
              <a:rPr sz="2000" spc="-25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chỉ</a:t>
            </a:r>
            <a:r>
              <a:rPr sz="2000" spc="-15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mục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2000" dirty="0">
                <a:solidFill>
                  <a:srgbClr val="AE00DB"/>
                </a:solidFill>
                <a:latin typeface="Consolas"/>
                <a:cs typeface="Consolas"/>
              </a:rPr>
              <a:t>for</a:t>
            </a:r>
            <a:r>
              <a:rPr sz="2000" spc="-10" dirty="0">
                <a:solidFill>
                  <a:srgbClr val="AE00DB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0F80"/>
                </a:solidFill>
                <a:latin typeface="Consolas"/>
                <a:cs typeface="Consolas"/>
              </a:rPr>
              <a:t>i </a:t>
            </a:r>
            <a:r>
              <a:rPr sz="2000" spc="-5" dirty="0">
                <a:solidFill>
                  <a:srgbClr val="AE00DB"/>
                </a:solidFill>
                <a:latin typeface="Consolas"/>
                <a:cs typeface="Consolas"/>
              </a:rPr>
              <a:t>in</a:t>
            </a:r>
            <a:r>
              <a:rPr sz="2000" dirty="0">
                <a:solidFill>
                  <a:srgbClr val="AE00DB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257E99"/>
                </a:solidFill>
                <a:latin typeface="Consolas"/>
                <a:cs typeface="Consolas"/>
              </a:rPr>
              <a:t>range</a:t>
            </a:r>
            <a:r>
              <a:rPr sz="2000" spc="-5" dirty="0">
                <a:latin typeface="Consolas"/>
                <a:cs typeface="Consolas"/>
              </a:rPr>
              <a:t>(</a:t>
            </a:r>
            <a:r>
              <a:rPr sz="2000" spc="-5" dirty="0">
                <a:solidFill>
                  <a:srgbClr val="795E25"/>
                </a:solidFill>
                <a:latin typeface="Consolas"/>
                <a:cs typeface="Consolas"/>
              </a:rPr>
              <a:t>len</a:t>
            </a:r>
            <a:r>
              <a:rPr sz="2000" spc="-5" dirty="0">
                <a:latin typeface="Consolas"/>
                <a:cs typeface="Consolas"/>
              </a:rPr>
              <a:t>(</a:t>
            </a:r>
            <a:r>
              <a:rPr sz="2000" spc="-5" dirty="0">
                <a:solidFill>
                  <a:srgbClr val="000F80"/>
                </a:solidFill>
                <a:latin typeface="Consolas"/>
                <a:cs typeface="Consolas"/>
              </a:rPr>
              <a:t>my_list</a:t>
            </a:r>
            <a:r>
              <a:rPr sz="2000" spc="-5" dirty="0">
                <a:latin typeface="Consolas"/>
                <a:cs typeface="Consolas"/>
              </a:rPr>
              <a:t>)):</a:t>
            </a:r>
            <a:endParaRPr sz="2000">
              <a:latin typeface="Consolas"/>
              <a:cs typeface="Consolas"/>
            </a:endParaRPr>
          </a:p>
          <a:p>
            <a:pPr marL="572135">
              <a:lnSpc>
                <a:spcPct val="100000"/>
              </a:lnSpc>
              <a:spcBef>
                <a:spcPts val="555"/>
              </a:spcBef>
            </a:pPr>
            <a:r>
              <a:rPr sz="2000" spc="-5" dirty="0">
                <a:solidFill>
                  <a:srgbClr val="795E25"/>
                </a:solidFill>
                <a:latin typeface="Consolas"/>
                <a:cs typeface="Consolas"/>
              </a:rPr>
              <a:t>print</a:t>
            </a:r>
            <a:r>
              <a:rPr sz="2000" spc="-5" dirty="0">
                <a:latin typeface="Consolas"/>
                <a:cs typeface="Consolas"/>
              </a:rPr>
              <a:t>(</a:t>
            </a:r>
            <a:r>
              <a:rPr sz="2000" spc="-5" dirty="0">
                <a:solidFill>
                  <a:srgbClr val="000F80"/>
                </a:solidFill>
                <a:latin typeface="Consolas"/>
                <a:cs typeface="Consolas"/>
              </a:rPr>
              <a:t>i</a:t>
            </a:r>
            <a:r>
              <a:rPr sz="2000" spc="-5" dirty="0">
                <a:latin typeface="Consolas"/>
                <a:cs typeface="Consolas"/>
              </a:rPr>
              <a:t>,</a:t>
            </a:r>
            <a:r>
              <a:rPr sz="2000" spc="-15" dirty="0"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0F80"/>
                </a:solidFill>
                <a:latin typeface="Consolas"/>
                <a:cs typeface="Consolas"/>
              </a:rPr>
              <a:t>my_list</a:t>
            </a:r>
            <a:r>
              <a:rPr sz="2000" spc="-5" dirty="0">
                <a:latin typeface="Consolas"/>
                <a:cs typeface="Consolas"/>
              </a:rPr>
              <a:t>[</a:t>
            </a:r>
            <a:r>
              <a:rPr sz="2000" spc="-5" dirty="0">
                <a:solidFill>
                  <a:srgbClr val="000F80"/>
                </a:solidFill>
                <a:latin typeface="Consolas"/>
                <a:cs typeface="Consolas"/>
              </a:rPr>
              <a:t>i</a:t>
            </a:r>
            <a:r>
              <a:rPr sz="2000" spc="-5" dirty="0">
                <a:latin typeface="Consolas"/>
                <a:cs typeface="Consolas"/>
              </a:rPr>
              <a:t>])</a:t>
            </a:r>
            <a:endParaRPr sz="20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185"/>
              </a:spcBef>
              <a:tabLst>
                <a:tab pos="1130935" algn="l"/>
              </a:tabLst>
            </a:pP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#</a:t>
            </a:r>
            <a:r>
              <a:rPr sz="2000" spc="5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duyệt	</a:t>
            </a:r>
            <a:r>
              <a:rPr sz="2000" spc="-5" dirty="0">
                <a:solidFill>
                  <a:srgbClr val="FF8B08"/>
                </a:solidFill>
                <a:latin typeface="Consolas"/>
                <a:cs typeface="Consolas"/>
              </a:rPr>
              <a:t>theo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FF8B08"/>
                </a:solidFill>
                <a:latin typeface="Consolas"/>
                <a:cs typeface="Consolas"/>
              </a:rPr>
              <a:t>giá</a:t>
            </a:r>
            <a:r>
              <a:rPr sz="2000" spc="5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FF8B08"/>
                </a:solidFill>
                <a:latin typeface="Consolas"/>
                <a:cs typeface="Consolas"/>
              </a:rPr>
              <a:t>trị</a:t>
            </a:r>
            <a:r>
              <a:rPr sz="2000" spc="-10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FF8B08"/>
                </a:solidFill>
                <a:latin typeface="Consolas"/>
                <a:cs typeface="Consolas"/>
              </a:rPr>
              <a:t>chỉ</a:t>
            </a:r>
            <a:r>
              <a:rPr sz="2000" spc="5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FF8B08"/>
                </a:solidFill>
                <a:latin typeface="Consolas"/>
                <a:cs typeface="Consolas"/>
              </a:rPr>
              <a:t>mục nhưng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 nhanh</a:t>
            </a:r>
            <a:r>
              <a:rPr sz="2000" spc="-5" dirty="0">
                <a:solidFill>
                  <a:srgbClr val="FF8B08"/>
                </a:solidFill>
                <a:latin typeface="Consolas"/>
                <a:cs typeface="Consolas"/>
              </a:rPr>
              <a:t> hơn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# </a:t>
            </a:r>
            <a:r>
              <a:rPr sz="2000" spc="-5" dirty="0">
                <a:solidFill>
                  <a:srgbClr val="FF8B08"/>
                </a:solidFill>
                <a:latin typeface="Consolas"/>
                <a:cs typeface="Consolas"/>
              </a:rPr>
              <a:t>với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FF8B08"/>
                </a:solidFill>
                <a:latin typeface="Consolas"/>
                <a:cs typeface="Consolas"/>
              </a:rPr>
              <a:t>cách</a:t>
            </a:r>
            <a:r>
              <a:rPr sz="2000" spc="-20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sử </a:t>
            </a:r>
            <a:r>
              <a:rPr sz="2000" spc="-5" dirty="0">
                <a:solidFill>
                  <a:srgbClr val="FF8B08"/>
                </a:solidFill>
                <a:latin typeface="Consolas"/>
                <a:cs typeface="Consolas"/>
              </a:rPr>
              <a:t>dụng hàm</a:t>
            </a:r>
            <a:r>
              <a:rPr sz="2000" spc="-15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enumerate</a:t>
            </a:r>
            <a:endParaRPr sz="2000">
              <a:latin typeface="Consolas"/>
              <a:cs typeface="Consolas"/>
            </a:endParaRPr>
          </a:p>
          <a:p>
            <a:pPr marL="572135" marR="1403985" indent="-560070">
              <a:lnSpc>
                <a:spcPct val="123500"/>
              </a:lnSpc>
              <a:spcBef>
                <a:spcPts val="5"/>
              </a:spcBef>
            </a:pPr>
            <a:r>
              <a:rPr sz="2000" dirty="0">
                <a:solidFill>
                  <a:srgbClr val="AE00DB"/>
                </a:solidFill>
                <a:latin typeface="Consolas"/>
                <a:cs typeface="Consolas"/>
              </a:rPr>
              <a:t>for </a:t>
            </a:r>
            <a:r>
              <a:rPr sz="2000" dirty="0">
                <a:solidFill>
                  <a:srgbClr val="000F80"/>
                </a:solidFill>
                <a:latin typeface="Consolas"/>
                <a:cs typeface="Consolas"/>
              </a:rPr>
              <a:t>i</a:t>
            </a:r>
            <a:r>
              <a:rPr sz="2000" dirty="0">
                <a:latin typeface="Consolas"/>
                <a:cs typeface="Consolas"/>
              </a:rPr>
              <a:t>, </a:t>
            </a:r>
            <a:r>
              <a:rPr sz="2000" spc="-5" dirty="0">
                <a:solidFill>
                  <a:srgbClr val="000F80"/>
                </a:solidFill>
                <a:latin typeface="Consolas"/>
                <a:cs typeface="Consolas"/>
              </a:rPr>
              <a:t>item </a:t>
            </a:r>
            <a:r>
              <a:rPr sz="2000" dirty="0">
                <a:solidFill>
                  <a:srgbClr val="AE00DB"/>
                </a:solidFill>
                <a:latin typeface="Consolas"/>
                <a:cs typeface="Consolas"/>
              </a:rPr>
              <a:t>in </a:t>
            </a:r>
            <a:r>
              <a:rPr sz="2000" spc="-5" dirty="0">
                <a:solidFill>
                  <a:srgbClr val="257E99"/>
                </a:solidFill>
                <a:latin typeface="Consolas"/>
                <a:cs typeface="Consolas"/>
              </a:rPr>
              <a:t>enumerate</a:t>
            </a:r>
            <a:r>
              <a:rPr sz="2000" spc="-5" dirty="0">
                <a:latin typeface="Consolas"/>
                <a:cs typeface="Consolas"/>
              </a:rPr>
              <a:t>(</a:t>
            </a:r>
            <a:r>
              <a:rPr sz="2000" spc="-5" dirty="0">
                <a:solidFill>
                  <a:srgbClr val="000F80"/>
                </a:solidFill>
                <a:latin typeface="Consolas"/>
                <a:cs typeface="Consolas"/>
              </a:rPr>
              <a:t>my_list</a:t>
            </a:r>
            <a:r>
              <a:rPr sz="2000" spc="-5" dirty="0">
                <a:latin typeface="Consolas"/>
                <a:cs typeface="Consolas"/>
              </a:rPr>
              <a:t>): </a:t>
            </a:r>
            <a:r>
              <a:rPr sz="2000" spc="-1085" dirty="0"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795E25"/>
                </a:solidFill>
                <a:latin typeface="Consolas"/>
                <a:cs typeface="Consolas"/>
              </a:rPr>
              <a:t>print</a:t>
            </a:r>
            <a:r>
              <a:rPr sz="2000" spc="-5" dirty="0">
                <a:latin typeface="Consolas"/>
                <a:cs typeface="Consolas"/>
              </a:rPr>
              <a:t>(</a:t>
            </a:r>
            <a:r>
              <a:rPr sz="2000" spc="-5" dirty="0">
                <a:solidFill>
                  <a:srgbClr val="000F80"/>
                </a:solidFill>
                <a:latin typeface="Consolas"/>
                <a:cs typeface="Consolas"/>
              </a:rPr>
              <a:t>i</a:t>
            </a:r>
            <a:r>
              <a:rPr sz="2000" spc="-5" dirty="0">
                <a:latin typeface="Consolas"/>
                <a:cs typeface="Consolas"/>
              </a:rPr>
              <a:t>,</a:t>
            </a:r>
            <a:r>
              <a:rPr sz="2000" dirty="0"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0F80"/>
                </a:solidFill>
                <a:latin typeface="Consolas"/>
                <a:cs typeface="Consolas"/>
              </a:rPr>
              <a:t>my_list</a:t>
            </a:r>
            <a:r>
              <a:rPr sz="2000" spc="-5" dirty="0">
                <a:latin typeface="Consolas"/>
                <a:cs typeface="Consolas"/>
              </a:rPr>
              <a:t>[</a:t>
            </a:r>
            <a:r>
              <a:rPr sz="2000" spc="-5" dirty="0">
                <a:solidFill>
                  <a:srgbClr val="000F80"/>
                </a:solidFill>
                <a:latin typeface="Consolas"/>
                <a:cs typeface="Consolas"/>
              </a:rPr>
              <a:t>i</a:t>
            </a:r>
            <a:r>
              <a:rPr sz="2000" spc="-5" dirty="0">
                <a:latin typeface="Consolas"/>
                <a:cs typeface="Consolas"/>
              </a:rPr>
              <a:t>])</a:t>
            </a:r>
            <a:endParaRPr sz="200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74697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81" y="141859"/>
            <a:ext cx="4660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Ví</a:t>
            </a:r>
            <a:r>
              <a:rPr sz="3600" spc="-25" dirty="0"/>
              <a:t> </a:t>
            </a:r>
            <a:r>
              <a:rPr sz="3600" dirty="0"/>
              <a:t>dụ</a:t>
            </a:r>
            <a:r>
              <a:rPr sz="3600" spc="-15" dirty="0"/>
              <a:t> </a:t>
            </a:r>
            <a:r>
              <a:rPr sz="3600" dirty="0"/>
              <a:t>về</a:t>
            </a:r>
            <a:r>
              <a:rPr sz="3600" spc="-15" dirty="0"/>
              <a:t> </a:t>
            </a:r>
            <a:r>
              <a:rPr sz="3600" dirty="0"/>
              <a:t>làm</a:t>
            </a:r>
            <a:r>
              <a:rPr sz="3600" spc="-25" dirty="0"/>
              <a:t> </a:t>
            </a:r>
            <a:r>
              <a:rPr sz="3600" dirty="0"/>
              <a:t>việc</a:t>
            </a:r>
            <a:r>
              <a:rPr sz="3600" spc="-15" dirty="0"/>
              <a:t> </a:t>
            </a:r>
            <a:r>
              <a:rPr sz="3600" dirty="0"/>
              <a:t>với</a:t>
            </a:r>
            <a:r>
              <a:rPr sz="3600" spc="-15" dirty="0"/>
              <a:t> </a:t>
            </a:r>
            <a:r>
              <a:rPr sz="3600" dirty="0"/>
              <a:t>list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59181" y="862431"/>
            <a:ext cx="5614670" cy="1651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33200"/>
              </a:lnSpc>
              <a:spcBef>
                <a:spcPts val="105"/>
              </a:spcBef>
            </a:pP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# tạo </a:t>
            </a:r>
            <a:r>
              <a:rPr sz="2000" spc="-10" dirty="0">
                <a:solidFill>
                  <a:srgbClr val="EC7C30"/>
                </a:solidFill>
                <a:latin typeface="Consolas"/>
                <a:cs typeface="Consolas"/>
              </a:rPr>
              <a:t>và 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in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nội 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dung của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một 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list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danhsach</a:t>
            </a:r>
            <a:r>
              <a:rPr sz="2000" spc="-1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=</a:t>
            </a:r>
            <a:r>
              <a:rPr sz="2000" spc="-3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["apple",</a:t>
            </a:r>
            <a:r>
              <a:rPr sz="2000" spc="-1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"banana",</a:t>
            </a:r>
            <a:r>
              <a:rPr sz="2000" spc="-1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"cherry"] </a:t>
            </a:r>
            <a:r>
              <a:rPr sz="2000" spc="-108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for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x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spc="-10" dirty="0">
                <a:solidFill>
                  <a:srgbClr val="006FC0"/>
                </a:solidFill>
                <a:latin typeface="Consolas"/>
                <a:cs typeface="Consolas"/>
              </a:rPr>
              <a:t>in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 danhsach:</a:t>
            </a:r>
            <a:endParaRPr sz="2000">
              <a:latin typeface="Consolas"/>
              <a:cs typeface="Consolas"/>
            </a:endParaRPr>
          </a:p>
          <a:p>
            <a:pPr marL="572135">
              <a:lnSpc>
                <a:spcPct val="100000"/>
              </a:lnSpc>
              <a:spcBef>
                <a:spcPts val="805"/>
              </a:spcBef>
            </a:pP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print(x)</a:t>
            </a:r>
            <a:endParaRPr sz="2000">
              <a:latin typeface="Consolas"/>
              <a:cs typeface="Consola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40131" y="2668483"/>
          <a:ext cx="6348094" cy="35058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8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76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9945">
                <a:tc>
                  <a:txBody>
                    <a:bodyPr/>
                    <a:lstStyle/>
                    <a:p>
                      <a:pPr marL="31750">
                        <a:lnSpc>
                          <a:spcPts val="1889"/>
                        </a:lnSpc>
                      </a:pP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2000" spc="-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thêm</a:t>
                      </a:r>
                      <a:r>
                        <a:rPr sz="2000" spc="-1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một</a:t>
                      </a:r>
                      <a:r>
                        <a:rPr sz="2000" spc="-2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phần</a:t>
                      </a:r>
                      <a:r>
                        <a:rPr sz="2000" spc="-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tử</a:t>
                      </a:r>
                      <a:r>
                        <a:rPr sz="2000" spc="-1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vào</a:t>
                      </a:r>
                      <a:r>
                        <a:rPr sz="2000" spc="-1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cuối</a:t>
                      </a:r>
                      <a:r>
                        <a:rPr sz="2000" spc="-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 list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9"/>
                        </a:lnSpc>
                      </a:pP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và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889"/>
                        </a:lnSpc>
                      </a:pP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lại</a:t>
                      </a:r>
                      <a:r>
                        <a:rPr sz="2000" spc="-5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in</a:t>
                      </a:r>
                      <a:r>
                        <a:rPr sz="2000" spc="-4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ra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146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spc="-5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danhsach.append("orange")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16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03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spc="-5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print(danhsach)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79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273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2000" spc="-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thêm</a:t>
                      </a:r>
                      <a:r>
                        <a:rPr sz="2000" spc="-1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một</a:t>
                      </a:r>
                      <a:r>
                        <a:rPr sz="2000" spc="-2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phần</a:t>
                      </a:r>
                      <a:r>
                        <a:rPr sz="2000" spc="-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tử</a:t>
                      </a:r>
                      <a:r>
                        <a:rPr sz="2000" spc="-1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vào</a:t>
                      </a:r>
                      <a:r>
                        <a:rPr sz="2000" spc="-1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giữa</a:t>
                      </a:r>
                      <a:r>
                        <a:rPr sz="2000" spc="-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 list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143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và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1430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in</a:t>
                      </a:r>
                      <a:r>
                        <a:rPr sz="2000" spc="-5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1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ra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143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14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danhsach.insert(1,</a:t>
                      </a:r>
                      <a:r>
                        <a:rPr sz="2000" spc="-7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"orange")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160" marB="0"/>
                </a:tc>
                <a:tc rowSpan="5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rowSpan="5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79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spc="-5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print(danhsach)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795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476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2000" spc="-1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sắp</a:t>
                      </a:r>
                      <a:r>
                        <a:rPr sz="2000" spc="-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xếp</a:t>
                      </a:r>
                      <a:r>
                        <a:rPr sz="2000" spc="-1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lại </a:t>
                      </a: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danh</a:t>
                      </a:r>
                      <a:r>
                        <a:rPr sz="2000" spc="-1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sách</a:t>
                      </a:r>
                      <a:r>
                        <a:rPr sz="2000" spc="-1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và</a:t>
                      </a:r>
                      <a:r>
                        <a:rPr sz="2000" spc="-1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in</a:t>
                      </a:r>
                      <a:r>
                        <a:rPr sz="2000" spc="-1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ra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143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628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spc="-5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danhsach.sort()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16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0708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spc="-5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print(danhsach)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795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5494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" y="866394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38100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9181" y="141859"/>
            <a:ext cx="6426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Một</a:t>
            </a:r>
            <a:r>
              <a:rPr sz="3600" spc="-20" dirty="0"/>
              <a:t> </a:t>
            </a:r>
            <a:r>
              <a:rPr sz="3600" spc="-5" dirty="0"/>
              <a:t>số</a:t>
            </a:r>
            <a:r>
              <a:rPr sz="3600" spc="-15" dirty="0"/>
              <a:t> </a:t>
            </a:r>
            <a:r>
              <a:rPr sz="3600" dirty="0"/>
              <a:t>thao</a:t>
            </a:r>
            <a:r>
              <a:rPr sz="3600" spc="-15" dirty="0"/>
              <a:t> </a:t>
            </a:r>
            <a:r>
              <a:rPr sz="3600" spc="-5" dirty="0"/>
              <a:t>tác</a:t>
            </a:r>
            <a:r>
              <a:rPr sz="3600" spc="-15" dirty="0"/>
              <a:t> </a:t>
            </a:r>
            <a:r>
              <a:rPr sz="3600" dirty="0"/>
              <a:t>thông</a:t>
            </a:r>
            <a:r>
              <a:rPr sz="3600" spc="5" dirty="0"/>
              <a:t> </a:t>
            </a:r>
            <a:r>
              <a:rPr sz="3600" dirty="0"/>
              <a:t>dụng</a:t>
            </a:r>
            <a:r>
              <a:rPr sz="3600" spc="-15" dirty="0"/>
              <a:t> </a:t>
            </a:r>
            <a:r>
              <a:rPr sz="3600" dirty="0"/>
              <a:t>với</a:t>
            </a:r>
            <a:r>
              <a:rPr sz="3600" spc="-25" dirty="0"/>
              <a:t> </a:t>
            </a:r>
            <a:r>
              <a:rPr sz="3600" dirty="0"/>
              <a:t>list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271881" y="1002538"/>
            <a:ext cx="2345055" cy="413384"/>
            <a:chOff x="271881" y="1002538"/>
            <a:chExt cx="2345055" cy="413384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1881" y="1002538"/>
              <a:ext cx="436626" cy="41300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2965" y="1002538"/>
              <a:ext cx="515721" cy="41300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2350" y="1002538"/>
              <a:ext cx="1794255" cy="413003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271881" y="1531366"/>
            <a:ext cx="1884045" cy="413384"/>
            <a:chOff x="271881" y="1531366"/>
            <a:chExt cx="1884045" cy="413384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1881" y="1531366"/>
              <a:ext cx="436626" cy="41300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2965" y="1531366"/>
              <a:ext cx="815238" cy="41300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74394" y="1531366"/>
              <a:ext cx="980935" cy="413003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271881" y="2056841"/>
            <a:ext cx="4874260" cy="416559"/>
            <a:chOff x="271881" y="2056841"/>
            <a:chExt cx="4874260" cy="416559"/>
          </a:xfrm>
        </p:grpSpPr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71881" y="2059889"/>
              <a:ext cx="436626" cy="413308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62965" y="2058365"/>
              <a:ext cx="1147165" cy="413308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46225" y="2056841"/>
              <a:ext cx="3599815" cy="413308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271881" y="2587751"/>
            <a:ext cx="4506595" cy="413384"/>
            <a:chOff x="271881" y="2587751"/>
            <a:chExt cx="4506595" cy="413384"/>
          </a:xfrm>
        </p:grpSpPr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71881" y="2587751"/>
              <a:ext cx="436626" cy="413003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62965" y="2587751"/>
              <a:ext cx="1250289" cy="413003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634617" y="2587751"/>
              <a:ext cx="3143250" cy="413003"/>
            </a:xfrm>
            <a:prstGeom prst="rect">
              <a:avLst/>
            </a:prstGeom>
          </p:spPr>
        </p:pic>
      </p:grpSp>
      <p:grpSp>
        <p:nvGrpSpPr>
          <p:cNvPr id="20" name="object 20"/>
          <p:cNvGrpSpPr/>
          <p:nvPr/>
        </p:nvGrpSpPr>
        <p:grpSpPr>
          <a:xfrm>
            <a:off x="271881" y="3116579"/>
            <a:ext cx="1518920" cy="413384"/>
            <a:chOff x="271881" y="3116579"/>
            <a:chExt cx="1518920" cy="413384"/>
          </a:xfrm>
        </p:grpSpPr>
        <p:pic>
          <p:nvPicPr>
            <p:cNvPr id="21" name="object 2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71881" y="3116579"/>
              <a:ext cx="436626" cy="413003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62965" y="3116579"/>
              <a:ext cx="476097" cy="413003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02538" y="3116579"/>
              <a:ext cx="987894" cy="413003"/>
            </a:xfrm>
            <a:prstGeom prst="rect">
              <a:avLst/>
            </a:prstGeom>
          </p:spPr>
        </p:pic>
      </p:grpSp>
      <p:grpSp>
        <p:nvGrpSpPr>
          <p:cNvPr id="24" name="object 24"/>
          <p:cNvGrpSpPr/>
          <p:nvPr/>
        </p:nvGrpSpPr>
        <p:grpSpPr>
          <a:xfrm>
            <a:off x="271881" y="3640531"/>
            <a:ext cx="3814445" cy="418465"/>
            <a:chOff x="271881" y="3640531"/>
            <a:chExt cx="3814445" cy="418465"/>
          </a:xfrm>
        </p:grpSpPr>
        <p:pic>
          <p:nvPicPr>
            <p:cNvPr id="25" name="object 2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71881" y="3645103"/>
              <a:ext cx="436626" cy="413308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62965" y="3643579"/>
              <a:ext cx="1578356" cy="413308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943989" y="3642055"/>
              <a:ext cx="1247419" cy="413308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037077" y="3640531"/>
              <a:ext cx="1048854" cy="413308"/>
            </a:xfrm>
            <a:prstGeom prst="rect">
              <a:avLst/>
            </a:prstGeom>
          </p:spPr>
        </p:pic>
      </p:grpSp>
      <p:grpSp>
        <p:nvGrpSpPr>
          <p:cNvPr id="29" name="object 29"/>
          <p:cNvGrpSpPr/>
          <p:nvPr/>
        </p:nvGrpSpPr>
        <p:grpSpPr>
          <a:xfrm>
            <a:off x="271881" y="4172965"/>
            <a:ext cx="3463925" cy="413384"/>
            <a:chOff x="271881" y="4172965"/>
            <a:chExt cx="3463925" cy="413384"/>
          </a:xfrm>
        </p:grpSpPr>
        <p:pic>
          <p:nvPicPr>
            <p:cNvPr id="30" name="object 30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71881" y="4172965"/>
              <a:ext cx="436626" cy="413004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62965" y="4172965"/>
              <a:ext cx="488289" cy="413004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808634" y="4172965"/>
              <a:ext cx="2926714" cy="413004"/>
            </a:xfrm>
            <a:prstGeom prst="rect">
              <a:avLst/>
            </a:prstGeom>
          </p:spPr>
        </p:pic>
      </p:grpSp>
      <p:grpSp>
        <p:nvGrpSpPr>
          <p:cNvPr id="33" name="object 33"/>
          <p:cNvGrpSpPr/>
          <p:nvPr/>
        </p:nvGrpSpPr>
        <p:grpSpPr>
          <a:xfrm>
            <a:off x="271881" y="4701794"/>
            <a:ext cx="4678680" cy="413384"/>
            <a:chOff x="271881" y="4701794"/>
            <a:chExt cx="4678680" cy="413384"/>
          </a:xfrm>
        </p:grpSpPr>
        <p:pic>
          <p:nvPicPr>
            <p:cNvPr id="34" name="object 34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271881" y="4701794"/>
              <a:ext cx="436626" cy="413004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562965" y="4701794"/>
              <a:ext cx="1159611" cy="413004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556893" y="4701794"/>
              <a:ext cx="3393312" cy="413004"/>
            </a:xfrm>
            <a:prstGeom prst="rect">
              <a:avLst/>
            </a:prstGeom>
          </p:spPr>
        </p:pic>
      </p:grpSp>
      <p:grpSp>
        <p:nvGrpSpPr>
          <p:cNvPr id="37" name="object 37"/>
          <p:cNvGrpSpPr/>
          <p:nvPr/>
        </p:nvGrpSpPr>
        <p:grpSpPr>
          <a:xfrm>
            <a:off x="271881" y="5227320"/>
            <a:ext cx="5055870" cy="416559"/>
            <a:chOff x="271881" y="5227320"/>
            <a:chExt cx="5055870" cy="416559"/>
          </a:xfrm>
        </p:grpSpPr>
        <p:pic>
          <p:nvPicPr>
            <p:cNvPr id="38" name="object 38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271881" y="5230368"/>
              <a:ext cx="436626" cy="413308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562965" y="5228844"/>
              <a:ext cx="415137" cy="413308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772058" y="5227320"/>
              <a:ext cx="4555616" cy="413308"/>
            </a:xfrm>
            <a:prstGeom prst="rect">
              <a:avLst/>
            </a:prstGeom>
          </p:spPr>
        </p:pic>
      </p:grpSp>
      <p:grpSp>
        <p:nvGrpSpPr>
          <p:cNvPr id="41" name="object 41"/>
          <p:cNvGrpSpPr/>
          <p:nvPr/>
        </p:nvGrpSpPr>
        <p:grpSpPr>
          <a:xfrm>
            <a:off x="271881" y="5758281"/>
            <a:ext cx="2371725" cy="413384"/>
            <a:chOff x="271881" y="5758281"/>
            <a:chExt cx="2371725" cy="413384"/>
          </a:xfrm>
        </p:grpSpPr>
        <p:pic>
          <p:nvPicPr>
            <p:cNvPr id="42" name="object 42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271881" y="5758281"/>
              <a:ext cx="638047" cy="413004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750417" y="5758281"/>
              <a:ext cx="1004925" cy="413004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1611756" y="5758281"/>
              <a:ext cx="1031811" cy="413004"/>
            </a:xfrm>
            <a:prstGeom prst="rect">
              <a:avLst/>
            </a:prstGeom>
          </p:spPr>
        </p:pic>
      </p:grpSp>
      <p:sp>
        <p:nvSpPr>
          <p:cNvPr id="45" name="object 4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8024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t>59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BD8859-70F4-4695-A4DA-0A1D3CCC8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981200"/>
            <a:ext cx="7343775" cy="3790950"/>
          </a:xfrm>
          <a:prstGeom prst="rect">
            <a:avLst/>
          </a:prstGeom>
        </p:spPr>
      </p:pic>
      <p:sp>
        <p:nvSpPr>
          <p:cNvPr id="6" name="object 3"/>
          <p:cNvSpPr txBox="1">
            <a:spLocks noGrp="1"/>
          </p:cNvSpPr>
          <p:nvPr>
            <p:ph type="title"/>
          </p:nvPr>
        </p:nvSpPr>
        <p:spPr>
          <a:xfrm>
            <a:off x="259181" y="141859"/>
            <a:ext cx="6426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spc="-5" dirty="0" smtClean="0"/>
              <a:t>List </a:t>
            </a:r>
            <a:r>
              <a:rPr lang="en-US" sz="3600" spc="-5" dirty="0" err="1" smtClean="0"/>
              <a:t>nhiều</a:t>
            </a:r>
            <a:r>
              <a:rPr lang="en-US" sz="3600" spc="-5" dirty="0" smtClean="0"/>
              <a:t> </a:t>
            </a:r>
            <a:r>
              <a:rPr lang="en-US" sz="3600" spc="-5" dirty="0" err="1" smtClean="0"/>
              <a:t>chiều</a:t>
            </a:r>
            <a:endParaRPr sz="36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143000"/>
            <a:ext cx="4724400" cy="685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400" dirty="0" err="1">
                <a:latin typeface="Cambria" panose="02040503050406030204" pitchFamily="18" charset="0"/>
                <a:cs typeface="Times New Roman" pitchFamily="18" charset="0"/>
              </a:rPr>
              <a:t>Duyệt</a:t>
            </a:r>
            <a:r>
              <a:rPr lang="en-US" sz="2400" dirty="0">
                <a:latin typeface="Cambria" panose="02040503050406030204" pitchFamily="18" charset="0"/>
                <a:cs typeface="Times New Roman" pitchFamily="18" charset="0"/>
              </a:rPr>
              <a:t> list </a:t>
            </a:r>
            <a:r>
              <a:rPr lang="en-US" sz="2400" dirty="0" err="1">
                <a:latin typeface="Cambria" panose="02040503050406030204" pitchFamily="18" charset="0"/>
                <a:cs typeface="Times New Roman" pitchFamily="18" charset="0"/>
              </a:rPr>
              <a:t>đa</a:t>
            </a:r>
            <a:r>
              <a:rPr lang="en-US" sz="2400" dirty="0"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cs typeface="Times New Roman" pitchFamily="18" charset="0"/>
              </a:rPr>
              <a:t>chiều</a:t>
            </a:r>
            <a:r>
              <a:rPr lang="en-US" sz="2400" dirty="0">
                <a:latin typeface="Cambria" panose="02040503050406030204" pitchFamily="18" charset="0"/>
                <a:cs typeface="Times New Roman" pitchFamily="18" charset="0"/>
              </a:rPr>
              <a:t>: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13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81" y="141859"/>
            <a:ext cx="45567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Vòng</a:t>
            </a:r>
            <a:r>
              <a:rPr sz="3600" spc="-30" dirty="0"/>
              <a:t> </a:t>
            </a:r>
            <a:r>
              <a:rPr sz="3600" dirty="0"/>
              <a:t>lặp</a:t>
            </a:r>
            <a:r>
              <a:rPr sz="3600" spc="-20" dirty="0"/>
              <a:t> </a:t>
            </a:r>
            <a:r>
              <a:rPr sz="3600" spc="-5" dirty="0"/>
              <a:t>while</a:t>
            </a:r>
            <a:r>
              <a:rPr sz="3600" spc="-25" dirty="0"/>
              <a:t> </a:t>
            </a:r>
            <a:r>
              <a:rPr sz="3600" dirty="0"/>
              <a:t>đơn</a:t>
            </a:r>
            <a:r>
              <a:rPr sz="3600" spc="-20" dirty="0"/>
              <a:t> </a:t>
            </a:r>
            <a:r>
              <a:rPr sz="3600" spc="-5" dirty="0"/>
              <a:t>giản</a:t>
            </a:r>
            <a:endParaRPr sz="360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40131" y="1042121"/>
          <a:ext cx="8446769" cy="10667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1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25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03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19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0707">
                <a:tc>
                  <a:txBody>
                    <a:bodyPr/>
                    <a:lstStyle/>
                    <a:p>
                      <a:pPr marL="31750">
                        <a:lnSpc>
                          <a:spcPts val="1889"/>
                        </a:lnSpc>
                      </a:pP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889"/>
                        </a:lnSpc>
                      </a:pP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có</a:t>
                      </a:r>
                      <a:r>
                        <a:rPr sz="2000" spc="-1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10</a:t>
                      </a:r>
                      <a:r>
                        <a:rPr sz="2000" spc="-2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triệu đồng,</a:t>
                      </a:r>
                      <a:r>
                        <a:rPr sz="2000" spc="-1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gửi </a:t>
                      </a: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ngân</a:t>
                      </a:r>
                      <a:endParaRPr sz="20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889"/>
                        </a:lnSpc>
                      </a:pPr>
                      <a:r>
                        <a:rPr sz="2000" spc="-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hàng</a:t>
                      </a:r>
                      <a:r>
                        <a:rPr sz="2000" spc="-2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với</a:t>
                      </a:r>
                      <a:r>
                        <a:rPr sz="2000" spc="-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 lãi</a:t>
                      </a:r>
                      <a:r>
                        <a:rPr sz="2000" spc="-1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suất</a:t>
                      </a:r>
                      <a:r>
                        <a:rPr sz="2000" spc="-1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5,1%</a:t>
                      </a:r>
                      <a:r>
                        <a:rPr sz="2000" spc="-1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hàng</a:t>
                      </a:r>
                      <a:endParaRPr sz="20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889"/>
                        </a:lnSpc>
                      </a:pP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năm</a:t>
                      </a:r>
                      <a:endParaRPr sz="20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146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795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tính</a:t>
                      </a:r>
                      <a:r>
                        <a:rPr sz="2000" spc="-2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xem</a:t>
                      </a:r>
                      <a:r>
                        <a:rPr sz="2000" spc="-2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sau</a:t>
                      </a:r>
                      <a:r>
                        <a:rPr sz="2000" spc="-1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bao</a:t>
                      </a:r>
                      <a:r>
                        <a:rPr sz="2000" spc="-1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nhiêu</a:t>
                      </a:r>
                      <a:r>
                        <a:rPr sz="2000" spc="-1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năm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795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thì</a:t>
                      </a:r>
                      <a:r>
                        <a:rPr sz="2000" spc="-2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bạn</a:t>
                      </a:r>
                      <a:r>
                        <a:rPr sz="2000" spc="-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có</a:t>
                      </a:r>
                      <a:r>
                        <a:rPr sz="2000" spc="-1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ít</a:t>
                      </a:r>
                      <a:r>
                        <a:rPr sz="2000" spc="-1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nhất </a:t>
                      </a: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50</a:t>
                      </a:r>
                      <a:r>
                        <a:rPr sz="2000" spc="-2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triệu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79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94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16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cách</a:t>
                      </a:r>
                      <a:r>
                        <a:rPr sz="2000" spc="-2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giải</a:t>
                      </a:r>
                      <a:r>
                        <a:rPr sz="2000" spc="-1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sử</a:t>
                      </a:r>
                      <a:r>
                        <a:rPr sz="2000" spc="-1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dụng vòng </a:t>
                      </a: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lặp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16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259181" y="2081012"/>
            <a:ext cx="8267700" cy="40919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730875">
              <a:lnSpc>
                <a:spcPct val="133300"/>
              </a:lnSpc>
              <a:spcBef>
                <a:spcPts val="105"/>
              </a:spcBef>
            </a:pP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so_tien = 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1e7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 lai_suat</a:t>
            </a:r>
            <a:r>
              <a:rPr sz="2000" spc="-4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=</a:t>
            </a:r>
            <a:r>
              <a:rPr sz="2000" spc="-5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5.1/100 </a:t>
            </a:r>
            <a:r>
              <a:rPr sz="2000" spc="-108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so_nam</a:t>
            </a:r>
            <a:r>
              <a:rPr sz="2000" spc="-2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=</a:t>
            </a:r>
            <a:r>
              <a:rPr sz="2000" spc="-1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0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#</a:t>
            </a:r>
            <a:r>
              <a:rPr sz="2000" spc="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chừng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 nào</a:t>
            </a:r>
            <a:r>
              <a:rPr sz="2000" spc="-1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số</a:t>
            </a:r>
            <a:r>
              <a:rPr sz="2000" spc="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tiền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chưa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 đủ </a:t>
            </a:r>
            <a:r>
              <a:rPr sz="2000" spc="-10" dirty="0">
                <a:solidFill>
                  <a:srgbClr val="EC7C30"/>
                </a:solidFill>
                <a:latin typeface="Consolas"/>
                <a:cs typeface="Consolas"/>
              </a:rPr>
              <a:t>50</a:t>
            </a:r>
            <a:r>
              <a:rPr sz="2000" spc="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triệu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 thì</a:t>
            </a:r>
            <a:r>
              <a:rPr sz="2000" spc="-1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gửi</a:t>
            </a:r>
            <a:r>
              <a:rPr sz="2000" spc="-1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thêm</a:t>
            </a:r>
            <a:r>
              <a:rPr sz="2000" spc="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1</a:t>
            </a:r>
            <a:r>
              <a:rPr sz="2000" spc="-1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năm</a:t>
            </a:r>
            <a:r>
              <a:rPr sz="2000" spc="-1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nữa</a:t>
            </a:r>
            <a:endParaRPr sz="2000">
              <a:latin typeface="Consolas"/>
              <a:cs typeface="Consolas"/>
            </a:endParaRPr>
          </a:p>
          <a:p>
            <a:pPr marL="698500" marR="5451475" indent="-686435">
              <a:lnSpc>
                <a:spcPct val="133000"/>
              </a:lnSpc>
              <a:spcBef>
                <a:spcPts val="15"/>
              </a:spcBef>
            </a:pPr>
            <a:r>
              <a:rPr sz="2000" dirty="0">
                <a:solidFill>
                  <a:srgbClr val="FF0000"/>
                </a:solidFill>
                <a:latin typeface="Consolas"/>
                <a:cs typeface="Consolas"/>
              </a:rPr>
              <a:t>while</a:t>
            </a:r>
            <a:r>
              <a:rPr sz="2000" spc="-20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so_tien</a:t>
            </a:r>
            <a:r>
              <a:rPr sz="2000" spc="-1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&lt;</a:t>
            </a:r>
            <a:r>
              <a:rPr sz="2000" spc="-2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5e7: </a:t>
            </a:r>
            <a:r>
              <a:rPr sz="2000" spc="-108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so_nam</a:t>
            </a:r>
            <a:r>
              <a:rPr sz="2000" spc="-2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+=</a:t>
            </a:r>
            <a:r>
              <a:rPr sz="2000" spc="-2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1</a:t>
            </a:r>
            <a:endParaRPr sz="2000">
              <a:latin typeface="Consolas"/>
              <a:cs typeface="Consolas"/>
            </a:endParaRPr>
          </a:p>
          <a:p>
            <a:pPr marL="698500">
              <a:lnSpc>
                <a:spcPct val="100000"/>
              </a:lnSpc>
              <a:spcBef>
                <a:spcPts val="805"/>
              </a:spcBef>
            </a:pP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so_tien</a:t>
            </a:r>
            <a:r>
              <a:rPr sz="2000" spc="-2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=</a:t>
            </a:r>
            <a:r>
              <a:rPr sz="2000" spc="-1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so_tien</a:t>
            </a:r>
            <a:r>
              <a:rPr sz="2000" spc="-1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*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 (1</a:t>
            </a:r>
            <a:r>
              <a:rPr sz="2000" spc="-1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+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 lai_suat)</a:t>
            </a:r>
            <a:endParaRPr sz="2000">
              <a:latin typeface="Consolas"/>
              <a:cs typeface="Consolas"/>
            </a:endParaRPr>
          </a:p>
          <a:p>
            <a:pPr marL="698500">
              <a:lnSpc>
                <a:spcPct val="100000"/>
              </a:lnSpc>
              <a:spcBef>
                <a:spcPts val="805"/>
              </a:spcBef>
            </a:pP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print("Số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 tiền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sau", 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so_nam, "năm:",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so_tien)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#</a:t>
            </a:r>
            <a:r>
              <a:rPr sz="2000" spc="-2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in</a:t>
            </a:r>
            <a:r>
              <a:rPr sz="2000" spc="-2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kết</a:t>
            </a:r>
            <a:r>
              <a:rPr sz="2000" spc="-2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quả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print("Sau",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 so_nam,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 "bạn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 sẽ</a:t>
            </a:r>
            <a:r>
              <a:rPr sz="2000" spc="-1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có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 ít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 nhất</a:t>
            </a:r>
            <a:r>
              <a:rPr sz="2000" spc="-1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50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triệu.")</a:t>
            </a:r>
            <a:endParaRPr sz="200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92029792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t>60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4FE9CF-65F5-4B87-AB0C-CACA653DDA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371600"/>
            <a:ext cx="2990442" cy="1828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04343FB-51C6-4107-B2A7-963A6D6D5F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1981200"/>
            <a:ext cx="5353802" cy="4038600"/>
          </a:xfrm>
          <a:prstGeom prst="rect">
            <a:avLst/>
          </a:prstGeom>
        </p:spPr>
      </p:pic>
      <p:sp>
        <p:nvSpPr>
          <p:cNvPr id="7" name="object 3"/>
          <p:cNvSpPr txBox="1">
            <a:spLocks noGrp="1"/>
          </p:cNvSpPr>
          <p:nvPr>
            <p:ph type="title"/>
          </p:nvPr>
        </p:nvSpPr>
        <p:spPr>
          <a:xfrm>
            <a:off x="259181" y="141859"/>
            <a:ext cx="6426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spc="-5" dirty="0" smtClean="0"/>
              <a:t>List </a:t>
            </a:r>
            <a:r>
              <a:rPr lang="en-US" sz="3600" spc="-5" dirty="0" err="1" smtClean="0"/>
              <a:t>nhiều</a:t>
            </a:r>
            <a:r>
              <a:rPr lang="en-US" sz="3600" spc="-5" dirty="0" smtClean="0"/>
              <a:t> </a:t>
            </a:r>
            <a:r>
              <a:rPr lang="en-US" sz="3600" spc="-5" dirty="0" err="1" smtClean="0"/>
              <a:t>chiều</a:t>
            </a:r>
            <a:endParaRPr sz="360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87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61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2665" y="3754577"/>
            <a:ext cx="317055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Tuple</a:t>
            </a:r>
            <a:r>
              <a:rPr spc="-85" dirty="0"/>
              <a:t> </a:t>
            </a:r>
            <a:r>
              <a:rPr dirty="0"/>
              <a:t>(hàng)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2665" y="3468370"/>
            <a:ext cx="6623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888888"/>
                </a:solidFill>
                <a:latin typeface="Calibri"/>
                <a:cs typeface="Calibri"/>
              </a:rPr>
              <a:t>Phần</a:t>
            </a:r>
            <a:r>
              <a:rPr sz="1800" spc="-6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888888"/>
                </a:solidFill>
                <a:latin typeface="Calibri"/>
                <a:cs typeface="Calibri"/>
              </a:rPr>
              <a:t>5</a:t>
            </a:r>
            <a:endParaRPr sz="1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9034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81" y="141859"/>
            <a:ext cx="57365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/>
              <a:t>Tuple</a:t>
            </a:r>
            <a:r>
              <a:rPr sz="3600" spc="-20" dirty="0"/>
              <a:t> </a:t>
            </a:r>
            <a:r>
              <a:rPr sz="3600" dirty="0"/>
              <a:t>là</a:t>
            </a:r>
            <a:r>
              <a:rPr sz="3600" spc="-15" dirty="0"/>
              <a:t> </a:t>
            </a:r>
            <a:r>
              <a:rPr sz="3600" dirty="0"/>
              <a:t>một</a:t>
            </a:r>
            <a:r>
              <a:rPr sz="3600" spc="-10" dirty="0"/>
              <a:t> </a:t>
            </a:r>
            <a:r>
              <a:rPr sz="3600" dirty="0"/>
              <a:t>dạng</a:t>
            </a:r>
            <a:r>
              <a:rPr sz="3600" spc="-20" dirty="0"/>
              <a:t> </a:t>
            </a:r>
            <a:r>
              <a:rPr sz="3600" spc="-5" dirty="0"/>
              <a:t>readonly</a:t>
            </a:r>
            <a:r>
              <a:rPr sz="3600" spc="-15" dirty="0"/>
              <a:t> </a:t>
            </a:r>
            <a:r>
              <a:rPr sz="3600" dirty="0"/>
              <a:t>list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59181" y="956310"/>
            <a:ext cx="8422640" cy="23634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marR="5080" indent="-274320">
              <a:lnSpc>
                <a:spcPct val="100000"/>
              </a:lnSpc>
              <a:spcBef>
                <a:spcPts val="9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45" dirty="0">
                <a:latin typeface="Calibri"/>
                <a:cs typeface="Calibri"/>
              </a:rPr>
              <a:t>Tuple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=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dãy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các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đối tượng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(list),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nhưng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không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thể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bị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thay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đổi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giá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trị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trong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quá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trình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tính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toán</a:t>
            </a:r>
            <a:endParaRPr sz="2800"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spcBef>
                <a:spcPts val="80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5" dirty="0">
                <a:latin typeface="Calibri"/>
                <a:cs typeface="Calibri"/>
              </a:rPr>
              <a:t>Như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vậy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str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giống </a:t>
            </a:r>
            <a:r>
              <a:rPr sz="2800" spc="-10" dirty="0">
                <a:latin typeface="Calibri"/>
                <a:cs typeface="Calibri"/>
              </a:rPr>
              <a:t>tuple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nhiều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hơn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list</a:t>
            </a:r>
            <a:endParaRPr sz="2800">
              <a:latin typeface="Calibri"/>
              <a:cs typeface="Calibri"/>
            </a:endParaRPr>
          </a:p>
          <a:p>
            <a:pPr marL="287020" marR="132715" indent="-274320">
              <a:lnSpc>
                <a:spcPct val="100000"/>
              </a:lnSpc>
              <a:spcBef>
                <a:spcPts val="80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5" dirty="0">
                <a:latin typeface="Calibri"/>
                <a:cs typeface="Calibri"/>
              </a:rPr>
              <a:t>Khai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báo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trực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tiếp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bằng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cách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liệt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kê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các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phần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tử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đặt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trong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cặp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ngoặc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tròn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(),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ngăn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cách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bởi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phẩy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6381" y="3297173"/>
            <a:ext cx="3394075" cy="861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199"/>
              </a:lnSpc>
              <a:spcBef>
                <a:spcPts val="100"/>
              </a:spcBef>
            </a:pPr>
            <a:r>
              <a:rPr sz="2400" dirty="0">
                <a:solidFill>
                  <a:srgbClr val="006FC0"/>
                </a:solidFill>
                <a:latin typeface="Consolas"/>
                <a:cs typeface="Consolas"/>
              </a:rPr>
              <a:t>(1,</a:t>
            </a:r>
            <a:r>
              <a:rPr sz="2400" spc="3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6FC0"/>
                </a:solidFill>
                <a:latin typeface="Consolas"/>
                <a:cs typeface="Consolas"/>
              </a:rPr>
              <a:t>2,</a:t>
            </a:r>
            <a:r>
              <a:rPr sz="2400" spc="3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400" spc="5" dirty="0">
                <a:solidFill>
                  <a:srgbClr val="006FC0"/>
                </a:solidFill>
                <a:latin typeface="Consolas"/>
                <a:cs typeface="Consolas"/>
              </a:rPr>
              <a:t>3,</a:t>
            </a:r>
            <a:r>
              <a:rPr sz="2400" spc="3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6FC0"/>
                </a:solidFill>
                <a:latin typeface="Consolas"/>
                <a:cs typeface="Consolas"/>
              </a:rPr>
              <a:t>4,</a:t>
            </a:r>
            <a:r>
              <a:rPr sz="2400" spc="3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6FC0"/>
                </a:solidFill>
                <a:latin typeface="Consolas"/>
                <a:cs typeface="Consolas"/>
              </a:rPr>
              <a:t>5) </a:t>
            </a:r>
            <a:r>
              <a:rPr sz="2400" spc="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6FC0"/>
                </a:solidFill>
                <a:latin typeface="Consolas"/>
                <a:cs typeface="Consolas"/>
              </a:rPr>
              <a:t>('a',</a:t>
            </a:r>
            <a:r>
              <a:rPr sz="2400" spc="-1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400" spc="5" dirty="0">
                <a:solidFill>
                  <a:srgbClr val="006FC0"/>
                </a:solidFill>
                <a:latin typeface="Consolas"/>
                <a:cs typeface="Consolas"/>
              </a:rPr>
              <a:t>'b',</a:t>
            </a:r>
            <a:r>
              <a:rPr sz="2400" spc="-2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6FC0"/>
                </a:solidFill>
                <a:latin typeface="Consolas"/>
                <a:cs typeface="Consolas"/>
              </a:rPr>
              <a:t>'c',</a:t>
            </a:r>
            <a:r>
              <a:rPr sz="2400" spc="-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400" spc="5" dirty="0">
                <a:solidFill>
                  <a:srgbClr val="006FC0"/>
                </a:solidFill>
                <a:latin typeface="Consolas"/>
                <a:cs typeface="Consolas"/>
              </a:rPr>
              <a:t>'d')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60696" y="3297173"/>
            <a:ext cx="3220720" cy="861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199"/>
              </a:lnSpc>
              <a:spcBef>
                <a:spcPts val="100"/>
              </a:spcBef>
            </a:pPr>
            <a:r>
              <a:rPr sz="2400" dirty="0">
                <a:solidFill>
                  <a:srgbClr val="EC7C30"/>
                </a:solidFill>
                <a:latin typeface="Consolas"/>
                <a:cs typeface="Consolas"/>
              </a:rPr>
              <a:t>#</a:t>
            </a:r>
            <a:r>
              <a:rPr sz="2400" spc="-2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EC7C30"/>
                </a:solidFill>
                <a:latin typeface="Consolas"/>
                <a:cs typeface="Consolas"/>
              </a:rPr>
              <a:t>tuple</a:t>
            </a:r>
            <a:r>
              <a:rPr sz="2400" spc="-1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EC7C30"/>
                </a:solidFill>
                <a:latin typeface="Consolas"/>
                <a:cs typeface="Consolas"/>
              </a:rPr>
              <a:t>5</a:t>
            </a:r>
            <a:r>
              <a:rPr sz="2400" spc="-1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EC7C30"/>
                </a:solidFill>
                <a:latin typeface="Consolas"/>
                <a:cs typeface="Consolas"/>
              </a:rPr>
              <a:t>số</a:t>
            </a:r>
            <a:r>
              <a:rPr sz="2400" spc="-1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400" spc="5" dirty="0">
                <a:solidFill>
                  <a:srgbClr val="EC7C30"/>
                </a:solidFill>
                <a:latin typeface="Consolas"/>
                <a:cs typeface="Consolas"/>
              </a:rPr>
              <a:t>nguyên </a:t>
            </a:r>
            <a:r>
              <a:rPr sz="2400" spc="-130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EC7C30"/>
                </a:solidFill>
                <a:latin typeface="Consolas"/>
                <a:cs typeface="Consolas"/>
              </a:rPr>
              <a:t>#</a:t>
            </a:r>
            <a:r>
              <a:rPr sz="2400" spc="-1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EC7C30"/>
                </a:solidFill>
                <a:latin typeface="Consolas"/>
                <a:cs typeface="Consolas"/>
              </a:rPr>
              <a:t>tuple 4 chuỗi</a:t>
            </a:r>
            <a:endParaRPr sz="2400" dirty="0">
              <a:latin typeface="Consolas"/>
              <a:cs typeface="Consolas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50348"/>
              </p:ext>
            </p:extLst>
          </p:nvPr>
        </p:nvGraphicFramePr>
        <p:xfrm>
          <a:off x="685799" y="4299404"/>
          <a:ext cx="7924801" cy="10462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89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8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78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61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07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746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811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425">
                <a:tc>
                  <a:txBody>
                    <a:bodyPr/>
                    <a:lstStyle/>
                    <a:p>
                      <a:pPr marL="31750">
                        <a:lnSpc>
                          <a:spcPts val="2260"/>
                        </a:lnSpc>
                      </a:pPr>
                      <a:r>
                        <a:rPr sz="24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(1,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260"/>
                        </a:lnSpc>
                      </a:pPr>
                      <a:r>
                        <a:rPr sz="2400" spc="5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'one',</a:t>
                      </a:r>
                      <a:endParaRPr sz="24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260"/>
                        </a:lnSpc>
                      </a:pPr>
                      <a:r>
                        <a:rPr sz="2400" spc="5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[2,</a:t>
                      </a:r>
                      <a:endParaRPr sz="24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2260"/>
                        </a:lnSpc>
                      </a:pPr>
                      <a:r>
                        <a:rPr sz="2400" spc="5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'two'])</a:t>
                      </a:r>
                      <a:endParaRPr sz="24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2260"/>
                        </a:lnSpc>
                      </a:pPr>
                      <a:r>
                        <a:rPr sz="24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endParaRPr sz="24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820" algn="l">
                        <a:lnSpc>
                          <a:spcPts val="2260"/>
                        </a:lnSpc>
                      </a:pPr>
                      <a:r>
                        <a:rPr lang="en-US" sz="2400" dirty="0" smtClean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T</a:t>
                      </a:r>
                      <a:r>
                        <a:rPr sz="2400" dirty="0" smtClean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uple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lang="en-US" sz="2400" dirty="0" err="1" smtClean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hỗn</a:t>
                      </a:r>
                      <a:r>
                        <a:rPr lang="en-US" sz="2400" baseline="0" dirty="0" smtClean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lang="en-US" sz="2400" baseline="0" dirty="0" err="1" smtClean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hợp</a:t>
                      </a:r>
                      <a:endParaRPr lang="en-US" sz="2400" dirty="0" smtClean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425">
                <a:tc>
                  <a:txBody>
                    <a:bodyPr/>
                    <a:lstStyle/>
                    <a:p>
                      <a:pPr marL="31750">
                        <a:lnSpc>
                          <a:spcPts val="2700"/>
                        </a:lnSpc>
                      </a:pPr>
                      <a:r>
                        <a:rPr sz="24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(1</a:t>
                      </a:r>
                      <a:r>
                        <a:rPr sz="2400" spc="10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,</a:t>
                      </a:r>
                      <a:r>
                        <a:rPr sz="24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)</a:t>
                      </a:r>
                      <a:endParaRPr sz="24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2700"/>
                        </a:lnSpc>
                      </a:pPr>
                      <a:r>
                        <a:rPr sz="24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endParaRPr sz="24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83820">
                        <a:lnSpc>
                          <a:spcPts val="2700"/>
                        </a:lnSpc>
                      </a:pPr>
                      <a:r>
                        <a:rPr lang="en-US" sz="2400" dirty="0" smtClean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T</a:t>
                      </a:r>
                      <a:r>
                        <a:rPr sz="2400" dirty="0" smtClean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uple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400" dirty="0" smtClean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r>
                        <a:rPr lang="en-US" sz="2400" dirty="0" smtClean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lang="en-US" sz="2400" dirty="0" err="1" smtClean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p</a:t>
                      </a:r>
                      <a:r>
                        <a:rPr lang="en-US" sz="2400" spc="10" dirty="0" err="1" smtClean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h</a:t>
                      </a:r>
                      <a:r>
                        <a:rPr lang="en-US" sz="2400" dirty="0" err="1" smtClean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ần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lang="en-US" sz="2400" dirty="0" err="1" smtClean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tử</a:t>
                      </a:r>
                      <a:endParaRPr lang="en-US" sz="2400" dirty="0" smtClean="0">
                        <a:latin typeface="Consolas"/>
                        <a:cs typeface="Consolas"/>
                      </a:endParaRPr>
                    </a:p>
                    <a:p>
                      <a:pPr marR="76200" algn="r">
                        <a:lnSpc>
                          <a:spcPts val="2700"/>
                        </a:lnSpc>
                      </a:pPr>
                      <a:endParaRPr sz="24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marL="83820">
                        <a:lnSpc>
                          <a:spcPts val="2700"/>
                        </a:lnSpc>
                      </a:pPr>
                      <a:endParaRPr sz="24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762000" y="5307529"/>
            <a:ext cx="3613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6FC0"/>
                </a:solidFill>
                <a:latin typeface="Consolas"/>
                <a:cs typeface="Consolas"/>
              </a:rPr>
              <a:t>()</a:t>
            </a:r>
            <a:endParaRPr sz="2400" dirty="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74373" y="5179761"/>
            <a:ext cx="204279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EC7C30"/>
                </a:solidFill>
                <a:latin typeface="Consolas"/>
                <a:cs typeface="Consolas"/>
              </a:rPr>
              <a:t>#</a:t>
            </a:r>
            <a:r>
              <a:rPr sz="2400" spc="-3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EC7C30"/>
                </a:solidFill>
                <a:latin typeface="Consolas"/>
                <a:cs typeface="Consolas"/>
              </a:rPr>
              <a:t>tuple</a:t>
            </a:r>
            <a:r>
              <a:rPr sz="2400" spc="-3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EC7C30"/>
                </a:solidFill>
                <a:latin typeface="Consolas"/>
                <a:cs typeface="Consolas"/>
              </a:rPr>
              <a:t>rỗng</a:t>
            </a:r>
            <a:endParaRPr sz="24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39016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81" y="141859"/>
            <a:ext cx="81527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Khai</a:t>
            </a:r>
            <a:r>
              <a:rPr sz="3600" spc="-20" dirty="0"/>
              <a:t> </a:t>
            </a:r>
            <a:r>
              <a:rPr sz="3600" dirty="0"/>
              <a:t>báo</a:t>
            </a:r>
            <a:r>
              <a:rPr sz="3600" spc="-10" dirty="0"/>
              <a:t> </a:t>
            </a:r>
            <a:r>
              <a:rPr sz="3600" dirty="0"/>
              <a:t>tuple</a:t>
            </a:r>
            <a:r>
              <a:rPr sz="3600" spc="-10" dirty="0"/>
              <a:t> </a:t>
            </a:r>
            <a:r>
              <a:rPr sz="3600" dirty="0"/>
              <a:t>không</a:t>
            </a:r>
            <a:r>
              <a:rPr sz="3600" spc="-10" dirty="0"/>
              <a:t> </a:t>
            </a:r>
            <a:r>
              <a:rPr sz="3600" dirty="0"/>
              <a:t>nhất</a:t>
            </a:r>
            <a:r>
              <a:rPr sz="3600" spc="-10" dirty="0"/>
              <a:t> </a:t>
            </a:r>
            <a:r>
              <a:rPr sz="3600" spc="-5" dirty="0"/>
              <a:t>thiết</a:t>
            </a:r>
            <a:r>
              <a:rPr sz="3600" spc="5" dirty="0"/>
              <a:t> </a:t>
            </a:r>
            <a:r>
              <a:rPr sz="3600" dirty="0"/>
              <a:t>phải</a:t>
            </a:r>
            <a:r>
              <a:rPr sz="3600" spc="-10" dirty="0"/>
              <a:t> </a:t>
            </a:r>
            <a:r>
              <a:rPr sz="3600" dirty="0"/>
              <a:t>dùng</a:t>
            </a:r>
            <a:r>
              <a:rPr sz="3600" spc="-10" dirty="0"/>
              <a:t> </a:t>
            </a:r>
            <a:r>
              <a:rPr sz="3600" dirty="0"/>
              <a:t>()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63</a:t>
            </a:fld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40131" y="1042121"/>
          <a:ext cx="8586469" cy="39126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22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0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810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05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75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00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75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0707">
                <a:tc>
                  <a:txBody>
                    <a:bodyPr/>
                    <a:lstStyle/>
                    <a:p>
                      <a:pPr marL="31750">
                        <a:lnSpc>
                          <a:spcPts val="1889"/>
                        </a:lnSpc>
                      </a:pPr>
                      <a:r>
                        <a:rPr sz="2000" dirty="0">
                          <a:solidFill>
                            <a:srgbClr val="000F80"/>
                          </a:solidFill>
                          <a:latin typeface="Consolas"/>
                          <a:cs typeface="Consolas"/>
                        </a:rPr>
                        <a:t>t0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9"/>
                        </a:lnSpc>
                      </a:pPr>
                      <a:r>
                        <a:rPr sz="2000" dirty="0">
                          <a:latin typeface="Consolas"/>
                          <a:cs typeface="Consolas"/>
                        </a:rPr>
                        <a:t>=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889"/>
                        </a:lnSpc>
                      </a:pPr>
                      <a:r>
                        <a:rPr sz="2000" spc="-5" dirty="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'a'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2000" spc="-3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'b'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2000" spc="-3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'c'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2230" algn="r">
                        <a:lnSpc>
                          <a:spcPts val="1889"/>
                        </a:lnSpc>
                      </a:pP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9"/>
                        </a:lnSpc>
                      </a:pP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tuple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9"/>
                        </a:lnSpc>
                      </a:pP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889"/>
                        </a:lnSpc>
                      </a:pP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chuỗi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146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dirty="0">
                          <a:solidFill>
                            <a:srgbClr val="000F80"/>
                          </a:solidFill>
                          <a:latin typeface="Consolas"/>
                          <a:cs typeface="Consolas"/>
                        </a:rPr>
                        <a:t>t1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79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dirty="0">
                          <a:latin typeface="Consolas"/>
                          <a:cs typeface="Consolas"/>
                        </a:rPr>
                        <a:t>=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795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dirty="0">
                          <a:solidFill>
                            <a:srgbClr val="098557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2000" spc="-3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098557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2000" spc="-3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098557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20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098557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2000" spc="-1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098557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795" marB="0"/>
                </a:tc>
                <a:tc>
                  <a:txBody>
                    <a:bodyPr/>
                    <a:lstStyle/>
                    <a:p>
                      <a:pPr marR="62230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79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tuple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79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795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số</a:t>
                      </a:r>
                      <a:r>
                        <a:rPr sz="2000" spc="-4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nguyên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79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94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solidFill>
                            <a:srgbClr val="000F80"/>
                          </a:solidFill>
                          <a:latin typeface="Consolas"/>
                          <a:cs typeface="Consolas"/>
                        </a:rPr>
                        <a:t>t2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16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latin typeface="Consolas"/>
                          <a:cs typeface="Consolas"/>
                        </a:rPr>
                        <a:t>=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16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2000" dirty="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'a'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2000" spc="-5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'b'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2000" spc="-3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'c'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)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160" marB="0"/>
                </a:tc>
                <a:tc>
                  <a:txBody>
                    <a:bodyPr/>
                    <a:lstStyle/>
                    <a:p>
                      <a:pPr marR="62230" algn="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16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tuple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16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160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chuỗi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16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327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2000" dirty="0">
                          <a:solidFill>
                            <a:srgbClr val="000F80"/>
                          </a:solidFill>
                          <a:latin typeface="Consolas"/>
                          <a:cs typeface="Consolas"/>
                        </a:rPr>
                        <a:t>t3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8699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2000" dirty="0">
                          <a:latin typeface="Consolas"/>
                          <a:cs typeface="Consolas"/>
                        </a:rPr>
                        <a:t>=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86995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2000" spc="-5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2000" spc="-5" dirty="0">
                          <a:solidFill>
                            <a:srgbClr val="098557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, </a:t>
                      </a:r>
                      <a:r>
                        <a:rPr sz="2000" spc="-5" dirty="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'one'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20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[</a:t>
                      </a:r>
                      <a:r>
                        <a:rPr sz="2000" spc="-5" dirty="0">
                          <a:solidFill>
                            <a:srgbClr val="098557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10" dirty="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'two'</a:t>
                      </a:r>
                      <a:r>
                        <a:rPr sz="2000" spc="-10" dirty="0">
                          <a:latin typeface="Consolas"/>
                          <a:cs typeface="Consolas"/>
                        </a:rPr>
                        <a:t>])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86995" marB="0"/>
                </a:tc>
                <a:tc>
                  <a:txBody>
                    <a:bodyPr/>
                    <a:lstStyle/>
                    <a:p>
                      <a:pPr marR="62230" algn="r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8699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tuple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86995" marB="0"/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hỗn</a:t>
                      </a:r>
                      <a:r>
                        <a:rPr sz="2000" spc="-6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hợp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8699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233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000" dirty="0">
                          <a:solidFill>
                            <a:srgbClr val="000F80"/>
                          </a:solidFill>
                          <a:latin typeface="Consolas"/>
                          <a:cs typeface="Consolas"/>
                        </a:rPr>
                        <a:t>t4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143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000" dirty="0">
                          <a:latin typeface="Consolas"/>
                          <a:cs typeface="Consolas"/>
                        </a:rPr>
                        <a:t>=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143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000" dirty="0">
                          <a:solidFill>
                            <a:srgbClr val="098557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2000" spc="-2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'one'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20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[</a:t>
                      </a:r>
                      <a:r>
                        <a:rPr sz="2000" dirty="0">
                          <a:solidFill>
                            <a:srgbClr val="098557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20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'two'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]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1430" marB="0"/>
                </a:tc>
                <a:tc>
                  <a:txBody>
                    <a:bodyPr/>
                    <a:lstStyle/>
                    <a:p>
                      <a:pPr marR="62230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143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tuple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1430" marB="0"/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hỗn</a:t>
                      </a:r>
                      <a:r>
                        <a:rPr sz="2000" spc="-6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hợp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143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146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solidFill>
                            <a:srgbClr val="000F80"/>
                          </a:solidFill>
                          <a:latin typeface="Consolas"/>
                          <a:cs typeface="Consolas"/>
                        </a:rPr>
                        <a:t>t5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16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latin typeface="Consolas"/>
                          <a:cs typeface="Consolas"/>
                        </a:rPr>
                        <a:t>=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16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latin typeface="Consolas"/>
                          <a:cs typeface="Consolas"/>
                        </a:rPr>
                        <a:t>()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160" marB="0"/>
                </a:tc>
                <a:tc>
                  <a:txBody>
                    <a:bodyPr/>
                    <a:lstStyle/>
                    <a:p>
                      <a:pPr marR="62230" algn="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16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tuple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160" marB="0"/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rỗng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16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703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dirty="0">
                          <a:solidFill>
                            <a:srgbClr val="000F80"/>
                          </a:solidFill>
                          <a:latin typeface="Consolas"/>
                          <a:cs typeface="Consolas"/>
                        </a:rPr>
                        <a:t>t6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79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dirty="0">
                          <a:latin typeface="Consolas"/>
                          <a:cs typeface="Consolas"/>
                        </a:rPr>
                        <a:t>=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795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spc="-5" dirty="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'a'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,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795" marB="0"/>
                </a:tc>
                <a:tc>
                  <a:txBody>
                    <a:bodyPr/>
                    <a:lstStyle/>
                    <a:p>
                      <a:pPr marR="62230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79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tuple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795" marB="0"/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một</a:t>
                      </a:r>
                      <a:r>
                        <a:rPr sz="2000" spc="-4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phần</a:t>
                      </a:r>
                      <a:r>
                        <a:rPr sz="2000" spc="-2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tử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79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6273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000" dirty="0">
                          <a:solidFill>
                            <a:srgbClr val="000F80"/>
                          </a:solidFill>
                          <a:latin typeface="Consolas"/>
                          <a:cs typeface="Consolas"/>
                        </a:rPr>
                        <a:t>t7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143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000" dirty="0">
                          <a:latin typeface="Consolas"/>
                          <a:cs typeface="Consolas"/>
                        </a:rPr>
                        <a:t>=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143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2000" dirty="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'a'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)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1430" marB="0"/>
                </a:tc>
                <a:tc>
                  <a:txBody>
                    <a:bodyPr/>
                    <a:lstStyle/>
                    <a:p>
                      <a:pPr marR="62230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143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KHÔNG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1430" marB="0"/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phải tuple</a:t>
                      </a:r>
                      <a:r>
                        <a:rPr sz="2000" spc="-1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(là</a:t>
                      </a:r>
                      <a:r>
                        <a:rPr sz="2000" spc="-2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chuỗi)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143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994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solidFill>
                            <a:srgbClr val="000F80"/>
                          </a:solidFill>
                          <a:latin typeface="Consolas"/>
                          <a:cs typeface="Consolas"/>
                        </a:rPr>
                        <a:t>t8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16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latin typeface="Consolas"/>
                          <a:cs typeface="Consolas"/>
                        </a:rPr>
                        <a:t>=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16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spc="-5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2000" spc="-5" dirty="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'a'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,)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160" marB="0"/>
                </a:tc>
                <a:tc>
                  <a:txBody>
                    <a:bodyPr/>
                    <a:lstStyle/>
                    <a:p>
                      <a:pPr marR="62230" algn="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16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tuple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160" marB="0"/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một</a:t>
                      </a:r>
                      <a:r>
                        <a:rPr sz="2000" spc="-4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phần</a:t>
                      </a:r>
                      <a:r>
                        <a:rPr sz="2000" spc="-2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tử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16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6907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2000" dirty="0">
                          <a:solidFill>
                            <a:srgbClr val="000F80"/>
                          </a:solidFill>
                          <a:latin typeface="Consolas"/>
                          <a:cs typeface="Consolas"/>
                        </a:rPr>
                        <a:t>t9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8699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2000" dirty="0">
                          <a:latin typeface="Consolas"/>
                          <a:cs typeface="Consolas"/>
                        </a:rPr>
                        <a:t>=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86995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2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2000" dirty="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'a'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2000" spc="-8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)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86995" marB="0"/>
                </a:tc>
                <a:tc>
                  <a:txBody>
                    <a:bodyPr/>
                    <a:lstStyle/>
                    <a:p>
                      <a:pPr marR="62230" algn="r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86995" marB="0"/>
                </a:tc>
                <a:tc gridSpan="3"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tuple,</a:t>
                      </a:r>
                      <a:r>
                        <a:rPr sz="2000" spc="-1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không</a:t>
                      </a:r>
                      <a:r>
                        <a:rPr sz="2000" spc="-2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đúng</a:t>
                      </a: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chuẩn</a:t>
                      </a:r>
                      <a:r>
                        <a:rPr sz="2000" spc="-2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python</a:t>
                      </a:r>
                      <a:endParaRPr sz="2000" dirty="0">
                        <a:latin typeface="Consolas"/>
                        <a:cs typeface="Consolas"/>
                      </a:endParaRPr>
                    </a:p>
                  </a:txBody>
                  <a:tcPr marL="0" marR="0" marT="8699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017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81" y="141859"/>
            <a:ext cx="66116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/>
              <a:t>Tuple</a:t>
            </a:r>
            <a:r>
              <a:rPr sz="3600" spc="-15" dirty="0"/>
              <a:t> </a:t>
            </a:r>
            <a:r>
              <a:rPr sz="3600" dirty="0"/>
              <a:t>và</a:t>
            </a:r>
            <a:r>
              <a:rPr sz="3600" spc="-5" dirty="0"/>
              <a:t> </a:t>
            </a:r>
            <a:r>
              <a:rPr sz="3600" dirty="0"/>
              <a:t>list</a:t>
            </a:r>
            <a:r>
              <a:rPr sz="3600" spc="-30" dirty="0"/>
              <a:t> </a:t>
            </a:r>
            <a:r>
              <a:rPr sz="3600" dirty="0"/>
              <a:t>nhiều</a:t>
            </a:r>
            <a:r>
              <a:rPr sz="3600" spc="-15" dirty="0"/>
              <a:t> </a:t>
            </a:r>
            <a:r>
              <a:rPr sz="3600" dirty="0"/>
              <a:t>điểm</a:t>
            </a:r>
            <a:r>
              <a:rPr sz="3600" spc="-15" dirty="0"/>
              <a:t> </a:t>
            </a:r>
            <a:r>
              <a:rPr sz="3600" dirty="0"/>
              <a:t>giống</a:t>
            </a:r>
            <a:r>
              <a:rPr sz="3600" spc="-15" dirty="0"/>
              <a:t> </a:t>
            </a:r>
            <a:r>
              <a:rPr sz="3600" dirty="0"/>
              <a:t>nhau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59181" y="956310"/>
            <a:ext cx="7982584" cy="46621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9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45" dirty="0">
                <a:latin typeface="Calibri"/>
                <a:cs typeface="Calibri"/>
              </a:rPr>
              <a:t>Tuple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có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thể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tạo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bằng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constructor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hoặc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generator</a:t>
            </a:r>
            <a:r>
              <a:rPr sz="2800" spc="-10" dirty="0">
                <a:latin typeface="Calibri"/>
                <a:cs typeface="Calibri"/>
              </a:rPr>
              <a:t> (bộ</a:t>
            </a:r>
            <a:endParaRPr sz="2800">
              <a:latin typeface="Calibri"/>
              <a:cs typeface="Calibri"/>
            </a:endParaRPr>
          </a:p>
          <a:p>
            <a:pPr marL="287020">
              <a:lnSpc>
                <a:spcPct val="100000"/>
              </a:lnSpc>
            </a:pPr>
            <a:r>
              <a:rPr sz="2800" spc="-10" dirty="0">
                <a:latin typeface="Calibri"/>
                <a:cs typeface="Calibri"/>
              </a:rPr>
              <a:t>sinh)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–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một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cách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viết</a:t>
            </a:r>
            <a:r>
              <a:rPr sz="2800" spc="-5" dirty="0">
                <a:latin typeface="Calibri"/>
                <a:cs typeface="Calibri"/>
              </a:rPr>
              <a:t> tương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tự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list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comprehension</a:t>
            </a:r>
            <a:endParaRPr sz="2800"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spcBef>
                <a:spcPts val="80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40" dirty="0">
                <a:latin typeface="Calibri"/>
                <a:cs typeface="Calibri"/>
              </a:rPr>
              <a:t>Tuple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hỗ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trợ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3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phép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toán:</a:t>
            </a:r>
            <a:r>
              <a:rPr sz="2800" spc="-5" dirty="0">
                <a:latin typeface="Calibri"/>
                <a:cs typeface="Calibri"/>
              </a:rPr>
              <a:t> +,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*,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endParaRPr sz="2800"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spcBef>
                <a:spcPts val="80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45" dirty="0">
                <a:latin typeface="Calibri"/>
                <a:cs typeface="Calibri"/>
              </a:rPr>
              <a:t>Tuple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cho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phép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sử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dụng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chỉ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mục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và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cắt</a:t>
            </a:r>
            <a:endParaRPr sz="2800"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spcBef>
                <a:spcPts val="790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10" dirty="0">
                <a:latin typeface="Calibri"/>
                <a:cs typeface="Calibri"/>
              </a:rPr>
              <a:t>Các phương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thức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thường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dùng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của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tuple</a:t>
            </a:r>
            <a:endParaRPr sz="28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434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count(v)</a:t>
            </a:r>
            <a:r>
              <a:rPr sz="2400" spc="-10" dirty="0">
                <a:latin typeface="Calibri"/>
                <a:cs typeface="Calibri"/>
              </a:rPr>
              <a:t>: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đếm </a:t>
            </a:r>
            <a:r>
              <a:rPr sz="2400" spc="-5" dirty="0">
                <a:latin typeface="Calibri"/>
                <a:cs typeface="Calibri"/>
              </a:rPr>
              <a:t>số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lần </a:t>
            </a:r>
            <a:r>
              <a:rPr sz="2400" spc="-15" dirty="0">
                <a:latin typeface="Calibri"/>
                <a:cs typeface="Calibri"/>
              </a:rPr>
              <a:t>xuất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hiện </a:t>
            </a:r>
            <a:r>
              <a:rPr sz="2400" dirty="0">
                <a:latin typeface="Calibri"/>
                <a:cs typeface="Calibri"/>
              </a:rPr>
              <a:t>của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 </a:t>
            </a:r>
            <a:r>
              <a:rPr sz="2400" spc="-10" dirty="0">
                <a:latin typeface="Calibri"/>
                <a:cs typeface="Calibri"/>
              </a:rPr>
              <a:t>trong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tuple</a:t>
            </a:r>
            <a:endParaRPr sz="24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400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index(sub[, 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start[,</a:t>
            </a:r>
            <a:r>
              <a:rPr sz="2400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end]])</a:t>
            </a:r>
            <a:r>
              <a:rPr sz="2400" spc="-5" dirty="0">
                <a:latin typeface="Calibri"/>
                <a:cs typeface="Calibri"/>
              </a:rPr>
              <a:t>: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tương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tự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như</a:t>
            </a:r>
            <a:r>
              <a:rPr sz="2400" spc="-10" dirty="0">
                <a:latin typeface="Calibri"/>
                <a:cs typeface="Calibri"/>
              </a:rPr>
              <a:t> str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và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list</a:t>
            </a:r>
            <a:endParaRPr sz="2400"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spcBef>
                <a:spcPts val="77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45" dirty="0">
                <a:latin typeface="Calibri"/>
                <a:cs typeface="Calibri"/>
              </a:rPr>
              <a:t>Tuple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khác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list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ở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điểm</a:t>
            </a:r>
            <a:r>
              <a:rPr sz="2800" spc="-10" dirty="0">
                <a:latin typeface="Calibri"/>
                <a:cs typeface="Calibri"/>
              </a:rPr>
              <a:t> nào?</a:t>
            </a:r>
            <a:endParaRPr sz="28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425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5" dirty="0">
                <a:latin typeface="Calibri"/>
                <a:cs typeface="Calibri"/>
              </a:rPr>
              <a:t>Chiếm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ít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bộ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nhớ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hơn</a:t>
            </a:r>
            <a:endParaRPr sz="24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395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dirty="0">
                <a:latin typeface="Calibri"/>
                <a:cs typeface="Calibri"/>
              </a:rPr>
              <a:t>Nhanh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hơn</a:t>
            </a:r>
            <a:endParaRPr sz="24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9116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81" y="141859"/>
            <a:ext cx="69672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Bô</a:t>
            </a:r>
            <a:r>
              <a:rPr sz="3600" spc="-15" dirty="0"/>
              <a:t> </a:t>
            </a:r>
            <a:r>
              <a:rPr sz="3600" spc="-5" dirty="0"/>
              <a:t>sinh</a:t>
            </a:r>
            <a:r>
              <a:rPr sz="3600" spc="-15" dirty="0"/>
              <a:t> </a:t>
            </a:r>
            <a:r>
              <a:rPr sz="3600" dirty="0"/>
              <a:t>của</a:t>
            </a:r>
            <a:r>
              <a:rPr sz="3600" spc="-10" dirty="0"/>
              <a:t> </a:t>
            </a:r>
            <a:r>
              <a:rPr sz="3600" dirty="0"/>
              <a:t>tuple</a:t>
            </a:r>
            <a:r>
              <a:rPr sz="3600" spc="-15" dirty="0"/>
              <a:t> </a:t>
            </a:r>
            <a:r>
              <a:rPr sz="3600" dirty="0"/>
              <a:t>chỉ</a:t>
            </a:r>
            <a:r>
              <a:rPr sz="3600" spc="-10" dirty="0"/>
              <a:t> </a:t>
            </a:r>
            <a:r>
              <a:rPr sz="3600" dirty="0"/>
              <a:t>dùng</a:t>
            </a:r>
            <a:r>
              <a:rPr sz="3600" spc="-10" dirty="0"/>
              <a:t> </a:t>
            </a:r>
            <a:r>
              <a:rPr sz="3600" dirty="0"/>
              <a:t>được</a:t>
            </a:r>
            <a:r>
              <a:rPr sz="3600" spc="-15" dirty="0"/>
              <a:t> </a:t>
            </a:r>
            <a:r>
              <a:rPr sz="3600" dirty="0"/>
              <a:t>1</a:t>
            </a:r>
            <a:r>
              <a:rPr sz="3600" spc="-10" dirty="0"/>
              <a:t> </a:t>
            </a:r>
            <a:r>
              <a:rPr sz="3600" dirty="0"/>
              <a:t>lần</a:t>
            </a:r>
            <a:endParaRPr sz="360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59181" y="862431"/>
            <a:ext cx="7011034" cy="287147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# t0</a:t>
            </a:r>
            <a:r>
              <a:rPr sz="2000" spc="-5" dirty="0">
                <a:solidFill>
                  <a:srgbClr val="FF8B08"/>
                </a:solidFill>
                <a:latin typeface="Consolas"/>
                <a:cs typeface="Consolas"/>
              </a:rPr>
              <a:t> viết 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giống </a:t>
            </a:r>
            <a:r>
              <a:rPr sz="2000" spc="-5" dirty="0">
                <a:solidFill>
                  <a:srgbClr val="FF8B08"/>
                </a:solidFill>
                <a:latin typeface="Consolas"/>
                <a:cs typeface="Consolas"/>
              </a:rPr>
              <a:t>như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FF8B08"/>
                </a:solidFill>
                <a:latin typeface="Consolas"/>
                <a:cs typeface="Consolas"/>
              </a:rPr>
              <a:t>bộ</a:t>
            </a:r>
            <a:r>
              <a:rPr sz="2000" spc="-15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suy </a:t>
            </a:r>
            <a:r>
              <a:rPr sz="2000" spc="-5" dirty="0">
                <a:solidFill>
                  <a:srgbClr val="FF8B08"/>
                </a:solidFill>
                <a:latin typeface="Consolas"/>
                <a:cs typeface="Consolas"/>
              </a:rPr>
              <a:t>diễn danh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FF8B08"/>
                </a:solidFill>
                <a:latin typeface="Consolas"/>
                <a:cs typeface="Consolas"/>
              </a:rPr>
              <a:t>sách</a:t>
            </a:r>
            <a:endParaRPr sz="2000">
              <a:latin typeface="Consolas"/>
              <a:cs typeface="Consolas"/>
            </a:endParaRPr>
          </a:p>
          <a:p>
            <a:pPr marL="12700" marR="3355975">
              <a:lnSpc>
                <a:spcPct val="133000"/>
              </a:lnSpc>
              <a:spcBef>
                <a:spcPts val="15"/>
              </a:spcBef>
            </a:pPr>
            <a:r>
              <a:rPr sz="2000" dirty="0">
                <a:solidFill>
                  <a:srgbClr val="000F80"/>
                </a:solidFill>
                <a:latin typeface="Consolas"/>
                <a:cs typeface="Consolas"/>
              </a:rPr>
              <a:t>t0 </a:t>
            </a:r>
            <a:r>
              <a:rPr sz="2000" dirty="0">
                <a:latin typeface="Consolas"/>
                <a:cs typeface="Consolas"/>
              </a:rPr>
              <a:t>= (</a:t>
            </a:r>
            <a:r>
              <a:rPr sz="2000" dirty="0">
                <a:solidFill>
                  <a:srgbClr val="000F80"/>
                </a:solidFill>
                <a:latin typeface="Consolas"/>
                <a:cs typeface="Consolas"/>
              </a:rPr>
              <a:t>c </a:t>
            </a:r>
            <a:r>
              <a:rPr sz="2000" spc="-5" dirty="0">
                <a:solidFill>
                  <a:srgbClr val="AE00DB"/>
                </a:solidFill>
                <a:latin typeface="Consolas"/>
                <a:cs typeface="Consolas"/>
              </a:rPr>
              <a:t>for </a:t>
            </a:r>
            <a:r>
              <a:rPr sz="2000" dirty="0">
                <a:solidFill>
                  <a:srgbClr val="000F80"/>
                </a:solidFill>
                <a:latin typeface="Consolas"/>
                <a:cs typeface="Consolas"/>
              </a:rPr>
              <a:t>c </a:t>
            </a:r>
            <a:r>
              <a:rPr sz="2000" spc="-5" dirty="0">
                <a:solidFill>
                  <a:srgbClr val="AE00DB"/>
                </a:solidFill>
                <a:latin typeface="Consolas"/>
                <a:cs typeface="Consolas"/>
              </a:rPr>
              <a:t>in </a:t>
            </a:r>
            <a:r>
              <a:rPr sz="2000" spc="-5" dirty="0">
                <a:solidFill>
                  <a:srgbClr val="A21515"/>
                </a:solidFill>
                <a:latin typeface="Consolas"/>
                <a:cs typeface="Consolas"/>
              </a:rPr>
              <a:t>'Hello!’</a:t>
            </a:r>
            <a:r>
              <a:rPr sz="2000" spc="-5" dirty="0">
                <a:latin typeface="Consolas"/>
                <a:cs typeface="Consolas"/>
              </a:rPr>
              <a:t>) </a:t>
            </a:r>
            <a:r>
              <a:rPr sz="2000" spc="-1085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# </a:t>
            </a:r>
            <a:r>
              <a:rPr sz="2000" spc="-5" dirty="0">
                <a:solidFill>
                  <a:srgbClr val="FF8B08"/>
                </a:solidFill>
                <a:latin typeface="Consolas"/>
                <a:cs typeface="Consolas"/>
              </a:rPr>
              <a:t>tạo t1 từ</a:t>
            </a:r>
            <a:r>
              <a:rPr sz="2000" spc="-15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t0</a:t>
            </a:r>
            <a:endParaRPr sz="2000">
              <a:latin typeface="Consolas"/>
              <a:cs typeface="Consolas"/>
            </a:endParaRPr>
          </a:p>
          <a:p>
            <a:pPr marL="12700" marR="5033010" algn="just">
              <a:lnSpc>
                <a:spcPct val="133300"/>
              </a:lnSpc>
              <a:spcBef>
                <a:spcPts val="5"/>
              </a:spcBef>
            </a:pPr>
            <a:r>
              <a:rPr sz="2000" dirty="0">
                <a:solidFill>
                  <a:srgbClr val="000F80"/>
                </a:solidFill>
                <a:latin typeface="Consolas"/>
                <a:cs typeface="Consolas"/>
              </a:rPr>
              <a:t>t1</a:t>
            </a:r>
            <a:r>
              <a:rPr sz="2000" spc="-25" dirty="0">
                <a:solidFill>
                  <a:srgbClr val="000F80"/>
                </a:solidFill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=</a:t>
            </a:r>
            <a:r>
              <a:rPr sz="2000" spc="-30" dirty="0"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257E99"/>
                </a:solidFill>
                <a:latin typeface="Consolas"/>
                <a:cs typeface="Consolas"/>
              </a:rPr>
              <a:t>tuple</a:t>
            </a:r>
            <a:r>
              <a:rPr sz="2000" spc="-5" dirty="0">
                <a:latin typeface="Consolas"/>
                <a:cs typeface="Consolas"/>
              </a:rPr>
              <a:t>(</a:t>
            </a:r>
            <a:r>
              <a:rPr sz="2000" spc="-5" dirty="0">
                <a:solidFill>
                  <a:srgbClr val="000F80"/>
                </a:solidFill>
                <a:latin typeface="Consolas"/>
                <a:cs typeface="Consolas"/>
              </a:rPr>
              <a:t>t0</a:t>
            </a:r>
            <a:r>
              <a:rPr sz="2000" spc="-5" dirty="0">
                <a:latin typeface="Consolas"/>
                <a:cs typeface="Consolas"/>
              </a:rPr>
              <a:t>) </a:t>
            </a:r>
            <a:r>
              <a:rPr sz="2000" spc="-1085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#</a:t>
            </a:r>
            <a:r>
              <a:rPr sz="2000" spc="-15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FF8B08"/>
                </a:solidFill>
                <a:latin typeface="Consolas"/>
                <a:cs typeface="Consolas"/>
              </a:rPr>
              <a:t>tạo</a:t>
            </a:r>
            <a:r>
              <a:rPr sz="2000" spc="-20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FF8B08"/>
                </a:solidFill>
                <a:latin typeface="Consolas"/>
                <a:cs typeface="Consolas"/>
              </a:rPr>
              <a:t>t2</a:t>
            </a:r>
            <a:r>
              <a:rPr sz="2000" spc="-15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FF8B08"/>
                </a:solidFill>
                <a:latin typeface="Consolas"/>
                <a:cs typeface="Consolas"/>
              </a:rPr>
              <a:t>từ</a:t>
            </a:r>
            <a:r>
              <a:rPr sz="2000" spc="-30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t0 </a:t>
            </a:r>
            <a:r>
              <a:rPr sz="2000" spc="-1085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0F80"/>
                </a:solidFill>
                <a:latin typeface="Consolas"/>
                <a:cs typeface="Consolas"/>
              </a:rPr>
              <a:t>t2</a:t>
            </a:r>
            <a:r>
              <a:rPr sz="2000" spc="-25" dirty="0">
                <a:solidFill>
                  <a:srgbClr val="000F80"/>
                </a:solidFill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=</a:t>
            </a:r>
            <a:r>
              <a:rPr sz="2000" spc="-35" dirty="0"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257E99"/>
                </a:solidFill>
                <a:latin typeface="Consolas"/>
                <a:cs typeface="Consolas"/>
              </a:rPr>
              <a:t>tuple</a:t>
            </a:r>
            <a:r>
              <a:rPr sz="2000" spc="-5" dirty="0">
                <a:latin typeface="Consolas"/>
                <a:cs typeface="Consolas"/>
              </a:rPr>
              <a:t>(</a:t>
            </a:r>
            <a:r>
              <a:rPr sz="2000" spc="-5" dirty="0">
                <a:solidFill>
                  <a:srgbClr val="000F80"/>
                </a:solidFill>
                <a:latin typeface="Consolas"/>
                <a:cs typeface="Consolas"/>
              </a:rPr>
              <a:t>t0</a:t>
            </a:r>
            <a:r>
              <a:rPr sz="2000" spc="-5" dirty="0">
                <a:latin typeface="Consolas"/>
                <a:cs typeface="Consolas"/>
              </a:rPr>
              <a:t>)</a:t>
            </a:r>
            <a:endParaRPr sz="2000">
              <a:latin typeface="Consolas"/>
              <a:cs typeface="Consolas"/>
            </a:endParaRPr>
          </a:p>
          <a:p>
            <a:pPr marL="12700" algn="just">
              <a:lnSpc>
                <a:spcPct val="100000"/>
              </a:lnSpc>
              <a:spcBef>
                <a:spcPts val="805"/>
              </a:spcBef>
            </a:pPr>
            <a:r>
              <a:rPr sz="2000" dirty="0">
                <a:solidFill>
                  <a:srgbClr val="795E25"/>
                </a:solidFill>
                <a:latin typeface="Consolas"/>
                <a:cs typeface="Consolas"/>
              </a:rPr>
              <a:t>print</a:t>
            </a:r>
            <a:r>
              <a:rPr sz="2000" dirty="0">
                <a:latin typeface="Consolas"/>
                <a:cs typeface="Consolas"/>
              </a:rPr>
              <a:t>(</a:t>
            </a:r>
            <a:r>
              <a:rPr sz="2000" dirty="0">
                <a:solidFill>
                  <a:srgbClr val="000F80"/>
                </a:solidFill>
                <a:latin typeface="Consolas"/>
                <a:cs typeface="Consolas"/>
              </a:rPr>
              <a:t>t0</a:t>
            </a:r>
            <a:r>
              <a:rPr sz="2000" dirty="0">
                <a:latin typeface="Consolas"/>
                <a:cs typeface="Consolas"/>
              </a:rPr>
              <a:t>)</a:t>
            </a:r>
            <a:r>
              <a:rPr sz="2000" spc="2190" dirty="0"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#</a:t>
            </a:r>
            <a:r>
              <a:rPr sz="2000" spc="5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FF8B08"/>
                </a:solidFill>
                <a:latin typeface="Consolas"/>
                <a:cs typeface="Consolas"/>
              </a:rPr>
              <a:t>&lt;generator</a:t>
            </a:r>
            <a:r>
              <a:rPr sz="2000" spc="5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FF8B08"/>
                </a:solidFill>
                <a:latin typeface="Consolas"/>
                <a:cs typeface="Consolas"/>
              </a:rPr>
              <a:t>object &lt;genexpr&gt;</a:t>
            </a:r>
            <a:r>
              <a:rPr sz="2000" spc="10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FF8B08"/>
                </a:solidFill>
                <a:latin typeface="Consolas"/>
                <a:cs typeface="Consolas"/>
              </a:rPr>
              <a:t>at</a:t>
            </a:r>
            <a:r>
              <a:rPr sz="2000" spc="-10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XXXX&gt;</a:t>
            </a:r>
            <a:endParaRPr sz="2000">
              <a:latin typeface="Consolas"/>
              <a:cs typeface="Consola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40131" y="3887937"/>
          <a:ext cx="7467599" cy="6598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99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60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13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9946">
                <a:tc>
                  <a:txBody>
                    <a:bodyPr/>
                    <a:lstStyle/>
                    <a:p>
                      <a:pPr marL="31750">
                        <a:lnSpc>
                          <a:spcPts val="1889"/>
                        </a:lnSpc>
                      </a:pPr>
                      <a:r>
                        <a:rPr sz="2000" dirty="0">
                          <a:solidFill>
                            <a:srgbClr val="795E25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2000" dirty="0">
                          <a:solidFill>
                            <a:srgbClr val="000F80"/>
                          </a:solidFill>
                          <a:latin typeface="Consolas"/>
                          <a:cs typeface="Consolas"/>
                        </a:rPr>
                        <a:t>t1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)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2230" algn="r">
                        <a:lnSpc>
                          <a:spcPts val="1889"/>
                        </a:lnSpc>
                      </a:pP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9"/>
                        </a:lnSpc>
                      </a:pP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('H',</a:t>
                      </a:r>
                      <a:r>
                        <a:rPr sz="2000" spc="-4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'e',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ts val="1889"/>
                        </a:lnSpc>
                      </a:pP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'l',</a:t>
                      </a:r>
                      <a:r>
                        <a:rPr sz="2000" spc="-1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'l', 'o',</a:t>
                      </a:r>
                      <a:r>
                        <a:rPr sz="2000" spc="-1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'!')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94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solidFill>
                            <a:srgbClr val="795E25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2000" dirty="0">
                          <a:solidFill>
                            <a:srgbClr val="000F80"/>
                          </a:solidFill>
                          <a:latin typeface="Consolas"/>
                          <a:cs typeface="Consolas"/>
                        </a:rPr>
                        <a:t>t2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)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160" marB="0"/>
                </a:tc>
                <a:tc>
                  <a:txBody>
                    <a:bodyPr/>
                    <a:lstStyle/>
                    <a:p>
                      <a:pPr marR="62230" algn="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16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()</a:t>
                      </a:r>
                      <a:r>
                        <a:rPr sz="2000" spc="-3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&lt;~~</a:t>
                      </a:r>
                      <a:r>
                        <a:rPr sz="2000" spc="-3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như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160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vậy</a:t>
                      </a:r>
                      <a:r>
                        <a:rPr sz="2000" spc="-2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t0</a:t>
                      </a:r>
                      <a:r>
                        <a:rPr sz="2000" spc="-1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chỉ</a:t>
                      </a:r>
                      <a:r>
                        <a:rPr sz="2000" spc="-1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dùng</a:t>
                      </a:r>
                      <a:r>
                        <a:rPr sz="2000" spc="-1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được</a:t>
                      </a:r>
                      <a:r>
                        <a:rPr sz="2000" spc="-1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một</a:t>
                      </a: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lần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16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7825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81" y="141859"/>
            <a:ext cx="51428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Tính</a:t>
            </a:r>
            <a:r>
              <a:rPr sz="3600" spc="-20" dirty="0"/>
              <a:t> </a:t>
            </a:r>
            <a:r>
              <a:rPr sz="3600" dirty="0"/>
              <a:t>bất</a:t>
            </a:r>
            <a:r>
              <a:rPr sz="3600" spc="-20" dirty="0"/>
              <a:t> </a:t>
            </a:r>
            <a:r>
              <a:rPr sz="3600" spc="-5" dirty="0"/>
              <a:t>biến</a:t>
            </a:r>
            <a:r>
              <a:rPr sz="3600" spc="-15" dirty="0"/>
              <a:t> </a:t>
            </a:r>
            <a:r>
              <a:rPr sz="3600" dirty="0"/>
              <a:t>của</a:t>
            </a:r>
            <a:r>
              <a:rPr sz="3600" spc="-15" dirty="0"/>
              <a:t> </a:t>
            </a:r>
            <a:r>
              <a:rPr sz="3600" dirty="0"/>
              <a:t>kiểu</a:t>
            </a:r>
            <a:r>
              <a:rPr sz="3600" spc="-20" dirty="0"/>
              <a:t> </a:t>
            </a:r>
            <a:r>
              <a:rPr sz="3600" dirty="0"/>
              <a:t>tuple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66</a:t>
            </a:fld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40131" y="1042121"/>
          <a:ext cx="8444230" cy="35057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17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9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906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0707">
                <a:tc>
                  <a:txBody>
                    <a:bodyPr/>
                    <a:lstStyle/>
                    <a:p>
                      <a:pPr marL="31750">
                        <a:lnSpc>
                          <a:spcPts val="1889"/>
                        </a:lnSpc>
                      </a:pPr>
                      <a:r>
                        <a:rPr sz="2000" dirty="0">
                          <a:solidFill>
                            <a:srgbClr val="000F80"/>
                          </a:solidFill>
                          <a:latin typeface="Consolas"/>
                          <a:cs typeface="Consolas"/>
                        </a:rPr>
                        <a:t>a</a:t>
                      </a:r>
                      <a:r>
                        <a:rPr sz="2000" spc="-10" dirty="0">
                          <a:solidFill>
                            <a:srgbClr val="000F8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=</a:t>
                      </a:r>
                      <a:r>
                        <a:rPr sz="20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2000" dirty="0">
                          <a:solidFill>
                            <a:srgbClr val="098557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20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098557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2000" spc="-3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[</a:t>
                      </a:r>
                      <a:r>
                        <a:rPr sz="2000" dirty="0">
                          <a:solidFill>
                            <a:srgbClr val="098557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20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098557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],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889"/>
                        </a:lnSpc>
                      </a:pPr>
                      <a:r>
                        <a:rPr sz="2000" spc="-5" dirty="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'abc'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)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146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spc="-5" dirty="0">
                          <a:solidFill>
                            <a:srgbClr val="795E25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2000" spc="-5" dirty="0">
                          <a:solidFill>
                            <a:srgbClr val="000F80"/>
                          </a:solidFill>
                          <a:latin typeface="Consolas"/>
                          <a:cs typeface="Consolas"/>
                        </a:rPr>
                        <a:t>a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[</a:t>
                      </a:r>
                      <a:r>
                        <a:rPr sz="2000" spc="-5" dirty="0">
                          <a:solidFill>
                            <a:srgbClr val="098557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])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79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795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[3,</a:t>
                      </a:r>
                      <a:r>
                        <a:rPr sz="2000" spc="-6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4]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79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032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spc="-5" dirty="0">
                          <a:solidFill>
                            <a:srgbClr val="000F80"/>
                          </a:solidFill>
                          <a:latin typeface="Consolas"/>
                          <a:cs typeface="Consolas"/>
                        </a:rPr>
                        <a:t>a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[</a:t>
                      </a:r>
                      <a:r>
                        <a:rPr sz="2000" spc="-5" dirty="0">
                          <a:solidFill>
                            <a:srgbClr val="098557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].</a:t>
                      </a:r>
                      <a:r>
                        <a:rPr sz="2000" spc="-5" dirty="0">
                          <a:solidFill>
                            <a:srgbClr val="795E25"/>
                          </a:solidFill>
                          <a:latin typeface="Consolas"/>
                          <a:cs typeface="Consolas"/>
                        </a:rPr>
                        <a:t>append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2000" spc="-5" dirty="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'xyz'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)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16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16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a[2] trở</a:t>
                      </a: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thành</a:t>
                      </a:r>
                      <a:r>
                        <a:rPr sz="2000" spc="-1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[3,</a:t>
                      </a:r>
                      <a:r>
                        <a:rPr sz="2000" spc="-1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4,</a:t>
                      </a:r>
                      <a:r>
                        <a:rPr sz="2000" spc="-1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'xyz']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16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187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000" dirty="0">
                          <a:solidFill>
                            <a:srgbClr val="795E25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2000" dirty="0">
                          <a:solidFill>
                            <a:srgbClr val="000F80"/>
                          </a:solidFill>
                          <a:latin typeface="Consolas"/>
                          <a:cs typeface="Consolas"/>
                        </a:rPr>
                        <a:t>a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)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143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143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(1,</a:t>
                      </a:r>
                      <a:r>
                        <a:rPr sz="2000" spc="-1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2,</a:t>
                      </a:r>
                      <a:r>
                        <a:rPr sz="2000" spc="-1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[3,</a:t>
                      </a:r>
                      <a:r>
                        <a:rPr sz="2000" spc="-1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4,</a:t>
                      </a:r>
                      <a:r>
                        <a:rPr sz="2000" spc="-2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'xyz'],</a:t>
                      </a:r>
                      <a:r>
                        <a:rPr sz="2000" spc="-1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'abc')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143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233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000" dirty="0">
                          <a:solidFill>
                            <a:srgbClr val="000F80"/>
                          </a:solidFill>
                          <a:latin typeface="Consolas"/>
                          <a:cs typeface="Consolas"/>
                        </a:rPr>
                        <a:t>a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[</a:t>
                      </a:r>
                      <a:r>
                        <a:rPr sz="2000" dirty="0">
                          <a:solidFill>
                            <a:srgbClr val="098557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]</a:t>
                      </a:r>
                      <a:r>
                        <a:rPr sz="2000" spc="-3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=</a:t>
                      </a:r>
                      <a:r>
                        <a:rPr sz="20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'123'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143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143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lỗi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143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146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solidFill>
                            <a:srgbClr val="000F80"/>
                          </a:solidFill>
                          <a:latin typeface="Consolas"/>
                          <a:cs typeface="Consolas"/>
                        </a:rPr>
                        <a:t>a</a:t>
                      </a:r>
                      <a:r>
                        <a:rPr sz="2000" spc="-15" dirty="0">
                          <a:solidFill>
                            <a:srgbClr val="000F8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=</a:t>
                      </a:r>
                      <a:r>
                        <a:rPr sz="20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2000" dirty="0">
                          <a:solidFill>
                            <a:srgbClr val="098557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2000" spc="-3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098557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2000" spc="-3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098557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)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16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16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ok:</a:t>
                      </a:r>
                      <a:r>
                        <a:rPr sz="2000" spc="-1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thay</a:t>
                      </a: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đổi</a:t>
                      </a:r>
                      <a:r>
                        <a:rPr sz="2000" spc="-1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a</a:t>
                      </a:r>
                      <a:r>
                        <a:rPr sz="2000" spc="-1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thành</a:t>
                      </a:r>
                      <a:r>
                        <a:rPr sz="2000" spc="-1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tuple</a:t>
                      </a: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mới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16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703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dirty="0">
                          <a:solidFill>
                            <a:srgbClr val="000F80"/>
                          </a:solidFill>
                          <a:latin typeface="Consolas"/>
                          <a:cs typeface="Consolas"/>
                        </a:rPr>
                        <a:t>a</a:t>
                      </a:r>
                      <a:r>
                        <a:rPr sz="2000" spc="-20" dirty="0">
                          <a:solidFill>
                            <a:srgbClr val="000F8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+=</a:t>
                      </a:r>
                      <a:r>
                        <a:rPr sz="2000" spc="-2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2000" spc="-5" dirty="0">
                          <a:solidFill>
                            <a:srgbClr val="098557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20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098557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)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79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795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ok:</a:t>
                      </a:r>
                      <a:r>
                        <a:rPr sz="2000" spc="-1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a </a:t>
                      </a: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thay</a:t>
                      </a:r>
                      <a:r>
                        <a:rPr sz="2000" spc="-1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đổi</a:t>
                      </a:r>
                      <a:r>
                        <a:rPr sz="2000" spc="-1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thành</a:t>
                      </a:r>
                      <a:r>
                        <a:rPr sz="2000" spc="-1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tuple</a:t>
                      </a: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mới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79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6273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000" dirty="0">
                          <a:solidFill>
                            <a:srgbClr val="795E25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2000" dirty="0">
                          <a:solidFill>
                            <a:srgbClr val="000F80"/>
                          </a:solidFill>
                          <a:latin typeface="Consolas"/>
                          <a:cs typeface="Consolas"/>
                        </a:rPr>
                        <a:t>a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)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143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143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(1,</a:t>
                      </a:r>
                      <a:r>
                        <a:rPr sz="2000" spc="-2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2,</a:t>
                      </a:r>
                      <a:r>
                        <a:rPr sz="2000" spc="-2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3,</a:t>
                      </a:r>
                      <a:r>
                        <a:rPr sz="2000" spc="-2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4,</a:t>
                      </a:r>
                      <a:r>
                        <a:rPr sz="2000" spc="-2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1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5)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143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994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solidFill>
                            <a:srgbClr val="AE00DB"/>
                          </a:solidFill>
                          <a:latin typeface="Consolas"/>
                          <a:cs typeface="Consolas"/>
                        </a:rPr>
                        <a:t>del</a:t>
                      </a:r>
                      <a:r>
                        <a:rPr sz="2000" spc="-65" dirty="0">
                          <a:solidFill>
                            <a:srgbClr val="AE00D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000F80"/>
                          </a:solidFill>
                          <a:latin typeface="Consolas"/>
                          <a:cs typeface="Consolas"/>
                        </a:rPr>
                        <a:t>a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16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16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0"/>
                        </a:spcBef>
                        <a:tabLst>
                          <a:tab pos="2582545" algn="l"/>
                        </a:tabLst>
                      </a:pP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ok:</a:t>
                      </a:r>
                      <a:r>
                        <a:rPr sz="2000" spc="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xóa</a:t>
                      </a:r>
                      <a:r>
                        <a:rPr sz="2000" spc="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hoàn</a:t>
                      </a:r>
                      <a:r>
                        <a:rPr sz="2000" spc="1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toàn	</a:t>
                      </a: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a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16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959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81" y="141859"/>
            <a:ext cx="7321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Hàm</a:t>
            </a:r>
            <a:r>
              <a:rPr sz="3600" spc="-20" dirty="0"/>
              <a:t> </a:t>
            </a:r>
            <a:r>
              <a:rPr sz="3600" dirty="0"/>
              <a:t>dựng</a:t>
            </a:r>
            <a:r>
              <a:rPr sz="3600" spc="-10" dirty="0"/>
              <a:t> </a:t>
            </a:r>
            <a:r>
              <a:rPr sz="3600" spc="-5" dirty="0"/>
              <a:t>sẵn</a:t>
            </a:r>
            <a:r>
              <a:rPr sz="3600" spc="-15" dirty="0"/>
              <a:t> </a:t>
            </a:r>
            <a:r>
              <a:rPr sz="3600" dirty="0"/>
              <a:t>làm</a:t>
            </a:r>
            <a:r>
              <a:rPr sz="3600" spc="-10" dirty="0"/>
              <a:t> </a:t>
            </a:r>
            <a:r>
              <a:rPr sz="3600" dirty="0"/>
              <a:t>việc</a:t>
            </a:r>
            <a:r>
              <a:rPr sz="3600" spc="-15" dirty="0"/>
              <a:t> </a:t>
            </a:r>
            <a:r>
              <a:rPr sz="3600" dirty="0"/>
              <a:t>với</a:t>
            </a:r>
            <a:r>
              <a:rPr sz="3600" spc="-10" dirty="0"/>
              <a:t> </a:t>
            </a:r>
            <a:r>
              <a:rPr sz="3600" dirty="0"/>
              <a:t>list</a:t>
            </a:r>
            <a:r>
              <a:rPr sz="3600" spc="-10" dirty="0"/>
              <a:t> </a:t>
            </a:r>
            <a:r>
              <a:rPr sz="3600" dirty="0"/>
              <a:t>và</a:t>
            </a:r>
            <a:r>
              <a:rPr sz="3600" spc="-10" dirty="0"/>
              <a:t> </a:t>
            </a:r>
            <a:r>
              <a:rPr sz="3600" dirty="0"/>
              <a:t>tuple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59181" y="956310"/>
            <a:ext cx="8505825" cy="54317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marR="224154" indent="-274320">
              <a:lnSpc>
                <a:spcPct val="100000"/>
              </a:lnSpc>
              <a:spcBef>
                <a:spcPts val="9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10" dirty="0">
                <a:latin typeface="Calibri"/>
                <a:cs typeface="Calibri"/>
              </a:rPr>
              <a:t>Hàm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all</a:t>
            </a:r>
            <a:r>
              <a:rPr sz="2800" spc="-5" dirty="0">
                <a:latin typeface="Calibri"/>
                <a:cs typeface="Calibri"/>
              </a:rPr>
              <a:t>(X):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trả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về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True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nếu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tất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cả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các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phần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tử của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X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đều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là </a:t>
            </a:r>
            <a:r>
              <a:rPr sz="2800" spc="-45" dirty="0">
                <a:latin typeface="Calibri"/>
                <a:cs typeface="Calibri"/>
              </a:rPr>
              <a:t>True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hoặc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tương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đương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với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True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hoặc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x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rỗng</a:t>
            </a:r>
            <a:endParaRPr sz="2800">
              <a:latin typeface="Calibri"/>
              <a:cs typeface="Calibri"/>
            </a:endParaRPr>
          </a:p>
          <a:p>
            <a:pPr marL="287020" marR="5080" indent="-274320">
              <a:lnSpc>
                <a:spcPct val="100000"/>
              </a:lnSpc>
              <a:spcBef>
                <a:spcPts val="80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5" dirty="0">
                <a:latin typeface="Calibri"/>
                <a:cs typeface="Calibri"/>
              </a:rPr>
              <a:t>Hàm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any</a:t>
            </a:r>
            <a:r>
              <a:rPr sz="2800" spc="-15" dirty="0">
                <a:latin typeface="Calibri"/>
                <a:cs typeface="Calibri"/>
              </a:rPr>
              <a:t>(X):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trả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về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True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nếu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có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ít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nhất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một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phần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tử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của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X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là </a:t>
            </a:r>
            <a:r>
              <a:rPr sz="2800" spc="-45" dirty="0">
                <a:latin typeface="Calibri"/>
                <a:cs typeface="Calibri"/>
              </a:rPr>
              <a:t>True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hoặc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tương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đương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với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True</a:t>
            </a:r>
            <a:endParaRPr sz="2800"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spcBef>
                <a:spcPts val="80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10" dirty="0">
                <a:latin typeface="Calibri"/>
                <a:cs typeface="Calibri"/>
              </a:rPr>
              <a:t>Hàm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len</a:t>
            </a:r>
            <a:r>
              <a:rPr sz="2800" spc="-5" dirty="0">
                <a:latin typeface="Calibri"/>
                <a:cs typeface="Calibri"/>
              </a:rPr>
              <a:t>(X):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trả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về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số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lượng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phần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tử của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X</a:t>
            </a:r>
            <a:endParaRPr sz="2800"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spcBef>
                <a:spcPts val="790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5" dirty="0">
                <a:latin typeface="Calibri"/>
                <a:cs typeface="Calibri"/>
              </a:rPr>
              <a:t>Hàm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list</a:t>
            </a:r>
            <a:r>
              <a:rPr sz="2800" spc="-10" dirty="0">
                <a:latin typeface="Calibri"/>
                <a:cs typeface="Calibri"/>
              </a:rPr>
              <a:t>(X):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tạo</a:t>
            </a:r>
            <a:r>
              <a:rPr sz="2800" spc="-5" dirty="0">
                <a:latin typeface="Calibri"/>
                <a:cs typeface="Calibri"/>
              </a:rPr>
              <a:t> một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list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gồm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các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phần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tử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của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X</a:t>
            </a:r>
            <a:endParaRPr sz="2800"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spcBef>
                <a:spcPts val="80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10" dirty="0">
                <a:latin typeface="Calibri"/>
                <a:cs typeface="Calibri"/>
              </a:rPr>
              <a:t>Hàm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max</a:t>
            </a:r>
            <a:r>
              <a:rPr sz="2800" spc="-10" dirty="0">
                <a:latin typeface="Calibri"/>
                <a:cs typeface="Calibri"/>
              </a:rPr>
              <a:t>(X):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trả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về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giá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trị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lớn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nhất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trong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X</a:t>
            </a:r>
            <a:endParaRPr sz="2800"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spcBef>
                <a:spcPts val="80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10" dirty="0">
                <a:latin typeface="Calibri"/>
                <a:cs typeface="Calibri"/>
              </a:rPr>
              <a:t>Hàm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min</a:t>
            </a:r>
            <a:r>
              <a:rPr sz="2800" spc="-5" dirty="0">
                <a:latin typeface="Calibri"/>
                <a:cs typeface="Calibri"/>
              </a:rPr>
              <a:t>(X):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trả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về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giá</a:t>
            </a:r>
            <a:r>
              <a:rPr sz="2800" spc="-5" dirty="0">
                <a:latin typeface="Calibri"/>
                <a:cs typeface="Calibri"/>
              </a:rPr>
              <a:t> trị</a:t>
            </a:r>
            <a:r>
              <a:rPr sz="2800" spc="-10" dirty="0">
                <a:latin typeface="Calibri"/>
                <a:cs typeface="Calibri"/>
              </a:rPr>
              <a:t> nhỏ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nhất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trong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X</a:t>
            </a:r>
            <a:endParaRPr sz="2800">
              <a:latin typeface="Calibri"/>
              <a:cs typeface="Calibri"/>
            </a:endParaRPr>
          </a:p>
          <a:p>
            <a:pPr marL="287020" marR="443230" indent="-274320">
              <a:lnSpc>
                <a:spcPct val="100000"/>
              </a:lnSpc>
              <a:spcBef>
                <a:spcPts val="79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5" dirty="0">
                <a:latin typeface="Calibri"/>
                <a:cs typeface="Calibri"/>
              </a:rPr>
              <a:t>Hàm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sorted</a:t>
            </a:r>
            <a:r>
              <a:rPr sz="2800" spc="-10" dirty="0">
                <a:latin typeface="Calibri"/>
                <a:cs typeface="Calibri"/>
              </a:rPr>
              <a:t>(X):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trả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về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danh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sách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mới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gồm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các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phần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tử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của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X </a:t>
            </a:r>
            <a:r>
              <a:rPr sz="2800" dirty="0">
                <a:latin typeface="Calibri"/>
                <a:cs typeface="Calibri"/>
              </a:rPr>
              <a:t>đã </a:t>
            </a:r>
            <a:r>
              <a:rPr sz="2800" spc="-5" dirty="0">
                <a:latin typeface="Calibri"/>
                <a:cs typeface="Calibri"/>
              </a:rPr>
              <a:t>được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sắp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xếp</a:t>
            </a:r>
            <a:endParaRPr sz="2800"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spcBef>
                <a:spcPts val="80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10" dirty="0">
                <a:latin typeface="Calibri"/>
                <a:cs typeface="Calibri"/>
              </a:rPr>
              <a:t>Hàm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sum</a:t>
            </a:r>
            <a:r>
              <a:rPr sz="2800" spc="-10" dirty="0">
                <a:latin typeface="Calibri"/>
                <a:cs typeface="Calibri"/>
              </a:rPr>
              <a:t>(X):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trả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về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tổng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các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phần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tử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trong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X</a:t>
            </a:r>
            <a:endParaRPr sz="2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5325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68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2665" y="3754577"/>
            <a:ext cx="335978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Range</a:t>
            </a:r>
            <a:r>
              <a:rPr spc="-105" dirty="0"/>
              <a:t> </a:t>
            </a:r>
            <a:r>
              <a:rPr dirty="0"/>
              <a:t>(miền)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2665" y="3468370"/>
            <a:ext cx="6623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888888"/>
                </a:solidFill>
                <a:latin typeface="Calibri"/>
                <a:cs typeface="Calibri"/>
              </a:rPr>
              <a:t>Phần</a:t>
            </a:r>
            <a:r>
              <a:rPr sz="1800" spc="-6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888888"/>
                </a:solidFill>
                <a:latin typeface="Calibri"/>
                <a:cs typeface="Calibri"/>
              </a:rPr>
              <a:t>6</a:t>
            </a:r>
            <a:endParaRPr sz="1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178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81" y="141859"/>
            <a:ext cx="52438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Range</a:t>
            </a:r>
            <a:r>
              <a:rPr sz="3600" spc="-20" dirty="0"/>
              <a:t> </a:t>
            </a:r>
            <a:r>
              <a:rPr sz="3600" dirty="0"/>
              <a:t>là</a:t>
            </a:r>
            <a:r>
              <a:rPr sz="3600" spc="-20" dirty="0"/>
              <a:t> </a:t>
            </a:r>
            <a:r>
              <a:rPr sz="3600" dirty="0"/>
              <a:t>một</a:t>
            </a:r>
            <a:r>
              <a:rPr sz="3600" spc="-25" dirty="0"/>
              <a:t> </a:t>
            </a:r>
            <a:r>
              <a:rPr sz="3600" dirty="0"/>
              <a:t>tuple</a:t>
            </a:r>
            <a:r>
              <a:rPr sz="3600" spc="-25" dirty="0"/>
              <a:t> </a:t>
            </a:r>
            <a:r>
              <a:rPr sz="3600" dirty="0"/>
              <a:t>đặc</a:t>
            </a:r>
            <a:r>
              <a:rPr sz="3600" spc="-20" dirty="0"/>
              <a:t> </a:t>
            </a:r>
            <a:r>
              <a:rPr sz="3600" dirty="0"/>
              <a:t>biệt?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59181" y="891683"/>
            <a:ext cx="7908290" cy="510349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60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10" dirty="0">
                <a:latin typeface="Calibri"/>
                <a:cs typeface="Calibri"/>
              </a:rPr>
              <a:t>Chúng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đã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làm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quen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với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range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khi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dùng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vòng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for</a:t>
            </a:r>
            <a:endParaRPr sz="28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434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15" dirty="0">
                <a:solidFill>
                  <a:srgbClr val="006FC0"/>
                </a:solidFill>
                <a:latin typeface="Calibri"/>
                <a:cs typeface="Calibri"/>
              </a:rPr>
              <a:t>range(stop)</a:t>
            </a:r>
            <a:r>
              <a:rPr sz="2400" spc="-15" dirty="0">
                <a:latin typeface="Calibri"/>
                <a:cs typeface="Calibri"/>
              </a:rPr>
              <a:t>: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tạo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miền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từ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0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đến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stop-1</a:t>
            </a:r>
            <a:endParaRPr sz="24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395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range(start,</a:t>
            </a:r>
            <a:r>
              <a:rPr sz="2400" spc="-4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06FC0"/>
                </a:solidFill>
                <a:latin typeface="Calibri"/>
                <a:cs typeface="Calibri"/>
              </a:rPr>
              <a:t>stop[,</a:t>
            </a:r>
            <a:r>
              <a:rPr sz="24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step])</a:t>
            </a:r>
            <a:r>
              <a:rPr sz="2400" spc="-10" dirty="0">
                <a:latin typeface="Calibri"/>
                <a:cs typeface="Calibri"/>
              </a:rPr>
              <a:t>: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tạo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miền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từ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start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đến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stop-1,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với</a:t>
            </a:r>
            <a:endParaRPr sz="2400">
              <a:latin typeface="Calibri"/>
              <a:cs typeface="Calibri"/>
            </a:endParaRPr>
          </a:p>
          <a:p>
            <a:pPr marL="74422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bước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nhảy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là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step</a:t>
            </a:r>
            <a:endParaRPr sz="2400">
              <a:latin typeface="Calibri"/>
              <a:cs typeface="Calibri"/>
            </a:endParaRPr>
          </a:p>
          <a:p>
            <a:pPr marL="1109980" lvl="2" indent="-171450">
              <a:lnSpc>
                <a:spcPct val="100000"/>
              </a:lnSpc>
              <a:spcBef>
                <a:spcPts val="420"/>
              </a:spcBef>
              <a:buFont typeface="Arial MT"/>
              <a:buChar char="•"/>
              <a:tabLst>
                <a:tab pos="1110615" algn="l"/>
              </a:tabLst>
            </a:pPr>
            <a:r>
              <a:rPr sz="2200" spc="-5" dirty="0">
                <a:latin typeface="Calibri"/>
                <a:cs typeface="Calibri"/>
              </a:rPr>
              <a:t>Nếu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không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chỉ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định</a:t>
            </a:r>
            <a:r>
              <a:rPr sz="2200" spc="-10" dirty="0">
                <a:latin typeface="Calibri"/>
                <a:cs typeface="Calibri"/>
              </a:rPr>
              <a:t> thì </a:t>
            </a:r>
            <a:r>
              <a:rPr sz="2200" spc="-15" dirty="0">
                <a:latin typeface="Calibri"/>
                <a:cs typeface="Calibri"/>
              </a:rPr>
              <a:t>step</a:t>
            </a:r>
            <a:r>
              <a:rPr sz="2200" spc="-5" dirty="0">
                <a:latin typeface="Calibri"/>
                <a:cs typeface="Calibri"/>
              </a:rPr>
              <a:t> =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1</a:t>
            </a:r>
            <a:endParaRPr sz="2200">
              <a:latin typeface="Calibri"/>
              <a:cs typeface="Calibri"/>
            </a:endParaRPr>
          </a:p>
          <a:p>
            <a:pPr marL="1109980" lvl="2" indent="-171450">
              <a:lnSpc>
                <a:spcPct val="100000"/>
              </a:lnSpc>
              <a:spcBef>
                <a:spcPts val="395"/>
              </a:spcBef>
              <a:buFont typeface="Arial MT"/>
              <a:buChar char="•"/>
              <a:tabLst>
                <a:tab pos="1110615" algn="l"/>
              </a:tabLst>
            </a:pPr>
            <a:r>
              <a:rPr sz="2200" spc="-5" dirty="0">
                <a:latin typeface="Calibri"/>
                <a:cs typeface="Calibri"/>
              </a:rPr>
              <a:t>Nếu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step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là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số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âm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sẽ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tạo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miền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đếm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giảm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dần </a:t>
            </a:r>
            <a:r>
              <a:rPr sz="2200" spc="-15" dirty="0">
                <a:latin typeface="Calibri"/>
                <a:cs typeface="Calibri"/>
              </a:rPr>
              <a:t>(start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&gt; </a:t>
            </a:r>
            <a:r>
              <a:rPr sz="2200" spc="-15" dirty="0">
                <a:latin typeface="Calibri"/>
                <a:cs typeface="Calibri"/>
              </a:rPr>
              <a:t>stop)</a:t>
            </a:r>
            <a:endParaRPr sz="2200"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spcBef>
                <a:spcPts val="75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75" dirty="0">
                <a:latin typeface="Calibri"/>
                <a:cs typeface="Calibri"/>
              </a:rPr>
              <a:t>Vậy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range</a:t>
            </a:r>
            <a:r>
              <a:rPr sz="2800" spc="-5" dirty="0">
                <a:latin typeface="Calibri"/>
                <a:cs typeface="Calibri"/>
              </a:rPr>
              <a:t> khác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gì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một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tuple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đặc </a:t>
            </a:r>
            <a:r>
              <a:rPr sz="2800" spc="-10" dirty="0">
                <a:latin typeface="Calibri"/>
                <a:cs typeface="Calibri"/>
              </a:rPr>
              <a:t>biệt</a:t>
            </a:r>
            <a:endParaRPr sz="28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439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10" dirty="0">
                <a:latin typeface="Calibri"/>
                <a:cs typeface="Calibri"/>
              </a:rPr>
              <a:t>Range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chỉ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chứa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số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nguyên</a:t>
            </a:r>
            <a:endParaRPr sz="24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395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10" dirty="0">
                <a:latin typeface="Calibri"/>
                <a:cs typeface="Calibri"/>
              </a:rPr>
              <a:t>Range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nhanh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hơn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rất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nhiều</a:t>
            </a:r>
            <a:endParaRPr sz="24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395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10" dirty="0">
                <a:latin typeface="Calibri"/>
                <a:cs typeface="Calibri"/>
              </a:rPr>
              <a:t>Range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chiếm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ít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bộ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nhớ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hơn</a:t>
            </a:r>
            <a:endParaRPr sz="24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409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5" dirty="0">
                <a:latin typeface="Calibri"/>
                <a:cs typeface="Calibri"/>
              </a:rPr>
              <a:t>Range</a:t>
            </a:r>
            <a:r>
              <a:rPr sz="2400" spc="-15" dirty="0">
                <a:latin typeface="Calibri"/>
                <a:cs typeface="Calibri"/>
              </a:rPr>
              <a:t> vẫn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hỗ</a:t>
            </a:r>
            <a:r>
              <a:rPr sz="2400" spc="-15" dirty="0">
                <a:latin typeface="Calibri"/>
                <a:cs typeface="Calibri"/>
              </a:rPr>
              <a:t> trợ </a:t>
            </a:r>
            <a:r>
              <a:rPr sz="2400" dirty="0">
                <a:latin typeface="Calibri"/>
                <a:cs typeface="Calibri"/>
              </a:rPr>
              <a:t>chỉ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mục</a:t>
            </a:r>
            <a:r>
              <a:rPr sz="2400" spc="-20" dirty="0">
                <a:latin typeface="Calibri"/>
                <a:cs typeface="Calibri"/>
              </a:rPr>
              <a:t> và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cắt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(nhưng </a:t>
            </a:r>
            <a:r>
              <a:rPr sz="2400" dirty="0">
                <a:latin typeface="Calibri"/>
                <a:cs typeface="Calibri"/>
              </a:rPr>
              <a:t>khá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đặc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biệt)</a:t>
            </a:r>
            <a:endParaRPr sz="24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395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dirty="0">
                <a:latin typeface="Calibri"/>
                <a:cs typeface="Calibri"/>
              </a:rPr>
              <a:t>Không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nên </a:t>
            </a:r>
            <a:r>
              <a:rPr sz="2400" spc="-10" dirty="0">
                <a:latin typeface="Calibri"/>
                <a:cs typeface="Calibri"/>
              </a:rPr>
              <a:t>coi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Range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là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một</a:t>
            </a:r>
            <a:r>
              <a:rPr sz="2400" spc="-25" dirty="0">
                <a:latin typeface="Calibri"/>
                <a:cs typeface="Calibri"/>
              </a:rPr>
              <a:t> Tuple!!!</a:t>
            </a:r>
            <a:endParaRPr sz="24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39804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81" y="141859"/>
            <a:ext cx="65258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Vòng</a:t>
            </a:r>
            <a:r>
              <a:rPr sz="3600" spc="-20" dirty="0"/>
              <a:t> </a:t>
            </a:r>
            <a:r>
              <a:rPr sz="3600" dirty="0"/>
              <a:t>lặp</a:t>
            </a:r>
            <a:r>
              <a:rPr sz="3600" spc="-10" dirty="0"/>
              <a:t> </a:t>
            </a:r>
            <a:r>
              <a:rPr sz="3600" spc="-5" dirty="0"/>
              <a:t>while</a:t>
            </a:r>
            <a:r>
              <a:rPr sz="3600" spc="-20" dirty="0"/>
              <a:t> </a:t>
            </a:r>
            <a:r>
              <a:rPr sz="3600" dirty="0"/>
              <a:t>kết</a:t>
            </a:r>
            <a:r>
              <a:rPr sz="3600" spc="-10" dirty="0"/>
              <a:t> </a:t>
            </a:r>
            <a:r>
              <a:rPr sz="3600" dirty="0"/>
              <a:t>hợp</a:t>
            </a:r>
            <a:r>
              <a:rPr sz="3600" spc="-25" dirty="0"/>
              <a:t> </a:t>
            </a:r>
            <a:r>
              <a:rPr sz="3600" dirty="0"/>
              <a:t>điều</a:t>
            </a:r>
            <a:r>
              <a:rPr sz="3600" spc="-15" dirty="0"/>
              <a:t> </a:t>
            </a:r>
            <a:r>
              <a:rPr sz="3600" dirty="0"/>
              <a:t>kiện</a:t>
            </a:r>
            <a:r>
              <a:rPr sz="3600" spc="-10" dirty="0"/>
              <a:t> </a:t>
            </a:r>
            <a:r>
              <a:rPr sz="3600" dirty="0"/>
              <a:t>if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59181" y="862431"/>
            <a:ext cx="7708900" cy="5716905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#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In ra</a:t>
            </a:r>
            <a:r>
              <a:rPr sz="2000" spc="-1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các</a:t>
            </a:r>
            <a:r>
              <a:rPr sz="2000" spc="-1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số tự</a:t>
            </a:r>
            <a:r>
              <a:rPr sz="2000" spc="-1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nhiên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 chia</a:t>
            </a:r>
            <a:r>
              <a:rPr sz="2000" spc="-1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hết</a:t>
            </a:r>
            <a:r>
              <a:rPr sz="2000" spc="-1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cho 7 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nhỏ hơn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 1000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n</a:t>
            </a:r>
            <a:r>
              <a:rPr sz="2000" spc="-4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=</a:t>
            </a:r>
            <a:r>
              <a:rPr sz="2000" spc="-3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0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2000" dirty="0">
                <a:solidFill>
                  <a:srgbClr val="FF0000"/>
                </a:solidFill>
                <a:latin typeface="Consolas"/>
                <a:cs typeface="Consolas"/>
              </a:rPr>
              <a:t>while</a:t>
            </a:r>
            <a:r>
              <a:rPr sz="2000" spc="-25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n</a:t>
            </a:r>
            <a:r>
              <a:rPr sz="2000" spc="-3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&lt;</a:t>
            </a:r>
            <a:r>
              <a:rPr sz="2000" spc="-2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1000:</a:t>
            </a:r>
            <a:endParaRPr sz="2000">
              <a:latin typeface="Consolas"/>
              <a:cs typeface="Consolas"/>
            </a:endParaRPr>
          </a:p>
          <a:p>
            <a:pPr marL="572135">
              <a:lnSpc>
                <a:spcPct val="100000"/>
              </a:lnSpc>
              <a:spcBef>
                <a:spcPts val="800"/>
              </a:spcBef>
            </a:pP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if</a:t>
            </a:r>
            <a:r>
              <a:rPr sz="2000" spc="-2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(n</a:t>
            </a:r>
            <a:r>
              <a:rPr sz="2000" spc="-2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%</a:t>
            </a:r>
            <a:r>
              <a:rPr sz="2000" spc="-2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7)</a:t>
            </a:r>
            <a:r>
              <a:rPr sz="2000" spc="-2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==</a:t>
            </a:r>
            <a:r>
              <a:rPr sz="2000" spc="-2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0:</a:t>
            </a:r>
            <a:endParaRPr sz="2000">
              <a:latin typeface="Consolas"/>
              <a:cs typeface="Consolas"/>
            </a:endParaRPr>
          </a:p>
          <a:p>
            <a:pPr marL="572135" marR="5451475" indent="558800">
              <a:lnSpc>
                <a:spcPct val="133000"/>
              </a:lnSpc>
              <a:spcBef>
                <a:spcPts val="15"/>
              </a:spcBef>
            </a:pP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p</a:t>
            </a:r>
            <a:r>
              <a:rPr sz="2000" spc="-10" dirty="0">
                <a:solidFill>
                  <a:srgbClr val="006FC0"/>
                </a:solidFill>
                <a:latin typeface="Consolas"/>
                <a:cs typeface="Consolas"/>
              </a:rPr>
              <a:t>ri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nt(n)   n</a:t>
            </a:r>
            <a:r>
              <a:rPr sz="2000" spc="-1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+=</a:t>
            </a:r>
            <a:r>
              <a:rPr sz="2000" spc="-1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1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# Tính</a:t>
            </a:r>
            <a:r>
              <a:rPr sz="2000" spc="-1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tổng</a:t>
            </a:r>
            <a:r>
              <a:rPr sz="2000" spc="-1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các số</a:t>
            </a:r>
            <a:r>
              <a:rPr sz="2000" spc="-1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nhỏ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hơn 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1000 và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 không</a:t>
            </a:r>
            <a:r>
              <a:rPr sz="2000" spc="-1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chia</a:t>
            </a:r>
            <a:r>
              <a:rPr sz="2000" spc="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hết 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cho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3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t</a:t>
            </a:r>
            <a:r>
              <a:rPr sz="2000" spc="-5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=</a:t>
            </a:r>
            <a:r>
              <a:rPr sz="2000" spc="-4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0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n</a:t>
            </a:r>
            <a:r>
              <a:rPr sz="2000" spc="-5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=</a:t>
            </a:r>
            <a:r>
              <a:rPr sz="2000" spc="-4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0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2000" dirty="0">
                <a:solidFill>
                  <a:srgbClr val="FF0000"/>
                </a:solidFill>
                <a:latin typeface="Consolas"/>
                <a:cs typeface="Consolas"/>
              </a:rPr>
              <a:t>while</a:t>
            </a:r>
            <a:r>
              <a:rPr sz="2000" spc="-25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n</a:t>
            </a:r>
            <a:r>
              <a:rPr sz="2000" spc="-3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&lt;</a:t>
            </a:r>
            <a:r>
              <a:rPr sz="2000" spc="-2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1000:</a:t>
            </a:r>
            <a:endParaRPr sz="2000">
              <a:latin typeface="Consolas"/>
              <a:cs typeface="Consolas"/>
            </a:endParaRPr>
          </a:p>
          <a:p>
            <a:pPr marL="572135">
              <a:lnSpc>
                <a:spcPct val="100000"/>
              </a:lnSpc>
              <a:spcBef>
                <a:spcPts val="805"/>
              </a:spcBef>
            </a:pP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if</a:t>
            </a:r>
            <a:r>
              <a:rPr sz="2000" spc="-2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(n</a:t>
            </a:r>
            <a:r>
              <a:rPr sz="2000" spc="-2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%</a:t>
            </a:r>
            <a:r>
              <a:rPr sz="2000" spc="-2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3)</a:t>
            </a:r>
            <a:r>
              <a:rPr sz="2000" spc="-2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!=</a:t>
            </a:r>
            <a:r>
              <a:rPr sz="2000" spc="-2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0:</a:t>
            </a:r>
            <a:endParaRPr sz="2000">
              <a:latin typeface="Consolas"/>
              <a:cs typeface="Consolas"/>
            </a:endParaRPr>
          </a:p>
          <a:p>
            <a:pPr marL="572135" marR="5311775" indent="558800">
              <a:lnSpc>
                <a:spcPts val="3200"/>
              </a:lnSpc>
              <a:spcBef>
                <a:spcPts val="235"/>
              </a:spcBef>
            </a:pP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t</a:t>
            </a:r>
            <a:r>
              <a:rPr sz="2000" spc="-3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=</a:t>
            </a:r>
            <a:r>
              <a:rPr sz="2000" spc="-3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t</a:t>
            </a:r>
            <a:r>
              <a:rPr sz="2000" spc="-2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+</a:t>
            </a:r>
            <a:r>
              <a:rPr sz="2000" spc="-2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n </a:t>
            </a:r>
            <a:r>
              <a:rPr sz="2000" spc="-108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 n</a:t>
            </a:r>
            <a:r>
              <a:rPr sz="2000" spc="-1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+=</a:t>
            </a:r>
            <a:r>
              <a:rPr sz="2000" spc="-1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1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print(t)</a:t>
            </a:r>
            <a:endParaRPr sz="200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70350779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" y="866394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38100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9181" y="141859"/>
            <a:ext cx="13335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Bài</a:t>
            </a:r>
            <a:r>
              <a:rPr sz="3600" spc="-90" dirty="0"/>
              <a:t> </a:t>
            </a:r>
            <a:r>
              <a:rPr sz="3600" dirty="0"/>
              <a:t>tập</a:t>
            </a:r>
            <a:endParaRPr sz="3600"/>
          </a:p>
        </p:txBody>
      </p:sp>
      <p:grpSp>
        <p:nvGrpSpPr>
          <p:cNvPr id="4" name="object 4"/>
          <p:cNvGrpSpPr/>
          <p:nvPr/>
        </p:nvGrpSpPr>
        <p:grpSpPr>
          <a:xfrm>
            <a:off x="271881" y="1002538"/>
            <a:ext cx="8724900" cy="1693545"/>
            <a:chOff x="271881" y="1002538"/>
            <a:chExt cx="8724900" cy="169354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1881" y="1002538"/>
              <a:ext cx="436626" cy="41300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2965" y="1002538"/>
              <a:ext cx="837590" cy="41300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91158" y="1002538"/>
              <a:ext cx="714756" cy="41300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62633" y="1002538"/>
              <a:ext cx="1211173" cy="41300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00477" y="1002538"/>
              <a:ext cx="1270000" cy="41300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911854" y="1002538"/>
              <a:ext cx="2320036" cy="41300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086856" y="1002538"/>
              <a:ext cx="2565527" cy="413003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46201" y="1429258"/>
              <a:ext cx="1131163" cy="41300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15745" y="1429258"/>
              <a:ext cx="4605274" cy="413003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961888" y="1429258"/>
              <a:ext cx="975118" cy="413003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774180" y="1429258"/>
              <a:ext cx="2222500" cy="413003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46201" y="1855673"/>
              <a:ext cx="3782314" cy="413308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170933" y="1855673"/>
              <a:ext cx="2669159" cy="413308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682739" y="1855673"/>
              <a:ext cx="2011299" cy="413308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46201" y="2282952"/>
              <a:ext cx="268223" cy="413003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80313" y="2282952"/>
              <a:ext cx="3993134" cy="413003"/>
            </a:xfrm>
            <a:prstGeom prst="rect">
              <a:avLst/>
            </a:prstGeom>
          </p:spPr>
        </p:pic>
      </p:grpSp>
      <p:grpSp>
        <p:nvGrpSpPr>
          <p:cNvPr id="21" name="object 21"/>
          <p:cNvGrpSpPr/>
          <p:nvPr/>
        </p:nvGrpSpPr>
        <p:grpSpPr>
          <a:xfrm>
            <a:off x="271881" y="2811779"/>
            <a:ext cx="8535035" cy="1264920"/>
            <a:chOff x="271881" y="2811779"/>
            <a:chExt cx="8535035" cy="1264920"/>
          </a:xfrm>
        </p:grpSpPr>
        <p:pic>
          <p:nvPicPr>
            <p:cNvPr id="22" name="object 22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71881" y="2811779"/>
              <a:ext cx="436626" cy="413003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2965" y="2811779"/>
              <a:ext cx="837590" cy="413003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91158" y="2811779"/>
              <a:ext cx="714756" cy="413003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62633" y="2811779"/>
              <a:ext cx="1211173" cy="413003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00477" y="2811779"/>
              <a:ext cx="1270000" cy="413003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911854" y="2811779"/>
              <a:ext cx="2035302" cy="413003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777483" y="2811779"/>
              <a:ext cx="3029331" cy="413003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46201" y="3238499"/>
              <a:ext cx="363931" cy="413004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90346" y="3238499"/>
              <a:ext cx="695312" cy="413004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369440" y="3238499"/>
              <a:ext cx="821499" cy="413004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2053717" y="3238499"/>
              <a:ext cx="817626" cy="413004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2707512" y="3238499"/>
              <a:ext cx="387705" cy="413004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2902965" y="3238499"/>
              <a:ext cx="4430649" cy="413004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7176770" y="3238499"/>
              <a:ext cx="976947" cy="413004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7990585" y="3238499"/>
              <a:ext cx="640486" cy="413004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546201" y="3663391"/>
              <a:ext cx="709574" cy="413308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078382" y="3661867"/>
              <a:ext cx="1366774" cy="413308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2292984" y="3660343"/>
              <a:ext cx="2912364" cy="413308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5053583" y="3658819"/>
              <a:ext cx="2025650" cy="413308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6935977" y="3657295"/>
              <a:ext cx="387705" cy="413308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7131049" y="3655771"/>
              <a:ext cx="1464563" cy="413308"/>
            </a:xfrm>
            <a:prstGeom prst="rect">
              <a:avLst/>
            </a:prstGeom>
          </p:spPr>
        </p:pic>
      </p:grpSp>
      <p:grpSp>
        <p:nvGrpSpPr>
          <p:cNvPr id="43" name="object 43"/>
          <p:cNvGrpSpPr/>
          <p:nvPr/>
        </p:nvGrpSpPr>
        <p:grpSpPr>
          <a:xfrm>
            <a:off x="271881" y="4194302"/>
            <a:ext cx="8513445" cy="840105"/>
            <a:chOff x="271881" y="4194302"/>
            <a:chExt cx="8513445" cy="840105"/>
          </a:xfrm>
        </p:grpSpPr>
        <p:pic>
          <p:nvPicPr>
            <p:cNvPr id="44" name="object 44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271881" y="4194302"/>
              <a:ext cx="436626" cy="413004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562965" y="4194302"/>
              <a:ext cx="651967" cy="413004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999134" y="4194302"/>
              <a:ext cx="2573655" cy="413004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3421126" y="4194302"/>
              <a:ext cx="2155317" cy="413004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5422392" y="4194302"/>
              <a:ext cx="1175613" cy="413004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6429756" y="4194302"/>
              <a:ext cx="2065274" cy="413004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8322818" y="4194302"/>
              <a:ext cx="462229" cy="413004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546201" y="4621022"/>
              <a:ext cx="1743837" cy="413004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2131440" y="4621022"/>
              <a:ext cx="1466215" cy="413004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434842" y="4621022"/>
              <a:ext cx="387705" cy="413004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3628389" y="4621022"/>
              <a:ext cx="1827530" cy="413004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5303519" y="4621022"/>
              <a:ext cx="2039366" cy="413004"/>
            </a:xfrm>
            <a:prstGeom prst="rect">
              <a:avLst/>
            </a:prstGeom>
          </p:spPr>
        </p:pic>
      </p:grpSp>
      <p:grpSp>
        <p:nvGrpSpPr>
          <p:cNvPr id="56" name="object 56"/>
          <p:cNvGrpSpPr/>
          <p:nvPr/>
        </p:nvGrpSpPr>
        <p:grpSpPr>
          <a:xfrm>
            <a:off x="271881" y="5135829"/>
            <a:ext cx="8629650" cy="852805"/>
            <a:chOff x="271881" y="5135829"/>
            <a:chExt cx="8629650" cy="852805"/>
          </a:xfrm>
        </p:grpSpPr>
        <p:pic>
          <p:nvPicPr>
            <p:cNvPr id="57" name="object 57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271881" y="5148021"/>
              <a:ext cx="436626" cy="413308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562965" y="5146497"/>
              <a:ext cx="651967" cy="413308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999134" y="5144973"/>
              <a:ext cx="804291" cy="413308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1642237" y="5143449"/>
              <a:ext cx="960501" cy="413308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2410333" y="5141925"/>
              <a:ext cx="2332100" cy="413308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4586986" y="5140401"/>
              <a:ext cx="387705" cy="413308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80533" y="5138877"/>
              <a:ext cx="714756" cy="413308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5352288" y="5137353"/>
              <a:ext cx="1174267" cy="413308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6379463" y="5135829"/>
              <a:ext cx="2521839" cy="413308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546201" y="5575401"/>
              <a:ext cx="1006208" cy="413003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1384681" y="5575401"/>
              <a:ext cx="5295773" cy="413003"/>
            </a:xfrm>
            <a:prstGeom prst="rect">
              <a:avLst/>
            </a:prstGeom>
          </p:spPr>
        </p:pic>
      </p:grpSp>
      <p:sp>
        <p:nvSpPr>
          <p:cNvPr id="77" name="object 7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78" name="object 7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4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81" y="141859"/>
            <a:ext cx="13335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Bài</a:t>
            </a:r>
            <a:r>
              <a:rPr sz="3600" spc="-90" dirty="0"/>
              <a:t> </a:t>
            </a:r>
            <a:r>
              <a:rPr sz="3600" dirty="0"/>
              <a:t>tập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274049" y="2895600"/>
            <a:ext cx="7967980" cy="840105"/>
            <a:chOff x="271881" y="1002538"/>
            <a:chExt cx="7967980" cy="8401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1881" y="1002538"/>
              <a:ext cx="436626" cy="41300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2965" y="1002538"/>
              <a:ext cx="1432052" cy="41300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15973" y="1002538"/>
              <a:ext cx="1794128" cy="41300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47033" y="1002538"/>
              <a:ext cx="1160335" cy="41300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462018" y="1002538"/>
              <a:ext cx="3777488" cy="41300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46201" y="1429258"/>
              <a:ext cx="1973326" cy="41300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367661" y="1429258"/>
              <a:ext cx="656742" cy="41300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861818" y="1429258"/>
              <a:ext cx="2083054" cy="413003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718549" y="3754323"/>
            <a:ext cx="1651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1F5F"/>
                </a:solidFill>
                <a:latin typeface="Wingdings"/>
                <a:cs typeface="Wingdings"/>
              </a:rPr>
              <a:t></a:t>
            </a:r>
            <a:endParaRPr sz="2400">
              <a:latin typeface="Wingdings"/>
              <a:cs typeface="Wingding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007398" y="3799027"/>
            <a:ext cx="7806055" cy="720090"/>
            <a:chOff x="1005230" y="1905965"/>
            <a:chExt cx="7806055" cy="720090"/>
          </a:xfrm>
        </p:grpSpPr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05230" y="1905965"/>
              <a:ext cx="2963799" cy="353872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840225" y="1905965"/>
              <a:ext cx="1008126" cy="353872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704334" y="1905965"/>
              <a:ext cx="870508" cy="353872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430011" y="1905965"/>
              <a:ext cx="3292220" cy="353872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05230" y="2272284"/>
              <a:ext cx="313944" cy="353567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62202" y="2272284"/>
              <a:ext cx="1253299" cy="353567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276221" y="2272284"/>
              <a:ext cx="4963795" cy="353567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108190" y="2272284"/>
              <a:ext cx="213359" cy="353567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214869" y="2272284"/>
              <a:ext cx="1195006" cy="353567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277098" y="2272284"/>
              <a:ext cx="213359" cy="353567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383777" y="2272284"/>
              <a:ext cx="427481" cy="353567"/>
            </a:xfrm>
            <a:prstGeom prst="rect">
              <a:avLst/>
            </a:prstGeom>
          </p:spPr>
        </p:pic>
      </p:grpSp>
      <p:grpSp>
        <p:nvGrpSpPr>
          <p:cNvPr id="25" name="object 25"/>
          <p:cNvGrpSpPr/>
          <p:nvPr/>
        </p:nvGrpSpPr>
        <p:grpSpPr>
          <a:xfrm>
            <a:off x="274049" y="4633213"/>
            <a:ext cx="8242934" cy="413384"/>
            <a:chOff x="271881" y="2740151"/>
            <a:chExt cx="8242934" cy="413384"/>
          </a:xfrm>
        </p:grpSpPr>
        <p:pic>
          <p:nvPicPr>
            <p:cNvPr id="26" name="object 2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71881" y="2740151"/>
              <a:ext cx="436626" cy="413003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62965" y="2740151"/>
              <a:ext cx="515721" cy="413003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822350" y="2740151"/>
              <a:ext cx="4420870" cy="413003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081015" y="2740151"/>
              <a:ext cx="760476" cy="413003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5689092" y="2740151"/>
              <a:ext cx="1332738" cy="413003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6854951" y="2740151"/>
              <a:ext cx="1277620" cy="413003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7990585" y="2740151"/>
              <a:ext cx="523951" cy="413003"/>
            </a:xfrm>
            <a:prstGeom prst="rect">
              <a:avLst/>
            </a:prstGeom>
          </p:spPr>
        </p:pic>
      </p:grpSp>
      <p:sp>
        <p:nvSpPr>
          <p:cNvPr id="33" name="object 33"/>
          <p:cNvSpPr txBox="1"/>
          <p:nvPr/>
        </p:nvSpPr>
        <p:spPr>
          <a:xfrm>
            <a:off x="718549" y="5065521"/>
            <a:ext cx="1651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1F5F"/>
                </a:solidFill>
                <a:latin typeface="Wingdings"/>
                <a:cs typeface="Wingdings"/>
              </a:rPr>
              <a:t></a:t>
            </a:r>
            <a:endParaRPr sz="2400">
              <a:latin typeface="Wingdings"/>
              <a:cs typeface="Wingdings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1007398" y="5110226"/>
            <a:ext cx="7610475" cy="353695"/>
            <a:chOff x="1005230" y="3217164"/>
            <a:chExt cx="7610475" cy="353695"/>
          </a:xfrm>
        </p:grpSpPr>
        <p:pic>
          <p:nvPicPr>
            <p:cNvPr id="35" name="object 35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005230" y="3217164"/>
              <a:ext cx="356616" cy="353567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83538" y="3217164"/>
              <a:ext cx="1008126" cy="353567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2047621" y="3217164"/>
              <a:ext cx="645794" cy="353567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2564257" y="3217164"/>
              <a:ext cx="440944" cy="353567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2896869" y="3217164"/>
              <a:ext cx="497840" cy="353567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3270250" y="3217164"/>
              <a:ext cx="1157287" cy="353567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4298949" y="3217164"/>
              <a:ext cx="1371600" cy="353567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5533643" y="3217164"/>
              <a:ext cx="980579" cy="353567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6391655" y="3217164"/>
              <a:ext cx="2223516" cy="353567"/>
            </a:xfrm>
            <a:prstGeom prst="rect">
              <a:avLst/>
            </a:prstGeom>
          </p:spPr>
        </p:pic>
      </p:grpSp>
      <p:sp>
        <p:nvSpPr>
          <p:cNvPr id="73" name="object 7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74" name="object 7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71</a:t>
            </a:fld>
            <a:endParaRPr dirty="0"/>
          </a:p>
        </p:txBody>
      </p:sp>
      <p:grpSp>
        <p:nvGrpSpPr>
          <p:cNvPr id="75" name="object 68"/>
          <p:cNvGrpSpPr/>
          <p:nvPr/>
        </p:nvGrpSpPr>
        <p:grpSpPr>
          <a:xfrm>
            <a:off x="259181" y="1801211"/>
            <a:ext cx="7671434" cy="413384"/>
            <a:chOff x="271881" y="6104229"/>
            <a:chExt cx="7671434" cy="413384"/>
          </a:xfrm>
        </p:grpSpPr>
        <p:pic>
          <p:nvPicPr>
            <p:cNvPr id="76" name="object 69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271881" y="6104229"/>
              <a:ext cx="436626" cy="413004"/>
            </a:xfrm>
            <a:prstGeom prst="rect">
              <a:avLst/>
            </a:prstGeom>
          </p:spPr>
        </p:pic>
        <p:pic>
          <p:nvPicPr>
            <p:cNvPr id="77" name="object 70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562965" y="6104229"/>
              <a:ext cx="651967" cy="413004"/>
            </a:xfrm>
            <a:prstGeom prst="rect">
              <a:avLst/>
            </a:prstGeom>
          </p:spPr>
        </p:pic>
        <p:pic>
          <p:nvPicPr>
            <p:cNvPr id="78" name="object 71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999134" y="6104229"/>
              <a:ext cx="1902333" cy="413004"/>
            </a:xfrm>
            <a:prstGeom prst="rect">
              <a:avLst/>
            </a:prstGeom>
          </p:spPr>
        </p:pic>
        <p:pic>
          <p:nvPicPr>
            <p:cNvPr id="79" name="object 72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2754756" y="6104229"/>
              <a:ext cx="844295" cy="413004"/>
            </a:xfrm>
            <a:prstGeom prst="rect">
              <a:avLst/>
            </a:prstGeom>
          </p:spPr>
        </p:pic>
        <p:pic>
          <p:nvPicPr>
            <p:cNvPr id="80" name="object 73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3430270" y="6104229"/>
              <a:ext cx="365760" cy="413004"/>
            </a:xfrm>
            <a:prstGeom prst="rect">
              <a:avLst/>
            </a:prstGeom>
          </p:spPr>
        </p:pic>
        <p:pic>
          <p:nvPicPr>
            <p:cNvPr id="81" name="object 74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3613150" y="6104229"/>
              <a:ext cx="832472" cy="413004"/>
            </a:xfrm>
            <a:prstGeom prst="rect">
              <a:avLst/>
            </a:prstGeom>
          </p:spPr>
        </p:pic>
        <p:pic>
          <p:nvPicPr>
            <p:cNvPr id="82" name="object 75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4306569" y="6104229"/>
              <a:ext cx="796671" cy="413004"/>
            </a:xfrm>
            <a:prstGeom prst="rect">
              <a:avLst/>
            </a:prstGeom>
          </p:spPr>
        </p:pic>
        <p:pic>
          <p:nvPicPr>
            <p:cNvPr id="83" name="object 76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4945380" y="6104229"/>
              <a:ext cx="2997580" cy="4130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116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01982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8744077" y="6563055"/>
            <a:ext cx="1536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73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2665" y="3754577"/>
            <a:ext cx="319341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Set</a:t>
            </a:r>
            <a:r>
              <a:rPr spc="-45" dirty="0"/>
              <a:t> </a:t>
            </a:r>
            <a:r>
              <a:rPr spc="-5" dirty="0"/>
              <a:t>(tập</a:t>
            </a:r>
            <a:r>
              <a:rPr spc="-35" dirty="0"/>
              <a:t> </a:t>
            </a:r>
            <a:r>
              <a:rPr dirty="0"/>
              <a:t>hợp)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2665" y="3468370"/>
            <a:ext cx="6623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 err="1">
                <a:solidFill>
                  <a:srgbClr val="888888"/>
                </a:solidFill>
                <a:latin typeface="Calibri"/>
                <a:cs typeface="Calibri"/>
              </a:rPr>
              <a:t>Phần</a:t>
            </a:r>
            <a:r>
              <a:rPr sz="1800" spc="-6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lang="en-US" dirty="0">
                <a:solidFill>
                  <a:srgbClr val="888888"/>
                </a:solidFill>
                <a:latin typeface="Calibri"/>
                <a:cs typeface="Calibri"/>
              </a:rPr>
              <a:t>7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44214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81" y="141859"/>
            <a:ext cx="18783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Giới</a:t>
            </a:r>
            <a:r>
              <a:rPr sz="3600" spc="-80" dirty="0"/>
              <a:t> </a:t>
            </a:r>
            <a:r>
              <a:rPr sz="3600" spc="-5" dirty="0"/>
              <a:t>thiệu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8744077" y="6563055"/>
            <a:ext cx="1536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74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9181" y="956310"/>
            <a:ext cx="8346440" cy="4378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marR="365760" indent="-274320">
              <a:lnSpc>
                <a:spcPct val="100000"/>
              </a:lnSpc>
              <a:spcBef>
                <a:spcPts val="9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75" dirty="0">
                <a:latin typeface="Calibri"/>
                <a:cs typeface="Calibri"/>
              </a:rPr>
              <a:t>Tập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hợp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(set)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là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kiểu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dữ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liệu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đặc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sắc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trong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Python,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lấy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cảm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hứng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từ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khái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niệm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tập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hợp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trong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toán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học</a:t>
            </a:r>
            <a:endParaRPr sz="28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434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Các</a:t>
            </a:r>
            <a:r>
              <a:rPr sz="2400" spc="-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đối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tượng</a:t>
            </a:r>
            <a:r>
              <a:rPr sz="2400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con</a:t>
            </a:r>
            <a:r>
              <a:rPr sz="24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đôi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một</a:t>
            </a:r>
            <a:r>
              <a:rPr sz="2400" spc="-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khác</a:t>
            </a:r>
            <a:r>
              <a:rPr sz="2400" spc="-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nhau</a:t>
            </a:r>
            <a:r>
              <a:rPr sz="2400" spc="-5" dirty="0">
                <a:latin typeface="Calibri"/>
                <a:cs typeface="Calibri"/>
              </a:rPr>
              <a:t>: nếu </a:t>
            </a:r>
            <a:r>
              <a:rPr sz="2400" dirty="0">
                <a:latin typeface="Calibri"/>
                <a:cs typeface="Calibri"/>
              </a:rPr>
              <a:t>đưa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các </a:t>
            </a:r>
            <a:r>
              <a:rPr sz="2400" spc="-5" dirty="0">
                <a:latin typeface="Calibri"/>
                <a:cs typeface="Calibri"/>
              </a:rPr>
              <a:t>đối </a:t>
            </a:r>
            <a:r>
              <a:rPr sz="2400" dirty="0">
                <a:latin typeface="Calibri"/>
                <a:cs typeface="Calibri"/>
              </a:rPr>
              <a:t>tượng</a:t>
            </a:r>
            <a:endParaRPr sz="2400">
              <a:latin typeface="Calibri"/>
              <a:cs typeface="Calibri"/>
            </a:endParaRPr>
          </a:p>
          <a:p>
            <a:pPr marL="74422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Calibri"/>
                <a:cs typeface="Calibri"/>
              </a:rPr>
              <a:t>giống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nhau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vào</a:t>
            </a:r>
            <a:r>
              <a:rPr sz="2400" spc="-10" dirty="0">
                <a:latin typeface="Calibri"/>
                <a:cs typeface="Calibri"/>
              </a:rPr>
              <a:t> tập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hợp,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Python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sẽ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chỉ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giữ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lại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một</a:t>
            </a:r>
            <a:endParaRPr sz="2400">
              <a:latin typeface="Calibri"/>
              <a:cs typeface="Calibri"/>
            </a:endParaRPr>
          </a:p>
          <a:p>
            <a:pPr marL="744220" marR="443230" lvl="1" indent="-274955">
              <a:lnSpc>
                <a:spcPct val="100000"/>
              </a:lnSpc>
              <a:spcBef>
                <a:spcPts val="395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Không</a:t>
            </a:r>
            <a:r>
              <a:rPr sz="2400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06FC0"/>
                </a:solidFill>
                <a:latin typeface="Calibri"/>
                <a:cs typeface="Calibri"/>
              </a:rPr>
              <a:t>có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tính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thứ</a:t>
            </a:r>
            <a:r>
              <a:rPr sz="2400" spc="-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tự</a:t>
            </a:r>
            <a:r>
              <a:rPr sz="2400" dirty="0">
                <a:latin typeface="Calibri"/>
                <a:cs typeface="Calibri"/>
              </a:rPr>
              <a:t>: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không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thể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truy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cập </a:t>
            </a:r>
            <a:r>
              <a:rPr sz="2400" dirty="0">
                <a:latin typeface="Calibri"/>
                <a:cs typeface="Calibri"/>
              </a:rPr>
              <a:t>đến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phần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tử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thông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qua hệ </a:t>
            </a:r>
            <a:r>
              <a:rPr sz="2400" dirty="0">
                <a:latin typeface="Calibri"/>
                <a:cs typeface="Calibri"/>
              </a:rPr>
              <a:t>thống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chỉ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mục</a:t>
            </a:r>
            <a:endParaRPr sz="24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395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Không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phải dữ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liệu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 nào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cũng</a:t>
            </a:r>
            <a:r>
              <a:rPr sz="2400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đưa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được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06FC0"/>
                </a:solidFill>
                <a:latin typeface="Calibri"/>
                <a:cs typeface="Calibri"/>
              </a:rPr>
              <a:t>vào</a:t>
            </a:r>
            <a:r>
              <a:rPr sz="24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tập</a:t>
            </a:r>
            <a:r>
              <a:rPr sz="24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hợp</a:t>
            </a:r>
            <a:r>
              <a:rPr sz="2400" spc="-5" dirty="0">
                <a:latin typeface="Calibri"/>
                <a:cs typeface="Calibri"/>
              </a:rPr>
              <a:t>: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dữ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liệu</a:t>
            </a:r>
            <a:endParaRPr sz="2400">
              <a:latin typeface="Calibri"/>
              <a:cs typeface="Calibri"/>
            </a:endParaRPr>
          </a:p>
          <a:p>
            <a:pPr marL="744220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con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bắt</a:t>
            </a:r>
            <a:r>
              <a:rPr sz="2400" spc="-5" dirty="0">
                <a:latin typeface="Calibri"/>
                <a:cs typeface="Calibri"/>
              </a:rPr>
              <a:t> buộc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phải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là</a:t>
            </a:r>
            <a:r>
              <a:rPr sz="2400" spc="-5" dirty="0">
                <a:latin typeface="Calibri"/>
                <a:cs typeface="Calibri"/>
              </a:rPr>
              <a:t> dạng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bất</a:t>
            </a:r>
            <a:r>
              <a:rPr sz="2400" spc="-5" dirty="0">
                <a:latin typeface="Calibri"/>
                <a:cs typeface="Calibri"/>
              </a:rPr>
              <a:t> biến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(immutable)</a:t>
            </a:r>
            <a:endParaRPr sz="2400">
              <a:latin typeface="Calibri"/>
              <a:cs typeface="Calibri"/>
            </a:endParaRPr>
          </a:p>
          <a:p>
            <a:pPr marL="744220" marR="40640" lvl="1" indent="-274955">
              <a:lnSpc>
                <a:spcPct val="100000"/>
              </a:lnSpc>
              <a:spcBef>
                <a:spcPts val="409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Thêm</a:t>
            </a:r>
            <a:r>
              <a:rPr sz="2400" spc="-5" dirty="0">
                <a:latin typeface="Calibri"/>
                <a:cs typeface="Calibri"/>
              </a:rPr>
              <a:t>: </a:t>
            </a:r>
            <a:r>
              <a:rPr sz="2400" dirty="0">
                <a:latin typeface="Calibri"/>
                <a:cs typeface="Calibri"/>
              </a:rPr>
              <a:t>Python </a:t>
            </a:r>
            <a:r>
              <a:rPr sz="2400" spc="-5" dirty="0">
                <a:latin typeface="Calibri"/>
                <a:cs typeface="Calibri"/>
              </a:rPr>
              <a:t>sử dụng </a:t>
            </a:r>
            <a:r>
              <a:rPr sz="2400" spc="-10" dirty="0">
                <a:latin typeface="Calibri"/>
                <a:cs typeface="Calibri"/>
              </a:rPr>
              <a:t>cấu </a:t>
            </a:r>
            <a:r>
              <a:rPr sz="2400" dirty="0">
                <a:latin typeface="Calibri"/>
                <a:cs typeface="Calibri"/>
              </a:rPr>
              <a:t>trúc </a:t>
            </a:r>
            <a:r>
              <a:rPr sz="2400" spc="-5" dirty="0">
                <a:latin typeface="Calibri"/>
                <a:cs typeface="Calibri"/>
              </a:rPr>
              <a:t>dữ </a:t>
            </a:r>
            <a:r>
              <a:rPr sz="2400" dirty="0">
                <a:latin typeface="Calibri"/>
                <a:cs typeface="Calibri"/>
              </a:rPr>
              <a:t>liệu </a:t>
            </a:r>
            <a:r>
              <a:rPr sz="2400" spc="-5" dirty="0">
                <a:latin typeface="Calibri"/>
                <a:cs typeface="Calibri"/>
              </a:rPr>
              <a:t>bảng băm </a:t>
            </a:r>
            <a:r>
              <a:rPr sz="2400" spc="-10" dirty="0">
                <a:latin typeface="Calibri"/>
                <a:cs typeface="Calibri"/>
              </a:rPr>
              <a:t>(hashtable)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cho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tập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hợp,</a:t>
            </a:r>
            <a:r>
              <a:rPr sz="2400" spc="-20" dirty="0">
                <a:latin typeface="Calibri"/>
                <a:cs typeface="Calibri"/>
              </a:rPr>
              <a:t> đây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chính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là lý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dữ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liệu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 </a:t>
            </a:r>
            <a:r>
              <a:rPr sz="2400" spc="-5" dirty="0">
                <a:latin typeface="Calibri"/>
                <a:cs typeface="Calibri"/>
              </a:rPr>
              <a:t>phải</a:t>
            </a:r>
            <a:r>
              <a:rPr sz="2400" spc="-10" dirty="0">
                <a:latin typeface="Calibri"/>
                <a:cs typeface="Calibri"/>
              </a:rPr>
              <a:t> bất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biến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để</a:t>
            </a:r>
            <a:endParaRPr sz="2400">
              <a:latin typeface="Calibri"/>
              <a:cs typeface="Calibri"/>
            </a:endParaRPr>
          </a:p>
          <a:p>
            <a:pPr marL="744220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tránh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việc</a:t>
            </a:r>
            <a:r>
              <a:rPr sz="2400" spc="-5" dirty="0">
                <a:latin typeface="Calibri"/>
                <a:cs typeface="Calibri"/>
              </a:rPr>
              <a:t> dữ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liệu</a:t>
            </a:r>
            <a:r>
              <a:rPr sz="2400" spc="-5" dirty="0">
                <a:latin typeface="Calibri"/>
                <a:cs typeface="Calibri"/>
              </a:rPr>
              <a:t> bị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thay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đổi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một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cách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bất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lường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50927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81" y="141859"/>
            <a:ext cx="16236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Khởi</a:t>
            </a:r>
            <a:r>
              <a:rPr sz="3600" spc="-90" dirty="0"/>
              <a:t> </a:t>
            </a:r>
            <a:r>
              <a:rPr sz="3600" spc="-5" dirty="0"/>
              <a:t>tạo</a:t>
            </a:r>
            <a:endParaRPr sz="360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8744077" y="6563055"/>
            <a:ext cx="1536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75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9181" y="956310"/>
            <a:ext cx="8561705" cy="37242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marR="270510" indent="-274320">
              <a:lnSpc>
                <a:spcPct val="100000"/>
              </a:lnSpc>
              <a:spcBef>
                <a:spcPts val="9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40" dirty="0">
                <a:latin typeface="Calibri"/>
                <a:cs typeface="Calibri"/>
              </a:rPr>
              <a:t>Tương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tự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như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danh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sách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và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hàng,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khởi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tạo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tập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hợp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đơn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giản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nhất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bằng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cách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liệt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kê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các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phần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tử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con:</a:t>
            </a:r>
            <a:endParaRPr sz="28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434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10" dirty="0">
                <a:latin typeface="Calibri"/>
                <a:cs typeface="Calibri"/>
              </a:rPr>
              <a:t>Đặt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trong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cặp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ngoặc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nhọn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{}</a:t>
            </a:r>
            <a:endParaRPr sz="24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400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15" dirty="0">
                <a:latin typeface="Calibri"/>
                <a:cs typeface="Calibri"/>
              </a:rPr>
              <a:t>Ngăn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cách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bởi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phẩy</a:t>
            </a:r>
            <a:endParaRPr sz="24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395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5" dirty="0">
                <a:latin typeface="Calibri"/>
                <a:cs typeface="Calibri"/>
              </a:rPr>
              <a:t>Chú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ý: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cách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này</a:t>
            </a:r>
            <a:r>
              <a:rPr sz="2400" dirty="0">
                <a:latin typeface="Calibri"/>
                <a:cs typeface="Calibri"/>
              </a:rPr>
              <a:t> không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dùng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để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khởi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tạo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tập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rỗng (hãy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thử</a:t>
            </a:r>
            <a:r>
              <a:rPr sz="2400" spc="-15" dirty="0">
                <a:latin typeface="Calibri"/>
                <a:cs typeface="Calibri"/>
              </a:rPr>
              <a:t> xem)</a:t>
            </a:r>
            <a:endParaRPr sz="24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434"/>
              </a:spcBef>
            </a:pPr>
            <a:r>
              <a:rPr sz="2000" dirty="0">
                <a:solidFill>
                  <a:srgbClr val="FF0000"/>
                </a:solidFill>
                <a:latin typeface="Consolas"/>
                <a:cs typeface="Consolas"/>
              </a:rPr>
              <a:t>&gt;&gt;&gt;</a:t>
            </a:r>
            <a:r>
              <a:rPr sz="2000" spc="-15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basket</a:t>
            </a:r>
            <a:r>
              <a:rPr sz="2000" spc="-1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= 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{'apple',</a:t>
            </a:r>
            <a:r>
              <a:rPr sz="2000" spc="-1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'orange',</a:t>
            </a:r>
            <a:r>
              <a:rPr sz="2000" spc="-1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'apple', 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'pear'}</a:t>
            </a:r>
            <a:endParaRPr sz="2000">
              <a:latin typeface="Consolas"/>
              <a:cs typeface="Consolas"/>
            </a:endParaRPr>
          </a:p>
          <a:p>
            <a:pPr marL="469900">
              <a:lnSpc>
                <a:spcPct val="100000"/>
              </a:lnSpc>
              <a:spcBef>
                <a:spcPts val="409"/>
              </a:spcBef>
            </a:pPr>
            <a:r>
              <a:rPr sz="2000" dirty="0">
                <a:solidFill>
                  <a:srgbClr val="FF0000"/>
                </a:solidFill>
                <a:latin typeface="Consolas"/>
                <a:cs typeface="Consolas"/>
              </a:rPr>
              <a:t>&gt;&gt;&gt;</a:t>
            </a:r>
            <a:r>
              <a:rPr sz="2000" spc="-65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print(basket)</a:t>
            </a:r>
            <a:endParaRPr sz="2000">
              <a:latin typeface="Consolas"/>
              <a:cs typeface="Consolas"/>
            </a:endParaRPr>
          </a:p>
          <a:p>
            <a:pPr marL="469900">
              <a:lnSpc>
                <a:spcPct val="100000"/>
              </a:lnSpc>
              <a:spcBef>
                <a:spcPts val="395"/>
              </a:spcBef>
              <a:tabLst>
                <a:tab pos="4801870" algn="l"/>
              </a:tabLst>
            </a:pP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{'orange',</a:t>
            </a:r>
            <a:r>
              <a:rPr sz="2000" spc="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'pear',</a:t>
            </a:r>
            <a:r>
              <a:rPr sz="2000" spc="2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'apple'}	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#</a:t>
            </a:r>
            <a:r>
              <a:rPr sz="2000" spc="-2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xóa</a:t>
            </a:r>
            <a:r>
              <a:rPr sz="2000" spc="-1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phần tử</a:t>
            </a:r>
            <a:r>
              <a:rPr sz="2000" spc="-2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trùng</a:t>
            </a:r>
            <a:r>
              <a:rPr sz="2000" spc="-1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nhau</a:t>
            </a:r>
            <a:endParaRPr sz="2000">
              <a:latin typeface="Consolas"/>
              <a:cs typeface="Consolas"/>
            </a:endParaRPr>
          </a:p>
          <a:p>
            <a:pPr marL="287020" indent="-274320">
              <a:lnSpc>
                <a:spcPct val="100000"/>
              </a:lnSpc>
              <a:spcBef>
                <a:spcPts val="73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75" dirty="0">
                <a:latin typeface="Calibri"/>
                <a:cs typeface="Calibri"/>
              </a:rPr>
              <a:t>Tạo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tập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hợp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bằng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hàm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tạo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hoặc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các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phép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toán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tập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hợp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97331" y="4791669"/>
          <a:ext cx="8025127" cy="16767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22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0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82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03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00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452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64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45376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04686">
                <a:tc>
                  <a:txBody>
                    <a:bodyPr/>
                    <a:lstStyle/>
                    <a:p>
                      <a:pPr marL="31750">
                        <a:lnSpc>
                          <a:spcPts val="1889"/>
                        </a:lnSpc>
                      </a:pP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s1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9"/>
                        </a:lnSpc>
                      </a:pP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889"/>
                        </a:lnSpc>
                      </a:pP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set([1,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889"/>
                        </a:lnSpc>
                      </a:pP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2,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9850">
                        <a:lnSpc>
                          <a:spcPts val="1889"/>
                        </a:lnSpc>
                      </a:pP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3,</a:t>
                      </a:r>
                      <a:r>
                        <a:rPr sz="2000" spc="-6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4])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ts val="1889"/>
                        </a:lnSpc>
                      </a:pP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889"/>
                        </a:lnSpc>
                      </a:pP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{1,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889"/>
                        </a:lnSpc>
                      </a:pP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2,</a:t>
                      </a:r>
                      <a:r>
                        <a:rPr sz="2000" spc="-1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3,</a:t>
                      </a:r>
                      <a:r>
                        <a:rPr sz="2000" spc="-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1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4}</a:t>
                      </a: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 –</a:t>
                      </a:r>
                      <a:r>
                        <a:rPr sz="2000" spc="-3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copy</a:t>
                      </a:r>
                      <a:r>
                        <a:rPr sz="2000" spc="-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từ</a:t>
                      </a:r>
                      <a:r>
                        <a:rPr sz="2000" spc="-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 list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6184">
                <a:tc>
                  <a:txBody>
                    <a:bodyPr/>
                    <a:lstStyle/>
                    <a:p>
                      <a:pPr marL="31750">
                        <a:lnSpc>
                          <a:spcPts val="2285"/>
                        </a:lnSpc>
                      </a:pP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s2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285"/>
                        </a:lnSpc>
                      </a:pP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2285"/>
                        </a:lnSpc>
                      </a:pP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set((1,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285"/>
                        </a:lnSpc>
                      </a:pPr>
                      <a:r>
                        <a:rPr sz="2000" spc="5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1,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ts val="2285"/>
                        </a:lnSpc>
                      </a:pP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1))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ts val="2285"/>
                        </a:lnSpc>
                      </a:pP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2285"/>
                        </a:lnSpc>
                      </a:pP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{1}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285"/>
                        </a:lnSpc>
                      </a:pP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–</a:t>
                      </a:r>
                      <a:r>
                        <a:rPr sz="2000" spc="-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 copy</a:t>
                      </a:r>
                      <a:r>
                        <a:rPr sz="2000" spc="-1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từ</a:t>
                      </a:r>
                      <a:r>
                        <a:rPr sz="2000" spc="-1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tuple,</a:t>
                      </a:r>
                      <a:r>
                        <a:rPr sz="2000" spc="-1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bỏ lặp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700">
                <a:tc>
                  <a:txBody>
                    <a:bodyPr/>
                    <a:lstStyle/>
                    <a:p>
                      <a:pPr marL="31750">
                        <a:lnSpc>
                          <a:spcPts val="2290"/>
                        </a:lnSpc>
                      </a:pP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s3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90"/>
                        </a:lnSpc>
                      </a:pP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2290"/>
                        </a:lnSpc>
                      </a:pP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s1</a:t>
                      </a:r>
                      <a:r>
                        <a:rPr sz="2000" spc="-5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–</a:t>
                      </a:r>
                      <a:r>
                        <a:rPr sz="2000" spc="-5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s2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ts val="2290"/>
                        </a:lnSpc>
                      </a:pP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2290"/>
                        </a:lnSpc>
                      </a:pP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{2,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290"/>
                        </a:lnSpc>
                      </a:pP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3,</a:t>
                      </a:r>
                      <a:r>
                        <a:rPr sz="2000" spc="-1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4}</a:t>
                      </a:r>
                      <a:r>
                        <a:rPr sz="2000" spc="-1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–</a:t>
                      </a:r>
                      <a:r>
                        <a:rPr sz="2000" spc="-2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hiệu</a:t>
                      </a:r>
                      <a:r>
                        <a:rPr sz="2000" spc="-1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của</a:t>
                      </a:r>
                      <a:r>
                        <a:rPr sz="2000" spc="-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 hai</a:t>
                      </a:r>
                      <a:r>
                        <a:rPr sz="2000" spc="-1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tập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538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s4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35560" marB="0"/>
                </a:tc>
                <a:tc gridSpan="3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set(range(1,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3556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100))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35560" marB="0"/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{1,</a:t>
                      </a:r>
                      <a:r>
                        <a:rPr sz="2000" spc="-3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2,</a:t>
                      </a:r>
                      <a:r>
                        <a:rPr sz="2000" spc="-1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3,…,</a:t>
                      </a:r>
                      <a:r>
                        <a:rPr sz="2000" spc="-2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98,</a:t>
                      </a:r>
                      <a:r>
                        <a:rPr sz="2000" spc="-2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99}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3556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31750">
                        <a:lnSpc>
                          <a:spcPts val="2285"/>
                        </a:lnSpc>
                      </a:pP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s5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85"/>
                        </a:lnSpc>
                      </a:pP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69215">
                        <a:lnSpc>
                          <a:spcPts val="2285"/>
                        </a:lnSpc>
                      </a:pP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set()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ts val="2285"/>
                        </a:lnSpc>
                      </a:pP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ts val="2285"/>
                        </a:lnSpc>
                      </a:pP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{}</a:t>
                      </a:r>
                      <a:r>
                        <a:rPr sz="2000" spc="-2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–</a:t>
                      </a:r>
                      <a:r>
                        <a:rPr sz="2000" spc="-3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tập</a:t>
                      </a:r>
                      <a:r>
                        <a:rPr sz="2000" spc="-2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rỗng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01325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81" y="141859"/>
            <a:ext cx="16236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Khởi</a:t>
            </a:r>
            <a:r>
              <a:rPr sz="3600" spc="-90" dirty="0"/>
              <a:t> </a:t>
            </a:r>
            <a:r>
              <a:rPr sz="3600" spc="-5" dirty="0"/>
              <a:t>tạo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59181" y="956310"/>
            <a:ext cx="8441055" cy="53886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marR="146685" indent="-274320">
              <a:lnSpc>
                <a:spcPct val="100000"/>
              </a:lnSpc>
              <a:spcBef>
                <a:spcPts val="9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75" dirty="0">
                <a:latin typeface="Calibri"/>
                <a:cs typeface="Calibri"/>
              </a:rPr>
              <a:t>Tập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hợp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cũng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có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thể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khởi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bằng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bộ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suy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diễn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tập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hợp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(set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comprehension),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cú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pháp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tương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tự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như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danh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sách</a:t>
            </a:r>
            <a:endParaRPr sz="2800"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spcBef>
                <a:spcPts val="80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5" dirty="0">
                <a:latin typeface="Calibri"/>
                <a:cs typeface="Calibri"/>
              </a:rPr>
              <a:t>Dạng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thông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dụng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nhất: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lặp</a:t>
            </a:r>
            <a:endParaRPr sz="28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465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000" dirty="0">
                <a:latin typeface="Consolas"/>
                <a:cs typeface="Consolas"/>
              </a:rPr>
              <a:t>{</a:t>
            </a:r>
            <a:r>
              <a:rPr sz="2000" spc="-5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&lt;biểu</a:t>
            </a:r>
            <a:r>
              <a:rPr sz="2000" spc="-10" dirty="0">
                <a:latin typeface="Consolas"/>
                <a:cs typeface="Consolas"/>
              </a:rPr>
              <a:t> </a:t>
            </a:r>
            <a:r>
              <a:rPr sz="2000" spc="-5" dirty="0">
                <a:latin typeface="Consolas"/>
                <a:cs typeface="Consolas"/>
              </a:rPr>
              <a:t>thức&gt; </a:t>
            </a:r>
            <a:r>
              <a:rPr sz="2000" dirty="0">
                <a:latin typeface="Consolas"/>
                <a:cs typeface="Consolas"/>
              </a:rPr>
              <a:t>for</a:t>
            </a:r>
            <a:r>
              <a:rPr sz="2000" spc="-10" dirty="0">
                <a:latin typeface="Consolas"/>
                <a:cs typeface="Consolas"/>
              </a:rPr>
              <a:t> </a:t>
            </a:r>
            <a:r>
              <a:rPr sz="2000" spc="-5" dirty="0">
                <a:latin typeface="Consolas"/>
                <a:cs typeface="Consolas"/>
              </a:rPr>
              <a:t>&lt;biến&gt;</a:t>
            </a:r>
            <a:r>
              <a:rPr sz="2000" dirty="0">
                <a:latin typeface="Consolas"/>
                <a:cs typeface="Consolas"/>
              </a:rPr>
              <a:t> in</a:t>
            </a:r>
            <a:r>
              <a:rPr sz="2000" spc="-5" dirty="0">
                <a:latin typeface="Consolas"/>
                <a:cs typeface="Consolas"/>
              </a:rPr>
              <a:t> &lt;tuần</a:t>
            </a:r>
            <a:r>
              <a:rPr sz="2000" spc="-10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tự&gt;</a:t>
            </a:r>
            <a:r>
              <a:rPr sz="2000" spc="-5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}</a:t>
            </a:r>
            <a:endParaRPr sz="2000">
              <a:latin typeface="Consolas"/>
              <a:cs typeface="Consolas"/>
            </a:endParaRPr>
          </a:p>
          <a:p>
            <a:pPr marL="744220" lvl="1" indent="-274955">
              <a:lnSpc>
                <a:spcPct val="100000"/>
              </a:lnSpc>
              <a:spcBef>
                <a:spcPts val="395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{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x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for</a:t>
            </a:r>
            <a:r>
              <a:rPr sz="2000" spc="-1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x</a:t>
            </a:r>
            <a:r>
              <a:rPr sz="2000" spc="-1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in 'abracadabra'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 }</a:t>
            </a:r>
            <a:endParaRPr sz="2000">
              <a:latin typeface="Consolas"/>
              <a:cs typeface="Consolas"/>
            </a:endParaRPr>
          </a:p>
          <a:p>
            <a:pPr marL="287020" indent="-274320">
              <a:lnSpc>
                <a:spcPct val="100000"/>
              </a:lnSpc>
              <a:spcBef>
                <a:spcPts val="73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10" dirty="0">
                <a:latin typeface="Calibri"/>
                <a:cs typeface="Calibri"/>
              </a:rPr>
              <a:t>Dạng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phức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tạp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hơn: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lặp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và</a:t>
            </a:r>
            <a:r>
              <a:rPr sz="2800" spc="-5" dirty="0">
                <a:latin typeface="Calibri"/>
                <a:cs typeface="Calibri"/>
              </a:rPr>
              <a:t> điều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kiện</a:t>
            </a:r>
            <a:endParaRPr sz="28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465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000" dirty="0">
                <a:latin typeface="Consolas"/>
                <a:cs typeface="Consolas"/>
              </a:rPr>
              <a:t>{ &lt;biểu</a:t>
            </a:r>
            <a:r>
              <a:rPr sz="2000" spc="-5" dirty="0">
                <a:latin typeface="Consolas"/>
                <a:cs typeface="Consolas"/>
              </a:rPr>
              <a:t> thức&gt;</a:t>
            </a:r>
            <a:r>
              <a:rPr sz="2000" spc="5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for</a:t>
            </a:r>
            <a:r>
              <a:rPr sz="2000" spc="-5" dirty="0">
                <a:latin typeface="Consolas"/>
                <a:cs typeface="Consolas"/>
              </a:rPr>
              <a:t> &lt;biến&gt;</a:t>
            </a:r>
            <a:r>
              <a:rPr sz="2000" spc="5" dirty="0">
                <a:latin typeface="Consolas"/>
                <a:cs typeface="Consolas"/>
              </a:rPr>
              <a:t> </a:t>
            </a:r>
            <a:r>
              <a:rPr sz="2000" spc="-5" dirty="0">
                <a:latin typeface="Consolas"/>
                <a:cs typeface="Consolas"/>
              </a:rPr>
              <a:t>in</a:t>
            </a:r>
            <a:r>
              <a:rPr sz="2000" dirty="0">
                <a:latin typeface="Consolas"/>
                <a:cs typeface="Consolas"/>
              </a:rPr>
              <a:t> </a:t>
            </a:r>
            <a:r>
              <a:rPr sz="2000" spc="-5" dirty="0">
                <a:latin typeface="Consolas"/>
                <a:cs typeface="Consolas"/>
              </a:rPr>
              <a:t>&lt;tuần </a:t>
            </a:r>
            <a:r>
              <a:rPr sz="2000" dirty="0">
                <a:latin typeface="Consolas"/>
                <a:cs typeface="Consolas"/>
              </a:rPr>
              <a:t>tự&gt;</a:t>
            </a:r>
            <a:r>
              <a:rPr sz="2000" spc="-5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if</a:t>
            </a:r>
            <a:r>
              <a:rPr sz="2000" spc="-5" dirty="0">
                <a:latin typeface="Consolas"/>
                <a:cs typeface="Consolas"/>
              </a:rPr>
              <a:t> &lt;điều</a:t>
            </a:r>
            <a:r>
              <a:rPr sz="2000" dirty="0">
                <a:latin typeface="Consolas"/>
                <a:cs typeface="Consolas"/>
              </a:rPr>
              <a:t> </a:t>
            </a:r>
            <a:r>
              <a:rPr sz="2000" spc="-5" dirty="0">
                <a:latin typeface="Consolas"/>
                <a:cs typeface="Consolas"/>
              </a:rPr>
              <a:t>kiện&gt;</a:t>
            </a:r>
            <a:r>
              <a:rPr sz="2000" spc="5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}</a:t>
            </a:r>
            <a:endParaRPr sz="2000">
              <a:latin typeface="Consolas"/>
              <a:cs typeface="Consolas"/>
            </a:endParaRPr>
          </a:p>
          <a:p>
            <a:pPr marL="744220" lvl="1" indent="-274955">
              <a:lnSpc>
                <a:spcPct val="100000"/>
              </a:lnSpc>
              <a:spcBef>
                <a:spcPts val="409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{ x for</a:t>
            </a:r>
            <a:r>
              <a:rPr sz="2000" spc="-1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x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 in</a:t>
            </a:r>
            <a:r>
              <a:rPr sz="2000" spc="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'abracadabra'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 if</a:t>
            </a:r>
            <a:r>
              <a:rPr sz="2000" spc="-1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x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 not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 in</a:t>
            </a:r>
            <a:r>
              <a:rPr sz="2000" spc="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'abc'</a:t>
            </a:r>
            <a:r>
              <a:rPr sz="2000" spc="-1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}</a:t>
            </a:r>
            <a:endParaRPr sz="2000">
              <a:latin typeface="Consolas"/>
              <a:cs typeface="Consolas"/>
            </a:endParaRPr>
          </a:p>
          <a:p>
            <a:pPr marL="287020" indent="-274320">
              <a:lnSpc>
                <a:spcPct val="100000"/>
              </a:lnSpc>
              <a:spcBef>
                <a:spcPts val="73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10" dirty="0">
                <a:latin typeface="Calibri"/>
                <a:cs typeface="Calibri"/>
              </a:rPr>
              <a:t>Dạng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phức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tạp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hơn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nữa: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lặp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và</a:t>
            </a:r>
            <a:r>
              <a:rPr sz="2800" spc="-5" dirty="0">
                <a:latin typeface="Calibri"/>
                <a:cs typeface="Calibri"/>
              </a:rPr>
              <a:t> điều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kiện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rẽ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nhánh</a:t>
            </a:r>
            <a:endParaRPr sz="2800">
              <a:latin typeface="Calibri"/>
              <a:cs typeface="Calibri"/>
            </a:endParaRPr>
          </a:p>
          <a:p>
            <a:pPr marL="744220" marR="125730" lvl="1" indent="-274955">
              <a:lnSpc>
                <a:spcPct val="100000"/>
              </a:lnSpc>
              <a:spcBef>
                <a:spcPts val="425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30" dirty="0">
                <a:latin typeface="Calibri"/>
                <a:cs typeface="Calibri"/>
              </a:rPr>
              <a:t>Trường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hợp </a:t>
            </a:r>
            <a:r>
              <a:rPr sz="2400" spc="-20" dirty="0">
                <a:latin typeface="Calibri"/>
                <a:cs typeface="Calibri"/>
              </a:rPr>
              <a:t>này</a:t>
            </a:r>
            <a:r>
              <a:rPr sz="2400" spc="-5" dirty="0">
                <a:latin typeface="Calibri"/>
                <a:cs typeface="Calibri"/>
              </a:rPr>
              <a:t> phải </a:t>
            </a:r>
            <a:r>
              <a:rPr sz="2400" spc="-25" dirty="0">
                <a:latin typeface="Calibri"/>
                <a:cs typeface="Calibri"/>
              </a:rPr>
              <a:t>kết </a:t>
            </a:r>
            <a:r>
              <a:rPr sz="2400" spc="-5" dirty="0">
                <a:latin typeface="Calibri"/>
                <a:cs typeface="Calibri"/>
              </a:rPr>
              <a:t>hợp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lặp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và</a:t>
            </a:r>
            <a:r>
              <a:rPr sz="2400" spc="-5" dirty="0">
                <a:latin typeface="Calibri"/>
                <a:cs typeface="Calibri"/>
              </a:rPr>
              <a:t> phép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toán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(không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dùng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rẽ</a:t>
            </a:r>
            <a:r>
              <a:rPr sz="2400" spc="-5" dirty="0">
                <a:latin typeface="Calibri"/>
                <a:cs typeface="Calibri"/>
              </a:rPr>
              <a:t> nhánh </a:t>
            </a:r>
            <a:r>
              <a:rPr sz="2400" dirty="0">
                <a:latin typeface="Calibri"/>
                <a:cs typeface="Calibri"/>
              </a:rPr>
              <a:t>if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được)</a:t>
            </a:r>
            <a:endParaRPr sz="24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440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000" dirty="0">
                <a:latin typeface="Consolas"/>
                <a:cs typeface="Consolas"/>
              </a:rPr>
              <a:t>{ &lt;A&gt; </a:t>
            </a:r>
            <a:r>
              <a:rPr sz="2000" spc="-10" dirty="0">
                <a:latin typeface="Consolas"/>
                <a:cs typeface="Consolas"/>
              </a:rPr>
              <a:t>if</a:t>
            </a:r>
            <a:r>
              <a:rPr sz="2000" spc="5" dirty="0">
                <a:latin typeface="Consolas"/>
                <a:cs typeface="Consolas"/>
              </a:rPr>
              <a:t> </a:t>
            </a:r>
            <a:r>
              <a:rPr sz="2000" spc="-5" dirty="0">
                <a:latin typeface="Consolas"/>
                <a:cs typeface="Consolas"/>
              </a:rPr>
              <a:t>&lt;điều</a:t>
            </a:r>
            <a:r>
              <a:rPr sz="2000" dirty="0">
                <a:latin typeface="Consolas"/>
                <a:cs typeface="Consolas"/>
              </a:rPr>
              <a:t> </a:t>
            </a:r>
            <a:r>
              <a:rPr sz="2000" spc="-5" dirty="0">
                <a:latin typeface="Consolas"/>
                <a:cs typeface="Consolas"/>
              </a:rPr>
              <a:t>kiện&gt;</a:t>
            </a:r>
            <a:r>
              <a:rPr sz="2000" dirty="0">
                <a:latin typeface="Consolas"/>
                <a:cs typeface="Consolas"/>
              </a:rPr>
              <a:t> </a:t>
            </a:r>
            <a:r>
              <a:rPr sz="2000" spc="-5" dirty="0">
                <a:latin typeface="Consolas"/>
                <a:cs typeface="Consolas"/>
              </a:rPr>
              <a:t>else</a:t>
            </a:r>
            <a:r>
              <a:rPr sz="2000" dirty="0">
                <a:latin typeface="Consolas"/>
                <a:cs typeface="Consolas"/>
              </a:rPr>
              <a:t> &lt;B&gt;</a:t>
            </a:r>
            <a:r>
              <a:rPr sz="2000" spc="-5" dirty="0">
                <a:latin typeface="Consolas"/>
                <a:cs typeface="Consolas"/>
              </a:rPr>
              <a:t> for</a:t>
            </a:r>
            <a:r>
              <a:rPr sz="2000" spc="-10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&lt;biến&gt;</a:t>
            </a:r>
            <a:r>
              <a:rPr sz="2000" spc="-5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in</a:t>
            </a:r>
            <a:r>
              <a:rPr sz="2000" spc="-15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&lt;tuần</a:t>
            </a:r>
            <a:r>
              <a:rPr sz="2000" spc="5" dirty="0">
                <a:latin typeface="Consolas"/>
                <a:cs typeface="Consolas"/>
              </a:rPr>
              <a:t> </a:t>
            </a:r>
            <a:r>
              <a:rPr sz="2000" spc="-5" dirty="0">
                <a:latin typeface="Consolas"/>
                <a:cs typeface="Consolas"/>
              </a:rPr>
              <a:t>tự&gt; </a:t>
            </a:r>
            <a:r>
              <a:rPr sz="2000" dirty="0">
                <a:latin typeface="Consolas"/>
                <a:cs typeface="Consolas"/>
              </a:rPr>
              <a:t>}</a:t>
            </a:r>
            <a:endParaRPr sz="2000">
              <a:latin typeface="Consolas"/>
              <a:cs typeface="Consolas"/>
            </a:endParaRPr>
          </a:p>
          <a:p>
            <a:pPr marL="744220" lvl="1" indent="-274955">
              <a:lnSpc>
                <a:spcPct val="100000"/>
              </a:lnSpc>
              <a:spcBef>
                <a:spcPts val="395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{ '?' </a:t>
            </a:r>
            <a:r>
              <a:rPr sz="2000" spc="-10" dirty="0">
                <a:solidFill>
                  <a:srgbClr val="006FC0"/>
                </a:solidFill>
                <a:latin typeface="Consolas"/>
                <a:cs typeface="Consolas"/>
              </a:rPr>
              <a:t>if</a:t>
            </a:r>
            <a:r>
              <a:rPr sz="2000" spc="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x</a:t>
            </a:r>
            <a:r>
              <a:rPr sz="2000" spc="-1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in</a:t>
            </a:r>
            <a:r>
              <a:rPr sz="2000" spc="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'abc'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else</a:t>
            </a:r>
            <a:r>
              <a:rPr sz="2000" spc="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x 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for</a:t>
            </a:r>
            <a:r>
              <a:rPr sz="2000" spc="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x</a:t>
            </a:r>
            <a:r>
              <a:rPr sz="2000" spc="-1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in</a:t>
            </a:r>
            <a:r>
              <a:rPr sz="2000" spc="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'abracadabra'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 }</a:t>
            </a:r>
            <a:endParaRPr sz="200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65217135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81" y="141859"/>
            <a:ext cx="16236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Khởi</a:t>
            </a:r>
            <a:r>
              <a:rPr sz="3600" spc="-90" dirty="0"/>
              <a:t> </a:t>
            </a:r>
            <a:r>
              <a:rPr sz="3600" spc="-5" dirty="0"/>
              <a:t>tạo</a:t>
            </a:r>
            <a:endParaRPr sz="360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59181" y="853592"/>
            <a:ext cx="8358505" cy="4528185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90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5" dirty="0">
                <a:latin typeface="Calibri"/>
                <a:cs typeface="Calibri"/>
              </a:rPr>
              <a:t>Bộ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suy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diễn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tập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hợp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đôi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khi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khá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phức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tạp</a:t>
            </a:r>
            <a:endParaRPr sz="2800"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spcBef>
                <a:spcPts val="800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5" dirty="0">
                <a:latin typeface="Calibri"/>
                <a:cs typeface="Calibri"/>
              </a:rPr>
              <a:t>Ví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dụ: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tạo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tập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hợp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chứa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mọi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hoán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vị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của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chuỗi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‘abc’</a:t>
            </a:r>
            <a:endParaRPr sz="2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465"/>
              </a:spcBef>
            </a:pPr>
            <a:r>
              <a:rPr sz="2000" dirty="0">
                <a:solidFill>
                  <a:srgbClr val="000F80"/>
                </a:solidFill>
                <a:latin typeface="Consolas"/>
                <a:cs typeface="Consolas"/>
              </a:rPr>
              <a:t>s</a:t>
            </a:r>
            <a:r>
              <a:rPr sz="2000" spc="-30" dirty="0">
                <a:solidFill>
                  <a:srgbClr val="000F80"/>
                </a:solidFill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=</a:t>
            </a:r>
            <a:r>
              <a:rPr sz="2000" spc="-45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{</a:t>
            </a:r>
            <a:endParaRPr sz="2000">
              <a:latin typeface="Consolas"/>
              <a:cs typeface="Consolas"/>
            </a:endParaRPr>
          </a:p>
          <a:p>
            <a:pPr marL="1029335">
              <a:lnSpc>
                <a:spcPct val="100000"/>
              </a:lnSpc>
              <a:spcBef>
                <a:spcPts val="400"/>
              </a:spcBef>
            </a:pPr>
            <a:r>
              <a:rPr sz="2000" dirty="0">
                <a:solidFill>
                  <a:srgbClr val="000F80"/>
                </a:solidFill>
                <a:latin typeface="Consolas"/>
                <a:cs typeface="Consolas"/>
              </a:rPr>
              <a:t>x</a:t>
            </a:r>
            <a:r>
              <a:rPr sz="2000" spc="-15" dirty="0">
                <a:solidFill>
                  <a:srgbClr val="000F80"/>
                </a:solidFill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+</a:t>
            </a:r>
            <a:r>
              <a:rPr sz="2000" spc="-30" dirty="0"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0F80"/>
                </a:solidFill>
                <a:latin typeface="Consolas"/>
                <a:cs typeface="Consolas"/>
              </a:rPr>
              <a:t>y</a:t>
            </a:r>
            <a:r>
              <a:rPr sz="2000" spc="-30" dirty="0">
                <a:solidFill>
                  <a:srgbClr val="000F80"/>
                </a:solidFill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+</a:t>
            </a:r>
            <a:r>
              <a:rPr sz="2000" spc="-30" dirty="0"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0F80"/>
                </a:solidFill>
                <a:latin typeface="Consolas"/>
                <a:cs typeface="Consolas"/>
              </a:rPr>
              <a:t>z</a:t>
            </a:r>
            <a:endParaRPr sz="2000">
              <a:latin typeface="Consolas"/>
              <a:cs typeface="Consolas"/>
            </a:endParaRPr>
          </a:p>
          <a:p>
            <a:pPr marL="1588770" marR="4805680" indent="-559435">
              <a:lnSpc>
                <a:spcPct val="116500"/>
              </a:lnSpc>
              <a:spcBef>
                <a:spcPts val="10"/>
              </a:spcBef>
            </a:pPr>
            <a:r>
              <a:rPr sz="2000" dirty="0">
                <a:solidFill>
                  <a:srgbClr val="AE00DB"/>
                </a:solidFill>
                <a:latin typeface="Consolas"/>
                <a:cs typeface="Consolas"/>
              </a:rPr>
              <a:t>for</a:t>
            </a:r>
            <a:r>
              <a:rPr sz="2000" spc="5" dirty="0">
                <a:solidFill>
                  <a:srgbClr val="AE00DB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0F80"/>
                </a:solidFill>
                <a:latin typeface="Consolas"/>
                <a:cs typeface="Consolas"/>
              </a:rPr>
              <a:t>x</a:t>
            </a:r>
            <a:r>
              <a:rPr sz="2000" spc="1095" dirty="0">
                <a:solidFill>
                  <a:srgbClr val="000F8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AE00DB"/>
                </a:solidFill>
                <a:latin typeface="Consolas"/>
                <a:cs typeface="Consolas"/>
              </a:rPr>
              <a:t>in</a:t>
            </a:r>
            <a:r>
              <a:rPr sz="2000" spc="1090" dirty="0">
                <a:solidFill>
                  <a:srgbClr val="AE00DB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A21515"/>
                </a:solidFill>
                <a:latin typeface="Consolas"/>
                <a:cs typeface="Consolas"/>
              </a:rPr>
              <a:t>'abc' </a:t>
            </a:r>
            <a:r>
              <a:rPr sz="2000" spc="-1085" dirty="0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AE00DB"/>
                </a:solidFill>
                <a:latin typeface="Consolas"/>
                <a:cs typeface="Consolas"/>
              </a:rPr>
              <a:t>for</a:t>
            </a:r>
            <a:r>
              <a:rPr sz="2000" spc="-35" dirty="0">
                <a:solidFill>
                  <a:srgbClr val="AE00DB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0F80"/>
                </a:solidFill>
                <a:latin typeface="Consolas"/>
                <a:cs typeface="Consolas"/>
              </a:rPr>
              <a:t>y</a:t>
            </a:r>
            <a:r>
              <a:rPr sz="2000" spc="-15" dirty="0">
                <a:solidFill>
                  <a:srgbClr val="000F8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AE00DB"/>
                </a:solidFill>
                <a:latin typeface="Consolas"/>
                <a:cs typeface="Consolas"/>
              </a:rPr>
              <a:t>in</a:t>
            </a:r>
            <a:r>
              <a:rPr sz="2000" spc="-20" dirty="0">
                <a:solidFill>
                  <a:srgbClr val="AE00DB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A21515"/>
                </a:solidFill>
                <a:latin typeface="Consolas"/>
                <a:cs typeface="Consolas"/>
              </a:rPr>
              <a:t>'abc'</a:t>
            </a:r>
            <a:endParaRPr sz="2000">
              <a:latin typeface="Consolas"/>
              <a:cs typeface="Consolas"/>
            </a:endParaRPr>
          </a:p>
          <a:p>
            <a:pPr marL="2146300">
              <a:lnSpc>
                <a:spcPct val="100000"/>
              </a:lnSpc>
              <a:spcBef>
                <a:spcPts val="395"/>
              </a:spcBef>
            </a:pPr>
            <a:r>
              <a:rPr sz="2000" dirty="0">
                <a:solidFill>
                  <a:srgbClr val="AE00DB"/>
                </a:solidFill>
                <a:latin typeface="Consolas"/>
                <a:cs typeface="Consolas"/>
              </a:rPr>
              <a:t>for</a:t>
            </a:r>
            <a:r>
              <a:rPr sz="2000" spc="-30" dirty="0">
                <a:solidFill>
                  <a:srgbClr val="AE00DB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0F80"/>
                </a:solidFill>
                <a:latin typeface="Consolas"/>
                <a:cs typeface="Consolas"/>
              </a:rPr>
              <a:t>z</a:t>
            </a:r>
            <a:r>
              <a:rPr sz="2000" spc="-35" dirty="0">
                <a:solidFill>
                  <a:srgbClr val="000F8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AE00DB"/>
                </a:solidFill>
                <a:latin typeface="Consolas"/>
                <a:cs typeface="Consolas"/>
              </a:rPr>
              <a:t>in</a:t>
            </a:r>
            <a:r>
              <a:rPr sz="2000" spc="-35" dirty="0">
                <a:solidFill>
                  <a:srgbClr val="AE00DB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A21515"/>
                </a:solidFill>
                <a:latin typeface="Consolas"/>
                <a:cs typeface="Consolas"/>
              </a:rPr>
              <a:t>'abc'</a:t>
            </a:r>
            <a:endParaRPr sz="2000">
              <a:latin typeface="Consolas"/>
              <a:cs typeface="Consolas"/>
            </a:endParaRPr>
          </a:p>
          <a:p>
            <a:pPr marL="2705735">
              <a:lnSpc>
                <a:spcPct val="100000"/>
              </a:lnSpc>
              <a:spcBef>
                <a:spcPts val="409"/>
              </a:spcBef>
            </a:pPr>
            <a:r>
              <a:rPr sz="2000" dirty="0">
                <a:solidFill>
                  <a:srgbClr val="AE00DB"/>
                </a:solidFill>
                <a:latin typeface="Consolas"/>
                <a:cs typeface="Consolas"/>
              </a:rPr>
              <a:t>if</a:t>
            </a:r>
            <a:r>
              <a:rPr sz="2000" spc="-20" dirty="0">
                <a:solidFill>
                  <a:srgbClr val="AE00DB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0F80"/>
                </a:solidFill>
                <a:latin typeface="Consolas"/>
                <a:cs typeface="Consolas"/>
              </a:rPr>
              <a:t>x</a:t>
            </a:r>
            <a:r>
              <a:rPr sz="2000" spc="-20" dirty="0">
                <a:solidFill>
                  <a:srgbClr val="000F8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latin typeface="Consolas"/>
                <a:cs typeface="Consolas"/>
              </a:rPr>
              <a:t>!= </a:t>
            </a:r>
            <a:r>
              <a:rPr sz="2000" dirty="0">
                <a:solidFill>
                  <a:srgbClr val="000F80"/>
                </a:solidFill>
                <a:latin typeface="Consolas"/>
                <a:cs typeface="Consolas"/>
              </a:rPr>
              <a:t>y</a:t>
            </a:r>
            <a:r>
              <a:rPr sz="2000" spc="-20" dirty="0">
                <a:solidFill>
                  <a:srgbClr val="000F80"/>
                </a:solidFill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!=</a:t>
            </a:r>
            <a:r>
              <a:rPr sz="2000" spc="-20" dirty="0"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0F80"/>
                </a:solidFill>
                <a:latin typeface="Consolas"/>
                <a:cs typeface="Consolas"/>
              </a:rPr>
              <a:t>z</a:t>
            </a:r>
            <a:r>
              <a:rPr sz="2000" spc="-5" dirty="0">
                <a:solidFill>
                  <a:srgbClr val="000F8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latin typeface="Consolas"/>
                <a:cs typeface="Consolas"/>
              </a:rPr>
              <a:t>!=</a:t>
            </a:r>
            <a:r>
              <a:rPr sz="2000" spc="-20" dirty="0"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0F80"/>
                </a:solidFill>
                <a:latin typeface="Consolas"/>
                <a:cs typeface="Consolas"/>
              </a:rPr>
              <a:t>x</a:t>
            </a:r>
            <a:endParaRPr sz="2000">
              <a:latin typeface="Consolas"/>
              <a:cs typeface="Consolas"/>
            </a:endParaRPr>
          </a:p>
          <a:p>
            <a:pPr marL="469900">
              <a:lnSpc>
                <a:spcPct val="100000"/>
              </a:lnSpc>
              <a:spcBef>
                <a:spcPts val="400"/>
              </a:spcBef>
            </a:pPr>
            <a:r>
              <a:rPr sz="2000" dirty="0">
                <a:latin typeface="Consolas"/>
                <a:cs typeface="Consolas"/>
              </a:rPr>
              <a:t>}</a:t>
            </a:r>
            <a:endParaRPr sz="2000">
              <a:latin typeface="Consolas"/>
              <a:cs typeface="Consolas"/>
            </a:endParaRPr>
          </a:p>
          <a:p>
            <a:pPr marL="287020" marR="5080" indent="-274320">
              <a:lnSpc>
                <a:spcPct val="100000"/>
              </a:lnSpc>
              <a:spcBef>
                <a:spcPts val="73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10" dirty="0">
                <a:latin typeface="Calibri"/>
                <a:cs typeface="Calibri"/>
              </a:rPr>
              <a:t>Set</a:t>
            </a:r>
            <a:r>
              <a:rPr sz="2800" spc="-5" dirty="0">
                <a:latin typeface="Calibri"/>
                <a:cs typeface="Calibri"/>
              </a:rPr>
              <a:t> không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thể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chứa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những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đối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tượng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mutable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(có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thể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bị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thay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đổi),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mặc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dù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chính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set</a:t>
            </a:r>
            <a:r>
              <a:rPr sz="2800" spc="-5" dirty="0">
                <a:latin typeface="Calibri"/>
                <a:cs typeface="Calibri"/>
              </a:rPr>
              <a:t> lại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có</a:t>
            </a:r>
            <a:r>
              <a:rPr sz="2800" spc="-5" dirty="0">
                <a:latin typeface="Calibri"/>
                <a:cs typeface="Calibri"/>
              </a:rPr>
              <a:t> thể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thay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đổi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97331" y="5499339"/>
          <a:ext cx="6681467" cy="6644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2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86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1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68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03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96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312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02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32232">
                <a:tc>
                  <a:txBody>
                    <a:bodyPr/>
                    <a:lstStyle/>
                    <a:p>
                      <a:pPr marL="31750">
                        <a:lnSpc>
                          <a:spcPts val="2070"/>
                        </a:lnSpc>
                      </a:pPr>
                      <a:r>
                        <a:rPr sz="22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a</a:t>
                      </a:r>
                      <a:endParaRPr sz="2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ts val="2070"/>
                        </a:lnSpc>
                      </a:pPr>
                      <a:r>
                        <a:rPr sz="22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endParaRPr sz="2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70"/>
                        </a:lnSpc>
                      </a:pPr>
                      <a:r>
                        <a:rPr sz="22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set(([1,2],</a:t>
                      </a:r>
                      <a:endParaRPr sz="2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ts val="2070"/>
                        </a:lnSpc>
                      </a:pPr>
                      <a:r>
                        <a:rPr sz="22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[2,3]))</a:t>
                      </a:r>
                      <a:endParaRPr sz="2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215" algn="r">
                        <a:lnSpc>
                          <a:spcPts val="2070"/>
                        </a:lnSpc>
                      </a:pPr>
                      <a:r>
                        <a:rPr sz="22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endParaRPr sz="2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ts val="2070"/>
                        </a:lnSpc>
                      </a:pPr>
                      <a:r>
                        <a:rPr sz="2200" spc="-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lỗi</a:t>
                      </a:r>
                      <a:endParaRPr sz="2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231">
                <a:tc>
                  <a:txBody>
                    <a:bodyPr/>
                    <a:lstStyle/>
                    <a:p>
                      <a:pPr marL="31750">
                        <a:lnSpc>
                          <a:spcPts val="2490"/>
                        </a:lnSpc>
                      </a:pPr>
                      <a:r>
                        <a:rPr sz="22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a</a:t>
                      </a:r>
                      <a:endParaRPr sz="2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ts val="2490"/>
                        </a:lnSpc>
                      </a:pPr>
                      <a:r>
                        <a:rPr sz="22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endParaRPr sz="2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90"/>
                        </a:lnSpc>
                      </a:pPr>
                      <a:r>
                        <a:rPr sz="22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set(((1,2),</a:t>
                      </a:r>
                      <a:endParaRPr sz="2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ts val="2490"/>
                        </a:lnSpc>
                      </a:pPr>
                      <a:r>
                        <a:rPr sz="22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(2,3)))</a:t>
                      </a:r>
                      <a:endParaRPr sz="2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215" algn="r">
                        <a:lnSpc>
                          <a:spcPts val="2490"/>
                        </a:lnSpc>
                      </a:pPr>
                      <a:r>
                        <a:rPr sz="22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endParaRPr sz="2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ts val="2490"/>
                        </a:lnSpc>
                      </a:pPr>
                      <a:r>
                        <a:rPr sz="22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{(1,</a:t>
                      </a:r>
                      <a:endParaRPr sz="2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ts val="2490"/>
                        </a:lnSpc>
                      </a:pPr>
                      <a:r>
                        <a:rPr sz="22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2),</a:t>
                      </a:r>
                      <a:r>
                        <a:rPr sz="2200" spc="-5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2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(2,</a:t>
                      </a:r>
                      <a:endParaRPr sz="2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ts val="2490"/>
                        </a:lnSpc>
                      </a:pPr>
                      <a:r>
                        <a:rPr sz="2200" spc="-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3)}</a:t>
                      </a:r>
                      <a:endParaRPr sz="2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716381" y="6187541"/>
            <a:ext cx="187706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006FC0"/>
                </a:solidFill>
                <a:latin typeface="Consolas"/>
                <a:cs typeface="Consolas"/>
              </a:rPr>
              <a:t>a.add("abc")</a:t>
            </a:r>
            <a:endParaRPr sz="22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65141" y="6187541"/>
            <a:ext cx="387477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EC7C30"/>
                </a:solidFill>
                <a:latin typeface="Consolas"/>
                <a:cs typeface="Consolas"/>
              </a:rPr>
              <a:t>#</a:t>
            </a:r>
            <a:r>
              <a:rPr sz="2200" spc="-1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200" dirty="0">
                <a:solidFill>
                  <a:srgbClr val="EC7C30"/>
                </a:solidFill>
                <a:latin typeface="Consolas"/>
                <a:cs typeface="Consolas"/>
              </a:rPr>
              <a:t>{(1,</a:t>
            </a:r>
            <a:r>
              <a:rPr sz="2200" spc="-1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200" dirty="0">
                <a:solidFill>
                  <a:srgbClr val="EC7C30"/>
                </a:solidFill>
                <a:latin typeface="Consolas"/>
                <a:cs typeface="Consolas"/>
              </a:rPr>
              <a:t>2),</a:t>
            </a:r>
            <a:r>
              <a:rPr sz="2200" spc="-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200" dirty="0">
                <a:solidFill>
                  <a:srgbClr val="EC7C30"/>
                </a:solidFill>
                <a:latin typeface="Consolas"/>
                <a:cs typeface="Consolas"/>
              </a:rPr>
              <a:t>"abc",</a:t>
            </a:r>
            <a:r>
              <a:rPr sz="2200" spc="-1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200" dirty="0">
                <a:solidFill>
                  <a:srgbClr val="EC7C30"/>
                </a:solidFill>
                <a:latin typeface="Consolas"/>
                <a:cs typeface="Consolas"/>
              </a:rPr>
              <a:t>(2,</a:t>
            </a:r>
            <a:r>
              <a:rPr sz="2200" spc="-5" dirty="0">
                <a:solidFill>
                  <a:srgbClr val="EC7C30"/>
                </a:solidFill>
                <a:latin typeface="Consolas"/>
                <a:cs typeface="Consolas"/>
              </a:rPr>
              <a:t> 3)}</a:t>
            </a:r>
            <a:endParaRPr sz="220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05291396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81" y="141859"/>
            <a:ext cx="40887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Các</a:t>
            </a:r>
            <a:r>
              <a:rPr sz="3600" spc="-25" dirty="0"/>
              <a:t> </a:t>
            </a:r>
            <a:r>
              <a:rPr sz="3600" dirty="0"/>
              <a:t>phép</a:t>
            </a:r>
            <a:r>
              <a:rPr sz="3600" spc="-20" dirty="0"/>
              <a:t> </a:t>
            </a:r>
            <a:r>
              <a:rPr sz="3600" dirty="0"/>
              <a:t>toán</a:t>
            </a:r>
            <a:r>
              <a:rPr sz="3600" spc="-20" dirty="0"/>
              <a:t> </a:t>
            </a:r>
            <a:r>
              <a:rPr sz="3600" dirty="0"/>
              <a:t>trên</a:t>
            </a:r>
            <a:r>
              <a:rPr sz="3600" spc="-20" dirty="0"/>
              <a:t> </a:t>
            </a:r>
            <a:r>
              <a:rPr sz="3600" spc="-5" dirty="0"/>
              <a:t>set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74625" y="939800"/>
          <a:ext cx="8769982" cy="53611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19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0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90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292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196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618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2800" b="1" spc="-5" dirty="0">
                          <a:latin typeface="Calibri"/>
                          <a:cs typeface="Calibri"/>
                        </a:rPr>
                        <a:t>STT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133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2800" b="1" spc="-90" dirty="0">
                          <a:latin typeface="Calibri"/>
                          <a:cs typeface="Calibri"/>
                        </a:rPr>
                        <a:t>Tên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133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2800" b="1" spc="-5" dirty="0">
                          <a:latin typeface="Calibri"/>
                          <a:cs typeface="Calibri"/>
                        </a:rPr>
                        <a:t>Kí</a:t>
                      </a:r>
                      <a:r>
                        <a:rPr sz="28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latin typeface="Calibri"/>
                          <a:cs typeface="Calibri"/>
                        </a:rPr>
                        <a:t>hiệu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133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550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2800" b="1" spc="-10" dirty="0">
                          <a:latin typeface="Calibri"/>
                          <a:cs typeface="Calibri"/>
                        </a:rPr>
                        <a:t>Giải </a:t>
                      </a:r>
                      <a:r>
                        <a:rPr sz="2800" b="1" spc="-5" dirty="0">
                          <a:latin typeface="Calibri"/>
                          <a:cs typeface="Calibri"/>
                        </a:rPr>
                        <a:t>thích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133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209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2800" b="1" spc="-10" dirty="0">
                          <a:latin typeface="Calibri"/>
                          <a:cs typeface="Calibri"/>
                        </a:rPr>
                        <a:t>Minh</a:t>
                      </a:r>
                      <a:r>
                        <a:rPr sz="28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latin typeface="Calibri"/>
                          <a:cs typeface="Calibri"/>
                        </a:rPr>
                        <a:t>họa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133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66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Phép</a:t>
                      </a:r>
                      <a:r>
                        <a:rPr sz="2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giao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400" b="1" dirty="0">
                          <a:latin typeface="Calibri"/>
                          <a:cs typeface="Calibri"/>
                        </a:rPr>
                        <a:t>&amp;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400" spc="-20" dirty="0">
                          <a:latin typeface="Calibri"/>
                          <a:cs typeface="Calibri"/>
                        </a:rPr>
                        <a:t>Lấy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phần</a:t>
                      </a:r>
                      <a:r>
                        <a:rPr sz="2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chung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của</a:t>
                      </a:r>
                      <a:r>
                        <a:rPr sz="2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hai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6921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tập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648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2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Phép</a:t>
                      </a:r>
                      <a:r>
                        <a:rPr sz="24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hợp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400" b="1" dirty="0">
                          <a:latin typeface="Calibri"/>
                          <a:cs typeface="Calibri"/>
                        </a:rPr>
                        <a:t>|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400" spc="-20" dirty="0">
                          <a:latin typeface="Calibri"/>
                          <a:cs typeface="Calibri"/>
                        </a:rPr>
                        <a:t>Lấy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phần</a:t>
                      </a:r>
                      <a:r>
                        <a:rPr sz="2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gộp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của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hai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6921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tập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66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3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Phép</a:t>
                      </a:r>
                      <a:r>
                        <a:rPr sz="2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hiệu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400" b="1" dirty="0">
                          <a:latin typeface="Calibri"/>
                          <a:cs typeface="Calibri"/>
                        </a:rPr>
                        <a:t>-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400" spc="-20" dirty="0">
                          <a:latin typeface="Calibri"/>
                          <a:cs typeface="Calibri"/>
                        </a:rPr>
                        <a:t>Lấy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phần</a:t>
                      </a:r>
                      <a:r>
                        <a:rPr sz="2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riêng</a:t>
                      </a:r>
                      <a:r>
                        <a:rPr sz="2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của</a:t>
                      </a:r>
                      <a:r>
                        <a:rPr sz="2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một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6921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tập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648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4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Phép</a:t>
                      </a:r>
                      <a:r>
                        <a:rPr sz="24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loại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400" b="1" dirty="0">
                          <a:latin typeface="Calibri"/>
                          <a:cs typeface="Calibri"/>
                        </a:rPr>
                        <a:t>^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400" spc="-20" dirty="0">
                          <a:latin typeface="Calibri"/>
                          <a:cs typeface="Calibri"/>
                        </a:rPr>
                        <a:t>Lấy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phần</a:t>
                      </a:r>
                      <a:r>
                        <a:rPr sz="2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khác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(loại</a:t>
                      </a:r>
                      <a:r>
                        <a:rPr sz="2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bỏ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6921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phần</a:t>
                      </a:r>
                      <a:r>
                        <a:rPr sz="2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chung)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1660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5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Kiểm</a:t>
                      </a:r>
                      <a:r>
                        <a:rPr sz="2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tra</a:t>
                      </a:r>
                      <a:r>
                        <a:rPr sz="2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tồn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tại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400" b="1" spc="-5" dirty="0">
                          <a:latin typeface="Calibri"/>
                          <a:cs typeface="Calibri"/>
                        </a:rPr>
                        <a:t>in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400" spc="-65" dirty="0">
                          <a:latin typeface="Calibri"/>
                          <a:cs typeface="Calibri"/>
                        </a:rPr>
                        <a:t>Trả</a:t>
                      </a:r>
                      <a:r>
                        <a:rPr sz="2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về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35" dirty="0">
                          <a:latin typeface="Calibri"/>
                          <a:cs typeface="Calibri"/>
                        </a:rPr>
                        <a:t>True</a:t>
                      </a:r>
                      <a:r>
                        <a:rPr sz="24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nếu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phần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tử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6921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nằm</a:t>
                      </a:r>
                      <a:r>
                        <a:rPr sz="2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trong</a:t>
                      </a:r>
                      <a:r>
                        <a:rPr sz="24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tập</a:t>
                      </a:r>
                      <a:r>
                        <a:rPr sz="2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hợp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1648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6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Kiểm</a:t>
                      </a:r>
                      <a:r>
                        <a:rPr sz="24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tra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không</a:t>
                      </a:r>
                      <a:r>
                        <a:rPr sz="24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thuộc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400" b="1" dirty="0">
                          <a:latin typeface="Calibri"/>
                          <a:cs typeface="Calibri"/>
                        </a:rPr>
                        <a:t>not</a:t>
                      </a:r>
                      <a:r>
                        <a:rPr sz="240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5" dirty="0">
                          <a:latin typeface="Calibri"/>
                          <a:cs typeface="Calibri"/>
                        </a:rPr>
                        <a:t>in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400" spc="-65" dirty="0">
                          <a:latin typeface="Calibri"/>
                          <a:cs typeface="Calibri"/>
                        </a:rPr>
                        <a:t>Trả</a:t>
                      </a:r>
                      <a:r>
                        <a:rPr sz="2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về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35" dirty="0">
                          <a:latin typeface="Calibri"/>
                          <a:cs typeface="Calibri"/>
                        </a:rPr>
                        <a:t>True</a:t>
                      </a:r>
                      <a:r>
                        <a:rPr sz="24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nếu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phần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tử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6921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không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thuộc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tập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hợp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42088" y="1464563"/>
            <a:ext cx="1067135" cy="66638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70647" y="2264664"/>
            <a:ext cx="1067158" cy="66778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470647" y="3110860"/>
            <a:ext cx="1057275" cy="67592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461491" y="3913251"/>
            <a:ext cx="1066447" cy="6762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1188518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81" y="141859"/>
            <a:ext cx="40887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Các</a:t>
            </a:r>
            <a:r>
              <a:rPr sz="3600" spc="-25" dirty="0"/>
              <a:t> </a:t>
            </a:r>
            <a:r>
              <a:rPr sz="3600" dirty="0"/>
              <a:t>phép</a:t>
            </a:r>
            <a:r>
              <a:rPr sz="3600" spc="-20" dirty="0"/>
              <a:t> </a:t>
            </a:r>
            <a:r>
              <a:rPr sz="3600" dirty="0"/>
              <a:t>toán</a:t>
            </a:r>
            <a:r>
              <a:rPr sz="3600" spc="-20" dirty="0"/>
              <a:t> </a:t>
            </a:r>
            <a:r>
              <a:rPr sz="3600" dirty="0"/>
              <a:t>trên</a:t>
            </a:r>
            <a:r>
              <a:rPr sz="3600" spc="-20" dirty="0"/>
              <a:t> </a:t>
            </a:r>
            <a:r>
              <a:rPr sz="3600" spc="-5" dirty="0"/>
              <a:t>set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79</a:t>
            </a:fld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74625" y="939800"/>
          <a:ext cx="8771253" cy="53971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19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64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23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304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18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2800" b="1" spc="-5" dirty="0">
                          <a:latin typeface="Calibri"/>
                          <a:cs typeface="Calibri"/>
                        </a:rPr>
                        <a:t>STT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133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2800" b="1" spc="-90" dirty="0">
                          <a:latin typeface="Calibri"/>
                          <a:cs typeface="Calibri"/>
                        </a:rPr>
                        <a:t>Tên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133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2800" b="1" spc="-5" dirty="0">
                          <a:latin typeface="Calibri"/>
                          <a:cs typeface="Calibri"/>
                        </a:rPr>
                        <a:t>Kí</a:t>
                      </a:r>
                      <a:r>
                        <a:rPr sz="28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latin typeface="Calibri"/>
                          <a:cs typeface="Calibri"/>
                        </a:rPr>
                        <a:t>hiệu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133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2800" b="1" spc="-10" dirty="0">
                          <a:latin typeface="Calibri"/>
                          <a:cs typeface="Calibri"/>
                        </a:rPr>
                        <a:t>Giải </a:t>
                      </a:r>
                      <a:r>
                        <a:rPr sz="2800" b="1" spc="-5" dirty="0">
                          <a:latin typeface="Calibri"/>
                          <a:cs typeface="Calibri"/>
                        </a:rPr>
                        <a:t>thích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133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900" dirty="0">
                          <a:latin typeface="Calibri"/>
                          <a:cs typeface="Calibri"/>
                        </a:rPr>
                        <a:t>7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900" spc="-5" dirty="0">
                          <a:latin typeface="Calibri"/>
                          <a:cs typeface="Calibri"/>
                        </a:rPr>
                        <a:t>So</a:t>
                      </a:r>
                      <a:r>
                        <a:rPr sz="19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sánh</a:t>
                      </a:r>
                      <a:r>
                        <a:rPr sz="19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5" dirty="0">
                          <a:latin typeface="Calibri"/>
                          <a:cs typeface="Calibri"/>
                        </a:rPr>
                        <a:t>“bằng”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900" b="1" spc="-5" dirty="0">
                          <a:latin typeface="Calibri"/>
                          <a:cs typeface="Calibri"/>
                        </a:rPr>
                        <a:t>==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900" spc="-60" dirty="0">
                          <a:latin typeface="Calibri"/>
                          <a:cs typeface="Calibri"/>
                        </a:rPr>
                        <a:t>Trả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20" dirty="0">
                          <a:latin typeface="Calibri"/>
                          <a:cs typeface="Calibri"/>
                        </a:rPr>
                        <a:t>về</a:t>
                      </a:r>
                      <a:r>
                        <a:rPr sz="19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b="1" spc="-30" dirty="0">
                          <a:latin typeface="Calibri"/>
                          <a:cs typeface="Calibri"/>
                        </a:rPr>
                        <a:t>True</a:t>
                      </a:r>
                      <a:r>
                        <a:rPr sz="1900" b="1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latin typeface="Calibri"/>
                          <a:cs typeface="Calibri"/>
                        </a:rPr>
                        <a:t>nếu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 hai </a:t>
                      </a:r>
                      <a:r>
                        <a:rPr sz="1900" spc="-10" dirty="0">
                          <a:latin typeface="Calibri"/>
                          <a:cs typeface="Calibri"/>
                        </a:rPr>
                        <a:t>tập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latin typeface="Calibri"/>
                          <a:cs typeface="Calibri"/>
                        </a:rPr>
                        <a:t>giống</a:t>
                      </a:r>
                      <a:r>
                        <a:rPr sz="19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latin typeface="Calibri"/>
                          <a:cs typeface="Calibri"/>
                        </a:rPr>
                        <a:t>nhau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655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900" dirty="0">
                          <a:latin typeface="Calibri"/>
                          <a:cs typeface="Calibri"/>
                        </a:rPr>
                        <a:t>8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900" spc="-5" dirty="0">
                          <a:latin typeface="Calibri"/>
                          <a:cs typeface="Calibri"/>
                        </a:rPr>
                        <a:t>So</a:t>
                      </a:r>
                      <a:r>
                        <a:rPr sz="19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sánh</a:t>
                      </a:r>
                      <a:r>
                        <a:rPr sz="19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“khác”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900" b="1" spc="-15" dirty="0">
                          <a:latin typeface="Calibri"/>
                          <a:cs typeface="Calibri"/>
                        </a:rPr>
                        <a:t>!=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900" spc="-60" dirty="0">
                          <a:latin typeface="Calibri"/>
                          <a:cs typeface="Calibri"/>
                        </a:rPr>
                        <a:t>Trả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20" dirty="0">
                          <a:latin typeface="Calibri"/>
                          <a:cs typeface="Calibri"/>
                        </a:rPr>
                        <a:t>về</a:t>
                      </a:r>
                      <a:r>
                        <a:rPr sz="19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b="1" spc="-30" dirty="0">
                          <a:latin typeface="Calibri"/>
                          <a:cs typeface="Calibri"/>
                        </a:rPr>
                        <a:t>True</a:t>
                      </a:r>
                      <a:r>
                        <a:rPr sz="1900" b="1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latin typeface="Calibri"/>
                          <a:cs typeface="Calibri"/>
                        </a:rPr>
                        <a:t>nếu</a:t>
                      </a:r>
                      <a:r>
                        <a:rPr sz="19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latin typeface="Calibri"/>
                          <a:cs typeface="Calibri"/>
                        </a:rPr>
                        <a:t>có</a:t>
                      </a:r>
                      <a:r>
                        <a:rPr sz="1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ít</a:t>
                      </a:r>
                      <a:r>
                        <a:rPr sz="19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latin typeface="Calibri"/>
                          <a:cs typeface="Calibri"/>
                        </a:rPr>
                        <a:t>nhất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 một phần tử</a:t>
                      </a:r>
                      <a:r>
                        <a:rPr sz="19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thuộc</a:t>
                      </a:r>
                      <a:endParaRPr sz="1900">
                        <a:latin typeface="Calibri"/>
                        <a:cs typeface="Calibri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900" spc="-15" dirty="0">
                          <a:latin typeface="Calibri"/>
                          <a:cs typeface="Calibri"/>
                        </a:rPr>
                        <a:t>tập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20" dirty="0">
                          <a:latin typeface="Calibri"/>
                          <a:cs typeface="Calibri"/>
                        </a:rPr>
                        <a:t>này</a:t>
                      </a:r>
                      <a:r>
                        <a:rPr sz="19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mà</a:t>
                      </a:r>
                      <a:r>
                        <a:rPr sz="19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không</a:t>
                      </a:r>
                      <a:r>
                        <a:rPr sz="19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thuộc </a:t>
                      </a:r>
                      <a:r>
                        <a:rPr sz="1900" spc="-10" dirty="0">
                          <a:latin typeface="Calibri"/>
                          <a:cs typeface="Calibri"/>
                        </a:rPr>
                        <a:t>tập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 kia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1241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900" dirty="0">
                          <a:latin typeface="Calibri"/>
                          <a:cs typeface="Calibri"/>
                        </a:rPr>
                        <a:t>9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900" spc="-5" dirty="0">
                          <a:latin typeface="Calibri"/>
                          <a:cs typeface="Calibri"/>
                        </a:rPr>
                        <a:t>So</a:t>
                      </a:r>
                      <a:r>
                        <a:rPr sz="1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sánh</a:t>
                      </a:r>
                      <a:r>
                        <a:rPr sz="1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latin typeface="Calibri"/>
                          <a:cs typeface="Calibri"/>
                        </a:rPr>
                        <a:t>“lớn</a:t>
                      </a:r>
                      <a:r>
                        <a:rPr sz="19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latin typeface="Calibri"/>
                          <a:cs typeface="Calibri"/>
                        </a:rPr>
                        <a:t>hơn”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6990"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900" b="1" dirty="0">
                          <a:latin typeface="Calibri"/>
                          <a:cs typeface="Calibri"/>
                        </a:rPr>
                        <a:t>&gt;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900" spc="-60" dirty="0">
                          <a:latin typeface="Calibri"/>
                          <a:cs typeface="Calibri"/>
                        </a:rPr>
                        <a:t>Trả</a:t>
                      </a:r>
                      <a:r>
                        <a:rPr sz="19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20" dirty="0">
                          <a:latin typeface="Calibri"/>
                          <a:cs typeface="Calibri"/>
                        </a:rPr>
                        <a:t>về</a:t>
                      </a:r>
                      <a:r>
                        <a:rPr sz="19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b="1" spc="-30" dirty="0">
                          <a:latin typeface="Calibri"/>
                          <a:cs typeface="Calibri"/>
                        </a:rPr>
                        <a:t>True</a:t>
                      </a:r>
                      <a:r>
                        <a:rPr sz="1900" b="1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latin typeface="Calibri"/>
                          <a:cs typeface="Calibri"/>
                        </a:rPr>
                        <a:t>nếu</a:t>
                      </a:r>
                      <a:r>
                        <a:rPr sz="19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latin typeface="Calibri"/>
                          <a:cs typeface="Calibri"/>
                        </a:rPr>
                        <a:t>mọi</a:t>
                      </a:r>
                      <a:r>
                        <a:rPr sz="19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latin typeface="Calibri"/>
                          <a:cs typeface="Calibri"/>
                        </a:rPr>
                        <a:t>phần</a:t>
                      </a:r>
                      <a:r>
                        <a:rPr sz="19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tử của</a:t>
                      </a:r>
                      <a:r>
                        <a:rPr sz="19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latin typeface="Calibri"/>
                          <a:cs typeface="Calibri"/>
                        </a:rPr>
                        <a:t>tập</a:t>
                      </a:r>
                      <a:r>
                        <a:rPr sz="19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thứ hai</a:t>
                      </a:r>
                      <a:endParaRPr sz="1900">
                        <a:latin typeface="Calibri"/>
                        <a:cs typeface="Calibri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900" spc="-5" dirty="0">
                          <a:latin typeface="Calibri"/>
                          <a:cs typeface="Calibri"/>
                        </a:rPr>
                        <a:t>đều có</a:t>
                      </a:r>
                      <a:r>
                        <a:rPr sz="1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5" dirty="0">
                          <a:latin typeface="Calibri"/>
                          <a:cs typeface="Calibri"/>
                        </a:rPr>
                        <a:t>trong</a:t>
                      </a:r>
                      <a:r>
                        <a:rPr sz="19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5" dirty="0">
                          <a:latin typeface="Calibri"/>
                          <a:cs typeface="Calibri"/>
                        </a:rPr>
                        <a:t>tập</a:t>
                      </a:r>
                      <a:r>
                        <a:rPr sz="19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thứ</a:t>
                      </a:r>
                      <a:r>
                        <a:rPr sz="19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latin typeface="Calibri"/>
                          <a:cs typeface="Calibri"/>
                        </a:rPr>
                        <a:t>nhất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5" dirty="0">
                          <a:latin typeface="Calibri"/>
                          <a:cs typeface="Calibri"/>
                        </a:rPr>
                        <a:t>và</a:t>
                      </a:r>
                      <a:r>
                        <a:rPr sz="19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latin typeface="Calibri"/>
                          <a:cs typeface="Calibri"/>
                        </a:rPr>
                        <a:t>có</a:t>
                      </a:r>
                      <a:r>
                        <a:rPr sz="1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ít</a:t>
                      </a:r>
                      <a:r>
                        <a:rPr sz="19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latin typeface="Calibri"/>
                          <a:cs typeface="Calibri"/>
                        </a:rPr>
                        <a:t>nhất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 một</a:t>
                      </a:r>
                      <a:endParaRPr sz="1900">
                        <a:latin typeface="Calibri"/>
                        <a:cs typeface="Calibri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900" spc="-5" dirty="0">
                          <a:latin typeface="Calibri"/>
                          <a:cs typeface="Calibri"/>
                        </a:rPr>
                        <a:t>phần</a:t>
                      </a:r>
                      <a:r>
                        <a:rPr sz="19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tử</a:t>
                      </a:r>
                      <a:r>
                        <a:rPr sz="19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thuộc</a:t>
                      </a:r>
                      <a:r>
                        <a:rPr sz="19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latin typeface="Calibri"/>
                          <a:cs typeface="Calibri"/>
                        </a:rPr>
                        <a:t>tập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 thứ</a:t>
                      </a:r>
                      <a:r>
                        <a:rPr sz="19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latin typeface="Calibri"/>
                          <a:cs typeface="Calibri"/>
                        </a:rPr>
                        <a:t>nhất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 không</a:t>
                      </a:r>
                      <a:r>
                        <a:rPr sz="19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5" dirty="0">
                          <a:latin typeface="Calibri"/>
                          <a:cs typeface="Calibri"/>
                        </a:rPr>
                        <a:t>xuất</a:t>
                      </a:r>
                      <a:r>
                        <a:rPr sz="19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latin typeface="Calibri"/>
                          <a:cs typeface="Calibri"/>
                        </a:rPr>
                        <a:t>hiện</a:t>
                      </a:r>
                      <a:endParaRPr sz="1900">
                        <a:latin typeface="Calibri"/>
                        <a:cs typeface="Calibri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900" spc="-15" dirty="0">
                          <a:latin typeface="Calibri"/>
                          <a:cs typeface="Calibri"/>
                        </a:rPr>
                        <a:t>trong</a:t>
                      </a:r>
                      <a:r>
                        <a:rPr sz="19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5" dirty="0">
                          <a:latin typeface="Calibri"/>
                          <a:cs typeface="Calibri"/>
                        </a:rPr>
                        <a:t>tập</a:t>
                      </a:r>
                      <a:r>
                        <a:rPr sz="19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thứ</a:t>
                      </a:r>
                      <a:r>
                        <a:rPr sz="19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latin typeface="Calibri"/>
                          <a:cs typeface="Calibri"/>
                        </a:rPr>
                        <a:t>hai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655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900" spc="-5" dirty="0">
                          <a:latin typeface="Calibri"/>
                          <a:cs typeface="Calibri"/>
                        </a:rPr>
                        <a:t>10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900" spc="-5" dirty="0">
                          <a:latin typeface="Calibri"/>
                          <a:cs typeface="Calibri"/>
                        </a:rPr>
                        <a:t>So</a:t>
                      </a:r>
                      <a:r>
                        <a:rPr sz="1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sánh</a:t>
                      </a:r>
                      <a:r>
                        <a:rPr sz="1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latin typeface="Calibri"/>
                          <a:cs typeface="Calibri"/>
                        </a:rPr>
                        <a:t>“lớn</a:t>
                      </a:r>
                      <a:r>
                        <a:rPr sz="19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latin typeface="Calibri"/>
                          <a:cs typeface="Calibri"/>
                        </a:rPr>
                        <a:t>hơn</a:t>
                      </a:r>
                      <a:endParaRPr sz="1900">
                        <a:latin typeface="Calibri"/>
                        <a:cs typeface="Calibri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900" spc="-5" dirty="0">
                          <a:latin typeface="Calibri"/>
                          <a:cs typeface="Calibri"/>
                        </a:rPr>
                        <a:t>hoặc</a:t>
                      </a:r>
                      <a:r>
                        <a:rPr sz="19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10" dirty="0">
                          <a:latin typeface="Calibri"/>
                          <a:cs typeface="Calibri"/>
                        </a:rPr>
                        <a:t>bằng”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900" b="1" spc="-5" dirty="0">
                          <a:latin typeface="Calibri"/>
                          <a:cs typeface="Calibri"/>
                        </a:rPr>
                        <a:t>&gt;=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900" spc="-60" dirty="0">
                          <a:latin typeface="Calibri"/>
                          <a:cs typeface="Calibri"/>
                        </a:rPr>
                        <a:t>Trả</a:t>
                      </a:r>
                      <a:r>
                        <a:rPr sz="19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20" dirty="0">
                          <a:latin typeface="Calibri"/>
                          <a:cs typeface="Calibri"/>
                        </a:rPr>
                        <a:t>về</a:t>
                      </a:r>
                      <a:r>
                        <a:rPr sz="19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b="1" spc="-30" dirty="0">
                          <a:latin typeface="Calibri"/>
                          <a:cs typeface="Calibri"/>
                        </a:rPr>
                        <a:t>True</a:t>
                      </a:r>
                      <a:r>
                        <a:rPr sz="1900" b="1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latin typeface="Calibri"/>
                          <a:cs typeface="Calibri"/>
                        </a:rPr>
                        <a:t>nếu</a:t>
                      </a:r>
                      <a:r>
                        <a:rPr sz="19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5" dirty="0">
                          <a:latin typeface="Calibri"/>
                          <a:cs typeface="Calibri"/>
                        </a:rPr>
                        <a:t>tập</a:t>
                      </a:r>
                      <a:r>
                        <a:rPr sz="19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thứ</a:t>
                      </a:r>
                      <a:r>
                        <a:rPr sz="19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latin typeface="Calibri"/>
                          <a:cs typeface="Calibri"/>
                        </a:rPr>
                        <a:t>nhất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 bằng</a:t>
                      </a:r>
                      <a:r>
                        <a:rPr sz="19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latin typeface="Calibri"/>
                          <a:cs typeface="Calibri"/>
                        </a:rPr>
                        <a:t>hoặc</a:t>
                      </a:r>
                      <a:r>
                        <a:rPr sz="19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latin typeface="Calibri"/>
                          <a:cs typeface="Calibri"/>
                        </a:rPr>
                        <a:t>lớn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latin typeface="Calibri"/>
                          <a:cs typeface="Calibri"/>
                        </a:rPr>
                        <a:t>hơn</a:t>
                      </a:r>
                      <a:endParaRPr sz="1900">
                        <a:latin typeface="Calibri"/>
                        <a:cs typeface="Calibri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900" spc="-15" dirty="0">
                          <a:latin typeface="Calibri"/>
                          <a:cs typeface="Calibri"/>
                        </a:rPr>
                        <a:t>tập</a:t>
                      </a:r>
                      <a:r>
                        <a:rPr sz="1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thứ</a:t>
                      </a:r>
                      <a:r>
                        <a:rPr sz="1900" spc="-10" dirty="0">
                          <a:latin typeface="Calibri"/>
                          <a:cs typeface="Calibri"/>
                        </a:rPr>
                        <a:t> hai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1241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900" spc="-5" dirty="0">
                          <a:latin typeface="Calibri"/>
                          <a:cs typeface="Calibri"/>
                        </a:rPr>
                        <a:t>11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900" spc="-5" dirty="0">
                          <a:latin typeface="Calibri"/>
                          <a:cs typeface="Calibri"/>
                        </a:rPr>
                        <a:t>So</a:t>
                      </a:r>
                      <a:r>
                        <a:rPr sz="1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sánh</a:t>
                      </a:r>
                      <a:r>
                        <a:rPr sz="1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“nhỏ</a:t>
                      </a:r>
                      <a:r>
                        <a:rPr sz="1900" spc="-10" dirty="0">
                          <a:latin typeface="Calibri"/>
                          <a:cs typeface="Calibri"/>
                        </a:rPr>
                        <a:t> hơn”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6990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900" b="1" dirty="0">
                          <a:latin typeface="Calibri"/>
                          <a:cs typeface="Calibri"/>
                        </a:rPr>
                        <a:t>&lt;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900" spc="-60" dirty="0">
                          <a:latin typeface="Calibri"/>
                          <a:cs typeface="Calibri"/>
                        </a:rPr>
                        <a:t>Trả</a:t>
                      </a:r>
                      <a:r>
                        <a:rPr sz="19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5" dirty="0">
                          <a:latin typeface="Calibri"/>
                          <a:cs typeface="Calibri"/>
                        </a:rPr>
                        <a:t>về</a:t>
                      </a:r>
                      <a:r>
                        <a:rPr sz="19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b="1" spc="-30" dirty="0">
                          <a:latin typeface="Calibri"/>
                          <a:cs typeface="Calibri"/>
                        </a:rPr>
                        <a:t>True</a:t>
                      </a:r>
                      <a:r>
                        <a:rPr sz="1900" b="1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nếu</a:t>
                      </a:r>
                      <a:r>
                        <a:rPr sz="19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mọi</a:t>
                      </a:r>
                      <a:r>
                        <a:rPr sz="19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phần</a:t>
                      </a:r>
                      <a:r>
                        <a:rPr sz="19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tử</a:t>
                      </a:r>
                      <a:r>
                        <a:rPr sz="19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thuộc</a:t>
                      </a:r>
                      <a:r>
                        <a:rPr sz="19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latin typeface="Calibri"/>
                          <a:cs typeface="Calibri"/>
                        </a:rPr>
                        <a:t>tập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 thứ</a:t>
                      </a:r>
                      <a:r>
                        <a:rPr sz="19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latin typeface="Calibri"/>
                          <a:cs typeface="Calibri"/>
                        </a:rPr>
                        <a:t>nhất</a:t>
                      </a:r>
                      <a:endParaRPr sz="1900">
                        <a:latin typeface="Calibri"/>
                        <a:cs typeface="Calibri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900" spc="-5" dirty="0">
                          <a:latin typeface="Calibri"/>
                          <a:cs typeface="Calibri"/>
                        </a:rPr>
                        <a:t>đều</a:t>
                      </a:r>
                      <a:r>
                        <a:rPr sz="19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có</a:t>
                      </a:r>
                      <a:r>
                        <a:rPr sz="1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5" dirty="0">
                          <a:latin typeface="Calibri"/>
                          <a:cs typeface="Calibri"/>
                        </a:rPr>
                        <a:t>trong</a:t>
                      </a:r>
                      <a:r>
                        <a:rPr sz="19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5" dirty="0">
                          <a:latin typeface="Calibri"/>
                          <a:cs typeface="Calibri"/>
                        </a:rPr>
                        <a:t>tập</a:t>
                      </a:r>
                      <a:r>
                        <a:rPr sz="19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thứ</a:t>
                      </a:r>
                      <a:r>
                        <a:rPr sz="19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hai </a:t>
                      </a:r>
                      <a:r>
                        <a:rPr sz="1900" spc="-15" dirty="0">
                          <a:latin typeface="Calibri"/>
                          <a:cs typeface="Calibri"/>
                        </a:rPr>
                        <a:t>và</a:t>
                      </a:r>
                      <a:r>
                        <a:rPr sz="19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latin typeface="Calibri"/>
                          <a:cs typeface="Calibri"/>
                        </a:rPr>
                        <a:t>có</a:t>
                      </a:r>
                      <a:r>
                        <a:rPr sz="1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ít </a:t>
                      </a:r>
                      <a:r>
                        <a:rPr sz="1900" spc="-10" dirty="0">
                          <a:latin typeface="Calibri"/>
                          <a:cs typeface="Calibri"/>
                        </a:rPr>
                        <a:t>nhất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 một phần</a:t>
                      </a:r>
                      <a:endParaRPr sz="1900">
                        <a:latin typeface="Calibri"/>
                        <a:cs typeface="Calibri"/>
                      </a:endParaRPr>
                    </a:p>
                    <a:p>
                      <a:pPr marL="68580" marR="196215">
                        <a:lnSpc>
                          <a:spcPct val="114700"/>
                        </a:lnSpc>
                        <a:spcBef>
                          <a:spcPts val="15"/>
                        </a:spcBef>
                      </a:pPr>
                      <a:r>
                        <a:rPr sz="1900" spc="-5" dirty="0">
                          <a:latin typeface="Calibri"/>
                          <a:cs typeface="Calibri"/>
                        </a:rPr>
                        <a:t>tử thuộc</a:t>
                      </a:r>
                      <a:r>
                        <a:rPr sz="19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5" dirty="0">
                          <a:latin typeface="Calibri"/>
                          <a:cs typeface="Calibri"/>
                        </a:rPr>
                        <a:t>tập</a:t>
                      </a:r>
                      <a:r>
                        <a:rPr sz="19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thứ</a:t>
                      </a:r>
                      <a:r>
                        <a:rPr sz="19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hai</a:t>
                      </a:r>
                      <a:r>
                        <a:rPr sz="19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không</a:t>
                      </a:r>
                      <a:r>
                        <a:rPr sz="19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5" dirty="0">
                          <a:latin typeface="Calibri"/>
                          <a:cs typeface="Calibri"/>
                        </a:rPr>
                        <a:t>xuất</a:t>
                      </a:r>
                      <a:r>
                        <a:rPr sz="19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latin typeface="Calibri"/>
                          <a:cs typeface="Calibri"/>
                        </a:rPr>
                        <a:t>hiện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5" dirty="0">
                          <a:latin typeface="Calibri"/>
                          <a:cs typeface="Calibri"/>
                        </a:rPr>
                        <a:t>trong</a:t>
                      </a:r>
                      <a:r>
                        <a:rPr sz="19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5" dirty="0">
                          <a:latin typeface="Calibri"/>
                          <a:cs typeface="Calibri"/>
                        </a:rPr>
                        <a:t>tập </a:t>
                      </a:r>
                      <a:r>
                        <a:rPr sz="1900" spc="-4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thứ</a:t>
                      </a:r>
                      <a:r>
                        <a:rPr sz="19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latin typeface="Calibri"/>
                          <a:cs typeface="Calibri"/>
                        </a:rPr>
                        <a:t>nhất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64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900" spc="-5" dirty="0">
                          <a:latin typeface="Calibri"/>
                          <a:cs typeface="Calibri"/>
                        </a:rPr>
                        <a:t>12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900" spc="-5" dirty="0">
                          <a:latin typeface="Calibri"/>
                          <a:cs typeface="Calibri"/>
                        </a:rPr>
                        <a:t>So</a:t>
                      </a:r>
                      <a:r>
                        <a:rPr sz="19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sánh</a:t>
                      </a:r>
                      <a:r>
                        <a:rPr sz="19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“nhỏ </a:t>
                      </a:r>
                      <a:r>
                        <a:rPr sz="1900" spc="-10" dirty="0">
                          <a:latin typeface="Calibri"/>
                          <a:cs typeface="Calibri"/>
                        </a:rPr>
                        <a:t>hơn</a:t>
                      </a:r>
                      <a:endParaRPr sz="1900">
                        <a:latin typeface="Calibri"/>
                        <a:cs typeface="Calibri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900" spc="-5" dirty="0">
                          <a:latin typeface="Calibri"/>
                          <a:cs typeface="Calibri"/>
                        </a:rPr>
                        <a:t>hoặc</a:t>
                      </a:r>
                      <a:r>
                        <a:rPr sz="19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10" dirty="0">
                          <a:latin typeface="Calibri"/>
                          <a:cs typeface="Calibri"/>
                        </a:rPr>
                        <a:t>bằng”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900" b="1" spc="-5" dirty="0">
                          <a:latin typeface="Calibri"/>
                          <a:cs typeface="Calibri"/>
                        </a:rPr>
                        <a:t>&lt;=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900" spc="-60" dirty="0">
                          <a:latin typeface="Calibri"/>
                          <a:cs typeface="Calibri"/>
                        </a:rPr>
                        <a:t>Trả</a:t>
                      </a:r>
                      <a:r>
                        <a:rPr sz="19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20" dirty="0">
                          <a:latin typeface="Calibri"/>
                          <a:cs typeface="Calibri"/>
                        </a:rPr>
                        <a:t>về</a:t>
                      </a:r>
                      <a:r>
                        <a:rPr sz="19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b="1" spc="-30" dirty="0">
                          <a:latin typeface="Calibri"/>
                          <a:cs typeface="Calibri"/>
                        </a:rPr>
                        <a:t>True</a:t>
                      </a:r>
                      <a:r>
                        <a:rPr sz="1900" b="1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latin typeface="Calibri"/>
                          <a:cs typeface="Calibri"/>
                        </a:rPr>
                        <a:t>nếu</a:t>
                      </a:r>
                      <a:r>
                        <a:rPr sz="19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5" dirty="0">
                          <a:latin typeface="Calibri"/>
                          <a:cs typeface="Calibri"/>
                        </a:rPr>
                        <a:t>tập</a:t>
                      </a:r>
                      <a:r>
                        <a:rPr sz="19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thứ</a:t>
                      </a:r>
                      <a:r>
                        <a:rPr sz="19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latin typeface="Calibri"/>
                          <a:cs typeface="Calibri"/>
                        </a:rPr>
                        <a:t>nhất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 bằng</a:t>
                      </a:r>
                      <a:r>
                        <a:rPr sz="19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latin typeface="Calibri"/>
                          <a:cs typeface="Calibri"/>
                        </a:rPr>
                        <a:t>hoặc</a:t>
                      </a:r>
                      <a:r>
                        <a:rPr sz="19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latin typeface="Calibri"/>
                          <a:cs typeface="Calibri"/>
                        </a:rPr>
                        <a:t>nhỏ</a:t>
                      </a:r>
                      <a:endParaRPr sz="1900">
                        <a:latin typeface="Calibri"/>
                        <a:cs typeface="Calibri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900" spc="-10" dirty="0">
                          <a:latin typeface="Calibri"/>
                          <a:cs typeface="Calibri"/>
                        </a:rPr>
                        <a:t>hơn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latin typeface="Calibri"/>
                          <a:cs typeface="Calibri"/>
                        </a:rPr>
                        <a:t>tập</a:t>
                      </a:r>
                      <a:r>
                        <a:rPr sz="1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thứ</a:t>
                      </a:r>
                      <a:r>
                        <a:rPr sz="1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latin typeface="Calibri"/>
                          <a:cs typeface="Calibri"/>
                        </a:rPr>
                        <a:t>hai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9372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81" y="141859"/>
            <a:ext cx="46850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Vòng</a:t>
            </a:r>
            <a:r>
              <a:rPr sz="3600" spc="-30" dirty="0"/>
              <a:t> </a:t>
            </a:r>
            <a:r>
              <a:rPr sz="3600" dirty="0"/>
              <a:t>lặp</a:t>
            </a:r>
            <a:r>
              <a:rPr sz="3600" spc="-20" dirty="0"/>
              <a:t> </a:t>
            </a:r>
            <a:r>
              <a:rPr sz="3600" spc="-5" dirty="0"/>
              <a:t>while</a:t>
            </a:r>
            <a:r>
              <a:rPr sz="3600" spc="-25" dirty="0"/>
              <a:t> </a:t>
            </a:r>
            <a:r>
              <a:rPr sz="3600" dirty="0"/>
              <a:t>với</a:t>
            </a:r>
            <a:r>
              <a:rPr sz="3600" spc="-25" dirty="0"/>
              <a:t> </a:t>
            </a:r>
            <a:r>
              <a:rPr sz="3600" dirty="0"/>
              <a:t>break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59181" y="963930"/>
            <a:ext cx="8408035" cy="10426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# bài</a:t>
            </a:r>
            <a:r>
              <a:rPr sz="2000" spc="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tập buổi</a:t>
            </a:r>
            <a:r>
              <a:rPr sz="2000" spc="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trước:</a:t>
            </a:r>
            <a:r>
              <a:rPr sz="2000" spc="-1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kiểm</a:t>
            </a:r>
            <a:r>
              <a:rPr sz="2000" spc="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tra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xem</a:t>
            </a:r>
            <a:r>
              <a:rPr sz="2000" spc="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một </a:t>
            </a:r>
            <a:r>
              <a:rPr sz="2000" spc="-10" dirty="0">
                <a:solidFill>
                  <a:srgbClr val="EC7C30"/>
                </a:solidFill>
                <a:latin typeface="Consolas"/>
                <a:cs typeface="Consolas"/>
              </a:rPr>
              <a:t>số</a:t>
            </a:r>
            <a:r>
              <a:rPr sz="2000" spc="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dương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 N</a:t>
            </a:r>
            <a:r>
              <a:rPr sz="2000" spc="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spc="-10" dirty="0">
                <a:solidFill>
                  <a:srgbClr val="EC7C30"/>
                </a:solidFill>
                <a:latin typeface="Consolas"/>
                <a:cs typeface="Consolas"/>
              </a:rPr>
              <a:t>có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phải</a:t>
            </a:r>
            <a:r>
              <a:rPr sz="2000" spc="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số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#</a:t>
            </a:r>
            <a:r>
              <a:rPr sz="2000" spc="-1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fibonacci</a:t>
            </a:r>
            <a:r>
              <a:rPr sz="2000" spc="-2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hay</a:t>
            </a:r>
            <a:r>
              <a:rPr sz="2000" spc="-1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không?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2000" dirty="0">
                <a:latin typeface="Consolas"/>
                <a:cs typeface="Consolas"/>
              </a:rPr>
              <a:t>n =</a:t>
            </a:r>
            <a:r>
              <a:rPr sz="2000" spc="-5" dirty="0"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257E99"/>
                </a:solidFill>
                <a:latin typeface="Consolas"/>
                <a:cs typeface="Consolas"/>
              </a:rPr>
              <a:t>int</a:t>
            </a:r>
            <a:r>
              <a:rPr sz="2000" spc="-5" dirty="0">
                <a:latin typeface="Consolas"/>
                <a:cs typeface="Consolas"/>
              </a:rPr>
              <a:t>(</a:t>
            </a:r>
            <a:r>
              <a:rPr sz="2000" spc="-5" dirty="0">
                <a:solidFill>
                  <a:srgbClr val="795E25"/>
                </a:solidFill>
                <a:latin typeface="Consolas"/>
                <a:cs typeface="Consolas"/>
              </a:rPr>
              <a:t>input</a:t>
            </a:r>
            <a:r>
              <a:rPr sz="2000" spc="-5" dirty="0">
                <a:latin typeface="Consolas"/>
                <a:cs typeface="Consolas"/>
              </a:rPr>
              <a:t>(</a:t>
            </a:r>
            <a:r>
              <a:rPr sz="2000" spc="-5" dirty="0">
                <a:solidFill>
                  <a:srgbClr val="A21515"/>
                </a:solidFill>
                <a:latin typeface="Consolas"/>
                <a:cs typeface="Consolas"/>
              </a:rPr>
              <a:t>"Nhập</a:t>
            </a:r>
            <a:r>
              <a:rPr sz="2000" dirty="0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A21515"/>
                </a:solidFill>
                <a:latin typeface="Consolas"/>
                <a:cs typeface="Consolas"/>
              </a:rPr>
              <a:t>số</a:t>
            </a:r>
            <a:r>
              <a:rPr sz="2000" spc="-10" dirty="0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A21515"/>
                </a:solidFill>
                <a:latin typeface="Consolas"/>
                <a:cs typeface="Consolas"/>
              </a:rPr>
              <a:t>dương</a:t>
            </a:r>
            <a:r>
              <a:rPr sz="2000" spc="-10" dirty="0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A21515"/>
                </a:solidFill>
                <a:latin typeface="Consolas"/>
                <a:cs typeface="Consolas"/>
              </a:rPr>
              <a:t>N:</a:t>
            </a:r>
            <a:r>
              <a:rPr sz="2000" spc="-10" dirty="0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A21515"/>
                </a:solidFill>
                <a:latin typeface="Consolas"/>
                <a:cs typeface="Consolas"/>
              </a:rPr>
              <a:t>"</a:t>
            </a:r>
            <a:r>
              <a:rPr sz="2000" spc="-5" dirty="0">
                <a:latin typeface="Consolas"/>
                <a:cs typeface="Consolas"/>
              </a:rPr>
              <a:t>))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9181" y="1978904"/>
            <a:ext cx="2680970" cy="2059939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sz="2000" dirty="0">
                <a:latin typeface="Consolas"/>
                <a:cs typeface="Consolas"/>
              </a:rPr>
              <a:t>a,</a:t>
            </a:r>
            <a:r>
              <a:rPr sz="2000" spc="-15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b</a:t>
            </a:r>
            <a:r>
              <a:rPr sz="2000" spc="-20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=</a:t>
            </a:r>
            <a:r>
              <a:rPr sz="2000" spc="-25" dirty="0"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98557"/>
                </a:solidFill>
                <a:latin typeface="Consolas"/>
                <a:cs typeface="Consolas"/>
              </a:rPr>
              <a:t>0</a:t>
            </a:r>
            <a:r>
              <a:rPr sz="2000" dirty="0">
                <a:latin typeface="Consolas"/>
                <a:cs typeface="Consolas"/>
              </a:rPr>
              <a:t>,</a:t>
            </a:r>
            <a:r>
              <a:rPr sz="2000" spc="-30" dirty="0"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98557"/>
                </a:solidFill>
                <a:latin typeface="Consolas"/>
                <a:cs typeface="Consolas"/>
              </a:rPr>
              <a:t>1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sz="2000" dirty="0">
                <a:solidFill>
                  <a:srgbClr val="AE00DB"/>
                </a:solidFill>
                <a:latin typeface="Consolas"/>
                <a:cs typeface="Consolas"/>
              </a:rPr>
              <a:t>while</a:t>
            </a:r>
            <a:r>
              <a:rPr sz="2000" spc="-30" dirty="0">
                <a:solidFill>
                  <a:srgbClr val="AE00DB"/>
                </a:solidFill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b</a:t>
            </a:r>
            <a:r>
              <a:rPr sz="2000" spc="-35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!=</a:t>
            </a:r>
            <a:r>
              <a:rPr sz="2000" spc="-45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n:</a:t>
            </a:r>
            <a:endParaRPr sz="2000">
              <a:latin typeface="Consolas"/>
              <a:cs typeface="Consolas"/>
            </a:endParaRPr>
          </a:p>
          <a:p>
            <a:pPr marR="843280" algn="r">
              <a:lnSpc>
                <a:spcPct val="100000"/>
              </a:lnSpc>
              <a:spcBef>
                <a:spcPts val="800"/>
              </a:spcBef>
            </a:pPr>
            <a:r>
              <a:rPr sz="2000" dirty="0">
                <a:solidFill>
                  <a:srgbClr val="AE00DB"/>
                </a:solidFill>
                <a:latin typeface="Consolas"/>
                <a:cs typeface="Consolas"/>
              </a:rPr>
              <a:t>if</a:t>
            </a:r>
            <a:r>
              <a:rPr sz="2000" spc="-40" dirty="0">
                <a:solidFill>
                  <a:srgbClr val="AE00DB"/>
                </a:solidFill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b</a:t>
            </a:r>
            <a:r>
              <a:rPr sz="2000" spc="-25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&gt;</a:t>
            </a:r>
            <a:r>
              <a:rPr sz="2000" spc="-50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n:</a:t>
            </a:r>
            <a:endParaRPr sz="2000">
              <a:latin typeface="Consolas"/>
              <a:cs typeface="Consolas"/>
            </a:endParaRPr>
          </a:p>
          <a:p>
            <a:pPr marR="843280" algn="r">
              <a:lnSpc>
                <a:spcPct val="100000"/>
              </a:lnSpc>
              <a:spcBef>
                <a:spcPts val="795"/>
              </a:spcBef>
            </a:pPr>
            <a:r>
              <a:rPr sz="2000" spc="-5" dirty="0">
                <a:solidFill>
                  <a:srgbClr val="FF0000"/>
                </a:solidFill>
                <a:latin typeface="Consolas"/>
                <a:cs typeface="Consolas"/>
              </a:rPr>
              <a:t>break</a:t>
            </a:r>
            <a:endParaRPr sz="2000">
              <a:latin typeface="Consolas"/>
              <a:cs typeface="Consolas"/>
            </a:endParaRPr>
          </a:p>
          <a:p>
            <a:pPr marL="572135">
              <a:lnSpc>
                <a:spcPct val="100000"/>
              </a:lnSpc>
              <a:spcBef>
                <a:spcPts val="805"/>
              </a:spcBef>
            </a:pPr>
            <a:r>
              <a:rPr sz="2000" dirty="0">
                <a:latin typeface="Consolas"/>
                <a:cs typeface="Consolas"/>
              </a:rPr>
              <a:t>a,</a:t>
            </a:r>
            <a:r>
              <a:rPr sz="2000" spc="-25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b</a:t>
            </a:r>
            <a:r>
              <a:rPr sz="2000" spc="-5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=</a:t>
            </a:r>
            <a:r>
              <a:rPr sz="2000" spc="-30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b,</a:t>
            </a:r>
            <a:r>
              <a:rPr sz="2000" spc="-5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a</a:t>
            </a:r>
            <a:r>
              <a:rPr sz="2000" spc="-25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+</a:t>
            </a:r>
            <a:r>
              <a:rPr sz="2000" spc="-20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b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12641" y="2080717"/>
            <a:ext cx="519366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#</a:t>
            </a:r>
            <a:r>
              <a:rPr sz="2000" spc="-1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kiểu 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gán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trong</a:t>
            </a:r>
            <a:r>
              <a:rPr sz="2000" spc="-1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python:</a:t>
            </a:r>
            <a:r>
              <a:rPr sz="2000" spc="-1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a</a:t>
            </a:r>
            <a:r>
              <a:rPr sz="2000" spc="-1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=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 0,</a:t>
            </a:r>
            <a:r>
              <a:rPr sz="2000" spc="-1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b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=</a:t>
            </a:r>
            <a:r>
              <a:rPr sz="2000" spc="-1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1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12641" y="2895092"/>
            <a:ext cx="37979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#</a:t>
            </a:r>
            <a:r>
              <a:rPr sz="2000" spc="-2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nếu</a:t>
            </a:r>
            <a:r>
              <a:rPr sz="2000" spc="-1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b</a:t>
            </a:r>
            <a:r>
              <a:rPr sz="2000" spc="-1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vượt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quá</a:t>
            </a:r>
            <a:r>
              <a:rPr sz="2000" spc="-1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n</a:t>
            </a:r>
            <a:r>
              <a:rPr sz="2000" spc="-1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thì</a:t>
            </a:r>
            <a:r>
              <a:rPr sz="2000" spc="-1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dừng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12641" y="3707079"/>
            <a:ext cx="25406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#</a:t>
            </a:r>
            <a:r>
              <a:rPr sz="2000" spc="-2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a</a:t>
            </a:r>
            <a:r>
              <a:rPr sz="2000" spc="-1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=</a:t>
            </a:r>
            <a:r>
              <a:rPr sz="2000" spc="-1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b,</a:t>
            </a:r>
            <a:r>
              <a:rPr sz="2000" spc="-3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b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=</a:t>
            </a:r>
            <a:r>
              <a:rPr sz="2000" spc="-2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a</a:t>
            </a:r>
            <a:r>
              <a:rPr sz="2000" spc="-1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+</a:t>
            </a:r>
            <a:r>
              <a:rPr sz="2000" spc="-1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b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9181" y="4114546"/>
            <a:ext cx="68707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795E25"/>
                </a:solidFill>
                <a:latin typeface="Consolas"/>
                <a:cs typeface="Consolas"/>
              </a:rPr>
              <a:t>print</a:t>
            </a:r>
            <a:r>
              <a:rPr sz="2000" dirty="0">
                <a:latin typeface="Consolas"/>
                <a:cs typeface="Consolas"/>
              </a:rPr>
              <a:t>(</a:t>
            </a:r>
            <a:r>
              <a:rPr sz="2000" dirty="0">
                <a:solidFill>
                  <a:srgbClr val="A21515"/>
                </a:solidFill>
                <a:latin typeface="Consolas"/>
                <a:cs typeface="Consolas"/>
              </a:rPr>
              <a:t>'Fibonacci'</a:t>
            </a:r>
            <a:r>
              <a:rPr sz="2000" spc="-15" dirty="0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AE00DB"/>
                </a:solidFill>
                <a:latin typeface="Consolas"/>
                <a:cs typeface="Consolas"/>
              </a:rPr>
              <a:t>if</a:t>
            </a:r>
            <a:r>
              <a:rPr sz="2000" spc="-5" dirty="0">
                <a:solidFill>
                  <a:srgbClr val="AE00DB"/>
                </a:solidFill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b</a:t>
            </a:r>
            <a:r>
              <a:rPr sz="2000" spc="-10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==</a:t>
            </a:r>
            <a:r>
              <a:rPr sz="2000" spc="-10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n</a:t>
            </a:r>
            <a:r>
              <a:rPr sz="2000" spc="5" dirty="0"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AE00DB"/>
                </a:solidFill>
                <a:latin typeface="Consolas"/>
                <a:cs typeface="Consolas"/>
              </a:rPr>
              <a:t>else</a:t>
            </a:r>
            <a:r>
              <a:rPr sz="2000" spc="-15" dirty="0">
                <a:solidFill>
                  <a:srgbClr val="AE00DB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A21515"/>
                </a:solidFill>
                <a:latin typeface="Consolas"/>
                <a:cs typeface="Consolas"/>
              </a:rPr>
              <a:t>'Non-fibonacci'</a:t>
            </a:r>
            <a:r>
              <a:rPr sz="2000" spc="-5" dirty="0">
                <a:latin typeface="Consolas"/>
                <a:cs typeface="Consolas"/>
              </a:rPr>
              <a:t>)</a:t>
            </a:r>
            <a:endParaRPr sz="200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97285021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81" y="141859"/>
            <a:ext cx="40887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Các</a:t>
            </a:r>
            <a:r>
              <a:rPr sz="3600" spc="-25" dirty="0"/>
              <a:t> </a:t>
            </a:r>
            <a:r>
              <a:rPr sz="3600" dirty="0"/>
              <a:t>phép</a:t>
            </a:r>
            <a:r>
              <a:rPr sz="3600" spc="-20" dirty="0"/>
              <a:t> </a:t>
            </a:r>
            <a:r>
              <a:rPr sz="3600" dirty="0"/>
              <a:t>toán</a:t>
            </a:r>
            <a:r>
              <a:rPr sz="3600" spc="-20" dirty="0"/>
              <a:t> </a:t>
            </a:r>
            <a:r>
              <a:rPr sz="3600" dirty="0"/>
              <a:t>trên</a:t>
            </a:r>
            <a:r>
              <a:rPr sz="3600" spc="-20" dirty="0"/>
              <a:t> </a:t>
            </a:r>
            <a:r>
              <a:rPr sz="3600" spc="-5" dirty="0"/>
              <a:t>set</a:t>
            </a:r>
            <a:endParaRPr sz="360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80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59181" y="862431"/>
            <a:ext cx="3099435" cy="8394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3500"/>
              </a:lnSpc>
              <a:spcBef>
                <a:spcPts val="100"/>
              </a:spcBef>
            </a:pP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a = 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set('abracadabra') </a:t>
            </a:r>
            <a:r>
              <a:rPr sz="2000" spc="-109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 b</a:t>
            </a:r>
            <a:r>
              <a:rPr sz="2000" spc="-1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=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 set('alacazam')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71950" y="862431"/>
            <a:ext cx="3796029" cy="839469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#</a:t>
            </a:r>
            <a:r>
              <a:rPr sz="2000" spc="-2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{'d',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'r',</a:t>
            </a:r>
            <a:r>
              <a:rPr sz="2000" spc="-2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'c',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'b',</a:t>
            </a:r>
            <a:r>
              <a:rPr sz="2000" spc="-2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'a'}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#</a:t>
            </a:r>
            <a:r>
              <a:rPr sz="2000" spc="-2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{'z',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'c',</a:t>
            </a:r>
            <a:r>
              <a:rPr sz="2000" spc="-2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'm',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'l',</a:t>
            </a:r>
            <a:r>
              <a:rPr sz="2000" spc="-2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'a'}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9181" y="2081012"/>
            <a:ext cx="7570470" cy="40919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1263650">
              <a:lnSpc>
                <a:spcPct val="133300"/>
              </a:lnSpc>
              <a:spcBef>
                <a:spcPts val="105"/>
              </a:spcBef>
              <a:tabLst>
                <a:tab pos="3924935" algn="l"/>
              </a:tabLst>
            </a:pP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# Phép 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Hiệu: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thuộc a nhưng không thuộc b </a:t>
            </a:r>
            <a:r>
              <a:rPr sz="2000" spc="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print(a –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 b)	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#</a:t>
            </a:r>
            <a:r>
              <a:rPr sz="2000" spc="-3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{'r',</a:t>
            </a:r>
            <a:r>
              <a:rPr sz="2000" spc="-2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'd',</a:t>
            </a:r>
            <a:r>
              <a:rPr sz="2000" spc="-3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'b'} </a:t>
            </a:r>
            <a:r>
              <a:rPr sz="2000" spc="-108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 #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Phép</a:t>
            </a:r>
            <a:r>
              <a:rPr sz="2000" spc="-1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Hợp:</a:t>
            </a:r>
            <a:r>
              <a:rPr sz="2000" spc="-1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thuộc</a:t>
            </a:r>
            <a:r>
              <a:rPr sz="2000" spc="-1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a 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hoặc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b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#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{'a',</a:t>
            </a:r>
            <a:r>
              <a:rPr sz="2000" spc="-1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'c',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 'r',</a:t>
            </a:r>
            <a:r>
              <a:rPr sz="2000" spc="-1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'd',</a:t>
            </a:r>
            <a:r>
              <a:rPr sz="2000" spc="-1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'b', 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'm',</a:t>
            </a:r>
            <a:r>
              <a:rPr sz="2000" spc="-1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'z', 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'l'}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print(a</a:t>
            </a:r>
            <a:r>
              <a:rPr sz="2000" spc="-4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|</a:t>
            </a:r>
            <a:r>
              <a:rPr sz="2000" spc="-3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b)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#</a:t>
            </a:r>
            <a:r>
              <a:rPr sz="2000" spc="-1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Phép</a:t>
            </a:r>
            <a:r>
              <a:rPr sz="2000" spc="-1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Giao: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thuộc</a:t>
            </a:r>
            <a:r>
              <a:rPr sz="2000" spc="-2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cả</a:t>
            </a:r>
            <a:r>
              <a:rPr sz="2000" spc="-2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a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và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b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  <a:tabLst>
                <a:tab pos="3924935" algn="l"/>
              </a:tabLst>
            </a:pP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print(a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&amp; 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b)	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#</a:t>
            </a:r>
            <a:r>
              <a:rPr sz="2000" spc="-3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{'a',</a:t>
            </a:r>
            <a:r>
              <a:rPr sz="2000" spc="-3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'c'}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#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Phép</a:t>
            </a:r>
            <a:r>
              <a:rPr sz="2000" spc="-1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Xor:</a:t>
            </a:r>
            <a:r>
              <a:rPr sz="2000" spc="-1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thuộc</a:t>
            </a:r>
            <a:r>
              <a:rPr sz="2000" spc="-1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hoặc</a:t>
            </a:r>
            <a:r>
              <a:rPr sz="2000" spc="-1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a,</a:t>
            </a:r>
            <a:r>
              <a:rPr sz="2000" spc="-1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hoặc b</a:t>
            </a:r>
            <a:r>
              <a:rPr sz="2000" spc="-2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nhưng 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không</a:t>
            </a:r>
            <a:r>
              <a:rPr sz="2000" spc="-1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phải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 cả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 2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#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{'r',</a:t>
            </a:r>
            <a:r>
              <a:rPr sz="2000" spc="-1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'd',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'b',</a:t>
            </a:r>
            <a:r>
              <a:rPr sz="2000" spc="-1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'm',</a:t>
            </a:r>
            <a:r>
              <a:rPr sz="2000" spc="-1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'z',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 'l'}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print(a</a:t>
            </a:r>
            <a:r>
              <a:rPr sz="2000" spc="-4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^</a:t>
            </a:r>
            <a:r>
              <a:rPr sz="2000" spc="-3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b)</a:t>
            </a:r>
            <a:endParaRPr sz="200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17248690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81" y="141859"/>
            <a:ext cx="55943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Duyệt</a:t>
            </a:r>
            <a:r>
              <a:rPr sz="3600" spc="-25" dirty="0"/>
              <a:t> </a:t>
            </a:r>
            <a:r>
              <a:rPr sz="3600" dirty="0"/>
              <a:t>các</a:t>
            </a:r>
            <a:r>
              <a:rPr sz="3600" spc="-15" dirty="0"/>
              <a:t> </a:t>
            </a:r>
            <a:r>
              <a:rPr sz="3600" dirty="0"/>
              <a:t>phần</a:t>
            </a:r>
            <a:r>
              <a:rPr sz="3600" spc="-10" dirty="0"/>
              <a:t> </a:t>
            </a:r>
            <a:r>
              <a:rPr sz="3600" dirty="0"/>
              <a:t>tử</a:t>
            </a:r>
            <a:r>
              <a:rPr sz="3600" spc="-15" dirty="0"/>
              <a:t> </a:t>
            </a:r>
            <a:r>
              <a:rPr sz="3600" dirty="0"/>
              <a:t>của</a:t>
            </a:r>
            <a:r>
              <a:rPr sz="3600" spc="-15" dirty="0"/>
              <a:t> </a:t>
            </a:r>
            <a:r>
              <a:rPr sz="3600" spc="-5" dirty="0"/>
              <a:t>tập</a:t>
            </a:r>
            <a:r>
              <a:rPr sz="3600" spc="-10" dirty="0"/>
              <a:t> </a:t>
            </a:r>
            <a:r>
              <a:rPr sz="3600" dirty="0"/>
              <a:t>hợp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81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59181" y="874660"/>
            <a:ext cx="8537575" cy="4585970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73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10" dirty="0">
                <a:latin typeface="Calibri"/>
                <a:cs typeface="Calibri"/>
              </a:rPr>
              <a:t>Cách</a:t>
            </a:r>
            <a:r>
              <a:rPr sz="2800" spc="-5" dirty="0">
                <a:latin typeface="Calibri"/>
                <a:cs typeface="Calibri"/>
              </a:rPr>
              <a:t> đơn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giản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nhất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là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duyệt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bằng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vòng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for</a:t>
            </a:r>
            <a:endParaRPr sz="2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465"/>
              </a:spcBef>
            </a:pPr>
            <a:r>
              <a:rPr sz="2000" dirty="0">
                <a:solidFill>
                  <a:srgbClr val="000F80"/>
                </a:solidFill>
                <a:latin typeface="Consolas"/>
                <a:cs typeface="Consolas"/>
              </a:rPr>
              <a:t>a</a:t>
            </a:r>
            <a:r>
              <a:rPr sz="2000" spc="-5" dirty="0">
                <a:solidFill>
                  <a:srgbClr val="000F80"/>
                </a:solidFill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=</a:t>
            </a:r>
            <a:r>
              <a:rPr sz="2000" spc="-10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{</a:t>
            </a:r>
            <a:r>
              <a:rPr sz="2000" spc="-5" dirty="0"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98557"/>
                </a:solidFill>
                <a:latin typeface="Consolas"/>
                <a:cs typeface="Consolas"/>
              </a:rPr>
              <a:t>10</a:t>
            </a:r>
            <a:r>
              <a:rPr sz="2000" spc="-5" dirty="0">
                <a:latin typeface="Consolas"/>
                <a:cs typeface="Consolas"/>
              </a:rPr>
              <a:t>,</a:t>
            </a:r>
            <a:r>
              <a:rPr sz="2000" spc="-15" dirty="0"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98557"/>
                </a:solidFill>
                <a:latin typeface="Consolas"/>
                <a:cs typeface="Consolas"/>
              </a:rPr>
              <a:t>2</a:t>
            </a:r>
            <a:r>
              <a:rPr sz="2000" spc="-5" dirty="0">
                <a:latin typeface="Consolas"/>
                <a:cs typeface="Consolas"/>
              </a:rPr>
              <a:t>,</a:t>
            </a:r>
            <a:r>
              <a:rPr sz="2000" dirty="0"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98557"/>
                </a:solidFill>
                <a:latin typeface="Consolas"/>
                <a:cs typeface="Consolas"/>
              </a:rPr>
              <a:t>3</a:t>
            </a:r>
            <a:r>
              <a:rPr sz="2000" dirty="0">
                <a:latin typeface="Consolas"/>
                <a:cs typeface="Consolas"/>
              </a:rPr>
              <a:t>,</a:t>
            </a:r>
            <a:r>
              <a:rPr sz="2000" spc="-10" dirty="0"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98557"/>
                </a:solidFill>
                <a:latin typeface="Consolas"/>
                <a:cs typeface="Consolas"/>
              </a:rPr>
              <a:t>1</a:t>
            </a:r>
            <a:r>
              <a:rPr sz="2000" dirty="0">
                <a:latin typeface="Consolas"/>
                <a:cs typeface="Consolas"/>
              </a:rPr>
              <a:t>,</a:t>
            </a:r>
            <a:r>
              <a:rPr sz="2000" spc="-15" dirty="0"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98557"/>
                </a:solidFill>
                <a:latin typeface="Consolas"/>
                <a:cs typeface="Consolas"/>
              </a:rPr>
              <a:t>3</a:t>
            </a:r>
            <a:r>
              <a:rPr sz="2000" dirty="0">
                <a:latin typeface="Consolas"/>
                <a:cs typeface="Consolas"/>
              </a:rPr>
              <a:t>,</a:t>
            </a:r>
            <a:r>
              <a:rPr sz="2000" spc="-25" dirty="0"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98557"/>
                </a:solidFill>
                <a:latin typeface="Consolas"/>
                <a:cs typeface="Consolas"/>
              </a:rPr>
              <a:t>2</a:t>
            </a:r>
            <a:r>
              <a:rPr sz="2000" dirty="0">
                <a:latin typeface="Consolas"/>
                <a:cs typeface="Consolas"/>
              </a:rPr>
              <a:t>, </a:t>
            </a:r>
            <a:r>
              <a:rPr sz="2000" spc="-5" dirty="0">
                <a:solidFill>
                  <a:srgbClr val="098557"/>
                </a:solidFill>
                <a:latin typeface="Consolas"/>
                <a:cs typeface="Consolas"/>
              </a:rPr>
              <a:t>10</a:t>
            </a:r>
            <a:r>
              <a:rPr sz="2000" dirty="0">
                <a:solidFill>
                  <a:srgbClr val="098557"/>
                </a:solidFill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}</a:t>
            </a:r>
            <a:endParaRPr sz="2000">
              <a:latin typeface="Consolas"/>
              <a:cs typeface="Consolas"/>
            </a:endParaRPr>
          </a:p>
          <a:p>
            <a:pPr marL="469900">
              <a:lnSpc>
                <a:spcPct val="100000"/>
              </a:lnSpc>
              <a:spcBef>
                <a:spcPts val="409"/>
              </a:spcBef>
            </a:pPr>
            <a:r>
              <a:rPr sz="2000" dirty="0">
                <a:solidFill>
                  <a:srgbClr val="AE00DB"/>
                </a:solidFill>
                <a:latin typeface="Consolas"/>
                <a:cs typeface="Consolas"/>
              </a:rPr>
              <a:t>for</a:t>
            </a:r>
            <a:r>
              <a:rPr sz="2000" spc="-35" dirty="0">
                <a:solidFill>
                  <a:srgbClr val="AE00DB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0F80"/>
                </a:solidFill>
                <a:latin typeface="Consolas"/>
                <a:cs typeface="Consolas"/>
              </a:rPr>
              <a:t>e</a:t>
            </a:r>
            <a:r>
              <a:rPr sz="2000" spc="-20" dirty="0">
                <a:solidFill>
                  <a:srgbClr val="000F8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AE00DB"/>
                </a:solidFill>
                <a:latin typeface="Consolas"/>
                <a:cs typeface="Consolas"/>
              </a:rPr>
              <a:t>in</a:t>
            </a:r>
            <a:r>
              <a:rPr sz="2000" spc="-15" dirty="0">
                <a:solidFill>
                  <a:srgbClr val="AE00DB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0F80"/>
                </a:solidFill>
                <a:latin typeface="Consolas"/>
                <a:cs typeface="Consolas"/>
              </a:rPr>
              <a:t>a</a:t>
            </a:r>
            <a:r>
              <a:rPr sz="2000" spc="-5" dirty="0">
                <a:latin typeface="Consolas"/>
                <a:cs typeface="Consolas"/>
              </a:rPr>
              <a:t>:</a:t>
            </a:r>
            <a:endParaRPr sz="2000">
              <a:latin typeface="Consolas"/>
              <a:cs typeface="Consolas"/>
            </a:endParaRPr>
          </a:p>
          <a:p>
            <a:pPr marL="1029335">
              <a:lnSpc>
                <a:spcPct val="100000"/>
              </a:lnSpc>
              <a:spcBef>
                <a:spcPts val="395"/>
              </a:spcBef>
            </a:pPr>
            <a:r>
              <a:rPr sz="2000" spc="-5" dirty="0">
                <a:solidFill>
                  <a:srgbClr val="795E25"/>
                </a:solidFill>
                <a:latin typeface="Consolas"/>
                <a:cs typeface="Consolas"/>
              </a:rPr>
              <a:t>print</a:t>
            </a:r>
            <a:r>
              <a:rPr sz="2000" spc="-5" dirty="0">
                <a:latin typeface="Consolas"/>
                <a:cs typeface="Consolas"/>
              </a:rPr>
              <a:t>(</a:t>
            </a:r>
            <a:r>
              <a:rPr sz="2000" spc="-5" dirty="0">
                <a:solidFill>
                  <a:srgbClr val="000F80"/>
                </a:solidFill>
                <a:latin typeface="Consolas"/>
                <a:cs typeface="Consolas"/>
              </a:rPr>
              <a:t>e</a:t>
            </a:r>
            <a:r>
              <a:rPr sz="2000" spc="-5" dirty="0">
                <a:latin typeface="Consolas"/>
                <a:cs typeface="Consolas"/>
              </a:rPr>
              <a:t>)</a:t>
            </a:r>
            <a:endParaRPr sz="2000">
              <a:latin typeface="Consolas"/>
              <a:cs typeface="Consolas"/>
            </a:endParaRPr>
          </a:p>
          <a:p>
            <a:pPr marL="287020" marR="5080" indent="-274320">
              <a:lnSpc>
                <a:spcPct val="100000"/>
              </a:lnSpc>
              <a:spcBef>
                <a:spcPts val="740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10" dirty="0">
                <a:latin typeface="Calibri"/>
                <a:cs typeface="Calibri"/>
              </a:rPr>
              <a:t>Cẩn</a:t>
            </a:r>
            <a:r>
              <a:rPr sz="2800" spc="-5" dirty="0">
                <a:latin typeface="Calibri"/>
                <a:cs typeface="Calibri"/>
              </a:rPr>
              <a:t> thận: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thứ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tự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kết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quả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của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vòng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6FC0"/>
                </a:solidFill>
                <a:latin typeface="Calibri"/>
                <a:cs typeface="Calibri"/>
              </a:rPr>
              <a:t>for</a:t>
            </a:r>
            <a:r>
              <a:rPr sz="28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không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nhất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thiết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phải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theo thứ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tự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các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phần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tử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đưa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vào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tập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hợp</a:t>
            </a:r>
            <a:endParaRPr sz="2800"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spcBef>
                <a:spcPts val="800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35" dirty="0">
                <a:latin typeface="Calibri"/>
                <a:cs typeface="Calibri"/>
              </a:rPr>
              <a:t>Trường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hợp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cần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duyệt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theo chỉ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mục,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sử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dụng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kết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hợp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với</a:t>
            </a:r>
            <a:endParaRPr sz="2800">
              <a:latin typeface="Calibri"/>
              <a:cs typeface="Calibri"/>
            </a:endParaRPr>
          </a:p>
          <a:p>
            <a:pPr marL="287020">
              <a:lnSpc>
                <a:spcPct val="100000"/>
              </a:lnSpc>
              <a:spcBef>
                <a:spcPts val="5"/>
              </a:spcBef>
            </a:pPr>
            <a:r>
              <a:rPr sz="2800" spc="-10" dirty="0">
                <a:latin typeface="Calibri"/>
                <a:cs typeface="Calibri"/>
              </a:rPr>
              <a:t>hàm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enumerate:</a:t>
            </a:r>
            <a:endParaRPr sz="2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464"/>
              </a:spcBef>
            </a:pPr>
            <a:r>
              <a:rPr sz="2000" dirty="0">
                <a:solidFill>
                  <a:srgbClr val="000F80"/>
                </a:solidFill>
                <a:latin typeface="Consolas"/>
                <a:cs typeface="Consolas"/>
              </a:rPr>
              <a:t>a</a:t>
            </a:r>
            <a:r>
              <a:rPr sz="2000" spc="-5" dirty="0">
                <a:solidFill>
                  <a:srgbClr val="000F80"/>
                </a:solidFill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=</a:t>
            </a:r>
            <a:r>
              <a:rPr sz="2000" spc="-10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{</a:t>
            </a:r>
            <a:r>
              <a:rPr sz="2000" spc="-5" dirty="0"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98557"/>
                </a:solidFill>
                <a:latin typeface="Consolas"/>
                <a:cs typeface="Consolas"/>
              </a:rPr>
              <a:t>10</a:t>
            </a:r>
            <a:r>
              <a:rPr sz="2000" spc="-5" dirty="0">
                <a:latin typeface="Consolas"/>
                <a:cs typeface="Consolas"/>
              </a:rPr>
              <a:t>,</a:t>
            </a:r>
            <a:r>
              <a:rPr sz="2000" spc="-15" dirty="0"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98557"/>
                </a:solidFill>
                <a:latin typeface="Consolas"/>
                <a:cs typeface="Consolas"/>
              </a:rPr>
              <a:t>2</a:t>
            </a:r>
            <a:r>
              <a:rPr sz="2000" spc="-5" dirty="0">
                <a:latin typeface="Consolas"/>
                <a:cs typeface="Consolas"/>
              </a:rPr>
              <a:t>,</a:t>
            </a:r>
            <a:r>
              <a:rPr sz="2000" dirty="0"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98557"/>
                </a:solidFill>
                <a:latin typeface="Consolas"/>
                <a:cs typeface="Consolas"/>
              </a:rPr>
              <a:t>3</a:t>
            </a:r>
            <a:r>
              <a:rPr sz="2000" dirty="0">
                <a:latin typeface="Consolas"/>
                <a:cs typeface="Consolas"/>
              </a:rPr>
              <a:t>,</a:t>
            </a:r>
            <a:r>
              <a:rPr sz="2000" spc="-10" dirty="0"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98557"/>
                </a:solidFill>
                <a:latin typeface="Consolas"/>
                <a:cs typeface="Consolas"/>
              </a:rPr>
              <a:t>1</a:t>
            </a:r>
            <a:r>
              <a:rPr sz="2000" dirty="0">
                <a:latin typeface="Consolas"/>
                <a:cs typeface="Consolas"/>
              </a:rPr>
              <a:t>,</a:t>
            </a:r>
            <a:r>
              <a:rPr sz="2000" spc="-15" dirty="0"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98557"/>
                </a:solidFill>
                <a:latin typeface="Consolas"/>
                <a:cs typeface="Consolas"/>
              </a:rPr>
              <a:t>3</a:t>
            </a:r>
            <a:r>
              <a:rPr sz="2000" dirty="0">
                <a:latin typeface="Consolas"/>
                <a:cs typeface="Consolas"/>
              </a:rPr>
              <a:t>,</a:t>
            </a:r>
            <a:r>
              <a:rPr sz="2000" spc="-25" dirty="0"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98557"/>
                </a:solidFill>
                <a:latin typeface="Consolas"/>
                <a:cs typeface="Consolas"/>
              </a:rPr>
              <a:t>2</a:t>
            </a:r>
            <a:r>
              <a:rPr sz="2000" dirty="0">
                <a:latin typeface="Consolas"/>
                <a:cs typeface="Consolas"/>
              </a:rPr>
              <a:t>, </a:t>
            </a:r>
            <a:r>
              <a:rPr sz="2000" spc="-5" dirty="0">
                <a:solidFill>
                  <a:srgbClr val="098557"/>
                </a:solidFill>
                <a:latin typeface="Consolas"/>
                <a:cs typeface="Consolas"/>
              </a:rPr>
              <a:t>10</a:t>
            </a:r>
            <a:r>
              <a:rPr sz="2000" dirty="0">
                <a:solidFill>
                  <a:srgbClr val="098557"/>
                </a:solidFill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}</a:t>
            </a:r>
            <a:endParaRPr sz="2000">
              <a:latin typeface="Consolas"/>
              <a:cs typeface="Consolas"/>
            </a:endParaRPr>
          </a:p>
          <a:p>
            <a:pPr marL="469900">
              <a:lnSpc>
                <a:spcPct val="100000"/>
              </a:lnSpc>
              <a:spcBef>
                <a:spcPts val="395"/>
              </a:spcBef>
            </a:pPr>
            <a:r>
              <a:rPr sz="2000" dirty="0">
                <a:solidFill>
                  <a:srgbClr val="AE00DB"/>
                </a:solidFill>
                <a:latin typeface="Consolas"/>
                <a:cs typeface="Consolas"/>
              </a:rPr>
              <a:t>for</a:t>
            </a:r>
            <a:r>
              <a:rPr sz="2000" spc="-20" dirty="0">
                <a:solidFill>
                  <a:srgbClr val="AE00DB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0F80"/>
                </a:solidFill>
                <a:latin typeface="Consolas"/>
                <a:cs typeface="Consolas"/>
              </a:rPr>
              <a:t>index</a:t>
            </a:r>
            <a:r>
              <a:rPr sz="2000" dirty="0">
                <a:latin typeface="Consolas"/>
                <a:cs typeface="Consolas"/>
              </a:rPr>
              <a:t>,</a:t>
            </a:r>
            <a:r>
              <a:rPr sz="2000" spc="-30" dirty="0"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0F80"/>
                </a:solidFill>
                <a:latin typeface="Consolas"/>
                <a:cs typeface="Consolas"/>
              </a:rPr>
              <a:t>value</a:t>
            </a:r>
            <a:r>
              <a:rPr sz="2000" spc="-5" dirty="0">
                <a:solidFill>
                  <a:srgbClr val="000F8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AE00DB"/>
                </a:solidFill>
                <a:latin typeface="Consolas"/>
                <a:cs typeface="Consolas"/>
              </a:rPr>
              <a:t>in </a:t>
            </a:r>
            <a:r>
              <a:rPr sz="2000" spc="-5" dirty="0">
                <a:solidFill>
                  <a:srgbClr val="257E99"/>
                </a:solidFill>
                <a:latin typeface="Consolas"/>
                <a:cs typeface="Consolas"/>
              </a:rPr>
              <a:t>enumerate</a:t>
            </a:r>
            <a:r>
              <a:rPr sz="2000" spc="-5" dirty="0">
                <a:latin typeface="Consolas"/>
                <a:cs typeface="Consolas"/>
              </a:rPr>
              <a:t>(</a:t>
            </a:r>
            <a:r>
              <a:rPr sz="2000" spc="-5" dirty="0">
                <a:solidFill>
                  <a:srgbClr val="000F80"/>
                </a:solidFill>
                <a:latin typeface="Consolas"/>
                <a:cs typeface="Consolas"/>
              </a:rPr>
              <a:t>a</a:t>
            </a:r>
            <a:r>
              <a:rPr sz="2000" spc="-5" dirty="0">
                <a:latin typeface="Consolas"/>
                <a:cs typeface="Consolas"/>
              </a:rPr>
              <a:t>):</a:t>
            </a:r>
            <a:endParaRPr sz="2000">
              <a:latin typeface="Consolas"/>
              <a:cs typeface="Consolas"/>
            </a:endParaRPr>
          </a:p>
          <a:p>
            <a:pPr marL="1029335">
              <a:lnSpc>
                <a:spcPct val="100000"/>
              </a:lnSpc>
              <a:spcBef>
                <a:spcPts val="395"/>
              </a:spcBef>
            </a:pPr>
            <a:r>
              <a:rPr sz="2000" spc="-5" dirty="0">
                <a:solidFill>
                  <a:srgbClr val="795E25"/>
                </a:solidFill>
                <a:latin typeface="Consolas"/>
                <a:cs typeface="Consolas"/>
              </a:rPr>
              <a:t>print</a:t>
            </a:r>
            <a:r>
              <a:rPr sz="2000" spc="-5" dirty="0">
                <a:latin typeface="Consolas"/>
                <a:cs typeface="Consolas"/>
              </a:rPr>
              <a:t>(</a:t>
            </a:r>
            <a:r>
              <a:rPr sz="2000" spc="-5" dirty="0">
                <a:solidFill>
                  <a:srgbClr val="000F80"/>
                </a:solidFill>
                <a:latin typeface="Consolas"/>
                <a:cs typeface="Consolas"/>
              </a:rPr>
              <a:t>index</a:t>
            </a:r>
            <a:r>
              <a:rPr sz="2000" spc="-5" dirty="0">
                <a:latin typeface="Consolas"/>
                <a:cs typeface="Consolas"/>
              </a:rPr>
              <a:t>,</a:t>
            </a:r>
            <a:r>
              <a:rPr sz="2000" spc="-20" dirty="0"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0F80"/>
                </a:solidFill>
                <a:latin typeface="Consolas"/>
                <a:cs typeface="Consolas"/>
              </a:rPr>
              <a:t>value</a:t>
            </a:r>
            <a:r>
              <a:rPr sz="2000" spc="-5" dirty="0">
                <a:latin typeface="Consolas"/>
                <a:cs typeface="Consolas"/>
              </a:rPr>
              <a:t>)</a:t>
            </a:r>
            <a:endParaRPr sz="200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361003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81" y="141859"/>
            <a:ext cx="45472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Các</a:t>
            </a:r>
            <a:r>
              <a:rPr sz="3600" spc="-25" dirty="0"/>
              <a:t> </a:t>
            </a:r>
            <a:r>
              <a:rPr sz="3600" dirty="0"/>
              <a:t>phương</a:t>
            </a:r>
            <a:r>
              <a:rPr sz="3600" spc="-35" dirty="0"/>
              <a:t> </a:t>
            </a:r>
            <a:r>
              <a:rPr sz="3600" dirty="0"/>
              <a:t>thức</a:t>
            </a:r>
            <a:r>
              <a:rPr sz="3600" spc="-25" dirty="0"/>
              <a:t> </a:t>
            </a:r>
            <a:r>
              <a:rPr sz="3600" dirty="0"/>
              <a:t>của</a:t>
            </a:r>
            <a:r>
              <a:rPr sz="3600" spc="-20" dirty="0"/>
              <a:t> </a:t>
            </a:r>
            <a:r>
              <a:rPr sz="3600" spc="-5" dirty="0"/>
              <a:t>set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82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59181" y="891683"/>
            <a:ext cx="8367395" cy="458533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60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5" dirty="0">
                <a:latin typeface="Calibri"/>
                <a:cs typeface="Calibri"/>
              </a:rPr>
              <a:t>Một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số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phương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thức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thường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hay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sử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dụng</a:t>
            </a:r>
            <a:endParaRPr sz="28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434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add(e)</a:t>
            </a:r>
            <a:r>
              <a:rPr sz="2400" dirty="0">
                <a:latin typeface="Calibri"/>
                <a:cs typeface="Calibri"/>
              </a:rPr>
              <a:t>: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thêm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15" dirty="0">
                <a:latin typeface="Calibri"/>
                <a:cs typeface="Calibri"/>
              </a:rPr>
              <a:t> vào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tập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hợp</a:t>
            </a:r>
            <a:endParaRPr sz="24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395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clear()</a:t>
            </a:r>
            <a:r>
              <a:rPr sz="2400" dirty="0">
                <a:latin typeface="Calibri"/>
                <a:cs typeface="Calibri"/>
              </a:rPr>
              <a:t>: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xóa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mọi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phần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tử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trong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tập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hợp</a:t>
            </a:r>
            <a:endParaRPr sz="24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400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copy()</a:t>
            </a:r>
            <a:r>
              <a:rPr sz="2400" spc="-10" dirty="0">
                <a:latin typeface="Calibri"/>
                <a:cs typeface="Calibri"/>
              </a:rPr>
              <a:t>: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tạo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một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bản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sao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của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tập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hợp</a:t>
            </a:r>
            <a:endParaRPr sz="24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405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difference(x)</a:t>
            </a:r>
            <a:r>
              <a:rPr sz="2400" spc="-10" dirty="0">
                <a:latin typeface="Calibri"/>
                <a:cs typeface="Calibri"/>
              </a:rPr>
              <a:t>: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tương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đương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với </a:t>
            </a:r>
            <a:r>
              <a:rPr sz="2400" spc="-5" dirty="0">
                <a:latin typeface="Calibri"/>
                <a:cs typeface="Calibri"/>
              </a:rPr>
              <a:t>phép</a:t>
            </a:r>
            <a:r>
              <a:rPr sz="2400" dirty="0">
                <a:latin typeface="Calibri"/>
                <a:cs typeface="Calibri"/>
              </a:rPr>
              <a:t> trừ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đi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x</a:t>
            </a:r>
            <a:endParaRPr sz="2400">
              <a:latin typeface="Calibri"/>
              <a:cs typeface="Calibri"/>
            </a:endParaRPr>
          </a:p>
          <a:p>
            <a:pPr marL="744220" marR="100965" lvl="1" indent="-274955">
              <a:lnSpc>
                <a:spcPct val="100000"/>
              </a:lnSpc>
              <a:spcBef>
                <a:spcPts val="395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difference_update(x)</a:t>
            </a:r>
            <a:r>
              <a:rPr sz="2400" spc="-10" dirty="0">
                <a:latin typeface="Calibri"/>
                <a:cs typeface="Calibri"/>
              </a:rPr>
              <a:t>: </a:t>
            </a:r>
            <a:r>
              <a:rPr sz="2400" dirty="0">
                <a:latin typeface="Calibri"/>
                <a:cs typeface="Calibri"/>
              </a:rPr>
              <a:t>loại </a:t>
            </a:r>
            <a:r>
              <a:rPr sz="2400" spc="-5" dirty="0">
                <a:latin typeface="Calibri"/>
                <a:cs typeface="Calibri"/>
              </a:rPr>
              <a:t>bỏ những phần </a:t>
            </a:r>
            <a:r>
              <a:rPr sz="2400" dirty="0">
                <a:latin typeface="Calibri"/>
                <a:cs typeface="Calibri"/>
              </a:rPr>
              <a:t>tử </a:t>
            </a:r>
            <a:r>
              <a:rPr sz="2400" spc="-10" dirty="0">
                <a:latin typeface="Calibri"/>
                <a:cs typeface="Calibri"/>
              </a:rPr>
              <a:t>trong </a:t>
            </a:r>
            <a:r>
              <a:rPr sz="2400" dirty="0">
                <a:latin typeface="Calibri"/>
                <a:cs typeface="Calibri"/>
              </a:rPr>
              <a:t>x khỏi </a:t>
            </a:r>
            <a:r>
              <a:rPr sz="2400" spc="-10" dirty="0">
                <a:latin typeface="Calibri"/>
                <a:cs typeface="Calibri"/>
              </a:rPr>
              <a:t>tập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(cập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nhật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vào</a:t>
            </a:r>
            <a:r>
              <a:rPr sz="2400" spc="-10" dirty="0">
                <a:latin typeface="Calibri"/>
                <a:cs typeface="Calibri"/>
              </a:rPr>
              <a:t> tập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hiện </a:t>
            </a:r>
            <a:r>
              <a:rPr sz="2400" spc="-10" dirty="0">
                <a:latin typeface="Calibri"/>
                <a:cs typeface="Calibri"/>
              </a:rPr>
              <a:t>tại)</a:t>
            </a:r>
            <a:endParaRPr sz="24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400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discard(e)</a:t>
            </a:r>
            <a:r>
              <a:rPr sz="2400" spc="-10" dirty="0">
                <a:latin typeface="Calibri"/>
                <a:cs typeface="Calibri"/>
              </a:rPr>
              <a:t>: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bỏ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khỏi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tập</a:t>
            </a:r>
            <a:endParaRPr sz="24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409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intersection(x)</a:t>
            </a:r>
            <a:r>
              <a:rPr sz="2400" spc="-10" dirty="0">
                <a:latin typeface="Calibri"/>
                <a:cs typeface="Calibri"/>
              </a:rPr>
              <a:t>: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tương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đương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với</a:t>
            </a:r>
            <a:r>
              <a:rPr sz="2400" spc="-5" dirty="0">
                <a:latin typeface="Calibri"/>
                <a:cs typeface="Calibri"/>
              </a:rPr>
              <a:t> phép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giao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với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x</a:t>
            </a:r>
            <a:endParaRPr sz="2400">
              <a:latin typeface="Calibri"/>
              <a:cs typeface="Calibri"/>
            </a:endParaRPr>
          </a:p>
          <a:p>
            <a:pPr marL="744220" marR="5080" lvl="1" indent="-274955">
              <a:lnSpc>
                <a:spcPct val="100000"/>
              </a:lnSpc>
              <a:spcBef>
                <a:spcPts val="395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intersection_update(x)</a:t>
            </a:r>
            <a:r>
              <a:rPr sz="2400" spc="-10" dirty="0">
                <a:latin typeface="Calibri"/>
                <a:cs typeface="Calibri"/>
              </a:rPr>
              <a:t>: </a:t>
            </a:r>
            <a:r>
              <a:rPr sz="2400" dirty="0">
                <a:latin typeface="Calibri"/>
                <a:cs typeface="Calibri"/>
              </a:rPr>
              <a:t>tương đương </a:t>
            </a:r>
            <a:r>
              <a:rPr sz="2400" spc="-15" dirty="0">
                <a:latin typeface="Calibri"/>
                <a:cs typeface="Calibri"/>
              </a:rPr>
              <a:t>với </a:t>
            </a:r>
            <a:r>
              <a:rPr sz="2400" spc="-5" dirty="0">
                <a:latin typeface="Calibri"/>
                <a:cs typeface="Calibri"/>
              </a:rPr>
              <a:t>phép </a:t>
            </a:r>
            <a:r>
              <a:rPr sz="2400" dirty="0">
                <a:latin typeface="Calibri"/>
                <a:cs typeface="Calibri"/>
              </a:rPr>
              <a:t>giao </a:t>
            </a:r>
            <a:r>
              <a:rPr sz="2400" spc="-15" dirty="0">
                <a:latin typeface="Calibri"/>
                <a:cs typeface="Calibri"/>
              </a:rPr>
              <a:t>với </a:t>
            </a:r>
            <a:r>
              <a:rPr sz="2400" dirty="0">
                <a:latin typeface="Calibri"/>
                <a:cs typeface="Calibri"/>
              </a:rPr>
              <a:t>x </a:t>
            </a:r>
            <a:r>
              <a:rPr sz="2400" spc="-5" dirty="0">
                <a:latin typeface="Calibri"/>
                <a:cs typeface="Calibri"/>
              </a:rPr>
              <a:t>(cập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nhật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vào</a:t>
            </a:r>
            <a:r>
              <a:rPr sz="2400" spc="-10" dirty="0">
                <a:latin typeface="Calibri"/>
                <a:cs typeface="Calibri"/>
              </a:rPr>
              <a:t> tập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hiện </a:t>
            </a:r>
            <a:r>
              <a:rPr sz="2400" spc="-10" dirty="0">
                <a:latin typeface="Calibri"/>
                <a:cs typeface="Calibri"/>
              </a:rPr>
              <a:t>tại)</a:t>
            </a:r>
            <a:endParaRPr sz="24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4524469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81" y="141859"/>
            <a:ext cx="45472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Các</a:t>
            </a:r>
            <a:r>
              <a:rPr sz="3600" spc="-25" dirty="0"/>
              <a:t> </a:t>
            </a:r>
            <a:r>
              <a:rPr sz="3600" dirty="0"/>
              <a:t>phương</a:t>
            </a:r>
            <a:r>
              <a:rPr sz="3600" spc="-35" dirty="0"/>
              <a:t> </a:t>
            </a:r>
            <a:r>
              <a:rPr sz="3600" dirty="0"/>
              <a:t>thức</a:t>
            </a:r>
            <a:r>
              <a:rPr sz="3600" spc="-25" dirty="0"/>
              <a:t> </a:t>
            </a:r>
            <a:r>
              <a:rPr sz="3600" dirty="0"/>
              <a:t>của</a:t>
            </a:r>
            <a:r>
              <a:rPr sz="3600" spc="-20" dirty="0"/>
              <a:t> </a:t>
            </a:r>
            <a:r>
              <a:rPr sz="3600" spc="-5" dirty="0"/>
              <a:t>set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83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59181" y="891683"/>
            <a:ext cx="8595360" cy="5367020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60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5" dirty="0">
                <a:latin typeface="Calibri"/>
                <a:cs typeface="Calibri"/>
              </a:rPr>
              <a:t>Một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số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phương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thức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thường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hay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sử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dụng</a:t>
            </a:r>
            <a:endParaRPr sz="28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434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isdisjoint(x)</a:t>
            </a:r>
            <a:r>
              <a:rPr sz="2400" spc="-5" dirty="0">
                <a:latin typeface="Calibri"/>
                <a:cs typeface="Calibri"/>
              </a:rPr>
              <a:t>: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trả</a:t>
            </a:r>
            <a:r>
              <a:rPr sz="2400" spc="-15" dirty="0">
                <a:latin typeface="Calibri"/>
                <a:cs typeface="Calibri"/>
              </a:rPr>
              <a:t> về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True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nếu </a:t>
            </a:r>
            <a:r>
              <a:rPr sz="2400" spc="-10" dirty="0">
                <a:latin typeface="Calibri"/>
                <a:cs typeface="Calibri"/>
              </a:rPr>
              <a:t>tập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không</a:t>
            </a:r>
            <a:r>
              <a:rPr sz="2400" spc="-15" dirty="0">
                <a:latin typeface="Calibri"/>
                <a:cs typeface="Calibri"/>
              </a:rPr>
              <a:t> có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phần </a:t>
            </a:r>
            <a:r>
              <a:rPr sz="2400" dirty="0">
                <a:latin typeface="Calibri"/>
                <a:cs typeface="Calibri"/>
              </a:rPr>
              <a:t>chung</a:t>
            </a:r>
            <a:r>
              <a:rPr sz="2400" spc="-5" dirty="0">
                <a:latin typeface="Calibri"/>
                <a:cs typeface="Calibri"/>
              </a:rPr>
              <a:t> nào </a:t>
            </a:r>
            <a:r>
              <a:rPr sz="2400" spc="-15" dirty="0">
                <a:latin typeface="Calibri"/>
                <a:cs typeface="Calibri"/>
              </a:rPr>
              <a:t>với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x</a:t>
            </a:r>
            <a:endParaRPr sz="24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395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issubset(x)</a:t>
            </a:r>
            <a:r>
              <a:rPr sz="2400" spc="-5" dirty="0">
                <a:latin typeface="Calibri"/>
                <a:cs typeface="Calibri"/>
              </a:rPr>
              <a:t>: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trả</a:t>
            </a:r>
            <a:r>
              <a:rPr sz="2400" spc="-15" dirty="0">
                <a:latin typeface="Calibri"/>
                <a:cs typeface="Calibri"/>
              </a:rPr>
              <a:t> về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True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nếu </a:t>
            </a:r>
            <a:r>
              <a:rPr sz="2400" spc="-10" dirty="0">
                <a:latin typeface="Calibri"/>
                <a:cs typeface="Calibri"/>
              </a:rPr>
              <a:t>tập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là </a:t>
            </a:r>
            <a:r>
              <a:rPr sz="2400" spc="-10" dirty="0">
                <a:latin typeface="Calibri"/>
                <a:cs typeface="Calibri"/>
              </a:rPr>
              <a:t>con </a:t>
            </a:r>
            <a:r>
              <a:rPr sz="2400" dirty="0">
                <a:latin typeface="Calibri"/>
                <a:cs typeface="Calibri"/>
              </a:rPr>
              <a:t>của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x,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tương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đương </a:t>
            </a:r>
            <a:r>
              <a:rPr sz="2400" spc="-20" dirty="0">
                <a:latin typeface="Calibri"/>
                <a:cs typeface="Calibri"/>
              </a:rPr>
              <a:t>với</a:t>
            </a:r>
            <a:endParaRPr sz="2400">
              <a:latin typeface="Calibri"/>
              <a:cs typeface="Calibri"/>
            </a:endParaRPr>
          </a:p>
          <a:p>
            <a:pPr marL="74422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phép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sánh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&lt;=x</a:t>
            </a:r>
            <a:endParaRPr sz="2400">
              <a:latin typeface="Calibri"/>
              <a:cs typeface="Calibri"/>
            </a:endParaRPr>
          </a:p>
          <a:p>
            <a:pPr marL="744220" marR="5080" lvl="1" indent="-274955">
              <a:lnSpc>
                <a:spcPct val="100000"/>
              </a:lnSpc>
              <a:spcBef>
                <a:spcPts val="400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issuperset(x)</a:t>
            </a:r>
            <a:r>
              <a:rPr sz="2400" spc="-5" dirty="0">
                <a:latin typeface="Calibri"/>
                <a:cs typeface="Calibri"/>
              </a:rPr>
              <a:t>: </a:t>
            </a:r>
            <a:r>
              <a:rPr sz="2400" spc="-20" dirty="0">
                <a:latin typeface="Calibri"/>
                <a:cs typeface="Calibri"/>
              </a:rPr>
              <a:t>trả </a:t>
            </a:r>
            <a:r>
              <a:rPr sz="2400" spc="-15" dirty="0">
                <a:latin typeface="Calibri"/>
                <a:cs typeface="Calibri"/>
              </a:rPr>
              <a:t>về </a:t>
            </a:r>
            <a:r>
              <a:rPr sz="2400" spc="-40" dirty="0">
                <a:latin typeface="Calibri"/>
                <a:cs typeface="Calibri"/>
              </a:rPr>
              <a:t>True </a:t>
            </a:r>
            <a:r>
              <a:rPr sz="2400" spc="-5" dirty="0">
                <a:latin typeface="Calibri"/>
                <a:cs typeface="Calibri"/>
              </a:rPr>
              <a:t>nếu </a:t>
            </a:r>
            <a:r>
              <a:rPr sz="2400" dirty="0">
                <a:latin typeface="Calibri"/>
                <a:cs typeface="Calibri"/>
              </a:rPr>
              <a:t>x là </a:t>
            </a:r>
            <a:r>
              <a:rPr sz="2400" spc="-10" dirty="0">
                <a:latin typeface="Calibri"/>
                <a:cs typeface="Calibri"/>
              </a:rPr>
              <a:t>tập con </a:t>
            </a:r>
            <a:r>
              <a:rPr sz="2400" dirty="0">
                <a:latin typeface="Calibri"/>
                <a:cs typeface="Calibri"/>
              </a:rPr>
              <a:t>của </a:t>
            </a:r>
            <a:r>
              <a:rPr sz="2400" spc="-10" dirty="0">
                <a:latin typeface="Calibri"/>
                <a:cs typeface="Calibri"/>
              </a:rPr>
              <a:t>tập, </a:t>
            </a:r>
            <a:r>
              <a:rPr sz="2400" dirty="0">
                <a:latin typeface="Calibri"/>
                <a:cs typeface="Calibri"/>
              </a:rPr>
              <a:t>tương đương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với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phép so sánh &gt;=x</a:t>
            </a:r>
            <a:endParaRPr sz="24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405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pop()</a:t>
            </a:r>
            <a:r>
              <a:rPr sz="2400" spc="-5" dirty="0">
                <a:latin typeface="Calibri"/>
                <a:cs typeface="Calibri"/>
              </a:rPr>
              <a:t>:</a:t>
            </a:r>
            <a:r>
              <a:rPr sz="2400" spc="-20" dirty="0">
                <a:latin typeface="Calibri"/>
                <a:cs typeface="Calibri"/>
              </a:rPr>
              <a:t> lấy</a:t>
            </a:r>
            <a:r>
              <a:rPr sz="2400" dirty="0">
                <a:latin typeface="Calibri"/>
                <a:cs typeface="Calibri"/>
              </a:rPr>
              <a:t> một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phần </a:t>
            </a:r>
            <a:r>
              <a:rPr sz="2400" dirty="0">
                <a:latin typeface="Calibri"/>
                <a:cs typeface="Calibri"/>
              </a:rPr>
              <a:t>tử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ra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khỏi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tập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(không</a:t>
            </a:r>
            <a:r>
              <a:rPr sz="2400" spc="-10" dirty="0">
                <a:latin typeface="Calibri"/>
                <a:cs typeface="Calibri"/>
              </a:rPr>
              <a:t> biết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trước)</a:t>
            </a:r>
            <a:endParaRPr sz="24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400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remove(e)</a:t>
            </a:r>
            <a:r>
              <a:rPr sz="2400" spc="-10" dirty="0">
                <a:latin typeface="Calibri"/>
                <a:cs typeface="Calibri"/>
              </a:rPr>
              <a:t>: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bỏ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khỏi </a:t>
            </a:r>
            <a:r>
              <a:rPr sz="2400" spc="-10" dirty="0">
                <a:latin typeface="Calibri"/>
                <a:cs typeface="Calibri"/>
              </a:rPr>
              <a:t>tập,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báo lỗi nếu </a:t>
            </a:r>
            <a:r>
              <a:rPr sz="2400" dirty="0">
                <a:latin typeface="Calibri"/>
                <a:cs typeface="Calibri"/>
              </a:rPr>
              <a:t>không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tìm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thấy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395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symmetric_difference(x)</a:t>
            </a:r>
            <a:r>
              <a:rPr sz="2400" spc="-10" dirty="0">
                <a:latin typeface="Calibri"/>
                <a:cs typeface="Calibri"/>
              </a:rPr>
              <a:t>: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tương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đương </a:t>
            </a:r>
            <a:r>
              <a:rPr sz="2400" spc="-15" dirty="0">
                <a:latin typeface="Calibri"/>
                <a:cs typeface="Calibri"/>
              </a:rPr>
              <a:t>với</a:t>
            </a:r>
            <a:r>
              <a:rPr sz="2400" spc="-5" dirty="0">
                <a:latin typeface="Calibri"/>
                <a:cs typeface="Calibri"/>
              </a:rPr>
              <a:t> phép ^x</a:t>
            </a:r>
            <a:endParaRPr sz="2400">
              <a:latin typeface="Calibri"/>
              <a:cs typeface="Calibri"/>
            </a:endParaRPr>
          </a:p>
          <a:p>
            <a:pPr marL="744220" marR="480059" lvl="1" indent="-274955">
              <a:lnSpc>
                <a:spcPct val="100000"/>
              </a:lnSpc>
              <a:spcBef>
                <a:spcPts val="409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symmetric_difference_update(x)</a:t>
            </a:r>
            <a:r>
              <a:rPr sz="2400" spc="-10" dirty="0">
                <a:latin typeface="Calibri"/>
                <a:cs typeface="Calibri"/>
              </a:rPr>
              <a:t>: </a:t>
            </a:r>
            <a:r>
              <a:rPr sz="2400" dirty="0">
                <a:latin typeface="Calibri"/>
                <a:cs typeface="Calibri"/>
              </a:rPr>
              <a:t>tương đương </a:t>
            </a:r>
            <a:r>
              <a:rPr sz="2400" spc="-15" dirty="0">
                <a:latin typeface="Calibri"/>
                <a:cs typeface="Calibri"/>
              </a:rPr>
              <a:t>với </a:t>
            </a:r>
            <a:r>
              <a:rPr sz="2400" spc="-5" dirty="0">
                <a:latin typeface="Calibri"/>
                <a:cs typeface="Calibri"/>
              </a:rPr>
              <a:t>phép ^x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(cập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nhật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vào</a:t>
            </a:r>
            <a:r>
              <a:rPr sz="2400" spc="-10" dirty="0">
                <a:latin typeface="Calibri"/>
                <a:cs typeface="Calibri"/>
              </a:rPr>
              <a:t> tập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hiện </a:t>
            </a:r>
            <a:r>
              <a:rPr sz="2400" spc="-10" dirty="0">
                <a:latin typeface="Calibri"/>
                <a:cs typeface="Calibri"/>
              </a:rPr>
              <a:t>tại)</a:t>
            </a:r>
            <a:endParaRPr sz="24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395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union(x)</a:t>
            </a:r>
            <a:r>
              <a:rPr sz="2400" spc="-5" dirty="0">
                <a:latin typeface="Calibri"/>
                <a:cs typeface="Calibri"/>
              </a:rPr>
              <a:t>: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tương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đương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với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phép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hợp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với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x</a:t>
            </a:r>
            <a:endParaRPr sz="24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400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update(x)</a:t>
            </a:r>
            <a:r>
              <a:rPr sz="2400" spc="-10" dirty="0">
                <a:latin typeface="Calibri"/>
                <a:cs typeface="Calibri"/>
              </a:rPr>
              <a:t>: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đưa </a:t>
            </a:r>
            <a:r>
              <a:rPr sz="2400" spc="-10" dirty="0">
                <a:latin typeface="Calibri"/>
                <a:cs typeface="Calibri"/>
              </a:rPr>
              <a:t>các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phần </a:t>
            </a:r>
            <a:r>
              <a:rPr sz="2400" dirty="0">
                <a:latin typeface="Calibri"/>
                <a:cs typeface="Calibri"/>
              </a:rPr>
              <a:t>tử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của </a:t>
            </a:r>
            <a:r>
              <a:rPr sz="2400" spc="-10" dirty="0">
                <a:latin typeface="Calibri"/>
                <a:cs typeface="Calibri"/>
              </a:rPr>
              <a:t>tập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x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vào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tập</a:t>
            </a:r>
            <a:r>
              <a:rPr sz="2400" spc="-5" dirty="0">
                <a:latin typeface="Calibri"/>
                <a:cs typeface="Calibri"/>
              </a:rPr>
              <a:t> hiện</a:t>
            </a:r>
            <a:r>
              <a:rPr sz="2400" spc="-10" dirty="0">
                <a:latin typeface="Calibri"/>
                <a:cs typeface="Calibri"/>
              </a:rPr>
              <a:t> tại</a:t>
            </a:r>
            <a:endParaRPr sz="24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3372426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84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2665" y="3754577"/>
            <a:ext cx="588264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Frozenset</a:t>
            </a:r>
            <a:r>
              <a:rPr spc="-50" dirty="0"/>
              <a:t> </a:t>
            </a:r>
            <a:r>
              <a:rPr spc="-5" dirty="0"/>
              <a:t>(tập</a:t>
            </a:r>
            <a:r>
              <a:rPr spc="-20" dirty="0"/>
              <a:t> </a:t>
            </a:r>
            <a:r>
              <a:rPr dirty="0"/>
              <a:t>hợp</a:t>
            </a:r>
            <a:r>
              <a:rPr spc="-25" dirty="0"/>
              <a:t> </a:t>
            </a:r>
            <a:r>
              <a:rPr dirty="0"/>
              <a:t>tĩnh)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2665" y="3468370"/>
            <a:ext cx="6623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 err="1">
                <a:solidFill>
                  <a:srgbClr val="888888"/>
                </a:solidFill>
                <a:latin typeface="Calibri"/>
                <a:cs typeface="Calibri"/>
              </a:rPr>
              <a:t>Phần</a:t>
            </a:r>
            <a:r>
              <a:rPr sz="1800" spc="-6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lang="en-US" dirty="0">
                <a:solidFill>
                  <a:srgbClr val="888888"/>
                </a:solidFill>
                <a:latin typeface="Calibri"/>
                <a:cs typeface="Calibri"/>
              </a:rPr>
              <a:t>8</a:t>
            </a:r>
            <a:endParaRPr sz="1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4252076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81" y="141859"/>
            <a:ext cx="36048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Frozenset</a:t>
            </a:r>
            <a:r>
              <a:rPr sz="3600" spc="-50" dirty="0"/>
              <a:t> </a:t>
            </a:r>
            <a:r>
              <a:rPr sz="3600" spc="-5" dirty="0"/>
              <a:t>(tập</a:t>
            </a:r>
            <a:r>
              <a:rPr sz="3600" spc="-40" dirty="0"/>
              <a:t> </a:t>
            </a:r>
            <a:r>
              <a:rPr sz="3600" dirty="0"/>
              <a:t>tĩnh)</a:t>
            </a:r>
            <a:endParaRPr sz="360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85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59181" y="956310"/>
            <a:ext cx="73310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9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25" dirty="0">
                <a:latin typeface="Calibri"/>
                <a:cs typeface="Calibri"/>
              </a:rPr>
              <a:t>Frozenset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giống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set,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nhưng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không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thể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bị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thay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đổi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6381" y="1388516"/>
            <a:ext cx="4499610" cy="800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500"/>
              </a:lnSpc>
              <a:spcBef>
                <a:spcPts val="100"/>
              </a:spcBef>
            </a:pPr>
            <a:r>
              <a:rPr sz="2200" spc="-5" dirty="0">
                <a:solidFill>
                  <a:srgbClr val="006FC0"/>
                </a:solidFill>
                <a:latin typeface="Consolas"/>
                <a:cs typeface="Consolas"/>
              </a:rPr>
              <a:t>b =</a:t>
            </a:r>
            <a:r>
              <a:rPr sz="2200" dirty="0">
                <a:solidFill>
                  <a:srgbClr val="006FC0"/>
                </a:solidFill>
                <a:latin typeface="Consolas"/>
                <a:cs typeface="Consolas"/>
              </a:rPr>
              <a:t> frozenset(((1,2), (2,3))) </a:t>
            </a:r>
            <a:r>
              <a:rPr sz="2200" spc="-119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200" dirty="0">
                <a:solidFill>
                  <a:srgbClr val="006FC0"/>
                </a:solidFill>
                <a:latin typeface="Consolas"/>
                <a:cs typeface="Consolas"/>
              </a:rPr>
              <a:t>b.add("abc")</a:t>
            </a:r>
            <a:endParaRPr sz="22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88940" y="1388516"/>
            <a:ext cx="2797175" cy="80010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2200" spc="-5" dirty="0">
                <a:solidFill>
                  <a:srgbClr val="EC7C30"/>
                </a:solidFill>
                <a:latin typeface="Consolas"/>
                <a:cs typeface="Consolas"/>
              </a:rPr>
              <a:t>#</a:t>
            </a:r>
            <a:r>
              <a:rPr sz="2200" spc="-1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200" dirty="0">
                <a:solidFill>
                  <a:srgbClr val="EC7C30"/>
                </a:solidFill>
                <a:latin typeface="Consolas"/>
                <a:cs typeface="Consolas"/>
              </a:rPr>
              <a:t>{(1,</a:t>
            </a:r>
            <a:r>
              <a:rPr sz="2200" spc="-1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200" dirty="0">
                <a:solidFill>
                  <a:srgbClr val="EC7C30"/>
                </a:solidFill>
                <a:latin typeface="Consolas"/>
                <a:cs typeface="Consolas"/>
              </a:rPr>
              <a:t>2),</a:t>
            </a:r>
            <a:r>
              <a:rPr sz="2200" spc="-1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200" dirty="0">
                <a:solidFill>
                  <a:srgbClr val="EC7C30"/>
                </a:solidFill>
                <a:latin typeface="Consolas"/>
                <a:cs typeface="Consolas"/>
              </a:rPr>
              <a:t>(2,</a:t>
            </a:r>
            <a:r>
              <a:rPr sz="2200" spc="-1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200" spc="-5" dirty="0">
                <a:solidFill>
                  <a:srgbClr val="EC7C30"/>
                </a:solidFill>
                <a:latin typeface="Consolas"/>
                <a:cs typeface="Consolas"/>
              </a:rPr>
              <a:t>3)}</a:t>
            </a:r>
            <a:endParaRPr sz="22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2200" spc="-5" dirty="0">
                <a:solidFill>
                  <a:srgbClr val="EC7C30"/>
                </a:solidFill>
                <a:latin typeface="Consolas"/>
                <a:cs typeface="Consolas"/>
              </a:rPr>
              <a:t>#</a:t>
            </a:r>
            <a:r>
              <a:rPr sz="2200" spc="-5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200" spc="-5" dirty="0">
                <a:solidFill>
                  <a:srgbClr val="EC7C30"/>
                </a:solidFill>
                <a:latin typeface="Consolas"/>
                <a:cs typeface="Consolas"/>
              </a:rPr>
              <a:t>lỗi</a:t>
            </a:r>
            <a:endParaRPr sz="22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9181" y="2195208"/>
            <a:ext cx="8563610" cy="411543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590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5" dirty="0">
                <a:latin typeface="Calibri"/>
                <a:cs typeface="Calibri"/>
              </a:rPr>
              <a:t>Sự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khác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biệt</a:t>
            </a:r>
            <a:r>
              <a:rPr sz="2800" spc="-5" dirty="0">
                <a:latin typeface="Calibri"/>
                <a:cs typeface="Calibri"/>
              </a:rPr>
              <a:t> giữa </a:t>
            </a:r>
            <a:r>
              <a:rPr sz="2800" spc="-15" dirty="0">
                <a:latin typeface="Calibri"/>
                <a:cs typeface="Calibri"/>
              </a:rPr>
              <a:t>tập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tĩnh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và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tập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hợp:</a:t>
            </a:r>
            <a:endParaRPr sz="2800">
              <a:latin typeface="Calibri"/>
              <a:cs typeface="Calibri"/>
            </a:endParaRPr>
          </a:p>
          <a:p>
            <a:pPr marL="744220" marR="5080" lvl="1" indent="-274955">
              <a:lnSpc>
                <a:spcPct val="100000"/>
              </a:lnSpc>
              <a:spcBef>
                <a:spcPts val="425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70" dirty="0">
                <a:latin typeface="Calibri"/>
                <a:cs typeface="Calibri"/>
              </a:rPr>
              <a:t>Tập </a:t>
            </a:r>
            <a:r>
              <a:rPr sz="2400" dirty="0">
                <a:latin typeface="Calibri"/>
                <a:cs typeface="Calibri"/>
              </a:rPr>
              <a:t>tĩnh là kiểu </a:t>
            </a:r>
            <a:r>
              <a:rPr sz="2400" spc="-10" dirty="0">
                <a:latin typeface="Calibri"/>
                <a:cs typeface="Calibri"/>
              </a:rPr>
              <a:t>bất </a:t>
            </a:r>
            <a:r>
              <a:rPr sz="2400" spc="-5" dirty="0">
                <a:latin typeface="Calibri"/>
                <a:cs typeface="Calibri"/>
              </a:rPr>
              <a:t>biến, </a:t>
            </a:r>
            <a:r>
              <a:rPr sz="2400" spc="-10" dirty="0">
                <a:latin typeface="Calibri"/>
                <a:cs typeface="Calibri"/>
              </a:rPr>
              <a:t>tập </a:t>
            </a:r>
            <a:r>
              <a:rPr sz="2400" spc="-5" dirty="0">
                <a:latin typeface="Calibri"/>
                <a:cs typeface="Calibri"/>
              </a:rPr>
              <a:t>hợp </a:t>
            </a:r>
            <a:r>
              <a:rPr sz="2400" dirty="0">
                <a:latin typeface="Calibri"/>
                <a:cs typeface="Calibri"/>
              </a:rPr>
              <a:t>là kiểu khả </a:t>
            </a:r>
            <a:r>
              <a:rPr sz="2400" spc="-5" dirty="0">
                <a:latin typeface="Calibri"/>
                <a:cs typeface="Calibri"/>
              </a:rPr>
              <a:t>biến (dù </a:t>
            </a:r>
            <a:r>
              <a:rPr sz="2400" spc="-10" dirty="0">
                <a:latin typeface="Calibri"/>
                <a:cs typeface="Calibri"/>
              </a:rPr>
              <a:t>các </a:t>
            </a:r>
            <a:r>
              <a:rPr sz="2400" dirty="0">
                <a:latin typeface="Calibri"/>
                <a:cs typeface="Calibri"/>
              </a:rPr>
              <a:t>thành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phần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của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nó phải </a:t>
            </a:r>
            <a:r>
              <a:rPr sz="2400" dirty="0">
                <a:latin typeface="Calibri"/>
                <a:cs typeface="Calibri"/>
              </a:rPr>
              <a:t>là</a:t>
            </a:r>
            <a:r>
              <a:rPr sz="2400" spc="-10" dirty="0">
                <a:latin typeface="Calibri"/>
                <a:cs typeface="Calibri"/>
              </a:rPr>
              <a:t> bất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biến)</a:t>
            </a:r>
            <a:endParaRPr sz="24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395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70" dirty="0">
                <a:latin typeface="Calibri"/>
                <a:cs typeface="Calibri"/>
              </a:rPr>
              <a:t>Tập</a:t>
            </a:r>
            <a:r>
              <a:rPr sz="2400" dirty="0">
                <a:latin typeface="Calibri"/>
                <a:cs typeface="Calibri"/>
              </a:rPr>
              <a:t> tĩnh </a:t>
            </a:r>
            <a:r>
              <a:rPr sz="2400" spc="-5" dirty="0">
                <a:latin typeface="Calibri"/>
                <a:cs typeface="Calibri"/>
              </a:rPr>
              <a:t>thường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nhanh </a:t>
            </a:r>
            <a:r>
              <a:rPr sz="2400" spc="-25" dirty="0">
                <a:latin typeface="Calibri"/>
                <a:cs typeface="Calibri"/>
              </a:rPr>
              <a:t>và</a:t>
            </a:r>
            <a:r>
              <a:rPr sz="2400" dirty="0">
                <a:latin typeface="Calibri"/>
                <a:cs typeface="Calibri"/>
              </a:rPr>
              <a:t> ít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tốn </a:t>
            </a:r>
            <a:r>
              <a:rPr sz="2400" spc="-5" dirty="0">
                <a:latin typeface="Calibri"/>
                <a:cs typeface="Calibri"/>
              </a:rPr>
              <a:t>bộ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nhớ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hơn </a:t>
            </a:r>
            <a:r>
              <a:rPr sz="2400" spc="-15" dirty="0">
                <a:latin typeface="Calibri"/>
                <a:cs typeface="Calibri"/>
              </a:rPr>
              <a:t>tập </a:t>
            </a:r>
            <a:r>
              <a:rPr sz="2400" spc="-5" dirty="0">
                <a:latin typeface="Calibri"/>
                <a:cs typeface="Calibri"/>
              </a:rPr>
              <a:t>hợp</a:t>
            </a:r>
            <a:endParaRPr sz="2400">
              <a:latin typeface="Calibri"/>
              <a:cs typeface="Calibri"/>
            </a:endParaRPr>
          </a:p>
          <a:p>
            <a:pPr marL="744220" marR="502284" lvl="1" indent="-274955">
              <a:lnSpc>
                <a:spcPct val="100000"/>
              </a:lnSpc>
              <a:spcBef>
                <a:spcPts val="409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70" dirty="0">
                <a:latin typeface="Calibri"/>
                <a:cs typeface="Calibri"/>
              </a:rPr>
              <a:t>Tập</a:t>
            </a:r>
            <a:r>
              <a:rPr sz="2400" dirty="0">
                <a:latin typeface="Calibri"/>
                <a:cs typeface="Calibri"/>
              </a:rPr>
              <a:t> tĩnh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không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sử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dụng </a:t>
            </a:r>
            <a:r>
              <a:rPr sz="2400" dirty="0">
                <a:latin typeface="Calibri"/>
                <a:cs typeface="Calibri"/>
              </a:rPr>
              <a:t>được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các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phương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thức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thay </a:t>
            </a:r>
            <a:r>
              <a:rPr sz="2400" spc="-5" dirty="0">
                <a:latin typeface="Calibri"/>
                <a:cs typeface="Calibri"/>
              </a:rPr>
              <a:t>đổi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nội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dung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như </a:t>
            </a:r>
            <a:r>
              <a:rPr sz="2400" dirty="0">
                <a:latin typeface="Calibri"/>
                <a:cs typeface="Calibri"/>
              </a:rPr>
              <a:t>add()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hoặc</a:t>
            </a:r>
            <a:r>
              <a:rPr sz="2400" spc="-10" dirty="0">
                <a:latin typeface="Calibri"/>
                <a:cs typeface="Calibri"/>
              </a:rPr>
              <a:t> remove()</a:t>
            </a:r>
            <a:endParaRPr sz="2400">
              <a:latin typeface="Calibri"/>
              <a:cs typeface="Calibri"/>
            </a:endParaRPr>
          </a:p>
          <a:p>
            <a:pPr marL="744220" marR="148590" lvl="1" indent="-274955">
              <a:lnSpc>
                <a:spcPct val="100000"/>
              </a:lnSpc>
              <a:spcBef>
                <a:spcPts val="395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70" dirty="0">
                <a:latin typeface="Calibri"/>
                <a:cs typeface="Calibri"/>
              </a:rPr>
              <a:t>Tập</a:t>
            </a:r>
            <a:r>
              <a:rPr sz="2400" dirty="0">
                <a:latin typeface="Calibri"/>
                <a:cs typeface="Calibri"/>
              </a:rPr>
              <a:t> tĩnh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vẫn</a:t>
            </a:r>
            <a:r>
              <a:rPr sz="2400" spc="-5" dirty="0">
                <a:latin typeface="Calibri"/>
                <a:cs typeface="Calibri"/>
              </a:rPr>
              <a:t> hỗ</a:t>
            </a:r>
            <a:r>
              <a:rPr sz="2400" spc="-10" dirty="0">
                <a:latin typeface="Calibri"/>
                <a:cs typeface="Calibri"/>
              </a:rPr>
              <a:t> trợ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các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phép </a:t>
            </a:r>
            <a:r>
              <a:rPr sz="2400" spc="-10" dirty="0">
                <a:latin typeface="Calibri"/>
                <a:cs typeface="Calibri"/>
              </a:rPr>
              <a:t>toán </a:t>
            </a:r>
            <a:r>
              <a:rPr sz="2400" dirty="0">
                <a:latin typeface="Calibri"/>
                <a:cs typeface="Calibri"/>
              </a:rPr>
              <a:t>của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kiểu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tập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hợp</a:t>
            </a:r>
            <a:r>
              <a:rPr sz="2400" spc="-10" dirty="0">
                <a:latin typeface="Calibri"/>
                <a:cs typeface="Calibri"/>
              </a:rPr>
              <a:t> (giao,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hợp,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hiệu,…)</a:t>
            </a:r>
            <a:endParaRPr sz="24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400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70" dirty="0">
                <a:latin typeface="Calibri"/>
                <a:cs typeface="Calibri"/>
              </a:rPr>
              <a:t>Tập</a:t>
            </a:r>
            <a:r>
              <a:rPr sz="2400" dirty="0">
                <a:latin typeface="Calibri"/>
                <a:cs typeface="Calibri"/>
              </a:rPr>
              <a:t> tĩnh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vẫn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hỗ </a:t>
            </a:r>
            <a:r>
              <a:rPr sz="2400" spc="-10" dirty="0">
                <a:latin typeface="Calibri"/>
                <a:cs typeface="Calibri"/>
              </a:rPr>
              <a:t>trợ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các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phép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so sánh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với</a:t>
            </a:r>
            <a:r>
              <a:rPr sz="2400" spc="-10" dirty="0">
                <a:latin typeface="Calibri"/>
                <a:cs typeface="Calibri"/>
              </a:rPr>
              <a:t> tập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hợp</a:t>
            </a:r>
            <a:endParaRPr sz="24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405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70" dirty="0">
                <a:latin typeface="Calibri"/>
                <a:cs typeface="Calibri"/>
              </a:rPr>
              <a:t>Tập</a:t>
            </a:r>
            <a:r>
              <a:rPr sz="2400" dirty="0">
                <a:latin typeface="Calibri"/>
                <a:cs typeface="Calibri"/>
              </a:rPr>
              <a:t> tĩnh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có </a:t>
            </a:r>
            <a:r>
              <a:rPr sz="2400" dirty="0">
                <a:latin typeface="Calibri"/>
                <a:cs typeface="Calibri"/>
              </a:rPr>
              <a:t>thể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dùng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làm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khóa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dữ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liệu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từ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điển </a:t>
            </a:r>
            <a:r>
              <a:rPr sz="2400" spc="-5" dirty="0">
                <a:latin typeface="Calibri"/>
                <a:cs typeface="Calibri"/>
              </a:rPr>
              <a:t>(học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sau)</a:t>
            </a:r>
            <a:endParaRPr sz="24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3470864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81" y="141859"/>
            <a:ext cx="13335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Bài</a:t>
            </a:r>
            <a:r>
              <a:rPr sz="3600" spc="-90" dirty="0"/>
              <a:t> </a:t>
            </a:r>
            <a:r>
              <a:rPr sz="3600" dirty="0"/>
              <a:t>tập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271881" y="1002538"/>
            <a:ext cx="8296909" cy="840105"/>
            <a:chOff x="271881" y="1002538"/>
            <a:chExt cx="8296909" cy="8401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1881" y="1002538"/>
              <a:ext cx="436626" cy="41300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2965" y="1002538"/>
              <a:ext cx="515721" cy="41300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2350" y="1002538"/>
              <a:ext cx="7745983" cy="41300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6201" y="1429258"/>
              <a:ext cx="3000374" cy="413003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271881" y="1957781"/>
            <a:ext cx="8745220" cy="840740"/>
            <a:chOff x="271881" y="1957781"/>
            <a:chExt cx="8745220" cy="840740"/>
          </a:xfrm>
        </p:grpSpPr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1881" y="1957781"/>
              <a:ext cx="436626" cy="41330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2965" y="1957781"/>
              <a:ext cx="515721" cy="413308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22350" y="1957781"/>
              <a:ext cx="5221351" cy="41330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875019" y="1957781"/>
              <a:ext cx="691896" cy="413308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428232" y="1957781"/>
              <a:ext cx="2588641" cy="413308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46201" y="2385060"/>
              <a:ext cx="268223" cy="413003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80313" y="2385060"/>
              <a:ext cx="4327525" cy="413003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847589" y="2385060"/>
              <a:ext cx="1264831" cy="413003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271881" y="2913888"/>
            <a:ext cx="8810625" cy="1693545"/>
            <a:chOff x="271881" y="2913888"/>
            <a:chExt cx="8810625" cy="1693545"/>
          </a:xfrm>
        </p:grpSpPr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71881" y="2913888"/>
              <a:ext cx="436626" cy="413003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2965" y="2913888"/>
              <a:ext cx="515721" cy="413003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22350" y="2913888"/>
              <a:ext cx="5528310" cy="413003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182868" y="2913888"/>
              <a:ext cx="770001" cy="413003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798563" y="2913888"/>
              <a:ext cx="662838" cy="413003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295642" y="2913888"/>
              <a:ext cx="1500504" cy="413003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46201" y="3340557"/>
              <a:ext cx="681126" cy="413308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057046" y="3340557"/>
              <a:ext cx="885507" cy="413308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794637" y="3340557"/>
              <a:ext cx="3743198" cy="413308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375148" y="3340557"/>
              <a:ext cx="2751454" cy="413308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981442" y="3340557"/>
              <a:ext cx="1100937" cy="413308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46201" y="3767582"/>
              <a:ext cx="1078471" cy="413004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489837" y="3767582"/>
              <a:ext cx="5654420" cy="413004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6996937" y="3767582"/>
              <a:ext cx="825246" cy="413004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7656830" y="3767582"/>
              <a:ext cx="1264831" cy="413004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546201" y="4194302"/>
              <a:ext cx="1088491" cy="413004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79168" y="4194302"/>
              <a:ext cx="268224" cy="413004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613281" y="4194302"/>
              <a:ext cx="537209" cy="413004"/>
            </a:xfrm>
            <a:prstGeom prst="rect">
              <a:avLst/>
            </a:prstGeom>
          </p:spPr>
        </p:pic>
      </p:grpSp>
      <p:grpSp>
        <p:nvGrpSpPr>
          <p:cNvPr id="36" name="object 36"/>
          <p:cNvGrpSpPr/>
          <p:nvPr/>
        </p:nvGrpSpPr>
        <p:grpSpPr>
          <a:xfrm>
            <a:off x="271881" y="4721605"/>
            <a:ext cx="8839835" cy="1693545"/>
            <a:chOff x="271881" y="4721605"/>
            <a:chExt cx="8839835" cy="1693545"/>
          </a:xfrm>
        </p:grpSpPr>
        <p:pic>
          <p:nvPicPr>
            <p:cNvPr id="37" name="object 37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271881" y="4721605"/>
              <a:ext cx="436626" cy="413004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562965" y="4721605"/>
              <a:ext cx="651967" cy="413004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999134" y="4721605"/>
              <a:ext cx="804291" cy="413004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642237" y="4721605"/>
              <a:ext cx="770001" cy="413004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257933" y="4721605"/>
              <a:ext cx="662838" cy="413004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2754756" y="4721605"/>
              <a:ext cx="1683512" cy="413004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4269994" y="4721605"/>
              <a:ext cx="628294" cy="413004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4740909" y="4721605"/>
              <a:ext cx="1236967" cy="413004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5823204" y="4721605"/>
              <a:ext cx="3082290" cy="413004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546201" y="5146497"/>
              <a:ext cx="1869313" cy="413308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2271649" y="5144973"/>
              <a:ext cx="1797430" cy="413308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3905757" y="5143449"/>
              <a:ext cx="387705" cy="413308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4099306" y="5141925"/>
              <a:ext cx="773950" cy="413308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4743957" y="5140401"/>
              <a:ext cx="949071" cy="413308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5503163" y="5138877"/>
              <a:ext cx="781431" cy="413308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6128004" y="5137353"/>
              <a:ext cx="1254378" cy="413308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7225537" y="5135829"/>
              <a:ext cx="1885696" cy="413308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546201" y="5575401"/>
              <a:ext cx="344423" cy="413003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718413" y="5575401"/>
              <a:ext cx="2284730" cy="413003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2852674" y="5575401"/>
              <a:ext cx="387705" cy="413003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3047746" y="5575401"/>
              <a:ext cx="714756" cy="413003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3619245" y="5575401"/>
              <a:ext cx="3087624" cy="413003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6544056" y="5575401"/>
              <a:ext cx="2216023" cy="413003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546201" y="6002121"/>
              <a:ext cx="2391537" cy="413003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2788284" y="6002121"/>
              <a:ext cx="626262" cy="413003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3258058" y="6002121"/>
              <a:ext cx="1847468" cy="413003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4953000" y="6002121"/>
              <a:ext cx="1572768" cy="413003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6382512" y="6002121"/>
              <a:ext cx="1633092" cy="413003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7867142" y="6002121"/>
              <a:ext cx="553669" cy="413003"/>
            </a:xfrm>
            <a:prstGeom prst="rect">
              <a:avLst/>
            </a:prstGeom>
          </p:spPr>
        </p:pic>
      </p:grpSp>
      <p:sp>
        <p:nvSpPr>
          <p:cNvPr id="66" name="object 6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67" name="object 6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86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998599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81" y="141859"/>
            <a:ext cx="13335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Bài</a:t>
            </a:r>
            <a:r>
              <a:rPr sz="3600" spc="-90" dirty="0"/>
              <a:t> </a:t>
            </a:r>
            <a:r>
              <a:rPr sz="3600" dirty="0"/>
              <a:t>tập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271881" y="1002538"/>
            <a:ext cx="8349615" cy="840105"/>
            <a:chOff x="271881" y="1002538"/>
            <a:chExt cx="8349615" cy="8401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1881" y="1002538"/>
              <a:ext cx="436626" cy="41300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2965" y="1002538"/>
              <a:ext cx="651967" cy="41300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99134" y="1002538"/>
              <a:ext cx="1794129" cy="41300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29789" y="1002538"/>
              <a:ext cx="1238707" cy="41300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713733" y="1002538"/>
              <a:ext cx="4439920" cy="41300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989061" y="1002538"/>
              <a:ext cx="632358" cy="41300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46201" y="1429258"/>
              <a:ext cx="2082292" cy="41300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468245" y="1429258"/>
              <a:ext cx="1985391" cy="413003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271881" y="1957781"/>
            <a:ext cx="8767445" cy="840740"/>
            <a:chOff x="271881" y="1957781"/>
            <a:chExt cx="8767445" cy="840740"/>
          </a:xfrm>
        </p:grpSpPr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71881" y="1957781"/>
              <a:ext cx="436626" cy="413308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2965" y="1957781"/>
              <a:ext cx="651967" cy="413308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99134" y="1957781"/>
              <a:ext cx="2098802" cy="413308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938018" y="1957781"/>
              <a:ext cx="2547747" cy="413308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335524" y="1957781"/>
              <a:ext cx="3703447" cy="413308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46201" y="2385060"/>
              <a:ext cx="286511" cy="413003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89457" y="2385060"/>
              <a:ext cx="826985" cy="413003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378584" y="2385060"/>
              <a:ext cx="650646" cy="413003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866265" y="2385060"/>
              <a:ext cx="3665220" cy="413003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372100" y="2385060"/>
              <a:ext cx="636422" cy="413003"/>
            </a:xfrm>
            <a:prstGeom prst="rect">
              <a:avLst/>
            </a:prstGeom>
          </p:spPr>
        </p:pic>
      </p:grpSp>
      <p:grpSp>
        <p:nvGrpSpPr>
          <p:cNvPr id="23" name="object 23"/>
          <p:cNvGrpSpPr/>
          <p:nvPr/>
        </p:nvGrpSpPr>
        <p:grpSpPr>
          <a:xfrm>
            <a:off x="271881" y="2913888"/>
            <a:ext cx="8740775" cy="1266825"/>
            <a:chOff x="271881" y="2913888"/>
            <a:chExt cx="8740775" cy="1266825"/>
          </a:xfrm>
        </p:grpSpPr>
        <p:pic>
          <p:nvPicPr>
            <p:cNvPr id="24" name="object 24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71881" y="2913888"/>
              <a:ext cx="436626" cy="413003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2965" y="2913888"/>
              <a:ext cx="651967" cy="413003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999134" y="2913888"/>
              <a:ext cx="1565656" cy="413003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390521" y="2913888"/>
              <a:ext cx="739520" cy="413003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983737" y="2913888"/>
              <a:ext cx="1175613" cy="413003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3991101" y="2913888"/>
              <a:ext cx="760476" cy="413003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4599177" y="2913888"/>
              <a:ext cx="662838" cy="413003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5097780" y="2913888"/>
              <a:ext cx="2364739" cy="413003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7304785" y="2913888"/>
              <a:ext cx="652678" cy="413003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7793989" y="2913888"/>
              <a:ext cx="387705" cy="413003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7987537" y="2913888"/>
              <a:ext cx="632358" cy="413003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546201" y="3340557"/>
              <a:ext cx="363931" cy="413308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790346" y="3340557"/>
              <a:ext cx="695312" cy="413308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369440" y="3340557"/>
              <a:ext cx="821499" cy="413308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2053717" y="3340557"/>
              <a:ext cx="6841490" cy="413308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546201" y="3767582"/>
              <a:ext cx="789051" cy="413004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1177442" y="3767582"/>
              <a:ext cx="365759" cy="413004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1360297" y="3767582"/>
              <a:ext cx="1680590" cy="413004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2855721" y="3767582"/>
              <a:ext cx="976947" cy="413004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3669538" y="3767582"/>
              <a:ext cx="806196" cy="413004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4314189" y="3767582"/>
              <a:ext cx="2837434" cy="413004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6995413" y="3767582"/>
              <a:ext cx="2017014" cy="413004"/>
            </a:xfrm>
            <a:prstGeom prst="rect">
              <a:avLst/>
            </a:prstGeom>
          </p:spPr>
        </p:pic>
      </p:grpSp>
      <p:grpSp>
        <p:nvGrpSpPr>
          <p:cNvPr id="46" name="object 46"/>
          <p:cNvGrpSpPr/>
          <p:nvPr/>
        </p:nvGrpSpPr>
        <p:grpSpPr>
          <a:xfrm>
            <a:off x="271881" y="4294885"/>
            <a:ext cx="8789670" cy="2120265"/>
            <a:chOff x="271881" y="4294885"/>
            <a:chExt cx="8789670" cy="2120265"/>
          </a:xfrm>
        </p:grpSpPr>
        <p:pic>
          <p:nvPicPr>
            <p:cNvPr id="47" name="object 47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271881" y="4294885"/>
              <a:ext cx="436626" cy="413004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562965" y="4294885"/>
              <a:ext cx="3474720" cy="413004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3879850" y="4294885"/>
              <a:ext cx="4397375" cy="413004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8120125" y="4294885"/>
              <a:ext cx="387705" cy="413004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8313673" y="4294885"/>
              <a:ext cx="518566" cy="413004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546201" y="4721605"/>
              <a:ext cx="1026261" cy="413004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1425829" y="4721605"/>
              <a:ext cx="7635367" cy="413004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546201" y="5146497"/>
              <a:ext cx="268223" cy="413308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680313" y="5144973"/>
              <a:ext cx="3645662" cy="413308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4160265" y="5143449"/>
              <a:ext cx="828814" cy="413308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4850638" y="5141925"/>
              <a:ext cx="925741" cy="413308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5622036" y="5140401"/>
              <a:ext cx="1289177" cy="413308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6749795" y="5138877"/>
              <a:ext cx="1088491" cy="413308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7682737" y="5137353"/>
              <a:ext cx="804291" cy="413308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8325865" y="5135829"/>
              <a:ext cx="642518" cy="413308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546201" y="5575401"/>
              <a:ext cx="740054" cy="413003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1101242" y="5575401"/>
              <a:ext cx="2608072" cy="413003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3546094" y="5575401"/>
              <a:ext cx="387705" cy="413003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3739642" y="5575401"/>
              <a:ext cx="5319648" cy="413003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546201" y="6002121"/>
              <a:ext cx="365760" cy="413003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729081" y="6002121"/>
              <a:ext cx="1454912" cy="413003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58" cstate="print"/>
            <a:stretch>
              <a:fillRect/>
            </a:stretch>
          </p:blipFill>
          <p:spPr>
            <a:xfrm>
              <a:off x="2038477" y="6002121"/>
              <a:ext cx="2050288" cy="413003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59" cstate="print"/>
            <a:stretch>
              <a:fillRect/>
            </a:stretch>
          </p:blipFill>
          <p:spPr>
            <a:xfrm>
              <a:off x="3942333" y="6002121"/>
              <a:ext cx="1928876" cy="413003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5710427" y="6002121"/>
              <a:ext cx="387705" cy="413003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60" cstate="print"/>
            <a:stretch>
              <a:fillRect/>
            </a:stretch>
          </p:blipFill>
          <p:spPr>
            <a:xfrm>
              <a:off x="5903975" y="6002121"/>
              <a:ext cx="885507" cy="413003"/>
            </a:xfrm>
            <a:prstGeom prst="rect">
              <a:avLst/>
            </a:prstGeom>
          </p:spPr>
        </p:pic>
        <p:pic>
          <p:nvPicPr>
            <p:cNvPr id="72" name="object 72"/>
            <p:cNvPicPr/>
            <p:nvPr/>
          </p:nvPicPr>
          <p:blipFill>
            <a:blip r:embed="rId61" cstate="print"/>
            <a:stretch>
              <a:fillRect/>
            </a:stretch>
          </p:blipFill>
          <p:spPr>
            <a:xfrm>
              <a:off x="6641592" y="6002121"/>
              <a:ext cx="845273" cy="413003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62" cstate="print"/>
            <a:stretch>
              <a:fillRect/>
            </a:stretch>
          </p:blipFill>
          <p:spPr>
            <a:xfrm>
              <a:off x="7345934" y="6002121"/>
              <a:ext cx="1632712" cy="413003"/>
            </a:xfrm>
            <a:prstGeom prst="rect">
              <a:avLst/>
            </a:prstGeom>
          </p:spPr>
        </p:pic>
      </p:grpSp>
      <p:sp>
        <p:nvSpPr>
          <p:cNvPr id="74" name="object 7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75" name="object 7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87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983444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81" y="141859"/>
            <a:ext cx="13335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Bài</a:t>
            </a:r>
            <a:r>
              <a:rPr sz="3600" spc="-90" dirty="0"/>
              <a:t> </a:t>
            </a:r>
            <a:r>
              <a:rPr sz="3600" dirty="0"/>
              <a:t>tập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271881" y="1002538"/>
            <a:ext cx="8752840" cy="1693545"/>
            <a:chOff x="271881" y="1002538"/>
            <a:chExt cx="8752840" cy="169354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1881" y="1002538"/>
              <a:ext cx="436626" cy="41300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2965" y="1002538"/>
              <a:ext cx="628497" cy="41300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78738" y="1002538"/>
              <a:ext cx="589686" cy="41300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19148" y="1002538"/>
              <a:ext cx="3583051" cy="41300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39386" y="1002538"/>
              <a:ext cx="2148332" cy="41300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22363" y="1002538"/>
              <a:ext cx="1155700" cy="41300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713218" y="1002538"/>
              <a:ext cx="627887" cy="41300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184134" y="1002538"/>
              <a:ext cx="840104" cy="413003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46201" y="1429258"/>
              <a:ext cx="4157979" cy="41300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544313" y="1429258"/>
              <a:ext cx="1154277" cy="413003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533644" y="1429258"/>
              <a:ext cx="938542" cy="413003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315456" y="1429258"/>
              <a:ext cx="2603246" cy="413003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46201" y="1855673"/>
              <a:ext cx="2265172" cy="413308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649601" y="1855673"/>
              <a:ext cx="3517900" cy="413308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007607" y="1855673"/>
              <a:ext cx="2541397" cy="413308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46201" y="2282952"/>
              <a:ext cx="1999361" cy="413003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402712" y="2282952"/>
              <a:ext cx="1175613" cy="413003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410458" y="2282952"/>
              <a:ext cx="2051939" cy="413003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291327" y="2282952"/>
              <a:ext cx="918425" cy="413003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056375" y="2282952"/>
              <a:ext cx="2669667" cy="413003"/>
            </a:xfrm>
            <a:prstGeom prst="rect">
              <a:avLst/>
            </a:prstGeom>
          </p:spPr>
        </p:pic>
      </p:grpSp>
      <p:pic>
        <p:nvPicPr>
          <p:cNvPr id="24" name="object 24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729081" y="2759964"/>
            <a:ext cx="357073" cy="353567"/>
          </a:xfrm>
          <a:prstGeom prst="rect">
            <a:avLst/>
          </a:prstGeom>
        </p:spPr>
      </p:pic>
      <p:grpSp>
        <p:nvGrpSpPr>
          <p:cNvPr id="25" name="object 25"/>
          <p:cNvGrpSpPr/>
          <p:nvPr/>
        </p:nvGrpSpPr>
        <p:grpSpPr>
          <a:xfrm>
            <a:off x="1186586" y="2759964"/>
            <a:ext cx="7724775" cy="719455"/>
            <a:chOff x="1186586" y="2759964"/>
            <a:chExt cx="7724775" cy="719455"/>
          </a:xfrm>
        </p:grpSpPr>
        <p:pic>
          <p:nvPicPr>
            <p:cNvPr id="26" name="object 26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186586" y="2759964"/>
              <a:ext cx="560070" cy="353567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559940" y="2759964"/>
              <a:ext cx="2196465" cy="353567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610102" y="2759964"/>
              <a:ext cx="1856613" cy="353567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5333999" y="2759964"/>
              <a:ext cx="1517142" cy="353567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6713219" y="2759964"/>
              <a:ext cx="2198116" cy="353567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186586" y="3125724"/>
              <a:ext cx="484631" cy="353567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509648" y="3125724"/>
              <a:ext cx="1222095" cy="353567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2620644" y="3125724"/>
              <a:ext cx="645794" cy="353567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3137662" y="3125724"/>
              <a:ext cx="747979" cy="353567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3760977" y="3125724"/>
              <a:ext cx="809625" cy="353567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4408677" y="3125724"/>
              <a:ext cx="666750" cy="353567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4943855" y="3125724"/>
              <a:ext cx="1119924" cy="353567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5923787" y="3125724"/>
              <a:ext cx="1398650" cy="353567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7184390" y="3125724"/>
              <a:ext cx="1635886" cy="353567"/>
            </a:xfrm>
            <a:prstGeom prst="rect">
              <a:avLst/>
            </a:prstGeom>
          </p:spPr>
        </p:pic>
      </p:grpSp>
      <p:pic>
        <p:nvPicPr>
          <p:cNvPr id="40" name="object 40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729081" y="3541471"/>
            <a:ext cx="368503" cy="353872"/>
          </a:xfrm>
          <a:prstGeom prst="rect">
            <a:avLst/>
          </a:prstGeom>
        </p:spPr>
      </p:pic>
      <p:grpSp>
        <p:nvGrpSpPr>
          <p:cNvPr id="41" name="object 41"/>
          <p:cNvGrpSpPr/>
          <p:nvPr/>
        </p:nvGrpSpPr>
        <p:grpSpPr>
          <a:xfrm>
            <a:off x="1186586" y="3541471"/>
            <a:ext cx="6447790" cy="354330"/>
            <a:chOff x="1186586" y="3541471"/>
            <a:chExt cx="6447790" cy="354330"/>
          </a:xfrm>
        </p:grpSpPr>
        <p:pic>
          <p:nvPicPr>
            <p:cNvPr id="42" name="object 42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1186586" y="3541471"/>
              <a:ext cx="2720593" cy="353872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3764025" y="3541471"/>
              <a:ext cx="2088769" cy="353872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5713475" y="3541471"/>
              <a:ext cx="1920621" cy="353872"/>
            </a:xfrm>
            <a:prstGeom prst="rect">
              <a:avLst/>
            </a:prstGeom>
          </p:spPr>
        </p:pic>
      </p:grpSp>
      <p:pic>
        <p:nvPicPr>
          <p:cNvPr id="45" name="object 45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729081" y="3958082"/>
            <a:ext cx="347929" cy="353568"/>
          </a:xfrm>
          <a:prstGeom prst="rect">
            <a:avLst/>
          </a:prstGeom>
        </p:spPr>
      </p:pic>
      <p:grpSp>
        <p:nvGrpSpPr>
          <p:cNvPr id="46" name="object 46"/>
          <p:cNvGrpSpPr/>
          <p:nvPr/>
        </p:nvGrpSpPr>
        <p:grpSpPr>
          <a:xfrm>
            <a:off x="1186586" y="3958082"/>
            <a:ext cx="6894195" cy="353695"/>
            <a:chOff x="1186586" y="3958082"/>
            <a:chExt cx="6894195" cy="353695"/>
          </a:xfrm>
        </p:grpSpPr>
        <p:pic>
          <p:nvPicPr>
            <p:cNvPr id="47" name="object 47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1186586" y="3958082"/>
              <a:ext cx="1470253" cy="353568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2603880" y="3958082"/>
              <a:ext cx="3607943" cy="353568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6073140" y="3958082"/>
              <a:ext cx="1512442" cy="353568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7448042" y="3958082"/>
              <a:ext cx="632358" cy="353568"/>
            </a:xfrm>
            <a:prstGeom prst="rect">
              <a:avLst/>
            </a:prstGeom>
          </p:spPr>
        </p:pic>
      </p:grpSp>
      <p:pic>
        <p:nvPicPr>
          <p:cNvPr id="51" name="object 51"/>
          <p:cNvPicPr/>
          <p:nvPr/>
        </p:nvPicPr>
        <p:blipFill>
          <a:blip r:embed="rId46" cstate="print"/>
          <a:stretch>
            <a:fillRect/>
          </a:stretch>
        </p:blipFill>
        <p:spPr>
          <a:xfrm>
            <a:off x="729081" y="4375658"/>
            <a:ext cx="368503" cy="353568"/>
          </a:xfrm>
          <a:prstGeom prst="rect">
            <a:avLst/>
          </a:prstGeom>
        </p:spPr>
      </p:pic>
      <p:grpSp>
        <p:nvGrpSpPr>
          <p:cNvPr id="52" name="object 52"/>
          <p:cNvGrpSpPr/>
          <p:nvPr/>
        </p:nvGrpSpPr>
        <p:grpSpPr>
          <a:xfrm>
            <a:off x="1186586" y="4375658"/>
            <a:ext cx="6969759" cy="353695"/>
            <a:chOff x="1186586" y="4375658"/>
            <a:chExt cx="6969759" cy="353695"/>
          </a:xfrm>
        </p:grpSpPr>
        <p:pic>
          <p:nvPicPr>
            <p:cNvPr id="53" name="object 53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1186586" y="4375658"/>
              <a:ext cx="4893411" cy="353568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5942075" y="4375658"/>
              <a:ext cx="1714119" cy="353568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7524242" y="4375658"/>
              <a:ext cx="631951" cy="353568"/>
            </a:xfrm>
            <a:prstGeom prst="rect">
              <a:avLst/>
            </a:prstGeom>
          </p:spPr>
        </p:pic>
      </p:grpSp>
      <p:pic>
        <p:nvPicPr>
          <p:cNvPr id="56" name="object 56"/>
          <p:cNvPicPr/>
          <p:nvPr/>
        </p:nvPicPr>
        <p:blipFill>
          <a:blip r:embed="rId49" cstate="print"/>
          <a:stretch>
            <a:fillRect/>
          </a:stretch>
        </p:blipFill>
        <p:spPr>
          <a:xfrm>
            <a:off x="729081" y="4791709"/>
            <a:ext cx="347929" cy="353568"/>
          </a:xfrm>
          <a:prstGeom prst="rect">
            <a:avLst/>
          </a:prstGeom>
        </p:spPr>
      </p:pic>
      <p:grpSp>
        <p:nvGrpSpPr>
          <p:cNvPr id="57" name="object 57"/>
          <p:cNvGrpSpPr/>
          <p:nvPr/>
        </p:nvGrpSpPr>
        <p:grpSpPr>
          <a:xfrm>
            <a:off x="1186586" y="4791709"/>
            <a:ext cx="7661909" cy="719455"/>
            <a:chOff x="1186586" y="4791709"/>
            <a:chExt cx="7661909" cy="719455"/>
          </a:xfrm>
        </p:grpSpPr>
        <p:pic>
          <p:nvPicPr>
            <p:cNvPr id="58" name="object 58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1186586" y="4791709"/>
              <a:ext cx="934516" cy="353568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1965325" y="4791709"/>
              <a:ext cx="866851" cy="353568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2687700" y="4791709"/>
              <a:ext cx="2706116" cy="353568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5251704" y="4791709"/>
              <a:ext cx="1465199" cy="353568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6583679" y="4791709"/>
              <a:ext cx="857707" cy="353568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7298690" y="4791709"/>
              <a:ext cx="1549527" cy="353568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1186586" y="5157165"/>
              <a:ext cx="510031" cy="353872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1569084" y="5157165"/>
              <a:ext cx="1407160" cy="353872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58" cstate="print"/>
            <a:stretch>
              <a:fillRect/>
            </a:stretch>
          </p:blipFill>
          <p:spPr>
            <a:xfrm>
              <a:off x="2837434" y="5157165"/>
              <a:ext cx="1038352" cy="353872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59" cstate="print"/>
            <a:stretch>
              <a:fillRect/>
            </a:stretch>
          </p:blipFill>
          <p:spPr>
            <a:xfrm>
              <a:off x="3727449" y="5157165"/>
              <a:ext cx="546608" cy="353872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60" cstate="print"/>
            <a:stretch>
              <a:fillRect/>
            </a:stretch>
          </p:blipFill>
          <p:spPr>
            <a:xfrm>
              <a:off x="4137406" y="5157165"/>
              <a:ext cx="795527" cy="353872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61" cstate="print"/>
            <a:stretch>
              <a:fillRect/>
            </a:stretch>
          </p:blipFill>
          <p:spPr>
            <a:xfrm>
              <a:off x="4800346" y="5157165"/>
              <a:ext cx="1075270" cy="353872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62" cstate="print"/>
            <a:stretch>
              <a:fillRect/>
            </a:stretch>
          </p:blipFill>
          <p:spPr>
            <a:xfrm>
              <a:off x="5768340" y="5157165"/>
              <a:ext cx="1879600" cy="353872"/>
            </a:xfrm>
            <a:prstGeom prst="rect">
              <a:avLst/>
            </a:prstGeom>
          </p:spPr>
        </p:pic>
      </p:grpSp>
      <p:pic>
        <p:nvPicPr>
          <p:cNvPr id="71" name="object 71"/>
          <p:cNvPicPr/>
          <p:nvPr/>
        </p:nvPicPr>
        <p:blipFill>
          <a:blip r:embed="rId63" cstate="print"/>
          <a:stretch>
            <a:fillRect/>
          </a:stretch>
        </p:blipFill>
        <p:spPr>
          <a:xfrm>
            <a:off x="729081" y="5573877"/>
            <a:ext cx="281635" cy="353568"/>
          </a:xfrm>
          <a:prstGeom prst="rect">
            <a:avLst/>
          </a:prstGeom>
        </p:spPr>
      </p:pic>
      <p:grpSp>
        <p:nvGrpSpPr>
          <p:cNvPr id="72" name="object 72"/>
          <p:cNvGrpSpPr/>
          <p:nvPr/>
        </p:nvGrpSpPr>
        <p:grpSpPr>
          <a:xfrm>
            <a:off x="1186586" y="5573877"/>
            <a:ext cx="7463155" cy="719455"/>
            <a:chOff x="1186586" y="5573877"/>
            <a:chExt cx="7463155" cy="719455"/>
          </a:xfrm>
        </p:grpSpPr>
        <p:pic>
          <p:nvPicPr>
            <p:cNvPr id="73" name="object 73"/>
            <p:cNvPicPr/>
            <p:nvPr/>
          </p:nvPicPr>
          <p:blipFill>
            <a:blip r:embed="rId64" cstate="print"/>
            <a:stretch>
              <a:fillRect/>
            </a:stretch>
          </p:blipFill>
          <p:spPr>
            <a:xfrm>
              <a:off x="1186586" y="5573877"/>
              <a:ext cx="411479" cy="353568"/>
            </a:xfrm>
            <a:prstGeom prst="rect">
              <a:avLst/>
            </a:prstGeom>
          </p:spPr>
        </p:pic>
        <p:pic>
          <p:nvPicPr>
            <p:cNvPr id="74" name="object 74"/>
            <p:cNvPicPr/>
            <p:nvPr/>
          </p:nvPicPr>
          <p:blipFill>
            <a:blip r:embed="rId65" cstate="print"/>
            <a:stretch>
              <a:fillRect/>
            </a:stretch>
          </p:blipFill>
          <p:spPr>
            <a:xfrm>
              <a:off x="1392300" y="5573877"/>
              <a:ext cx="562356" cy="353568"/>
            </a:xfrm>
            <a:prstGeom prst="rect">
              <a:avLst/>
            </a:prstGeom>
          </p:spPr>
        </p:pic>
        <p:pic>
          <p:nvPicPr>
            <p:cNvPr id="75" name="object 75"/>
            <p:cNvPicPr/>
            <p:nvPr/>
          </p:nvPicPr>
          <p:blipFill>
            <a:blip r:embed="rId66" cstate="print"/>
            <a:stretch>
              <a:fillRect/>
            </a:stretch>
          </p:blipFill>
          <p:spPr>
            <a:xfrm>
              <a:off x="1838833" y="5573877"/>
              <a:ext cx="1045463" cy="353568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67" cstate="print"/>
            <a:stretch>
              <a:fillRect/>
            </a:stretch>
          </p:blipFill>
          <p:spPr>
            <a:xfrm>
              <a:off x="2734944" y="5573877"/>
              <a:ext cx="3310508" cy="353568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68" cstate="print"/>
            <a:stretch>
              <a:fillRect/>
            </a:stretch>
          </p:blipFill>
          <p:spPr>
            <a:xfrm>
              <a:off x="5913119" y="5573877"/>
              <a:ext cx="313944" cy="353568"/>
            </a:xfrm>
            <a:prstGeom prst="rect">
              <a:avLst/>
            </a:prstGeom>
          </p:spPr>
        </p:pic>
        <p:pic>
          <p:nvPicPr>
            <p:cNvPr id="78" name="object 78"/>
            <p:cNvPicPr/>
            <p:nvPr/>
          </p:nvPicPr>
          <p:blipFill>
            <a:blip r:embed="rId69" cstate="print"/>
            <a:stretch>
              <a:fillRect/>
            </a:stretch>
          </p:blipFill>
          <p:spPr>
            <a:xfrm>
              <a:off x="6070092" y="5573877"/>
              <a:ext cx="711403" cy="353568"/>
            </a:xfrm>
            <a:prstGeom prst="rect">
              <a:avLst/>
            </a:prstGeom>
          </p:spPr>
        </p:pic>
        <p:pic>
          <p:nvPicPr>
            <p:cNvPr id="79" name="object 79"/>
            <p:cNvPicPr/>
            <p:nvPr/>
          </p:nvPicPr>
          <p:blipFill>
            <a:blip r:embed="rId70" cstate="print"/>
            <a:stretch>
              <a:fillRect/>
            </a:stretch>
          </p:blipFill>
          <p:spPr>
            <a:xfrm>
              <a:off x="6662928" y="5573877"/>
              <a:ext cx="678179" cy="353568"/>
            </a:xfrm>
            <a:prstGeom prst="rect">
              <a:avLst/>
            </a:prstGeom>
          </p:spPr>
        </p:pic>
        <p:pic>
          <p:nvPicPr>
            <p:cNvPr id="80" name="object 80"/>
            <p:cNvPicPr/>
            <p:nvPr/>
          </p:nvPicPr>
          <p:blipFill>
            <a:blip r:embed="rId71" cstate="print"/>
            <a:stretch>
              <a:fillRect/>
            </a:stretch>
          </p:blipFill>
          <p:spPr>
            <a:xfrm>
              <a:off x="7205725" y="5573877"/>
              <a:ext cx="868679" cy="353568"/>
            </a:xfrm>
            <a:prstGeom prst="rect">
              <a:avLst/>
            </a:prstGeom>
          </p:spPr>
        </p:pic>
        <p:pic>
          <p:nvPicPr>
            <p:cNvPr id="81" name="object 81"/>
            <p:cNvPicPr/>
            <p:nvPr/>
          </p:nvPicPr>
          <p:blipFill>
            <a:blip r:embed="rId72" cstate="print"/>
            <a:stretch>
              <a:fillRect/>
            </a:stretch>
          </p:blipFill>
          <p:spPr>
            <a:xfrm>
              <a:off x="7929625" y="5573877"/>
              <a:ext cx="720090" cy="353568"/>
            </a:xfrm>
            <a:prstGeom prst="rect">
              <a:avLst/>
            </a:prstGeom>
          </p:spPr>
        </p:pic>
        <p:pic>
          <p:nvPicPr>
            <p:cNvPr id="82" name="object 82"/>
            <p:cNvPicPr/>
            <p:nvPr/>
          </p:nvPicPr>
          <p:blipFill>
            <a:blip r:embed="rId73" cstate="print"/>
            <a:stretch>
              <a:fillRect/>
            </a:stretch>
          </p:blipFill>
          <p:spPr>
            <a:xfrm>
              <a:off x="1186586" y="5939637"/>
              <a:ext cx="1488440" cy="353567"/>
            </a:xfrm>
            <a:prstGeom prst="rect">
              <a:avLst/>
            </a:prstGeom>
          </p:spPr>
        </p:pic>
        <p:pic>
          <p:nvPicPr>
            <p:cNvPr id="83" name="object 83"/>
            <p:cNvPicPr/>
            <p:nvPr/>
          </p:nvPicPr>
          <p:blipFill>
            <a:blip r:embed="rId74" cstate="print"/>
            <a:stretch>
              <a:fillRect/>
            </a:stretch>
          </p:blipFill>
          <p:spPr>
            <a:xfrm>
              <a:off x="2526156" y="5939637"/>
              <a:ext cx="1104252" cy="353567"/>
            </a:xfrm>
            <a:prstGeom prst="rect">
              <a:avLst/>
            </a:prstGeom>
          </p:spPr>
        </p:pic>
      </p:grpSp>
      <p:sp>
        <p:nvSpPr>
          <p:cNvPr id="84" name="object 8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85" name="object 8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88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1817868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t>89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947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81" y="141859"/>
            <a:ext cx="52444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Vòng</a:t>
            </a:r>
            <a:r>
              <a:rPr sz="3600" spc="-30" dirty="0"/>
              <a:t> </a:t>
            </a:r>
            <a:r>
              <a:rPr sz="3600" dirty="0"/>
              <a:t>lặp</a:t>
            </a:r>
            <a:r>
              <a:rPr sz="3600" spc="-20" dirty="0"/>
              <a:t> </a:t>
            </a:r>
            <a:r>
              <a:rPr sz="3600" spc="-5" dirty="0"/>
              <a:t>while</a:t>
            </a:r>
            <a:r>
              <a:rPr sz="3600" spc="-25" dirty="0"/>
              <a:t> </a:t>
            </a:r>
            <a:r>
              <a:rPr sz="3600" dirty="0"/>
              <a:t>với</a:t>
            </a:r>
            <a:r>
              <a:rPr sz="3600" spc="-25" dirty="0"/>
              <a:t> </a:t>
            </a:r>
            <a:r>
              <a:rPr sz="3600" dirty="0"/>
              <a:t>continue</a:t>
            </a:r>
            <a:endParaRPr sz="360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59181" y="862431"/>
            <a:ext cx="7429500" cy="205867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#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tính</a:t>
            </a:r>
            <a:r>
              <a:rPr sz="2000" spc="-1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tổng</a:t>
            </a:r>
            <a:r>
              <a:rPr sz="2000" spc="-1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các số</a:t>
            </a:r>
            <a:r>
              <a:rPr sz="2000" spc="-1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fibonacci</a:t>
            </a:r>
            <a:r>
              <a:rPr sz="2000" spc="-1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chia</a:t>
            </a:r>
            <a:r>
              <a:rPr sz="2000" spc="-1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hết 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cho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 3</a:t>
            </a:r>
            <a:r>
              <a:rPr sz="2000" spc="-1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nhỏ hơn</a:t>
            </a:r>
            <a:r>
              <a:rPr sz="2000" spc="-1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N</a:t>
            </a:r>
            <a:endParaRPr sz="2000">
              <a:latin typeface="Consolas"/>
              <a:cs typeface="Consolas"/>
            </a:endParaRPr>
          </a:p>
          <a:p>
            <a:pPr marL="12700" marR="2518410">
              <a:lnSpc>
                <a:spcPct val="133000"/>
              </a:lnSpc>
              <a:spcBef>
                <a:spcPts val="15"/>
              </a:spcBef>
            </a:pPr>
            <a:r>
              <a:rPr sz="2000" dirty="0">
                <a:latin typeface="Consolas"/>
                <a:cs typeface="Consolas"/>
              </a:rPr>
              <a:t>n = </a:t>
            </a:r>
            <a:r>
              <a:rPr sz="2000" spc="-5" dirty="0">
                <a:solidFill>
                  <a:srgbClr val="257E99"/>
                </a:solidFill>
                <a:latin typeface="Consolas"/>
                <a:cs typeface="Consolas"/>
              </a:rPr>
              <a:t>int</a:t>
            </a:r>
            <a:r>
              <a:rPr sz="2000" spc="-5" dirty="0">
                <a:latin typeface="Consolas"/>
                <a:cs typeface="Consolas"/>
              </a:rPr>
              <a:t>(</a:t>
            </a:r>
            <a:r>
              <a:rPr sz="2000" spc="-5" dirty="0">
                <a:solidFill>
                  <a:srgbClr val="795E25"/>
                </a:solidFill>
                <a:latin typeface="Consolas"/>
                <a:cs typeface="Consolas"/>
              </a:rPr>
              <a:t>input</a:t>
            </a:r>
            <a:r>
              <a:rPr sz="2000" spc="-5" dirty="0">
                <a:latin typeface="Consolas"/>
                <a:cs typeface="Consolas"/>
              </a:rPr>
              <a:t>(</a:t>
            </a:r>
            <a:r>
              <a:rPr sz="2000" spc="-5" dirty="0">
                <a:solidFill>
                  <a:srgbClr val="A21515"/>
                </a:solidFill>
                <a:latin typeface="Consolas"/>
                <a:cs typeface="Consolas"/>
              </a:rPr>
              <a:t>"Nhập số </a:t>
            </a:r>
            <a:r>
              <a:rPr sz="2000" dirty="0">
                <a:solidFill>
                  <a:srgbClr val="A21515"/>
                </a:solidFill>
                <a:latin typeface="Consolas"/>
                <a:cs typeface="Consolas"/>
              </a:rPr>
              <a:t>dương N: </a:t>
            </a:r>
            <a:r>
              <a:rPr sz="2000" spc="-5" dirty="0">
                <a:solidFill>
                  <a:srgbClr val="A21515"/>
                </a:solidFill>
                <a:latin typeface="Consolas"/>
                <a:cs typeface="Consolas"/>
              </a:rPr>
              <a:t>"</a:t>
            </a:r>
            <a:r>
              <a:rPr sz="2000" spc="-5" dirty="0">
                <a:latin typeface="Consolas"/>
                <a:cs typeface="Consolas"/>
              </a:rPr>
              <a:t>)) </a:t>
            </a:r>
            <a:r>
              <a:rPr sz="2000" spc="-1085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tong,</a:t>
            </a:r>
            <a:r>
              <a:rPr sz="2000" spc="-5" dirty="0">
                <a:latin typeface="Consolas"/>
                <a:cs typeface="Consolas"/>
              </a:rPr>
              <a:t> a,</a:t>
            </a:r>
            <a:r>
              <a:rPr sz="2000" dirty="0">
                <a:latin typeface="Consolas"/>
                <a:cs typeface="Consolas"/>
              </a:rPr>
              <a:t> b</a:t>
            </a:r>
            <a:r>
              <a:rPr sz="2000" spc="-20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= </a:t>
            </a:r>
            <a:r>
              <a:rPr sz="2000" dirty="0">
                <a:solidFill>
                  <a:srgbClr val="098557"/>
                </a:solidFill>
                <a:latin typeface="Consolas"/>
                <a:cs typeface="Consolas"/>
              </a:rPr>
              <a:t>0</a:t>
            </a:r>
            <a:r>
              <a:rPr sz="2000" dirty="0">
                <a:latin typeface="Consolas"/>
                <a:cs typeface="Consolas"/>
              </a:rPr>
              <a:t>,</a:t>
            </a:r>
            <a:r>
              <a:rPr sz="2000" spc="-15" dirty="0"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98557"/>
                </a:solidFill>
                <a:latin typeface="Consolas"/>
                <a:cs typeface="Consolas"/>
              </a:rPr>
              <a:t>0</a:t>
            </a:r>
            <a:r>
              <a:rPr sz="2000" dirty="0">
                <a:latin typeface="Consolas"/>
                <a:cs typeface="Consolas"/>
              </a:rPr>
              <a:t>,</a:t>
            </a:r>
            <a:r>
              <a:rPr sz="2000" spc="-5" dirty="0"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98557"/>
                </a:solidFill>
                <a:latin typeface="Consolas"/>
                <a:cs typeface="Consolas"/>
              </a:rPr>
              <a:t>1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2000" dirty="0">
                <a:solidFill>
                  <a:srgbClr val="AE00DB"/>
                </a:solidFill>
                <a:latin typeface="Consolas"/>
                <a:cs typeface="Consolas"/>
              </a:rPr>
              <a:t>while</a:t>
            </a:r>
            <a:r>
              <a:rPr sz="2000" spc="-20" dirty="0">
                <a:solidFill>
                  <a:srgbClr val="AE00DB"/>
                </a:solidFill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b</a:t>
            </a:r>
            <a:r>
              <a:rPr sz="2000" spc="-30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&lt;</a:t>
            </a:r>
            <a:r>
              <a:rPr sz="2000" spc="-35" dirty="0">
                <a:latin typeface="Consolas"/>
                <a:cs typeface="Consolas"/>
              </a:rPr>
              <a:t> </a:t>
            </a:r>
            <a:r>
              <a:rPr sz="2000" spc="-15" dirty="0">
                <a:latin typeface="Consolas"/>
                <a:cs typeface="Consolas"/>
              </a:rPr>
              <a:t>n:</a:t>
            </a:r>
            <a:endParaRPr sz="2000">
              <a:latin typeface="Consolas"/>
              <a:cs typeface="Consolas"/>
            </a:endParaRPr>
          </a:p>
          <a:p>
            <a:pPr marL="572135">
              <a:lnSpc>
                <a:spcPct val="100000"/>
              </a:lnSpc>
              <a:spcBef>
                <a:spcPts val="805"/>
              </a:spcBef>
            </a:pPr>
            <a:r>
              <a:rPr sz="2000" dirty="0">
                <a:latin typeface="Consolas"/>
                <a:cs typeface="Consolas"/>
              </a:rPr>
              <a:t>a,</a:t>
            </a:r>
            <a:r>
              <a:rPr sz="2000" spc="-25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b</a:t>
            </a:r>
            <a:r>
              <a:rPr sz="2000" spc="-5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=</a:t>
            </a:r>
            <a:r>
              <a:rPr sz="2000" spc="-35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b,</a:t>
            </a:r>
            <a:r>
              <a:rPr sz="2000" spc="-5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a</a:t>
            </a:r>
            <a:r>
              <a:rPr sz="2000" spc="-25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+</a:t>
            </a:r>
            <a:r>
              <a:rPr sz="2000" spc="-20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b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9181" y="2894177"/>
            <a:ext cx="3239135" cy="1652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31570" marR="702310" indent="-559435">
              <a:lnSpc>
                <a:spcPct val="133500"/>
              </a:lnSpc>
              <a:spcBef>
                <a:spcPts val="100"/>
              </a:spcBef>
            </a:pPr>
            <a:r>
              <a:rPr sz="2000" dirty="0">
                <a:solidFill>
                  <a:srgbClr val="AE00DB"/>
                </a:solidFill>
                <a:latin typeface="Consolas"/>
                <a:cs typeface="Consolas"/>
              </a:rPr>
              <a:t>if</a:t>
            </a:r>
            <a:r>
              <a:rPr sz="2000" spc="-30" dirty="0">
                <a:solidFill>
                  <a:srgbClr val="AE00DB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98557"/>
                </a:solidFill>
                <a:latin typeface="Consolas"/>
                <a:cs typeface="Consolas"/>
              </a:rPr>
              <a:t>0</a:t>
            </a:r>
            <a:r>
              <a:rPr sz="2000" spc="-10" dirty="0">
                <a:solidFill>
                  <a:srgbClr val="098557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latin typeface="Consolas"/>
                <a:cs typeface="Consolas"/>
              </a:rPr>
              <a:t>!=</a:t>
            </a:r>
            <a:r>
              <a:rPr sz="2000" spc="-25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a</a:t>
            </a:r>
            <a:r>
              <a:rPr sz="2000" spc="-10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%</a:t>
            </a:r>
            <a:r>
              <a:rPr sz="2000" spc="-25" dirty="0"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98557"/>
                </a:solidFill>
                <a:latin typeface="Consolas"/>
                <a:cs typeface="Consolas"/>
              </a:rPr>
              <a:t>3</a:t>
            </a:r>
            <a:r>
              <a:rPr sz="2000" dirty="0">
                <a:latin typeface="Consolas"/>
                <a:cs typeface="Consolas"/>
              </a:rPr>
              <a:t>: </a:t>
            </a:r>
            <a:r>
              <a:rPr sz="2000" spc="-1085" dirty="0"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onsolas"/>
                <a:cs typeface="Consolas"/>
              </a:rPr>
              <a:t>continue</a:t>
            </a:r>
            <a:endParaRPr sz="2000">
              <a:latin typeface="Consolas"/>
              <a:cs typeface="Consolas"/>
            </a:endParaRPr>
          </a:p>
          <a:p>
            <a:pPr marL="12700" marR="5080" indent="559435">
              <a:lnSpc>
                <a:spcPct val="133000"/>
              </a:lnSpc>
              <a:spcBef>
                <a:spcPts val="10"/>
              </a:spcBef>
            </a:pPr>
            <a:r>
              <a:rPr sz="2000" spc="-5" dirty="0">
                <a:latin typeface="Consolas"/>
                <a:cs typeface="Consolas"/>
              </a:rPr>
              <a:t>tong += </a:t>
            </a:r>
            <a:r>
              <a:rPr sz="2000" dirty="0">
                <a:latin typeface="Consolas"/>
                <a:cs typeface="Consolas"/>
              </a:rPr>
              <a:t>a </a:t>
            </a:r>
            <a:r>
              <a:rPr sz="2000" spc="5" dirty="0"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795E25"/>
                </a:solidFill>
                <a:latin typeface="Consolas"/>
                <a:cs typeface="Consolas"/>
              </a:rPr>
              <a:t>print</a:t>
            </a:r>
            <a:r>
              <a:rPr sz="2000" spc="-5" dirty="0">
                <a:latin typeface="Consolas"/>
                <a:cs typeface="Consolas"/>
              </a:rPr>
              <a:t>(</a:t>
            </a:r>
            <a:r>
              <a:rPr sz="2000" spc="-5" dirty="0">
                <a:solidFill>
                  <a:srgbClr val="A21515"/>
                </a:solidFill>
                <a:latin typeface="Consolas"/>
                <a:cs typeface="Consolas"/>
              </a:rPr>
              <a:t>'Tổng</a:t>
            </a:r>
            <a:r>
              <a:rPr sz="2000" spc="-25" dirty="0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A21515"/>
                </a:solidFill>
                <a:latin typeface="Consolas"/>
                <a:cs typeface="Consolas"/>
              </a:rPr>
              <a:t>là:'</a:t>
            </a:r>
            <a:r>
              <a:rPr sz="2000" dirty="0">
                <a:latin typeface="Consolas"/>
                <a:cs typeface="Consolas"/>
              </a:rPr>
              <a:t>,</a:t>
            </a:r>
            <a:r>
              <a:rPr sz="2000" spc="-20" dirty="0">
                <a:latin typeface="Consolas"/>
                <a:cs typeface="Consolas"/>
              </a:rPr>
              <a:t> </a:t>
            </a:r>
            <a:r>
              <a:rPr sz="2000" spc="-5" dirty="0">
                <a:latin typeface="Consolas"/>
                <a:cs typeface="Consolas"/>
              </a:rPr>
              <a:t>tong)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71950" y="2995676"/>
            <a:ext cx="46348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#</a:t>
            </a:r>
            <a:r>
              <a:rPr sz="2000" spc="-1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bỏ</a:t>
            </a:r>
            <a:r>
              <a:rPr sz="2000" spc="-2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qua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nếu</a:t>
            </a:r>
            <a:r>
              <a:rPr sz="2000" spc="-1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không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chia</a:t>
            </a:r>
            <a:r>
              <a:rPr sz="2000" spc="-1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hết</a:t>
            </a:r>
            <a:r>
              <a:rPr sz="2000" spc="-1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cho 3</a:t>
            </a:r>
            <a:endParaRPr sz="200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810378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286</TotalTime>
  <Words>7536</Words>
  <Application>Microsoft Office PowerPoint</Application>
  <PresentationFormat>On-screen Show (4:3)</PresentationFormat>
  <Paragraphs>1216</Paragraphs>
  <Slides>89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89</vt:i4>
      </vt:variant>
    </vt:vector>
  </HeadingPairs>
  <TitlesOfParts>
    <vt:vector size="98" baseType="lpstr">
      <vt:lpstr>Arial</vt:lpstr>
      <vt:lpstr>Arial MT</vt:lpstr>
      <vt:lpstr>Calibri</vt:lpstr>
      <vt:lpstr>Cambria</vt:lpstr>
      <vt:lpstr>Consolas</vt:lpstr>
      <vt:lpstr>Courier New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Vòng lặp “while”</vt:lpstr>
      <vt:lpstr>Vòng lặp while</vt:lpstr>
      <vt:lpstr>Vòng lặp while đơn giản</vt:lpstr>
      <vt:lpstr>Vòng lặp while kết hợp điều kiện if</vt:lpstr>
      <vt:lpstr>Vòng lặp while với break</vt:lpstr>
      <vt:lpstr>Vòng lặp while với continue</vt:lpstr>
      <vt:lpstr>Vòng lặp while sử dụng else</vt:lpstr>
      <vt:lpstr>Vòng lặp “for”</vt:lpstr>
      <vt:lpstr>Vòng lặp for duyệt một danh sách</vt:lpstr>
      <vt:lpstr>Vòng lặp for duyệt một danh sách</vt:lpstr>
      <vt:lpstr>Vòng lặp for duyệt một miền số nguyên</vt:lpstr>
      <vt:lpstr>PowerPoint Presentation</vt:lpstr>
      <vt:lpstr>PowerPoint Presentation</vt:lpstr>
      <vt:lpstr>Vòng lặp for duyệt một miền số nguyên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Bài tập</vt:lpstr>
      <vt:lpstr>PowerPoint Presentation</vt:lpstr>
      <vt:lpstr>String (chuỗi)</vt:lpstr>
      <vt:lpstr>Kiểu chuỗi</vt:lpstr>
      <vt:lpstr>PowerPoint Presentation</vt:lpstr>
      <vt:lpstr>Ví dụ về phép nối chuỗi</vt:lpstr>
      <vt:lpstr>Ví dụ về phép nhân bản và kiểm tra nội dung</vt:lpstr>
      <vt:lpstr>Phép so sánh giữa 2 chuỗi</vt:lpstr>
      <vt:lpstr>Chỉ mục trong chuỗi</vt:lpstr>
      <vt:lpstr>Cắt chuỗi</vt:lpstr>
      <vt:lpstr>PowerPoint Presentation</vt:lpstr>
      <vt:lpstr>Định dạng chuỗi</vt:lpstr>
      <vt:lpstr>Định dạng chuỗi</vt:lpstr>
      <vt:lpstr>Định dạng chuỗi</vt:lpstr>
      <vt:lpstr>Các phương thức của chuỗi</vt:lpstr>
      <vt:lpstr>Các phương thức của chuỗi</vt:lpstr>
      <vt:lpstr>Các phương thức của chuỗi</vt:lpstr>
      <vt:lpstr>Các hàm dựng sẵn hỗ trợ chuyển đổi</vt:lpstr>
      <vt:lpstr>Bài tập về xử lý chuỗi</vt:lpstr>
      <vt:lpstr>Bài tập về xử lý chuỗi</vt:lpstr>
      <vt:lpstr>PowerPoint Presentation</vt:lpstr>
      <vt:lpstr>List (danh sách)</vt:lpstr>
      <vt:lpstr>Bất biến (immutable) và Khả biến (mutable)</vt:lpstr>
      <vt:lpstr>Giới thiệu và khai báo</vt:lpstr>
      <vt:lpstr>Khởi tạo list</vt:lpstr>
      <vt:lpstr>PowerPoint Presentation</vt:lpstr>
      <vt:lpstr>PowerPoint Presentation</vt:lpstr>
      <vt:lpstr>So sánh 2 list: theo thứ tự từ điển (như str)</vt:lpstr>
      <vt:lpstr>Phép toán, chỉ mục và cắt</vt:lpstr>
      <vt:lpstr>Chỉ mục, lát cắt, xóa dữ liệu với list</vt:lpstr>
      <vt:lpstr>Các phương thức của list</vt:lpstr>
      <vt:lpstr>Các phương thức của list</vt:lpstr>
      <vt:lpstr>Ví dụ về sắp xếp với list</vt:lpstr>
      <vt:lpstr>Duyệt list với vòng lặp for</vt:lpstr>
      <vt:lpstr>Ví dụ về làm việc với list</vt:lpstr>
      <vt:lpstr>Một số thao tác thông dụng với list</vt:lpstr>
      <vt:lpstr>List nhiều chiều</vt:lpstr>
      <vt:lpstr>List nhiều chiều</vt:lpstr>
      <vt:lpstr>Tuple (hàng)</vt:lpstr>
      <vt:lpstr>Tuple là một dạng readonly list</vt:lpstr>
      <vt:lpstr>Khai báo tuple không nhất thiết phải dùng ()</vt:lpstr>
      <vt:lpstr>Tuple và list nhiều điểm giống nhau</vt:lpstr>
      <vt:lpstr>Bô sinh của tuple chỉ dùng được 1 lần</vt:lpstr>
      <vt:lpstr>Tính bất biến của kiểu tuple</vt:lpstr>
      <vt:lpstr>Hàm dựng sẵn làm việc với list và tuple</vt:lpstr>
      <vt:lpstr>Range (miền)</vt:lpstr>
      <vt:lpstr>Range là một tuple đặc biệt?</vt:lpstr>
      <vt:lpstr>Bài tập</vt:lpstr>
      <vt:lpstr>Bài tập</vt:lpstr>
      <vt:lpstr>PowerPoint Presentation</vt:lpstr>
      <vt:lpstr>Set (tập hợp)</vt:lpstr>
      <vt:lpstr>Giới thiệu</vt:lpstr>
      <vt:lpstr>Khởi tạo</vt:lpstr>
      <vt:lpstr>Khởi tạo</vt:lpstr>
      <vt:lpstr>Khởi tạo</vt:lpstr>
      <vt:lpstr>Các phép toán trên set</vt:lpstr>
      <vt:lpstr>Các phép toán trên set</vt:lpstr>
      <vt:lpstr>Các phép toán trên set</vt:lpstr>
      <vt:lpstr>Duyệt các phần tử của tập hợp</vt:lpstr>
      <vt:lpstr>Các phương thức của set</vt:lpstr>
      <vt:lpstr>Các phương thức của set</vt:lpstr>
      <vt:lpstr>Frozenset (tập hợp tĩnh)</vt:lpstr>
      <vt:lpstr>Frozenset (tập tĩnh)</vt:lpstr>
      <vt:lpstr>Bài tập</vt:lpstr>
      <vt:lpstr>Bài tập</vt:lpstr>
      <vt:lpstr>Bài tập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Chương trình dịch</dc:title>
  <dc:creator/>
  <cp:lastModifiedBy>Nguyễn Văn Thiệu</cp:lastModifiedBy>
  <cp:revision>39</cp:revision>
  <dcterms:created xsi:type="dcterms:W3CDTF">2022-08-15T01:52:21Z</dcterms:created>
  <dcterms:modified xsi:type="dcterms:W3CDTF">2022-08-22T05:04:24Z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2021-05-04T00:00:00Z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2022-08-15T00:00:00Z</vt:filetime>
  </property>
</Properties>
</file>