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64"/>
  </p:notesMasterIdLst>
  <p:sldIdLst>
    <p:sldId id="256" r:id="rId2"/>
    <p:sldId id="297" r:id="rId3"/>
    <p:sldId id="257" r:id="rId4"/>
    <p:sldId id="299" r:id="rId5"/>
    <p:sldId id="302" r:id="rId6"/>
    <p:sldId id="298" r:id="rId7"/>
    <p:sldId id="300" r:id="rId8"/>
    <p:sldId id="313" r:id="rId9"/>
    <p:sldId id="314" r:id="rId10"/>
    <p:sldId id="315" r:id="rId11"/>
    <p:sldId id="358" r:id="rId12"/>
    <p:sldId id="317" r:id="rId13"/>
    <p:sldId id="318" r:id="rId14"/>
    <p:sldId id="319" r:id="rId15"/>
    <p:sldId id="320" r:id="rId16"/>
    <p:sldId id="321" r:id="rId17"/>
    <p:sldId id="322" r:id="rId18"/>
    <p:sldId id="359" r:id="rId19"/>
    <p:sldId id="360" r:id="rId20"/>
    <p:sldId id="323" r:id="rId21"/>
    <p:sldId id="324" r:id="rId22"/>
    <p:sldId id="325" r:id="rId23"/>
    <p:sldId id="361" r:id="rId24"/>
    <p:sldId id="362" r:id="rId25"/>
    <p:sldId id="326" r:id="rId26"/>
    <p:sldId id="327" r:id="rId27"/>
    <p:sldId id="328" r:id="rId28"/>
    <p:sldId id="329" r:id="rId29"/>
    <p:sldId id="330" r:id="rId30"/>
    <p:sldId id="331" r:id="rId31"/>
    <p:sldId id="332" r:id="rId32"/>
    <p:sldId id="333" r:id="rId33"/>
    <p:sldId id="334" r:id="rId34"/>
    <p:sldId id="335" r:id="rId35"/>
    <p:sldId id="336" r:id="rId36"/>
    <p:sldId id="337" r:id="rId37"/>
    <p:sldId id="338" r:id="rId38"/>
    <p:sldId id="339" r:id="rId39"/>
    <p:sldId id="341" r:id="rId40"/>
    <p:sldId id="342" r:id="rId41"/>
    <p:sldId id="343" r:id="rId42"/>
    <p:sldId id="344" r:id="rId43"/>
    <p:sldId id="345" r:id="rId44"/>
    <p:sldId id="346" r:id="rId45"/>
    <p:sldId id="269" r:id="rId46"/>
    <p:sldId id="363" r:id="rId47"/>
    <p:sldId id="303" r:id="rId48"/>
    <p:sldId id="304" r:id="rId49"/>
    <p:sldId id="307" r:id="rId50"/>
    <p:sldId id="308" r:id="rId51"/>
    <p:sldId id="311" r:id="rId52"/>
    <p:sldId id="258" r:id="rId53"/>
    <p:sldId id="357" r:id="rId54"/>
    <p:sldId id="347" r:id="rId55"/>
    <p:sldId id="348" r:id="rId56"/>
    <p:sldId id="349" r:id="rId57"/>
    <p:sldId id="365" r:id="rId58"/>
    <p:sldId id="364" r:id="rId59"/>
    <p:sldId id="366" r:id="rId60"/>
    <p:sldId id="352" r:id="rId61"/>
    <p:sldId id="367" r:id="rId62"/>
    <p:sldId id="356" r:id="rId63"/>
  </p:sldIdLst>
  <p:sldSz cx="9144000" cy="5143500" type="screen16x9"/>
  <p:notesSz cx="6858000" cy="9144000"/>
  <p:embeddedFontLst>
    <p:embeddedFont>
      <p:font typeface="Advent Pro SemiBold" panose="020B0604020202020204" charset="-128"/>
      <p:regular r:id="rId65"/>
      <p:bold r:id="rId66"/>
      <p:italic r:id="rId67"/>
      <p:boldItalic r:id="rId68"/>
    </p:embeddedFont>
    <p:embeddedFont>
      <p:font typeface="Fira Sans Extra Condensed Medium" panose="020B0604020202020204" charset="0"/>
      <p:regular r:id="rId69"/>
      <p:bold r:id="rId70"/>
      <p:italic r:id="rId71"/>
      <p:boldItalic r:id="rId72"/>
    </p:embeddedFont>
    <p:embeddedFont>
      <p:font typeface="Livvic Light" pitchFamily="2" charset="0"/>
      <p:regular r:id="rId73"/>
      <p:italic r:id="rId74"/>
    </p:embeddedFont>
    <p:embeddedFont>
      <p:font typeface="Maven Pro" panose="020B0604020202020204" charset="0"/>
      <p:regular r:id="rId75"/>
      <p:bold r:id="rId76"/>
    </p:embeddedFont>
    <p:embeddedFont>
      <p:font typeface="Nunito Light" pitchFamily="2" charset="0"/>
      <p:regular r:id="rId77"/>
      <p:italic r:id="rId78"/>
    </p:embeddedFont>
    <p:embeddedFont>
      <p:font typeface="Share Tech" panose="020B0604020202020204" charset="0"/>
      <p:regular r:id="rId7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3DCB95A-2FAD-467A-8F0D-65D6B579B90F}">
  <a:tblStyle styleId="{03DCB95A-2FAD-467A-8F0D-65D6B579B90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1" autoAdjust="0"/>
    <p:restoredTop sz="87088" autoAdjust="0"/>
  </p:normalViewPr>
  <p:slideViewPr>
    <p:cSldViewPr snapToGrid="0">
      <p:cViewPr varScale="1">
        <p:scale>
          <a:sx n="98" d="100"/>
          <a:sy n="98" d="100"/>
        </p:scale>
        <p:origin x="95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4.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0.fntdata"/><Relationship Id="rId79" Type="http://schemas.openxmlformats.org/officeDocument/2006/relationships/font" Target="fonts/font15.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font" Target="fonts/font5.fntdata"/><Relationship Id="rId77"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8.fntdata"/><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6.fntdata"/><Relationship Id="rId75" Type="http://schemas.openxmlformats.org/officeDocument/2006/relationships/font" Target="fonts/font11.fntdata"/><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1.fntdata"/><Relationship Id="rId73" Type="http://schemas.openxmlformats.org/officeDocument/2006/relationships/font" Target="fonts/font9.fntdata"/><Relationship Id="rId78" Type="http://schemas.openxmlformats.org/officeDocument/2006/relationships/font" Target="fonts/font14.fntdata"/><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2.fntdata"/><Relationship Id="rId7" Type="http://schemas.openxmlformats.org/officeDocument/2006/relationships/slide" Target="slides/slide6.xml"/><Relationship Id="rId71" Type="http://schemas.openxmlformats.org/officeDocument/2006/relationships/font" Target="fonts/font7.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5459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3100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1883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1655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3583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21212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6015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9287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0967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674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0664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16847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42233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92072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06342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77795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8884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48205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22751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01926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1589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26309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75997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58482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77520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99451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37471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09315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13305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21193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9720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70e1a7781e_1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70e1a7781e_1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67972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33360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66525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13081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67195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80851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6c4305b01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4" name="Google Shape;1084;g6c4305b01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75129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15409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53482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4739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548453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66109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40746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266698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375554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31359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946167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066019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322970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844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9677178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363436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775173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7091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0834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9999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4797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7"/>
        <p:cNvGrpSpPr/>
        <p:nvPr/>
      </p:nvGrpSpPr>
      <p:grpSpPr>
        <a:xfrm>
          <a:off x="0" y="0"/>
          <a:ext cx="0" cy="0"/>
          <a:chOff x="0" y="0"/>
          <a:chExt cx="0" cy="0"/>
        </a:xfrm>
      </p:grpSpPr>
      <p:sp>
        <p:nvSpPr>
          <p:cNvPr id="258" name="Google Shape;258;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9" name="Google Shape;259;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0" name="Google Shape;270;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1" name="Google Shape;271;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2" name="Google Shape;272;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3" name="Google Shape;273;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4" name="Google Shape;274;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5" name="Google Shape;275;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6" name="Google Shape;276;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7" name="Google Shape;277;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8" name="Google Shape;278;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extLst>
      <p:ext uri="{BB962C8B-B14F-4D97-AF65-F5344CB8AC3E}">
        <p14:creationId xmlns:p14="http://schemas.microsoft.com/office/powerpoint/2010/main" val="3173410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8"/>
        <p:cNvGrpSpPr/>
        <p:nvPr/>
      </p:nvGrpSpPr>
      <p:grpSpPr>
        <a:xfrm>
          <a:off x="0" y="0"/>
          <a:ext cx="0" cy="0"/>
          <a:chOff x="0" y="0"/>
          <a:chExt cx="0" cy="0"/>
        </a:xfrm>
      </p:grpSpPr>
      <p:sp>
        <p:nvSpPr>
          <p:cNvPr id="219" name="Google Shape;219;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20" name="Google Shape;220;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221" name="Google Shape;221;p12"/>
          <p:cNvGrpSpPr/>
          <p:nvPr/>
        </p:nvGrpSpPr>
        <p:grpSpPr>
          <a:xfrm>
            <a:off x="722446" y="3412541"/>
            <a:ext cx="7699120" cy="1883463"/>
            <a:chOff x="4558950" y="838825"/>
            <a:chExt cx="2813800" cy="688350"/>
          </a:xfrm>
        </p:grpSpPr>
        <p:sp>
          <p:nvSpPr>
            <p:cNvPr id="222" name="Google Shape;222;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10"/>
        <p:cNvGrpSpPr/>
        <p:nvPr/>
      </p:nvGrpSpPr>
      <p:grpSpPr>
        <a:xfrm>
          <a:off x="0" y="0"/>
          <a:ext cx="0" cy="0"/>
          <a:chOff x="0" y="0"/>
          <a:chExt cx="0" cy="0"/>
        </a:xfrm>
      </p:grpSpPr>
      <p:sp>
        <p:nvSpPr>
          <p:cNvPr id="411" name="Google Shape;411;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2" name="Google Shape;412;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3" name="Google Shape;413;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4" name="Google Shape;414;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8" r:id="rId6"/>
    <p:sldLayoutId id="2147483666" r:id="rId7"/>
    <p:sldLayoutId id="2147483667" r:id="rId8"/>
    <p:sldLayoutId id="2147483668"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0.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1.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3.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5.xml"/><Relationship Id="rId1" Type="http://schemas.openxmlformats.org/officeDocument/2006/relationships/slideLayout" Target="../slideLayouts/slideLayout3.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5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25"/>
          <p:cNvSpPr txBox="1">
            <a:spLocks noGrp="1"/>
          </p:cNvSpPr>
          <p:nvPr>
            <p:ph type="subTitle" idx="1"/>
          </p:nvPr>
        </p:nvSpPr>
        <p:spPr>
          <a:xfrm>
            <a:off x="2546618" y="2103101"/>
            <a:ext cx="380713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a:t>DỰ ĐOÁN UNG THƯ VÚ</a:t>
            </a:r>
          </a:p>
          <a:p>
            <a:pPr marL="0" lvl="0" indent="0" algn="ctr" rtl="0">
              <a:spcBef>
                <a:spcPts val="0"/>
              </a:spcBef>
              <a:spcAft>
                <a:spcPts val="0"/>
              </a:spcAft>
              <a:buNone/>
            </a:pPr>
            <a:r>
              <a:rPr lang="en-US" sz="1100"/>
              <a:t>BREAST CANCER PREDICTION</a:t>
            </a:r>
          </a:p>
        </p:txBody>
      </p:sp>
      <p:sp>
        <p:nvSpPr>
          <p:cNvPr id="436" name="Google Shape;436;p25"/>
          <p:cNvSpPr txBox="1">
            <a:spLocks noGrp="1"/>
          </p:cNvSpPr>
          <p:nvPr>
            <p:ph type="ctrTitle"/>
          </p:nvPr>
        </p:nvSpPr>
        <p:spPr>
          <a:xfrm>
            <a:off x="1521403" y="75207"/>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DATAMINING</a:t>
            </a:r>
            <a:endParaRPr/>
          </a:p>
        </p:txBody>
      </p:sp>
      <p:sp>
        <p:nvSpPr>
          <p:cNvPr id="437" name="Google Shape;437;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3" name="Google Shape;443;p25"/>
          <p:cNvGrpSpPr/>
          <p:nvPr/>
        </p:nvGrpSpPr>
        <p:grpSpPr>
          <a:xfrm>
            <a:off x="6232314" y="3696331"/>
            <a:ext cx="121434" cy="1073147"/>
            <a:chOff x="6232314" y="3696331"/>
            <a:chExt cx="121434" cy="1073147"/>
          </a:xfrm>
        </p:grpSpPr>
        <p:sp>
          <p:nvSpPr>
            <p:cNvPr id="444" name="Google Shape;444;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25"/>
          <p:cNvGrpSpPr/>
          <p:nvPr/>
        </p:nvGrpSpPr>
        <p:grpSpPr>
          <a:xfrm>
            <a:off x="6780548" y="337714"/>
            <a:ext cx="133252" cy="1952377"/>
            <a:chOff x="6780548" y="337714"/>
            <a:chExt cx="133252" cy="1952377"/>
          </a:xfrm>
        </p:grpSpPr>
        <p:sp>
          <p:nvSpPr>
            <p:cNvPr id="447" name="Google Shape;447;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25"/>
          <p:cNvGrpSpPr/>
          <p:nvPr/>
        </p:nvGrpSpPr>
        <p:grpSpPr>
          <a:xfrm>
            <a:off x="1608717" y="1280046"/>
            <a:ext cx="199237" cy="2828935"/>
            <a:chOff x="1608717" y="1280046"/>
            <a:chExt cx="199237" cy="2828935"/>
          </a:xfrm>
        </p:grpSpPr>
        <p:sp>
          <p:nvSpPr>
            <p:cNvPr id="450" name="Google Shape;450;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25"/>
          <p:cNvGrpSpPr/>
          <p:nvPr/>
        </p:nvGrpSpPr>
        <p:grpSpPr>
          <a:xfrm>
            <a:off x="8008096" y="2108910"/>
            <a:ext cx="199001" cy="2139769"/>
            <a:chOff x="8008096" y="2108910"/>
            <a:chExt cx="199001" cy="2139769"/>
          </a:xfrm>
        </p:grpSpPr>
        <p:sp>
          <p:nvSpPr>
            <p:cNvPr id="456" name="Google Shape;456;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 name="Google Shape;458;p25"/>
          <p:cNvGrpSpPr/>
          <p:nvPr/>
        </p:nvGrpSpPr>
        <p:grpSpPr>
          <a:xfrm>
            <a:off x="4472500" y="3928605"/>
            <a:ext cx="199001" cy="867198"/>
            <a:chOff x="4475150" y="4052605"/>
            <a:chExt cx="199001" cy="867198"/>
          </a:xfrm>
        </p:grpSpPr>
        <p:sp>
          <p:nvSpPr>
            <p:cNvPr id="459" name="Google Shape;459;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35;p25">
            <a:extLst>
              <a:ext uri="{FF2B5EF4-FFF2-40B4-BE49-F238E27FC236}">
                <a16:creationId xmlns:a16="http://schemas.microsoft.com/office/drawing/2014/main" id="{47769FD1-1A3F-DE7B-0830-DB05CFD9CEF9}"/>
              </a:ext>
            </a:extLst>
          </p:cNvPr>
          <p:cNvSpPr txBox="1">
            <a:spLocks/>
          </p:cNvSpPr>
          <p:nvPr/>
        </p:nvSpPr>
        <p:spPr>
          <a:xfrm>
            <a:off x="3644227" y="2664140"/>
            <a:ext cx="3807130"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2pPr>
            <a:lvl3pPr marL="1371600" marR="0" lvl="2"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3pPr>
            <a:lvl4pPr marL="1828800" marR="0" lvl="3"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4pPr>
            <a:lvl5pPr marL="2286000" marR="0" lvl="4"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5pPr>
            <a:lvl6pPr marL="2743200" marR="0" lvl="5"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6pPr>
            <a:lvl7pPr marL="3200400" marR="0" lvl="6"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7pPr>
            <a:lvl8pPr marL="3657600" marR="0" lvl="7"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8pPr>
            <a:lvl9pPr marL="4114800" marR="0" lvl="8"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9pPr>
          </a:lstStyle>
          <a:p>
            <a:pPr marL="0" indent="0"/>
            <a:r>
              <a:rPr lang="en-US" sz="1100"/>
              <a:t>-NHÓM 10-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8"/>
          <p:cNvSpPr txBox="1">
            <a:spLocks noGrp="1"/>
          </p:cNvSpPr>
          <p:nvPr>
            <p:ph type="body" idx="1"/>
          </p:nvPr>
        </p:nvSpPr>
        <p:spPr>
          <a:xfrm>
            <a:off x="256310" y="1245201"/>
            <a:ext cx="4572000" cy="3202108"/>
          </a:xfrm>
          <a:prstGeom prst="rect">
            <a:avLst/>
          </a:prstGeom>
        </p:spPr>
        <p:txBody>
          <a:bodyPr spcFirstLastPara="1" wrap="square" lIns="91425" tIns="91425" rIns="91425" bIns="91425" anchor="t" anchorCtr="0">
            <a:noAutofit/>
          </a:bodyPr>
          <a:lstStyle/>
          <a:p>
            <a:pPr marL="0" indent="0" algn="just">
              <a:buNone/>
            </a:pPr>
            <a:r>
              <a:rPr lang="en-US" sz="1600">
                <a:solidFill>
                  <a:schemeClr val="bg1"/>
                </a:solidFill>
                <a:latin typeface="Maven Pro" panose="020B0600070205080204" charset="0"/>
              </a:rPr>
              <a:t>Ý tưởng thuật toán gồm 5 bước:</a:t>
            </a:r>
          </a:p>
          <a:p>
            <a:pPr marL="285750" indent="-285750" algn="just"/>
            <a:r>
              <a:rPr lang="vi-VN" sz="1600">
                <a:solidFill>
                  <a:schemeClr val="bg1"/>
                </a:solidFill>
                <a:latin typeface="Maven Pro" panose="020B0600070205080204" charset="0"/>
              </a:rPr>
              <a:t>Bước 1: Tìm Thuộc Tính và Giá Trị Ngưỡng Tốt Nhất: Tìm thuộc tính (feature) và giá trị ngưỡng (threshold) tốt nhất để phân chia dữ liệu sao cho sai số của mô hình được giảm thiểu.</a:t>
            </a:r>
          </a:p>
          <a:p>
            <a:pPr marL="285750" indent="-285750" algn="just"/>
            <a:r>
              <a:rPr lang="vi-VN" sz="1600">
                <a:solidFill>
                  <a:schemeClr val="bg1"/>
                </a:solidFill>
                <a:latin typeface="Maven Pro" panose="020B0600070205080204" charset="0"/>
              </a:rPr>
              <a:t>Bước 2: Tách Dữ Liệu và Tạo Nhánh Con: Phân chia dữ liệu thành hai phần dựa trên thuộc tính và giá trị ngưỡng đã chọn. </a:t>
            </a:r>
          </a:p>
          <a:p>
            <a:pPr marL="285750" indent="-285750" algn="just"/>
            <a:r>
              <a:rPr lang="vi-VN" sz="1600">
                <a:solidFill>
                  <a:schemeClr val="bg1"/>
                </a:solidFill>
                <a:latin typeface="Maven Pro" panose="020B0600070205080204" charset="0"/>
              </a:rPr>
              <a:t>Bước 3: Lặp Lại Quá Trình Trên Các Nhánh Con: Tiếp tục phân chia các nhánh con cho đến khi đạt được điều kiện dừng. </a:t>
            </a:r>
          </a:p>
          <a:p>
            <a:pPr marL="285750" indent="-285750" algn="just"/>
            <a:endParaRPr lang="vi-VN" sz="1400">
              <a:solidFill>
                <a:schemeClr val="bg1"/>
              </a:solidFill>
              <a:latin typeface="Maven Pro" panose="020B0600070205080204" charset="0"/>
            </a:endParaRPr>
          </a:p>
        </p:txBody>
      </p:sp>
      <p:sp>
        <p:nvSpPr>
          <p:cNvPr id="508" name="Google Shape;508;p28"/>
          <p:cNvSpPr txBox="1">
            <a:spLocks noGrp="1"/>
          </p:cNvSpPr>
          <p:nvPr>
            <p:ph type="ctrTitle"/>
          </p:nvPr>
        </p:nvSpPr>
        <p:spPr>
          <a:xfrm>
            <a:off x="618825" y="277500"/>
            <a:ext cx="39531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UTM Helve" panose="02040603050506020204" pitchFamily="18" charset="0"/>
              </a:rPr>
              <a:t>Decision Tree</a:t>
            </a:r>
            <a:endParaRPr>
              <a:latin typeface="UTM Helve" panose="02040603050506020204" pitchFamily="18" charset="0"/>
            </a:endParaRPr>
          </a:p>
        </p:txBody>
      </p:sp>
      <p:sp>
        <p:nvSpPr>
          <p:cNvPr id="4" name="TextBox 3">
            <a:extLst>
              <a:ext uri="{FF2B5EF4-FFF2-40B4-BE49-F238E27FC236}">
                <a16:creationId xmlns:a16="http://schemas.microsoft.com/office/drawing/2014/main" id="{B57D13B4-C193-59A1-5E91-05439B41D621}"/>
              </a:ext>
            </a:extLst>
          </p:cNvPr>
          <p:cNvSpPr txBox="1"/>
          <p:nvPr/>
        </p:nvSpPr>
        <p:spPr>
          <a:xfrm>
            <a:off x="189335" y="945354"/>
            <a:ext cx="3953175" cy="400110"/>
          </a:xfrm>
          <a:prstGeom prst="rect">
            <a:avLst/>
          </a:prstGeom>
          <a:noFill/>
        </p:spPr>
        <p:txBody>
          <a:bodyPr wrap="square" rtlCol="0">
            <a:spAutoFit/>
          </a:bodyPr>
          <a:lstStyle/>
          <a:p>
            <a:r>
              <a:rPr lang="en-US" sz="2000">
                <a:solidFill>
                  <a:schemeClr val="bg1"/>
                </a:solidFill>
              </a:rPr>
              <a:t>1. Tổng quan:</a:t>
            </a:r>
          </a:p>
        </p:txBody>
      </p:sp>
      <p:pic>
        <p:nvPicPr>
          <p:cNvPr id="8196" name="Picture 4" descr="Decision Trees: Benefits and Applications | BotPenguin">
            <a:extLst>
              <a:ext uri="{FF2B5EF4-FFF2-40B4-BE49-F238E27FC236}">
                <a16:creationId xmlns:a16="http://schemas.microsoft.com/office/drawing/2014/main" id="{600A8CF2-AC4F-AA5D-38CF-4541DDE3C4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698" y="1245201"/>
            <a:ext cx="3762302" cy="2041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108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8"/>
          <p:cNvSpPr txBox="1">
            <a:spLocks noGrp="1"/>
          </p:cNvSpPr>
          <p:nvPr>
            <p:ph type="body" idx="1"/>
          </p:nvPr>
        </p:nvSpPr>
        <p:spPr>
          <a:xfrm>
            <a:off x="256310" y="1245201"/>
            <a:ext cx="4572000" cy="3202108"/>
          </a:xfrm>
          <a:prstGeom prst="rect">
            <a:avLst/>
          </a:prstGeom>
        </p:spPr>
        <p:txBody>
          <a:bodyPr spcFirstLastPara="1" wrap="square" lIns="91425" tIns="91425" rIns="91425" bIns="91425" anchor="t" anchorCtr="0">
            <a:noAutofit/>
          </a:bodyPr>
          <a:lstStyle/>
          <a:p>
            <a:pPr marL="0" indent="0" algn="just">
              <a:buNone/>
            </a:pPr>
            <a:r>
              <a:rPr lang="en-US" sz="1600">
                <a:solidFill>
                  <a:schemeClr val="bg1"/>
                </a:solidFill>
                <a:latin typeface="Maven Pro" panose="020B0600070205080204" charset="0"/>
              </a:rPr>
              <a:t>Ý tưởng thuật toán:</a:t>
            </a:r>
          </a:p>
          <a:p>
            <a:pPr marL="285750" indent="-285750" algn="just"/>
            <a:r>
              <a:rPr lang="vi-VN" sz="1400">
                <a:solidFill>
                  <a:schemeClr val="bg1"/>
                </a:solidFill>
                <a:latin typeface="Maven Pro" panose="020B0600070205080204" charset="0"/>
              </a:rPr>
              <a:t>Bước 4: Tính Toán Giá Trị Đầu Ra Cho Nút Dừng: Xác định giá trị đầu ra của mỗi nút lá. </a:t>
            </a:r>
          </a:p>
          <a:p>
            <a:pPr marL="285750" indent="-285750" algn="just"/>
            <a:r>
              <a:rPr lang="vi-VN" sz="1400">
                <a:solidFill>
                  <a:schemeClr val="bg1"/>
                </a:solidFill>
                <a:latin typeface="Maven Pro" panose="020B0600070205080204" charset="0"/>
              </a:rPr>
              <a:t>Bước 5: Sử Dụng Cây Quyết Định Để Dự Đoán: Dự đoán nhãn cho các điểm dữ liệu mới.Duyệt từ gốc của cây quyết định đến lá tương ứng với điểm dữ liệu mới, dựa trên thuộc tính và giá trị ngưỡng tại mỗi nút. Trả về giá trị hoặc nhãn của nút lá.</a:t>
            </a:r>
          </a:p>
          <a:p>
            <a:pPr marL="285750" indent="-285750" algn="just"/>
            <a:endParaRPr lang="vi-VN" sz="1400">
              <a:solidFill>
                <a:schemeClr val="bg1"/>
              </a:solidFill>
              <a:latin typeface="Maven Pro" panose="020B0600070205080204" charset="0"/>
            </a:endParaRPr>
          </a:p>
        </p:txBody>
      </p:sp>
      <p:sp>
        <p:nvSpPr>
          <p:cNvPr id="508" name="Google Shape;508;p28"/>
          <p:cNvSpPr txBox="1">
            <a:spLocks noGrp="1"/>
          </p:cNvSpPr>
          <p:nvPr>
            <p:ph type="ctrTitle"/>
          </p:nvPr>
        </p:nvSpPr>
        <p:spPr>
          <a:xfrm>
            <a:off x="618825" y="277500"/>
            <a:ext cx="39531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UTM Helve" panose="02040603050506020204" pitchFamily="18" charset="0"/>
              </a:rPr>
              <a:t>Decision Tree</a:t>
            </a:r>
            <a:endParaRPr>
              <a:latin typeface="UTM Helve" panose="02040603050506020204" pitchFamily="18" charset="0"/>
            </a:endParaRPr>
          </a:p>
        </p:txBody>
      </p:sp>
      <p:sp>
        <p:nvSpPr>
          <p:cNvPr id="4" name="TextBox 3">
            <a:extLst>
              <a:ext uri="{FF2B5EF4-FFF2-40B4-BE49-F238E27FC236}">
                <a16:creationId xmlns:a16="http://schemas.microsoft.com/office/drawing/2014/main" id="{B57D13B4-C193-59A1-5E91-05439B41D621}"/>
              </a:ext>
            </a:extLst>
          </p:cNvPr>
          <p:cNvSpPr txBox="1"/>
          <p:nvPr/>
        </p:nvSpPr>
        <p:spPr>
          <a:xfrm>
            <a:off x="189335" y="945354"/>
            <a:ext cx="3953175" cy="400110"/>
          </a:xfrm>
          <a:prstGeom prst="rect">
            <a:avLst/>
          </a:prstGeom>
          <a:noFill/>
        </p:spPr>
        <p:txBody>
          <a:bodyPr wrap="square" rtlCol="0">
            <a:spAutoFit/>
          </a:bodyPr>
          <a:lstStyle/>
          <a:p>
            <a:r>
              <a:rPr lang="en-US" sz="2000">
                <a:solidFill>
                  <a:schemeClr val="bg1"/>
                </a:solidFill>
              </a:rPr>
              <a:t>1. Tổng quan:</a:t>
            </a:r>
          </a:p>
        </p:txBody>
      </p:sp>
      <p:pic>
        <p:nvPicPr>
          <p:cNvPr id="8196" name="Picture 4" descr="Decision Trees: Benefits and Applications | BotPenguin">
            <a:extLst>
              <a:ext uri="{FF2B5EF4-FFF2-40B4-BE49-F238E27FC236}">
                <a16:creationId xmlns:a16="http://schemas.microsoft.com/office/drawing/2014/main" id="{600A8CF2-AC4F-AA5D-38CF-4541DDE3C4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698" y="1245201"/>
            <a:ext cx="3762302" cy="2041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273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8"/>
          <p:cNvSpPr txBox="1">
            <a:spLocks noGrp="1"/>
          </p:cNvSpPr>
          <p:nvPr>
            <p:ph type="body" idx="1"/>
          </p:nvPr>
        </p:nvSpPr>
        <p:spPr>
          <a:xfrm>
            <a:off x="256309" y="1245201"/>
            <a:ext cx="4821381" cy="2355272"/>
          </a:xfrm>
          <a:prstGeom prst="rect">
            <a:avLst/>
          </a:prstGeom>
        </p:spPr>
        <p:txBody>
          <a:bodyPr spcFirstLastPara="1" wrap="square" lIns="91425" tIns="91425" rIns="91425" bIns="91425" anchor="t" anchorCtr="0">
            <a:noAutofit/>
          </a:bodyPr>
          <a:lstStyle/>
          <a:p>
            <a:pPr marL="0" indent="0" algn="just">
              <a:buNone/>
            </a:pPr>
            <a:r>
              <a:rPr lang="en-US" sz="1600">
                <a:solidFill>
                  <a:schemeClr val="bg1"/>
                </a:solidFill>
                <a:latin typeface="Maven Pro" panose="020B0600070205080204" charset="0"/>
              </a:rPr>
              <a:t>Cách thức hoạt động:</a:t>
            </a:r>
          </a:p>
          <a:p>
            <a:pPr marL="285750" indent="-285750" algn="just"/>
            <a:r>
              <a:rPr lang="vi-VN" sz="1600">
                <a:solidFill>
                  <a:schemeClr val="bg1"/>
                </a:solidFill>
                <a:latin typeface="Maven Pro" panose="020B0600070205080204" charset="0"/>
              </a:rPr>
              <a:t>Ưu điểm</a:t>
            </a:r>
          </a:p>
          <a:p>
            <a:pPr marL="742950" lvl="1" indent="-285750" algn="just"/>
            <a:r>
              <a:rPr lang="vi-VN">
                <a:solidFill>
                  <a:schemeClr val="bg1"/>
                </a:solidFill>
                <a:latin typeface="Maven Pro" panose="020B0600070205080204" charset="0"/>
              </a:rPr>
              <a:t>Dễ hiểu và dễ trực quan hoá.</a:t>
            </a:r>
          </a:p>
          <a:p>
            <a:pPr marL="742950" lvl="1" indent="-285750" algn="just"/>
            <a:r>
              <a:rPr lang="vi-VN">
                <a:solidFill>
                  <a:schemeClr val="bg1"/>
                </a:solidFill>
                <a:latin typeface="Maven Pro" panose="020B0600070205080204" charset="0"/>
              </a:rPr>
              <a:t>Có thể xử lý cả dữ liệu số và dữ liệu phân loại.</a:t>
            </a:r>
          </a:p>
          <a:p>
            <a:pPr marL="742950" lvl="1" indent="-285750" algn="just"/>
            <a:r>
              <a:rPr lang="vi-VN">
                <a:solidFill>
                  <a:schemeClr val="bg1"/>
                </a:solidFill>
                <a:latin typeface="Maven Pro" panose="020B0600070205080204" charset="0"/>
              </a:rPr>
              <a:t>Có khả năng xử lý dữ liệu có nhiễu.</a:t>
            </a:r>
          </a:p>
          <a:p>
            <a:pPr marL="285750" indent="-285750" algn="just"/>
            <a:r>
              <a:rPr lang="vi-VN" sz="1600">
                <a:solidFill>
                  <a:schemeClr val="bg1"/>
                </a:solidFill>
                <a:latin typeface="Maven Pro" panose="020B0600070205080204" charset="0"/>
              </a:rPr>
              <a:t>Nhược điểm</a:t>
            </a:r>
          </a:p>
          <a:p>
            <a:pPr marL="742950" lvl="1" indent="-285750" algn="just"/>
            <a:r>
              <a:rPr lang="vi-VN">
                <a:solidFill>
                  <a:schemeClr val="bg1"/>
                </a:solidFill>
                <a:latin typeface="Maven Pro" panose="020B0600070205080204" charset="0"/>
              </a:rPr>
              <a:t>Có thể gặp vấn đề với các tập dữ liệu phức tạp.</a:t>
            </a:r>
          </a:p>
          <a:p>
            <a:pPr marL="742950" lvl="1" indent="-285750" algn="just"/>
            <a:r>
              <a:rPr lang="vi-VN">
                <a:solidFill>
                  <a:schemeClr val="bg1"/>
                </a:solidFill>
                <a:latin typeface="Maven Pro" panose="020B0600070205080204" charset="0"/>
              </a:rPr>
              <a:t>Dễ bị overfitting nếu không được cắt tỉa cẩn thận.</a:t>
            </a:r>
          </a:p>
        </p:txBody>
      </p:sp>
      <p:sp>
        <p:nvSpPr>
          <p:cNvPr id="508" name="Google Shape;508;p28"/>
          <p:cNvSpPr txBox="1">
            <a:spLocks noGrp="1"/>
          </p:cNvSpPr>
          <p:nvPr>
            <p:ph type="ctrTitle"/>
          </p:nvPr>
        </p:nvSpPr>
        <p:spPr>
          <a:xfrm>
            <a:off x="618825" y="277500"/>
            <a:ext cx="39531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UTM Helve" panose="02040603050506020204" pitchFamily="18" charset="0"/>
              </a:rPr>
              <a:t>Decision Tree</a:t>
            </a:r>
            <a:endParaRPr>
              <a:latin typeface="UTM Helve" panose="02040603050506020204" pitchFamily="18" charset="0"/>
            </a:endParaRPr>
          </a:p>
        </p:txBody>
      </p:sp>
      <p:sp>
        <p:nvSpPr>
          <p:cNvPr id="4" name="TextBox 3">
            <a:extLst>
              <a:ext uri="{FF2B5EF4-FFF2-40B4-BE49-F238E27FC236}">
                <a16:creationId xmlns:a16="http://schemas.microsoft.com/office/drawing/2014/main" id="{B57D13B4-C193-59A1-5E91-05439B41D621}"/>
              </a:ext>
            </a:extLst>
          </p:cNvPr>
          <p:cNvSpPr txBox="1"/>
          <p:nvPr/>
        </p:nvSpPr>
        <p:spPr>
          <a:xfrm>
            <a:off x="189335" y="945354"/>
            <a:ext cx="3953175" cy="400110"/>
          </a:xfrm>
          <a:prstGeom prst="rect">
            <a:avLst/>
          </a:prstGeom>
          <a:noFill/>
        </p:spPr>
        <p:txBody>
          <a:bodyPr wrap="square" rtlCol="0">
            <a:spAutoFit/>
          </a:bodyPr>
          <a:lstStyle/>
          <a:p>
            <a:r>
              <a:rPr lang="en-US" sz="2000">
                <a:solidFill>
                  <a:schemeClr val="bg1"/>
                </a:solidFill>
              </a:rPr>
              <a:t>1. Tổng quan:</a:t>
            </a:r>
          </a:p>
        </p:txBody>
      </p:sp>
      <p:pic>
        <p:nvPicPr>
          <p:cNvPr id="8196" name="Picture 4" descr="Decision Trees: Benefits and Applications | BotPenguin">
            <a:extLst>
              <a:ext uri="{FF2B5EF4-FFF2-40B4-BE49-F238E27FC236}">
                <a16:creationId xmlns:a16="http://schemas.microsoft.com/office/drawing/2014/main" id="{600A8CF2-AC4F-AA5D-38CF-4541DDE3C4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698" y="1245201"/>
            <a:ext cx="3762302" cy="2041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564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8"/>
          <p:cNvSpPr txBox="1">
            <a:spLocks noGrp="1"/>
          </p:cNvSpPr>
          <p:nvPr>
            <p:ph type="body" idx="1"/>
          </p:nvPr>
        </p:nvSpPr>
        <p:spPr>
          <a:xfrm>
            <a:off x="256309" y="1245201"/>
            <a:ext cx="4821381" cy="2355272"/>
          </a:xfrm>
          <a:prstGeom prst="rect">
            <a:avLst/>
          </a:prstGeom>
        </p:spPr>
        <p:txBody>
          <a:bodyPr spcFirstLastPara="1" wrap="square" lIns="91425" tIns="91425" rIns="91425" bIns="91425" anchor="t" anchorCtr="0">
            <a:noAutofit/>
          </a:bodyPr>
          <a:lstStyle/>
          <a:p>
            <a:pPr marL="0" indent="0" algn="just">
              <a:buNone/>
            </a:pPr>
            <a:r>
              <a:rPr lang="vi-VN">
                <a:solidFill>
                  <a:schemeClr val="bg1"/>
                </a:solidFill>
                <a:latin typeface="Maven Pro" panose="020B0600070205080204" charset="0"/>
              </a:rPr>
              <a:t>Xét ví dụ 1 về cây quyết định. Giả sử dựa theo thời tiết mà các bạn nam sẽ quyết định đi đá bóng hay không?</a:t>
            </a:r>
          </a:p>
          <a:p>
            <a:pPr marL="0" indent="0" algn="just">
              <a:buNone/>
            </a:pPr>
            <a:r>
              <a:rPr lang="vi-VN">
                <a:solidFill>
                  <a:schemeClr val="bg1"/>
                </a:solidFill>
                <a:latin typeface="Maven Pro" panose="020B0600070205080204" charset="0"/>
              </a:rPr>
              <a:t>Những đặc điểm ban đầu là:</a:t>
            </a:r>
          </a:p>
          <a:p>
            <a:pPr marL="342900" algn="just"/>
            <a:r>
              <a:rPr lang="vi-VN">
                <a:solidFill>
                  <a:schemeClr val="bg1"/>
                </a:solidFill>
                <a:latin typeface="Maven Pro" panose="020B0600070205080204" charset="0"/>
              </a:rPr>
              <a:t>Thời tiết</a:t>
            </a:r>
          </a:p>
          <a:p>
            <a:pPr marL="342900" algn="just"/>
            <a:r>
              <a:rPr lang="vi-VN">
                <a:solidFill>
                  <a:schemeClr val="bg1"/>
                </a:solidFill>
                <a:latin typeface="Maven Pro" panose="020B0600070205080204" charset="0"/>
              </a:rPr>
              <a:t>Độ ẩm</a:t>
            </a:r>
          </a:p>
          <a:p>
            <a:pPr marL="342900" algn="just"/>
            <a:r>
              <a:rPr lang="vi-VN">
                <a:solidFill>
                  <a:schemeClr val="bg1"/>
                </a:solidFill>
                <a:latin typeface="Maven Pro" panose="020B0600070205080204" charset="0"/>
              </a:rPr>
              <a:t>Gió</a:t>
            </a:r>
          </a:p>
          <a:p>
            <a:pPr marL="0" indent="0" algn="just">
              <a:buNone/>
            </a:pPr>
            <a:r>
              <a:rPr lang="vi-VN">
                <a:solidFill>
                  <a:schemeClr val="bg1"/>
                </a:solidFill>
                <a:latin typeface="Maven Pro" panose="020B0600070205080204" charset="0"/>
              </a:rPr>
              <a:t>Dựa vào những thông tin trên, xây dựng được mô hình như sau:</a:t>
            </a:r>
          </a:p>
          <a:p>
            <a:pPr marL="0" indent="0" algn="just">
              <a:buNone/>
            </a:pPr>
            <a:endParaRPr lang="vi-VN">
              <a:solidFill>
                <a:schemeClr val="bg1"/>
              </a:solidFill>
              <a:latin typeface="Maven Pro" panose="020B0600070205080204" charset="0"/>
            </a:endParaRPr>
          </a:p>
        </p:txBody>
      </p:sp>
      <p:sp>
        <p:nvSpPr>
          <p:cNvPr id="508" name="Google Shape;508;p28"/>
          <p:cNvSpPr txBox="1">
            <a:spLocks noGrp="1"/>
          </p:cNvSpPr>
          <p:nvPr>
            <p:ph type="ctrTitle"/>
          </p:nvPr>
        </p:nvSpPr>
        <p:spPr>
          <a:xfrm>
            <a:off x="618825" y="277500"/>
            <a:ext cx="39531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UTM Helve" panose="02040603050506020204" pitchFamily="18" charset="0"/>
              </a:rPr>
              <a:t>Decision Tree</a:t>
            </a:r>
            <a:endParaRPr>
              <a:latin typeface="UTM Helve" panose="02040603050506020204" pitchFamily="18" charset="0"/>
            </a:endParaRPr>
          </a:p>
        </p:txBody>
      </p:sp>
      <p:sp>
        <p:nvSpPr>
          <p:cNvPr id="4" name="TextBox 3">
            <a:extLst>
              <a:ext uri="{FF2B5EF4-FFF2-40B4-BE49-F238E27FC236}">
                <a16:creationId xmlns:a16="http://schemas.microsoft.com/office/drawing/2014/main" id="{B57D13B4-C193-59A1-5E91-05439B41D621}"/>
              </a:ext>
            </a:extLst>
          </p:cNvPr>
          <p:cNvSpPr txBox="1"/>
          <p:nvPr/>
        </p:nvSpPr>
        <p:spPr>
          <a:xfrm>
            <a:off x="189335" y="945354"/>
            <a:ext cx="3953175" cy="400110"/>
          </a:xfrm>
          <a:prstGeom prst="rect">
            <a:avLst/>
          </a:prstGeom>
          <a:noFill/>
        </p:spPr>
        <p:txBody>
          <a:bodyPr wrap="square" rtlCol="0">
            <a:spAutoFit/>
          </a:bodyPr>
          <a:lstStyle/>
          <a:p>
            <a:r>
              <a:rPr lang="en-US" sz="2000">
                <a:solidFill>
                  <a:schemeClr val="bg1"/>
                </a:solidFill>
              </a:rPr>
              <a:t>2. ID3:</a:t>
            </a:r>
          </a:p>
        </p:txBody>
      </p:sp>
      <p:pic>
        <p:nvPicPr>
          <p:cNvPr id="2" name="image22.png">
            <a:extLst>
              <a:ext uri="{FF2B5EF4-FFF2-40B4-BE49-F238E27FC236}">
                <a16:creationId xmlns:a16="http://schemas.microsoft.com/office/drawing/2014/main" id="{CC53614D-D443-2397-8FE8-027420D37BB3}"/>
              </a:ext>
            </a:extLst>
          </p:cNvPr>
          <p:cNvPicPr/>
          <p:nvPr/>
        </p:nvPicPr>
        <p:blipFill>
          <a:blip r:embed="rId3"/>
          <a:srcRect/>
          <a:stretch>
            <a:fillRect/>
          </a:stretch>
        </p:blipFill>
        <p:spPr>
          <a:xfrm>
            <a:off x="5230091" y="1413164"/>
            <a:ext cx="3913909" cy="2286000"/>
          </a:xfrm>
          <a:prstGeom prst="rect">
            <a:avLst/>
          </a:prstGeom>
          <a:ln/>
        </p:spPr>
      </p:pic>
    </p:spTree>
    <p:extLst>
      <p:ext uri="{BB962C8B-B14F-4D97-AF65-F5344CB8AC3E}">
        <p14:creationId xmlns:p14="http://schemas.microsoft.com/office/powerpoint/2010/main" val="3714620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8"/>
          <p:cNvSpPr txBox="1">
            <a:spLocks noGrp="1"/>
          </p:cNvSpPr>
          <p:nvPr>
            <p:ph type="body" idx="1"/>
          </p:nvPr>
        </p:nvSpPr>
        <p:spPr>
          <a:xfrm>
            <a:off x="256309" y="1245201"/>
            <a:ext cx="3837709" cy="2355272"/>
          </a:xfrm>
          <a:prstGeom prst="rect">
            <a:avLst/>
          </a:prstGeom>
        </p:spPr>
        <p:txBody>
          <a:bodyPr spcFirstLastPara="1" wrap="square" lIns="91425" tIns="91425" rIns="91425" bIns="91425" anchor="t" anchorCtr="0">
            <a:noAutofit/>
          </a:bodyPr>
          <a:lstStyle/>
          <a:p>
            <a:pPr marL="0" indent="0">
              <a:buNone/>
            </a:pPr>
            <a:r>
              <a:rPr lang="vi-VN">
                <a:solidFill>
                  <a:schemeClr val="bg1"/>
                </a:solidFill>
                <a:latin typeface="Maven Pro" panose="020B0600070205080204" charset="0"/>
              </a:rPr>
              <a:t>Entropy trong cây quyết định</a:t>
            </a:r>
            <a:r>
              <a:rPr lang="en-US">
                <a:solidFill>
                  <a:schemeClr val="bg1"/>
                </a:solidFill>
                <a:latin typeface="Maven Pro" panose="020B0600070205080204" charset="0"/>
              </a:rPr>
              <a:t> </a:t>
            </a:r>
            <a:r>
              <a:rPr lang="vi-VN">
                <a:solidFill>
                  <a:schemeClr val="bg1"/>
                </a:solidFill>
                <a:latin typeface="Maven Pro" panose="020B0600070205080204" charset="0"/>
              </a:rPr>
              <a:t>(Decision Tree)</a:t>
            </a:r>
            <a:endParaRPr lang="en-US">
              <a:solidFill>
                <a:schemeClr val="bg1"/>
              </a:solidFill>
              <a:latin typeface="Maven Pro" panose="020B0600070205080204" charset="0"/>
            </a:endParaRPr>
          </a:p>
          <a:p>
            <a:pPr marL="285750" indent="-285750"/>
            <a:r>
              <a:rPr lang="vi-VN">
                <a:solidFill>
                  <a:schemeClr val="bg1"/>
                </a:solidFill>
                <a:latin typeface="Maven Pro" panose="020B0600070205080204" charset="0"/>
              </a:rPr>
              <a:t>Với một phân phối xác suất của một biến rời rạc x có thể nhận ra n giá trị khác nhau x1, x2,..., xn.</a:t>
            </a:r>
          </a:p>
          <a:p>
            <a:pPr marL="285750" indent="-285750"/>
            <a:r>
              <a:rPr lang="vi-VN">
                <a:solidFill>
                  <a:schemeClr val="bg1"/>
                </a:solidFill>
                <a:latin typeface="Maven Pro" panose="020B0600070205080204" charset="0"/>
              </a:rPr>
              <a:t>Giả sử rằng xác suất để x nhận  các giá trị này là pi = p( x = xi)</a:t>
            </a:r>
          </a:p>
          <a:p>
            <a:pPr marL="285750" indent="-285750"/>
            <a:r>
              <a:rPr lang="vi-VN">
                <a:solidFill>
                  <a:schemeClr val="bg1"/>
                </a:solidFill>
                <a:latin typeface="Maven Pro" panose="020B0600070205080204" charset="0"/>
              </a:rPr>
              <a:t>Entropy của phân phối này được định nghĩa là: </a:t>
            </a:r>
          </a:p>
        </p:txBody>
      </p:sp>
      <p:sp>
        <p:nvSpPr>
          <p:cNvPr id="508" name="Google Shape;508;p28"/>
          <p:cNvSpPr txBox="1">
            <a:spLocks noGrp="1"/>
          </p:cNvSpPr>
          <p:nvPr>
            <p:ph type="ctrTitle"/>
          </p:nvPr>
        </p:nvSpPr>
        <p:spPr>
          <a:xfrm>
            <a:off x="618825" y="277500"/>
            <a:ext cx="39531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UTM Helve" panose="02040603050506020204" pitchFamily="18" charset="0"/>
              </a:rPr>
              <a:t>Decision Tree</a:t>
            </a:r>
            <a:endParaRPr>
              <a:latin typeface="UTM Helve" panose="02040603050506020204" pitchFamily="18" charset="0"/>
            </a:endParaRPr>
          </a:p>
        </p:txBody>
      </p:sp>
      <p:sp>
        <p:nvSpPr>
          <p:cNvPr id="4" name="TextBox 3">
            <a:extLst>
              <a:ext uri="{FF2B5EF4-FFF2-40B4-BE49-F238E27FC236}">
                <a16:creationId xmlns:a16="http://schemas.microsoft.com/office/drawing/2014/main" id="{B57D13B4-C193-59A1-5E91-05439B41D621}"/>
              </a:ext>
            </a:extLst>
          </p:cNvPr>
          <p:cNvSpPr txBox="1"/>
          <p:nvPr/>
        </p:nvSpPr>
        <p:spPr>
          <a:xfrm>
            <a:off x="189335" y="945354"/>
            <a:ext cx="3953175" cy="400110"/>
          </a:xfrm>
          <a:prstGeom prst="rect">
            <a:avLst/>
          </a:prstGeom>
          <a:noFill/>
        </p:spPr>
        <p:txBody>
          <a:bodyPr wrap="square" rtlCol="0">
            <a:spAutoFit/>
          </a:bodyPr>
          <a:lstStyle/>
          <a:p>
            <a:r>
              <a:rPr lang="en-US" sz="2000">
                <a:solidFill>
                  <a:schemeClr val="bg1"/>
                </a:solidFill>
              </a:rPr>
              <a:t>2. ID3:</a:t>
            </a:r>
          </a:p>
        </p:txBody>
      </p:sp>
      <p:pic>
        <p:nvPicPr>
          <p:cNvPr id="3" name="image2.png">
            <a:extLst>
              <a:ext uri="{FF2B5EF4-FFF2-40B4-BE49-F238E27FC236}">
                <a16:creationId xmlns:a16="http://schemas.microsoft.com/office/drawing/2014/main" id="{634EA551-803C-E0E4-24FA-469049939B10}"/>
              </a:ext>
            </a:extLst>
          </p:cNvPr>
          <p:cNvPicPr/>
          <p:nvPr/>
        </p:nvPicPr>
        <p:blipFill>
          <a:blip r:embed="rId3"/>
          <a:srcRect/>
          <a:stretch>
            <a:fillRect/>
          </a:stretch>
        </p:blipFill>
        <p:spPr>
          <a:xfrm>
            <a:off x="674243" y="4198146"/>
            <a:ext cx="1805940" cy="521970"/>
          </a:xfrm>
          <a:prstGeom prst="rect">
            <a:avLst/>
          </a:prstGeom>
          <a:ln/>
        </p:spPr>
      </p:pic>
      <p:pic>
        <p:nvPicPr>
          <p:cNvPr id="8" name="image25.png">
            <a:extLst>
              <a:ext uri="{FF2B5EF4-FFF2-40B4-BE49-F238E27FC236}">
                <a16:creationId xmlns:a16="http://schemas.microsoft.com/office/drawing/2014/main" id="{4479EE43-9786-745A-3EBC-041E4A70A96E}"/>
              </a:ext>
            </a:extLst>
          </p:cNvPr>
          <p:cNvPicPr/>
          <p:nvPr/>
        </p:nvPicPr>
        <p:blipFill>
          <a:blip r:embed="rId4"/>
          <a:srcRect/>
          <a:stretch>
            <a:fillRect/>
          </a:stretch>
        </p:blipFill>
        <p:spPr>
          <a:xfrm>
            <a:off x="5252633" y="1245201"/>
            <a:ext cx="3460115" cy="2976245"/>
          </a:xfrm>
          <a:prstGeom prst="rect">
            <a:avLst/>
          </a:prstGeom>
          <a:ln/>
        </p:spPr>
      </p:pic>
    </p:spTree>
    <p:extLst>
      <p:ext uri="{BB962C8B-B14F-4D97-AF65-F5344CB8AC3E}">
        <p14:creationId xmlns:p14="http://schemas.microsoft.com/office/powerpoint/2010/main" val="4199445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8" name="Google Shape;508;p28"/>
          <p:cNvSpPr txBox="1">
            <a:spLocks noGrp="1"/>
          </p:cNvSpPr>
          <p:nvPr>
            <p:ph type="ctrTitle"/>
          </p:nvPr>
        </p:nvSpPr>
        <p:spPr>
          <a:xfrm>
            <a:off x="618825" y="277500"/>
            <a:ext cx="39531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UTM Helve" panose="02040603050506020204" pitchFamily="18" charset="0"/>
              </a:rPr>
              <a:t>Decision Tree</a:t>
            </a:r>
            <a:endParaRPr>
              <a:latin typeface="UTM Helve" panose="02040603050506020204" pitchFamily="18" charset="0"/>
            </a:endParaRPr>
          </a:p>
        </p:txBody>
      </p:sp>
      <p:sp>
        <p:nvSpPr>
          <p:cNvPr id="4" name="TextBox 3">
            <a:extLst>
              <a:ext uri="{FF2B5EF4-FFF2-40B4-BE49-F238E27FC236}">
                <a16:creationId xmlns:a16="http://schemas.microsoft.com/office/drawing/2014/main" id="{B57D13B4-C193-59A1-5E91-05439B41D621}"/>
              </a:ext>
            </a:extLst>
          </p:cNvPr>
          <p:cNvSpPr txBox="1"/>
          <p:nvPr/>
        </p:nvSpPr>
        <p:spPr>
          <a:xfrm>
            <a:off x="189335" y="945354"/>
            <a:ext cx="3953175" cy="400110"/>
          </a:xfrm>
          <a:prstGeom prst="rect">
            <a:avLst/>
          </a:prstGeom>
          <a:noFill/>
        </p:spPr>
        <p:txBody>
          <a:bodyPr wrap="square" rtlCol="0">
            <a:spAutoFit/>
          </a:bodyPr>
          <a:lstStyle/>
          <a:p>
            <a:r>
              <a:rPr lang="en-US" sz="2000">
                <a:solidFill>
                  <a:schemeClr val="bg1"/>
                </a:solidFill>
              </a:rPr>
              <a:t>2. ID3:</a:t>
            </a:r>
          </a:p>
        </p:txBody>
      </p:sp>
      <p:sp>
        <p:nvSpPr>
          <p:cNvPr id="5" name="TextBox 4">
            <a:extLst>
              <a:ext uri="{FF2B5EF4-FFF2-40B4-BE49-F238E27FC236}">
                <a16:creationId xmlns:a16="http://schemas.microsoft.com/office/drawing/2014/main" id="{F6D51081-393B-419A-F4D2-E1E4A15D2375}"/>
              </a:ext>
            </a:extLst>
          </p:cNvPr>
          <p:cNvSpPr txBox="1"/>
          <p:nvPr/>
        </p:nvSpPr>
        <p:spPr>
          <a:xfrm>
            <a:off x="429492" y="1231346"/>
            <a:ext cx="3837708" cy="800219"/>
          </a:xfrm>
          <a:prstGeom prst="rect">
            <a:avLst/>
          </a:prstGeom>
          <a:noFill/>
        </p:spPr>
        <p:txBody>
          <a:bodyPr wrap="square" rtlCol="0">
            <a:spAutoFit/>
          </a:bodyPr>
          <a:lstStyle/>
          <a:p>
            <a:r>
              <a:rPr lang="vi-VN" sz="1600">
                <a:solidFill>
                  <a:schemeClr val="bg1"/>
                </a:solidFill>
                <a:latin typeface="Maven Pro" panose="020B0600070205080204" charset="0"/>
              </a:rPr>
              <a:t>Giả sử tung đồng xu, entropy sẽ được tính như sau:</a:t>
            </a:r>
          </a:p>
          <a:p>
            <a:endParaRPr lang="en-US"/>
          </a:p>
        </p:txBody>
      </p:sp>
      <p:pic>
        <p:nvPicPr>
          <p:cNvPr id="6" name="image1.png">
            <a:extLst>
              <a:ext uri="{FF2B5EF4-FFF2-40B4-BE49-F238E27FC236}">
                <a16:creationId xmlns:a16="http://schemas.microsoft.com/office/drawing/2014/main" id="{35295A86-FBDF-6D13-2526-04ACF10C0465}"/>
              </a:ext>
            </a:extLst>
          </p:cNvPr>
          <p:cNvPicPr/>
          <p:nvPr/>
        </p:nvPicPr>
        <p:blipFill>
          <a:blip r:embed="rId3"/>
          <a:srcRect/>
          <a:stretch>
            <a:fillRect/>
          </a:stretch>
        </p:blipFill>
        <p:spPr>
          <a:xfrm>
            <a:off x="907475" y="1758977"/>
            <a:ext cx="2179320" cy="274320"/>
          </a:xfrm>
          <a:prstGeom prst="rect">
            <a:avLst/>
          </a:prstGeom>
          <a:ln/>
        </p:spPr>
      </p:pic>
      <p:pic>
        <p:nvPicPr>
          <p:cNvPr id="7" name="image25.png">
            <a:extLst>
              <a:ext uri="{FF2B5EF4-FFF2-40B4-BE49-F238E27FC236}">
                <a16:creationId xmlns:a16="http://schemas.microsoft.com/office/drawing/2014/main" id="{EB4F59C3-3062-DF20-51E2-536600C02F9A}"/>
              </a:ext>
            </a:extLst>
          </p:cNvPr>
          <p:cNvPicPr/>
          <p:nvPr/>
        </p:nvPicPr>
        <p:blipFill>
          <a:blip r:embed="rId4"/>
          <a:srcRect/>
          <a:stretch>
            <a:fillRect/>
          </a:stretch>
        </p:blipFill>
        <p:spPr>
          <a:xfrm>
            <a:off x="666778" y="2098495"/>
            <a:ext cx="3460115" cy="2976245"/>
          </a:xfrm>
          <a:prstGeom prst="rect">
            <a:avLst/>
          </a:prstGeom>
          <a:ln/>
        </p:spPr>
      </p:pic>
      <p:sp>
        <p:nvSpPr>
          <p:cNvPr id="10" name="Google Shape;507;p28">
            <a:extLst>
              <a:ext uri="{FF2B5EF4-FFF2-40B4-BE49-F238E27FC236}">
                <a16:creationId xmlns:a16="http://schemas.microsoft.com/office/drawing/2014/main" id="{8B96EAAB-1757-D0E2-E09B-37EADA6259CD}"/>
              </a:ext>
            </a:extLst>
          </p:cNvPr>
          <p:cNvSpPr txBox="1">
            <a:spLocks noGrp="1"/>
          </p:cNvSpPr>
          <p:nvPr>
            <p:ph type="body" idx="1"/>
          </p:nvPr>
        </p:nvSpPr>
        <p:spPr>
          <a:xfrm>
            <a:off x="5202382" y="1214050"/>
            <a:ext cx="3837709" cy="2355272"/>
          </a:xfrm>
          <a:prstGeom prst="rect">
            <a:avLst/>
          </a:prstGeom>
        </p:spPr>
        <p:txBody>
          <a:bodyPr spcFirstLastPara="1" wrap="square" lIns="91425" tIns="91425" rIns="91425" bIns="91425" anchor="t" anchorCtr="0">
            <a:noAutofit/>
          </a:bodyPr>
          <a:lstStyle/>
          <a:p>
            <a:pPr marL="0" indent="0">
              <a:buNone/>
            </a:pPr>
            <a:r>
              <a:rPr lang="vi-VN">
                <a:solidFill>
                  <a:schemeClr val="bg1"/>
                </a:solidFill>
                <a:latin typeface="Maven Pro" panose="020B0600070205080204" charset="0"/>
              </a:rPr>
              <a:t>Hình vẽ trên biểu diễn sự thay đổi của hàm Entropy. Ta có thể thấy rằng, entropy đạt tối đa khi xác suất xảy ra của 2 lớp bằng nhau.</a:t>
            </a:r>
          </a:p>
          <a:p>
            <a:pPr marL="285750" indent="-285750"/>
            <a:r>
              <a:rPr lang="vi-VN">
                <a:solidFill>
                  <a:schemeClr val="bg1"/>
                </a:solidFill>
                <a:latin typeface="Maven Pro" panose="020B0600070205080204" charset="0"/>
              </a:rPr>
              <a:t>P tinh khiết: pi = 0 hoặc pi = 1</a:t>
            </a:r>
            <a:endParaRPr lang="en-US">
              <a:solidFill>
                <a:schemeClr val="bg1"/>
              </a:solidFill>
              <a:latin typeface="Maven Pro" panose="020B0600070205080204" charset="0"/>
            </a:endParaRPr>
          </a:p>
          <a:p>
            <a:pPr marL="285750" indent="-285750"/>
            <a:r>
              <a:rPr lang="vi-VN">
                <a:solidFill>
                  <a:schemeClr val="bg1"/>
                </a:solidFill>
                <a:latin typeface="Maven Pro" panose="020B0600070205080204" charset="0"/>
              </a:rPr>
              <a:t>P vẩn đục: pi = 0.5  khi đó hàm Entropy đạt đỉnh cao nhất</a:t>
            </a:r>
          </a:p>
        </p:txBody>
      </p:sp>
    </p:spTree>
    <p:extLst>
      <p:ext uri="{BB962C8B-B14F-4D97-AF65-F5344CB8AC3E}">
        <p14:creationId xmlns:p14="http://schemas.microsoft.com/office/powerpoint/2010/main" val="2355616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8" name="Google Shape;508;p28"/>
          <p:cNvSpPr txBox="1">
            <a:spLocks noGrp="1"/>
          </p:cNvSpPr>
          <p:nvPr>
            <p:ph type="ctrTitle"/>
          </p:nvPr>
        </p:nvSpPr>
        <p:spPr>
          <a:xfrm>
            <a:off x="618825" y="277500"/>
            <a:ext cx="39531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UTM Helve" panose="02040603050506020204" pitchFamily="18" charset="0"/>
              </a:rPr>
              <a:t>Decision Tree</a:t>
            </a:r>
            <a:endParaRPr>
              <a:latin typeface="UTM Helve" panose="02040603050506020204" pitchFamily="18" charset="0"/>
            </a:endParaRPr>
          </a:p>
        </p:txBody>
      </p:sp>
      <p:sp>
        <p:nvSpPr>
          <p:cNvPr id="4" name="TextBox 3">
            <a:extLst>
              <a:ext uri="{FF2B5EF4-FFF2-40B4-BE49-F238E27FC236}">
                <a16:creationId xmlns:a16="http://schemas.microsoft.com/office/drawing/2014/main" id="{B57D13B4-C193-59A1-5E91-05439B41D621}"/>
              </a:ext>
            </a:extLst>
          </p:cNvPr>
          <p:cNvSpPr txBox="1"/>
          <p:nvPr/>
        </p:nvSpPr>
        <p:spPr>
          <a:xfrm>
            <a:off x="189335" y="945354"/>
            <a:ext cx="3953175" cy="400110"/>
          </a:xfrm>
          <a:prstGeom prst="rect">
            <a:avLst/>
          </a:prstGeom>
          <a:noFill/>
        </p:spPr>
        <p:txBody>
          <a:bodyPr wrap="square" rtlCol="0">
            <a:spAutoFit/>
          </a:bodyPr>
          <a:lstStyle/>
          <a:p>
            <a:r>
              <a:rPr lang="en-US" sz="2000">
                <a:solidFill>
                  <a:schemeClr val="bg1"/>
                </a:solidFill>
              </a:rPr>
              <a:t>2. ID3:</a:t>
            </a:r>
          </a:p>
        </p:txBody>
      </p:sp>
      <p:sp>
        <p:nvSpPr>
          <p:cNvPr id="5" name="TextBox 4">
            <a:extLst>
              <a:ext uri="{FF2B5EF4-FFF2-40B4-BE49-F238E27FC236}">
                <a16:creationId xmlns:a16="http://schemas.microsoft.com/office/drawing/2014/main" id="{F6D51081-393B-419A-F4D2-E1E4A15D2375}"/>
              </a:ext>
            </a:extLst>
          </p:cNvPr>
          <p:cNvSpPr txBox="1"/>
          <p:nvPr/>
        </p:nvSpPr>
        <p:spPr>
          <a:xfrm>
            <a:off x="429492" y="1388804"/>
            <a:ext cx="3837708" cy="3262432"/>
          </a:xfrm>
          <a:prstGeom prst="rect">
            <a:avLst/>
          </a:prstGeom>
          <a:noFill/>
        </p:spPr>
        <p:txBody>
          <a:bodyPr wrap="square" rtlCol="0">
            <a:spAutoFit/>
          </a:bodyPr>
          <a:lstStyle/>
          <a:p>
            <a:r>
              <a:rPr lang="en-US" sz="1600">
                <a:solidFill>
                  <a:schemeClr val="bg1"/>
                </a:solidFill>
                <a:latin typeface="Maven Pro" panose="020B0600070205080204" charset="0"/>
              </a:rPr>
              <a:t>Information Gain trong Cây quyết định: </a:t>
            </a:r>
            <a:r>
              <a:rPr lang="vi-VN" sz="1600">
                <a:solidFill>
                  <a:schemeClr val="bg1"/>
                </a:solidFill>
                <a:latin typeface="Maven Pro" panose="020B0600070205080204" charset="0"/>
              </a:rPr>
              <a:t>Information Gain dựa trên sự giảm của hàm Entropy khi tập dữ liệu được phân chia trên một thuộc tính. Để xây dựng một cây quyết định, ta phải tìm tất cả các thuộc tính trả về Information Gain cao nhất.</a:t>
            </a:r>
            <a:endParaRPr lang="en-US" sz="1600">
              <a:solidFill>
                <a:schemeClr val="bg1"/>
              </a:solidFill>
              <a:latin typeface="Maven Pro" panose="020B0600070205080204" charset="0"/>
            </a:endParaRPr>
          </a:p>
          <a:p>
            <a:r>
              <a:rPr lang="vi-VN" sz="1600">
                <a:solidFill>
                  <a:schemeClr val="bg1"/>
                </a:solidFill>
                <a:latin typeface="Maven Pro" panose="020B0600070205080204" charset="0"/>
              </a:rPr>
              <a:t>Để xác định các nút trong mô hình cây quyết định, ta thực hiện tính Information Gain tại mỗi nút theo trình tự sau:</a:t>
            </a:r>
          </a:p>
          <a:p>
            <a:endParaRPr lang="vi-VN" sz="1600">
              <a:solidFill>
                <a:schemeClr val="bg1"/>
              </a:solidFill>
              <a:latin typeface="Maven Pro" panose="020B0600070205080204" charset="0"/>
            </a:endParaRPr>
          </a:p>
          <a:p>
            <a:endParaRPr lang="en-US"/>
          </a:p>
        </p:txBody>
      </p:sp>
      <p:sp>
        <p:nvSpPr>
          <p:cNvPr id="10" name="Google Shape;507;p28">
            <a:extLst>
              <a:ext uri="{FF2B5EF4-FFF2-40B4-BE49-F238E27FC236}">
                <a16:creationId xmlns:a16="http://schemas.microsoft.com/office/drawing/2014/main" id="{8B96EAAB-1757-D0E2-E09B-37EADA6259CD}"/>
              </a:ext>
            </a:extLst>
          </p:cNvPr>
          <p:cNvSpPr txBox="1">
            <a:spLocks noGrp="1"/>
          </p:cNvSpPr>
          <p:nvPr>
            <p:ph type="body" idx="1"/>
          </p:nvPr>
        </p:nvSpPr>
        <p:spPr>
          <a:xfrm>
            <a:off x="4932219" y="382777"/>
            <a:ext cx="3837709" cy="2355272"/>
          </a:xfrm>
          <a:prstGeom prst="rect">
            <a:avLst/>
          </a:prstGeom>
        </p:spPr>
        <p:txBody>
          <a:bodyPr spcFirstLastPara="1" wrap="square" lIns="91425" tIns="91425" rIns="91425" bIns="91425" anchor="t" anchorCtr="0">
            <a:noAutofit/>
          </a:bodyPr>
          <a:lstStyle/>
          <a:p>
            <a:pPr marL="0" indent="0">
              <a:buNone/>
            </a:pPr>
            <a:r>
              <a:rPr lang="vi-VN">
                <a:solidFill>
                  <a:schemeClr val="bg1"/>
                </a:solidFill>
                <a:latin typeface="Maven Pro" panose="020B0600070205080204" charset="0"/>
              </a:rPr>
              <a:t>·      Bước 1: Tính toán hệ số Entropy của biến mục tiêu S có N phần tử với phần tử thuộc lớp c cho trước:</a:t>
            </a:r>
          </a:p>
          <a:p>
            <a:pPr marL="0" indent="0">
              <a:buNone/>
            </a:pPr>
            <a:endParaRPr lang="en-US">
              <a:solidFill>
                <a:schemeClr val="bg1"/>
              </a:solidFill>
              <a:latin typeface="Maven Pro" panose="020B0600070205080204" charset="0"/>
            </a:endParaRPr>
          </a:p>
          <a:p>
            <a:pPr marL="0" indent="0">
              <a:buNone/>
            </a:pPr>
            <a:endParaRPr lang="en-US">
              <a:solidFill>
                <a:schemeClr val="bg1"/>
              </a:solidFill>
              <a:latin typeface="Maven Pro" panose="020B0600070205080204" charset="0"/>
            </a:endParaRPr>
          </a:p>
          <a:p>
            <a:pPr marL="0" indent="0">
              <a:buNone/>
            </a:pPr>
            <a:r>
              <a:rPr lang="vi-VN">
                <a:solidFill>
                  <a:schemeClr val="bg1"/>
                </a:solidFill>
                <a:latin typeface="Maven Pro" panose="020B0600070205080204" charset="0"/>
              </a:rPr>
              <a:t>Bước 2: Tính hàm số Entropy tại mỗi thuộc tính: Với thuộc tính x, các điểm dữ liệu trong S được chia ra K child node  với số điểm trong mỗi child node lần lượt là , ta có: </a:t>
            </a:r>
          </a:p>
        </p:txBody>
      </p:sp>
      <p:pic>
        <p:nvPicPr>
          <p:cNvPr id="2" name="image16.png">
            <a:extLst>
              <a:ext uri="{FF2B5EF4-FFF2-40B4-BE49-F238E27FC236}">
                <a16:creationId xmlns:a16="http://schemas.microsoft.com/office/drawing/2014/main" id="{2C5141BE-43F3-F994-4300-ECE3A437490E}"/>
              </a:ext>
            </a:extLst>
          </p:cNvPr>
          <p:cNvPicPr/>
          <p:nvPr/>
        </p:nvPicPr>
        <p:blipFill>
          <a:blip r:embed="rId3"/>
          <a:srcRect/>
          <a:stretch>
            <a:fillRect/>
          </a:stretch>
        </p:blipFill>
        <p:spPr>
          <a:xfrm>
            <a:off x="5632248" y="1569072"/>
            <a:ext cx="2118995" cy="497840"/>
          </a:xfrm>
          <a:prstGeom prst="rect">
            <a:avLst/>
          </a:prstGeom>
          <a:ln/>
        </p:spPr>
      </p:pic>
      <p:pic>
        <p:nvPicPr>
          <p:cNvPr id="8" name="image7.png">
            <a:extLst>
              <a:ext uri="{FF2B5EF4-FFF2-40B4-BE49-F238E27FC236}">
                <a16:creationId xmlns:a16="http://schemas.microsoft.com/office/drawing/2014/main" id="{2B33F0ED-841C-DCE2-0A46-322ADC4931FB}"/>
              </a:ext>
            </a:extLst>
          </p:cNvPr>
          <p:cNvPicPr/>
          <p:nvPr/>
        </p:nvPicPr>
        <p:blipFill>
          <a:blip r:embed="rId4"/>
          <a:srcRect/>
          <a:stretch>
            <a:fillRect/>
          </a:stretch>
        </p:blipFill>
        <p:spPr>
          <a:xfrm>
            <a:off x="5575732" y="3924344"/>
            <a:ext cx="2232025" cy="527050"/>
          </a:xfrm>
          <a:prstGeom prst="rect">
            <a:avLst/>
          </a:prstGeom>
          <a:ln/>
        </p:spPr>
      </p:pic>
    </p:spTree>
    <p:extLst>
      <p:ext uri="{BB962C8B-B14F-4D97-AF65-F5344CB8AC3E}">
        <p14:creationId xmlns:p14="http://schemas.microsoft.com/office/powerpoint/2010/main" val="3076085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8" name="Google Shape;508;p28"/>
          <p:cNvSpPr txBox="1">
            <a:spLocks noGrp="1"/>
          </p:cNvSpPr>
          <p:nvPr>
            <p:ph type="ctrTitle"/>
          </p:nvPr>
        </p:nvSpPr>
        <p:spPr>
          <a:xfrm>
            <a:off x="618825" y="277500"/>
            <a:ext cx="39531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UTM Helve" panose="02040603050506020204" pitchFamily="18" charset="0"/>
              </a:rPr>
              <a:t>Decision Tree</a:t>
            </a:r>
            <a:endParaRPr>
              <a:latin typeface="UTM Helve" panose="02040603050506020204" pitchFamily="18" charset="0"/>
            </a:endParaRPr>
          </a:p>
        </p:txBody>
      </p:sp>
      <p:sp>
        <p:nvSpPr>
          <p:cNvPr id="4" name="TextBox 3">
            <a:extLst>
              <a:ext uri="{FF2B5EF4-FFF2-40B4-BE49-F238E27FC236}">
                <a16:creationId xmlns:a16="http://schemas.microsoft.com/office/drawing/2014/main" id="{B57D13B4-C193-59A1-5E91-05439B41D621}"/>
              </a:ext>
            </a:extLst>
          </p:cNvPr>
          <p:cNvSpPr txBox="1"/>
          <p:nvPr/>
        </p:nvSpPr>
        <p:spPr>
          <a:xfrm>
            <a:off x="189335" y="945354"/>
            <a:ext cx="3953175" cy="400110"/>
          </a:xfrm>
          <a:prstGeom prst="rect">
            <a:avLst/>
          </a:prstGeom>
          <a:noFill/>
        </p:spPr>
        <p:txBody>
          <a:bodyPr wrap="square" rtlCol="0">
            <a:spAutoFit/>
          </a:bodyPr>
          <a:lstStyle/>
          <a:p>
            <a:r>
              <a:rPr lang="en-US" sz="2000">
                <a:solidFill>
                  <a:schemeClr val="bg1"/>
                </a:solidFill>
              </a:rPr>
              <a:t>2. ID3:</a:t>
            </a:r>
          </a:p>
        </p:txBody>
      </p:sp>
      <p:sp>
        <p:nvSpPr>
          <p:cNvPr id="5" name="TextBox 4">
            <a:extLst>
              <a:ext uri="{FF2B5EF4-FFF2-40B4-BE49-F238E27FC236}">
                <a16:creationId xmlns:a16="http://schemas.microsoft.com/office/drawing/2014/main" id="{F6D51081-393B-419A-F4D2-E1E4A15D2375}"/>
              </a:ext>
            </a:extLst>
          </p:cNvPr>
          <p:cNvSpPr txBox="1"/>
          <p:nvPr/>
        </p:nvSpPr>
        <p:spPr>
          <a:xfrm>
            <a:off x="429492" y="1388804"/>
            <a:ext cx="3837708" cy="2800767"/>
          </a:xfrm>
          <a:prstGeom prst="rect">
            <a:avLst/>
          </a:prstGeom>
          <a:noFill/>
        </p:spPr>
        <p:txBody>
          <a:bodyPr wrap="square" rtlCol="0">
            <a:spAutoFit/>
          </a:bodyPr>
          <a:lstStyle/>
          <a:p>
            <a:r>
              <a:rPr lang="vi-VN" sz="1600">
                <a:solidFill>
                  <a:schemeClr val="bg1"/>
                </a:solidFill>
                <a:latin typeface="Maven Pro" panose="020B0600070205080204" charset="0"/>
              </a:rPr>
              <a:t> Bước 3: Chỉ số Gain Information được tính bằng:</a:t>
            </a:r>
          </a:p>
          <a:p>
            <a:endParaRPr lang="en-US" sz="1600">
              <a:solidFill>
                <a:schemeClr val="bg1"/>
              </a:solidFill>
              <a:latin typeface="Maven Pro" panose="020B0600070205080204" charset="0"/>
            </a:endParaRPr>
          </a:p>
          <a:p>
            <a:endParaRPr lang="en-US" sz="1600">
              <a:solidFill>
                <a:schemeClr val="bg1"/>
              </a:solidFill>
              <a:latin typeface="Maven Pro" panose="020B0600070205080204" charset="0"/>
            </a:endParaRPr>
          </a:p>
          <a:p>
            <a:r>
              <a:rPr lang="vi-VN" sz="1600">
                <a:solidFill>
                  <a:schemeClr val="bg1"/>
                </a:solidFill>
                <a:latin typeface="Maven Pro" panose="020B0600070205080204" charset="0"/>
              </a:rPr>
              <a:t>Với ví dụ trên, ta tính được hệ số Entropy như sau:</a:t>
            </a:r>
            <a:endParaRPr lang="en-US" sz="1600">
              <a:solidFill>
                <a:schemeClr val="bg1"/>
              </a:solidFill>
              <a:latin typeface="Maven Pro" panose="020B0600070205080204" charset="0"/>
            </a:endParaRPr>
          </a:p>
          <a:p>
            <a:endParaRPr lang="en-US" sz="1600">
              <a:solidFill>
                <a:schemeClr val="bg1"/>
              </a:solidFill>
              <a:latin typeface="Maven Pro" panose="020B0600070205080204" charset="0"/>
            </a:endParaRPr>
          </a:p>
          <a:p>
            <a:endParaRPr lang="en-US" sz="1600">
              <a:solidFill>
                <a:schemeClr val="bg1"/>
              </a:solidFill>
              <a:latin typeface="Maven Pro" panose="020B0600070205080204" charset="0"/>
            </a:endParaRPr>
          </a:p>
          <a:p>
            <a:r>
              <a:rPr lang="vi-VN" sz="1600">
                <a:solidFill>
                  <a:schemeClr val="bg1"/>
                </a:solidFill>
                <a:latin typeface="Maven Pro" panose="020B0600070205080204" charset="0"/>
              </a:rPr>
              <a:t>Hệ số Entropy theo phương pháp chia thứ nhất:</a:t>
            </a:r>
          </a:p>
          <a:p>
            <a:endParaRPr lang="en-US" sz="1600">
              <a:solidFill>
                <a:schemeClr val="bg1"/>
              </a:solidFill>
              <a:latin typeface="Maven Pro" panose="020B0600070205080204" charset="0"/>
            </a:endParaRPr>
          </a:p>
        </p:txBody>
      </p:sp>
      <p:sp>
        <p:nvSpPr>
          <p:cNvPr id="10" name="Google Shape;507;p28">
            <a:extLst>
              <a:ext uri="{FF2B5EF4-FFF2-40B4-BE49-F238E27FC236}">
                <a16:creationId xmlns:a16="http://schemas.microsoft.com/office/drawing/2014/main" id="{8B96EAAB-1757-D0E2-E09B-37EADA6259CD}"/>
              </a:ext>
            </a:extLst>
          </p:cNvPr>
          <p:cNvSpPr txBox="1">
            <a:spLocks noGrp="1"/>
          </p:cNvSpPr>
          <p:nvPr>
            <p:ph type="body" idx="1"/>
          </p:nvPr>
        </p:nvSpPr>
        <p:spPr>
          <a:xfrm>
            <a:off x="5116956" y="1345464"/>
            <a:ext cx="3837709" cy="2355272"/>
          </a:xfrm>
          <a:prstGeom prst="rect">
            <a:avLst/>
          </a:prstGeom>
        </p:spPr>
        <p:txBody>
          <a:bodyPr spcFirstLastPara="1" wrap="square" lIns="91425" tIns="91425" rIns="91425" bIns="91425" anchor="t" anchorCtr="0">
            <a:noAutofit/>
          </a:bodyPr>
          <a:lstStyle/>
          <a:p>
            <a:pPr marL="0" indent="0">
              <a:buNone/>
            </a:pPr>
            <a:r>
              <a:rPr lang="vi-VN">
                <a:solidFill>
                  <a:schemeClr val="bg1"/>
                </a:solidFill>
                <a:latin typeface="Maven Pro" panose="020B0600070205080204" charset="0"/>
              </a:rPr>
              <a:t>Hệ số Information Gain:</a:t>
            </a:r>
            <a:endParaRPr lang="en-US">
              <a:solidFill>
                <a:schemeClr val="bg1"/>
              </a:solidFill>
              <a:latin typeface="Maven Pro" panose="020B0600070205080204" charset="0"/>
            </a:endParaRPr>
          </a:p>
          <a:p>
            <a:pPr marL="0" indent="0">
              <a:buNone/>
            </a:pPr>
            <a:endParaRPr lang="en-US">
              <a:solidFill>
                <a:schemeClr val="bg1"/>
              </a:solidFill>
              <a:latin typeface="Maven Pro" panose="020B0600070205080204" charset="0"/>
            </a:endParaRPr>
          </a:p>
        </p:txBody>
      </p:sp>
      <p:pic>
        <p:nvPicPr>
          <p:cNvPr id="3" name="image11.png">
            <a:extLst>
              <a:ext uri="{FF2B5EF4-FFF2-40B4-BE49-F238E27FC236}">
                <a16:creationId xmlns:a16="http://schemas.microsoft.com/office/drawing/2014/main" id="{448FAB1C-9C92-0BA1-22C7-BFE117BB5AE9}"/>
              </a:ext>
            </a:extLst>
          </p:cNvPr>
          <p:cNvPicPr/>
          <p:nvPr/>
        </p:nvPicPr>
        <p:blipFill>
          <a:blip r:embed="rId3"/>
          <a:srcRect/>
          <a:stretch>
            <a:fillRect/>
          </a:stretch>
        </p:blipFill>
        <p:spPr>
          <a:xfrm>
            <a:off x="503960" y="1970606"/>
            <a:ext cx="2109470" cy="260985"/>
          </a:xfrm>
          <a:prstGeom prst="rect">
            <a:avLst/>
          </a:prstGeom>
          <a:ln/>
        </p:spPr>
      </p:pic>
      <p:pic>
        <p:nvPicPr>
          <p:cNvPr id="6" name="image10.png">
            <a:extLst>
              <a:ext uri="{FF2B5EF4-FFF2-40B4-BE49-F238E27FC236}">
                <a16:creationId xmlns:a16="http://schemas.microsoft.com/office/drawing/2014/main" id="{9884BC88-31C9-7232-B5EA-FC728334679D}"/>
              </a:ext>
            </a:extLst>
          </p:cNvPr>
          <p:cNvPicPr/>
          <p:nvPr/>
        </p:nvPicPr>
        <p:blipFill>
          <a:blip r:embed="rId4"/>
          <a:srcRect/>
          <a:stretch>
            <a:fillRect/>
          </a:stretch>
        </p:blipFill>
        <p:spPr>
          <a:xfrm>
            <a:off x="503960" y="2968337"/>
            <a:ext cx="4095750" cy="190500"/>
          </a:xfrm>
          <a:prstGeom prst="rect">
            <a:avLst/>
          </a:prstGeom>
          <a:ln/>
        </p:spPr>
      </p:pic>
      <p:pic>
        <p:nvPicPr>
          <p:cNvPr id="7" name="image23.png">
            <a:extLst>
              <a:ext uri="{FF2B5EF4-FFF2-40B4-BE49-F238E27FC236}">
                <a16:creationId xmlns:a16="http://schemas.microsoft.com/office/drawing/2014/main" id="{A9E8466D-62EF-B9EB-6AF4-8E75BFD609FC}"/>
              </a:ext>
            </a:extLst>
          </p:cNvPr>
          <p:cNvPicPr/>
          <p:nvPr/>
        </p:nvPicPr>
        <p:blipFill>
          <a:blip r:embed="rId5"/>
          <a:srcRect/>
          <a:stretch>
            <a:fillRect/>
          </a:stretch>
        </p:blipFill>
        <p:spPr>
          <a:xfrm>
            <a:off x="503960" y="4067047"/>
            <a:ext cx="4033520" cy="554355"/>
          </a:xfrm>
          <a:prstGeom prst="rect">
            <a:avLst/>
          </a:prstGeom>
          <a:ln/>
        </p:spPr>
      </p:pic>
      <p:pic>
        <p:nvPicPr>
          <p:cNvPr id="9" name="image4.png">
            <a:extLst>
              <a:ext uri="{FF2B5EF4-FFF2-40B4-BE49-F238E27FC236}">
                <a16:creationId xmlns:a16="http://schemas.microsoft.com/office/drawing/2014/main" id="{DDD05274-D5D2-14FE-B600-0900BAADBC4D}"/>
              </a:ext>
            </a:extLst>
          </p:cNvPr>
          <p:cNvPicPr/>
          <p:nvPr/>
        </p:nvPicPr>
        <p:blipFill>
          <a:blip r:embed="rId6"/>
          <a:srcRect/>
          <a:stretch>
            <a:fillRect/>
          </a:stretch>
        </p:blipFill>
        <p:spPr>
          <a:xfrm>
            <a:off x="5234305" y="1874548"/>
            <a:ext cx="3909695" cy="233680"/>
          </a:xfrm>
          <a:prstGeom prst="rect">
            <a:avLst/>
          </a:prstGeom>
          <a:ln/>
        </p:spPr>
      </p:pic>
      <p:pic>
        <p:nvPicPr>
          <p:cNvPr id="10242" name="Picture 2" descr="Information Gain, Gini Index, Entropy and Gain Ratio in Decision Trees|  Analytics Steps">
            <a:extLst>
              <a:ext uri="{FF2B5EF4-FFF2-40B4-BE49-F238E27FC236}">
                <a16:creationId xmlns:a16="http://schemas.microsoft.com/office/drawing/2014/main" id="{9D7238B2-EC13-21A8-4A3B-6692D2F451B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09285" y="2722419"/>
            <a:ext cx="4134715" cy="2421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963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11" name="Hình ảnh 1">
            <a:extLst>
              <a:ext uri="{FF2B5EF4-FFF2-40B4-BE49-F238E27FC236}">
                <a16:creationId xmlns:a16="http://schemas.microsoft.com/office/drawing/2014/main" id="{2B573D94-D7F4-E461-E1AE-BA282813C208}"/>
              </a:ext>
            </a:extLst>
          </p:cNvPr>
          <p:cNvPicPr>
            <a:picLocks noChangeAspect="1"/>
          </p:cNvPicPr>
          <p:nvPr/>
        </p:nvPicPr>
        <p:blipFill>
          <a:blip r:embed="rId3"/>
          <a:stretch>
            <a:fillRect/>
          </a:stretch>
        </p:blipFill>
        <p:spPr>
          <a:xfrm>
            <a:off x="54004" y="0"/>
            <a:ext cx="4380865" cy="995680"/>
          </a:xfrm>
          <a:prstGeom prst="rect">
            <a:avLst/>
          </a:prstGeom>
        </p:spPr>
      </p:pic>
      <p:pic>
        <p:nvPicPr>
          <p:cNvPr id="12" name="Hình ảnh 1">
            <a:extLst>
              <a:ext uri="{FF2B5EF4-FFF2-40B4-BE49-F238E27FC236}">
                <a16:creationId xmlns:a16="http://schemas.microsoft.com/office/drawing/2014/main" id="{2166E9F2-C2E1-4996-C413-134DFFFA8F1A}"/>
              </a:ext>
            </a:extLst>
          </p:cNvPr>
          <p:cNvPicPr>
            <a:picLocks noChangeAspect="1"/>
          </p:cNvPicPr>
          <p:nvPr/>
        </p:nvPicPr>
        <p:blipFill>
          <a:blip r:embed="rId4"/>
          <a:stretch>
            <a:fillRect/>
          </a:stretch>
        </p:blipFill>
        <p:spPr>
          <a:xfrm>
            <a:off x="80674" y="995680"/>
            <a:ext cx="4354195" cy="3800475"/>
          </a:xfrm>
          <a:prstGeom prst="rect">
            <a:avLst/>
          </a:prstGeom>
        </p:spPr>
      </p:pic>
      <p:pic>
        <p:nvPicPr>
          <p:cNvPr id="13" name="Hình ảnh 1">
            <a:extLst>
              <a:ext uri="{FF2B5EF4-FFF2-40B4-BE49-F238E27FC236}">
                <a16:creationId xmlns:a16="http://schemas.microsoft.com/office/drawing/2014/main" id="{014D2E4A-7916-6AB5-0558-07DF86DA807B}"/>
              </a:ext>
            </a:extLst>
          </p:cNvPr>
          <p:cNvPicPr>
            <a:picLocks noChangeAspect="1"/>
          </p:cNvPicPr>
          <p:nvPr/>
        </p:nvPicPr>
        <p:blipFill>
          <a:blip r:embed="rId5"/>
          <a:stretch>
            <a:fillRect/>
          </a:stretch>
        </p:blipFill>
        <p:spPr>
          <a:xfrm>
            <a:off x="4572000" y="49183"/>
            <a:ext cx="4299585" cy="4213860"/>
          </a:xfrm>
          <a:prstGeom prst="rect">
            <a:avLst/>
          </a:prstGeom>
        </p:spPr>
      </p:pic>
    </p:spTree>
    <p:extLst>
      <p:ext uri="{BB962C8B-B14F-4D97-AF65-F5344CB8AC3E}">
        <p14:creationId xmlns:p14="http://schemas.microsoft.com/office/powerpoint/2010/main" val="1528739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2" name="Hình ảnh 1">
            <a:extLst>
              <a:ext uri="{FF2B5EF4-FFF2-40B4-BE49-F238E27FC236}">
                <a16:creationId xmlns:a16="http://schemas.microsoft.com/office/drawing/2014/main" id="{BFADADD3-F2DE-05F3-B23A-1BC98DCF1FAC}"/>
              </a:ext>
            </a:extLst>
          </p:cNvPr>
          <p:cNvPicPr>
            <a:picLocks noChangeAspect="1"/>
          </p:cNvPicPr>
          <p:nvPr/>
        </p:nvPicPr>
        <p:blipFill>
          <a:blip r:embed="rId3"/>
          <a:stretch>
            <a:fillRect/>
          </a:stretch>
        </p:blipFill>
        <p:spPr>
          <a:xfrm>
            <a:off x="0" y="70109"/>
            <a:ext cx="4340225" cy="4102735"/>
          </a:xfrm>
          <a:prstGeom prst="rect">
            <a:avLst/>
          </a:prstGeom>
        </p:spPr>
      </p:pic>
      <p:pic>
        <p:nvPicPr>
          <p:cNvPr id="3" name="Hình ảnh 1">
            <a:extLst>
              <a:ext uri="{FF2B5EF4-FFF2-40B4-BE49-F238E27FC236}">
                <a16:creationId xmlns:a16="http://schemas.microsoft.com/office/drawing/2014/main" id="{584443A3-6386-2459-0901-0DD60D35800E}"/>
              </a:ext>
            </a:extLst>
          </p:cNvPr>
          <p:cNvPicPr>
            <a:picLocks noChangeAspect="1"/>
          </p:cNvPicPr>
          <p:nvPr/>
        </p:nvPicPr>
        <p:blipFill>
          <a:blip r:embed="rId4"/>
          <a:stretch>
            <a:fillRect/>
          </a:stretch>
        </p:blipFill>
        <p:spPr>
          <a:xfrm>
            <a:off x="4460152" y="762546"/>
            <a:ext cx="4587875" cy="2343785"/>
          </a:xfrm>
          <a:prstGeom prst="rect">
            <a:avLst/>
          </a:prstGeom>
        </p:spPr>
      </p:pic>
    </p:spTree>
    <p:extLst>
      <p:ext uri="{BB962C8B-B14F-4D97-AF65-F5344CB8AC3E}">
        <p14:creationId xmlns:p14="http://schemas.microsoft.com/office/powerpoint/2010/main" val="2629572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8"/>
          <p:cNvSpPr txBox="1">
            <a:spLocks noGrp="1"/>
          </p:cNvSpPr>
          <p:nvPr>
            <p:ph type="body" idx="1"/>
          </p:nvPr>
        </p:nvSpPr>
        <p:spPr>
          <a:xfrm>
            <a:off x="652588" y="1662540"/>
            <a:ext cx="3786648" cy="27024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a:t>Nguyễn Công Hiệp – B20DCCN239</a:t>
            </a:r>
          </a:p>
          <a:p>
            <a:pPr marL="0" lvl="0" indent="0" algn="l" rtl="0">
              <a:spcBef>
                <a:spcPts val="0"/>
              </a:spcBef>
              <a:spcAft>
                <a:spcPts val="0"/>
              </a:spcAft>
              <a:buNone/>
            </a:pPr>
            <a:r>
              <a:rPr lang="en-US" sz="1600"/>
              <a:t>Đỗ Nguyên Vũ – B20DCCN039</a:t>
            </a:r>
          </a:p>
          <a:p>
            <a:pPr marL="0" lvl="0" indent="0" algn="l" rtl="0">
              <a:spcBef>
                <a:spcPts val="0"/>
              </a:spcBef>
              <a:spcAft>
                <a:spcPts val="0"/>
              </a:spcAft>
              <a:buNone/>
            </a:pPr>
            <a:r>
              <a:rPr lang="en-US" sz="1600"/>
              <a:t>Trần Văn Việt – B20DCCN733</a:t>
            </a:r>
          </a:p>
          <a:p>
            <a:pPr marL="0" lvl="0" indent="0" algn="l" rtl="0">
              <a:spcBef>
                <a:spcPts val="0"/>
              </a:spcBef>
              <a:spcAft>
                <a:spcPts val="0"/>
              </a:spcAft>
              <a:buNone/>
            </a:pPr>
            <a:r>
              <a:rPr lang="en-US" sz="1600"/>
              <a:t>Lê Thành Trung – B20DCCN697</a:t>
            </a:r>
          </a:p>
          <a:p>
            <a:pPr marL="0" lvl="0" indent="0" algn="l" rtl="0">
              <a:spcBef>
                <a:spcPts val="0"/>
              </a:spcBef>
              <a:spcAft>
                <a:spcPts val="0"/>
              </a:spcAft>
              <a:buNone/>
            </a:pPr>
            <a:r>
              <a:rPr lang="en-US" sz="1600"/>
              <a:t>Phạm Duy Hùng – B20DCCN299</a:t>
            </a:r>
          </a:p>
          <a:p>
            <a:pPr marL="0" lvl="0" indent="0" algn="l" rtl="0">
              <a:spcBef>
                <a:spcPts val="0"/>
              </a:spcBef>
              <a:spcAft>
                <a:spcPts val="0"/>
              </a:spcAft>
              <a:buNone/>
            </a:pPr>
            <a:r>
              <a:rPr lang="en-US" sz="1600"/>
              <a:t>Ngô Đức Minh – B20DCCN434</a:t>
            </a:r>
          </a:p>
        </p:txBody>
      </p:sp>
      <p:sp>
        <p:nvSpPr>
          <p:cNvPr id="508" name="Google Shape;508;p28"/>
          <p:cNvSpPr txBox="1">
            <a:spLocks noGrp="1"/>
          </p:cNvSpPr>
          <p:nvPr>
            <p:ph type="ctrTitle"/>
          </p:nvPr>
        </p:nvSpPr>
        <p:spPr>
          <a:xfrm>
            <a:off x="618825" y="411675"/>
            <a:ext cx="317732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T</a:t>
            </a:r>
            <a:r>
              <a:rPr lang="en"/>
              <a:t>hành viên nhóm:</a:t>
            </a:r>
            <a:endParaRPr/>
          </a:p>
        </p:txBody>
      </p:sp>
      <p:grpSp>
        <p:nvGrpSpPr>
          <p:cNvPr id="509" name="Google Shape;509;p28"/>
          <p:cNvGrpSpPr/>
          <p:nvPr/>
        </p:nvGrpSpPr>
        <p:grpSpPr>
          <a:xfrm>
            <a:off x="4834661" y="989482"/>
            <a:ext cx="2851442" cy="3213988"/>
            <a:chOff x="2501950" y="1507050"/>
            <a:chExt cx="2392350" cy="2696525"/>
          </a:xfrm>
        </p:grpSpPr>
        <p:sp>
          <p:nvSpPr>
            <p:cNvPr id="510" name="Google Shape;510;p28"/>
            <p:cNvSpPr/>
            <p:nvPr/>
          </p:nvSpPr>
          <p:spPr>
            <a:xfrm>
              <a:off x="4032450" y="3778325"/>
              <a:ext cx="0" cy="25"/>
            </a:xfrm>
            <a:custGeom>
              <a:avLst/>
              <a:gdLst/>
              <a:ahLst/>
              <a:cxnLst/>
              <a:rect l="l" t="t" r="r" b="b"/>
              <a:pathLst>
                <a:path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9" name="Google Shape;529;p28"/>
          <p:cNvGrpSpPr/>
          <p:nvPr/>
        </p:nvGrpSpPr>
        <p:grpSpPr>
          <a:xfrm>
            <a:off x="7686104" y="-476250"/>
            <a:ext cx="2291257" cy="2922300"/>
            <a:chOff x="4882900" y="-64350"/>
            <a:chExt cx="2493750" cy="2922300"/>
          </a:xfrm>
        </p:grpSpPr>
        <p:sp>
          <p:nvSpPr>
            <p:cNvPr id="530" name="Google Shape;530;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28"/>
          <p:cNvGrpSpPr/>
          <p:nvPr/>
        </p:nvGrpSpPr>
        <p:grpSpPr>
          <a:xfrm>
            <a:off x="5599242" y="1368971"/>
            <a:ext cx="1541751" cy="2455003"/>
            <a:chOff x="2160750" y="237575"/>
            <a:chExt cx="3253325" cy="5180425"/>
          </a:xfrm>
        </p:grpSpPr>
        <p:sp>
          <p:nvSpPr>
            <p:cNvPr id="536" name="Google Shape;536;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96566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8" name="Google Shape;508;p28"/>
          <p:cNvSpPr txBox="1">
            <a:spLocks noGrp="1"/>
          </p:cNvSpPr>
          <p:nvPr>
            <p:ph type="ctrTitle"/>
          </p:nvPr>
        </p:nvSpPr>
        <p:spPr>
          <a:xfrm>
            <a:off x="618825" y="277500"/>
            <a:ext cx="39531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UTM Helve" panose="02040603050506020204" pitchFamily="18" charset="0"/>
              </a:rPr>
              <a:t>Decision Tree</a:t>
            </a:r>
            <a:endParaRPr>
              <a:latin typeface="UTM Helve" panose="02040603050506020204" pitchFamily="18" charset="0"/>
            </a:endParaRPr>
          </a:p>
        </p:txBody>
      </p:sp>
      <p:sp>
        <p:nvSpPr>
          <p:cNvPr id="4" name="TextBox 3">
            <a:extLst>
              <a:ext uri="{FF2B5EF4-FFF2-40B4-BE49-F238E27FC236}">
                <a16:creationId xmlns:a16="http://schemas.microsoft.com/office/drawing/2014/main" id="{B57D13B4-C193-59A1-5E91-05439B41D621}"/>
              </a:ext>
            </a:extLst>
          </p:cNvPr>
          <p:cNvSpPr txBox="1"/>
          <p:nvPr/>
        </p:nvSpPr>
        <p:spPr>
          <a:xfrm>
            <a:off x="189335" y="945354"/>
            <a:ext cx="3953175" cy="400110"/>
          </a:xfrm>
          <a:prstGeom prst="rect">
            <a:avLst/>
          </a:prstGeom>
          <a:noFill/>
        </p:spPr>
        <p:txBody>
          <a:bodyPr wrap="square" rtlCol="0">
            <a:spAutoFit/>
          </a:bodyPr>
          <a:lstStyle/>
          <a:p>
            <a:r>
              <a:rPr lang="en-US" sz="2000">
                <a:solidFill>
                  <a:schemeClr val="bg1"/>
                </a:solidFill>
              </a:rPr>
              <a:t>3. C4.5:</a:t>
            </a:r>
          </a:p>
        </p:txBody>
      </p:sp>
      <p:sp>
        <p:nvSpPr>
          <p:cNvPr id="5" name="TextBox 4">
            <a:extLst>
              <a:ext uri="{FF2B5EF4-FFF2-40B4-BE49-F238E27FC236}">
                <a16:creationId xmlns:a16="http://schemas.microsoft.com/office/drawing/2014/main" id="{F6D51081-393B-419A-F4D2-E1E4A15D2375}"/>
              </a:ext>
            </a:extLst>
          </p:cNvPr>
          <p:cNvSpPr txBox="1"/>
          <p:nvPr/>
        </p:nvSpPr>
        <p:spPr>
          <a:xfrm>
            <a:off x="429492" y="1388804"/>
            <a:ext cx="3837708" cy="2308324"/>
          </a:xfrm>
          <a:prstGeom prst="rect">
            <a:avLst/>
          </a:prstGeom>
          <a:noFill/>
        </p:spPr>
        <p:txBody>
          <a:bodyPr wrap="square" rtlCol="0">
            <a:spAutoFit/>
          </a:bodyPr>
          <a:lstStyle/>
          <a:p>
            <a:r>
              <a:rPr lang="vi-VN" sz="1600" dirty="0">
                <a:solidFill>
                  <a:schemeClr val="bg1"/>
                </a:solidFill>
                <a:latin typeface="Maven Pro" panose="020B0600070205080204" charset="0"/>
              </a:rPr>
              <a:t>C4.5: Sử dụng </a:t>
            </a:r>
            <a:r>
              <a:rPr lang="vi-VN" sz="1600" dirty="0" err="1">
                <a:solidFill>
                  <a:schemeClr val="bg1"/>
                </a:solidFill>
                <a:latin typeface="Maven Pro" panose="020B0600070205080204" charset="0"/>
              </a:rPr>
              <a:t>information</a:t>
            </a:r>
            <a:r>
              <a:rPr lang="vi-VN" sz="1600" dirty="0">
                <a:solidFill>
                  <a:schemeClr val="bg1"/>
                </a:solidFill>
                <a:latin typeface="Maven Pro" panose="020B0600070205080204" charset="0"/>
              </a:rPr>
              <a:t> </a:t>
            </a:r>
            <a:r>
              <a:rPr lang="vi-VN" sz="1600" dirty="0" err="1">
                <a:solidFill>
                  <a:schemeClr val="bg1"/>
                </a:solidFill>
                <a:latin typeface="Maven Pro" panose="020B0600070205080204" charset="0"/>
              </a:rPr>
              <a:t>gain</a:t>
            </a:r>
            <a:r>
              <a:rPr lang="en-US" sz="1600" dirty="0">
                <a:solidFill>
                  <a:schemeClr val="bg1"/>
                </a:solidFill>
                <a:latin typeface="Maven Pro" panose="020B0600070205080204" charset="0"/>
              </a:rPr>
              <a:t> ratio</a:t>
            </a:r>
            <a:r>
              <a:rPr lang="vi-VN" sz="1600" dirty="0">
                <a:solidFill>
                  <a:schemeClr val="bg1"/>
                </a:solidFill>
                <a:latin typeface="Maven Pro" panose="020B0600070205080204" charset="0"/>
              </a:rPr>
              <a:t> để chọn thuộc tính phân chia. </a:t>
            </a:r>
            <a:endParaRPr lang="en-US" sz="1600" dirty="0">
              <a:solidFill>
                <a:schemeClr val="bg1"/>
              </a:solidFill>
              <a:latin typeface="Maven Pro" panose="020B0600070205080204" charset="0"/>
            </a:endParaRPr>
          </a:p>
          <a:p>
            <a:endParaRPr lang="en-US" sz="1600" dirty="0">
              <a:solidFill>
                <a:schemeClr val="bg1"/>
              </a:solidFill>
              <a:latin typeface="Maven Pro" panose="020B0600070205080204" charset="0"/>
            </a:endParaRPr>
          </a:p>
          <a:p>
            <a:endParaRPr lang="en-US" sz="1600" dirty="0">
              <a:solidFill>
                <a:schemeClr val="bg1"/>
              </a:solidFill>
              <a:latin typeface="Maven Pro" panose="020B0600070205080204" charset="0"/>
            </a:endParaRPr>
          </a:p>
          <a:p>
            <a:endParaRPr lang="en-US" sz="1600" dirty="0">
              <a:solidFill>
                <a:schemeClr val="bg1"/>
              </a:solidFill>
              <a:latin typeface="Maven Pro" panose="020B0600070205080204" charset="0"/>
            </a:endParaRPr>
          </a:p>
          <a:p>
            <a:endParaRPr lang="vi-VN" sz="1600" dirty="0">
              <a:solidFill>
                <a:schemeClr val="bg1"/>
              </a:solidFill>
              <a:latin typeface="Maven Pro" panose="020B0600070205080204" charset="0"/>
            </a:endParaRPr>
          </a:p>
          <a:p>
            <a:r>
              <a:rPr lang="vi-VN" sz="1600" dirty="0">
                <a:solidFill>
                  <a:schemeClr val="bg1"/>
                </a:solidFill>
                <a:latin typeface="Maven Pro" panose="020B0600070205080204" charset="0"/>
              </a:rPr>
              <a:t>Thuật toán C4.5 là thuật toán cải tiến của ID3.</a:t>
            </a:r>
          </a:p>
          <a:p>
            <a:endParaRPr lang="en-US" sz="1600" dirty="0">
              <a:solidFill>
                <a:schemeClr val="bg1"/>
              </a:solidFill>
              <a:latin typeface="Maven Pro" panose="020B0600070205080204" charset="0"/>
            </a:endParaRPr>
          </a:p>
        </p:txBody>
      </p:sp>
      <p:sp>
        <p:nvSpPr>
          <p:cNvPr id="10" name="Google Shape;507;p28">
            <a:extLst>
              <a:ext uri="{FF2B5EF4-FFF2-40B4-BE49-F238E27FC236}">
                <a16:creationId xmlns:a16="http://schemas.microsoft.com/office/drawing/2014/main" id="{8B96EAAB-1757-D0E2-E09B-37EADA6259CD}"/>
              </a:ext>
            </a:extLst>
          </p:cNvPr>
          <p:cNvSpPr txBox="1">
            <a:spLocks noGrp="1"/>
          </p:cNvSpPr>
          <p:nvPr>
            <p:ph type="body" idx="1"/>
          </p:nvPr>
        </p:nvSpPr>
        <p:spPr>
          <a:xfrm>
            <a:off x="4876799" y="993464"/>
            <a:ext cx="3837709" cy="2355272"/>
          </a:xfrm>
          <a:prstGeom prst="rect">
            <a:avLst/>
          </a:prstGeom>
        </p:spPr>
        <p:txBody>
          <a:bodyPr spcFirstLastPara="1" wrap="square" lIns="91425" tIns="91425" rIns="91425" bIns="91425" anchor="t" anchorCtr="0">
            <a:noAutofit/>
          </a:bodyPr>
          <a:lstStyle/>
          <a:p>
            <a:pPr marL="0" indent="0">
              <a:buNone/>
            </a:pPr>
            <a:endParaRPr lang="en-US" dirty="0">
              <a:solidFill>
                <a:schemeClr val="bg1"/>
              </a:solidFill>
              <a:latin typeface="Maven Pro" panose="020B0600070205080204" charset="0"/>
            </a:endParaRPr>
          </a:p>
          <a:p>
            <a:pPr marL="0" indent="0">
              <a:buNone/>
            </a:pPr>
            <a:endParaRPr lang="en-US" dirty="0">
              <a:solidFill>
                <a:schemeClr val="bg1"/>
              </a:solidFill>
              <a:latin typeface="Maven Pro" panose="020B0600070205080204" charset="0"/>
            </a:endParaRPr>
          </a:p>
          <a:p>
            <a:pPr marL="0" indent="0">
              <a:buNone/>
            </a:pPr>
            <a:r>
              <a:rPr lang="vi-VN" dirty="0" err="1">
                <a:solidFill>
                  <a:schemeClr val="bg1"/>
                </a:solidFill>
                <a:latin typeface="Maven Pro" panose="020B0600070205080204" charset="0"/>
              </a:rPr>
              <a:t>Split</a:t>
            </a:r>
            <a:r>
              <a:rPr lang="vi-VN" dirty="0">
                <a:solidFill>
                  <a:schemeClr val="bg1"/>
                </a:solidFill>
                <a:latin typeface="Maven Pro" panose="020B0600070205080204" charset="0"/>
              </a:rPr>
              <a:t> </a:t>
            </a:r>
            <a:r>
              <a:rPr lang="vi-VN" dirty="0" err="1">
                <a:solidFill>
                  <a:schemeClr val="bg1"/>
                </a:solidFill>
                <a:latin typeface="Maven Pro" panose="020B0600070205080204" charset="0"/>
              </a:rPr>
              <a:t>Info</a:t>
            </a:r>
            <a:r>
              <a:rPr lang="vi-VN" dirty="0">
                <a:solidFill>
                  <a:schemeClr val="bg1"/>
                </a:solidFill>
                <a:latin typeface="Maven Pro" panose="020B0600070205080204" charset="0"/>
              </a:rPr>
              <a:t> được tính như sau:</a:t>
            </a:r>
          </a:p>
          <a:p>
            <a:pPr marL="0" indent="0">
              <a:buNone/>
            </a:pPr>
            <a:endParaRPr lang="en-US" dirty="0">
              <a:solidFill>
                <a:schemeClr val="bg1"/>
              </a:solidFill>
              <a:latin typeface="Maven Pro" panose="020B0600070205080204" charset="0"/>
            </a:endParaRPr>
          </a:p>
        </p:txBody>
      </p:sp>
      <p:pic>
        <p:nvPicPr>
          <p:cNvPr id="13" name="image6.png">
            <a:extLst>
              <a:ext uri="{FF2B5EF4-FFF2-40B4-BE49-F238E27FC236}">
                <a16:creationId xmlns:a16="http://schemas.microsoft.com/office/drawing/2014/main" id="{A6A38B5A-A4FB-7390-B44E-5754640A61A1}"/>
              </a:ext>
            </a:extLst>
          </p:cNvPr>
          <p:cNvPicPr/>
          <p:nvPr/>
        </p:nvPicPr>
        <p:blipFill>
          <a:blip r:embed="rId3"/>
          <a:srcRect/>
          <a:stretch>
            <a:fillRect/>
          </a:stretch>
        </p:blipFill>
        <p:spPr>
          <a:xfrm>
            <a:off x="853141" y="2156460"/>
            <a:ext cx="2271395" cy="415290"/>
          </a:xfrm>
          <a:prstGeom prst="rect">
            <a:avLst/>
          </a:prstGeom>
          <a:ln/>
        </p:spPr>
      </p:pic>
      <p:pic>
        <p:nvPicPr>
          <p:cNvPr id="14" name="image12.png">
            <a:extLst>
              <a:ext uri="{FF2B5EF4-FFF2-40B4-BE49-F238E27FC236}">
                <a16:creationId xmlns:a16="http://schemas.microsoft.com/office/drawing/2014/main" id="{ED1F6472-A4FD-14DC-8152-B2EC23D8020B}"/>
              </a:ext>
            </a:extLst>
          </p:cNvPr>
          <p:cNvPicPr/>
          <p:nvPr/>
        </p:nvPicPr>
        <p:blipFill>
          <a:blip r:embed="rId4"/>
          <a:srcRect/>
          <a:stretch>
            <a:fillRect/>
          </a:stretch>
        </p:blipFill>
        <p:spPr>
          <a:xfrm>
            <a:off x="5234196" y="2156460"/>
            <a:ext cx="1124585" cy="607060"/>
          </a:xfrm>
          <a:prstGeom prst="rect">
            <a:avLst/>
          </a:prstGeom>
          <a:ln/>
        </p:spPr>
      </p:pic>
    </p:spTree>
    <p:extLst>
      <p:ext uri="{BB962C8B-B14F-4D97-AF65-F5344CB8AC3E}">
        <p14:creationId xmlns:p14="http://schemas.microsoft.com/office/powerpoint/2010/main" val="1433012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8" name="Google Shape;508;p28"/>
          <p:cNvSpPr txBox="1">
            <a:spLocks noGrp="1"/>
          </p:cNvSpPr>
          <p:nvPr>
            <p:ph type="ctrTitle"/>
          </p:nvPr>
        </p:nvSpPr>
        <p:spPr>
          <a:xfrm>
            <a:off x="618825" y="277500"/>
            <a:ext cx="39531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UTM Helve" panose="02040603050506020204" pitchFamily="18" charset="0"/>
              </a:rPr>
              <a:t>Decision Tree</a:t>
            </a:r>
            <a:endParaRPr>
              <a:latin typeface="UTM Helve" panose="02040603050506020204" pitchFamily="18" charset="0"/>
            </a:endParaRPr>
          </a:p>
        </p:txBody>
      </p:sp>
      <p:sp>
        <p:nvSpPr>
          <p:cNvPr id="4" name="TextBox 3">
            <a:extLst>
              <a:ext uri="{FF2B5EF4-FFF2-40B4-BE49-F238E27FC236}">
                <a16:creationId xmlns:a16="http://schemas.microsoft.com/office/drawing/2014/main" id="{B57D13B4-C193-59A1-5E91-05439B41D621}"/>
              </a:ext>
            </a:extLst>
          </p:cNvPr>
          <p:cNvSpPr txBox="1"/>
          <p:nvPr/>
        </p:nvSpPr>
        <p:spPr>
          <a:xfrm>
            <a:off x="189335" y="945354"/>
            <a:ext cx="3953175" cy="400110"/>
          </a:xfrm>
          <a:prstGeom prst="rect">
            <a:avLst/>
          </a:prstGeom>
          <a:noFill/>
        </p:spPr>
        <p:txBody>
          <a:bodyPr wrap="square" rtlCol="0">
            <a:spAutoFit/>
          </a:bodyPr>
          <a:lstStyle/>
          <a:p>
            <a:r>
              <a:rPr lang="en-US" sz="2000">
                <a:solidFill>
                  <a:schemeClr val="bg1"/>
                </a:solidFill>
              </a:rPr>
              <a:t>3. C4.5:</a:t>
            </a:r>
          </a:p>
        </p:txBody>
      </p:sp>
      <p:sp>
        <p:nvSpPr>
          <p:cNvPr id="5" name="TextBox 4">
            <a:extLst>
              <a:ext uri="{FF2B5EF4-FFF2-40B4-BE49-F238E27FC236}">
                <a16:creationId xmlns:a16="http://schemas.microsoft.com/office/drawing/2014/main" id="{F6D51081-393B-419A-F4D2-E1E4A15D2375}"/>
              </a:ext>
            </a:extLst>
          </p:cNvPr>
          <p:cNvSpPr txBox="1"/>
          <p:nvPr/>
        </p:nvSpPr>
        <p:spPr>
          <a:xfrm>
            <a:off x="429492" y="1388804"/>
            <a:ext cx="3837708" cy="2554545"/>
          </a:xfrm>
          <a:prstGeom prst="rect">
            <a:avLst/>
          </a:prstGeom>
          <a:noFill/>
        </p:spPr>
        <p:txBody>
          <a:bodyPr wrap="square" rtlCol="0">
            <a:spAutoFit/>
          </a:bodyPr>
          <a:lstStyle/>
          <a:p>
            <a:r>
              <a:rPr lang="vi-VN" sz="1600">
                <a:solidFill>
                  <a:schemeClr val="bg1"/>
                </a:solidFill>
                <a:latin typeface="Maven Pro" panose="020B0600070205080204" charset="0"/>
              </a:rPr>
              <a:t>Trong các thuật toán Decision tree, với phương pháp chia trên, ta sẽ chia mãi các node nếu nó chưa tinh khiết. Như vậy, ta sẽ thu được một free mà mọi điểm trong tập huấn luyện đều được dự đoán. Khi đó, cây có thể sẽ rất phức tạp (nhiều node) với nhiều node lá chỉ có 1 vài điểm dữ liệu.Như vậy, nhiều khả năng overfitting sẽ xảy ra.</a:t>
            </a:r>
          </a:p>
          <a:p>
            <a:endParaRPr lang="en-US" sz="1600">
              <a:solidFill>
                <a:schemeClr val="bg1"/>
              </a:solidFill>
              <a:latin typeface="Maven Pro" panose="020B0600070205080204" charset="0"/>
            </a:endParaRPr>
          </a:p>
        </p:txBody>
      </p:sp>
      <p:pic>
        <p:nvPicPr>
          <p:cNvPr id="9218" name="Picture 2" descr="Understanding C4.5 Decision tree algorithm | by Sumitkrsharma | Medium">
            <a:extLst>
              <a:ext uri="{FF2B5EF4-FFF2-40B4-BE49-F238E27FC236}">
                <a16:creationId xmlns:a16="http://schemas.microsoft.com/office/drawing/2014/main" id="{41CAE252-CDDD-F196-1448-153D06E2C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1475" y="-131618"/>
            <a:ext cx="3712525" cy="5292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219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8" name="Google Shape;508;p28"/>
          <p:cNvSpPr txBox="1">
            <a:spLocks noGrp="1"/>
          </p:cNvSpPr>
          <p:nvPr>
            <p:ph type="ctrTitle"/>
          </p:nvPr>
        </p:nvSpPr>
        <p:spPr>
          <a:xfrm>
            <a:off x="618825" y="277500"/>
            <a:ext cx="39531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UTM Helve" panose="02040603050506020204" pitchFamily="18" charset="0"/>
              </a:rPr>
              <a:t>Decision Tree</a:t>
            </a:r>
            <a:endParaRPr>
              <a:latin typeface="UTM Helve" panose="02040603050506020204" pitchFamily="18" charset="0"/>
            </a:endParaRPr>
          </a:p>
        </p:txBody>
      </p:sp>
      <p:sp>
        <p:nvSpPr>
          <p:cNvPr id="4" name="TextBox 3">
            <a:extLst>
              <a:ext uri="{FF2B5EF4-FFF2-40B4-BE49-F238E27FC236}">
                <a16:creationId xmlns:a16="http://schemas.microsoft.com/office/drawing/2014/main" id="{B57D13B4-C193-59A1-5E91-05439B41D621}"/>
              </a:ext>
            </a:extLst>
          </p:cNvPr>
          <p:cNvSpPr txBox="1"/>
          <p:nvPr/>
        </p:nvSpPr>
        <p:spPr>
          <a:xfrm>
            <a:off x="189335" y="945354"/>
            <a:ext cx="3953175" cy="400110"/>
          </a:xfrm>
          <a:prstGeom prst="rect">
            <a:avLst/>
          </a:prstGeom>
          <a:noFill/>
        </p:spPr>
        <p:txBody>
          <a:bodyPr wrap="square" rtlCol="0">
            <a:spAutoFit/>
          </a:bodyPr>
          <a:lstStyle/>
          <a:p>
            <a:r>
              <a:rPr lang="en-US" sz="2000">
                <a:solidFill>
                  <a:schemeClr val="bg1"/>
                </a:solidFill>
              </a:rPr>
              <a:t>3. C4.5:</a:t>
            </a:r>
          </a:p>
        </p:txBody>
      </p:sp>
      <p:sp>
        <p:nvSpPr>
          <p:cNvPr id="5" name="TextBox 4">
            <a:extLst>
              <a:ext uri="{FF2B5EF4-FFF2-40B4-BE49-F238E27FC236}">
                <a16:creationId xmlns:a16="http://schemas.microsoft.com/office/drawing/2014/main" id="{F6D51081-393B-419A-F4D2-E1E4A15D2375}"/>
              </a:ext>
            </a:extLst>
          </p:cNvPr>
          <p:cNvSpPr txBox="1"/>
          <p:nvPr/>
        </p:nvSpPr>
        <p:spPr>
          <a:xfrm>
            <a:off x="429492" y="1388804"/>
            <a:ext cx="3837708" cy="3539430"/>
          </a:xfrm>
          <a:prstGeom prst="rect">
            <a:avLst/>
          </a:prstGeom>
          <a:noFill/>
        </p:spPr>
        <p:txBody>
          <a:bodyPr wrap="square" rtlCol="0">
            <a:spAutoFit/>
          </a:bodyPr>
          <a:lstStyle/>
          <a:p>
            <a:r>
              <a:rPr lang="vi-VN" sz="1600">
                <a:solidFill>
                  <a:schemeClr val="bg1"/>
                </a:solidFill>
                <a:latin typeface="Maven Pro" panose="020B0600070205080204" charset="0"/>
              </a:rPr>
              <a:t>Để tránh trường hợp này, ta có thể dừng cây theo một số phương pháp sau đây:</a:t>
            </a:r>
          </a:p>
          <a:p>
            <a:pPr marL="285750" indent="-285750">
              <a:buClr>
                <a:schemeClr val="bg1"/>
              </a:buClr>
              <a:buSzPct val="115000"/>
              <a:buFont typeface="Arial" panose="020B0604020202020204" pitchFamily="34" charset="0"/>
              <a:buChar char="•"/>
            </a:pPr>
            <a:r>
              <a:rPr lang="vi-VN" sz="1600">
                <a:solidFill>
                  <a:schemeClr val="bg1"/>
                </a:solidFill>
                <a:latin typeface="Maven Pro" panose="020B0600070205080204" charset="0"/>
              </a:rPr>
              <a:t>Nếu node đó có entropy = 0, tức mọi điểm trong node đều thuộc một class.</a:t>
            </a:r>
          </a:p>
          <a:p>
            <a:pPr marL="285750" indent="-285750">
              <a:buClr>
                <a:schemeClr val="bg1"/>
              </a:buClr>
              <a:buSzPct val="115000"/>
              <a:buFont typeface="Arial" panose="020B0604020202020204" pitchFamily="34" charset="0"/>
              <a:buChar char="•"/>
            </a:pPr>
            <a:r>
              <a:rPr lang="vi-VN" sz="1600">
                <a:solidFill>
                  <a:schemeClr val="bg1"/>
                </a:solidFill>
                <a:latin typeface="Maven Pro" panose="020B0600070205080204" charset="0"/>
              </a:rPr>
              <a:t>Nếu node đó có số phần từ nhỏ hơn 1 ngưỡng nào đó. Trong trường hợp này, ta chấp nhận có một số điểm bị phân lớp sai để tránh overfitting. Class cho node lá này có thể được xác định dựa trên class chiếm đa số trong node.</a:t>
            </a:r>
          </a:p>
          <a:p>
            <a:endParaRPr lang="en-US" sz="1600">
              <a:solidFill>
                <a:schemeClr val="bg1"/>
              </a:solidFill>
              <a:latin typeface="Maven Pro" panose="020B0600070205080204" charset="0"/>
            </a:endParaRPr>
          </a:p>
        </p:txBody>
      </p:sp>
      <p:sp>
        <p:nvSpPr>
          <p:cNvPr id="2" name="TextBox 1">
            <a:extLst>
              <a:ext uri="{FF2B5EF4-FFF2-40B4-BE49-F238E27FC236}">
                <a16:creationId xmlns:a16="http://schemas.microsoft.com/office/drawing/2014/main" id="{F076392E-1C87-5880-CD33-83964A5DFC4D}"/>
              </a:ext>
            </a:extLst>
          </p:cNvPr>
          <p:cNvSpPr txBox="1"/>
          <p:nvPr/>
        </p:nvSpPr>
        <p:spPr>
          <a:xfrm>
            <a:off x="4876800" y="1142583"/>
            <a:ext cx="3837708" cy="3293209"/>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vi-VN" sz="1600">
                <a:solidFill>
                  <a:schemeClr val="bg1"/>
                </a:solidFill>
                <a:latin typeface="Maven Pro" panose="020B0600070205080204" charset="0"/>
              </a:rPr>
              <a:t>Nếu khoảng cách từ node đó đến root node đạt tới 1 giá trị nào đó. Việc hạn chế chiều sâu của tree này làm giảm độ phức tạp của tree và phần nào giúp tránh overfitting.</a:t>
            </a:r>
          </a:p>
          <a:p>
            <a:pPr marL="285750" indent="-285750">
              <a:buClr>
                <a:schemeClr val="bg1"/>
              </a:buClr>
              <a:buFont typeface="Arial" panose="020B0604020202020204" pitchFamily="34" charset="0"/>
              <a:buChar char="•"/>
            </a:pPr>
            <a:r>
              <a:rPr lang="vi-VN" sz="1600">
                <a:solidFill>
                  <a:schemeClr val="bg1"/>
                </a:solidFill>
                <a:latin typeface="Maven Pro" panose="020B0600070205080204" charset="0"/>
              </a:rPr>
              <a:t>Nếu tổng số leaf node vượt quá một ngưỡng nào đó.</a:t>
            </a:r>
          </a:p>
          <a:p>
            <a:pPr marL="285750" indent="-285750">
              <a:buClr>
                <a:schemeClr val="bg1"/>
              </a:buClr>
              <a:buFont typeface="Arial" panose="020B0604020202020204" pitchFamily="34" charset="0"/>
              <a:buChar char="•"/>
            </a:pPr>
            <a:r>
              <a:rPr lang="vi-VN" sz="1600">
                <a:solidFill>
                  <a:schemeClr val="bg1"/>
                </a:solidFill>
                <a:latin typeface="Maven Pro" panose="020B0600070205080204" charset="0"/>
              </a:rPr>
              <a:t>Nếu công việc phân chia node đó không làm giảm entropy quá nhiều (information gain nhỏ hơn 1 ngưỡng nào đó).</a:t>
            </a:r>
            <a:endParaRPr lang="en-US" sz="1600">
              <a:solidFill>
                <a:schemeClr val="bg1"/>
              </a:solidFill>
              <a:latin typeface="Maven Pro" panose="020B0600070205080204" charset="0"/>
            </a:endParaRPr>
          </a:p>
          <a:p>
            <a:pPr marL="285750" indent="-285750">
              <a:buClr>
                <a:schemeClr val="bg1"/>
              </a:buClr>
              <a:buFont typeface="Arial" panose="020B0604020202020204" pitchFamily="34" charset="0"/>
              <a:buChar char="•"/>
            </a:pPr>
            <a:r>
              <a:rPr lang="vi-VN" sz="1600">
                <a:solidFill>
                  <a:schemeClr val="bg1"/>
                </a:solidFill>
                <a:latin typeface="Maven Pro" panose="020B0600070205080204" charset="0"/>
              </a:rPr>
              <a:t>Ngoài ra, ta còn có phương pháp cắt tỉa cây.</a:t>
            </a:r>
          </a:p>
        </p:txBody>
      </p:sp>
    </p:spTree>
    <p:extLst>
      <p:ext uri="{BB962C8B-B14F-4D97-AF65-F5344CB8AC3E}">
        <p14:creationId xmlns:p14="http://schemas.microsoft.com/office/powerpoint/2010/main" val="1411396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10" name="Picture 9">
            <a:extLst>
              <a:ext uri="{FF2B5EF4-FFF2-40B4-BE49-F238E27FC236}">
                <a16:creationId xmlns:a16="http://schemas.microsoft.com/office/drawing/2014/main" id="{6E657F2B-0BF1-B3A5-AC55-2A80EEC9527A}"/>
              </a:ext>
            </a:extLst>
          </p:cNvPr>
          <p:cNvPicPr>
            <a:picLocks noChangeAspect="1"/>
          </p:cNvPicPr>
          <p:nvPr/>
        </p:nvPicPr>
        <p:blipFill>
          <a:blip r:embed="rId3"/>
          <a:stretch>
            <a:fillRect/>
          </a:stretch>
        </p:blipFill>
        <p:spPr>
          <a:xfrm>
            <a:off x="145473" y="0"/>
            <a:ext cx="4701840" cy="5143500"/>
          </a:xfrm>
          <a:prstGeom prst="rect">
            <a:avLst/>
          </a:prstGeom>
        </p:spPr>
      </p:pic>
      <p:pic>
        <p:nvPicPr>
          <p:cNvPr id="12" name="Picture 11">
            <a:extLst>
              <a:ext uri="{FF2B5EF4-FFF2-40B4-BE49-F238E27FC236}">
                <a16:creationId xmlns:a16="http://schemas.microsoft.com/office/drawing/2014/main" id="{F20E3AC9-C836-9B37-2A87-734131139AAB}"/>
              </a:ext>
            </a:extLst>
          </p:cNvPr>
          <p:cNvPicPr>
            <a:picLocks noChangeAspect="1"/>
          </p:cNvPicPr>
          <p:nvPr/>
        </p:nvPicPr>
        <p:blipFill>
          <a:blip r:embed="rId4"/>
          <a:stretch>
            <a:fillRect/>
          </a:stretch>
        </p:blipFill>
        <p:spPr>
          <a:xfrm>
            <a:off x="4922182" y="0"/>
            <a:ext cx="3972436" cy="5143500"/>
          </a:xfrm>
          <a:prstGeom prst="rect">
            <a:avLst/>
          </a:prstGeom>
        </p:spPr>
      </p:pic>
    </p:spTree>
    <p:extLst>
      <p:ext uri="{BB962C8B-B14F-4D97-AF65-F5344CB8AC3E}">
        <p14:creationId xmlns:p14="http://schemas.microsoft.com/office/powerpoint/2010/main" val="3029701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3" name="Picture 2">
            <a:extLst>
              <a:ext uri="{FF2B5EF4-FFF2-40B4-BE49-F238E27FC236}">
                <a16:creationId xmlns:a16="http://schemas.microsoft.com/office/drawing/2014/main" id="{4F431E51-B701-2CA9-1DE5-725B99DDE4BA}"/>
              </a:ext>
            </a:extLst>
          </p:cNvPr>
          <p:cNvPicPr>
            <a:picLocks noChangeAspect="1"/>
          </p:cNvPicPr>
          <p:nvPr/>
        </p:nvPicPr>
        <p:blipFill>
          <a:blip r:embed="rId3"/>
          <a:stretch>
            <a:fillRect/>
          </a:stretch>
        </p:blipFill>
        <p:spPr>
          <a:xfrm>
            <a:off x="76051" y="0"/>
            <a:ext cx="4267498" cy="5143500"/>
          </a:xfrm>
          <a:prstGeom prst="rect">
            <a:avLst/>
          </a:prstGeom>
        </p:spPr>
      </p:pic>
      <p:pic>
        <p:nvPicPr>
          <p:cNvPr id="7" name="Picture 6">
            <a:extLst>
              <a:ext uri="{FF2B5EF4-FFF2-40B4-BE49-F238E27FC236}">
                <a16:creationId xmlns:a16="http://schemas.microsoft.com/office/drawing/2014/main" id="{3B74B7B5-955A-C82B-A4B0-6847582EC3C5}"/>
              </a:ext>
            </a:extLst>
          </p:cNvPr>
          <p:cNvPicPr>
            <a:picLocks noChangeAspect="1"/>
          </p:cNvPicPr>
          <p:nvPr/>
        </p:nvPicPr>
        <p:blipFill>
          <a:blip r:embed="rId4"/>
          <a:stretch>
            <a:fillRect/>
          </a:stretch>
        </p:blipFill>
        <p:spPr>
          <a:xfrm>
            <a:off x="4343549" y="0"/>
            <a:ext cx="4800451" cy="5143500"/>
          </a:xfrm>
          <a:prstGeom prst="rect">
            <a:avLst/>
          </a:prstGeom>
        </p:spPr>
      </p:pic>
    </p:spTree>
    <p:extLst>
      <p:ext uri="{BB962C8B-B14F-4D97-AF65-F5344CB8AC3E}">
        <p14:creationId xmlns:p14="http://schemas.microsoft.com/office/powerpoint/2010/main" val="2136348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8" name="Google Shape;508;p28"/>
          <p:cNvSpPr txBox="1">
            <a:spLocks noGrp="1"/>
          </p:cNvSpPr>
          <p:nvPr>
            <p:ph type="ctrTitle"/>
          </p:nvPr>
        </p:nvSpPr>
        <p:spPr>
          <a:xfrm>
            <a:off x="618825" y="277500"/>
            <a:ext cx="39531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UTM Helve" panose="02040603050506020204" pitchFamily="18" charset="0"/>
              </a:rPr>
              <a:t>Decision Tree</a:t>
            </a:r>
            <a:endParaRPr>
              <a:latin typeface="UTM Helve" panose="02040603050506020204" pitchFamily="18" charset="0"/>
            </a:endParaRPr>
          </a:p>
        </p:txBody>
      </p:sp>
      <p:sp>
        <p:nvSpPr>
          <p:cNvPr id="4" name="TextBox 3">
            <a:extLst>
              <a:ext uri="{FF2B5EF4-FFF2-40B4-BE49-F238E27FC236}">
                <a16:creationId xmlns:a16="http://schemas.microsoft.com/office/drawing/2014/main" id="{B57D13B4-C193-59A1-5E91-05439B41D621}"/>
              </a:ext>
            </a:extLst>
          </p:cNvPr>
          <p:cNvSpPr txBox="1"/>
          <p:nvPr/>
        </p:nvSpPr>
        <p:spPr>
          <a:xfrm>
            <a:off x="189335" y="945354"/>
            <a:ext cx="3953175" cy="400110"/>
          </a:xfrm>
          <a:prstGeom prst="rect">
            <a:avLst/>
          </a:prstGeom>
          <a:noFill/>
        </p:spPr>
        <p:txBody>
          <a:bodyPr wrap="square" rtlCol="0">
            <a:spAutoFit/>
          </a:bodyPr>
          <a:lstStyle/>
          <a:p>
            <a:r>
              <a:rPr lang="en-US" sz="2000">
                <a:solidFill>
                  <a:schemeClr val="bg1"/>
                </a:solidFill>
              </a:rPr>
              <a:t>4. Overfitting:</a:t>
            </a:r>
          </a:p>
        </p:txBody>
      </p:sp>
      <p:sp>
        <p:nvSpPr>
          <p:cNvPr id="5" name="TextBox 4">
            <a:extLst>
              <a:ext uri="{FF2B5EF4-FFF2-40B4-BE49-F238E27FC236}">
                <a16:creationId xmlns:a16="http://schemas.microsoft.com/office/drawing/2014/main" id="{F6D51081-393B-419A-F4D2-E1E4A15D2375}"/>
              </a:ext>
            </a:extLst>
          </p:cNvPr>
          <p:cNvSpPr txBox="1"/>
          <p:nvPr/>
        </p:nvSpPr>
        <p:spPr>
          <a:xfrm>
            <a:off x="429492" y="1388804"/>
            <a:ext cx="3837708" cy="2308324"/>
          </a:xfrm>
          <a:prstGeom prst="rect">
            <a:avLst/>
          </a:prstGeom>
          <a:noFill/>
        </p:spPr>
        <p:txBody>
          <a:bodyPr wrap="square" rtlCol="0">
            <a:spAutoFit/>
          </a:bodyPr>
          <a:lstStyle/>
          <a:p>
            <a:r>
              <a:rPr lang="vi-VN" sz="1600">
                <a:solidFill>
                  <a:schemeClr val="bg1"/>
                </a:solidFill>
                <a:latin typeface="Maven Pro" panose="020B0600070205080204" charset="0"/>
              </a:rPr>
              <a:t>Overfitting là một hiện tượng trong học máy xảy ra khi mô hình học quá tốt từ dữ liệu huấn luyện, dẫn đến việc dự đoán kém hiệu quả trên dữ liệu mới. </a:t>
            </a:r>
            <a:endParaRPr lang="en-US" sz="1600">
              <a:solidFill>
                <a:schemeClr val="bg1"/>
              </a:solidFill>
              <a:latin typeface="Maven Pro" panose="020B0600070205080204" charset="0"/>
            </a:endParaRPr>
          </a:p>
          <a:p>
            <a:r>
              <a:rPr lang="vi-VN" sz="1600">
                <a:solidFill>
                  <a:schemeClr val="bg1"/>
                </a:solidFill>
                <a:latin typeface="Maven Pro" panose="020B0600070205080204" charset="0"/>
              </a:rPr>
              <a:t>Dấu hiệu của Overfitting:</a:t>
            </a:r>
          </a:p>
          <a:p>
            <a:pPr marL="285750" indent="-285750">
              <a:buClr>
                <a:schemeClr val="bg1">
                  <a:lumMod val="95000"/>
                </a:schemeClr>
              </a:buClr>
              <a:buFont typeface="Arial" panose="020B0604020202020204" pitchFamily="34" charset="0"/>
              <a:buChar char="•"/>
            </a:pPr>
            <a:r>
              <a:rPr lang="vi-VN" sz="1600">
                <a:solidFill>
                  <a:schemeClr val="bg1"/>
                </a:solidFill>
                <a:latin typeface="Maven Pro" panose="020B0600070205080204" charset="0"/>
              </a:rPr>
              <a:t>Độ chính xác cao trên tập huấn luyện, nhưng thấp trên tập kiểm tra</a:t>
            </a:r>
            <a:endParaRPr lang="en-US" sz="1600">
              <a:solidFill>
                <a:schemeClr val="bg1"/>
              </a:solidFill>
              <a:latin typeface="Maven Pro" panose="020B0600070205080204" charset="0"/>
            </a:endParaRPr>
          </a:p>
          <a:p>
            <a:pPr marL="285750" indent="-285750">
              <a:buClr>
                <a:schemeClr val="bg1">
                  <a:lumMod val="95000"/>
                </a:schemeClr>
              </a:buClr>
              <a:buFont typeface="Arial" panose="020B0604020202020204" pitchFamily="34" charset="0"/>
              <a:buChar char="•"/>
            </a:pPr>
            <a:r>
              <a:rPr lang="vi-VN" sz="1600">
                <a:solidFill>
                  <a:schemeClr val="bg1"/>
                </a:solidFill>
                <a:latin typeface="Maven Pro" panose="020B0600070205080204" charset="0"/>
              </a:rPr>
              <a:t>Mô hình phức tạp</a:t>
            </a:r>
            <a:endParaRPr lang="en-US" sz="1600">
              <a:solidFill>
                <a:schemeClr val="bg1"/>
              </a:solidFill>
              <a:latin typeface="Maven Pro" panose="020B0600070205080204" charset="0"/>
            </a:endParaRPr>
          </a:p>
          <a:p>
            <a:pPr marL="285750" indent="-285750">
              <a:buClr>
                <a:schemeClr val="bg1">
                  <a:lumMod val="95000"/>
                </a:schemeClr>
              </a:buClr>
              <a:buFont typeface="Arial" panose="020B0604020202020204" pitchFamily="34" charset="0"/>
              <a:buChar char="•"/>
            </a:pPr>
            <a:r>
              <a:rPr lang="vi-VN" sz="1600">
                <a:solidFill>
                  <a:schemeClr val="bg1"/>
                </a:solidFill>
                <a:latin typeface="Maven Pro" panose="020B0600070205080204" charset="0"/>
              </a:rPr>
              <a:t>Hệ số lỗi cao trên tập kiểm tra</a:t>
            </a:r>
          </a:p>
        </p:txBody>
      </p:sp>
      <p:pic>
        <p:nvPicPr>
          <p:cNvPr id="3" name="Picture 2">
            <a:extLst>
              <a:ext uri="{FF2B5EF4-FFF2-40B4-BE49-F238E27FC236}">
                <a16:creationId xmlns:a16="http://schemas.microsoft.com/office/drawing/2014/main" id="{86D7E971-8DA8-9EF9-F1A1-EA57372397BE}"/>
              </a:ext>
            </a:extLst>
          </p:cNvPr>
          <p:cNvPicPr>
            <a:picLocks noChangeAspect="1"/>
          </p:cNvPicPr>
          <p:nvPr/>
        </p:nvPicPr>
        <p:blipFill>
          <a:blip r:embed="rId3"/>
          <a:stretch>
            <a:fillRect/>
          </a:stretch>
        </p:blipFill>
        <p:spPr>
          <a:xfrm>
            <a:off x="4505111" y="0"/>
            <a:ext cx="4638889" cy="5143500"/>
          </a:xfrm>
          <a:prstGeom prst="rect">
            <a:avLst/>
          </a:prstGeom>
        </p:spPr>
      </p:pic>
    </p:spTree>
    <p:extLst>
      <p:ext uri="{BB962C8B-B14F-4D97-AF65-F5344CB8AC3E}">
        <p14:creationId xmlns:p14="http://schemas.microsoft.com/office/powerpoint/2010/main" val="2431594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8" name="Google Shape;508;p28"/>
          <p:cNvSpPr txBox="1">
            <a:spLocks noGrp="1"/>
          </p:cNvSpPr>
          <p:nvPr>
            <p:ph type="ctrTitle"/>
          </p:nvPr>
        </p:nvSpPr>
        <p:spPr>
          <a:xfrm>
            <a:off x="618825" y="277500"/>
            <a:ext cx="39531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UTM Helve" panose="02040603050506020204" pitchFamily="18" charset="0"/>
              </a:rPr>
              <a:t>Decision Tree</a:t>
            </a:r>
            <a:endParaRPr>
              <a:latin typeface="UTM Helve" panose="02040603050506020204" pitchFamily="18" charset="0"/>
            </a:endParaRPr>
          </a:p>
        </p:txBody>
      </p:sp>
      <p:sp>
        <p:nvSpPr>
          <p:cNvPr id="4" name="TextBox 3">
            <a:extLst>
              <a:ext uri="{FF2B5EF4-FFF2-40B4-BE49-F238E27FC236}">
                <a16:creationId xmlns:a16="http://schemas.microsoft.com/office/drawing/2014/main" id="{B57D13B4-C193-59A1-5E91-05439B41D621}"/>
              </a:ext>
            </a:extLst>
          </p:cNvPr>
          <p:cNvSpPr txBox="1"/>
          <p:nvPr/>
        </p:nvSpPr>
        <p:spPr>
          <a:xfrm>
            <a:off x="189335" y="945354"/>
            <a:ext cx="3953175" cy="400110"/>
          </a:xfrm>
          <a:prstGeom prst="rect">
            <a:avLst/>
          </a:prstGeom>
          <a:noFill/>
        </p:spPr>
        <p:txBody>
          <a:bodyPr wrap="square" rtlCol="0">
            <a:spAutoFit/>
          </a:bodyPr>
          <a:lstStyle/>
          <a:p>
            <a:r>
              <a:rPr lang="en-US" sz="2000">
                <a:solidFill>
                  <a:schemeClr val="bg1"/>
                </a:solidFill>
              </a:rPr>
              <a:t>4. Overfitting:</a:t>
            </a:r>
          </a:p>
        </p:txBody>
      </p:sp>
      <p:sp>
        <p:nvSpPr>
          <p:cNvPr id="5" name="TextBox 4">
            <a:extLst>
              <a:ext uri="{FF2B5EF4-FFF2-40B4-BE49-F238E27FC236}">
                <a16:creationId xmlns:a16="http://schemas.microsoft.com/office/drawing/2014/main" id="{F6D51081-393B-419A-F4D2-E1E4A15D2375}"/>
              </a:ext>
            </a:extLst>
          </p:cNvPr>
          <p:cNvSpPr txBox="1"/>
          <p:nvPr/>
        </p:nvSpPr>
        <p:spPr>
          <a:xfrm>
            <a:off x="429492" y="1388804"/>
            <a:ext cx="3837708" cy="1323439"/>
          </a:xfrm>
          <a:prstGeom prst="rect">
            <a:avLst/>
          </a:prstGeom>
          <a:noFill/>
        </p:spPr>
        <p:txBody>
          <a:bodyPr wrap="square" rtlCol="0">
            <a:spAutoFit/>
          </a:bodyPr>
          <a:lstStyle/>
          <a:p>
            <a:r>
              <a:rPr lang="vi-VN" sz="1600">
                <a:solidFill>
                  <a:schemeClr val="bg1"/>
                </a:solidFill>
                <a:latin typeface="Maven Pro" panose="020B0600070205080204" charset="0"/>
              </a:rPr>
              <a:t>Nguyên nhân của Overfitting:</a:t>
            </a:r>
          </a:p>
          <a:p>
            <a:pPr marL="285750" indent="-285750">
              <a:buClr>
                <a:schemeClr val="bg1"/>
              </a:buClr>
              <a:buFont typeface="Arial" panose="020B0604020202020204" pitchFamily="34" charset="0"/>
              <a:buChar char="•"/>
            </a:pPr>
            <a:r>
              <a:rPr lang="vi-VN" sz="1600">
                <a:solidFill>
                  <a:schemeClr val="bg1"/>
                </a:solidFill>
                <a:latin typeface="Maven Pro" panose="020B0600070205080204" charset="0"/>
              </a:rPr>
              <a:t>Dưới mức dữ liệu: Mô hình không có đủ dữ liệu để học.</a:t>
            </a:r>
          </a:p>
          <a:p>
            <a:pPr marL="285750" indent="-285750">
              <a:buClr>
                <a:schemeClr val="bg1"/>
              </a:buClr>
              <a:buFont typeface="Arial" panose="020B0604020202020204" pitchFamily="34" charset="0"/>
              <a:buChar char="•"/>
            </a:pPr>
            <a:r>
              <a:rPr lang="vi-VN" sz="1600">
                <a:solidFill>
                  <a:schemeClr val="bg1"/>
                </a:solidFill>
                <a:latin typeface="Maven Pro" panose="020B0600070205080204" charset="0"/>
              </a:rPr>
              <a:t>Mô hình quá mức phức tạp</a:t>
            </a:r>
            <a:endParaRPr lang="en-US" sz="1600">
              <a:solidFill>
                <a:schemeClr val="bg1"/>
              </a:solidFill>
              <a:latin typeface="Maven Pro" panose="020B0600070205080204" charset="0"/>
            </a:endParaRPr>
          </a:p>
          <a:p>
            <a:pPr marL="285750" indent="-285750">
              <a:buClr>
                <a:schemeClr val="bg1"/>
              </a:buClr>
              <a:buFont typeface="Arial" panose="020B0604020202020204" pitchFamily="34" charset="0"/>
              <a:buChar char="•"/>
            </a:pPr>
            <a:r>
              <a:rPr lang="vi-VN" sz="1600">
                <a:solidFill>
                  <a:schemeClr val="bg1"/>
                </a:solidFill>
                <a:latin typeface="Maven Pro" panose="020B0600070205080204" charset="0"/>
              </a:rPr>
              <a:t>Thiếu dữ liệu đa dạng</a:t>
            </a:r>
          </a:p>
        </p:txBody>
      </p:sp>
      <p:pic>
        <p:nvPicPr>
          <p:cNvPr id="3" name="Picture 2">
            <a:extLst>
              <a:ext uri="{FF2B5EF4-FFF2-40B4-BE49-F238E27FC236}">
                <a16:creationId xmlns:a16="http://schemas.microsoft.com/office/drawing/2014/main" id="{86D7E971-8DA8-9EF9-F1A1-EA57372397BE}"/>
              </a:ext>
            </a:extLst>
          </p:cNvPr>
          <p:cNvPicPr>
            <a:picLocks noChangeAspect="1"/>
          </p:cNvPicPr>
          <p:nvPr/>
        </p:nvPicPr>
        <p:blipFill>
          <a:blip r:embed="rId3"/>
          <a:stretch>
            <a:fillRect/>
          </a:stretch>
        </p:blipFill>
        <p:spPr>
          <a:xfrm>
            <a:off x="4816838" y="0"/>
            <a:ext cx="4638889" cy="5143500"/>
          </a:xfrm>
          <a:prstGeom prst="rect">
            <a:avLst/>
          </a:prstGeom>
        </p:spPr>
      </p:pic>
    </p:spTree>
    <p:extLst>
      <p:ext uri="{BB962C8B-B14F-4D97-AF65-F5344CB8AC3E}">
        <p14:creationId xmlns:p14="http://schemas.microsoft.com/office/powerpoint/2010/main" val="9455679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8" name="Google Shape;508;p28"/>
          <p:cNvSpPr txBox="1">
            <a:spLocks noGrp="1"/>
          </p:cNvSpPr>
          <p:nvPr>
            <p:ph type="ctrTitle"/>
          </p:nvPr>
        </p:nvSpPr>
        <p:spPr>
          <a:xfrm>
            <a:off x="4935644" y="256234"/>
            <a:ext cx="39531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UTM Helve" panose="02040603050506020204" pitchFamily="18" charset="0"/>
              </a:rPr>
              <a:t>Decision Tree</a:t>
            </a:r>
            <a:endParaRPr>
              <a:latin typeface="UTM Helve" panose="02040603050506020204" pitchFamily="18" charset="0"/>
            </a:endParaRPr>
          </a:p>
        </p:txBody>
      </p:sp>
      <p:sp>
        <p:nvSpPr>
          <p:cNvPr id="4" name="TextBox 3">
            <a:extLst>
              <a:ext uri="{FF2B5EF4-FFF2-40B4-BE49-F238E27FC236}">
                <a16:creationId xmlns:a16="http://schemas.microsoft.com/office/drawing/2014/main" id="{B57D13B4-C193-59A1-5E91-05439B41D621}"/>
              </a:ext>
            </a:extLst>
          </p:cNvPr>
          <p:cNvSpPr txBox="1"/>
          <p:nvPr/>
        </p:nvSpPr>
        <p:spPr>
          <a:xfrm>
            <a:off x="4988163" y="1100494"/>
            <a:ext cx="3953175" cy="400110"/>
          </a:xfrm>
          <a:prstGeom prst="rect">
            <a:avLst/>
          </a:prstGeom>
          <a:noFill/>
        </p:spPr>
        <p:txBody>
          <a:bodyPr wrap="square" rtlCol="0">
            <a:spAutoFit/>
          </a:bodyPr>
          <a:lstStyle/>
          <a:p>
            <a:r>
              <a:rPr lang="en-US" sz="2000">
                <a:solidFill>
                  <a:schemeClr val="bg1"/>
                </a:solidFill>
              </a:rPr>
              <a:t>5. Cắt tỉa cây:</a:t>
            </a:r>
          </a:p>
        </p:txBody>
      </p:sp>
      <p:sp>
        <p:nvSpPr>
          <p:cNvPr id="5" name="TextBox 4">
            <a:extLst>
              <a:ext uri="{FF2B5EF4-FFF2-40B4-BE49-F238E27FC236}">
                <a16:creationId xmlns:a16="http://schemas.microsoft.com/office/drawing/2014/main" id="{F6D51081-393B-419A-F4D2-E1E4A15D2375}"/>
              </a:ext>
            </a:extLst>
          </p:cNvPr>
          <p:cNvSpPr txBox="1"/>
          <p:nvPr/>
        </p:nvSpPr>
        <p:spPr>
          <a:xfrm>
            <a:off x="5190333" y="1419773"/>
            <a:ext cx="3837708" cy="3293209"/>
          </a:xfrm>
          <a:prstGeom prst="rect">
            <a:avLst/>
          </a:prstGeom>
          <a:noFill/>
        </p:spPr>
        <p:txBody>
          <a:bodyPr wrap="square" rtlCol="0">
            <a:spAutoFit/>
          </a:bodyPr>
          <a:lstStyle/>
          <a:p>
            <a:r>
              <a:rPr lang="en-US" sz="1600">
                <a:solidFill>
                  <a:schemeClr val="bg1"/>
                </a:solidFill>
                <a:latin typeface="Maven Pro" panose="020B0600070205080204" charset="0"/>
              </a:rPr>
              <a:t>a. </a:t>
            </a:r>
            <a:r>
              <a:rPr lang="vi-VN" sz="1600">
                <a:solidFill>
                  <a:schemeClr val="bg1"/>
                </a:solidFill>
                <a:latin typeface="Maven Pro" panose="020B0600070205080204" charset="0"/>
              </a:rPr>
              <a:t>Pre-pruning: Pre-pruning, hay còn gọi là dừng sớm (early stopping), là một kỹ thuật được sử dụng để ngăn ngừa overfittin</a:t>
            </a:r>
            <a:r>
              <a:rPr lang="en-US" sz="1600">
                <a:solidFill>
                  <a:schemeClr val="bg1"/>
                </a:solidFill>
                <a:latin typeface="Maven Pro" panose="020B0600070205080204" charset="0"/>
              </a:rPr>
              <a:t>g.</a:t>
            </a:r>
          </a:p>
          <a:p>
            <a:endParaRPr lang="en-US" sz="1600">
              <a:solidFill>
                <a:schemeClr val="bg1"/>
              </a:solidFill>
              <a:latin typeface="Maven Pro" panose="020B0600070205080204" charset="0"/>
            </a:endParaRPr>
          </a:p>
          <a:p>
            <a:r>
              <a:rPr lang="vi-VN" sz="1600">
                <a:solidFill>
                  <a:schemeClr val="bg1"/>
                </a:solidFill>
                <a:latin typeface="Maven Pro" panose="020B0600070205080204" charset="0"/>
              </a:rPr>
              <a:t>Hoạt động của Pre-pruning:</a:t>
            </a:r>
          </a:p>
          <a:p>
            <a:r>
              <a:rPr lang="vi-VN" sz="1600">
                <a:solidFill>
                  <a:schemeClr val="bg1"/>
                </a:solidFill>
                <a:latin typeface="Maven Pro" panose="020B0600070205080204" charset="0"/>
              </a:rPr>
              <a:t>Khi một nút đạt đến 1 tiêu chí dừng, thuật toán sẽ dừng việc phân chia các nút đó thành các nhánh con và thay vào đó chuyển đổi nó thành 1 lá. Lá này sẽ đại diện cho dự đoán cuối cùng cho các điểm dữ liệu thuộc về nhánh đó.</a:t>
            </a:r>
          </a:p>
        </p:txBody>
      </p:sp>
      <p:pic>
        <p:nvPicPr>
          <p:cNvPr id="12290" name="Picture 2" descr="Tree Pruning Techniques | New Mexico State University - BE BOLD. Shape the  Future.">
            <a:extLst>
              <a:ext uri="{FF2B5EF4-FFF2-40B4-BE49-F238E27FC236}">
                <a16:creationId xmlns:a16="http://schemas.microsoft.com/office/drawing/2014/main" id="{ED5C74BE-135C-B5C7-B831-D100D22860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3739"/>
            <a:ext cx="4523508" cy="5167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7470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8" name="Google Shape;508;p28"/>
          <p:cNvSpPr txBox="1">
            <a:spLocks noGrp="1"/>
          </p:cNvSpPr>
          <p:nvPr>
            <p:ph type="ctrTitle"/>
          </p:nvPr>
        </p:nvSpPr>
        <p:spPr>
          <a:xfrm>
            <a:off x="4935644" y="256234"/>
            <a:ext cx="39531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UTM Helve" panose="02040603050506020204" pitchFamily="18" charset="0"/>
              </a:rPr>
              <a:t>Decision Tree</a:t>
            </a:r>
            <a:endParaRPr>
              <a:latin typeface="UTM Helve" panose="02040603050506020204" pitchFamily="18" charset="0"/>
            </a:endParaRPr>
          </a:p>
        </p:txBody>
      </p:sp>
      <p:sp>
        <p:nvSpPr>
          <p:cNvPr id="4" name="TextBox 3">
            <a:extLst>
              <a:ext uri="{FF2B5EF4-FFF2-40B4-BE49-F238E27FC236}">
                <a16:creationId xmlns:a16="http://schemas.microsoft.com/office/drawing/2014/main" id="{B57D13B4-C193-59A1-5E91-05439B41D621}"/>
              </a:ext>
            </a:extLst>
          </p:cNvPr>
          <p:cNvSpPr txBox="1"/>
          <p:nvPr/>
        </p:nvSpPr>
        <p:spPr>
          <a:xfrm>
            <a:off x="4988163" y="1100494"/>
            <a:ext cx="3953175" cy="400110"/>
          </a:xfrm>
          <a:prstGeom prst="rect">
            <a:avLst/>
          </a:prstGeom>
          <a:noFill/>
        </p:spPr>
        <p:txBody>
          <a:bodyPr wrap="square" rtlCol="0">
            <a:spAutoFit/>
          </a:bodyPr>
          <a:lstStyle/>
          <a:p>
            <a:r>
              <a:rPr lang="en-US" sz="2000">
                <a:solidFill>
                  <a:schemeClr val="bg1"/>
                </a:solidFill>
              </a:rPr>
              <a:t>5. Cắt tỉa cây:</a:t>
            </a:r>
          </a:p>
        </p:txBody>
      </p:sp>
      <p:sp>
        <p:nvSpPr>
          <p:cNvPr id="5" name="TextBox 4">
            <a:extLst>
              <a:ext uri="{FF2B5EF4-FFF2-40B4-BE49-F238E27FC236}">
                <a16:creationId xmlns:a16="http://schemas.microsoft.com/office/drawing/2014/main" id="{F6D51081-393B-419A-F4D2-E1E4A15D2375}"/>
              </a:ext>
            </a:extLst>
          </p:cNvPr>
          <p:cNvSpPr txBox="1"/>
          <p:nvPr/>
        </p:nvSpPr>
        <p:spPr>
          <a:xfrm>
            <a:off x="5190333" y="1419773"/>
            <a:ext cx="3837708" cy="1815882"/>
          </a:xfrm>
          <a:prstGeom prst="rect">
            <a:avLst/>
          </a:prstGeom>
          <a:noFill/>
        </p:spPr>
        <p:txBody>
          <a:bodyPr wrap="square" rtlCol="0">
            <a:spAutoFit/>
          </a:bodyPr>
          <a:lstStyle/>
          <a:p>
            <a:r>
              <a:rPr lang="vi-VN" sz="1600" dirty="0">
                <a:solidFill>
                  <a:schemeClr val="bg1"/>
                </a:solidFill>
                <a:latin typeface="Maven Pro" panose="020B0600070205080204" charset="0"/>
              </a:rPr>
              <a:t>Các tiêu chí dừng thường được sử dụng trong </a:t>
            </a:r>
            <a:r>
              <a:rPr lang="vi-VN" sz="1600" dirty="0" err="1">
                <a:solidFill>
                  <a:schemeClr val="bg1"/>
                </a:solidFill>
                <a:latin typeface="Maven Pro" panose="020B0600070205080204" charset="0"/>
              </a:rPr>
              <a:t>pre-pruning</a:t>
            </a:r>
            <a:r>
              <a:rPr lang="vi-VN" sz="1600" dirty="0">
                <a:solidFill>
                  <a:schemeClr val="bg1"/>
                </a:solidFill>
                <a:latin typeface="Maven Pro" panose="020B0600070205080204" charset="0"/>
              </a:rPr>
              <a:t>:</a:t>
            </a:r>
          </a:p>
          <a:p>
            <a:pPr marL="285750" indent="-285750">
              <a:buClr>
                <a:schemeClr val="bg1"/>
              </a:buClr>
              <a:buFont typeface="Arial" panose="020B0604020202020204" pitchFamily="34" charset="0"/>
              <a:buChar char="•"/>
            </a:pPr>
            <a:r>
              <a:rPr lang="vi-VN" sz="1600" dirty="0">
                <a:solidFill>
                  <a:schemeClr val="bg1"/>
                </a:solidFill>
                <a:latin typeface="Maven Pro" panose="020B0600070205080204" charset="0"/>
              </a:rPr>
              <a:t>Độ sâu tối đa (</a:t>
            </a:r>
            <a:r>
              <a:rPr lang="vi-VN" sz="1600" dirty="0" err="1">
                <a:solidFill>
                  <a:schemeClr val="bg1"/>
                </a:solidFill>
                <a:latin typeface="Maven Pro" panose="020B0600070205080204" charset="0"/>
              </a:rPr>
              <a:t>Maximum</a:t>
            </a:r>
            <a:r>
              <a:rPr lang="vi-VN" sz="1600" dirty="0">
                <a:solidFill>
                  <a:schemeClr val="bg1"/>
                </a:solidFill>
                <a:latin typeface="Maven Pro" panose="020B0600070205080204" charset="0"/>
              </a:rPr>
              <a:t> </a:t>
            </a:r>
            <a:r>
              <a:rPr lang="vi-VN" sz="1600" dirty="0" err="1">
                <a:solidFill>
                  <a:schemeClr val="bg1"/>
                </a:solidFill>
                <a:latin typeface="Maven Pro" panose="020B0600070205080204" charset="0"/>
              </a:rPr>
              <a:t>Depth</a:t>
            </a:r>
            <a:endParaRPr lang="en-US" sz="1600" dirty="0">
              <a:solidFill>
                <a:schemeClr val="bg1"/>
              </a:solidFill>
              <a:latin typeface="Maven Pro" panose="020B0600070205080204" charset="0"/>
            </a:endParaRPr>
          </a:p>
          <a:p>
            <a:pPr marL="285750" indent="-285750">
              <a:buClr>
                <a:schemeClr val="bg1"/>
              </a:buClr>
              <a:buFont typeface="Arial" panose="020B0604020202020204" pitchFamily="34" charset="0"/>
              <a:buChar char="•"/>
            </a:pPr>
            <a:r>
              <a:rPr lang="vi-VN" sz="1600" dirty="0">
                <a:solidFill>
                  <a:schemeClr val="bg1"/>
                </a:solidFill>
                <a:latin typeface="Maven Pro" panose="020B0600070205080204" charset="0"/>
              </a:rPr>
              <a:t>Số lượng mẫu tối thiểu tại 1 nút (</a:t>
            </a:r>
            <a:r>
              <a:rPr lang="vi-VN" sz="1600" dirty="0" err="1">
                <a:solidFill>
                  <a:schemeClr val="bg1"/>
                </a:solidFill>
                <a:latin typeface="Maven Pro" panose="020B0600070205080204" charset="0"/>
              </a:rPr>
              <a:t>Minimum</a:t>
            </a:r>
            <a:r>
              <a:rPr lang="vi-VN" sz="1600" dirty="0">
                <a:solidFill>
                  <a:schemeClr val="bg1"/>
                </a:solidFill>
                <a:latin typeface="Maven Pro" panose="020B0600070205080204" charset="0"/>
              </a:rPr>
              <a:t> </a:t>
            </a:r>
            <a:r>
              <a:rPr lang="vi-VN" sz="1600" dirty="0" err="1">
                <a:solidFill>
                  <a:schemeClr val="bg1"/>
                </a:solidFill>
                <a:latin typeface="Maven Pro" panose="020B0600070205080204" charset="0"/>
              </a:rPr>
              <a:t>Sample</a:t>
            </a:r>
            <a:r>
              <a:rPr lang="vi-VN" sz="1600" dirty="0">
                <a:solidFill>
                  <a:schemeClr val="bg1"/>
                </a:solidFill>
                <a:latin typeface="Maven Pro" panose="020B0600070205080204" charset="0"/>
              </a:rPr>
              <a:t> </a:t>
            </a:r>
            <a:r>
              <a:rPr lang="vi-VN" sz="1600" dirty="0" err="1">
                <a:solidFill>
                  <a:schemeClr val="bg1"/>
                </a:solidFill>
                <a:latin typeface="Maven Pro" panose="020B0600070205080204" charset="0"/>
              </a:rPr>
              <a:t>Split</a:t>
            </a:r>
            <a:endParaRPr lang="en-US" sz="1600" dirty="0">
              <a:solidFill>
                <a:schemeClr val="bg1"/>
              </a:solidFill>
              <a:latin typeface="Maven Pro" panose="020B0600070205080204" charset="0"/>
            </a:endParaRPr>
          </a:p>
          <a:p>
            <a:pPr marL="285750" indent="-285750">
              <a:buClr>
                <a:schemeClr val="bg1"/>
              </a:buClr>
              <a:buFont typeface="Arial" panose="020B0604020202020204" pitchFamily="34" charset="0"/>
              <a:buChar char="•"/>
            </a:pPr>
            <a:r>
              <a:rPr lang="vi-VN" sz="1600" dirty="0">
                <a:solidFill>
                  <a:schemeClr val="bg1"/>
                </a:solidFill>
                <a:latin typeface="Maven Pro" panose="020B0600070205080204" charset="0"/>
              </a:rPr>
              <a:t>Giảm thiểu độ không tinh khiết tối thiểu (</a:t>
            </a:r>
            <a:r>
              <a:rPr lang="vi-VN" sz="1600" dirty="0" err="1">
                <a:solidFill>
                  <a:schemeClr val="bg1"/>
                </a:solidFill>
                <a:latin typeface="Maven Pro" panose="020B0600070205080204" charset="0"/>
              </a:rPr>
              <a:t>Minimum</a:t>
            </a:r>
            <a:r>
              <a:rPr lang="vi-VN" sz="1600" dirty="0">
                <a:solidFill>
                  <a:schemeClr val="bg1"/>
                </a:solidFill>
                <a:latin typeface="Maven Pro" panose="020B0600070205080204" charset="0"/>
              </a:rPr>
              <a:t> </a:t>
            </a:r>
            <a:r>
              <a:rPr lang="vi-VN" sz="1600" dirty="0" err="1">
                <a:solidFill>
                  <a:schemeClr val="bg1"/>
                </a:solidFill>
                <a:latin typeface="Maven Pro" panose="020B0600070205080204" charset="0"/>
              </a:rPr>
              <a:t>Impurity</a:t>
            </a:r>
            <a:r>
              <a:rPr lang="vi-VN" sz="1600" dirty="0">
                <a:solidFill>
                  <a:schemeClr val="bg1"/>
                </a:solidFill>
                <a:latin typeface="Maven Pro" panose="020B0600070205080204" charset="0"/>
              </a:rPr>
              <a:t> </a:t>
            </a:r>
            <a:r>
              <a:rPr lang="vi-VN" sz="1600" dirty="0" err="1">
                <a:solidFill>
                  <a:schemeClr val="bg1"/>
                </a:solidFill>
                <a:latin typeface="Maven Pro" panose="020B0600070205080204" charset="0"/>
              </a:rPr>
              <a:t>Decrease</a:t>
            </a:r>
            <a:r>
              <a:rPr lang="vi-VN" sz="1600" dirty="0">
                <a:solidFill>
                  <a:schemeClr val="bg1"/>
                </a:solidFill>
                <a:latin typeface="Maven Pro" panose="020B0600070205080204" charset="0"/>
              </a:rPr>
              <a:t>):</a:t>
            </a:r>
          </a:p>
        </p:txBody>
      </p:sp>
      <p:pic>
        <p:nvPicPr>
          <p:cNvPr id="2" name="Picture 2" descr="Tree Pruning Techniques | New Mexico State University - BE BOLD. Shape the  Future.">
            <a:extLst>
              <a:ext uri="{FF2B5EF4-FFF2-40B4-BE49-F238E27FC236}">
                <a16:creationId xmlns:a16="http://schemas.microsoft.com/office/drawing/2014/main" id="{924AFC5F-D4C7-AEB4-3A69-09E641500C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3739"/>
            <a:ext cx="4523508" cy="5167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531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8" name="Google Shape;508;p28"/>
          <p:cNvSpPr txBox="1">
            <a:spLocks noGrp="1"/>
          </p:cNvSpPr>
          <p:nvPr>
            <p:ph type="ctrTitle"/>
          </p:nvPr>
        </p:nvSpPr>
        <p:spPr>
          <a:xfrm>
            <a:off x="4935644" y="256234"/>
            <a:ext cx="39531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UTM Helve" panose="02040603050506020204" pitchFamily="18" charset="0"/>
              </a:rPr>
              <a:t>Decision Tree</a:t>
            </a:r>
            <a:endParaRPr>
              <a:latin typeface="UTM Helve" panose="02040603050506020204" pitchFamily="18" charset="0"/>
            </a:endParaRPr>
          </a:p>
        </p:txBody>
      </p:sp>
      <p:sp>
        <p:nvSpPr>
          <p:cNvPr id="4" name="TextBox 3">
            <a:extLst>
              <a:ext uri="{FF2B5EF4-FFF2-40B4-BE49-F238E27FC236}">
                <a16:creationId xmlns:a16="http://schemas.microsoft.com/office/drawing/2014/main" id="{B57D13B4-C193-59A1-5E91-05439B41D621}"/>
              </a:ext>
            </a:extLst>
          </p:cNvPr>
          <p:cNvSpPr txBox="1"/>
          <p:nvPr/>
        </p:nvSpPr>
        <p:spPr>
          <a:xfrm>
            <a:off x="4988163" y="1100494"/>
            <a:ext cx="3953175" cy="400110"/>
          </a:xfrm>
          <a:prstGeom prst="rect">
            <a:avLst/>
          </a:prstGeom>
          <a:noFill/>
        </p:spPr>
        <p:txBody>
          <a:bodyPr wrap="square" rtlCol="0">
            <a:spAutoFit/>
          </a:bodyPr>
          <a:lstStyle/>
          <a:p>
            <a:r>
              <a:rPr lang="en-US" sz="2000">
                <a:solidFill>
                  <a:schemeClr val="bg1"/>
                </a:solidFill>
              </a:rPr>
              <a:t>5. Cắt tỉa cây:</a:t>
            </a:r>
          </a:p>
        </p:txBody>
      </p:sp>
      <p:sp>
        <p:nvSpPr>
          <p:cNvPr id="5" name="TextBox 4">
            <a:extLst>
              <a:ext uri="{FF2B5EF4-FFF2-40B4-BE49-F238E27FC236}">
                <a16:creationId xmlns:a16="http://schemas.microsoft.com/office/drawing/2014/main" id="{F6D51081-393B-419A-F4D2-E1E4A15D2375}"/>
              </a:ext>
            </a:extLst>
          </p:cNvPr>
          <p:cNvSpPr txBox="1"/>
          <p:nvPr/>
        </p:nvSpPr>
        <p:spPr>
          <a:xfrm>
            <a:off x="4988163" y="1500604"/>
            <a:ext cx="3837708" cy="2800767"/>
          </a:xfrm>
          <a:prstGeom prst="rect">
            <a:avLst/>
          </a:prstGeom>
          <a:noFill/>
        </p:spPr>
        <p:txBody>
          <a:bodyPr wrap="square" rtlCol="0">
            <a:spAutoFit/>
          </a:bodyPr>
          <a:lstStyle/>
          <a:p>
            <a:r>
              <a:rPr lang="vi-VN" sz="1600">
                <a:solidFill>
                  <a:schemeClr val="bg1"/>
                </a:solidFill>
                <a:latin typeface="Maven Pro" panose="020B0600070205080204" charset="0"/>
              </a:rPr>
              <a:t>Ưu điểm của Pre-pruning:</a:t>
            </a:r>
          </a:p>
          <a:p>
            <a:pPr marL="285750" indent="-285750">
              <a:buClr>
                <a:schemeClr val="bg1"/>
              </a:buClr>
              <a:buFont typeface="Arial" panose="020B0604020202020204" pitchFamily="34" charset="0"/>
              <a:buChar char="•"/>
            </a:pPr>
            <a:r>
              <a:rPr lang="vi-VN" sz="1600">
                <a:solidFill>
                  <a:schemeClr val="bg1"/>
                </a:solidFill>
                <a:latin typeface="Maven Pro" panose="020B0600070205080204" charset="0"/>
              </a:rPr>
              <a:t>Ngăn ngừa overfitting.</a:t>
            </a:r>
          </a:p>
          <a:p>
            <a:pPr marL="285750" indent="-285750">
              <a:buClr>
                <a:schemeClr val="bg1"/>
              </a:buClr>
              <a:buFont typeface="Arial" panose="020B0604020202020204" pitchFamily="34" charset="0"/>
              <a:buChar char="•"/>
            </a:pPr>
            <a:r>
              <a:rPr lang="vi-VN" sz="1600">
                <a:solidFill>
                  <a:schemeClr val="bg1"/>
                </a:solidFill>
                <a:latin typeface="Maven Pro" panose="020B0600070205080204" charset="0"/>
              </a:rPr>
              <a:t>Giữ cho cây quyết định đơn giản và dễ hiểu hơn.</a:t>
            </a:r>
          </a:p>
          <a:p>
            <a:pPr marL="285750" indent="-285750">
              <a:buClr>
                <a:schemeClr val="bg1"/>
              </a:buClr>
              <a:buFont typeface="Arial" panose="020B0604020202020204" pitchFamily="34" charset="0"/>
              <a:buChar char="•"/>
            </a:pPr>
            <a:r>
              <a:rPr lang="vi-VN" sz="1600">
                <a:solidFill>
                  <a:schemeClr val="bg1"/>
                </a:solidFill>
                <a:latin typeface="Maven Pro" panose="020B0600070205080204" charset="0"/>
              </a:rPr>
              <a:t>Giảm thời gian đào tạo.</a:t>
            </a:r>
          </a:p>
          <a:p>
            <a:r>
              <a:rPr lang="vi-VN" sz="1600">
                <a:solidFill>
                  <a:schemeClr val="bg1"/>
                </a:solidFill>
                <a:latin typeface="Maven Pro" panose="020B0600070205080204" charset="0"/>
              </a:rPr>
              <a:t>Nhược điểm của Pre-pruning:</a:t>
            </a:r>
          </a:p>
          <a:p>
            <a:pPr marL="285750" indent="-285750">
              <a:buClr>
                <a:schemeClr val="bg1"/>
              </a:buClr>
              <a:buFont typeface="Arial" panose="020B0604020202020204" pitchFamily="34" charset="0"/>
              <a:buChar char="•"/>
            </a:pPr>
            <a:r>
              <a:rPr lang="vi-VN" sz="1600">
                <a:solidFill>
                  <a:schemeClr val="bg1"/>
                </a:solidFill>
                <a:latin typeface="Maven Pro" panose="020B0600070205080204" charset="0"/>
              </a:rPr>
              <a:t>Có thể bỏ qua các phân chia hữu ích nếu ngưỡng dừng quá chặt chẽ.</a:t>
            </a:r>
          </a:p>
          <a:p>
            <a:pPr marL="285750" indent="-285750">
              <a:buClr>
                <a:schemeClr val="bg1"/>
              </a:buClr>
              <a:buFont typeface="Arial" panose="020B0604020202020204" pitchFamily="34" charset="0"/>
              <a:buChar char="•"/>
            </a:pPr>
            <a:r>
              <a:rPr lang="vi-VN" sz="1600">
                <a:solidFill>
                  <a:schemeClr val="bg1"/>
                </a:solidFill>
                <a:latin typeface="Maven Pro" panose="020B0600070205080204" charset="0"/>
              </a:rPr>
              <a:t>Cần điều chỉnh các tham số dừng (chẳng hạn như độ sâu tối đa) để đạt hiệu quả tốt nhất.</a:t>
            </a:r>
          </a:p>
        </p:txBody>
      </p:sp>
      <p:pic>
        <p:nvPicPr>
          <p:cNvPr id="2" name="Picture 2" descr="Tree Pruning Techniques | New Mexico State University - BE BOLD. Shape the  Future.">
            <a:extLst>
              <a:ext uri="{FF2B5EF4-FFF2-40B4-BE49-F238E27FC236}">
                <a16:creationId xmlns:a16="http://schemas.microsoft.com/office/drawing/2014/main" id="{AE1ACC56-ACB5-6841-ED60-2B2F289E42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3739"/>
            <a:ext cx="4523508" cy="5167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199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6"/>
          <p:cNvSpPr txBox="1">
            <a:spLocks noGrp="1"/>
          </p:cNvSpPr>
          <p:nvPr>
            <p:ph type="body" idx="1"/>
          </p:nvPr>
        </p:nvSpPr>
        <p:spPr>
          <a:xfrm>
            <a:off x="756703" y="989475"/>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600"/>
              </a:spcBef>
              <a:spcAft>
                <a:spcPts val="600"/>
              </a:spcAft>
              <a:buNone/>
            </a:pPr>
            <a:r>
              <a:rPr lang="en-US" sz="2400"/>
              <a:t>GIỚI THIỆU</a:t>
            </a:r>
          </a:p>
          <a:p>
            <a:pPr marL="0" lvl="0" indent="0" algn="l" rtl="0">
              <a:lnSpc>
                <a:spcPct val="100000"/>
              </a:lnSpc>
              <a:spcBef>
                <a:spcPts val="600"/>
              </a:spcBef>
              <a:spcAft>
                <a:spcPts val="600"/>
              </a:spcAft>
              <a:buNone/>
            </a:pPr>
            <a:r>
              <a:rPr lang="en-US" sz="2400"/>
              <a:t>NGUỒN GỐC DỮ LIỆU</a:t>
            </a:r>
          </a:p>
          <a:p>
            <a:pPr marL="0" lvl="0" indent="0" algn="l" rtl="0">
              <a:lnSpc>
                <a:spcPct val="100000"/>
              </a:lnSpc>
              <a:spcBef>
                <a:spcPts val="600"/>
              </a:spcBef>
              <a:spcAft>
                <a:spcPts val="600"/>
              </a:spcAft>
              <a:buNone/>
            </a:pPr>
            <a:r>
              <a:rPr lang="en-US" sz="2400"/>
              <a:t>THUẬT TOÁN DECISION TREE</a:t>
            </a:r>
          </a:p>
          <a:p>
            <a:pPr marL="0" lvl="0" indent="0" algn="l" rtl="0">
              <a:lnSpc>
                <a:spcPct val="100000"/>
              </a:lnSpc>
              <a:spcBef>
                <a:spcPts val="600"/>
              </a:spcBef>
              <a:spcAft>
                <a:spcPts val="600"/>
              </a:spcAft>
              <a:buNone/>
            </a:pPr>
            <a:r>
              <a:rPr lang="en-US" sz="2400"/>
              <a:t>THUẬT TOÁN RANDOM FOREST </a:t>
            </a:r>
          </a:p>
          <a:p>
            <a:pPr marL="0" indent="0">
              <a:spcBef>
                <a:spcPts val="600"/>
              </a:spcBef>
              <a:spcAft>
                <a:spcPts val="600"/>
              </a:spcAft>
              <a:buNone/>
            </a:pPr>
            <a:r>
              <a:rPr lang="en-US" sz="2400"/>
              <a:t>THUẬT TOÁN LOGISTIC REGRESSION</a:t>
            </a:r>
          </a:p>
          <a:p>
            <a:pPr marL="0" lvl="0" indent="0" algn="l" rtl="0">
              <a:lnSpc>
                <a:spcPct val="100000"/>
              </a:lnSpc>
              <a:spcBef>
                <a:spcPts val="600"/>
              </a:spcBef>
              <a:spcAft>
                <a:spcPts val="600"/>
              </a:spcAft>
              <a:buNone/>
            </a:pPr>
            <a:r>
              <a:rPr lang="en-US" sz="2400"/>
              <a:t>ĐÁNH GIÁ THUẬT TOÁN</a:t>
            </a:r>
            <a:br>
              <a:rPr lang="en-US" sz="2400"/>
            </a:br>
            <a:endParaRPr/>
          </a:p>
        </p:txBody>
      </p:sp>
      <p:sp>
        <p:nvSpPr>
          <p:cNvPr id="467" name="Google Shape;467;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CONTENTS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8" name="Google Shape;508;p28"/>
          <p:cNvSpPr txBox="1">
            <a:spLocks noGrp="1"/>
          </p:cNvSpPr>
          <p:nvPr>
            <p:ph type="ctrTitle"/>
          </p:nvPr>
        </p:nvSpPr>
        <p:spPr>
          <a:xfrm>
            <a:off x="4935644" y="256234"/>
            <a:ext cx="39531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UTM Helve" panose="02040603050506020204" pitchFamily="18" charset="0"/>
              </a:rPr>
              <a:t>Decision Tree</a:t>
            </a:r>
            <a:endParaRPr>
              <a:latin typeface="UTM Helve" panose="02040603050506020204" pitchFamily="18" charset="0"/>
            </a:endParaRPr>
          </a:p>
        </p:txBody>
      </p:sp>
      <p:sp>
        <p:nvSpPr>
          <p:cNvPr id="4" name="TextBox 3">
            <a:extLst>
              <a:ext uri="{FF2B5EF4-FFF2-40B4-BE49-F238E27FC236}">
                <a16:creationId xmlns:a16="http://schemas.microsoft.com/office/drawing/2014/main" id="{B57D13B4-C193-59A1-5E91-05439B41D621}"/>
              </a:ext>
            </a:extLst>
          </p:cNvPr>
          <p:cNvSpPr txBox="1"/>
          <p:nvPr/>
        </p:nvSpPr>
        <p:spPr>
          <a:xfrm>
            <a:off x="4988163" y="1100494"/>
            <a:ext cx="3953175" cy="400110"/>
          </a:xfrm>
          <a:prstGeom prst="rect">
            <a:avLst/>
          </a:prstGeom>
          <a:noFill/>
        </p:spPr>
        <p:txBody>
          <a:bodyPr wrap="square" rtlCol="0">
            <a:spAutoFit/>
          </a:bodyPr>
          <a:lstStyle/>
          <a:p>
            <a:r>
              <a:rPr lang="en-US" sz="2000">
                <a:solidFill>
                  <a:schemeClr val="bg1"/>
                </a:solidFill>
              </a:rPr>
              <a:t>5. Cắt tỉa cây:</a:t>
            </a:r>
          </a:p>
        </p:txBody>
      </p:sp>
      <p:sp>
        <p:nvSpPr>
          <p:cNvPr id="5" name="TextBox 4">
            <a:extLst>
              <a:ext uri="{FF2B5EF4-FFF2-40B4-BE49-F238E27FC236}">
                <a16:creationId xmlns:a16="http://schemas.microsoft.com/office/drawing/2014/main" id="{F6D51081-393B-419A-F4D2-E1E4A15D2375}"/>
              </a:ext>
            </a:extLst>
          </p:cNvPr>
          <p:cNvSpPr txBox="1"/>
          <p:nvPr/>
        </p:nvSpPr>
        <p:spPr>
          <a:xfrm>
            <a:off x="4988163" y="1500604"/>
            <a:ext cx="3837708" cy="1323439"/>
          </a:xfrm>
          <a:prstGeom prst="rect">
            <a:avLst/>
          </a:prstGeom>
          <a:noFill/>
        </p:spPr>
        <p:txBody>
          <a:bodyPr wrap="square" rtlCol="0">
            <a:spAutoFit/>
          </a:bodyPr>
          <a:lstStyle/>
          <a:p>
            <a:r>
              <a:rPr lang="vi-VN" sz="1600">
                <a:solidFill>
                  <a:schemeClr val="bg1"/>
                </a:solidFill>
                <a:latin typeface="Maven Pro" panose="020B0600070205080204" charset="0"/>
              </a:rPr>
              <a:t>b.</a:t>
            </a:r>
            <a:r>
              <a:rPr lang="en-US" sz="1600">
                <a:solidFill>
                  <a:schemeClr val="bg1"/>
                </a:solidFill>
                <a:latin typeface="Maven Pro" panose="020B0600070205080204" charset="0"/>
              </a:rPr>
              <a:t> </a:t>
            </a:r>
            <a:r>
              <a:rPr lang="vi-VN" sz="1600">
                <a:solidFill>
                  <a:schemeClr val="bg1"/>
                </a:solidFill>
                <a:latin typeface="Maven Pro" panose="020B0600070205080204" charset="0"/>
              </a:rPr>
              <a:t>Post-pruning: Post-pruning, còn được gọi là cắt tỉa sau (backward pruning), là một kỹ thuật khác được sử dụng để chống lại overfitting trong cây quyết định. </a:t>
            </a:r>
          </a:p>
        </p:txBody>
      </p:sp>
      <p:pic>
        <p:nvPicPr>
          <p:cNvPr id="3" name="Picture 2" descr="Tree Pruning Techniques | New Mexico State University - BE BOLD. Shape the  Future.">
            <a:extLst>
              <a:ext uri="{FF2B5EF4-FFF2-40B4-BE49-F238E27FC236}">
                <a16:creationId xmlns:a16="http://schemas.microsoft.com/office/drawing/2014/main" id="{EE21A817-6763-140B-9F0D-B51376CAF0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3739"/>
            <a:ext cx="4523508" cy="5167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770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8" name="Google Shape;508;p28"/>
          <p:cNvSpPr txBox="1">
            <a:spLocks noGrp="1"/>
          </p:cNvSpPr>
          <p:nvPr>
            <p:ph type="ctrTitle"/>
          </p:nvPr>
        </p:nvSpPr>
        <p:spPr>
          <a:xfrm>
            <a:off x="4935644" y="256234"/>
            <a:ext cx="39531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UTM Helve" panose="02040603050506020204" pitchFamily="18" charset="0"/>
              </a:rPr>
              <a:t>Decision Tree</a:t>
            </a:r>
            <a:endParaRPr>
              <a:latin typeface="UTM Helve" panose="02040603050506020204" pitchFamily="18" charset="0"/>
            </a:endParaRPr>
          </a:p>
        </p:txBody>
      </p:sp>
      <p:sp>
        <p:nvSpPr>
          <p:cNvPr id="4" name="TextBox 3">
            <a:extLst>
              <a:ext uri="{FF2B5EF4-FFF2-40B4-BE49-F238E27FC236}">
                <a16:creationId xmlns:a16="http://schemas.microsoft.com/office/drawing/2014/main" id="{B57D13B4-C193-59A1-5E91-05439B41D621}"/>
              </a:ext>
            </a:extLst>
          </p:cNvPr>
          <p:cNvSpPr txBox="1"/>
          <p:nvPr/>
        </p:nvSpPr>
        <p:spPr>
          <a:xfrm>
            <a:off x="4988163" y="767209"/>
            <a:ext cx="3953175" cy="400110"/>
          </a:xfrm>
          <a:prstGeom prst="rect">
            <a:avLst/>
          </a:prstGeom>
          <a:noFill/>
        </p:spPr>
        <p:txBody>
          <a:bodyPr wrap="square" rtlCol="0">
            <a:spAutoFit/>
          </a:bodyPr>
          <a:lstStyle/>
          <a:p>
            <a:r>
              <a:rPr lang="en-US" sz="2000">
                <a:solidFill>
                  <a:schemeClr val="bg1"/>
                </a:solidFill>
              </a:rPr>
              <a:t>5. Cắt tỉa cây:</a:t>
            </a:r>
          </a:p>
        </p:txBody>
      </p:sp>
      <p:sp>
        <p:nvSpPr>
          <p:cNvPr id="5" name="TextBox 4">
            <a:extLst>
              <a:ext uri="{FF2B5EF4-FFF2-40B4-BE49-F238E27FC236}">
                <a16:creationId xmlns:a16="http://schemas.microsoft.com/office/drawing/2014/main" id="{F6D51081-393B-419A-F4D2-E1E4A15D2375}"/>
              </a:ext>
            </a:extLst>
          </p:cNvPr>
          <p:cNvSpPr txBox="1"/>
          <p:nvPr/>
        </p:nvSpPr>
        <p:spPr>
          <a:xfrm>
            <a:off x="4572000" y="1167319"/>
            <a:ext cx="4201352" cy="3539430"/>
          </a:xfrm>
          <a:prstGeom prst="rect">
            <a:avLst/>
          </a:prstGeom>
          <a:noFill/>
        </p:spPr>
        <p:txBody>
          <a:bodyPr wrap="square" rtlCol="0">
            <a:spAutoFit/>
          </a:bodyPr>
          <a:lstStyle/>
          <a:p>
            <a:pPr>
              <a:buClr>
                <a:schemeClr val="bg1"/>
              </a:buClr>
            </a:pPr>
            <a:r>
              <a:rPr lang="vi-VN" sz="1600">
                <a:solidFill>
                  <a:schemeClr val="bg1"/>
                </a:solidFill>
                <a:latin typeface="Maven Pro" panose="020B0600070205080204" charset="0"/>
              </a:rPr>
              <a:t>Cách thức hoạt động của Post-pruning:</a:t>
            </a:r>
          </a:p>
          <a:p>
            <a:pPr marL="285750" indent="-285750">
              <a:buClr>
                <a:schemeClr val="bg1"/>
              </a:buClr>
              <a:buFont typeface="Arial" panose="020B0604020202020204" pitchFamily="34" charset="0"/>
              <a:buChar char="•"/>
            </a:pPr>
            <a:r>
              <a:rPr lang="en-US" sz="1600">
                <a:solidFill>
                  <a:schemeClr val="bg1"/>
                </a:solidFill>
                <a:latin typeface="Maven Pro" panose="020B0600070205080204" charset="0"/>
              </a:rPr>
              <a:t>X</a:t>
            </a:r>
            <a:r>
              <a:rPr lang="vi-VN" sz="1600">
                <a:solidFill>
                  <a:schemeClr val="bg1"/>
                </a:solidFill>
                <a:latin typeface="Maven Pro" panose="020B0600070205080204" charset="0"/>
              </a:rPr>
              <a:t>ây dựng cây đầy đủ: thuật toán sẽ xây dựng hoàn chỉnh cây quyết định.</a:t>
            </a:r>
          </a:p>
          <a:p>
            <a:pPr marL="285750" indent="-285750">
              <a:buClr>
                <a:schemeClr val="bg1"/>
              </a:buClr>
              <a:buFont typeface="Arial" panose="020B0604020202020204" pitchFamily="34" charset="0"/>
              <a:buChar char="•"/>
            </a:pPr>
            <a:r>
              <a:rPr lang="vi-VN" sz="1600">
                <a:solidFill>
                  <a:schemeClr val="bg1"/>
                </a:solidFill>
                <a:latin typeface="Maven Pro" panose="020B0600070205080204" charset="0"/>
              </a:rPr>
              <a:t>Đánh giá các nhánh: Xét từng nhánh trong cây và đánh giá mức độ đóng góp của nó vào hiệu suất của mô hình. </a:t>
            </a:r>
          </a:p>
          <a:p>
            <a:pPr marL="285750" indent="-285750">
              <a:buClr>
                <a:schemeClr val="bg1"/>
              </a:buClr>
              <a:buFont typeface="Arial" panose="020B0604020202020204" pitchFamily="34" charset="0"/>
              <a:buChar char="•"/>
            </a:pPr>
            <a:r>
              <a:rPr lang="vi-VN" sz="1600">
                <a:solidFill>
                  <a:schemeClr val="bg1"/>
                </a:solidFill>
                <a:latin typeface="Maven Pro" panose="020B0600070205080204" charset="0"/>
              </a:rPr>
              <a:t>Xác minh (Validation set) là một tập dữ liệu riêng biệt được sử dụng để đánh giá hiệu suất của mô hình trên dữ liệu chưa nhìn thấy trước đó</a:t>
            </a:r>
            <a:endParaRPr lang="en-US" sz="1600">
              <a:solidFill>
                <a:schemeClr val="bg1"/>
              </a:solidFill>
              <a:latin typeface="Maven Pro" panose="020B0600070205080204" charset="0"/>
            </a:endParaRPr>
          </a:p>
          <a:p>
            <a:pPr marL="285750" indent="-285750">
              <a:buClr>
                <a:schemeClr val="bg1"/>
              </a:buClr>
              <a:buFont typeface="Arial" panose="020B0604020202020204" pitchFamily="34" charset="0"/>
              <a:buChar char="•"/>
            </a:pPr>
            <a:r>
              <a:rPr lang="vi-VN" sz="1600">
                <a:solidFill>
                  <a:schemeClr val="bg1"/>
                </a:solidFill>
                <a:latin typeface="Maven Pro" panose="020B0600070205080204" charset="0"/>
              </a:rPr>
              <a:t>Loại bỏ nhánh không cần thiết: Nhánh bị loại bỏ sẽ được thay thế bằng lá đại diện cho dự đoán phổ biến cho các mẫu dữ liệu thuộc về nhánh đó.</a:t>
            </a:r>
          </a:p>
        </p:txBody>
      </p:sp>
      <p:pic>
        <p:nvPicPr>
          <p:cNvPr id="3" name="Picture 2" descr="Tree Pruning Techniques | New Mexico State University - BE BOLD. Shape the  Future.">
            <a:extLst>
              <a:ext uri="{FF2B5EF4-FFF2-40B4-BE49-F238E27FC236}">
                <a16:creationId xmlns:a16="http://schemas.microsoft.com/office/drawing/2014/main" id="{C6E63CAE-5324-FBCE-7F42-9823BA738D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3739"/>
            <a:ext cx="4523508" cy="5167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774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8" name="Google Shape;508;p28"/>
          <p:cNvSpPr txBox="1">
            <a:spLocks noGrp="1"/>
          </p:cNvSpPr>
          <p:nvPr>
            <p:ph type="ctrTitle"/>
          </p:nvPr>
        </p:nvSpPr>
        <p:spPr>
          <a:xfrm>
            <a:off x="4935644" y="256234"/>
            <a:ext cx="39531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UTM Helve" panose="02040603050506020204" pitchFamily="18" charset="0"/>
              </a:rPr>
              <a:t>Decision Tree</a:t>
            </a:r>
            <a:endParaRPr>
              <a:latin typeface="UTM Helve" panose="02040603050506020204" pitchFamily="18" charset="0"/>
            </a:endParaRPr>
          </a:p>
        </p:txBody>
      </p:sp>
      <p:sp>
        <p:nvSpPr>
          <p:cNvPr id="4" name="TextBox 3">
            <a:extLst>
              <a:ext uri="{FF2B5EF4-FFF2-40B4-BE49-F238E27FC236}">
                <a16:creationId xmlns:a16="http://schemas.microsoft.com/office/drawing/2014/main" id="{B57D13B4-C193-59A1-5E91-05439B41D621}"/>
              </a:ext>
            </a:extLst>
          </p:cNvPr>
          <p:cNvSpPr txBox="1"/>
          <p:nvPr/>
        </p:nvSpPr>
        <p:spPr>
          <a:xfrm>
            <a:off x="4988163" y="767209"/>
            <a:ext cx="3953175" cy="400110"/>
          </a:xfrm>
          <a:prstGeom prst="rect">
            <a:avLst/>
          </a:prstGeom>
          <a:noFill/>
        </p:spPr>
        <p:txBody>
          <a:bodyPr wrap="square" rtlCol="0">
            <a:spAutoFit/>
          </a:bodyPr>
          <a:lstStyle/>
          <a:p>
            <a:r>
              <a:rPr lang="en-US" sz="2000">
                <a:solidFill>
                  <a:schemeClr val="bg1"/>
                </a:solidFill>
              </a:rPr>
              <a:t>5. Cắt tỉa cây:</a:t>
            </a:r>
          </a:p>
        </p:txBody>
      </p:sp>
      <p:sp>
        <p:nvSpPr>
          <p:cNvPr id="5" name="TextBox 4">
            <a:extLst>
              <a:ext uri="{FF2B5EF4-FFF2-40B4-BE49-F238E27FC236}">
                <a16:creationId xmlns:a16="http://schemas.microsoft.com/office/drawing/2014/main" id="{F6D51081-393B-419A-F4D2-E1E4A15D2375}"/>
              </a:ext>
            </a:extLst>
          </p:cNvPr>
          <p:cNvSpPr txBox="1"/>
          <p:nvPr/>
        </p:nvSpPr>
        <p:spPr>
          <a:xfrm>
            <a:off x="4572000" y="1167319"/>
            <a:ext cx="4201352" cy="2554545"/>
          </a:xfrm>
          <a:prstGeom prst="rect">
            <a:avLst/>
          </a:prstGeom>
          <a:noFill/>
        </p:spPr>
        <p:txBody>
          <a:bodyPr wrap="square" rtlCol="0">
            <a:spAutoFit/>
          </a:bodyPr>
          <a:lstStyle/>
          <a:p>
            <a:pPr>
              <a:buClr>
                <a:schemeClr val="bg1"/>
              </a:buClr>
            </a:pPr>
            <a:r>
              <a:rPr lang="vi-VN" sz="1600">
                <a:solidFill>
                  <a:schemeClr val="bg1"/>
                </a:solidFill>
                <a:latin typeface="Maven Pro" panose="020B0600070205080204" charset="0"/>
              </a:rPr>
              <a:t>Ưu điểm của Post-pruning:</a:t>
            </a:r>
          </a:p>
          <a:p>
            <a:pPr marL="285750" indent="-285750">
              <a:buClr>
                <a:schemeClr val="bg1"/>
              </a:buClr>
              <a:buFont typeface="Arial" panose="020B0604020202020204" pitchFamily="34" charset="0"/>
              <a:buChar char="•"/>
            </a:pPr>
            <a:r>
              <a:rPr lang="vi-VN" sz="1600">
                <a:solidFill>
                  <a:schemeClr val="bg1"/>
                </a:solidFill>
                <a:latin typeface="Maven Pro" panose="020B0600070205080204" charset="0"/>
              </a:rPr>
              <a:t>Linh hoạt hơn pre-pruning </a:t>
            </a:r>
            <a:endParaRPr lang="en-US" sz="1600">
              <a:solidFill>
                <a:schemeClr val="bg1"/>
              </a:solidFill>
              <a:latin typeface="Maven Pro" panose="020B0600070205080204" charset="0"/>
            </a:endParaRPr>
          </a:p>
          <a:p>
            <a:pPr marL="285750" indent="-285750">
              <a:buClr>
                <a:schemeClr val="bg1"/>
              </a:buClr>
              <a:buFont typeface="Arial" panose="020B0604020202020204" pitchFamily="34" charset="0"/>
              <a:buChar char="•"/>
            </a:pPr>
            <a:r>
              <a:rPr lang="vi-VN" sz="1600">
                <a:solidFill>
                  <a:schemeClr val="bg1"/>
                </a:solidFill>
                <a:latin typeface="Maven Pro" panose="020B0600070205080204" charset="0"/>
              </a:rPr>
              <a:t>Có thể loại bỏ các nhanh có hại 1 cách hiệu quả hơn</a:t>
            </a:r>
            <a:r>
              <a:rPr lang="en-US" sz="1600">
                <a:solidFill>
                  <a:schemeClr val="bg1"/>
                </a:solidFill>
                <a:latin typeface="Maven Pro" panose="020B0600070205080204" charset="0"/>
              </a:rPr>
              <a:t>.</a:t>
            </a:r>
          </a:p>
          <a:p>
            <a:pPr>
              <a:buClr>
                <a:schemeClr val="bg1"/>
              </a:buClr>
            </a:pPr>
            <a:r>
              <a:rPr lang="vi-VN" sz="1600">
                <a:solidFill>
                  <a:schemeClr val="bg1"/>
                </a:solidFill>
                <a:latin typeface="Maven Pro" panose="020B0600070205080204" charset="0"/>
              </a:rPr>
              <a:t>Nhược điểm của Post-pruning:</a:t>
            </a:r>
          </a:p>
          <a:p>
            <a:pPr marL="285750" indent="-285750">
              <a:buClr>
                <a:schemeClr val="bg1"/>
              </a:buClr>
              <a:buFont typeface="Arial" panose="020B0604020202020204" pitchFamily="34" charset="0"/>
              <a:buChar char="•"/>
            </a:pPr>
            <a:r>
              <a:rPr lang="vi-VN" sz="1600">
                <a:solidFill>
                  <a:schemeClr val="bg1"/>
                </a:solidFill>
                <a:latin typeface="Maven Pro" panose="020B0600070205080204" charset="0"/>
              </a:rPr>
              <a:t>Có thể tính toán tốn thời gian hơn so với pre-pruning.</a:t>
            </a:r>
          </a:p>
          <a:p>
            <a:pPr marL="285750" indent="-285750">
              <a:buClr>
                <a:schemeClr val="bg1"/>
              </a:buClr>
              <a:buFont typeface="Arial" panose="020B0604020202020204" pitchFamily="34" charset="0"/>
              <a:buChar char="•"/>
            </a:pPr>
            <a:r>
              <a:rPr lang="vi-VN" sz="1600">
                <a:solidFill>
                  <a:schemeClr val="bg1"/>
                </a:solidFill>
                <a:latin typeface="Maven Pro" panose="020B0600070205080204" charset="0"/>
              </a:rPr>
              <a:t>Nguy cơ loại bỏ các nhánh quan trọng nếu chiến lược đánh giá không đủ chính xác.</a:t>
            </a:r>
          </a:p>
        </p:txBody>
      </p:sp>
      <p:pic>
        <p:nvPicPr>
          <p:cNvPr id="2" name="Picture 2" descr="Tree Pruning Techniques | New Mexico State University - BE BOLD. Shape the  Future.">
            <a:extLst>
              <a:ext uri="{FF2B5EF4-FFF2-40B4-BE49-F238E27FC236}">
                <a16:creationId xmlns:a16="http://schemas.microsoft.com/office/drawing/2014/main" id="{3306F4DD-9EF1-DDF1-993B-1AE56874A1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3739"/>
            <a:ext cx="4523508" cy="5167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68815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8" name="Google Shape;508;p28"/>
          <p:cNvSpPr txBox="1">
            <a:spLocks noGrp="1"/>
          </p:cNvSpPr>
          <p:nvPr>
            <p:ph type="ctrTitle"/>
          </p:nvPr>
        </p:nvSpPr>
        <p:spPr>
          <a:xfrm>
            <a:off x="4935644" y="256234"/>
            <a:ext cx="39531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UTM Helve" panose="02040603050506020204" pitchFamily="18" charset="0"/>
              </a:rPr>
              <a:t>Decision Tree</a:t>
            </a:r>
            <a:endParaRPr>
              <a:latin typeface="UTM Helve" panose="02040603050506020204" pitchFamily="18" charset="0"/>
            </a:endParaRPr>
          </a:p>
        </p:txBody>
      </p:sp>
      <p:sp>
        <p:nvSpPr>
          <p:cNvPr id="4" name="TextBox 3">
            <a:extLst>
              <a:ext uri="{FF2B5EF4-FFF2-40B4-BE49-F238E27FC236}">
                <a16:creationId xmlns:a16="http://schemas.microsoft.com/office/drawing/2014/main" id="{B57D13B4-C193-59A1-5E91-05439B41D621}"/>
              </a:ext>
            </a:extLst>
          </p:cNvPr>
          <p:cNvSpPr txBox="1"/>
          <p:nvPr/>
        </p:nvSpPr>
        <p:spPr>
          <a:xfrm>
            <a:off x="4988163" y="767209"/>
            <a:ext cx="3953175" cy="400110"/>
          </a:xfrm>
          <a:prstGeom prst="rect">
            <a:avLst/>
          </a:prstGeom>
          <a:noFill/>
        </p:spPr>
        <p:txBody>
          <a:bodyPr wrap="square" rtlCol="0">
            <a:spAutoFit/>
          </a:bodyPr>
          <a:lstStyle/>
          <a:p>
            <a:r>
              <a:rPr lang="en-US" sz="2000">
                <a:solidFill>
                  <a:schemeClr val="bg1"/>
                </a:solidFill>
              </a:rPr>
              <a:t>5. Cắt tỉa cây:</a:t>
            </a:r>
          </a:p>
        </p:txBody>
      </p:sp>
      <p:sp>
        <p:nvSpPr>
          <p:cNvPr id="5" name="TextBox 4">
            <a:extLst>
              <a:ext uri="{FF2B5EF4-FFF2-40B4-BE49-F238E27FC236}">
                <a16:creationId xmlns:a16="http://schemas.microsoft.com/office/drawing/2014/main" id="{F6D51081-393B-419A-F4D2-E1E4A15D2375}"/>
              </a:ext>
            </a:extLst>
          </p:cNvPr>
          <p:cNvSpPr txBox="1"/>
          <p:nvPr/>
        </p:nvSpPr>
        <p:spPr>
          <a:xfrm>
            <a:off x="4572000" y="1167319"/>
            <a:ext cx="4201352" cy="2800767"/>
          </a:xfrm>
          <a:prstGeom prst="rect">
            <a:avLst/>
          </a:prstGeom>
          <a:noFill/>
        </p:spPr>
        <p:txBody>
          <a:bodyPr wrap="square" rtlCol="0">
            <a:spAutoFit/>
          </a:bodyPr>
          <a:lstStyle/>
          <a:p>
            <a:pPr>
              <a:buClr>
                <a:schemeClr val="bg1"/>
              </a:buClr>
            </a:pPr>
            <a:r>
              <a:rPr lang="vi-VN" sz="1600">
                <a:solidFill>
                  <a:schemeClr val="bg1"/>
                </a:solidFill>
                <a:latin typeface="Maven Pro" panose="020B0600070205080204" charset="0"/>
              </a:rPr>
              <a:t>c.</a:t>
            </a:r>
            <a:r>
              <a:rPr lang="en-US" sz="1600">
                <a:solidFill>
                  <a:schemeClr val="bg1"/>
                </a:solidFill>
                <a:latin typeface="Maven Pro" panose="020B0600070205080204" charset="0"/>
              </a:rPr>
              <a:t> </a:t>
            </a:r>
            <a:r>
              <a:rPr lang="vi-VN" sz="1600">
                <a:solidFill>
                  <a:schemeClr val="bg1"/>
                </a:solidFill>
                <a:latin typeface="Maven Pro" panose="020B0600070205080204" charset="0"/>
              </a:rPr>
              <a:t>Lựa chọn giữa Pre-pruning và Post-pruning:</a:t>
            </a:r>
          </a:p>
          <a:p>
            <a:pPr marL="285750" indent="-285750">
              <a:buClr>
                <a:schemeClr val="bg1"/>
              </a:buClr>
              <a:buFont typeface="Arial" panose="020B0604020202020204" pitchFamily="34" charset="0"/>
              <a:buChar char="•"/>
            </a:pPr>
            <a:r>
              <a:rPr lang="vi-VN" sz="1600">
                <a:solidFill>
                  <a:schemeClr val="bg1"/>
                </a:solidFill>
                <a:latin typeface="Maven Pro" panose="020B0600070205080204" charset="0"/>
              </a:rPr>
              <a:t>Pre-pruning thường được ưu tiên hơn vì nó đơn giản hơn về tính toán và có thể ngăn ngừa overfitting ngay từ đầu. </a:t>
            </a:r>
            <a:endParaRPr lang="en-US" sz="1600">
              <a:solidFill>
                <a:schemeClr val="bg1"/>
              </a:solidFill>
              <a:latin typeface="Maven Pro" panose="020B0600070205080204" charset="0"/>
            </a:endParaRPr>
          </a:p>
          <a:p>
            <a:pPr marL="285750" indent="-285750">
              <a:buClr>
                <a:schemeClr val="bg1"/>
              </a:buClr>
              <a:buFont typeface="Arial" panose="020B0604020202020204" pitchFamily="34" charset="0"/>
              <a:buChar char="•"/>
            </a:pPr>
            <a:r>
              <a:rPr lang="vi-VN" sz="1600">
                <a:solidFill>
                  <a:schemeClr val="bg1"/>
                </a:solidFill>
                <a:latin typeface="Maven Pro" panose="020B0600070205080204" charset="0"/>
              </a:rPr>
              <a:t>Tuy nhiên, trong một số trường hợp, post-pruning có thể hiệu quả hơn nếu chiến lược đánh giá nhánh được thiết kế tốt. </a:t>
            </a:r>
            <a:endParaRPr lang="en-US" sz="1600">
              <a:solidFill>
                <a:schemeClr val="bg1"/>
              </a:solidFill>
              <a:latin typeface="Maven Pro" panose="020B0600070205080204" charset="0"/>
            </a:endParaRPr>
          </a:p>
          <a:p>
            <a:pPr marL="285750" indent="-285750">
              <a:buClr>
                <a:schemeClr val="bg1"/>
              </a:buClr>
              <a:buFont typeface="Arial" panose="020B0604020202020204" pitchFamily="34" charset="0"/>
              <a:buChar char="•"/>
            </a:pPr>
            <a:r>
              <a:rPr lang="vi-VN" sz="1600">
                <a:solidFill>
                  <a:schemeClr val="bg1"/>
                </a:solidFill>
                <a:latin typeface="Maven Pro" panose="020B0600070205080204" charset="0"/>
              </a:rPr>
              <a:t>Thực tế, một số thuật toán Decision Tree kết hợp cả 2 kỹ thuật này.</a:t>
            </a:r>
          </a:p>
        </p:txBody>
      </p:sp>
      <p:pic>
        <p:nvPicPr>
          <p:cNvPr id="2" name="Picture 2" descr="Tree Pruning Techniques | New Mexico State University - BE BOLD. Shape the  Future.">
            <a:extLst>
              <a:ext uri="{FF2B5EF4-FFF2-40B4-BE49-F238E27FC236}">
                <a16:creationId xmlns:a16="http://schemas.microsoft.com/office/drawing/2014/main" id="{44B2F454-A469-5244-D8BA-7D73DD81B1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3739"/>
            <a:ext cx="4523508" cy="5167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472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32"/>
          <p:cNvSpPr txBox="1">
            <a:spLocks noGrp="1"/>
          </p:cNvSpPr>
          <p:nvPr>
            <p:ph type="ctrTitle"/>
          </p:nvPr>
        </p:nvSpPr>
        <p:spPr>
          <a:xfrm>
            <a:off x="2138926" y="1550578"/>
            <a:ext cx="3101400" cy="172109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RANDOM FOREST</a:t>
            </a:r>
            <a:endParaRPr/>
          </a:p>
        </p:txBody>
      </p:sp>
      <p:sp>
        <p:nvSpPr>
          <p:cNvPr id="690" name="Google Shape;690;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03</a:t>
            </a:r>
            <a:endParaRPr>
              <a:solidFill>
                <a:schemeClr val="dk2"/>
              </a:solidFill>
            </a:endParaRPr>
          </a:p>
        </p:txBody>
      </p:sp>
      <p:sp>
        <p:nvSpPr>
          <p:cNvPr id="692" name="Google Shape;692;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4" name="Google Shape;694;p32"/>
          <p:cNvCxnSpPr>
            <a:stCxn id="690"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5120839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8"/>
          <p:cNvSpPr txBox="1">
            <a:spLocks noGrp="1"/>
          </p:cNvSpPr>
          <p:nvPr>
            <p:ph type="body" idx="1"/>
          </p:nvPr>
        </p:nvSpPr>
        <p:spPr>
          <a:xfrm>
            <a:off x="256310" y="1245201"/>
            <a:ext cx="4572000" cy="2355272"/>
          </a:xfrm>
          <a:prstGeom prst="rect">
            <a:avLst/>
          </a:prstGeom>
        </p:spPr>
        <p:txBody>
          <a:bodyPr spcFirstLastPara="1" wrap="square" lIns="91425" tIns="91425" rIns="91425" bIns="91425" anchor="t" anchorCtr="0">
            <a:noAutofit/>
          </a:bodyPr>
          <a:lstStyle/>
          <a:p>
            <a:pPr marL="0" indent="0" algn="just">
              <a:buNone/>
            </a:pPr>
            <a:r>
              <a:rPr lang="vi-VN" sz="1600">
                <a:solidFill>
                  <a:schemeClr val="bg1"/>
                </a:solidFill>
                <a:latin typeface="Maven Pro" panose="020B0600070205080204" charset="0"/>
              </a:rPr>
              <a:t>Random forest tạo ra cây quyết định trên các mẫu được chọn ngẫu nhiên, được dự đoán từ mỗi cây và kết quả cuối cùng dựa trên cơ chế major voting (bầu chọn) đối với bài toán phân loại và averaging (trung bình) đối với bài toán hồi quy.</a:t>
            </a:r>
            <a:endParaRPr lang="vi-VN" sz="1400">
              <a:solidFill>
                <a:schemeClr val="bg1"/>
              </a:solidFill>
              <a:latin typeface="Maven Pro" panose="020B0600070205080204" charset="0"/>
            </a:endParaRPr>
          </a:p>
        </p:txBody>
      </p:sp>
      <p:sp>
        <p:nvSpPr>
          <p:cNvPr id="508" name="Google Shape;508;p28"/>
          <p:cNvSpPr txBox="1">
            <a:spLocks noGrp="1"/>
          </p:cNvSpPr>
          <p:nvPr>
            <p:ph type="ctrTitle"/>
          </p:nvPr>
        </p:nvSpPr>
        <p:spPr>
          <a:xfrm>
            <a:off x="618825" y="277500"/>
            <a:ext cx="39531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UTM Helve" panose="02040603050506020204" pitchFamily="18" charset="0"/>
              </a:rPr>
              <a:t>Random Forest</a:t>
            </a:r>
            <a:endParaRPr>
              <a:latin typeface="UTM Helve" panose="02040603050506020204" pitchFamily="18" charset="0"/>
            </a:endParaRPr>
          </a:p>
        </p:txBody>
      </p:sp>
      <p:sp>
        <p:nvSpPr>
          <p:cNvPr id="4" name="TextBox 3">
            <a:extLst>
              <a:ext uri="{FF2B5EF4-FFF2-40B4-BE49-F238E27FC236}">
                <a16:creationId xmlns:a16="http://schemas.microsoft.com/office/drawing/2014/main" id="{B57D13B4-C193-59A1-5E91-05439B41D621}"/>
              </a:ext>
            </a:extLst>
          </p:cNvPr>
          <p:cNvSpPr txBox="1"/>
          <p:nvPr/>
        </p:nvSpPr>
        <p:spPr>
          <a:xfrm>
            <a:off x="189335" y="945354"/>
            <a:ext cx="3953175" cy="400110"/>
          </a:xfrm>
          <a:prstGeom prst="rect">
            <a:avLst/>
          </a:prstGeom>
          <a:noFill/>
        </p:spPr>
        <p:txBody>
          <a:bodyPr wrap="square" rtlCol="0">
            <a:spAutoFit/>
          </a:bodyPr>
          <a:lstStyle/>
          <a:p>
            <a:r>
              <a:rPr lang="en-US" sz="2000">
                <a:solidFill>
                  <a:schemeClr val="bg1"/>
                </a:solidFill>
              </a:rPr>
              <a:t>1. Tổng quan:</a:t>
            </a:r>
          </a:p>
        </p:txBody>
      </p:sp>
      <p:pic>
        <p:nvPicPr>
          <p:cNvPr id="1026" name="Picture 2" descr="Random Forests: Consolidating Decision Trees | Paperspace Blog">
            <a:extLst>
              <a:ext uri="{FF2B5EF4-FFF2-40B4-BE49-F238E27FC236}">
                <a16:creationId xmlns:a16="http://schemas.microsoft.com/office/drawing/2014/main" id="{877624EF-3D88-7E8A-AF9F-542307A884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1492" y="0"/>
            <a:ext cx="4181475"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4771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8"/>
          <p:cNvSpPr txBox="1">
            <a:spLocks noGrp="1"/>
          </p:cNvSpPr>
          <p:nvPr>
            <p:ph type="body" idx="1"/>
          </p:nvPr>
        </p:nvSpPr>
        <p:spPr>
          <a:xfrm>
            <a:off x="256310" y="1245201"/>
            <a:ext cx="4572000" cy="2355272"/>
          </a:xfrm>
          <a:prstGeom prst="rect">
            <a:avLst/>
          </a:prstGeom>
        </p:spPr>
        <p:txBody>
          <a:bodyPr spcFirstLastPara="1" wrap="square" lIns="91425" tIns="91425" rIns="91425" bIns="91425" anchor="t" anchorCtr="0">
            <a:noAutofit/>
          </a:bodyPr>
          <a:lstStyle/>
          <a:p>
            <a:pPr marL="0" indent="0" algn="just">
              <a:buNone/>
            </a:pPr>
            <a:r>
              <a:rPr lang="vi-VN" sz="1600">
                <a:solidFill>
                  <a:schemeClr val="bg1"/>
                </a:solidFill>
                <a:latin typeface="Maven Pro" panose="020B0600070205080204" charset="0"/>
              </a:rPr>
              <a:t>Random forest được cấu thành bởi nhiều cây quyết định. Các cây này cùng nhận đầu vào là một đối tượng và đưa ra quyết định về danh mục thuộc tính của đối tượng đó. Các quyết định này sẽ được tổng hợp lại lấy trung bình để chọn ra quyết định cuối cùng.</a:t>
            </a:r>
            <a:endParaRPr lang="vi-VN" sz="1400">
              <a:solidFill>
                <a:schemeClr val="bg1"/>
              </a:solidFill>
              <a:latin typeface="Maven Pro" panose="020B0600070205080204" charset="0"/>
            </a:endParaRPr>
          </a:p>
        </p:txBody>
      </p:sp>
      <p:sp>
        <p:nvSpPr>
          <p:cNvPr id="508" name="Google Shape;508;p28"/>
          <p:cNvSpPr txBox="1">
            <a:spLocks noGrp="1"/>
          </p:cNvSpPr>
          <p:nvPr>
            <p:ph type="ctrTitle"/>
          </p:nvPr>
        </p:nvSpPr>
        <p:spPr>
          <a:xfrm>
            <a:off x="618825" y="277500"/>
            <a:ext cx="39531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UTM Helve" panose="02040603050506020204" pitchFamily="18" charset="0"/>
              </a:rPr>
              <a:t>Random Forest</a:t>
            </a:r>
            <a:endParaRPr>
              <a:latin typeface="UTM Helve" panose="02040603050506020204" pitchFamily="18" charset="0"/>
            </a:endParaRPr>
          </a:p>
        </p:txBody>
      </p:sp>
      <p:sp>
        <p:nvSpPr>
          <p:cNvPr id="4" name="TextBox 3">
            <a:extLst>
              <a:ext uri="{FF2B5EF4-FFF2-40B4-BE49-F238E27FC236}">
                <a16:creationId xmlns:a16="http://schemas.microsoft.com/office/drawing/2014/main" id="{B57D13B4-C193-59A1-5E91-05439B41D621}"/>
              </a:ext>
            </a:extLst>
          </p:cNvPr>
          <p:cNvSpPr txBox="1"/>
          <p:nvPr/>
        </p:nvSpPr>
        <p:spPr>
          <a:xfrm>
            <a:off x="189335" y="945354"/>
            <a:ext cx="3953175" cy="400110"/>
          </a:xfrm>
          <a:prstGeom prst="rect">
            <a:avLst/>
          </a:prstGeom>
          <a:noFill/>
        </p:spPr>
        <p:txBody>
          <a:bodyPr wrap="square" rtlCol="0">
            <a:spAutoFit/>
          </a:bodyPr>
          <a:lstStyle/>
          <a:p>
            <a:r>
              <a:rPr lang="en-US" sz="2000">
                <a:solidFill>
                  <a:schemeClr val="bg1"/>
                </a:solidFill>
              </a:rPr>
              <a:t>1. Tổng quan:</a:t>
            </a:r>
          </a:p>
        </p:txBody>
      </p:sp>
      <p:pic>
        <p:nvPicPr>
          <p:cNvPr id="1026" name="Picture 2" descr="Random Forests: Consolidating Decision Trees | Paperspace Blog">
            <a:extLst>
              <a:ext uri="{FF2B5EF4-FFF2-40B4-BE49-F238E27FC236}">
                <a16:creationId xmlns:a16="http://schemas.microsoft.com/office/drawing/2014/main" id="{877624EF-3D88-7E8A-AF9F-542307A884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1492" y="0"/>
            <a:ext cx="4181475"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4204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8"/>
          <p:cNvSpPr txBox="1">
            <a:spLocks noGrp="1"/>
          </p:cNvSpPr>
          <p:nvPr>
            <p:ph type="body" idx="1"/>
          </p:nvPr>
        </p:nvSpPr>
        <p:spPr>
          <a:xfrm>
            <a:off x="474517" y="1442765"/>
            <a:ext cx="8194963" cy="2355272"/>
          </a:xfrm>
          <a:prstGeom prst="rect">
            <a:avLst/>
          </a:prstGeom>
        </p:spPr>
        <p:txBody>
          <a:bodyPr spcFirstLastPara="1" wrap="square" lIns="91425" tIns="91425" rIns="91425" bIns="91425" anchor="t" anchorCtr="0">
            <a:noAutofit/>
          </a:bodyPr>
          <a:lstStyle/>
          <a:p>
            <a:pPr marL="0" indent="0" algn="just">
              <a:buNone/>
            </a:pPr>
            <a:r>
              <a:rPr lang="vi-VN" sz="1600">
                <a:solidFill>
                  <a:schemeClr val="bg1"/>
                </a:solidFill>
                <a:latin typeface="Maven Pro" panose="020B0600070205080204" charset="0"/>
              </a:rPr>
              <a:t>Bootstrap là phương pháp lấy mẫu có hoàn lại (sampling with replacement). Phương pháp lấy mẫu có hoàn lại có nghĩa là một cá thể có thể xuất hiện nhiều lần trong một lần lấy mẫu. Phương pháp chủ yếu dùng để ước lượng lỗi chuẩn (standard errors), độ lệch (bias) và tính toán khoảng tin cậy (confidence interval) cho các tham số.</a:t>
            </a:r>
            <a:endParaRPr lang="vi-VN" sz="1400">
              <a:solidFill>
                <a:schemeClr val="bg1"/>
              </a:solidFill>
              <a:latin typeface="Maven Pro" panose="020B0600070205080204" charset="0"/>
            </a:endParaRPr>
          </a:p>
        </p:txBody>
      </p:sp>
      <p:sp>
        <p:nvSpPr>
          <p:cNvPr id="508" name="Google Shape;508;p28"/>
          <p:cNvSpPr txBox="1">
            <a:spLocks noGrp="1"/>
          </p:cNvSpPr>
          <p:nvPr>
            <p:ph type="ctrTitle"/>
          </p:nvPr>
        </p:nvSpPr>
        <p:spPr>
          <a:xfrm>
            <a:off x="618825" y="277500"/>
            <a:ext cx="39531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UTM Helve" panose="02040603050506020204" pitchFamily="18" charset="0"/>
              </a:rPr>
              <a:t>Random Forest</a:t>
            </a:r>
            <a:endParaRPr>
              <a:latin typeface="UTM Helve" panose="02040603050506020204" pitchFamily="18" charset="0"/>
            </a:endParaRPr>
          </a:p>
        </p:txBody>
      </p:sp>
      <p:sp>
        <p:nvSpPr>
          <p:cNvPr id="4" name="TextBox 3">
            <a:extLst>
              <a:ext uri="{FF2B5EF4-FFF2-40B4-BE49-F238E27FC236}">
                <a16:creationId xmlns:a16="http://schemas.microsoft.com/office/drawing/2014/main" id="{B57D13B4-C193-59A1-5E91-05439B41D621}"/>
              </a:ext>
            </a:extLst>
          </p:cNvPr>
          <p:cNvSpPr txBox="1"/>
          <p:nvPr/>
        </p:nvSpPr>
        <p:spPr>
          <a:xfrm>
            <a:off x="189335" y="945354"/>
            <a:ext cx="3953175" cy="400110"/>
          </a:xfrm>
          <a:prstGeom prst="rect">
            <a:avLst/>
          </a:prstGeom>
          <a:noFill/>
        </p:spPr>
        <p:txBody>
          <a:bodyPr wrap="square" rtlCol="0">
            <a:spAutoFit/>
          </a:bodyPr>
          <a:lstStyle/>
          <a:p>
            <a:r>
              <a:rPr lang="en-US" sz="2000">
                <a:solidFill>
                  <a:schemeClr val="bg1"/>
                </a:solidFill>
              </a:rPr>
              <a:t>1.1. Boostrap:</a:t>
            </a:r>
          </a:p>
        </p:txBody>
      </p:sp>
      <p:pic>
        <p:nvPicPr>
          <p:cNvPr id="2" name="image8.png">
            <a:extLst>
              <a:ext uri="{FF2B5EF4-FFF2-40B4-BE49-F238E27FC236}">
                <a16:creationId xmlns:a16="http://schemas.microsoft.com/office/drawing/2014/main" id="{95A8AF6B-4EA6-AFB5-F58B-6D8204FAF12D}"/>
              </a:ext>
            </a:extLst>
          </p:cNvPr>
          <p:cNvPicPr/>
          <p:nvPr/>
        </p:nvPicPr>
        <p:blipFill>
          <a:blip r:embed="rId3"/>
          <a:srcRect/>
          <a:stretch>
            <a:fillRect/>
          </a:stretch>
        </p:blipFill>
        <p:spPr>
          <a:xfrm>
            <a:off x="1836100" y="2951018"/>
            <a:ext cx="5860100" cy="2192482"/>
          </a:xfrm>
          <a:prstGeom prst="rect">
            <a:avLst/>
          </a:prstGeom>
          <a:ln/>
        </p:spPr>
      </p:pic>
    </p:spTree>
    <p:extLst>
      <p:ext uri="{BB962C8B-B14F-4D97-AF65-F5344CB8AC3E}">
        <p14:creationId xmlns:p14="http://schemas.microsoft.com/office/powerpoint/2010/main" val="7710924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8"/>
          <p:cNvSpPr txBox="1">
            <a:spLocks noGrp="1"/>
          </p:cNvSpPr>
          <p:nvPr>
            <p:ph type="body" idx="1"/>
          </p:nvPr>
        </p:nvSpPr>
        <p:spPr>
          <a:xfrm>
            <a:off x="420263" y="1435518"/>
            <a:ext cx="3181920" cy="2949446"/>
          </a:xfrm>
          <a:prstGeom prst="rect">
            <a:avLst/>
          </a:prstGeom>
        </p:spPr>
        <p:txBody>
          <a:bodyPr spcFirstLastPara="1" wrap="square" lIns="91425" tIns="91425" rIns="91425" bIns="91425" anchor="t" anchorCtr="0">
            <a:noAutofit/>
          </a:bodyPr>
          <a:lstStyle/>
          <a:p>
            <a:pPr marL="0" indent="0" algn="just">
              <a:buNone/>
            </a:pPr>
            <a:r>
              <a:rPr lang="vi-VN" sz="1400">
                <a:solidFill>
                  <a:schemeClr val="bg1"/>
                </a:solidFill>
                <a:latin typeface="Maven Pro" panose="020B0600070205080204" charset="0"/>
              </a:rPr>
              <a:t>Bagging (Bootstrap aggregation) là tổng hợp các bootstrap sử dụng cách tiếp cận xây dựng mỗi bộ phận loại một cách độc lập với nhau. Bagging tạo ra các bộ phận loại từ các tập con có lặp từ tập mẫu ban đầu và một thuật toán học máy, mỗi tập mẫu sẽ tạo ra một bộ phận loại cơ bản. Sau đó sử dụng phương pháp bỏ phiếu để chọn kết quả cuối cùng của bộ kết hợp.</a:t>
            </a:r>
          </a:p>
          <a:p>
            <a:pPr marL="0" indent="0" algn="just">
              <a:buNone/>
            </a:pPr>
            <a:endParaRPr lang="vi-VN" sz="1400">
              <a:solidFill>
                <a:schemeClr val="bg1"/>
              </a:solidFill>
              <a:latin typeface="Maven Pro" panose="020B0600070205080204" charset="0"/>
            </a:endParaRPr>
          </a:p>
        </p:txBody>
      </p:sp>
      <p:sp>
        <p:nvSpPr>
          <p:cNvPr id="508" name="Google Shape;508;p28"/>
          <p:cNvSpPr txBox="1">
            <a:spLocks noGrp="1"/>
          </p:cNvSpPr>
          <p:nvPr>
            <p:ph type="ctrTitle"/>
          </p:nvPr>
        </p:nvSpPr>
        <p:spPr>
          <a:xfrm>
            <a:off x="618825" y="277500"/>
            <a:ext cx="39531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UTM Helve" panose="02040603050506020204" pitchFamily="18" charset="0"/>
              </a:rPr>
              <a:t>Random Forest</a:t>
            </a:r>
            <a:endParaRPr>
              <a:latin typeface="UTM Helve" panose="02040603050506020204" pitchFamily="18" charset="0"/>
            </a:endParaRPr>
          </a:p>
        </p:txBody>
      </p:sp>
      <p:sp>
        <p:nvSpPr>
          <p:cNvPr id="4" name="TextBox 3">
            <a:extLst>
              <a:ext uri="{FF2B5EF4-FFF2-40B4-BE49-F238E27FC236}">
                <a16:creationId xmlns:a16="http://schemas.microsoft.com/office/drawing/2014/main" id="{B57D13B4-C193-59A1-5E91-05439B41D621}"/>
              </a:ext>
            </a:extLst>
          </p:cNvPr>
          <p:cNvSpPr txBox="1"/>
          <p:nvPr/>
        </p:nvSpPr>
        <p:spPr>
          <a:xfrm>
            <a:off x="189335" y="945354"/>
            <a:ext cx="3953175" cy="400110"/>
          </a:xfrm>
          <a:prstGeom prst="rect">
            <a:avLst/>
          </a:prstGeom>
          <a:noFill/>
        </p:spPr>
        <p:txBody>
          <a:bodyPr wrap="square" rtlCol="0">
            <a:spAutoFit/>
          </a:bodyPr>
          <a:lstStyle/>
          <a:p>
            <a:r>
              <a:rPr lang="en-US" sz="2000">
                <a:solidFill>
                  <a:schemeClr val="bg1"/>
                </a:solidFill>
              </a:rPr>
              <a:t>1.2. Bagging:</a:t>
            </a:r>
          </a:p>
        </p:txBody>
      </p:sp>
      <p:pic>
        <p:nvPicPr>
          <p:cNvPr id="2050" name="Picture 2" descr="Bootstrap aggregation, or the Bagging technique (Lan 2017) | Download  Scientific Diagram">
            <a:extLst>
              <a:ext uri="{FF2B5EF4-FFF2-40B4-BE49-F238E27FC236}">
                <a16:creationId xmlns:a16="http://schemas.microsoft.com/office/drawing/2014/main" id="{91299134-4DCD-B668-B907-1D243EA3E7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0"/>
            <a:ext cx="4603026" cy="5198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5045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8"/>
          <p:cNvSpPr txBox="1">
            <a:spLocks noGrp="1"/>
          </p:cNvSpPr>
          <p:nvPr>
            <p:ph type="body" idx="1"/>
          </p:nvPr>
        </p:nvSpPr>
        <p:spPr>
          <a:xfrm>
            <a:off x="420263" y="1435518"/>
            <a:ext cx="3181920" cy="2949446"/>
          </a:xfrm>
          <a:prstGeom prst="rect">
            <a:avLst/>
          </a:prstGeom>
        </p:spPr>
        <p:txBody>
          <a:bodyPr spcFirstLastPara="1" wrap="square" lIns="91425" tIns="91425" rIns="91425" bIns="91425" anchor="t" anchorCtr="0">
            <a:noAutofit/>
          </a:bodyPr>
          <a:lstStyle/>
          <a:p>
            <a:pPr marL="0" indent="0" algn="just">
              <a:buNone/>
            </a:pPr>
            <a:r>
              <a:rPr lang="vi-VN" sz="1400">
                <a:solidFill>
                  <a:schemeClr val="bg1"/>
                </a:solidFill>
                <a:latin typeface="Maven Pro" panose="020B0600070205080204" charset="0"/>
              </a:rPr>
              <a:t>Với bài toán phân loại hoặc hồi quy cụ thể, người ta thường có nhiều thuật toán học để khi xây dựng bộ học. Cùng một thuật toán, có thể chọn các tham số khác nhau sử dụng tập dữ liệu huấn luyện khác nhau nên cho các bộ phân loại khác nhau.</a:t>
            </a:r>
            <a:endParaRPr lang="en-US" sz="1400">
              <a:solidFill>
                <a:schemeClr val="bg1"/>
              </a:solidFill>
              <a:latin typeface="Maven Pro" panose="020B0600070205080204" charset="0"/>
            </a:endParaRPr>
          </a:p>
          <a:p>
            <a:pPr marL="0" indent="0" algn="just">
              <a:buNone/>
            </a:pPr>
            <a:r>
              <a:rPr lang="vi-VN" sz="1400">
                <a:solidFill>
                  <a:schemeClr val="bg1"/>
                </a:solidFill>
                <a:latin typeface="Maven Pro" panose="020B0600070205080204" charset="0"/>
              </a:rPr>
              <a:t>Như vậy, mỗi cách học cho ta một bộ phân loại cơ sở, nhờ kết hợp các bộ phân loại thành phần có được mà ta có một bộ phân loại tốt hơn.</a:t>
            </a:r>
          </a:p>
        </p:txBody>
      </p:sp>
      <p:sp>
        <p:nvSpPr>
          <p:cNvPr id="508" name="Google Shape;508;p28"/>
          <p:cNvSpPr txBox="1">
            <a:spLocks noGrp="1"/>
          </p:cNvSpPr>
          <p:nvPr>
            <p:ph type="ctrTitle"/>
          </p:nvPr>
        </p:nvSpPr>
        <p:spPr>
          <a:xfrm>
            <a:off x="618825" y="277500"/>
            <a:ext cx="39531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UTM Helve" panose="02040603050506020204" pitchFamily="18" charset="0"/>
              </a:rPr>
              <a:t>Random Forest</a:t>
            </a:r>
            <a:endParaRPr>
              <a:latin typeface="UTM Helve" panose="02040603050506020204" pitchFamily="18" charset="0"/>
            </a:endParaRPr>
          </a:p>
        </p:txBody>
      </p:sp>
      <p:sp>
        <p:nvSpPr>
          <p:cNvPr id="4" name="TextBox 3">
            <a:extLst>
              <a:ext uri="{FF2B5EF4-FFF2-40B4-BE49-F238E27FC236}">
                <a16:creationId xmlns:a16="http://schemas.microsoft.com/office/drawing/2014/main" id="{B57D13B4-C193-59A1-5E91-05439B41D621}"/>
              </a:ext>
            </a:extLst>
          </p:cNvPr>
          <p:cNvSpPr txBox="1"/>
          <p:nvPr/>
        </p:nvSpPr>
        <p:spPr>
          <a:xfrm>
            <a:off x="189335" y="945354"/>
            <a:ext cx="3953175" cy="400110"/>
          </a:xfrm>
          <a:prstGeom prst="rect">
            <a:avLst/>
          </a:prstGeom>
          <a:noFill/>
        </p:spPr>
        <p:txBody>
          <a:bodyPr wrap="square" rtlCol="0">
            <a:spAutoFit/>
          </a:bodyPr>
          <a:lstStyle/>
          <a:p>
            <a:r>
              <a:rPr lang="en-US" sz="2000">
                <a:solidFill>
                  <a:schemeClr val="bg1"/>
                </a:solidFill>
              </a:rPr>
              <a:t>1.3. Học tập thể:</a:t>
            </a:r>
          </a:p>
        </p:txBody>
      </p:sp>
      <p:pic>
        <p:nvPicPr>
          <p:cNvPr id="3" name="Picture 2">
            <a:extLst>
              <a:ext uri="{FF2B5EF4-FFF2-40B4-BE49-F238E27FC236}">
                <a16:creationId xmlns:a16="http://schemas.microsoft.com/office/drawing/2014/main" id="{10D3E221-ABC5-1F06-59A5-33342CA0B772}"/>
              </a:ext>
            </a:extLst>
          </p:cNvPr>
          <p:cNvPicPr>
            <a:picLocks noChangeAspect="1"/>
          </p:cNvPicPr>
          <p:nvPr/>
        </p:nvPicPr>
        <p:blipFill>
          <a:blip r:embed="rId3"/>
          <a:stretch>
            <a:fillRect/>
          </a:stretch>
        </p:blipFill>
        <p:spPr>
          <a:xfrm>
            <a:off x="4356964" y="908477"/>
            <a:ext cx="4787036" cy="3476487"/>
          </a:xfrm>
          <a:prstGeom prst="rect">
            <a:avLst/>
          </a:prstGeom>
        </p:spPr>
      </p:pic>
    </p:spTree>
    <p:extLst>
      <p:ext uri="{BB962C8B-B14F-4D97-AF65-F5344CB8AC3E}">
        <p14:creationId xmlns:p14="http://schemas.microsoft.com/office/powerpoint/2010/main" val="2502395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4" name="Google Shape;1234;p43"/>
          <p:cNvSpPr txBox="1">
            <a:spLocks noGrp="1"/>
          </p:cNvSpPr>
          <p:nvPr>
            <p:ph type="title"/>
          </p:nvPr>
        </p:nvSpPr>
        <p:spPr>
          <a:xfrm>
            <a:off x="1733700" y="-237859"/>
            <a:ext cx="5676600" cy="123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a:latin typeface="+mj-lt"/>
              </a:rPr>
              <a:t>GIỚI THIỆU</a:t>
            </a:r>
            <a:endParaRPr sz="3600">
              <a:latin typeface="+mj-lt"/>
            </a:endParaRPr>
          </a:p>
        </p:txBody>
      </p:sp>
      <p:sp>
        <p:nvSpPr>
          <p:cNvPr id="1235" name="Google Shape;1235;p43"/>
          <p:cNvSpPr txBox="1">
            <a:spLocks noGrp="1"/>
          </p:cNvSpPr>
          <p:nvPr>
            <p:ph type="body" idx="1"/>
          </p:nvPr>
        </p:nvSpPr>
        <p:spPr>
          <a:xfrm>
            <a:off x="1836076" y="1137913"/>
            <a:ext cx="5471848" cy="1965505"/>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US"/>
              <a:t>Đề tài của nhóm là </a:t>
            </a:r>
            <a:r>
              <a:rPr lang="vi-VN"/>
              <a:t>Sử dụng các thuật toán Logistic Regression, Desion Tree và Random Forest để xác đinh đầu ra dựa trên các đặc trưng đầu và</a:t>
            </a:r>
            <a:r>
              <a:rPr lang="en-US"/>
              <a:t>o để chuẩn đoán bệnh ung thư vú</a:t>
            </a:r>
          </a:p>
        </p:txBody>
      </p:sp>
    </p:spTree>
    <p:extLst>
      <p:ext uri="{BB962C8B-B14F-4D97-AF65-F5344CB8AC3E}">
        <p14:creationId xmlns:p14="http://schemas.microsoft.com/office/powerpoint/2010/main" val="23601283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8"/>
          <p:cNvSpPr txBox="1">
            <a:spLocks noGrp="1"/>
          </p:cNvSpPr>
          <p:nvPr>
            <p:ph type="body" idx="1"/>
          </p:nvPr>
        </p:nvSpPr>
        <p:spPr>
          <a:xfrm>
            <a:off x="357918" y="1457873"/>
            <a:ext cx="3181920" cy="3295809"/>
          </a:xfrm>
          <a:prstGeom prst="rect">
            <a:avLst/>
          </a:prstGeom>
        </p:spPr>
        <p:txBody>
          <a:bodyPr spcFirstLastPara="1" wrap="square" lIns="91425" tIns="91425" rIns="91425" bIns="91425" anchor="t" anchorCtr="0">
            <a:noAutofit/>
          </a:bodyPr>
          <a:lstStyle/>
          <a:p>
            <a:pPr marL="0" indent="0" algn="just">
              <a:buNone/>
            </a:pPr>
            <a:r>
              <a:rPr lang="en-US" sz="1400">
                <a:solidFill>
                  <a:schemeClr val="bg1"/>
                </a:solidFill>
                <a:latin typeface="Maven Pro" panose="020B0600070205080204" charset="0"/>
              </a:rPr>
              <a:t>C</a:t>
            </a:r>
            <a:r>
              <a:rPr lang="vi-VN" sz="1400">
                <a:solidFill>
                  <a:schemeClr val="bg1"/>
                </a:solidFill>
                <a:latin typeface="Maven Pro" panose="020B0600070205080204" charset="0"/>
              </a:rPr>
              <a:t>ác bộ phân loại cơ sở :</a:t>
            </a:r>
            <a:endParaRPr lang="en-US" sz="1400">
              <a:solidFill>
                <a:schemeClr val="bg1"/>
              </a:solidFill>
              <a:latin typeface="Maven Pro" panose="020B0600070205080204" charset="0"/>
            </a:endParaRPr>
          </a:p>
          <a:p>
            <a:pPr marL="0" indent="0" algn="just">
              <a:buNone/>
            </a:pPr>
            <a:endParaRPr lang="vi-VN" sz="1400">
              <a:solidFill>
                <a:schemeClr val="bg1"/>
              </a:solidFill>
              <a:latin typeface="Maven Pro" panose="020B0600070205080204" charset="0"/>
            </a:endParaRPr>
          </a:p>
          <a:p>
            <a:pPr marL="0" indent="0" algn="just">
              <a:buNone/>
            </a:pPr>
            <a:r>
              <a:rPr lang="vi-VN" sz="1400">
                <a:solidFill>
                  <a:schemeClr val="bg1"/>
                </a:solidFill>
                <a:latin typeface="Maven Pro" panose="020B0600070205080204" charset="0"/>
              </a:rPr>
              <a:t>1) Dùng các thuật toán huấn luyện khác nhau. </a:t>
            </a:r>
          </a:p>
          <a:p>
            <a:pPr marL="0" indent="0" algn="just">
              <a:buNone/>
            </a:pPr>
            <a:r>
              <a:rPr lang="vi-VN" sz="1400">
                <a:solidFill>
                  <a:schemeClr val="bg1"/>
                </a:solidFill>
                <a:latin typeface="Maven Pro" panose="020B0600070205080204" charset="0"/>
              </a:rPr>
              <a:t>2) Mỗi bộ học dùng cách chọn đặc trưng khác nhau. </a:t>
            </a:r>
            <a:endParaRPr lang="en-US" sz="1400">
              <a:solidFill>
                <a:schemeClr val="bg1"/>
              </a:solidFill>
              <a:latin typeface="Maven Pro" panose="020B0600070205080204" charset="0"/>
            </a:endParaRPr>
          </a:p>
          <a:p>
            <a:pPr marL="0" indent="0" algn="just">
              <a:buNone/>
            </a:pPr>
            <a:r>
              <a:rPr lang="vi-VN" sz="1400">
                <a:solidFill>
                  <a:schemeClr val="bg1"/>
                </a:solidFill>
                <a:latin typeface="Maven Pro" panose="020B0600070205080204" charset="0"/>
              </a:rPr>
              <a:t>3) Có thể sử dụng cùng một thuật toán nhưng có tham số khác nhau. 4) Cùng một thuật toán nhưng sử dụng các tập dữ liệu huấn luyện khác nhau. </a:t>
            </a:r>
          </a:p>
        </p:txBody>
      </p:sp>
      <p:sp>
        <p:nvSpPr>
          <p:cNvPr id="508" name="Google Shape;508;p28"/>
          <p:cNvSpPr txBox="1">
            <a:spLocks noGrp="1"/>
          </p:cNvSpPr>
          <p:nvPr>
            <p:ph type="ctrTitle"/>
          </p:nvPr>
        </p:nvSpPr>
        <p:spPr>
          <a:xfrm>
            <a:off x="618825" y="277500"/>
            <a:ext cx="39531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UTM Helve" panose="02040603050506020204" pitchFamily="18" charset="0"/>
              </a:rPr>
              <a:t>Random Forest</a:t>
            </a:r>
            <a:endParaRPr>
              <a:latin typeface="UTM Helve" panose="02040603050506020204" pitchFamily="18" charset="0"/>
            </a:endParaRPr>
          </a:p>
        </p:txBody>
      </p:sp>
      <p:sp>
        <p:nvSpPr>
          <p:cNvPr id="4" name="TextBox 3">
            <a:extLst>
              <a:ext uri="{FF2B5EF4-FFF2-40B4-BE49-F238E27FC236}">
                <a16:creationId xmlns:a16="http://schemas.microsoft.com/office/drawing/2014/main" id="{B57D13B4-C193-59A1-5E91-05439B41D621}"/>
              </a:ext>
            </a:extLst>
          </p:cNvPr>
          <p:cNvSpPr txBox="1"/>
          <p:nvPr/>
        </p:nvSpPr>
        <p:spPr>
          <a:xfrm>
            <a:off x="189335" y="945354"/>
            <a:ext cx="3953175" cy="400110"/>
          </a:xfrm>
          <a:prstGeom prst="rect">
            <a:avLst/>
          </a:prstGeom>
          <a:noFill/>
        </p:spPr>
        <p:txBody>
          <a:bodyPr wrap="square" rtlCol="0">
            <a:spAutoFit/>
          </a:bodyPr>
          <a:lstStyle/>
          <a:p>
            <a:r>
              <a:rPr lang="en-US" sz="2000">
                <a:solidFill>
                  <a:schemeClr val="bg1"/>
                </a:solidFill>
              </a:rPr>
              <a:t>1.3. Học tập thể:</a:t>
            </a:r>
          </a:p>
        </p:txBody>
      </p:sp>
      <p:pic>
        <p:nvPicPr>
          <p:cNvPr id="3" name="Picture 2">
            <a:extLst>
              <a:ext uri="{FF2B5EF4-FFF2-40B4-BE49-F238E27FC236}">
                <a16:creationId xmlns:a16="http://schemas.microsoft.com/office/drawing/2014/main" id="{10D3E221-ABC5-1F06-59A5-33342CA0B772}"/>
              </a:ext>
            </a:extLst>
          </p:cNvPr>
          <p:cNvPicPr>
            <a:picLocks noChangeAspect="1"/>
          </p:cNvPicPr>
          <p:nvPr/>
        </p:nvPicPr>
        <p:blipFill>
          <a:blip r:embed="rId3"/>
          <a:stretch>
            <a:fillRect/>
          </a:stretch>
        </p:blipFill>
        <p:spPr>
          <a:xfrm>
            <a:off x="4356964" y="908477"/>
            <a:ext cx="4787036" cy="3476487"/>
          </a:xfrm>
          <a:prstGeom prst="rect">
            <a:avLst/>
          </a:prstGeom>
        </p:spPr>
      </p:pic>
    </p:spTree>
    <p:extLst>
      <p:ext uri="{BB962C8B-B14F-4D97-AF65-F5344CB8AC3E}">
        <p14:creationId xmlns:p14="http://schemas.microsoft.com/office/powerpoint/2010/main" val="6783924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8"/>
          <p:cNvSpPr txBox="1">
            <a:spLocks noGrp="1"/>
          </p:cNvSpPr>
          <p:nvPr>
            <p:ph type="body" idx="1"/>
          </p:nvPr>
        </p:nvSpPr>
        <p:spPr>
          <a:xfrm>
            <a:off x="574961" y="1484010"/>
            <a:ext cx="3181920" cy="3295809"/>
          </a:xfrm>
          <a:prstGeom prst="rect">
            <a:avLst/>
          </a:prstGeom>
        </p:spPr>
        <p:txBody>
          <a:bodyPr spcFirstLastPara="1" wrap="square" lIns="91425" tIns="91425" rIns="91425" bIns="91425" anchor="t" anchorCtr="0">
            <a:noAutofit/>
          </a:bodyPr>
          <a:lstStyle/>
          <a:p>
            <a:pPr marL="0" indent="0" algn="just">
              <a:buNone/>
            </a:pPr>
            <a:r>
              <a:rPr lang="vi-VN" sz="1400">
                <a:solidFill>
                  <a:schemeClr val="bg1"/>
                </a:solidFill>
                <a:latin typeface="Maven Pro" panose="020B0600070205080204" charset="0"/>
              </a:rPr>
              <a:t>Thuật toán Random forest sử dụng nhiều cây quyết định, mà mỗi cây quyết định không sử dụng tất cả dữ liệu tập training, khi đó mỗi mô hình cây quyết định không bị overfitting mà có thể bị underfitting. </a:t>
            </a:r>
            <a:endParaRPr lang="en-US" sz="1400">
              <a:solidFill>
                <a:schemeClr val="bg1"/>
              </a:solidFill>
              <a:latin typeface="Maven Pro" panose="020B0600070205080204" charset="0"/>
            </a:endParaRPr>
          </a:p>
          <a:p>
            <a:pPr marL="0" indent="0" algn="just">
              <a:buNone/>
            </a:pPr>
            <a:r>
              <a:rPr lang="vi-VN" sz="1400">
                <a:solidFill>
                  <a:schemeClr val="bg1"/>
                </a:solidFill>
                <a:latin typeface="Maven Pro" panose="020B0600070205080204" charset="0"/>
              </a:rPr>
              <a:t>Tuy nhiên kết quả cuối cùng của thuật toán Random forest lại tổng hợp lại từ nhiều cây quyết định, thế nên thông tin từ các cây sẽ bổ sung thông tin cho nhau, dẫn đến mô hình có kết quả dự đoán tốt</a:t>
            </a:r>
          </a:p>
        </p:txBody>
      </p:sp>
      <p:sp>
        <p:nvSpPr>
          <p:cNvPr id="508" name="Google Shape;508;p28"/>
          <p:cNvSpPr txBox="1">
            <a:spLocks noGrp="1"/>
          </p:cNvSpPr>
          <p:nvPr>
            <p:ph type="ctrTitle"/>
          </p:nvPr>
        </p:nvSpPr>
        <p:spPr>
          <a:xfrm>
            <a:off x="618825" y="277500"/>
            <a:ext cx="39531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UTM Helve" panose="02040603050506020204" pitchFamily="18" charset="0"/>
              </a:rPr>
              <a:t>Random Forest</a:t>
            </a:r>
            <a:endParaRPr>
              <a:latin typeface="UTM Helve" panose="02040603050506020204" pitchFamily="18" charset="0"/>
            </a:endParaRPr>
          </a:p>
        </p:txBody>
      </p:sp>
      <p:sp>
        <p:nvSpPr>
          <p:cNvPr id="4" name="TextBox 3">
            <a:extLst>
              <a:ext uri="{FF2B5EF4-FFF2-40B4-BE49-F238E27FC236}">
                <a16:creationId xmlns:a16="http://schemas.microsoft.com/office/drawing/2014/main" id="{B57D13B4-C193-59A1-5E91-05439B41D621}"/>
              </a:ext>
            </a:extLst>
          </p:cNvPr>
          <p:cNvSpPr txBox="1"/>
          <p:nvPr/>
        </p:nvSpPr>
        <p:spPr>
          <a:xfrm>
            <a:off x="189334" y="884582"/>
            <a:ext cx="3953175" cy="400110"/>
          </a:xfrm>
          <a:prstGeom prst="rect">
            <a:avLst/>
          </a:prstGeom>
          <a:noFill/>
        </p:spPr>
        <p:txBody>
          <a:bodyPr wrap="square" rtlCol="0">
            <a:spAutoFit/>
          </a:bodyPr>
          <a:lstStyle/>
          <a:p>
            <a:r>
              <a:rPr lang="en-US" sz="2000">
                <a:solidFill>
                  <a:schemeClr val="bg1"/>
                </a:solidFill>
              </a:rPr>
              <a:t>2. Ưu điểm:</a:t>
            </a:r>
          </a:p>
        </p:txBody>
      </p:sp>
      <p:pic>
        <p:nvPicPr>
          <p:cNvPr id="2" name="Picture 2" descr="Random Forests: Consolidating Decision Trees | Paperspace Blog">
            <a:extLst>
              <a:ext uri="{FF2B5EF4-FFF2-40B4-BE49-F238E27FC236}">
                <a16:creationId xmlns:a16="http://schemas.microsoft.com/office/drawing/2014/main" id="{3E30433A-99AF-DB5B-FAAD-A4DF1842B7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1492" y="0"/>
            <a:ext cx="4181475"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5037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8"/>
          <p:cNvSpPr txBox="1">
            <a:spLocks noGrp="1"/>
          </p:cNvSpPr>
          <p:nvPr>
            <p:ph type="body" idx="1"/>
          </p:nvPr>
        </p:nvSpPr>
        <p:spPr>
          <a:xfrm>
            <a:off x="450270" y="1313974"/>
            <a:ext cx="3181920" cy="3295809"/>
          </a:xfrm>
          <a:prstGeom prst="rect">
            <a:avLst/>
          </a:prstGeom>
        </p:spPr>
        <p:txBody>
          <a:bodyPr spcFirstLastPara="1" wrap="square" lIns="91425" tIns="91425" rIns="91425" bIns="91425" anchor="t" anchorCtr="0">
            <a:noAutofit/>
          </a:bodyPr>
          <a:lstStyle/>
          <a:p>
            <a:pPr marL="285750" indent="-285750"/>
            <a:r>
              <a:rPr lang="vi-VN" sz="1400">
                <a:solidFill>
                  <a:schemeClr val="bg1"/>
                </a:solidFill>
                <a:latin typeface="Maven Pro" panose="020B0600070205080204" charset="0"/>
              </a:rPr>
              <a:t>Mặc dù cố gắng giảm thiểu overfitting so với Decision tree, nhưng với số lượng cây lớn và số lượng đặc trưng nhiều thì vẫn có khả năng mô hình bị overfitting trên dữ liệu huấn luyện.</a:t>
            </a:r>
          </a:p>
          <a:p>
            <a:pPr marL="285750" indent="-285750"/>
            <a:r>
              <a:rPr lang="vi-VN" sz="1400">
                <a:solidFill>
                  <a:schemeClr val="bg1"/>
                </a:solidFill>
                <a:latin typeface="Maven Pro" panose="020B0600070205080204" charset="0"/>
              </a:rPr>
              <a:t>Phức tạp, không trực quan: Random forest có khả năng đánh giá đặc trưng quan trọng, việc diễn giải các quyết định của mô hình có thể khó khăn.</a:t>
            </a:r>
          </a:p>
          <a:p>
            <a:pPr marL="285750" indent="-285750"/>
            <a:r>
              <a:rPr lang="vi-VN" sz="1400">
                <a:solidFill>
                  <a:schemeClr val="bg1"/>
                </a:solidFill>
                <a:latin typeface="Maven Pro" panose="020B0600070205080204" charset="0"/>
              </a:rPr>
              <a:t>Cần nhiều tài nguyên tính toán, quá trình dự đoán tốn nhiều thời gian.</a:t>
            </a:r>
          </a:p>
        </p:txBody>
      </p:sp>
      <p:sp>
        <p:nvSpPr>
          <p:cNvPr id="508" name="Google Shape;508;p28"/>
          <p:cNvSpPr txBox="1">
            <a:spLocks noGrp="1"/>
          </p:cNvSpPr>
          <p:nvPr>
            <p:ph type="ctrTitle"/>
          </p:nvPr>
        </p:nvSpPr>
        <p:spPr>
          <a:xfrm>
            <a:off x="618825" y="277500"/>
            <a:ext cx="39531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UTM Helve" panose="02040603050506020204" pitchFamily="18" charset="0"/>
              </a:rPr>
              <a:t>Random Forest</a:t>
            </a:r>
            <a:endParaRPr>
              <a:latin typeface="UTM Helve" panose="02040603050506020204" pitchFamily="18" charset="0"/>
            </a:endParaRPr>
          </a:p>
        </p:txBody>
      </p:sp>
      <p:sp>
        <p:nvSpPr>
          <p:cNvPr id="4" name="TextBox 3">
            <a:extLst>
              <a:ext uri="{FF2B5EF4-FFF2-40B4-BE49-F238E27FC236}">
                <a16:creationId xmlns:a16="http://schemas.microsoft.com/office/drawing/2014/main" id="{B57D13B4-C193-59A1-5E91-05439B41D621}"/>
              </a:ext>
            </a:extLst>
          </p:cNvPr>
          <p:cNvSpPr txBox="1"/>
          <p:nvPr/>
        </p:nvSpPr>
        <p:spPr>
          <a:xfrm>
            <a:off x="189334" y="884582"/>
            <a:ext cx="3953175" cy="400110"/>
          </a:xfrm>
          <a:prstGeom prst="rect">
            <a:avLst/>
          </a:prstGeom>
          <a:noFill/>
        </p:spPr>
        <p:txBody>
          <a:bodyPr wrap="square" rtlCol="0">
            <a:spAutoFit/>
          </a:bodyPr>
          <a:lstStyle/>
          <a:p>
            <a:r>
              <a:rPr lang="en-US" sz="2000">
                <a:solidFill>
                  <a:schemeClr val="bg1"/>
                </a:solidFill>
              </a:rPr>
              <a:t>3. Nhược điểm:</a:t>
            </a:r>
          </a:p>
        </p:txBody>
      </p:sp>
      <p:pic>
        <p:nvPicPr>
          <p:cNvPr id="2" name="Picture 2" descr="Random Forests: Consolidating Decision Trees | Paperspace Blog">
            <a:extLst>
              <a:ext uri="{FF2B5EF4-FFF2-40B4-BE49-F238E27FC236}">
                <a16:creationId xmlns:a16="http://schemas.microsoft.com/office/drawing/2014/main" id="{3E30433A-99AF-DB5B-FAAD-A4DF1842B7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1492" y="0"/>
            <a:ext cx="4181475"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8049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8"/>
          <p:cNvSpPr txBox="1">
            <a:spLocks noGrp="1"/>
          </p:cNvSpPr>
          <p:nvPr>
            <p:ph type="body" idx="1"/>
          </p:nvPr>
        </p:nvSpPr>
        <p:spPr>
          <a:xfrm>
            <a:off x="429488" y="1255410"/>
            <a:ext cx="3181920" cy="3417353"/>
          </a:xfrm>
          <a:prstGeom prst="rect">
            <a:avLst/>
          </a:prstGeom>
        </p:spPr>
        <p:txBody>
          <a:bodyPr spcFirstLastPara="1" wrap="square" lIns="91425" tIns="91425" rIns="91425" bIns="91425" anchor="t" anchorCtr="0">
            <a:noAutofit/>
          </a:bodyPr>
          <a:lstStyle/>
          <a:p>
            <a:pPr marL="285750" indent="-285750"/>
            <a:r>
              <a:rPr lang="vi-VN" sz="1400">
                <a:solidFill>
                  <a:schemeClr val="bg1"/>
                </a:solidFill>
                <a:latin typeface="Maven Pro" panose="020B0600070205080204" charset="0"/>
              </a:rPr>
              <a:t>Y tế: ứng dụng để xác định sự kết hợp chính xác của các thành phần trong y học, sử dụng phân tích bệnh sử của bệnh nhân để xác định bệnh tật.</a:t>
            </a:r>
          </a:p>
          <a:p>
            <a:pPr marL="285750" indent="-285750"/>
            <a:r>
              <a:rPr lang="vi-VN" sz="1400">
                <a:solidFill>
                  <a:schemeClr val="bg1"/>
                </a:solidFill>
                <a:latin typeface="Maven Pro" panose="020B0600070205080204" charset="0"/>
              </a:rPr>
              <a:t>Lĩnh vực ngân hàng: sử dụng để phát hiện những khách hàng sử dụng dịch vụ ngân hàng nhiều hơn người khác, trả nợ đúng hạn.</a:t>
            </a:r>
          </a:p>
          <a:p>
            <a:pPr marL="285750" indent="-285750"/>
            <a:r>
              <a:rPr lang="vi-VN" sz="1400">
                <a:solidFill>
                  <a:schemeClr val="bg1"/>
                </a:solidFill>
                <a:latin typeface="Maven Pro" panose="020B0600070205080204" charset="0"/>
              </a:rPr>
              <a:t>Lĩnh vực tài chính: sử dụng để xác định hiệu suất trong tương lai của cổ phiếu.</a:t>
            </a:r>
          </a:p>
          <a:p>
            <a:pPr marL="285750" indent="-285750"/>
            <a:r>
              <a:rPr lang="vi-VN" sz="1400">
                <a:solidFill>
                  <a:schemeClr val="bg1"/>
                </a:solidFill>
                <a:latin typeface="Maven Pro" panose="020B0600070205080204" charset="0"/>
              </a:rPr>
              <a:t>Thương mại điện tử: sử dụng để xác định xem khách hàng có thích sản phẩm hay không.</a:t>
            </a:r>
          </a:p>
        </p:txBody>
      </p:sp>
      <p:sp>
        <p:nvSpPr>
          <p:cNvPr id="508" name="Google Shape;508;p28"/>
          <p:cNvSpPr txBox="1">
            <a:spLocks noGrp="1"/>
          </p:cNvSpPr>
          <p:nvPr>
            <p:ph type="ctrTitle"/>
          </p:nvPr>
        </p:nvSpPr>
        <p:spPr>
          <a:xfrm>
            <a:off x="618825" y="277500"/>
            <a:ext cx="39531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UTM Helve" panose="02040603050506020204" pitchFamily="18" charset="0"/>
              </a:rPr>
              <a:t>Random Forest</a:t>
            </a:r>
            <a:endParaRPr>
              <a:latin typeface="UTM Helve" panose="02040603050506020204" pitchFamily="18" charset="0"/>
            </a:endParaRPr>
          </a:p>
        </p:txBody>
      </p:sp>
      <p:sp>
        <p:nvSpPr>
          <p:cNvPr id="4" name="TextBox 3">
            <a:extLst>
              <a:ext uri="{FF2B5EF4-FFF2-40B4-BE49-F238E27FC236}">
                <a16:creationId xmlns:a16="http://schemas.microsoft.com/office/drawing/2014/main" id="{B57D13B4-C193-59A1-5E91-05439B41D621}"/>
              </a:ext>
            </a:extLst>
          </p:cNvPr>
          <p:cNvSpPr txBox="1"/>
          <p:nvPr/>
        </p:nvSpPr>
        <p:spPr>
          <a:xfrm>
            <a:off x="189334" y="855300"/>
            <a:ext cx="3953175" cy="400110"/>
          </a:xfrm>
          <a:prstGeom prst="rect">
            <a:avLst/>
          </a:prstGeom>
          <a:noFill/>
        </p:spPr>
        <p:txBody>
          <a:bodyPr wrap="square" rtlCol="0">
            <a:spAutoFit/>
          </a:bodyPr>
          <a:lstStyle/>
          <a:p>
            <a:r>
              <a:rPr lang="en-US" sz="2000">
                <a:solidFill>
                  <a:schemeClr val="bg1"/>
                </a:solidFill>
              </a:rPr>
              <a:t>4. Ứng dụng:</a:t>
            </a:r>
          </a:p>
        </p:txBody>
      </p:sp>
      <p:pic>
        <p:nvPicPr>
          <p:cNvPr id="4098" name="Picture 2" descr="Guide to Random Forest Classification and Regression Algorithms">
            <a:extLst>
              <a:ext uri="{FF2B5EF4-FFF2-40B4-BE49-F238E27FC236}">
                <a16:creationId xmlns:a16="http://schemas.microsoft.com/office/drawing/2014/main" id="{6A784369-04A1-56EB-F5AF-7520F73EA3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7030" y="1255410"/>
            <a:ext cx="5106970" cy="3065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64833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8"/>
          <p:cNvSpPr txBox="1">
            <a:spLocks noGrp="1"/>
          </p:cNvSpPr>
          <p:nvPr>
            <p:ph type="body" idx="1"/>
          </p:nvPr>
        </p:nvSpPr>
        <p:spPr>
          <a:xfrm>
            <a:off x="450270" y="1313974"/>
            <a:ext cx="3181920" cy="3295809"/>
          </a:xfrm>
          <a:prstGeom prst="rect">
            <a:avLst/>
          </a:prstGeom>
        </p:spPr>
        <p:txBody>
          <a:bodyPr spcFirstLastPara="1" wrap="square" lIns="91425" tIns="91425" rIns="91425" bIns="91425" anchor="t" anchorCtr="0">
            <a:noAutofit/>
          </a:bodyPr>
          <a:lstStyle/>
          <a:p>
            <a:pPr marL="0" indent="0">
              <a:buNone/>
            </a:pPr>
            <a:r>
              <a:rPr lang="vi-VN" sz="1400">
                <a:solidFill>
                  <a:schemeClr val="bg1"/>
                </a:solidFill>
                <a:latin typeface="Maven Pro" panose="020B0600070205080204" charset="0"/>
              </a:rPr>
              <a:t>Thuật toán Random forest sử dụng hai kỹ thuật bagging và bootstrapping đã được cải tiến. Bootstrapping là một phương pháp nổi tiếng được thực hiện như sau: từ một quần thể ban đầu lấy ra một mẫu D = (x1, x2, x3, .., xn) gồm n thành phần để tính toán các tham số mong muốn.</a:t>
            </a:r>
          </a:p>
        </p:txBody>
      </p:sp>
      <p:sp>
        <p:nvSpPr>
          <p:cNvPr id="508" name="Google Shape;508;p28"/>
          <p:cNvSpPr txBox="1">
            <a:spLocks noGrp="1"/>
          </p:cNvSpPr>
          <p:nvPr>
            <p:ph type="ctrTitle"/>
          </p:nvPr>
        </p:nvSpPr>
        <p:spPr>
          <a:xfrm>
            <a:off x="618825" y="277500"/>
            <a:ext cx="39531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UTM Helve" panose="02040603050506020204" pitchFamily="18" charset="0"/>
              </a:rPr>
              <a:t>Random Forest</a:t>
            </a:r>
            <a:endParaRPr>
              <a:latin typeface="UTM Helve" panose="02040603050506020204" pitchFamily="18" charset="0"/>
            </a:endParaRPr>
          </a:p>
        </p:txBody>
      </p:sp>
      <p:sp>
        <p:nvSpPr>
          <p:cNvPr id="4" name="TextBox 3">
            <a:extLst>
              <a:ext uri="{FF2B5EF4-FFF2-40B4-BE49-F238E27FC236}">
                <a16:creationId xmlns:a16="http://schemas.microsoft.com/office/drawing/2014/main" id="{B57D13B4-C193-59A1-5E91-05439B41D621}"/>
              </a:ext>
            </a:extLst>
          </p:cNvPr>
          <p:cNvSpPr txBox="1"/>
          <p:nvPr/>
        </p:nvSpPr>
        <p:spPr>
          <a:xfrm>
            <a:off x="189334" y="884582"/>
            <a:ext cx="3953175" cy="400110"/>
          </a:xfrm>
          <a:prstGeom prst="rect">
            <a:avLst/>
          </a:prstGeom>
          <a:noFill/>
        </p:spPr>
        <p:txBody>
          <a:bodyPr wrap="square" rtlCol="0">
            <a:spAutoFit/>
          </a:bodyPr>
          <a:lstStyle/>
          <a:p>
            <a:r>
              <a:rPr lang="en-US" sz="2000">
                <a:solidFill>
                  <a:schemeClr val="bg1"/>
                </a:solidFill>
              </a:rPr>
              <a:t>5. Xây dựng Random Forest:</a:t>
            </a:r>
          </a:p>
        </p:txBody>
      </p:sp>
      <p:pic>
        <p:nvPicPr>
          <p:cNvPr id="3" name="image18.png">
            <a:extLst>
              <a:ext uri="{FF2B5EF4-FFF2-40B4-BE49-F238E27FC236}">
                <a16:creationId xmlns:a16="http://schemas.microsoft.com/office/drawing/2014/main" id="{39A701F9-4139-C489-D414-514911F28577}"/>
              </a:ext>
            </a:extLst>
          </p:cNvPr>
          <p:cNvPicPr/>
          <p:nvPr/>
        </p:nvPicPr>
        <p:blipFill>
          <a:blip r:embed="rId3"/>
          <a:srcRect/>
          <a:stretch>
            <a:fillRect/>
          </a:stretch>
        </p:blipFill>
        <p:spPr>
          <a:xfrm>
            <a:off x="3875405" y="1313974"/>
            <a:ext cx="5268595" cy="2568575"/>
          </a:xfrm>
          <a:prstGeom prst="rect">
            <a:avLst/>
          </a:prstGeom>
          <a:ln/>
        </p:spPr>
      </p:pic>
    </p:spTree>
    <p:extLst>
      <p:ext uri="{BB962C8B-B14F-4D97-AF65-F5344CB8AC3E}">
        <p14:creationId xmlns:p14="http://schemas.microsoft.com/office/powerpoint/2010/main" val="35607877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cxnSp>
        <p:nvCxnSpPr>
          <p:cNvPr id="1086" name="Google Shape;1086;p38"/>
          <p:cNvCxnSpPr/>
          <p:nvPr/>
        </p:nvCxnSpPr>
        <p:spPr>
          <a:xfrm>
            <a:off x="1551088" y="2404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7" name="Google Shape;1087;p38"/>
          <p:cNvCxnSpPr/>
          <p:nvPr/>
        </p:nvCxnSpPr>
        <p:spPr>
          <a:xfrm>
            <a:off x="4280432" y="2955291"/>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8" name="Google Shape;1088;p38"/>
          <p:cNvCxnSpPr/>
          <p:nvPr/>
        </p:nvCxnSpPr>
        <p:spPr>
          <a:xfrm>
            <a:off x="7153393" y="2441741"/>
            <a:ext cx="0" cy="455100"/>
          </a:xfrm>
          <a:prstGeom prst="straightConnector1">
            <a:avLst/>
          </a:prstGeom>
          <a:noFill/>
          <a:ln w="19050" cap="flat" cmpd="sng">
            <a:solidFill>
              <a:schemeClr val="lt2"/>
            </a:solidFill>
            <a:prstDash val="solid"/>
            <a:round/>
            <a:headEnd type="none" w="med" len="med"/>
            <a:tailEnd type="none" w="med" len="med"/>
          </a:ln>
        </p:spPr>
      </p:cxnSp>
      <p:sp>
        <p:nvSpPr>
          <p:cNvPr id="1090" name="Google Shape;1090;p38"/>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UTM Neutra" panose="02040603050506020204" pitchFamily="18" charset="0"/>
              </a:rPr>
              <a:t>Các bước xây dựng</a:t>
            </a:r>
            <a:endParaRPr>
              <a:latin typeface="UTM Neutra" panose="02040603050506020204" pitchFamily="18" charset="0"/>
            </a:endParaRPr>
          </a:p>
        </p:txBody>
      </p:sp>
      <p:cxnSp>
        <p:nvCxnSpPr>
          <p:cNvPr id="1091" name="Google Shape;1091;p38"/>
          <p:cNvCxnSpPr/>
          <p:nvPr/>
        </p:nvCxnSpPr>
        <p:spPr>
          <a:xfrm>
            <a:off x="1034400" y="2918100"/>
            <a:ext cx="7075200" cy="0"/>
          </a:xfrm>
          <a:prstGeom prst="straightConnector1">
            <a:avLst/>
          </a:prstGeom>
          <a:noFill/>
          <a:ln w="19050" cap="flat" cmpd="sng">
            <a:solidFill>
              <a:schemeClr val="lt2"/>
            </a:solidFill>
            <a:prstDash val="solid"/>
            <a:round/>
            <a:headEnd type="none" w="med" len="med"/>
            <a:tailEnd type="none" w="med" len="med"/>
          </a:ln>
        </p:spPr>
      </p:cxnSp>
      <p:grpSp>
        <p:nvGrpSpPr>
          <p:cNvPr id="1092" name="Google Shape;1092;p38"/>
          <p:cNvGrpSpPr/>
          <p:nvPr/>
        </p:nvGrpSpPr>
        <p:grpSpPr>
          <a:xfrm>
            <a:off x="1372725" y="2731350"/>
            <a:ext cx="373500" cy="373500"/>
            <a:chOff x="1372725" y="1912500"/>
            <a:chExt cx="373500" cy="373500"/>
          </a:xfrm>
        </p:grpSpPr>
        <p:sp>
          <p:nvSpPr>
            <p:cNvPr id="1093" name="Google Shape;1093;p38"/>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8"/>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5" name="Google Shape;1095;p38"/>
          <p:cNvGrpSpPr/>
          <p:nvPr/>
        </p:nvGrpSpPr>
        <p:grpSpPr>
          <a:xfrm>
            <a:off x="4093686" y="2710091"/>
            <a:ext cx="373500" cy="373500"/>
            <a:chOff x="3212675" y="1912500"/>
            <a:chExt cx="373500" cy="373500"/>
          </a:xfrm>
        </p:grpSpPr>
        <p:sp>
          <p:nvSpPr>
            <p:cNvPr id="1096" name="Google Shape;1096;p38"/>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8"/>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8" name="Google Shape;1098;p38"/>
          <p:cNvGrpSpPr/>
          <p:nvPr/>
        </p:nvGrpSpPr>
        <p:grpSpPr>
          <a:xfrm>
            <a:off x="6958263" y="2768541"/>
            <a:ext cx="373500" cy="373500"/>
            <a:chOff x="5557850" y="1912500"/>
            <a:chExt cx="373500" cy="373500"/>
          </a:xfrm>
        </p:grpSpPr>
        <p:sp>
          <p:nvSpPr>
            <p:cNvPr id="1099" name="Google Shape;1099;p38"/>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8"/>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5" name="Google Shape;1105;p38"/>
          <p:cNvSpPr txBox="1">
            <a:spLocks noGrp="1"/>
          </p:cNvSpPr>
          <p:nvPr>
            <p:ph type="subTitle" idx="4294967295"/>
          </p:nvPr>
        </p:nvSpPr>
        <p:spPr>
          <a:xfrm>
            <a:off x="339964" y="1449172"/>
            <a:ext cx="2422248" cy="934452"/>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US" sz="1400"/>
              <a:t>Từ tập dữ liệu huấn luyện D, ta tạo dữ liệu ngẫu nhiên (mẫu bootstrap)</a:t>
            </a:r>
          </a:p>
        </p:txBody>
      </p:sp>
      <p:sp>
        <p:nvSpPr>
          <p:cNvPr id="1109" name="Google Shape;1109;p38"/>
          <p:cNvSpPr txBox="1">
            <a:spLocks noGrp="1"/>
          </p:cNvSpPr>
          <p:nvPr>
            <p:ph type="subTitle" idx="4294967295"/>
          </p:nvPr>
        </p:nvSpPr>
        <p:spPr>
          <a:xfrm>
            <a:off x="2886738" y="3420427"/>
            <a:ext cx="2787387" cy="973747"/>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US" sz="1400"/>
              <a:t>Sử dụng các tập dữ liệu con dữ liệu lấy mẫu ngẫu nhiên D1, D2,...,Dk xây dựng nên các cây T1, T2,..., Tk.</a:t>
            </a:r>
          </a:p>
        </p:txBody>
      </p:sp>
      <p:sp>
        <p:nvSpPr>
          <p:cNvPr id="1111" name="Google Shape;1111;p38"/>
          <p:cNvSpPr txBox="1">
            <a:spLocks noGrp="1"/>
          </p:cNvSpPr>
          <p:nvPr>
            <p:ph type="subTitle" idx="4294967295"/>
          </p:nvPr>
        </p:nvSpPr>
        <p:spPr>
          <a:xfrm>
            <a:off x="6185451" y="1738712"/>
            <a:ext cx="2109900" cy="6447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US" sz="1400"/>
              <a:t>Kết hợp các cây</a:t>
            </a:r>
            <a:endParaRPr sz="1400"/>
          </a:p>
        </p:txBody>
      </p:sp>
      <p:sp>
        <p:nvSpPr>
          <p:cNvPr id="1112" name="Google Shape;1112;p38"/>
          <p:cNvSpPr txBox="1">
            <a:spLocks noGrp="1"/>
          </p:cNvSpPr>
          <p:nvPr>
            <p:ph type="ctrTitle" idx="4294967295"/>
          </p:nvPr>
        </p:nvSpPr>
        <p:spPr>
          <a:xfrm>
            <a:off x="907900" y="3282474"/>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accent2"/>
                </a:solidFill>
              </a:rPr>
              <a:t>Step 01</a:t>
            </a:r>
            <a:endParaRPr sz="2400">
              <a:solidFill>
                <a:schemeClr val="accent2"/>
              </a:solidFill>
            </a:endParaRPr>
          </a:p>
        </p:txBody>
      </p:sp>
      <p:sp>
        <p:nvSpPr>
          <p:cNvPr id="1113" name="Google Shape;1113;p38"/>
          <p:cNvSpPr txBox="1">
            <a:spLocks noGrp="1"/>
          </p:cNvSpPr>
          <p:nvPr>
            <p:ph type="ctrTitle" idx="4294967295"/>
          </p:nvPr>
        </p:nvSpPr>
        <p:spPr>
          <a:xfrm>
            <a:off x="3637244" y="2092149"/>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accent1"/>
                </a:solidFill>
              </a:rPr>
              <a:t>Step 02</a:t>
            </a:r>
            <a:endParaRPr sz="2400">
              <a:solidFill>
                <a:schemeClr val="accent1"/>
              </a:solidFill>
            </a:endParaRPr>
          </a:p>
        </p:txBody>
      </p:sp>
      <p:sp>
        <p:nvSpPr>
          <p:cNvPr id="1114" name="Google Shape;1114;p38"/>
          <p:cNvSpPr txBox="1">
            <a:spLocks noGrp="1"/>
          </p:cNvSpPr>
          <p:nvPr>
            <p:ph type="ctrTitle" idx="4294967295"/>
          </p:nvPr>
        </p:nvSpPr>
        <p:spPr>
          <a:xfrm>
            <a:off x="6510205" y="3319665"/>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accent3"/>
                </a:solidFill>
              </a:rPr>
              <a:t>Step 03</a:t>
            </a:r>
            <a:endParaRPr sz="2400">
              <a:solidFill>
                <a:schemeClr val="accent3"/>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6" name="Hình ảnh 1">
            <a:extLst>
              <a:ext uri="{FF2B5EF4-FFF2-40B4-BE49-F238E27FC236}">
                <a16:creationId xmlns:a16="http://schemas.microsoft.com/office/drawing/2014/main" id="{B365BD1C-5968-2D74-931B-F3737279BEFC}"/>
              </a:ext>
            </a:extLst>
          </p:cNvPr>
          <p:cNvPicPr>
            <a:picLocks noChangeAspect="1"/>
          </p:cNvPicPr>
          <p:nvPr/>
        </p:nvPicPr>
        <p:blipFill>
          <a:blip r:embed="rId3"/>
          <a:stretch>
            <a:fillRect/>
          </a:stretch>
        </p:blipFill>
        <p:spPr>
          <a:xfrm>
            <a:off x="0" y="200025"/>
            <a:ext cx="4483706" cy="4455102"/>
          </a:xfrm>
          <a:prstGeom prst="rect">
            <a:avLst/>
          </a:prstGeom>
        </p:spPr>
      </p:pic>
      <p:pic>
        <p:nvPicPr>
          <p:cNvPr id="7" name="Hình ảnh 1">
            <a:extLst>
              <a:ext uri="{FF2B5EF4-FFF2-40B4-BE49-F238E27FC236}">
                <a16:creationId xmlns:a16="http://schemas.microsoft.com/office/drawing/2014/main" id="{C1808D69-A2F1-4CCA-0D52-89E836A2AA3E}"/>
              </a:ext>
            </a:extLst>
          </p:cNvPr>
          <p:cNvPicPr>
            <a:picLocks noChangeAspect="1"/>
          </p:cNvPicPr>
          <p:nvPr/>
        </p:nvPicPr>
        <p:blipFill>
          <a:blip r:embed="rId3"/>
          <a:stretch>
            <a:fillRect/>
          </a:stretch>
        </p:blipFill>
        <p:spPr>
          <a:xfrm>
            <a:off x="4483706" y="200025"/>
            <a:ext cx="5305034" cy="4218709"/>
          </a:xfrm>
          <a:prstGeom prst="rect">
            <a:avLst/>
          </a:prstGeom>
        </p:spPr>
      </p:pic>
    </p:spTree>
    <p:extLst>
      <p:ext uri="{BB962C8B-B14F-4D97-AF65-F5344CB8AC3E}">
        <p14:creationId xmlns:p14="http://schemas.microsoft.com/office/powerpoint/2010/main" val="22579746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32"/>
          <p:cNvSpPr txBox="1">
            <a:spLocks noGrp="1"/>
          </p:cNvSpPr>
          <p:nvPr>
            <p:ph type="ctrTitle"/>
          </p:nvPr>
        </p:nvSpPr>
        <p:spPr>
          <a:xfrm>
            <a:off x="2138926" y="1550578"/>
            <a:ext cx="3101400" cy="172109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LOGISTIC REGRESSION</a:t>
            </a:r>
            <a:endParaRPr/>
          </a:p>
        </p:txBody>
      </p:sp>
      <p:sp>
        <p:nvSpPr>
          <p:cNvPr id="690" name="Google Shape;690;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03</a:t>
            </a:r>
            <a:endParaRPr>
              <a:solidFill>
                <a:schemeClr val="dk2"/>
              </a:solidFill>
            </a:endParaRPr>
          </a:p>
        </p:txBody>
      </p:sp>
      <p:sp>
        <p:nvSpPr>
          <p:cNvPr id="692" name="Google Shape;692;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4" name="Google Shape;694;p32"/>
          <p:cNvCxnSpPr>
            <a:stCxn id="690"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41415381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8"/>
          <p:cNvSpPr txBox="1">
            <a:spLocks noGrp="1"/>
          </p:cNvSpPr>
          <p:nvPr>
            <p:ph type="body" idx="1"/>
          </p:nvPr>
        </p:nvSpPr>
        <p:spPr>
          <a:xfrm>
            <a:off x="3574473" y="1343891"/>
            <a:ext cx="5077692" cy="2355272"/>
          </a:xfrm>
          <a:prstGeom prst="rect">
            <a:avLst/>
          </a:prstGeom>
        </p:spPr>
        <p:txBody>
          <a:bodyPr spcFirstLastPara="1" wrap="square" lIns="91425" tIns="91425" rIns="91425" bIns="91425" anchor="t" anchorCtr="0">
            <a:noAutofit/>
          </a:bodyPr>
          <a:lstStyle/>
          <a:p>
            <a:pPr marL="0" indent="0" algn="just">
              <a:buNone/>
            </a:pPr>
            <a:r>
              <a:rPr lang="vi-VN" sz="1600">
                <a:solidFill>
                  <a:schemeClr val="bg1"/>
                </a:solidFill>
                <a:latin typeface="Maven Pro" panose="020B0600070205080204" charset="0"/>
              </a:rPr>
              <a:t>Hồi quy logistic là một kỹ thuật phân tích dữ liệu sử dụng toán học để tìm ra mối quan hệ giữa hai yếu tố dữ liệu. </a:t>
            </a:r>
            <a:endParaRPr lang="en-US" sz="1600">
              <a:solidFill>
                <a:schemeClr val="bg1"/>
              </a:solidFill>
              <a:latin typeface="Maven Pro" panose="020B0600070205080204" charset="0"/>
            </a:endParaRPr>
          </a:p>
          <a:p>
            <a:pPr marL="0" indent="0" algn="just">
              <a:buNone/>
            </a:pPr>
            <a:r>
              <a:rPr lang="en-US" sz="1600">
                <a:solidFill>
                  <a:schemeClr val="bg1"/>
                </a:solidFill>
                <a:latin typeface="Maven Pro" panose="020B0600070205080204" charset="0"/>
              </a:rPr>
              <a:t>Kỹ </a:t>
            </a:r>
            <a:r>
              <a:rPr lang="vi-VN" sz="1600">
                <a:solidFill>
                  <a:schemeClr val="bg1"/>
                </a:solidFill>
                <a:latin typeface="Maven Pro" panose="020B0600070205080204" charset="0"/>
              </a:rPr>
              <a:t>thuật này sử dụng mối quan hệ đã tìm được để dự đoán giá trị của những yếu tố đó dựa trên yếu tố còn lại. Dự đoán thường cho ra một số kết quả hữu hạn, như </a:t>
            </a:r>
            <a:r>
              <a:rPr lang="en-US" sz="1600">
                <a:solidFill>
                  <a:schemeClr val="bg1"/>
                </a:solidFill>
                <a:latin typeface="Maven Pro" panose="020B0600070205080204" charset="0"/>
              </a:rPr>
              <a:t>“</a:t>
            </a:r>
            <a:r>
              <a:rPr lang="vi-VN" sz="1600">
                <a:solidFill>
                  <a:schemeClr val="bg1"/>
                </a:solidFill>
                <a:latin typeface="Maven Pro" panose="020B0600070205080204" charset="0"/>
              </a:rPr>
              <a:t>có</a:t>
            </a:r>
            <a:r>
              <a:rPr lang="en-US" sz="1600">
                <a:solidFill>
                  <a:schemeClr val="bg1"/>
                </a:solidFill>
                <a:latin typeface="Maven Pro" panose="020B0600070205080204" charset="0"/>
              </a:rPr>
              <a:t>”</a:t>
            </a:r>
            <a:r>
              <a:rPr lang="vi-VN" sz="1600">
                <a:solidFill>
                  <a:schemeClr val="bg1"/>
                </a:solidFill>
                <a:latin typeface="Maven Pro" panose="020B0600070205080204" charset="0"/>
              </a:rPr>
              <a:t> hoặc </a:t>
            </a:r>
            <a:r>
              <a:rPr lang="en-US" sz="1600">
                <a:solidFill>
                  <a:schemeClr val="bg1"/>
                </a:solidFill>
                <a:latin typeface="Maven Pro" panose="020B0600070205080204" charset="0"/>
              </a:rPr>
              <a:t>“</a:t>
            </a:r>
            <a:r>
              <a:rPr lang="vi-VN" sz="1600">
                <a:solidFill>
                  <a:schemeClr val="bg1"/>
                </a:solidFill>
                <a:latin typeface="Maven Pro" panose="020B0600070205080204" charset="0"/>
              </a:rPr>
              <a:t>không</a:t>
            </a:r>
            <a:r>
              <a:rPr lang="en-US" sz="1600">
                <a:solidFill>
                  <a:schemeClr val="bg1"/>
                </a:solidFill>
                <a:latin typeface="Maven Pro" panose="020B0600070205080204" charset="0"/>
              </a:rPr>
              <a:t>”</a:t>
            </a:r>
            <a:r>
              <a:rPr lang="vi-VN" sz="1600">
                <a:solidFill>
                  <a:schemeClr val="bg1"/>
                </a:solidFill>
                <a:latin typeface="Maven Pro" panose="020B0600070205080204" charset="0"/>
              </a:rPr>
              <a:t>.</a:t>
            </a:r>
            <a:endParaRPr lang="en-US" sz="1600">
              <a:solidFill>
                <a:schemeClr val="bg1"/>
              </a:solidFill>
              <a:latin typeface="Maven Pro" panose="020B0600070205080204" charset="0"/>
            </a:endParaRPr>
          </a:p>
        </p:txBody>
      </p:sp>
      <p:sp>
        <p:nvSpPr>
          <p:cNvPr id="508" name="Google Shape;508;p28"/>
          <p:cNvSpPr txBox="1">
            <a:spLocks noGrp="1"/>
          </p:cNvSpPr>
          <p:nvPr>
            <p:ph type="ctrTitle"/>
          </p:nvPr>
        </p:nvSpPr>
        <p:spPr>
          <a:xfrm>
            <a:off x="618825" y="277500"/>
            <a:ext cx="39531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UTM Helve" panose="02040603050506020204" pitchFamily="18" charset="0"/>
              </a:rPr>
              <a:t>Logistic Regression</a:t>
            </a:r>
            <a:endParaRPr>
              <a:latin typeface="UTM Helve" panose="02040603050506020204" pitchFamily="18" charset="0"/>
            </a:endParaRPr>
          </a:p>
        </p:txBody>
      </p:sp>
      <p:sp>
        <p:nvSpPr>
          <p:cNvPr id="4" name="TextBox 3">
            <a:extLst>
              <a:ext uri="{FF2B5EF4-FFF2-40B4-BE49-F238E27FC236}">
                <a16:creationId xmlns:a16="http://schemas.microsoft.com/office/drawing/2014/main" id="{B57D13B4-C193-59A1-5E91-05439B41D621}"/>
              </a:ext>
            </a:extLst>
          </p:cNvPr>
          <p:cNvSpPr txBox="1"/>
          <p:nvPr/>
        </p:nvSpPr>
        <p:spPr>
          <a:xfrm>
            <a:off x="3389735" y="855300"/>
            <a:ext cx="3953175" cy="400110"/>
          </a:xfrm>
          <a:prstGeom prst="rect">
            <a:avLst/>
          </a:prstGeom>
          <a:noFill/>
        </p:spPr>
        <p:txBody>
          <a:bodyPr wrap="square" rtlCol="0">
            <a:spAutoFit/>
          </a:bodyPr>
          <a:lstStyle/>
          <a:p>
            <a:r>
              <a:rPr lang="en-US" sz="2000">
                <a:solidFill>
                  <a:schemeClr val="bg1"/>
                </a:solidFill>
              </a:rPr>
              <a:t>1. Giới thiệu:</a:t>
            </a:r>
          </a:p>
        </p:txBody>
      </p:sp>
      <p:pic>
        <p:nvPicPr>
          <p:cNvPr id="2050" name="Picture 2" descr="Logistic Regression Explained in 7 Minutes.">
            <a:extLst>
              <a:ext uri="{FF2B5EF4-FFF2-40B4-BE49-F238E27FC236}">
                <a16:creationId xmlns:a16="http://schemas.microsoft.com/office/drawing/2014/main" id="{0D42E783-9D4C-C99C-2D64-042AD078CF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198" y="1496385"/>
            <a:ext cx="3130955" cy="2150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23029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8"/>
          <p:cNvSpPr txBox="1">
            <a:spLocks noGrp="1"/>
          </p:cNvSpPr>
          <p:nvPr>
            <p:ph type="body" idx="1"/>
          </p:nvPr>
        </p:nvSpPr>
        <p:spPr>
          <a:xfrm>
            <a:off x="3574473" y="1343891"/>
            <a:ext cx="5077692" cy="2355272"/>
          </a:xfrm>
          <a:prstGeom prst="rect">
            <a:avLst/>
          </a:prstGeom>
        </p:spPr>
        <p:txBody>
          <a:bodyPr spcFirstLastPara="1" wrap="square" lIns="91425" tIns="91425" rIns="91425" bIns="91425" anchor="t" anchorCtr="0">
            <a:noAutofit/>
          </a:bodyPr>
          <a:lstStyle/>
          <a:p>
            <a:pPr marL="285750" indent="-285750" algn="just"/>
            <a:r>
              <a:rPr lang="vi-VN" sz="1400" b="1">
                <a:solidFill>
                  <a:schemeClr val="bg1"/>
                </a:solidFill>
                <a:latin typeface="Maven Pro" panose="020B0600070205080204" charset="0"/>
              </a:rPr>
              <a:t>Phương trình</a:t>
            </a:r>
            <a:r>
              <a:rPr lang="en-US" sz="1400" b="1">
                <a:solidFill>
                  <a:schemeClr val="bg1"/>
                </a:solidFill>
                <a:latin typeface="Maven Pro" panose="020B0600070205080204" charset="0"/>
              </a:rPr>
              <a:t>: </a:t>
            </a:r>
            <a:r>
              <a:rPr lang="vi-VN" sz="1400">
                <a:solidFill>
                  <a:schemeClr val="bg1"/>
                </a:solidFill>
                <a:latin typeface="Maven Pro" panose="020B0600070205080204" charset="0"/>
              </a:rPr>
              <a:t>Trong toán học, phương trình cho ta mối quan hệ giữa hai biến: x và y. Ví dụ: </a:t>
            </a:r>
            <a:r>
              <a:rPr lang="en-US" sz="1400">
                <a:solidFill>
                  <a:schemeClr val="bg1"/>
                </a:solidFill>
                <a:latin typeface="Maven Pro" panose="020B0600070205080204" charset="0"/>
              </a:rPr>
              <a:t>với </a:t>
            </a:r>
            <a:r>
              <a:rPr lang="vi-VN" sz="1400">
                <a:solidFill>
                  <a:schemeClr val="bg1"/>
                </a:solidFill>
                <a:latin typeface="Maven Pro" panose="020B0600070205080204" charset="0"/>
              </a:rPr>
              <a:t>đồ thị cho hàm y = 2*x, </a:t>
            </a:r>
            <a:r>
              <a:rPr lang="en-US" sz="1400">
                <a:solidFill>
                  <a:schemeClr val="bg1"/>
                </a:solidFill>
                <a:latin typeface="Maven Pro" panose="020B0600070205080204" charset="0"/>
              </a:rPr>
              <a:t>ta</a:t>
            </a:r>
            <a:r>
              <a:rPr lang="vi-VN" sz="1400">
                <a:solidFill>
                  <a:schemeClr val="bg1"/>
                </a:solidFill>
                <a:latin typeface="Maven Pro" panose="020B0600070205080204" charset="0"/>
              </a:rPr>
              <a:t> sẽ có một đường thẳng như hình dưới đây. Do đó hàm này còn được gọi là hàm tuyến tính.</a:t>
            </a:r>
            <a:endParaRPr lang="en-US" sz="1400">
              <a:solidFill>
                <a:schemeClr val="bg1"/>
              </a:solidFill>
              <a:latin typeface="Maven Pro" panose="020B0600070205080204" charset="0"/>
            </a:endParaRPr>
          </a:p>
          <a:p>
            <a:pPr marL="285750" indent="-285750" algn="just"/>
            <a:r>
              <a:rPr lang="vi-VN" sz="1400">
                <a:solidFill>
                  <a:schemeClr val="bg1"/>
                </a:solidFill>
                <a:latin typeface="Maven Pro" panose="020B0600070205080204" charset="0"/>
              </a:rPr>
              <a:t>Biến</a:t>
            </a:r>
            <a:r>
              <a:rPr lang="en-US" sz="1400">
                <a:solidFill>
                  <a:schemeClr val="bg1"/>
                </a:solidFill>
                <a:latin typeface="Maven Pro" panose="020B0600070205080204" charset="0"/>
              </a:rPr>
              <a:t>: Trong thống kê, biến là các yếu tố dữ liệu hoặc thuộc tính có giá trị khác nhau.</a:t>
            </a:r>
            <a:r>
              <a:rPr lang="vi-VN" sz="1400">
                <a:solidFill>
                  <a:schemeClr val="bg1"/>
                </a:solidFill>
                <a:latin typeface="Maven Pro" panose="020B0600070205080204" charset="0"/>
              </a:rPr>
              <a:t> </a:t>
            </a:r>
            <a:r>
              <a:rPr lang="en-US" sz="1400">
                <a:solidFill>
                  <a:schemeClr val="bg1"/>
                </a:solidFill>
                <a:latin typeface="Maven Pro" panose="020B0600070205080204" charset="0"/>
              </a:rPr>
              <a:t>H</a:t>
            </a:r>
            <a:r>
              <a:rPr lang="vi-VN" sz="1400">
                <a:solidFill>
                  <a:schemeClr val="bg1"/>
                </a:solidFill>
                <a:latin typeface="Maven Pro" panose="020B0600070205080204" charset="0"/>
              </a:rPr>
              <a:t>ồi quy logistic khám phá cách các biến độc lập ảnh hưởng đến một biến phụ thuộc bằng cách xem xét các giá trị dữ liệu lịch sử của cả hai biến. </a:t>
            </a:r>
          </a:p>
          <a:p>
            <a:pPr marL="0" indent="0" algn="just">
              <a:buNone/>
            </a:pPr>
            <a:endParaRPr lang="vi-VN" sz="1400">
              <a:solidFill>
                <a:schemeClr val="bg1"/>
              </a:solidFill>
              <a:latin typeface="Maven Pro" panose="020B0600070205080204" charset="0"/>
            </a:endParaRPr>
          </a:p>
        </p:txBody>
      </p:sp>
      <p:sp>
        <p:nvSpPr>
          <p:cNvPr id="508" name="Google Shape;508;p28"/>
          <p:cNvSpPr txBox="1">
            <a:spLocks noGrp="1"/>
          </p:cNvSpPr>
          <p:nvPr>
            <p:ph type="ctrTitle"/>
          </p:nvPr>
        </p:nvSpPr>
        <p:spPr>
          <a:xfrm>
            <a:off x="618825" y="277500"/>
            <a:ext cx="39531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UTM Helve" panose="02040603050506020204" pitchFamily="18" charset="0"/>
              </a:rPr>
              <a:t>Logistic Regression</a:t>
            </a:r>
            <a:endParaRPr>
              <a:latin typeface="UTM Helve" panose="02040603050506020204" pitchFamily="18" charset="0"/>
            </a:endParaRPr>
          </a:p>
        </p:txBody>
      </p:sp>
      <p:sp>
        <p:nvSpPr>
          <p:cNvPr id="4" name="TextBox 3">
            <a:extLst>
              <a:ext uri="{FF2B5EF4-FFF2-40B4-BE49-F238E27FC236}">
                <a16:creationId xmlns:a16="http://schemas.microsoft.com/office/drawing/2014/main" id="{B57D13B4-C193-59A1-5E91-05439B41D621}"/>
              </a:ext>
            </a:extLst>
          </p:cNvPr>
          <p:cNvSpPr txBox="1"/>
          <p:nvPr/>
        </p:nvSpPr>
        <p:spPr>
          <a:xfrm>
            <a:off x="3389735" y="855300"/>
            <a:ext cx="3953175" cy="400110"/>
          </a:xfrm>
          <a:prstGeom prst="rect">
            <a:avLst/>
          </a:prstGeom>
          <a:noFill/>
        </p:spPr>
        <p:txBody>
          <a:bodyPr wrap="square" rtlCol="0">
            <a:spAutoFit/>
          </a:bodyPr>
          <a:lstStyle/>
          <a:p>
            <a:r>
              <a:rPr lang="en-US" sz="2000">
                <a:solidFill>
                  <a:schemeClr val="bg1"/>
                </a:solidFill>
              </a:rPr>
              <a:t>2. Mô hình hồi quy logistic :</a:t>
            </a:r>
          </a:p>
        </p:txBody>
      </p:sp>
      <p:pic>
        <p:nvPicPr>
          <p:cNvPr id="3" name="image13.png">
            <a:extLst>
              <a:ext uri="{FF2B5EF4-FFF2-40B4-BE49-F238E27FC236}">
                <a16:creationId xmlns:a16="http://schemas.microsoft.com/office/drawing/2014/main" id="{33438DEF-A9F3-8D19-64F1-B4470AA32823}"/>
              </a:ext>
            </a:extLst>
          </p:cNvPr>
          <p:cNvPicPr/>
          <p:nvPr/>
        </p:nvPicPr>
        <p:blipFill>
          <a:blip r:embed="rId3"/>
          <a:srcRect/>
          <a:stretch>
            <a:fillRect/>
          </a:stretch>
        </p:blipFill>
        <p:spPr>
          <a:xfrm>
            <a:off x="511102" y="1255410"/>
            <a:ext cx="2579976" cy="2595129"/>
          </a:xfrm>
          <a:prstGeom prst="rect">
            <a:avLst/>
          </a:prstGeom>
          <a:ln/>
        </p:spPr>
      </p:pic>
    </p:spTree>
    <p:extLst>
      <p:ext uri="{BB962C8B-B14F-4D97-AF65-F5344CB8AC3E}">
        <p14:creationId xmlns:p14="http://schemas.microsoft.com/office/powerpoint/2010/main" val="718786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32"/>
          <p:cNvSpPr txBox="1">
            <a:spLocks noGrp="1"/>
          </p:cNvSpPr>
          <p:nvPr>
            <p:ph type="ctrTitle"/>
          </p:nvPr>
        </p:nvSpPr>
        <p:spPr>
          <a:xfrm>
            <a:off x="1863436" y="1992475"/>
            <a:ext cx="3648832"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DATA SOURCE</a:t>
            </a:r>
            <a:endParaRPr/>
          </a:p>
        </p:txBody>
      </p:sp>
      <p:sp>
        <p:nvSpPr>
          <p:cNvPr id="690" name="Google Shape;690;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01</a:t>
            </a:r>
            <a:endParaRPr>
              <a:solidFill>
                <a:schemeClr val="dk2"/>
              </a:solidFill>
            </a:endParaRPr>
          </a:p>
        </p:txBody>
      </p:sp>
      <p:sp>
        <p:nvSpPr>
          <p:cNvPr id="692" name="Google Shape;692;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4" name="Google Shape;694;p32"/>
          <p:cNvCxnSpPr>
            <a:stCxn id="690"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5580986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8"/>
          <p:cNvSpPr txBox="1">
            <a:spLocks noGrp="1"/>
          </p:cNvSpPr>
          <p:nvPr>
            <p:ph type="body" idx="1"/>
          </p:nvPr>
        </p:nvSpPr>
        <p:spPr>
          <a:xfrm>
            <a:off x="3574473" y="1343891"/>
            <a:ext cx="5077692" cy="2355272"/>
          </a:xfrm>
          <a:prstGeom prst="rect">
            <a:avLst/>
          </a:prstGeom>
        </p:spPr>
        <p:txBody>
          <a:bodyPr spcFirstLastPara="1" wrap="square" lIns="91425" tIns="91425" rIns="91425" bIns="91425" anchor="t" anchorCtr="0">
            <a:noAutofit/>
          </a:bodyPr>
          <a:lstStyle/>
          <a:p>
            <a:pPr marL="285750" indent="-285750" algn="just"/>
            <a:r>
              <a:rPr lang="vi-VN" sz="1400">
                <a:solidFill>
                  <a:schemeClr val="bg1"/>
                </a:solidFill>
                <a:latin typeface="Maven Pro" panose="020B0600070205080204" charset="0"/>
              </a:rPr>
              <a:t>Hồi quy logistic là một mô hình thống kê sử dụng hàm logistic, hay hàm logit trong toán học làm phương trình giữa x và y. Hàm logit ánh xạ y làm hàm sigmoid của x.</a:t>
            </a:r>
            <a:endParaRPr lang="en-US" sz="1400">
              <a:solidFill>
                <a:schemeClr val="bg1"/>
              </a:solidFill>
              <a:latin typeface="Maven Pro" panose="020B0600070205080204" charset="0"/>
            </a:endParaRPr>
          </a:p>
          <a:p>
            <a:pPr marL="285750" indent="-285750" algn="just"/>
            <a:r>
              <a:rPr lang="en-US" sz="1400">
                <a:solidFill>
                  <a:schemeClr val="bg1"/>
                </a:solidFill>
                <a:latin typeface="Maven Pro" panose="020B0600070205080204" charset="0"/>
              </a:rPr>
              <a:t>H</a:t>
            </a:r>
            <a:r>
              <a:rPr lang="vi-VN" sz="1400">
                <a:solidFill>
                  <a:schemeClr val="bg1"/>
                </a:solidFill>
                <a:latin typeface="Maven Pro" panose="020B0600070205080204" charset="0"/>
              </a:rPr>
              <a:t>àm logit chỉ trả về các giá trị giữa 0 và 1 cho biến phụ thuộc, dù giá trị của biến độc lập là gì. Đây là cách hồi quy logistic ước tính giá trị của biến phụ thuộc. Phương pháp hồi quy logistic cũng lập mô hình phương trình giữa nhiều biến độc lập và một biến phụ thuộc.</a:t>
            </a:r>
          </a:p>
          <a:p>
            <a:pPr marL="0" indent="0" algn="just">
              <a:buNone/>
            </a:pPr>
            <a:endParaRPr lang="vi-VN" sz="1400">
              <a:solidFill>
                <a:schemeClr val="bg1"/>
              </a:solidFill>
              <a:latin typeface="Maven Pro" panose="020B0600070205080204" charset="0"/>
            </a:endParaRPr>
          </a:p>
        </p:txBody>
      </p:sp>
      <p:sp>
        <p:nvSpPr>
          <p:cNvPr id="508" name="Google Shape;508;p28"/>
          <p:cNvSpPr txBox="1">
            <a:spLocks noGrp="1"/>
          </p:cNvSpPr>
          <p:nvPr>
            <p:ph type="ctrTitle"/>
          </p:nvPr>
        </p:nvSpPr>
        <p:spPr>
          <a:xfrm>
            <a:off x="618825" y="277500"/>
            <a:ext cx="39531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UTM Helve" panose="02040603050506020204" pitchFamily="18" charset="0"/>
              </a:rPr>
              <a:t>Logistic Regression</a:t>
            </a:r>
            <a:endParaRPr>
              <a:latin typeface="UTM Helve" panose="02040603050506020204" pitchFamily="18" charset="0"/>
            </a:endParaRPr>
          </a:p>
        </p:txBody>
      </p:sp>
      <p:sp>
        <p:nvSpPr>
          <p:cNvPr id="4" name="TextBox 3">
            <a:extLst>
              <a:ext uri="{FF2B5EF4-FFF2-40B4-BE49-F238E27FC236}">
                <a16:creationId xmlns:a16="http://schemas.microsoft.com/office/drawing/2014/main" id="{B57D13B4-C193-59A1-5E91-05439B41D621}"/>
              </a:ext>
            </a:extLst>
          </p:cNvPr>
          <p:cNvSpPr txBox="1"/>
          <p:nvPr/>
        </p:nvSpPr>
        <p:spPr>
          <a:xfrm>
            <a:off x="3389735" y="855300"/>
            <a:ext cx="3953175" cy="400110"/>
          </a:xfrm>
          <a:prstGeom prst="rect">
            <a:avLst/>
          </a:prstGeom>
          <a:noFill/>
        </p:spPr>
        <p:txBody>
          <a:bodyPr wrap="square" rtlCol="0">
            <a:spAutoFit/>
          </a:bodyPr>
          <a:lstStyle/>
          <a:p>
            <a:r>
              <a:rPr lang="en-US" sz="2000">
                <a:solidFill>
                  <a:schemeClr val="bg1"/>
                </a:solidFill>
              </a:rPr>
              <a:t>2. Mô hình hồi quy logistic :</a:t>
            </a:r>
          </a:p>
        </p:txBody>
      </p:sp>
      <p:pic>
        <p:nvPicPr>
          <p:cNvPr id="2" name="image21.png">
            <a:extLst>
              <a:ext uri="{FF2B5EF4-FFF2-40B4-BE49-F238E27FC236}">
                <a16:creationId xmlns:a16="http://schemas.microsoft.com/office/drawing/2014/main" id="{E95D08FF-421B-13C3-105D-E1BD6A765F96}"/>
              </a:ext>
            </a:extLst>
          </p:cNvPr>
          <p:cNvPicPr/>
          <p:nvPr/>
        </p:nvPicPr>
        <p:blipFill>
          <a:blip r:embed="rId3"/>
          <a:srcRect/>
          <a:stretch>
            <a:fillRect/>
          </a:stretch>
        </p:blipFill>
        <p:spPr>
          <a:xfrm>
            <a:off x="491835" y="953703"/>
            <a:ext cx="2471132" cy="996373"/>
          </a:xfrm>
          <a:prstGeom prst="rect">
            <a:avLst/>
          </a:prstGeom>
          <a:ln/>
        </p:spPr>
      </p:pic>
      <p:pic>
        <p:nvPicPr>
          <p:cNvPr id="3074" name="Picture 2">
            <a:extLst>
              <a:ext uri="{FF2B5EF4-FFF2-40B4-BE49-F238E27FC236}">
                <a16:creationId xmlns:a16="http://schemas.microsoft.com/office/drawing/2014/main" id="{6A8EA333-0676-DBA1-39E3-0BA6D15D00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195" y="2048479"/>
            <a:ext cx="2930525" cy="2041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96373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8"/>
          <p:cNvSpPr txBox="1">
            <a:spLocks noGrp="1"/>
          </p:cNvSpPr>
          <p:nvPr>
            <p:ph type="body" idx="1"/>
          </p:nvPr>
        </p:nvSpPr>
        <p:spPr>
          <a:xfrm>
            <a:off x="3574473" y="1343891"/>
            <a:ext cx="5077692" cy="2355272"/>
          </a:xfrm>
          <a:prstGeom prst="rect">
            <a:avLst/>
          </a:prstGeom>
        </p:spPr>
        <p:txBody>
          <a:bodyPr spcFirstLastPara="1" wrap="square" lIns="91425" tIns="91425" rIns="91425" bIns="91425" anchor="t" anchorCtr="0">
            <a:noAutofit/>
          </a:bodyPr>
          <a:lstStyle/>
          <a:p>
            <a:pPr marL="285750" indent="-285750" algn="just"/>
            <a:r>
              <a:rPr lang="vi-VN" sz="1400">
                <a:solidFill>
                  <a:schemeClr val="bg1"/>
                </a:solidFill>
                <a:latin typeface="Maven Pro" panose="020B0600070205080204" charset="0"/>
              </a:rPr>
              <a:t>Phân tích hồi quy logistic với nhiều biến độc lập</a:t>
            </a:r>
            <a:r>
              <a:rPr lang="en-US" sz="1400">
                <a:solidFill>
                  <a:schemeClr val="bg1"/>
                </a:solidFill>
                <a:latin typeface="Maven Pro" panose="020B0600070205080204" charset="0"/>
              </a:rPr>
              <a:t>: </a:t>
            </a:r>
            <a:r>
              <a:rPr lang="vi-VN" sz="1400">
                <a:solidFill>
                  <a:schemeClr val="bg1"/>
                </a:solidFill>
                <a:latin typeface="Maven Pro" panose="020B0600070205080204" charset="0"/>
              </a:rPr>
              <a:t>Trong nhiều trường hợp, nhiều biến giải thích ảnh hưởng đến giá trị của biến phụ thuộc. Để lập mô hình các tập dữ liệu đầu vào như vậy, công thức hồi quy logistic phải giả định mối quan hệ tuyến tính giữa các biến độc lập khác nhau. </a:t>
            </a:r>
            <a:r>
              <a:rPr lang="en-US" sz="1400">
                <a:solidFill>
                  <a:schemeClr val="bg1"/>
                </a:solidFill>
                <a:latin typeface="Maven Pro" panose="020B0600070205080204" charset="0"/>
              </a:rPr>
              <a:t>C</a:t>
            </a:r>
            <a:r>
              <a:rPr lang="vi-VN" sz="1400">
                <a:solidFill>
                  <a:schemeClr val="bg1"/>
                </a:solidFill>
                <a:latin typeface="Maven Pro" panose="020B0600070205080204" charset="0"/>
              </a:rPr>
              <a:t>ó thể sửa đổi hàm sigmoid và tính toán biến đầu ra cuối cùng như sau</a:t>
            </a:r>
            <a:r>
              <a:rPr lang="en-US" sz="1400">
                <a:solidFill>
                  <a:schemeClr val="bg1"/>
                </a:solidFill>
                <a:latin typeface="Maven Pro" panose="020B0600070205080204" charset="0"/>
              </a:rPr>
              <a:t>: </a:t>
            </a:r>
          </a:p>
          <a:p>
            <a:pPr marL="285750" indent="-285750" algn="just">
              <a:buFont typeface="Wingdings" panose="05000000000000000000" pitchFamily="2" charset="2"/>
              <a:buChar char="Ø"/>
            </a:pPr>
            <a:r>
              <a:rPr lang="en-US" sz="1800" i="1">
                <a:solidFill>
                  <a:srgbClr val="002845"/>
                </a:solidFill>
                <a:effectLst/>
                <a:highlight>
                  <a:srgbClr val="FFFFFF"/>
                </a:highlight>
                <a:latin typeface="Times New Roman" panose="02020603050405020304" pitchFamily="18" charset="0"/>
                <a:ea typeface="Times New Roman" panose="02020603050405020304" pitchFamily="18" charset="0"/>
              </a:rPr>
              <a:t>y</a:t>
            </a:r>
            <a:r>
              <a:rPr lang="en-US" sz="1800">
                <a:solidFill>
                  <a:srgbClr val="002845"/>
                </a:solidFill>
                <a:effectLst/>
                <a:highlight>
                  <a:srgbClr val="FFFFFF"/>
                </a:highlight>
                <a:latin typeface="Times New Roman" panose="02020603050405020304" pitchFamily="18" charset="0"/>
                <a:ea typeface="Times New Roman" panose="02020603050405020304" pitchFamily="18" charset="0"/>
              </a:rPr>
              <a:t> = </a:t>
            </a:r>
            <a:r>
              <a:rPr lang="en-US" sz="1800" i="1">
                <a:solidFill>
                  <a:srgbClr val="002845"/>
                </a:solidFill>
                <a:effectLst/>
                <a:highlight>
                  <a:srgbClr val="FFFFFF"/>
                </a:highlight>
                <a:latin typeface="Times New Roman" panose="02020603050405020304" pitchFamily="18" charset="0"/>
                <a:ea typeface="Times New Roman" panose="02020603050405020304" pitchFamily="18" charset="0"/>
              </a:rPr>
              <a:t>f</a:t>
            </a:r>
            <a:r>
              <a:rPr lang="en-US" sz="1800">
                <a:solidFill>
                  <a:srgbClr val="002845"/>
                </a:solidFill>
                <a:effectLst/>
                <a:highlight>
                  <a:srgbClr val="FFFFFF"/>
                </a:highlight>
                <a:latin typeface="Times New Roman" panose="02020603050405020304" pitchFamily="18" charset="0"/>
                <a:ea typeface="Times New Roman" panose="02020603050405020304" pitchFamily="18" charset="0"/>
              </a:rPr>
              <a:t>(β</a:t>
            </a:r>
            <a:r>
              <a:rPr lang="en-US" sz="1800" baseline="-25000">
                <a:solidFill>
                  <a:srgbClr val="002845"/>
                </a:solidFill>
                <a:effectLst/>
                <a:highlight>
                  <a:srgbClr val="FFFFFF"/>
                </a:highlight>
                <a:latin typeface="Times New Roman" panose="02020603050405020304" pitchFamily="18" charset="0"/>
                <a:ea typeface="Times New Roman" panose="02020603050405020304" pitchFamily="18" charset="0"/>
              </a:rPr>
              <a:t>0</a:t>
            </a:r>
            <a:r>
              <a:rPr lang="en-US" sz="1800">
                <a:solidFill>
                  <a:srgbClr val="002845"/>
                </a:solidFill>
                <a:effectLst/>
                <a:highlight>
                  <a:srgbClr val="FFFFFF"/>
                </a:highlight>
                <a:latin typeface="Times New Roman" panose="02020603050405020304" pitchFamily="18" charset="0"/>
                <a:ea typeface="Times New Roman" panose="02020603050405020304" pitchFamily="18" charset="0"/>
              </a:rPr>
              <a:t> + β</a:t>
            </a:r>
            <a:r>
              <a:rPr lang="en-US" sz="1800" baseline="-25000">
                <a:solidFill>
                  <a:srgbClr val="002845"/>
                </a:solidFill>
                <a:effectLst/>
                <a:highlight>
                  <a:srgbClr val="FFFFFF"/>
                </a:highlight>
                <a:latin typeface="Times New Roman" panose="02020603050405020304" pitchFamily="18" charset="0"/>
                <a:ea typeface="Times New Roman" panose="02020603050405020304" pitchFamily="18" charset="0"/>
              </a:rPr>
              <a:t>1</a:t>
            </a:r>
            <a:r>
              <a:rPr lang="en-US" sz="1800" i="1">
                <a:solidFill>
                  <a:srgbClr val="002845"/>
                </a:solidFill>
                <a:effectLst/>
                <a:highlight>
                  <a:srgbClr val="FFFFFF"/>
                </a:highlight>
                <a:latin typeface="Times New Roman" panose="02020603050405020304" pitchFamily="18" charset="0"/>
                <a:ea typeface="Times New Roman" panose="02020603050405020304" pitchFamily="18" charset="0"/>
              </a:rPr>
              <a:t>x</a:t>
            </a:r>
            <a:r>
              <a:rPr lang="en-US" sz="1800" baseline="-25000">
                <a:solidFill>
                  <a:srgbClr val="002845"/>
                </a:solidFill>
                <a:effectLst/>
                <a:highlight>
                  <a:srgbClr val="FFFFFF"/>
                </a:highlight>
                <a:latin typeface="Times New Roman" panose="02020603050405020304" pitchFamily="18" charset="0"/>
                <a:ea typeface="Times New Roman" panose="02020603050405020304" pitchFamily="18" charset="0"/>
              </a:rPr>
              <a:t>1</a:t>
            </a:r>
            <a:r>
              <a:rPr lang="en-US" sz="1800">
                <a:solidFill>
                  <a:srgbClr val="002845"/>
                </a:solidFill>
                <a:effectLst/>
                <a:highlight>
                  <a:srgbClr val="FFFFFF"/>
                </a:highlight>
                <a:latin typeface="Times New Roman" panose="02020603050405020304" pitchFamily="18" charset="0"/>
                <a:ea typeface="Times New Roman" panose="02020603050405020304" pitchFamily="18" charset="0"/>
              </a:rPr>
              <a:t> + β</a:t>
            </a:r>
            <a:r>
              <a:rPr lang="en-US" sz="1800" baseline="-25000">
                <a:solidFill>
                  <a:srgbClr val="002845"/>
                </a:solidFill>
                <a:effectLst/>
                <a:highlight>
                  <a:srgbClr val="FFFFFF"/>
                </a:highlight>
                <a:latin typeface="Times New Roman" panose="02020603050405020304" pitchFamily="18" charset="0"/>
                <a:ea typeface="Times New Roman" panose="02020603050405020304" pitchFamily="18" charset="0"/>
              </a:rPr>
              <a:t>2</a:t>
            </a:r>
            <a:r>
              <a:rPr lang="en-US" sz="1800" i="1">
                <a:solidFill>
                  <a:srgbClr val="002845"/>
                </a:solidFill>
                <a:effectLst/>
                <a:highlight>
                  <a:srgbClr val="FFFFFF"/>
                </a:highlight>
                <a:latin typeface="Times New Roman" panose="02020603050405020304" pitchFamily="18" charset="0"/>
                <a:ea typeface="Times New Roman" panose="02020603050405020304" pitchFamily="18" charset="0"/>
              </a:rPr>
              <a:t>x</a:t>
            </a:r>
            <a:r>
              <a:rPr lang="en-US" sz="1800" baseline="-25000">
                <a:solidFill>
                  <a:srgbClr val="002845"/>
                </a:solidFill>
                <a:effectLst/>
                <a:highlight>
                  <a:srgbClr val="FFFFFF"/>
                </a:highlight>
                <a:latin typeface="Times New Roman" panose="02020603050405020304" pitchFamily="18" charset="0"/>
                <a:ea typeface="Times New Roman" panose="02020603050405020304" pitchFamily="18" charset="0"/>
              </a:rPr>
              <a:t>2</a:t>
            </a:r>
            <a:r>
              <a:rPr lang="en-US" sz="1800">
                <a:solidFill>
                  <a:srgbClr val="002845"/>
                </a:solidFill>
                <a:effectLst/>
                <a:highlight>
                  <a:srgbClr val="FFFFFF"/>
                </a:highlight>
                <a:latin typeface="Times New Roman" panose="02020603050405020304" pitchFamily="18" charset="0"/>
                <a:ea typeface="Times New Roman" panose="02020603050405020304" pitchFamily="18" charset="0"/>
              </a:rPr>
              <a:t>+… β</a:t>
            </a:r>
            <a:r>
              <a:rPr lang="en-US" sz="1800" baseline="-25000">
                <a:solidFill>
                  <a:srgbClr val="002845"/>
                </a:solidFill>
                <a:effectLst/>
                <a:highlight>
                  <a:srgbClr val="FFFFFF"/>
                </a:highlight>
                <a:latin typeface="Times New Roman" panose="02020603050405020304" pitchFamily="18" charset="0"/>
                <a:ea typeface="Times New Roman" panose="02020603050405020304" pitchFamily="18" charset="0"/>
              </a:rPr>
              <a:t>n</a:t>
            </a:r>
            <a:r>
              <a:rPr lang="en-US" sz="1800" i="1">
                <a:solidFill>
                  <a:srgbClr val="002845"/>
                </a:solidFill>
                <a:effectLst/>
                <a:highlight>
                  <a:srgbClr val="FFFFFF"/>
                </a:highlight>
                <a:latin typeface="Times New Roman" panose="02020603050405020304" pitchFamily="18" charset="0"/>
                <a:ea typeface="Times New Roman" panose="02020603050405020304" pitchFamily="18" charset="0"/>
              </a:rPr>
              <a:t>x</a:t>
            </a:r>
            <a:r>
              <a:rPr lang="en-US" sz="1800" baseline="-25000">
                <a:solidFill>
                  <a:srgbClr val="002845"/>
                </a:solidFill>
                <a:effectLst/>
                <a:highlight>
                  <a:srgbClr val="FFFFFF"/>
                </a:highlight>
                <a:latin typeface="Times New Roman" panose="02020603050405020304" pitchFamily="18" charset="0"/>
                <a:ea typeface="Times New Roman" panose="02020603050405020304" pitchFamily="18" charset="0"/>
              </a:rPr>
              <a:t>n</a:t>
            </a:r>
            <a:r>
              <a:rPr lang="en-US" sz="1800">
                <a:solidFill>
                  <a:srgbClr val="002845"/>
                </a:solidFill>
                <a:effectLst/>
                <a:highlight>
                  <a:srgbClr val="FFFFFF"/>
                </a:highlight>
                <a:latin typeface="Times New Roman" panose="02020603050405020304" pitchFamily="18" charset="0"/>
                <a:ea typeface="Times New Roman" panose="02020603050405020304" pitchFamily="18" charset="0"/>
              </a:rPr>
              <a:t>)</a:t>
            </a:r>
          </a:p>
          <a:p>
            <a:pPr marL="285750" indent="-285750" algn="just">
              <a:buFont typeface="Wingdings" panose="05000000000000000000" pitchFamily="2" charset="2"/>
              <a:buChar char="Ø"/>
            </a:pPr>
            <a:endParaRPr lang="en-US" sz="1800">
              <a:solidFill>
                <a:srgbClr val="000000"/>
              </a:solidFill>
              <a:effectLst/>
              <a:latin typeface="Times New Roman" panose="02020603050405020304" pitchFamily="18" charset="0"/>
              <a:ea typeface="Times New Roman" panose="02020603050405020304" pitchFamily="18" charset="0"/>
            </a:endParaRPr>
          </a:p>
          <a:p>
            <a:pPr marL="285750" indent="-285750" algn="just"/>
            <a:r>
              <a:rPr lang="vi-VN" sz="1400">
                <a:solidFill>
                  <a:schemeClr val="bg1"/>
                </a:solidFill>
                <a:latin typeface="Maven Pro" panose="020B0600070205080204" charset="0"/>
              </a:rPr>
              <a:t>Ký hiệu </a:t>
            </a:r>
            <a:r>
              <a:rPr lang="el-GR" sz="1400">
                <a:solidFill>
                  <a:schemeClr val="bg1"/>
                </a:solidFill>
                <a:latin typeface="Maven Pro" panose="020B0600070205080204" charset="0"/>
              </a:rPr>
              <a:t>β </a:t>
            </a:r>
            <a:r>
              <a:rPr lang="vi-VN" sz="1400">
                <a:solidFill>
                  <a:schemeClr val="bg1"/>
                </a:solidFill>
                <a:latin typeface="Maven Pro" panose="020B0600070205080204" charset="0"/>
              </a:rPr>
              <a:t>đại diện cho hệ số hồi quy. Mô hình logit có thể đảo ngược tính toán các giá trị hệ số này khi bạn cho nó một tập dữ liệu thực nghiệm đủ lớn có các giá trị đã xác định của cả hai biến phụ thuộc và biến độc lập. </a:t>
            </a:r>
          </a:p>
        </p:txBody>
      </p:sp>
      <p:sp>
        <p:nvSpPr>
          <p:cNvPr id="508" name="Google Shape;508;p28"/>
          <p:cNvSpPr txBox="1">
            <a:spLocks noGrp="1"/>
          </p:cNvSpPr>
          <p:nvPr>
            <p:ph type="ctrTitle"/>
          </p:nvPr>
        </p:nvSpPr>
        <p:spPr>
          <a:xfrm>
            <a:off x="618825" y="277500"/>
            <a:ext cx="39531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UTM Helve" panose="02040603050506020204" pitchFamily="18" charset="0"/>
              </a:rPr>
              <a:t>Logistic Regression</a:t>
            </a:r>
            <a:endParaRPr>
              <a:latin typeface="UTM Helve" panose="02040603050506020204" pitchFamily="18" charset="0"/>
            </a:endParaRPr>
          </a:p>
        </p:txBody>
      </p:sp>
      <p:sp>
        <p:nvSpPr>
          <p:cNvPr id="4" name="TextBox 3">
            <a:extLst>
              <a:ext uri="{FF2B5EF4-FFF2-40B4-BE49-F238E27FC236}">
                <a16:creationId xmlns:a16="http://schemas.microsoft.com/office/drawing/2014/main" id="{B57D13B4-C193-59A1-5E91-05439B41D621}"/>
              </a:ext>
            </a:extLst>
          </p:cNvPr>
          <p:cNvSpPr txBox="1"/>
          <p:nvPr/>
        </p:nvSpPr>
        <p:spPr>
          <a:xfrm>
            <a:off x="3389735" y="855300"/>
            <a:ext cx="3953175" cy="400110"/>
          </a:xfrm>
          <a:prstGeom prst="rect">
            <a:avLst/>
          </a:prstGeom>
          <a:noFill/>
        </p:spPr>
        <p:txBody>
          <a:bodyPr wrap="square" rtlCol="0">
            <a:spAutoFit/>
          </a:bodyPr>
          <a:lstStyle/>
          <a:p>
            <a:r>
              <a:rPr lang="en-US" sz="2000">
                <a:solidFill>
                  <a:schemeClr val="bg1"/>
                </a:solidFill>
              </a:rPr>
              <a:t>2. Mô hình hồi quy logistic :</a:t>
            </a:r>
          </a:p>
        </p:txBody>
      </p:sp>
      <p:pic>
        <p:nvPicPr>
          <p:cNvPr id="2" name="image21.png">
            <a:extLst>
              <a:ext uri="{FF2B5EF4-FFF2-40B4-BE49-F238E27FC236}">
                <a16:creationId xmlns:a16="http://schemas.microsoft.com/office/drawing/2014/main" id="{E95D08FF-421B-13C3-105D-E1BD6A765F96}"/>
              </a:ext>
            </a:extLst>
          </p:cNvPr>
          <p:cNvPicPr/>
          <p:nvPr/>
        </p:nvPicPr>
        <p:blipFill>
          <a:blip r:embed="rId3"/>
          <a:srcRect/>
          <a:stretch>
            <a:fillRect/>
          </a:stretch>
        </p:blipFill>
        <p:spPr>
          <a:xfrm>
            <a:off x="491835" y="953703"/>
            <a:ext cx="2471132" cy="996373"/>
          </a:xfrm>
          <a:prstGeom prst="rect">
            <a:avLst/>
          </a:prstGeom>
          <a:ln/>
        </p:spPr>
      </p:pic>
      <p:pic>
        <p:nvPicPr>
          <p:cNvPr id="3074" name="Picture 2">
            <a:extLst>
              <a:ext uri="{FF2B5EF4-FFF2-40B4-BE49-F238E27FC236}">
                <a16:creationId xmlns:a16="http://schemas.microsoft.com/office/drawing/2014/main" id="{6A8EA333-0676-DBA1-39E3-0BA6D15D00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195" y="2048479"/>
            <a:ext cx="2930525" cy="2041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2332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6" name="Google Shape;476;p27"/>
          <p:cNvSpPr txBox="1">
            <a:spLocks noGrp="1"/>
          </p:cNvSpPr>
          <p:nvPr>
            <p:ph type="subTitle" idx="2"/>
          </p:nvPr>
        </p:nvSpPr>
        <p:spPr>
          <a:xfrm>
            <a:off x="850964" y="1504177"/>
            <a:ext cx="175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Chuẩn bị dữ liệu</a:t>
            </a:r>
            <a:endParaRPr/>
          </a:p>
        </p:txBody>
      </p:sp>
      <p:sp>
        <p:nvSpPr>
          <p:cNvPr id="477" name="Google Shape;477;p27"/>
          <p:cNvSpPr txBox="1">
            <a:spLocks noGrp="1"/>
          </p:cNvSpPr>
          <p:nvPr>
            <p:ph type="title" idx="3"/>
          </p:nvPr>
        </p:nvSpPr>
        <p:spPr>
          <a:xfrm>
            <a:off x="1028120" y="973472"/>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79" name="Google Shape;479;p27"/>
          <p:cNvSpPr txBox="1">
            <a:spLocks noGrp="1"/>
          </p:cNvSpPr>
          <p:nvPr>
            <p:ph type="title" idx="6"/>
          </p:nvPr>
        </p:nvSpPr>
        <p:spPr>
          <a:xfrm>
            <a:off x="3747647" y="973472"/>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81" name="Google Shape;481;p27"/>
          <p:cNvSpPr txBox="1">
            <a:spLocks noGrp="1"/>
          </p:cNvSpPr>
          <p:nvPr>
            <p:ph type="title" idx="9"/>
          </p:nvPr>
        </p:nvSpPr>
        <p:spPr>
          <a:xfrm>
            <a:off x="6470524" y="973472"/>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2" name="Google Shape;482;p27"/>
          <p:cNvSpPr/>
          <p:nvPr/>
        </p:nvSpPr>
        <p:spPr>
          <a:xfrm>
            <a:off x="1037470" y="77197"/>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3747647" y="77197"/>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470524" y="77197"/>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5" name="Google Shape;485;p27"/>
          <p:cNvCxnSpPr>
            <a:cxnSpLocks/>
            <a:stCxn id="482" idx="1"/>
            <a:endCxn id="477" idx="1"/>
          </p:cNvCxnSpPr>
          <p:nvPr/>
        </p:nvCxnSpPr>
        <p:spPr>
          <a:xfrm rot="10800000" flipV="1">
            <a:off x="1028120" y="489246"/>
            <a:ext cx="9350" cy="773125"/>
          </a:xfrm>
          <a:prstGeom prst="bentConnector3">
            <a:avLst>
              <a:gd name="adj1" fmla="val 254492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79" idx="1"/>
          </p:cNvCxnSpPr>
          <p:nvPr/>
        </p:nvCxnSpPr>
        <p:spPr>
          <a:xfrm rot="10800000" flipV="1">
            <a:off x="3747647" y="489246"/>
            <a:ext cx="12700" cy="773125"/>
          </a:xfrm>
          <a:prstGeom prst="bentConnector3">
            <a:avLst>
              <a:gd name="adj1" fmla="val 1800000"/>
            </a:avLst>
          </a:prstGeom>
          <a:noFill/>
          <a:ln w="9525" cap="flat" cmpd="sng">
            <a:solidFill>
              <a:schemeClr val="lt1"/>
            </a:solidFill>
            <a:prstDash val="solid"/>
            <a:round/>
            <a:headEnd type="none" w="med" len="med"/>
            <a:tailEnd type="none" w="med" len="med"/>
          </a:ln>
        </p:spPr>
      </p:cxnSp>
      <p:cxnSp>
        <p:nvCxnSpPr>
          <p:cNvPr id="487" name="Google Shape;487;p27"/>
          <p:cNvCxnSpPr>
            <a:stCxn id="484" idx="1"/>
            <a:endCxn id="481" idx="1"/>
          </p:cNvCxnSpPr>
          <p:nvPr/>
        </p:nvCxnSpPr>
        <p:spPr>
          <a:xfrm rot="10800000" flipV="1">
            <a:off x="6470524" y="489246"/>
            <a:ext cx="12700" cy="773125"/>
          </a:xfrm>
          <a:prstGeom prst="bentConnector3">
            <a:avLst>
              <a:gd name="adj1" fmla="val 1800000"/>
            </a:avLst>
          </a:prstGeom>
          <a:noFill/>
          <a:ln w="9525" cap="flat" cmpd="sng">
            <a:solidFill>
              <a:schemeClr val="lt1"/>
            </a:solidFill>
            <a:prstDash val="solid"/>
            <a:round/>
            <a:headEnd type="none" w="med" len="med"/>
            <a:tailEnd type="none" w="med" len="med"/>
          </a:ln>
        </p:spPr>
      </p:cxnSp>
      <p:sp>
        <p:nvSpPr>
          <p:cNvPr id="488" name="Google Shape;488;p27"/>
          <p:cNvSpPr/>
          <p:nvPr/>
        </p:nvSpPr>
        <p:spPr>
          <a:xfrm>
            <a:off x="2080820" y="-65941"/>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7294628" y="901309"/>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27"/>
          <p:cNvGrpSpPr/>
          <p:nvPr/>
        </p:nvGrpSpPr>
        <p:grpSpPr>
          <a:xfrm>
            <a:off x="3880378" y="199107"/>
            <a:ext cx="577210" cy="580282"/>
            <a:chOff x="3095745" y="3805393"/>
            <a:chExt cx="352840" cy="354717"/>
          </a:xfrm>
        </p:grpSpPr>
        <p:sp>
          <p:nvSpPr>
            <p:cNvPr id="492" name="Google Shape;492;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488;p27">
            <a:extLst>
              <a:ext uri="{FF2B5EF4-FFF2-40B4-BE49-F238E27FC236}">
                <a16:creationId xmlns:a16="http://schemas.microsoft.com/office/drawing/2014/main" id="{87CD5AED-3A18-52EB-B44A-FBFFB08AAC2D}"/>
              </a:ext>
            </a:extLst>
          </p:cNvPr>
          <p:cNvSpPr/>
          <p:nvPr/>
        </p:nvSpPr>
        <p:spPr>
          <a:xfrm>
            <a:off x="1434478" y="2143837"/>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76;p27">
            <a:extLst>
              <a:ext uri="{FF2B5EF4-FFF2-40B4-BE49-F238E27FC236}">
                <a16:creationId xmlns:a16="http://schemas.microsoft.com/office/drawing/2014/main" id="{B9D17754-1E8A-2657-6CB9-671562977FF7}"/>
              </a:ext>
            </a:extLst>
          </p:cNvPr>
          <p:cNvSpPr txBox="1">
            <a:spLocks/>
          </p:cNvSpPr>
          <p:nvPr/>
        </p:nvSpPr>
        <p:spPr>
          <a:xfrm>
            <a:off x="3429419" y="1496445"/>
            <a:ext cx="1755600" cy="572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r>
              <a:rPr lang="en-US"/>
              <a:t>Khởi tạo trọng số</a:t>
            </a:r>
          </a:p>
        </p:txBody>
      </p:sp>
      <p:sp>
        <p:nvSpPr>
          <p:cNvPr id="47" name="Google Shape;476;p27">
            <a:extLst>
              <a:ext uri="{FF2B5EF4-FFF2-40B4-BE49-F238E27FC236}">
                <a16:creationId xmlns:a16="http://schemas.microsoft.com/office/drawing/2014/main" id="{44357C60-63D6-B66C-4B24-82DDDC6D82CB}"/>
              </a:ext>
            </a:extLst>
          </p:cNvPr>
          <p:cNvSpPr txBox="1">
            <a:spLocks/>
          </p:cNvSpPr>
          <p:nvPr/>
        </p:nvSpPr>
        <p:spPr>
          <a:xfrm>
            <a:off x="6176807" y="1483327"/>
            <a:ext cx="1755600" cy="572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r>
              <a:rPr lang="en-US"/>
              <a:t>Xác định giả thuyết</a:t>
            </a:r>
          </a:p>
        </p:txBody>
      </p:sp>
      <p:sp>
        <p:nvSpPr>
          <p:cNvPr id="49" name="Google Shape;476;p27">
            <a:extLst>
              <a:ext uri="{FF2B5EF4-FFF2-40B4-BE49-F238E27FC236}">
                <a16:creationId xmlns:a16="http://schemas.microsoft.com/office/drawing/2014/main" id="{50BC0C3F-0BDE-B9CB-98ED-A83F4119F761}"/>
              </a:ext>
            </a:extLst>
          </p:cNvPr>
          <p:cNvSpPr txBox="1">
            <a:spLocks/>
          </p:cNvSpPr>
          <p:nvPr/>
        </p:nvSpPr>
        <p:spPr>
          <a:xfrm>
            <a:off x="273870" y="3855891"/>
            <a:ext cx="1755600" cy="572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r>
              <a:rPr lang="en-US"/>
              <a:t>Xác định hàm </a:t>
            </a:r>
          </a:p>
          <a:p>
            <a:pPr marL="0" indent="0"/>
            <a:r>
              <a:rPr lang="en-US"/>
              <a:t>mất mát	</a:t>
            </a:r>
          </a:p>
        </p:txBody>
      </p:sp>
      <p:sp>
        <p:nvSpPr>
          <p:cNvPr id="50" name="Google Shape;477;p27">
            <a:extLst>
              <a:ext uri="{FF2B5EF4-FFF2-40B4-BE49-F238E27FC236}">
                <a16:creationId xmlns:a16="http://schemas.microsoft.com/office/drawing/2014/main" id="{9C90F7EA-D4B2-D4AD-1CDF-E975FAC2348D}"/>
              </a:ext>
            </a:extLst>
          </p:cNvPr>
          <p:cNvSpPr txBox="1">
            <a:spLocks/>
          </p:cNvSpPr>
          <p:nvPr/>
        </p:nvSpPr>
        <p:spPr>
          <a:xfrm>
            <a:off x="478496" y="3389569"/>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2"/>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
              <a:t>04</a:t>
            </a:r>
          </a:p>
        </p:txBody>
      </p:sp>
      <p:sp>
        <p:nvSpPr>
          <p:cNvPr id="51" name="Google Shape;479;p27">
            <a:extLst>
              <a:ext uri="{FF2B5EF4-FFF2-40B4-BE49-F238E27FC236}">
                <a16:creationId xmlns:a16="http://schemas.microsoft.com/office/drawing/2014/main" id="{092EACDF-2D0F-BD14-EBB1-8DCC9A5BB9C4}"/>
              </a:ext>
            </a:extLst>
          </p:cNvPr>
          <p:cNvSpPr txBox="1">
            <a:spLocks/>
          </p:cNvSpPr>
          <p:nvPr/>
        </p:nvSpPr>
        <p:spPr>
          <a:xfrm>
            <a:off x="2923547" y="3360672"/>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3"/>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
              <a:t>05</a:t>
            </a:r>
          </a:p>
        </p:txBody>
      </p:sp>
      <p:sp>
        <p:nvSpPr>
          <p:cNvPr id="52" name="Google Shape;481;p27">
            <a:extLst>
              <a:ext uri="{FF2B5EF4-FFF2-40B4-BE49-F238E27FC236}">
                <a16:creationId xmlns:a16="http://schemas.microsoft.com/office/drawing/2014/main" id="{D029F728-3B90-B2EE-F515-192470FC3C3F}"/>
              </a:ext>
            </a:extLst>
          </p:cNvPr>
          <p:cNvSpPr txBox="1">
            <a:spLocks/>
          </p:cNvSpPr>
          <p:nvPr/>
        </p:nvSpPr>
        <p:spPr>
          <a:xfrm>
            <a:off x="5157904" y="3332171"/>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
              <a:t>06</a:t>
            </a:r>
          </a:p>
        </p:txBody>
      </p:sp>
      <p:sp>
        <p:nvSpPr>
          <p:cNvPr id="53" name="Google Shape;482;p27">
            <a:extLst>
              <a:ext uri="{FF2B5EF4-FFF2-40B4-BE49-F238E27FC236}">
                <a16:creationId xmlns:a16="http://schemas.microsoft.com/office/drawing/2014/main" id="{C7B2F484-AA56-B026-8EB0-B93CF4FA739C}"/>
              </a:ext>
            </a:extLst>
          </p:cNvPr>
          <p:cNvSpPr/>
          <p:nvPr/>
        </p:nvSpPr>
        <p:spPr>
          <a:xfrm>
            <a:off x="460376" y="2428911"/>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83;p27">
            <a:extLst>
              <a:ext uri="{FF2B5EF4-FFF2-40B4-BE49-F238E27FC236}">
                <a16:creationId xmlns:a16="http://schemas.microsoft.com/office/drawing/2014/main" id="{A3C1BCBE-ABA8-A8F4-1738-65F3FA29AF9D}"/>
              </a:ext>
            </a:extLst>
          </p:cNvPr>
          <p:cNvSpPr/>
          <p:nvPr/>
        </p:nvSpPr>
        <p:spPr>
          <a:xfrm>
            <a:off x="2923547" y="2464397"/>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84;p27">
            <a:extLst>
              <a:ext uri="{FF2B5EF4-FFF2-40B4-BE49-F238E27FC236}">
                <a16:creationId xmlns:a16="http://schemas.microsoft.com/office/drawing/2014/main" id="{19D61201-EC33-3B33-D944-A9F0DE1C6D4C}"/>
              </a:ext>
            </a:extLst>
          </p:cNvPr>
          <p:cNvSpPr/>
          <p:nvPr/>
        </p:nvSpPr>
        <p:spPr>
          <a:xfrm>
            <a:off x="5157904" y="2435896"/>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 name="Google Shape;485;p27">
            <a:extLst>
              <a:ext uri="{FF2B5EF4-FFF2-40B4-BE49-F238E27FC236}">
                <a16:creationId xmlns:a16="http://schemas.microsoft.com/office/drawing/2014/main" id="{07529BA3-F242-311B-4AB5-E9B0E9ECDF0B}"/>
              </a:ext>
            </a:extLst>
          </p:cNvPr>
          <p:cNvCxnSpPr>
            <a:stCxn id="53" idx="1"/>
            <a:endCxn id="50" idx="1"/>
          </p:cNvCxnSpPr>
          <p:nvPr/>
        </p:nvCxnSpPr>
        <p:spPr>
          <a:xfrm rot="10800000" flipH="1" flipV="1">
            <a:off x="460376" y="2840961"/>
            <a:ext cx="18120" cy="837508"/>
          </a:xfrm>
          <a:prstGeom prst="bentConnector3">
            <a:avLst>
              <a:gd name="adj1" fmla="val -1261589"/>
            </a:avLst>
          </a:prstGeom>
          <a:noFill/>
          <a:ln w="9525" cap="flat" cmpd="sng">
            <a:solidFill>
              <a:schemeClr val="lt1"/>
            </a:solidFill>
            <a:prstDash val="solid"/>
            <a:round/>
            <a:headEnd type="none" w="med" len="med"/>
            <a:tailEnd type="none" w="med" len="med"/>
          </a:ln>
        </p:spPr>
      </p:cxnSp>
      <p:cxnSp>
        <p:nvCxnSpPr>
          <p:cNvPr id="57" name="Google Shape;486;p27">
            <a:extLst>
              <a:ext uri="{FF2B5EF4-FFF2-40B4-BE49-F238E27FC236}">
                <a16:creationId xmlns:a16="http://schemas.microsoft.com/office/drawing/2014/main" id="{76DA42C9-245D-6C9B-D0DB-370F6BE5DCDE}"/>
              </a:ext>
            </a:extLst>
          </p:cNvPr>
          <p:cNvCxnSpPr>
            <a:stCxn id="54" idx="1"/>
            <a:endCxn id="51" idx="1"/>
          </p:cNvCxnSpPr>
          <p:nvPr/>
        </p:nvCxnSpPr>
        <p:spPr>
          <a:xfrm rot="10800000" flipV="1">
            <a:off x="2923547" y="2876446"/>
            <a:ext cx="12700" cy="773125"/>
          </a:xfrm>
          <a:prstGeom prst="bentConnector3">
            <a:avLst>
              <a:gd name="adj1" fmla="val 1800000"/>
            </a:avLst>
          </a:prstGeom>
          <a:noFill/>
          <a:ln w="9525" cap="flat" cmpd="sng">
            <a:solidFill>
              <a:schemeClr val="lt1"/>
            </a:solidFill>
            <a:prstDash val="solid"/>
            <a:round/>
            <a:headEnd type="none" w="med" len="med"/>
            <a:tailEnd type="none" w="med" len="med"/>
          </a:ln>
        </p:spPr>
      </p:cxnSp>
      <p:cxnSp>
        <p:nvCxnSpPr>
          <p:cNvPr id="58" name="Google Shape;487;p27">
            <a:extLst>
              <a:ext uri="{FF2B5EF4-FFF2-40B4-BE49-F238E27FC236}">
                <a16:creationId xmlns:a16="http://schemas.microsoft.com/office/drawing/2014/main" id="{AE0B2ACD-2BD2-5DC6-3356-39956F317640}"/>
              </a:ext>
            </a:extLst>
          </p:cNvPr>
          <p:cNvCxnSpPr>
            <a:stCxn id="55" idx="1"/>
            <a:endCxn id="52" idx="1"/>
          </p:cNvCxnSpPr>
          <p:nvPr/>
        </p:nvCxnSpPr>
        <p:spPr>
          <a:xfrm rot="10800000" flipV="1">
            <a:off x="5157904" y="2847945"/>
            <a:ext cx="12700" cy="773125"/>
          </a:xfrm>
          <a:prstGeom prst="bentConnector3">
            <a:avLst>
              <a:gd name="adj1" fmla="val 1800000"/>
            </a:avLst>
          </a:prstGeom>
          <a:noFill/>
          <a:ln w="9525" cap="flat" cmpd="sng">
            <a:solidFill>
              <a:schemeClr val="lt1"/>
            </a:solidFill>
            <a:prstDash val="solid"/>
            <a:round/>
            <a:headEnd type="none" w="med" len="med"/>
            <a:tailEnd type="none" w="med" len="med"/>
          </a:ln>
        </p:spPr>
      </p:cxnSp>
      <p:sp>
        <p:nvSpPr>
          <p:cNvPr id="59" name="Google Shape;488;p27">
            <a:extLst>
              <a:ext uri="{FF2B5EF4-FFF2-40B4-BE49-F238E27FC236}">
                <a16:creationId xmlns:a16="http://schemas.microsoft.com/office/drawing/2014/main" id="{8238DE75-E8BF-D258-CC19-57306D6300E4}"/>
              </a:ext>
            </a:extLst>
          </p:cNvPr>
          <p:cNvSpPr/>
          <p:nvPr/>
        </p:nvSpPr>
        <p:spPr>
          <a:xfrm>
            <a:off x="1256720" y="2321259"/>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89;p27">
            <a:extLst>
              <a:ext uri="{FF2B5EF4-FFF2-40B4-BE49-F238E27FC236}">
                <a16:creationId xmlns:a16="http://schemas.microsoft.com/office/drawing/2014/main" id="{2D539886-47A2-CD70-C9B7-0027E29F747C}"/>
              </a:ext>
            </a:extLst>
          </p:cNvPr>
          <p:cNvSpPr/>
          <p:nvPr/>
        </p:nvSpPr>
        <p:spPr>
          <a:xfrm>
            <a:off x="5982008" y="3260008"/>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88;p27">
            <a:extLst>
              <a:ext uri="{FF2B5EF4-FFF2-40B4-BE49-F238E27FC236}">
                <a16:creationId xmlns:a16="http://schemas.microsoft.com/office/drawing/2014/main" id="{E633A7F7-FFC7-F23B-D7C5-95821995FD2E}"/>
              </a:ext>
            </a:extLst>
          </p:cNvPr>
          <p:cNvSpPr/>
          <p:nvPr/>
        </p:nvSpPr>
        <p:spPr>
          <a:xfrm>
            <a:off x="1142561" y="4588184"/>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76;p27">
            <a:extLst>
              <a:ext uri="{FF2B5EF4-FFF2-40B4-BE49-F238E27FC236}">
                <a16:creationId xmlns:a16="http://schemas.microsoft.com/office/drawing/2014/main" id="{D8E23177-408D-BAC9-127B-2681D8574912}"/>
              </a:ext>
            </a:extLst>
          </p:cNvPr>
          <p:cNvSpPr txBox="1">
            <a:spLocks/>
          </p:cNvSpPr>
          <p:nvPr/>
        </p:nvSpPr>
        <p:spPr>
          <a:xfrm>
            <a:off x="2605319" y="3883645"/>
            <a:ext cx="1755600" cy="572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r>
              <a:rPr lang="en-US"/>
              <a:t>Tối ưu hóa </a:t>
            </a:r>
          </a:p>
          <a:p>
            <a:pPr marL="0" indent="0"/>
            <a:r>
              <a:rPr lang="en-US"/>
              <a:t>trọng số</a:t>
            </a:r>
          </a:p>
        </p:txBody>
      </p:sp>
      <p:sp>
        <p:nvSpPr>
          <p:cNvPr id="454" name="Google Shape;476;p27">
            <a:extLst>
              <a:ext uri="{FF2B5EF4-FFF2-40B4-BE49-F238E27FC236}">
                <a16:creationId xmlns:a16="http://schemas.microsoft.com/office/drawing/2014/main" id="{01E47B55-DD02-9386-C190-3D4DF8D72788}"/>
              </a:ext>
            </a:extLst>
          </p:cNvPr>
          <p:cNvSpPr txBox="1">
            <a:spLocks/>
          </p:cNvSpPr>
          <p:nvPr/>
        </p:nvSpPr>
        <p:spPr>
          <a:xfrm>
            <a:off x="4864187" y="3842026"/>
            <a:ext cx="1755600" cy="572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r>
              <a:rPr lang="en-US"/>
              <a:t>Lặp lại tối ưu</a:t>
            </a:r>
          </a:p>
        </p:txBody>
      </p:sp>
      <p:sp>
        <p:nvSpPr>
          <p:cNvPr id="456" name="Google Shape;476;p27">
            <a:extLst>
              <a:ext uri="{FF2B5EF4-FFF2-40B4-BE49-F238E27FC236}">
                <a16:creationId xmlns:a16="http://schemas.microsoft.com/office/drawing/2014/main" id="{8E35D082-F6B7-D613-D324-4E8F9A736081}"/>
              </a:ext>
            </a:extLst>
          </p:cNvPr>
          <p:cNvSpPr txBox="1">
            <a:spLocks/>
          </p:cNvSpPr>
          <p:nvPr/>
        </p:nvSpPr>
        <p:spPr>
          <a:xfrm>
            <a:off x="7356304" y="3870553"/>
            <a:ext cx="1755600" cy="572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r>
              <a:rPr lang="en-US"/>
              <a:t>Dự đoán &amp; </a:t>
            </a:r>
          </a:p>
          <a:p>
            <a:pPr marL="0" indent="0"/>
            <a:r>
              <a:rPr lang="en-US"/>
              <a:t>đánh giá</a:t>
            </a:r>
          </a:p>
        </p:txBody>
      </p:sp>
      <p:sp>
        <p:nvSpPr>
          <p:cNvPr id="457" name="Google Shape;477;p27">
            <a:extLst>
              <a:ext uri="{FF2B5EF4-FFF2-40B4-BE49-F238E27FC236}">
                <a16:creationId xmlns:a16="http://schemas.microsoft.com/office/drawing/2014/main" id="{37D7AD20-A427-AD92-516B-21B2C46249FD}"/>
              </a:ext>
            </a:extLst>
          </p:cNvPr>
          <p:cNvSpPr txBox="1">
            <a:spLocks/>
          </p:cNvSpPr>
          <p:nvPr/>
        </p:nvSpPr>
        <p:spPr>
          <a:xfrm>
            <a:off x="7533460" y="3339848"/>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2"/>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
              <a:t>07</a:t>
            </a:r>
          </a:p>
        </p:txBody>
      </p:sp>
      <p:sp>
        <p:nvSpPr>
          <p:cNvPr id="458" name="Google Shape;482;p27">
            <a:extLst>
              <a:ext uri="{FF2B5EF4-FFF2-40B4-BE49-F238E27FC236}">
                <a16:creationId xmlns:a16="http://schemas.microsoft.com/office/drawing/2014/main" id="{6FB89B95-1764-FC24-9D9E-198D7FF5A2CF}"/>
              </a:ext>
            </a:extLst>
          </p:cNvPr>
          <p:cNvSpPr/>
          <p:nvPr/>
        </p:nvSpPr>
        <p:spPr>
          <a:xfrm>
            <a:off x="7541496" y="2446373"/>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9" name="Google Shape;485;p27">
            <a:extLst>
              <a:ext uri="{FF2B5EF4-FFF2-40B4-BE49-F238E27FC236}">
                <a16:creationId xmlns:a16="http://schemas.microsoft.com/office/drawing/2014/main" id="{657A1B11-456A-37A2-0155-E87479093705}"/>
              </a:ext>
            </a:extLst>
          </p:cNvPr>
          <p:cNvCxnSpPr>
            <a:stCxn id="458" idx="1"/>
            <a:endCxn id="457" idx="1"/>
          </p:cNvCxnSpPr>
          <p:nvPr/>
        </p:nvCxnSpPr>
        <p:spPr>
          <a:xfrm rot="10800000" flipV="1">
            <a:off x="7533460" y="2858422"/>
            <a:ext cx="8036" cy="770325"/>
          </a:xfrm>
          <a:prstGeom prst="bentConnector3">
            <a:avLst>
              <a:gd name="adj1" fmla="val 2944699"/>
            </a:avLst>
          </a:prstGeom>
          <a:noFill/>
          <a:ln w="9525" cap="flat" cmpd="sng">
            <a:solidFill>
              <a:schemeClr val="lt1"/>
            </a:solidFill>
            <a:prstDash val="solid"/>
            <a:round/>
            <a:headEnd type="none" w="med" len="med"/>
            <a:tailEnd type="none" w="med" len="med"/>
          </a:ln>
        </p:spPr>
      </p:cxnSp>
      <p:sp>
        <p:nvSpPr>
          <p:cNvPr id="460" name="Google Shape;488;p27">
            <a:extLst>
              <a:ext uri="{FF2B5EF4-FFF2-40B4-BE49-F238E27FC236}">
                <a16:creationId xmlns:a16="http://schemas.microsoft.com/office/drawing/2014/main" id="{39501AF1-BAA5-3E67-419E-8D982F414D15}"/>
              </a:ext>
            </a:extLst>
          </p:cNvPr>
          <p:cNvSpPr/>
          <p:nvPr/>
        </p:nvSpPr>
        <p:spPr>
          <a:xfrm>
            <a:off x="8564015" y="2100166"/>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2" name="Google Shape;11947;p61">
            <a:extLst>
              <a:ext uri="{FF2B5EF4-FFF2-40B4-BE49-F238E27FC236}">
                <a16:creationId xmlns:a16="http://schemas.microsoft.com/office/drawing/2014/main" id="{52974F88-1C4F-8517-D559-DF1B5F7A9F4E}"/>
              </a:ext>
            </a:extLst>
          </p:cNvPr>
          <p:cNvGrpSpPr/>
          <p:nvPr/>
        </p:nvGrpSpPr>
        <p:grpSpPr>
          <a:xfrm>
            <a:off x="1116375" y="220082"/>
            <a:ext cx="647387" cy="578660"/>
            <a:chOff x="3074027" y="1983777"/>
            <a:chExt cx="380604" cy="313854"/>
          </a:xfrm>
        </p:grpSpPr>
        <p:sp>
          <p:nvSpPr>
            <p:cNvPr id="513" name="Google Shape;11948;p61">
              <a:extLst>
                <a:ext uri="{FF2B5EF4-FFF2-40B4-BE49-F238E27FC236}">
                  <a16:creationId xmlns:a16="http://schemas.microsoft.com/office/drawing/2014/main" id="{1306F5A8-730F-AADA-A739-B745C8BE161B}"/>
                </a:ext>
              </a:extLst>
            </p:cNvPr>
            <p:cNvSpPr/>
            <p:nvPr/>
          </p:nvSpPr>
          <p:spPr>
            <a:xfrm>
              <a:off x="3130608" y="1984886"/>
              <a:ext cx="324023" cy="312745"/>
            </a:xfrm>
            <a:custGeom>
              <a:avLst/>
              <a:gdLst/>
              <a:ahLst/>
              <a:cxnLst/>
              <a:rect l="l" t="t" r="r" b="b"/>
              <a:pathLst>
                <a:path w="10228" h="9872" extrusionOk="0">
                  <a:moveTo>
                    <a:pt x="3918" y="5704"/>
                  </a:moveTo>
                  <a:cubicBezTo>
                    <a:pt x="3941" y="5752"/>
                    <a:pt x="3989" y="5811"/>
                    <a:pt x="4049" y="5847"/>
                  </a:cubicBezTo>
                  <a:cubicBezTo>
                    <a:pt x="4096" y="5895"/>
                    <a:pt x="4156" y="5942"/>
                    <a:pt x="4203" y="5990"/>
                  </a:cubicBezTo>
                  <a:lnTo>
                    <a:pt x="3430" y="6764"/>
                  </a:lnTo>
                  <a:lnTo>
                    <a:pt x="3144" y="6478"/>
                  </a:lnTo>
                  <a:lnTo>
                    <a:pt x="3918" y="5704"/>
                  </a:lnTo>
                  <a:close/>
                  <a:moveTo>
                    <a:pt x="6466" y="1"/>
                  </a:moveTo>
                  <a:cubicBezTo>
                    <a:pt x="5537" y="1"/>
                    <a:pt x="4692" y="358"/>
                    <a:pt x="4037" y="1001"/>
                  </a:cubicBezTo>
                  <a:cubicBezTo>
                    <a:pt x="3394" y="1644"/>
                    <a:pt x="3037" y="2501"/>
                    <a:pt x="3037" y="3430"/>
                  </a:cubicBezTo>
                  <a:cubicBezTo>
                    <a:pt x="3037" y="4156"/>
                    <a:pt x="3263" y="4859"/>
                    <a:pt x="3691" y="5430"/>
                  </a:cubicBezTo>
                  <a:lnTo>
                    <a:pt x="2894" y="6240"/>
                  </a:lnTo>
                  <a:lnTo>
                    <a:pt x="2846" y="6192"/>
                  </a:lnTo>
                  <a:cubicBezTo>
                    <a:pt x="2816" y="6162"/>
                    <a:pt x="2772" y="6148"/>
                    <a:pt x="2727" y="6148"/>
                  </a:cubicBezTo>
                  <a:cubicBezTo>
                    <a:pt x="2682" y="6148"/>
                    <a:pt x="2638" y="6162"/>
                    <a:pt x="2608" y="6192"/>
                  </a:cubicBezTo>
                  <a:lnTo>
                    <a:pt x="1501" y="7288"/>
                  </a:lnTo>
                  <a:cubicBezTo>
                    <a:pt x="1441" y="7347"/>
                    <a:pt x="1441" y="7466"/>
                    <a:pt x="1501" y="7538"/>
                  </a:cubicBezTo>
                  <a:cubicBezTo>
                    <a:pt x="1530" y="7561"/>
                    <a:pt x="1575" y="7573"/>
                    <a:pt x="1620" y="7573"/>
                  </a:cubicBezTo>
                  <a:cubicBezTo>
                    <a:pt x="1664" y="7573"/>
                    <a:pt x="1709" y="7561"/>
                    <a:pt x="1739" y="7538"/>
                  </a:cubicBezTo>
                  <a:lnTo>
                    <a:pt x="2727" y="6549"/>
                  </a:lnTo>
                  <a:lnTo>
                    <a:pt x="2775" y="6597"/>
                  </a:lnTo>
                  <a:lnTo>
                    <a:pt x="3287" y="7121"/>
                  </a:lnTo>
                  <a:lnTo>
                    <a:pt x="3334" y="7157"/>
                  </a:lnTo>
                  <a:lnTo>
                    <a:pt x="1048" y="9455"/>
                  </a:lnTo>
                  <a:lnTo>
                    <a:pt x="417" y="8824"/>
                  </a:lnTo>
                  <a:lnTo>
                    <a:pt x="1251" y="7990"/>
                  </a:lnTo>
                  <a:cubicBezTo>
                    <a:pt x="1310" y="7931"/>
                    <a:pt x="1310" y="7811"/>
                    <a:pt x="1251" y="7752"/>
                  </a:cubicBezTo>
                  <a:cubicBezTo>
                    <a:pt x="1221" y="7722"/>
                    <a:pt x="1176" y="7707"/>
                    <a:pt x="1132" y="7707"/>
                  </a:cubicBezTo>
                  <a:cubicBezTo>
                    <a:pt x="1087" y="7707"/>
                    <a:pt x="1042" y="7722"/>
                    <a:pt x="1013" y="7752"/>
                  </a:cubicBezTo>
                  <a:lnTo>
                    <a:pt x="48" y="8716"/>
                  </a:lnTo>
                  <a:cubicBezTo>
                    <a:pt x="12" y="8752"/>
                    <a:pt x="1" y="8800"/>
                    <a:pt x="1" y="8835"/>
                  </a:cubicBezTo>
                  <a:cubicBezTo>
                    <a:pt x="1" y="8883"/>
                    <a:pt x="12" y="8931"/>
                    <a:pt x="48" y="8954"/>
                  </a:cubicBezTo>
                  <a:lnTo>
                    <a:pt x="905" y="9824"/>
                  </a:lnTo>
                  <a:cubicBezTo>
                    <a:pt x="941" y="9847"/>
                    <a:pt x="989" y="9871"/>
                    <a:pt x="1024" y="9871"/>
                  </a:cubicBezTo>
                  <a:cubicBezTo>
                    <a:pt x="1072" y="9871"/>
                    <a:pt x="1120" y="9847"/>
                    <a:pt x="1144" y="9824"/>
                  </a:cubicBezTo>
                  <a:lnTo>
                    <a:pt x="3691" y="7276"/>
                  </a:lnTo>
                  <a:cubicBezTo>
                    <a:pt x="3727" y="7252"/>
                    <a:pt x="3739" y="7204"/>
                    <a:pt x="3739" y="7157"/>
                  </a:cubicBezTo>
                  <a:cubicBezTo>
                    <a:pt x="3739" y="7109"/>
                    <a:pt x="3715" y="7073"/>
                    <a:pt x="3691" y="7038"/>
                  </a:cubicBezTo>
                  <a:lnTo>
                    <a:pt x="3644" y="6990"/>
                  </a:lnTo>
                  <a:lnTo>
                    <a:pt x="4453" y="6192"/>
                  </a:lnTo>
                  <a:cubicBezTo>
                    <a:pt x="4942" y="6549"/>
                    <a:pt x="5537" y="6776"/>
                    <a:pt x="6144" y="6835"/>
                  </a:cubicBezTo>
                  <a:lnTo>
                    <a:pt x="6168" y="6835"/>
                  </a:lnTo>
                  <a:cubicBezTo>
                    <a:pt x="6251" y="6835"/>
                    <a:pt x="6323" y="6776"/>
                    <a:pt x="6323" y="6680"/>
                  </a:cubicBezTo>
                  <a:cubicBezTo>
                    <a:pt x="6347" y="6597"/>
                    <a:pt x="6263" y="6502"/>
                    <a:pt x="6180" y="6502"/>
                  </a:cubicBezTo>
                  <a:cubicBezTo>
                    <a:pt x="5465" y="6442"/>
                    <a:pt x="4799" y="6121"/>
                    <a:pt x="4287" y="5609"/>
                  </a:cubicBezTo>
                  <a:cubicBezTo>
                    <a:pt x="4192" y="5525"/>
                    <a:pt x="4120" y="5430"/>
                    <a:pt x="4049" y="5347"/>
                  </a:cubicBezTo>
                  <a:cubicBezTo>
                    <a:pt x="3620" y="4787"/>
                    <a:pt x="3382" y="4132"/>
                    <a:pt x="3382" y="3418"/>
                  </a:cubicBezTo>
                  <a:cubicBezTo>
                    <a:pt x="3382" y="2608"/>
                    <a:pt x="3703" y="1835"/>
                    <a:pt x="4287" y="1239"/>
                  </a:cubicBezTo>
                  <a:cubicBezTo>
                    <a:pt x="4870" y="656"/>
                    <a:pt x="5644" y="322"/>
                    <a:pt x="6478" y="322"/>
                  </a:cubicBezTo>
                  <a:cubicBezTo>
                    <a:pt x="7299" y="322"/>
                    <a:pt x="8073" y="656"/>
                    <a:pt x="8668" y="1239"/>
                  </a:cubicBezTo>
                  <a:cubicBezTo>
                    <a:pt x="9871" y="2442"/>
                    <a:pt x="9871" y="4394"/>
                    <a:pt x="8668" y="5597"/>
                  </a:cubicBezTo>
                  <a:cubicBezTo>
                    <a:pt x="8156" y="6097"/>
                    <a:pt x="7537" y="6395"/>
                    <a:pt x="6835" y="6478"/>
                  </a:cubicBezTo>
                  <a:cubicBezTo>
                    <a:pt x="6739" y="6490"/>
                    <a:pt x="6668" y="6561"/>
                    <a:pt x="6680" y="6668"/>
                  </a:cubicBezTo>
                  <a:cubicBezTo>
                    <a:pt x="6702" y="6757"/>
                    <a:pt x="6765" y="6825"/>
                    <a:pt x="6859" y="6825"/>
                  </a:cubicBezTo>
                  <a:cubicBezTo>
                    <a:pt x="6867" y="6825"/>
                    <a:pt x="6874" y="6824"/>
                    <a:pt x="6882" y="6823"/>
                  </a:cubicBezTo>
                  <a:cubicBezTo>
                    <a:pt x="7656" y="6728"/>
                    <a:pt x="8371" y="6383"/>
                    <a:pt x="8918" y="5835"/>
                  </a:cubicBezTo>
                  <a:cubicBezTo>
                    <a:pt x="10228" y="4513"/>
                    <a:pt x="10228" y="2335"/>
                    <a:pt x="8883" y="1001"/>
                  </a:cubicBezTo>
                  <a:cubicBezTo>
                    <a:pt x="8252" y="358"/>
                    <a:pt x="7382" y="1"/>
                    <a:pt x="646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11949;p61">
              <a:extLst>
                <a:ext uri="{FF2B5EF4-FFF2-40B4-BE49-F238E27FC236}">
                  <a16:creationId xmlns:a16="http://schemas.microsoft.com/office/drawing/2014/main" id="{B7446A49-8B40-23A1-F06F-024E9546B6AD}"/>
                </a:ext>
              </a:extLst>
            </p:cNvPr>
            <p:cNvSpPr/>
            <p:nvPr/>
          </p:nvSpPr>
          <p:spPr>
            <a:xfrm>
              <a:off x="3243008" y="2008678"/>
              <a:ext cx="185613" cy="169741"/>
            </a:xfrm>
            <a:custGeom>
              <a:avLst/>
              <a:gdLst/>
              <a:ahLst/>
              <a:cxnLst/>
              <a:rect l="l" t="t" r="r" b="b"/>
              <a:pathLst>
                <a:path w="5859" h="5358" extrusionOk="0">
                  <a:moveTo>
                    <a:pt x="2918" y="333"/>
                  </a:moveTo>
                  <a:cubicBezTo>
                    <a:pt x="3513" y="333"/>
                    <a:pt x="4108" y="560"/>
                    <a:pt x="4561" y="1024"/>
                  </a:cubicBezTo>
                  <a:cubicBezTo>
                    <a:pt x="5489" y="1929"/>
                    <a:pt x="5489" y="3417"/>
                    <a:pt x="4561" y="4322"/>
                  </a:cubicBezTo>
                  <a:cubicBezTo>
                    <a:pt x="4108" y="4780"/>
                    <a:pt x="3510" y="5010"/>
                    <a:pt x="2912" y="5010"/>
                  </a:cubicBezTo>
                  <a:cubicBezTo>
                    <a:pt x="2313" y="5010"/>
                    <a:pt x="1715" y="4780"/>
                    <a:pt x="1263" y="4322"/>
                  </a:cubicBezTo>
                  <a:cubicBezTo>
                    <a:pt x="346" y="3417"/>
                    <a:pt x="346" y="1929"/>
                    <a:pt x="1263" y="1024"/>
                  </a:cubicBezTo>
                  <a:cubicBezTo>
                    <a:pt x="1727" y="560"/>
                    <a:pt x="2322" y="333"/>
                    <a:pt x="2918" y="333"/>
                  </a:cubicBezTo>
                  <a:close/>
                  <a:moveTo>
                    <a:pt x="2930" y="0"/>
                  </a:moveTo>
                  <a:cubicBezTo>
                    <a:pt x="2245" y="0"/>
                    <a:pt x="1560" y="262"/>
                    <a:pt x="1036" y="786"/>
                  </a:cubicBezTo>
                  <a:cubicBezTo>
                    <a:pt x="1" y="1822"/>
                    <a:pt x="1" y="3524"/>
                    <a:pt x="1036" y="4560"/>
                  </a:cubicBezTo>
                  <a:cubicBezTo>
                    <a:pt x="1560" y="5084"/>
                    <a:pt x="2239" y="5358"/>
                    <a:pt x="2930" y="5358"/>
                  </a:cubicBezTo>
                  <a:cubicBezTo>
                    <a:pt x="3608" y="5358"/>
                    <a:pt x="4299" y="5084"/>
                    <a:pt x="4823" y="4560"/>
                  </a:cubicBezTo>
                  <a:cubicBezTo>
                    <a:pt x="5858" y="3524"/>
                    <a:pt x="5858" y="1822"/>
                    <a:pt x="4823" y="786"/>
                  </a:cubicBezTo>
                  <a:cubicBezTo>
                    <a:pt x="4299" y="262"/>
                    <a:pt x="3614" y="0"/>
                    <a:pt x="293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11950;p61">
              <a:extLst>
                <a:ext uri="{FF2B5EF4-FFF2-40B4-BE49-F238E27FC236}">
                  <a16:creationId xmlns:a16="http://schemas.microsoft.com/office/drawing/2014/main" id="{62675E19-7D2A-12B9-26F4-5882B407B80B}"/>
                </a:ext>
              </a:extLst>
            </p:cNvPr>
            <p:cNvSpPr/>
            <p:nvPr/>
          </p:nvSpPr>
          <p:spPr>
            <a:xfrm>
              <a:off x="3074027" y="1983777"/>
              <a:ext cx="155802" cy="163342"/>
            </a:xfrm>
            <a:custGeom>
              <a:avLst/>
              <a:gdLst/>
              <a:ahLst/>
              <a:cxnLst/>
              <a:rect l="l" t="t" r="r" b="b"/>
              <a:pathLst>
                <a:path w="4918" h="5156" extrusionOk="0">
                  <a:moveTo>
                    <a:pt x="2370" y="0"/>
                  </a:moveTo>
                  <a:cubicBezTo>
                    <a:pt x="1917" y="24"/>
                    <a:pt x="1489" y="155"/>
                    <a:pt x="1120" y="405"/>
                  </a:cubicBezTo>
                  <a:cubicBezTo>
                    <a:pt x="596" y="750"/>
                    <a:pt x="239" y="1286"/>
                    <a:pt x="120" y="1893"/>
                  </a:cubicBezTo>
                  <a:cubicBezTo>
                    <a:pt x="1" y="2501"/>
                    <a:pt x="120" y="3132"/>
                    <a:pt x="477" y="3655"/>
                  </a:cubicBezTo>
                  <a:cubicBezTo>
                    <a:pt x="913" y="4319"/>
                    <a:pt x="1643" y="4696"/>
                    <a:pt x="2409" y="4696"/>
                  </a:cubicBezTo>
                  <a:cubicBezTo>
                    <a:pt x="2605" y="4696"/>
                    <a:pt x="2804" y="4671"/>
                    <a:pt x="3001" y="4620"/>
                  </a:cubicBezTo>
                  <a:lnTo>
                    <a:pt x="4108" y="5144"/>
                  </a:lnTo>
                  <a:cubicBezTo>
                    <a:pt x="4132" y="5156"/>
                    <a:pt x="4156" y="5156"/>
                    <a:pt x="4180" y="5156"/>
                  </a:cubicBezTo>
                  <a:cubicBezTo>
                    <a:pt x="4215" y="5156"/>
                    <a:pt x="4239" y="5144"/>
                    <a:pt x="4275" y="5120"/>
                  </a:cubicBezTo>
                  <a:cubicBezTo>
                    <a:pt x="4311" y="5096"/>
                    <a:pt x="4346" y="5037"/>
                    <a:pt x="4346" y="4977"/>
                  </a:cubicBezTo>
                  <a:lnTo>
                    <a:pt x="4287" y="3751"/>
                  </a:lnTo>
                  <a:cubicBezTo>
                    <a:pt x="4882" y="2989"/>
                    <a:pt x="4918" y="1893"/>
                    <a:pt x="4358" y="1084"/>
                  </a:cubicBezTo>
                  <a:cubicBezTo>
                    <a:pt x="4061" y="631"/>
                    <a:pt x="3608" y="286"/>
                    <a:pt x="3084" y="143"/>
                  </a:cubicBezTo>
                  <a:cubicBezTo>
                    <a:pt x="3065" y="136"/>
                    <a:pt x="3047" y="133"/>
                    <a:pt x="3029" y="133"/>
                  </a:cubicBezTo>
                  <a:cubicBezTo>
                    <a:pt x="2958" y="133"/>
                    <a:pt x="2899" y="186"/>
                    <a:pt x="2870" y="262"/>
                  </a:cubicBezTo>
                  <a:cubicBezTo>
                    <a:pt x="2846" y="346"/>
                    <a:pt x="2906" y="441"/>
                    <a:pt x="2989" y="465"/>
                  </a:cubicBezTo>
                  <a:cubicBezTo>
                    <a:pt x="3441" y="607"/>
                    <a:pt x="3822" y="881"/>
                    <a:pt x="4096" y="1274"/>
                  </a:cubicBezTo>
                  <a:cubicBezTo>
                    <a:pt x="4584" y="2001"/>
                    <a:pt x="4537" y="2941"/>
                    <a:pt x="4001" y="3620"/>
                  </a:cubicBezTo>
                  <a:cubicBezTo>
                    <a:pt x="3977" y="3655"/>
                    <a:pt x="3965" y="3703"/>
                    <a:pt x="3977" y="3739"/>
                  </a:cubicBezTo>
                  <a:lnTo>
                    <a:pt x="4013" y="4739"/>
                  </a:lnTo>
                  <a:lnTo>
                    <a:pt x="3108" y="4310"/>
                  </a:lnTo>
                  <a:cubicBezTo>
                    <a:pt x="3084" y="4298"/>
                    <a:pt x="3037" y="4298"/>
                    <a:pt x="2989" y="4298"/>
                  </a:cubicBezTo>
                  <a:cubicBezTo>
                    <a:pt x="2810" y="4346"/>
                    <a:pt x="2620" y="4370"/>
                    <a:pt x="2441" y="4370"/>
                  </a:cubicBezTo>
                  <a:cubicBezTo>
                    <a:pt x="1787" y="4370"/>
                    <a:pt x="1155" y="4036"/>
                    <a:pt x="774" y="3477"/>
                  </a:cubicBezTo>
                  <a:cubicBezTo>
                    <a:pt x="477" y="3024"/>
                    <a:pt x="370" y="2489"/>
                    <a:pt x="477" y="1965"/>
                  </a:cubicBezTo>
                  <a:cubicBezTo>
                    <a:pt x="584" y="1453"/>
                    <a:pt x="882" y="988"/>
                    <a:pt x="1322" y="691"/>
                  </a:cubicBezTo>
                  <a:cubicBezTo>
                    <a:pt x="1632" y="477"/>
                    <a:pt x="2013" y="357"/>
                    <a:pt x="2382" y="346"/>
                  </a:cubicBezTo>
                  <a:cubicBezTo>
                    <a:pt x="2465" y="346"/>
                    <a:pt x="2549" y="274"/>
                    <a:pt x="2549" y="167"/>
                  </a:cubicBezTo>
                  <a:cubicBezTo>
                    <a:pt x="2549" y="84"/>
                    <a:pt x="2465" y="0"/>
                    <a:pt x="237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11951;p61">
              <a:extLst>
                <a:ext uri="{FF2B5EF4-FFF2-40B4-BE49-F238E27FC236}">
                  <a16:creationId xmlns:a16="http://schemas.microsoft.com/office/drawing/2014/main" id="{C4855654-B0A4-5CCC-08BE-2C06F2B4B757}"/>
                </a:ext>
              </a:extLst>
            </p:cNvPr>
            <p:cNvSpPr/>
            <p:nvPr/>
          </p:nvSpPr>
          <p:spPr>
            <a:xfrm>
              <a:off x="3135518" y="2038077"/>
              <a:ext cx="28322" cy="54363"/>
            </a:xfrm>
            <a:custGeom>
              <a:avLst/>
              <a:gdLst/>
              <a:ahLst/>
              <a:cxnLst/>
              <a:rect l="l" t="t" r="r" b="b"/>
              <a:pathLst>
                <a:path w="894" h="1716" extrusionOk="0">
                  <a:moveTo>
                    <a:pt x="179" y="1"/>
                  </a:moveTo>
                  <a:cubicBezTo>
                    <a:pt x="84" y="1"/>
                    <a:pt x="12" y="84"/>
                    <a:pt x="12" y="167"/>
                  </a:cubicBezTo>
                  <a:cubicBezTo>
                    <a:pt x="12" y="263"/>
                    <a:pt x="84" y="334"/>
                    <a:pt x="179" y="334"/>
                  </a:cubicBezTo>
                  <a:lnTo>
                    <a:pt x="262" y="334"/>
                  </a:lnTo>
                  <a:lnTo>
                    <a:pt x="262" y="1394"/>
                  </a:lnTo>
                  <a:lnTo>
                    <a:pt x="155" y="1394"/>
                  </a:lnTo>
                  <a:cubicBezTo>
                    <a:pt x="72" y="1394"/>
                    <a:pt x="0" y="1465"/>
                    <a:pt x="0" y="1549"/>
                  </a:cubicBezTo>
                  <a:cubicBezTo>
                    <a:pt x="0" y="1644"/>
                    <a:pt x="72" y="1715"/>
                    <a:pt x="155" y="1715"/>
                  </a:cubicBezTo>
                  <a:lnTo>
                    <a:pt x="727" y="1715"/>
                  </a:lnTo>
                  <a:cubicBezTo>
                    <a:pt x="810" y="1715"/>
                    <a:pt x="893" y="1644"/>
                    <a:pt x="893" y="1549"/>
                  </a:cubicBezTo>
                  <a:cubicBezTo>
                    <a:pt x="893" y="1465"/>
                    <a:pt x="834" y="1394"/>
                    <a:pt x="727" y="1394"/>
                  </a:cubicBezTo>
                  <a:lnTo>
                    <a:pt x="608" y="1394"/>
                  </a:lnTo>
                  <a:lnTo>
                    <a:pt x="608" y="167"/>
                  </a:lnTo>
                  <a:cubicBezTo>
                    <a:pt x="608" y="84"/>
                    <a:pt x="536" y="1"/>
                    <a:pt x="44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11952;p61">
              <a:extLst>
                <a:ext uri="{FF2B5EF4-FFF2-40B4-BE49-F238E27FC236}">
                  <a16:creationId xmlns:a16="http://schemas.microsoft.com/office/drawing/2014/main" id="{78684476-A41A-4B17-6999-D88FA15579A6}"/>
                </a:ext>
              </a:extLst>
            </p:cNvPr>
            <p:cNvSpPr/>
            <p:nvPr/>
          </p:nvSpPr>
          <p:spPr>
            <a:xfrm>
              <a:off x="3138908" y="2021096"/>
              <a:ext cx="16252" cy="16252"/>
            </a:xfrm>
            <a:custGeom>
              <a:avLst/>
              <a:gdLst/>
              <a:ahLst/>
              <a:cxnLst/>
              <a:rect l="l" t="t" r="r" b="b"/>
              <a:pathLst>
                <a:path w="513" h="513" extrusionOk="0">
                  <a:moveTo>
                    <a:pt x="262" y="1"/>
                  </a:moveTo>
                  <a:cubicBezTo>
                    <a:pt x="131" y="1"/>
                    <a:pt x="0" y="120"/>
                    <a:pt x="0" y="263"/>
                  </a:cubicBezTo>
                  <a:cubicBezTo>
                    <a:pt x="0" y="394"/>
                    <a:pt x="120" y="513"/>
                    <a:pt x="262" y="513"/>
                  </a:cubicBezTo>
                  <a:cubicBezTo>
                    <a:pt x="393" y="513"/>
                    <a:pt x="512" y="394"/>
                    <a:pt x="512" y="263"/>
                  </a:cubicBezTo>
                  <a:cubicBezTo>
                    <a:pt x="512" y="120"/>
                    <a:pt x="393" y="1"/>
                    <a:pt x="2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1" name="Google Shape;11552;p61">
            <a:extLst>
              <a:ext uri="{FF2B5EF4-FFF2-40B4-BE49-F238E27FC236}">
                <a16:creationId xmlns:a16="http://schemas.microsoft.com/office/drawing/2014/main" id="{0B70E98E-4062-FD8C-3650-B6F318EB10CE}"/>
              </a:ext>
            </a:extLst>
          </p:cNvPr>
          <p:cNvGrpSpPr/>
          <p:nvPr/>
        </p:nvGrpSpPr>
        <p:grpSpPr>
          <a:xfrm>
            <a:off x="6607267" y="230280"/>
            <a:ext cx="560498" cy="549111"/>
            <a:chOff x="2206122" y="3360748"/>
            <a:chExt cx="308183" cy="347561"/>
          </a:xfrm>
        </p:grpSpPr>
        <p:sp>
          <p:nvSpPr>
            <p:cNvPr id="522" name="Google Shape;11553;p61">
              <a:extLst>
                <a:ext uri="{FF2B5EF4-FFF2-40B4-BE49-F238E27FC236}">
                  <a16:creationId xmlns:a16="http://schemas.microsoft.com/office/drawing/2014/main" id="{60F67EE4-FC92-6CE1-3F9B-F355CC551955}"/>
                </a:ext>
              </a:extLst>
            </p:cNvPr>
            <p:cNvSpPr/>
            <p:nvPr/>
          </p:nvSpPr>
          <p:spPr>
            <a:xfrm>
              <a:off x="2206122" y="3543859"/>
              <a:ext cx="199932" cy="164451"/>
            </a:xfrm>
            <a:custGeom>
              <a:avLst/>
              <a:gdLst/>
              <a:ahLst/>
              <a:cxnLst/>
              <a:rect l="l" t="t" r="r" b="b"/>
              <a:pathLst>
                <a:path w="6311" h="5191" extrusionOk="0">
                  <a:moveTo>
                    <a:pt x="289" y="1"/>
                  </a:moveTo>
                  <a:cubicBezTo>
                    <a:pt x="219" y="1"/>
                    <a:pt x="162" y="52"/>
                    <a:pt x="143" y="118"/>
                  </a:cubicBezTo>
                  <a:cubicBezTo>
                    <a:pt x="48" y="476"/>
                    <a:pt x="0" y="845"/>
                    <a:pt x="0" y="1214"/>
                  </a:cubicBezTo>
                  <a:cubicBezTo>
                    <a:pt x="0" y="3405"/>
                    <a:pt x="1786" y="5191"/>
                    <a:pt x="3977" y="5191"/>
                  </a:cubicBezTo>
                  <a:cubicBezTo>
                    <a:pt x="4787" y="5191"/>
                    <a:pt x="5584" y="4941"/>
                    <a:pt x="6251" y="4476"/>
                  </a:cubicBezTo>
                  <a:cubicBezTo>
                    <a:pt x="6275" y="4429"/>
                    <a:pt x="6311" y="4321"/>
                    <a:pt x="6251" y="4250"/>
                  </a:cubicBezTo>
                  <a:cubicBezTo>
                    <a:pt x="6221" y="4204"/>
                    <a:pt x="6166" y="4183"/>
                    <a:pt x="6111" y="4183"/>
                  </a:cubicBezTo>
                  <a:cubicBezTo>
                    <a:pt x="6081" y="4183"/>
                    <a:pt x="6050" y="4189"/>
                    <a:pt x="6025" y="4202"/>
                  </a:cubicBezTo>
                  <a:cubicBezTo>
                    <a:pt x="5418" y="4643"/>
                    <a:pt x="4691" y="4857"/>
                    <a:pt x="3941" y="4857"/>
                  </a:cubicBezTo>
                  <a:cubicBezTo>
                    <a:pt x="1929" y="4857"/>
                    <a:pt x="298" y="3226"/>
                    <a:pt x="298" y="1214"/>
                  </a:cubicBezTo>
                  <a:cubicBezTo>
                    <a:pt x="298" y="869"/>
                    <a:pt x="346" y="535"/>
                    <a:pt x="441" y="202"/>
                  </a:cubicBezTo>
                  <a:cubicBezTo>
                    <a:pt x="477" y="118"/>
                    <a:pt x="417" y="23"/>
                    <a:pt x="346" y="11"/>
                  </a:cubicBezTo>
                  <a:cubicBezTo>
                    <a:pt x="326" y="4"/>
                    <a:pt x="307" y="1"/>
                    <a:pt x="2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11554;p61">
              <a:extLst>
                <a:ext uri="{FF2B5EF4-FFF2-40B4-BE49-F238E27FC236}">
                  <a16:creationId xmlns:a16="http://schemas.microsoft.com/office/drawing/2014/main" id="{179127B5-BF58-90AE-B5E1-51F269BDFFC9}"/>
                </a:ext>
              </a:extLst>
            </p:cNvPr>
            <p:cNvSpPr/>
            <p:nvPr/>
          </p:nvSpPr>
          <p:spPr>
            <a:xfrm>
              <a:off x="2216291" y="3360748"/>
              <a:ext cx="298014" cy="312872"/>
            </a:xfrm>
            <a:custGeom>
              <a:avLst/>
              <a:gdLst/>
              <a:ahLst/>
              <a:cxnLst/>
              <a:rect l="l" t="t" r="r" b="b"/>
              <a:pathLst>
                <a:path w="9407" h="9876" extrusionOk="0">
                  <a:moveTo>
                    <a:pt x="6830" y="0"/>
                  </a:moveTo>
                  <a:cubicBezTo>
                    <a:pt x="6032" y="0"/>
                    <a:pt x="5248" y="384"/>
                    <a:pt x="4763" y="1100"/>
                  </a:cubicBezTo>
                  <a:cubicBezTo>
                    <a:pt x="4632" y="1315"/>
                    <a:pt x="4513" y="1529"/>
                    <a:pt x="4454" y="1791"/>
                  </a:cubicBezTo>
                  <a:cubicBezTo>
                    <a:pt x="4418" y="1874"/>
                    <a:pt x="4478" y="1969"/>
                    <a:pt x="4561" y="1981"/>
                  </a:cubicBezTo>
                  <a:cubicBezTo>
                    <a:pt x="4574" y="1985"/>
                    <a:pt x="4587" y="1987"/>
                    <a:pt x="4600" y="1987"/>
                  </a:cubicBezTo>
                  <a:cubicBezTo>
                    <a:pt x="4671" y="1987"/>
                    <a:pt x="4741" y="1935"/>
                    <a:pt x="4751" y="1874"/>
                  </a:cubicBezTo>
                  <a:cubicBezTo>
                    <a:pt x="4811" y="1672"/>
                    <a:pt x="4894" y="1469"/>
                    <a:pt x="5037" y="1279"/>
                  </a:cubicBezTo>
                  <a:cubicBezTo>
                    <a:pt x="5455" y="652"/>
                    <a:pt x="6135" y="315"/>
                    <a:pt x="6830" y="315"/>
                  </a:cubicBezTo>
                  <a:cubicBezTo>
                    <a:pt x="7244" y="315"/>
                    <a:pt x="7664" y="435"/>
                    <a:pt x="8037" y="684"/>
                  </a:cubicBezTo>
                  <a:cubicBezTo>
                    <a:pt x="8514" y="1017"/>
                    <a:pt x="8847" y="1481"/>
                    <a:pt x="8966" y="2065"/>
                  </a:cubicBezTo>
                  <a:cubicBezTo>
                    <a:pt x="9085" y="2636"/>
                    <a:pt x="8966" y="3220"/>
                    <a:pt x="8633" y="3684"/>
                  </a:cubicBezTo>
                  <a:cubicBezTo>
                    <a:pt x="8230" y="4289"/>
                    <a:pt x="7574" y="4641"/>
                    <a:pt x="6873" y="4641"/>
                  </a:cubicBezTo>
                  <a:cubicBezTo>
                    <a:pt x="6829" y="4641"/>
                    <a:pt x="6784" y="4639"/>
                    <a:pt x="6740" y="4636"/>
                  </a:cubicBezTo>
                  <a:lnTo>
                    <a:pt x="6716" y="4636"/>
                  </a:lnTo>
                  <a:cubicBezTo>
                    <a:pt x="6549" y="4625"/>
                    <a:pt x="6406" y="4613"/>
                    <a:pt x="6240" y="4565"/>
                  </a:cubicBezTo>
                  <a:cubicBezTo>
                    <a:pt x="6220" y="4560"/>
                    <a:pt x="6204" y="4557"/>
                    <a:pt x="6189" y="4557"/>
                  </a:cubicBezTo>
                  <a:cubicBezTo>
                    <a:pt x="6168" y="4557"/>
                    <a:pt x="6148" y="4563"/>
                    <a:pt x="6121" y="4577"/>
                  </a:cubicBezTo>
                  <a:lnTo>
                    <a:pt x="5120" y="5053"/>
                  </a:lnTo>
                  <a:lnTo>
                    <a:pt x="5168" y="3958"/>
                  </a:lnTo>
                  <a:cubicBezTo>
                    <a:pt x="5168" y="3910"/>
                    <a:pt x="5156" y="3886"/>
                    <a:pt x="5144" y="3851"/>
                  </a:cubicBezTo>
                  <a:cubicBezTo>
                    <a:pt x="4823" y="3470"/>
                    <a:pt x="4668" y="2993"/>
                    <a:pt x="4680" y="2481"/>
                  </a:cubicBezTo>
                  <a:cubicBezTo>
                    <a:pt x="4680" y="2398"/>
                    <a:pt x="4608" y="2315"/>
                    <a:pt x="4513" y="2315"/>
                  </a:cubicBezTo>
                  <a:cubicBezTo>
                    <a:pt x="4418" y="2315"/>
                    <a:pt x="4347" y="2398"/>
                    <a:pt x="4347" y="2481"/>
                  </a:cubicBezTo>
                  <a:cubicBezTo>
                    <a:pt x="4347" y="2708"/>
                    <a:pt x="4382" y="2934"/>
                    <a:pt x="4442" y="3136"/>
                  </a:cubicBezTo>
                  <a:cubicBezTo>
                    <a:pt x="4168" y="3077"/>
                    <a:pt x="3894" y="3053"/>
                    <a:pt x="3620" y="3053"/>
                  </a:cubicBezTo>
                  <a:cubicBezTo>
                    <a:pt x="2858" y="3053"/>
                    <a:pt x="2132" y="3255"/>
                    <a:pt x="1489" y="3660"/>
                  </a:cubicBezTo>
                  <a:cubicBezTo>
                    <a:pt x="882" y="4041"/>
                    <a:pt x="370" y="4601"/>
                    <a:pt x="48" y="5256"/>
                  </a:cubicBezTo>
                  <a:cubicBezTo>
                    <a:pt x="1" y="5327"/>
                    <a:pt x="48" y="5434"/>
                    <a:pt x="120" y="5458"/>
                  </a:cubicBezTo>
                  <a:cubicBezTo>
                    <a:pt x="156" y="5470"/>
                    <a:pt x="167" y="5470"/>
                    <a:pt x="191" y="5470"/>
                  </a:cubicBezTo>
                  <a:cubicBezTo>
                    <a:pt x="251" y="5470"/>
                    <a:pt x="322" y="5446"/>
                    <a:pt x="346" y="5387"/>
                  </a:cubicBezTo>
                  <a:cubicBezTo>
                    <a:pt x="965" y="4136"/>
                    <a:pt x="2227" y="3362"/>
                    <a:pt x="3620" y="3362"/>
                  </a:cubicBezTo>
                  <a:cubicBezTo>
                    <a:pt x="3942" y="3362"/>
                    <a:pt x="4263" y="3410"/>
                    <a:pt x="4573" y="3482"/>
                  </a:cubicBezTo>
                  <a:cubicBezTo>
                    <a:pt x="4644" y="3660"/>
                    <a:pt x="4751" y="3827"/>
                    <a:pt x="4859" y="3970"/>
                  </a:cubicBezTo>
                  <a:lnTo>
                    <a:pt x="4799" y="5279"/>
                  </a:lnTo>
                  <a:cubicBezTo>
                    <a:pt x="4799" y="5339"/>
                    <a:pt x="4823" y="5387"/>
                    <a:pt x="4870" y="5410"/>
                  </a:cubicBezTo>
                  <a:cubicBezTo>
                    <a:pt x="4894" y="5434"/>
                    <a:pt x="4930" y="5446"/>
                    <a:pt x="4954" y="5446"/>
                  </a:cubicBezTo>
                  <a:cubicBezTo>
                    <a:pt x="4989" y="5446"/>
                    <a:pt x="5001" y="5446"/>
                    <a:pt x="5037" y="5434"/>
                  </a:cubicBezTo>
                  <a:lnTo>
                    <a:pt x="6228" y="4875"/>
                  </a:lnTo>
                  <a:cubicBezTo>
                    <a:pt x="6359" y="4910"/>
                    <a:pt x="6502" y="4934"/>
                    <a:pt x="6644" y="4958"/>
                  </a:cubicBezTo>
                  <a:cubicBezTo>
                    <a:pt x="7061" y="5565"/>
                    <a:pt x="7264" y="6268"/>
                    <a:pt x="7264" y="7006"/>
                  </a:cubicBezTo>
                  <a:cubicBezTo>
                    <a:pt x="7264" y="7994"/>
                    <a:pt x="6883" y="8911"/>
                    <a:pt x="6180" y="9613"/>
                  </a:cubicBezTo>
                  <a:cubicBezTo>
                    <a:pt x="6121" y="9673"/>
                    <a:pt x="6121" y="9780"/>
                    <a:pt x="6180" y="9839"/>
                  </a:cubicBezTo>
                  <a:cubicBezTo>
                    <a:pt x="6204" y="9863"/>
                    <a:pt x="6252" y="9875"/>
                    <a:pt x="6299" y="9875"/>
                  </a:cubicBezTo>
                  <a:cubicBezTo>
                    <a:pt x="6347" y="9875"/>
                    <a:pt x="6371" y="9863"/>
                    <a:pt x="6418" y="9839"/>
                  </a:cubicBezTo>
                  <a:cubicBezTo>
                    <a:pt x="7192" y="9077"/>
                    <a:pt x="7609" y="8077"/>
                    <a:pt x="7609" y="7006"/>
                  </a:cubicBezTo>
                  <a:cubicBezTo>
                    <a:pt x="7609" y="6279"/>
                    <a:pt x="7418" y="5577"/>
                    <a:pt x="7037" y="4958"/>
                  </a:cubicBezTo>
                  <a:cubicBezTo>
                    <a:pt x="7787" y="4898"/>
                    <a:pt x="8490" y="4505"/>
                    <a:pt x="8930" y="3851"/>
                  </a:cubicBezTo>
                  <a:cubicBezTo>
                    <a:pt x="9276" y="3303"/>
                    <a:pt x="9407" y="2648"/>
                    <a:pt x="9276" y="1993"/>
                  </a:cubicBezTo>
                  <a:cubicBezTo>
                    <a:pt x="9145" y="1338"/>
                    <a:pt x="8776" y="791"/>
                    <a:pt x="8216" y="422"/>
                  </a:cubicBezTo>
                  <a:cubicBezTo>
                    <a:pt x="7789" y="137"/>
                    <a:pt x="7307" y="0"/>
                    <a:pt x="683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11555;p61">
              <a:extLst>
                <a:ext uri="{FF2B5EF4-FFF2-40B4-BE49-F238E27FC236}">
                  <a16:creationId xmlns:a16="http://schemas.microsoft.com/office/drawing/2014/main" id="{3629925D-574F-86F7-3C4D-9B426F5D368C}"/>
                </a:ext>
              </a:extLst>
            </p:cNvPr>
            <p:cNvSpPr/>
            <p:nvPr/>
          </p:nvSpPr>
          <p:spPr>
            <a:xfrm>
              <a:off x="2392812" y="3401615"/>
              <a:ext cx="83033" cy="80372"/>
            </a:xfrm>
            <a:custGeom>
              <a:avLst/>
              <a:gdLst/>
              <a:ahLst/>
              <a:cxnLst/>
              <a:rect l="l" t="t" r="r" b="b"/>
              <a:pathLst>
                <a:path w="2621" h="2537" extrusionOk="0">
                  <a:moveTo>
                    <a:pt x="1608" y="334"/>
                  </a:moveTo>
                  <a:cubicBezTo>
                    <a:pt x="1775" y="334"/>
                    <a:pt x="1918" y="394"/>
                    <a:pt x="2037" y="513"/>
                  </a:cubicBezTo>
                  <a:cubicBezTo>
                    <a:pt x="2275" y="739"/>
                    <a:pt x="2275" y="1132"/>
                    <a:pt x="2037" y="1370"/>
                  </a:cubicBezTo>
                  <a:cubicBezTo>
                    <a:pt x="1918" y="1489"/>
                    <a:pt x="1763" y="1549"/>
                    <a:pt x="1608" y="1549"/>
                  </a:cubicBezTo>
                  <a:cubicBezTo>
                    <a:pt x="1453" y="1549"/>
                    <a:pt x="1299" y="1489"/>
                    <a:pt x="1180" y="1370"/>
                  </a:cubicBezTo>
                  <a:cubicBezTo>
                    <a:pt x="941" y="1132"/>
                    <a:pt x="941" y="751"/>
                    <a:pt x="1180" y="513"/>
                  </a:cubicBezTo>
                  <a:cubicBezTo>
                    <a:pt x="1299" y="394"/>
                    <a:pt x="1442" y="334"/>
                    <a:pt x="1608" y="334"/>
                  </a:cubicBezTo>
                  <a:close/>
                  <a:moveTo>
                    <a:pt x="1608" y="1"/>
                  </a:moveTo>
                  <a:cubicBezTo>
                    <a:pt x="1358" y="1"/>
                    <a:pt x="1120" y="108"/>
                    <a:pt x="953" y="275"/>
                  </a:cubicBezTo>
                  <a:cubicBezTo>
                    <a:pt x="620" y="596"/>
                    <a:pt x="596" y="1108"/>
                    <a:pt x="846" y="1477"/>
                  </a:cubicBezTo>
                  <a:lnTo>
                    <a:pt x="60" y="2263"/>
                  </a:lnTo>
                  <a:cubicBezTo>
                    <a:pt x="1" y="2322"/>
                    <a:pt x="1" y="2430"/>
                    <a:pt x="60" y="2489"/>
                  </a:cubicBezTo>
                  <a:cubicBezTo>
                    <a:pt x="84" y="2525"/>
                    <a:pt x="132" y="2537"/>
                    <a:pt x="179" y="2537"/>
                  </a:cubicBezTo>
                  <a:cubicBezTo>
                    <a:pt x="227" y="2537"/>
                    <a:pt x="263" y="2525"/>
                    <a:pt x="299" y="2489"/>
                  </a:cubicBezTo>
                  <a:lnTo>
                    <a:pt x="1084" y="1703"/>
                  </a:lnTo>
                  <a:cubicBezTo>
                    <a:pt x="1251" y="1822"/>
                    <a:pt x="1430" y="1870"/>
                    <a:pt x="1620" y="1870"/>
                  </a:cubicBezTo>
                  <a:cubicBezTo>
                    <a:pt x="1858" y="1870"/>
                    <a:pt x="2096" y="1775"/>
                    <a:pt x="2275" y="1596"/>
                  </a:cubicBezTo>
                  <a:cubicBezTo>
                    <a:pt x="2620" y="1227"/>
                    <a:pt x="2620" y="644"/>
                    <a:pt x="2263" y="275"/>
                  </a:cubicBezTo>
                  <a:cubicBezTo>
                    <a:pt x="2084" y="96"/>
                    <a:pt x="1846" y="1"/>
                    <a:pt x="160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11556;p61">
              <a:extLst>
                <a:ext uri="{FF2B5EF4-FFF2-40B4-BE49-F238E27FC236}">
                  <a16:creationId xmlns:a16="http://schemas.microsoft.com/office/drawing/2014/main" id="{D316F512-7881-2276-0335-B18400E87995}"/>
                </a:ext>
              </a:extLst>
            </p:cNvPr>
            <p:cNvSpPr/>
            <p:nvPr/>
          </p:nvSpPr>
          <p:spPr>
            <a:xfrm>
              <a:off x="2229502" y="3535147"/>
              <a:ext cx="201833" cy="94723"/>
            </a:xfrm>
            <a:custGeom>
              <a:avLst/>
              <a:gdLst/>
              <a:ahLst/>
              <a:cxnLst/>
              <a:rect l="l" t="t" r="r" b="b"/>
              <a:pathLst>
                <a:path w="6371" h="2990" extrusionOk="0">
                  <a:moveTo>
                    <a:pt x="3191" y="310"/>
                  </a:moveTo>
                  <a:cubicBezTo>
                    <a:pt x="3477" y="310"/>
                    <a:pt x="3751" y="346"/>
                    <a:pt x="4025" y="393"/>
                  </a:cubicBezTo>
                  <a:cubicBezTo>
                    <a:pt x="4191" y="584"/>
                    <a:pt x="4275" y="834"/>
                    <a:pt x="4275" y="1084"/>
                  </a:cubicBezTo>
                  <a:cubicBezTo>
                    <a:pt x="4275" y="1703"/>
                    <a:pt x="3787" y="2191"/>
                    <a:pt x="3179" y="2191"/>
                  </a:cubicBezTo>
                  <a:cubicBezTo>
                    <a:pt x="2560" y="2191"/>
                    <a:pt x="2072" y="1703"/>
                    <a:pt x="2072" y="1084"/>
                  </a:cubicBezTo>
                  <a:cubicBezTo>
                    <a:pt x="2108" y="846"/>
                    <a:pt x="2191" y="596"/>
                    <a:pt x="2358" y="393"/>
                  </a:cubicBezTo>
                  <a:cubicBezTo>
                    <a:pt x="2620" y="346"/>
                    <a:pt x="2906" y="310"/>
                    <a:pt x="3191" y="310"/>
                  </a:cubicBezTo>
                  <a:close/>
                  <a:moveTo>
                    <a:pt x="1905" y="489"/>
                  </a:moveTo>
                  <a:lnTo>
                    <a:pt x="1905" y="489"/>
                  </a:lnTo>
                  <a:cubicBezTo>
                    <a:pt x="1822" y="691"/>
                    <a:pt x="1775" y="894"/>
                    <a:pt x="1775" y="1108"/>
                  </a:cubicBezTo>
                  <a:cubicBezTo>
                    <a:pt x="1775" y="1894"/>
                    <a:pt x="2417" y="2513"/>
                    <a:pt x="3191" y="2513"/>
                  </a:cubicBezTo>
                  <a:cubicBezTo>
                    <a:pt x="3965" y="2513"/>
                    <a:pt x="4608" y="1882"/>
                    <a:pt x="4608" y="1108"/>
                  </a:cubicBezTo>
                  <a:cubicBezTo>
                    <a:pt x="4608" y="894"/>
                    <a:pt x="4561" y="691"/>
                    <a:pt x="4465" y="489"/>
                  </a:cubicBezTo>
                  <a:lnTo>
                    <a:pt x="4465" y="489"/>
                  </a:lnTo>
                  <a:cubicBezTo>
                    <a:pt x="5180" y="691"/>
                    <a:pt x="5751" y="1060"/>
                    <a:pt x="6001" y="1489"/>
                  </a:cubicBezTo>
                  <a:cubicBezTo>
                    <a:pt x="5620" y="2191"/>
                    <a:pt x="4465" y="2668"/>
                    <a:pt x="3203" y="2668"/>
                  </a:cubicBezTo>
                  <a:cubicBezTo>
                    <a:pt x="1929" y="2668"/>
                    <a:pt x="798" y="2191"/>
                    <a:pt x="381" y="1489"/>
                  </a:cubicBezTo>
                  <a:cubicBezTo>
                    <a:pt x="632" y="1060"/>
                    <a:pt x="1191" y="691"/>
                    <a:pt x="1905" y="489"/>
                  </a:cubicBezTo>
                  <a:close/>
                  <a:moveTo>
                    <a:pt x="3191" y="1"/>
                  </a:moveTo>
                  <a:cubicBezTo>
                    <a:pt x="2858" y="1"/>
                    <a:pt x="2548" y="36"/>
                    <a:pt x="2239" y="96"/>
                  </a:cubicBezTo>
                  <a:cubicBezTo>
                    <a:pt x="1179" y="286"/>
                    <a:pt x="358" y="786"/>
                    <a:pt x="36" y="1429"/>
                  </a:cubicBezTo>
                  <a:cubicBezTo>
                    <a:pt x="0" y="1477"/>
                    <a:pt x="0" y="1536"/>
                    <a:pt x="36" y="1584"/>
                  </a:cubicBezTo>
                  <a:cubicBezTo>
                    <a:pt x="465" y="2429"/>
                    <a:pt x="1727" y="2989"/>
                    <a:pt x="3191" y="2989"/>
                  </a:cubicBezTo>
                  <a:cubicBezTo>
                    <a:pt x="4644" y="2989"/>
                    <a:pt x="5918" y="2429"/>
                    <a:pt x="6347" y="1584"/>
                  </a:cubicBezTo>
                  <a:cubicBezTo>
                    <a:pt x="6370" y="1525"/>
                    <a:pt x="6370" y="1477"/>
                    <a:pt x="6347" y="1429"/>
                  </a:cubicBezTo>
                  <a:cubicBezTo>
                    <a:pt x="6013" y="786"/>
                    <a:pt x="5204" y="286"/>
                    <a:pt x="4144" y="96"/>
                  </a:cubicBezTo>
                  <a:cubicBezTo>
                    <a:pt x="3822" y="36"/>
                    <a:pt x="3513" y="1"/>
                    <a:pt x="31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11557;p61">
              <a:extLst>
                <a:ext uri="{FF2B5EF4-FFF2-40B4-BE49-F238E27FC236}">
                  <a16:creationId xmlns:a16="http://schemas.microsoft.com/office/drawing/2014/main" id="{92E049FF-40C3-E30C-596A-8779C1BE4D82}"/>
                </a:ext>
              </a:extLst>
            </p:cNvPr>
            <p:cNvSpPr/>
            <p:nvPr/>
          </p:nvSpPr>
          <p:spPr>
            <a:xfrm>
              <a:off x="2236281" y="3609215"/>
              <a:ext cx="81893" cy="38364"/>
            </a:xfrm>
            <a:custGeom>
              <a:avLst/>
              <a:gdLst/>
              <a:ahLst/>
              <a:cxnLst/>
              <a:rect l="l" t="t" r="r" b="b"/>
              <a:pathLst>
                <a:path w="2585" h="1211" extrusionOk="0">
                  <a:moveTo>
                    <a:pt x="180" y="1"/>
                  </a:moveTo>
                  <a:cubicBezTo>
                    <a:pt x="140" y="1"/>
                    <a:pt x="101" y="15"/>
                    <a:pt x="72" y="44"/>
                  </a:cubicBezTo>
                  <a:cubicBezTo>
                    <a:pt x="1" y="103"/>
                    <a:pt x="1" y="211"/>
                    <a:pt x="60" y="270"/>
                  </a:cubicBezTo>
                  <a:cubicBezTo>
                    <a:pt x="525" y="818"/>
                    <a:pt x="1418" y="1175"/>
                    <a:pt x="2406" y="1211"/>
                  </a:cubicBezTo>
                  <a:cubicBezTo>
                    <a:pt x="2501" y="1211"/>
                    <a:pt x="2573" y="1127"/>
                    <a:pt x="2573" y="1056"/>
                  </a:cubicBezTo>
                  <a:cubicBezTo>
                    <a:pt x="2584" y="949"/>
                    <a:pt x="2513" y="877"/>
                    <a:pt x="2430" y="877"/>
                  </a:cubicBezTo>
                  <a:cubicBezTo>
                    <a:pt x="1513" y="853"/>
                    <a:pt x="703" y="532"/>
                    <a:pt x="298" y="56"/>
                  </a:cubicBezTo>
                  <a:cubicBezTo>
                    <a:pt x="267" y="18"/>
                    <a:pt x="223" y="1"/>
                    <a:pt x="18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11676;p61">
            <a:extLst>
              <a:ext uri="{FF2B5EF4-FFF2-40B4-BE49-F238E27FC236}">
                <a16:creationId xmlns:a16="http://schemas.microsoft.com/office/drawing/2014/main" id="{195B1AEB-5FFF-AC97-C05D-D0A45B499D58}"/>
              </a:ext>
            </a:extLst>
          </p:cNvPr>
          <p:cNvGrpSpPr/>
          <p:nvPr/>
        </p:nvGrpSpPr>
        <p:grpSpPr>
          <a:xfrm>
            <a:off x="627975" y="2549948"/>
            <a:ext cx="513713" cy="615345"/>
            <a:chOff x="864062" y="2884503"/>
            <a:chExt cx="264084" cy="347783"/>
          </a:xfrm>
        </p:grpSpPr>
        <p:sp>
          <p:nvSpPr>
            <p:cNvPr id="529" name="Google Shape;11677;p61">
              <a:extLst>
                <a:ext uri="{FF2B5EF4-FFF2-40B4-BE49-F238E27FC236}">
                  <a16:creationId xmlns:a16="http://schemas.microsoft.com/office/drawing/2014/main" id="{B0B917F0-FDFC-2898-253C-AB1A7C0FA2FE}"/>
                </a:ext>
              </a:extLst>
            </p:cNvPr>
            <p:cNvSpPr/>
            <p:nvPr/>
          </p:nvSpPr>
          <p:spPr>
            <a:xfrm>
              <a:off x="944783" y="2884503"/>
              <a:ext cx="102263" cy="122982"/>
            </a:xfrm>
            <a:custGeom>
              <a:avLst/>
              <a:gdLst/>
              <a:ahLst/>
              <a:cxnLst/>
              <a:rect l="l" t="t" r="r" b="b"/>
              <a:pathLst>
                <a:path w="3228" h="3882" extrusionOk="0">
                  <a:moveTo>
                    <a:pt x="1608" y="0"/>
                  </a:moveTo>
                  <a:cubicBezTo>
                    <a:pt x="715" y="0"/>
                    <a:pt x="1" y="727"/>
                    <a:pt x="1" y="1608"/>
                  </a:cubicBezTo>
                  <a:cubicBezTo>
                    <a:pt x="1" y="2286"/>
                    <a:pt x="418" y="2882"/>
                    <a:pt x="1060" y="3120"/>
                  </a:cubicBezTo>
                  <a:lnTo>
                    <a:pt x="1477" y="3810"/>
                  </a:lnTo>
                  <a:cubicBezTo>
                    <a:pt x="1501" y="3858"/>
                    <a:pt x="1549" y="3882"/>
                    <a:pt x="1608" y="3882"/>
                  </a:cubicBezTo>
                  <a:cubicBezTo>
                    <a:pt x="1668" y="3882"/>
                    <a:pt x="1715" y="3858"/>
                    <a:pt x="1739" y="3810"/>
                  </a:cubicBezTo>
                  <a:lnTo>
                    <a:pt x="2156" y="3120"/>
                  </a:lnTo>
                  <a:cubicBezTo>
                    <a:pt x="2561" y="2977"/>
                    <a:pt x="2906" y="2667"/>
                    <a:pt x="3085" y="2263"/>
                  </a:cubicBezTo>
                  <a:cubicBezTo>
                    <a:pt x="3108" y="2191"/>
                    <a:pt x="3085" y="2084"/>
                    <a:pt x="3001" y="2060"/>
                  </a:cubicBezTo>
                  <a:cubicBezTo>
                    <a:pt x="2982" y="2051"/>
                    <a:pt x="2961" y="2046"/>
                    <a:pt x="2940" y="2046"/>
                  </a:cubicBezTo>
                  <a:cubicBezTo>
                    <a:pt x="2883" y="2046"/>
                    <a:pt x="2825" y="2079"/>
                    <a:pt x="2799" y="2132"/>
                  </a:cubicBezTo>
                  <a:cubicBezTo>
                    <a:pt x="2644" y="2465"/>
                    <a:pt x="2370" y="2727"/>
                    <a:pt x="2013" y="2834"/>
                  </a:cubicBezTo>
                  <a:cubicBezTo>
                    <a:pt x="1977" y="2846"/>
                    <a:pt x="1930" y="2858"/>
                    <a:pt x="1918" y="2905"/>
                  </a:cubicBezTo>
                  <a:lnTo>
                    <a:pt x="1608" y="3406"/>
                  </a:lnTo>
                  <a:lnTo>
                    <a:pt x="1299" y="2905"/>
                  </a:lnTo>
                  <a:cubicBezTo>
                    <a:pt x="1275" y="2870"/>
                    <a:pt x="1251" y="2846"/>
                    <a:pt x="1203" y="2834"/>
                  </a:cubicBezTo>
                  <a:cubicBezTo>
                    <a:pt x="668" y="2655"/>
                    <a:pt x="310" y="2155"/>
                    <a:pt x="310" y="1596"/>
                  </a:cubicBezTo>
                  <a:cubicBezTo>
                    <a:pt x="310" y="905"/>
                    <a:pt x="894" y="322"/>
                    <a:pt x="1608" y="322"/>
                  </a:cubicBezTo>
                  <a:cubicBezTo>
                    <a:pt x="2311" y="322"/>
                    <a:pt x="2870" y="881"/>
                    <a:pt x="2906" y="1572"/>
                  </a:cubicBezTo>
                  <a:cubicBezTo>
                    <a:pt x="2906" y="1667"/>
                    <a:pt x="2977" y="1739"/>
                    <a:pt x="3061" y="1739"/>
                  </a:cubicBezTo>
                  <a:cubicBezTo>
                    <a:pt x="3156" y="1739"/>
                    <a:pt x="3227" y="1667"/>
                    <a:pt x="3227" y="1572"/>
                  </a:cubicBezTo>
                  <a:cubicBezTo>
                    <a:pt x="3215" y="1167"/>
                    <a:pt x="3049" y="762"/>
                    <a:pt x="2739" y="465"/>
                  </a:cubicBezTo>
                  <a:cubicBezTo>
                    <a:pt x="2442" y="167"/>
                    <a:pt x="2037" y="0"/>
                    <a:pt x="160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11678;p61">
              <a:extLst>
                <a:ext uri="{FF2B5EF4-FFF2-40B4-BE49-F238E27FC236}">
                  <a16:creationId xmlns:a16="http://schemas.microsoft.com/office/drawing/2014/main" id="{2CC37058-46C8-B753-64ED-7D7D4630BB62}"/>
                </a:ext>
              </a:extLst>
            </p:cNvPr>
            <p:cNvSpPr/>
            <p:nvPr/>
          </p:nvSpPr>
          <p:spPr>
            <a:xfrm>
              <a:off x="963664" y="2903733"/>
              <a:ext cx="65261" cy="64152"/>
            </a:xfrm>
            <a:custGeom>
              <a:avLst/>
              <a:gdLst/>
              <a:ahLst/>
              <a:cxnLst/>
              <a:rect l="l" t="t" r="r" b="b"/>
              <a:pathLst>
                <a:path w="2060" h="2025" extrusionOk="0">
                  <a:moveTo>
                    <a:pt x="1012" y="584"/>
                  </a:moveTo>
                  <a:cubicBezTo>
                    <a:pt x="1250" y="584"/>
                    <a:pt x="1441" y="774"/>
                    <a:pt x="1441" y="1013"/>
                  </a:cubicBezTo>
                  <a:cubicBezTo>
                    <a:pt x="1441" y="1251"/>
                    <a:pt x="1250" y="1453"/>
                    <a:pt x="1012" y="1453"/>
                  </a:cubicBezTo>
                  <a:cubicBezTo>
                    <a:pt x="774" y="1453"/>
                    <a:pt x="584" y="1251"/>
                    <a:pt x="584" y="1013"/>
                  </a:cubicBezTo>
                  <a:cubicBezTo>
                    <a:pt x="584" y="774"/>
                    <a:pt x="774" y="584"/>
                    <a:pt x="1012" y="584"/>
                  </a:cubicBezTo>
                  <a:close/>
                  <a:moveTo>
                    <a:pt x="1012" y="1"/>
                  </a:moveTo>
                  <a:cubicBezTo>
                    <a:pt x="929" y="1"/>
                    <a:pt x="845" y="72"/>
                    <a:pt x="845" y="167"/>
                  </a:cubicBezTo>
                  <a:lnTo>
                    <a:pt x="845" y="274"/>
                  </a:lnTo>
                  <a:cubicBezTo>
                    <a:pt x="762" y="286"/>
                    <a:pt x="667" y="334"/>
                    <a:pt x="595" y="370"/>
                  </a:cubicBezTo>
                  <a:lnTo>
                    <a:pt x="524" y="298"/>
                  </a:lnTo>
                  <a:cubicBezTo>
                    <a:pt x="494" y="268"/>
                    <a:pt x="453" y="254"/>
                    <a:pt x="411" y="254"/>
                  </a:cubicBezTo>
                  <a:cubicBezTo>
                    <a:pt x="369" y="254"/>
                    <a:pt x="328" y="268"/>
                    <a:pt x="298" y="298"/>
                  </a:cubicBezTo>
                  <a:cubicBezTo>
                    <a:pt x="238" y="358"/>
                    <a:pt x="238" y="465"/>
                    <a:pt x="298" y="524"/>
                  </a:cubicBezTo>
                  <a:lnTo>
                    <a:pt x="369" y="596"/>
                  </a:lnTo>
                  <a:cubicBezTo>
                    <a:pt x="333" y="667"/>
                    <a:pt x="286" y="763"/>
                    <a:pt x="274" y="858"/>
                  </a:cubicBezTo>
                  <a:lnTo>
                    <a:pt x="167" y="858"/>
                  </a:lnTo>
                  <a:cubicBezTo>
                    <a:pt x="72" y="858"/>
                    <a:pt x="0" y="929"/>
                    <a:pt x="0" y="1013"/>
                  </a:cubicBezTo>
                  <a:cubicBezTo>
                    <a:pt x="0" y="1108"/>
                    <a:pt x="72" y="1179"/>
                    <a:pt x="167" y="1179"/>
                  </a:cubicBezTo>
                  <a:lnTo>
                    <a:pt x="274" y="1179"/>
                  </a:lnTo>
                  <a:cubicBezTo>
                    <a:pt x="286" y="1275"/>
                    <a:pt x="333" y="1358"/>
                    <a:pt x="369" y="1429"/>
                  </a:cubicBezTo>
                  <a:lnTo>
                    <a:pt x="298" y="1513"/>
                  </a:lnTo>
                  <a:cubicBezTo>
                    <a:pt x="238" y="1572"/>
                    <a:pt x="238" y="1667"/>
                    <a:pt x="298" y="1727"/>
                  </a:cubicBezTo>
                  <a:cubicBezTo>
                    <a:pt x="333" y="1763"/>
                    <a:pt x="369" y="1775"/>
                    <a:pt x="417" y="1775"/>
                  </a:cubicBezTo>
                  <a:cubicBezTo>
                    <a:pt x="464" y="1775"/>
                    <a:pt x="512" y="1763"/>
                    <a:pt x="536" y="1727"/>
                  </a:cubicBezTo>
                  <a:lnTo>
                    <a:pt x="607" y="1656"/>
                  </a:lnTo>
                  <a:cubicBezTo>
                    <a:pt x="691" y="1703"/>
                    <a:pt x="774" y="1751"/>
                    <a:pt x="869" y="1763"/>
                  </a:cubicBezTo>
                  <a:lnTo>
                    <a:pt x="869" y="1870"/>
                  </a:lnTo>
                  <a:cubicBezTo>
                    <a:pt x="869" y="1953"/>
                    <a:pt x="941" y="2025"/>
                    <a:pt x="1024" y="2025"/>
                  </a:cubicBezTo>
                  <a:cubicBezTo>
                    <a:pt x="1119" y="2025"/>
                    <a:pt x="1191" y="1953"/>
                    <a:pt x="1191" y="1870"/>
                  </a:cubicBezTo>
                  <a:lnTo>
                    <a:pt x="1191" y="1763"/>
                  </a:lnTo>
                  <a:cubicBezTo>
                    <a:pt x="1286" y="1751"/>
                    <a:pt x="1369" y="1703"/>
                    <a:pt x="1441" y="1656"/>
                  </a:cubicBezTo>
                  <a:lnTo>
                    <a:pt x="1524" y="1727"/>
                  </a:lnTo>
                  <a:cubicBezTo>
                    <a:pt x="1548" y="1763"/>
                    <a:pt x="1596" y="1775"/>
                    <a:pt x="1643" y="1775"/>
                  </a:cubicBezTo>
                  <a:cubicBezTo>
                    <a:pt x="1679" y="1775"/>
                    <a:pt x="1727" y="1763"/>
                    <a:pt x="1762" y="1727"/>
                  </a:cubicBezTo>
                  <a:cubicBezTo>
                    <a:pt x="1822" y="1667"/>
                    <a:pt x="1822" y="1572"/>
                    <a:pt x="1762" y="1513"/>
                  </a:cubicBezTo>
                  <a:lnTo>
                    <a:pt x="1679" y="1429"/>
                  </a:lnTo>
                  <a:cubicBezTo>
                    <a:pt x="1727" y="1358"/>
                    <a:pt x="1774" y="1275"/>
                    <a:pt x="1786" y="1179"/>
                  </a:cubicBezTo>
                  <a:lnTo>
                    <a:pt x="1893" y="1179"/>
                  </a:lnTo>
                  <a:cubicBezTo>
                    <a:pt x="1977" y="1179"/>
                    <a:pt x="2060" y="1108"/>
                    <a:pt x="2060" y="1013"/>
                  </a:cubicBezTo>
                  <a:cubicBezTo>
                    <a:pt x="2012" y="929"/>
                    <a:pt x="1953" y="858"/>
                    <a:pt x="1857" y="858"/>
                  </a:cubicBezTo>
                  <a:lnTo>
                    <a:pt x="1762" y="858"/>
                  </a:lnTo>
                  <a:cubicBezTo>
                    <a:pt x="1738" y="763"/>
                    <a:pt x="1703" y="667"/>
                    <a:pt x="1655" y="596"/>
                  </a:cubicBezTo>
                  <a:lnTo>
                    <a:pt x="1727" y="524"/>
                  </a:lnTo>
                  <a:cubicBezTo>
                    <a:pt x="1786" y="465"/>
                    <a:pt x="1786" y="358"/>
                    <a:pt x="1727" y="298"/>
                  </a:cubicBezTo>
                  <a:cubicBezTo>
                    <a:pt x="1697" y="268"/>
                    <a:pt x="1655" y="254"/>
                    <a:pt x="1613" y="254"/>
                  </a:cubicBezTo>
                  <a:cubicBezTo>
                    <a:pt x="1572" y="254"/>
                    <a:pt x="1530" y="268"/>
                    <a:pt x="1500" y="298"/>
                  </a:cubicBezTo>
                  <a:lnTo>
                    <a:pt x="1429" y="370"/>
                  </a:lnTo>
                  <a:cubicBezTo>
                    <a:pt x="1357" y="334"/>
                    <a:pt x="1262" y="286"/>
                    <a:pt x="1179" y="274"/>
                  </a:cubicBezTo>
                  <a:lnTo>
                    <a:pt x="1179" y="167"/>
                  </a:lnTo>
                  <a:cubicBezTo>
                    <a:pt x="1179" y="72"/>
                    <a:pt x="1107" y="1"/>
                    <a:pt x="101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11679;p61">
              <a:extLst>
                <a:ext uri="{FF2B5EF4-FFF2-40B4-BE49-F238E27FC236}">
                  <a16:creationId xmlns:a16="http://schemas.microsoft.com/office/drawing/2014/main" id="{30B86513-931B-B01D-23B1-2891B57DC9AC}"/>
                </a:ext>
              </a:extLst>
            </p:cNvPr>
            <p:cNvSpPr/>
            <p:nvPr/>
          </p:nvSpPr>
          <p:spPr>
            <a:xfrm>
              <a:off x="864062" y="2987843"/>
              <a:ext cx="264084" cy="244443"/>
            </a:xfrm>
            <a:custGeom>
              <a:avLst/>
              <a:gdLst/>
              <a:ahLst/>
              <a:cxnLst/>
              <a:rect l="l" t="t" r="r" b="b"/>
              <a:pathLst>
                <a:path w="8336" h="7716" extrusionOk="0">
                  <a:moveTo>
                    <a:pt x="2513" y="1"/>
                  </a:moveTo>
                  <a:cubicBezTo>
                    <a:pt x="2477" y="1"/>
                    <a:pt x="2418" y="13"/>
                    <a:pt x="2370" y="24"/>
                  </a:cubicBezTo>
                  <a:cubicBezTo>
                    <a:pt x="1834" y="167"/>
                    <a:pt x="1442" y="667"/>
                    <a:pt x="1442" y="1263"/>
                  </a:cubicBezTo>
                  <a:lnTo>
                    <a:pt x="1442" y="1358"/>
                  </a:lnTo>
                  <a:cubicBezTo>
                    <a:pt x="953" y="1513"/>
                    <a:pt x="632" y="2013"/>
                    <a:pt x="632" y="2560"/>
                  </a:cubicBezTo>
                  <a:cubicBezTo>
                    <a:pt x="632" y="2751"/>
                    <a:pt x="680" y="2941"/>
                    <a:pt x="751" y="3120"/>
                  </a:cubicBezTo>
                  <a:cubicBezTo>
                    <a:pt x="287" y="3453"/>
                    <a:pt x="1" y="4001"/>
                    <a:pt x="1" y="4596"/>
                  </a:cubicBezTo>
                  <a:cubicBezTo>
                    <a:pt x="1" y="4966"/>
                    <a:pt x="108" y="5323"/>
                    <a:pt x="322" y="5620"/>
                  </a:cubicBezTo>
                  <a:cubicBezTo>
                    <a:pt x="346" y="5675"/>
                    <a:pt x="395" y="5699"/>
                    <a:pt x="446" y="5699"/>
                  </a:cubicBezTo>
                  <a:cubicBezTo>
                    <a:pt x="473" y="5699"/>
                    <a:pt x="500" y="5692"/>
                    <a:pt x="525" y="5680"/>
                  </a:cubicBezTo>
                  <a:cubicBezTo>
                    <a:pt x="620" y="5644"/>
                    <a:pt x="644" y="5537"/>
                    <a:pt x="584" y="5442"/>
                  </a:cubicBezTo>
                  <a:cubicBezTo>
                    <a:pt x="406" y="5192"/>
                    <a:pt x="322" y="4894"/>
                    <a:pt x="322" y="4596"/>
                  </a:cubicBezTo>
                  <a:cubicBezTo>
                    <a:pt x="322" y="4061"/>
                    <a:pt x="596" y="3573"/>
                    <a:pt x="1037" y="3311"/>
                  </a:cubicBezTo>
                  <a:cubicBezTo>
                    <a:pt x="1037" y="3311"/>
                    <a:pt x="1049" y="3311"/>
                    <a:pt x="1049" y="3299"/>
                  </a:cubicBezTo>
                  <a:cubicBezTo>
                    <a:pt x="1049" y="3299"/>
                    <a:pt x="1327" y="3093"/>
                    <a:pt x="1883" y="3093"/>
                  </a:cubicBezTo>
                  <a:cubicBezTo>
                    <a:pt x="1925" y="3093"/>
                    <a:pt x="1968" y="3094"/>
                    <a:pt x="2013" y="3096"/>
                  </a:cubicBezTo>
                  <a:cubicBezTo>
                    <a:pt x="2108" y="3096"/>
                    <a:pt x="2180" y="3037"/>
                    <a:pt x="2180" y="2941"/>
                  </a:cubicBezTo>
                  <a:cubicBezTo>
                    <a:pt x="2180" y="2858"/>
                    <a:pt x="2120" y="2775"/>
                    <a:pt x="2025" y="2775"/>
                  </a:cubicBezTo>
                  <a:cubicBezTo>
                    <a:pt x="2000" y="2774"/>
                    <a:pt x="1975" y="2774"/>
                    <a:pt x="1950" y="2774"/>
                  </a:cubicBezTo>
                  <a:cubicBezTo>
                    <a:pt x="1502" y="2774"/>
                    <a:pt x="1182" y="2874"/>
                    <a:pt x="1013" y="2953"/>
                  </a:cubicBezTo>
                  <a:cubicBezTo>
                    <a:pt x="953" y="2834"/>
                    <a:pt x="941" y="2703"/>
                    <a:pt x="941" y="2560"/>
                  </a:cubicBezTo>
                  <a:cubicBezTo>
                    <a:pt x="941" y="2108"/>
                    <a:pt x="1239" y="1727"/>
                    <a:pt x="1644" y="1632"/>
                  </a:cubicBezTo>
                  <a:cubicBezTo>
                    <a:pt x="1680" y="1632"/>
                    <a:pt x="1882" y="1632"/>
                    <a:pt x="2013" y="1763"/>
                  </a:cubicBezTo>
                  <a:cubicBezTo>
                    <a:pt x="2120" y="1870"/>
                    <a:pt x="2180" y="2025"/>
                    <a:pt x="2180" y="2239"/>
                  </a:cubicBezTo>
                  <a:cubicBezTo>
                    <a:pt x="2180" y="2334"/>
                    <a:pt x="2251" y="2406"/>
                    <a:pt x="2323" y="2406"/>
                  </a:cubicBezTo>
                  <a:cubicBezTo>
                    <a:pt x="2418" y="2406"/>
                    <a:pt x="2489" y="2334"/>
                    <a:pt x="2489" y="2239"/>
                  </a:cubicBezTo>
                  <a:cubicBezTo>
                    <a:pt x="2489" y="1929"/>
                    <a:pt x="2394" y="1691"/>
                    <a:pt x="2215" y="1525"/>
                  </a:cubicBezTo>
                  <a:cubicBezTo>
                    <a:pt x="2073" y="1394"/>
                    <a:pt x="1882" y="1334"/>
                    <a:pt x="1763" y="1322"/>
                  </a:cubicBezTo>
                  <a:lnTo>
                    <a:pt x="1763" y="1275"/>
                  </a:lnTo>
                  <a:cubicBezTo>
                    <a:pt x="1763" y="846"/>
                    <a:pt x="2037" y="453"/>
                    <a:pt x="2430" y="358"/>
                  </a:cubicBezTo>
                  <a:cubicBezTo>
                    <a:pt x="2477" y="334"/>
                    <a:pt x="2513" y="334"/>
                    <a:pt x="2561" y="322"/>
                  </a:cubicBezTo>
                  <a:lnTo>
                    <a:pt x="2846" y="322"/>
                  </a:lnTo>
                  <a:cubicBezTo>
                    <a:pt x="3370" y="322"/>
                    <a:pt x="3799" y="751"/>
                    <a:pt x="3799" y="1275"/>
                  </a:cubicBezTo>
                  <a:lnTo>
                    <a:pt x="3799" y="4608"/>
                  </a:lnTo>
                  <a:cubicBezTo>
                    <a:pt x="3311" y="4644"/>
                    <a:pt x="2858" y="4835"/>
                    <a:pt x="2513" y="5180"/>
                  </a:cubicBezTo>
                  <a:cubicBezTo>
                    <a:pt x="2477" y="5216"/>
                    <a:pt x="2454" y="5311"/>
                    <a:pt x="2489" y="5370"/>
                  </a:cubicBezTo>
                  <a:cubicBezTo>
                    <a:pt x="2513" y="5430"/>
                    <a:pt x="2573" y="5442"/>
                    <a:pt x="2620" y="5442"/>
                  </a:cubicBezTo>
                  <a:cubicBezTo>
                    <a:pt x="2668" y="5442"/>
                    <a:pt x="2715" y="5430"/>
                    <a:pt x="2739" y="5394"/>
                  </a:cubicBezTo>
                  <a:cubicBezTo>
                    <a:pt x="3037" y="5097"/>
                    <a:pt x="3454" y="4918"/>
                    <a:pt x="3894" y="4918"/>
                  </a:cubicBezTo>
                  <a:cubicBezTo>
                    <a:pt x="4168" y="5192"/>
                    <a:pt x="4335" y="5573"/>
                    <a:pt x="4335" y="5978"/>
                  </a:cubicBezTo>
                  <a:cubicBezTo>
                    <a:pt x="4335" y="6382"/>
                    <a:pt x="4168" y="6763"/>
                    <a:pt x="3894" y="7037"/>
                  </a:cubicBezTo>
                  <a:cubicBezTo>
                    <a:pt x="3656" y="7263"/>
                    <a:pt x="3335" y="7394"/>
                    <a:pt x="3013" y="7394"/>
                  </a:cubicBezTo>
                  <a:cubicBezTo>
                    <a:pt x="2358" y="7394"/>
                    <a:pt x="1811" y="6882"/>
                    <a:pt x="1703" y="6204"/>
                  </a:cubicBezTo>
                  <a:cubicBezTo>
                    <a:pt x="1763" y="6097"/>
                    <a:pt x="1942" y="5787"/>
                    <a:pt x="2215" y="5680"/>
                  </a:cubicBezTo>
                  <a:cubicBezTo>
                    <a:pt x="2299" y="5656"/>
                    <a:pt x="2358" y="5561"/>
                    <a:pt x="2323" y="5489"/>
                  </a:cubicBezTo>
                  <a:cubicBezTo>
                    <a:pt x="2304" y="5413"/>
                    <a:pt x="2239" y="5375"/>
                    <a:pt x="2171" y="5375"/>
                  </a:cubicBezTo>
                  <a:cubicBezTo>
                    <a:pt x="2154" y="5375"/>
                    <a:pt x="2137" y="5377"/>
                    <a:pt x="2120" y="5382"/>
                  </a:cubicBezTo>
                  <a:cubicBezTo>
                    <a:pt x="1775" y="5513"/>
                    <a:pt x="1549" y="5847"/>
                    <a:pt x="1442" y="6013"/>
                  </a:cubicBezTo>
                  <a:cubicBezTo>
                    <a:pt x="1287" y="5978"/>
                    <a:pt x="1132" y="5918"/>
                    <a:pt x="989" y="5835"/>
                  </a:cubicBezTo>
                  <a:cubicBezTo>
                    <a:pt x="956" y="5816"/>
                    <a:pt x="920" y="5806"/>
                    <a:pt x="887" y="5806"/>
                  </a:cubicBezTo>
                  <a:cubicBezTo>
                    <a:pt x="837" y="5806"/>
                    <a:pt x="791" y="5828"/>
                    <a:pt x="763" y="5870"/>
                  </a:cubicBezTo>
                  <a:cubicBezTo>
                    <a:pt x="715" y="5954"/>
                    <a:pt x="727" y="6049"/>
                    <a:pt x="810" y="6097"/>
                  </a:cubicBezTo>
                  <a:cubicBezTo>
                    <a:pt x="989" y="6216"/>
                    <a:pt x="1191" y="6287"/>
                    <a:pt x="1406" y="6323"/>
                  </a:cubicBezTo>
                  <a:cubicBezTo>
                    <a:pt x="1549" y="7121"/>
                    <a:pt x="2239" y="7716"/>
                    <a:pt x="3025" y="7716"/>
                  </a:cubicBezTo>
                  <a:cubicBezTo>
                    <a:pt x="3430" y="7716"/>
                    <a:pt x="3823" y="7561"/>
                    <a:pt x="4120" y="7275"/>
                  </a:cubicBezTo>
                  <a:lnTo>
                    <a:pt x="4168" y="7228"/>
                  </a:lnTo>
                  <a:lnTo>
                    <a:pt x="4216" y="7275"/>
                  </a:lnTo>
                  <a:cubicBezTo>
                    <a:pt x="4251" y="7299"/>
                    <a:pt x="4287" y="7335"/>
                    <a:pt x="4323" y="7359"/>
                  </a:cubicBezTo>
                  <a:cubicBezTo>
                    <a:pt x="4609" y="7597"/>
                    <a:pt x="4966" y="7716"/>
                    <a:pt x="5311" y="7716"/>
                  </a:cubicBezTo>
                  <a:cubicBezTo>
                    <a:pt x="6109" y="7716"/>
                    <a:pt x="6787" y="7121"/>
                    <a:pt x="6942" y="6323"/>
                  </a:cubicBezTo>
                  <a:cubicBezTo>
                    <a:pt x="7168" y="6287"/>
                    <a:pt x="7371" y="6204"/>
                    <a:pt x="7561" y="6085"/>
                  </a:cubicBezTo>
                  <a:cubicBezTo>
                    <a:pt x="7633" y="6037"/>
                    <a:pt x="7657" y="5954"/>
                    <a:pt x="7621" y="5870"/>
                  </a:cubicBezTo>
                  <a:cubicBezTo>
                    <a:pt x="7589" y="5816"/>
                    <a:pt x="7538" y="5781"/>
                    <a:pt x="7478" y="5781"/>
                  </a:cubicBezTo>
                  <a:cubicBezTo>
                    <a:pt x="7448" y="5781"/>
                    <a:pt x="7415" y="5791"/>
                    <a:pt x="7383" y="5811"/>
                  </a:cubicBezTo>
                  <a:cubicBezTo>
                    <a:pt x="7240" y="5918"/>
                    <a:pt x="7061" y="5978"/>
                    <a:pt x="6883" y="6013"/>
                  </a:cubicBezTo>
                  <a:cubicBezTo>
                    <a:pt x="6787" y="5835"/>
                    <a:pt x="6573" y="5513"/>
                    <a:pt x="6204" y="5382"/>
                  </a:cubicBezTo>
                  <a:cubicBezTo>
                    <a:pt x="6187" y="5377"/>
                    <a:pt x="6171" y="5375"/>
                    <a:pt x="6154" y="5375"/>
                  </a:cubicBezTo>
                  <a:cubicBezTo>
                    <a:pt x="6089" y="5375"/>
                    <a:pt x="6030" y="5413"/>
                    <a:pt x="6002" y="5489"/>
                  </a:cubicBezTo>
                  <a:cubicBezTo>
                    <a:pt x="5978" y="5573"/>
                    <a:pt x="6025" y="5656"/>
                    <a:pt x="6109" y="5680"/>
                  </a:cubicBezTo>
                  <a:cubicBezTo>
                    <a:pt x="6383" y="5787"/>
                    <a:pt x="6561" y="6097"/>
                    <a:pt x="6621" y="6204"/>
                  </a:cubicBezTo>
                  <a:cubicBezTo>
                    <a:pt x="6525" y="6882"/>
                    <a:pt x="5966" y="7394"/>
                    <a:pt x="5311" y="7394"/>
                  </a:cubicBezTo>
                  <a:cubicBezTo>
                    <a:pt x="5037" y="7394"/>
                    <a:pt x="4751" y="7287"/>
                    <a:pt x="4513" y="7109"/>
                  </a:cubicBezTo>
                  <a:cubicBezTo>
                    <a:pt x="4478" y="7085"/>
                    <a:pt x="4454" y="7061"/>
                    <a:pt x="4418" y="7037"/>
                  </a:cubicBezTo>
                  <a:cubicBezTo>
                    <a:pt x="4394" y="7025"/>
                    <a:pt x="4382" y="6990"/>
                    <a:pt x="4347" y="6966"/>
                  </a:cubicBezTo>
                  <a:cubicBezTo>
                    <a:pt x="4537" y="6680"/>
                    <a:pt x="4644" y="6323"/>
                    <a:pt x="4644" y="5966"/>
                  </a:cubicBezTo>
                  <a:cubicBezTo>
                    <a:pt x="4644" y="5859"/>
                    <a:pt x="4632" y="5775"/>
                    <a:pt x="4620" y="5680"/>
                  </a:cubicBezTo>
                  <a:lnTo>
                    <a:pt x="4620" y="5680"/>
                  </a:lnTo>
                  <a:cubicBezTo>
                    <a:pt x="5430" y="5859"/>
                    <a:pt x="5728" y="6251"/>
                    <a:pt x="5823" y="6430"/>
                  </a:cubicBezTo>
                  <a:cubicBezTo>
                    <a:pt x="5844" y="6482"/>
                    <a:pt x="5910" y="6516"/>
                    <a:pt x="5973" y="6516"/>
                  </a:cubicBezTo>
                  <a:cubicBezTo>
                    <a:pt x="5983" y="6516"/>
                    <a:pt x="5992" y="6515"/>
                    <a:pt x="6002" y="6513"/>
                  </a:cubicBezTo>
                  <a:cubicBezTo>
                    <a:pt x="6109" y="6501"/>
                    <a:pt x="6168" y="6382"/>
                    <a:pt x="6121" y="6275"/>
                  </a:cubicBezTo>
                  <a:cubicBezTo>
                    <a:pt x="5990" y="6025"/>
                    <a:pt x="5633" y="5561"/>
                    <a:pt x="4656" y="5370"/>
                  </a:cubicBezTo>
                  <a:cubicBezTo>
                    <a:pt x="4646" y="5367"/>
                    <a:pt x="4634" y="5365"/>
                    <a:pt x="4622" y="5365"/>
                  </a:cubicBezTo>
                  <a:cubicBezTo>
                    <a:pt x="4594" y="5365"/>
                    <a:pt x="4562" y="5374"/>
                    <a:pt x="4537" y="5382"/>
                  </a:cubicBezTo>
                  <a:cubicBezTo>
                    <a:pt x="4501" y="5239"/>
                    <a:pt x="4418" y="5097"/>
                    <a:pt x="4347" y="4977"/>
                  </a:cubicBezTo>
                  <a:cubicBezTo>
                    <a:pt x="4359" y="4954"/>
                    <a:pt x="4394" y="4942"/>
                    <a:pt x="4418" y="4906"/>
                  </a:cubicBezTo>
                  <a:cubicBezTo>
                    <a:pt x="4859" y="4906"/>
                    <a:pt x="5252" y="5073"/>
                    <a:pt x="5573" y="5382"/>
                  </a:cubicBezTo>
                  <a:cubicBezTo>
                    <a:pt x="5597" y="5418"/>
                    <a:pt x="5644" y="5430"/>
                    <a:pt x="5692" y="5430"/>
                  </a:cubicBezTo>
                  <a:cubicBezTo>
                    <a:pt x="5752" y="5430"/>
                    <a:pt x="5787" y="5394"/>
                    <a:pt x="5823" y="5358"/>
                  </a:cubicBezTo>
                  <a:cubicBezTo>
                    <a:pt x="5847" y="5299"/>
                    <a:pt x="5847" y="5204"/>
                    <a:pt x="5787" y="5156"/>
                  </a:cubicBezTo>
                  <a:cubicBezTo>
                    <a:pt x="5454" y="4823"/>
                    <a:pt x="4990" y="4608"/>
                    <a:pt x="4513" y="4596"/>
                  </a:cubicBezTo>
                  <a:lnTo>
                    <a:pt x="4513" y="1251"/>
                  </a:lnTo>
                  <a:cubicBezTo>
                    <a:pt x="4513" y="727"/>
                    <a:pt x="4942" y="298"/>
                    <a:pt x="5466" y="298"/>
                  </a:cubicBezTo>
                  <a:lnTo>
                    <a:pt x="5752" y="298"/>
                  </a:lnTo>
                  <a:cubicBezTo>
                    <a:pt x="5787" y="298"/>
                    <a:pt x="5835" y="310"/>
                    <a:pt x="5883" y="310"/>
                  </a:cubicBezTo>
                  <a:cubicBezTo>
                    <a:pt x="6287" y="417"/>
                    <a:pt x="6549" y="786"/>
                    <a:pt x="6549" y="1227"/>
                  </a:cubicBezTo>
                  <a:lnTo>
                    <a:pt x="6549" y="1275"/>
                  </a:lnTo>
                  <a:cubicBezTo>
                    <a:pt x="6418" y="1287"/>
                    <a:pt x="6240" y="1334"/>
                    <a:pt x="6085" y="1489"/>
                  </a:cubicBezTo>
                  <a:cubicBezTo>
                    <a:pt x="5906" y="1644"/>
                    <a:pt x="5823" y="1882"/>
                    <a:pt x="5823" y="2203"/>
                  </a:cubicBezTo>
                  <a:cubicBezTo>
                    <a:pt x="5823" y="2287"/>
                    <a:pt x="5883" y="2346"/>
                    <a:pt x="5954" y="2358"/>
                  </a:cubicBezTo>
                  <a:cubicBezTo>
                    <a:pt x="5967" y="2361"/>
                    <a:pt x="5979" y="2362"/>
                    <a:pt x="5990" y="2362"/>
                  </a:cubicBezTo>
                  <a:cubicBezTo>
                    <a:pt x="6077" y="2362"/>
                    <a:pt x="6133" y="2287"/>
                    <a:pt x="6133" y="2203"/>
                  </a:cubicBezTo>
                  <a:cubicBezTo>
                    <a:pt x="6133" y="1977"/>
                    <a:pt x="6192" y="1822"/>
                    <a:pt x="6299" y="1727"/>
                  </a:cubicBezTo>
                  <a:cubicBezTo>
                    <a:pt x="6430" y="1584"/>
                    <a:pt x="6621" y="1584"/>
                    <a:pt x="6668" y="1584"/>
                  </a:cubicBezTo>
                  <a:cubicBezTo>
                    <a:pt x="7073" y="1679"/>
                    <a:pt x="7371" y="2060"/>
                    <a:pt x="7371" y="2513"/>
                  </a:cubicBezTo>
                  <a:cubicBezTo>
                    <a:pt x="7371" y="2644"/>
                    <a:pt x="7335" y="2775"/>
                    <a:pt x="7299" y="2918"/>
                  </a:cubicBezTo>
                  <a:cubicBezTo>
                    <a:pt x="7138" y="2832"/>
                    <a:pt x="6840" y="2736"/>
                    <a:pt x="6424" y="2736"/>
                  </a:cubicBezTo>
                  <a:cubicBezTo>
                    <a:pt x="6380" y="2736"/>
                    <a:pt x="6334" y="2737"/>
                    <a:pt x="6287" y="2739"/>
                  </a:cubicBezTo>
                  <a:cubicBezTo>
                    <a:pt x="6192" y="2739"/>
                    <a:pt x="6133" y="2799"/>
                    <a:pt x="6121" y="2882"/>
                  </a:cubicBezTo>
                  <a:cubicBezTo>
                    <a:pt x="6109" y="2989"/>
                    <a:pt x="6192" y="3061"/>
                    <a:pt x="6287" y="3061"/>
                  </a:cubicBezTo>
                  <a:cubicBezTo>
                    <a:pt x="6317" y="3059"/>
                    <a:pt x="6346" y="3059"/>
                    <a:pt x="6374" y="3059"/>
                  </a:cubicBezTo>
                  <a:cubicBezTo>
                    <a:pt x="6937" y="3059"/>
                    <a:pt x="7240" y="3275"/>
                    <a:pt x="7252" y="3275"/>
                  </a:cubicBezTo>
                  <a:lnTo>
                    <a:pt x="7264" y="3287"/>
                  </a:lnTo>
                  <a:cubicBezTo>
                    <a:pt x="7716" y="3537"/>
                    <a:pt x="7978" y="4025"/>
                    <a:pt x="7978" y="4561"/>
                  </a:cubicBezTo>
                  <a:cubicBezTo>
                    <a:pt x="7978" y="4858"/>
                    <a:pt x="7895" y="5144"/>
                    <a:pt x="7740" y="5382"/>
                  </a:cubicBezTo>
                  <a:cubicBezTo>
                    <a:pt x="7692" y="5454"/>
                    <a:pt x="7716" y="5549"/>
                    <a:pt x="7776" y="5608"/>
                  </a:cubicBezTo>
                  <a:cubicBezTo>
                    <a:pt x="7799" y="5632"/>
                    <a:pt x="7835" y="5632"/>
                    <a:pt x="7871" y="5632"/>
                  </a:cubicBezTo>
                  <a:cubicBezTo>
                    <a:pt x="7930" y="5632"/>
                    <a:pt x="7978" y="5608"/>
                    <a:pt x="8014" y="5561"/>
                  </a:cubicBezTo>
                  <a:cubicBezTo>
                    <a:pt x="8204" y="5263"/>
                    <a:pt x="8311" y="4918"/>
                    <a:pt x="8311" y="4561"/>
                  </a:cubicBezTo>
                  <a:cubicBezTo>
                    <a:pt x="8335" y="4001"/>
                    <a:pt x="8061" y="3453"/>
                    <a:pt x="7597" y="3120"/>
                  </a:cubicBezTo>
                  <a:cubicBezTo>
                    <a:pt x="7680" y="2941"/>
                    <a:pt x="7716" y="2751"/>
                    <a:pt x="7716" y="2560"/>
                  </a:cubicBezTo>
                  <a:cubicBezTo>
                    <a:pt x="7716" y="2013"/>
                    <a:pt x="7371" y="1537"/>
                    <a:pt x="6895" y="1358"/>
                  </a:cubicBezTo>
                  <a:lnTo>
                    <a:pt x="6895" y="1263"/>
                  </a:lnTo>
                  <a:cubicBezTo>
                    <a:pt x="6895" y="679"/>
                    <a:pt x="6525" y="179"/>
                    <a:pt x="5978" y="24"/>
                  </a:cubicBezTo>
                  <a:cubicBezTo>
                    <a:pt x="5930" y="13"/>
                    <a:pt x="5871" y="13"/>
                    <a:pt x="5823" y="1"/>
                  </a:cubicBezTo>
                  <a:lnTo>
                    <a:pt x="5478" y="1"/>
                  </a:lnTo>
                  <a:cubicBezTo>
                    <a:pt x="4787" y="1"/>
                    <a:pt x="4216" y="560"/>
                    <a:pt x="4216" y="1263"/>
                  </a:cubicBezTo>
                  <a:lnTo>
                    <a:pt x="4216" y="4692"/>
                  </a:lnTo>
                  <a:lnTo>
                    <a:pt x="4168" y="4727"/>
                  </a:lnTo>
                  <a:lnTo>
                    <a:pt x="4120" y="4692"/>
                  </a:lnTo>
                  <a:lnTo>
                    <a:pt x="4120" y="1263"/>
                  </a:lnTo>
                  <a:cubicBezTo>
                    <a:pt x="4120" y="560"/>
                    <a:pt x="3561" y="1"/>
                    <a:pt x="285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11680;p61">
              <a:extLst>
                <a:ext uri="{FF2B5EF4-FFF2-40B4-BE49-F238E27FC236}">
                  <a16:creationId xmlns:a16="http://schemas.microsoft.com/office/drawing/2014/main" id="{54C8F2CD-B022-DB5E-4829-F7B481985DA1}"/>
                </a:ext>
              </a:extLst>
            </p:cNvPr>
            <p:cNvSpPr/>
            <p:nvPr/>
          </p:nvSpPr>
          <p:spPr>
            <a:xfrm>
              <a:off x="1022494" y="3006724"/>
              <a:ext cx="44162" cy="22271"/>
            </a:xfrm>
            <a:custGeom>
              <a:avLst/>
              <a:gdLst/>
              <a:ahLst/>
              <a:cxnLst/>
              <a:rect l="l" t="t" r="r" b="b"/>
              <a:pathLst>
                <a:path w="1394" h="703" extrusionOk="0">
                  <a:moveTo>
                    <a:pt x="454" y="0"/>
                  </a:moveTo>
                  <a:cubicBezTo>
                    <a:pt x="402" y="0"/>
                    <a:pt x="350" y="4"/>
                    <a:pt x="298" y="12"/>
                  </a:cubicBezTo>
                  <a:lnTo>
                    <a:pt x="155" y="24"/>
                  </a:lnTo>
                  <a:cubicBezTo>
                    <a:pt x="60" y="48"/>
                    <a:pt x="0" y="119"/>
                    <a:pt x="12" y="202"/>
                  </a:cubicBezTo>
                  <a:cubicBezTo>
                    <a:pt x="34" y="290"/>
                    <a:pt x="96" y="347"/>
                    <a:pt x="170" y="347"/>
                  </a:cubicBezTo>
                  <a:cubicBezTo>
                    <a:pt x="177" y="347"/>
                    <a:pt x="184" y="346"/>
                    <a:pt x="191" y="345"/>
                  </a:cubicBezTo>
                  <a:lnTo>
                    <a:pt x="346" y="321"/>
                  </a:lnTo>
                  <a:cubicBezTo>
                    <a:pt x="370" y="319"/>
                    <a:pt x="394" y="318"/>
                    <a:pt x="417" y="318"/>
                  </a:cubicBezTo>
                  <a:cubicBezTo>
                    <a:pt x="675" y="318"/>
                    <a:pt x="908" y="436"/>
                    <a:pt x="1072" y="643"/>
                  </a:cubicBezTo>
                  <a:cubicBezTo>
                    <a:pt x="1108" y="679"/>
                    <a:pt x="1143" y="702"/>
                    <a:pt x="1203" y="702"/>
                  </a:cubicBezTo>
                  <a:cubicBezTo>
                    <a:pt x="1239" y="702"/>
                    <a:pt x="1286" y="679"/>
                    <a:pt x="1298" y="667"/>
                  </a:cubicBezTo>
                  <a:cubicBezTo>
                    <a:pt x="1370" y="607"/>
                    <a:pt x="1394" y="524"/>
                    <a:pt x="1334" y="440"/>
                  </a:cubicBezTo>
                  <a:cubicBezTo>
                    <a:pt x="1126" y="171"/>
                    <a:pt x="802" y="0"/>
                    <a:pt x="4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11681;p61">
              <a:extLst>
                <a:ext uri="{FF2B5EF4-FFF2-40B4-BE49-F238E27FC236}">
                  <a16:creationId xmlns:a16="http://schemas.microsoft.com/office/drawing/2014/main" id="{685F7F97-22B6-0FB5-3EC8-DCECA7B289AA}"/>
                </a:ext>
              </a:extLst>
            </p:cNvPr>
            <p:cNvSpPr/>
            <p:nvPr/>
          </p:nvSpPr>
          <p:spPr>
            <a:xfrm>
              <a:off x="1086234" y="3100244"/>
              <a:ext cx="28322" cy="37002"/>
            </a:xfrm>
            <a:custGeom>
              <a:avLst/>
              <a:gdLst/>
              <a:ahLst/>
              <a:cxnLst/>
              <a:rect l="l" t="t" r="r" b="b"/>
              <a:pathLst>
                <a:path w="894" h="1168" extrusionOk="0">
                  <a:moveTo>
                    <a:pt x="181" y="1"/>
                  </a:moveTo>
                  <a:cubicBezTo>
                    <a:pt x="115" y="1"/>
                    <a:pt x="55" y="44"/>
                    <a:pt x="36" y="108"/>
                  </a:cubicBezTo>
                  <a:cubicBezTo>
                    <a:pt x="1" y="203"/>
                    <a:pt x="48" y="286"/>
                    <a:pt x="132" y="322"/>
                  </a:cubicBezTo>
                  <a:cubicBezTo>
                    <a:pt x="525" y="441"/>
                    <a:pt x="572" y="1025"/>
                    <a:pt x="572" y="1025"/>
                  </a:cubicBezTo>
                  <a:cubicBezTo>
                    <a:pt x="572" y="1108"/>
                    <a:pt x="644" y="1168"/>
                    <a:pt x="727" y="1168"/>
                  </a:cubicBezTo>
                  <a:lnTo>
                    <a:pt x="751" y="1168"/>
                  </a:lnTo>
                  <a:cubicBezTo>
                    <a:pt x="822" y="1168"/>
                    <a:pt x="894" y="1096"/>
                    <a:pt x="894" y="1001"/>
                  </a:cubicBezTo>
                  <a:cubicBezTo>
                    <a:pt x="894" y="977"/>
                    <a:pt x="846" y="203"/>
                    <a:pt x="239" y="13"/>
                  </a:cubicBezTo>
                  <a:cubicBezTo>
                    <a:pt x="220" y="4"/>
                    <a:pt x="200" y="1"/>
                    <a:pt x="18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11682;p61">
              <a:extLst>
                <a:ext uri="{FF2B5EF4-FFF2-40B4-BE49-F238E27FC236}">
                  <a16:creationId xmlns:a16="http://schemas.microsoft.com/office/drawing/2014/main" id="{4316BC0D-EB4D-58EB-20BB-29FCD60C5F2B}"/>
                </a:ext>
              </a:extLst>
            </p:cNvPr>
            <p:cNvSpPr/>
            <p:nvPr/>
          </p:nvSpPr>
          <p:spPr>
            <a:xfrm>
              <a:off x="1023634" y="3077941"/>
              <a:ext cx="26041" cy="49167"/>
            </a:xfrm>
            <a:custGeom>
              <a:avLst/>
              <a:gdLst/>
              <a:ahLst/>
              <a:cxnLst/>
              <a:rect l="l" t="t" r="r" b="b"/>
              <a:pathLst>
                <a:path w="822" h="1552" extrusionOk="0">
                  <a:moveTo>
                    <a:pt x="646" y="0"/>
                  </a:moveTo>
                  <a:cubicBezTo>
                    <a:pt x="617" y="0"/>
                    <a:pt x="588" y="9"/>
                    <a:pt x="560" y="26"/>
                  </a:cubicBezTo>
                  <a:cubicBezTo>
                    <a:pt x="345" y="181"/>
                    <a:pt x="0" y="538"/>
                    <a:pt x="0" y="1383"/>
                  </a:cubicBezTo>
                  <a:cubicBezTo>
                    <a:pt x="0" y="1462"/>
                    <a:pt x="74" y="1551"/>
                    <a:pt x="163" y="1551"/>
                  </a:cubicBezTo>
                  <a:cubicBezTo>
                    <a:pt x="168" y="1551"/>
                    <a:pt x="173" y="1551"/>
                    <a:pt x="179" y="1550"/>
                  </a:cubicBezTo>
                  <a:cubicBezTo>
                    <a:pt x="250" y="1526"/>
                    <a:pt x="310" y="1455"/>
                    <a:pt x="310" y="1383"/>
                  </a:cubicBezTo>
                  <a:cubicBezTo>
                    <a:pt x="310" y="681"/>
                    <a:pt x="584" y="395"/>
                    <a:pt x="726" y="312"/>
                  </a:cubicBezTo>
                  <a:cubicBezTo>
                    <a:pt x="786" y="264"/>
                    <a:pt x="822" y="205"/>
                    <a:pt x="798" y="133"/>
                  </a:cubicBezTo>
                  <a:cubicBezTo>
                    <a:pt x="781" y="49"/>
                    <a:pt x="716" y="0"/>
                    <a:pt x="64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11683;p61">
              <a:extLst>
                <a:ext uri="{FF2B5EF4-FFF2-40B4-BE49-F238E27FC236}">
                  <a16:creationId xmlns:a16="http://schemas.microsoft.com/office/drawing/2014/main" id="{9F22089C-6DEB-9A55-4E15-2F47733EE31F}"/>
                </a:ext>
              </a:extLst>
            </p:cNvPr>
            <p:cNvSpPr/>
            <p:nvPr/>
          </p:nvSpPr>
          <p:spPr>
            <a:xfrm>
              <a:off x="924413" y="3006819"/>
              <a:ext cx="44162" cy="22176"/>
            </a:xfrm>
            <a:custGeom>
              <a:avLst/>
              <a:gdLst/>
              <a:ahLst/>
              <a:cxnLst/>
              <a:rect l="l" t="t" r="r" b="b"/>
              <a:pathLst>
                <a:path w="1394" h="700" extrusionOk="0">
                  <a:moveTo>
                    <a:pt x="963" y="1"/>
                  </a:moveTo>
                  <a:cubicBezTo>
                    <a:pt x="614" y="1"/>
                    <a:pt x="272" y="163"/>
                    <a:pt x="60" y="437"/>
                  </a:cubicBezTo>
                  <a:cubicBezTo>
                    <a:pt x="1" y="521"/>
                    <a:pt x="25" y="616"/>
                    <a:pt x="96" y="664"/>
                  </a:cubicBezTo>
                  <a:cubicBezTo>
                    <a:pt x="120" y="676"/>
                    <a:pt x="156" y="699"/>
                    <a:pt x="179" y="699"/>
                  </a:cubicBezTo>
                  <a:cubicBezTo>
                    <a:pt x="227" y="699"/>
                    <a:pt x="287" y="664"/>
                    <a:pt x="322" y="640"/>
                  </a:cubicBezTo>
                  <a:cubicBezTo>
                    <a:pt x="464" y="433"/>
                    <a:pt x="716" y="315"/>
                    <a:pt x="976" y="315"/>
                  </a:cubicBezTo>
                  <a:cubicBezTo>
                    <a:pt x="1000" y="315"/>
                    <a:pt x="1025" y="316"/>
                    <a:pt x="1049" y="318"/>
                  </a:cubicBezTo>
                  <a:lnTo>
                    <a:pt x="1191" y="342"/>
                  </a:lnTo>
                  <a:cubicBezTo>
                    <a:pt x="1200" y="343"/>
                    <a:pt x="1208" y="344"/>
                    <a:pt x="1215" y="344"/>
                  </a:cubicBezTo>
                  <a:cubicBezTo>
                    <a:pt x="1298" y="344"/>
                    <a:pt x="1359" y="287"/>
                    <a:pt x="1370" y="199"/>
                  </a:cubicBezTo>
                  <a:cubicBezTo>
                    <a:pt x="1394" y="116"/>
                    <a:pt x="1334" y="21"/>
                    <a:pt x="1239" y="21"/>
                  </a:cubicBezTo>
                  <a:lnTo>
                    <a:pt x="1096" y="9"/>
                  </a:lnTo>
                  <a:cubicBezTo>
                    <a:pt x="1052" y="3"/>
                    <a:pt x="1007" y="1"/>
                    <a:pt x="96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11684;p61">
              <a:extLst>
                <a:ext uri="{FF2B5EF4-FFF2-40B4-BE49-F238E27FC236}">
                  <a16:creationId xmlns:a16="http://schemas.microsoft.com/office/drawing/2014/main" id="{201E7E08-75EA-26E1-8413-A48650C15901}"/>
                </a:ext>
              </a:extLst>
            </p:cNvPr>
            <p:cNvSpPr/>
            <p:nvPr/>
          </p:nvSpPr>
          <p:spPr>
            <a:xfrm>
              <a:off x="929703" y="3158757"/>
              <a:ext cx="56232" cy="41849"/>
            </a:xfrm>
            <a:custGeom>
              <a:avLst/>
              <a:gdLst/>
              <a:ahLst/>
              <a:cxnLst/>
              <a:rect l="l" t="t" r="r" b="b"/>
              <a:pathLst>
                <a:path w="1775" h="1321" extrusionOk="0">
                  <a:moveTo>
                    <a:pt x="1604" y="1"/>
                  </a:moveTo>
                  <a:cubicBezTo>
                    <a:pt x="1586" y="1"/>
                    <a:pt x="1567" y="4"/>
                    <a:pt x="1548" y="11"/>
                  </a:cubicBezTo>
                  <a:cubicBezTo>
                    <a:pt x="179" y="309"/>
                    <a:pt x="36" y="1095"/>
                    <a:pt x="12" y="1118"/>
                  </a:cubicBezTo>
                  <a:cubicBezTo>
                    <a:pt x="1" y="1214"/>
                    <a:pt x="60" y="1297"/>
                    <a:pt x="155" y="1321"/>
                  </a:cubicBezTo>
                  <a:lnTo>
                    <a:pt x="179" y="1321"/>
                  </a:lnTo>
                  <a:cubicBezTo>
                    <a:pt x="251" y="1321"/>
                    <a:pt x="334" y="1261"/>
                    <a:pt x="346" y="1178"/>
                  </a:cubicBezTo>
                  <a:cubicBezTo>
                    <a:pt x="346" y="1178"/>
                    <a:pt x="477" y="571"/>
                    <a:pt x="1620" y="333"/>
                  </a:cubicBezTo>
                  <a:cubicBezTo>
                    <a:pt x="1715" y="309"/>
                    <a:pt x="1775" y="213"/>
                    <a:pt x="1739" y="130"/>
                  </a:cubicBezTo>
                  <a:cubicBezTo>
                    <a:pt x="1729" y="54"/>
                    <a:pt x="1674" y="1"/>
                    <a:pt x="160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11685;p61">
              <a:extLst>
                <a:ext uri="{FF2B5EF4-FFF2-40B4-BE49-F238E27FC236}">
                  <a16:creationId xmlns:a16="http://schemas.microsoft.com/office/drawing/2014/main" id="{20E1E772-340E-3224-3DA0-47D9727D6765}"/>
                </a:ext>
              </a:extLst>
            </p:cNvPr>
            <p:cNvSpPr/>
            <p:nvPr/>
          </p:nvSpPr>
          <p:spPr>
            <a:xfrm>
              <a:off x="876512" y="3100244"/>
              <a:ext cx="28322" cy="37002"/>
            </a:xfrm>
            <a:custGeom>
              <a:avLst/>
              <a:gdLst/>
              <a:ahLst/>
              <a:cxnLst/>
              <a:rect l="l" t="t" r="r" b="b"/>
              <a:pathLst>
                <a:path w="894" h="1168" extrusionOk="0">
                  <a:moveTo>
                    <a:pt x="714" y="1"/>
                  </a:moveTo>
                  <a:cubicBezTo>
                    <a:pt x="694" y="1"/>
                    <a:pt x="675" y="4"/>
                    <a:pt x="656" y="13"/>
                  </a:cubicBezTo>
                  <a:cubicBezTo>
                    <a:pt x="60" y="203"/>
                    <a:pt x="1" y="965"/>
                    <a:pt x="1" y="1001"/>
                  </a:cubicBezTo>
                  <a:cubicBezTo>
                    <a:pt x="1" y="1096"/>
                    <a:pt x="60" y="1168"/>
                    <a:pt x="144" y="1168"/>
                  </a:cubicBezTo>
                  <a:lnTo>
                    <a:pt x="156" y="1168"/>
                  </a:lnTo>
                  <a:cubicBezTo>
                    <a:pt x="251" y="1168"/>
                    <a:pt x="322" y="1108"/>
                    <a:pt x="322" y="1025"/>
                  </a:cubicBezTo>
                  <a:cubicBezTo>
                    <a:pt x="322" y="1025"/>
                    <a:pt x="358" y="441"/>
                    <a:pt x="751" y="322"/>
                  </a:cubicBezTo>
                  <a:cubicBezTo>
                    <a:pt x="846" y="286"/>
                    <a:pt x="894" y="203"/>
                    <a:pt x="858" y="108"/>
                  </a:cubicBezTo>
                  <a:cubicBezTo>
                    <a:pt x="840" y="44"/>
                    <a:pt x="779" y="1"/>
                    <a:pt x="71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11686;p61">
              <a:extLst>
                <a:ext uri="{FF2B5EF4-FFF2-40B4-BE49-F238E27FC236}">
                  <a16:creationId xmlns:a16="http://schemas.microsoft.com/office/drawing/2014/main" id="{359024A5-4784-7CCB-721F-82977B01EC3B}"/>
                </a:ext>
              </a:extLst>
            </p:cNvPr>
            <p:cNvSpPr/>
            <p:nvPr/>
          </p:nvSpPr>
          <p:spPr>
            <a:xfrm>
              <a:off x="941393" y="3077941"/>
              <a:ext cx="26453" cy="49484"/>
            </a:xfrm>
            <a:custGeom>
              <a:avLst/>
              <a:gdLst/>
              <a:ahLst/>
              <a:cxnLst/>
              <a:rect l="l" t="t" r="r" b="b"/>
              <a:pathLst>
                <a:path w="835" h="1562" extrusionOk="0">
                  <a:moveTo>
                    <a:pt x="185" y="0"/>
                  </a:moveTo>
                  <a:cubicBezTo>
                    <a:pt x="112" y="0"/>
                    <a:pt x="41" y="49"/>
                    <a:pt x="24" y="133"/>
                  </a:cubicBezTo>
                  <a:cubicBezTo>
                    <a:pt x="1" y="193"/>
                    <a:pt x="36" y="264"/>
                    <a:pt x="96" y="312"/>
                  </a:cubicBezTo>
                  <a:cubicBezTo>
                    <a:pt x="239" y="419"/>
                    <a:pt x="513" y="681"/>
                    <a:pt x="513" y="1395"/>
                  </a:cubicBezTo>
                  <a:cubicBezTo>
                    <a:pt x="513" y="1491"/>
                    <a:pt x="584" y="1562"/>
                    <a:pt x="679" y="1562"/>
                  </a:cubicBezTo>
                  <a:cubicBezTo>
                    <a:pt x="763" y="1562"/>
                    <a:pt x="834" y="1491"/>
                    <a:pt x="834" y="1395"/>
                  </a:cubicBezTo>
                  <a:cubicBezTo>
                    <a:pt x="834" y="538"/>
                    <a:pt x="513" y="181"/>
                    <a:pt x="274" y="26"/>
                  </a:cubicBezTo>
                  <a:cubicBezTo>
                    <a:pt x="247" y="9"/>
                    <a:pt x="216" y="0"/>
                    <a:pt x="18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6" name="Google Shape;11108;p60">
            <a:extLst>
              <a:ext uri="{FF2B5EF4-FFF2-40B4-BE49-F238E27FC236}">
                <a16:creationId xmlns:a16="http://schemas.microsoft.com/office/drawing/2014/main" id="{C08201BF-93F1-A65F-626C-67DB9FC55C5E}"/>
              </a:ext>
            </a:extLst>
          </p:cNvPr>
          <p:cNvGrpSpPr/>
          <p:nvPr/>
        </p:nvGrpSpPr>
        <p:grpSpPr>
          <a:xfrm>
            <a:off x="3055832" y="2583972"/>
            <a:ext cx="599135" cy="581321"/>
            <a:chOff x="3091957" y="3374131"/>
            <a:chExt cx="354717" cy="332757"/>
          </a:xfrm>
        </p:grpSpPr>
        <p:sp>
          <p:nvSpPr>
            <p:cNvPr id="547" name="Google Shape;11109;p60">
              <a:extLst>
                <a:ext uri="{FF2B5EF4-FFF2-40B4-BE49-F238E27FC236}">
                  <a16:creationId xmlns:a16="http://schemas.microsoft.com/office/drawing/2014/main" id="{33ECF227-01B3-D4A4-4F04-FC60DBD29209}"/>
                </a:ext>
              </a:extLst>
            </p:cNvPr>
            <p:cNvSpPr/>
            <p:nvPr/>
          </p:nvSpPr>
          <p:spPr>
            <a:xfrm>
              <a:off x="3091957" y="3374131"/>
              <a:ext cx="354717" cy="332757"/>
            </a:xfrm>
            <a:custGeom>
              <a:avLst/>
              <a:gdLst/>
              <a:ahLst/>
              <a:cxnLst/>
              <a:rect l="l" t="t" r="r" b="b"/>
              <a:pathLst>
                <a:path w="11145" h="10455" extrusionOk="0">
                  <a:moveTo>
                    <a:pt x="5882" y="358"/>
                  </a:moveTo>
                  <a:cubicBezTo>
                    <a:pt x="6251" y="358"/>
                    <a:pt x="6549" y="656"/>
                    <a:pt x="6549" y="1037"/>
                  </a:cubicBezTo>
                  <a:lnTo>
                    <a:pt x="6549" y="1430"/>
                  </a:lnTo>
                  <a:cubicBezTo>
                    <a:pt x="6549" y="1751"/>
                    <a:pt x="6799" y="2001"/>
                    <a:pt x="7108" y="2001"/>
                  </a:cubicBezTo>
                  <a:lnTo>
                    <a:pt x="7275" y="2001"/>
                  </a:lnTo>
                  <a:cubicBezTo>
                    <a:pt x="7394" y="2001"/>
                    <a:pt x="7489" y="2084"/>
                    <a:pt x="7489" y="2204"/>
                  </a:cubicBezTo>
                  <a:lnTo>
                    <a:pt x="7489" y="3311"/>
                  </a:lnTo>
                  <a:cubicBezTo>
                    <a:pt x="7489" y="3430"/>
                    <a:pt x="7394" y="3513"/>
                    <a:pt x="7275" y="3513"/>
                  </a:cubicBezTo>
                  <a:lnTo>
                    <a:pt x="3846" y="3513"/>
                  </a:lnTo>
                  <a:cubicBezTo>
                    <a:pt x="3727" y="3513"/>
                    <a:pt x="3632" y="3430"/>
                    <a:pt x="3632" y="3311"/>
                  </a:cubicBezTo>
                  <a:lnTo>
                    <a:pt x="3632" y="2204"/>
                  </a:lnTo>
                  <a:cubicBezTo>
                    <a:pt x="3632" y="2084"/>
                    <a:pt x="3727" y="2001"/>
                    <a:pt x="3846" y="2001"/>
                  </a:cubicBezTo>
                  <a:lnTo>
                    <a:pt x="4001" y="2001"/>
                  </a:lnTo>
                  <a:cubicBezTo>
                    <a:pt x="4322" y="2001"/>
                    <a:pt x="4572" y="1739"/>
                    <a:pt x="4572" y="1430"/>
                  </a:cubicBezTo>
                  <a:lnTo>
                    <a:pt x="4572" y="1037"/>
                  </a:lnTo>
                  <a:cubicBezTo>
                    <a:pt x="4572" y="656"/>
                    <a:pt x="4870" y="358"/>
                    <a:pt x="5239" y="358"/>
                  </a:cubicBezTo>
                  <a:close/>
                  <a:moveTo>
                    <a:pt x="10132" y="2477"/>
                  </a:moveTo>
                  <a:cubicBezTo>
                    <a:pt x="10478" y="2477"/>
                    <a:pt x="10764" y="2763"/>
                    <a:pt x="10764" y="3097"/>
                  </a:cubicBezTo>
                  <a:lnTo>
                    <a:pt x="10764" y="9466"/>
                  </a:lnTo>
                  <a:lnTo>
                    <a:pt x="10775" y="9466"/>
                  </a:lnTo>
                  <a:cubicBezTo>
                    <a:pt x="10775" y="9812"/>
                    <a:pt x="10490" y="10097"/>
                    <a:pt x="10156" y="10097"/>
                  </a:cubicBezTo>
                  <a:lnTo>
                    <a:pt x="965" y="10097"/>
                  </a:lnTo>
                  <a:cubicBezTo>
                    <a:pt x="631" y="10097"/>
                    <a:pt x="346" y="9812"/>
                    <a:pt x="346" y="9466"/>
                  </a:cubicBezTo>
                  <a:lnTo>
                    <a:pt x="346" y="3097"/>
                  </a:lnTo>
                  <a:cubicBezTo>
                    <a:pt x="346" y="2763"/>
                    <a:pt x="619" y="2477"/>
                    <a:pt x="965" y="2477"/>
                  </a:cubicBezTo>
                  <a:lnTo>
                    <a:pt x="3274" y="2477"/>
                  </a:lnTo>
                  <a:lnTo>
                    <a:pt x="3274" y="3061"/>
                  </a:lnTo>
                  <a:lnTo>
                    <a:pt x="1096" y="3061"/>
                  </a:lnTo>
                  <a:cubicBezTo>
                    <a:pt x="1000" y="3061"/>
                    <a:pt x="917" y="3132"/>
                    <a:pt x="917" y="3239"/>
                  </a:cubicBezTo>
                  <a:lnTo>
                    <a:pt x="917" y="9335"/>
                  </a:lnTo>
                  <a:cubicBezTo>
                    <a:pt x="917" y="9443"/>
                    <a:pt x="1000" y="9514"/>
                    <a:pt x="1096" y="9514"/>
                  </a:cubicBezTo>
                  <a:lnTo>
                    <a:pt x="7037" y="9514"/>
                  </a:lnTo>
                  <a:cubicBezTo>
                    <a:pt x="7144" y="9514"/>
                    <a:pt x="7215" y="9443"/>
                    <a:pt x="7215" y="9335"/>
                  </a:cubicBezTo>
                  <a:cubicBezTo>
                    <a:pt x="7215" y="9228"/>
                    <a:pt x="7144" y="9157"/>
                    <a:pt x="7037" y="9157"/>
                  </a:cubicBezTo>
                  <a:lnTo>
                    <a:pt x="1274" y="9157"/>
                  </a:lnTo>
                  <a:lnTo>
                    <a:pt x="1274" y="3418"/>
                  </a:lnTo>
                  <a:lnTo>
                    <a:pt x="3274" y="3418"/>
                  </a:lnTo>
                  <a:cubicBezTo>
                    <a:pt x="3322" y="3680"/>
                    <a:pt x="3560" y="3894"/>
                    <a:pt x="3822" y="3894"/>
                  </a:cubicBezTo>
                  <a:lnTo>
                    <a:pt x="7275" y="3894"/>
                  </a:lnTo>
                  <a:cubicBezTo>
                    <a:pt x="7561" y="3894"/>
                    <a:pt x="7787" y="3680"/>
                    <a:pt x="7835" y="3418"/>
                  </a:cubicBezTo>
                  <a:lnTo>
                    <a:pt x="9823" y="3418"/>
                  </a:lnTo>
                  <a:lnTo>
                    <a:pt x="9823" y="9157"/>
                  </a:lnTo>
                  <a:lnTo>
                    <a:pt x="7894" y="9157"/>
                  </a:lnTo>
                  <a:cubicBezTo>
                    <a:pt x="7787" y="9157"/>
                    <a:pt x="7704" y="9228"/>
                    <a:pt x="7704" y="9335"/>
                  </a:cubicBezTo>
                  <a:cubicBezTo>
                    <a:pt x="7704" y="9443"/>
                    <a:pt x="7787" y="9514"/>
                    <a:pt x="7894" y="9514"/>
                  </a:cubicBezTo>
                  <a:lnTo>
                    <a:pt x="10002" y="9514"/>
                  </a:lnTo>
                  <a:cubicBezTo>
                    <a:pt x="10109" y="9514"/>
                    <a:pt x="10180" y="9443"/>
                    <a:pt x="10180" y="9335"/>
                  </a:cubicBezTo>
                  <a:lnTo>
                    <a:pt x="10180" y="3239"/>
                  </a:lnTo>
                  <a:cubicBezTo>
                    <a:pt x="10180" y="3132"/>
                    <a:pt x="10109" y="3061"/>
                    <a:pt x="10002" y="3061"/>
                  </a:cubicBezTo>
                  <a:lnTo>
                    <a:pt x="7835" y="3061"/>
                  </a:lnTo>
                  <a:lnTo>
                    <a:pt x="7835" y="2477"/>
                  </a:lnTo>
                  <a:close/>
                  <a:moveTo>
                    <a:pt x="5239" y="1"/>
                  </a:moveTo>
                  <a:cubicBezTo>
                    <a:pt x="4679" y="1"/>
                    <a:pt x="4215" y="465"/>
                    <a:pt x="4215" y="1037"/>
                  </a:cubicBezTo>
                  <a:lnTo>
                    <a:pt x="4215" y="1430"/>
                  </a:lnTo>
                  <a:cubicBezTo>
                    <a:pt x="4215" y="1549"/>
                    <a:pt x="4120" y="1644"/>
                    <a:pt x="4001" y="1644"/>
                  </a:cubicBezTo>
                  <a:lnTo>
                    <a:pt x="3846" y="1644"/>
                  </a:lnTo>
                  <a:cubicBezTo>
                    <a:pt x="3560" y="1644"/>
                    <a:pt x="3334" y="1846"/>
                    <a:pt x="3286" y="2120"/>
                  </a:cubicBezTo>
                  <a:lnTo>
                    <a:pt x="977" y="2120"/>
                  </a:lnTo>
                  <a:cubicBezTo>
                    <a:pt x="441" y="2120"/>
                    <a:pt x="0" y="2561"/>
                    <a:pt x="0" y="3097"/>
                  </a:cubicBezTo>
                  <a:lnTo>
                    <a:pt x="0" y="9466"/>
                  </a:lnTo>
                  <a:cubicBezTo>
                    <a:pt x="0" y="10002"/>
                    <a:pt x="441" y="10455"/>
                    <a:pt x="977" y="10455"/>
                  </a:cubicBezTo>
                  <a:lnTo>
                    <a:pt x="10168" y="10455"/>
                  </a:lnTo>
                  <a:cubicBezTo>
                    <a:pt x="10704" y="10455"/>
                    <a:pt x="11145" y="10002"/>
                    <a:pt x="11145" y="9466"/>
                  </a:cubicBezTo>
                  <a:lnTo>
                    <a:pt x="11145" y="3097"/>
                  </a:lnTo>
                  <a:cubicBezTo>
                    <a:pt x="11133" y="2561"/>
                    <a:pt x="10692" y="2120"/>
                    <a:pt x="10156" y="2120"/>
                  </a:cubicBezTo>
                  <a:lnTo>
                    <a:pt x="7846" y="2120"/>
                  </a:lnTo>
                  <a:cubicBezTo>
                    <a:pt x="7799" y="1846"/>
                    <a:pt x="7561" y="1644"/>
                    <a:pt x="7299" y="1644"/>
                  </a:cubicBezTo>
                  <a:lnTo>
                    <a:pt x="7120" y="1644"/>
                  </a:lnTo>
                  <a:cubicBezTo>
                    <a:pt x="7001" y="1644"/>
                    <a:pt x="6906" y="1549"/>
                    <a:pt x="6906" y="1430"/>
                  </a:cubicBezTo>
                  <a:lnTo>
                    <a:pt x="6906" y="1037"/>
                  </a:lnTo>
                  <a:cubicBezTo>
                    <a:pt x="6906" y="465"/>
                    <a:pt x="6442" y="1"/>
                    <a:pt x="588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11110;p60">
              <a:extLst>
                <a:ext uri="{FF2B5EF4-FFF2-40B4-BE49-F238E27FC236}">
                  <a16:creationId xmlns:a16="http://schemas.microsoft.com/office/drawing/2014/main" id="{0492477A-927E-677B-90C9-0B12DD70E899}"/>
                </a:ext>
              </a:extLst>
            </p:cNvPr>
            <p:cNvSpPr/>
            <p:nvPr/>
          </p:nvSpPr>
          <p:spPr>
            <a:xfrm>
              <a:off x="3248835" y="3434380"/>
              <a:ext cx="40580" cy="40962"/>
            </a:xfrm>
            <a:custGeom>
              <a:avLst/>
              <a:gdLst/>
              <a:ahLst/>
              <a:cxnLst/>
              <a:rect l="l" t="t" r="r" b="b"/>
              <a:pathLst>
                <a:path w="1275" h="1287" extrusionOk="0">
                  <a:moveTo>
                    <a:pt x="643" y="346"/>
                  </a:moveTo>
                  <a:cubicBezTo>
                    <a:pt x="798" y="346"/>
                    <a:pt x="941" y="477"/>
                    <a:pt x="941" y="644"/>
                  </a:cubicBezTo>
                  <a:cubicBezTo>
                    <a:pt x="941" y="811"/>
                    <a:pt x="798" y="942"/>
                    <a:pt x="643" y="942"/>
                  </a:cubicBezTo>
                  <a:cubicBezTo>
                    <a:pt x="477" y="942"/>
                    <a:pt x="346" y="811"/>
                    <a:pt x="346" y="644"/>
                  </a:cubicBezTo>
                  <a:cubicBezTo>
                    <a:pt x="346" y="477"/>
                    <a:pt x="477" y="346"/>
                    <a:pt x="643" y="346"/>
                  </a:cubicBezTo>
                  <a:close/>
                  <a:moveTo>
                    <a:pt x="643" y="1"/>
                  </a:moveTo>
                  <a:cubicBezTo>
                    <a:pt x="286" y="1"/>
                    <a:pt x="0" y="287"/>
                    <a:pt x="0" y="644"/>
                  </a:cubicBezTo>
                  <a:cubicBezTo>
                    <a:pt x="0" y="1001"/>
                    <a:pt x="286" y="1287"/>
                    <a:pt x="643" y="1287"/>
                  </a:cubicBezTo>
                  <a:cubicBezTo>
                    <a:pt x="1001" y="1287"/>
                    <a:pt x="1274" y="1001"/>
                    <a:pt x="1274" y="644"/>
                  </a:cubicBezTo>
                  <a:cubicBezTo>
                    <a:pt x="1274" y="287"/>
                    <a:pt x="1001" y="1"/>
                    <a:pt x="64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11111;p60">
              <a:extLst>
                <a:ext uri="{FF2B5EF4-FFF2-40B4-BE49-F238E27FC236}">
                  <a16:creationId xmlns:a16="http://schemas.microsoft.com/office/drawing/2014/main" id="{892AD4D7-BF61-915D-2A1A-C92AB9C1AE28}"/>
                </a:ext>
              </a:extLst>
            </p:cNvPr>
            <p:cNvSpPr/>
            <p:nvPr/>
          </p:nvSpPr>
          <p:spPr>
            <a:xfrm>
              <a:off x="3183270" y="3524197"/>
              <a:ext cx="181544" cy="115629"/>
            </a:xfrm>
            <a:custGeom>
              <a:avLst/>
              <a:gdLst/>
              <a:ahLst/>
              <a:cxnLst/>
              <a:rect l="l" t="t" r="r" b="b"/>
              <a:pathLst>
                <a:path w="5704" h="3633" extrusionOk="0">
                  <a:moveTo>
                    <a:pt x="822" y="2227"/>
                  </a:moveTo>
                  <a:cubicBezTo>
                    <a:pt x="1108" y="2227"/>
                    <a:pt x="1346" y="2465"/>
                    <a:pt x="1346" y="2751"/>
                  </a:cubicBezTo>
                  <a:cubicBezTo>
                    <a:pt x="1346" y="3025"/>
                    <a:pt x="1108" y="3263"/>
                    <a:pt x="822" y="3263"/>
                  </a:cubicBezTo>
                  <a:cubicBezTo>
                    <a:pt x="525" y="3263"/>
                    <a:pt x="298" y="3025"/>
                    <a:pt x="298" y="2751"/>
                  </a:cubicBezTo>
                  <a:cubicBezTo>
                    <a:pt x="298" y="2453"/>
                    <a:pt x="536" y="2227"/>
                    <a:pt x="822" y="2227"/>
                  </a:cubicBezTo>
                  <a:close/>
                  <a:moveTo>
                    <a:pt x="5275" y="1"/>
                  </a:moveTo>
                  <a:cubicBezTo>
                    <a:pt x="5275" y="1"/>
                    <a:pt x="5251" y="1"/>
                    <a:pt x="5251" y="25"/>
                  </a:cubicBezTo>
                  <a:lnTo>
                    <a:pt x="4775" y="263"/>
                  </a:lnTo>
                  <a:cubicBezTo>
                    <a:pt x="4692" y="298"/>
                    <a:pt x="4656" y="406"/>
                    <a:pt x="4704" y="501"/>
                  </a:cubicBezTo>
                  <a:cubicBezTo>
                    <a:pt x="4737" y="559"/>
                    <a:pt x="4798" y="594"/>
                    <a:pt x="4861" y="594"/>
                  </a:cubicBezTo>
                  <a:cubicBezTo>
                    <a:pt x="4889" y="594"/>
                    <a:pt x="4916" y="587"/>
                    <a:pt x="4942" y="572"/>
                  </a:cubicBezTo>
                  <a:lnTo>
                    <a:pt x="5061" y="513"/>
                  </a:lnTo>
                  <a:lnTo>
                    <a:pt x="5061" y="513"/>
                  </a:lnTo>
                  <a:cubicBezTo>
                    <a:pt x="4835" y="1287"/>
                    <a:pt x="4442" y="1846"/>
                    <a:pt x="3870" y="2203"/>
                  </a:cubicBezTo>
                  <a:cubicBezTo>
                    <a:pt x="3312" y="2563"/>
                    <a:pt x="2694" y="2644"/>
                    <a:pt x="2247" y="2644"/>
                  </a:cubicBezTo>
                  <a:cubicBezTo>
                    <a:pt x="2027" y="2644"/>
                    <a:pt x="1849" y="2624"/>
                    <a:pt x="1739" y="2608"/>
                  </a:cubicBezTo>
                  <a:cubicBezTo>
                    <a:pt x="1668" y="2192"/>
                    <a:pt x="1310" y="1882"/>
                    <a:pt x="882" y="1882"/>
                  </a:cubicBezTo>
                  <a:cubicBezTo>
                    <a:pt x="394" y="1882"/>
                    <a:pt x="1" y="2287"/>
                    <a:pt x="1" y="2763"/>
                  </a:cubicBezTo>
                  <a:cubicBezTo>
                    <a:pt x="1" y="3239"/>
                    <a:pt x="405" y="3632"/>
                    <a:pt x="882" y="3632"/>
                  </a:cubicBezTo>
                  <a:cubicBezTo>
                    <a:pt x="1298" y="3632"/>
                    <a:pt x="1644" y="3358"/>
                    <a:pt x="1727" y="2965"/>
                  </a:cubicBezTo>
                  <a:cubicBezTo>
                    <a:pt x="1858" y="2989"/>
                    <a:pt x="2037" y="3001"/>
                    <a:pt x="2263" y="3001"/>
                  </a:cubicBezTo>
                  <a:cubicBezTo>
                    <a:pt x="2751" y="3001"/>
                    <a:pt x="3442" y="2906"/>
                    <a:pt x="4061" y="2513"/>
                  </a:cubicBezTo>
                  <a:cubicBezTo>
                    <a:pt x="4692" y="2108"/>
                    <a:pt x="5120" y="1501"/>
                    <a:pt x="5394" y="679"/>
                  </a:cubicBezTo>
                  <a:lnTo>
                    <a:pt x="5418" y="727"/>
                  </a:lnTo>
                  <a:cubicBezTo>
                    <a:pt x="5454" y="787"/>
                    <a:pt x="5513" y="822"/>
                    <a:pt x="5585" y="822"/>
                  </a:cubicBezTo>
                  <a:cubicBezTo>
                    <a:pt x="5620" y="822"/>
                    <a:pt x="5644" y="822"/>
                    <a:pt x="5656" y="810"/>
                  </a:cubicBezTo>
                  <a:cubicBezTo>
                    <a:pt x="5680" y="751"/>
                    <a:pt x="5704" y="632"/>
                    <a:pt x="5656" y="560"/>
                  </a:cubicBezTo>
                  <a:lnTo>
                    <a:pt x="5418" y="84"/>
                  </a:lnTo>
                  <a:cubicBezTo>
                    <a:pt x="5418" y="84"/>
                    <a:pt x="5418" y="60"/>
                    <a:pt x="5406" y="60"/>
                  </a:cubicBezTo>
                  <a:cubicBezTo>
                    <a:pt x="5394" y="48"/>
                    <a:pt x="5394" y="36"/>
                    <a:pt x="5370" y="36"/>
                  </a:cubicBezTo>
                  <a:lnTo>
                    <a:pt x="5358" y="25"/>
                  </a:lnTo>
                  <a:cubicBezTo>
                    <a:pt x="5358" y="25"/>
                    <a:pt x="5347" y="25"/>
                    <a:pt x="534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11112;p60">
              <a:extLst>
                <a:ext uri="{FF2B5EF4-FFF2-40B4-BE49-F238E27FC236}">
                  <a16:creationId xmlns:a16="http://schemas.microsoft.com/office/drawing/2014/main" id="{A9E53362-4807-C883-10E0-1BAD925ED5C2}"/>
                </a:ext>
              </a:extLst>
            </p:cNvPr>
            <p:cNvSpPr/>
            <p:nvPr/>
          </p:nvSpPr>
          <p:spPr>
            <a:xfrm>
              <a:off x="3157872" y="3516050"/>
              <a:ext cx="34915" cy="33578"/>
            </a:xfrm>
            <a:custGeom>
              <a:avLst/>
              <a:gdLst/>
              <a:ahLst/>
              <a:cxnLst/>
              <a:rect l="l" t="t" r="r" b="b"/>
              <a:pathLst>
                <a:path w="1097" h="1055" extrusionOk="0">
                  <a:moveTo>
                    <a:pt x="197" y="1"/>
                  </a:moveTo>
                  <a:cubicBezTo>
                    <a:pt x="153" y="1"/>
                    <a:pt x="108" y="19"/>
                    <a:pt x="72" y="54"/>
                  </a:cubicBezTo>
                  <a:cubicBezTo>
                    <a:pt x="1" y="126"/>
                    <a:pt x="1" y="233"/>
                    <a:pt x="72" y="304"/>
                  </a:cubicBezTo>
                  <a:lnTo>
                    <a:pt x="299" y="531"/>
                  </a:lnTo>
                  <a:lnTo>
                    <a:pt x="72" y="757"/>
                  </a:lnTo>
                  <a:cubicBezTo>
                    <a:pt x="1" y="828"/>
                    <a:pt x="1" y="935"/>
                    <a:pt x="72" y="1007"/>
                  </a:cubicBezTo>
                  <a:cubicBezTo>
                    <a:pt x="108" y="1043"/>
                    <a:pt x="144" y="1054"/>
                    <a:pt x="191" y="1054"/>
                  </a:cubicBezTo>
                  <a:cubicBezTo>
                    <a:pt x="239" y="1054"/>
                    <a:pt x="275" y="1043"/>
                    <a:pt x="311" y="1007"/>
                  </a:cubicBezTo>
                  <a:lnTo>
                    <a:pt x="537" y="781"/>
                  </a:lnTo>
                  <a:lnTo>
                    <a:pt x="751" y="1007"/>
                  </a:lnTo>
                  <a:cubicBezTo>
                    <a:pt x="787" y="1043"/>
                    <a:pt x="834" y="1054"/>
                    <a:pt x="870" y="1054"/>
                  </a:cubicBezTo>
                  <a:cubicBezTo>
                    <a:pt x="918" y="1054"/>
                    <a:pt x="965" y="1043"/>
                    <a:pt x="989" y="1007"/>
                  </a:cubicBezTo>
                  <a:cubicBezTo>
                    <a:pt x="1073" y="935"/>
                    <a:pt x="1073" y="828"/>
                    <a:pt x="989" y="757"/>
                  </a:cubicBezTo>
                  <a:lnTo>
                    <a:pt x="799" y="531"/>
                  </a:lnTo>
                  <a:lnTo>
                    <a:pt x="1025" y="304"/>
                  </a:lnTo>
                  <a:cubicBezTo>
                    <a:pt x="1096" y="233"/>
                    <a:pt x="1096" y="126"/>
                    <a:pt x="1025" y="54"/>
                  </a:cubicBezTo>
                  <a:cubicBezTo>
                    <a:pt x="989" y="19"/>
                    <a:pt x="945" y="1"/>
                    <a:pt x="900" y="1"/>
                  </a:cubicBezTo>
                  <a:cubicBezTo>
                    <a:pt x="855" y="1"/>
                    <a:pt x="811" y="19"/>
                    <a:pt x="775" y="54"/>
                  </a:cubicBezTo>
                  <a:lnTo>
                    <a:pt x="549" y="281"/>
                  </a:lnTo>
                  <a:lnTo>
                    <a:pt x="322" y="54"/>
                  </a:lnTo>
                  <a:cubicBezTo>
                    <a:pt x="287" y="19"/>
                    <a:pt x="242" y="1"/>
                    <a:pt x="19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11113;p60">
              <a:extLst>
                <a:ext uri="{FF2B5EF4-FFF2-40B4-BE49-F238E27FC236}">
                  <a16:creationId xmlns:a16="http://schemas.microsoft.com/office/drawing/2014/main" id="{553687E0-4360-3DCB-8C95-70BE77299AB6}"/>
                </a:ext>
              </a:extLst>
            </p:cNvPr>
            <p:cNvSpPr/>
            <p:nvPr/>
          </p:nvSpPr>
          <p:spPr>
            <a:xfrm>
              <a:off x="3351892" y="3605485"/>
              <a:ext cx="35297" cy="33578"/>
            </a:xfrm>
            <a:custGeom>
              <a:avLst/>
              <a:gdLst/>
              <a:ahLst/>
              <a:cxnLst/>
              <a:rect l="l" t="t" r="r" b="b"/>
              <a:pathLst>
                <a:path w="1109" h="1055" extrusionOk="0">
                  <a:moveTo>
                    <a:pt x="208" y="1"/>
                  </a:moveTo>
                  <a:cubicBezTo>
                    <a:pt x="162" y="1"/>
                    <a:pt x="114" y="19"/>
                    <a:pt x="72" y="54"/>
                  </a:cubicBezTo>
                  <a:cubicBezTo>
                    <a:pt x="1" y="138"/>
                    <a:pt x="1" y="233"/>
                    <a:pt x="72" y="316"/>
                  </a:cubicBezTo>
                  <a:lnTo>
                    <a:pt x="299" y="530"/>
                  </a:lnTo>
                  <a:lnTo>
                    <a:pt x="72" y="757"/>
                  </a:lnTo>
                  <a:cubicBezTo>
                    <a:pt x="1" y="828"/>
                    <a:pt x="1" y="935"/>
                    <a:pt x="72" y="1007"/>
                  </a:cubicBezTo>
                  <a:cubicBezTo>
                    <a:pt x="108" y="1042"/>
                    <a:pt x="156" y="1054"/>
                    <a:pt x="191" y="1054"/>
                  </a:cubicBezTo>
                  <a:cubicBezTo>
                    <a:pt x="239" y="1054"/>
                    <a:pt x="287" y="1042"/>
                    <a:pt x="311" y="1007"/>
                  </a:cubicBezTo>
                  <a:lnTo>
                    <a:pt x="537" y="792"/>
                  </a:lnTo>
                  <a:lnTo>
                    <a:pt x="763" y="1007"/>
                  </a:lnTo>
                  <a:cubicBezTo>
                    <a:pt x="787" y="1042"/>
                    <a:pt x="834" y="1054"/>
                    <a:pt x="882" y="1054"/>
                  </a:cubicBezTo>
                  <a:cubicBezTo>
                    <a:pt x="930" y="1054"/>
                    <a:pt x="965" y="1042"/>
                    <a:pt x="1001" y="1007"/>
                  </a:cubicBezTo>
                  <a:cubicBezTo>
                    <a:pt x="1073" y="935"/>
                    <a:pt x="1073" y="828"/>
                    <a:pt x="1001" y="757"/>
                  </a:cubicBezTo>
                  <a:lnTo>
                    <a:pt x="811" y="530"/>
                  </a:lnTo>
                  <a:lnTo>
                    <a:pt x="1037" y="316"/>
                  </a:lnTo>
                  <a:cubicBezTo>
                    <a:pt x="1108" y="233"/>
                    <a:pt x="1108" y="138"/>
                    <a:pt x="1037" y="54"/>
                  </a:cubicBezTo>
                  <a:cubicBezTo>
                    <a:pt x="995" y="19"/>
                    <a:pt x="950" y="1"/>
                    <a:pt x="906" y="1"/>
                  </a:cubicBezTo>
                  <a:cubicBezTo>
                    <a:pt x="861" y="1"/>
                    <a:pt x="817" y="19"/>
                    <a:pt x="775" y="54"/>
                  </a:cubicBezTo>
                  <a:lnTo>
                    <a:pt x="561" y="280"/>
                  </a:lnTo>
                  <a:lnTo>
                    <a:pt x="334" y="54"/>
                  </a:lnTo>
                  <a:cubicBezTo>
                    <a:pt x="299" y="19"/>
                    <a:pt x="254" y="1"/>
                    <a:pt x="20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11114;p60">
              <a:extLst>
                <a:ext uri="{FF2B5EF4-FFF2-40B4-BE49-F238E27FC236}">
                  <a16:creationId xmlns:a16="http://schemas.microsoft.com/office/drawing/2014/main" id="{02E141F1-6A17-6DC8-B9AD-C0422110BDAA}"/>
                </a:ext>
              </a:extLst>
            </p:cNvPr>
            <p:cNvSpPr/>
            <p:nvPr/>
          </p:nvSpPr>
          <p:spPr>
            <a:xfrm>
              <a:off x="3254882" y="3531231"/>
              <a:ext cx="35297" cy="33546"/>
            </a:xfrm>
            <a:custGeom>
              <a:avLst/>
              <a:gdLst/>
              <a:ahLst/>
              <a:cxnLst/>
              <a:rect l="l" t="t" r="r" b="b"/>
              <a:pathLst>
                <a:path w="1109" h="1054" extrusionOk="0">
                  <a:moveTo>
                    <a:pt x="199" y="0"/>
                  </a:moveTo>
                  <a:cubicBezTo>
                    <a:pt x="153" y="0"/>
                    <a:pt x="108" y="18"/>
                    <a:pt x="72" y="54"/>
                  </a:cubicBezTo>
                  <a:cubicBezTo>
                    <a:pt x="1" y="125"/>
                    <a:pt x="1" y="232"/>
                    <a:pt x="72" y="304"/>
                  </a:cubicBezTo>
                  <a:lnTo>
                    <a:pt x="299" y="530"/>
                  </a:lnTo>
                  <a:lnTo>
                    <a:pt x="72" y="756"/>
                  </a:lnTo>
                  <a:cubicBezTo>
                    <a:pt x="1" y="828"/>
                    <a:pt x="1" y="935"/>
                    <a:pt x="72" y="1006"/>
                  </a:cubicBezTo>
                  <a:cubicBezTo>
                    <a:pt x="108" y="1042"/>
                    <a:pt x="144" y="1054"/>
                    <a:pt x="191" y="1054"/>
                  </a:cubicBezTo>
                  <a:cubicBezTo>
                    <a:pt x="239" y="1054"/>
                    <a:pt x="287" y="1042"/>
                    <a:pt x="311" y="1006"/>
                  </a:cubicBezTo>
                  <a:lnTo>
                    <a:pt x="537" y="780"/>
                  </a:lnTo>
                  <a:lnTo>
                    <a:pt x="763" y="1006"/>
                  </a:lnTo>
                  <a:cubicBezTo>
                    <a:pt x="787" y="1042"/>
                    <a:pt x="834" y="1054"/>
                    <a:pt x="882" y="1054"/>
                  </a:cubicBezTo>
                  <a:cubicBezTo>
                    <a:pt x="918" y="1054"/>
                    <a:pt x="965" y="1042"/>
                    <a:pt x="1001" y="1006"/>
                  </a:cubicBezTo>
                  <a:cubicBezTo>
                    <a:pt x="1073" y="935"/>
                    <a:pt x="1073" y="828"/>
                    <a:pt x="1001" y="756"/>
                  </a:cubicBezTo>
                  <a:lnTo>
                    <a:pt x="811" y="530"/>
                  </a:lnTo>
                  <a:lnTo>
                    <a:pt x="1025" y="304"/>
                  </a:lnTo>
                  <a:cubicBezTo>
                    <a:pt x="1108" y="232"/>
                    <a:pt x="1108" y="125"/>
                    <a:pt x="1025" y="54"/>
                  </a:cubicBezTo>
                  <a:cubicBezTo>
                    <a:pt x="989" y="18"/>
                    <a:pt x="945" y="0"/>
                    <a:pt x="900" y="0"/>
                  </a:cubicBezTo>
                  <a:cubicBezTo>
                    <a:pt x="855" y="0"/>
                    <a:pt x="811" y="18"/>
                    <a:pt x="775" y="54"/>
                  </a:cubicBezTo>
                  <a:lnTo>
                    <a:pt x="549" y="280"/>
                  </a:lnTo>
                  <a:lnTo>
                    <a:pt x="334" y="54"/>
                  </a:lnTo>
                  <a:cubicBezTo>
                    <a:pt x="293" y="18"/>
                    <a:pt x="245" y="0"/>
                    <a:pt x="19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10844;p60">
            <a:extLst>
              <a:ext uri="{FF2B5EF4-FFF2-40B4-BE49-F238E27FC236}">
                <a16:creationId xmlns:a16="http://schemas.microsoft.com/office/drawing/2014/main" id="{16F8B3F7-DC78-58D1-AC4B-A2D9894E1FA9}"/>
              </a:ext>
            </a:extLst>
          </p:cNvPr>
          <p:cNvGrpSpPr/>
          <p:nvPr/>
        </p:nvGrpSpPr>
        <p:grpSpPr>
          <a:xfrm>
            <a:off x="5300490" y="2543249"/>
            <a:ext cx="576134" cy="593543"/>
            <a:chOff x="6216367" y="1970156"/>
            <a:chExt cx="361147" cy="361147"/>
          </a:xfrm>
        </p:grpSpPr>
        <p:sp>
          <p:nvSpPr>
            <p:cNvPr id="554" name="Google Shape;10845;p60">
              <a:extLst>
                <a:ext uri="{FF2B5EF4-FFF2-40B4-BE49-F238E27FC236}">
                  <a16:creationId xmlns:a16="http://schemas.microsoft.com/office/drawing/2014/main" id="{F9020B64-2226-0B66-5363-5D2C2B1904C7}"/>
                </a:ext>
              </a:extLst>
            </p:cNvPr>
            <p:cNvSpPr/>
            <p:nvPr/>
          </p:nvSpPr>
          <p:spPr>
            <a:xfrm>
              <a:off x="6247813" y="2069522"/>
              <a:ext cx="329701" cy="261781"/>
            </a:xfrm>
            <a:custGeom>
              <a:avLst/>
              <a:gdLst/>
              <a:ahLst/>
              <a:cxnLst/>
              <a:rect l="l" t="t" r="r" b="b"/>
              <a:pathLst>
                <a:path w="10359" h="8225" extrusionOk="0">
                  <a:moveTo>
                    <a:pt x="9663" y="0"/>
                  </a:moveTo>
                  <a:cubicBezTo>
                    <a:pt x="9637" y="0"/>
                    <a:pt x="9611" y="7"/>
                    <a:pt x="9585" y="22"/>
                  </a:cubicBezTo>
                  <a:cubicBezTo>
                    <a:pt x="9490" y="69"/>
                    <a:pt x="9466" y="153"/>
                    <a:pt x="9502" y="248"/>
                  </a:cubicBezTo>
                  <a:cubicBezTo>
                    <a:pt x="9847" y="962"/>
                    <a:pt x="10026" y="1736"/>
                    <a:pt x="10026" y="2534"/>
                  </a:cubicBezTo>
                  <a:cubicBezTo>
                    <a:pt x="10026" y="3963"/>
                    <a:pt x="9478" y="5308"/>
                    <a:pt x="8466" y="6320"/>
                  </a:cubicBezTo>
                  <a:cubicBezTo>
                    <a:pt x="7454" y="7332"/>
                    <a:pt x="6108" y="7880"/>
                    <a:pt x="4680" y="7880"/>
                  </a:cubicBezTo>
                  <a:cubicBezTo>
                    <a:pt x="3834" y="7880"/>
                    <a:pt x="3037" y="7689"/>
                    <a:pt x="2287" y="7308"/>
                  </a:cubicBezTo>
                  <a:cubicBezTo>
                    <a:pt x="1667" y="6999"/>
                    <a:pt x="1096" y="6558"/>
                    <a:pt x="632" y="6022"/>
                  </a:cubicBezTo>
                  <a:lnTo>
                    <a:pt x="632" y="6022"/>
                  </a:lnTo>
                  <a:lnTo>
                    <a:pt x="1286" y="6237"/>
                  </a:lnTo>
                  <a:cubicBezTo>
                    <a:pt x="1308" y="6245"/>
                    <a:pt x="1329" y="6249"/>
                    <a:pt x="1350" y="6249"/>
                  </a:cubicBezTo>
                  <a:cubicBezTo>
                    <a:pt x="1417" y="6249"/>
                    <a:pt x="1473" y="6206"/>
                    <a:pt x="1501" y="6141"/>
                  </a:cubicBezTo>
                  <a:cubicBezTo>
                    <a:pt x="1525" y="6046"/>
                    <a:pt x="1489" y="5963"/>
                    <a:pt x="1394" y="5927"/>
                  </a:cubicBezTo>
                  <a:lnTo>
                    <a:pt x="215" y="5546"/>
                  </a:lnTo>
                  <a:cubicBezTo>
                    <a:pt x="197" y="5539"/>
                    <a:pt x="180" y="5536"/>
                    <a:pt x="163" y="5536"/>
                  </a:cubicBezTo>
                  <a:cubicBezTo>
                    <a:pt x="122" y="5536"/>
                    <a:pt x="85" y="5553"/>
                    <a:pt x="60" y="5570"/>
                  </a:cubicBezTo>
                  <a:cubicBezTo>
                    <a:pt x="12" y="5606"/>
                    <a:pt x="1" y="5665"/>
                    <a:pt x="1" y="5725"/>
                  </a:cubicBezTo>
                  <a:lnTo>
                    <a:pt x="191" y="7094"/>
                  </a:lnTo>
                  <a:cubicBezTo>
                    <a:pt x="203" y="7177"/>
                    <a:pt x="274" y="7237"/>
                    <a:pt x="358" y="7237"/>
                  </a:cubicBezTo>
                  <a:lnTo>
                    <a:pt x="382" y="7237"/>
                  </a:lnTo>
                  <a:cubicBezTo>
                    <a:pt x="477" y="7225"/>
                    <a:pt x="536" y="7130"/>
                    <a:pt x="512" y="7046"/>
                  </a:cubicBezTo>
                  <a:lnTo>
                    <a:pt x="417" y="6272"/>
                  </a:lnTo>
                  <a:lnTo>
                    <a:pt x="417" y="6272"/>
                  </a:lnTo>
                  <a:cubicBezTo>
                    <a:pt x="893" y="6820"/>
                    <a:pt x="1489" y="7284"/>
                    <a:pt x="2120" y="7606"/>
                  </a:cubicBezTo>
                  <a:cubicBezTo>
                    <a:pt x="2918" y="8011"/>
                    <a:pt x="3775" y="8225"/>
                    <a:pt x="4680" y="8225"/>
                  </a:cubicBezTo>
                  <a:cubicBezTo>
                    <a:pt x="6204" y="8225"/>
                    <a:pt x="7621" y="7630"/>
                    <a:pt x="8692" y="6558"/>
                  </a:cubicBezTo>
                  <a:cubicBezTo>
                    <a:pt x="9764" y="5487"/>
                    <a:pt x="10359" y="4058"/>
                    <a:pt x="10359" y="2558"/>
                  </a:cubicBezTo>
                  <a:cubicBezTo>
                    <a:pt x="10359" y="1677"/>
                    <a:pt x="10157" y="855"/>
                    <a:pt x="9799" y="93"/>
                  </a:cubicBezTo>
                  <a:cubicBezTo>
                    <a:pt x="9775" y="35"/>
                    <a:pt x="9721" y="0"/>
                    <a:pt x="966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10846;p60">
              <a:extLst>
                <a:ext uri="{FF2B5EF4-FFF2-40B4-BE49-F238E27FC236}">
                  <a16:creationId xmlns:a16="http://schemas.microsoft.com/office/drawing/2014/main" id="{E90631A6-1319-3849-B959-A9FEC748BBC2}"/>
                </a:ext>
              </a:extLst>
            </p:cNvPr>
            <p:cNvSpPr/>
            <p:nvPr/>
          </p:nvSpPr>
          <p:spPr>
            <a:xfrm>
              <a:off x="6216367" y="1970156"/>
              <a:ext cx="329701" cy="260731"/>
            </a:xfrm>
            <a:custGeom>
              <a:avLst/>
              <a:gdLst/>
              <a:ahLst/>
              <a:cxnLst/>
              <a:rect l="l" t="t" r="r" b="b"/>
              <a:pathLst>
                <a:path w="10359" h="8192" extrusionOk="0">
                  <a:moveTo>
                    <a:pt x="5668" y="0"/>
                  </a:moveTo>
                  <a:cubicBezTo>
                    <a:pt x="4156" y="0"/>
                    <a:pt x="2739" y="596"/>
                    <a:pt x="1667" y="1667"/>
                  </a:cubicBezTo>
                  <a:cubicBezTo>
                    <a:pt x="596" y="2739"/>
                    <a:pt x="0" y="4168"/>
                    <a:pt x="0" y="5680"/>
                  </a:cubicBezTo>
                  <a:cubicBezTo>
                    <a:pt x="0" y="6525"/>
                    <a:pt x="179" y="7346"/>
                    <a:pt x="548" y="8097"/>
                  </a:cubicBezTo>
                  <a:cubicBezTo>
                    <a:pt x="584" y="8156"/>
                    <a:pt x="643" y="8192"/>
                    <a:pt x="703" y="8192"/>
                  </a:cubicBezTo>
                  <a:cubicBezTo>
                    <a:pt x="727" y="8192"/>
                    <a:pt x="750" y="8192"/>
                    <a:pt x="774" y="8180"/>
                  </a:cubicBezTo>
                  <a:cubicBezTo>
                    <a:pt x="858" y="8132"/>
                    <a:pt x="893" y="8037"/>
                    <a:pt x="846" y="7954"/>
                  </a:cubicBezTo>
                  <a:cubicBezTo>
                    <a:pt x="512" y="7239"/>
                    <a:pt x="334" y="6465"/>
                    <a:pt x="334" y="5656"/>
                  </a:cubicBezTo>
                  <a:cubicBezTo>
                    <a:pt x="334" y="4227"/>
                    <a:pt x="881" y="2894"/>
                    <a:pt x="1893" y="1882"/>
                  </a:cubicBezTo>
                  <a:cubicBezTo>
                    <a:pt x="2905" y="869"/>
                    <a:pt x="4239" y="322"/>
                    <a:pt x="5668" y="322"/>
                  </a:cubicBezTo>
                  <a:cubicBezTo>
                    <a:pt x="7239" y="322"/>
                    <a:pt x="8704" y="989"/>
                    <a:pt x="9716" y="2179"/>
                  </a:cubicBezTo>
                  <a:lnTo>
                    <a:pt x="9061" y="1953"/>
                  </a:lnTo>
                  <a:cubicBezTo>
                    <a:pt x="9044" y="1948"/>
                    <a:pt x="9027" y="1946"/>
                    <a:pt x="9010" y="1946"/>
                  </a:cubicBezTo>
                  <a:cubicBezTo>
                    <a:pt x="8942" y="1946"/>
                    <a:pt x="8878" y="1984"/>
                    <a:pt x="8859" y="2060"/>
                  </a:cubicBezTo>
                  <a:cubicBezTo>
                    <a:pt x="8823" y="2143"/>
                    <a:pt x="8870" y="2239"/>
                    <a:pt x="8966" y="2263"/>
                  </a:cubicBezTo>
                  <a:lnTo>
                    <a:pt x="10133" y="2655"/>
                  </a:lnTo>
                  <a:cubicBezTo>
                    <a:pt x="10156" y="2655"/>
                    <a:pt x="10168" y="2667"/>
                    <a:pt x="10192" y="2667"/>
                  </a:cubicBezTo>
                  <a:cubicBezTo>
                    <a:pt x="10240" y="2667"/>
                    <a:pt x="10275" y="2655"/>
                    <a:pt x="10299" y="2620"/>
                  </a:cubicBezTo>
                  <a:cubicBezTo>
                    <a:pt x="10347" y="2596"/>
                    <a:pt x="10359" y="2536"/>
                    <a:pt x="10359" y="2477"/>
                  </a:cubicBezTo>
                  <a:lnTo>
                    <a:pt x="10168" y="1108"/>
                  </a:lnTo>
                  <a:cubicBezTo>
                    <a:pt x="10158" y="1027"/>
                    <a:pt x="10088" y="971"/>
                    <a:pt x="10016" y="971"/>
                  </a:cubicBezTo>
                  <a:cubicBezTo>
                    <a:pt x="10003" y="971"/>
                    <a:pt x="9990" y="973"/>
                    <a:pt x="9978" y="977"/>
                  </a:cubicBezTo>
                  <a:cubicBezTo>
                    <a:pt x="9882" y="989"/>
                    <a:pt x="9823" y="1072"/>
                    <a:pt x="9835" y="1167"/>
                  </a:cubicBezTo>
                  <a:lnTo>
                    <a:pt x="9942" y="1941"/>
                  </a:lnTo>
                  <a:cubicBezTo>
                    <a:pt x="8870" y="703"/>
                    <a:pt x="7323" y="0"/>
                    <a:pt x="56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10847;p60">
              <a:extLst>
                <a:ext uri="{FF2B5EF4-FFF2-40B4-BE49-F238E27FC236}">
                  <a16:creationId xmlns:a16="http://schemas.microsoft.com/office/drawing/2014/main" id="{64F81A59-2FF5-201E-0D98-B6A758B3B4C7}"/>
                </a:ext>
              </a:extLst>
            </p:cNvPr>
            <p:cNvSpPr/>
            <p:nvPr/>
          </p:nvSpPr>
          <p:spPr>
            <a:xfrm>
              <a:off x="6351252" y="2064875"/>
              <a:ext cx="17855" cy="28072"/>
            </a:xfrm>
            <a:custGeom>
              <a:avLst/>
              <a:gdLst/>
              <a:ahLst/>
              <a:cxnLst/>
              <a:rect l="l" t="t" r="r" b="b"/>
              <a:pathLst>
                <a:path w="561" h="882" extrusionOk="0">
                  <a:moveTo>
                    <a:pt x="358" y="1"/>
                  </a:moveTo>
                  <a:cubicBezTo>
                    <a:pt x="275" y="1"/>
                    <a:pt x="203" y="84"/>
                    <a:pt x="203" y="168"/>
                  </a:cubicBezTo>
                  <a:lnTo>
                    <a:pt x="203" y="477"/>
                  </a:lnTo>
                  <a:lnTo>
                    <a:pt x="84" y="596"/>
                  </a:lnTo>
                  <a:cubicBezTo>
                    <a:pt x="25" y="656"/>
                    <a:pt x="1" y="763"/>
                    <a:pt x="84" y="834"/>
                  </a:cubicBezTo>
                  <a:cubicBezTo>
                    <a:pt x="108" y="870"/>
                    <a:pt x="156" y="882"/>
                    <a:pt x="203" y="882"/>
                  </a:cubicBezTo>
                  <a:cubicBezTo>
                    <a:pt x="239" y="882"/>
                    <a:pt x="287" y="870"/>
                    <a:pt x="322" y="834"/>
                  </a:cubicBezTo>
                  <a:lnTo>
                    <a:pt x="501" y="680"/>
                  </a:lnTo>
                  <a:cubicBezTo>
                    <a:pt x="525" y="644"/>
                    <a:pt x="561" y="596"/>
                    <a:pt x="537" y="560"/>
                  </a:cubicBezTo>
                  <a:lnTo>
                    <a:pt x="525" y="168"/>
                  </a:lnTo>
                  <a:cubicBezTo>
                    <a:pt x="525" y="84"/>
                    <a:pt x="453" y="1"/>
                    <a:pt x="35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10848;p60">
              <a:extLst>
                <a:ext uri="{FF2B5EF4-FFF2-40B4-BE49-F238E27FC236}">
                  <a16:creationId xmlns:a16="http://schemas.microsoft.com/office/drawing/2014/main" id="{80F55ABA-7C51-28D5-963E-06F48D771FFD}"/>
                </a:ext>
              </a:extLst>
            </p:cNvPr>
            <p:cNvSpPr/>
            <p:nvPr/>
          </p:nvSpPr>
          <p:spPr>
            <a:xfrm>
              <a:off x="6260321" y="2016688"/>
              <a:ext cx="272857" cy="269929"/>
            </a:xfrm>
            <a:custGeom>
              <a:avLst/>
              <a:gdLst/>
              <a:ahLst/>
              <a:cxnLst/>
              <a:rect l="l" t="t" r="r" b="b"/>
              <a:pathLst>
                <a:path w="8573" h="8481" extrusionOk="0">
                  <a:moveTo>
                    <a:pt x="2822" y="3182"/>
                  </a:moveTo>
                  <a:lnTo>
                    <a:pt x="3037" y="3217"/>
                  </a:lnTo>
                  <a:lnTo>
                    <a:pt x="3144" y="3217"/>
                  </a:lnTo>
                  <a:lnTo>
                    <a:pt x="2965" y="3598"/>
                  </a:lnTo>
                  <a:lnTo>
                    <a:pt x="2679" y="3527"/>
                  </a:lnTo>
                  <a:lnTo>
                    <a:pt x="2822" y="3182"/>
                  </a:lnTo>
                  <a:close/>
                  <a:moveTo>
                    <a:pt x="3918" y="3110"/>
                  </a:moveTo>
                  <a:lnTo>
                    <a:pt x="4251" y="3515"/>
                  </a:lnTo>
                  <a:lnTo>
                    <a:pt x="4203" y="3634"/>
                  </a:lnTo>
                  <a:cubicBezTo>
                    <a:pt x="4168" y="3718"/>
                    <a:pt x="4215" y="3813"/>
                    <a:pt x="4310" y="3837"/>
                  </a:cubicBezTo>
                  <a:cubicBezTo>
                    <a:pt x="4322" y="3837"/>
                    <a:pt x="4334" y="3860"/>
                    <a:pt x="4370" y="3860"/>
                  </a:cubicBezTo>
                  <a:cubicBezTo>
                    <a:pt x="4441" y="3860"/>
                    <a:pt x="4501" y="3813"/>
                    <a:pt x="4525" y="3741"/>
                  </a:cubicBezTo>
                  <a:lnTo>
                    <a:pt x="4572" y="3622"/>
                  </a:lnTo>
                  <a:cubicBezTo>
                    <a:pt x="4608" y="3515"/>
                    <a:pt x="4584" y="3408"/>
                    <a:pt x="4513" y="3325"/>
                  </a:cubicBezTo>
                  <a:lnTo>
                    <a:pt x="4430" y="3217"/>
                  </a:lnTo>
                  <a:lnTo>
                    <a:pt x="4727" y="3444"/>
                  </a:lnTo>
                  <a:cubicBezTo>
                    <a:pt x="4749" y="3458"/>
                    <a:pt x="4780" y="3469"/>
                    <a:pt x="4815" y="3469"/>
                  </a:cubicBezTo>
                  <a:cubicBezTo>
                    <a:pt x="4836" y="3469"/>
                    <a:pt x="4859" y="3465"/>
                    <a:pt x="4882" y="3456"/>
                  </a:cubicBezTo>
                  <a:lnTo>
                    <a:pt x="5096" y="3360"/>
                  </a:lnTo>
                  <a:lnTo>
                    <a:pt x="5227" y="3515"/>
                  </a:lnTo>
                  <a:cubicBezTo>
                    <a:pt x="5263" y="3563"/>
                    <a:pt x="5323" y="3575"/>
                    <a:pt x="5358" y="3575"/>
                  </a:cubicBezTo>
                  <a:lnTo>
                    <a:pt x="5775" y="3539"/>
                  </a:lnTo>
                  <a:lnTo>
                    <a:pt x="5799" y="3622"/>
                  </a:lnTo>
                  <a:cubicBezTo>
                    <a:pt x="5811" y="3658"/>
                    <a:pt x="5775" y="3694"/>
                    <a:pt x="5775" y="3706"/>
                  </a:cubicBezTo>
                  <a:cubicBezTo>
                    <a:pt x="5763" y="3718"/>
                    <a:pt x="5739" y="3753"/>
                    <a:pt x="5692" y="3753"/>
                  </a:cubicBezTo>
                  <a:lnTo>
                    <a:pt x="4977" y="3813"/>
                  </a:lnTo>
                  <a:cubicBezTo>
                    <a:pt x="4882" y="3813"/>
                    <a:pt x="4811" y="3872"/>
                    <a:pt x="4751" y="3944"/>
                  </a:cubicBezTo>
                  <a:cubicBezTo>
                    <a:pt x="4727" y="4003"/>
                    <a:pt x="4691" y="4063"/>
                    <a:pt x="4703" y="4122"/>
                  </a:cubicBezTo>
                  <a:lnTo>
                    <a:pt x="4227" y="3956"/>
                  </a:lnTo>
                  <a:cubicBezTo>
                    <a:pt x="4215" y="3956"/>
                    <a:pt x="4215" y="3944"/>
                    <a:pt x="4203" y="3932"/>
                  </a:cubicBezTo>
                  <a:cubicBezTo>
                    <a:pt x="4168" y="3753"/>
                    <a:pt x="4025" y="3610"/>
                    <a:pt x="3846" y="3610"/>
                  </a:cubicBezTo>
                  <a:lnTo>
                    <a:pt x="3834" y="3610"/>
                  </a:lnTo>
                  <a:lnTo>
                    <a:pt x="3322" y="3634"/>
                  </a:lnTo>
                  <a:lnTo>
                    <a:pt x="3477" y="3289"/>
                  </a:lnTo>
                  <a:cubicBezTo>
                    <a:pt x="3489" y="3265"/>
                    <a:pt x="3513" y="3229"/>
                    <a:pt x="3548" y="3229"/>
                  </a:cubicBezTo>
                  <a:lnTo>
                    <a:pt x="3918" y="3110"/>
                  </a:lnTo>
                  <a:close/>
                  <a:moveTo>
                    <a:pt x="7775" y="3646"/>
                  </a:moveTo>
                  <a:cubicBezTo>
                    <a:pt x="7787" y="3646"/>
                    <a:pt x="7835" y="3646"/>
                    <a:pt x="7859" y="3682"/>
                  </a:cubicBezTo>
                  <a:lnTo>
                    <a:pt x="8204" y="4003"/>
                  </a:lnTo>
                  <a:lnTo>
                    <a:pt x="8204" y="4349"/>
                  </a:lnTo>
                  <a:cubicBezTo>
                    <a:pt x="8156" y="5325"/>
                    <a:pt x="7763" y="6254"/>
                    <a:pt x="7061" y="6956"/>
                  </a:cubicBezTo>
                  <a:cubicBezTo>
                    <a:pt x="6954" y="7051"/>
                    <a:pt x="6835" y="7158"/>
                    <a:pt x="6716" y="7254"/>
                  </a:cubicBezTo>
                  <a:cubicBezTo>
                    <a:pt x="6775" y="7158"/>
                    <a:pt x="6835" y="7075"/>
                    <a:pt x="6870" y="6968"/>
                  </a:cubicBezTo>
                  <a:lnTo>
                    <a:pt x="7620" y="5194"/>
                  </a:lnTo>
                  <a:cubicBezTo>
                    <a:pt x="7656" y="5134"/>
                    <a:pt x="7644" y="5075"/>
                    <a:pt x="7609" y="5027"/>
                  </a:cubicBezTo>
                  <a:cubicBezTo>
                    <a:pt x="7585" y="4992"/>
                    <a:pt x="7525" y="4956"/>
                    <a:pt x="7466" y="4956"/>
                  </a:cubicBezTo>
                  <a:lnTo>
                    <a:pt x="7382" y="4956"/>
                  </a:lnTo>
                  <a:lnTo>
                    <a:pt x="7799" y="4134"/>
                  </a:lnTo>
                  <a:cubicBezTo>
                    <a:pt x="7882" y="4003"/>
                    <a:pt x="7835" y="3837"/>
                    <a:pt x="7704" y="3753"/>
                  </a:cubicBezTo>
                  <a:lnTo>
                    <a:pt x="7668" y="3718"/>
                  </a:lnTo>
                  <a:lnTo>
                    <a:pt x="7680" y="3706"/>
                  </a:lnTo>
                  <a:cubicBezTo>
                    <a:pt x="7716" y="3658"/>
                    <a:pt x="7739" y="3658"/>
                    <a:pt x="7775" y="3646"/>
                  </a:cubicBezTo>
                  <a:close/>
                  <a:moveTo>
                    <a:pt x="4257" y="0"/>
                  </a:moveTo>
                  <a:cubicBezTo>
                    <a:pt x="4208" y="0"/>
                    <a:pt x="4158" y="1"/>
                    <a:pt x="4108" y="3"/>
                  </a:cubicBezTo>
                  <a:cubicBezTo>
                    <a:pt x="3037" y="50"/>
                    <a:pt x="2048" y="491"/>
                    <a:pt x="1286" y="1241"/>
                  </a:cubicBezTo>
                  <a:cubicBezTo>
                    <a:pt x="524" y="1991"/>
                    <a:pt x="96" y="2991"/>
                    <a:pt x="48" y="4063"/>
                  </a:cubicBezTo>
                  <a:cubicBezTo>
                    <a:pt x="0" y="5122"/>
                    <a:pt x="358" y="6158"/>
                    <a:pt x="1048" y="6968"/>
                  </a:cubicBezTo>
                  <a:cubicBezTo>
                    <a:pt x="1072" y="7016"/>
                    <a:pt x="1120" y="7027"/>
                    <a:pt x="1179" y="7027"/>
                  </a:cubicBezTo>
                  <a:cubicBezTo>
                    <a:pt x="1227" y="7027"/>
                    <a:pt x="1251" y="7016"/>
                    <a:pt x="1286" y="6980"/>
                  </a:cubicBezTo>
                  <a:cubicBezTo>
                    <a:pt x="1358" y="6920"/>
                    <a:pt x="1358" y="6813"/>
                    <a:pt x="1298" y="6742"/>
                  </a:cubicBezTo>
                  <a:cubicBezTo>
                    <a:pt x="679" y="6004"/>
                    <a:pt x="346" y="5051"/>
                    <a:pt x="393" y="4063"/>
                  </a:cubicBezTo>
                  <a:cubicBezTo>
                    <a:pt x="441" y="3087"/>
                    <a:pt x="834" y="2158"/>
                    <a:pt x="1536" y="1455"/>
                  </a:cubicBezTo>
                  <a:cubicBezTo>
                    <a:pt x="2239" y="765"/>
                    <a:pt x="3156" y="360"/>
                    <a:pt x="4144" y="312"/>
                  </a:cubicBezTo>
                  <a:cubicBezTo>
                    <a:pt x="4200" y="309"/>
                    <a:pt x="4256" y="308"/>
                    <a:pt x="4312" y="308"/>
                  </a:cubicBezTo>
                  <a:cubicBezTo>
                    <a:pt x="4478" y="308"/>
                    <a:pt x="4641" y="321"/>
                    <a:pt x="4811" y="348"/>
                  </a:cubicBezTo>
                  <a:lnTo>
                    <a:pt x="5037" y="622"/>
                  </a:lnTo>
                  <a:lnTo>
                    <a:pt x="4942" y="848"/>
                  </a:lnTo>
                  <a:lnTo>
                    <a:pt x="4811" y="610"/>
                  </a:lnTo>
                  <a:cubicBezTo>
                    <a:pt x="4787" y="550"/>
                    <a:pt x="4727" y="527"/>
                    <a:pt x="4668" y="527"/>
                  </a:cubicBezTo>
                  <a:lnTo>
                    <a:pt x="4132" y="527"/>
                  </a:lnTo>
                  <a:cubicBezTo>
                    <a:pt x="4072" y="527"/>
                    <a:pt x="4013" y="550"/>
                    <a:pt x="3977" y="610"/>
                  </a:cubicBezTo>
                  <a:lnTo>
                    <a:pt x="3608" y="1324"/>
                  </a:lnTo>
                  <a:cubicBezTo>
                    <a:pt x="3560" y="1432"/>
                    <a:pt x="3560" y="1539"/>
                    <a:pt x="3608" y="1634"/>
                  </a:cubicBezTo>
                  <a:cubicBezTo>
                    <a:pt x="3668" y="1729"/>
                    <a:pt x="3751" y="1801"/>
                    <a:pt x="3858" y="1801"/>
                  </a:cubicBezTo>
                  <a:lnTo>
                    <a:pt x="4156" y="1836"/>
                  </a:lnTo>
                  <a:cubicBezTo>
                    <a:pt x="4215" y="1836"/>
                    <a:pt x="4275" y="1813"/>
                    <a:pt x="4310" y="1753"/>
                  </a:cubicBezTo>
                  <a:lnTo>
                    <a:pt x="4430" y="1598"/>
                  </a:lnTo>
                  <a:lnTo>
                    <a:pt x="4489" y="1670"/>
                  </a:lnTo>
                  <a:lnTo>
                    <a:pt x="4441" y="1955"/>
                  </a:lnTo>
                  <a:lnTo>
                    <a:pt x="3929" y="2027"/>
                  </a:lnTo>
                  <a:cubicBezTo>
                    <a:pt x="3906" y="2027"/>
                    <a:pt x="3894" y="2039"/>
                    <a:pt x="3858" y="2051"/>
                  </a:cubicBezTo>
                  <a:lnTo>
                    <a:pt x="3203" y="2527"/>
                  </a:lnTo>
                  <a:cubicBezTo>
                    <a:pt x="3179" y="2563"/>
                    <a:pt x="3144" y="2586"/>
                    <a:pt x="3144" y="2622"/>
                  </a:cubicBezTo>
                  <a:lnTo>
                    <a:pt x="3072" y="2920"/>
                  </a:lnTo>
                  <a:lnTo>
                    <a:pt x="2846" y="2884"/>
                  </a:lnTo>
                  <a:cubicBezTo>
                    <a:pt x="2836" y="2883"/>
                    <a:pt x="2826" y="2883"/>
                    <a:pt x="2816" y="2883"/>
                  </a:cubicBezTo>
                  <a:cubicBezTo>
                    <a:pt x="2686" y="2883"/>
                    <a:pt x="2580" y="2954"/>
                    <a:pt x="2525" y="3087"/>
                  </a:cubicBezTo>
                  <a:lnTo>
                    <a:pt x="2382" y="3456"/>
                  </a:lnTo>
                  <a:cubicBezTo>
                    <a:pt x="2358" y="3527"/>
                    <a:pt x="2358" y="3622"/>
                    <a:pt x="2405" y="3694"/>
                  </a:cubicBezTo>
                  <a:cubicBezTo>
                    <a:pt x="2441" y="3765"/>
                    <a:pt x="2501" y="3825"/>
                    <a:pt x="2596" y="3860"/>
                  </a:cubicBezTo>
                  <a:cubicBezTo>
                    <a:pt x="2441" y="3932"/>
                    <a:pt x="2322" y="4075"/>
                    <a:pt x="2322" y="4241"/>
                  </a:cubicBezTo>
                  <a:lnTo>
                    <a:pt x="2322" y="4313"/>
                  </a:lnTo>
                  <a:lnTo>
                    <a:pt x="1870" y="4849"/>
                  </a:lnTo>
                  <a:cubicBezTo>
                    <a:pt x="1786" y="4932"/>
                    <a:pt x="1763" y="5051"/>
                    <a:pt x="1763" y="5146"/>
                  </a:cubicBezTo>
                  <a:lnTo>
                    <a:pt x="1763" y="5777"/>
                  </a:lnTo>
                  <a:cubicBezTo>
                    <a:pt x="1763" y="5944"/>
                    <a:pt x="1822" y="6087"/>
                    <a:pt x="1941" y="6194"/>
                  </a:cubicBezTo>
                  <a:lnTo>
                    <a:pt x="2382" y="6623"/>
                  </a:lnTo>
                  <a:cubicBezTo>
                    <a:pt x="2489" y="6718"/>
                    <a:pt x="2608" y="6777"/>
                    <a:pt x="2739" y="6789"/>
                  </a:cubicBezTo>
                  <a:lnTo>
                    <a:pt x="4049" y="6908"/>
                  </a:lnTo>
                  <a:lnTo>
                    <a:pt x="4049" y="6956"/>
                  </a:lnTo>
                  <a:cubicBezTo>
                    <a:pt x="4037" y="7111"/>
                    <a:pt x="4096" y="7266"/>
                    <a:pt x="4227" y="7373"/>
                  </a:cubicBezTo>
                  <a:lnTo>
                    <a:pt x="4465" y="7551"/>
                  </a:lnTo>
                  <a:lnTo>
                    <a:pt x="4453" y="7587"/>
                  </a:lnTo>
                  <a:cubicBezTo>
                    <a:pt x="4394" y="7766"/>
                    <a:pt x="4453" y="7944"/>
                    <a:pt x="4584" y="8063"/>
                  </a:cubicBezTo>
                  <a:lnTo>
                    <a:pt x="4668" y="8123"/>
                  </a:lnTo>
                  <a:cubicBezTo>
                    <a:pt x="4608" y="8123"/>
                    <a:pt x="4561" y="8147"/>
                    <a:pt x="4501" y="8147"/>
                  </a:cubicBezTo>
                  <a:cubicBezTo>
                    <a:pt x="4451" y="8148"/>
                    <a:pt x="4402" y="8149"/>
                    <a:pt x="4353" y="8149"/>
                  </a:cubicBezTo>
                  <a:cubicBezTo>
                    <a:pt x="3418" y="8149"/>
                    <a:pt x="2523" y="7829"/>
                    <a:pt x="1822" y="7230"/>
                  </a:cubicBezTo>
                  <a:cubicBezTo>
                    <a:pt x="1793" y="7206"/>
                    <a:pt x="1759" y="7195"/>
                    <a:pt x="1724" y="7195"/>
                  </a:cubicBezTo>
                  <a:cubicBezTo>
                    <a:pt x="1672" y="7195"/>
                    <a:pt x="1619" y="7218"/>
                    <a:pt x="1584" y="7254"/>
                  </a:cubicBezTo>
                  <a:cubicBezTo>
                    <a:pt x="1524" y="7325"/>
                    <a:pt x="1536" y="7432"/>
                    <a:pt x="1596" y="7492"/>
                  </a:cubicBezTo>
                  <a:cubicBezTo>
                    <a:pt x="2358" y="8123"/>
                    <a:pt x="3322" y="8480"/>
                    <a:pt x="4322" y="8480"/>
                  </a:cubicBezTo>
                  <a:lnTo>
                    <a:pt x="4501" y="8480"/>
                  </a:lnTo>
                  <a:cubicBezTo>
                    <a:pt x="5573" y="8444"/>
                    <a:pt x="6573" y="7992"/>
                    <a:pt x="7323" y="7254"/>
                  </a:cubicBezTo>
                  <a:cubicBezTo>
                    <a:pt x="8085" y="6492"/>
                    <a:pt x="8513" y="5492"/>
                    <a:pt x="8561" y="4420"/>
                  </a:cubicBezTo>
                  <a:cubicBezTo>
                    <a:pt x="8573" y="3289"/>
                    <a:pt x="8216" y="2265"/>
                    <a:pt x="7537" y="1455"/>
                  </a:cubicBezTo>
                  <a:cubicBezTo>
                    <a:pt x="7506" y="1418"/>
                    <a:pt x="7462" y="1400"/>
                    <a:pt x="7417" y="1400"/>
                  </a:cubicBezTo>
                  <a:cubicBezTo>
                    <a:pt x="7375" y="1400"/>
                    <a:pt x="7333" y="1415"/>
                    <a:pt x="7299" y="1443"/>
                  </a:cubicBezTo>
                  <a:cubicBezTo>
                    <a:pt x="7228" y="1503"/>
                    <a:pt x="7228" y="1610"/>
                    <a:pt x="7287" y="1682"/>
                  </a:cubicBezTo>
                  <a:cubicBezTo>
                    <a:pt x="7728" y="2217"/>
                    <a:pt x="8025" y="2860"/>
                    <a:pt x="8144" y="3539"/>
                  </a:cubicBezTo>
                  <a:lnTo>
                    <a:pt x="8097" y="3503"/>
                  </a:lnTo>
                  <a:cubicBezTo>
                    <a:pt x="8018" y="3424"/>
                    <a:pt x="7923" y="3378"/>
                    <a:pt x="7804" y="3378"/>
                  </a:cubicBezTo>
                  <a:cubicBezTo>
                    <a:pt x="7780" y="3378"/>
                    <a:pt x="7754" y="3380"/>
                    <a:pt x="7728" y="3384"/>
                  </a:cubicBezTo>
                  <a:cubicBezTo>
                    <a:pt x="7597" y="3396"/>
                    <a:pt x="7478" y="3468"/>
                    <a:pt x="7406" y="3587"/>
                  </a:cubicBezTo>
                  <a:lnTo>
                    <a:pt x="7370" y="3634"/>
                  </a:lnTo>
                  <a:cubicBezTo>
                    <a:pt x="7299" y="3634"/>
                    <a:pt x="7228" y="3658"/>
                    <a:pt x="7168" y="3718"/>
                  </a:cubicBezTo>
                  <a:lnTo>
                    <a:pt x="6942" y="3468"/>
                  </a:lnTo>
                  <a:cubicBezTo>
                    <a:pt x="6911" y="3430"/>
                    <a:pt x="6866" y="3412"/>
                    <a:pt x="6821" y="3412"/>
                  </a:cubicBezTo>
                  <a:cubicBezTo>
                    <a:pt x="6780" y="3412"/>
                    <a:pt x="6738" y="3427"/>
                    <a:pt x="6704" y="3456"/>
                  </a:cubicBezTo>
                  <a:cubicBezTo>
                    <a:pt x="6632" y="3515"/>
                    <a:pt x="6632" y="3622"/>
                    <a:pt x="6692" y="3694"/>
                  </a:cubicBezTo>
                  <a:lnTo>
                    <a:pt x="7013" y="4099"/>
                  </a:lnTo>
                  <a:cubicBezTo>
                    <a:pt x="7049" y="4122"/>
                    <a:pt x="7085" y="4146"/>
                    <a:pt x="7132" y="4146"/>
                  </a:cubicBezTo>
                  <a:cubicBezTo>
                    <a:pt x="7180" y="4146"/>
                    <a:pt x="7228" y="4134"/>
                    <a:pt x="7251" y="4110"/>
                  </a:cubicBezTo>
                  <a:lnTo>
                    <a:pt x="7358" y="4003"/>
                  </a:lnTo>
                  <a:lnTo>
                    <a:pt x="7489" y="4099"/>
                  </a:lnTo>
                  <a:lnTo>
                    <a:pt x="7001" y="5075"/>
                  </a:lnTo>
                  <a:lnTo>
                    <a:pt x="6966" y="5075"/>
                  </a:lnTo>
                  <a:cubicBezTo>
                    <a:pt x="6930" y="5075"/>
                    <a:pt x="6894" y="5063"/>
                    <a:pt x="6870" y="5027"/>
                  </a:cubicBezTo>
                  <a:lnTo>
                    <a:pt x="6215" y="4230"/>
                  </a:lnTo>
                  <a:cubicBezTo>
                    <a:pt x="6181" y="4188"/>
                    <a:pt x="6129" y="4170"/>
                    <a:pt x="6079" y="4170"/>
                  </a:cubicBezTo>
                  <a:cubicBezTo>
                    <a:pt x="6043" y="4170"/>
                    <a:pt x="6007" y="4179"/>
                    <a:pt x="5977" y="4194"/>
                  </a:cubicBezTo>
                  <a:cubicBezTo>
                    <a:pt x="5894" y="4253"/>
                    <a:pt x="5894" y="4360"/>
                    <a:pt x="5942" y="4432"/>
                  </a:cubicBezTo>
                  <a:lnTo>
                    <a:pt x="6596" y="5242"/>
                  </a:lnTo>
                  <a:cubicBezTo>
                    <a:pt x="6684" y="5351"/>
                    <a:pt x="6811" y="5410"/>
                    <a:pt x="6932" y="5410"/>
                  </a:cubicBezTo>
                  <a:cubicBezTo>
                    <a:pt x="6944" y="5410"/>
                    <a:pt x="6955" y="5409"/>
                    <a:pt x="6966" y="5408"/>
                  </a:cubicBezTo>
                  <a:lnTo>
                    <a:pt x="7180" y="5384"/>
                  </a:lnTo>
                  <a:lnTo>
                    <a:pt x="6525" y="6908"/>
                  </a:lnTo>
                  <a:cubicBezTo>
                    <a:pt x="6477" y="7016"/>
                    <a:pt x="6418" y="7111"/>
                    <a:pt x="6335" y="7206"/>
                  </a:cubicBezTo>
                  <a:lnTo>
                    <a:pt x="5811" y="7825"/>
                  </a:lnTo>
                  <a:cubicBezTo>
                    <a:pt x="5537" y="7944"/>
                    <a:pt x="5275" y="8028"/>
                    <a:pt x="4989" y="8087"/>
                  </a:cubicBezTo>
                  <a:lnTo>
                    <a:pt x="4703" y="7825"/>
                  </a:lnTo>
                  <a:cubicBezTo>
                    <a:pt x="4680" y="7801"/>
                    <a:pt x="4668" y="7754"/>
                    <a:pt x="4680" y="7706"/>
                  </a:cubicBezTo>
                  <a:lnTo>
                    <a:pt x="4727" y="7551"/>
                  </a:lnTo>
                  <a:cubicBezTo>
                    <a:pt x="4739" y="7468"/>
                    <a:pt x="4727" y="7408"/>
                    <a:pt x="4668" y="7373"/>
                  </a:cubicBezTo>
                  <a:lnTo>
                    <a:pt x="4334" y="7123"/>
                  </a:lnTo>
                  <a:cubicBezTo>
                    <a:pt x="4310" y="7099"/>
                    <a:pt x="4287" y="7075"/>
                    <a:pt x="4287" y="7027"/>
                  </a:cubicBezTo>
                  <a:lnTo>
                    <a:pt x="4322" y="6813"/>
                  </a:lnTo>
                  <a:cubicBezTo>
                    <a:pt x="4322" y="6777"/>
                    <a:pt x="4322" y="6730"/>
                    <a:pt x="4287" y="6694"/>
                  </a:cubicBezTo>
                  <a:cubicBezTo>
                    <a:pt x="4263" y="6670"/>
                    <a:pt x="4215" y="6635"/>
                    <a:pt x="4168" y="6635"/>
                  </a:cubicBezTo>
                  <a:lnTo>
                    <a:pt x="2679" y="6504"/>
                  </a:lnTo>
                  <a:cubicBezTo>
                    <a:pt x="2620" y="6504"/>
                    <a:pt x="2560" y="6480"/>
                    <a:pt x="2536" y="6432"/>
                  </a:cubicBezTo>
                  <a:lnTo>
                    <a:pt x="2084" y="6004"/>
                  </a:lnTo>
                  <a:cubicBezTo>
                    <a:pt x="2048" y="5956"/>
                    <a:pt x="2013" y="5884"/>
                    <a:pt x="2013" y="5825"/>
                  </a:cubicBezTo>
                  <a:lnTo>
                    <a:pt x="2013" y="5194"/>
                  </a:lnTo>
                  <a:cubicBezTo>
                    <a:pt x="2013" y="5170"/>
                    <a:pt x="2024" y="5134"/>
                    <a:pt x="2048" y="5122"/>
                  </a:cubicBezTo>
                  <a:lnTo>
                    <a:pt x="2548" y="4539"/>
                  </a:lnTo>
                  <a:cubicBezTo>
                    <a:pt x="2584" y="4515"/>
                    <a:pt x="2596" y="4480"/>
                    <a:pt x="2596" y="4432"/>
                  </a:cubicBezTo>
                  <a:lnTo>
                    <a:pt x="2596" y="4301"/>
                  </a:lnTo>
                  <a:cubicBezTo>
                    <a:pt x="2596" y="4253"/>
                    <a:pt x="2620" y="4218"/>
                    <a:pt x="2667" y="4194"/>
                  </a:cubicBezTo>
                  <a:lnTo>
                    <a:pt x="3072" y="4015"/>
                  </a:lnTo>
                  <a:lnTo>
                    <a:pt x="3810" y="4003"/>
                  </a:lnTo>
                  <a:cubicBezTo>
                    <a:pt x="3834" y="4003"/>
                    <a:pt x="3846" y="4015"/>
                    <a:pt x="3846" y="4039"/>
                  </a:cubicBezTo>
                  <a:cubicBezTo>
                    <a:pt x="3858" y="4170"/>
                    <a:pt x="3965" y="4289"/>
                    <a:pt x="4096" y="4313"/>
                  </a:cubicBezTo>
                  <a:lnTo>
                    <a:pt x="4632" y="4491"/>
                  </a:lnTo>
                  <a:cubicBezTo>
                    <a:pt x="4668" y="4503"/>
                    <a:pt x="4705" y="4510"/>
                    <a:pt x="4741" y="4510"/>
                  </a:cubicBezTo>
                  <a:cubicBezTo>
                    <a:pt x="4813" y="4510"/>
                    <a:pt x="4882" y="4484"/>
                    <a:pt x="4930" y="4420"/>
                  </a:cubicBezTo>
                  <a:cubicBezTo>
                    <a:pt x="5001" y="4360"/>
                    <a:pt x="5037" y="4253"/>
                    <a:pt x="5025" y="4170"/>
                  </a:cubicBezTo>
                  <a:lnTo>
                    <a:pt x="5692" y="4110"/>
                  </a:lnTo>
                  <a:cubicBezTo>
                    <a:pt x="5823" y="4099"/>
                    <a:pt x="5930" y="4039"/>
                    <a:pt x="6013" y="3932"/>
                  </a:cubicBezTo>
                  <a:cubicBezTo>
                    <a:pt x="6096" y="3825"/>
                    <a:pt x="6120" y="3694"/>
                    <a:pt x="6096" y="3575"/>
                  </a:cubicBezTo>
                  <a:lnTo>
                    <a:pt x="6073" y="3479"/>
                  </a:lnTo>
                  <a:cubicBezTo>
                    <a:pt x="6050" y="3344"/>
                    <a:pt x="5931" y="3240"/>
                    <a:pt x="5776" y="3240"/>
                  </a:cubicBezTo>
                  <a:cubicBezTo>
                    <a:pt x="5768" y="3240"/>
                    <a:pt x="5760" y="3241"/>
                    <a:pt x="5751" y="3241"/>
                  </a:cubicBezTo>
                  <a:lnTo>
                    <a:pt x="5406" y="3277"/>
                  </a:lnTo>
                  <a:lnTo>
                    <a:pt x="5346" y="3217"/>
                  </a:lnTo>
                  <a:lnTo>
                    <a:pt x="5811" y="2753"/>
                  </a:lnTo>
                  <a:cubicBezTo>
                    <a:pt x="5870" y="2694"/>
                    <a:pt x="5870" y="2586"/>
                    <a:pt x="5811" y="2515"/>
                  </a:cubicBezTo>
                  <a:cubicBezTo>
                    <a:pt x="5781" y="2485"/>
                    <a:pt x="5739" y="2470"/>
                    <a:pt x="5696" y="2470"/>
                  </a:cubicBezTo>
                  <a:cubicBezTo>
                    <a:pt x="5653" y="2470"/>
                    <a:pt x="5608" y="2485"/>
                    <a:pt x="5573" y="2515"/>
                  </a:cubicBezTo>
                  <a:lnTo>
                    <a:pt x="5001" y="3063"/>
                  </a:lnTo>
                  <a:lnTo>
                    <a:pt x="4811" y="3146"/>
                  </a:lnTo>
                  <a:lnTo>
                    <a:pt x="4287" y="2741"/>
                  </a:lnTo>
                  <a:cubicBezTo>
                    <a:pt x="4260" y="2714"/>
                    <a:pt x="4220" y="2701"/>
                    <a:pt x="4181" y="2701"/>
                  </a:cubicBezTo>
                  <a:cubicBezTo>
                    <a:pt x="4168" y="2701"/>
                    <a:pt x="4156" y="2703"/>
                    <a:pt x="4144" y="2706"/>
                  </a:cubicBezTo>
                  <a:lnTo>
                    <a:pt x="3418" y="2944"/>
                  </a:lnTo>
                  <a:cubicBezTo>
                    <a:pt x="3394" y="2944"/>
                    <a:pt x="3370" y="2967"/>
                    <a:pt x="3358" y="2979"/>
                  </a:cubicBezTo>
                  <a:lnTo>
                    <a:pt x="3394" y="2753"/>
                  </a:lnTo>
                  <a:lnTo>
                    <a:pt x="3977" y="2336"/>
                  </a:lnTo>
                  <a:lnTo>
                    <a:pt x="4572" y="2253"/>
                  </a:lnTo>
                  <a:cubicBezTo>
                    <a:pt x="4644" y="2229"/>
                    <a:pt x="4703" y="2170"/>
                    <a:pt x="4703" y="2110"/>
                  </a:cubicBezTo>
                  <a:lnTo>
                    <a:pt x="4787" y="1634"/>
                  </a:lnTo>
                  <a:cubicBezTo>
                    <a:pt x="4787" y="1598"/>
                    <a:pt x="4787" y="1551"/>
                    <a:pt x="4751" y="1515"/>
                  </a:cubicBezTo>
                  <a:lnTo>
                    <a:pt x="4513" y="1205"/>
                  </a:lnTo>
                  <a:cubicBezTo>
                    <a:pt x="4489" y="1158"/>
                    <a:pt x="4430" y="1146"/>
                    <a:pt x="4382" y="1146"/>
                  </a:cubicBezTo>
                  <a:cubicBezTo>
                    <a:pt x="4322" y="1146"/>
                    <a:pt x="4275" y="1182"/>
                    <a:pt x="4251" y="1217"/>
                  </a:cubicBezTo>
                  <a:lnTo>
                    <a:pt x="4072" y="1491"/>
                  </a:lnTo>
                  <a:lnTo>
                    <a:pt x="3870" y="1479"/>
                  </a:lnTo>
                  <a:lnTo>
                    <a:pt x="4203" y="860"/>
                  </a:lnTo>
                  <a:lnTo>
                    <a:pt x="4525" y="860"/>
                  </a:lnTo>
                  <a:lnTo>
                    <a:pt x="4787" y="1324"/>
                  </a:lnTo>
                  <a:cubicBezTo>
                    <a:pt x="4811" y="1384"/>
                    <a:pt x="4870" y="1420"/>
                    <a:pt x="4930" y="1420"/>
                  </a:cubicBezTo>
                  <a:cubicBezTo>
                    <a:pt x="4989" y="1420"/>
                    <a:pt x="5049" y="1372"/>
                    <a:pt x="5084" y="1312"/>
                  </a:cubicBezTo>
                  <a:lnTo>
                    <a:pt x="5323" y="765"/>
                  </a:lnTo>
                  <a:cubicBezTo>
                    <a:pt x="5358" y="658"/>
                    <a:pt x="5346" y="550"/>
                    <a:pt x="5287" y="467"/>
                  </a:cubicBezTo>
                  <a:lnTo>
                    <a:pt x="5287" y="467"/>
                  </a:lnTo>
                  <a:cubicBezTo>
                    <a:pt x="5834" y="610"/>
                    <a:pt x="6346" y="884"/>
                    <a:pt x="6787" y="1253"/>
                  </a:cubicBezTo>
                  <a:cubicBezTo>
                    <a:pt x="6825" y="1280"/>
                    <a:pt x="6864" y="1292"/>
                    <a:pt x="6903" y="1292"/>
                  </a:cubicBezTo>
                  <a:cubicBezTo>
                    <a:pt x="6949" y="1292"/>
                    <a:pt x="6992" y="1274"/>
                    <a:pt x="7025" y="1241"/>
                  </a:cubicBezTo>
                  <a:cubicBezTo>
                    <a:pt x="7085" y="1158"/>
                    <a:pt x="7073" y="1062"/>
                    <a:pt x="7013" y="1003"/>
                  </a:cubicBezTo>
                  <a:cubicBezTo>
                    <a:pt x="6253" y="345"/>
                    <a:pt x="5266" y="0"/>
                    <a:pt x="425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12795;p62">
            <a:extLst>
              <a:ext uri="{FF2B5EF4-FFF2-40B4-BE49-F238E27FC236}">
                <a16:creationId xmlns:a16="http://schemas.microsoft.com/office/drawing/2014/main" id="{965B661B-44CC-2EA3-9D3B-073621C62683}"/>
              </a:ext>
            </a:extLst>
          </p:cNvPr>
          <p:cNvGrpSpPr/>
          <p:nvPr/>
        </p:nvGrpSpPr>
        <p:grpSpPr>
          <a:xfrm>
            <a:off x="7653668" y="2549949"/>
            <a:ext cx="585812" cy="637070"/>
            <a:chOff x="1768821" y="3361108"/>
            <a:chExt cx="278739" cy="339073"/>
          </a:xfrm>
        </p:grpSpPr>
        <p:sp>
          <p:nvSpPr>
            <p:cNvPr id="636" name="Google Shape;12796;p62">
              <a:extLst>
                <a:ext uri="{FF2B5EF4-FFF2-40B4-BE49-F238E27FC236}">
                  <a16:creationId xmlns:a16="http://schemas.microsoft.com/office/drawing/2014/main" id="{E87CD860-A7F8-89C8-A355-A26CB41C5A2D}"/>
                </a:ext>
              </a:extLst>
            </p:cNvPr>
            <p:cNvSpPr/>
            <p:nvPr/>
          </p:nvSpPr>
          <p:spPr>
            <a:xfrm>
              <a:off x="1784374" y="3549744"/>
              <a:ext cx="32218" cy="21564"/>
            </a:xfrm>
            <a:custGeom>
              <a:avLst/>
              <a:gdLst/>
              <a:ahLst/>
              <a:cxnLst/>
              <a:rect l="l" t="t" r="r" b="b"/>
              <a:pathLst>
                <a:path w="1013" h="678" extrusionOk="0">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12797;p62">
              <a:extLst>
                <a:ext uri="{FF2B5EF4-FFF2-40B4-BE49-F238E27FC236}">
                  <a16:creationId xmlns:a16="http://schemas.microsoft.com/office/drawing/2014/main" id="{B348342C-66A8-A66C-D8C2-4C937DE0E10A}"/>
                </a:ext>
              </a:extLst>
            </p:cNvPr>
            <p:cNvSpPr/>
            <p:nvPr/>
          </p:nvSpPr>
          <p:spPr>
            <a:xfrm>
              <a:off x="1998326" y="3551652"/>
              <a:ext cx="32218" cy="21532"/>
            </a:xfrm>
            <a:custGeom>
              <a:avLst/>
              <a:gdLst/>
              <a:ahLst/>
              <a:cxnLst/>
              <a:rect l="l" t="t" r="r" b="b"/>
              <a:pathLst>
                <a:path w="1013" h="677" extrusionOk="0">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12798;p62">
              <a:extLst>
                <a:ext uri="{FF2B5EF4-FFF2-40B4-BE49-F238E27FC236}">
                  <a16:creationId xmlns:a16="http://schemas.microsoft.com/office/drawing/2014/main" id="{EE639878-272D-B59D-6923-ECC3B5720AF9}"/>
                </a:ext>
              </a:extLst>
            </p:cNvPr>
            <p:cNvSpPr/>
            <p:nvPr/>
          </p:nvSpPr>
          <p:spPr>
            <a:xfrm>
              <a:off x="1826007" y="3466383"/>
              <a:ext cx="142041" cy="233799"/>
            </a:xfrm>
            <a:custGeom>
              <a:avLst/>
              <a:gdLst/>
              <a:ahLst/>
              <a:cxnLst/>
              <a:rect l="l" t="t" r="r" b="b"/>
              <a:pathLst>
                <a:path w="4466" h="7351" extrusionOk="0">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12799;p62">
              <a:extLst>
                <a:ext uri="{FF2B5EF4-FFF2-40B4-BE49-F238E27FC236}">
                  <a16:creationId xmlns:a16="http://schemas.microsoft.com/office/drawing/2014/main" id="{88C2F7BF-2B4E-E9CA-41A0-0FF9C4E5E7A1}"/>
                </a:ext>
              </a:extLst>
            </p:cNvPr>
            <p:cNvSpPr/>
            <p:nvPr/>
          </p:nvSpPr>
          <p:spPr>
            <a:xfrm>
              <a:off x="1820345" y="3409706"/>
              <a:ext cx="177631" cy="144236"/>
            </a:xfrm>
            <a:custGeom>
              <a:avLst/>
              <a:gdLst/>
              <a:ahLst/>
              <a:cxnLst/>
              <a:rect l="l" t="t" r="r" b="b"/>
              <a:pathLst>
                <a:path w="5585" h="4535" extrusionOk="0">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12800;p62">
              <a:extLst>
                <a:ext uri="{FF2B5EF4-FFF2-40B4-BE49-F238E27FC236}">
                  <a16:creationId xmlns:a16="http://schemas.microsoft.com/office/drawing/2014/main" id="{66FC4406-352B-AA09-69D6-473AD76CD4DD}"/>
                </a:ext>
              </a:extLst>
            </p:cNvPr>
            <p:cNvSpPr/>
            <p:nvPr/>
          </p:nvSpPr>
          <p:spPr>
            <a:xfrm>
              <a:off x="1904406" y="3361108"/>
              <a:ext cx="10241" cy="32982"/>
            </a:xfrm>
            <a:custGeom>
              <a:avLst/>
              <a:gdLst/>
              <a:ahLst/>
              <a:cxnLst/>
              <a:rect l="l" t="t" r="r" b="b"/>
              <a:pathLst>
                <a:path w="322" h="1037" extrusionOk="0">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12801;p62">
              <a:extLst>
                <a:ext uri="{FF2B5EF4-FFF2-40B4-BE49-F238E27FC236}">
                  <a16:creationId xmlns:a16="http://schemas.microsoft.com/office/drawing/2014/main" id="{A890A3B5-9B38-8DEE-A23F-C473228DD0D7}"/>
                </a:ext>
              </a:extLst>
            </p:cNvPr>
            <p:cNvSpPr/>
            <p:nvPr/>
          </p:nvSpPr>
          <p:spPr>
            <a:xfrm>
              <a:off x="1836248" y="3378219"/>
              <a:ext cx="23504" cy="29865"/>
            </a:xfrm>
            <a:custGeom>
              <a:avLst/>
              <a:gdLst/>
              <a:ahLst/>
              <a:cxnLst/>
              <a:rect l="l" t="t" r="r" b="b"/>
              <a:pathLst>
                <a:path w="739" h="939" extrusionOk="0">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12802;p62">
              <a:extLst>
                <a:ext uri="{FF2B5EF4-FFF2-40B4-BE49-F238E27FC236}">
                  <a16:creationId xmlns:a16="http://schemas.microsoft.com/office/drawing/2014/main" id="{7E9E6803-E59C-8954-8532-A813EA590EB9}"/>
                </a:ext>
              </a:extLst>
            </p:cNvPr>
            <p:cNvSpPr/>
            <p:nvPr/>
          </p:nvSpPr>
          <p:spPr>
            <a:xfrm>
              <a:off x="1787014" y="3427072"/>
              <a:ext cx="31073" cy="21691"/>
            </a:xfrm>
            <a:custGeom>
              <a:avLst/>
              <a:gdLst/>
              <a:ahLst/>
              <a:cxnLst/>
              <a:rect l="l" t="t" r="r" b="b"/>
              <a:pathLst>
                <a:path w="977" h="682" extrusionOk="0">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12803;p62">
              <a:extLst>
                <a:ext uri="{FF2B5EF4-FFF2-40B4-BE49-F238E27FC236}">
                  <a16:creationId xmlns:a16="http://schemas.microsoft.com/office/drawing/2014/main" id="{2E2F1C81-A924-FC2E-2DE9-7C4855B6D9DE}"/>
                </a:ext>
              </a:extLst>
            </p:cNvPr>
            <p:cNvSpPr/>
            <p:nvPr/>
          </p:nvSpPr>
          <p:spPr>
            <a:xfrm>
              <a:off x="1768821" y="3494021"/>
              <a:ext cx="33363" cy="10623"/>
            </a:xfrm>
            <a:custGeom>
              <a:avLst/>
              <a:gdLst/>
              <a:ahLst/>
              <a:cxnLst/>
              <a:rect l="l" t="t" r="r" b="b"/>
              <a:pathLst>
                <a:path w="1049" h="334" extrusionOk="0">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12804;p62">
              <a:extLst>
                <a:ext uri="{FF2B5EF4-FFF2-40B4-BE49-F238E27FC236}">
                  <a16:creationId xmlns:a16="http://schemas.microsoft.com/office/drawing/2014/main" id="{2297196D-939D-A36B-2D58-2D7C66EF80BD}"/>
                </a:ext>
              </a:extLst>
            </p:cNvPr>
            <p:cNvSpPr/>
            <p:nvPr/>
          </p:nvSpPr>
          <p:spPr>
            <a:xfrm>
              <a:off x="2014610" y="3495930"/>
              <a:ext cx="32950" cy="10623"/>
            </a:xfrm>
            <a:custGeom>
              <a:avLst/>
              <a:gdLst/>
              <a:ahLst/>
              <a:cxnLst/>
              <a:rect l="l" t="t" r="r" b="b"/>
              <a:pathLst>
                <a:path w="1036" h="334" extrusionOk="0">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12805;p62">
              <a:extLst>
                <a:ext uri="{FF2B5EF4-FFF2-40B4-BE49-F238E27FC236}">
                  <a16:creationId xmlns:a16="http://schemas.microsoft.com/office/drawing/2014/main" id="{B38FECAA-4F07-BB70-E3EE-04E9CAE3DB82}"/>
                </a:ext>
              </a:extLst>
            </p:cNvPr>
            <p:cNvSpPr/>
            <p:nvPr/>
          </p:nvSpPr>
          <p:spPr>
            <a:xfrm>
              <a:off x="1999439" y="3428948"/>
              <a:ext cx="31105" cy="21882"/>
            </a:xfrm>
            <a:custGeom>
              <a:avLst/>
              <a:gdLst/>
              <a:ahLst/>
              <a:cxnLst/>
              <a:rect l="l" t="t" r="r" b="b"/>
              <a:pathLst>
                <a:path w="978" h="688" extrusionOk="0">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12806;p62">
              <a:extLst>
                <a:ext uri="{FF2B5EF4-FFF2-40B4-BE49-F238E27FC236}">
                  <a16:creationId xmlns:a16="http://schemas.microsoft.com/office/drawing/2014/main" id="{C5CACE73-7944-21E5-2ABA-6F6884E287F2}"/>
                </a:ext>
              </a:extLst>
            </p:cNvPr>
            <p:cNvSpPr/>
            <p:nvPr/>
          </p:nvSpPr>
          <p:spPr>
            <a:xfrm>
              <a:off x="1958156" y="3379269"/>
              <a:ext cx="23917" cy="29579"/>
            </a:xfrm>
            <a:custGeom>
              <a:avLst/>
              <a:gdLst/>
              <a:ahLst/>
              <a:cxnLst/>
              <a:rect l="l" t="t" r="r" b="b"/>
              <a:pathLst>
                <a:path w="752" h="930" extrusionOk="0">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6" name="Google Shape;476;p27">
            <a:extLst>
              <a:ext uri="{FF2B5EF4-FFF2-40B4-BE49-F238E27FC236}">
                <a16:creationId xmlns:a16="http://schemas.microsoft.com/office/drawing/2014/main" id="{86C43D3B-ED76-1A15-CD0D-398C8618240B}"/>
              </a:ext>
            </a:extLst>
          </p:cNvPr>
          <p:cNvSpPr txBox="1">
            <a:spLocks/>
          </p:cNvSpPr>
          <p:nvPr/>
        </p:nvSpPr>
        <p:spPr>
          <a:xfrm>
            <a:off x="2320105" y="4667727"/>
            <a:ext cx="4416483" cy="572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r>
              <a:rPr lang="en-US" sz="1600"/>
              <a:t>Các bước của thuật toán Logistic Regression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8" name="Google Shape;508;p28"/>
          <p:cNvSpPr txBox="1">
            <a:spLocks noGrp="1"/>
          </p:cNvSpPr>
          <p:nvPr>
            <p:ph type="ctrTitle"/>
          </p:nvPr>
        </p:nvSpPr>
        <p:spPr>
          <a:xfrm>
            <a:off x="618825" y="277500"/>
            <a:ext cx="39531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UTM Helve" panose="02040603050506020204" pitchFamily="18" charset="0"/>
              </a:rPr>
              <a:t>Logistic Regression</a:t>
            </a:r>
            <a:endParaRPr>
              <a:latin typeface="UTM Helve" panose="02040603050506020204" pitchFamily="18" charset="0"/>
            </a:endParaRPr>
          </a:p>
        </p:txBody>
      </p:sp>
      <p:sp>
        <p:nvSpPr>
          <p:cNvPr id="4" name="TextBox 3">
            <a:extLst>
              <a:ext uri="{FF2B5EF4-FFF2-40B4-BE49-F238E27FC236}">
                <a16:creationId xmlns:a16="http://schemas.microsoft.com/office/drawing/2014/main" id="{B57D13B4-C193-59A1-5E91-05439B41D621}"/>
              </a:ext>
            </a:extLst>
          </p:cNvPr>
          <p:cNvSpPr txBox="1"/>
          <p:nvPr/>
        </p:nvSpPr>
        <p:spPr>
          <a:xfrm>
            <a:off x="279389" y="855300"/>
            <a:ext cx="3953175" cy="400110"/>
          </a:xfrm>
          <a:prstGeom prst="rect">
            <a:avLst/>
          </a:prstGeom>
          <a:noFill/>
        </p:spPr>
        <p:txBody>
          <a:bodyPr wrap="square" rtlCol="0">
            <a:spAutoFit/>
          </a:bodyPr>
          <a:lstStyle/>
          <a:p>
            <a:r>
              <a:rPr lang="en-US" sz="2000">
                <a:solidFill>
                  <a:schemeClr val="bg1"/>
                </a:solidFill>
              </a:rPr>
              <a:t>3. Cài đặt thuật toán:</a:t>
            </a:r>
          </a:p>
        </p:txBody>
      </p:sp>
      <p:pic>
        <p:nvPicPr>
          <p:cNvPr id="5" name="Hình ảnh 1">
            <a:extLst>
              <a:ext uri="{FF2B5EF4-FFF2-40B4-BE49-F238E27FC236}">
                <a16:creationId xmlns:a16="http://schemas.microsoft.com/office/drawing/2014/main" id="{50A0E08B-8E36-C993-7F76-8FF7212588DB}"/>
              </a:ext>
            </a:extLst>
          </p:cNvPr>
          <p:cNvPicPr>
            <a:picLocks noChangeAspect="1"/>
          </p:cNvPicPr>
          <p:nvPr/>
        </p:nvPicPr>
        <p:blipFill>
          <a:blip r:embed="rId3"/>
          <a:stretch>
            <a:fillRect/>
          </a:stretch>
        </p:blipFill>
        <p:spPr>
          <a:xfrm>
            <a:off x="-187690" y="1377661"/>
            <a:ext cx="4572000" cy="3780560"/>
          </a:xfrm>
          <a:prstGeom prst="rect">
            <a:avLst/>
          </a:prstGeom>
        </p:spPr>
      </p:pic>
      <p:pic>
        <p:nvPicPr>
          <p:cNvPr id="7" name="Hình ảnh 1">
            <a:extLst>
              <a:ext uri="{FF2B5EF4-FFF2-40B4-BE49-F238E27FC236}">
                <a16:creationId xmlns:a16="http://schemas.microsoft.com/office/drawing/2014/main" id="{BCA5DAB0-F860-A6DE-09E6-1C904B31041F}"/>
              </a:ext>
            </a:extLst>
          </p:cNvPr>
          <p:cNvPicPr>
            <a:picLocks noChangeAspect="1"/>
          </p:cNvPicPr>
          <p:nvPr/>
        </p:nvPicPr>
        <p:blipFill>
          <a:blip r:embed="rId4"/>
          <a:stretch>
            <a:fillRect/>
          </a:stretch>
        </p:blipFill>
        <p:spPr>
          <a:xfrm>
            <a:off x="4384310" y="1377661"/>
            <a:ext cx="4759691" cy="3338830"/>
          </a:xfrm>
          <a:prstGeom prst="rect">
            <a:avLst/>
          </a:prstGeom>
        </p:spPr>
      </p:pic>
    </p:spTree>
    <p:extLst>
      <p:ext uri="{BB962C8B-B14F-4D97-AF65-F5344CB8AC3E}">
        <p14:creationId xmlns:p14="http://schemas.microsoft.com/office/powerpoint/2010/main" val="39981665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32"/>
          <p:cNvSpPr txBox="1">
            <a:spLocks noGrp="1"/>
          </p:cNvSpPr>
          <p:nvPr>
            <p:ph type="ctrTitle"/>
          </p:nvPr>
        </p:nvSpPr>
        <p:spPr>
          <a:xfrm>
            <a:off x="2138926" y="1550578"/>
            <a:ext cx="3101400" cy="172109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ALGORITHM</a:t>
            </a:r>
            <a:br>
              <a:rPr lang="en"/>
            </a:br>
            <a:r>
              <a:rPr lang="en"/>
              <a:t>EVALUATION</a:t>
            </a:r>
            <a:endParaRPr/>
          </a:p>
        </p:txBody>
      </p:sp>
      <p:sp>
        <p:nvSpPr>
          <p:cNvPr id="690" name="Google Shape;690;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04</a:t>
            </a:r>
            <a:endParaRPr>
              <a:solidFill>
                <a:schemeClr val="dk2"/>
              </a:solidFill>
            </a:endParaRPr>
          </a:p>
        </p:txBody>
      </p:sp>
      <p:sp>
        <p:nvSpPr>
          <p:cNvPr id="692" name="Google Shape;692;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4" name="Google Shape;694;p32"/>
          <p:cNvCxnSpPr>
            <a:stCxn id="690"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4185809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8" name="Google Shape;508;p28"/>
          <p:cNvSpPr txBox="1">
            <a:spLocks noGrp="1"/>
          </p:cNvSpPr>
          <p:nvPr>
            <p:ph type="ctrTitle"/>
          </p:nvPr>
        </p:nvSpPr>
        <p:spPr>
          <a:xfrm>
            <a:off x="618825" y="277500"/>
            <a:ext cx="39531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UTM Helve" panose="02040603050506020204" pitchFamily="18" charset="0"/>
              </a:rPr>
              <a:t>Evaluation</a:t>
            </a:r>
            <a:endParaRPr>
              <a:latin typeface="UTM Helve" panose="02040603050506020204" pitchFamily="18" charset="0"/>
            </a:endParaRPr>
          </a:p>
        </p:txBody>
      </p:sp>
      <p:sp>
        <p:nvSpPr>
          <p:cNvPr id="4" name="TextBox 3">
            <a:extLst>
              <a:ext uri="{FF2B5EF4-FFF2-40B4-BE49-F238E27FC236}">
                <a16:creationId xmlns:a16="http://schemas.microsoft.com/office/drawing/2014/main" id="{B57D13B4-C193-59A1-5E91-05439B41D621}"/>
              </a:ext>
            </a:extLst>
          </p:cNvPr>
          <p:cNvSpPr txBox="1"/>
          <p:nvPr/>
        </p:nvSpPr>
        <p:spPr>
          <a:xfrm>
            <a:off x="189334" y="884582"/>
            <a:ext cx="3953175" cy="400110"/>
          </a:xfrm>
          <a:prstGeom prst="rect">
            <a:avLst/>
          </a:prstGeom>
          <a:noFill/>
        </p:spPr>
        <p:txBody>
          <a:bodyPr wrap="square" rtlCol="0">
            <a:spAutoFit/>
          </a:bodyPr>
          <a:lstStyle/>
          <a:p>
            <a:r>
              <a:rPr lang="en-US" sz="2000">
                <a:solidFill>
                  <a:schemeClr val="bg1"/>
                </a:solidFill>
              </a:rPr>
              <a:t>1. Độ chính xác:</a:t>
            </a:r>
          </a:p>
        </p:txBody>
      </p:sp>
      <p:pic>
        <p:nvPicPr>
          <p:cNvPr id="3" name="image14.png">
            <a:extLst>
              <a:ext uri="{FF2B5EF4-FFF2-40B4-BE49-F238E27FC236}">
                <a16:creationId xmlns:a16="http://schemas.microsoft.com/office/drawing/2014/main" id="{BFCDAE78-CB32-1297-C85C-48872D0DB179}"/>
              </a:ext>
            </a:extLst>
          </p:cNvPr>
          <p:cNvPicPr/>
          <p:nvPr/>
        </p:nvPicPr>
        <p:blipFill>
          <a:blip r:embed="rId3"/>
          <a:srcRect/>
          <a:stretch>
            <a:fillRect/>
          </a:stretch>
        </p:blipFill>
        <p:spPr>
          <a:xfrm>
            <a:off x="222237" y="1327878"/>
            <a:ext cx="3887367" cy="577800"/>
          </a:xfrm>
          <a:prstGeom prst="rect">
            <a:avLst/>
          </a:prstGeom>
          <a:ln/>
        </p:spPr>
      </p:pic>
      <p:sp>
        <p:nvSpPr>
          <p:cNvPr id="6" name="Google Shape;507;p28">
            <a:extLst>
              <a:ext uri="{FF2B5EF4-FFF2-40B4-BE49-F238E27FC236}">
                <a16:creationId xmlns:a16="http://schemas.microsoft.com/office/drawing/2014/main" id="{1208C493-B101-E769-F611-D139098BD7DD}"/>
              </a:ext>
            </a:extLst>
          </p:cNvPr>
          <p:cNvSpPr txBox="1">
            <a:spLocks noGrp="1"/>
          </p:cNvSpPr>
          <p:nvPr>
            <p:ph type="body" idx="1"/>
          </p:nvPr>
        </p:nvSpPr>
        <p:spPr>
          <a:xfrm>
            <a:off x="142007" y="2807648"/>
            <a:ext cx="4000502" cy="2453299"/>
          </a:xfrm>
          <a:prstGeom prst="rect">
            <a:avLst/>
          </a:prstGeom>
        </p:spPr>
        <p:txBody>
          <a:bodyPr spcFirstLastPara="1" wrap="square" lIns="91425" tIns="91425" rIns="91425" bIns="91425" anchor="t" anchorCtr="0">
            <a:noAutofit/>
          </a:bodyPr>
          <a:lstStyle/>
          <a:p>
            <a:pPr marL="285750" indent="-285750"/>
            <a:r>
              <a:rPr lang="vi-VN" sz="1200">
                <a:solidFill>
                  <a:schemeClr val="bg1"/>
                </a:solidFill>
                <a:latin typeface="Maven Pro" panose="020B0600070205080204" charset="0"/>
              </a:rPr>
              <a:t>True Positive: Số lượng trường hợp dương tính được dự đoán chính xác </a:t>
            </a:r>
            <a:endParaRPr lang="en-US" sz="1200">
              <a:solidFill>
                <a:schemeClr val="bg1"/>
              </a:solidFill>
              <a:latin typeface="Maven Pro" panose="020B0600070205080204" charset="0"/>
            </a:endParaRPr>
          </a:p>
          <a:p>
            <a:pPr marL="285750" indent="-285750"/>
            <a:r>
              <a:rPr lang="vi-VN" sz="1200">
                <a:solidFill>
                  <a:schemeClr val="bg1"/>
                </a:solidFill>
                <a:latin typeface="Maven Pro" panose="020B0600070205080204" charset="0"/>
              </a:rPr>
              <a:t>True Negative: Số lượng trường hợp âm tính được dự đoán chính</a:t>
            </a:r>
            <a:r>
              <a:rPr lang="en-US" sz="1200">
                <a:solidFill>
                  <a:schemeClr val="bg1"/>
                </a:solidFill>
                <a:latin typeface="Maven Pro" panose="020B0600070205080204" charset="0"/>
              </a:rPr>
              <a:t> </a:t>
            </a:r>
            <a:r>
              <a:rPr lang="vi-VN" sz="1200">
                <a:solidFill>
                  <a:schemeClr val="bg1"/>
                </a:solidFill>
                <a:latin typeface="Maven Pro" panose="020B0600070205080204" charset="0"/>
              </a:rPr>
              <a:t>xác</a:t>
            </a:r>
          </a:p>
          <a:p>
            <a:pPr marL="285750" indent="-285750"/>
            <a:r>
              <a:rPr lang="vi-VN" sz="1200">
                <a:solidFill>
                  <a:schemeClr val="bg1"/>
                </a:solidFill>
                <a:latin typeface="Maven Pro" panose="020B0600070205080204" charset="0"/>
              </a:rPr>
              <a:t>False Positive: Số lượng trường hợp âm tính được dự đoán sai</a:t>
            </a:r>
          </a:p>
          <a:p>
            <a:pPr marL="285750" indent="-285750"/>
            <a:r>
              <a:rPr lang="vi-VN" sz="1200">
                <a:solidFill>
                  <a:schemeClr val="bg1"/>
                </a:solidFill>
                <a:latin typeface="Maven Pro" panose="020B0600070205080204" charset="0"/>
              </a:rPr>
              <a:t>False Negative: Số lượng trường hợp dương tính được dự đoán sai</a:t>
            </a:r>
          </a:p>
        </p:txBody>
      </p:sp>
      <p:sp>
        <p:nvSpPr>
          <p:cNvPr id="8" name="TextBox 7">
            <a:extLst>
              <a:ext uri="{FF2B5EF4-FFF2-40B4-BE49-F238E27FC236}">
                <a16:creationId xmlns:a16="http://schemas.microsoft.com/office/drawing/2014/main" id="{97AADE9A-1503-7389-6B11-70CC5F338DEE}"/>
              </a:ext>
            </a:extLst>
          </p:cNvPr>
          <p:cNvSpPr txBox="1"/>
          <p:nvPr/>
        </p:nvSpPr>
        <p:spPr>
          <a:xfrm>
            <a:off x="4442680" y="77445"/>
            <a:ext cx="3953175" cy="400110"/>
          </a:xfrm>
          <a:prstGeom prst="rect">
            <a:avLst/>
          </a:prstGeom>
          <a:noFill/>
        </p:spPr>
        <p:txBody>
          <a:bodyPr wrap="square" rtlCol="0">
            <a:spAutoFit/>
          </a:bodyPr>
          <a:lstStyle/>
          <a:p>
            <a:r>
              <a:rPr lang="en-US" sz="2000">
                <a:solidFill>
                  <a:schemeClr val="bg1"/>
                </a:solidFill>
              </a:rPr>
              <a:t>2. Độ nhạy – chi tiết:</a:t>
            </a:r>
          </a:p>
        </p:txBody>
      </p:sp>
      <p:pic>
        <p:nvPicPr>
          <p:cNvPr id="9" name="image19.png">
            <a:extLst>
              <a:ext uri="{FF2B5EF4-FFF2-40B4-BE49-F238E27FC236}">
                <a16:creationId xmlns:a16="http://schemas.microsoft.com/office/drawing/2014/main" id="{20EC48A9-7FB0-904C-5BF4-0D40F100E840}"/>
              </a:ext>
            </a:extLst>
          </p:cNvPr>
          <p:cNvPicPr/>
          <p:nvPr/>
        </p:nvPicPr>
        <p:blipFill>
          <a:blip r:embed="rId4"/>
          <a:srcRect/>
          <a:stretch>
            <a:fillRect/>
          </a:stretch>
        </p:blipFill>
        <p:spPr>
          <a:xfrm>
            <a:off x="4544291" y="530727"/>
            <a:ext cx="4166870" cy="1445895"/>
          </a:xfrm>
          <a:prstGeom prst="rect">
            <a:avLst/>
          </a:prstGeom>
          <a:ln/>
        </p:spPr>
      </p:pic>
      <p:sp>
        <p:nvSpPr>
          <p:cNvPr id="10" name="TextBox 9">
            <a:extLst>
              <a:ext uri="{FF2B5EF4-FFF2-40B4-BE49-F238E27FC236}">
                <a16:creationId xmlns:a16="http://schemas.microsoft.com/office/drawing/2014/main" id="{E77BD5E4-626E-2988-6C7C-2178097DE5AF}"/>
              </a:ext>
            </a:extLst>
          </p:cNvPr>
          <p:cNvSpPr txBox="1"/>
          <p:nvPr/>
        </p:nvSpPr>
        <p:spPr>
          <a:xfrm>
            <a:off x="4544291" y="2171640"/>
            <a:ext cx="3953175" cy="400110"/>
          </a:xfrm>
          <a:prstGeom prst="rect">
            <a:avLst/>
          </a:prstGeom>
          <a:noFill/>
        </p:spPr>
        <p:txBody>
          <a:bodyPr wrap="square" rtlCol="0">
            <a:spAutoFit/>
          </a:bodyPr>
          <a:lstStyle/>
          <a:p>
            <a:r>
              <a:rPr lang="en-US" sz="2000">
                <a:solidFill>
                  <a:schemeClr val="bg1"/>
                </a:solidFill>
              </a:rPr>
              <a:t>3. F1 Score:</a:t>
            </a:r>
          </a:p>
        </p:txBody>
      </p:sp>
      <p:pic>
        <p:nvPicPr>
          <p:cNvPr id="11" name="image9.png">
            <a:extLst>
              <a:ext uri="{FF2B5EF4-FFF2-40B4-BE49-F238E27FC236}">
                <a16:creationId xmlns:a16="http://schemas.microsoft.com/office/drawing/2014/main" id="{09F5031D-9560-F8C9-AD11-F78AF9501B5C}"/>
              </a:ext>
            </a:extLst>
          </p:cNvPr>
          <p:cNvPicPr/>
          <p:nvPr/>
        </p:nvPicPr>
        <p:blipFill>
          <a:blip r:embed="rId5"/>
          <a:srcRect/>
          <a:stretch>
            <a:fillRect/>
          </a:stretch>
        </p:blipFill>
        <p:spPr>
          <a:xfrm>
            <a:off x="4572000" y="2664402"/>
            <a:ext cx="3595370" cy="742950"/>
          </a:xfrm>
          <a:prstGeom prst="rect">
            <a:avLst/>
          </a:prstGeom>
          <a:ln/>
        </p:spPr>
      </p:pic>
      <p:pic>
        <p:nvPicPr>
          <p:cNvPr id="12" name="image20.png">
            <a:extLst>
              <a:ext uri="{FF2B5EF4-FFF2-40B4-BE49-F238E27FC236}">
                <a16:creationId xmlns:a16="http://schemas.microsoft.com/office/drawing/2014/main" id="{CB5F47E6-0CB3-EAA1-5434-BDAAD67AC4BE}"/>
              </a:ext>
            </a:extLst>
          </p:cNvPr>
          <p:cNvPicPr/>
          <p:nvPr/>
        </p:nvPicPr>
        <p:blipFill>
          <a:blip r:embed="rId6"/>
          <a:srcRect/>
          <a:stretch>
            <a:fillRect/>
          </a:stretch>
        </p:blipFill>
        <p:spPr>
          <a:xfrm>
            <a:off x="4544291" y="3675351"/>
            <a:ext cx="4385945" cy="619125"/>
          </a:xfrm>
          <a:prstGeom prst="rect">
            <a:avLst/>
          </a:prstGeom>
          <a:ln/>
        </p:spPr>
      </p:pic>
    </p:spTree>
    <p:extLst>
      <p:ext uri="{BB962C8B-B14F-4D97-AF65-F5344CB8AC3E}">
        <p14:creationId xmlns:p14="http://schemas.microsoft.com/office/powerpoint/2010/main" val="14455427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4" name="TextBox 3">
            <a:extLst>
              <a:ext uri="{FF2B5EF4-FFF2-40B4-BE49-F238E27FC236}">
                <a16:creationId xmlns:a16="http://schemas.microsoft.com/office/drawing/2014/main" id="{B57D13B4-C193-59A1-5E91-05439B41D621}"/>
              </a:ext>
            </a:extLst>
          </p:cNvPr>
          <p:cNvSpPr txBox="1"/>
          <p:nvPr/>
        </p:nvSpPr>
        <p:spPr>
          <a:xfrm>
            <a:off x="199950" y="316546"/>
            <a:ext cx="3953175" cy="400110"/>
          </a:xfrm>
          <a:prstGeom prst="rect">
            <a:avLst/>
          </a:prstGeom>
          <a:noFill/>
        </p:spPr>
        <p:txBody>
          <a:bodyPr wrap="square" rtlCol="0">
            <a:spAutoFit/>
          </a:bodyPr>
          <a:lstStyle/>
          <a:p>
            <a:r>
              <a:rPr lang="en-US" sz="2000">
                <a:solidFill>
                  <a:schemeClr val="bg1"/>
                </a:solidFill>
              </a:rPr>
              <a:t>4. Đánh giá 3 thuật toán</a:t>
            </a:r>
          </a:p>
        </p:txBody>
      </p:sp>
      <p:sp>
        <p:nvSpPr>
          <p:cNvPr id="9" name="TextBox 8">
            <a:extLst>
              <a:ext uri="{FF2B5EF4-FFF2-40B4-BE49-F238E27FC236}">
                <a16:creationId xmlns:a16="http://schemas.microsoft.com/office/drawing/2014/main" id="{DF8A204E-70BA-84C5-F75A-0BECE48EA1DD}"/>
              </a:ext>
            </a:extLst>
          </p:cNvPr>
          <p:cNvSpPr txBox="1"/>
          <p:nvPr/>
        </p:nvSpPr>
        <p:spPr>
          <a:xfrm>
            <a:off x="199950" y="716656"/>
            <a:ext cx="3953175" cy="400110"/>
          </a:xfrm>
          <a:prstGeom prst="rect">
            <a:avLst/>
          </a:prstGeom>
          <a:noFill/>
        </p:spPr>
        <p:txBody>
          <a:bodyPr wrap="square" rtlCol="0">
            <a:spAutoFit/>
          </a:bodyPr>
          <a:lstStyle/>
          <a:p>
            <a:r>
              <a:rPr lang="en-US" sz="2000">
                <a:solidFill>
                  <a:schemeClr val="bg1"/>
                </a:solidFill>
              </a:rPr>
              <a:t>a. Logistic Regression</a:t>
            </a:r>
          </a:p>
        </p:txBody>
      </p:sp>
      <p:sp>
        <p:nvSpPr>
          <p:cNvPr id="10" name="Google Shape;507;p28">
            <a:extLst>
              <a:ext uri="{FF2B5EF4-FFF2-40B4-BE49-F238E27FC236}">
                <a16:creationId xmlns:a16="http://schemas.microsoft.com/office/drawing/2014/main" id="{2EC7ACD7-9D81-335A-E713-282563D14F53}"/>
              </a:ext>
            </a:extLst>
          </p:cNvPr>
          <p:cNvSpPr txBox="1">
            <a:spLocks/>
          </p:cNvSpPr>
          <p:nvPr/>
        </p:nvSpPr>
        <p:spPr>
          <a:xfrm>
            <a:off x="256532" y="1116766"/>
            <a:ext cx="3953175" cy="38674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285750" indent="-285750"/>
            <a:r>
              <a:rPr lang="vi-VN" sz="1200">
                <a:solidFill>
                  <a:schemeClr val="bg1"/>
                </a:solidFill>
                <a:latin typeface="Maven Pro" panose="020B0600070205080204" charset="0"/>
              </a:rPr>
              <a:t>Mô hình Logistic Regression đạt độ chính xác khá cao trên tập dữ liệu lớn, khoảng 90%. Độ chính xác của mô hình trên tập kiểm tra là 90.452%. Kết quả này cho thấy mô hình có thể dự đoán và phân loại chính xác các trường hợp ung thư vú và lành tính trong tập huấn luyện.</a:t>
            </a:r>
          </a:p>
          <a:p>
            <a:pPr marL="285750" indent="-285750"/>
            <a:r>
              <a:rPr lang="vi-VN" sz="1200">
                <a:solidFill>
                  <a:schemeClr val="bg1"/>
                </a:solidFill>
                <a:latin typeface="Maven Pro" panose="020B0600070205080204" charset="0"/>
              </a:rPr>
              <a:t>Kỹ thuật Cross-Validation giúp đánh giá khả năng khái quát hóa của mô hình bằng cách chia tập huấn luyện thành nhiều phần (folds), lần lượt sử dụng từng phần để kiểm tra và phần còn lại để huấn luyện. Sau đó, kết quả được trung bình để có được độ chính xác tổng quát hơn. Trong đoạn code, kết quả các giá trị Cross-Validtion thu được sau khi xác thực chéo 5 folds (88.750%, 90.000%, 89.583%, 89.972%, 90.206%) được sử dụng và điểm số trung bình đạt được khoảng 89.972%. Điểm số này gần với độ chính xác trên tập huấn luyện, cho thấy mô hình có khả năng khái quát hóa tốt và không bị overfitting.</a:t>
            </a:r>
          </a:p>
        </p:txBody>
      </p:sp>
      <p:pic>
        <p:nvPicPr>
          <p:cNvPr id="1028" name="Picture 4" descr="Customer Feedback Analysis Automation - Bitext. We help AI understand  humans. - chatbots that work">
            <a:extLst>
              <a:ext uri="{FF2B5EF4-FFF2-40B4-BE49-F238E27FC236}">
                <a16:creationId xmlns:a16="http://schemas.microsoft.com/office/drawing/2014/main" id="{B638F92A-4861-6854-7BF6-6159D49A80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3125" y="55418"/>
            <a:ext cx="5243513"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1849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4" name="TextBox 3">
            <a:extLst>
              <a:ext uri="{FF2B5EF4-FFF2-40B4-BE49-F238E27FC236}">
                <a16:creationId xmlns:a16="http://schemas.microsoft.com/office/drawing/2014/main" id="{B57D13B4-C193-59A1-5E91-05439B41D621}"/>
              </a:ext>
            </a:extLst>
          </p:cNvPr>
          <p:cNvSpPr txBox="1"/>
          <p:nvPr/>
        </p:nvSpPr>
        <p:spPr>
          <a:xfrm>
            <a:off x="199950" y="316546"/>
            <a:ext cx="3953175" cy="400110"/>
          </a:xfrm>
          <a:prstGeom prst="rect">
            <a:avLst/>
          </a:prstGeom>
          <a:noFill/>
        </p:spPr>
        <p:txBody>
          <a:bodyPr wrap="square" rtlCol="0">
            <a:spAutoFit/>
          </a:bodyPr>
          <a:lstStyle/>
          <a:p>
            <a:r>
              <a:rPr lang="en-US" sz="2000">
                <a:solidFill>
                  <a:schemeClr val="bg1"/>
                </a:solidFill>
              </a:rPr>
              <a:t>4. Đánh giá 3 thuật toán</a:t>
            </a:r>
          </a:p>
        </p:txBody>
      </p:sp>
      <p:sp>
        <p:nvSpPr>
          <p:cNvPr id="9" name="TextBox 8">
            <a:extLst>
              <a:ext uri="{FF2B5EF4-FFF2-40B4-BE49-F238E27FC236}">
                <a16:creationId xmlns:a16="http://schemas.microsoft.com/office/drawing/2014/main" id="{DF8A204E-70BA-84C5-F75A-0BECE48EA1DD}"/>
              </a:ext>
            </a:extLst>
          </p:cNvPr>
          <p:cNvSpPr txBox="1"/>
          <p:nvPr/>
        </p:nvSpPr>
        <p:spPr>
          <a:xfrm>
            <a:off x="199950" y="716656"/>
            <a:ext cx="3953175" cy="400110"/>
          </a:xfrm>
          <a:prstGeom prst="rect">
            <a:avLst/>
          </a:prstGeom>
          <a:noFill/>
        </p:spPr>
        <p:txBody>
          <a:bodyPr wrap="square" rtlCol="0">
            <a:spAutoFit/>
          </a:bodyPr>
          <a:lstStyle/>
          <a:p>
            <a:r>
              <a:rPr lang="en-US" sz="2000">
                <a:solidFill>
                  <a:schemeClr val="bg1"/>
                </a:solidFill>
              </a:rPr>
              <a:t>b. Decision Tree</a:t>
            </a:r>
          </a:p>
        </p:txBody>
      </p:sp>
      <p:sp>
        <p:nvSpPr>
          <p:cNvPr id="10" name="Google Shape;507;p28">
            <a:extLst>
              <a:ext uri="{FF2B5EF4-FFF2-40B4-BE49-F238E27FC236}">
                <a16:creationId xmlns:a16="http://schemas.microsoft.com/office/drawing/2014/main" id="{2EC7ACD7-9D81-335A-E713-282563D14F53}"/>
              </a:ext>
            </a:extLst>
          </p:cNvPr>
          <p:cNvSpPr txBox="1">
            <a:spLocks/>
          </p:cNvSpPr>
          <p:nvPr/>
        </p:nvSpPr>
        <p:spPr>
          <a:xfrm>
            <a:off x="256532" y="1116766"/>
            <a:ext cx="3953175" cy="38674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buNone/>
            </a:pPr>
            <a:r>
              <a:rPr lang="vi-VN" sz="1200">
                <a:solidFill>
                  <a:schemeClr val="bg1"/>
                </a:solidFill>
                <a:latin typeface="Maven Pro" panose="020B0600070205080204" charset="0"/>
              </a:rPr>
              <a:t>Với ID3, sử dụng entropy để đo lường độ không chắc chắn của tập dữ liệu</a:t>
            </a:r>
            <a:endParaRPr lang="en-US" sz="1200">
              <a:solidFill>
                <a:schemeClr val="bg1"/>
              </a:solidFill>
              <a:latin typeface="Maven Pro" panose="020B0600070205080204" charset="0"/>
            </a:endParaRPr>
          </a:p>
          <a:p>
            <a:pPr marL="285750" indent="-285750"/>
            <a:r>
              <a:rPr lang="vi-VN" sz="1200">
                <a:solidFill>
                  <a:schemeClr val="bg1"/>
                </a:solidFill>
                <a:latin typeface="Maven Pro" panose="020B0600070205080204" charset="0"/>
              </a:rPr>
              <a:t>Độ chính xác (accuracy): 90% trên tập kiểm tra cho thấy mô hình dự đoán khá tốt kết quả chẩn đoán ung thư vú.</a:t>
            </a:r>
          </a:p>
          <a:p>
            <a:pPr marL="285750" indent="-285750"/>
            <a:r>
              <a:rPr lang="vi-VN" sz="1200">
                <a:solidFill>
                  <a:schemeClr val="bg1"/>
                </a:solidFill>
                <a:latin typeface="Maven Pro" panose="020B0600070205080204" charset="0"/>
              </a:rPr>
              <a:t>Độ nhạy (recall): 100% trên tập kiểm tra cho thấy mô hình có khả năng phát hiện các trường hợp ung thư vú (dương tính thật) rất tốt, không bỏ sót trường hợp nào.</a:t>
            </a:r>
          </a:p>
          <a:p>
            <a:pPr marL="285750" indent="-285750"/>
            <a:r>
              <a:rPr lang="vi-VN" sz="1200">
                <a:solidFill>
                  <a:schemeClr val="bg1"/>
                </a:solidFill>
                <a:latin typeface="Maven Pro" panose="020B0600070205080204" charset="0"/>
              </a:rPr>
              <a:t>Độ chính xác dự đoán (precision): 85.71% trên tập kiểm tra cho thấy rằng khi mô hình dự đoán một mẫu là dương tính, thì có khoảng 85.71% khả năng dự đoán đó là chính xác.</a:t>
            </a:r>
          </a:p>
          <a:p>
            <a:pPr marL="285750" indent="-285750"/>
            <a:r>
              <a:rPr lang="vi-VN" sz="1200">
                <a:solidFill>
                  <a:schemeClr val="bg1"/>
                </a:solidFill>
                <a:latin typeface="Maven Pro" panose="020B0600070205080204" charset="0"/>
              </a:rPr>
              <a:t>F1 Score: 92.31% là trung bình điều hòa giữa độ chính xác và độ nhạy, cho thấy mô hình có sự cân bằng tốt giữa việc phát hiện đúng các trường hợp dương tính và giảm thiểu dự đoán sai.</a:t>
            </a:r>
          </a:p>
          <a:p>
            <a:pPr marL="285750" indent="-285750"/>
            <a:endParaRPr lang="vi-VN" sz="1200">
              <a:solidFill>
                <a:schemeClr val="bg1"/>
              </a:solidFill>
              <a:latin typeface="Maven Pro" panose="020B0600070205080204" charset="0"/>
            </a:endParaRPr>
          </a:p>
        </p:txBody>
      </p:sp>
      <p:pic>
        <p:nvPicPr>
          <p:cNvPr id="1028" name="Picture 4" descr="Customer Feedback Analysis Automation - Bitext. We help AI understand  humans. - chatbots that work">
            <a:extLst>
              <a:ext uri="{FF2B5EF4-FFF2-40B4-BE49-F238E27FC236}">
                <a16:creationId xmlns:a16="http://schemas.microsoft.com/office/drawing/2014/main" id="{B638F92A-4861-6854-7BF6-6159D49A80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3125" y="55418"/>
            <a:ext cx="5243513"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1807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4" name="TextBox 3">
            <a:extLst>
              <a:ext uri="{FF2B5EF4-FFF2-40B4-BE49-F238E27FC236}">
                <a16:creationId xmlns:a16="http://schemas.microsoft.com/office/drawing/2014/main" id="{B57D13B4-C193-59A1-5E91-05439B41D621}"/>
              </a:ext>
            </a:extLst>
          </p:cNvPr>
          <p:cNvSpPr txBox="1"/>
          <p:nvPr/>
        </p:nvSpPr>
        <p:spPr>
          <a:xfrm>
            <a:off x="199950" y="316546"/>
            <a:ext cx="3953175" cy="400110"/>
          </a:xfrm>
          <a:prstGeom prst="rect">
            <a:avLst/>
          </a:prstGeom>
          <a:noFill/>
        </p:spPr>
        <p:txBody>
          <a:bodyPr wrap="square" rtlCol="0">
            <a:spAutoFit/>
          </a:bodyPr>
          <a:lstStyle/>
          <a:p>
            <a:r>
              <a:rPr lang="en-US" sz="2000">
                <a:solidFill>
                  <a:schemeClr val="bg1"/>
                </a:solidFill>
              </a:rPr>
              <a:t>4. Đánh giá 3 thuật toán</a:t>
            </a:r>
          </a:p>
        </p:txBody>
      </p:sp>
      <p:sp>
        <p:nvSpPr>
          <p:cNvPr id="9" name="TextBox 8">
            <a:extLst>
              <a:ext uri="{FF2B5EF4-FFF2-40B4-BE49-F238E27FC236}">
                <a16:creationId xmlns:a16="http://schemas.microsoft.com/office/drawing/2014/main" id="{DF8A204E-70BA-84C5-F75A-0BECE48EA1DD}"/>
              </a:ext>
            </a:extLst>
          </p:cNvPr>
          <p:cNvSpPr txBox="1"/>
          <p:nvPr/>
        </p:nvSpPr>
        <p:spPr>
          <a:xfrm>
            <a:off x="199950" y="716656"/>
            <a:ext cx="3953175" cy="400110"/>
          </a:xfrm>
          <a:prstGeom prst="rect">
            <a:avLst/>
          </a:prstGeom>
          <a:noFill/>
        </p:spPr>
        <p:txBody>
          <a:bodyPr wrap="square" rtlCol="0">
            <a:spAutoFit/>
          </a:bodyPr>
          <a:lstStyle/>
          <a:p>
            <a:r>
              <a:rPr lang="en-US" sz="2000">
                <a:solidFill>
                  <a:schemeClr val="bg1"/>
                </a:solidFill>
              </a:rPr>
              <a:t>b. Decision Tree</a:t>
            </a:r>
          </a:p>
        </p:txBody>
      </p:sp>
      <p:sp>
        <p:nvSpPr>
          <p:cNvPr id="10" name="Google Shape;507;p28">
            <a:extLst>
              <a:ext uri="{FF2B5EF4-FFF2-40B4-BE49-F238E27FC236}">
                <a16:creationId xmlns:a16="http://schemas.microsoft.com/office/drawing/2014/main" id="{2EC7ACD7-9D81-335A-E713-282563D14F53}"/>
              </a:ext>
            </a:extLst>
          </p:cNvPr>
          <p:cNvSpPr txBox="1">
            <a:spLocks/>
          </p:cNvSpPr>
          <p:nvPr/>
        </p:nvSpPr>
        <p:spPr>
          <a:xfrm>
            <a:off x="256532" y="1116766"/>
            <a:ext cx="4315468" cy="38674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buNone/>
            </a:pPr>
            <a:r>
              <a:rPr lang="vi-VN" sz="1200">
                <a:solidFill>
                  <a:schemeClr val="bg1"/>
                </a:solidFill>
                <a:latin typeface="Maven Pro" panose="020B0600070205080204" charset="0"/>
              </a:rPr>
              <a:t>Với C4.5, sử dụng gain ratio để khắc phục nhược điểm của ID3 khi ưu tiên các thuộc tính có nhiều giá trị. Kết quả đánh giá:</a:t>
            </a:r>
          </a:p>
          <a:p>
            <a:pPr marL="285750" indent="-285750"/>
            <a:r>
              <a:rPr lang="vi-VN" sz="1200">
                <a:solidFill>
                  <a:schemeClr val="bg1"/>
                </a:solidFill>
                <a:latin typeface="Maven Pro" panose="020B0600070205080204" charset="0"/>
              </a:rPr>
              <a:t>Độ chính xác (accuracy): 85% trên tập kiểm tra cho thấy mô hình dự đoán khá tốt kết quả chẩn đoán ung thư vú.</a:t>
            </a:r>
          </a:p>
          <a:p>
            <a:pPr marL="285750" indent="-285750"/>
            <a:r>
              <a:rPr lang="vi-VN" sz="1200">
                <a:solidFill>
                  <a:schemeClr val="bg1"/>
                </a:solidFill>
                <a:latin typeface="Maven Pro" panose="020B0600070205080204" charset="0"/>
              </a:rPr>
              <a:t>Độ nhạy (recall): 100% trên tập kiểm tra cho thấy mô hình có khả năng phát hiện các trường hợp ung thư vú (dương tính thật) rất tốt, không bỏ sót trường hợp nào.</a:t>
            </a:r>
          </a:p>
          <a:p>
            <a:pPr marL="285750" indent="-285750"/>
            <a:r>
              <a:rPr lang="vi-VN" sz="1200">
                <a:solidFill>
                  <a:schemeClr val="bg1"/>
                </a:solidFill>
                <a:latin typeface="Maven Pro" panose="020B0600070205080204" charset="0"/>
              </a:rPr>
              <a:t>Độ chính xác dự đoán (precision): 80% trên tập kiểm tra cho thấy rằng khi mô hình dự đoán một mẫu là dương tính, thì có khoảng 80% khả năng dự đoán đó là chính xác.</a:t>
            </a:r>
          </a:p>
          <a:p>
            <a:pPr marL="285750" indent="-285750"/>
            <a:r>
              <a:rPr lang="vi-VN" sz="1200">
                <a:solidFill>
                  <a:schemeClr val="bg1"/>
                </a:solidFill>
                <a:latin typeface="Maven Pro" panose="020B0600070205080204" charset="0"/>
              </a:rPr>
              <a:t>F1 Score: 88.89% là trung bình điều hòa giữa độ chính xác và độ nhạy, cho thấy mô hình có sự cân bằng tốt giữa việc phát hiện đúng các trường hợp dương tính và giảm thiểu dự đoán sai.</a:t>
            </a:r>
          </a:p>
        </p:txBody>
      </p:sp>
      <p:pic>
        <p:nvPicPr>
          <p:cNvPr id="2050" name="Picture 2" descr="one hundred percent accuracy | NexLAN">
            <a:extLst>
              <a:ext uri="{FF2B5EF4-FFF2-40B4-BE49-F238E27FC236}">
                <a16:creationId xmlns:a16="http://schemas.microsoft.com/office/drawing/2014/main" id="{76772AC1-77C9-7B72-2ED8-2429378449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6538" y="1210541"/>
            <a:ext cx="3757462" cy="2523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8828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4" name="TextBox 3">
            <a:extLst>
              <a:ext uri="{FF2B5EF4-FFF2-40B4-BE49-F238E27FC236}">
                <a16:creationId xmlns:a16="http://schemas.microsoft.com/office/drawing/2014/main" id="{B57D13B4-C193-59A1-5E91-05439B41D621}"/>
              </a:ext>
            </a:extLst>
          </p:cNvPr>
          <p:cNvSpPr txBox="1"/>
          <p:nvPr/>
        </p:nvSpPr>
        <p:spPr>
          <a:xfrm>
            <a:off x="199950" y="316546"/>
            <a:ext cx="3953175" cy="400110"/>
          </a:xfrm>
          <a:prstGeom prst="rect">
            <a:avLst/>
          </a:prstGeom>
          <a:noFill/>
        </p:spPr>
        <p:txBody>
          <a:bodyPr wrap="square" rtlCol="0">
            <a:spAutoFit/>
          </a:bodyPr>
          <a:lstStyle/>
          <a:p>
            <a:r>
              <a:rPr lang="en-US" sz="2000">
                <a:solidFill>
                  <a:schemeClr val="bg1"/>
                </a:solidFill>
              </a:rPr>
              <a:t>4. Đánh giá 3 thuật toán</a:t>
            </a:r>
          </a:p>
        </p:txBody>
      </p:sp>
      <p:sp>
        <p:nvSpPr>
          <p:cNvPr id="9" name="TextBox 8">
            <a:extLst>
              <a:ext uri="{FF2B5EF4-FFF2-40B4-BE49-F238E27FC236}">
                <a16:creationId xmlns:a16="http://schemas.microsoft.com/office/drawing/2014/main" id="{DF8A204E-70BA-84C5-F75A-0BECE48EA1DD}"/>
              </a:ext>
            </a:extLst>
          </p:cNvPr>
          <p:cNvSpPr txBox="1"/>
          <p:nvPr/>
        </p:nvSpPr>
        <p:spPr>
          <a:xfrm>
            <a:off x="199950" y="716656"/>
            <a:ext cx="3953175" cy="400110"/>
          </a:xfrm>
          <a:prstGeom prst="rect">
            <a:avLst/>
          </a:prstGeom>
          <a:noFill/>
        </p:spPr>
        <p:txBody>
          <a:bodyPr wrap="square" rtlCol="0">
            <a:spAutoFit/>
          </a:bodyPr>
          <a:lstStyle/>
          <a:p>
            <a:r>
              <a:rPr lang="en-US" sz="2000">
                <a:solidFill>
                  <a:schemeClr val="bg1"/>
                </a:solidFill>
              </a:rPr>
              <a:t>c. Ramdom Forest</a:t>
            </a:r>
          </a:p>
        </p:txBody>
      </p:sp>
      <p:sp>
        <p:nvSpPr>
          <p:cNvPr id="10" name="Google Shape;507;p28">
            <a:extLst>
              <a:ext uri="{FF2B5EF4-FFF2-40B4-BE49-F238E27FC236}">
                <a16:creationId xmlns:a16="http://schemas.microsoft.com/office/drawing/2014/main" id="{2EC7ACD7-9D81-335A-E713-282563D14F53}"/>
              </a:ext>
            </a:extLst>
          </p:cNvPr>
          <p:cNvSpPr txBox="1">
            <a:spLocks/>
          </p:cNvSpPr>
          <p:nvPr/>
        </p:nvSpPr>
        <p:spPr>
          <a:xfrm>
            <a:off x="256532" y="1116766"/>
            <a:ext cx="4315468" cy="38674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71450" indent="-171450"/>
            <a:r>
              <a:rPr lang="vi-VN" sz="1400">
                <a:solidFill>
                  <a:schemeClr val="bg1"/>
                </a:solidFill>
                <a:latin typeface="Maven Pro" panose="020B0600070205080204" charset="0"/>
              </a:rPr>
              <a:t>Kết quả độ chính xác (accuracy) đạt được khoảng 95.61% khi tự triển khai và 96.49% khi sử dụng scikit-learn. </a:t>
            </a:r>
            <a:endParaRPr lang="en-US" sz="1400">
              <a:solidFill>
                <a:schemeClr val="bg1"/>
              </a:solidFill>
              <a:latin typeface="Maven Pro" panose="020B0600070205080204" charset="0"/>
            </a:endParaRPr>
          </a:p>
          <a:p>
            <a:pPr marL="171450" indent="-171450"/>
            <a:r>
              <a:rPr lang="vi-VN" sz="1400">
                <a:solidFill>
                  <a:schemeClr val="bg1"/>
                </a:solidFill>
                <a:latin typeface="Maven Pro" panose="020B0600070205080204" charset="0"/>
              </a:rPr>
              <a:t>Độ chính xác cao cho thấy mô hình hoạt động tốt trong việc dự đoán ung thư vú dựa trên các đặc trưng được cung cấp. </a:t>
            </a:r>
            <a:endParaRPr lang="en-US" sz="1400">
              <a:solidFill>
                <a:schemeClr val="bg1"/>
              </a:solidFill>
              <a:latin typeface="Maven Pro" panose="020B0600070205080204" charset="0"/>
            </a:endParaRPr>
          </a:p>
          <a:p>
            <a:pPr marL="171450" indent="-171450"/>
            <a:r>
              <a:rPr lang="vi-VN" sz="1400">
                <a:solidFill>
                  <a:schemeClr val="bg1"/>
                </a:solidFill>
                <a:latin typeface="Maven Pro" panose="020B0600070205080204" charset="0"/>
              </a:rPr>
              <a:t>Mô hình Random Forest cho thấy hiệu quả tốt trong việc dự đoán ung thư vú, với độ chính xác trên 95%. Triển khai từ đầu giúp hiểu rõ hơn về thuật toán, trong khi sử dụng scikit-learn tiện lợi và nhanh chóng hơn.</a:t>
            </a:r>
          </a:p>
        </p:txBody>
      </p:sp>
      <p:pic>
        <p:nvPicPr>
          <p:cNvPr id="2050" name="Picture 2" descr="one hundred percent accuracy | NexLAN">
            <a:extLst>
              <a:ext uri="{FF2B5EF4-FFF2-40B4-BE49-F238E27FC236}">
                <a16:creationId xmlns:a16="http://schemas.microsoft.com/office/drawing/2014/main" id="{76772AC1-77C9-7B72-2ED8-2429378449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6538" y="1210541"/>
            <a:ext cx="3757462" cy="2523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006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8"/>
          <p:cNvSpPr txBox="1">
            <a:spLocks noGrp="1"/>
          </p:cNvSpPr>
          <p:nvPr>
            <p:ph type="body" idx="1"/>
          </p:nvPr>
        </p:nvSpPr>
        <p:spPr>
          <a:xfrm>
            <a:off x="570334" y="1593273"/>
            <a:ext cx="3534300" cy="2425384"/>
          </a:xfrm>
          <a:prstGeom prst="rect">
            <a:avLst/>
          </a:prstGeom>
        </p:spPr>
        <p:txBody>
          <a:bodyPr spcFirstLastPara="1" wrap="square" lIns="91425" tIns="91425" rIns="91425" bIns="91425" anchor="t" anchorCtr="0">
            <a:noAutofit/>
          </a:bodyPr>
          <a:lstStyle/>
          <a:p>
            <a:pPr marL="285750" indent="-285750"/>
            <a:r>
              <a:rPr lang="en-US" sz="1800" u="none" strike="noStrike">
                <a:solidFill>
                  <a:schemeClr val="bg1"/>
                </a:solidFill>
                <a:effectLst/>
                <a:latin typeface="Maven Pro" panose="020B0600070205080204" charset="0"/>
                <a:ea typeface="Times New Roman" panose="02020603050405020304" pitchFamily="18" charset="0"/>
              </a:rPr>
              <a:t>Nguồn dữ liệu:UCI</a:t>
            </a:r>
          </a:p>
          <a:p>
            <a:pPr marL="285750" indent="-285750"/>
            <a:r>
              <a:rPr lang="en-US">
                <a:solidFill>
                  <a:schemeClr val="bg1"/>
                </a:solidFill>
                <a:latin typeface="Maven Pro" panose="020B0600070205080204" charset="0"/>
              </a:rPr>
              <a:t>Tên Dataset: Breast Cancer Wisconsin (Diagnostic)</a:t>
            </a:r>
          </a:p>
          <a:p>
            <a:pPr marL="285750" indent="-285750"/>
            <a:r>
              <a:rPr lang="vi-VN">
                <a:solidFill>
                  <a:schemeClr val="bg1"/>
                </a:solidFill>
                <a:latin typeface="Maven Pro" panose="020B0600070205080204" charset="0"/>
              </a:rPr>
              <a:t>Số bản ghi: 569</a:t>
            </a:r>
          </a:p>
          <a:p>
            <a:pPr marL="285750" indent="-285750"/>
            <a:r>
              <a:rPr lang="vi-VN">
                <a:solidFill>
                  <a:schemeClr val="bg1"/>
                </a:solidFill>
                <a:latin typeface="Maven Pro" panose="020B0600070205080204" charset="0"/>
              </a:rPr>
              <a:t>Số lượng thuộc tính: 33</a:t>
            </a:r>
            <a:endParaRPr lang="en-US">
              <a:solidFill>
                <a:schemeClr val="bg1"/>
              </a:solidFill>
              <a:latin typeface="Maven Pro" panose="020B0600070205080204" charset="0"/>
            </a:endParaRPr>
          </a:p>
          <a:p>
            <a:pPr marL="0" indent="0">
              <a:buNone/>
            </a:pPr>
            <a:endParaRPr lang="en-US">
              <a:solidFill>
                <a:schemeClr val="bg1"/>
              </a:solidFill>
              <a:latin typeface="Maven Pro" panose="020B0600070205080204" charset="0"/>
            </a:endParaRPr>
          </a:p>
        </p:txBody>
      </p:sp>
      <p:sp>
        <p:nvSpPr>
          <p:cNvPr id="508" name="Google Shape;508;p28"/>
          <p:cNvSpPr txBox="1">
            <a:spLocks noGrp="1"/>
          </p:cNvSpPr>
          <p:nvPr>
            <p:ph type="ctrTitle"/>
          </p:nvPr>
        </p:nvSpPr>
        <p:spPr>
          <a:xfrm>
            <a:off x="618825" y="277500"/>
            <a:ext cx="39531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UTM Helve" panose="02040603050506020204" pitchFamily="18" charset="0"/>
              </a:rPr>
              <a:t>Nguồn gốc dữ liệu</a:t>
            </a:r>
            <a:endParaRPr>
              <a:latin typeface="UTM Helve" panose="02040603050506020204" pitchFamily="18" charset="0"/>
            </a:endParaRPr>
          </a:p>
        </p:txBody>
      </p:sp>
      <p:graphicFrame>
        <p:nvGraphicFramePr>
          <p:cNvPr id="3" name="Table 2">
            <a:extLst>
              <a:ext uri="{FF2B5EF4-FFF2-40B4-BE49-F238E27FC236}">
                <a16:creationId xmlns:a16="http://schemas.microsoft.com/office/drawing/2014/main" id="{D2024EDB-BC4C-41A7-681B-C68668C96575}"/>
              </a:ext>
            </a:extLst>
          </p:cNvPr>
          <p:cNvGraphicFramePr>
            <a:graphicFrameLocks noGrp="1"/>
          </p:cNvGraphicFramePr>
          <p:nvPr>
            <p:extLst>
              <p:ext uri="{D42A27DB-BD31-4B8C-83A1-F6EECF244321}">
                <p14:modId xmlns:p14="http://schemas.microsoft.com/office/powerpoint/2010/main" val="1508956404"/>
              </p:ext>
            </p:extLst>
          </p:nvPr>
        </p:nvGraphicFramePr>
        <p:xfrm>
          <a:off x="4414064" y="1168477"/>
          <a:ext cx="4312002" cy="3057159"/>
        </p:xfrm>
        <a:graphic>
          <a:graphicData uri="http://schemas.openxmlformats.org/drawingml/2006/table">
            <a:tbl>
              <a:tblPr firstRow="1" firstCol="1" bandRow="1">
                <a:tableStyleId>{03DCB95A-2FAD-467A-8F0D-65D6B579B90F}</a:tableStyleId>
              </a:tblPr>
              <a:tblGrid>
                <a:gridCol w="1333275">
                  <a:extLst>
                    <a:ext uri="{9D8B030D-6E8A-4147-A177-3AD203B41FA5}">
                      <a16:colId xmlns:a16="http://schemas.microsoft.com/office/drawing/2014/main" val="474464657"/>
                    </a:ext>
                  </a:extLst>
                </a:gridCol>
                <a:gridCol w="1281545">
                  <a:extLst>
                    <a:ext uri="{9D8B030D-6E8A-4147-A177-3AD203B41FA5}">
                      <a16:colId xmlns:a16="http://schemas.microsoft.com/office/drawing/2014/main" val="3615606375"/>
                    </a:ext>
                  </a:extLst>
                </a:gridCol>
                <a:gridCol w="1697182">
                  <a:extLst>
                    <a:ext uri="{9D8B030D-6E8A-4147-A177-3AD203B41FA5}">
                      <a16:colId xmlns:a16="http://schemas.microsoft.com/office/drawing/2014/main" val="187067479"/>
                    </a:ext>
                  </a:extLst>
                </a:gridCol>
              </a:tblGrid>
              <a:tr h="303821">
                <a:tc>
                  <a:txBody>
                    <a:bodyPr/>
                    <a:lstStyle/>
                    <a:p>
                      <a:pPr marL="0" indent="0" algn="ctr">
                        <a:lnSpc>
                          <a:spcPct val="110000"/>
                        </a:lnSpc>
                        <a:spcBef>
                          <a:spcPts val="0"/>
                        </a:spcBef>
                        <a:spcAft>
                          <a:spcPts val="0"/>
                        </a:spcAft>
                        <a:buFont typeface="Arial" panose="020B0604020202020204" pitchFamily="34" charset="0"/>
                        <a:buNone/>
                      </a:pPr>
                      <a:r>
                        <a:rPr lang="en-US" sz="900" b="1">
                          <a:solidFill>
                            <a:schemeClr val="tx1"/>
                          </a:solidFill>
                          <a:effectLst/>
                          <a:latin typeface="UTM Helve" panose="02040603050506020204" pitchFamily="18" charset="0"/>
                          <a:cs typeface="Arial" panose="020B0604020202020204" pitchFamily="34" charset="0"/>
                        </a:rPr>
                        <a:t>Bán kính_trung bình</a:t>
                      </a:r>
                      <a:endParaRPr lang="en-US" sz="900" b="1">
                        <a:solidFill>
                          <a:schemeClr val="tx1"/>
                        </a:solidFill>
                        <a:effectLst/>
                        <a:latin typeface="UTM Helve" panose="02040603050506020204" pitchFamily="18" charset="0"/>
                        <a:ea typeface="Times New Roman" panose="02020603050405020304" pitchFamily="18" charset="0"/>
                        <a:cs typeface="Arial" panose="020B0604020202020204" pitchFamily="34" charset="0"/>
                      </a:endParaRPr>
                    </a:p>
                  </a:txBody>
                  <a:tcPr marL="49603" marR="49603" marT="0" marB="0">
                    <a:solidFill>
                      <a:schemeClr val="bg1"/>
                    </a:solidFill>
                  </a:tcPr>
                </a:tc>
                <a:tc>
                  <a:txBody>
                    <a:bodyPr/>
                    <a:lstStyle/>
                    <a:p>
                      <a:pPr marL="0" indent="0" algn="ctr">
                        <a:lnSpc>
                          <a:spcPct val="110000"/>
                        </a:lnSpc>
                        <a:spcBef>
                          <a:spcPts val="0"/>
                        </a:spcBef>
                        <a:spcAft>
                          <a:spcPts val="0"/>
                        </a:spcAft>
                        <a:buFont typeface="Arial" panose="020B0604020202020204" pitchFamily="34" charset="0"/>
                        <a:buNone/>
                      </a:pPr>
                      <a:r>
                        <a:rPr lang="en-US" sz="900" b="1">
                          <a:solidFill>
                            <a:schemeClr val="tx1"/>
                          </a:solidFill>
                          <a:effectLst/>
                          <a:latin typeface="UTM Helve" panose="02040603050506020204" pitchFamily="18" charset="0"/>
                          <a:cs typeface="Arial" panose="020B0604020202020204" pitchFamily="34" charset="0"/>
                        </a:rPr>
                        <a:t>bán kính_se</a:t>
                      </a:r>
                      <a:endParaRPr lang="en-US" sz="900" b="1">
                        <a:solidFill>
                          <a:schemeClr val="tx1"/>
                        </a:solidFill>
                        <a:effectLst/>
                        <a:latin typeface="UTM Helve" panose="02040603050506020204" pitchFamily="18" charset="0"/>
                        <a:ea typeface="Times New Roman" panose="02020603050405020304" pitchFamily="18" charset="0"/>
                        <a:cs typeface="Arial" panose="020B0604020202020204" pitchFamily="34" charset="0"/>
                      </a:endParaRPr>
                    </a:p>
                  </a:txBody>
                  <a:tcPr marL="49603" marR="49603" marT="0" marB="0">
                    <a:solidFill>
                      <a:schemeClr val="bg1"/>
                    </a:solidFill>
                  </a:tcPr>
                </a:tc>
                <a:tc>
                  <a:txBody>
                    <a:bodyPr/>
                    <a:lstStyle/>
                    <a:p>
                      <a:pPr marL="0" indent="0" algn="ctr">
                        <a:lnSpc>
                          <a:spcPct val="110000"/>
                        </a:lnSpc>
                        <a:spcBef>
                          <a:spcPts val="0"/>
                        </a:spcBef>
                        <a:spcAft>
                          <a:spcPts val="0"/>
                        </a:spcAft>
                        <a:buFont typeface="Arial" panose="020B0604020202020204" pitchFamily="34" charset="0"/>
                        <a:buNone/>
                      </a:pPr>
                      <a:r>
                        <a:rPr lang="en-US" sz="900" b="1">
                          <a:solidFill>
                            <a:schemeClr val="tx1"/>
                          </a:solidFill>
                          <a:effectLst/>
                          <a:latin typeface="UTM Helve" panose="02040603050506020204" pitchFamily="18" charset="0"/>
                          <a:cs typeface="Arial" panose="020B0604020202020204" pitchFamily="34" charset="0"/>
                        </a:rPr>
                        <a:t>bán kính_lớn nhất</a:t>
                      </a:r>
                      <a:endParaRPr lang="en-US" sz="900" b="1">
                        <a:solidFill>
                          <a:schemeClr val="tx1"/>
                        </a:solidFill>
                        <a:effectLst/>
                        <a:latin typeface="UTM Helve" panose="02040603050506020204" pitchFamily="18" charset="0"/>
                        <a:ea typeface="Times New Roman" panose="02020603050405020304" pitchFamily="18" charset="0"/>
                        <a:cs typeface="Arial" panose="020B0604020202020204" pitchFamily="34" charset="0"/>
                      </a:endParaRPr>
                    </a:p>
                  </a:txBody>
                  <a:tcPr marL="49603" marR="49603" marT="0" marB="0">
                    <a:solidFill>
                      <a:schemeClr val="bg1"/>
                    </a:solidFill>
                  </a:tcPr>
                </a:tc>
                <a:extLst>
                  <a:ext uri="{0D108BD9-81ED-4DB2-BD59-A6C34878D82A}">
                    <a16:rowId xmlns:a16="http://schemas.microsoft.com/office/drawing/2014/main" val="398859371"/>
                  </a:ext>
                </a:extLst>
              </a:tr>
              <a:tr h="303821">
                <a:tc>
                  <a:txBody>
                    <a:bodyPr/>
                    <a:lstStyle/>
                    <a:p>
                      <a:pPr marL="0" indent="0" algn="ctr">
                        <a:lnSpc>
                          <a:spcPct val="110000"/>
                        </a:lnSpc>
                        <a:spcBef>
                          <a:spcPts val="0"/>
                        </a:spcBef>
                        <a:spcAft>
                          <a:spcPts val="0"/>
                        </a:spcAft>
                        <a:buFont typeface="Arial" panose="020B0604020202020204" pitchFamily="34" charset="0"/>
                        <a:buNone/>
                      </a:pPr>
                      <a:r>
                        <a:rPr lang="en-US" sz="900" b="1">
                          <a:solidFill>
                            <a:schemeClr val="tx1"/>
                          </a:solidFill>
                          <a:effectLst/>
                          <a:latin typeface="UTM Helve" panose="02040603050506020204" pitchFamily="18" charset="0"/>
                          <a:cs typeface="Arial" panose="020B0604020202020204" pitchFamily="34" charset="0"/>
                        </a:rPr>
                        <a:t>độ mịn_trung bình</a:t>
                      </a:r>
                      <a:endParaRPr lang="en-US" sz="900" b="1">
                        <a:solidFill>
                          <a:schemeClr val="tx1"/>
                        </a:solidFill>
                        <a:effectLst/>
                        <a:latin typeface="UTM Helve" panose="02040603050506020204" pitchFamily="18" charset="0"/>
                        <a:ea typeface="Times New Roman" panose="02020603050405020304" pitchFamily="18" charset="0"/>
                        <a:cs typeface="Arial" panose="020B0604020202020204" pitchFamily="34" charset="0"/>
                      </a:endParaRPr>
                    </a:p>
                  </a:txBody>
                  <a:tcPr marL="49603" marR="49603" marT="0" marB="0">
                    <a:solidFill>
                      <a:schemeClr val="bg1"/>
                    </a:solidFill>
                  </a:tcPr>
                </a:tc>
                <a:tc>
                  <a:txBody>
                    <a:bodyPr/>
                    <a:lstStyle/>
                    <a:p>
                      <a:pPr marL="0" indent="0" algn="ctr">
                        <a:lnSpc>
                          <a:spcPct val="110000"/>
                        </a:lnSpc>
                        <a:spcBef>
                          <a:spcPts val="0"/>
                        </a:spcBef>
                        <a:spcAft>
                          <a:spcPts val="0"/>
                        </a:spcAft>
                        <a:buFont typeface="Arial" panose="020B0604020202020204" pitchFamily="34" charset="0"/>
                        <a:buNone/>
                      </a:pPr>
                      <a:r>
                        <a:rPr lang="en-US" sz="900" b="1">
                          <a:solidFill>
                            <a:schemeClr val="tx1"/>
                          </a:solidFill>
                          <a:effectLst/>
                          <a:latin typeface="UTM Helve" panose="02040603050506020204" pitchFamily="18" charset="0"/>
                          <a:cs typeface="Arial" panose="020B0604020202020204" pitchFamily="34" charset="0"/>
                        </a:rPr>
                        <a:t>độ mịn_se</a:t>
                      </a:r>
                      <a:endParaRPr lang="en-US" sz="900" b="1">
                        <a:solidFill>
                          <a:schemeClr val="tx1"/>
                        </a:solidFill>
                        <a:effectLst/>
                        <a:latin typeface="UTM Helve" panose="02040603050506020204" pitchFamily="18" charset="0"/>
                        <a:ea typeface="Times New Roman" panose="02020603050405020304" pitchFamily="18" charset="0"/>
                        <a:cs typeface="Arial" panose="020B0604020202020204" pitchFamily="34" charset="0"/>
                      </a:endParaRPr>
                    </a:p>
                  </a:txBody>
                  <a:tcPr marL="49603" marR="49603" marT="0" marB="0">
                    <a:solidFill>
                      <a:schemeClr val="bg1"/>
                    </a:solidFill>
                  </a:tcPr>
                </a:tc>
                <a:tc>
                  <a:txBody>
                    <a:bodyPr/>
                    <a:lstStyle/>
                    <a:p>
                      <a:pPr marL="0" indent="0" algn="ctr">
                        <a:lnSpc>
                          <a:spcPct val="110000"/>
                        </a:lnSpc>
                        <a:spcBef>
                          <a:spcPts val="0"/>
                        </a:spcBef>
                        <a:spcAft>
                          <a:spcPts val="0"/>
                        </a:spcAft>
                        <a:buFont typeface="Arial" panose="020B0604020202020204" pitchFamily="34" charset="0"/>
                        <a:buNone/>
                      </a:pPr>
                      <a:r>
                        <a:rPr lang="en-US" sz="900" b="1">
                          <a:solidFill>
                            <a:schemeClr val="tx1"/>
                          </a:solidFill>
                          <a:effectLst/>
                          <a:latin typeface="UTM Helve" panose="02040603050506020204" pitchFamily="18" charset="0"/>
                          <a:cs typeface="Arial" panose="020B0604020202020204" pitchFamily="34" charset="0"/>
                        </a:rPr>
                        <a:t>độ mịn_lớn nhất</a:t>
                      </a:r>
                      <a:endParaRPr lang="en-US" sz="900" b="1">
                        <a:solidFill>
                          <a:schemeClr val="tx1"/>
                        </a:solidFill>
                        <a:effectLst/>
                        <a:latin typeface="UTM Helve" panose="02040603050506020204" pitchFamily="18" charset="0"/>
                        <a:ea typeface="Times New Roman" panose="02020603050405020304" pitchFamily="18" charset="0"/>
                        <a:cs typeface="Arial" panose="020B0604020202020204" pitchFamily="34" charset="0"/>
                      </a:endParaRPr>
                    </a:p>
                  </a:txBody>
                  <a:tcPr marL="49603" marR="49603" marT="0" marB="0">
                    <a:solidFill>
                      <a:schemeClr val="bg1"/>
                    </a:solidFill>
                  </a:tcPr>
                </a:tc>
                <a:extLst>
                  <a:ext uri="{0D108BD9-81ED-4DB2-BD59-A6C34878D82A}">
                    <a16:rowId xmlns:a16="http://schemas.microsoft.com/office/drawing/2014/main" val="2305626643"/>
                  </a:ext>
                </a:extLst>
              </a:tr>
              <a:tr h="303821">
                <a:tc>
                  <a:txBody>
                    <a:bodyPr/>
                    <a:lstStyle/>
                    <a:p>
                      <a:pPr marL="0" indent="0" algn="ctr">
                        <a:lnSpc>
                          <a:spcPct val="110000"/>
                        </a:lnSpc>
                        <a:spcBef>
                          <a:spcPts val="0"/>
                        </a:spcBef>
                        <a:spcAft>
                          <a:spcPts val="0"/>
                        </a:spcAft>
                        <a:buFont typeface="Arial" panose="020B0604020202020204" pitchFamily="34" charset="0"/>
                        <a:buNone/>
                      </a:pPr>
                      <a:r>
                        <a:rPr lang="en-US" sz="900" b="1">
                          <a:solidFill>
                            <a:schemeClr val="tx1"/>
                          </a:solidFill>
                          <a:effectLst/>
                          <a:latin typeface="UTM Helve" panose="02040603050506020204" pitchFamily="18" charset="0"/>
                          <a:cs typeface="Arial" panose="020B0604020202020204" pitchFamily="34" charset="0"/>
                        </a:rPr>
                        <a:t>chu vi_trung bình</a:t>
                      </a:r>
                      <a:endParaRPr lang="en-US" sz="900" b="1">
                        <a:solidFill>
                          <a:schemeClr val="tx1"/>
                        </a:solidFill>
                        <a:effectLst/>
                        <a:latin typeface="UTM Helve" panose="02040603050506020204" pitchFamily="18" charset="0"/>
                        <a:ea typeface="Times New Roman" panose="02020603050405020304" pitchFamily="18" charset="0"/>
                        <a:cs typeface="Arial" panose="020B0604020202020204" pitchFamily="34" charset="0"/>
                      </a:endParaRPr>
                    </a:p>
                  </a:txBody>
                  <a:tcPr marL="49603" marR="49603" marT="0" marB="0">
                    <a:solidFill>
                      <a:schemeClr val="bg1"/>
                    </a:solidFill>
                  </a:tcPr>
                </a:tc>
                <a:tc>
                  <a:txBody>
                    <a:bodyPr/>
                    <a:lstStyle/>
                    <a:p>
                      <a:pPr marL="0" indent="0" algn="ctr">
                        <a:lnSpc>
                          <a:spcPct val="110000"/>
                        </a:lnSpc>
                        <a:spcBef>
                          <a:spcPts val="0"/>
                        </a:spcBef>
                        <a:spcAft>
                          <a:spcPts val="0"/>
                        </a:spcAft>
                        <a:buFont typeface="Arial" panose="020B0604020202020204" pitchFamily="34" charset="0"/>
                        <a:buNone/>
                      </a:pPr>
                      <a:r>
                        <a:rPr lang="en-US" sz="900" b="1">
                          <a:solidFill>
                            <a:schemeClr val="tx1"/>
                          </a:solidFill>
                          <a:effectLst/>
                          <a:latin typeface="UTM Helve" panose="02040603050506020204" pitchFamily="18" charset="0"/>
                          <a:cs typeface="Arial" panose="020B0604020202020204" pitchFamily="34" charset="0"/>
                        </a:rPr>
                        <a:t>chu vi_se</a:t>
                      </a:r>
                      <a:endParaRPr lang="en-US" sz="900" b="1">
                        <a:solidFill>
                          <a:schemeClr val="tx1"/>
                        </a:solidFill>
                        <a:effectLst/>
                        <a:latin typeface="UTM Helve" panose="02040603050506020204" pitchFamily="18" charset="0"/>
                        <a:ea typeface="Times New Roman" panose="02020603050405020304" pitchFamily="18" charset="0"/>
                        <a:cs typeface="Arial" panose="020B0604020202020204" pitchFamily="34" charset="0"/>
                      </a:endParaRPr>
                    </a:p>
                  </a:txBody>
                  <a:tcPr marL="49603" marR="49603" marT="0" marB="0">
                    <a:solidFill>
                      <a:schemeClr val="bg1"/>
                    </a:solidFill>
                  </a:tcPr>
                </a:tc>
                <a:tc>
                  <a:txBody>
                    <a:bodyPr/>
                    <a:lstStyle/>
                    <a:p>
                      <a:pPr marL="0" indent="0" algn="ctr">
                        <a:lnSpc>
                          <a:spcPct val="110000"/>
                        </a:lnSpc>
                        <a:spcBef>
                          <a:spcPts val="0"/>
                        </a:spcBef>
                        <a:spcAft>
                          <a:spcPts val="0"/>
                        </a:spcAft>
                        <a:buFont typeface="Arial" panose="020B0604020202020204" pitchFamily="34" charset="0"/>
                        <a:buNone/>
                      </a:pPr>
                      <a:r>
                        <a:rPr lang="en-US" sz="900" b="1">
                          <a:solidFill>
                            <a:schemeClr val="tx1"/>
                          </a:solidFill>
                          <a:effectLst/>
                          <a:latin typeface="UTM Helve" panose="02040603050506020204" pitchFamily="18" charset="0"/>
                          <a:cs typeface="Arial" panose="020B0604020202020204" pitchFamily="34" charset="0"/>
                        </a:rPr>
                        <a:t>chu vi_lớn nhất</a:t>
                      </a:r>
                      <a:endParaRPr lang="en-US" sz="900" b="1">
                        <a:solidFill>
                          <a:schemeClr val="tx1"/>
                        </a:solidFill>
                        <a:effectLst/>
                        <a:latin typeface="UTM Helve" panose="02040603050506020204" pitchFamily="18" charset="0"/>
                        <a:ea typeface="Times New Roman" panose="02020603050405020304" pitchFamily="18" charset="0"/>
                        <a:cs typeface="Arial" panose="020B0604020202020204" pitchFamily="34" charset="0"/>
                      </a:endParaRPr>
                    </a:p>
                  </a:txBody>
                  <a:tcPr marL="49603" marR="49603" marT="0" marB="0">
                    <a:solidFill>
                      <a:schemeClr val="bg1"/>
                    </a:solidFill>
                  </a:tcPr>
                </a:tc>
                <a:extLst>
                  <a:ext uri="{0D108BD9-81ED-4DB2-BD59-A6C34878D82A}">
                    <a16:rowId xmlns:a16="http://schemas.microsoft.com/office/drawing/2014/main" val="3043030170"/>
                  </a:ext>
                </a:extLst>
              </a:tr>
              <a:tr h="303821">
                <a:tc>
                  <a:txBody>
                    <a:bodyPr/>
                    <a:lstStyle/>
                    <a:p>
                      <a:pPr marL="0" indent="0" algn="ctr">
                        <a:lnSpc>
                          <a:spcPct val="110000"/>
                        </a:lnSpc>
                        <a:spcBef>
                          <a:spcPts val="0"/>
                        </a:spcBef>
                        <a:spcAft>
                          <a:spcPts val="0"/>
                        </a:spcAft>
                        <a:buFont typeface="Arial" panose="020B0604020202020204" pitchFamily="34" charset="0"/>
                        <a:buNone/>
                      </a:pPr>
                      <a:r>
                        <a:rPr lang="en-US" sz="900" b="1">
                          <a:solidFill>
                            <a:schemeClr val="tx1"/>
                          </a:solidFill>
                          <a:effectLst/>
                          <a:latin typeface="UTM Helve" panose="02040603050506020204" pitchFamily="18" charset="0"/>
                          <a:cs typeface="Arial" panose="020B0604020202020204" pitchFamily="34" charset="0"/>
                        </a:rPr>
                        <a:t>diện tích_trung bình</a:t>
                      </a:r>
                      <a:endParaRPr lang="en-US" sz="900" b="1">
                        <a:solidFill>
                          <a:schemeClr val="tx1"/>
                        </a:solidFill>
                        <a:effectLst/>
                        <a:latin typeface="UTM Helve" panose="02040603050506020204" pitchFamily="18" charset="0"/>
                        <a:ea typeface="Times New Roman" panose="02020603050405020304" pitchFamily="18" charset="0"/>
                        <a:cs typeface="Arial" panose="020B0604020202020204" pitchFamily="34" charset="0"/>
                      </a:endParaRPr>
                    </a:p>
                  </a:txBody>
                  <a:tcPr marL="49603" marR="49603" marT="0" marB="0">
                    <a:solidFill>
                      <a:schemeClr val="bg1"/>
                    </a:solidFill>
                  </a:tcPr>
                </a:tc>
                <a:tc>
                  <a:txBody>
                    <a:bodyPr/>
                    <a:lstStyle/>
                    <a:p>
                      <a:pPr marL="0" indent="0" algn="ctr">
                        <a:lnSpc>
                          <a:spcPct val="110000"/>
                        </a:lnSpc>
                        <a:spcBef>
                          <a:spcPts val="0"/>
                        </a:spcBef>
                        <a:spcAft>
                          <a:spcPts val="0"/>
                        </a:spcAft>
                        <a:buFont typeface="Arial" panose="020B0604020202020204" pitchFamily="34" charset="0"/>
                        <a:buNone/>
                      </a:pPr>
                      <a:r>
                        <a:rPr lang="en-US" sz="900" b="1">
                          <a:solidFill>
                            <a:schemeClr val="tx1"/>
                          </a:solidFill>
                          <a:effectLst/>
                          <a:latin typeface="UTM Helve" panose="02040603050506020204" pitchFamily="18" charset="0"/>
                          <a:cs typeface="Arial" panose="020B0604020202020204" pitchFamily="34" charset="0"/>
                        </a:rPr>
                        <a:t>diện tích_se</a:t>
                      </a:r>
                      <a:endParaRPr lang="en-US" sz="900" b="1">
                        <a:solidFill>
                          <a:schemeClr val="tx1"/>
                        </a:solidFill>
                        <a:effectLst/>
                        <a:latin typeface="UTM Helve" panose="02040603050506020204" pitchFamily="18" charset="0"/>
                        <a:ea typeface="Times New Roman" panose="02020603050405020304" pitchFamily="18" charset="0"/>
                        <a:cs typeface="Arial" panose="020B0604020202020204" pitchFamily="34" charset="0"/>
                      </a:endParaRPr>
                    </a:p>
                  </a:txBody>
                  <a:tcPr marL="49603" marR="49603" marT="0" marB="0">
                    <a:solidFill>
                      <a:schemeClr val="bg1"/>
                    </a:solidFill>
                  </a:tcPr>
                </a:tc>
                <a:tc>
                  <a:txBody>
                    <a:bodyPr/>
                    <a:lstStyle/>
                    <a:p>
                      <a:pPr marL="0" indent="0" algn="ctr">
                        <a:lnSpc>
                          <a:spcPct val="110000"/>
                        </a:lnSpc>
                        <a:spcBef>
                          <a:spcPts val="0"/>
                        </a:spcBef>
                        <a:spcAft>
                          <a:spcPts val="0"/>
                        </a:spcAft>
                        <a:buFont typeface="Arial" panose="020B0604020202020204" pitchFamily="34" charset="0"/>
                        <a:buNone/>
                      </a:pPr>
                      <a:r>
                        <a:rPr lang="en-US" sz="900" b="1">
                          <a:solidFill>
                            <a:schemeClr val="tx1"/>
                          </a:solidFill>
                          <a:effectLst/>
                          <a:latin typeface="UTM Helve" panose="02040603050506020204" pitchFamily="18" charset="0"/>
                          <a:cs typeface="Arial" panose="020B0604020202020204" pitchFamily="34" charset="0"/>
                        </a:rPr>
                        <a:t>diện tích_lớn nhất</a:t>
                      </a:r>
                      <a:endParaRPr lang="en-US" sz="900" b="1">
                        <a:solidFill>
                          <a:schemeClr val="tx1"/>
                        </a:solidFill>
                        <a:effectLst/>
                        <a:latin typeface="UTM Helve" panose="02040603050506020204" pitchFamily="18" charset="0"/>
                        <a:ea typeface="Times New Roman" panose="02020603050405020304" pitchFamily="18" charset="0"/>
                        <a:cs typeface="Arial" panose="020B0604020202020204" pitchFamily="34" charset="0"/>
                      </a:endParaRPr>
                    </a:p>
                  </a:txBody>
                  <a:tcPr marL="49603" marR="49603" marT="0" marB="0">
                    <a:solidFill>
                      <a:schemeClr val="bg1"/>
                    </a:solidFill>
                  </a:tcPr>
                </a:tc>
                <a:extLst>
                  <a:ext uri="{0D108BD9-81ED-4DB2-BD59-A6C34878D82A}">
                    <a16:rowId xmlns:a16="http://schemas.microsoft.com/office/drawing/2014/main" val="975259615"/>
                  </a:ext>
                </a:extLst>
              </a:tr>
              <a:tr h="303821">
                <a:tc>
                  <a:txBody>
                    <a:bodyPr/>
                    <a:lstStyle/>
                    <a:p>
                      <a:pPr marL="0" indent="0" algn="ctr">
                        <a:lnSpc>
                          <a:spcPct val="110000"/>
                        </a:lnSpc>
                        <a:spcBef>
                          <a:spcPts val="0"/>
                        </a:spcBef>
                        <a:spcAft>
                          <a:spcPts val="0"/>
                        </a:spcAft>
                        <a:buFont typeface="Arial" panose="020B0604020202020204" pitchFamily="34" charset="0"/>
                        <a:buNone/>
                      </a:pPr>
                      <a:r>
                        <a:rPr lang="en-US" sz="900" b="1">
                          <a:solidFill>
                            <a:schemeClr val="tx1"/>
                          </a:solidFill>
                          <a:effectLst/>
                          <a:latin typeface="UTM Helve" panose="02040603050506020204" pitchFamily="18" charset="0"/>
                          <a:cs typeface="Arial" panose="020B0604020202020204" pitchFamily="34" charset="0"/>
                        </a:rPr>
                        <a:t>độ mịn_trung bình</a:t>
                      </a:r>
                      <a:endParaRPr lang="en-US" sz="900" b="1">
                        <a:solidFill>
                          <a:schemeClr val="tx1"/>
                        </a:solidFill>
                        <a:effectLst/>
                        <a:latin typeface="UTM Helve" panose="02040603050506020204" pitchFamily="18" charset="0"/>
                        <a:ea typeface="Times New Roman" panose="02020603050405020304" pitchFamily="18" charset="0"/>
                        <a:cs typeface="Arial" panose="020B0604020202020204" pitchFamily="34" charset="0"/>
                      </a:endParaRPr>
                    </a:p>
                  </a:txBody>
                  <a:tcPr marL="49603" marR="49603" marT="0" marB="0">
                    <a:solidFill>
                      <a:schemeClr val="bg1"/>
                    </a:solidFill>
                  </a:tcPr>
                </a:tc>
                <a:tc>
                  <a:txBody>
                    <a:bodyPr/>
                    <a:lstStyle/>
                    <a:p>
                      <a:pPr marL="0" indent="0" algn="ctr">
                        <a:lnSpc>
                          <a:spcPct val="110000"/>
                        </a:lnSpc>
                        <a:spcBef>
                          <a:spcPts val="0"/>
                        </a:spcBef>
                        <a:spcAft>
                          <a:spcPts val="0"/>
                        </a:spcAft>
                        <a:buFont typeface="Arial" panose="020B0604020202020204" pitchFamily="34" charset="0"/>
                        <a:buNone/>
                      </a:pPr>
                      <a:r>
                        <a:rPr lang="en-US" sz="900" b="1">
                          <a:solidFill>
                            <a:schemeClr val="tx1"/>
                          </a:solidFill>
                          <a:effectLst/>
                          <a:latin typeface="UTM Helve" panose="02040603050506020204" pitchFamily="18" charset="0"/>
                          <a:cs typeface="Arial" panose="020B0604020202020204" pitchFamily="34" charset="0"/>
                        </a:rPr>
                        <a:t>độ mịn_se</a:t>
                      </a:r>
                      <a:endParaRPr lang="en-US" sz="900" b="1">
                        <a:solidFill>
                          <a:schemeClr val="tx1"/>
                        </a:solidFill>
                        <a:effectLst/>
                        <a:latin typeface="UTM Helve" panose="02040603050506020204" pitchFamily="18" charset="0"/>
                        <a:ea typeface="Times New Roman" panose="02020603050405020304" pitchFamily="18" charset="0"/>
                        <a:cs typeface="Arial" panose="020B0604020202020204" pitchFamily="34" charset="0"/>
                      </a:endParaRPr>
                    </a:p>
                  </a:txBody>
                  <a:tcPr marL="49603" marR="49603" marT="0" marB="0">
                    <a:solidFill>
                      <a:schemeClr val="bg1"/>
                    </a:solidFill>
                  </a:tcPr>
                </a:tc>
                <a:tc>
                  <a:txBody>
                    <a:bodyPr/>
                    <a:lstStyle/>
                    <a:p>
                      <a:pPr marL="0" indent="0" algn="ctr">
                        <a:lnSpc>
                          <a:spcPct val="110000"/>
                        </a:lnSpc>
                        <a:spcBef>
                          <a:spcPts val="0"/>
                        </a:spcBef>
                        <a:spcAft>
                          <a:spcPts val="0"/>
                        </a:spcAft>
                        <a:buFont typeface="Arial" panose="020B0604020202020204" pitchFamily="34" charset="0"/>
                        <a:buNone/>
                      </a:pPr>
                      <a:r>
                        <a:rPr lang="en-US" sz="900" b="1">
                          <a:solidFill>
                            <a:schemeClr val="tx1"/>
                          </a:solidFill>
                          <a:effectLst/>
                          <a:latin typeface="UTM Helve" panose="02040603050506020204" pitchFamily="18" charset="0"/>
                          <a:cs typeface="Arial" panose="020B0604020202020204" pitchFamily="34" charset="0"/>
                        </a:rPr>
                        <a:t>độ mịn_lớn nhất</a:t>
                      </a:r>
                      <a:endParaRPr lang="en-US" sz="900" b="1">
                        <a:solidFill>
                          <a:schemeClr val="tx1"/>
                        </a:solidFill>
                        <a:effectLst/>
                        <a:latin typeface="UTM Helve" panose="02040603050506020204" pitchFamily="18" charset="0"/>
                        <a:ea typeface="Times New Roman" panose="02020603050405020304" pitchFamily="18" charset="0"/>
                        <a:cs typeface="Arial" panose="020B0604020202020204" pitchFamily="34" charset="0"/>
                      </a:endParaRPr>
                    </a:p>
                  </a:txBody>
                  <a:tcPr marL="49603" marR="49603" marT="0" marB="0">
                    <a:solidFill>
                      <a:schemeClr val="bg1"/>
                    </a:solidFill>
                  </a:tcPr>
                </a:tc>
                <a:extLst>
                  <a:ext uri="{0D108BD9-81ED-4DB2-BD59-A6C34878D82A}">
                    <a16:rowId xmlns:a16="http://schemas.microsoft.com/office/drawing/2014/main" val="3301581108"/>
                  </a:ext>
                </a:extLst>
              </a:tr>
              <a:tr h="303821">
                <a:tc>
                  <a:txBody>
                    <a:bodyPr/>
                    <a:lstStyle/>
                    <a:p>
                      <a:pPr marL="0" indent="0" algn="ctr">
                        <a:lnSpc>
                          <a:spcPct val="110000"/>
                        </a:lnSpc>
                        <a:spcBef>
                          <a:spcPts val="0"/>
                        </a:spcBef>
                        <a:spcAft>
                          <a:spcPts val="0"/>
                        </a:spcAft>
                        <a:buFont typeface="Arial" panose="020B0604020202020204" pitchFamily="34" charset="0"/>
                        <a:buNone/>
                      </a:pPr>
                      <a:r>
                        <a:rPr lang="en-US" sz="900" b="1">
                          <a:solidFill>
                            <a:schemeClr val="tx1"/>
                          </a:solidFill>
                          <a:effectLst/>
                          <a:latin typeface="UTM Helve" panose="02040603050506020204" pitchFamily="18" charset="0"/>
                          <a:cs typeface="Arial" panose="020B0604020202020204" pitchFamily="34" charset="0"/>
                        </a:rPr>
                        <a:t>độ nén_trung bình</a:t>
                      </a:r>
                      <a:endParaRPr lang="en-US" sz="900" b="1">
                        <a:solidFill>
                          <a:schemeClr val="tx1"/>
                        </a:solidFill>
                        <a:effectLst/>
                        <a:latin typeface="UTM Helve" panose="02040603050506020204" pitchFamily="18" charset="0"/>
                        <a:ea typeface="Times New Roman" panose="02020603050405020304" pitchFamily="18" charset="0"/>
                        <a:cs typeface="Arial" panose="020B0604020202020204" pitchFamily="34" charset="0"/>
                      </a:endParaRPr>
                    </a:p>
                  </a:txBody>
                  <a:tcPr marL="49603" marR="49603" marT="0" marB="0">
                    <a:solidFill>
                      <a:schemeClr val="bg1"/>
                    </a:solidFill>
                  </a:tcPr>
                </a:tc>
                <a:tc>
                  <a:txBody>
                    <a:bodyPr/>
                    <a:lstStyle/>
                    <a:p>
                      <a:pPr marL="0" indent="0" algn="ctr">
                        <a:lnSpc>
                          <a:spcPct val="110000"/>
                        </a:lnSpc>
                        <a:spcBef>
                          <a:spcPts val="0"/>
                        </a:spcBef>
                        <a:spcAft>
                          <a:spcPts val="0"/>
                        </a:spcAft>
                        <a:buFont typeface="Arial" panose="020B0604020202020204" pitchFamily="34" charset="0"/>
                        <a:buNone/>
                      </a:pPr>
                      <a:r>
                        <a:rPr lang="en-US" sz="900" b="1">
                          <a:solidFill>
                            <a:schemeClr val="tx1"/>
                          </a:solidFill>
                          <a:effectLst/>
                          <a:latin typeface="UTM Helve" panose="02040603050506020204" pitchFamily="18" charset="0"/>
                          <a:cs typeface="Arial" panose="020B0604020202020204" pitchFamily="34" charset="0"/>
                        </a:rPr>
                        <a:t>độ nén_se</a:t>
                      </a:r>
                      <a:endParaRPr lang="en-US" sz="900" b="1">
                        <a:solidFill>
                          <a:schemeClr val="tx1"/>
                        </a:solidFill>
                        <a:effectLst/>
                        <a:latin typeface="UTM Helve" panose="02040603050506020204" pitchFamily="18" charset="0"/>
                        <a:ea typeface="Times New Roman" panose="02020603050405020304" pitchFamily="18" charset="0"/>
                        <a:cs typeface="Arial" panose="020B0604020202020204" pitchFamily="34" charset="0"/>
                      </a:endParaRPr>
                    </a:p>
                  </a:txBody>
                  <a:tcPr marL="49603" marR="49603" marT="0" marB="0">
                    <a:solidFill>
                      <a:schemeClr val="bg1"/>
                    </a:solidFill>
                  </a:tcPr>
                </a:tc>
                <a:tc>
                  <a:txBody>
                    <a:bodyPr/>
                    <a:lstStyle/>
                    <a:p>
                      <a:pPr marL="0" indent="0" algn="ctr">
                        <a:lnSpc>
                          <a:spcPct val="110000"/>
                        </a:lnSpc>
                        <a:spcBef>
                          <a:spcPts val="0"/>
                        </a:spcBef>
                        <a:spcAft>
                          <a:spcPts val="0"/>
                        </a:spcAft>
                        <a:buFont typeface="Arial" panose="020B0604020202020204" pitchFamily="34" charset="0"/>
                        <a:buNone/>
                      </a:pPr>
                      <a:r>
                        <a:rPr lang="en-US" sz="900" b="1">
                          <a:solidFill>
                            <a:schemeClr val="tx1"/>
                          </a:solidFill>
                          <a:effectLst/>
                          <a:latin typeface="UTM Helve" panose="02040603050506020204" pitchFamily="18" charset="0"/>
                          <a:cs typeface="Arial" panose="020B0604020202020204" pitchFamily="34" charset="0"/>
                        </a:rPr>
                        <a:t>độ nén_lớn nhất</a:t>
                      </a:r>
                      <a:endParaRPr lang="en-US" sz="900" b="1">
                        <a:solidFill>
                          <a:schemeClr val="tx1"/>
                        </a:solidFill>
                        <a:effectLst/>
                        <a:latin typeface="UTM Helve" panose="02040603050506020204" pitchFamily="18" charset="0"/>
                        <a:ea typeface="Times New Roman" panose="02020603050405020304" pitchFamily="18" charset="0"/>
                        <a:cs typeface="Arial" panose="020B0604020202020204" pitchFamily="34" charset="0"/>
                      </a:endParaRPr>
                    </a:p>
                  </a:txBody>
                  <a:tcPr marL="49603" marR="49603" marT="0" marB="0">
                    <a:solidFill>
                      <a:schemeClr val="bg1"/>
                    </a:solidFill>
                  </a:tcPr>
                </a:tc>
                <a:extLst>
                  <a:ext uri="{0D108BD9-81ED-4DB2-BD59-A6C34878D82A}">
                    <a16:rowId xmlns:a16="http://schemas.microsoft.com/office/drawing/2014/main" val="222416997"/>
                  </a:ext>
                </a:extLst>
              </a:tr>
              <a:tr h="303821">
                <a:tc>
                  <a:txBody>
                    <a:bodyPr/>
                    <a:lstStyle/>
                    <a:p>
                      <a:pPr marL="0" indent="0" algn="ctr">
                        <a:lnSpc>
                          <a:spcPct val="110000"/>
                        </a:lnSpc>
                        <a:spcBef>
                          <a:spcPts val="0"/>
                        </a:spcBef>
                        <a:spcAft>
                          <a:spcPts val="0"/>
                        </a:spcAft>
                        <a:buFont typeface="Arial" panose="020B0604020202020204" pitchFamily="34" charset="0"/>
                        <a:buNone/>
                      </a:pPr>
                      <a:r>
                        <a:rPr lang="en-US" sz="900" b="1">
                          <a:solidFill>
                            <a:schemeClr val="tx1"/>
                          </a:solidFill>
                          <a:effectLst/>
                          <a:latin typeface="UTM Helve" panose="02040603050506020204" pitchFamily="18" charset="0"/>
                          <a:cs typeface="Arial" panose="020B0604020202020204" pitchFamily="34" charset="0"/>
                        </a:rPr>
                        <a:t>lõm_trung bình</a:t>
                      </a:r>
                      <a:endParaRPr lang="en-US" sz="900" b="1">
                        <a:solidFill>
                          <a:schemeClr val="tx1"/>
                        </a:solidFill>
                        <a:effectLst/>
                        <a:latin typeface="UTM Helve" panose="02040603050506020204" pitchFamily="18" charset="0"/>
                        <a:ea typeface="Times New Roman" panose="02020603050405020304" pitchFamily="18" charset="0"/>
                        <a:cs typeface="Arial" panose="020B0604020202020204" pitchFamily="34" charset="0"/>
                      </a:endParaRPr>
                    </a:p>
                  </a:txBody>
                  <a:tcPr marL="49603" marR="49603" marT="0" marB="0">
                    <a:solidFill>
                      <a:schemeClr val="bg1"/>
                    </a:solidFill>
                  </a:tcPr>
                </a:tc>
                <a:tc>
                  <a:txBody>
                    <a:bodyPr/>
                    <a:lstStyle/>
                    <a:p>
                      <a:pPr marL="0" indent="0" algn="ctr">
                        <a:lnSpc>
                          <a:spcPct val="110000"/>
                        </a:lnSpc>
                        <a:spcBef>
                          <a:spcPts val="0"/>
                        </a:spcBef>
                        <a:spcAft>
                          <a:spcPts val="0"/>
                        </a:spcAft>
                        <a:buFont typeface="Arial" panose="020B0604020202020204" pitchFamily="34" charset="0"/>
                        <a:buNone/>
                      </a:pPr>
                      <a:r>
                        <a:rPr lang="en-US" sz="900" b="1">
                          <a:solidFill>
                            <a:schemeClr val="tx1"/>
                          </a:solidFill>
                          <a:effectLst/>
                          <a:latin typeface="UTM Helve" panose="02040603050506020204" pitchFamily="18" charset="0"/>
                          <a:cs typeface="Arial" panose="020B0604020202020204" pitchFamily="34" charset="0"/>
                        </a:rPr>
                        <a:t>lõm_se</a:t>
                      </a:r>
                      <a:endParaRPr lang="en-US" sz="900" b="1">
                        <a:solidFill>
                          <a:schemeClr val="tx1"/>
                        </a:solidFill>
                        <a:effectLst/>
                        <a:latin typeface="UTM Helve" panose="02040603050506020204" pitchFamily="18" charset="0"/>
                        <a:ea typeface="Times New Roman" panose="02020603050405020304" pitchFamily="18" charset="0"/>
                        <a:cs typeface="Arial" panose="020B0604020202020204" pitchFamily="34" charset="0"/>
                      </a:endParaRPr>
                    </a:p>
                  </a:txBody>
                  <a:tcPr marL="49603" marR="49603" marT="0" marB="0">
                    <a:solidFill>
                      <a:schemeClr val="bg1"/>
                    </a:solidFill>
                  </a:tcPr>
                </a:tc>
                <a:tc>
                  <a:txBody>
                    <a:bodyPr/>
                    <a:lstStyle/>
                    <a:p>
                      <a:pPr marL="0" indent="0" algn="ctr">
                        <a:lnSpc>
                          <a:spcPct val="110000"/>
                        </a:lnSpc>
                        <a:spcBef>
                          <a:spcPts val="0"/>
                        </a:spcBef>
                        <a:spcAft>
                          <a:spcPts val="0"/>
                        </a:spcAft>
                        <a:buFont typeface="Arial" panose="020B0604020202020204" pitchFamily="34" charset="0"/>
                        <a:buNone/>
                      </a:pPr>
                      <a:r>
                        <a:rPr lang="en-US" sz="900" b="1">
                          <a:solidFill>
                            <a:schemeClr val="tx1"/>
                          </a:solidFill>
                          <a:effectLst/>
                          <a:latin typeface="UTM Helve" panose="02040603050506020204" pitchFamily="18" charset="0"/>
                          <a:cs typeface="Arial" panose="020B0604020202020204" pitchFamily="34" charset="0"/>
                        </a:rPr>
                        <a:t>lõm_lớn nhất</a:t>
                      </a:r>
                      <a:endParaRPr lang="en-US" sz="900" b="1">
                        <a:solidFill>
                          <a:schemeClr val="tx1"/>
                        </a:solidFill>
                        <a:effectLst/>
                        <a:latin typeface="UTM Helve" panose="02040603050506020204" pitchFamily="18" charset="0"/>
                        <a:ea typeface="Times New Roman" panose="02020603050405020304" pitchFamily="18" charset="0"/>
                        <a:cs typeface="Arial" panose="020B0604020202020204" pitchFamily="34" charset="0"/>
                      </a:endParaRPr>
                    </a:p>
                  </a:txBody>
                  <a:tcPr marL="49603" marR="49603" marT="0" marB="0">
                    <a:solidFill>
                      <a:schemeClr val="bg1"/>
                    </a:solidFill>
                  </a:tcPr>
                </a:tc>
                <a:extLst>
                  <a:ext uri="{0D108BD9-81ED-4DB2-BD59-A6C34878D82A}">
                    <a16:rowId xmlns:a16="http://schemas.microsoft.com/office/drawing/2014/main" val="3675920144"/>
                  </a:ext>
                </a:extLst>
              </a:tr>
              <a:tr h="303821">
                <a:tc>
                  <a:txBody>
                    <a:bodyPr/>
                    <a:lstStyle/>
                    <a:p>
                      <a:pPr marL="0" indent="0" algn="ctr">
                        <a:lnSpc>
                          <a:spcPct val="110000"/>
                        </a:lnSpc>
                        <a:spcBef>
                          <a:spcPts val="0"/>
                        </a:spcBef>
                        <a:spcAft>
                          <a:spcPts val="0"/>
                        </a:spcAft>
                        <a:buFont typeface="Arial" panose="020B0604020202020204" pitchFamily="34" charset="0"/>
                        <a:buNone/>
                      </a:pPr>
                      <a:r>
                        <a:rPr lang="en-US" sz="900" b="1">
                          <a:solidFill>
                            <a:schemeClr val="tx1"/>
                          </a:solidFill>
                          <a:effectLst/>
                          <a:latin typeface="UTM Helve" panose="02040603050506020204" pitchFamily="18" charset="0"/>
                          <a:cs typeface="Arial" panose="020B0604020202020204" pitchFamily="34" charset="0"/>
                        </a:rPr>
                        <a:t>số lõm_trung bình</a:t>
                      </a:r>
                      <a:endParaRPr lang="en-US" sz="900" b="1">
                        <a:solidFill>
                          <a:schemeClr val="tx1"/>
                        </a:solidFill>
                        <a:effectLst/>
                        <a:latin typeface="UTM Helve" panose="02040603050506020204" pitchFamily="18" charset="0"/>
                        <a:ea typeface="Times New Roman" panose="02020603050405020304" pitchFamily="18" charset="0"/>
                        <a:cs typeface="Arial" panose="020B0604020202020204" pitchFamily="34" charset="0"/>
                      </a:endParaRPr>
                    </a:p>
                  </a:txBody>
                  <a:tcPr marL="49603" marR="49603" marT="0" marB="0">
                    <a:solidFill>
                      <a:schemeClr val="bg1"/>
                    </a:solidFill>
                  </a:tcPr>
                </a:tc>
                <a:tc>
                  <a:txBody>
                    <a:bodyPr/>
                    <a:lstStyle/>
                    <a:p>
                      <a:pPr marL="0" indent="0" algn="ctr">
                        <a:lnSpc>
                          <a:spcPct val="110000"/>
                        </a:lnSpc>
                        <a:spcBef>
                          <a:spcPts val="0"/>
                        </a:spcBef>
                        <a:spcAft>
                          <a:spcPts val="0"/>
                        </a:spcAft>
                        <a:buFont typeface="Arial" panose="020B0604020202020204" pitchFamily="34" charset="0"/>
                        <a:buNone/>
                      </a:pPr>
                      <a:r>
                        <a:rPr lang="en-US" sz="900" b="1">
                          <a:solidFill>
                            <a:schemeClr val="tx1"/>
                          </a:solidFill>
                          <a:effectLst/>
                          <a:latin typeface="UTM Helve" panose="02040603050506020204" pitchFamily="18" charset="0"/>
                          <a:cs typeface="Arial" panose="020B0604020202020204" pitchFamily="34" charset="0"/>
                        </a:rPr>
                        <a:t>số lõm_se</a:t>
                      </a:r>
                      <a:endParaRPr lang="en-US" sz="900" b="1">
                        <a:solidFill>
                          <a:schemeClr val="tx1"/>
                        </a:solidFill>
                        <a:effectLst/>
                        <a:latin typeface="UTM Helve" panose="02040603050506020204" pitchFamily="18" charset="0"/>
                        <a:ea typeface="Times New Roman" panose="02020603050405020304" pitchFamily="18" charset="0"/>
                        <a:cs typeface="Arial" panose="020B0604020202020204" pitchFamily="34" charset="0"/>
                      </a:endParaRPr>
                    </a:p>
                  </a:txBody>
                  <a:tcPr marL="49603" marR="49603" marT="0" marB="0">
                    <a:solidFill>
                      <a:schemeClr val="bg1"/>
                    </a:solidFill>
                  </a:tcPr>
                </a:tc>
                <a:tc>
                  <a:txBody>
                    <a:bodyPr/>
                    <a:lstStyle/>
                    <a:p>
                      <a:pPr marL="0" indent="0" algn="ctr">
                        <a:lnSpc>
                          <a:spcPct val="110000"/>
                        </a:lnSpc>
                        <a:spcBef>
                          <a:spcPts val="0"/>
                        </a:spcBef>
                        <a:spcAft>
                          <a:spcPts val="0"/>
                        </a:spcAft>
                        <a:buFont typeface="Arial" panose="020B0604020202020204" pitchFamily="34" charset="0"/>
                        <a:buNone/>
                      </a:pPr>
                      <a:r>
                        <a:rPr lang="en-US" sz="900" b="1">
                          <a:solidFill>
                            <a:schemeClr val="tx1"/>
                          </a:solidFill>
                          <a:effectLst/>
                          <a:latin typeface="UTM Helve" panose="02040603050506020204" pitchFamily="18" charset="0"/>
                          <a:cs typeface="Arial" panose="020B0604020202020204" pitchFamily="34" charset="0"/>
                        </a:rPr>
                        <a:t>số lõm_lớn nhất</a:t>
                      </a:r>
                      <a:endParaRPr lang="en-US" sz="900" b="1">
                        <a:solidFill>
                          <a:schemeClr val="tx1"/>
                        </a:solidFill>
                        <a:effectLst/>
                        <a:latin typeface="UTM Helve" panose="02040603050506020204" pitchFamily="18" charset="0"/>
                        <a:ea typeface="Times New Roman" panose="02020603050405020304" pitchFamily="18" charset="0"/>
                        <a:cs typeface="Arial" panose="020B0604020202020204" pitchFamily="34" charset="0"/>
                      </a:endParaRPr>
                    </a:p>
                  </a:txBody>
                  <a:tcPr marL="49603" marR="49603" marT="0" marB="0">
                    <a:solidFill>
                      <a:schemeClr val="bg1"/>
                    </a:solidFill>
                  </a:tcPr>
                </a:tc>
                <a:extLst>
                  <a:ext uri="{0D108BD9-81ED-4DB2-BD59-A6C34878D82A}">
                    <a16:rowId xmlns:a16="http://schemas.microsoft.com/office/drawing/2014/main" val="2526559382"/>
                  </a:ext>
                </a:extLst>
              </a:tr>
              <a:tr h="303821">
                <a:tc>
                  <a:txBody>
                    <a:bodyPr/>
                    <a:lstStyle/>
                    <a:p>
                      <a:pPr marL="0" indent="0" algn="ctr">
                        <a:lnSpc>
                          <a:spcPct val="110000"/>
                        </a:lnSpc>
                        <a:spcBef>
                          <a:spcPts val="0"/>
                        </a:spcBef>
                        <a:spcAft>
                          <a:spcPts val="0"/>
                        </a:spcAft>
                        <a:buFont typeface="Arial" panose="020B0604020202020204" pitchFamily="34" charset="0"/>
                        <a:buNone/>
                      </a:pPr>
                      <a:r>
                        <a:rPr lang="en-US" sz="900" b="1">
                          <a:solidFill>
                            <a:schemeClr val="tx1"/>
                          </a:solidFill>
                          <a:effectLst/>
                          <a:latin typeface="UTM Helve" panose="02040603050506020204" pitchFamily="18" charset="0"/>
                          <a:cs typeface="Arial" panose="020B0604020202020204" pitchFamily="34" charset="0"/>
                        </a:rPr>
                        <a:t>đối xứng_trung bình</a:t>
                      </a:r>
                      <a:endParaRPr lang="en-US" sz="900" b="1">
                        <a:solidFill>
                          <a:schemeClr val="tx1"/>
                        </a:solidFill>
                        <a:effectLst/>
                        <a:latin typeface="UTM Helve" panose="02040603050506020204" pitchFamily="18" charset="0"/>
                        <a:ea typeface="Times New Roman" panose="02020603050405020304" pitchFamily="18" charset="0"/>
                        <a:cs typeface="Arial" panose="020B0604020202020204" pitchFamily="34" charset="0"/>
                      </a:endParaRPr>
                    </a:p>
                  </a:txBody>
                  <a:tcPr marL="49603" marR="49603" marT="0" marB="0">
                    <a:solidFill>
                      <a:schemeClr val="bg1"/>
                    </a:solidFill>
                  </a:tcPr>
                </a:tc>
                <a:tc>
                  <a:txBody>
                    <a:bodyPr/>
                    <a:lstStyle/>
                    <a:p>
                      <a:pPr marL="0" indent="0" algn="ctr">
                        <a:lnSpc>
                          <a:spcPct val="110000"/>
                        </a:lnSpc>
                        <a:spcBef>
                          <a:spcPts val="0"/>
                        </a:spcBef>
                        <a:spcAft>
                          <a:spcPts val="0"/>
                        </a:spcAft>
                        <a:buFont typeface="Arial" panose="020B0604020202020204" pitchFamily="34" charset="0"/>
                        <a:buNone/>
                      </a:pPr>
                      <a:r>
                        <a:rPr lang="en-US" sz="900" b="1">
                          <a:solidFill>
                            <a:schemeClr val="tx1"/>
                          </a:solidFill>
                          <a:effectLst/>
                          <a:latin typeface="UTM Helve" panose="02040603050506020204" pitchFamily="18" charset="0"/>
                          <a:cs typeface="Arial" panose="020B0604020202020204" pitchFamily="34" charset="0"/>
                        </a:rPr>
                        <a:t>đối xứng_se</a:t>
                      </a:r>
                      <a:endParaRPr lang="en-US" sz="900" b="1">
                        <a:solidFill>
                          <a:schemeClr val="tx1"/>
                        </a:solidFill>
                        <a:effectLst/>
                        <a:latin typeface="UTM Helve" panose="02040603050506020204" pitchFamily="18" charset="0"/>
                        <a:ea typeface="Times New Roman" panose="02020603050405020304" pitchFamily="18" charset="0"/>
                        <a:cs typeface="Arial" panose="020B0604020202020204" pitchFamily="34" charset="0"/>
                      </a:endParaRPr>
                    </a:p>
                  </a:txBody>
                  <a:tcPr marL="49603" marR="49603" marT="0" marB="0">
                    <a:solidFill>
                      <a:schemeClr val="bg1"/>
                    </a:solidFill>
                  </a:tcPr>
                </a:tc>
                <a:tc>
                  <a:txBody>
                    <a:bodyPr/>
                    <a:lstStyle/>
                    <a:p>
                      <a:pPr marL="0" indent="0" algn="ctr">
                        <a:lnSpc>
                          <a:spcPct val="110000"/>
                        </a:lnSpc>
                        <a:spcBef>
                          <a:spcPts val="0"/>
                        </a:spcBef>
                        <a:spcAft>
                          <a:spcPts val="0"/>
                        </a:spcAft>
                        <a:buFont typeface="Arial" panose="020B0604020202020204" pitchFamily="34" charset="0"/>
                        <a:buNone/>
                      </a:pPr>
                      <a:r>
                        <a:rPr lang="en-US" sz="900" b="1">
                          <a:solidFill>
                            <a:schemeClr val="tx1"/>
                          </a:solidFill>
                          <a:effectLst/>
                          <a:latin typeface="UTM Helve" panose="02040603050506020204" pitchFamily="18" charset="0"/>
                          <a:cs typeface="Arial" panose="020B0604020202020204" pitchFamily="34" charset="0"/>
                        </a:rPr>
                        <a:t>đối xứng_lớn nhất</a:t>
                      </a:r>
                      <a:endParaRPr lang="en-US" sz="900" b="1">
                        <a:solidFill>
                          <a:schemeClr val="tx1"/>
                        </a:solidFill>
                        <a:effectLst/>
                        <a:latin typeface="UTM Helve" panose="02040603050506020204" pitchFamily="18" charset="0"/>
                        <a:ea typeface="Times New Roman" panose="02020603050405020304" pitchFamily="18" charset="0"/>
                        <a:cs typeface="Arial" panose="020B0604020202020204" pitchFamily="34" charset="0"/>
                      </a:endParaRPr>
                    </a:p>
                  </a:txBody>
                  <a:tcPr marL="49603" marR="49603" marT="0" marB="0">
                    <a:solidFill>
                      <a:schemeClr val="bg1"/>
                    </a:solidFill>
                  </a:tcPr>
                </a:tc>
                <a:extLst>
                  <a:ext uri="{0D108BD9-81ED-4DB2-BD59-A6C34878D82A}">
                    <a16:rowId xmlns:a16="http://schemas.microsoft.com/office/drawing/2014/main" val="2404899284"/>
                  </a:ext>
                </a:extLst>
              </a:tr>
              <a:tr h="322770">
                <a:tc>
                  <a:txBody>
                    <a:bodyPr/>
                    <a:lstStyle/>
                    <a:p>
                      <a:pPr marL="0" indent="0" algn="ctr">
                        <a:lnSpc>
                          <a:spcPct val="110000"/>
                        </a:lnSpc>
                        <a:spcBef>
                          <a:spcPts val="0"/>
                        </a:spcBef>
                        <a:spcAft>
                          <a:spcPts val="0"/>
                        </a:spcAft>
                        <a:buFont typeface="Arial" panose="020B0604020202020204" pitchFamily="34" charset="0"/>
                        <a:buNone/>
                      </a:pPr>
                      <a:r>
                        <a:rPr lang="en-US" sz="900" b="1">
                          <a:solidFill>
                            <a:schemeClr val="tx1"/>
                          </a:solidFill>
                          <a:effectLst/>
                          <a:latin typeface="UTM Helve" panose="02040603050506020204" pitchFamily="18" charset="0"/>
                          <a:cs typeface="Arial" panose="020B0604020202020204" pitchFamily="34" charset="0"/>
                        </a:rPr>
                        <a:t>kích thước fractal</a:t>
                      </a:r>
                    </a:p>
                    <a:p>
                      <a:pPr marL="0" indent="0" algn="ctr">
                        <a:lnSpc>
                          <a:spcPct val="110000"/>
                        </a:lnSpc>
                        <a:spcBef>
                          <a:spcPts val="0"/>
                        </a:spcBef>
                        <a:spcAft>
                          <a:spcPts val="0"/>
                        </a:spcAft>
                        <a:buFont typeface="Arial" panose="020B0604020202020204" pitchFamily="34" charset="0"/>
                        <a:buNone/>
                      </a:pPr>
                      <a:r>
                        <a:rPr lang="en-US" sz="900" b="1">
                          <a:solidFill>
                            <a:schemeClr val="tx1"/>
                          </a:solidFill>
                          <a:effectLst/>
                          <a:latin typeface="UTM Helve" panose="02040603050506020204" pitchFamily="18" charset="0"/>
                          <a:cs typeface="Arial" panose="020B0604020202020204" pitchFamily="34" charset="0"/>
                        </a:rPr>
                        <a:t>_trung bình</a:t>
                      </a:r>
                      <a:endParaRPr lang="en-US" sz="900" b="1">
                        <a:solidFill>
                          <a:schemeClr val="tx1"/>
                        </a:solidFill>
                        <a:effectLst/>
                        <a:latin typeface="UTM Helve" panose="02040603050506020204" pitchFamily="18" charset="0"/>
                        <a:ea typeface="Times New Roman" panose="02020603050405020304" pitchFamily="18" charset="0"/>
                        <a:cs typeface="Arial" panose="020B0604020202020204" pitchFamily="34" charset="0"/>
                      </a:endParaRPr>
                    </a:p>
                  </a:txBody>
                  <a:tcPr marL="49603" marR="49603" marT="0" marB="0">
                    <a:solidFill>
                      <a:schemeClr val="bg1"/>
                    </a:solidFill>
                  </a:tcPr>
                </a:tc>
                <a:tc>
                  <a:txBody>
                    <a:bodyPr/>
                    <a:lstStyle/>
                    <a:p>
                      <a:pPr marL="0" indent="0" algn="ctr">
                        <a:lnSpc>
                          <a:spcPct val="110000"/>
                        </a:lnSpc>
                        <a:spcBef>
                          <a:spcPts val="0"/>
                        </a:spcBef>
                        <a:spcAft>
                          <a:spcPts val="0"/>
                        </a:spcAft>
                        <a:buFont typeface="Arial" panose="020B0604020202020204" pitchFamily="34" charset="0"/>
                        <a:buNone/>
                      </a:pPr>
                      <a:r>
                        <a:rPr lang="en-US" sz="900" b="1">
                          <a:solidFill>
                            <a:schemeClr val="tx1"/>
                          </a:solidFill>
                          <a:effectLst/>
                          <a:latin typeface="UTM Helve" panose="02040603050506020204" pitchFamily="18" charset="0"/>
                          <a:cs typeface="Arial" panose="020B0604020202020204" pitchFamily="34" charset="0"/>
                        </a:rPr>
                        <a:t>kích thước fractal_se</a:t>
                      </a:r>
                      <a:endParaRPr lang="en-US" sz="900" b="1">
                        <a:solidFill>
                          <a:schemeClr val="tx1"/>
                        </a:solidFill>
                        <a:effectLst/>
                        <a:latin typeface="UTM Helve" panose="02040603050506020204" pitchFamily="18" charset="0"/>
                        <a:ea typeface="Times New Roman" panose="02020603050405020304" pitchFamily="18" charset="0"/>
                        <a:cs typeface="Arial" panose="020B0604020202020204" pitchFamily="34" charset="0"/>
                      </a:endParaRPr>
                    </a:p>
                  </a:txBody>
                  <a:tcPr marL="49603" marR="49603" marT="0" marB="0">
                    <a:solidFill>
                      <a:schemeClr val="bg1"/>
                    </a:solidFill>
                  </a:tcPr>
                </a:tc>
                <a:tc>
                  <a:txBody>
                    <a:bodyPr/>
                    <a:lstStyle/>
                    <a:p>
                      <a:pPr marL="0" indent="0" algn="ctr">
                        <a:lnSpc>
                          <a:spcPct val="110000"/>
                        </a:lnSpc>
                        <a:spcBef>
                          <a:spcPts val="0"/>
                        </a:spcBef>
                        <a:spcAft>
                          <a:spcPts val="0"/>
                        </a:spcAft>
                        <a:buFont typeface="Arial" panose="020B0604020202020204" pitchFamily="34" charset="0"/>
                        <a:buNone/>
                      </a:pPr>
                      <a:r>
                        <a:rPr lang="en-US" sz="900" b="1">
                          <a:solidFill>
                            <a:schemeClr val="tx1"/>
                          </a:solidFill>
                          <a:effectLst/>
                          <a:latin typeface="UTM Helve" panose="02040603050506020204" pitchFamily="18" charset="0"/>
                          <a:cs typeface="Arial" panose="020B0604020202020204" pitchFamily="34" charset="0"/>
                        </a:rPr>
                        <a:t>kích thước fractal_lớn nhất</a:t>
                      </a:r>
                      <a:endParaRPr lang="en-US" sz="900" b="1">
                        <a:solidFill>
                          <a:schemeClr val="tx1"/>
                        </a:solidFill>
                        <a:effectLst/>
                        <a:latin typeface="UTM Helve" panose="02040603050506020204" pitchFamily="18" charset="0"/>
                        <a:ea typeface="Times New Roman" panose="02020603050405020304" pitchFamily="18" charset="0"/>
                        <a:cs typeface="Arial" panose="020B0604020202020204" pitchFamily="34" charset="0"/>
                      </a:endParaRPr>
                    </a:p>
                  </a:txBody>
                  <a:tcPr marL="49603" marR="49603" marT="0" marB="0">
                    <a:solidFill>
                      <a:schemeClr val="bg1"/>
                    </a:solidFill>
                  </a:tcPr>
                </a:tc>
                <a:extLst>
                  <a:ext uri="{0D108BD9-81ED-4DB2-BD59-A6C34878D82A}">
                    <a16:rowId xmlns:a16="http://schemas.microsoft.com/office/drawing/2014/main" val="3409757525"/>
                  </a:ext>
                </a:extLst>
              </a:tr>
            </a:tbl>
          </a:graphicData>
        </a:graphic>
      </p:graphicFrame>
      <p:sp>
        <p:nvSpPr>
          <p:cNvPr id="4" name="TextBox 3">
            <a:extLst>
              <a:ext uri="{FF2B5EF4-FFF2-40B4-BE49-F238E27FC236}">
                <a16:creationId xmlns:a16="http://schemas.microsoft.com/office/drawing/2014/main" id="{B57D13B4-C193-59A1-5E91-05439B41D621}"/>
              </a:ext>
            </a:extLst>
          </p:cNvPr>
          <p:cNvSpPr txBox="1"/>
          <p:nvPr/>
        </p:nvSpPr>
        <p:spPr>
          <a:xfrm>
            <a:off x="4414064" y="720288"/>
            <a:ext cx="3953175" cy="307777"/>
          </a:xfrm>
          <a:prstGeom prst="rect">
            <a:avLst/>
          </a:prstGeom>
          <a:noFill/>
        </p:spPr>
        <p:txBody>
          <a:bodyPr wrap="square" rtlCol="0">
            <a:spAutoFit/>
          </a:bodyPr>
          <a:lstStyle/>
          <a:p>
            <a:r>
              <a:rPr lang="en-US" dirty="0" err="1">
                <a:solidFill>
                  <a:schemeClr val="bg1"/>
                </a:solidFill>
              </a:rPr>
              <a:t>Các</a:t>
            </a:r>
            <a:r>
              <a:rPr lang="en-US" dirty="0">
                <a:solidFill>
                  <a:schemeClr val="bg1"/>
                </a:solidFill>
              </a:rPr>
              <a:t> </a:t>
            </a:r>
            <a:r>
              <a:rPr lang="en-US" dirty="0" err="1">
                <a:solidFill>
                  <a:schemeClr val="bg1"/>
                </a:solidFill>
              </a:rPr>
              <a:t>đặc</a:t>
            </a:r>
            <a:r>
              <a:rPr lang="en-US" dirty="0">
                <a:solidFill>
                  <a:schemeClr val="bg1"/>
                </a:solidFill>
              </a:rPr>
              <a:t> </a:t>
            </a:r>
            <a:r>
              <a:rPr lang="en-US" dirty="0" err="1">
                <a:solidFill>
                  <a:schemeClr val="bg1"/>
                </a:solidFill>
              </a:rPr>
              <a:t>trưng</a:t>
            </a:r>
            <a:r>
              <a:rPr lang="en-US" dirty="0">
                <a:solidFill>
                  <a:schemeClr val="bg1"/>
                </a:solidFill>
              </a:rPr>
              <a:t> :</a:t>
            </a:r>
          </a:p>
        </p:txBody>
      </p:sp>
    </p:spTree>
    <p:extLst>
      <p:ext uri="{BB962C8B-B14F-4D97-AF65-F5344CB8AC3E}">
        <p14:creationId xmlns:p14="http://schemas.microsoft.com/office/powerpoint/2010/main" val="23721968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8" name="Google Shape;508;p28"/>
          <p:cNvSpPr txBox="1">
            <a:spLocks noGrp="1"/>
          </p:cNvSpPr>
          <p:nvPr>
            <p:ph type="ctrTitle"/>
          </p:nvPr>
        </p:nvSpPr>
        <p:spPr>
          <a:xfrm>
            <a:off x="618825" y="277500"/>
            <a:ext cx="39531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UTM Helve" panose="02040603050506020204" pitchFamily="18" charset="0"/>
              </a:rPr>
              <a:t>Đánh giá</a:t>
            </a:r>
            <a:endParaRPr>
              <a:latin typeface="UTM Helve" panose="02040603050506020204" pitchFamily="18" charset="0"/>
            </a:endParaRPr>
          </a:p>
        </p:txBody>
      </p:sp>
      <p:sp>
        <p:nvSpPr>
          <p:cNvPr id="4" name="TextBox 3">
            <a:extLst>
              <a:ext uri="{FF2B5EF4-FFF2-40B4-BE49-F238E27FC236}">
                <a16:creationId xmlns:a16="http://schemas.microsoft.com/office/drawing/2014/main" id="{B57D13B4-C193-59A1-5E91-05439B41D621}"/>
              </a:ext>
            </a:extLst>
          </p:cNvPr>
          <p:cNvSpPr txBox="1"/>
          <p:nvPr/>
        </p:nvSpPr>
        <p:spPr>
          <a:xfrm>
            <a:off x="189334" y="884582"/>
            <a:ext cx="4382666" cy="400110"/>
          </a:xfrm>
          <a:prstGeom prst="rect">
            <a:avLst/>
          </a:prstGeom>
          <a:noFill/>
        </p:spPr>
        <p:txBody>
          <a:bodyPr wrap="square" rtlCol="0">
            <a:spAutoFit/>
          </a:bodyPr>
          <a:lstStyle/>
          <a:p>
            <a:r>
              <a:rPr lang="en-US" sz="2000">
                <a:solidFill>
                  <a:schemeClr val="bg1"/>
                </a:solidFill>
              </a:rPr>
              <a:t>5. Kết luận:</a:t>
            </a:r>
          </a:p>
        </p:txBody>
      </p:sp>
      <p:sp>
        <p:nvSpPr>
          <p:cNvPr id="5" name="Text Placeholder 4">
            <a:extLst>
              <a:ext uri="{FF2B5EF4-FFF2-40B4-BE49-F238E27FC236}">
                <a16:creationId xmlns:a16="http://schemas.microsoft.com/office/drawing/2014/main" id="{D43A2EC7-7172-D3E3-30E7-F3A1882AD70E}"/>
              </a:ext>
            </a:extLst>
          </p:cNvPr>
          <p:cNvSpPr>
            <a:spLocks noGrp="1"/>
          </p:cNvSpPr>
          <p:nvPr>
            <p:ph type="body" idx="1"/>
          </p:nvPr>
        </p:nvSpPr>
        <p:spPr>
          <a:xfrm>
            <a:off x="618825" y="1490784"/>
            <a:ext cx="7534575" cy="2768134"/>
          </a:xfrm>
        </p:spPr>
        <p:txBody>
          <a:bodyPr/>
          <a:lstStyle/>
          <a:p>
            <a:pPr marL="114300" indent="0">
              <a:buNone/>
            </a:pPr>
            <a:r>
              <a:rPr lang="vi-VN" sz="1600"/>
              <a:t>Dựa trên kết quả độ chính xác (accuracy) của 3 thuật toán có thể thấy rằng Random Forest với 95.61% khi tự triển khai và 96.49% khi sử dụng scikit-learn, có có hiệu suất tốt nhất trong việc dự đoán ung thư vú dựa trên tập dữ liệu này. Đối với Logistic Regression, thuật toán khá đơn giản để hiểu và triển khai. Nó có công thức toán học rõ ràng và việc huấn luyện mô hình thường nhanh chóng. Mô hình Logistic Regression có khả năng diễn giải cao, cung cấp các hệ số (coefficients) cho từng đặc trưng, giúp chúng ta hiểu được mức độ ảnh hưởng của từng đặc trưng đến kết quả dự đoán. </a:t>
            </a:r>
            <a:endParaRPr lang="en-US" sz="1600"/>
          </a:p>
        </p:txBody>
      </p:sp>
    </p:spTree>
    <p:extLst>
      <p:ext uri="{BB962C8B-B14F-4D97-AF65-F5344CB8AC3E}">
        <p14:creationId xmlns:p14="http://schemas.microsoft.com/office/powerpoint/2010/main" val="38343556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8" name="Google Shape;508;p28"/>
          <p:cNvSpPr txBox="1">
            <a:spLocks noGrp="1"/>
          </p:cNvSpPr>
          <p:nvPr>
            <p:ph type="ctrTitle"/>
          </p:nvPr>
        </p:nvSpPr>
        <p:spPr>
          <a:xfrm>
            <a:off x="618825" y="277500"/>
            <a:ext cx="39531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UTM Helve" panose="02040603050506020204" pitchFamily="18" charset="0"/>
              </a:rPr>
              <a:t>Đánh giá</a:t>
            </a:r>
            <a:endParaRPr>
              <a:latin typeface="UTM Helve" panose="02040603050506020204" pitchFamily="18" charset="0"/>
            </a:endParaRPr>
          </a:p>
        </p:txBody>
      </p:sp>
      <p:sp>
        <p:nvSpPr>
          <p:cNvPr id="4" name="TextBox 3">
            <a:extLst>
              <a:ext uri="{FF2B5EF4-FFF2-40B4-BE49-F238E27FC236}">
                <a16:creationId xmlns:a16="http://schemas.microsoft.com/office/drawing/2014/main" id="{B57D13B4-C193-59A1-5E91-05439B41D621}"/>
              </a:ext>
            </a:extLst>
          </p:cNvPr>
          <p:cNvSpPr txBox="1"/>
          <p:nvPr/>
        </p:nvSpPr>
        <p:spPr>
          <a:xfrm>
            <a:off x="189334" y="884582"/>
            <a:ext cx="4382666" cy="400110"/>
          </a:xfrm>
          <a:prstGeom prst="rect">
            <a:avLst/>
          </a:prstGeom>
          <a:noFill/>
        </p:spPr>
        <p:txBody>
          <a:bodyPr wrap="square" rtlCol="0">
            <a:spAutoFit/>
          </a:bodyPr>
          <a:lstStyle/>
          <a:p>
            <a:r>
              <a:rPr lang="en-US" sz="2000">
                <a:solidFill>
                  <a:schemeClr val="bg1"/>
                </a:solidFill>
              </a:rPr>
              <a:t>5. Kết luận:</a:t>
            </a:r>
          </a:p>
        </p:txBody>
      </p:sp>
      <p:graphicFrame>
        <p:nvGraphicFramePr>
          <p:cNvPr id="7" name="Table 6">
            <a:extLst>
              <a:ext uri="{FF2B5EF4-FFF2-40B4-BE49-F238E27FC236}">
                <a16:creationId xmlns:a16="http://schemas.microsoft.com/office/drawing/2014/main" id="{1F315C2D-B461-B167-8B98-8164F26F0B85}"/>
              </a:ext>
            </a:extLst>
          </p:cNvPr>
          <p:cNvGraphicFramePr>
            <a:graphicFrameLocks noGrp="1"/>
          </p:cNvGraphicFramePr>
          <p:nvPr>
            <p:extLst>
              <p:ext uri="{D42A27DB-BD31-4B8C-83A1-F6EECF244321}">
                <p14:modId xmlns:p14="http://schemas.microsoft.com/office/powerpoint/2010/main" val="40745800"/>
              </p:ext>
            </p:extLst>
          </p:nvPr>
        </p:nvGraphicFramePr>
        <p:xfrm>
          <a:off x="1399307" y="1564585"/>
          <a:ext cx="6553201" cy="2694333"/>
        </p:xfrm>
        <a:graphic>
          <a:graphicData uri="http://schemas.openxmlformats.org/drawingml/2006/table">
            <a:tbl>
              <a:tblPr firstRow="1" bandRow="1">
                <a:tableStyleId>{03DCB95A-2FAD-467A-8F0D-65D6B579B90F}</a:tableStyleId>
              </a:tblPr>
              <a:tblGrid>
                <a:gridCol w="1918856">
                  <a:extLst>
                    <a:ext uri="{9D8B030D-6E8A-4147-A177-3AD203B41FA5}">
                      <a16:colId xmlns:a16="http://schemas.microsoft.com/office/drawing/2014/main" val="977182973"/>
                    </a:ext>
                  </a:extLst>
                </a:gridCol>
                <a:gridCol w="1357745">
                  <a:extLst>
                    <a:ext uri="{9D8B030D-6E8A-4147-A177-3AD203B41FA5}">
                      <a16:colId xmlns:a16="http://schemas.microsoft.com/office/drawing/2014/main" val="2325035253"/>
                    </a:ext>
                  </a:extLst>
                </a:gridCol>
                <a:gridCol w="1638300">
                  <a:extLst>
                    <a:ext uri="{9D8B030D-6E8A-4147-A177-3AD203B41FA5}">
                      <a16:colId xmlns:a16="http://schemas.microsoft.com/office/drawing/2014/main" val="420876573"/>
                    </a:ext>
                  </a:extLst>
                </a:gridCol>
                <a:gridCol w="1638300">
                  <a:extLst>
                    <a:ext uri="{9D8B030D-6E8A-4147-A177-3AD203B41FA5}">
                      <a16:colId xmlns:a16="http://schemas.microsoft.com/office/drawing/2014/main" val="506737713"/>
                    </a:ext>
                  </a:extLst>
                </a:gridCol>
              </a:tblGrid>
              <a:tr h="691494">
                <a:tc>
                  <a:txBody>
                    <a:bodyPr/>
                    <a:lstStyle/>
                    <a:p>
                      <a:pPr algn="ctr"/>
                      <a:r>
                        <a:rPr lang="en-US">
                          <a:solidFill>
                            <a:schemeClr val="bg1"/>
                          </a:solidFill>
                        </a:rPr>
                        <a:t>Tiêu chí</a:t>
                      </a:r>
                    </a:p>
                  </a:txBody>
                  <a:tcPr/>
                </a:tc>
                <a:tc>
                  <a:txBody>
                    <a:bodyPr/>
                    <a:lstStyle/>
                    <a:p>
                      <a:pPr algn="ctr"/>
                      <a:r>
                        <a:rPr lang="en-US">
                          <a:solidFill>
                            <a:schemeClr val="bg1"/>
                          </a:solidFill>
                        </a:rPr>
                        <a:t>Logistic Regression</a:t>
                      </a:r>
                    </a:p>
                  </a:txBody>
                  <a:tcPr/>
                </a:tc>
                <a:tc>
                  <a:txBody>
                    <a:bodyPr/>
                    <a:lstStyle/>
                    <a:p>
                      <a:pPr algn="ctr"/>
                      <a:r>
                        <a:rPr lang="en-US">
                          <a:solidFill>
                            <a:schemeClr val="bg1"/>
                          </a:solidFill>
                        </a:rPr>
                        <a:t>Decision Tree</a:t>
                      </a:r>
                    </a:p>
                  </a:txBody>
                  <a:tcPr/>
                </a:tc>
                <a:tc>
                  <a:txBody>
                    <a:bodyPr/>
                    <a:lstStyle/>
                    <a:p>
                      <a:pPr algn="ctr"/>
                      <a:r>
                        <a:rPr lang="en-US">
                          <a:solidFill>
                            <a:schemeClr val="bg1"/>
                          </a:solidFill>
                        </a:rPr>
                        <a:t>Random Forest</a:t>
                      </a:r>
                    </a:p>
                  </a:txBody>
                  <a:tcPr/>
                </a:tc>
                <a:extLst>
                  <a:ext uri="{0D108BD9-81ED-4DB2-BD59-A6C34878D82A}">
                    <a16:rowId xmlns:a16="http://schemas.microsoft.com/office/drawing/2014/main" val="852041381"/>
                  </a:ext>
                </a:extLst>
              </a:tr>
              <a:tr h="494893">
                <a:tc>
                  <a:txBody>
                    <a:bodyPr/>
                    <a:lstStyle/>
                    <a:p>
                      <a:pPr algn="ctr"/>
                      <a:r>
                        <a:rPr lang="en-US">
                          <a:solidFill>
                            <a:schemeClr val="bg1"/>
                          </a:solidFill>
                        </a:rPr>
                        <a:t>Thực hiện đơn giản</a:t>
                      </a:r>
                    </a:p>
                  </a:txBody>
                  <a:tcPr/>
                </a:tc>
                <a:tc>
                  <a:txBody>
                    <a:bodyPr/>
                    <a:lstStyle/>
                    <a:p>
                      <a:pPr algn="ctr"/>
                      <a:r>
                        <a:rPr lang="en-US">
                          <a:solidFill>
                            <a:schemeClr val="bg1"/>
                          </a:solidFill>
                        </a:rPr>
                        <a:t>Cao</a:t>
                      </a:r>
                    </a:p>
                  </a:txBody>
                  <a:tcPr/>
                </a:tc>
                <a:tc>
                  <a:txBody>
                    <a:bodyPr/>
                    <a:lstStyle/>
                    <a:p>
                      <a:pPr algn="ctr"/>
                      <a:r>
                        <a:rPr lang="en-US">
                          <a:solidFill>
                            <a:schemeClr val="bg1"/>
                          </a:solidFill>
                        </a:rPr>
                        <a:t>Trung bình </a:t>
                      </a:r>
                    </a:p>
                  </a:txBody>
                  <a:tcPr/>
                </a:tc>
                <a:tc>
                  <a:txBody>
                    <a:bodyPr/>
                    <a:lstStyle/>
                    <a:p>
                      <a:pPr algn="ctr"/>
                      <a:r>
                        <a:rPr lang="en-US">
                          <a:solidFill>
                            <a:schemeClr val="bg1"/>
                          </a:solidFill>
                        </a:rPr>
                        <a:t>Thấp</a:t>
                      </a:r>
                    </a:p>
                  </a:txBody>
                  <a:tcPr/>
                </a:tc>
                <a:extLst>
                  <a:ext uri="{0D108BD9-81ED-4DB2-BD59-A6C34878D82A}">
                    <a16:rowId xmlns:a16="http://schemas.microsoft.com/office/drawing/2014/main" val="119647661"/>
                  </a:ext>
                </a:extLst>
              </a:tr>
              <a:tr h="494893">
                <a:tc>
                  <a:txBody>
                    <a:bodyPr/>
                    <a:lstStyle/>
                    <a:p>
                      <a:pPr algn="ctr"/>
                      <a:r>
                        <a:rPr lang="en-US">
                          <a:solidFill>
                            <a:schemeClr val="bg1"/>
                          </a:solidFill>
                        </a:rPr>
                        <a:t>Khả năng diễn giải</a:t>
                      </a:r>
                    </a:p>
                  </a:txBody>
                  <a:tcPr/>
                </a:tc>
                <a:tc>
                  <a:txBody>
                    <a:bodyPr/>
                    <a:lstStyle/>
                    <a:p>
                      <a:pPr algn="ctr"/>
                      <a:r>
                        <a:rPr lang="en-US">
                          <a:solidFill>
                            <a:schemeClr val="bg1"/>
                          </a:solidFill>
                        </a:rPr>
                        <a:t>Cao</a:t>
                      </a:r>
                    </a:p>
                  </a:txBody>
                  <a:tcPr/>
                </a:tc>
                <a:tc>
                  <a:txBody>
                    <a:bodyPr/>
                    <a:lstStyle/>
                    <a:p>
                      <a:pPr algn="ctr"/>
                      <a:r>
                        <a:rPr lang="en-US">
                          <a:solidFill>
                            <a:schemeClr val="bg1"/>
                          </a:solidFill>
                        </a:rPr>
                        <a:t>Thấp</a:t>
                      </a:r>
                    </a:p>
                  </a:txBody>
                  <a:tcPr/>
                </a:tc>
                <a:tc>
                  <a:txBody>
                    <a:bodyPr/>
                    <a:lstStyle/>
                    <a:p>
                      <a:pPr algn="ctr"/>
                      <a:r>
                        <a:rPr lang="en-US">
                          <a:solidFill>
                            <a:schemeClr val="bg1"/>
                          </a:solidFill>
                        </a:rPr>
                        <a:t>Thấp</a:t>
                      </a:r>
                    </a:p>
                  </a:txBody>
                  <a:tcPr/>
                </a:tc>
                <a:extLst>
                  <a:ext uri="{0D108BD9-81ED-4DB2-BD59-A6C34878D82A}">
                    <a16:rowId xmlns:a16="http://schemas.microsoft.com/office/drawing/2014/main" val="3371838987"/>
                  </a:ext>
                </a:extLst>
              </a:tr>
              <a:tr h="512187">
                <a:tc>
                  <a:txBody>
                    <a:bodyPr/>
                    <a:lstStyle/>
                    <a:p>
                      <a:pPr algn="ctr"/>
                      <a:r>
                        <a:rPr lang="en-US">
                          <a:solidFill>
                            <a:schemeClr val="bg1"/>
                          </a:solidFill>
                        </a:rPr>
                        <a:t>Độ chính xác tiềm năng</a:t>
                      </a:r>
                    </a:p>
                  </a:txBody>
                  <a:tcPr/>
                </a:tc>
                <a:tc>
                  <a:txBody>
                    <a:bodyPr/>
                    <a:lstStyle/>
                    <a:p>
                      <a:pPr algn="ctr"/>
                      <a:r>
                        <a:rPr lang="en-US">
                          <a:solidFill>
                            <a:schemeClr val="bg1"/>
                          </a:solidFill>
                        </a:rPr>
                        <a:t>Trung bình</a:t>
                      </a:r>
                    </a:p>
                  </a:txBody>
                  <a:tcPr/>
                </a:tc>
                <a:tc>
                  <a:txBody>
                    <a:bodyPr/>
                    <a:lstStyle/>
                    <a:p>
                      <a:pPr algn="ctr"/>
                      <a:r>
                        <a:rPr lang="en-US">
                          <a:solidFill>
                            <a:schemeClr val="bg1"/>
                          </a:solidFill>
                        </a:rPr>
                        <a:t>Cao</a:t>
                      </a:r>
                    </a:p>
                  </a:txBody>
                  <a:tcPr/>
                </a:tc>
                <a:tc>
                  <a:txBody>
                    <a:bodyPr/>
                    <a:lstStyle/>
                    <a:p>
                      <a:pPr algn="ctr"/>
                      <a:r>
                        <a:rPr lang="en-US">
                          <a:solidFill>
                            <a:schemeClr val="bg1"/>
                          </a:solidFill>
                        </a:rPr>
                        <a:t>Cao</a:t>
                      </a:r>
                    </a:p>
                  </a:txBody>
                  <a:tcPr/>
                </a:tc>
                <a:extLst>
                  <a:ext uri="{0D108BD9-81ED-4DB2-BD59-A6C34878D82A}">
                    <a16:rowId xmlns:a16="http://schemas.microsoft.com/office/drawing/2014/main" val="1375812929"/>
                  </a:ext>
                </a:extLst>
              </a:tr>
              <a:tr h="494893">
                <a:tc>
                  <a:txBody>
                    <a:bodyPr/>
                    <a:lstStyle/>
                    <a:p>
                      <a:pPr algn="ctr"/>
                      <a:r>
                        <a:rPr lang="en-US">
                          <a:solidFill>
                            <a:schemeClr val="bg1"/>
                          </a:solidFill>
                        </a:rPr>
                        <a:t>Xử lý dữ liệu lớn</a:t>
                      </a:r>
                    </a:p>
                  </a:txBody>
                  <a:tcPr/>
                </a:tc>
                <a:tc>
                  <a:txBody>
                    <a:bodyPr/>
                    <a:lstStyle/>
                    <a:p>
                      <a:pPr algn="ctr"/>
                      <a:r>
                        <a:rPr lang="en-US">
                          <a:solidFill>
                            <a:schemeClr val="bg1"/>
                          </a:solidFill>
                        </a:rPr>
                        <a:t>Tốt</a:t>
                      </a:r>
                    </a:p>
                  </a:txBody>
                  <a:tcPr/>
                </a:tc>
                <a:tc>
                  <a:txBody>
                    <a:bodyPr/>
                    <a:lstStyle/>
                    <a:p>
                      <a:pPr algn="ctr"/>
                      <a:r>
                        <a:rPr lang="en-US">
                          <a:solidFill>
                            <a:schemeClr val="bg1"/>
                          </a:solidFill>
                        </a:rPr>
                        <a:t>Khá</a:t>
                      </a:r>
                    </a:p>
                  </a:txBody>
                  <a:tcPr/>
                </a:tc>
                <a:tc>
                  <a:txBody>
                    <a:bodyPr/>
                    <a:lstStyle/>
                    <a:p>
                      <a:pPr algn="ctr"/>
                      <a:r>
                        <a:rPr lang="en-US">
                          <a:solidFill>
                            <a:schemeClr val="bg1"/>
                          </a:solidFill>
                        </a:rPr>
                        <a:t>Khá</a:t>
                      </a:r>
                    </a:p>
                  </a:txBody>
                  <a:tcPr/>
                </a:tc>
                <a:extLst>
                  <a:ext uri="{0D108BD9-81ED-4DB2-BD59-A6C34878D82A}">
                    <a16:rowId xmlns:a16="http://schemas.microsoft.com/office/drawing/2014/main" val="3064313995"/>
                  </a:ext>
                </a:extLst>
              </a:tr>
            </a:tbl>
          </a:graphicData>
        </a:graphic>
      </p:graphicFrame>
    </p:spTree>
    <p:extLst>
      <p:ext uri="{BB962C8B-B14F-4D97-AF65-F5344CB8AC3E}">
        <p14:creationId xmlns:p14="http://schemas.microsoft.com/office/powerpoint/2010/main" val="27009824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4098" name="Picture 2" descr="Free Google Thank You Slide &amp; PowerPoint Templates">
            <a:extLst>
              <a:ext uri="{FF2B5EF4-FFF2-40B4-BE49-F238E27FC236}">
                <a16:creationId xmlns:a16="http://schemas.microsoft.com/office/drawing/2014/main" id="{BFEAFFC8-EA59-58A5-8DE1-E5E82D2081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F2FF7C08-DA63-360A-DA7A-BE736917E3EF}"/>
              </a:ext>
            </a:extLst>
          </p:cNvPr>
          <p:cNvSpPr/>
          <p:nvPr/>
        </p:nvSpPr>
        <p:spPr>
          <a:xfrm>
            <a:off x="501014" y="4008158"/>
            <a:ext cx="8141972" cy="461665"/>
          </a:xfrm>
          <a:prstGeom prst="rect">
            <a:avLst/>
          </a:prstGeom>
          <a:noFill/>
        </p:spPr>
        <p:txBody>
          <a:bodyPr wrap="none" lIns="91440" tIns="45720" rIns="91440" bIns="45720">
            <a:spAutoFit/>
          </a:bodyPr>
          <a:lstStyle/>
          <a:p>
            <a:pPr algn="ctr"/>
            <a:r>
              <a:rPr lang="en-US" sz="2400" b="1" cap="none" spc="0">
                <a:ln w="9525">
                  <a:solidFill>
                    <a:schemeClr val="bg1"/>
                  </a:solidFill>
                  <a:prstDash val="solid"/>
                </a:ln>
                <a:solidFill>
                  <a:schemeClr val="tx1"/>
                </a:solidFill>
                <a:effectLst>
                  <a:outerShdw blurRad="12700" dist="38100" dir="2700000" algn="tl" rotWithShape="0">
                    <a:schemeClr val="bg1">
                      <a:lumMod val="50000"/>
                    </a:schemeClr>
                  </a:outerShdw>
                </a:effectLst>
              </a:rPr>
              <a:t>Cảm ơn cô đã lắng nghe bài thuyết trình của nhóm em</a:t>
            </a:r>
          </a:p>
        </p:txBody>
      </p:sp>
    </p:spTree>
    <p:extLst>
      <p:ext uri="{BB962C8B-B14F-4D97-AF65-F5344CB8AC3E}">
        <p14:creationId xmlns:p14="http://schemas.microsoft.com/office/powerpoint/2010/main" val="1320972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8"/>
          <p:cNvSpPr txBox="1">
            <a:spLocks noGrp="1"/>
          </p:cNvSpPr>
          <p:nvPr>
            <p:ph type="body" idx="1"/>
          </p:nvPr>
        </p:nvSpPr>
        <p:spPr>
          <a:xfrm>
            <a:off x="618825" y="1199845"/>
            <a:ext cx="5262430" cy="541032"/>
          </a:xfrm>
          <a:prstGeom prst="rect">
            <a:avLst/>
          </a:prstGeom>
        </p:spPr>
        <p:txBody>
          <a:bodyPr spcFirstLastPara="1" wrap="square" lIns="91425" tIns="91425" rIns="91425" bIns="91425" anchor="t" anchorCtr="0">
            <a:noAutofit/>
          </a:bodyPr>
          <a:lstStyle/>
          <a:p>
            <a:pPr marL="0" indent="0">
              <a:buNone/>
            </a:pPr>
            <a:r>
              <a:rPr lang="vi-VN" sz="1400">
                <a:solidFill>
                  <a:schemeClr val="bg1"/>
                </a:solidFill>
                <a:latin typeface="Maven Pro" panose="020B0600070205080204" charset="0"/>
              </a:rPr>
              <a:t>Loại bỏ các cột không hữu ích như Unnamed, Id</a:t>
            </a:r>
          </a:p>
          <a:p>
            <a:pPr marL="0" indent="0">
              <a:buNone/>
            </a:pPr>
            <a:endParaRPr lang="en-US">
              <a:solidFill>
                <a:schemeClr val="bg1"/>
              </a:solidFill>
              <a:latin typeface="Maven Pro" panose="020B0600070205080204" charset="0"/>
            </a:endParaRPr>
          </a:p>
        </p:txBody>
      </p:sp>
      <p:sp>
        <p:nvSpPr>
          <p:cNvPr id="508" name="Google Shape;508;p28"/>
          <p:cNvSpPr txBox="1">
            <a:spLocks noGrp="1"/>
          </p:cNvSpPr>
          <p:nvPr>
            <p:ph type="ctrTitle"/>
          </p:nvPr>
        </p:nvSpPr>
        <p:spPr>
          <a:xfrm>
            <a:off x="618825" y="277500"/>
            <a:ext cx="39531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UTM Helve" panose="02040603050506020204" pitchFamily="18" charset="0"/>
              </a:rPr>
              <a:t>Nguồn gốc dữ liệu</a:t>
            </a:r>
            <a:endParaRPr>
              <a:latin typeface="UTM Helve" panose="02040603050506020204" pitchFamily="18" charset="0"/>
            </a:endParaRPr>
          </a:p>
        </p:txBody>
      </p:sp>
      <p:sp>
        <p:nvSpPr>
          <p:cNvPr id="4" name="TextBox 3">
            <a:extLst>
              <a:ext uri="{FF2B5EF4-FFF2-40B4-BE49-F238E27FC236}">
                <a16:creationId xmlns:a16="http://schemas.microsoft.com/office/drawing/2014/main" id="{B57D13B4-C193-59A1-5E91-05439B41D621}"/>
              </a:ext>
            </a:extLst>
          </p:cNvPr>
          <p:cNvSpPr txBox="1"/>
          <p:nvPr/>
        </p:nvSpPr>
        <p:spPr>
          <a:xfrm>
            <a:off x="618825" y="855300"/>
            <a:ext cx="3953175" cy="369332"/>
          </a:xfrm>
          <a:prstGeom prst="rect">
            <a:avLst/>
          </a:prstGeom>
          <a:noFill/>
        </p:spPr>
        <p:txBody>
          <a:bodyPr wrap="square" rtlCol="0">
            <a:spAutoFit/>
          </a:bodyPr>
          <a:lstStyle/>
          <a:p>
            <a:r>
              <a:rPr lang="en-US" sz="1800">
                <a:solidFill>
                  <a:schemeClr val="bg1"/>
                </a:solidFill>
              </a:rPr>
              <a:t>Tiền xử lý dữ liệu:</a:t>
            </a:r>
          </a:p>
        </p:txBody>
      </p:sp>
      <p:pic>
        <p:nvPicPr>
          <p:cNvPr id="2" name="Hình ảnh 1">
            <a:extLst>
              <a:ext uri="{FF2B5EF4-FFF2-40B4-BE49-F238E27FC236}">
                <a16:creationId xmlns:a16="http://schemas.microsoft.com/office/drawing/2014/main" id="{C86147ED-2C10-6F3E-DAC1-C169FBA40E72}"/>
              </a:ext>
            </a:extLst>
          </p:cNvPr>
          <p:cNvPicPr>
            <a:picLocks noChangeAspect="1"/>
          </p:cNvPicPr>
          <p:nvPr/>
        </p:nvPicPr>
        <p:blipFill rotWithShape="1">
          <a:blip r:embed="rId3"/>
          <a:srcRect r="17121" b="9109"/>
          <a:stretch/>
        </p:blipFill>
        <p:spPr bwMode="auto">
          <a:xfrm>
            <a:off x="695989" y="1658996"/>
            <a:ext cx="4925695" cy="825500"/>
          </a:xfrm>
          <a:prstGeom prst="rect">
            <a:avLst/>
          </a:prstGeom>
          <a:ln>
            <a:noFill/>
          </a:ln>
          <a:extLst>
            <a:ext uri="{53640926-AAD7-44D8-BBD7-CCE9431645EC}">
              <a14:shadowObscured xmlns:a14="http://schemas.microsoft.com/office/drawing/2010/main"/>
            </a:ext>
          </a:extLst>
        </p:spPr>
      </p:pic>
      <p:sp>
        <p:nvSpPr>
          <p:cNvPr id="5" name="Google Shape;507;p28">
            <a:extLst>
              <a:ext uri="{FF2B5EF4-FFF2-40B4-BE49-F238E27FC236}">
                <a16:creationId xmlns:a16="http://schemas.microsoft.com/office/drawing/2014/main" id="{65C390C7-67CD-2316-2CF0-54BB430DEDDE}"/>
              </a:ext>
            </a:extLst>
          </p:cNvPr>
          <p:cNvSpPr txBox="1">
            <a:spLocks/>
          </p:cNvSpPr>
          <p:nvPr/>
        </p:nvSpPr>
        <p:spPr>
          <a:xfrm>
            <a:off x="618825" y="2484496"/>
            <a:ext cx="7472230" cy="5410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buFont typeface="Maven Pro"/>
              <a:buNone/>
            </a:pPr>
            <a:r>
              <a:rPr lang="vi-VN" sz="1400">
                <a:solidFill>
                  <a:schemeClr val="bg1"/>
                </a:solidFill>
                <a:latin typeface="Maven Pro" panose="020B0600070205080204" charset="0"/>
              </a:rPr>
              <a:t>Di chuyển cột diagnosis xuống cuối DataFrame và chuẩn hóa dữ liệu.</a:t>
            </a:r>
            <a:endParaRPr lang="en-US" sz="1400">
              <a:solidFill>
                <a:schemeClr val="bg1"/>
              </a:solidFill>
              <a:latin typeface="Maven Pro" panose="020B0600070205080204" charset="0"/>
            </a:endParaRPr>
          </a:p>
        </p:txBody>
      </p:sp>
      <p:pic>
        <p:nvPicPr>
          <p:cNvPr id="6" name="Hình ảnh 1">
            <a:extLst>
              <a:ext uri="{FF2B5EF4-FFF2-40B4-BE49-F238E27FC236}">
                <a16:creationId xmlns:a16="http://schemas.microsoft.com/office/drawing/2014/main" id="{2FEE961E-F9E7-16D1-5F84-394E35D4DBB4}"/>
              </a:ext>
            </a:extLst>
          </p:cNvPr>
          <p:cNvPicPr>
            <a:picLocks noChangeAspect="1"/>
          </p:cNvPicPr>
          <p:nvPr/>
        </p:nvPicPr>
        <p:blipFill rotWithShape="1">
          <a:blip r:embed="rId4"/>
          <a:srcRect r="16873"/>
          <a:stretch/>
        </p:blipFill>
        <p:spPr bwMode="auto">
          <a:xfrm>
            <a:off x="681384" y="2918860"/>
            <a:ext cx="4940300" cy="18592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65227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32"/>
          <p:cNvSpPr txBox="1">
            <a:spLocks noGrp="1"/>
          </p:cNvSpPr>
          <p:nvPr>
            <p:ph type="ctrTitle"/>
          </p:nvPr>
        </p:nvSpPr>
        <p:spPr>
          <a:xfrm>
            <a:off x="2138926" y="1550578"/>
            <a:ext cx="3101400" cy="172109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DECISION TREE</a:t>
            </a:r>
            <a:endParaRPr/>
          </a:p>
        </p:txBody>
      </p:sp>
      <p:sp>
        <p:nvSpPr>
          <p:cNvPr id="690" name="Google Shape;690;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02</a:t>
            </a:r>
            <a:endParaRPr>
              <a:solidFill>
                <a:schemeClr val="dk2"/>
              </a:solidFill>
            </a:endParaRPr>
          </a:p>
        </p:txBody>
      </p:sp>
      <p:sp>
        <p:nvSpPr>
          <p:cNvPr id="692" name="Google Shape;692;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4" name="Google Shape;694;p32"/>
          <p:cNvCxnSpPr>
            <a:stCxn id="690"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722309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8"/>
          <p:cNvSpPr txBox="1">
            <a:spLocks noGrp="1"/>
          </p:cNvSpPr>
          <p:nvPr>
            <p:ph type="body" idx="1"/>
          </p:nvPr>
        </p:nvSpPr>
        <p:spPr>
          <a:xfrm>
            <a:off x="256310" y="1245201"/>
            <a:ext cx="4572000" cy="2355272"/>
          </a:xfrm>
          <a:prstGeom prst="rect">
            <a:avLst/>
          </a:prstGeom>
        </p:spPr>
        <p:txBody>
          <a:bodyPr spcFirstLastPara="1" wrap="square" lIns="91425" tIns="91425" rIns="91425" bIns="91425" anchor="t" anchorCtr="0">
            <a:noAutofit/>
          </a:bodyPr>
          <a:lstStyle/>
          <a:p>
            <a:pPr marL="285750" indent="-285750" algn="just"/>
            <a:r>
              <a:rPr lang="vi-VN" sz="1600">
                <a:solidFill>
                  <a:schemeClr val="bg1"/>
                </a:solidFill>
                <a:latin typeface="Maven Pro" panose="020B0600070205080204" charset="0"/>
              </a:rPr>
              <a:t>Cây quyết định (decision tree) là một mô hình học máy được sử dụng cho cả phân loại và hồi quy. Nó mô tả các quyết định và các hậu quả có thể xảy ra của chúng dưới dạng một cấu trúc cây.</a:t>
            </a:r>
            <a:endParaRPr lang="en-US" sz="1600">
              <a:solidFill>
                <a:schemeClr val="bg1"/>
              </a:solidFill>
              <a:latin typeface="Maven Pro" panose="020B0600070205080204" charset="0"/>
            </a:endParaRPr>
          </a:p>
          <a:p>
            <a:pPr marL="285750" indent="-285750" algn="just"/>
            <a:r>
              <a:rPr lang="en-US" sz="1600">
                <a:solidFill>
                  <a:schemeClr val="bg1"/>
                </a:solidFill>
                <a:latin typeface="Maven Pro" panose="020B0600070205080204" charset="0"/>
              </a:rPr>
              <a:t>Cấu trúc:</a:t>
            </a:r>
          </a:p>
          <a:p>
            <a:pPr marL="742950" lvl="1" indent="-285750" algn="just"/>
            <a:r>
              <a:rPr lang="en-US" sz="1200">
                <a:solidFill>
                  <a:schemeClr val="bg1"/>
                </a:solidFill>
                <a:latin typeface="Maven Pro" panose="020B0600070205080204" charset="0"/>
              </a:rPr>
              <a:t>Node (Nút)</a:t>
            </a:r>
          </a:p>
          <a:p>
            <a:pPr marL="742950" lvl="1" indent="-285750" algn="just"/>
            <a:r>
              <a:rPr lang="en-US" sz="1200">
                <a:solidFill>
                  <a:schemeClr val="bg1"/>
                </a:solidFill>
                <a:latin typeface="Maven Pro" panose="020B0600070205080204" charset="0"/>
              </a:rPr>
              <a:t>Root Node (Gốc)</a:t>
            </a:r>
          </a:p>
          <a:p>
            <a:pPr marL="742950" lvl="1" indent="-285750" algn="just"/>
            <a:r>
              <a:rPr lang="en-US" sz="1200">
                <a:solidFill>
                  <a:schemeClr val="bg1"/>
                </a:solidFill>
                <a:latin typeface="Maven Pro" panose="020B0600070205080204" charset="0"/>
              </a:rPr>
              <a:t>Leaf Node (Nút lá)-	</a:t>
            </a:r>
          </a:p>
          <a:p>
            <a:pPr marL="742950" lvl="1" indent="-285750" algn="just"/>
            <a:r>
              <a:rPr lang="en-US" sz="1200">
                <a:solidFill>
                  <a:schemeClr val="bg1"/>
                </a:solidFill>
                <a:latin typeface="Maven Pro" panose="020B0600070205080204" charset="0"/>
              </a:rPr>
              <a:t>Internal Node (Nút trung gian)</a:t>
            </a:r>
          </a:p>
          <a:p>
            <a:pPr marL="742950" lvl="1" indent="-285750" algn="just"/>
            <a:r>
              <a:rPr lang="en-US" sz="1200">
                <a:solidFill>
                  <a:schemeClr val="bg1"/>
                </a:solidFill>
                <a:latin typeface="Maven Pro" panose="020B0600070205080204" charset="0"/>
              </a:rPr>
              <a:t>Branch (Nhánh)</a:t>
            </a:r>
          </a:p>
          <a:p>
            <a:pPr marL="285750" indent="-285750" algn="just"/>
            <a:endParaRPr lang="en-US" sz="1600">
              <a:solidFill>
                <a:schemeClr val="bg1"/>
              </a:solidFill>
              <a:latin typeface="Maven Pro" panose="020B0600070205080204" charset="0"/>
            </a:endParaRPr>
          </a:p>
          <a:p>
            <a:pPr marL="285750" indent="-285750" algn="just"/>
            <a:endParaRPr lang="vi-VN" sz="1400">
              <a:solidFill>
                <a:schemeClr val="bg1"/>
              </a:solidFill>
              <a:latin typeface="Maven Pro" panose="020B0600070205080204" charset="0"/>
            </a:endParaRPr>
          </a:p>
        </p:txBody>
      </p:sp>
      <p:sp>
        <p:nvSpPr>
          <p:cNvPr id="508" name="Google Shape;508;p28"/>
          <p:cNvSpPr txBox="1">
            <a:spLocks noGrp="1"/>
          </p:cNvSpPr>
          <p:nvPr>
            <p:ph type="ctrTitle"/>
          </p:nvPr>
        </p:nvSpPr>
        <p:spPr>
          <a:xfrm>
            <a:off x="618825" y="277500"/>
            <a:ext cx="39531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UTM Helve" panose="02040603050506020204" pitchFamily="18" charset="0"/>
              </a:rPr>
              <a:t>Decision Tree</a:t>
            </a:r>
            <a:endParaRPr>
              <a:latin typeface="UTM Helve" panose="02040603050506020204" pitchFamily="18" charset="0"/>
            </a:endParaRPr>
          </a:p>
        </p:txBody>
      </p:sp>
      <p:sp>
        <p:nvSpPr>
          <p:cNvPr id="4" name="TextBox 3">
            <a:extLst>
              <a:ext uri="{FF2B5EF4-FFF2-40B4-BE49-F238E27FC236}">
                <a16:creationId xmlns:a16="http://schemas.microsoft.com/office/drawing/2014/main" id="{B57D13B4-C193-59A1-5E91-05439B41D621}"/>
              </a:ext>
            </a:extLst>
          </p:cNvPr>
          <p:cNvSpPr txBox="1"/>
          <p:nvPr/>
        </p:nvSpPr>
        <p:spPr>
          <a:xfrm>
            <a:off x="189335" y="945354"/>
            <a:ext cx="3953175" cy="400110"/>
          </a:xfrm>
          <a:prstGeom prst="rect">
            <a:avLst/>
          </a:prstGeom>
          <a:noFill/>
        </p:spPr>
        <p:txBody>
          <a:bodyPr wrap="square" rtlCol="0">
            <a:spAutoFit/>
          </a:bodyPr>
          <a:lstStyle/>
          <a:p>
            <a:r>
              <a:rPr lang="en-US" sz="2000">
                <a:solidFill>
                  <a:schemeClr val="bg1"/>
                </a:solidFill>
              </a:rPr>
              <a:t>1. Tổng quan:</a:t>
            </a:r>
          </a:p>
        </p:txBody>
      </p:sp>
      <p:pic>
        <p:nvPicPr>
          <p:cNvPr id="2" name="image8.png">
            <a:extLst>
              <a:ext uri="{FF2B5EF4-FFF2-40B4-BE49-F238E27FC236}">
                <a16:creationId xmlns:a16="http://schemas.microsoft.com/office/drawing/2014/main" id="{B91AFAED-8F0B-7938-156F-0D3885DF6A28}"/>
              </a:ext>
            </a:extLst>
          </p:cNvPr>
          <p:cNvPicPr/>
          <p:nvPr/>
        </p:nvPicPr>
        <p:blipFill>
          <a:blip r:embed="rId3"/>
          <a:srcRect/>
          <a:stretch>
            <a:fillRect/>
          </a:stretch>
        </p:blipFill>
        <p:spPr>
          <a:xfrm>
            <a:off x="4895285" y="1145409"/>
            <a:ext cx="4248715" cy="2455064"/>
          </a:xfrm>
          <a:prstGeom prst="rect">
            <a:avLst/>
          </a:prstGeom>
          <a:ln/>
        </p:spPr>
      </p:pic>
    </p:spTree>
    <p:extLst>
      <p:ext uri="{BB962C8B-B14F-4D97-AF65-F5344CB8AC3E}">
        <p14:creationId xmlns:p14="http://schemas.microsoft.com/office/powerpoint/2010/main" val="881548874"/>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936</TotalTime>
  <Words>4493</Words>
  <Application>Microsoft Office PowerPoint</Application>
  <PresentationFormat>Trình chiếu Trên màn hình (16:9)</PresentationFormat>
  <Paragraphs>363</Paragraphs>
  <Slides>62</Slides>
  <Notes>62</Notes>
  <HiddenSlides>0</HiddenSlides>
  <MMClips>0</MMClips>
  <ScaleCrop>false</ScaleCrop>
  <HeadingPairs>
    <vt:vector size="6" baseType="variant">
      <vt:variant>
        <vt:lpstr>Phông được Dùng</vt:lpstr>
      </vt:variant>
      <vt:variant>
        <vt:i4>11</vt:i4>
      </vt:variant>
      <vt:variant>
        <vt:lpstr>Chủ đề</vt:lpstr>
      </vt:variant>
      <vt:variant>
        <vt:i4>1</vt:i4>
      </vt:variant>
      <vt:variant>
        <vt:lpstr>Tiêu đề Bản chiếu</vt:lpstr>
      </vt:variant>
      <vt:variant>
        <vt:i4>62</vt:i4>
      </vt:variant>
    </vt:vector>
  </HeadingPairs>
  <TitlesOfParts>
    <vt:vector size="74" baseType="lpstr">
      <vt:lpstr>Fira Sans Extra Condensed Medium</vt:lpstr>
      <vt:lpstr>Livvic Light</vt:lpstr>
      <vt:lpstr>Arial</vt:lpstr>
      <vt:lpstr>Nunito Light</vt:lpstr>
      <vt:lpstr>UTM Helve</vt:lpstr>
      <vt:lpstr>Share Tech</vt:lpstr>
      <vt:lpstr>Wingdings</vt:lpstr>
      <vt:lpstr>Maven Pro</vt:lpstr>
      <vt:lpstr>Times New Roman</vt:lpstr>
      <vt:lpstr>UTM Neutra</vt:lpstr>
      <vt:lpstr>Advent Pro SemiBold</vt:lpstr>
      <vt:lpstr>Data Science Consulting by Slidesgo</vt:lpstr>
      <vt:lpstr>DATAMINING</vt:lpstr>
      <vt:lpstr>Thành viên nhóm:</vt:lpstr>
      <vt:lpstr>CONTENTS</vt:lpstr>
      <vt:lpstr>GIỚI THIỆU</vt:lpstr>
      <vt:lpstr>DATA SOURCE</vt:lpstr>
      <vt:lpstr>Nguồn gốc dữ liệu</vt:lpstr>
      <vt:lpstr>Nguồn gốc dữ liệu</vt:lpstr>
      <vt:lpstr>DECISION TREE</vt:lpstr>
      <vt:lpstr>Decision Tree</vt:lpstr>
      <vt:lpstr>Decision Tree</vt:lpstr>
      <vt:lpstr>Decision Tree</vt:lpstr>
      <vt:lpstr>Decision Tree</vt:lpstr>
      <vt:lpstr>Decision Tree</vt:lpstr>
      <vt:lpstr>Decision Tree</vt:lpstr>
      <vt:lpstr>Decision Tree</vt:lpstr>
      <vt:lpstr>Decision Tree</vt:lpstr>
      <vt:lpstr>Decision Tree</vt:lpstr>
      <vt:lpstr>Bản trình bày PowerPoint</vt:lpstr>
      <vt:lpstr>Bản trình bày PowerPoint</vt:lpstr>
      <vt:lpstr>Decision Tree</vt:lpstr>
      <vt:lpstr>Decision Tree</vt:lpstr>
      <vt:lpstr>Decision Tree</vt:lpstr>
      <vt:lpstr>Bản trình bày PowerPoint</vt:lpstr>
      <vt:lpstr>Bản trình bày PowerPoint</vt:lpstr>
      <vt:lpstr>Decision Tree</vt:lpstr>
      <vt:lpstr>Decision Tree</vt:lpstr>
      <vt:lpstr>Decision Tree</vt:lpstr>
      <vt:lpstr>Decision Tree</vt:lpstr>
      <vt:lpstr>Decision Tree</vt:lpstr>
      <vt:lpstr>Decision Tree</vt:lpstr>
      <vt:lpstr>Decision Tree</vt:lpstr>
      <vt:lpstr>Decision Tree</vt:lpstr>
      <vt:lpstr>Decision Tree</vt:lpstr>
      <vt:lpstr>RANDOM FOREST</vt:lpstr>
      <vt:lpstr>Random Forest</vt:lpstr>
      <vt:lpstr>Random Forest</vt:lpstr>
      <vt:lpstr>Random Forest</vt:lpstr>
      <vt:lpstr>Random Forest</vt:lpstr>
      <vt:lpstr>Random Forest</vt:lpstr>
      <vt:lpstr>Random Forest</vt:lpstr>
      <vt:lpstr>Random Forest</vt:lpstr>
      <vt:lpstr>Random Forest</vt:lpstr>
      <vt:lpstr>Random Forest</vt:lpstr>
      <vt:lpstr>Random Forest</vt:lpstr>
      <vt:lpstr>Các bước xây dựng</vt:lpstr>
      <vt:lpstr>Bản trình bày PowerPoint</vt:lpstr>
      <vt:lpstr>LOGISTIC REGRESSION</vt:lpstr>
      <vt:lpstr>Logistic Regression</vt:lpstr>
      <vt:lpstr>Logistic Regression</vt:lpstr>
      <vt:lpstr>Logistic Regression</vt:lpstr>
      <vt:lpstr>Logistic Regression</vt:lpstr>
      <vt:lpstr>01</vt:lpstr>
      <vt:lpstr>Logistic Regression</vt:lpstr>
      <vt:lpstr>ALGORITHM EVALUATION</vt:lpstr>
      <vt:lpstr>Evaluation</vt:lpstr>
      <vt:lpstr>Bản trình bày PowerPoint</vt:lpstr>
      <vt:lpstr>Bản trình bày PowerPoint</vt:lpstr>
      <vt:lpstr>Bản trình bày PowerPoint</vt:lpstr>
      <vt:lpstr>Bản trình bày PowerPoint</vt:lpstr>
      <vt:lpstr>Đánh giá</vt:lpstr>
      <vt:lpstr>Đánh giá</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DATAMINING</dc:title>
  <dc:creator>HIEP F5</dc:creator>
  <cp:lastModifiedBy>Nguyen Hiep</cp:lastModifiedBy>
  <cp:revision>20</cp:revision>
  <dcterms:modified xsi:type="dcterms:W3CDTF">2024-05-22T09:12:54Z</dcterms:modified>
</cp:coreProperties>
</file>