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307" r:id="rId4"/>
    <p:sldId id="308" r:id="rId5"/>
    <p:sldId id="319" r:id="rId6"/>
    <p:sldId id="309" r:id="rId7"/>
    <p:sldId id="310" r:id="rId8"/>
    <p:sldId id="311" r:id="rId9"/>
    <p:sldId id="312" r:id="rId10"/>
    <p:sldId id="313" r:id="rId11"/>
    <p:sldId id="314" r:id="rId12"/>
    <p:sldId id="315" r:id="rId13"/>
    <p:sldId id="316" r:id="rId14"/>
    <p:sldId id="317" r:id="rId15"/>
    <p:sldId id="318" r:id="rId16"/>
    <p:sldId id="301" r:id="rId17"/>
    <p:sldId id="302" r:id="rId18"/>
    <p:sldId id="303" r:id="rId19"/>
    <p:sldId id="304" r:id="rId20"/>
    <p:sldId id="290" r:id="rId21"/>
    <p:sldId id="265" r:id="rId22"/>
    <p:sldId id="300" r:id="rId23"/>
    <p:sldId id="291" r:id="rId24"/>
    <p:sldId id="320" r:id="rId25"/>
    <p:sldId id="292" r:id="rId26"/>
    <p:sldId id="298" r:id="rId27"/>
    <p:sldId id="299" r:id="rId28"/>
    <p:sldId id="297" r:id="rId29"/>
    <p:sldId id="281" r:id="rId30"/>
    <p:sldId id="282" r:id="rId31"/>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showGuides="1">
      <p:cViewPr varScale="1">
        <p:scale>
          <a:sx n="85" d="100"/>
          <a:sy n="85" d="100"/>
        </p:scale>
        <p:origin x="341" y="6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chemeClr val="bg1">
              <a:lumMod val="95000"/>
            </a:schemeClr>
          </a:solidFill>
          <a:ln>
            <a:solidFill>
              <a:srgbClr val="2B3E48"/>
            </a:solid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userDrawn="1"/>
        </p:nvSpPr>
        <p:spPr>
          <a:xfrm>
            <a:off x="5551714" y="250371"/>
            <a:ext cx="6389916" cy="6389916"/>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t="8413" b="12381"/>
          <a:stretch>
            <a:fillRect/>
          </a:stretch>
        </p:blipFill>
        <p:spPr>
          <a:xfrm flipH="1">
            <a:off x="5518434" y="1447800"/>
            <a:ext cx="6555643" cy="5192486"/>
          </a:xfrm>
          <a:prstGeom prst="rect">
            <a:avLst/>
          </a:prstGeom>
          <a:ln>
            <a:noFill/>
          </a:ln>
          <a:effectLst>
            <a:outerShdw blurRad="292100" dist="139700" dir="2700000" algn="tl" rotWithShape="0">
              <a:srgbClr val="333333">
                <a:alpha val="65000"/>
              </a:srgbClr>
            </a:outerShdw>
          </a:effectLst>
        </p:spPr>
      </p:pic>
      <p:sp>
        <p:nvSpPr>
          <p:cNvPr id="11" name="椭圆 10"/>
          <p:cNvSpPr/>
          <p:nvPr userDrawn="1"/>
        </p:nvSpPr>
        <p:spPr>
          <a:xfrm>
            <a:off x="9961338" y="206828"/>
            <a:ext cx="2046515" cy="2046515"/>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77110" y="2971799"/>
            <a:ext cx="3777344" cy="3777344"/>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4200" y="1856468"/>
            <a:ext cx="2012948" cy="2012948"/>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49346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a:t>
            </a:r>
            <a:endParaRPr lang="zh-CN" altLang="en-US"/>
          </a:p>
        </p:txBody>
      </p:sp>
      <p:sp>
        <p:nvSpPr>
          <p:cNvPr id="3" name="竖排文字占位符 2"/>
          <p:cNvSpPr>
            <a:spLocks noGrp="1"/>
          </p:cNvSpPr>
          <p:nvPr>
            <p:ph type="body" orient="vert" idx="1"/>
          </p:nvPr>
        </p:nvSpPr>
        <p:spPr/>
        <p:txBody>
          <a:bodyPr vert="vert">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35324236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vert">
            <a:normAutofit/>
          </a:bodyPr>
          <a:lstStyle/>
          <a:p>
            <a:r>
              <a:rPr lang="vi-VN" altLang="vi-VN" sz="4200">
                <a:latin typeface="Noto Sans"/>
                <a:ea typeface="Noto Sans"/>
              </a:rPr>
              <a:t>Bấm vào đây để chỉnh sửa kiểu tiêu đề</a:t>
            </a:r>
            <a:endParaRPr lang="zh-CN" altLang="en-US"/>
          </a:p>
        </p:txBody>
      </p:sp>
      <p:sp>
        <p:nvSpPr>
          <p:cNvPr id="3" name="竖排文字占位符 2"/>
          <p:cNvSpPr>
            <a:spLocks noGrp="1"/>
          </p:cNvSpPr>
          <p:nvPr>
            <p:ph type="body" orient="vert" idx="1"/>
          </p:nvPr>
        </p:nvSpPr>
        <p:spPr>
          <a:xfrm>
            <a:off x="838200" y="365125"/>
            <a:ext cx="7734300" cy="5811838"/>
          </a:xfrm>
        </p:spPr>
        <p:txBody>
          <a:bodyPr vert="vert">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4" name="日期占位符 3"/>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3090072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p:nvSpPr>
        <p:spPr>
          <a:xfrm flipH="1">
            <a:off x="0" y="0"/>
            <a:ext cx="12192000" cy="6858000"/>
          </a:xfrm>
          <a:prstGeom prst="rect">
            <a:avLst/>
          </a:prstGeom>
          <a:solidFill>
            <a:schemeClr val="bg1">
              <a:lumMod val="95000"/>
            </a:schemeClr>
          </a:solidFill>
          <a:ln>
            <a:solidFill>
              <a:srgbClr val="2B3E48"/>
            </a:solid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515938" y="1503364"/>
            <a:ext cx="11196637" cy="0"/>
          </a:xfrm>
          <a:prstGeom prst="line">
            <a:avLst/>
          </a:prstGeom>
          <a:ln w="6350">
            <a:solidFill>
              <a:srgbClr val="2B3E48"/>
            </a:solidFill>
          </a:ln>
        </p:spPr>
        <p:style>
          <a:lnRef idx="1">
            <a:schemeClr val="accent1"/>
          </a:lnRef>
          <a:fillRef idx="0">
            <a:schemeClr val="accent1"/>
          </a:fillRef>
          <a:effectRef idx="0">
            <a:schemeClr val="accent1"/>
          </a:effectRef>
          <a:fontRef idx="minor">
            <a:schemeClr val="tx1"/>
          </a:fontRef>
        </p:style>
      </p:cxnSp>
      <p:sp>
        <p:nvSpPr>
          <p:cNvPr id="12" name="椭圆 11"/>
          <p:cNvSpPr/>
          <p:nvPr userDrawn="1"/>
        </p:nvSpPr>
        <p:spPr>
          <a:xfrm>
            <a:off x="5551714" y="250371"/>
            <a:ext cx="6389916" cy="6389916"/>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9961338" y="206828"/>
            <a:ext cx="2046515" cy="2046515"/>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77110" y="2971799"/>
            <a:ext cx="3777344" cy="3777344"/>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94200" y="1856468"/>
            <a:ext cx="2012948" cy="2012948"/>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t="8413" b="12381"/>
          <a:stretch>
            <a:fillRect/>
          </a:stretch>
        </p:blipFill>
        <p:spPr>
          <a:xfrm>
            <a:off x="-9079" y="1712252"/>
            <a:ext cx="5660579" cy="4483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4670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12192000" cy="6858000"/>
            <a:chOff x="0" y="0"/>
            <a:chExt cx="12192000" cy="6858000"/>
          </a:xfrm>
        </p:grpSpPr>
        <p:sp>
          <p:nvSpPr>
            <p:cNvPr id="10" name="矩形 9"/>
            <p:cNvSpPr/>
            <p:nvPr/>
          </p:nvSpPr>
          <p:spPr>
            <a:xfrm>
              <a:off x="0" y="0"/>
              <a:ext cx="12192000" cy="6858000"/>
            </a:xfrm>
            <a:prstGeom prst="rect">
              <a:avLst/>
            </a:prstGeom>
            <a:solidFill>
              <a:schemeClr val="bg1">
                <a:lumMod val="95000"/>
              </a:schemeClr>
            </a:solidFill>
            <a:ln>
              <a:solidFill>
                <a:srgbClr val="2B3E48"/>
              </a:solidFill>
            </a:ln>
            <a:effectLst>
              <a:outerShdw blurRad="107950" dist="12700" dir="5400000" algn="ctr">
                <a:srgbClr val="000000"/>
              </a:outerShdw>
            </a:effectLst>
            <a:scene3d>
              <a:camera prst="orthographicFront">
                <a:rot lat="0" lon="0" rev="0"/>
              </a:camera>
              <a:lightRig rig="soft" dir="t"/>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515938" y="1503364"/>
              <a:ext cx="11196637" cy="0"/>
            </a:xfrm>
            <a:prstGeom prst="line">
              <a:avLst/>
            </a:prstGeom>
            <a:ln w="6350">
              <a:solidFill>
                <a:srgbClr val="2B3E48"/>
              </a:solidFill>
            </a:ln>
          </p:spPr>
          <p:style>
            <a:lnRef idx="1">
              <a:schemeClr val="accent1"/>
            </a:lnRef>
            <a:fillRef idx="0">
              <a:schemeClr val="accent1"/>
            </a:fillRef>
            <a:effectRef idx="0">
              <a:schemeClr val="accent1"/>
            </a:effectRef>
            <a:fontRef idx="minor">
              <a:schemeClr val="tx1"/>
            </a:fontRef>
          </p:style>
        </p:cxnSp>
      </p:grpSp>
      <p:sp>
        <p:nvSpPr>
          <p:cNvPr id="12" name="椭圆 11"/>
          <p:cNvSpPr/>
          <p:nvPr userDrawn="1"/>
        </p:nvSpPr>
        <p:spPr>
          <a:xfrm>
            <a:off x="5551714" y="250371"/>
            <a:ext cx="6389916" cy="6389916"/>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9961338" y="206828"/>
            <a:ext cx="2046515" cy="2046515"/>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77110" y="2971799"/>
            <a:ext cx="3777344" cy="3777344"/>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94200" y="1856468"/>
            <a:ext cx="2012948" cy="2012948"/>
          </a:xfrm>
          <a:prstGeom prst="ellipse">
            <a:avLst/>
          </a:prstGeom>
          <a:solidFill>
            <a:srgbClr val="C8D6DC">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8584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a:t>
            </a:r>
            <a:endParaRPr lang="zh-CN" altLang="en-US"/>
          </a:p>
        </p:txBody>
      </p:sp>
      <p:sp>
        <p:nvSpPr>
          <p:cNvPr id="3" name="内容占位符 2"/>
          <p:cNvSpPr>
            <a:spLocks noGrp="1"/>
          </p:cNvSpPr>
          <p:nvPr>
            <p:ph sz="half" idx="1"/>
          </p:nvPr>
        </p:nvSpPr>
        <p:spPr>
          <a:xfrm>
            <a:off x="838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4" name="内容占位符 3"/>
          <p:cNvSpPr>
            <a:spLocks noGrp="1"/>
          </p:cNvSpPr>
          <p:nvPr>
            <p:ph sz="half" idx="2"/>
          </p:nvPr>
        </p:nvSpPr>
        <p:spPr>
          <a:xfrm>
            <a:off x="6172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5" name="日期占位符 4"/>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6724536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ormAutofit/>
          </a:bodyPr>
          <a:lstStyle/>
          <a:p>
            <a:r>
              <a:rPr lang="vi-VN" altLang="vi-VN">
                <a:latin typeface="Noto Sans"/>
                <a:ea typeface="Noto Sans"/>
              </a:rPr>
              <a:t>Bấm vào đây để chỉnh sửa kiểu tiêu</a:t>
            </a:r>
            <a:endParaRPr lang="zh-CN" altLang="en-US"/>
          </a:p>
        </p:txBody>
      </p:sp>
      <p:sp>
        <p:nvSpPr>
          <p:cNvPr id="3" name="文本占位符 2"/>
          <p:cNvSpPr>
            <a:spLocks noGrp="1"/>
          </p:cNvSpPr>
          <p:nvPr>
            <p:ph type="body" idx="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4" name="内容占位符 3"/>
          <p:cNvSpPr>
            <a:spLocks noGrp="1"/>
          </p:cNvSpPr>
          <p:nvPr>
            <p:ph sz="half" idx="2"/>
          </p:nvPr>
        </p:nvSpPr>
        <p:spPr>
          <a:xfrm>
            <a:off x="839788" y="2505075"/>
            <a:ext cx="5157787"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5" name="文本占位符 4"/>
          <p:cNvSpPr>
            <a:spLocks noGrp="1"/>
          </p:cNvSpPr>
          <p:nvPr>
            <p:ph type="body" sz="quarter" idx="3"/>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6" name="内容占位符 5"/>
          <p:cNvSpPr>
            <a:spLocks noGrp="1"/>
          </p:cNvSpPr>
          <p:nvPr>
            <p:ph sz="quarter" idx="4"/>
          </p:nvPr>
        </p:nvSpPr>
        <p:spPr>
          <a:xfrm>
            <a:off x="6172200" y="2505075"/>
            <a:ext cx="5183188"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7" name="日期占位符 6"/>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47601893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a:t>
            </a:r>
            <a:endParaRPr lang="zh-CN" altLang="en-US"/>
          </a:p>
        </p:txBody>
      </p:sp>
      <p:sp>
        <p:nvSpPr>
          <p:cNvPr id="3" name="日期占位符 2"/>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3840016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82532818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endParaRPr lang="zh-CN" altLang="en-US"/>
          </a:p>
        </p:txBody>
      </p:sp>
      <p:sp>
        <p:nvSpPr>
          <p:cNvPr id="3" name="内容占位符 2"/>
          <p:cNvSpPr>
            <a:spLocks noGrp="1"/>
          </p:cNvSpPr>
          <p:nvPr>
            <p:ph idx="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41841552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EFD34C00-A8BB-451F-95D6-9C0F75FB2A8E}" type="datetimeFigureOut">
              <a:rPr lang="vi-VN" altLang="vi-VN" sz="1100" smtClean="0">
                <a:latin typeface="Noto Sans"/>
                <a:ea typeface="Noto Sans"/>
              </a:rPr>
              <a:t>18/05/2024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0049157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vi-VN" altLang="vi-VN">
                <a:latin typeface="Noto Sans"/>
                <a:ea typeface="Noto Sans"/>
              </a:rPr>
              <a:t>Bấm vào đây để chỉnh sửa kiểu tiêu</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EFD34C00-A8BB-451F-95D6-9C0F75FB2A8E}" type="datetimeFigureOut">
              <a:rPr lang="vi-VN" altLang="vi-VN" sz="1100" smtClean="0">
                <a:latin typeface="Noto Sans"/>
                <a:ea typeface="Noto Sans"/>
              </a:rPr>
              <a:t>18/05/2024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B543873-8E31-4F5F-946B-BD16709BAD03}"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45579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microsoft.com/office/2007/relationships/hdphoto" Target="../media/hdphoto1.wdp"/><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microsoft.com/office/2007/relationships/hdphoto" Target="../media/hdphoto1.wdp"/><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47D7477-30F6-870E-9DCC-07ED34DC5F63}"/>
              </a:ext>
            </a:extLst>
          </p:cNvPr>
          <p:cNvSpPr txBox="1"/>
          <p:nvPr/>
        </p:nvSpPr>
        <p:spPr>
          <a:xfrm>
            <a:off x="638175" y="-354883"/>
            <a:ext cx="3248024" cy="333141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Báo</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cáo</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nhận</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diện</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động</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vật</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bằng</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CNN</a:t>
            </a:r>
            <a:endParaRPr lang="en-US" altLang="zh-CN" sz="4400" b="1" kern="1200"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endParaRPr>
          </a:p>
        </p:txBody>
      </p:sp>
      <p:pic>
        <p:nvPicPr>
          <p:cNvPr id="4" name="Picture 3">
            <a:extLst>
              <a:ext uri="{FF2B5EF4-FFF2-40B4-BE49-F238E27FC236}">
                <a16:creationId xmlns:a16="http://schemas.microsoft.com/office/drawing/2014/main" id="{7073AF88-75DA-7578-4F63-099F4EB634B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17" b="95749" l="5500" r="96833">
                        <a14:foregroundMark x1="15667" y1="45547" x2="20833" y2="63563"/>
                        <a14:foregroundMark x1="19333" y1="44332" x2="21833" y2="44130"/>
                        <a14:foregroundMark x1="22833" y1="42308" x2="22667" y2="41700"/>
                        <a14:foregroundMark x1="21500" y1="38057" x2="21500" y2="38057"/>
                        <a14:foregroundMark x1="21500" y1="38057" x2="21500" y2="38057"/>
                        <a14:foregroundMark x1="21500" y1="37247" x2="21500" y2="37247"/>
                        <a14:foregroundMark x1="21500" y1="37045" x2="21500" y2="37045"/>
                        <a14:foregroundMark x1="17833" y1="36842" x2="17833" y2="36842"/>
                        <a14:foregroundMark x1="17000" y1="37045" x2="17000" y2="37045"/>
                        <a14:foregroundMark x1="14833" y1="37652" x2="14833" y2="37652"/>
                        <a14:foregroundMark x1="14333" y1="37652" x2="14333" y2="37652"/>
                        <a14:foregroundMark x1="14333" y1="37652" x2="14333" y2="37652"/>
                        <a14:foregroundMark x1="13500" y1="38057" x2="13500" y2="38057"/>
                        <a14:foregroundMark x1="12667" y1="38057" x2="12667" y2="38057"/>
                        <a14:foregroundMark x1="12667" y1="38057" x2="12667" y2="38057"/>
                        <a14:foregroundMark x1="12333" y1="38057" x2="12333" y2="38057"/>
                        <a14:foregroundMark x1="11500" y1="36842" x2="11500" y2="36842"/>
                        <a14:foregroundMark x1="11500" y1="36842" x2="11500" y2="36842"/>
                        <a14:foregroundMark x1="11167" y1="35223" x2="11167" y2="35223"/>
                        <a14:foregroundMark x1="11167" y1="35223" x2="11167" y2="35223"/>
                        <a14:foregroundMark x1="10833" y1="34615" x2="10833" y2="34615"/>
                        <a14:foregroundMark x1="15000" y1="57490" x2="15000" y2="57490"/>
                        <a14:foregroundMark x1="15000" y1="57692" x2="15000" y2="57692"/>
                        <a14:foregroundMark x1="12000" y1="52429" x2="12000" y2="52429"/>
                        <a14:foregroundMark x1="16833" y1="67004" x2="16833" y2="67004"/>
                        <a14:foregroundMark x1="17000" y1="67409" x2="17000" y2="67409"/>
                        <a14:foregroundMark x1="17667" y1="68826" x2="17667" y2="68826"/>
                        <a14:foregroundMark x1="7500" y1="77530" x2="7500" y2="77530"/>
                        <a14:foregroundMark x1="7500" y1="77530" x2="7500" y2="77530"/>
                        <a14:foregroundMark x1="5500" y1="70648" x2="5500" y2="70648"/>
                        <a14:foregroundMark x1="5500" y1="70648" x2="5500" y2="70648"/>
                        <a14:foregroundMark x1="10333" y1="88866" x2="10333" y2="88866"/>
                        <a14:foregroundMark x1="10333" y1="89069" x2="10333" y2="89069"/>
                        <a14:foregroundMark x1="22167" y1="83198" x2="22167" y2="83198"/>
                        <a14:foregroundMark x1="22833" y1="80769" x2="22833" y2="80769"/>
                        <a14:foregroundMark x1="22833" y1="78138" x2="22833" y2="78138"/>
                        <a14:foregroundMark x1="21833" y1="74494" x2="21833" y2="74494"/>
                        <a14:foregroundMark x1="21167" y1="73077" x2="21167" y2="73077"/>
                        <a14:foregroundMark x1="20167" y1="71053" x2="20167" y2="71053"/>
                        <a14:foregroundMark x1="19833" y1="70445" x2="19833" y2="70445"/>
                        <a14:foregroundMark x1="19833" y1="70040" x2="19833" y2="70040"/>
                        <a14:foregroundMark x1="18333" y1="65789" x2="18333" y2="65789"/>
                        <a14:foregroundMark x1="15333" y1="59919" x2="15333" y2="59919"/>
                        <a14:foregroundMark x1="13667" y1="58704" x2="13667" y2="58704"/>
                        <a14:foregroundMark x1="13500" y1="58502" x2="13500" y2="58502"/>
                        <a14:foregroundMark x1="12833" y1="57490" x2="12833" y2="57490"/>
                        <a14:foregroundMark x1="12667" y1="56680" x2="12667" y2="56680"/>
                        <a14:foregroundMark x1="12500" y1="56073" x2="12500" y2="56073"/>
                        <a14:foregroundMark x1="25000" y1="72267" x2="25000" y2="72874"/>
                        <a14:foregroundMark x1="25167" y1="74696" x2="25500" y2="76518"/>
                        <a14:foregroundMark x1="26000" y1="78947" x2="26500" y2="79555"/>
                        <a14:foregroundMark x1="26500" y1="80972" x2="26833" y2="81579"/>
                        <a14:foregroundMark x1="27667" y1="84008" x2="27667" y2="84008"/>
                        <a14:foregroundMark x1="28000" y1="84413" x2="28000" y2="84413"/>
                        <a14:foregroundMark x1="31500" y1="75709" x2="31500" y2="75709"/>
                        <a14:foregroundMark x1="30500" y1="73684" x2="30500" y2="73684"/>
                        <a14:foregroundMark x1="30500" y1="73684" x2="30500" y2="73684"/>
                        <a14:foregroundMark x1="30500" y1="73482" x2="30500" y2="73482"/>
                        <a14:foregroundMark x1="32167" y1="72874" x2="32167" y2="72874"/>
                        <a14:foregroundMark x1="36333" y1="72874" x2="37000" y2="72874"/>
                        <a14:foregroundMark x1="37000" y1="72874" x2="37000" y2="72874"/>
                        <a14:foregroundMark x1="37333" y1="70445" x2="37333" y2="70445"/>
                        <a14:foregroundMark x1="37500" y1="69433" x2="37500" y2="69433"/>
                        <a14:foregroundMark x1="37667" y1="69433" x2="38167" y2="69636"/>
                        <a14:foregroundMark x1="38667" y1="68826" x2="38667" y2="68826"/>
                        <a14:foregroundMark x1="38833" y1="68421" x2="38833" y2="68421"/>
                        <a14:foregroundMark x1="37500" y1="63968" x2="37500" y2="63968"/>
                        <a14:foregroundMark x1="38667" y1="65385" x2="38667" y2="65385"/>
                        <a14:foregroundMark x1="38667" y1="65385" x2="38667" y2="65385"/>
                        <a14:foregroundMark x1="38167" y1="68421" x2="38167" y2="68421"/>
                        <a14:foregroundMark x1="38167" y1="68421" x2="38167" y2="68421"/>
                        <a14:foregroundMark x1="38167" y1="64980" x2="38167" y2="64980"/>
                        <a14:foregroundMark x1="26833" y1="75304" x2="26833" y2="75304"/>
                        <a14:foregroundMark x1="26833" y1="75304" x2="26833" y2="75304"/>
                        <a14:foregroundMark x1="24000" y1="78947" x2="22833" y2="82186"/>
                        <a14:foregroundMark x1="21167" y1="82794" x2="21167" y2="82794"/>
                        <a14:foregroundMark x1="13500" y1="82591" x2="13500" y2="82591"/>
                        <a14:foregroundMark x1="13500" y1="80364" x2="13500" y2="80364"/>
                        <a14:foregroundMark x1="15500" y1="80364" x2="16667" y2="85020"/>
                        <a14:foregroundMark x1="17167" y1="86235" x2="17167" y2="86235"/>
                        <a14:foregroundMark x1="17333" y1="87652" x2="17333" y2="87652"/>
                        <a14:foregroundMark x1="17333" y1="88259" x2="17333" y2="88259"/>
                        <a14:foregroundMark x1="17500" y1="89069" x2="16833" y2="89069"/>
                        <a14:foregroundMark x1="13500" y1="89676" x2="13500" y2="89676"/>
                        <a14:foregroundMark x1="12500" y1="89676" x2="12500" y2="89676"/>
                        <a14:foregroundMark x1="12333" y1="90891" x2="12333" y2="90891"/>
                        <a14:foregroundMark x1="12500" y1="91093" x2="12500" y2="91093"/>
                        <a14:foregroundMark x1="13000" y1="91903" x2="13000" y2="91903"/>
                        <a14:foregroundMark x1="23333" y1="89676" x2="23333" y2="89676"/>
                        <a14:foregroundMark x1="23333" y1="89676" x2="23333" y2="89676"/>
                        <a14:foregroundMark x1="26333" y1="88259" x2="27500" y2="87854"/>
                        <a14:foregroundMark x1="28833" y1="87854" x2="28833" y2="87854"/>
                        <a14:foregroundMark x1="29333" y1="85830" x2="28667" y2="85425"/>
                        <a14:foregroundMark x1="17667" y1="88057" x2="17667" y2="88057"/>
                        <a14:foregroundMark x1="21000" y1="90283" x2="21000" y2="90283"/>
                        <a14:foregroundMark x1="21000" y1="90283" x2="21000" y2="91700"/>
                        <a14:foregroundMark x1="17667" y1="93320" x2="17667" y2="93320"/>
                        <a14:foregroundMark x1="17667" y1="93320" x2="17000" y2="93522"/>
                        <a14:foregroundMark x1="17000" y1="93522" x2="13333" y2="93522"/>
                        <a14:foregroundMark x1="13333" y1="93522" x2="13333" y2="93522"/>
                        <a14:foregroundMark x1="13333" y1="93522" x2="17167" y2="93320"/>
                        <a14:foregroundMark x1="25000" y1="93320" x2="26167" y2="93927"/>
                        <a14:foregroundMark x1="26167" y1="93927" x2="26167" y2="93927"/>
                        <a14:foregroundMark x1="26500" y1="93927" x2="27833" y2="94534"/>
                        <a14:foregroundMark x1="30000" y1="94534" x2="31833" y2="94534"/>
                        <a14:foregroundMark x1="31833" y1="94534" x2="33167" y2="94534"/>
                        <a14:foregroundMark x1="33833" y1="94534" x2="36167" y2="94534"/>
                        <a14:foregroundMark x1="36167" y1="94534" x2="40167" y2="94534"/>
                        <a14:foregroundMark x1="40167" y1="94534" x2="42000" y2="94534"/>
                        <a14:foregroundMark x1="42000" y1="94534" x2="44667" y2="94534"/>
                        <a14:foregroundMark x1="44667" y1="94534" x2="48333" y2="94534"/>
                        <a14:foregroundMark x1="48333" y1="94534" x2="50333" y2="94534"/>
                        <a14:foregroundMark x1="50333" y1="94534" x2="47667" y2="94534"/>
                        <a14:foregroundMark x1="53833" y1="94737" x2="57000" y2="95749"/>
                        <a14:foregroundMark x1="57000" y1="95749" x2="61667" y2="95749"/>
                        <a14:foregroundMark x1="61667" y1="95749" x2="63833" y2="95749"/>
                        <a14:foregroundMark x1="63833" y1="95749" x2="60667" y2="95749"/>
                        <a14:foregroundMark x1="60667" y1="95749" x2="70667" y2="95749"/>
                        <a14:foregroundMark x1="70667" y1="95749" x2="74833" y2="95547"/>
                        <a14:foregroundMark x1="74833" y1="95547" x2="78500" y2="95344"/>
                        <a14:foregroundMark x1="78500" y1="95344" x2="78833" y2="91903"/>
                        <a14:foregroundMark x1="78833" y1="91903" x2="86167" y2="94332"/>
                        <a14:foregroundMark x1="86167" y1="94332" x2="89000" y2="94332"/>
                        <a14:foregroundMark x1="89000" y1="94332" x2="89000" y2="94332"/>
                        <a14:foregroundMark x1="91833" y1="94332" x2="94167" y2="94130"/>
                        <a14:foregroundMark x1="94167" y1="94130" x2="94833" y2="94130"/>
                        <a14:foregroundMark x1="96000" y1="95344" x2="96000" y2="95344"/>
                        <a14:foregroundMark x1="96000" y1="95344" x2="96000" y2="95344"/>
                        <a14:foregroundMark x1="96833" y1="95142" x2="96833" y2="95142"/>
                        <a14:foregroundMark x1="96833" y1="95142" x2="96333" y2="93320"/>
                        <a14:foregroundMark x1="36000" y1="78947" x2="36000" y2="78947"/>
                        <a14:foregroundMark x1="36000" y1="78947" x2="36833" y2="81377"/>
                        <a14:foregroundMark x1="23500" y1="87045" x2="23500" y2="87045"/>
                        <a14:foregroundMark x1="23500" y1="87045" x2="23000" y2="82794"/>
                        <a14:foregroundMark x1="19000" y1="41903" x2="19000" y2="41903"/>
                        <a14:foregroundMark x1="19000" y1="41903" x2="19000" y2="41903"/>
                        <a14:foregroundMark x1="88500" y1="30769" x2="87833" y2="27935"/>
                        <a14:foregroundMark x1="87833" y1="27935" x2="86167" y2="26316"/>
                        <a14:foregroundMark x1="86167" y1="26316" x2="81833" y2="25911"/>
                        <a14:foregroundMark x1="81833" y1="25911" x2="80667" y2="28543"/>
                        <a14:foregroundMark x1="80667" y1="28543" x2="81000" y2="39676"/>
                        <a14:foregroundMark x1="81000" y1="39676" x2="83167" y2="43725"/>
                        <a14:foregroundMark x1="83167" y1="43725" x2="84500" y2="37652"/>
                        <a14:foregroundMark x1="84500" y1="37652" x2="85833" y2="34008"/>
                        <a14:foregroundMark x1="85833" y1="34008" x2="89500" y2="43117"/>
                        <a14:foregroundMark x1="89500" y1="43117" x2="89500" y2="47571"/>
                        <a14:foregroundMark x1="89500" y1="47571" x2="79500" y2="53441"/>
                        <a14:foregroundMark x1="79500" y1="53441" x2="79500" y2="53441"/>
                        <a14:foregroundMark x1="79833" y1="53644" x2="88167" y2="52429"/>
                        <a14:foregroundMark x1="89833" y1="52429" x2="93000" y2="52429"/>
                        <a14:foregroundMark x1="93000" y1="52429" x2="94500" y2="52429"/>
                        <a14:foregroundMark x1="94500" y1="52429" x2="95167" y2="52024"/>
                        <a14:foregroundMark x1="95167" y1="52024" x2="95833" y2="44332"/>
                        <a14:foregroundMark x1="95833" y1="44332" x2="95667" y2="40688"/>
                        <a14:foregroundMark x1="95667" y1="40688" x2="95500" y2="35020"/>
                        <a14:foregroundMark x1="95500" y1="35020" x2="95167" y2="30769"/>
                        <a14:foregroundMark x1="95167" y1="30769" x2="94833" y2="28340"/>
                        <a14:foregroundMark x1="94833" y1="28340" x2="92333" y2="27733"/>
                        <a14:foregroundMark x1="92333" y1="27733" x2="89333" y2="24899"/>
                        <a14:foregroundMark x1="82667" y1="22874" x2="79667" y2="22470"/>
                        <a14:foregroundMark x1="79667" y1="22470" x2="79000" y2="21660"/>
                        <a14:foregroundMark x1="79000" y1="21660" x2="80000" y2="20445"/>
                        <a14:foregroundMark x1="80000" y1="20445" x2="88833" y2="19231"/>
                        <a14:foregroundMark x1="93167" y1="19231" x2="95333" y2="18421"/>
                        <a14:foregroundMark x1="95333" y1="18421" x2="96167" y2="17611"/>
                        <a14:foregroundMark x1="96167" y1="17611" x2="96167" y2="17611"/>
                        <a14:foregroundMark x1="96167" y1="17611" x2="95000" y2="17206"/>
                        <a14:foregroundMark x1="93833" y1="17004" x2="93833" y2="17004"/>
                        <a14:foregroundMark x1="93833" y1="17004" x2="93833" y2="17004"/>
                        <a14:foregroundMark x1="93833" y1="17004" x2="93833" y2="17004"/>
                        <a14:foregroundMark x1="95833" y1="17004" x2="95833" y2="17004"/>
                        <a14:foregroundMark x1="95833" y1="17004" x2="93833" y2="17004"/>
                        <a14:foregroundMark x1="92000" y1="17004" x2="92000" y2="17004"/>
                        <a14:foregroundMark x1="91667" y1="17004" x2="92167" y2="16599"/>
                        <a14:foregroundMark x1="94000" y1="16599" x2="94000" y2="16599"/>
                        <a14:foregroundMark x1="94167" y1="16599" x2="94333" y2="17409"/>
                        <a14:foregroundMark x1="93167" y1="16802" x2="93167" y2="16802"/>
                        <a14:foregroundMark x1="93167" y1="16802" x2="93167" y2="16802"/>
                        <a14:foregroundMark x1="93167" y1="17206" x2="93167" y2="17206"/>
                        <a14:foregroundMark x1="93167" y1="17206" x2="93167" y2="17206"/>
                        <a14:foregroundMark x1="94000" y1="37045" x2="94000" y2="37854"/>
                        <a14:foregroundMark x1="94000" y1="37854" x2="94000" y2="41903"/>
                        <a14:foregroundMark x1="93167" y1="16802" x2="93167" y2="16802"/>
                        <a14:foregroundMark x1="93167" y1="16802" x2="95333" y2="23684"/>
                        <a14:foregroundMark x1="71000" y1="77935" x2="71000" y2="77935"/>
                        <a14:foregroundMark x1="71000" y1="78340" x2="68167" y2="79352"/>
                        <a14:foregroundMark x1="68167" y1="79352" x2="66500" y2="79150"/>
                        <a14:foregroundMark x1="66500" y1="79150" x2="65000" y2="76923"/>
                        <a14:foregroundMark x1="65000" y1="76923" x2="67667" y2="74291"/>
                        <a14:foregroundMark x1="67667" y1="74291" x2="70833" y2="73684"/>
                        <a14:foregroundMark x1="70833" y1="73684" x2="69333" y2="73684"/>
                        <a14:foregroundMark x1="69333" y1="73684" x2="65000" y2="72470"/>
                        <a14:foregroundMark x1="65000" y1="72470" x2="63833" y2="72470"/>
                        <a14:foregroundMark x1="63833" y1="72470" x2="63500" y2="75709"/>
                        <a14:foregroundMark x1="63500" y1="75709" x2="63500" y2="84008"/>
                        <a14:foregroundMark x1="63500" y1="84008" x2="63500" y2="88259"/>
                        <a14:foregroundMark x1="63500" y1="88259" x2="63500" y2="89879"/>
                        <a14:foregroundMark x1="63500" y1="89879" x2="71833" y2="90486"/>
                        <a14:foregroundMark x1="71833" y1="90486" x2="73000" y2="90486"/>
                        <a14:backgroundMark x1="6833" y1="22874" x2="6833" y2="22874"/>
                        <a14:backgroundMark x1="9333" y1="23684" x2="18000" y2="17004"/>
                        <a14:backgroundMark x1="2667" y1="20445" x2="13500" y2="8502"/>
                        <a14:backgroundMark x1="8500" y1="10121" x2="43833" y2="8502"/>
                        <a14:backgroundMark x1="22000" y1="7085" x2="54000" y2="7085"/>
                        <a14:backgroundMark x1="45667" y1="7692" x2="81167" y2="8300"/>
                        <a14:backgroundMark x1="81833" y1="8300" x2="83333" y2="8300"/>
                        <a14:backgroundMark x1="93182" y1="16599" x2="93409" y2="16824"/>
                        <a14:backgroundMark x1="92445" y1="15868" x2="93182" y2="16599"/>
                        <a14:backgroundMark x1="85833" y1="9312" x2="92195" y2="15619"/>
                        <a14:backgroundMark x1="87500" y1="2429" x2="47167" y2="13563"/>
                      </a14:backgroundRemoval>
                    </a14:imgEffect>
                  </a14:imgLayer>
                </a14:imgProps>
              </a:ext>
            </a:extLst>
          </a:blip>
          <a:stretch>
            <a:fillRect/>
          </a:stretch>
        </p:blipFill>
        <p:spPr>
          <a:xfrm>
            <a:off x="4193383" y="6438922"/>
            <a:ext cx="6782756" cy="5578816"/>
          </a:xfrm>
          <a:prstGeom prst="rect">
            <a:avLst/>
          </a:prstGeom>
        </p:spPr>
      </p:pic>
      <p:pic>
        <p:nvPicPr>
          <p:cNvPr id="8" name="Graphic 7" descr="Camera outline">
            <a:extLst>
              <a:ext uri="{FF2B5EF4-FFF2-40B4-BE49-F238E27FC236}">
                <a16:creationId xmlns:a16="http://schemas.microsoft.com/office/drawing/2014/main" id="{24BBBDA3-9960-8237-3FD0-5C60F4B707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5303" y="-1269283"/>
            <a:ext cx="914400" cy="914400"/>
          </a:xfrm>
          <a:prstGeom prst="rect">
            <a:avLst/>
          </a:prstGeom>
        </p:spPr>
      </p:pic>
      <p:pic>
        <p:nvPicPr>
          <p:cNvPr id="11" name="Graphic 10" descr="3d Glasses with solid fill">
            <a:extLst>
              <a:ext uri="{FF2B5EF4-FFF2-40B4-BE49-F238E27FC236}">
                <a16:creationId xmlns:a16="http://schemas.microsoft.com/office/drawing/2014/main" id="{6F7B3D79-90D7-8EBA-361A-0354720142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16865" y="271174"/>
            <a:ext cx="914400" cy="914400"/>
          </a:xfrm>
          <a:prstGeom prst="rect">
            <a:avLst/>
          </a:prstGeom>
        </p:spPr>
      </p:pic>
      <p:pic>
        <p:nvPicPr>
          <p:cNvPr id="13" name="Graphic 12" descr="Artificial Intelligence outline">
            <a:extLst>
              <a:ext uri="{FF2B5EF4-FFF2-40B4-BE49-F238E27FC236}">
                <a16:creationId xmlns:a16="http://schemas.microsoft.com/office/drawing/2014/main" id="{7104D3CC-E7BC-31BB-1CDF-04B5B11A63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46268" y="7657277"/>
            <a:ext cx="914400" cy="914400"/>
          </a:xfrm>
          <a:prstGeom prst="rect">
            <a:avLst/>
          </a:prstGeom>
        </p:spPr>
      </p:pic>
      <p:pic>
        <p:nvPicPr>
          <p:cNvPr id="15" name="Graphic 14" descr="Database outline">
            <a:extLst>
              <a:ext uri="{FF2B5EF4-FFF2-40B4-BE49-F238E27FC236}">
                <a16:creationId xmlns:a16="http://schemas.microsoft.com/office/drawing/2014/main" id="{3DB03BDC-DB6C-D188-7FF9-751599D1F5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5363" y="-1132123"/>
            <a:ext cx="914400" cy="914400"/>
          </a:xfrm>
          <a:prstGeom prst="rect">
            <a:avLst/>
          </a:prstGeom>
        </p:spPr>
      </p:pic>
      <p:pic>
        <p:nvPicPr>
          <p:cNvPr id="17" name="Graphic 16" descr="Presentation with bar chart outline">
            <a:extLst>
              <a:ext uri="{FF2B5EF4-FFF2-40B4-BE49-F238E27FC236}">
                <a16:creationId xmlns:a16="http://schemas.microsoft.com/office/drawing/2014/main" id="{0E3BA2A1-38B9-7A32-C0FB-B2F9AA9649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38052" y="3680970"/>
            <a:ext cx="914400" cy="914400"/>
          </a:xfrm>
          <a:prstGeom prst="rect">
            <a:avLst/>
          </a:prstGeom>
        </p:spPr>
      </p:pic>
      <p:pic>
        <p:nvPicPr>
          <p:cNvPr id="19" name="Graphic 18" descr="Table outline">
            <a:extLst>
              <a:ext uri="{FF2B5EF4-FFF2-40B4-BE49-F238E27FC236}">
                <a16:creationId xmlns:a16="http://schemas.microsoft.com/office/drawing/2014/main" id="{4532B429-044C-7984-34C8-001839EEB6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80158" y="5672426"/>
            <a:ext cx="914400" cy="914400"/>
          </a:xfrm>
          <a:prstGeom prst="rect">
            <a:avLst/>
          </a:prstGeom>
        </p:spPr>
      </p:pic>
    </p:spTree>
    <p:extLst>
      <p:ext uri="{BB962C8B-B14F-4D97-AF65-F5344CB8AC3E}">
        <p14:creationId xmlns:p14="http://schemas.microsoft.com/office/powerpoint/2010/main" val="209872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752421"/>
            <a:ext cx="442479" cy="519693"/>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52421"/>
            <a:ext cx="6530312" cy="63695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r>
              <a:rPr lang="vi-VN" altLang="vi-VN" sz="2400" b="1" spc="300" dirty="0">
                <a:solidFill>
                  <a:schemeClr val="tx1">
                    <a:lumMod val="75000"/>
                    <a:lumOff val="25000"/>
                  </a:schemeClr>
                </a:solidFill>
                <a:latin typeface="Noto Sans"/>
                <a:ea typeface="Noto Sans"/>
                <a:sym typeface="Noto Sans CJK Regular" panose="020B0500000000000000" pitchFamily="34" charset="-122"/>
              </a:rPr>
              <a:t>Giới thiệu tổng quan về CNN</a:t>
            </a:r>
          </a:p>
        </p:txBody>
      </p:sp>
      <p:sp>
        <p:nvSpPr>
          <p:cNvPr id="7" name="圆角矩形 6"/>
          <p:cNvSpPr/>
          <p:nvPr/>
        </p:nvSpPr>
        <p:spPr>
          <a:xfrm>
            <a:off x="1151964" y="752421"/>
            <a:ext cx="914624" cy="63695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zh-CN" sz="2800" b="1" dirty="0">
                <a:solidFill>
                  <a:schemeClr val="bg1"/>
                </a:solidFill>
                <a:latin typeface="Noto Sans"/>
                <a:ea typeface="Noto Sans"/>
                <a:sym typeface="Noto Sans CJK Regular" panose="020B0500000000000000" pitchFamily="34" charset="-122"/>
              </a:rPr>
              <a:t>03</a:t>
            </a:r>
            <a:endParaRPr lang="zh-CN" altLang="en-US" sz="28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cxnSp>
        <p:nvCxnSpPr>
          <p:cNvPr id="8" name="直接连接符 7"/>
          <p:cNvCxnSpPr/>
          <p:nvPr/>
        </p:nvCxnSpPr>
        <p:spPr>
          <a:xfrm>
            <a:off x="4421363" y="3396615"/>
            <a:ext cx="6522366" cy="285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23"/>
          <p:cNvSpPr txBox="1"/>
          <p:nvPr/>
        </p:nvSpPr>
        <p:spPr>
          <a:xfrm>
            <a:off x="4421363" y="3930106"/>
            <a:ext cx="6856237" cy="337796"/>
          </a:xfrm>
          <a:prstGeom prst="rect">
            <a:avLst/>
          </a:prstGeom>
          <a:noFill/>
        </p:spPr>
        <p:txBody>
          <a:bodyPr wrap="square" rtlCol="0">
            <a:noAutofit/>
          </a:bodyPr>
          <a:lstStyle/>
          <a:p>
            <a:pPr>
              <a:lnSpc>
                <a:spcPct val="120000"/>
              </a:lnSpc>
            </a:pPr>
            <a:r>
              <a:rPr lang="vi-VN" sz="1400" dirty="0">
                <a:latin typeface="Noto Sans" panose="020B0502040504020204" pitchFamily="34" charset="0"/>
                <a:ea typeface="Noto Sans" panose="020B0502040504020204" pitchFamily="34" charset="0"/>
                <a:cs typeface="Noto Sans" panose="020B0502040504020204" pitchFamily="34" charset="0"/>
              </a:rPr>
              <a:t>Thuật toán CNN là một phần quan trọng của </a:t>
            </a:r>
            <a:r>
              <a:rPr lang="vi-VN" sz="1400" dirty="0" err="1">
                <a:latin typeface="Noto Sans" panose="020B0502040504020204" pitchFamily="34" charset="0"/>
                <a:ea typeface="Noto Sans" panose="020B0502040504020204" pitchFamily="34" charset="0"/>
                <a:cs typeface="Noto Sans" panose="020B0502040504020204" pitchFamily="34" charset="0"/>
              </a:rPr>
              <a:t>Deep</a:t>
            </a:r>
            <a:r>
              <a:rPr lang="vi-VN" sz="1400" dirty="0">
                <a:latin typeface="Noto Sans" panose="020B0502040504020204" pitchFamily="34" charset="0"/>
                <a:ea typeface="Noto Sans" panose="020B0502040504020204" pitchFamily="34" charset="0"/>
                <a:cs typeface="Noto Sans" panose="020B0502040504020204" pitchFamily="34" charset="0"/>
              </a:rPr>
              <a:t> </a:t>
            </a:r>
            <a:r>
              <a:rPr lang="vi-VN" sz="1400" dirty="0" err="1">
                <a:latin typeface="Noto Sans" panose="020B0502040504020204" pitchFamily="34" charset="0"/>
                <a:ea typeface="Noto Sans" panose="020B0502040504020204" pitchFamily="34" charset="0"/>
                <a:cs typeface="Noto Sans" panose="020B0502040504020204" pitchFamily="34" charset="0"/>
              </a:rPr>
              <a:t>Learning</a:t>
            </a:r>
            <a:r>
              <a:rPr lang="vi-VN" sz="1400" dirty="0">
                <a:latin typeface="Noto Sans" panose="020B0502040504020204" pitchFamily="34" charset="0"/>
                <a:ea typeface="Noto Sans" panose="020B0502040504020204" pitchFamily="34" charset="0"/>
                <a:cs typeface="Noto Sans" panose="020B0502040504020204" pitchFamily="34" charset="0"/>
              </a:rPr>
              <a:t>- tập hợp các thuật toán nhằm xây dựng mô hình dữ liệu trừu tượng thông qua việc sử dụng nhiều lớp xử lý cấu trúc phức tạp.</a:t>
            </a:r>
            <a:endParaRPr lang="zh-CN" altLang="en-US" sz="1400" dirty="0">
              <a:solidFill>
                <a:schemeClr val="tx1">
                  <a:lumMod val="65000"/>
                  <a:lumOff val="35000"/>
                </a:schemeClr>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11" name="直接连接符 10"/>
          <p:cNvCxnSpPr/>
          <p:nvPr/>
        </p:nvCxnSpPr>
        <p:spPr>
          <a:xfrm>
            <a:off x="4421363" y="4979035"/>
            <a:ext cx="6561127" cy="1286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 202"/>
          <p:cNvSpPr/>
          <p:nvPr/>
        </p:nvSpPr>
        <p:spPr>
          <a:xfrm>
            <a:off x="404941" y="2162230"/>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6" name=" 202"/>
          <p:cNvSpPr/>
          <p:nvPr/>
        </p:nvSpPr>
        <p:spPr>
          <a:xfrm flipV="1">
            <a:off x="408769" y="4651375"/>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7" name=" 202"/>
          <p:cNvSpPr/>
          <p:nvPr/>
        </p:nvSpPr>
        <p:spPr>
          <a:xfrm flipH="1">
            <a:off x="3898618" y="2135960"/>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 202"/>
          <p:cNvSpPr/>
          <p:nvPr/>
        </p:nvSpPr>
        <p:spPr>
          <a:xfrm flipH="1" flipV="1">
            <a:off x="3912747" y="4707079"/>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5" name="TextBox 4">
            <a:extLst>
              <a:ext uri="{FF2B5EF4-FFF2-40B4-BE49-F238E27FC236}">
                <a16:creationId xmlns:a16="http://schemas.microsoft.com/office/drawing/2014/main" id="{B2D69683-F5EB-2322-1F52-F106E063C209}"/>
              </a:ext>
            </a:extLst>
          </p:cNvPr>
          <p:cNvSpPr txBox="1"/>
          <p:nvPr/>
        </p:nvSpPr>
        <p:spPr>
          <a:xfrm>
            <a:off x="3940202" y="2685482"/>
            <a:ext cx="7042288" cy="632417"/>
          </a:xfrm>
          <a:prstGeom prst="rect">
            <a:avLst/>
          </a:prstGeom>
          <a:noFill/>
        </p:spPr>
        <p:txBody>
          <a:bodyPr wrap="square" rtlCol="0">
            <a:spAutoFit/>
          </a:bodyPr>
          <a:lstStyle/>
          <a:p>
            <a:pPr marL="457200">
              <a:lnSpc>
                <a:spcPts val="2175"/>
              </a:lnSpc>
              <a:spcBef>
                <a:spcPts val="750"/>
              </a:spcBef>
              <a:spcAft>
                <a:spcPts val="750"/>
              </a:spcAft>
            </a:pPr>
            <a:r>
              <a:rPr lang="vi-VN" sz="1400" dirty="0" err="1">
                <a:effectLst/>
                <a:latin typeface="Noto Sans" panose="020B0502040504020204" pitchFamily="34" charset="0"/>
                <a:ea typeface="Noto Sans" panose="020B0502040504020204" pitchFamily="34" charset="0"/>
                <a:cs typeface="Noto Sans" panose="020B0502040504020204" pitchFamily="34" charset="0"/>
              </a:rPr>
              <a:t>Convolutional</a:t>
            </a:r>
            <a:r>
              <a:rPr lang="vi-VN" sz="1400" dirty="0">
                <a:effectLst/>
                <a:latin typeface="Noto Sans" panose="020B0502040504020204" pitchFamily="34" charset="0"/>
                <a:ea typeface="Noto Sans" panose="020B0502040504020204" pitchFamily="34" charset="0"/>
                <a:cs typeface="Noto Sans" panose="020B0502040504020204" pitchFamily="34" charset="0"/>
              </a:rPr>
              <a:t> </a:t>
            </a:r>
            <a:r>
              <a:rPr lang="vi-VN" sz="1400" dirty="0" err="1">
                <a:effectLst/>
                <a:latin typeface="Noto Sans" panose="020B0502040504020204" pitchFamily="34" charset="0"/>
                <a:ea typeface="Noto Sans" panose="020B0502040504020204" pitchFamily="34" charset="0"/>
                <a:cs typeface="Noto Sans" panose="020B0502040504020204" pitchFamily="34" charset="0"/>
              </a:rPr>
              <a:t>Neural</a:t>
            </a:r>
            <a:r>
              <a:rPr lang="vi-VN" sz="1400" dirty="0">
                <a:effectLst/>
                <a:latin typeface="Noto Sans" panose="020B0502040504020204" pitchFamily="34" charset="0"/>
                <a:ea typeface="Noto Sans" panose="020B0502040504020204" pitchFamily="34" charset="0"/>
                <a:cs typeface="Noto Sans" panose="020B0502040504020204" pitchFamily="34" charset="0"/>
              </a:rPr>
              <a:t> </a:t>
            </a:r>
            <a:r>
              <a:rPr lang="vi-VN" sz="1400" dirty="0" err="1">
                <a:effectLst/>
                <a:latin typeface="Noto Sans" panose="020B0502040504020204" pitchFamily="34" charset="0"/>
                <a:ea typeface="Noto Sans" panose="020B0502040504020204" pitchFamily="34" charset="0"/>
                <a:cs typeface="Noto Sans" panose="020B0502040504020204" pitchFamily="34" charset="0"/>
              </a:rPr>
              <a:t>Network</a:t>
            </a:r>
            <a:r>
              <a:rPr lang="vi-VN" sz="1400" dirty="0">
                <a:effectLst/>
                <a:latin typeface="Noto Sans" panose="020B0502040504020204" pitchFamily="34" charset="0"/>
                <a:ea typeface="Noto Sans" panose="020B0502040504020204" pitchFamily="34" charset="0"/>
                <a:cs typeface="Noto Sans" panose="020B0502040504020204" pitchFamily="34" charset="0"/>
              </a:rPr>
              <a:t> (CNN), hay còn gọi là </a:t>
            </a:r>
            <a:r>
              <a:rPr lang="vi-VN" sz="1400" dirty="0" err="1">
                <a:effectLst/>
                <a:latin typeface="Noto Sans" panose="020B0502040504020204" pitchFamily="34" charset="0"/>
                <a:ea typeface="Noto Sans" panose="020B0502040504020204" pitchFamily="34" charset="0"/>
                <a:cs typeface="Noto Sans" panose="020B0502040504020204" pitchFamily="34" charset="0"/>
              </a:rPr>
              <a:t>ConvNet</a:t>
            </a:r>
            <a:r>
              <a:rPr lang="vi-VN" sz="1400" dirty="0">
                <a:effectLst/>
                <a:latin typeface="Noto Sans" panose="020B0502040504020204" pitchFamily="34" charset="0"/>
                <a:ea typeface="Noto Sans" panose="020B0502040504020204" pitchFamily="34" charset="0"/>
                <a:cs typeface="Noto Sans" panose="020B0502040504020204" pitchFamily="34" charset="0"/>
              </a:rPr>
              <a:t>, là một loại mạng nơ-</a:t>
            </a:r>
            <a:r>
              <a:rPr lang="vi-VN" sz="1400" dirty="0" err="1">
                <a:effectLst/>
                <a:latin typeface="Noto Sans" panose="020B0502040504020204" pitchFamily="34" charset="0"/>
                <a:ea typeface="Noto Sans" panose="020B0502040504020204" pitchFamily="34" charset="0"/>
                <a:cs typeface="Noto Sans" panose="020B0502040504020204" pitchFamily="34" charset="0"/>
              </a:rPr>
              <a:t>ron</a:t>
            </a:r>
            <a:r>
              <a:rPr lang="vi-VN" sz="1400" dirty="0">
                <a:effectLst/>
                <a:latin typeface="Noto Sans" panose="020B0502040504020204" pitchFamily="34" charset="0"/>
                <a:ea typeface="Noto Sans" panose="020B0502040504020204" pitchFamily="34" charset="0"/>
                <a:cs typeface="Noto Sans" panose="020B0502040504020204" pitchFamily="34" charset="0"/>
              </a:rPr>
              <a:t> tích tụ được sử dụng phổ biến trong lĩnh vực xử lý hình ảnh. </a:t>
            </a:r>
            <a:endParaRPr lang="en-US" sz="14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2050" name="Picture 2" descr="Tìm hiểu Convolutional Neural Network và những ứng dụng thực tế -  Fptshop.com.vn">
            <a:extLst>
              <a:ext uri="{FF2B5EF4-FFF2-40B4-BE49-F238E27FC236}">
                <a16:creationId xmlns:a16="http://schemas.microsoft.com/office/drawing/2014/main" id="{9E0AA29D-C265-1336-0715-5E2E48241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99" y="2455636"/>
            <a:ext cx="3458594" cy="230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0162"/>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nodeType="afterGroup">
                            <p:stCondLst>
                              <p:cond delay="1000"/>
                            </p:stCondLst>
                            <p:childTnLst>
                              <p:par>
                                <p:cTn id="18" presetID="35"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style.rotation</p:attrName>
                                        </p:attrNameLst>
                                      </p:cBhvr>
                                      <p:tavLst>
                                        <p:tav tm="0">
                                          <p:val>
                                            <p:fltVal val="720"/>
                                          </p:val>
                                        </p:tav>
                                        <p:tav tm="100000">
                                          <p:val>
                                            <p:fltVal val="0"/>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ppt_w</p:attrName>
                                        </p:attrNameLst>
                                      </p:cBhvr>
                                      <p:tavLst>
                                        <p:tav tm="0">
                                          <p:val>
                                            <p:fltVal val="0"/>
                                          </p:val>
                                        </p:tav>
                                        <p:tav tm="100000">
                                          <p:val>
                                            <p:strVal val="#ppt_w"/>
                                          </p:val>
                                        </p:tav>
                                      </p:tavLst>
                                    </p:anim>
                                  </p:childTnLst>
                                </p:cTn>
                              </p:par>
                              <p:par>
                                <p:cTn id="24" presetID="35"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anim calcmode="lin" valueType="num">
                                      <p:cBhvr>
                                        <p:cTn id="27" dur="500" fill="hold"/>
                                        <p:tgtEl>
                                          <p:spTgt spid="17"/>
                                        </p:tgtEl>
                                        <p:attrNameLst>
                                          <p:attrName>style.rotation</p:attrName>
                                        </p:attrNameLst>
                                      </p:cBhvr>
                                      <p:tavLst>
                                        <p:tav tm="0">
                                          <p:val>
                                            <p:fltVal val="720"/>
                                          </p:val>
                                        </p:tav>
                                        <p:tav tm="100000">
                                          <p:val>
                                            <p:fltVal val="0"/>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ppt_w</p:attrName>
                                        </p:attrNameLst>
                                      </p:cBhvr>
                                      <p:tavLst>
                                        <p:tav tm="0">
                                          <p:val>
                                            <p:fltVal val="0"/>
                                          </p:val>
                                        </p:tav>
                                        <p:tav tm="100000">
                                          <p:val>
                                            <p:strVal val="#ppt_w"/>
                                          </p:val>
                                        </p:tav>
                                      </p:tavLst>
                                    </p:anim>
                                  </p:childTnLst>
                                </p:cTn>
                              </p:par>
                              <p:par>
                                <p:cTn id="30" presetID="35"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style.rotation</p:attrName>
                                        </p:attrNameLst>
                                      </p:cBhvr>
                                      <p:tavLst>
                                        <p:tav tm="0">
                                          <p:val>
                                            <p:fltVal val="720"/>
                                          </p:val>
                                        </p:tav>
                                        <p:tav tm="100000">
                                          <p:val>
                                            <p:fltVal val="0"/>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 calcmode="lin" valueType="num">
                                      <p:cBhvr>
                                        <p:cTn id="35" dur="500" fill="hold"/>
                                        <p:tgtEl>
                                          <p:spTgt spid="16"/>
                                        </p:tgtEl>
                                        <p:attrNameLst>
                                          <p:attrName>ppt_w</p:attrName>
                                        </p:attrNameLst>
                                      </p:cBhvr>
                                      <p:tavLst>
                                        <p:tav tm="0">
                                          <p:val>
                                            <p:fltVal val="0"/>
                                          </p:val>
                                        </p:tav>
                                        <p:tav tm="100000">
                                          <p:val>
                                            <p:strVal val="#ppt_w"/>
                                          </p:val>
                                        </p:tav>
                                      </p:tavLst>
                                    </p:anim>
                                  </p:childTnLst>
                                </p:cTn>
                              </p:par>
                              <p:par>
                                <p:cTn id="36" presetID="35"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anim calcmode="lin" valueType="num">
                                      <p:cBhvr>
                                        <p:cTn id="39" dur="500" fill="hold"/>
                                        <p:tgtEl>
                                          <p:spTgt spid="18"/>
                                        </p:tgtEl>
                                        <p:attrNameLst>
                                          <p:attrName>style.rotation</p:attrName>
                                        </p:attrNameLst>
                                      </p:cBhvr>
                                      <p:tavLst>
                                        <p:tav tm="0">
                                          <p:val>
                                            <p:fltVal val="720"/>
                                          </p:val>
                                        </p:tav>
                                        <p:tav tm="100000">
                                          <p:val>
                                            <p:fltVal val="0"/>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 calcmode="lin" valueType="num">
                                      <p:cBhvr>
                                        <p:cTn id="41" dur="500" fill="hold"/>
                                        <p:tgtEl>
                                          <p:spTgt spid="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752421"/>
            <a:ext cx="442479" cy="519693"/>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46268" y="752421"/>
            <a:ext cx="7317609" cy="63695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vi-VN" altLang="vi-VN" sz="2300" b="1" spc="300" dirty="0">
                <a:solidFill>
                  <a:schemeClr val="tx1">
                    <a:lumMod val="75000"/>
                    <a:lumOff val="25000"/>
                  </a:schemeClr>
                </a:solidFill>
                <a:latin typeface="Noto Sans"/>
                <a:ea typeface="Noto Sans"/>
                <a:sym typeface="Noto Sans CJK Regular" panose="020B0500000000000000" pitchFamily="34" charset="-122"/>
              </a:rPr>
              <a:t>Cách hoạt động của thuật toán CNN</a:t>
            </a:r>
          </a:p>
        </p:txBody>
      </p:sp>
      <p:sp>
        <p:nvSpPr>
          <p:cNvPr id="7" name="圆角矩形 6"/>
          <p:cNvSpPr/>
          <p:nvPr/>
        </p:nvSpPr>
        <p:spPr>
          <a:xfrm>
            <a:off x="1151964" y="752421"/>
            <a:ext cx="914624" cy="63695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altLang="zh-CN" sz="2800" b="1" dirty="0">
                <a:solidFill>
                  <a:schemeClr val="bg1"/>
                </a:solidFill>
                <a:latin typeface="Noto Sans"/>
                <a:ea typeface="Noto Sans"/>
                <a:sym typeface="Noto Sans CJK Regular" panose="020B0500000000000000" pitchFamily="34" charset="-122"/>
              </a:rPr>
              <a:t>03</a:t>
            </a:r>
            <a:endParaRPr lang="zh-CN" altLang="en-US" sz="28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cxnSp>
        <p:nvCxnSpPr>
          <p:cNvPr id="8" name="直接连接符 7"/>
          <p:cNvCxnSpPr/>
          <p:nvPr/>
        </p:nvCxnSpPr>
        <p:spPr>
          <a:xfrm>
            <a:off x="4421363" y="3396615"/>
            <a:ext cx="6522366" cy="285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23"/>
          <p:cNvSpPr txBox="1"/>
          <p:nvPr/>
        </p:nvSpPr>
        <p:spPr>
          <a:xfrm>
            <a:off x="4421363" y="3930106"/>
            <a:ext cx="6856237" cy="337796"/>
          </a:xfrm>
          <a:prstGeom prst="rect">
            <a:avLst/>
          </a:prstGeom>
          <a:noFill/>
        </p:spPr>
        <p:txBody>
          <a:bodyPr wrap="square" rtlCol="0">
            <a:noAutofit/>
          </a:bodyPr>
          <a:lstStyle/>
          <a:p>
            <a:pPr>
              <a:lnSpc>
                <a:spcPct val="120000"/>
              </a:lnSpc>
            </a:pPr>
            <a:r>
              <a:rPr lang="vi-VN" sz="1400" dirty="0">
                <a:latin typeface="Noto Sans" panose="020B0502040504020204" pitchFamily="34" charset="0"/>
                <a:ea typeface="Noto Sans" panose="020B0502040504020204" pitchFamily="34" charset="0"/>
                <a:cs typeface="Noto Sans" panose="020B0502040504020204" pitchFamily="34" charset="0"/>
              </a:rPr>
              <a:t>Khác với các mạng nơ-</a:t>
            </a:r>
            <a:r>
              <a:rPr lang="vi-VN" sz="1400" dirty="0" err="1">
                <a:latin typeface="Noto Sans" panose="020B0502040504020204" pitchFamily="34" charset="0"/>
                <a:ea typeface="Noto Sans" panose="020B0502040504020204" pitchFamily="34" charset="0"/>
                <a:cs typeface="Noto Sans" panose="020B0502040504020204" pitchFamily="34" charset="0"/>
              </a:rPr>
              <a:t>ron</a:t>
            </a:r>
            <a:r>
              <a:rPr lang="vi-VN" sz="1400" dirty="0">
                <a:latin typeface="Noto Sans" panose="020B0502040504020204" pitchFamily="34" charset="0"/>
                <a:ea typeface="Noto Sans" panose="020B0502040504020204" pitchFamily="34" charset="0"/>
                <a:cs typeface="Noto Sans" panose="020B0502040504020204" pitchFamily="34" charset="0"/>
              </a:rPr>
              <a:t> thông thường, thuật toán CNN nhận đầu vào dưới dạng một mảng hai chiều và xử lý trực tiếp trên hình ảnh, giúp nó trích xuất các đặc trưng quan trọng từ dữ liệu hình ảnh một cách hiệu quả</a:t>
            </a:r>
            <a:endParaRPr lang="zh-CN" altLang="en-US" sz="1400" dirty="0">
              <a:solidFill>
                <a:schemeClr val="tx1">
                  <a:lumMod val="65000"/>
                  <a:lumOff val="35000"/>
                </a:schemeClr>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11" name="直接连接符 10"/>
          <p:cNvCxnSpPr/>
          <p:nvPr/>
        </p:nvCxnSpPr>
        <p:spPr>
          <a:xfrm>
            <a:off x="4421363" y="4979035"/>
            <a:ext cx="6561127" cy="1286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 202"/>
          <p:cNvSpPr/>
          <p:nvPr/>
        </p:nvSpPr>
        <p:spPr>
          <a:xfrm>
            <a:off x="380070" y="1989424"/>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6" name=" 202"/>
          <p:cNvSpPr/>
          <p:nvPr/>
        </p:nvSpPr>
        <p:spPr>
          <a:xfrm flipV="1">
            <a:off x="380070" y="5683701"/>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7" name=" 202"/>
          <p:cNvSpPr/>
          <p:nvPr/>
        </p:nvSpPr>
        <p:spPr>
          <a:xfrm flipH="1">
            <a:off x="3974532" y="1989424"/>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 202"/>
          <p:cNvSpPr/>
          <p:nvPr/>
        </p:nvSpPr>
        <p:spPr>
          <a:xfrm flipH="1" flipV="1">
            <a:off x="3974532" y="5683701"/>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5" name="TextBox 4">
            <a:extLst>
              <a:ext uri="{FF2B5EF4-FFF2-40B4-BE49-F238E27FC236}">
                <a16:creationId xmlns:a16="http://schemas.microsoft.com/office/drawing/2014/main" id="{B2D69683-F5EB-2322-1F52-F106E063C209}"/>
              </a:ext>
            </a:extLst>
          </p:cNvPr>
          <p:cNvSpPr txBox="1"/>
          <p:nvPr/>
        </p:nvSpPr>
        <p:spPr>
          <a:xfrm>
            <a:off x="3940202" y="2685482"/>
            <a:ext cx="7042288" cy="632417"/>
          </a:xfrm>
          <a:prstGeom prst="rect">
            <a:avLst/>
          </a:prstGeom>
          <a:noFill/>
        </p:spPr>
        <p:txBody>
          <a:bodyPr wrap="square" rtlCol="0">
            <a:spAutoFit/>
          </a:bodyPr>
          <a:lstStyle/>
          <a:p>
            <a:pPr marL="457200">
              <a:lnSpc>
                <a:spcPts val="2175"/>
              </a:lnSpc>
              <a:spcBef>
                <a:spcPts val="750"/>
              </a:spcBef>
              <a:spcAft>
                <a:spcPts val="750"/>
              </a:spcAft>
            </a:pPr>
            <a:r>
              <a:rPr lang="vi-VN" sz="1400" dirty="0">
                <a:effectLst/>
                <a:latin typeface="Noto Sans" panose="020B0502040504020204" pitchFamily="34" charset="0"/>
                <a:ea typeface="Noto Sans" panose="020B0502040504020204" pitchFamily="34" charset="0"/>
                <a:cs typeface="Noto Sans" panose="020B0502040504020204" pitchFamily="34" charset="0"/>
              </a:rPr>
              <a:t>CNN hoạt động dựa trên dữ liệu ảnh và được sử dụng rộng rãi trong các ứng dụng như nhận dạng hình ảnh và khuôn mặt</a:t>
            </a:r>
            <a:endParaRPr lang="en-US" sz="14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3080" name="Picture 8" descr="Thuật toán CNN trong xử lý ngôn ngữ tự nhiên – Lập Trình Không Khó">
            <a:extLst>
              <a:ext uri="{FF2B5EF4-FFF2-40B4-BE49-F238E27FC236}">
                <a16:creationId xmlns:a16="http://schemas.microsoft.com/office/drawing/2014/main" id="{88EBFD1F-9461-2F95-2885-59AA7DE15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96" y="2652317"/>
            <a:ext cx="3934696" cy="268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94555"/>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nodeType="afterGroup">
                            <p:stCondLst>
                              <p:cond delay="1000"/>
                            </p:stCondLst>
                            <p:childTnLst>
                              <p:par>
                                <p:cTn id="18" presetID="35"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style.rotation</p:attrName>
                                        </p:attrNameLst>
                                      </p:cBhvr>
                                      <p:tavLst>
                                        <p:tav tm="0">
                                          <p:val>
                                            <p:fltVal val="720"/>
                                          </p:val>
                                        </p:tav>
                                        <p:tav tm="100000">
                                          <p:val>
                                            <p:fltVal val="0"/>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ppt_w</p:attrName>
                                        </p:attrNameLst>
                                      </p:cBhvr>
                                      <p:tavLst>
                                        <p:tav tm="0">
                                          <p:val>
                                            <p:fltVal val="0"/>
                                          </p:val>
                                        </p:tav>
                                        <p:tav tm="100000">
                                          <p:val>
                                            <p:strVal val="#ppt_w"/>
                                          </p:val>
                                        </p:tav>
                                      </p:tavLst>
                                    </p:anim>
                                  </p:childTnLst>
                                </p:cTn>
                              </p:par>
                              <p:par>
                                <p:cTn id="24" presetID="35"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anim calcmode="lin" valueType="num">
                                      <p:cBhvr>
                                        <p:cTn id="27" dur="500" fill="hold"/>
                                        <p:tgtEl>
                                          <p:spTgt spid="17"/>
                                        </p:tgtEl>
                                        <p:attrNameLst>
                                          <p:attrName>style.rotation</p:attrName>
                                        </p:attrNameLst>
                                      </p:cBhvr>
                                      <p:tavLst>
                                        <p:tav tm="0">
                                          <p:val>
                                            <p:fltVal val="720"/>
                                          </p:val>
                                        </p:tav>
                                        <p:tav tm="100000">
                                          <p:val>
                                            <p:fltVal val="0"/>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ppt_w</p:attrName>
                                        </p:attrNameLst>
                                      </p:cBhvr>
                                      <p:tavLst>
                                        <p:tav tm="0">
                                          <p:val>
                                            <p:fltVal val="0"/>
                                          </p:val>
                                        </p:tav>
                                        <p:tav tm="100000">
                                          <p:val>
                                            <p:strVal val="#ppt_w"/>
                                          </p:val>
                                        </p:tav>
                                      </p:tavLst>
                                    </p:anim>
                                  </p:childTnLst>
                                </p:cTn>
                              </p:par>
                              <p:par>
                                <p:cTn id="30" presetID="35"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style.rotation</p:attrName>
                                        </p:attrNameLst>
                                      </p:cBhvr>
                                      <p:tavLst>
                                        <p:tav tm="0">
                                          <p:val>
                                            <p:fltVal val="720"/>
                                          </p:val>
                                        </p:tav>
                                        <p:tav tm="100000">
                                          <p:val>
                                            <p:fltVal val="0"/>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 calcmode="lin" valueType="num">
                                      <p:cBhvr>
                                        <p:cTn id="35" dur="500" fill="hold"/>
                                        <p:tgtEl>
                                          <p:spTgt spid="16"/>
                                        </p:tgtEl>
                                        <p:attrNameLst>
                                          <p:attrName>ppt_w</p:attrName>
                                        </p:attrNameLst>
                                      </p:cBhvr>
                                      <p:tavLst>
                                        <p:tav tm="0">
                                          <p:val>
                                            <p:fltVal val="0"/>
                                          </p:val>
                                        </p:tav>
                                        <p:tav tm="100000">
                                          <p:val>
                                            <p:strVal val="#ppt_w"/>
                                          </p:val>
                                        </p:tav>
                                      </p:tavLst>
                                    </p:anim>
                                  </p:childTnLst>
                                </p:cTn>
                              </p:par>
                              <p:par>
                                <p:cTn id="36" presetID="35"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anim calcmode="lin" valueType="num">
                                      <p:cBhvr>
                                        <p:cTn id="39" dur="500" fill="hold"/>
                                        <p:tgtEl>
                                          <p:spTgt spid="18"/>
                                        </p:tgtEl>
                                        <p:attrNameLst>
                                          <p:attrName>style.rotation</p:attrName>
                                        </p:attrNameLst>
                                      </p:cBhvr>
                                      <p:tavLst>
                                        <p:tav tm="0">
                                          <p:val>
                                            <p:fltVal val="720"/>
                                          </p:val>
                                        </p:tav>
                                        <p:tav tm="100000">
                                          <p:val>
                                            <p:fltVal val="0"/>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 calcmode="lin" valueType="num">
                                      <p:cBhvr>
                                        <p:cTn id="41" dur="500" fill="hold"/>
                                        <p:tgtEl>
                                          <p:spTgt spid="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lnSpcReduction="10000"/>
          </a:bodyPr>
          <a:lstStyle/>
          <a:p>
            <a:pPr marL="285750" indent="-285750">
              <a:buFont typeface="Arial" panose="020B0604020202020204" pitchFamily="34" charset="0"/>
              <a:buChar char="•"/>
            </a:pPr>
            <a:r>
              <a:rPr lang="vi-VN" altLang="vi-VN" sz="2800" b="1" spc="300" dirty="0">
                <a:solidFill>
                  <a:schemeClr val="tx1">
                    <a:lumMod val="75000"/>
                    <a:lumOff val="25000"/>
                  </a:schemeClr>
                </a:solidFill>
                <a:latin typeface="Noto Sans"/>
                <a:ea typeface="Noto Sans"/>
                <a:sym typeface="Noto Sans CJK Regular" panose="020B0500000000000000" pitchFamily="34" charset="-122"/>
              </a:rPr>
              <a:t>Khái niệm cơ bản về CNN</a:t>
            </a:r>
            <a:endParaRPr lang="vi-VN" altLang="vi-VN"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04</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7006212" y="1896822"/>
            <a:ext cx="4081110" cy="2157131"/>
            <a:chOff x="1394708" y="1502020"/>
            <a:chExt cx="1682334" cy="1680350"/>
          </a:xfrm>
        </p:grpSpPr>
        <p:sp>
          <p:nvSpPr>
            <p:cNvPr id="14" name="文本框 13"/>
            <p:cNvSpPr txBox="1"/>
            <p:nvPr/>
          </p:nvSpPr>
          <p:spPr>
            <a:xfrm>
              <a:off x="1394708" y="1502020"/>
              <a:ext cx="1369350" cy="166202"/>
            </a:xfrm>
            <a:prstGeom prst="rect">
              <a:avLst/>
            </a:prstGeom>
            <a:noFill/>
          </p:spPr>
          <p:txBody>
            <a:bodyPr>
              <a:noAutofit/>
            </a:bodyPr>
            <a:lstStyle/>
            <a:p>
              <a:pPr eaLnBrk="1" fontAlgn="auto" hangingPunct="1">
                <a:spcBef>
                  <a:spcPct val="0"/>
                </a:spcBef>
                <a:spcAft>
                  <a:spcPct val="0"/>
                </a:spcAft>
                <a:defRPr/>
              </a:pPr>
              <a:r>
                <a:rPr lang="vi-VN" altLang="vi-VN" sz="1400" b="1" dirty="0" err="1">
                  <a:solidFill>
                    <a:schemeClr val="tx1">
                      <a:lumMod val="75000"/>
                      <a:lumOff val="25000"/>
                    </a:schemeClr>
                  </a:solidFill>
                  <a:latin typeface="Noto Sans"/>
                  <a:ea typeface="Noto Sans"/>
                  <a:sym typeface="Noto Sans CJK Regular" panose="020B0500000000000000" pitchFamily="34" charset="-122"/>
                </a:rPr>
                <a:t>Convolutional</a:t>
              </a:r>
              <a:r>
                <a:rPr lang="vi-VN" altLang="vi-VN" sz="1400" b="1" dirty="0">
                  <a:solidFill>
                    <a:schemeClr val="tx1">
                      <a:lumMod val="75000"/>
                      <a:lumOff val="25000"/>
                    </a:schemeClr>
                  </a:solidFill>
                  <a:latin typeface="Noto Sans"/>
                  <a:ea typeface="Noto Sans"/>
                  <a:sym typeface="Noto Sans CJK Regular" panose="020B0500000000000000" pitchFamily="34" charset="-122"/>
                </a:rPr>
                <a:t> </a:t>
              </a:r>
              <a:r>
                <a:rPr lang="vi-VN" altLang="vi-VN" sz="1400" b="1" dirty="0" err="1">
                  <a:solidFill>
                    <a:schemeClr val="tx1">
                      <a:lumMod val="75000"/>
                      <a:lumOff val="25000"/>
                    </a:schemeClr>
                  </a:solidFill>
                  <a:latin typeface="Noto Sans"/>
                  <a:ea typeface="Noto Sans"/>
                  <a:sym typeface="Noto Sans CJK Regular" panose="020B0500000000000000" pitchFamily="34" charset="-122"/>
                </a:rPr>
                <a:t>layers</a:t>
              </a: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kernel</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là 1 ma trận sẽ quét ma trận dữ liệu gõ vào, sau đó đưa qua hàm kích hoạt(</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activation</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function</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thường là hàm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ReLu</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để thu được ma trận mới gọi là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feature</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map</a:t>
              </a:r>
              <a:endPar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endParaRPr>
            </a:p>
            <a:p>
              <a:pPr marL="342900" lvl="0" indent="-342900">
                <a:lnSpc>
                  <a:spcPct val="107000"/>
                </a:lnSpc>
                <a:spcAft>
                  <a:spcPts val="800"/>
                </a:spcAft>
                <a:buFont typeface="Courier New" panose="02070309020205020404" pitchFamily="49" charset="0"/>
                <a:buChar char="o"/>
              </a:pP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Convolutional</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layers</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là một lớp ẩn chứa các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feature</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map</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và mỗi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feature</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map</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này sẽ là đặc trưng của ngõ vào</a:t>
              </a:r>
            </a:p>
          </p:txBody>
        </p:sp>
      </p:grpSp>
      <p:grpSp>
        <p:nvGrpSpPr>
          <p:cNvPr id="16" name="组合 15"/>
          <p:cNvGrpSpPr/>
          <p:nvPr/>
        </p:nvGrpSpPr>
        <p:grpSpPr>
          <a:xfrm rot="16200000" flipH="1">
            <a:off x="6642749" y="2983851"/>
            <a:ext cx="347632" cy="323530"/>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pic>
        <p:nvPicPr>
          <p:cNvPr id="8" name="Picture 5" descr="1_u2el-HrqRPVk7x0xlvs_CA">
            <a:extLst>
              <a:ext uri="{FF2B5EF4-FFF2-40B4-BE49-F238E27FC236}">
                <a16:creationId xmlns:a16="http://schemas.microsoft.com/office/drawing/2014/main" id="{6A2E0D31-1744-198B-219B-F4E57112F5BF}"/>
              </a:ext>
            </a:extLst>
          </p:cNvPr>
          <p:cNvPicPr>
            <a:picLocks noChangeAspect="1"/>
          </p:cNvPicPr>
          <p:nvPr/>
        </p:nvPicPr>
        <p:blipFill>
          <a:blip r:embed="rId4"/>
          <a:stretch>
            <a:fillRect/>
          </a:stretch>
        </p:blipFill>
        <p:spPr>
          <a:xfrm>
            <a:off x="299586" y="2003502"/>
            <a:ext cx="6146676" cy="2381772"/>
          </a:xfrm>
          <a:prstGeom prst="rect">
            <a:avLst/>
          </a:prstGeom>
        </p:spPr>
      </p:pic>
      <p:sp>
        <p:nvSpPr>
          <p:cNvPr id="24" name="MH_SubTitle_4">
            <a:extLst>
              <a:ext uri="{FF2B5EF4-FFF2-40B4-BE49-F238E27FC236}">
                <a16:creationId xmlns:a16="http://schemas.microsoft.com/office/drawing/2014/main" id="{6DF0CA11-45C3-8FB9-5ADC-8D0135AD0FFF}"/>
              </a:ext>
            </a:extLst>
          </p:cNvPr>
          <p:cNvSpPr/>
          <p:nvPr>
            <p:custDataLst>
              <p:tags r:id="rId1"/>
            </p:custDataLst>
          </p:nvPr>
        </p:nvSpPr>
        <p:spPr>
          <a:xfrm>
            <a:off x="515938" y="4385275"/>
            <a:ext cx="4803509" cy="2472726"/>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cap="flat" cmpd="sng" algn="ctr">
            <a:solidFill>
              <a:schemeClr val="tx1">
                <a:lumMod val="75000"/>
                <a:lumOff val="25000"/>
              </a:schemeClr>
            </a:solidFill>
            <a:prstDash val="solid"/>
            <a:miter lim="800000"/>
          </a:ln>
          <a:effectLst/>
        </p:spPr>
        <p:txBody>
          <a:bodyPr lIns="0" tIns="0" rIns="0" bIns="459000" anchor="ctr">
            <a:normAutofit/>
          </a:bodyPr>
          <a:lstStyle/>
          <a:p>
            <a:pPr algn="ctr" defTabSz="685800">
              <a:lnSpc>
                <a:spcPct val="120000"/>
              </a:lnSpc>
            </a:pPr>
            <a:endParaRPr lang="zh-CN" altLang="en-US" sz="1013" kern="0">
              <a:solidFill>
                <a:srgbClr val="38526E">
                  <a:lumMod val="75000"/>
                </a:srgbClr>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5" name="MH_Other_4">
            <a:extLst>
              <a:ext uri="{FF2B5EF4-FFF2-40B4-BE49-F238E27FC236}">
                <a16:creationId xmlns:a16="http://schemas.microsoft.com/office/drawing/2014/main" id="{BAB99CE2-5332-2221-2216-5C1D3AF75043}"/>
              </a:ext>
            </a:extLst>
          </p:cNvPr>
          <p:cNvSpPr/>
          <p:nvPr>
            <p:custDataLst>
              <p:tags r:id="rId2"/>
            </p:custDataLst>
          </p:nvPr>
        </p:nvSpPr>
        <p:spPr>
          <a:xfrm>
            <a:off x="2501641" y="6070559"/>
            <a:ext cx="787659" cy="622342"/>
          </a:xfrm>
          <a:prstGeom prst="diamond">
            <a:avLst/>
          </a:prstGeom>
          <a:solidFill>
            <a:schemeClr val="tx1">
              <a:lumMod val="75000"/>
              <a:lumOff val="25000"/>
            </a:schemeClr>
          </a:solidFill>
          <a:ln w="12700" cap="flat" cmpd="sng" algn="ctr">
            <a:noFill/>
            <a:prstDash val="solid"/>
            <a:miter lim="800000"/>
          </a:ln>
          <a:effectLst/>
        </p:spPr>
        <p:txBody>
          <a:bodyPr anchor="ctr">
            <a:normAutofit fontScale="85000" lnSpcReduction="20000"/>
          </a:bodyPr>
          <a:lstStyle/>
          <a:p>
            <a:pPr marL="0" marR="0" lvl="0" indent="0" algn="ctr" defTabSz="685800" eaLnBrk="1" fontAlgn="auto"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FFFFFF"/>
              </a:solidFill>
              <a:effectLst/>
              <a:uLnTx/>
              <a:uFillTx/>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mc:AlternateContent xmlns:mc="http://schemas.openxmlformats.org/markup-compatibility/2006" xmlns:a14="http://schemas.microsoft.com/office/drawing/2010/main">
        <mc:Choice Requires="a14">
          <p:sp>
            <p:nvSpPr>
              <p:cNvPr id="26" name="TextBox 18">
                <a:extLst>
                  <a:ext uri="{FF2B5EF4-FFF2-40B4-BE49-F238E27FC236}">
                    <a16:creationId xmlns:a16="http://schemas.microsoft.com/office/drawing/2014/main" id="{B6D04D7A-5407-366C-3CDB-C5089D1B6CF1}"/>
                  </a:ext>
                </a:extLst>
              </p:cNvPr>
              <p:cNvSpPr txBox="1"/>
              <p:nvPr/>
            </p:nvSpPr>
            <p:spPr>
              <a:xfrm>
                <a:off x="641281" y="4852915"/>
                <a:ext cx="4678166" cy="1050609"/>
              </a:xfrm>
              <a:prstGeom prst="rect">
                <a:avLst/>
              </a:prstGeom>
              <a:noFill/>
            </p:spPr>
            <p:txBody>
              <a:bodyPr wrap="square" rtlCol="0">
                <a:spAutoFit/>
              </a:bodyPr>
              <a:lstStyle/>
              <a:p>
                <a:r>
                  <a:rPr lang="en-US" dirty="0" err="1"/>
                  <a:t>Công</a:t>
                </a:r>
                <a:r>
                  <a:rPr lang="en-US" dirty="0"/>
                  <a:t> </a:t>
                </a:r>
                <a:r>
                  <a:rPr lang="en-US" dirty="0" err="1"/>
                  <a:t>thức</a:t>
                </a:r>
                <a:r>
                  <a:rPr lang="en-US" dirty="0"/>
                  <a:t> </a:t>
                </a:r>
                <a:r>
                  <a:rPr lang="en-US" dirty="0" err="1"/>
                  <a:t>tính</a:t>
                </a:r>
                <a:r>
                  <a:rPr lang="en-US" dirty="0"/>
                  <a:t> </a:t>
                </a:r>
                <a:r>
                  <a:rPr lang="en-US" dirty="0" err="1"/>
                  <a:t>kích</a:t>
                </a:r>
                <a:r>
                  <a:rPr lang="en-US" dirty="0"/>
                  <a:t> </a:t>
                </a:r>
                <a:r>
                  <a:rPr lang="en-US" dirty="0" err="1"/>
                  <a:t>thước</a:t>
                </a:r>
                <a:r>
                  <a:rPr lang="en-US" dirty="0"/>
                  <a:t> </a:t>
                </a:r>
                <a:r>
                  <a:rPr lang="en-US" dirty="0" err="1"/>
                  <a:t>ảnh</a:t>
                </a:r>
                <a:r>
                  <a:rPr lang="en-US" dirty="0"/>
                  <a:t> </a:t>
                </a:r>
                <a:r>
                  <a:rPr lang="en-US" dirty="0" err="1"/>
                  <a:t>bản</a:t>
                </a:r>
                <a:r>
                  <a:rPr lang="en-US" dirty="0"/>
                  <a:t> </a:t>
                </a:r>
                <a:r>
                  <a:rPr lang="en-US" dirty="0" err="1"/>
                  <a:t>đầu</a:t>
                </a:r>
                <a:r>
                  <a:rPr lang="en-US" dirty="0"/>
                  <a:t> </a:t>
                </a:r>
                <a:r>
                  <a:rPr lang="en-US" dirty="0" err="1"/>
                  <a:t>khi</a:t>
                </a:r>
                <a:r>
                  <a:rPr lang="en-US" dirty="0"/>
                  <a:t> qua </a:t>
                </a:r>
                <a:r>
                  <a:rPr lang="en-US" dirty="0" err="1"/>
                  <a:t>bộ</a:t>
                </a:r>
                <a:r>
                  <a:rPr lang="en-US" dirty="0"/>
                  <a:t> </a:t>
                </a:r>
                <a:r>
                  <a:rPr lang="en-US" dirty="0" err="1"/>
                  <a:t>lọc</a:t>
                </a:r>
                <a:endParaRPr lang="en-US" dirty="0"/>
              </a:p>
              <a:p>
                <a:pPr algn="ctr"/>
                <a:r>
                  <a:rPr lang="en-US" dirty="0"/>
                  <a:t>O =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I</m:t>
                        </m:r>
                        <m:r>
                          <a:rPr lang="en-US">
                            <a:latin typeface="Cambria Math" panose="02040503050406030204" pitchFamily="18" charset="0"/>
                          </a:rPr>
                          <m:t>+</m:t>
                        </m:r>
                        <m:r>
                          <a:rPr lang="en-US">
                            <a:latin typeface="Cambria Math" panose="02040503050406030204" pitchFamily="18" charset="0"/>
                          </a:rPr>
                          <m:t>2</m:t>
                        </m:r>
                        <m:r>
                          <m:rPr>
                            <m:sty m:val="p"/>
                          </m:rPr>
                          <a:rPr lang="en-US">
                            <a:latin typeface="Cambria Math" panose="02040503050406030204" pitchFamily="18" charset="0"/>
                          </a:rPr>
                          <m:t>p</m:t>
                        </m:r>
                        <m:r>
                          <a:rPr lang="en-US" i="1">
                            <a:latin typeface="Cambria Math" panose="02040503050406030204" pitchFamily="18" charset="0"/>
                          </a:rPr>
                          <m:t>−</m:t>
                        </m:r>
                        <m:r>
                          <m:rPr>
                            <m:sty m:val="p"/>
                          </m:rPr>
                          <a:rPr lang="en-US">
                            <a:latin typeface="Cambria Math" panose="02040503050406030204" pitchFamily="18" charset="0"/>
                          </a:rPr>
                          <m:t>k</m:t>
                        </m:r>
                      </m:num>
                      <m:den>
                        <m:r>
                          <a:rPr lang="en-US" i="1">
                            <a:latin typeface="Cambria Math" panose="02040503050406030204" pitchFamily="18" charset="0"/>
                          </a:rPr>
                          <m:t>𝑠</m:t>
                        </m:r>
                      </m:den>
                    </m:f>
                  </m:oMath>
                </a14:m>
                <a:r>
                  <a:rPr lang="en-US" dirty="0"/>
                  <a:t> +1</a:t>
                </a:r>
              </a:p>
            </p:txBody>
          </p:sp>
        </mc:Choice>
        <mc:Fallback xmlns="">
          <p:sp>
            <p:nvSpPr>
              <p:cNvPr id="26" name="TextBox 18">
                <a:extLst>
                  <a:ext uri="{FF2B5EF4-FFF2-40B4-BE49-F238E27FC236}">
                    <a16:creationId xmlns:a16="http://schemas.microsoft.com/office/drawing/2014/main" id="{B6D04D7A-5407-366C-3CDB-C5089D1B6CF1}"/>
                  </a:ext>
                </a:extLst>
              </p:cNvPr>
              <p:cNvSpPr txBox="1">
                <a:spLocks noRot="1" noChangeAspect="1" noMove="1" noResize="1" noEditPoints="1" noAdjustHandles="1" noChangeArrowheads="1" noChangeShapeType="1" noTextEdit="1"/>
              </p:cNvSpPr>
              <p:nvPr/>
            </p:nvSpPr>
            <p:spPr>
              <a:xfrm>
                <a:off x="641281" y="4852915"/>
                <a:ext cx="4678166" cy="1050609"/>
              </a:xfrm>
              <a:prstGeom prst="rect">
                <a:avLst/>
              </a:prstGeom>
              <a:blipFill>
                <a:blip r:embed="rId5"/>
                <a:stretch>
                  <a:fillRect l="-1042" t="-2907" b="-3488"/>
                </a:stretch>
              </a:blipFill>
            </p:spPr>
            <p:txBody>
              <a:bodyPr/>
              <a:lstStyle/>
              <a:p>
                <a:r>
                  <a:rPr lang="en-US">
                    <a:noFill/>
                  </a:rPr>
                  <a:t> </a:t>
                </a:r>
              </a:p>
            </p:txBody>
          </p:sp>
        </mc:Fallback>
      </mc:AlternateContent>
      <p:sp>
        <p:nvSpPr>
          <p:cNvPr id="28" name="Hộp Văn bản 27">
            <a:extLst>
              <a:ext uri="{FF2B5EF4-FFF2-40B4-BE49-F238E27FC236}">
                <a16:creationId xmlns:a16="http://schemas.microsoft.com/office/drawing/2014/main" id="{BB973EFC-7038-0719-D3D5-20C4131AE3FD}"/>
              </a:ext>
            </a:extLst>
          </p:cNvPr>
          <p:cNvSpPr txBox="1"/>
          <p:nvPr/>
        </p:nvSpPr>
        <p:spPr>
          <a:xfrm>
            <a:off x="6096000" y="4501056"/>
            <a:ext cx="6242050" cy="1754326"/>
          </a:xfrm>
          <a:prstGeom prst="rect">
            <a:avLst/>
          </a:prstGeom>
          <a:noFill/>
        </p:spPr>
        <p:txBody>
          <a:bodyPr wrap="square">
            <a:spAutoFit/>
          </a:bodyPr>
          <a:lstStyle/>
          <a:p>
            <a:r>
              <a:rPr lang="en-US" dirty="0"/>
              <a:t>O </a:t>
            </a:r>
            <a:r>
              <a:rPr lang="en-US" dirty="0" err="1"/>
              <a:t>là</a:t>
            </a:r>
            <a:r>
              <a:rPr lang="en-US" dirty="0"/>
              <a:t> </a:t>
            </a:r>
            <a:r>
              <a:rPr lang="en-US" dirty="0" err="1"/>
              <a:t>kích</a:t>
            </a:r>
            <a:r>
              <a:rPr lang="en-US" dirty="0"/>
              <a:t> </a:t>
            </a:r>
            <a:r>
              <a:rPr lang="en-US" dirty="0" err="1"/>
              <a:t>thước</a:t>
            </a:r>
            <a:r>
              <a:rPr lang="en-US" dirty="0"/>
              <a:t> </a:t>
            </a:r>
            <a:r>
              <a:rPr lang="en-US" dirty="0" err="1"/>
              <a:t>ảnh</a:t>
            </a:r>
            <a:r>
              <a:rPr lang="en-US" dirty="0"/>
              <a:t> </a:t>
            </a:r>
            <a:r>
              <a:rPr lang="en-US" dirty="0" err="1"/>
              <a:t>đầu</a:t>
            </a:r>
            <a:r>
              <a:rPr lang="en-US" dirty="0"/>
              <a:t> </a:t>
            </a:r>
            <a:r>
              <a:rPr lang="en-US" dirty="0" err="1"/>
              <a:t>vào</a:t>
            </a:r>
            <a:endParaRPr lang="en-US" dirty="0"/>
          </a:p>
          <a:p>
            <a:r>
              <a:rPr lang="en-US" dirty="0"/>
              <a:t>I </a:t>
            </a:r>
            <a:r>
              <a:rPr lang="en-US" dirty="0" err="1"/>
              <a:t>là</a:t>
            </a:r>
            <a:r>
              <a:rPr lang="en-US" dirty="0"/>
              <a:t> </a:t>
            </a:r>
            <a:r>
              <a:rPr lang="en-US" dirty="0" err="1"/>
              <a:t>kích</a:t>
            </a:r>
            <a:r>
              <a:rPr lang="en-US" dirty="0"/>
              <a:t> </a:t>
            </a:r>
            <a:r>
              <a:rPr lang="en-US" dirty="0" err="1"/>
              <a:t>thước</a:t>
            </a:r>
            <a:r>
              <a:rPr lang="en-US" dirty="0"/>
              <a:t> </a:t>
            </a:r>
            <a:r>
              <a:rPr lang="en-US" dirty="0" err="1"/>
              <a:t>ảnh</a:t>
            </a:r>
            <a:r>
              <a:rPr lang="en-US" dirty="0"/>
              <a:t> </a:t>
            </a:r>
            <a:r>
              <a:rPr lang="en-US" dirty="0" err="1"/>
              <a:t>đầu</a:t>
            </a:r>
            <a:r>
              <a:rPr lang="en-US" dirty="0"/>
              <a:t> </a:t>
            </a:r>
            <a:r>
              <a:rPr lang="en-US" dirty="0" err="1"/>
              <a:t>ra</a:t>
            </a:r>
            <a:endParaRPr lang="en-US" dirty="0"/>
          </a:p>
          <a:p>
            <a:r>
              <a:rPr lang="en-US" dirty="0"/>
              <a:t>P </a:t>
            </a:r>
            <a:r>
              <a:rPr lang="en-US" dirty="0" err="1"/>
              <a:t>là</a:t>
            </a:r>
            <a:r>
              <a:rPr lang="en-US" dirty="0"/>
              <a:t> </a:t>
            </a:r>
            <a:r>
              <a:rPr lang="en-US" dirty="0" err="1"/>
              <a:t>kích</a:t>
            </a:r>
            <a:r>
              <a:rPr lang="en-US" dirty="0"/>
              <a:t> </a:t>
            </a:r>
            <a:r>
              <a:rPr lang="en-US" dirty="0" err="1"/>
              <a:t>thước</a:t>
            </a:r>
            <a:r>
              <a:rPr lang="en-US" dirty="0"/>
              <a:t> </a:t>
            </a:r>
            <a:r>
              <a:rPr lang="en-US" dirty="0" err="1"/>
              <a:t>khoảng</a:t>
            </a:r>
            <a:r>
              <a:rPr lang="en-US" dirty="0"/>
              <a:t> </a:t>
            </a:r>
            <a:r>
              <a:rPr lang="en-US" dirty="0" err="1"/>
              <a:t>trắng</a:t>
            </a:r>
            <a:r>
              <a:rPr lang="en-US" dirty="0"/>
              <a:t> bao </a:t>
            </a:r>
            <a:r>
              <a:rPr lang="en-US" dirty="0" err="1"/>
              <a:t>gồm</a:t>
            </a:r>
            <a:r>
              <a:rPr lang="en-US" dirty="0"/>
              <a:t> </a:t>
            </a:r>
            <a:r>
              <a:rPr lang="en-US" dirty="0" err="1"/>
              <a:t>các</a:t>
            </a:r>
            <a:r>
              <a:rPr lang="en-US" dirty="0"/>
              <a:t> bit 0 </a:t>
            </a:r>
            <a:r>
              <a:rPr lang="en-US" dirty="0" err="1"/>
              <a:t>ngoài</a:t>
            </a:r>
            <a:r>
              <a:rPr lang="en-US" dirty="0"/>
              <a:t> </a:t>
            </a:r>
            <a:r>
              <a:rPr lang="en-US" dirty="0" err="1"/>
              <a:t>viền</a:t>
            </a:r>
            <a:r>
              <a:rPr lang="en-US" dirty="0"/>
              <a:t> </a:t>
            </a:r>
            <a:r>
              <a:rPr lang="en-US" dirty="0" err="1"/>
              <a:t>ảnh</a:t>
            </a:r>
            <a:r>
              <a:rPr lang="en-US" dirty="0"/>
              <a:t> </a:t>
            </a:r>
            <a:r>
              <a:rPr lang="en-US" dirty="0" err="1"/>
              <a:t>gốc</a:t>
            </a:r>
            <a:r>
              <a:rPr lang="en-US" dirty="0"/>
              <a:t>(padding)</a:t>
            </a:r>
          </a:p>
          <a:p>
            <a:r>
              <a:rPr lang="en-US" dirty="0"/>
              <a:t>K </a:t>
            </a:r>
            <a:r>
              <a:rPr lang="en-US" dirty="0" err="1"/>
              <a:t>là</a:t>
            </a:r>
            <a:r>
              <a:rPr lang="en-US" dirty="0"/>
              <a:t> </a:t>
            </a:r>
            <a:r>
              <a:rPr lang="en-US" dirty="0" err="1"/>
              <a:t>kích</a:t>
            </a:r>
            <a:r>
              <a:rPr lang="en-US" dirty="0"/>
              <a:t> </a:t>
            </a:r>
            <a:r>
              <a:rPr lang="en-US" dirty="0" err="1"/>
              <a:t>thước</a:t>
            </a:r>
            <a:r>
              <a:rPr lang="en-US" dirty="0"/>
              <a:t> </a:t>
            </a:r>
            <a:r>
              <a:rPr lang="en-US" dirty="0" err="1"/>
              <a:t>bộ</a:t>
            </a:r>
            <a:r>
              <a:rPr lang="en-US" dirty="0"/>
              <a:t> </a:t>
            </a:r>
            <a:r>
              <a:rPr lang="en-US" dirty="0" err="1"/>
              <a:t>lọc</a:t>
            </a:r>
            <a:endParaRPr lang="en-US" dirty="0"/>
          </a:p>
          <a:p>
            <a:r>
              <a:rPr lang="en-US" dirty="0"/>
              <a:t>S </a:t>
            </a:r>
            <a:r>
              <a:rPr lang="en-US" dirty="0" err="1"/>
              <a:t>là</a:t>
            </a:r>
            <a:r>
              <a:rPr lang="en-US" dirty="0"/>
              <a:t> </a:t>
            </a:r>
            <a:r>
              <a:rPr lang="en-US" dirty="0" err="1"/>
              <a:t>bước</a:t>
            </a:r>
            <a:r>
              <a:rPr lang="en-US" dirty="0"/>
              <a:t> </a:t>
            </a:r>
            <a:r>
              <a:rPr lang="en-US" dirty="0" err="1"/>
              <a:t>trượt</a:t>
            </a:r>
            <a:r>
              <a:rPr lang="en-US" dirty="0"/>
              <a:t> </a:t>
            </a:r>
            <a:r>
              <a:rPr lang="en-US" dirty="0" err="1"/>
              <a:t>của</a:t>
            </a:r>
            <a:r>
              <a:rPr lang="en-US" dirty="0"/>
              <a:t> </a:t>
            </a:r>
            <a:r>
              <a:rPr lang="en-US" dirty="0" err="1"/>
              <a:t>bộ</a:t>
            </a:r>
            <a:r>
              <a:rPr lang="en-US" dirty="0"/>
              <a:t> </a:t>
            </a:r>
            <a:r>
              <a:rPr lang="en-US" dirty="0" err="1"/>
              <a:t>lọc</a:t>
            </a:r>
            <a:r>
              <a:rPr lang="en-US" dirty="0"/>
              <a:t>(stride)</a:t>
            </a:r>
          </a:p>
        </p:txBody>
      </p:sp>
    </p:spTree>
    <p:extLst>
      <p:ext uri="{BB962C8B-B14F-4D97-AF65-F5344CB8AC3E}">
        <p14:creationId xmlns:p14="http://schemas.microsoft.com/office/powerpoint/2010/main" val="4000243978"/>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xEl>
                                              <p:pRg st="0" end="0"/>
                                            </p:txEl>
                                          </p:spTgt>
                                        </p:tgtEl>
                                        <p:attrNameLst>
                                          <p:attrName>style.visibility</p:attrName>
                                        </p:attrNameLst>
                                      </p:cBhvr>
                                      <p:to>
                                        <p:strVal val="visible"/>
                                      </p:to>
                                    </p:set>
                                    <p:animEffect transition="in" filter="fade">
                                      <p:cBhvr>
                                        <p:cTn id="28" dur="500"/>
                                        <p:tgtEl>
                                          <p:spTgt spid="2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
                                            <p:txEl>
                                              <p:pRg st="1" end="1"/>
                                            </p:txEl>
                                          </p:spTgt>
                                        </p:tgtEl>
                                        <p:attrNameLst>
                                          <p:attrName>style.visibility</p:attrName>
                                        </p:attrNameLst>
                                      </p:cBhvr>
                                      <p:to>
                                        <p:strVal val="visible"/>
                                      </p:to>
                                    </p:set>
                                    <p:animEffect transition="in" filter="fade">
                                      <p:cBhvr>
                                        <p:cTn id="33"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lnSpcReduction="10000"/>
          </a:bodyPr>
          <a:lstStyle/>
          <a:p>
            <a:pPr marL="285750" indent="-285750">
              <a:buFont typeface="Arial" panose="020B0604020202020204" pitchFamily="34" charset="0"/>
              <a:buChar char="•"/>
            </a:pPr>
            <a:r>
              <a:rPr lang="vi-VN" altLang="vi-VN" sz="2800" b="1" spc="300" dirty="0">
                <a:solidFill>
                  <a:schemeClr val="tx1">
                    <a:lumMod val="75000"/>
                    <a:lumOff val="25000"/>
                  </a:schemeClr>
                </a:solidFill>
                <a:latin typeface="Noto Sans"/>
                <a:ea typeface="Noto Sans"/>
                <a:sym typeface="Noto Sans CJK Regular" panose="020B0500000000000000" pitchFamily="34" charset="-122"/>
              </a:rPr>
              <a:t>Khái niệm cơ bản về CNN</a:t>
            </a:r>
            <a:endParaRPr lang="vi-VN" altLang="vi-VN"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04</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7006212" y="1896822"/>
            <a:ext cx="4081110" cy="2157131"/>
            <a:chOff x="1394708" y="1502020"/>
            <a:chExt cx="1682334" cy="1680350"/>
          </a:xfrm>
        </p:grpSpPr>
        <p:sp>
          <p:nvSpPr>
            <p:cNvPr id="14" name="文本框 13"/>
            <p:cNvSpPr txBox="1"/>
            <p:nvPr/>
          </p:nvSpPr>
          <p:spPr>
            <a:xfrm>
              <a:off x="1394708" y="1502020"/>
              <a:ext cx="1369350" cy="166202"/>
            </a:xfrm>
            <a:prstGeom prst="rect">
              <a:avLst/>
            </a:prstGeom>
            <a:noFill/>
          </p:spPr>
          <p:txBody>
            <a:bodyPr>
              <a:noAutofit/>
            </a:bodyPr>
            <a:lstStyle/>
            <a:p>
              <a:pPr eaLnBrk="1" fontAlgn="auto" hangingPunct="1">
                <a:spcBef>
                  <a:spcPct val="0"/>
                </a:spcBef>
                <a:spcAft>
                  <a:spcPct val="0"/>
                </a:spcAft>
                <a:defRPr/>
              </a:pPr>
              <a:r>
                <a:rPr lang="en-US" sz="1800" dirty="0">
                  <a:effectLst/>
                  <a:latin typeface="Times New Roman" panose="02020603050405020304" pitchFamily="18" charset="0"/>
                  <a:ea typeface="SimSun" panose="02010600030101010101" pitchFamily="2" charset="-122"/>
                </a:rPr>
                <a:t>Pooling</a:t>
              </a: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Là lớp được sử dụng giữa các tích chập để giảm kích thước của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feature</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map</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nhưng vẫn giữ nguyên đặc trưng </a:t>
              </a:r>
            </a:p>
            <a:p>
              <a:pPr marL="342900" lvl="0" indent="-342900">
                <a:lnSpc>
                  <a:spcPct val="107000"/>
                </a:lnSpc>
                <a:spcAft>
                  <a:spcPts val="800"/>
                </a:spcAft>
                <a:buFont typeface="Courier New" panose="02070309020205020404" pitchFamily="49" charset="0"/>
                <a:buChar char="o"/>
              </a:pP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Có 2 loại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pooling</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phổ biến: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max</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pooling</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và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average</a:t>
              </a:r>
              <a:r>
                <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 </a:t>
              </a:r>
              <a:r>
                <a:rPr lang="vi-VN" sz="1400" i="1" kern="100" dirty="0" err="1">
                  <a:solidFill>
                    <a:srgbClr val="434343"/>
                  </a:solidFill>
                  <a:effectLst/>
                  <a:latin typeface="Noto Sans" panose="020B0502040504020204" pitchFamily="34" charset="0"/>
                  <a:ea typeface="Noto Sans" panose="020B0502040504020204" pitchFamily="34" charset="0"/>
                  <a:cs typeface="Noto Sans" panose="020B0502040504020204" pitchFamily="34" charset="0"/>
                </a:rPr>
                <a:t>pooling</a:t>
              </a:r>
              <a:endParaRPr lang="vi-VN" sz="1400" i="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16" name="组合 15"/>
          <p:cNvGrpSpPr/>
          <p:nvPr/>
        </p:nvGrpSpPr>
        <p:grpSpPr>
          <a:xfrm rot="16200000" flipH="1">
            <a:off x="6642749" y="2983851"/>
            <a:ext cx="347632" cy="323530"/>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pic>
        <p:nvPicPr>
          <p:cNvPr id="5" name="Picture 6" descr="MaxpoolSample2">
            <a:extLst>
              <a:ext uri="{FF2B5EF4-FFF2-40B4-BE49-F238E27FC236}">
                <a16:creationId xmlns:a16="http://schemas.microsoft.com/office/drawing/2014/main" id="{82CCD0A2-3562-4534-8343-181350014CAB}"/>
              </a:ext>
            </a:extLst>
          </p:cNvPr>
          <p:cNvPicPr>
            <a:picLocks noChangeAspect="1"/>
          </p:cNvPicPr>
          <p:nvPr/>
        </p:nvPicPr>
        <p:blipFill>
          <a:blip r:embed="rId2"/>
          <a:stretch>
            <a:fillRect/>
          </a:stretch>
        </p:blipFill>
        <p:spPr>
          <a:xfrm>
            <a:off x="766626" y="1948717"/>
            <a:ext cx="4385636" cy="1830707"/>
          </a:xfrm>
          <a:prstGeom prst="rect">
            <a:avLst/>
          </a:prstGeom>
        </p:spPr>
      </p:pic>
      <p:pic>
        <p:nvPicPr>
          <p:cNvPr id="11" name="Picture 7" descr="avg pooling">
            <a:extLst>
              <a:ext uri="{FF2B5EF4-FFF2-40B4-BE49-F238E27FC236}">
                <a16:creationId xmlns:a16="http://schemas.microsoft.com/office/drawing/2014/main" id="{08D99A5E-D7F9-D0DD-F370-C93D05EBB1D5}"/>
              </a:ext>
            </a:extLst>
          </p:cNvPr>
          <p:cNvPicPr>
            <a:picLocks noChangeAspect="1"/>
          </p:cNvPicPr>
          <p:nvPr/>
        </p:nvPicPr>
        <p:blipFill>
          <a:blip r:embed="rId3"/>
          <a:stretch>
            <a:fillRect/>
          </a:stretch>
        </p:blipFill>
        <p:spPr>
          <a:xfrm>
            <a:off x="766625" y="4338765"/>
            <a:ext cx="4283370" cy="1830707"/>
          </a:xfrm>
          <a:prstGeom prst="rect">
            <a:avLst/>
          </a:prstGeom>
        </p:spPr>
      </p:pic>
      <p:sp>
        <p:nvSpPr>
          <p:cNvPr id="19" name="Hộp Văn bản 18">
            <a:extLst>
              <a:ext uri="{FF2B5EF4-FFF2-40B4-BE49-F238E27FC236}">
                <a16:creationId xmlns:a16="http://schemas.microsoft.com/office/drawing/2014/main" id="{C3F6366A-B55D-D1C9-0B1D-9473C7A5E30C}"/>
              </a:ext>
            </a:extLst>
          </p:cNvPr>
          <p:cNvSpPr txBox="1"/>
          <p:nvPr/>
        </p:nvSpPr>
        <p:spPr>
          <a:xfrm>
            <a:off x="288588" y="3809862"/>
            <a:ext cx="6242050" cy="646331"/>
          </a:xfrm>
          <a:prstGeom prst="rect">
            <a:avLst/>
          </a:prstGeom>
          <a:noFill/>
        </p:spPr>
        <p:txBody>
          <a:bodyPr wrap="square">
            <a:spAutoFit/>
          </a:bodyPr>
          <a:lstStyle/>
          <a:p>
            <a:r>
              <a:rPr lang="en-US" dirty="0"/>
              <a:t>Max pooling: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Lấy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điểm</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ảnh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lớn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nhật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khi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ma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trận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trượt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qua</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21" name="Hộp Văn bản 20">
            <a:extLst>
              <a:ext uri="{FF2B5EF4-FFF2-40B4-BE49-F238E27FC236}">
                <a16:creationId xmlns:a16="http://schemas.microsoft.com/office/drawing/2014/main" id="{AD411A82-5EFA-08F4-8C6D-5E3C4275F14D}"/>
              </a:ext>
            </a:extLst>
          </p:cNvPr>
          <p:cNvSpPr txBox="1"/>
          <p:nvPr/>
        </p:nvSpPr>
        <p:spPr>
          <a:xfrm>
            <a:off x="-371476" y="6180346"/>
            <a:ext cx="7377687" cy="538609"/>
          </a:xfrm>
          <a:prstGeom prst="rect">
            <a:avLst/>
          </a:prstGeom>
          <a:noFill/>
        </p:spPr>
        <p:txBody>
          <a:bodyPr wrap="square">
            <a:spAutoFit/>
          </a:bodyPr>
          <a:lstStyle/>
          <a:p>
            <a:pPr algn="ct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Average pooling: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Lấy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trung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bình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cộng</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tất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cả</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điểm</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ảnh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trượt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qua</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algn="ct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54063461"/>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en-US" altLang="vi-VN" sz="2400" b="1" spc="300" dirty="0" err="1">
                <a:solidFill>
                  <a:schemeClr val="tx1">
                    <a:lumMod val="75000"/>
                    <a:lumOff val="25000"/>
                  </a:schemeClr>
                </a:solidFill>
                <a:latin typeface="Noto Sans"/>
                <a:ea typeface="Noto Sans"/>
                <a:sym typeface="Noto Sans CJK Regular" panose="020B0500000000000000" pitchFamily="34" charset="-122"/>
              </a:rPr>
              <a:t>Khái</a:t>
            </a:r>
            <a:r>
              <a:rPr lang="en-US" altLang="vi-VN" sz="24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400" b="1" spc="300" dirty="0" err="1">
                <a:solidFill>
                  <a:schemeClr val="tx1">
                    <a:lumMod val="75000"/>
                    <a:lumOff val="25000"/>
                  </a:schemeClr>
                </a:solidFill>
                <a:latin typeface="Noto Sans"/>
                <a:ea typeface="Noto Sans"/>
                <a:sym typeface="Noto Sans CJK Regular" panose="020B0500000000000000" pitchFamily="34" charset="-122"/>
              </a:rPr>
              <a:t>niệm</a:t>
            </a:r>
            <a:r>
              <a:rPr lang="en-US" altLang="vi-VN" sz="24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400" b="1" spc="300" dirty="0" err="1">
                <a:solidFill>
                  <a:schemeClr val="tx1">
                    <a:lumMod val="75000"/>
                    <a:lumOff val="25000"/>
                  </a:schemeClr>
                </a:solidFill>
                <a:latin typeface="Noto Sans"/>
                <a:ea typeface="Noto Sans"/>
                <a:sym typeface="Noto Sans CJK Regular" panose="020B0500000000000000" pitchFamily="34" charset="-122"/>
              </a:rPr>
              <a:t>cơ</a:t>
            </a:r>
            <a:r>
              <a:rPr lang="en-US" altLang="vi-VN" sz="24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400" b="1" spc="300" dirty="0" err="1">
                <a:solidFill>
                  <a:schemeClr val="tx1">
                    <a:lumMod val="75000"/>
                    <a:lumOff val="25000"/>
                  </a:schemeClr>
                </a:solidFill>
                <a:latin typeface="Noto Sans"/>
                <a:ea typeface="Noto Sans"/>
                <a:sym typeface="Noto Sans CJK Regular" panose="020B0500000000000000" pitchFamily="34" charset="-122"/>
              </a:rPr>
              <a:t>bản</a:t>
            </a:r>
            <a:r>
              <a:rPr lang="en-US" altLang="vi-VN" sz="24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400" b="1" spc="300" dirty="0" err="1">
                <a:solidFill>
                  <a:schemeClr val="tx1">
                    <a:lumMod val="75000"/>
                    <a:lumOff val="25000"/>
                  </a:schemeClr>
                </a:solidFill>
                <a:latin typeface="Noto Sans"/>
                <a:ea typeface="Noto Sans"/>
                <a:sym typeface="Noto Sans CJK Regular" panose="020B0500000000000000" pitchFamily="34" charset="-122"/>
              </a:rPr>
              <a:t>về</a:t>
            </a:r>
            <a:r>
              <a:rPr lang="en-US" altLang="vi-VN" sz="2400" b="1" spc="300" dirty="0">
                <a:solidFill>
                  <a:schemeClr val="tx1">
                    <a:lumMod val="75000"/>
                    <a:lumOff val="25000"/>
                  </a:schemeClr>
                </a:solidFill>
                <a:latin typeface="Noto Sans"/>
                <a:ea typeface="Noto Sans"/>
                <a:sym typeface="Noto Sans CJK Regular" panose="020B0500000000000000" pitchFamily="34" charset="-122"/>
              </a:rPr>
              <a:t> CNN</a:t>
            </a:r>
            <a:endParaRPr lang="vi-VN" altLang="vi-VN" sz="2400"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04</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6978329" y="1630104"/>
            <a:ext cx="4108993" cy="2423850"/>
            <a:chOff x="1383214" y="1294253"/>
            <a:chExt cx="1693828" cy="1888117"/>
          </a:xfrm>
        </p:grpSpPr>
        <p:sp>
          <p:nvSpPr>
            <p:cNvPr id="14" name="文本框 13"/>
            <p:cNvSpPr txBox="1"/>
            <p:nvPr/>
          </p:nvSpPr>
          <p:spPr>
            <a:xfrm>
              <a:off x="1383214" y="1294253"/>
              <a:ext cx="1369350" cy="166202"/>
            </a:xfrm>
            <a:prstGeom prst="rect">
              <a:avLst/>
            </a:prstGeom>
            <a:noFill/>
          </p:spPr>
          <p:txBody>
            <a:bodyPr>
              <a:noAutofit/>
            </a:bodyPr>
            <a:lstStyle/>
            <a:p>
              <a:pPr eaLnBrk="1" fontAlgn="auto" hangingPunct="1">
                <a:spcBef>
                  <a:spcPct val="0"/>
                </a:spcBef>
                <a:spcAft>
                  <a:spcPct val="0"/>
                </a:spcAft>
                <a:defRPr/>
              </a:pPr>
              <a:r>
                <a:rPr lang="vi-VN" altLang="vi-VN" sz="1400" b="1" dirty="0" err="1">
                  <a:solidFill>
                    <a:schemeClr val="tx1">
                      <a:lumMod val="75000"/>
                      <a:lumOff val="25000"/>
                    </a:schemeClr>
                  </a:solidFill>
                  <a:latin typeface="Noto Sans"/>
                  <a:ea typeface="Noto Sans"/>
                  <a:sym typeface="Noto Sans CJK Regular" panose="020B0500000000000000" pitchFamily="34" charset="-122"/>
                </a:rPr>
                <a:t>Fully</a:t>
              </a:r>
              <a:r>
                <a:rPr lang="vi-VN" altLang="vi-VN" sz="1400" b="1" dirty="0">
                  <a:solidFill>
                    <a:schemeClr val="tx1">
                      <a:lumMod val="75000"/>
                      <a:lumOff val="25000"/>
                    </a:schemeClr>
                  </a:solidFill>
                  <a:latin typeface="Noto Sans"/>
                  <a:ea typeface="Noto Sans"/>
                  <a:sym typeface="Noto Sans CJK Regular" panose="020B0500000000000000" pitchFamily="34" charset="-122"/>
                </a:rPr>
                <a:t> </a:t>
              </a:r>
              <a:r>
                <a:rPr lang="vi-VN" altLang="vi-VN" sz="1400" b="1" dirty="0" err="1">
                  <a:solidFill>
                    <a:schemeClr val="tx1">
                      <a:lumMod val="75000"/>
                      <a:lumOff val="25000"/>
                    </a:schemeClr>
                  </a:solidFill>
                  <a:latin typeface="Noto Sans"/>
                  <a:ea typeface="Noto Sans"/>
                  <a:sym typeface="Noto Sans CJK Regular" panose="020B0500000000000000" pitchFamily="34" charset="-122"/>
                </a:rPr>
                <a:t>connected</a:t>
              </a: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16" name="组合 15"/>
          <p:cNvGrpSpPr/>
          <p:nvPr/>
        </p:nvGrpSpPr>
        <p:grpSpPr>
          <a:xfrm rot="16200000" flipH="1">
            <a:off x="6032309" y="3356939"/>
            <a:ext cx="797052" cy="842954"/>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7034094" y="1895805"/>
            <a:ext cx="4787792" cy="1105752"/>
          </a:xfrm>
          <a:prstGeom prst="rect">
            <a:avLst/>
          </a:prstGeom>
          <a:noFill/>
        </p:spPr>
        <p:txBody>
          <a:bodyPr wrap="square">
            <a:spAutoFit/>
          </a:bodyPr>
          <a:lstStyle/>
          <a:p>
            <a:pPr marL="342900" lvl="0" indent="-342900">
              <a:lnSpc>
                <a:spcPct val="107000"/>
              </a:lnSpc>
              <a:spcAft>
                <a:spcPts val="800"/>
              </a:spcAft>
              <a:buFont typeface="Courier New" panose="02070309020205020404" pitchFamily="49" charset="0"/>
              <a:buChar char="o"/>
              <a:tabLst>
                <a:tab pos="2278380" algn="l"/>
              </a:tabLst>
            </a:pP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Sau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convolutional</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layers</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pooling</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layers</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sẽ đến lớp kết đủ(</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fully</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connected</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a:t>
            </a:r>
          </a:p>
          <a:p>
            <a:pPr marL="342900" lvl="0" indent="-342900">
              <a:lnSpc>
                <a:spcPct val="107000"/>
              </a:lnSpc>
              <a:spcAft>
                <a:spcPts val="800"/>
              </a:spcAft>
              <a:buFont typeface="Courier New" panose="02070309020205020404" pitchFamily="49" charset="0"/>
              <a:buChar char="o"/>
              <a:tabLst>
                <a:tab pos="2278380" algn="l"/>
              </a:tabLst>
            </a:pP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Lớp này dùng để phân ra các lớp có số </a:t>
            </a:r>
            <a:r>
              <a:rPr lang="vi-VN" sz="1400" kern="100" dirty="0" err="1">
                <a:solidFill>
                  <a:srgbClr val="434343"/>
                </a:solidFill>
                <a:latin typeface="Noto Sans" panose="020B0502040504020204" pitchFamily="34" charset="0"/>
                <a:ea typeface="Noto Sans" panose="020B0502040504020204" pitchFamily="34" charset="0"/>
                <a:cs typeface="Noto Sans" panose="020B0502040504020204" pitchFamily="34" charset="0"/>
              </a:rPr>
              <a:t>neural</a:t>
            </a:r>
            <a:r>
              <a:rPr lang="vi-VN" sz="1400" kern="100" dirty="0">
                <a:solidFill>
                  <a:srgbClr val="434343"/>
                </a:solidFill>
                <a:latin typeface="Noto Sans" panose="020B0502040504020204" pitchFamily="34" charset="0"/>
                <a:ea typeface="Noto Sans" panose="020B0502040504020204" pitchFamily="34" charset="0"/>
                <a:cs typeface="Noto Sans" panose="020B0502040504020204" pitchFamily="34" charset="0"/>
              </a:rPr>
              <a:t> tùy thuộc vào số dữ liệu ngõ vào</a:t>
            </a: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5" name="Picture 8" descr="fully-connected-ltr">
            <a:extLst>
              <a:ext uri="{FF2B5EF4-FFF2-40B4-BE49-F238E27FC236}">
                <a16:creationId xmlns:a16="http://schemas.microsoft.com/office/drawing/2014/main" id="{B2DBA916-7497-9049-0521-FED7C1FDC230}"/>
              </a:ext>
            </a:extLst>
          </p:cNvPr>
          <p:cNvPicPr>
            <a:picLocks noChangeAspect="1"/>
          </p:cNvPicPr>
          <p:nvPr/>
        </p:nvPicPr>
        <p:blipFill>
          <a:blip r:embed="rId2"/>
          <a:stretch>
            <a:fillRect/>
          </a:stretch>
        </p:blipFill>
        <p:spPr>
          <a:xfrm>
            <a:off x="72821" y="2683357"/>
            <a:ext cx="6023179" cy="2190115"/>
          </a:xfrm>
          <a:prstGeom prst="rect">
            <a:avLst/>
          </a:prstGeom>
        </p:spPr>
      </p:pic>
    </p:spTree>
    <p:extLst>
      <p:ext uri="{BB962C8B-B14F-4D97-AF65-F5344CB8AC3E}">
        <p14:creationId xmlns:p14="http://schemas.microsoft.com/office/powerpoint/2010/main" val="2174265855"/>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804623"/>
            <a:ext cx="442479" cy="467491"/>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804623"/>
            <a:ext cx="7739352" cy="584753"/>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0000" lnSpcReduction="20000"/>
          </a:bodyPr>
          <a:lstStyle/>
          <a:p>
            <a:pPr marL="285750" indent="-285750">
              <a:buFont typeface="Arial" panose="020B0604020202020204" pitchFamily="34" charset="0"/>
              <a:buChar char="•"/>
            </a:pPr>
            <a:r>
              <a:rPr lang="vi-VN" altLang="vi-VN" sz="2800" b="1" spc="300" dirty="0">
                <a:solidFill>
                  <a:schemeClr val="tx1">
                    <a:lumMod val="75000"/>
                    <a:lumOff val="25000"/>
                  </a:schemeClr>
                </a:solidFill>
                <a:latin typeface="Noto Sans"/>
                <a:ea typeface="Noto Sans"/>
                <a:sym typeface="Noto Sans CJK Regular" panose="020B0500000000000000" pitchFamily="34" charset="-122"/>
              </a:rPr>
              <a:t>Thu thập và xử lý dữ liệu</a:t>
            </a:r>
            <a:endParaRPr lang="vi-VN" altLang="vi-VN"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804623"/>
            <a:ext cx="1003211" cy="584753"/>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05</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文本框 14"/>
          <p:cNvSpPr txBox="1"/>
          <p:nvPr/>
        </p:nvSpPr>
        <p:spPr>
          <a:xfrm>
            <a:off x="7172341" y="2180531"/>
            <a:ext cx="4081110" cy="18739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nvGrpSpPr>
          <p:cNvPr id="16" name="组合 15"/>
          <p:cNvGrpSpPr/>
          <p:nvPr/>
        </p:nvGrpSpPr>
        <p:grpSpPr>
          <a:xfrm rot="5400000" flipH="1">
            <a:off x="11468376" y="6150641"/>
            <a:ext cx="532377" cy="520098"/>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457436" y="1767404"/>
            <a:ext cx="11277128" cy="1977144"/>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Ø"/>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Tập dữ liệu là dữ liệu về hình ảnh của 8 loài động vật khác nhau. Mỗi loại động vật có từ 1300 - 2100 bức ảnh khác nhau.</a:t>
            </a:r>
          </a:p>
          <a:p>
            <a:pPr marL="342900" lvl="0" indent="-342900">
              <a:lnSpc>
                <a:spcPct val="107000"/>
              </a:lnSpc>
              <a:spcAft>
                <a:spcPts val="800"/>
              </a:spcAft>
              <a:buFont typeface="Wingdings" panose="05000000000000000000" pitchFamily="2" charset="2"/>
              <a:buChar char="Ø"/>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Dữ liệu tổng cộng có </a:t>
            </a: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bộ </a:t>
            </a:r>
            <a:r>
              <a:rPr lang="vi-VN" sz="1400" dirty="0" err="1">
                <a:solidFill>
                  <a:srgbClr val="000000"/>
                </a:solidFill>
                <a:latin typeface="Noto Sans" panose="020B0502040504020204" pitchFamily="34" charset="0"/>
                <a:ea typeface="Noto Sans" panose="020B0502040504020204" pitchFamily="34" charset="0"/>
                <a:cs typeface="Noto Sans" panose="020B0502040504020204" pitchFamily="34" charset="0"/>
              </a:rPr>
              <a:t>train</a:t>
            </a: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 gồm: chiếm khoảng 80%</a:t>
            </a:r>
            <a:endParaRPr lang="en-US" sz="14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bộ </a:t>
            </a:r>
            <a:r>
              <a:rPr lang="vi-VN" sz="1400" dirty="0" err="1">
                <a:solidFill>
                  <a:srgbClr val="000000"/>
                </a:solidFill>
                <a:latin typeface="Noto Sans" panose="020B0502040504020204" pitchFamily="34" charset="0"/>
                <a:ea typeface="Noto Sans" panose="020B0502040504020204" pitchFamily="34" charset="0"/>
                <a:cs typeface="Noto Sans" panose="020B0502040504020204" pitchFamily="34" charset="0"/>
              </a:rPr>
              <a:t>test</a:t>
            </a: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 gồm: chiếm khoảng 12 %</a:t>
            </a:r>
            <a:endParaRPr lang="en-US" sz="14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bộ </a:t>
            </a:r>
            <a:r>
              <a:rPr lang="vi-VN" sz="1400" dirty="0" err="1">
                <a:solidFill>
                  <a:srgbClr val="000000"/>
                </a:solidFill>
                <a:latin typeface="Noto Sans" panose="020B0502040504020204" pitchFamily="34" charset="0"/>
                <a:ea typeface="Noto Sans" panose="020B0502040504020204" pitchFamily="34" charset="0"/>
                <a:cs typeface="Noto Sans" panose="020B0502040504020204" pitchFamily="34" charset="0"/>
              </a:rPr>
              <a:t>validation</a:t>
            </a: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 gồm: chiếm khoảng 8%</a:t>
            </a:r>
          </a:p>
          <a:p>
            <a:pPr marL="342900" lvl="0" indent="-342900">
              <a:lnSpc>
                <a:spcPct val="107000"/>
              </a:lnSpc>
              <a:spcAft>
                <a:spcPts val="800"/>
              </a:spcAft>
              <a:buFont typeface="Courier New" panose="02070309020205020404" pitchFamily="49" charset="0"/>
              <a:buChar char="o"/>
              <a:tabLst>
                <a:tab pos="2278380" algn="l"/>
              </a:tabLst>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0" name="Hộp Văn bản 9">
            <a:extLst>
              <a:ext uri="{FF2B5EF4-FFF2-40B4-BE49-F238E27FC236}">
                <a16:creationId xmlns:a16="http://schemas.microsoft.com/office/drawing/2014/main" id="{734F49F6-299F-7CF0-56EB-A75BC32CEC34}"/>
              </a:ext>
            </a:extLst>
          </p:cNvPr>
          <p:cNvSpPr txBox="1"/>
          <p:nvPr/>
        </p:nvSpPr>
        <p:spPr>
          <a:xfrm>
            <a:off x="449178" y="3629213"/>
            <a:ext cx="11285386" cy="2105063"/>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Ø"/>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Tiền xử tiền lý dữ liệu</a:t>
            </a: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Dữ liệu được xử lý gán nhãn theo mỗi loài tương ứng</a:t>
            </a:r>
            <a:endParaRPr lang="en-US" sz="14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sử dụng </a:t>
            </a:r>
            <a:r>
              <a:rPr lang="vi-VN" sz="1400" dirty="0" err="1">
                <a:solidFill>
                  <a:srgbClr val="000000"/>
                </a:solidFill>
                <a:latin typeface="Noto Sans" panose="020B0502040504020204" pitchFamily="34" charset="0"/>
                <a:ea typeface="Noto Sans" panose="020B0502040504020204" pitchFamily="34" charset="0"/>
                <a:cs typeface="Noto Sans" panose="020B0502040504020204" pitchFamily="34" charset="0"/>
              </a:rPr>
              <a:t>ImageDataGenerator</a:t>
            </a: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 để thực hiện các biến đổi hình ảnh trên hình ảnh gốc, giúp tăng cường dữ liệu huấn luyện và cải thiện khả năng tổng quát hóa của mô hình.</a:t>
            </a:r>
            <a:endParaRPr lang="en-US" sz="14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Chuẩn </a:t>
            </a:r>
            <a:r>
              <a:rPr lang="vi-VN" sz="1400" dirty="0" err="1">
                <a:solidFill>
                  <a:srgbClr val="000000"/>
                </a:solidFill>
                <a:latin typeface="Noto Sans" panose="020B0502040504020204" pitchFamily="34" charset="0"/>
                <a:ea typeface="Noto Sans" panose="020B0502040504020204" pitchFamily="34" charset="0"/>
                <a:cs typeface="Noto Sans" panose="020B0502040504020204" pitchFamily="34" charset="0"/>
              </a:rPr>
              <a:t>hoá</a:t>
            </a: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 các giá trị trong ảnh về giá trị trong khoảng từ 0 - 1, giúp làm giảm độ lớn của dữ liệu và giúp mô hình học tốt hơn.</a:t>
            </a:r>
            <a:endParaRPr lang="en-US" sz="14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800100" lvl="1" indent="-342900">
              <a:lnSpc>
                <a:spcPct val="107000"/>
              </a:lnSpc>
              <a:spcAft>
                <a:spcPts val="800"/>
              </a:spcAft>
              <a:buFont typeface="Wingdings" panose="05000000000000000000" pitchFamily="2" charset="2"/>
              <a:buChar char="q"/>
              <a:tabLst>
                <a:tab pos="2278380" algn="l"/>
              </a:tabLst>
            </a:pPr>
            <a:r>
              <a:rPr lang="vi-VN" sz="1400" dirty="0">
                <a:solidFill>
                  <a:srgbClr val="000000"/>
                </a:solidFill>
                <a:latin typeface="Noto Sans" panose="020B0502040504020204" pitchFamily="34" charset="0"/>
                <a:ea typeface="Noto Sans" panose="020B0502040504020204" pitchFamily="34" charset="0"/>
                <a:cs typeface="Noto Sans" panose="020B0502040504020204" pitchFamily="34" charset="0"/>
              </a:rPr>
              <a:t>kích thước ảnh được đưa về 200 x 200 trước khi được đưa vào mô hình</a:t>
            </a:r>
          </a:p>
        </p:txBody>
      </p:sp>
    </p:spTree>
    <p:extLst>
      <p:ext uri="{BB962C8B-B14F-4D97-AF65-F5344CB8AC3E}">
        <p14:creationId xmlns:p14="http://schemas.microsoft.com/office/powerpoint/2010/main" val="794786908"/>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429014" y="3708675"/>
            <a:ext cx="6836930" cy="1852369"/>
          </a:xfrm>
          <a:prstGeom prst="roundRect">
            <a:avLst>
              <a:gd name="adj" fmla="val 45794"/>
            </a:avLst>
          </a:prstGeom>
          <a:solidFill>
            <a:schemeClr val="tx1">
              <a:lumMod val="75000"/>
              <a:lumOff val="2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en-US" altLang="vi-VN" sz="3600" b="1" spc="300" dirty="0" err="1">
                <a:solidFill>
                  <a:schemeClr val="bg1"/>
                </a:solidFill>
                <a:latin typeface="Noto Sans"/>
                <a:ea typeface="Noto Sans"/>
                <a:sym typeface="Noto Sans CJK Regular" panose="020B0500000000000000" pitchFamily="34" charset="-122"/>
              </a:rPr>
              <a:t>Kiến</a:t>
            </a:r>
            <a:r>
              <a:rPr lang="en-US" altLang="vi-VN" sz="3600" b="1" spc="300" dirty="0">
                <a:solidFill>
                  <a:schemeClr val="bg1"/>
                </a:solidFill>
                <a:latin typeface="Noto Sans"/>
                <a:ea typeface="Noto Sans"/>
                <a:sym typeface="Noto Sans CJK Regular" panose="020B0500000000000000" pitchFamily="34" charset="-122"/>
              </a:rPr>
              <a:t> </a:t>
            </a:r>
            <a:r>
              <a:rPr lang="en-US" altLang="vi-VN" sz="3600" b="1" spc="300" dirty="0" err="1">
                <a:solidFill>
                  <a:schemeClr val="bg1"/>
                </a:solidFill>
                <a:latin typeface="Noto Sans"/>
                <a:ea typeface="Noto Sans"/>
                <a:sym typeface="Noto Sans CJK Regular" panose="020B0500000000000000" pitchFamily="34" charset="-122"/>
              </a:rPr>
              <a:t>trúc</a:t>
            </a:r>
            <a:r>
              <a:rPr lang="en-US" altLang="vi-VN" sz="3600" b="1" spc="300" dirty="0">
                <a:solidFill>
                  <a:schemeClr val="bg1"/>
                </a:solidFill>
                <a:latin typeface="Noto Sans"/>
                <a:ea typeface="Noto Sans"/>
                <a:sym typeface="Noto Sans CJK Regular" panose="020B0500000000000000" pitchFamily="34" charset="-122"/>
              </a:rPr>
              <a:t> </a:t>
            </a:r>
            <a:r>
              <a:rPr lang="en-US" altLang="vi-VN" sz="3600" b="1" spc="300" dirty="0" err="1">
                <a:solidFill>
                  <a:schemeClr val="bg1"/>
                </a:solidFill>
                <a:latin typeface="Noto Sans"/>
                <a:ea typeface="Noto Sans"/>
                <a:sym typeface="Noto Sans CJK Regular" panose="020B0500000000000000" pitchFamily="34" charset="-122"/>
              </a:rPr>
              <a:t>mạng</a:t>
            </a:r>
            <a:r>
              <a:rPr lang="en-US" altLang="vi-VN" sz="3600" b="1" spc="300" dirty="0">
                <a:solidFill>
                  <a:schemeClr val="bg1"/>
                </a:solidFill>
                <a:latin typeface="Noto Sans"/>
                <a:ea typeface="Noto Sans"/>
                <a:sym typeface="Noto Sans CJK Regular" panose="020B0500000000000000" pitchFamily="34" charset="-122"/>
              </a:rPr>
              <a:t> CNN</a:t>
            </a:r>
            <a:endParaRPr lang="vi-VN" altLang="vi-VN" sz="3600" b="1" spc="300" dirty="0">
              <a:solidFill>
                <a:schemeClr val="bg1"/>
              </a:solidFill>
              <a:latin typeface="Noto Sans"/>
              <a:ea typeface="Noto Sans"/>
              <a:sym typeface="Noto Sans CJK Regular" panose="020B0500000000000000" pitchFamily="34" charset="-122"/>
            </a:endParaRPr>
          </a:p>
        </p:txBody>
      </p:sp>
      <p:sp>
        <p:nvSpPr>
          <p:cNvPr id="9" name="圆角矩形 8"/>
          <p:cNvSpPr/>
          <p:nvPr/>
        </p:nvSpPr>
        <p:spPr>
          <a:xfrm>
            <a:off x="5854695" y="2771468"/>
            <a:ext cx="1221594" cy="809542"/>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06</a:t>
            </a:r>
            <a:endParaRPr lang="zh-CN" altLang="en-US"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0" name="组合 9"/>
          <p:cNvGrpSpPr/>
          <p:nvPr/>
        </p:nvGrpSpPr>
        <p:grpSpPr>
          <a:xfrm>
            <a:off x="5080750" y="2983936"/>
            <a:ext cx="485911" cy="384606"/>
            <a:chOff x="1815164" y="3182741"/>
            <a:chExt cx="677202" cy="536016"/>
          </a:xfrm>
        </p:grpSpPr>
        <p:sp>
          <p:nvSpPr>
            <p:cNvPr id="11" name="箭头: V 形 226">
              <a:extLst>
                <a:ext uri="{FF2B5EF4-FFF2-40B4-BE49-F238E27FC236}">
                  <a16:creationId xmlns:a16="http://schemas.microsoft.com/office/drawing/2014/main" id="{EF48E36C-50C0-495F-B394-3A8224022844}"/>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2" name="箭头: V 形 227">
              <a:extLst>
                <a:ext uri="{FF2B5EF4-FFF2-40B4-BE49-F238E27FC236}">
                  <a16:creationId xmlns:a16="http://schemas.microsoft.com/office/drawing/2014/main" id="{DD22282A-F38D-4911-BF0B-F91BE1E3BACD}"/>
                </a:ext>
              </a:extLst>
            </p:cNvPr>
            <p:cNvSpPr/>
            <p:nvPr/>
          </p:nvSpPr>
          <p:spPr>
            <a:xfrm>
              <a:off x="1815164" y="3182741"/>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Tree>
    <p:extLst>
      <p:ext uri="{BB962C8B-B14F-4D97-AF65-F5344CB8AC3E}">
        <p14:creationId xmlns:p14="http://schemas.microsoft.com/office/powerpoint/2010/main" val="3847783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066587" y="731519"/>
            <a:ext cx="7590759" cy="624265"/>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Kiến</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trúc</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mạng</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CNN</a:t>
            </a:r>
            <a:endParaRPr lang="vi-VN" altLang="vi-VN" sz="2500"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06</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文本框 14"/>
          <p:cNvSpPr txBox="1"/>
          <p:nvPr/>
        </p:nvSpPr>
        <p:spPr>
          <a:xfrm>
            <a:off x="6017806" y="1514522"/>
            <a:ext cx="5897386" cy="4790007"/>
          </a:xfrm>
          <a:prstGeom prst="rect">
            <a:avLst/>
          </a:prstGeom>
          <a:noFill/>
        </p:spPr>
        <p:txBody>
          <a:bodyPr wrap="square">
            <a:noAutofit/>
          </a:bodyPr>
          <a:lstStyle/>
          <a:p>
            <a:pPr lvl="0" eaLnBrk="0" fontAlgn="base" hangingPunct="0">
              <a:spcBef>
                <a:spcPct val="0"/>
              </a:spcBef>
              <a:spcAft>
                <a:spcPct val="0"/>
              </a:spcAft>
            </a:pP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Mạng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CNN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là</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một</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tập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hợp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lớp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tích</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chập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chồng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lên</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nhau</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và</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sử</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dụng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hàm</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nonlinear activation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như</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ReLU</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và</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tanh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để</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kích</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hoạt</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trọng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số</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trong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node.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Mỗi</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một</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lớp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sau</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khi</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thông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qua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hàm</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kích</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hoạt</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sẽ</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tạo</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ra</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thông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tin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trừu</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tượng</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hơn</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cho</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các</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lớp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tiếp</a:t>
            </a:r>
            <a:r>
              <a:rPr lang="en-US" altLang="zh-CN" dirty="0">
                <a:solidFill>
                  <a:srgbClr val="1B1B1B"/>
                </a:solidFill>
                <a:latin typeface="Noto Sans" panose="020B0502040504020204" pitchFamily="34" charset="0"/>
                <a:ea typeface="Noto Sans" panose="020B0502040504020204" pitchFamily="34" charset="0"/>
                <a:cs typeface="Noto Sans" panose="020B0502040504020204" pitchFamily="34" charset="0"/>
              </a:rPr>
              <a:t> </a:t>
            </a:r>
            <a:r>
              <a:rPr lang="en-US" altLang="zh-CN" dirty="0" err="1">
                <a:solidFill>
                  <a:srgbClr val="1B1B1B"/>
                </a:solidFill>
                <a:latin typeface="Noto Sans" panose="020B0502040504020204" pitchFamily="34" charset="0"/>
                <a:ea typeface="Noto Sans" panose="020B0502040504020204" pitchFamily="34" charset="0"/>
                <a:cs typeface="Noto Sans" panose="020B0502040504020204" pitchFamily="34" charset="0"/>
              </a:rPr>
              <a:t>theo.</a:t>
            </a:r>
            <a:endParaRPr lang="en-US" altLang="zh-CN" dirty="0">
              <a:latin typeface="Noto Sans" panose="020B0502040504020204" pitchFamily="34" charset="0"/>
              <a:ea typeface="Noto Sans" panose="020B0502040504020204" pitchFamily="34" charset="0"/>
              <a:cs typeface="Noto Sans" panose="020B0502040504020204" pitchFamily="34" charset="0"/>
            </a:endParaRPr>
          </a:p>
          <a:p>
            <a:br>
              <a:rPr lang="vi-VN" dirty="0">
                <a:latin typeface="Noto Sans" panose="020B0502040504020204" pitchFamily="34" charset="0"/>
                <a:ea typeface="Noto Sans" panose="020B0502040504020204" pitchFamily="34" charset="0"/>
                <a:cs typeface="Noto Sans" panose="020B0502040504020204" pitchFamily="34" charset="0"/>
              </a:rPr>
            </a:br>
            <a:r>
              <a:rPr lang="en-US" dirty="0" err="1">
                <a:latin typeface="Noto Sans" panose="020B0502040504020204" pitchFamily="34" charset="0"/>
                <a:ea typeface="Noto Sans" panose="020B0502040504020204" pitchFamily="34" charset="0"/>
                <a:cs typeface="Noto Sans" panose="020B0502040504020204" pitchFamily="34" charset="0"/>
              </a:rPr>
              <a:t>Các</a:t>
            </a:r>
            <a:r>
              <a:rPr lang="en-US" dirty="0">
                <a:latin typeface="Noto Sans" panose="020B0502040504020204" pitchFamily="34" charset="0"/>
                <a:ea typeface="Noto Sans" panose="020B0502040504020204" pitchFamily="34" charset="0"/>
                <a:cs typeface="Noto Sans" panose="020B0502040504020204" pitchFamily="34" charset="0"/>
              </a:rPr>
              <a:t> layer </a:t>
            </a:r>
            <a:r>
              <a:rPr lang="en-US" dirty="0" err="1">
                <a:latin typeface="Noto Sans" panose="020B0502040504020204" pitchFamily="34" charset="0"/>
                <a:ea typeface="Noto Sans" panose="020B0502040504020204" pitchFamily="34" charset="0"/>
                <a:cs typeface="Noto Sans" panose="020B0502040504020204" pitchFamily="34" charset="0"/>
              </a:rPr>
              <a:t>liên</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kết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được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với</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nhau</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thông</a:t>
            </a:r>
            <a:r>
              <a:rPr lang="en-US" dirty="0">
                <a:latin typeface="Noto Sans" panose="020B0502040504020204" pitchFamily="34" charset="0"/>
                <a:ea typeface="Noto Sans" panose="020B0502040504020204" pitchFamily="34" charset="0"/>
                <a:cs typeface="Noto Sans" panose="020B0502040504020204" pitchFamily="34" charset="0"/>
              </a:rPr>
              <a:t> qua </a:t>
            </a:r>
            <a:r>
              <a:rPr lang="en-US" dirty="0" err="1">
                <a:latin typeface="Noto Sans" panose="020B0502040504020204" pitchFamily="34" charset="0"/>
                <a:ea typeface="Noto Sans" panose="020B0502040504020204" pitchFamily="34" charset="0"/>
                <a:cs typeface="Noto Sans" panose="020B0502040504020204" pitchFamily="34" charset="0"/>
              </a:rPr>
              <a:t>cơ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chế</a:t>
            </a:r>
            <a:r>
              <a:rPr lang="en-US" dirty="0">
                <a:latin typeface="Noto Sans" panose="020B0502040504020204" pitchFamily="34" charset="0"/>
                <a:ea typeface="Noto Sans" panose="020B0502040504020204" pitchFamily="34" charset="0"/>
                <a:cs typeface="Noto Sans" panose="020B0502040504020204" pitchFamily="34" charset="0"/>
              </a:rPr>
              <a:t> convolution.</a:t>
            </a:r>
          </a:p>
          <a:p>
            <a:r>
              <a:rPr lang="en-US" dirty="0">
                <a:latin typeface="Noto Sans" panose="020B0502040504020204" pitchFamily="34" charset="0"/>
                <a:ea typeface="Noto Sans" panose="020B0502040504020204" pitchFamily="34" charset="0"/>
                <a:cs typeface="Noto Sans" panose="020B0502040504020204" pitchFamily="34" charset="0"/>
              </a:rPr>
              <a:t>Layer </a:t>
            </a:r>
            <a:r>
              <a:rPr lang="en-US" dirty="0" err="1">
                <a:latin typeface="Noto Sans" panose="020B0502040504020204" pitchFamily="34" charset="0"/>
                <a:ea typeface="Noto Sans" panose="020B0502040504020204" pitchFamily="34" charset="0"/>
                <a:cs typeface="Noto Sans" panose="020B0502040504020204" pitchFamily="34" charset="0"/>
              </a:rPr>
              <a:t>tiếp</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theo</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là</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kết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quả</a:t>
            </a:r>
            <a:r>
              <a:rPr lang="en-US" dirty="0">
                <a:latin typeface="Noto Sans" panose="020B0502040504020204" pitchFamily="34" charset="0"/>
                <a:ea typeface="Noto Sans" panose="020B0502040504020204" pitchFamily="34" charset="0"/>
                <a:cs typeface="Noto Sans" panose="020B0502040504020204" pitchFamily="34" charset="0"/>
              </a:rPr>
              <a:t> convolution </a:t>
            </a:r>
            <a:r>
              <a:rPr lang="en-US" dirty="0" err="1">
                <a:latin typeface="Noto Sans" panose="020B0502040504020204" pitchFamily="34" charset="0"/>
                <a:ea typeface="Noto Sans" panose="020B0502040504020204" pitchFamily="34" charset="0"/>
                <a:cs typeface="Noto Sans" panose="020B0502040504020204" pitchFamily="34" charset="0"/>
              </a:rPr>
              <a:t>từ</a:t>
            </a:r>
            <a:r>
              <a:rPr lang="en-US" dirty="0">
                <a:latin typeface="Noto Sans" panose="020B0502040504020204" pitchFamily="34" charset="0"/>
                <a:ea typeface="Noto Sans" panose="020B0502040504020204" pitchFamily="34" charset="0"/>
                <a:cs typeface="Noto Sans" panose="020B0502040504020204" pitchFamily="34" charset="0"/>
              </a:rPr>
              <a:t> layer </a:t>
            </a:r>
            <a:r>
              <a:rPr lang="en-US" dirty="0" err="1">
                <a:latin typeface="Noto Sans" panose="020B0502040504020204" pitchFamily="34" charset="0"/>
                <a:ea typeface="Noto Sans" panose="020B0502040504020204" pitchFamily="34" charset="0"/>
                <a:cs typeface="Noto Sans" panose="020B0502040504020204" pitchFamily="34" charset="0"/>
              </a:rPr>
              <a:t>trước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đó</a:t>
            </a:r>
            <a:endParaRPr lang="en-US" dirty="0">
              <a:latin typeface="Noto Sans" panose="020B0502040504020204" pitchFamily="34" charset="0"/>
              <a:ea typeface="Noto Sans" panose="020B0502040504020204" pitchFamily="34" charset="0"/>
              <a:cs typeface="Noto Sans" panose="020B0502040504020204" pitchFamily="34" charset="0"/>
            </a:endParaRPr>
          </a:p>
          <a:p>
            <a:r>
              <a:rPr lang="en-US" dirty="0" err="1">
                <a:latin typeface="Noto Sans" panose="020B0502040504020204" pitchFamily="34" charset="0"/>
                <a:ea typeface="Noto Sans" panose="020B0502040504020204" pitchFamily="34" charset="0"/>
                <a:cs typeface="Noto Sans" panose="020B0502040504020204" pitchFamily="34" charset="0"/>
              </a:rPr>
              <a:t>Mỗi</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một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lớp</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được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sử</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dụng</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các</a:t>
            </a:r>
            <a:r>
              <a:rPr lang="en-US" dirty="0">
                <a:latin typeface="Noto Sans" panose="020B0502040504020204" pitchFamily="34" charset="0"/>
                <a:ea typeface="Noto Sans" panose="020B0502040504020204" pitchFamily="34" charset="0"/>
                <a:cs typeface="Noto Sans" panose="020B0502040504020204" pitchFamily="34" charset="0"/>
              </a:rPr>
              <a:t> filter </a:t>
            </a:r>
            <a:r>
              <a:rPr lang="en-US" dirty="0" err="1">
                <a:latin typeface="Noto Sans" panose="020B0502040504020204" pitchFamily="34" charset="0"/>
                <a:ea typeface="Noto Sans" panose="020B0502040504020204" pitchFamily="34" charset="0"/>
                <a:cs typeface="Noto Sans" panose="020B0502040504020204" pitchFamily="34" charset="0"/>
              </a:rPr>
              <a:t>khác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nhau</a:t>
            </a:r>
            <a:endParaRPr lang="en-US" dirty="0">
              <a:latin typeface="Noto Sans" panose="020B0502040504020204" pitchFamily="34" charset="0"/>
              <a:ea typeface="Noto Sans" panose="020B0502040504020204" pitchFamily="34" charset="0"/>
              <a:cs typeface="Noto Sans" panose="020B0502040504020204" pitchFamily="34" charset="0"/>
            </a:endParaRPr>
          </a:p>
          <a:p>
            <a:pPr rtl="0">
              <a:spcBef>
                <a:spcPts val="0"/>
              </a:spcBef>
              <a:spcAft>
                <a:spcPts val="0"/>
              </a:spcAft>
            </a:pPr>
            <a:br>
              <a:rPr lang="vi-VN" sz="1400" dirty="0"/>
            </a:br>
            <a:br>
              <a:rPr lang="vi-VN" sz="1400" dirty="0"/>
            </a:b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1025" name="Picture 1" descr="cnn_banner">
            <a:extLst>
              <a:ext uri="{FF2B5EF4-FFF2-40B4-BE49-F238E27FC236}">
                <a16:creationId xmlns:a16="http://schemas.microsoft.com/office/drawing/2014/main" id="{580DC691-7130-80C2-C022-B095F1C44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08" y="1628369"/>
            <a:ext cx="5273675" cy="36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84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5"/>
                                        </p:tgtEl>
                                        <p:attrNameLst>
                                          <p:attrName>style.visibility</p:attrName>
                                        </p:attrNameLst>
                                      </p:cBhvr>
                                      <p:to>
                                        <p:strVal val="visible"/>
                                      </p:to>
                                    </p:set>
                                    <p:anim calcmode="lin" valueType="num">
                                      <p:cBhvr additive="base">
                                        <p:cTn id="32" dur="500" fill="hold"/>
                                        <p:tgtEl>
                                          <p:spTgt spid="1025"/>
                                        </p:tgtEl>
                                        <p:attrNameLst>
                                          <p:attrName>ppt_x</p:attrName>
                                        </p:attrNameLst>
                                      </p:cBhvr>
                                      <p:tavLst>
                                        <p:tav tm="0">
                                          <p:val>
                                            <p:strVal val="#ppt_x"/>
                                          </p:val>
                                        </p:tav>
                                        <p:tav tm="100000">
                                          <p:val>
                                            <p:strVal val="#ppt_x"/>
                                          </p:val>
                                        </p:tav>
                                      </p:tavLst>
                                    </p:anim>
                                    <p:anim calcmode="lin" valueType="num">
                                      <p:cBhvr additive="base">
                                        <p:cTn id="33"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066587" y="731519"/>
            <a:ext cx="7590759" cy="624265"/>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Kiến</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trúc</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mạng</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CNN</a:t>
            </a:r>
            <a:endParaRPr lang="vi-VN" altLang="vi-VN" sz="2500"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06</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文本框 14"/>
          <p:cNvSpPr txBox="1"/>
          <p:nvPr/>
        </p:nvSpPr>
        <p:spPr>
          <a:xfrm>
            <a:off x="6017806" y="1514522"/>
            <a:ext cx="5897386" cy="4790007"/>
          </a:xfrm>
          <a:prstGeom prst="rect">
            <a:avLst/>
          </a:prstGeom>
          <a:noFill/>
        </p:spPr>
        <p:txBody>
          <a:bodyPr wrap="square">
            <a:noAutofit/>
          </a:bodyPr>
          <a:lstStyle/>
          <a:p>
            <a:r>
              <a:rPr lang="en-US" sz="1400" dirty="0" err="1">
                <a:latin typeface="Noto Sans" panose="020B0502040504020204" pitchFamily="34" charset="0"/>
                <a:ea typeface="Noto Sans" panose="020B0502040504020204" pitchFamily="34" charset="0"/>
                <a:cs typeface="Noto Sans" panose="020B0502040504020204" pitchFamily="34" charset="0"/>
              </a:rPr>
              <a:t>Mạng</a:t>
            </a:r>
            <a:r>
              <a:rPr lang="en-US" sz="1400" dirty="0">
                <a:latin typeface="Noto Sans" panose="020B0502040504020204" pitchFamily="34" charset="0"/>
                <a:ea typeface="Noto Sans" panose="020B0502040504020204" pitchFamily="34" charset="0"/>
                <a:cs typeface="Noto Sans" panose="020B0502040504020204" pitchFamily="34" charset="0"/>
              </a:rPr>
              <a:t> CNN </a:t>
            </a:r>
            <a:r>
              <a:rPr lang="en-US" sz="1400" dirty="0" err="1">
                <a:latin typeface="Noto Sans" panose="020B0502040504020204" pitchFamily="34" charset="0"/>
                <a:ea typeface="Noto Sans" panose="020B0502040504020204" pitchFamily="34" charset="0"/>
                <a:cs typeface="Noto Sans" panose="020B0502040504020204" pitchFamily="34" charset="0"/>
              </a:rPr>
              <a:t>sử</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dụng</a:t>
            </a:r>
            <a:r>
              <a:rPr lang="en-US" sz="1400" dirty="0">
                <a:latin typeface="Noto Sans" panose="020B0502040504020204" pitchFamily="34" charset="0"/>
                <a:ea typeface="Noto Sans" panose="020B0502040504020204" pitchFamily="34" charset="0"/>
                <a:cs typeface="Noto Sans" panose="020B0502040504020204" pitchFamily="34" charset="0"/>
              </a:rPr>
              <a:t> 3 ý </a:t>
            </a:r>
            <a:r>
              <a:rPr lang="en-US" sz="1400" dirty="0" err="1">
                <a:latin typeface="Noto Sans" panose="020B0502040504020204" pitchFamily="34" charset="0"/>
                <a:ea typeface="Noto Sans" panose="020B0502040504020204" pitchFamily="34" charset="0"/>
                <a:cs typeface="Noto Sans" panose="020B0502040504020204" pitchFamily="34" charset="0"/>
              </a:rPr>
              <a:t>tưởng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cơ</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bản</a:t>
            </a:r>
            <a:r>
              <a:rPr lang="en-US" sz="1400" dirty="0">
                <a:latin typeface="Noto Sans" panose="020B0502040504020204" pitchFamily="34" charset="0"/>
                <a:ea typeface="Noto Sans" panose="020B0502040504020204" pitchFamily="34" charset="0"/>
                <a:cs typeface="Noto Sans" panose="020B0502040504020204" pitchFamily="34" charset="0"/>
              </a:rPr>
              <a:t>:</a:t>
            </a:r>
          </a:p>
          <a:p>
            <a:pPr marL="285750" lvl="0" indent="-285750">
              <a:buFont typeface="Arial" panose="020B0604020202020204" pitchFamily="34" charset="0"/>
              <a:buChar char="•"/>
            </a:pPr>
            <a:r>
              <a:rPr lang="en-US" sz="1400" dirty="0" err="1">
                <a:latin typeface="Noto Sans" panose="020B0502040504020204" pitchFamily="34" charset="0"/>
                <a:ea typeface="Noto Sans" panose="020B0502040504020204" pitchFamily="34" charset="0"/>
                <a:cs typeface="Noto Sans" panose="020B0502040504020204" pitchFamily="34" charset="0"/>
              </a:rPr>
              <a:t>Các</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trường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tiếp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nhận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cục</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bộ</a:t>
            </a:r>
            <a:r>
              <a:rPr lang="en-US" sz="1400" dirty="0">
                <a:latin typeface="Noto Sans" panose="020B0502040504020204" pitchFamily="34" charset="0"/>
                <a:ea typeface="Noto Sans" panose="020B0502040504020204" pitchFamily="34" charset="0"/>
                <a:cs typeface="Noto Sans" panose="020B0502040504020204" pitchFamily="34" charset="0"/>
              </a:rPr>
              <a:t> (local receptive field)</a:t>
            </a:r>
          </a:p>
          <a:p>
            <a:pPr marL="285750" lvl="0" indent="-285750">
              <a:buFont typeface="Arial" panose="020B0604020202020204" pitchFamily="34" charset="0"/>
              <a:buChar char="•"/>
            </a:pPr>
            <a:r>
              <a:rPr lang="en-US" sz="1400" dirty="0" err="1">
                <a:latin typeface="Noto Sans" panose="020B0502040504020204" pitchFamily="34" charset="0"/>
                <a:ea typeface="Noto Sans" panose="020B0502040504020204" pitchFamily="34" charset="0"/>
                <a:cs typeface="Noto Sans" panose="020B0502040504020204" pitchFamily="34" charset="0"/>
              </a:rPr>
              <a:t>Trọng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số</a:t>
            </a:r>
            <a:r>
              <a:rPr lang="en-US" sz="1400" dirty="0">
                <a:latin typeface="Noto Sans" panose="020B0502040504020204" pitchFamily="34" charset="0"/>
                <a:ea typeface="Noto Sans" panose="020B0502040504020204" pitchFamily="34" charset="0"/>
                <a:cs typeface="Noto Sans" panose="020B0502040504020204" pitchFamily="34" charset="0"/>
              </a:rPr>
              <a:t> chia </a:t>
            </a:r>
            <a:r>
              <a:rPr lang="en-US" sz="1400" dirty="0" err="1">
                <a:latin typeface="Noto Sans" panose="020B0502040504020204" pitchFamily="34" charset="0"/>
                <a:ea typeface="Noto Sans" panose="020B0502040504020204" pitchFamily="34" charset="0"/>
                <a:cs typeface="Noto Sans" panose="020B0502040504020204" pitchFamily="34" charset="0"/>
              </a:rPr>
              <a:t>sẻ</a:t>
            </a:r>
            <a:r>
              <a:rPr lang="en-US" sz="1400" dirty="0">
                <a:latin typeface="Noto Sans" panose="020B0502040504020204" pitchFamily="34" charset="0"/>
                <a:ea typeface="Noto Sans" panose="020B0502040504020204" pitchFamily="34" charset="0"/>
                <a:cs typeface="Noto Sans" panose="020B0502040504020204" pitchFamily="34" charset="0"/>
              </a:rPr>
              <a:t> (shared weights)</a:t>
            </a:r>
          </a:p>
          <a:p>
            <a:pPr marL="285750" lvl="0" indent="-285750">
              <a:buFont typeface="Arial" panose="020B0604020202020204" pitchFamily="34" charset="0"/>
              <a:buChar char="•"/>
            </a:pPr>
            <a:r>
              <a:rPr lang="en-US" sz="1400" dirty="0" err="1">
                <a:latin typeface="Noto Sans" panose="020B0502040504020204" pitchFamily="34" charset="0"/>
                <a:ea typeface="Noto Sans" panose="020B0502040504020204" pitchFamily="34" charset="0"/>
                <a:cs typeface="Noto Sans" panose="020B0502040504020204" pitchFamily="34" charset="0"/>
              </a:rPr>
              <a:t>Tổng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hợp</a:t>
            </a:r>
            <a:r>
              <a:rPr lang="en-US" sz="1400" dirty="0">
                <a:latin typeface="Noto Sans" panose="020B0502040504020204" pitchFamily="34" charset="0"/>
                <a:ea typeface="Noto Sans" panose="020B0502040504020204" pitchFamily="34" charset="0"/>
                <a:cs typeface="Noto Sans" panose="020B0502040504020204" pitchFamily="34" charset="0"/>
              </a:rPr>
              <a:t> (pooling).</a:t>
            </a:r>
          </a:p>
          <a:p>
            <a:br>
              <a:rPr lang="vi-VN" sz="1400" dirty="0"/>
            </a:br>
            <a:endParaRPr lang="en-US" sz="1400" dirty="0"/>
          </a:p>
          <a:p>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tổng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hợp</a:t>
            </a:r>
            <a:r>
              <a:rPr lang="en-US" sz="1400" dirty="0">
                <a:latin typeface="Noto Sans" panose="020B0502040504020204" pitchFamily="34" charset="0"/>
                <a:ea typeface="Noto Sans" panose="020B0502040504020204" pitchFamily="34" charset="0"/>
                <a:cs typeface="Noto Sans" panose="020B0502040504020204" pitchFamily="34" charset="0"/>
              </a:rPr>
              <a:t> (pooling layer):</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pooling </a:t>
            </a:r>
            <a:r>
              <a:rPr lang="en-US" sz="1400" dirty="0" err="1">
                <a:latin typeface="Noto Sans" panose="020B0502040504020204" pitchFamily="34" charset="0"/>
                <a:ea typeface="Noto Sans" panose="020B0502040504020204" pitchFamily="34" charset="0"/>
                <a:cs typeface="Noto Sans" panose="020B0502040504020204" pitchFamily="34" charset="0"/>
              </a:rPr>
              <a:t>thường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được</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sử</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dụng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ngay</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sau</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convulational</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để</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đơn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giản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hóa</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thông</a:t>
            </a:r>
            <a:r>
              <a:rPr lang="en-US" sz="1400" dirty="0">
                <a:latin typeface="Noto Sans" panose="020B0502040504020204" pitchFamily="34" charset="0"/>
                <a:ea typeface="Noto Sans" panose="020B0502040504020204" pitchFamily="34" charset="0"/>
                <a:cs typeface="Noto Sans" panose="020B0502040504020204" pitchFamily="34" charset="0"/>
              </a:rPr>
              <a:t> tin </a:t>
            </a:r>
            <a:r>
              <a:rPr lang="en-US" sz="1400" dirty="0" err="1">
                <a:latin typeface="Noto Sans" panose="020B0502040504020204" pitchFamily="34" charset="0"/>
                <a:ea typeface="Noto Sans" panose="020B0502040504020204" pitchFamily="34" charset="0"/>
                <a:cs typeface="Noto Sans" panose="020B0502040504020204" pitchFamily="34" charset="0"/>
              </a:rPr>
              <a:t>đầu</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ra</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để</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giảm</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bớt</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số</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lượng</a:t>
            </a:r>
            <a:r>
              <a:rPr lang="en-US" sz="1400" dirty="0">
                <a:latin typeface="Noto Sans" panose="020B0502040504020204" pitchFamily="34" charset="0"/>
                <a:ea typeface="Noto Sans" panose="020B0502040504020204" pitchFamily="34" charset="0"/>
                <a:cs typeface="Noto Sans" panose="020B0502040504020204" pitchFamily="34" charset="0"/>
              </a:rPr>
              <a:t> neuron. </a:t>
            </a:r>
            <a:r>
              <a:rPr lang="en-US" sz="1400" dirty="0" err="1">
                <a:latin typeface="Noto Sans" panose="020B0502040504020204" pitchFamily="34" charset="0"/>
                <a:ea typeface="Noto Sans" panose="020B0502040504020204" pitchFamily="34" charset="0"/>
                <a:cs typeface="Noto Sans" panose="020B0502040504020204" pitchFamily="34" charset="0"/>
              </a:rPr>
              <a:t>Thủ</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tục</a:t>
            </a:r>
            <a:r>
              <a:rPr lang="en-US" sz="1400" dirty="0">
                <a:latin typeface="Noto Sans" panose="020B0502040504020204" pitchFamily="34" charset="0"/>
                <a:ea typeface="Noto Sans" panose="020B0502040504020204" pitchFamily="34" charset="0"/>
                <a:cs typeface="Noto Sans" panose="020B0502040504020204" pitchFamily="34" charset="0"/>
              </a:rPr>
              <a:t> pooling </a:t>
            </a:r>
            <a:r>
              <a:rPr lang="en-US" sz="1400" dirty="0" err="1">
                <a:latin typeface="Noto Sans" panose="020B0502040504020204" pitchFamily="34" charset="0"/>
                <a:ea typeface="Noto Sans" panose="020B0502040504020204" pitchFamily="34" charset="0"/>
                <a:cs typeface="Noto Sans" panose="020B0502040504020204" pitchFamily="34" charset="0"/>
              </a:rPr>
              <a:t>phổ</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biến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là</a:t>
            </a:r>
            <a:r>
              <a:rPr lang="en-US" sz="1400" dirty="0">
                <a:latin typeface="Noto Sans" panose="020B0502040504020204" pitchFamily="34" charset="0"/>
                <a:ea typeface="Noto Sans" panose="020B0502040504020204" pitchFamily="34" charset="0"/>
                <a:cs typeface="Noto Sans" panose="020B0502040504020204" pitchFamily="34" charset="0"/>
              </a:rPr>
              <a:t> max-pooling, </a:t>
            </a:r>
            <a:r>
              <a:rPr lang="en-US" sz="1400" dirty="0" err="1">
                <a:latin typeface="Noto Sans" panose="020B0502040504020204" pitchFamily="34" charset="0"/>
                <a:ea typeface="Noto Sans" panose="020B0502040504020204" pitchFamily="34" charset="0"/>
                <a:cs typeface="Noto Sans" panose="020B0502040504020204" pitchFamily="34" charset="0"/>
              </a:rPr>
              <a:t>thủ</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tục</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này</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chọn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giá</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trị</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lớn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nhất</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trong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vùng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đầu</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vào</a:t>
            </a:r>
            <a:r>
              <a:rPr lang="en-US" sz="1400" dirty="0">
                <a:latin typeface="Noto Sans" panose="020B0502040504020204" pitchFamily="34" charset="0"/>
                <a:ea typeface="Noto Sans" panose="020B0502040504020204" pitchFamily="34" charset="0"/>
                <a:cs typeface="Noto Sans" panose="020B0502040504020204" pitchFamily="34" charset="0"/>
              </a:rPr>
              <a:t> 2×2 qua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Max Pooling </a:t>
            </a:r>
            <a:r>
              <a:rPr lang="en-US" sz="1400" dirty="0" err="1">
                <a:latin typeface="Noto Sans" panose="020B0502040504020204" pitchFamily="34" charset="0"/>
                <a:ea typeface="Noto Sans" panose="020B0502040504020204" pitchFamily="34" charset="0"/>
                <a:cs typeface="Noto Sans" panose="020B0502040504020204" pitchFamily="34" charset="0"/>
              </a:rPr>
              <a:t>thì</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số</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lượng</a:t>
            </a:r>
            <a:r>
              <a:rPr lang="en-US" sz="1400" dirty="0">
                <a:latin typeface="Noto Sans" panose="020B0502040504020204" pitchFamily="34" charset="0"/>
                <a:ea typeface="Noto Sans" panose="020B0502040504020204" pitchFamily="34" charset="0"/>
                <a:cs typeface="Noto Sans" panose="020B0502040504020204" pitchFamily="34" charset="0"/>
              </a:rPr>
              <a:t> neuron </a:t>
            </a:r>
            <a:r>
              <a:rPr lang="en-US" sz="1400" dirty="0" err="1">
                <a:latin typeface="Noto Sans" panose="020B0502040504020204" pitchFamily="34" charset="0"/>
                <a:ea typeface="Noto Sans" panose="020B0502040504020204" pitchFamily="34" charset="0"/>
                <a:cs typeface="Noto Sans" panose="020B0502040504020204" pitchFamily="34" charset="0"/>
              </a:rPr>
              <a:t>giảm</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phân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nửa</a:t>
            </a:r>
            <a:r>
              <a:rPr lang="en-US" sz="1400" dirty="0">
                <a:latin typeface="Noto Sans" panose="020B0502040504020204" pitchFamily="34" charset="0"/>
                <a:ea typeface="Noto Sans" panose="020B0502040504020204" pitchFamily="34" charset="0"/>
                <a:cs typeface="Noto Sans" panose="020B0502040504020204" pitchFamily="34" charset="0"/>
              </a:rPr>
              <a:t>.</a:t>
            </a:r>
          </a:p>
          <a:p>
            <a:endParaRPr lang="en-US" sz="1400" dirty="0"/>
          </a:p>
          <a:p>
            <a:r>
              <a:rPr lang="en-US" sz="1400" dirty="0">
                <a:latin typeface="Noto Sans" panose="020B0502040504020204" pitchFamily="34" charset="0"/>
                <a:ea typeface="Noto Sans" panose="020B0502040504020204" pitchFamily="34" charset="0"/>
                <a:cs typeface="Noto Sans" panose="020B0502040504020204" pitchFamily="34" charset="0"/>
              </a:rPr>
              <a:t>2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cuối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cùng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của</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các</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kết</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nối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trong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mạng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là</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một</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đầy</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đủ</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kết</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nối</a:t>
            </a:r>
            <a:r>
              <a:rPr lang="en-US" sz="1400" dirty="0">
                <a:latin typeface="Noto Sans" panose="020B0502040504020204" pitchFamily="34" charset="0"/>
                <a:ea typeface="Noto Sans" panose="020B0502040504020204" pitchFamily="34" charset="0"/>
                <a:cs typeface="Noto Sans" panose="020B0502040504020204" pitchFamily="34" charset="0"/>
              </a:rPr>
              <a:t> (fully connected layer) .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này</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nối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mọi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nơron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từ</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lớp</a:t>
            </a:r>
            <a:r>
              <a:rPr lang="en-US" sz="1400" dirty="0">
                <a:latin typeface="Noto Sans" panose="020B0502040504020204" pitchFamily="34" charset="0"/>
                <a:ea typeface="Noto Sans" panose="020B0502040504020204" pitchFamily="34" charset="0"/>
                <a:cs typeface="Noto Sans" panose="020B0502040504020204" pitchFamily="34" charset="0"/>
              </a:rPr>
              <a:t> max pooled </a:t>
            </a:r>
            <a:r>
              <a:rPr lang="en-US" sz="1400" dirty="0" err="1">
                <a:latin typeface="Noto Sans" panose="020B0502040504020204" pitchFamily="34" charset="0"/>
                <a:ea typeface="Noto Sans" panose="020B0502040504020204" pitchFamily="34" charset="0"/>
                <a:cs typeface="Noto Sans" panose="020B0502040504020204" pitchFamily="34" charset="0"/>
              </a:rPr>
              <a:t>tới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mọi</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nơron</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của</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tầng</a:t>
            </a:r>
            <a:r>
              <a:rPr lang="en-US" sz="1400" dirty="0">
                <a:latin typeface="Noto Sans" panose="020B0502040504020204" pitchFamily="34" charset="0"/>
                <a:ea typeface="Noto Sans" panose="020B0502040504020204" pitchFamily="34" charset="0"/>
                <a:cs typeface="Noto Sans" panose="020B0502040504020204" pitchFamily="34" charset="0"/>
              </a:rPr>
              <a:t> </a:t>
            </a:r>
            <a:r>
              <a:rPr lang="en-US" sz="1400" dirty="0" err="1">
                <a:latin typeface="Noto Sans" panose="020B0502040504020204" pitchFamily="34" charset="0"/>
                <a:ea typeface="Noto Sans" panose="020B0502040504020204" pitchFamily="34" charset="0"/>
                <a:cs typeface="Noto Sans" panose="020B0502040504020204" pitchFamily="34" charset="0"/>
              </a:rPr>
              <a:t>ra.</a:t>
            </a:r>
            <a:endParaRPr lang="en-US" sz="1400" dirty="0">
              <a:latin typeface="Noto Sans" panose="020B0502040504020204" pitchFamily="34" charset="0"/>
              <a:ea typeface="Noto Sans" panose="020B0502040504020204" pitchFamily="34" charset="0"/>
              <a:cs typeface="Noto Sans" panose="020B0502040504020204" pitchFamily="34" charset="0"/>
            </a:endParaRPr>
          </a:p>
          <a:p>
            <a:br>
              <a:rPr lang="vi-VN" sz="1400" dirty="0"/>
            </a:b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5" name="Picture 4" descr="IMG_256">
            <a:extLst>
              <a:ext uri="{FF2B5EF4-FFF2-40B4-BE49-F238E27FC236}">
                <a16:creationId xmlns:a16="http://schemas.microsoft.com/office/drawing/2014/main" id="{D509BB35-9EE0-382A-5AB3-DC6C2FE0CC9E}"/>
              </a:ext>
            </a:extLst>
          </p:cNvPr>
          <p:cNvPicPr>
            <a:picLocks noChangeAspect="1"/>
          </p:cNvPicPr>
          <p:nvPr/>
        </p:nvPicPr>
        <p:blipFill>
          <a:blip r:embed="rId2"/>
          <a:stretch>
            <a:fillRect/>
          </a:stretch>
        </p:blipFill>
        <p:spPr>
          <a:xfrm>
            <a:off x="276808" y="1655344"/>
            <a:ext cx="5386055" cy="3542297"/>
          </a:xfrm>
          <a:prstGeom prst="rect">
            <a:avLst/>
          </a:prstGeom>
          <a:noFill/>
          <a:ln w="9525">
            <a:noFill/>
          </a:ln>
        </p:spPr>
      </p:pic>
    </p:spTree>
    <p:extLst>
      <p:ext uri="{BB962C8B-B14F-4D97-AF65-F5344CB8AC3E}">
        <p14:creationId xmlns:p14="http://schemas.microsoft.com/office/powerpoint/2010/main" val="1388557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8" end="8"/>
                                            </p:txEl>
                                          </p:spTgt>
                                        </p:tgtEl>
                                        <p:attrNameLst>
                                          <p:attrName>style.visibility</p:attrName>
                                        </p:attrNameLst>
                                      </p:cBhvr>
                                      <p:to>
                                        <p:strVal val="visible"/>
                                      </p:to>
                                    </p:set>
                                    <p:animEffect transition="in" filter="fade">
                                      <p:cBhvr>
                                        <p:cTn id="37" dur="500"/>
                                        <p:tgtEl>
                                          <p:spTgt spid="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066587" y="731519"/>
            <a:ext cx="7590759" cy="624265"/>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Kiến</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trúc</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a:t>
            </a:r>
            <a:r>
              <a:rPr lang="en-US" altLang="vi-VN" sz="2500" b="1" spc="300" dirty="0" err="1">
                <a:solidFill>
                  <a:schemeClr val="tx1">
                    <a:lumMod val="75000"/>
                    <a:lumOff val="25000"/>
                  </a:schemeClr>
                </a:solidFill>
                <a:latin typeface="Noto Sans"/>
                <a:ea typeface="Noto Sans"/>
                <a:sym typeface="Noto Sans CJK Regular" panose="020B0500000000000000" pitchFamily="34" charset="-122"/>
              </a:rPr>
              <a:t>mạng</a:t>
            </a:r>
            <a:r>
              <a:rPr lang="en-US" altLang="vi-VN" sz="2500" b="1" spc="300" dirty="0">
                <a:solidFill>
                  <a:schemeClr val="tx1">
                    <a:lumMod val="75000"/>
                    <a:lumOff val="25000"/>
                  </a:schemeClr>
                </a:solidFill>
                <a:latin typeface="Noto Sans"/>
                <a:ea typeface="Noto Sans"/>
                <a:sym typeface="Noto Sans CJK Regular" panose="020B0500000000000000" pitchFamily="34" charset="-122"/>
              </a:rPr>
              <a:t> CNN</a:t>
            </a:r>
            <a:endParaRPr lang="vi-VN" altLang="vi-VN" sz="2500"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06</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文本框 14"/>
          <p:cNvSpPr txBox="1"/>
          <p:nvPr/>
        </p:nvSpPr>
        <p:spPr>
          <a:xfrm>
            <a:off x="5861966" y="1522924"/>
            <a:ext cx="5897386" cy="4790007"/>
          </a:xfrm>
          <a:prstGeom prst="rect">
            <a:avLst/>
          </a:prstGeom>
          <a:noFill/>
        </p:spPr>
        <p:txBody>
          <a:bodyPr wrap="square">
            <a:noAutofit/>
          </a:bodyPr>
          <a:lstStyle/>
          <a:p>
            <a:r>
              <a:rPr lang="en-US" dirty="0" err="1">
                <a:latin typeface="Noto Sans" panose="020B0502040504020204" pitchFamily="34" charset="0"/>
                <a:ea typeface="Noto Sans" panose="020B0502040504020204" pitchFamily="34" charset="0"/>
                <a:cs typeface="Noto Sans" panose="020B0502040504020204" pitchFamily="34" charset="0"/>
              </a:rPr>
              <a:t>Softmax</a:t>
            </a:r>
            <a:r>
              <a:rPr lang="en-US" dirty="0">
                <a:latin typeface="Noto Sans" panose="020B0502040504020204" pitchFamily="34" charset="0"/>
                <a:ea typeface="Noto Sans" panose="020B0502040504020204" pitchFamily="34" charset="0"/>
                <a:cs typeface="Noto Sans" panose="020B0502040504020204" pitchFamily="34" charset="0"/>
              </a:rPr>
              <a:t> activation function</a:t>
            </a:r>
          </a:p>
          <a:p>
            <a:r>
              <a:rPr lang="en-US" dirty="0" err="1">
                <a:latin typeface="Noto Sans" panose="020B0502040504020204" pitchFamily="34" charset="0"/>
                <a:ea typeface="Noto Sans" panose="020B0502040504020204" pitchFamily="34" charset="0"/>
                <a:cs typeface="Noto Sans" panose="020B0502040504020204" pitchFamily="34" charset="0"/>
              </a:rPr>
              <a:t>tín</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hiệu</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từ</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các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lớp</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của</a:t>
            </a:r>
            <a:r>
              <a:rPr lang="en-US" dirty="0">
                <a:latin typeface="Noto Sans" panose="020B0502040504020204" pitchFamily="34" charset="0"/>
                <a:ea typeface="Noto Sans" panose="020B0502040504020204" pitchFamily="34" charset="0"/>
                <a:cs typeface="Noto Sans" panose="020B0502040504020204" pitchFamily="34" charset="0"/>
              </a:rPr>
              <a:t> Neural Network </a:t>
            </a:r>
            <a:r>
              <a:rPr lang="en-US" dirty="0" err="1">
                <a:latin typeface="Noto Sans" panose="020B0502040504020204" pitchFamily="34" charset="0"/>
                <a:ea typeface="Noto Sans" panose="020B0502040504020204" pitchFamily="34" charset="0"/>
                <a:cs typeface="Noto Sans" panose="020B0502040504020204" pitchFamily="34" charset="0"/>
              </a:rPr>
              <a:t>có</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thể</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là</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các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giá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trị</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âm</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Vậy</a:t>
            </a:r>
            <a:r>
              <a:rPr lang="en-US" dirty="0">
                <a:latin typeface="Noto Sans" panose="020B0502040504020204" pitchFamily="34" charset="0"/>
                <a:ea typeface="Noto Sans" panose="020B0502040504020204" pitchFamily="34" charset="0"/>
                <a:cs typeface="Noto Sans" panose="020B0502040504020204" pitchFamily="34" charset="0"/>
              </a:rPr>
              <a:t> ta </a:t>
            </a:r>
            <a:r>
              <a:rPr lang="en-US" dirty="0" err="1">
                <a:latin typeface="Noto Sans" panose="020B0502040504020204" pitchFamily="34" charset="0"/>
                <a:ea typeface="Noto Sans" panose="020B0502040504020204" pitchFamily="34" charset="0"/>
                <a:cs typeface="Noto Sans" panose="020B0502040504020204" pitchFamily="34" charset="0"/>
              </a:rPr>
              <a:t>cần</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một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hàm</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số</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i="1" dirty="0" err="1">
                <a:latin typeface="Noto Sans" panose="020B0502040504020204" pitchFamily="34" charset="0"/>
                <a:ea typeface="Noto Sans" panose="020B0502040504020204" pitchFamily="34" charset="0"/>
                <a:cs typeface="Noto Sans" panose="020B0502040504020204" pitchFamily="34" charset="0"/>
              </a:rPr>
              <a:t>mượt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luôn</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trả</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về</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giá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trị</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dương</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để</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dễ</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dàng</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cho</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quá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trình</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tính</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toán</a:t>
            </a:r>
            <a:endParaRPr lang="en-US" dirty="0">
              <a:latin typeface="Noto Sans" panose="020B0502040504020204" pitchFamily="34" charset="0"/>
              <a:ea typeface="Noto Sans" panose="020B0502040504020204" pitchFamily="34" charset="0"/>
              <a:cs typeface="Noto Sans" panose="020B0502040504020204" pitchFamily="34" charset="0"/>
            </a:endParaRPr>
          </a:p>
          <a:p>
            <a:r>
              <a:rPr lang="en-US" dirty="0" err="1">
                <a:latin typeface="Noto Sans" panose="020B0502040504020204" pitchFamily="34" charset="0"/>
                <a:ea typeface="Noto Sans" panose="020B0502040504020204" pitchFamily="34" charset="0"/>
                <a:cs typeface="Noto Sans" panose="020B0502040504020204" pitchFamily="34" charset="0"/>
              </a:rPr>
              <a:t>Softmax</a:t>
            </a:r>
            <a:r>
              <a:rPr lang="en-US" dirty="0">
                <a:latin typeface="Noto Sans" panose="020B0502040504020204" pitchFamily="34" charset="0"/>
                <a:ea typeface="Noto Sans" panose="020B0502040504020204" pitchFamily="34" charset="0"/>
                <a:cs typeface="Noto Sans" panose="020B0502040504020204" pitchFamily="34" charset="0"/>
              </a:rPr>
              <a:t> activation function </a:t>
            </a:r>
            <a:r>
              <a:rPr lang="en-US" dirty="0" err="1">
                <a:latin typeface="Noto Sans" panose="020B0502040504020204" pitchFamily="34" charset="0"/>
                <a:ea typeface="Noto Sans" panose="020B0502040504020204" pitchFamily="34" charset="0"/>
                <a:cs typeface="Noto Sans" panose="020B0502040504020204" pitchFamily="34" charset="0"/>
              </a:rPr>
              <a:t>là</a:t>
            </a:r>
            <a:r>
              <a:rPr lang="en-US" dirty="0">
                <a:latin typeface="Noto Sans" panose="020B0502040504020204" pitchFamily="34" charset="0"/>
                <a:ea typeface="Noto Sans" panose="020B0502040504020204" pitchFamily="34" charset="0"/>
                <a:cs typeface="Noto Sans" panose="020B0502040504020204" pitchFamily="34" charset="0"/>
              </a:rPr>
              <a:t> 1 </a:t>
            </a:r>
            <a:r>
              <a:rPr lang="en-US" dirty="0" err="1">
                <a:latin typeface="Noto Sans" panose="020B0502040504020204" pitchFamily="34" charset="0"/>
                <a:ea typeface="Noto Sans" panose="020B0502040504020204" pitchFamily="34" charset="0"/>
                <a:cs typeface="Noto Sans" panose="020B0502040504020204" pitchFamily="34" charset="0"/>
              </a:rPr>
              <a:t>hàm</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một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hàm</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đồng</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biến</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để</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có</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thể</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đánh</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giá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chính</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xác</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giá</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trị</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của</a:t>
            </a:r>
            <a:r>
              <a:rPr lang="en-US" dirty="0">
                <a:latin typeface="Noto Sans" panose="020B0502040504020204" pitchFamily="34" charset="0"/>
                <a:ea typeface="Noto Sans" panose="020B0502040504020204" pitchFamily="34" charset="0"/>
                <a:cs typeface="Noto Sans" panose="020B0502040504020204" pitchFamily="34" charset="0"/>
              </a:rPr>
              <a:t> neural </a:t>
            </a:r>
            <a:r>
              <a:rPr lang="en-US" dirty="0" err="1">
                <a:latin typeface="Noto Sans" panose="020B0502040504020204" pitchFamily="34" charset="0"/>
                <a:ea typeface="Noto Sans" panose="020B0502040504020204" pitchFamily="34" charset="0"/>
                <a:cs typeface="Noto Sans" panose="020B0502040504020204" pitchFamily="34" charset="0"/>
              </a:rPr>
              <a:t>đó</a:t>
            </a:r>
            <a:endParaRPr lang="en-US" dirty="0">
              <a:latin typeface="Noto Sans" panose="020B0502040504020204" pitchFamily="34" charset="0"/>
              <a:ea typeface="Noto Sans" panose="020B0502040504020204" pitchFamily="34" charset="0"/>
              <a:cs typeface="Noto Sans" panose="020B0502040504020204" pitchFamily="34" charset="0"/>
            </a:endParaRPr>
          </a:p>
          <a:p>
            <a:endParaRPr lang="en-US" dirty="0">
              <a:latin typeface="Noto Sans" panose="020B0502040504020204" pitchFamily="34" charset="0"/>
              <a:ea typeface="Noto Sans" panose="020B0502040504020204" pitchFamily="34" charset="0"/>
              <a:cs typeface="Noto Sans" panose="020B0502040504020204" pitchFamily="34" charset="0"/>
            </a:endParaRPr>
          </a:p>
          <a:p>
            <a:endParaRPr lang="en-US" dirty="0">
              <a:latin typeface="Noto Sans" panose="020B0502040504020204" pitchFamily="34" charset="0"/>
              <a:ea typeface="Noto Sans" panose="020B0502040504020204" pitchFamily="34" charset="0"/>
              <a:cs typeface="Noto Sans" panose="020B0502040504020204" pitchFamily="34" charset="0"/>
            </a:endParaRPr>
          </a:p>
          <a:p>
            <a:r>
              <a:rPr lang="en-US" dirty="0"/>
              <a:t>C </a:t>
            </a:r>
            <a:r>
              <a:rPr lang="en-US" dirty="0" err="1"/>
              <a:t>là</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lớp</a:t>
            </a:r>
            <a:r>
              <a:rPr lang="en-US" dirty="0"/>
              <a:t> </a:t>
            </a:r>
            <a:r>
              <a:rPr lang="en-US" dirty="0" err="1"/>
              <a:t>cần</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Hàm</a:t>
            </a:r>
            <a:r>
              <a:rPr lang="en-US" dirty="0"/>
              <a:t> </a:t>
            </a:r>
            <a:r>
              <a:rPr lang="en-US" dirty="0" err="1"/>
              <a:t>số</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hàm</a:t>
            </a:r>
            <a:r>
              <a:rPr lang="en-US" dirty="0"/>
              <a:t> </a:t>
            </a:r>
            <a:r>
              <a:rPr lang="en-US" dirty="0" err="1"/>
              <a:t>Softmax</a:t>
            </a:r>
            <a:endParaRPr lang="en-US" dirty="0"/>
          </a:p>
          <a:p>
            <a:r>
              <a:rPr lang="en-US" dirty="0"/>
              <a:t>Trong </a:t>
            </a:r>
            <a:r>
              <a:rPr lang="en-US" dirty="0" err="1"/>
              <a:t>trường</a:t>
            </a:r>
            <a:r>
              <a:rPr lang="en-US" dirty="0"/>
              <a:t> </a:t>
            </a:r>
            <a:r>
              <a:rPr lang="en-US" dirty="0" err="1"/>
              <a:t>hợp</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quá</a:t>
            </a:r>
            <a:r>
              <a:rPr lang="en-US" dirty="0"/>
              <a:t> </a:t>
            </a:r>
            <a:r>
              <a:rPr lang="en-US" dirty="0" err="1"/>
              <a:t>lớn</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tới</a:t>
            </a:r>
            <a:r>
              <a:rPr lang="en-US" dirty="0"/>
              <a:t> </a:t>
            </a:r>
            <a:r>
              <a:rPr lang="en-US" dirty="0" err="1"/>
              <a:t>tràn</a:t>
            </a:r>
            <a:r>
              <a:rPr lang="en-US" dirty="0"/>
              <a:t> </a:t>
            </a:r>
            <a:r>
              <a:rPr lang="en-US" dirty="0" err="1"/>
              <a:t>số</a:t>
            </a:r>
            <a:r>
              <a:rPr lang="en-US" dirty="0"/>
              <a:t> </a:t>
            </a:r>
            <a:r>
              <a:rPr lang="en-US" dirty="0" err="1"/>
              <a:t>khi</a:t>
            </a:r>
            <a:r>
              <a:rPr lang="en-US" dirty="0"/>
              <a:t> </a:t>
            </a:r>
            <a:r>
              <a:rPr lang="en-US" dirty="0" err="1"/>
              <a:t>đưa</a:t>
            </a:r>
            <a:r>
              <a:rPr lang="en-US" dirty="0"/>
              <a:t> qua </a:t>
            </a:r>
            <a:r>
              <a:rPr lang="en-US" dirty="0" err="1"/>
              <a:t>hàm</a:t>
            </a:r>
            <a:r>
              <a:rPr lang="en-US" dirty="0"/>
              <a:t> </a:t>
            </a:r>
            <a:r>
              <a:rPr lang="en-US" dirty="0" err="1"/>
              <a:t>Mũ</a:t>
            </a:r>
            <a:r>
              <a:rPr lang="en-US" dirty="0"/>
              <a:t>, ta </a:t>
            </a:r>
            <a:r>
              <a:rPr lang="en-US" dirty="0" err="1"/>
              <a:t>có</a:t>
            </a:r>
            <a:r>
              <a:rPr lang="en-US" dirty="0"/>
              <a:t> </a:t>
            </a:r>
            <a:r>
              <a:rPr lang="en-US" dirty="0" err="1"/>
              <a:t>thể</a:t>
            </a:r>
            <a:r>
              <a:rPr lang="en-US" dirty="0"/>
              <a:t> </a:t>
            </a:r>
            <a:r>
              <a:rPr lang="en-US" dirty="0" err="1"/>
              <a:t>trừ</a:t>
            </a:r>
            <a:r>
              <a:rPr lang="en-US" dirty="0"/>
              <a:t> </a:t>
            </a:r>
            <a:r>
              <a:rPr lang="en-US" dirty="0" err="1"/>
              <a:t>chúng</a:t>
            </a:r>
            <a:r>
              <a:rPr lang="en-US" dirty="0"/>
              <a:t> </a:t>
            </a:r>
            <a:r>
              <a:rPr lang="en-US" dirty="0" err="1"/>
              <a:t>đi</a:t>
            </a:r>
            <a:r>
              <a:rPr lang="en-US" dirty="0"/>
              <a:t> </a:t>
            </a:r>
            <a:r>
              <a:rPr lang="en-US" dirty="0" err="1"/>
              <a:t>một</a:t>
            </a:r>
            <a:r>
              <a:rPr lang="en-US" dirty="0"/>
              <a:t> </a:t>
            </a:r>
            <a:r>
              <a:rPr lang="en-US" dirty="0" err="1"/>
              <a:t>lượng</a:t>
            </a:r>
            <a:r>
              <a:rPr lang="en-US" dirty="0"/>
              <a:t> α </a:t>
            </a:r>
            <a:r>
              <a:rPr lang="en-US" dirty="0" err="1"/>
              <a:t>nhất</a:t>
            </a:r>
            <a:r>
              <a:rPr lang="en-US" dirty="0"/>
              <a:t> </a:t>
            </a:r>
            <a:r>
              <a:rPr lang="en-US" dirty="0" err="1"/>
              <a:t>định</a:t>
            </a:r>
            <a:r>
              <a:rPr lang="en-US" dirty="0"/>
              <a:t>.</a:t>
            </a:r>
            <a:endParaRPr lang="en-US" dirty="0">
              <a:latin typeface="Noto Sans" panose="020B0502040504020204" pitchFamily="34" charset="0"/>
              <a:ea typeface="Noto Sans" panose="020B0502040504020204" pitchFamily="34" charset="0"/>
              <a:cs typeface="Noto Sans" panose="020B0502040504020204" pitchFamily="34" charset="0"/>
            </a:endParaRPr>
          </a:p>
          <a:p>
            <a:br>
              <a:rPr lang="vi-VN" dirty="0">
                <a:latin typeface="Noto Sans" panose="020B0502040504020204" pitchFamily="34" charset="0"/>
                <a:ea typeface="Noto Sans" panose="020B0502040504020204" pitchFamily="34" charset="0"/>
                <a:cs typeface="Noto Sans" panose="020B0502040504020204" pitchFamily="34" charset="0"/>
              </a:rPr>
            </a:br>
            <a:endParaRPr lang="en-US" kern="100" dirty="0">
              <a:effectLst/>
              <a:latin typeface="Noto Sans" panose="020B0502040504020204" pitchFamily="34" charset="0"/>
              <a:ea typeface="Noto Sans" panose="020B0502040504020204" pitchFamily="34" charset="0"/>
              <a:cs typeface="Noto Sans" panose="020B0502040504020204" pitchFamily="34" charset="0"/>
            </a:endParaRPr>
          </a:p>
        </p:txBody>
      </p:sp>
      <p:pic>
        <p:nvPicPr>
          <p:cNvPr id="8" name="Picture 7" descr="IMG_256">
            <a:extLst>
              <a:ext uri="{FF2B5EF4-FFF2-40B4-BE49-F238E27FC236}">
                <a16:creationId xmlns:a16="http://schemas.microsoft.com/office/drawing/2014/main" id="{FEE5E266-1F3C-FBCB-8B92-8416BB51A715}"/>
              </a:ext>
            </a:extLst>
          </p:cNvPr>
          <p:cNvPicPr>
            <a:picLocks noChangeAspect="1"/>
          </p:cNvPicPr>
          <p:nvPr/>
        </p:nvPicPr>
        <p:blipFill>
          <a:blip r:embed="rId2"/>
          <a:stretch>
            <a:fillRect/>
          </a:stretch>
        </p:blipFill>
        <p:spPr>
          <a:xfrm>
            <a:off x="80865" y="1629620"/>
            <a:ext cx="5621020" cy="4072141"/>
          </a:xfrm>
          <a:prstGeom prst="rect">
            <a:avLst/>
          </a:prstGeom>
          <a:noFill/>
          <a:ln w="9525">
            <a:noFill/>
          </a:ln>
        </p:spPr>
      </p:pic>
      <p:sp>
        <p:nvSpPr>
          <p:cNvPr id="12" name="Rectangle 5">
            <a:extLst>
              <a:ext uri="{FF2B5EF4-FFF2-40B4-BE49-F238E27FC236}">
                <a16:creationId xmlns:a16="http://schemas.microsoft.com/office/drawing/2014/main" id="{37944DF9-EA4C-CF30-37A9-AF9949A44167}"/>
              </a:ext>
            </a:extLst>
          </p:cNvPr>
          <p:cNvSpPr>
            <a:spLocks noChangeArrowheads="1"/>
          </p:cNvSpPr>
          <p:nvPr/>
        </p:nvSpPr>
        <p:spPr bwMode="auto">
          <a:xfrm>
            <a:off x="276808"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2384804F-3998-4D57-9195-F3826E402611-1" descr="wps">
            <a:extLst>
              <a:ext uri="{FF2B5EF4-FFF2-40B4-BE49-F238E27FC236}">
                <a16:creationId xmlns:a16="http://schemas.microsoft.com/office/drawing/2014/main" id="{9890206F-10AF-F5E3-B1BB-75D6CFDCC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1442" y="3325968"/>
            <a:ext cx="2018665" cy="633730"/>
          </a:xfrm>
          <a:prstGeom prst="rect">
            <a:avLst/>
          </a:prstGeom>
        </p:spPr>
      </p:pic>
      <p:sp>
        <p:nvSpPr>
          <p:cNvPr id="14" name="Rectangle 6">
            <a:extLst>
              <a:ext uri="{FF2B5EF4-FFF2-40B4-BE49-F238E27FC236}">
                <a16:creationId xmlns:a16="http://schemas.microsoft.com/office/drawing/2014/main" id="{6AF3D1B0-78B9-DF55-13A6-753875AB7D14}"/>
              </a:ext>
            </a:extLst>
          </p:cNvPr>
          <p:cNvSpPr>
            <a:spLocks noChangeArrowheads="1"/>
          </p:cNvSpPr>
          <p:nvPr/>
        </p:nvSpPr>
        <p:spPr bwMode="auto">
          <a:xfrm>
            <a:off x="276808" y="108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2384804F-3998-4D57-9195-F3826E402611-2" descr="wps">
            <a:extLst>
              <a:ext uri="{FF2B5EF4-FFF2-40B4-BE49-F238E27FC236}">
                <a16:creationId xmlns:a16="http://schemas.microsoft.com/office/drawing/2014/main" id="{48E87CB3-6007-D530-9CA5-8232153E1F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7608" y="5495291"/>
            <a:ext cx="2426335" cy="631190"/>
          </a:xfrm>
          <a:prstGeom prst="rect">
            <a:avLst/>
          </a:prstGeom>
        </p:spPr>
      </p:pic>
    </p:spTree>
    <p:extLst>
      <p:ext uri="{BB962C8B-B14F-4D97-AF65-F5344CB8AC3E}">
        <p14:creationId xmlns:p14="http://schemas.microsoft.com/office/powerpoint/2010/main" val="2181870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Effect transition="in" filter="fade">
                                      <p:cBhvr>
                                        <p:cTn id="29" dur="500"/>
                                        <p:tgtEl>
                                          <p:spTgt spid="1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xEl>
                                              <p:pRg st="6" end="6"/>
                                            </p:txEl>
                                          </p:spTgt>
                                        </p:tgtEl>
                                        <p:attrNameLst>
                                          <p:attrName>style.visibility</p:attrName>
                                        </p:attrNameLst>
                                      </p:cBhvr>
                                      <p:to>
                                        <p:strVal val="visible"/>
                                      </p:to>
                                    </p:set>
                                    <p:animEffect transition="in" filter="fade">
                                      <p:cBhvr>
                                        <p:cTn id="32" dur="500"/>
                                        <p:tgtEl>
                                          <p:spTgt spid="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73AF88-75DA-7578-4F63-099F4EB634B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17" b="95749" l="5500" r="96833">
                        <a14:foregroundMark x1="15667" y1="45547" x2="20833" y2="63563"/>
                        <a14:foregroundMark x1="19333" y1="44332" x2="21833" y2="44130"/>
                        <a14:foregroundMark x1="22833" y1="42308" x2="22667" y2="41700"/>
                        <a14:foregroundMark x1="21500" y1="38057" x2="21500" y2="38057"/>
                        <a14:foregroundMark x1="21500" y1="38057" x2="21500" y2="38057"/>
                        <a14:foregroundMark x1="21500" y1="37247" x2="21500" y2="37247"/>
                        <a14:foregroundMark x1="21500" y1="37045" x2="21500" y2="37045"/>
                        <a14:foregroundMark x1="17833" y1="36842" x2="17833" y2="36842"/>
                        <a14:foregroundMark x1="17000" y1="37045" x2="17000" y2="37045"/>
                        <a14:foregroundMark x1="14833" y1="37652" x2="14833" y2="37652"/>
                        <a14:foregroundMark x1="14333" y1="37652" x2="14333" y2="37652"/>
                        <a14:foregroundMark x1="14333" y1="37652" x2="14333" y2="37652"/>
                        <a14:foregroundMark x1="13500" y1="38057" x2="13500" y2="38057"/>
                        <a14:foregroundMark x1="12667" y1="38057" x2="12667" y2="38057"/>
                        <a14:foregroundMark x1="12667" y1="38057" x2="12667" y2="38057"/>
                        <a14:foregroundMark x1="12333" y1="38057" x2="12333" y2="38057"/>
                        <a14:foregroundMark x1="11500" y1="36842" x2="11500" y2="36842"/>
                        <a14:foregroundMark x1="11500" y1="36842" x2="11500" y2="36842"/>
                        <a14:foregroundMark x1="11167" y1="35223" x2="11167" y2="35223"/>
                        <a14:foregroundMark x1="11167" y1="35223" x2="11167" y2="35223"/>
                        <a14:foregroundMark x1="10833" y1="34615" x2="10833" y2="34615"/>
                        <a14:foregroundMark x1="15000" y1="57490" x2="15000" y2="57490"/>
                        <a14:foregroundMark x1="15000" y1="57692" x2="15000" y2="57692"/>
                        <a14:foregroundMark x1="12000" y1="52429" x2="12000" y2="52429"/>
                        <a14:foregroundMark x1="16833" y1="67004" x2="16833" y2="67004"/>
                        <a14:foregroundMark x1="17000" y1="67409" x2="17000" y2="67409"/>
                        <a14:foregroundMark x1="17667" y1="68826" x2="17667" y2="68826"/>
                        <a14:foregroundMark x1="7500" y1="77530" x2="7500" y2="77530"/>
                        <a14:foregroundMark x1="7500" y1="77530" x2="7500" y2="77530"/>
                        <a14:foregroundMark x1="5500" y1="70648" x2="5500" y2="70648"/>
                        <a14:foregroundMark x1="5500" y1="70648" x2="5500" y2="70648"/>
                        <a14:foregroundMark x1="10333" y1="88866" x2="10333" y2="88866"/>
                        <a14:foregroundMark x1="10333" y1="89069" x2="10333" y2="89069"/>
                        <a14:foregroundMark x1="22167" y1="83198" x2="22167" y2="83198"/>
                        <a14:foregroundMark x1="22833" y1="80769" x2="22833" y2="80769"/>
                        <a14:foregroundMark x1="22833" y1="78138" x2="22833" y2="78138"/>
                        <a14:foregroundMark x1="21833" y1="74494" x2="21833" y2="74494"/>
                        <a14:foregroundMark x1="21167" y1="73077" x2="21167" y2="73077"/>
                        <a14:foregroundMark x1="20167" y1="71053" x2="20167" y2="71053"/>
                        <a14:foregroundMark x1="19833" y1="70445" x2="19833" y2="70445"/>
                        <a14:foregroundMark x1="19833" y1="70040" x2="19833" y2="70040"/>
                        <a14:foregroundMark x1="18333" y1="65789" x2="18333" y2="65789"/>
                        <a14:foregroundMark x1="15333" y1="59919" x2="15333" y2="59919"/>
                        <a14:foregroundMark x1="13667" y1="58704" x2="13667" y2="58704"/>
                        <a14:foregroundMark x1="13500" y1="58502" x2="13500" y2="58502"/>
                        <a14:foregroundMark x1="12833" y1="57490" x2="12833" y2="57490"/>
                        <a14:foregroundMark x1="12667" y1="56680" x2="12667" y2="56680"/>
                        <a14:foregroundMark x1="12500" y1="56073" x2="12500" y2="56073"/>
                        <a14:foregroundMark x1="25000" y1="72267" x2="25000" y2="72874"/>
                        <a14:foregroundMark x1="25167" y1="74696" x2="25500" y2="76518"/>
                        <a14:foregroundMark x1="26000" y1="78947" x2="26500" y2="79555"/>
                        <a14:foregroundMark x1="26500" y1="80972" x2="26833" y2="81579"/>
                        <a14:foregroundMark x1="27667" y1="84008" x2="27667" y2="84008"/>
                        <a14:foregroundMark x1="28000" y1="84413" x2="28000" y2="84413"/>
                        <a14:foregroundMark x1="31500" y1="75709" x2="31500" y2="75709"/>
                        <a14:foregroundMark x1="30500" y1="73684" x2="30500" y2="73684"/>
                        <a14:foregroundMark x1="30500" y1="73684" x2="30500" y2="73684"/>
                        <a14:foregroundMark x1="30500" y1="73482" x2="30500" y2="73482"/>
                        <a14:foregroundMark x1="32167" y1="72874" x2="32167" y2="72874"/>
                        <a14:foregroundMark x1="36333" y1="72874" x2="37000" y2="72874"/>
                        <a14:foregroundMark x1="37000" y1="72874" x2="37000" y2="72874"/>
                        <a14:foregroundMark x1="37333" y1="70445" x2="37333" y2="70445"/>
                        <a14:foregroundMark x1="37500" y1="69433" x2="37500" y2="69433"/>
                        <a14:foregroundMark x1="37667" y1="69433" x2="38167" y2="69636"/>
                        <a14:foregroundMark x1="38667" y1="68826" x2="38667" y2="68826"/>
                        <a14:foregroundMark x1="38833" y1="68421" x2="38833" y2="68421"/>
                        <a14:foregroundMark x1="37500" y1="63968" x2="37500" y2="63968"/>
                        <a14:foregroundMark x1="38667" y1="65385" x2="38667" y2="65385"/>
                        <a14:foregroundMark x1="38667" y1="65385" x2="38667" y2="65385"/>
                        <a14:foregroundMark x1="38167" y1="68421" x2="38167" y2="68421"/>
                        <a14:foregroundMark x1="38167" y1="68421" x2="38167" y2="68421"/>
                        <a14:foregroundMark x1="38167" y1="64980" x2="38167" y2="64980"/>
                        <a14:foregroundMark x1="26833" y1="75304" x2="26833" y2="75304"/>
                        <a14:foregroundMark x1="26833" y1="75304" x2="26833" y2="75304"/>
                        <a14:foregroundMark x1="24000" y1="78947" x2="22833" y2="82186"/>
                        <a14:foregroundMark x1="21167" y1="82794" x2="21167" y2="82794"/>
                        <a14:foregroundMark x1="13500" y1="82591" x2="13500" y2="82591"/>
                        <a14:foregroundMark x1="13500" y1="80364" x2="13500" y2="80364"/>
                        <a14:foregroundMark x1="15500" y1="80364" x2="16667" y2="85020"/>
                        <a14:foregroundMark x1="17167" y1="86235" x2="17167" y2="86235"/>
                        <a14:foregroundMark x1="17333" y1="87652" x2="17333" y2="87652"/>
                        <a14:foregroundMark x1="17333" y1="88259" x2="17333" y2="88259"/>
                        <a14:foregroundMark x1="17500" y1="89069" x2="16833" y2="89069"/>
                        <a14:foregroundMark x1="13500" y1="89676" x2="13500" y2="89676"/>
                        <a14:foregroundMark x1="12500" y1="89676" x2="12500" y2="89676"/>
                        <a14:foregroundMark x1="12333" y1="90891" x2="12333" y2="90891"/>
                        <a14:foregroundMark x1="12500" y1="91093" x2="12500" y2="91093"/>
                        <a14:foregroundMark x1="13000" y1="91903" x2="13000" y2="91903"/>
                        <a14:foregroundMark x1="23333" y1="89676" x2="23333" y2="89676"/>
                        <a14:foregroundMark x1="23333" y1="89676" x2="23333" y2="89676"/>
                        <a14:foregroundMark x1="26333" y1="88259" x2="27500" y2="87854"/>
                        <a14:foregroundMark x1="28833" y1="87854" x2="28833" y2="87854"/>
                        <a14:foregroundMark x1="29333" y1="85830" x2="28667" y2="85425"/>
                        <a14:foregroundMark x1="17667" y1="88057" x2="17667" y2="88057"/>
                        <a14:foregroundMark x1="21000" y1="90283" x2="21000" y2="90283"/>
                        <a14:foregroundMark x1="21000" y1="90283" x2="21000" y2="91700"/>
                        <a14:foregroundMark x1="17667" y1="93320" x2="17667" y2="93320"/>
                        <a14:foregroundMark x1="17667" y1="93320" x2="17000" y2="93522"/>
                        <a14:foregroundMark x1="17000" y1="93522" x2="13333" y2="93522"/>
                        <a14:foregroundMark x1="13333" y1="93522" x2="13333" y2="93522"/>
                        <a14:foregroundMark x1="13333" y1="93522" x2="17167" y2="93320"/>
                        <a14:foregroundMark x1="25000" y1="93320" x2="26167" y2="93927"/>
                        <a14:foregroundMark x1="26167" y1="93927" x2="26167" y2="93927"/>
                        <a14:foregroundMark x1="26500" y1="93927" x2="27833" y2="94534"/>
                        <a14:foregroundMark x1="30000" y1="94534" x2="31833" y2="94534"/>
                        <a14:foregroundMark x1="31833" y1="94534" x2="33167" y2="94534"/>
                        <a14:foregroundMark x1="33833" y1="94534" x2="36167" y2="94534"/>
                        <a14:foregroundMark x1="36167" y1="94534" x2="40167" y2="94534"/>
                        <a14:foregroundMark x1="40167" y1="94534" x2="42000" y2="94534"/>
                        <a14:foregroundMark x1="42000" y1="94534" x2="44667" y2="94534"/>
                        <a14:foregroundMark x1="44667" y1="94534" x2="48333" y2="94534"/>
                        <a14:foregroundMark x1="48333" y1="94534" x2="50333" y2="94534"/>
                        <a14:foregroundMark x1="50333" y1="94534" x2="47667" y2="94534"/>
                        <a14:foregroundMark x1="53833" y1="94737" x2="57000" y2="95749"/>
                        <a14:foregroundMark x1="57000" y1="95749" x2="61667" y2="95749"/>
                        <a14:foregroundMark x1="61667" y1="95749" x2="63833" y2="95749"/>
                        <a14:foregroundMark x1="63833" y1="95749" x2="60667" y2="95749"/>
                        <a14:foregroundMark x1="60667" y1="95749" x2="70667" y2="95749"/>
                        <a14:foregroundMark x1="70667" y1="95749" x2="74833" y2="95547"/>
                        <a14:foregroundMark x1="74833" y1="95547" x2="78500" y2="95344"/>
                        <a14:foregroundMark x1="78500" y1="95344" x2="78833" y2="91903"/>
                        <a14:foregroundMark x1="78833" y1="91903" x2="86167" y2="94332"/>
                        <a14:foregroundMark x1="86167" y1="94332" x2="89000" y2="94332"/>
                        <a14:foregroundMark x1="89000" y1="94332" x2="89000" y2="94332"/>
                        <a14:foregroundMark x1="91833" y1="94332" x2="94167" y2="94130"/>
                        <a14:foregroundMark x1="94167" y1="94130" x2="94833" y2="94130"/>
                        <a14:foregroundMark x1="96000" y1="95344" x2="96000" y2="95344"/>
                        <a14:foregroundMark x1="96000" y1="95344" x2="96000" y2="95344"/>
                        <a14:foregroundMark x1="96833" y1="95142" x2="96833" y2="95142"/>
                        <a14:foregroundMark x1="96833" y1="95142" x2="96333" y2="93320"/>
                        <a14:foregroundMark x1="36000" y1="78947" x2="36000" y2="78947"/>
                        <a14:foregroundMark x1="36000" y1="78947" x2="36833" y2="81377"/>
                        <a14:foregroundMark x1="23500" y1="87045" x2="23500" y2="87045"/>
                        <a14:foregroundMark x1="23500" y1="87045" x2="23000" y2="82794"/>
                        <a14:foregroundMark x1="19000" y1="41903" x2="19000" y2="41903"/>
                        <a14:foregroundMark x1="19000" y1="41903" x2="19000" y2="41903"/>
                        <a14:foregroundMark x1="88500" y1="30769" x2="87833" y2="27935"/>
                        <a14:foregroundMark x1="87833" y1="27935" x2="86167" y2="26316"/>
                        <a14:foregroundMark x1="86167" y1="26316" x2="81833" y2="25911"/>
                        <a14:foregroundMark x1="81833" y1="25911" x2="80667" y2="28543"/>
                        <a14:foregroundMark x1="80667" y1="28543" x2="81000" y2="39676"/>
                        <a14:foregroundMark x1="81000" y1="39676" x2="83167" y2="43725"/>
                        <a14:foregroundMark x1="83167" y1="43725" x2="84500" y2="37652"/>
                        <a14:foregroundMark x1="84500" y1="37652" x2="85833" y2="34008"/>
                        <a14:foregroundMark x1="85833" y1="34008" x2="89500" y2="43117"/>
                        <a14:foregroundMark x1="89500" y1="43117" x2="89500" y2="47571"/>
                        <a14:foregroundMark x1="89500" y1="47571" x2="79500" y2="53441"/>
                        <a14:foregroundMark x1="79500" y1="53441" x2="79500" y2="53441"/>
                        <a14:foregroundMark x1="79833" y1="53644" x2="88167" y2="52429"/>
                        <a14:foregroundMark x1="89833" y1="52429" x2="93000" y2="52429"/>
                        <a14:foregroundMark x1="93000" y1="52429" x2="94500" y2="52429"/>
                        <a14:foregroundMark x1="94500" y1="52429" x2="95167" y2="52024"/>
                        <a14:foregroundMark x1="95167" y1="52024" x2="95833" y2="44332"/>
                        <a14:foregroundMark x1="95833" y1="44332" x2="95667" y2="40688"/>
                        <a14:foregroundMark x1="95667" y1="40688" x2="95500" y2="35020"/>
                        <a14:foregroundMark x1="95500" y1="35020" x2="95167" y2="30769"/>
                        <a14:foregroundMark x1="95167" y1="30769" x2="94833" y2="28340"/>
                        <a14:foregroundMark x1="94833" y1="28340" x2="92333" y2="27733"/>
                        <a14:foregroundMark x1="92333" y1="27733" x2="89333" y2="24899"/>
                        <a14:foregroundMark x1="82667" y1="22874" x2="79667" y2="22470"/>
                        <a14:foregroundMark x1="79667" y1="22470" x2="79000" y2="21660"/>
                        <a14:foregroundMark x1="79000" y1="21660" x2="80000" y2="20445"/>
                        <a14:foregroundMark x1="80000" y1="20445" x2="88833" y2="19231"/>
                        <a14:foregroundMark x1="93167" y1="19231" x2="95333" y2="18421"/>
                        <a14:foregroundMark x1="95333" y1="18421" x2="96167" y2="17611"/>
                        <a14:foregroundMark x1="96167" y1="17611" x2="96167" y2="17611"/>
                        <a14:foregroundMark x1="96167" y1="17611" x2="95000" y2="17206"/>
                        <a14:foregroundMark x1="93833" y1="17004" x2="93833" y2="17004"/>
                        <a14:foregroundMark x1="93833" y1="17004" x2="93833" y2="17004"/>
                        <a14:foregroundMark x1="93833" y1="17004" x2="93833" y2="17004"/>
                        <a14:foregroundMark x1="95833" y1="17004" x2="95833" y2="17004"/>
                        <a14:foregroundMark x1="95833" y1="17004" x2="93833" y2="17004"/>
                        <a14:foregroundMark x1="92000" y1="17004" x2="92000" y2="17004"/>
                        <a14:foregroundMark x1="91667" y1="17004" x2="92167" y2="16599"/>
                        <a14:foregroundMark x1="94000" y1="16599" x2="94000" y2="16599"/>
                        <a14:foregroundMark x1="94167" y1="16599" x2="94333" y2="17409"/>
                        <a14:foregroundMark x1="93167" y1="16802" x2="93167" y2="16802"/>
                        <a14:foregroundMark x1="93167" y1="16802" x2="93167" y2="16802"/>
                        <a14:foregroundMark x1="93167" y1="17206" x2="93167" y2="17206"/>
                        <a14:foregroundMark x1="93167" y1="17206" x2="93167" y2="17206"/>
                        <a14:foregroundMark x1="94000" y1="37045" x2="94000" y2="37854"/>
                        <a14:foregroundMark x1="94000" y1="37854" x2="94000" y2="41903"/>
                        <a14:foregroundMark x1="93167" y1="16802" x2="93167" y2="16802"/>
                        <a14:foregroundMark x1="93167" y1="16802" x2="95333" y2="23684"/>
                        <a14:foregroundMark x1="71000" y1="77935" x2="71000" y2="77935"/>
                        <a14:foregroundMark x1="71000" y1="78340" x2="68167" y2="79352"/>
                        <a14:foregroundMark x1="68167" y1="79352" x2="66500" y2="79150"/>
                        <a14:foregroundMark x1="66500" y1="79150" x2="65000" y2="76923"/>
                        <a14:foregroundMark x1="65000" y1="76923" x2="67667" y2="74291"/>
                        <a14:foregroundMark x1="67667" y1="74291" x2="70833" y2="73684"/>
                        <a14:foregroundMark x1="70833" y1="73684" x2="69333" y2="73684"/>
                        <a14:foregroundMark x1="69333" y1="73684" x2="65000" y2="72470"/>
                        <a14:foregroundMark x1="65000" y1="72470" x2="63833" y2="72470"/>
                        <a14:foregroundMark x1="63833" y1="72470" x2="63500" y2="75709"/>
                        <a14:foregroundMark x1="63500" y1="75709" x2="63500" y2="84008"/>
                        <a14:foregroundMark x1="63500" y1="84008" x2="63500" y2="88259"/>
                        <a14:foregroundMark x1="63500" y1="88259" x2="63500" y2="89879"/>
                        <a14:foregroundMark x1="63500" y1="89879" x2="71833" y2="90486"/>
                        <a14:foregroundMark x1="71833" y1="90486" x2="73000" y2="90486"/>
                        <a14:backgroundMark x1="6833" y1="22874" x2="6833" y2="22874"/>
                        <a14:backgroundMark x1="9333" y1="23684" x2="18000" y2="17004"/>
                        <a14:backgroundMark x1="2667" y1="20445" x2="13500" y2="8502"/>
                        <a14:backgroundMark x1="8500" y1="10121" x2="43833" y2="8502"/>
                        <a14:backgroundMark x1="22000" y1="7085" x2="54000" y2="7085"/>
                        <a14:backgroundMark x1="45667" y1="7692" x2="81167" y2="8300"/>
                        <a14:backgroundMark x1="81833" y1="8300" x2="83333" y2="8300"/>
                        <a14:backgroundMark x1="93182" y1="16599" x2="93409" y2="16824"/>
                        <a14:backgroundMark x1="92445" y1="15868" x2="93182" y2="16599"/>
                        <a14:backgroundMark x1="85833" y1="9312" x2="92195" y2="15619"/>
                        <a14:backgroundMark x1="87500" y1="2429" x2="47167" y2="13563"/>
                      </a14:backgroundRemoval>
                    </a14:imgEffect>
                  </a14:imgLayer>
                </a14:imgProps>
              </a:ext>
            </a:extLst>
          </a:blip>
          <a:stretch>
            <a:fillRect/>
          </a:stretch>
        </p:blipFill>
        <p:spPr>
          <a:xfrm>
            <a:off x="4185363" y="611018"/>
            <a:ext cx="6782756" cy="5578816"/>
          </a:xfrm>
          <a:prstGeom prst="rect">
            <a:avLst/>
          </a:prstGeom>
        </p:spPr>
      </p:pic>
      <p:pic>
        <p:nvPicPr>
          <p:cNvPr id="8" name="Graphic 7" descr="Camera outline">
            <a:extLst>
              <a:ext uri="{FF2B5EF4-FFF2-40B4-BE49-F238E27FC236}">
                <a16:creationId xmlns:a16="http://schemas.microsoft.com/office/drawing/2014/main" id="{24BBBDA3-9960-8237-3FD0-5C60F4B707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5303" y="239477"/>
            <a:ext cx="914400" cy="914400"/>
          </a:xfrm>
          <a:prstGeom prst="rect">
            <a:avLst/>
          </a:prstGeom>
        </p:spPr>
      </p:pic>
      <p:pic>
        <p:nvPicPr>
          <p:cNvPr id="11" name="Graphic 10" descr="3d Glasses with solid fill">
            <a:extLst>
              <a:ext uri="{FF2B5EF4-FFF2-40B4-BE49-F238E27FC236}">
                <a16:creationId xmlns:a16="http://schemas.microsoft.com/office/drawing/2014/main" id="{6F7B3D79-90D7-8EBA-361A-0354720142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96625" y="251141"/>
            <a:ext cx="914400" cy="914400"/>
          </a:xfrm>
          <a:prstGeom prst="rect">
            <a:avLst/>
          </a:prstGeom>
        </p:spPr>
      </p:pic>
      <p:pic>
        <p:nvPicPr>
          <p:cNvPr id="13" name="Graphic 12" descr="Artificial Intelligence outline">
            <a:extLst>
              <a:ext uri="{FF2B5EF4-FFF2-40B4-BE49-F238E27FC236}">
                <a16:creationId xmlns:a16="http://schemas.microsoft.com/office/drawing/2014/main" id="{7104D3CC-E7BC-31BB-1CDF-04B5B11A63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62187" y="5538917"/>
            <a:ext cx="914400" cy="914400"/>
          </a:xfrm>
          <a:prstGeom prst="rect">
            <a:avLst/>
          </a:prstGeom>
        </p:spPr>
      </p:pic>
      <p:pic>
        <p:nvPicPr>
          <p:cNvPr id="15" name="Graphic 14" descr="Database outline">
            <a:extLst>
              <a:ext uri="{FF2B5EF4-FFF2-40B4-BE49-F238E27FC236}">
                <a16:creationId xmlns:a16="http://schemas.microsoft.com/office/drawing/2014/main" id="{3DB03BDC-DB6C-D188-7FF9-751599D1F5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5363" y="239477"/>
            <a:ext cx="914400" cy="914400"/>
          </a:xfrm>
          <a:prstGeom prst="rect">
            <a:avLst/>
          </a:prstGeom>
        </p:spPr>
      </p:pic>
      <p:pic>
        <p:nvPicPr>
          <p:cNvPr id="17" name="Graphic 16" descr="Presentation with bar chart outline">
            <a:extLst>
              <a:ext uri="{FF2B5EF4-FFF2-40B4-BE49-F238E27FC236}">
                <a16:creationId xmlns:a16="http://schemas.microsoft.com/office/drawing/2014/main" id="{0E3BA2A1-38B9-7A32-C0FB-B2F9AA9649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9068" y="3555271"/>
            <a:ext cx="914400" cy="914400"/>
          </a:xfrm>
          <a:prstGeom prst="rect">
            <a:avLst/>
          </a:prstGeom>
        </p:spPr>
      </p:pic>
      <p:pic>
        <p:nvPicPr>
          <p:cNvPr id="19" name="Graphic 18" descr="Table outline">
            <a:extLst>
              <a:ext uri="{FF2B5EF4-FFF2-40B4-BE49-F238E27FC236}">
                <a16:creationId xmlns:a16="http://schemas.microsoft.com/office/drawing/2014/main" id="{4532B429-044C-7984-34C8-001839EEB6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01878" y="5555978"/>
            <a:ext cx="914400" cy="914400"/>
          </a:xfrm>
          <a:prstGeom prst="rect">
            <a:avLst/>
          </a:prstGeom>
        </p:spPr>
      </p:pic>
      <p:sp>
        <p:nvSpPr>
          <p:cNvPr id="2" name="TextBox 2">
            <a:extLst>
              <a:ext uri="{FF2B5EF4-FFF2-40B4-BE49-F238E27FC236}">
                <a16:creationId xmlns:a16="http://schemas.microsoft.com/office/drawing/2014/main" id="{EBF21C3A-6916-6255-1B7E-E4FDAB9D140C}"/>
              </a:ext>
            </a:extLst>
          </p:cNvPr>
          <p:cNvSpPr txBox="1"/>
          <p:nvPr/>
        </p:nvSpPr>
        <p:spPr>
          <a:xfrm>
            <a:off x="638175" y="-56769"/>
            <a:ext cx="3131392" cy="251422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Báo</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cáo</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nhận</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diện</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động</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vật</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a:t>
            </a:r>
            <a:r>
              <a:rPr lang="en-US" altLang="zh-CN" sz="4400" b="1" spc="300" dirty="0" err="1">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bằng</a:t>
            </a:r>
            <a:r>
              <a:rPr lang="en-US" altLang="zh-CN" sz="4400" b="1"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rPr>
              <a:t> CNN</a:t>
            </a:r>
            <a:endParaRPr lang="en-US" altLang="zh-CN" sz="4400" b="1" kern="1200"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endParaRPr>
          </a:p>
          <a:p>
            <a:pPr>
              <a:lnSpc>
                <a:spcPct val="90000"/>
              </a:lnSpc>
              <a:spcBef>
                <a:spcPct val="0"/>
              </a:spcBef>
              <a:spcAft>
                <a:spcPts val="600"/>
              </a:spcAft>
            </a:pPr>
            <a:endParaRPr lang="en-US" altLang="zh-CN" sz="700" b="1" kern="1200" spc="300" dirty="0">
              <a:ln w="19050">
                <a:solidFill>
                  <a:schemeClr val="bg1"/>
                </a:solidFill>
              </a:ln>
              <a:solidFill>
                <a:srgbClr val="FFFFFF"/>
              </a:solidFill>
              <a:latin typeface="Aptos" panose="020B0004020202020204" pitchFamily="34" charset="0"/>
              <a:ea typeface="+mj-ea"/>
              <a:cs typeface="+mj-cs"/>
              <a:sym typeface="Noto Sans CJK Regular" panose="020B0500000000000000" pitchFamily="34" charset="-122"/>
            </a:endParaRPr>
          </a:p>
        </p:txBody>
      </p:sp>
    </p:spTree>
    <p:extLst>
      <p:ext uri="{BB962C8B-B14F-4D97-AF65-F5344CB8AC3E}">
        <p14:creationId xmlns:p14="http://schemas.microsoft.com/office/powerpoint/2010/main" val="130077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80750" y="3736668"/>
            <a:ext cx="6836930" cy="1841172"/>
          </a:xfrm>
          <a:prstGeom prst="roundRect">
            <a:avLst>
              <a:gd name="adj" fmla="val 45794"/>
            </a:avLst>
          </a:prstGeom>
          <a:solidFill>
            <a:schemeClr val="tx1">
              <a:lumMod val="75000"/>
              <a:lumOff val="2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vi-VN" altLang="vi-VN" sz="3600" b="1" spc="300" dirty="0">
                <a:solidFill>
                  <a:schemeClr val="bg1"/>
                </a:solidFill>
                <a:latin typeface="Noto Sans"/>
                <a:ea typeface="Noto Sans"/>
                <a:sym typeface="Noto Sans CJK Regular" panose="020B0500000000000000" pitchFamily="34" charset="-122"/>
              </a:rPr>
              <a:t>Huấn luyện mô hình CNN</a:t>
            </a:r>
          </a:p>
        </p:txBody>
      </p:sp>
      <p:sp>
        <p:nvSpPr>
          <p:cNvPr id="9" name="圆角矩形 8"/>
          <p:cNvSpPr/>
          <p:nvPr/>
        </p:nvSpPr>
        <p:spPr>
          <a:xfrm>
            <a:off x="5854695" y="2771468"/>
            <a:ext cx="1221594" cy="809542"/>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07</a:t>
            </a:r>
            <a:endParaRPr lang="zh-CN" altLang="en-US"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0" name="组合 9"/>
          <p:cNvGrpSpPr/>
          <p:nvPr/>
        </p:nvGrpSpPr>
        <p:grpSpPr>
          <a:xfrm>
            <a:off x="5080750" y="2983936"/>
            <a:ext cx="485911" cy="384606"/>
            <a:chOff x="1815164" y="3182741"/>
            <a:chExt cx="677202" cy="536016"/>
          </a:xfrm>
        </p:grpSpPr>
        <p:sp>
          <p:nvSpPr>
            <p:cNvPr id="11" name="箭头: V 形 226">
              <a:extLst>
                <a:ext uri="{FF2B5EF4-FFF2-40B4-BE49-F238E27FC236}">
                  <a16:creationId xmlns:a16="http://schemas.microsoft.com/office/drawing/2014/main" id="{EF48E36C-50C0-495F-B394-3A8224022844}"/>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2" name="箭头: V 形 227">
              <a:extLst>
                <a:ext uri="{FF2B5EF4-FFF2-40B4-BE49-F238E27FC236}">
                  <a16:creationId xmlns:a16="http://schemas.microsoft.com/office/drawing/2014/main" id="{DD22282A-F38D-4911-BF0B-F91BE1E3BACD}"/>
                </a:ext>
              </a:extLst>
            </p:cNvPr>
            <p:cNvSpPr/>
            <p:nvPr/>
          </p:nvSpPr>
          <p:spPr>
            <a:xfrm>
              <a:off x="1815164" y="3182741"/>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Tree>
    <p:extLst>
      <p:ext uri="{BB962C8B-B14F-4D97-AF65-F5344CB8AC3E}">
        <p14:creationId xmlns:p14="http://schemas.microsoft.com/office/powerpoint/2010/main" val="173022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066587" y="731519"/>
            <a:ext cx="7590759" cy="624265"/>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Huấn luyện mô hình CNN</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07</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文本框 14"/>
          <p:cNvSpPr txBox="1"/>
          <p:nvPr/>
        </p:nvSpPr>
        <p:spPr>
          <a:xfrm>
            <a:off x="6017806" y="1514522"/>
            <a:ext cx="5897386" cy="4790007"/>
          </a:xfrm>
          <a:prstGeom prst="rect">
            <a:avLst/>
          </a:prstGeom>
          <a:noFill/>
        </p:spPr>
        <p:txBody>
          <a:bodyPr wrap="square">
            <a:noAutofit/>
          </a:bodyPr>
          <a:lstStyle/>
          <a:p>
            <a:pPr rtl="0">
              <a:spcBef>
                <a:spcPts val="0"/>
              </a:spcBef>
              <a:spcAft>
                <a:spcPts val="0"/>
              </a:spcAft>
            </a:pPr>
            <a:r>
              <a:rPr lang="vi-VN" sz="1800" b="0" i="0" u="none" strike="noStrike" dirty="0">
                <a:solidFill>
                  <a:srgbClr val="0D0D0D"/>
                </a:solidFill>
                <a:effectLst/>
                <a:latin typeface="Times New Roman" panose="02020603050405020304" pitchFamily="18" charset="0"/>
              </a:rPr>
              <a:t>Thiết lập các tham số để chuẩn bị cho quá trình huấn luyện mô hình. Việc này giúp xác định cách mô hình sẽ được tối ưu hóa, hàm mất mát (loss function) nào sẽ được sử dụng và các tiêu chí đánh giá (metrics) nào sẽ được theo dõi trong quá trình huấn luyện và kiểm tra. </a:t>
            </a:r>
            <a:endParaRPr lang="vi-VN" sz="1400" b="0" dirty="0">
              <a:effectLst/>
            </a:endParaRPr>
          </a:p>
          <a:p>
            <a:pPr rtl="0">
              <a:spcBef>
                <a:spcPts val="0"/>
              </a:spcBef>
              <a:spcAft>
                <a:spcPts val="0"/>
              </a:spcAft>
            </a:pPr>
            <a:br>
              <a:rPr lang="vi-VN" sz="1400" dirty="0"/>
            </a:br>
            <a:r>
              <a:rPr lang="vi-VN" sz="1800" b="0" i="1" u="none" strike="noStrike" dirty="0">
                <a:solidFill>
                  <a:srgbClr val="0D0D0D"/>
                </a:solidFill>
                <a:effectLst/>
                <a:latin typeface="Times New Roman" panose="02020603050405020304" pitchFamily="18" charset="0"/>
              </a:rPr>
              <a:t>Optimizer: </a:t>
            </a:r>
            <a:endParaRPr lang="vi-VN" sz="1400" b="0" dirty="0">
              <a:effectLst/>
            </a:endParaRPr>
          </a:p>
          <a:p>
            <a:pPr rtl="0">
              <a:spcBef>
                <a:spcPts val="0"/>
              </a:spcBef>
              <a:spcAft>
                <a:spcPts val="0"/>
              </a:spcAft>
            </a:pPr>
            <a:r>
              <a:rPr lang="vi-VN" sz="1800" b="0" i="0" u="none" strike="noStrike" dirty="0">
                <a:solidFill>
                  <a:srgbClr val="0D0D0D"/>
                </a:solidFill>
                <a:effectLst/>
                <a:latin typeface="Times New Roman" panose="02020603050405020304" pitchFamily="18" charset="0"/>
              </a:rPr>
              <a:t>RMSprop(learning_rate=0.001)</a:t>
            </a:r>
            <a:endParaRPr lang="vi-VN" sz="1400" b="0" dirty="0">
              <a:effectLst/>
            </a:endParaRPr>
          </a:p>
          <a:p>
            <a:pPr rtl="0">
              <a:spcBef>
                <a:spcPts val="0"/>
              </a:spcBef>
              <a:spcAft>
                <a:spcPts val="0"/>
              </a:spcAft>
            </a:pPr>
            <a:r>
              <a:rPr lang="vi-VN" sz="1800" b="0" i="0" u="none" strike="noStrike" dirty="0">
                <a:solidFill>
                  <a:srgbClr val="0D0D0D"/>
                </a:solidFill>
                <a:effectLst/>
                <a:latin typeface="Times New Roman" panose="02020603050405020304" pitchFamily="18" charset="0"/>
              </a:rPr>
              <a:t>RMSprop (Root Mean Square Propagation): điều chỉnh tốc độ học tập cho từng tham số riêng lẻ learning_rate=0,001 đặt tốc độ học tập ban đầu cho trình tối ưu hóa.</a:t>
            </a:r>
          </a:p>
          <a:p>
            <a:pPr rtl="0">
              <a:spcBef>
                <a:spcPts val="0"/>
              </a:spcBef>
              <a:spcAft>
                <a:spcPts val="0"/>
              </a:spcAft>
            </a:pPr>
            <a:br>
              <a:rPr lang="vi-VN" sz="1400" dirty="0"/>
            </a:br>
            <a:r>
              <a:rPr lang="vi-VN" sz="1800" b="0" i="1" u="none" strike="noStrike" dirty="0">
                <a:solidFill>
                  <a:srgbClr val="0D0D0D"/>
                </a:solidFill>
                <a:effectLst/>
                <a:latin typeface="Times New Roman" panose="02020603050405020304" pitchFamily="18" charset="0"/>
              </a:rPr>
              <a:t>Loss Function:</a:t>
            </a:r>
            <a:endParaRPr lang="vi-VN" sz="1400" b="0" dirty="0">
              <a:effectLst/>
            </a:endParaRPr>
          </a:p>
          <a:p>
            <a:pPr rtl="0">
              <a:spcBef>
                <a:spcPts val="0"/>
              </a:spcBef>
              <a:spcAft>
                <a:spcPts val="0"/>
              </a:spcAft>
            </a:pPr>
            <a:r>
              <a:rPr lang="vi-VN" sz="1800" b="0" i="0" u="none" strike="noStrike" dirty="0">
                <a:solidFill>
                  <a:srgbClr val="0D0D0D"/>
                </a:solidFill>
                <a:effectLst/>
                <a:latin typeface="Times New Roman" panose="02020603050405020304" pitchFamily="18" charset="0"/>
              </a:rPr>
              <a:t>categorical_crossentropy</a:t>
            </a:r>
            <a:endParaRPr lang="vi-VN" sz="1400" b="0" dirty="0">
              <a:effectLst/>
            </a:endParaRPr>
          </a:p>
          <a:p>
            <a:pPr rtl="0">
              <a:spcBef>
                <a:spcPts val="0"/>
              </a:spcBef>
              <a:spcAft>
                <a:spcPts val="0"/>
              </a:spcAft>
            </a:pPr>
            <a:r>
              <a:rPr lang="vi-VN" sz="1800" b="0" i="0" u="none" strike="noStrike" dirty="0">
                <a:solidFill>
                  <a:srgbClr val="0D0D0D"/>
                </a:solidFill>
                <a:effectLst/>
                <a:latin typeface="Times New Roman" panose="02020603050405020304" pitchFamily="18" charset="0"/>
              </a:rPr>
              <a:t>Được sử dụng cho các vấn đề phân loại nhiều lớp trong đó mỗi đầu vào thuộc về một trong một số danh mục. Nó so sánh phân phối xác suất dự đoán (từ lớp đầu ra softmax) với phân phối thực tế (one-hot encoded labels) và tính toán hàm loss.</a:t>
            </a:r>
            <a:endParaRPr lang="vi-VN" sz="1400" b="0" dirty="0">
              <a:effectLst/>
            </a:endParaRPr>
          </a:p>
          <a:p>
            <a:br>
              <a:rPr lang="vi-VN" sz="1400" dirty="0"/>
            </a:b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nvGrpSpPr>
          <p:cNvPr id="16" name="组合 15"/>
          <p:cNvGrpSpPr/>
          <p:nvPr/>
        </p:nvGrpSpPr>
        <p:grpSpPr>
          <a:xfrm rot="16200000" flipH="1">
            <a:off x="4883342" y="2354478"/>
            <a:ext cx="797052" cy="842954"/>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pic>
        <p:nvPicPr>
          <p:cNvPr id="1026" name="Picture 2">
            <a:extLst>
              <a:ext uri="{FF2B5EF4-FFF2-40B4-BE49-F238E27FC236}">
                <a16:creationId xmlns:a16="http://schemas.microsoft.com/office/drawing/2014/main" id="{A755CD30-8FB9-D378-7B3E-93BCA253A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1922303"/>
            <a:ext cx="4242674" cy="19872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1337E6-B308-61A2-1E33-A82C3FE295ED}"/>
              </a:ext>
            </a:extLst>
          </p:cNvPr>
          <p:cNvSpPr txBox="1"/>
          <p:nvPr/>
        </p:nvSpPr>
        <p:spPr>
          <a:xfrm>
            <a:off x="515938" y="4739951"/>
            <a:ext cx="5010539" cy="2031325"/>
          </a:xfrm>
          <a:prstGeom prst="rect">
            <a:avLst/>
          </a:prstGeom>
          <a:noFill/>
        </p:spPr>
        <p:txBody>
          <a:bodyPr wrap="square" rtlCol="0">
            <a:spAutoFit/>
          </a:bodyPr>
          <a:lstStyle/>
          <a:p>
            <a:pPr rtl="0">
              <a:spcBef>
                <a:spcPts val="0"/>
              </a:spcBef>
              <a:spcAft>
                <a:spcPts val="0"/>
              </a:spcAft>
            </a:pPr>
            <a:r>
              <a:rPr lang="vi-VN" sz="1800" b="0" i="1" u="none" strike="noStrike" dirty="0">
                <a:solidFill>
                  <a:srgbClr val="0D0D0D"/>
                </a:solidFill>
                <a:effectLst/>
                <a:latin typeface="Times New Roman" panose="02020603050405020304" pitchFamily="18" charset="0"/>
              </a:rPr>
              <a:t>Metrics:</a:t>
            </a:r>
            <a:endParaRPr lang="vi-VN" b="0" dirty="0">
              <a:effectLst/>
            </a:endParaRPr>
          </a:p>
          <a:p>
            <a:pPr rtl="0">
              <a:spcBef>
                <a:spcPts val="0"/>
              </a:spcBef>
              <a:spcAft>
                <a:spcPts val="0"/>
              </a:spcAft>
            </a:pPr>
            <a:r>
              <a:rPr lang="vi-VN" sz="1800" b="0" i="0" u="none" strike="noStrike" dirty="0">
                <a:solidFill>
                  <a:srgbClr val="0D0D0D"/>
                </a:solidFill>
                <a:effectLst/>
                <a:latin typeface="Times New Roman" panose="02020603050405020304" pitchFamily="18" charset="0"/>
              </a:rPr>
              <a:t>Dùng để tính toán tần suất các dự đoán của mô hình khớp với các nhãn thực tế. Nó đưa ra ý tưởng về hiệu suất của mô hình trong quá trình đào tạo và đánh giá.</a:t>
            </a:r>
            <a:endParaRPr lang="vi-VN" b="0" dirty="0">
              <a:effectLst/>
            </a:endParaRPr>
          </a:p>
          <a:p>
            <a:br>
              <a:rPr lang="vi-VN" dirty="0"/>
            </a:br>
            <a:endParaRPr lang="en-US" dirty="0"/>
          </a:p>
        </p:txBody>
      </p:sp>
    </p:spTree>
    <p:extLst>
      <p:ext uri="{BB962C8B-B14F-4D97-AF65-F5344CB8AC3E}">
        <p14:creationId xmlns:p14="http://schemas.microsoft.com/office/powerpoint/2010/main" val="1609655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500"/>
                                        <p:tgtEl>
                                          <p:spTgt spid="15">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500"/>
                                        <p:tgtEl>
                                          <p:spTgt spid="15">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fade">
                                      <p:cBhvr>
                                        <p:cTn id="29" dur="500"/>
                                        <p:tgtEl>
                                          <p:spTgt spid="1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500"/>
                                        <p:tgtEl>
                                          <p:spTgt spid="15">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fade">
                                      <p:cBhvr>
                                        <p:cTn id="37" dur="500"/>
                                        <p:tgtEl>
                                          <p:spTgt spid="15">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6" end="6"/>
                                            </p:txEl>
                                          </p:spTgt>
                                        </p:tgtEl>
                                        <p:attrNameLst>
                                          <p:attrName>style.visibility</p:attrName>
                                        </p:attrNameLst>
                                      </p:cBhvr>
                                      <p:to>
                                        <p:strVal val="visible"/>
                                      </p:to>
                                    </p:set>
                                    <p:animEffect transition="in" filter="fade">
                                      <p:cBhvr>
                                        <p:cTn id="40" dur="500"/>
                                        <p:tgtEl>
                                          <p:spTgt spid="1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500"/>
                                        <p:tgtEl>
                                          <p:spTgt spid="8">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animEffect transition="in" filter="fade">
                                      <p:cBhvr>
                                        <p:cTn id="4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80750" y="3736668"/>
            <a:ext cx="6836930" cy="1841172"/>
          </a:xfrm>
          <a:prstGeom prst="roundRect">
            <a:avLst>
              <a:gd name="adj" fmla="val 45794"/>
            </a:avLst>
          </a:prstGeom>
          <a:solidFill>
            <a:schemeClr val="tx1">
              <a:lumMod val="75000"/>
              <a:lumOff val="2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r>
              <a:rPr lang="vi-VN" altLang="vi-VN" sz="3600" b="1" spc="300" dirty="0">
                <a:solidFill>
                  <a:schemeClr val="bg1"/>
                </a:solidFill>
                <a:latin typeface="Noto Sans"/>
                <a:ea typeface="Noto Sans"/>
                <a:sym typeface="Noto Sans CJK Regular" panose="020B0500000000000000" pitchFamily="34" charset="-122"/>
              </a:rPr>
              <a:t>Kết quả và đánh giá</a:t>
            </a:r>
          </a:p>
        </p:txBody>
      </p:sp>
      <p:sp>
        <p:nvSpPr>
          <p:cNvPr id="9" name="圆角矩形 8"/>
          <p:cNvSpPr/>
          <p:nvPr/>
        </p:nvSpPr>
        <p:spPr>
          <a:xfrm>
            <a:off x="5854695" y="2771468"/>
            <a:ext cx="1221594" cy="809542"/>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0" name="组合 9"/>
          <p:cNvGrpSpPr/>
          <p:nvPr/>
        </p:nvGrpSpPr>
        <p:grpSpPr>
          <a:xfrm>
            <a:off x="5080750" y="2983936"/>
            <a:ext cx="485911" cy="384606"/>
            <a:chOff x="1815164" y="3182741"/>
            <a:chExt cx="677202" cy="536016"/>
          </a:xfrm>
        </p:grpSpPr>
        <p:sp>
          <p:nvSpPr>
            <p:cNvPr id="11" name="箭头: V 形 226">
              <a:extLst>
                <a:ext uri="{FF2B5EF4-FFF2-40B4-BE49-F238E27FC236}">
                  <a16:creationId xmlns:a16="http://schemas.microsoft.com/office/drawing/2014/main" id="{EF48E36C-50C0-495F-B394-3A8224022844}"/>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2" name="箭头: V 形 227">
              <a:extLst>
                <a:ext uri="{FF2B5EF4-FFF2-40B4-BE49-F238E27FC236}">
                  <a16:creationId xmlns:a16="http://schemas.microsoft.com/office/drawing/2014/main" id="{DD22282A-F38D-4911-BF0B-F91BE1E3BACD}"/>
                </a:ext>
              </a:extLst>
            </p:cNvPr>
            <p:cNvSpPr/>
            <p:nvPr/>
          </p:nvSpPr>
          <p:spPr>
            <a:xfrm>
              <a:off x="1815164" y="3182741"/>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Tree>
    <p:extLst>
      <p:ext uri="{BB962C8B-B14F-4D97-AF65-F5344CB8AC3E}">
        <p14:creationId xmlns:p14="http://schemas.microsoft.com/office/powerpoint/2010/main" val="3464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Kết quả và đánh giá</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6978330" y="1626455"/>
            <a:ext cx="5213670" cy="2157131"/>
            <a:chOff x="1394708" y="1502020"/>
            <a:chExt cx="1682334" cy="1680350"/>
          </a:xfrm>
        </p:grpSpPr>
        <p:sp>
          <p:nvSpPr>
            <p:cNvPr id="14" name="文本框 13"/>
            <p:cNvSpPr txBox="1"/>
            <p:nvPr/>
          </p:nvSpPr>
          <p:spPr>
            <a:xfrm>
              <a:off x="1394708" y="1502020"/>
              <a:ext cx="1369350" cy="166202"/>
            </a:xfrm>
            <a:prstGeom prst="rect">
              <a:avLst/>
            </a:prstGeom>
            <a:noFill/>
          </p:spPr>
          <p:txBody>
            <a:bodyPr>
              <a:noAutofit/>
            </a:bodyPr>
            <a:lstStyle/>
            <a:p>
              <a:pPr eaLnBrk="1" fontAlgn="auto" hangingPunct="1">
                <a:spcBef>
                  <a:spcPct val="0"/>
                </a:spcBef>
                <a:spcAft>
                  <a:spcPct val="0"/>
                </a:spcAft>
                <a:defRPr/>
              </a:pPr>
              <a:r>
                <a:rPr lang="vi-VN" altLang="vi-VN" sz="1400" b="1" dirty="0">
                  <a:solidFill>
                    <a:schemeClr val="tx1">
                      <a:lumMod val="75000"/>
                      <a:lumOff val="25000"/>
                    </a:schemeClr>
                  </a:solidFill>
                  <a:latin typeface="Noto Sans"/>
                  <a:ea typeface="Noto Sans"/>
                  <a:sym typeface="Noto Sans CJK Regular" panose="020B0500000000000000" pitchFamily="34" charset="-122"/>
                </a:rPr>
                <a:t>Kết quả của độ </a:t>
              </a:r>
              <a:r>
                <a:rPr lang="vi-VN" altLang="vi-VN" sz="1500" b="1" dirty="0">
                  <a:solidFill>
                    <a:schemeClr val="tx1">
                      <a:lumMod val="75000"/>
                      <a:lumOff val="25000"/>
                    </a:schemeClr>
                  </a:solidFill>
                  <a:latin typeface="Noto Sans"/>
                  <a:ea typeface="Noto Sans"/>
                  <a:sym typeface="Noto Sans CJK Regular" panose="020B0500000000000000" pitchFamily="34" charset="-122"/>
                </a:rPr>
                <a:t>chính</a:t>
              </a:r>
              <a:r>
                <a:rPr lang="vi-VN" altLang="vi-VN" sz="1400" b="1" dirty="0">
                  <a:solidFill>
                    <a:schemeClr val="tx1">
                      <a:lumMod val="75000"/>
                      <a:lumOff val="25000"/>
                    </a:schemeClr>
                  </a:solidFill>
                  <a:latin typeface="Noto Sans"/>
                  <a:ea typeface="Noto Sans"/>
                  <a:sym typeface="Noto Sans CJK Regular" panose="020B0500000000000000" pitchFamily="34" charset="-122"/>
                </a:rPr>
                <a:t> xác chung</a:t>
              </a:r>
            </a:p>
          </p:txBody>
        </p:sp>
        <p:sp>
          <p:nvSpPr>
            <p:cNvPr id="15" name="文本框 14"/>
            <p:cNvSpPr txBox="1"/>
            <p:nvPr/>
          </p:nvSpPr>
          <p:spPr>
            <a:xfrm>
              <a:off x="1394708" y="1722578"/>
              <a:ext cx="1682334" cy="1459792"/>
            </a:xfrm>
            <a:prstGeom prst="rect">
              <a:avLst/>
            </a:prstGeom>
            <a:noFill/>
          </p:spPr>
          <p:txBody>
            <a:bodyPr wrap="square">
              <a:noAutofit/>
            </a:bodyPr>
            <a:lstStyle/>
            <a:p>
              <a:pPr marL="285750" indent="-285750" rtl="0">
                <a:spcBef>
                  <a:spcPts val="0"/>
                </a:spcBef>
                <a:spcAft>
                  <a:spcPts val="0"/>
                </a:spcAft>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Độ chính xác của tập huấn luyện (Training Accuracy) tăng đều đặn và đạt khoảng 0.9 vào cuối quá trình huấn luyện.</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pPr marL="285750" indent="-285750" rtl="0">
                <a:spcBef>
                  <a:spcPts val="0"/>
                </a:spcBef>
                <a:spcAft>
                  <a:spcPts val="0"/>
                </a:spcAft>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Độ chính xác của tập xác thực (Validation Accuracy) dao động nhiều hơn và không tăng đều đặn, duy trì xung quanh 0.7 đến 0.8 sau khoảng epoch thứ 10.</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pPr indent="457200" rtl="0">
                <a:spcBef>
                  <a:spcPts val="0"/>
                </a:spcBef>
                <a:spcAft>
                  <a:spcPts val="0"/>
                </a:spcAft>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=&gt; Sự khác biệt giữa hai đường này cho thấy mô hình có thể đang bị overfitting, tức là nó hoạt động tốt trên tập huấn luyện nhưng không tốt trên tập xác thực.</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pPr marL="285750" indent="-285750" rtl="0">
                <a:spcBef>
                  <a:spcPts val="0"/>
                </a:spcBef>
                <a:spcAft>
                  <a:spcPts val="0"/>
                </a:spcAft>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Mất mát của tập huấn luyện (Training Loss) giảm đều đặn và đạt dưới 0.25 vào cuối quá trình huấn luyện, cho thấy mô hình đang học tốt từ tập huấn luyện.</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pPr marL="285750" indent="-285750" rtl="0">
                <a:spcBef>
                  <a:spcPts val="0"/>
                </a:spcBef>
                <a:spcAft>
                  <a:spcPts val="0"/>
                </a:spcAft>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Mất mát của tập xác thực (Validation Loss) dao động nhiều và không giảm đều đặn, thường dao động giữa 0.75 và 1.5 sau khoảng epoch thứ 10.</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pPr indent="457200" rtl="0">
                <a:spcBef>
                  <a:spcPts val="0"/>
                </a:spcBef>
                <a:spcAft>
                  <a:spcPts val="0"/>
                </a:spcAft>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=&gt; Sự dao động mạnh của Validation Loss và không giảm đều đặn cho thấy mô hình có thể đang gặp vấn đề về generalization, tức là nó không tổng quát hóa tốt từ tập huấn luyện sang tập xác thực.</a:t>
              </a:r>
              <a:endParaRPr lang="vi-VN" sz="1500" b="0" dirty="0">
                <a:effectLst/>
                <a:latin typeface="Noto Sans" panose="020B0502040504020204" pitchFamily="34" charset="0"/>
                <a:ea typeface="Noto Sans" panose="020B0502040504020204" pitchFamily="34" charset="0"/>
                <a:cs typeface="Noto Sans" panose="020B0502040504020204" pitchFamily="34" charset="0"/>
              </a:endParaRPr>
            </a:p>
            <a:p>
              <a:br>
                <a:rPr lang="vi-VN" sz="1500" dirty="0">
                  <a:latin typeface="Noto Sans" panose="020B0502040504020204" pitchFamily="34" charset="0"/>
                  <a:ea typeface="Noto Sans" panose="020B0502040504020204" pitchFamily="34" charset="0"/>
                  <a:cs typeface="Noto Sans" panose="020B0502040504020204" pitchFamily="34" charset="0"/>
                </a:rPr>
              </a:br>
              <a:endParaRPr lang="en-US" sz="15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grpSp>
        <p:nvGrpSpPr>
          <p:cNvPr id="16" name="组合 15"/>
          <p:cNvGrpSpPr/>
          <p:nvPr/>
        </p:nvGrpSpPr>
        <p:grpSpPr>
          <a:xfrm rot="5400000" flipH="1">
            <a:off x="6071515" y="3271493"/>
            <a:ext cx="797052" cy="842954"/>
            <a:chOff x="1790700" y="1727200"/>
            <a:chExt cx="1429004" cy="1511300"/>
          </a:xfrm>
        </p:grpSpPr>
        <p:sp>
          <p:nvSpPr>
            <p:cNvPr id="17" name="等腰三角形 16"/>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等腰三角形 17"/>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pic>
        <p:nvPicPr>
          <p:cNvPr id="2050" name="Picture 2">
            <a:extLst>
              <a:ext uri="{FF2B5EF4-FFF2-40B4-BE49-F238E27FC236}">
                <a16:creationId xmlns:a16="http://schemas.microsoft.com/office/drawing/2014/main" id="{3182B84B-FD84-A9B7-B1F5-CC0E4CA83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4" y="1631057"/>
            <a:ext cx="5943600" cy="430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633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Kết quả và đánh giá</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4" name="文本框 13"/>
          <p:cNvSpPr txBox="1"/>
          <p:nvPr/>
        </p:nvSpPr>
        <p:spPr>
          <a:xfrm>
            <a:off x="6978330" y="1626455"/>
            <a:ext cx="4243711" cy="213360"/>
          </a:xfrm>
          <a:prstGeom prst="rect">
            <a:avLst/>
          </a:prstGeom>
          <a:noFill/>
        </p:spPr>
        <p:txBody>
          <a:bodyPr>
            <a:noAutofit/>
          </a:bodyPr>
          <a:lstStyle/>
          <a:p>
            <a:pPr eaLnBrk="1" fontAlgn="auto" hangingPunct="1">
              <a:spcBef>
                <a:spcPct val="0"/>
              </a:spcBef>
              <a:spcAft>
                <a:spcPct val="0"/>
              </a:spcAft>
              <a:defRPr/>
            </a:pPr>
            <a:r>
              <a:rPr lang="vi-VN" altLang="vi-VN" sz="1400" b="1" dirty="0">
                <a:solidFill>
                  <a:schemeClr val="tx1">
                    <a:lumMod val="75000"/>
                    <a:lumOff val="25000"/>
                  </a:schemeClr>
                </a:solidFill>
                <a:latin typeface="Noto Sans"/>
                <a:ea typeface="Noto Sans"/>
                <a:sym typeface="Noto Sans CJK Regular" panose="020B0500000000000000" pitchFamily="34" charset="-122"/>
              </a:rPr>
              <a:t>Kết quả</a:t>
            </a:r>
          </a:p>
        </p:txBody>
      </p:sp>
      <p:pic>
        <p:nvPicPr>
          <p:cNvPr id="8" name="Hình ảnh 7">
            <a:extLst>
              <a:ext uri="{FF2B5EF4-FFF2-40B4-BE49-F238E27FC236}">
                <a16:creationId xmlns:a16="http://schemas.microsoft.com/office/drawing/2014/main" id="{E7245F8A-CFBD-BB21-13CA-3F89E3D8877E}"/>
              </a:ext>
            </a:extLst>
          </p:cNvPr>
          <p:cNvPicPr>
            <a:picLocks noChangeAspect="1"/>
          </p:cNvPicPr>
          <p:nvPr/>
        </p:nvPicPr>
        <p:blipFill>
          <a:blip r:embed="rId2"/>
          <a:stretch>
            <a:fillRect/>
          </a:stretch>
        </p:blipFill>
        <p:spPr>
          <a:xfrm>
            <a:off x="1550894" y="1960183"/>
            <a:ext cx="8480612" cy="4707518"/>
          </a:xfrm>
          <a:prstGeom prst="rect">
            <a:avLst/>
          </a:prstGeom>
        </p:spPr>
      </p:pic>
    </p:spTree>
    <p:extLst>
      <p:ext uri="{BB962C8B-B14F-4D97-AF65-F5344CB8AC3E}">
        <p14:creationId xmlns:p14="http://schemas.microsoft.com/office/powerpoint/2010/main" val="922909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000">
        <p159:morph option="byObject"/>
      </p:transition>
    </mc:Choice>
    <mc:Fallback>
      <p:transition spd="slow" advClick="0" advTm="2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Kết quả và đánh giá</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6978329" y="1630104"/>
            <a:ext cx="4108993" cy="2423850"/>
            <a:chOff x="1383214" y="1294253"/>
            <a:chExt cx="1693828" cy="1888117"/>
          </a:xfrm>
        </p:grpSpPr>
        <p:sp>
          <p:nvSpPr>
            <p:cNvPr id="14" name="文本框 13"/>
            <p:cNvSpPr txBox="1"/>
            <p:nvPr/>
          </p:nvSpPr>
          <p:spPr>
            <a:xfrm>
              <a:off x="1383214" y="1294253"/>
              <a:ext cx="1369350" cy="166202"/>
            </a:xfrm>
            <a:prstGeom prst="rect">
              <a:avLst/>
            </a:prstGeom>
            <a:noFill/>
          </p:spPr>
          <p:txBody>
            <a:bodyPr>
              <a:noAutofit/>
            </a:bodyPr>
            <a:lstStyle/>
            <a:p>
              <a:pPr eaLnBrk="1" fontAlgn="auto" hangingPunct="1">
                <a:spcBef>
                  <a:spcPct val="0"/>
                </a:spcBef>
                <a:spcAft>
                  <a:spcPct val="0"/>
                </a:spcAft>
                <a:defRPr/>
              </a:pP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520514" y="2042735"/>
            <a:ext cx="9779669" cy="1246495"/>
          </a:xfrm>
          <a:prstGeom prst="rect">
            <a:avLst/>
          </a:prstGeom>
          <a:noFill/>
        </p:spPr>
        <p:txBody>
          <a:bodyPr wrap="square">
            <a:spAutoFit/>
          </a:bodyPr>
          <a:lstStyle/>
          <a:p>
            <a:r>
              <a:rPr lang="vi-VN" sz="1500" dirty="0">
                <a:latin typeface="Noto Sans" panose="020B0502040504020204" pitchFamily="34" charset="0"/>
                <a:ea typeface="Noto Sans" panose="020B0502040504020204" pitchFamily="34" charset="0"/>
                <a:cs typeface="Noto Sans" panose="020B0502040504020204" pitchFamily="34" charset="0"/>
              </a:rPr>
              <a:t>Overfitting: Có dấu hiệu rõ ràng của overfitting khi mô hình học rất tốt từ tập huấn luyện (độ chính xác cao và mất mát thấp) nhưng không đạt được kết quả tương tự trên tập xác thực (độ chính xác dao động và mất mát không giảm).</a:t>
            </a:r>
          </a:p>
          <a:p>
            <a:br>
              <a:rPr lang="vi-VN" sz="1500" dirty="0">
                <a:latin typeface="Noto Sans" panose="020B0502040504020204" pitchFamily="34" charset="0"/>
                <a:ea typeface="Noto Sans" panose="020B0502040504020204" pitchFamily="34" charset="0"/>
                <a:cs typeface="Noto Sans" panose="020B0502040504020204" pitchFamily="34" charset="0"/>
              </a:rPr>
            </a:br>
            <a:endParaRPr lang="en-US" sz="1500" kern="10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5" name="TextBox 4">
            <a:extLst>
              <a:ext uri="{FF2B5EF4-FFF2-40B4-BE49-F238E27FC236}">
                <a16:creationId xmlns:a16="http://schemas.microsoft.com/office/drawing/2014/main" id="{A56062EB-98D7-6D03-9F7A-090ADE4249C7}"/>
              </a:ext>
            </a:extLst>
          </p:cNvPr>
          <p:cNvSpPr txBox="1"/>
          <p:nvPr/>
        </p:nvSpPr>
        <p:spPr>
          <a:xfrm>
            <a:off x="394640" y="1691239"/>
            <a:ext cx="4140038" cy="369332"/>
          </a:xfrm>
          <a:prstGeom prst="rect">
            <a:avLst/>
          </a:prstGeom>
          <a:noFill/>
        </p:spPr>
        <p:txBody>
          <a:bodyPr wrap="square" rtlCol="0">
            <a:spAutoFit/>
          </a:bodyPr>
          <a:lstStyle/>
          <a:p>
            <a:r>
              <a:rPr lang="vi-VN" b="1" dirty="0">
                <a:latin typeface="Noto Sans" panose="020B0502040504020204" pitchFamily="34" charset="0"/>
                <a:ea typeface="Noto Sans" panose="020B0502040504020204" pitchFamily="34" charset="0"/>
                <a:cs typeface="Noto Sans" panose="020B0502040504020204" pitchFamily="34" charset="0"/>
              </a:rPr>
              <a:t>Hạn chế:</a:t>
            </a:r>
            <a:endParaRPr lang="en-US" b="1" dirty="0">
              <a:latin typeface="Noto Sans" panose="020B0502040504020204" pitchFamily="34" charset="0"/>
              <a:ea typeface="Noto Sans" panose="020B0502040504020204" pitchFamily="34" charset="0"/>
              <a:cs typeface="Noto Sans" panose="020B0502040504020204" pitchFamily="34" charset="0"/>
            </a:endParaRPr>
          </a:p>
        </p:txBody>
      </p:sp>
      <p:sp>
        <p:nvSpPr>
          <p:cNvPr id="8" name="TextBox 7">
            <a:extLst>
              <a:ext uri="{FF2B5EF4-FFF2-40B4-BE49-F238E27FC236}">
                <a16:creationId xmlns:a16="http://schemas.microsoft.com/office/drawing/2014/main" id="{146CE2DA-BA77-33AF-B110-CAF0CC857F59}"/>
              </a:ext>
            </a:extLst>
          </p:cNvPr>
          <p:cNvSpPr txBox="1"/>
          <p:nvPr/>
        </p:nvSpPr>
        <p:spPr>
          <a:xfrm>
            <a:off x="394640" y="2883159"/>
            <a:ext cx="2647140" cy="369332"/>
          </a:xfrm>
          <a:prstGeom prst="rect">
            <a:avLst/>
          </a:prstGeom>
          <a:noFill/>
        </p:spPr>
        <p:txBody>
          <a:bodyPr wrap="square" rtlCol="0">
            <a:spAutoFit/>
          </a:bodyPr>
          <a:lstStyle/>
          <a:p>
            <a:r>
              <a:rPr lang="vi-VN" b="1" dirty="0">
                <a:latin typeface="Noto Sans" panose="020B0502040504020204" pitchFamily="34" charset="0"/>
                <a:ea typeface="Noto Sans" panose="020B0502040504020204" pitchFamily="34" charset="0"/>
                <a:cs typeface="Noto Sans" panose="020B0502040504020204" pitchFamily="34" charset="0"/>
              </a:rPr>
              <a:t>Nguyên nhân:</a:t>
            </a:r>
            <a:endParaRPr lang="en-US" b="1" dirty="0">
              <a:latin typeface="Noto Sans" panose="020B0502040504020204" pitchFamily="34" charset="0"/>
              <a:ea typeface="Noto Sans" panose="020B0502040504020204" pitchFamily="34" charset="0"/>
              <a:cs typeface="Noto Sans" panose="020B0502040504020204" pitchFamily="34" charset="0"/>
            </a:endParaRPr>
          </a:p>
        </p:txBody>
      </p:sp>
      <p:sp>
        <p:nvSpPr>
          <p:cNvPr id="11" name="TextBox 10">
            <a:extLst>
              <a:ext uri="{FF2B5EF4-FFF2-40B4-BE49-F238E27FC236}">
                <a16:creationId xmlns:a16="http://schemas.microsoft.com/office/drawing/2014/main" id="{EE53BC89-9C26-EDEB-C271-17AC1DAF1D2C}"/>
              </a:ext>
            </a:extLst>
          </p:cNvPr>
          <p:cNvSpPr txBox="1"/>
          <p:nvPr/>
        </p:nvSpPr>
        <p:spPr>
          <a:xfrm>
            <a:off x="580897" y="3236290"/>
            <a:ext cx="9658902" cy="1938992"/>
          </a:xfrm>
          <a:prstGeom prst="rect">
            <a:avLst/>
          </a:prstGeom>
          <a:noFill/>
        </p:spPr>
        <p:txBody>
          <a:bodyPr wrap="square" rtlCol="0">
            <a:spAutoFit/>
          </a:bodyPr>
          <a:lstStyle/>
          <a:p>
            <a:r>
              <a:rPr lang="vi-VN" sz="1500" dirty="0">
                <a:latin typeface="Noto Sans" panose="020B0502040504020204" pitchFamily="34" charset="0"/>
                <a:ea typeface="Noto Sans" panose="020B0502040504020204" pitchFamily="34" charset="0"/>
                <a:cs typeface="Noto Sans" panose="020B0502040504020204" pitchFamily="34" charset="0"/>
              </a:rPr>
              <a:t>Mô hình phức tạp:</a:t>
            </a:r>
          </a:p>
          <a:p>
            <a:pPr marL="285750" indent="-285750">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Số lượng layers hoặc neurons quá nhiều.</a:t>
            </a:r>
          </a:p>
          <a:p>
            <a:pPr marL="285750" indent="-285750">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Mô hình có quá nhiều tham số so với số lượng dữ liệu huấn luyện.</a:t>
            </a:r>
            <a:endParaRPr lang="vi-VN" sz="15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r>
              <a:rPr lang="vi-VN" sz="1500" dirty="0">
                <a:solidFill>
                  <a:srgbClr val="000000"/>
                </a:solidFill>
                <a:latin typeface="Noto Sans" panose="020B0502040504020204" pitchFamily="34" charset="0"/>
                <a:ea typeface="Noto Sans" panose="020B0502040504020204" pitchFamily="34" charset="0"/>
                <a:cs typeface="Noto Sans" panose="020B0502040504020204" pitchFamily="34" charset="0"/>
              </a:rPr>
              <a:t>Dữ liệu huấn luyện không đủ hoặc đa dạng:</a:t>
            </a:r>
          </a:p>
          <a:p>
            <a:pPr marL="285750" indent="-285750">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Số lượng mẫu trong tập huấn luyện quá ít.</a:t>
            </a:r>
          </a:p>
          <a:p>
            <a:pPr marL="285750" indent="-285750">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Dữ liệu không đủ đa dạng để mô hình học được các đặc trưng tổng quát.</a:t>
            </a:r>
            <a:endParaRPr lang="vi-VN" sz="15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r>
              <a:rPr lang="en-US" sz="1500" b="0" i="0" u="none" strike="noStrike" dirty="0" err="1">
                <a:solidFill>
                  <a:srgbClr val="000000"/>
                </a:solidFill>
                <a:effectLst/>
                <a:latin typeface="Noto Sans" panose="020B0502040504020204" pitchFamily="34" charset="0"/>
                <a:ea typeface="Noto Sans" panose="020B0502040504020204" pitchFamily="34" charset="0"/>
                <a:cs typeface="Noto Sans" panose="020B0502040504020204" pitchFamily="34" charset="0"/>
              </a:rPr>
              <a:t>Thiếu</a:t>
            </a:r>
            <a:r>
              <a:rPr lang="en-US"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a:t>
            </a:r>
            <a:r>
              <a:rPr lang="en-US" sz="1500" b="0" i="0" u="none" strike="noStrike" dirty="0" err="1">
                <a:solidFill>
                  <a:srgbClr val="000000"/>
                </a:solidFill>
                <a:effectLst/>
                <a:latin typeface="Noto Sans" panose="020B0502040504020204" pitchFamily="34" charset="0"/>
                <a:ea typeface="Noto Sans" panose="020B0502040504020204" pitchFamily="34" charset="0"/>
                <a:cs typeface="Noto Sans" panose="020B0502040504020204" pitchFamily="34" charset="0"/>
              </a:rPr>
              <a:t>các</a:t>
            </a:r>
            <a:r>
              <a:rPr lang="en-US"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a:t>
            </a:r>
            <a:r>
              <a:rPr lang="en-US" sz="1500" b="0" i="0" u="none" strike="noStrike" dirty="0" err="1">
                <a:solidFill>
                  <a:srgbClr val="000000"/>
                </a:solidFill>
                <a:effectLst/>
                <a:latin typeface="Noto Sans" panose="020B0502040504020204" pitchFamily="34" charset="0"/>
                <a:ea typeface="Noto Sans" panose="020B0502040504020204" pitchFamily="34" charset="0"/>
                <a:cs typeface="Noto Sans" panose="020B0502040504020204" pitchFamily="34" charset="0"/>
              </a:rPr>
              <a:t>kỹ</a:t>
            </a:r>
            <a:r>
              <a:rPr lang="en-US"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a:t>
            </a:r>
            <a:r>
              <a:rPr lang="en-US" sz="1500" b="0" i="0" u="none" strike="noStrike" dirty="0" err="1">
                <a:solidFill>
                  <a:srgbClr val="000000"/>
                </a:solidFill>
                <a:effectLst/>
                <a:latin typeface="Noto Sans" panose="020B0502040504020204" pitchFamily="34" charset="0"/>
                <a:ea typeface="Noto Sans" panose="020B0502040504020204" pitchFamily="34" charset="0"/>
                <a:cs typeface="Noto Sans" panose="020B0502040504020204" pitchFamily="34" charset="0"/>
              </a:rPr>
              <a:t>thuật</a:t>
            </a:r>
            <a:r>
              <a:rPr lang="en-US"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 regularization:</a:t>
            </a:r>
            <a:endPar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Không sử dụng các kỹ thuật giảm overfitting như dropout, L2 regularization.</a:t>
            </a:r>
            <a:endParaRPr lang="en-US" sz="15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53976167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Kết quả và đánh giá</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6978329" y="1630104"/>
            <a:ext cx="4108993" cy="2423850"/>
            <a:chOff x="1383214" y="1294253"/>
            <a:chExt cx="1693828" cy="1888117"/>
          </a:xfrm>
        </p:grpSpPr>
        <p:sp>
          <p:nvSpPr>
            <p:cNvPr id="14" name="文本框 13"/>
            <p:cNvSpPr txBox="1"/>
            <p:nvPr/>
          </p:nvSpPr>
          <p:spPr>
            <a:xfrm>
              <a:off x="1383214" y="1294253"/>
              <a:ext cx="1369350" cy="166202"/>
            </a:xfrm>
            <a:prstGeom prst="rect">
              <a:avLst/>
            </a:prstGeom>
            <a:noFill/>
          </p:spPr>
          <p:txBody>
            <a:bodyPr>
              <a:noAutofit/>
            </a:bodyPr>
            <a:lstStyle/>
            <a:p>
              <a:pPr eaLnBrk="1" fontAlgn="auto" hangingPunct="1">
                <a:spcBef>
                  <a:spcPct val="0"/>
                </a:spcBef>
                <a:spcAft>
                  <a:spcPct val="0"/>
                </a:spcAft>
                <a:defRPr/>
              </a:pP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515938" y="1837973"/>
            <a:ext cx="11432000" cy="3323987"/>
          </a:xfrm>
          <a:prstGeom prst="rect">
            <a:avLst/>
          </a:prstGeom>
          <a:noFill/>
        </p:spPr>
        <p:txBody>
          <a:bodyPr wrap="square">
            <a:spAutoFit/>
          </a:bodyPr>
          <a:lstStyle/>
          <a:p>
            <a:r>
              <a:rPr lang="en-US" sz="1500" dirty="0" err="1">
                <a:latin typeface="Noto Sans" panose="020B0502040504020204" pitchFamily="34" charset="0"/>
                <a:ea typeface="Noto Sans" panose="020B0502040504020204" pitchFamily="34" charset="0"/>
                <a:cs typeface="Noto Sans" panose="020B0502040504020204" pitchFamily="34" charset="0"/>
              </a:rPr>
              <a:t>Thêm</a:t>
            </a:r>
            <a:r>
              <a:rPr lang="en-US" sz="1500" dirty="0">
                <a:latin typeface="Noto Sans" panose="020B0502040504020204" pitchFamily="34" charset="0"/>
                <a:ea typeface="Noto Sans" panose="020B0502040504020204" pitchFamily="34" charset="0"/>
                <a:cs typeface="Noto Sans" panose="020B0502040504020204" pitchFamily="34" charset="0"/>
              </a:rPr>
              <a:t> Dropout Layers:</a:t>
            </a: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r>
              <a:rPr lang="en-US" sz="1500" dirty="0">
                <a:latin typeface="Noto Sans" panose="020B0502040504020204" pitchFamily="34" charset="0"/>
                <a:ea typeface="Noto Sans" panose="020B0502040504020204" pitchFamily="34" charset="0"/>
                <a:cs typeface="Noto Sans" panose="020B0502040504020204" pitchFamily="34" charset="0"/>
              </a:rPr>
              <a:t>Dropout </a:t>
            </a:r>
            <a:r>
              <a:rPr lang="en-US" sz="1500" dirty="0" err="1">
                <a:latin typeface="Noto Sans" panose="020B0502040504020204" pitchFamily="34" charset="0"/>
                <a:ea typeface="Noto Sans" panose="020B0502040504020204" pitchFamily="34" charset="0"/>
                <a:cs typeface="Noto Sans" panose="020B0502040504020204" pitchFamily="34" charset="0"/>
              </a:rPr>
              <a:t>là</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một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kỹ</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thuật</a:t>
            </a:r>
            <a:r>
              <a:rPr lang="en-US" sz="1500" dirty="0">
                <a:latin typeface="Noto Sans" panose="020B0502040504020204" pitchFamily="34" charset="0"/>
                <a:ea typeface="Noto Sans" panose="020B0502040504020204" pitchFamily="34" charset="0"/>
                <a:cs typeface="Noto Sans" panose="020B0502040504020204" pitchFamily="34" charset="0"/>
              </a:rPr>
              <a:t> regularization </a:t>
            </a:r>
            <a:r>
              <a:rPr lang="en-US" sz="1500" dirty="0" err="1">
                <a:latin typeface="Noto Sans" panose="020B0502040504020204" pitchFamily="34" charset="0"/>
                <a:ea typeface="Noto Sans" panose="020B0502040504020204" pitchFamily="34" charset="0"/>
                <a:cs typeface="Noto Sans" panose="020B0502040504020204" pitchFamily="34" charset="0"/>
              </a:rPr>
              <a:t>phổ</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biến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giúp</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giảm</a:t>
            </a:r>
            <a:r>
              <a:rPr lang="en-US" sz="1500" dirty="0">
                <a:latin typeface="Noto Sans" panose="020B0502040504020204" pitchFamily="34" charset="0"/>
                <a:ea typeface="Noto Sans" panose="020B0502040504020204" pitchFamily="34" charset="0"/>
                <a:cs typeface="Noto Sans" panose="020B0502040504020204" pitchFamily="34" charset="0"/>
              </a:rPr>
              <a:t> overfitting </a:t>
            </a:r>
            <a:r>
              <a:rPr lang="en-US" sz="1500" dirty="0" err="1">
                <a:latin typeface="Noto Sans" panose="020B0502040504020204" pitchFamily="34" charset="0"/>
                <a:ea typeface="Noto Sans" panose="020B0502040504020204" pitchFamily="34" charset="0"/>
                <a:cs typeface="Noto Sans" panose="020B0502040504020204" pitchFamily="34" charset="0"/>
              </a:rPr>
              <a:t>bằng</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cách</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tắt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ngẫu</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nhiên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một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tỷ</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lệ</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các</a:t>
            </a:r>
            <a:r>
              <a:rPr lang="en-US" sz="1500" dirty="0">
                <a:latin typeface="Noto Sans" panose="020B0502040504020204" pitchFamily="34" charset="0"/>
                <a:ea typeface="Noto Sans" panose="020B0502040504020204" pitchFamily="34" charset="0"/>
                <a:cs typeface="Noto Sans" panose="020B0502040504020204" pitchFamily="34" charset="0"/>
              </a:rPr>
              <a:t> neurons </a:t>
            </a:r>
            <a:r>
              <a:rPr lang="en-US" sz="1500" dirty="0" err="1">
                <a:latin typeface="Noto Sans" panose="020B0502040504020204" pitchFamily="34" charset="0"/>
                <a:ea typeface="Noto Sans" panose="020B0502040504020204" pitchFamily="34" charset="0"/>
                <a:cs typeface="Noto Sans" panose="020B0502040504020204" pitchFamily="34" charset="0"/>
              </a:rPr>
              <a:t>trong</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quá</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trình</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huấn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luyện</a:t>
            </a:r>
            <a:r>
              <a:rPr lang="en-US" sz="1500" dirty="0">
                <a:latin typeface="Noto Sans" panose="020B0502040504020204" pitchFamily="34" charset="0"/>
                <a:ea typeface="Noto Sans" panose="020B0502040504020204" pitchFamily="34" charset="0"/>
                <a:cs typeface="Noto Sans" panose="020B0502040504020204" pitchFamily="34" charset="0"/>
              </a:rPr>
              <a:t>.</a:t>
            </a: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r>
              <a:rPr lang="en-US" sz="1500" dirty="0" err="1">
                <a:latin typeface="Noto Sans" panose="020B0502040504020204" pitchFamily="34" charset="0"/>
                <a:ea typeface="Noto Sans" panose="020B0502040504020204" pitchFamily="34" charset="0"/>
                <a:cs typeface="Noto Sans" panose="020B0502040504020204" pitchFamily="34" charset="0"/>
              </a:rPr>
              <a:t>Sử</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dụng</a:t>
            </a:r>
            <a:r>
              <a:rPr lang="en-US" sz="1500" dirty="0">
                <a:latin typeface="Noto Sans" panose="020B0502040504020204" pitchFamily="34" charset="0"/>
                <a:ea typeface="Noto Sans" panose="020B0502040504020204" pitchFamily="34" charset="0"/>
                <a:cs typeface="Noto Sans" panose="020B0502040504020204" pitchFamily="34" charset="0"/>
              </a:rPr>
              <a:t> Regularization (L2 Regularization):</a:t>
            </a: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r>
              <a:rPr lang="en-US" sz="1500" dirty="0" err="1">
                <a:latin typeface="Noto Sans" panose="020B0502040504020204" pitchFamily="34" charset="0"/>
                <a:ea typeface="Noto Sans" panose="020B0502040504020204" pitchFamily="34" charset="0"/>
                <a:cs typeface="Noto Sans" panose="020B0502040504020204" pitchFamily="34" charset="0"/>
              </a:rPr>
              <a:t>Thêm</a:t>
            </a:r>
            <a:r>
              <a:rPr lang="en-US" sz="1500" dirty="0">
                <a:latin typeface="Noto Sans" panose="020B0502040504020204" pitchFamily="34" charset="0"/>
                <a:ea typeface="Noto Sans" panose="020B0502040504020204" pitchFamily="34" charset="0"/>
                <a:cs typeface="Noto Sans" panose="020B0502040504020204" pitchFamily="34" charset="0"/>
              </a:rPr>
              <a:t> regularization </a:t>
            </a:r>
            <a:r>
              <a:rPr lang="en-US" sz="1500" dirty="0" err="1">
                <a:latin typeface="Noto Sans" panose="020B0502040504020204" pitchFamily="34" charset="0"/>
                <a:ea typeface="Noto Sans" panose="020B0502040504020204" pitchFamily="34" charset="0"/>
                <a:cs typeface="Noto Sans" panose="020B0502040504020204" pitchFamily="34" charset="0"/>
              </a:rPr>
              <a:t>vào</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các</a:t>
            </a:r>
            <a:r>
              <a:rPr lang="en-US" sz="1500" dirty="0">
                <a:latin typeface="Noto Sans" panose="020B0502040504020204" pitchFamily="34" charset="0"/>
                <a:ea typeface="Noto Sans" panose="020B0502040504020204" pitchFamily="34" charset="0"/>
                <a:cs typeface="Noto Sans" panose="020B0502040504020204" pitchFamily="34" charset="0"/>
              </a:rPr>
              <a:t> layers </a:t>
            </a:r>
            <a:r>
              <a:rPr lang="en-US" sz="1500" dirty="0" err="1">
                <a:latin typeface="Noto Sans" panose="020B0502040504020204" pitchFamily="34" charset="0"/>
                <a:ea typeface="Noto Sans" panose="020B0502040504020204" pitchFamily="34" charset="0"/>
                <a:cs typeface="Noto Sans" panose="020B0502040504020204" pitchFamily="34" charset="0"/>
              </a:rPr>
              <a:t>để</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giảm</a:t>
            </a:r>
            <a:r>
              <a:rPr lang="en-US" sz="1500" dirty="0">
                <a:latin typeface="Noto Sans" panose="020B0502040504020204" pitchFamily="34" charset="0"/>
                <a:ea typeface="Noto Sans" panose="020B0502040504020204" pitchFamily="34" charset="0"/>
                <a:cs typeface="Noto Sans" panose="020B0502040504020204" pitchFamily="34" charset="0"/>
              </a:rPr>
              <a:t> overfitting.</a:t>
            </a:r>
            <a:endParaRPr lang="vi-VN" sz="1500" dirty="0">
              <a:latin typeface="Noto Sans" panose="020B0502040504020204" pitchFamily="34" charset="0"/>
              <a:ea typeface="Noto Sans" panose="020B0502040504020204" pitchFamily="34" charset="0"/>
              <a:cs typeface="Noto Sans" panose="020B0502040504020204" pitchFamily="34" charset="0"/>
            </a:endParaRPr>
          </a:p>
          <a:p>
            <a:endParaRPr lang="en-US"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endParaRPr lang="vi-VN" sz="1500" dirty="0">
              <a:latin typeface="Noto Sans" panose="020B0502040504020204" pitchFamily="34" charset="0"/>
              <a:ea typeface="Noto Sans" panose="020B0502040504020204" pitchFamily="34" charset="0"/>
              <a:cs typeface="Noto Sans" panose="020B0502040504020204" pitchFamily="34" charset="0"/>
            </a:endParaRPr>
          </a:p>
          <a:p>
            <a:endParaRPr lang="vi-VN" sz="1500" dirty="0">
              <a:latin typeface="Noto Sans" panose="020B0502040504020204" pitchFamily="34" charset="0"/>
              <a:ea typeface="Noto Sans" panose="020B0502040504020204" pitchFamily="34" charset="0"/>
              <a:cs typeface="Noto Sans" panose="020B0502040504020204" pitchFamily="34" charset="0"/>
            </a:endParaRPr>
          </a:p>
          <a:p>
            <a:r>
              <a:rPr lang="vi-VN" sz="1500" dirty="0">
                <a:latin typeface="Noto Sans" panose="020B0502040504020204" pitchFamily="34" charset="0"/>
                <a:ea typeface="Noto Sans" panose="020B0502040504020204" pitchFamily="34" charset="0"/>
                <a:cs typeface="Noto Sans" panose="020B0502040504020204" pitchFamily="34" charset="0"/>
              </a:rPr>
              <a:t>Tăng cường dữ liệu (Data Augmentation):</a:t>
            </a:r>
          </a:p>
          <a:p>
            <a:pPr marL="285750" indent="-285750">
              <a:buFont typeface="Arial" panose="020B0604020202020204" pitchFamily="34" charset="0"/>
              <a:buChar char="•"/>
            </a:pPr>
            <a:r>
              <a:rPr lang="vi-VN" sz="1500" dirty="0">
                <a:latin typeface="Noto Sans" panose="020B0502040504020204" pitchFamily="34" charset="0"/>
                <a:ea typeface="Noto Sans" panose="020B0502040504020204" pitchFamily="34" charset="0"/>
                <a:cs typeface="Noto Sans" panose="020B0502040504020204" pitchFamily="34" charset="0"/>
              </a:rPr>
              <a:t>Tạo thêm dữ liệu huấn luyện bằng cách sử dụng các kỹ thuật tăng cường dữ liệu như xoay, dịch chuyển, zoom,vv.</a:t>
            </a:r>
            <a:br>
              <a:rPr lang="vi-VN" sz="1500" dirty="0">
                <a:latin typeface="Noto Sans" panose="020B0502040504020204" pitchFamily="34" charset="0"/>
                <a:ea typeface="Noto Sans" panose="020B0502040504020204" pitchFamily="34" charset="0"/>
                <a:cs typeface="Noto Sans" panose="020B0502040504020204" pitchFamily="34" charset="0"/>
              </a:rPr>
            </a:br>
            <a:endParaRPr lang="en-US" sz="1500" kern="10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5" name="TextBox 4">
            <a:extLst>
              <a:ext uri="{FF2B5EF4-FFF2-40B4-BE49-F238E27FC236}">
                <a16:creationId xmlns:a16="http://schemas.microsoft.com/office/drawing/2014/main" id="{A56062EB-98D7-6D03-9F7A-090ADE4249C7}"/>
              </a:ext>
            </a:extLst>
          </p:cNvPr>
          <p:cNvSpPr txBox="1"/>
          <p:nvPr/>
        </p:nvSpPr>
        <p:spPr>
          <a:xfrm>
            <a:off x="450940" y="1541448"/>
            <a:ext cx="4140038" cy="369332"/>
          </a:xfrm>
          <a:prstGeom prst="rect">
            <a:avLst/>
          </a:prstGeom>
          <a:noFill/>
        </p:spPr>
        <p:txBody>
          <a:bodyPr wrap="square" rtlCol="0">
            <a:spAutoFit/>
          </a:bodyPr>
          <a:lstStyle/>
          <a:p>
            <a:r>
              <a:rPr lang="vi-VN" b="1" dirty="0">
                <a:latin typeface="Noto Sans" panose="020B0502040504020204" pitchFamily="34" charset="0"/>
                <a:ea typeface="Noto Sans" panose="020B0502040504020204" pitchFamily="34" charset="0"/>
                <a:cs typeface="Noto Sans" panose="020B0502040504020204" pitchFamily="34" charset="0"/>
              </a:rPr>
              <a:t>Phương pháp khắc phục:</a:t>
            </a:r>
            <a:endParaRPr lang="en-US" b="1" dirty="0">
              <a:latin typeface="Noto Sans" panose="020B0502040504020204" pitchFamily="34" charset="0"/>
              <a:ea typeface="Noto Sans" panose="020B0502040504020204" pitchFamily="34" charset="0"/>
              <a:cs typeface="Noto Sans" panose="020B0502040504020204" pitchFamily="34" charset="0"/>
            </a:endParaRPr>
          </a:p>
        </p:txBody>
      </p:sp>
      <p:pic>
        <p:nvPicPr>
          <p:cNvPr id="3074" name="Picture 2">
            <a:extLst>
              <a:ext uri="{FF2B5EF4-FFF2-40B4-BE49-F238E27FC236}">
                <a16:creationId xmlns:a16="http://schemas.microsoft.com/office/drawing/2014/main" id="{EB2976DB-9C57-D8EB-CF37-E2588ABC9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073" y="2610235"/>
            <a:ext cx="48196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FEE8079-CA61-255E-FF0D-E9ADD3BF2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73" y="3553809"/>
            <a:ext cx="55816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E656410-0F10-EE66-E6DD-4F9569040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073" y="4862351"/>
            <a:ext cx="446477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3348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fade">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animEffect transition="in" filter="fade">
                                      <p:cBhvr>
                                        <p:cTn id="38" dur="500"/>
                                        <p:tgtEl>
                                          <p:spTgt spid="9">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animEffect transition="in" filter="fade">
                                      <p:cBhvr>
                                        <p:cTn id="41" dur="500"/>
                                        <p:tgtEl>
                                          <p:spTgt spid="9">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078"/>
                                        </p:tgtEl>
                                        <p:attrNameLst>
                                          <p:attrName>style.visibility</p:attrName>
                                        </p:attrNameLst>
                                      </p:cBhvr>
                                      <p:to>
                                        <p:strVal val="visible"/>
                                      </p:to>
                                    </p:set>
                                    <p:anim calcmode="lin" valueType="num">
                                      <p:cBhvr additive="base">
                                        <p:cTn id="46" dur="500" fill="hold"/>
                                        <p:tgtEl>
                                          <p:spTgt spid="3078"/>
                                        </p:tgtEl>
                                        <p:attrNameLst>
                                          <p:attrName>ppt_x</p:attrName>
                                        </p:attrNameLst>
                                      </p:cBhvr>
                                      <p:tavLst>
                                        <p:tav tm="0">
                                          <p:val>
                                            <p:strVal val="#ppt_x"/>
                                          </p:val>
                                        </p:tav>
                                        <p:tav tm="100000">
                                          <p:val>
                                            <p:strVal val="#ppt_x"/>
                                          </p:val>
                                        </p:tav>
                                      </p:tavLst>
                                    </p:anim>
                                    <p:anim calcmode="lin" valueType="num">
                                      <p:cBhvr additive="base">
                                        <p:cTn id="47"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31519"/>
            <a:ext cx="7586952" cy="657857"/>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500" b="1" spc="300" dirty="0">
                <a:solidFill>
                  <a:schemeClr val="tx1">
                    <a:lumMod val="75000"/>
                    <a:lumOff val="25000"/>
                  </a:schemeClr>
                </a:solidFill>
                <a:latin typeface="Noto Sans"/>
                <a:ea typeface="Noto Sans"/>
                <a:sym typeface="Noto Sans CJK Regular" panose="020B0500000000000000" pitchFamily="34" charset="-122"/>
              </a:rPr>
              <a:t>Kết quả và đánh giá</a:t>
            </a:r>
          </a:p>
        </p:txBody>
      </p:sp>
      <p:sp>
        <p:nvSpPr>
          <p:cNvPr id="7" name="圆角矩形 6"/>
          <p:cNvSpPr/>
          <p:nvPr/>
        </p:nvSpPr>
        <p:spPr>
          <a:xfrm>
            <a:off x="1063377" y="731519"/>
            <a:ext cx="1003211" cy="657857"/>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08</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6978329" y="1630104"/>
            <a:ext cx="4108993" cy="2423850"/>
            <a:chOff x="1383214" y="1294253"/>
            <a:chExt cx="1693828" cy="1888117"/>
          </a:xfrm>
        </p:grpSpPr>
        <p:sp>
          <p:nvSpPr>
            <p:cNvPr id="14" name="文本框 13"/>
            <p:cNvSpPr txBox="1"/>
            <p:nvPr/>
          </p:nvSpPr>
          <p:spPr>
            <a:xfrm>
              <a:off x="1383214" y="1294253"/>
              <a:ext cx="1369350" cy="166202"/>
            </a:xfrm>
            <a:prstGeom prst="rect">
              <a:avLst/>
            </a:prstGeom>
            <a:noFill/>
          </p:spPr>
          <p:txBody>
            <a:bodyPr>
              <a:noAutofit/>
            </a:bodyPr>
            <a:lstStyle/>
            <a:p>
              <a:pPr eaLnBrk="1" fontAlgn="auto" hangingPunct="1">
                <a:spcBef>
                  <a:spcPct val="0"/>
                </a:spcBef>
                <a:spcAft>
                  <a:spcPct val="0"/>
                </a:spcAft>
                <a:defRPr/>
              </a:pP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450940" y="1938267"/>
            <a:ext cx="5200650" cy="4247317"/>
          </a:xfrm>
          <a:prstGeom prst="rect">
            <a:avLst/>
          </a:prstGeom>
          <a:noFill/>
        </p:spPr>
        <p:txBody>
          <a:bodyPr wrap="square">
            <a:spAutoFit/>
          </a:bodyPr>
          <a:lstStyle/>
          <a:p>
            <a:r>
              <a:rPr lang="en-US" sz="1500" dirty="0" err="1">
                <a:latin typeface="Noto Sans" panose="020B0502040504020204" pitchFamily="34" charset="0"/>
                <a:ea typeface="Noto Sans" panose="020B0502040504020204" pitchFamily="34" charset="0"/>
                <a:cs typeface="Noto Sans" panose="020B0502040504020204" pitchFamily="34" charset="0"/>
              </a:rPr>
              <a:t>Sử</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dụng</a:t>
            </a:r>
            <a:r>
              <a:rPr lang="en-US" sz="1500" dirty="0">
                <a:latin typeface="Noto Sans" panose="020B0502040504020204" pitchFamily="34" charset="0"/>
                <a:ea typeface="Noto Sans" panose="020B0502040504020204" pitchFamily="34" charset="0"/>
                <a:cs typeface="Noto Sans" panose="020B0502040504020204" pitchFamily="34" charset="0"/>
              </a:rPr>
              <a:t> Early Stopping:</a:t>
            </a: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r>
              <a:rPr lang="en-US" sz="1500" dirty="0">
                <a:latin typeface="Noto Sans" panose="020B0502040504020204" pitchFamily="34" charset="0"/>
                <a:ea typeface="Noto Sans" panose="020B0502040504020204" pitchFamily="34" charset="0"/>
                <a:cs typeface="Noto Sans" panose="020B0502040504020204" pitchFamily="34" charset="0"/>
              </a:rPr>
              <a:t>Dropout </a:t>
            </a:r>
            <a:r>
              <a:rPr lang="en-US" sz="1500" dirty="0" err="1">
                <a:latin typeface="Noto Sans" panose="020B0502040504020204" pitchFamily="34" charset="0"/>
                <a:ea typeface="Noto Sans" panose="020B0502040504020204" pitchFamily="34" charset="0"/>
                <a:cs typeface="Noto Sans" panose="020B0502040504020204" pitchFamily="34" charset="0"/>
              </a:rPr>
              <a:t>là</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một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kỹ</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thuật</a:t>
            </a:r>
            <a:r>
              <a:rPr lang="en-US" sz="1500" dirty="0">
                <a:latin typeface="Noto Sans" panose="020B0502040504020204" pitchFamily="34" charset="0"/>
                <a:ea typeface="Noto Sans" panose="020B0502040504020204" pitchFamily="34" charset="0"/>
                <a:cs typeface="Noto Sans" panose="020B0502040504020204" pitchFamily="34" charset="0"/>
              </a:rPr>
              <a:t> regularization </a:t>
            </a:r>
            <a:r>
              <a:rPr lang="en-US" sz="1500" dirty="0" err="1">
                <a:latin typeface="Noto Sans" panose="020B0502040504020204" pitchFamily="34" charset="0"/>
                <a:ea typeface="Noto Sans" panose="020B0502040504020204" pitchFamily="34" charset="0"/>
                <a:cs typeface="Noto Sans" panose="020B0502040504020204" pitchFamily="34" charset="0"/>
              </a:rPr>
              <a:t>phổ</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biến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giúp</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giảm</a:t>
            </a:r>
            <a:r>
              <a:rPr lang="en-US" sz="1500" dirty="0">
                <a:latin typeface="Noto Sans" panose="020B0502040504020204" pitchFamily="34" charset="0"/>
                <a:ea typeface="Noto Sans" panose="020B0502040504020204" pitchFamily="34" charset="0"/>
                <a:cs typeface="Noto Sans" panose="020B0502040504020204" pitchFamily="34" charset="0"/>
              </a:rPr>
              <a:t> overfitting </a:t>
            </a:r>
            <a:r>
              <a:rPr lang="en-US" sz="1500" dirty="0" err="1">
                <a:latin typeface="Noto Sans" panose="020B0502040504020204" pitchFamily="34" charset="0"/>
                <a:ea typeface="Noto Sans" panose="020B0502040504020204" pitchFamily="34" charset="0"/>
                <a:cs typeface="Noto Sans" panose="020B0502040504020204" pitchFamily="34" charset="0"/>
              </a:rPr>
              <a:t>bằng</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cách</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tắt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ngẫu</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nhiên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một</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tỷ</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lệ</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các</a:t>
            </a:r>
            <a:r>
              <a:rPr lang="en-US" sz="1500" dirty="0">
                <a:latin typeface="Noto Sans" panose="020B0502040504020204" pitchFamily="34" charset="0"/>
                <a:ea typeface="Noto Sans" panose="020B0502040504020204" pitchFamily="34" charset="0"/>
                <a:cs typeface="Noto Sans" panose="020B0502040504020204" pitchFamily="34" charset="0"/>
              </a:rPr>
              <a:t> neurons </a:t>
            </a:r>
            <a:r>
              <a:rPr lang="en-US" sz="1500" dirty="0" err="1">
                <a:latin typeface="Noto Sans" panose="020B0502040504020204" pitchFamily="34" charset="0"/>
                <a:ea typeface="Noto Sans" panose="020B0502040504020204" pitchFamily="34" charset="0"/>
                <a:cs typeface="Noto Sans" panose="020B0502040504020204" pitchFamily="34" charset="0"/>
              </a:rPr>
              <a:t>trong</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quá</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trình</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huấn</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luyện</a:t>
            </a:r>
            <a:r>
              <a:rPr lang="en-US" sz="1500" dirty="0">
                <a:latin typeface="Noto Sans" panose="020B0502040504020204" pitchFamily="34" charset="0"/>
                <a:ea typeface="Noto Sans" panose="020B0502040504020204" pitchFamily="34" charset="0"/>
                <a:cs typeface="Noto Sans" panose="020B0502040504020204" pitchFamily="34" charset="0"/>
              </a:rPr>
              <a:t>.</a:t>
            </a: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r>
              <a:rPr lang="en-US" sz="1500" dirty="0" err="1">
                <a:latin typeface="Noto Sans" panose="020B0502040504020204" pitchFamily="34" charset="0"/>
                <a:ea typeface="Noto Sans" panose="020B0502040504020204" pitchFamily="34" charset="0"/>
                <a:cs typeface="Noto Sans" panose="020B0502040504020204" pitchFamily="34" charset="0"/>
              </a:rPr>
              <a:t>Giảm</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độ</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phức</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tạp</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của</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mô</a:t>
            </a:r>
            <a:r>
              <a:rPr lang="en-US" sz="1500" dirty="0">
                <a:latin typeface="Noto Sans" panose="020B0502040504020204" pitchFamily="34" charset="0"/>
                <a:ea typeface="Noto Sans" panose="020B0502040504020204" pitchFamily="34" charset="0"/>
                <a:cs typeface="Noto Sans" panose="020B0502040504020204" pitchFamily="34" charset="0"/>
              </a:rPr>
              <a:t> </a:t>
            </a:r>
            <a:r>
              <a:rPr lang="en-US" sz="1500" dirty="0" err="1">
                <a:latin typeface="Noto Sans" panose="020B0502040504020204" pitchFamily="34" charset="0"/>
                <a:ea typeface="Noto Sans" panose="020B0502040504020204" pitchFamily="34" charset="0"/>
                <a:cs typeface="Noto Sans" panose="020B0502040504020204" pitchFamily="34" charset="0"/>
              </a:rPr>
              <a:t>hình</a:t>
            </a:r>
            <a:r>
              <a:rPr lang="en-US" sz="1500" dirty="0">
                <a:latin typeface="Noto Sans" panose="020B0502040504020204" pitchFamily="34" charset="0"/>
                <a:ea typeface="Noto Sans" panose="020B0502040504020204" pitchFamily="34" charset="0"/>
                <a:cs typeface="Noto Sans" panose="020B0502040504020204" pitchFamily="34" charset="0"/>
              </a:rPr>
              <a:t>:</a:t>
            </a:r>
            <a:endParaRPr lang="vi-VN"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r>
              <a:rPr lang="vi-VN" sz="1500" dirty="0">
                <a:latin typeface="Noto Sans" panose="020B0502040504020204" pitchFamily="34" charset="0"/>
                <a:ea typeface="Noto Sans" panose="020B0502040504020204" pitchFamily="34" charset="0"/>
                <a:cs typeface="Noto Sans" panose="020B0502040504020204" pitchFamily="34" charset="0"/>
              </a:rPr>
              <a:t>Giảm số lượng layers hoặc số lượng neurons trong mỗi layer để tránh mô hình học quá nhiều chi tiết không cần thiết.</a:t>
            </a:r>
            <a:endParaRPr lang="en-US" sz="1500" dirty="0">
              <a:latin typeface="Noto Sans" panose="020B0502040504020204" pitchFamily="34" charset="0"/>
              <a:ea typeface="Noto Sans" panose="020B0502040504020204" pitchFamily="34" charset="0"/>
              <a:cs typeface="Noto Sans" panose="020B0502040504020204" pitchFamily="34" charset="0"/>
            </a:endParaRPr>
          </a:p>
          <a:p>
            <a:pPr marL="285750" indent="-285750">
              <a:buFont typeface="Arial" panose="020B0604020202020204" pitchFamily="34" charset="0"/>
              <a:buChar char="•"/>
            </a:pPr>
            <a:endParaRPr lang="vi-VN" sz="1500" dirty="0">
              <a:latin typeface="Noto Sans" panose="020B0502040504020204" pitchFamily="34" charset="0"/>
              <a:ea typeface="Noto Sans" panose="020B0502040504020204" pitchFamily="34" charset="0"/>
              <a:cs typeface="Noto Sans" panose="020B0502040504020204" pitchFamily="34" charset="0"/>
            </a:endParaRPr>
          </a:p>
          <a:p>
            <a:endParaRPr lang="vi-VN" sz="1500" dirty="0">
              <a:latin typeface="Noto Sans" panose="020B0502040504020204" pitchFamily="34" charset="0"/>
              <a:ea typeface="Noto Sans" panose="020B0502040504020204" pitchFamily="34" charset="0"/>
              <a:cs typeface="Noto Sans" panose="020B0502040504020204" pitchFamily="34" charset="0"/>
            </a:endParaRPr>
          </a:p>
          <a:p>
            <a:endParaRPr lang="vi-VN" sz="1500" dirty="0">
              <a:latin typeface="Noto Sans" panose="020B0502040504020204" pitchFamily="34" charset="0"/>
              <a:ea typeface="Noto Sans" panose="020B0502040504020204" pitchFamily="34" charset="0"/>
              <a:cs typeface="Noto Sans" panose="020B0502040504020204" pitchFamily="34" charset="0"/>
            </a:endParaRPr>
          </a:p>
          <a:p>
            <a:r>
              <a:rPr lang="vi-VN" sz="1500" dirty="0">
                <a:latin typeface="Noto Sans" panose="020B0502040504020204" pitchFamily="34" charset="0"/>
                <a:ea typeface="Noto Sans" panose="020B0502040504020204" pitchFamily="34" charset="0"/>
                <a:cs typeface="Noto Sans" panose="020B0502040504020204" pitchFamily="34" charset="0"/>
              </a:rPr>
              <a:t>Ngoài ra còn các cách như thu thập thêm dữ liệu huấn luyện hoặc sử dụng các bộ dữ liệu lớn hơn nếu có thể hay kết hợp nhiều mô hình khác nhau để giảm sự lệch và nhiễu.</a:t>
            </a:r>
            <a:br>
              <a:rPr lang="vi-VN" sz="1500" dirty="0">
                <a:latin typeface="Noto Sans" panose="020B0502040504020204" pitchFamily="34" charset="0"/>
                <a:ea typeface="Noto Sans" panose="020B0502040504020204" pitchFamily="34" charset="0"/>
                <a:cs typeface="Noto Sans" panose="020B0502040504020204" pitchFamily="34" charset="0"/>
              </a:rPr>
            </a:br>
            <a:endParaRPr lang="en-US" sz="1500" kern="10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5" name="TextBox 4">
            <a:extLst>
              <a:ext uri="{FF2B5EF4-FFF2-40B4-BE49-F238E27FC236}">
                <a16:creationId xmlns:a16="http://schemas.microsoft.com/office/drawing/2014/main" id="{A56062EB-98D7-6D03-9F7A-090ADE4249C7}"/>
              </a:ext>
            </a:extLst>
          </p:cNvPr>
          <p:cNvSpPr txBox="1"/>
          <p:nvPr/>
        </p:nvSpPr>
        <p:spPr>
          <a:xfrm>
            <a:off x="450940" y="1541448"/>
            <a:ext cx="4140038" cy="369332"/>
          </a:xfrm>
          <a:prstGeom prst="rect">
            <a:avLst/>
          </a:prstGeom>
          <a:noFill/>
        </p:spPr>
        <p:txBody>
          <a:bodyPr wrap="square" rtlCol="0">
            <a:spAutoFit/>
          </a:bodyPr>
          <a:lstStyle/>
          <a:p>
            <a:r>
              <a:rPr lang="vi-VN" b="1" dirty="0">
                <a:latin typeface="Noto Sans" panose="020B0502040504020204" pitchFamily="34" charset="0"/>
                <a:ea typeface="Noto Sans" panose="020B0502040504020204" pitchFamily="34" charset="0"/>
                <a:cs typeface="Noto Sans" panose="020B0502040504020204" pitchFamily="34" charset="0"/>
              </a:rPr>
              <a:t>Phương pháp khắc phục:</a:t>
            </a:r>
            <a:endParaRPr lang="en-US" b="1" dirty="0">
              <a:latin typeface="Noto Sans" panose="020B0502040504020204" pitchFamily="34" charset="0"/>
              <a:ea typeface="Noto Sans" panose="020B0502040504020204" pitchFamily="34" charset="0"/>
              <a:cs typeface="Noto Sans" panose="020B0502040504020204" pitchFamily="34" charset="0"/>
            </a:endParaRPr>
          </a:p>
        </p:txBody>
      </p:sp>
      <p:pic>
        <p:nvPicPr>
          <p:cNvPr id="4098" name="Picture 2">
            <a:extLst>
              <a:ext uri="{FF2B5EF4-FFF2-40B4-BE49-F238E27FC236}">
                <a16:creationId xmlns:a16="http://schemas.microsoft.com/office/drawing/2014/main" id="{BF12F26A-3726-DCD4-FF3A-3FE1F757D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1690794"/>
            <a:ext cx="52006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CD6D9F6-75C6-9BD4-6139-D8911AD1D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4490184"/>
            <a:ext cx="57531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6946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 calcmode="lin" valueType="num">
                                      <p:cBhvr additive="base">
                                        <p:cTn id="33" dur="500" fill="hold"/>
                                        <p:tgtEl>
                                          <p:spTgt spid="4100"/>
                                        </p:tgtEl>
                                        <p:attrNameLst>
                                          <p:attrName>ppt_x</p:attrName>
                                        </p:attrNameLst>
                                      </p:cBhvr>
                                      <p:tavLst>
                                        <p:tav tm="0">
                                          <p:val>
                                            <p:strVal val="#ppt_x"/>
                                          </p:val>
                                        </p:tav>
                                        <p:tav tm="100000">
                                          <p:val>
                                            <p:strVal val="#ppt_x"/>
                                          </p:val>
                                        </p:tav>
                                      </p:tavLst>
                                    </p:anim>
                                    <p:anim calcmode="lin" valueType="num">
                                      <p:cBhvr additive="base">
                                        <p:cTn id="34"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 calcmode="lin" valueType="num">
                                      <p:cBhvr additive="base">
                                        <p:cTn id="3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566661" y="3726508"/>
            <a:ext cx="6298449" cy="1597332"/>
          </a:xfrm>
          <a:prstGeom prst="roundRect">
            <a:avLst>
              <a:gd name="adj" fmla="val 45794"/>
            </a:avLst>
          </a:prstGeom>
          <a:solidFill>
            <a:schemeClr val="tx1">
              <a:lumMod val="75000"/>
              <a:lumOff val="2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pPr marL="285750" indent="-285750">
              <a:buFont typeface="Arial" panose="020B0604020202020204" pitchFamily="34" charset="0"/>
              <a:buChar char="•"/>
            </a:pPr>
            <a:r>
              <a:rPr lang="vi-VN" altLang="vi-VN" sz="3600" b="1" spc="300" dirty="0">
                <a:solidFill>
                  <a:schemeClr val="bg1"/>
                </a:solidFill>
                <a:latin typeface="Noto Sans"/>
                <a:ea typeface="Noto Sans"/>
                <a:sym typeface="Noto Sans CJK Regular" panose="020B0500000000000000" pitchFamily="34" charset="-122"/>
              </a:rPr>
              <a:t>Ứng dụng và tiềm năng phát triển</a:t>
            </a:r>
          </a:p>
        </p:txBody>
      </p:sp>
      <p:sp>
        <p:nvSpPr>
          <p:cNvPr id="21" name="圆角矩形 20"/>
          <p:cNvSpPr/>
          <p:nvPr/>
        </p:nvSpPr>
        <p:spPr>
          <a:xfrm>
            <a:off x="5854695" y="2771468"/>
            <a:ext cx="1221594" cy="809542"/>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zh-CN"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09</a:t>
            </a:r>
            <a:endParaRPr lang="zh-CN" altLang="en-US"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22" name="组合 21"/>
          <p:cNvGrpSpPr/>
          <p:nvPr/>
        </p:nvGrpSpPr>
        <p:grpSpPr>
          <a:xfrm>
            <a:off x="5080750" y="2983936"/>
            <a:ext cx="485911" cy="384606"/>
            <a:chOff x="1815164" y="3182741"/>
            <a:chExt cx="677202" cy="536016"/>
          </a:xfrm>
        </p:grpSpPr>
        <p:sp>
          <p:nvSpPr>
            <p:cNvPr id="23" name="箭头: V 形 226">
              <a:extLst>
                <a:ext uri="{FF2B5EF4-FFF2-40B4-BE49-F238E27FC236}">
                  <a16:creationId xmlns:a16="http://schemas.microsoft.com/office/drawing/2014/main" id="{EF48E36C-50C0-495F-B394-3A8224022844}"/>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4" name="箭头: V 形 227">
              <a:extLst>
                <a:ext uri="{FF2B5EF4-FFF2-40B4-BE49-F238E27FC236}">
                  <a16:creationId xmlns:a16="http://schemas.microsoft.com/office/drawing/2014/main" id="{DD22282A-F38D-4911-BF0B-F91BE1E3BACD}"/>
                </a:ext>
              </a:extLst>
            </p:cNvPr>
            <p:cNvSpPr/>
            <p:nvPr/>
          </p:nvSpPr>
          <p:spPr>
            <a:xfrm>
              <a:off x="1815164" y="3182741"/>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Tree>
    <p:extLst>
      <p:ext uri="{BB962C8B-B14F-4D97-AF65-F5344CB8AC3E}">
        <p14:creationId xmlns:p14="http://schemas.microsoft.com/office/powerpoint/2010/main" val="17013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752421"/>
            <a:ext cx="442479" cy="519693"/>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752421"/>
            <a:ext cx="7653510" cy="63695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7500"/>
          </a:bodyPr>
          <a:lstStyle/>
          <a:p>
            <a:pPr marL="285750" indent="-285750">
              <a:buFont typeface="Arial" panose="020B0604020202020204" pitchFamily="34" charset="0"/>
              <a:buChar char="•"/>
            </a:pPr>
            <a:r>
              <a:rPr lang="vi-VN" altLang="vi-VN" sz="2400" b="1" spc="300">
                <a:solidFill>
                  <a:schemeClr val="tx1">
                    <a:lumMod val="75000"/>
                    <a:lumOff val="25000"/>
                  </a:schemeClr>
                </a:solidFill>
                <a:latin typeface="Noto Sans"/>
                <a:ea typeface="Noto Sans"/>
                <a:sym typeface="Noto Sans CJK Regular" panose="020B0500000000000000" pitchFamily="34" charset="-122"/>
              </a:rPr>
              <a:t>Ứng dụng và tiềm năng phát triển</a:t>
            </a:r>
            <a:endParaRPr lang="vi-VN" altLang="vi-VN" sz="2400" b="1" spc="300" dirty="0">
              <a:solidFill>
                <a:schemeClr val="tx1">
                  <a:lumMod val="75000"/>
                  <a:lumOff val="25000"/>
                </a:schemeClr>
              </a:solidFill>
              <a:latin typeface="Noto Sans"/>
              <a:ea typeface="Noto Sans"/>
              <a:sym typeface="Noto Sans CJK Regular" panose="020B0500000000000000" pitchFamily="34" charset="-122"/>
            </a:endParaRPr>
          </a:p>
        </p:txBody>
      </p:sp>
      <p:sp>
        <p:nvSpPr>
          <p:cNvPr id="7" name="圆角矩形 6"/>
          <p:cNvSpPr/>
          <p:nvPr/>
        </p:nvSpPr>
        <p:spPr>
          <a:xfrm>
            <a:off x="1151964" y="752421"/>
            <a:ext cx="914624" cy="63695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vi-VN" altLang="zh-CN" sz="2800" b="1" dirty="0">
                <a:solidFill>
                  <a:schemeClr val="bg1"/>
                </a:solidFill>
                <a:latin typeface="Noto Sans"/>
                <a:ea typeface="Noto Sans"/>
                <a:sym typeface="Noto Sans CJK Regular" panose="020B0500000000000000" pitchFamily="34" charset="-122"/>
              </a:rPr>
              <a:t>09</a:t>
            </a:r>
            <a:endParaRPr lang="zh-CN" altLang="en-US" sz="28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cxnSp>
        <p:nvCxnSpPr>
          <p:cNvPr id="8" name="直接连接符 7"/>
          <p:cNvCxnSpPr>
            <a:cxnSpLocks/>
          </p:cNvCxnSpPr>
          <p:nvPr/>
        </p:nvCxnSpPr>
        <p:spPr>
          <a:xfrm>
            <a:off x="4752264" y="2909729"/>
            <a:ext cx="733422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extBox 23"/>
          <p:cNvSpPr txBox="1"/>
          <p:nvPr/>
        </p:nvSpPr>
        <p:spPr>
          <a:xfrm>
            <a:off x="5109552" y="2909729"/>
            <a:ext cx="6856237" cy="337796"/>
          </a:xfrm>
          <a:prstGeom prst="rect">
            <a:avLst/>
          </a:prstGeom>
          <a:noFill/>
        </p:spPr>
        <p:txBody>
          <a:bodyPr wrap="square" rtlCol="0">
            <a:noAutofit/>
          </a:bodyPr>
          <a:lstStyle/>
          <a:p>
            <a:pPr>
              <a:lnSpc>
                <a:spcPct val="120000"/>
              </a:lnSpc>
            </a:pPr>
            <a:r>
              <a:rPr lang="vi-VN" sz="1500" dirty="0">
                <a:latin typeface="Noto Sans" panose="020B0502040504020204" pitchFamily="34" charset="0"/>
                <a:ea typeface="Noto Sans" panose="020B0502040504020204" pitchFamily="34" charset="0"/>
                <a:cs typeface="Noto Sans" panose="020B0502040504020204" pitchFamily="34" charset="0"/>
              </a:rPr>
              <a:t>Ứng dụng trong nghiên cứu sinh học và hành vi động vật: phân tích hành vi và tương tác giữa các loài động vật trong tự nhiên</a:t>
            </a:r>
          </a:p>
          <a:p>
            <a:pPr>
              <a:lnSpc>
                <a:spcPct val="120000"/>
              </a:lnSpc>
            </a:pPr>
            <a:r>
              <a:rPr lang="vi-VN" sz="1500" dirty="0">
                <a:latin typeface="Noto Sans" panose="020B0502040504020204" pitchFamily="34" charset="0"/>
                <a:ea typeface="Noto Sans" panose="020B0502040504020204" pitchFamily="34" charset="0"/>
                <a:cs typeface="Noto Sans" panose="020B0502040504020204" pitchFamily="34" charset="0"/>
              </a:rPr>
              <a:t>Phát hiện động vật gây hại: nhận diện các loại động vật gây hại trong các khu vực dân cư hoặc nông nghiệp</a:t>
            </a:r>
            <a:endParaRPr lang="zh-CN" altLang="en-US" sz="1500" dirty="0">
              <a:solidFill>
                <a:schemeClr val="tx1">
                  <a:lumMod val="65000"/>
                  <a:lumOff val="35000"/>
                </a:schemeClr>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11" name="直接连接符 10"/>
          <p:cNvCxnSpPr>
            <a:cxnSpLocks/>
          </p:cNvCxnSpPr>
          <p:nvPr/>
        </p:nvCxnSpPr>
        <p:spPr>
          <a:xfrm>
            <a:off x="4972050" y="4104900"/>
            <a:ext cx="711443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23"/>
          <p:cNvSpPr txBox="1"/>
          <p:nvPr/>
        </p:nvSpPr>
        <p:spPr>
          <a:xfrm>
            <a:off x="5202577" y="4273797"/>
            <a:ext cx="6856237" cy="337796"/>
          </a:xfrm>
          <a:prstGeom prst="rect">
            <a:avLst/>
          </a:prstGeom>
          <a:noFill/>
        </p:spPr>
        <p:txBody>
          <a:bodyPr wrap="square" rtlCol="0">
            <a:noAutofit/>
          </a:bodyPr>
          <a:lstStyle/>
          <a:p>
            <a:pPr fontAlgn="base"/>
            <a:r>
              <a:rPr lang="vi-VN" sz="1500" dirty="0">
                <a:latin typeface="Noto Sans" panose="020B0502040504020204" pitchFamily="34" charset="0"/>
                <a:ea typeface="Noto Sans" panose="020B0502040504020204" pitchFamily="34" charset="0"/>
                <a:cs typeface="Noto Sans" panose="020B0502040504020204" pitchFamily="34" charset="0"/>
              </a:rPr>
              <a:t>Hướng phát triển: Cải thiện độ chính xác:</a:t>
            </a:r>
          </a:p>
          <a:p>
            <a:pPr marL="285750" indent="-285750" fontAlgn="base">
              <a:buFont typeface="Arial" panose="020B0604020202020204" pitchFamily="34" charset="0"/>
              <a:buChar char="•"/>
            </a:pPr>
            <a:r>
              <a:rPr lang="vi-VN" sz="1500" dirty="0">
                <a:latin typeface="Noto Sans" panose="020B0502040504020204" pitchFamily="34" charset="0"/>
                <a:ea typeface="Noto Sans" panose="020B0502040504020204" pitchFamily="34" charset="0"/>
                <a:cs typeface="Noto Sans" panose="020B0502040504020204" pitchFamily="34" charset="0"/>
              </a:rPr>
              <a:t>Tăng kích thước bộ dữ liệu, tăng chất lượng ảnh, số lượng loài động vật</a:t>
            </a:r>
          </a:p>
          <a:p>
            <a:pPr marL="285750" indent="-285750" fontAlgn="base">
              <a:buFont typeface="Arial" panose="020B0604020202020204" pitchFamily="34" charset="0"/>
              <a:buChar char="•"/>
            </a:pPr>
            <a:r>
              <a:rPr lang="vi-VN" sz="1500" dirty="0">
                <a:latin typeface="Noto Sans" panose="020B0502040504020204" pitchFamily="34" charset="0"/>
                <a:ea typeface="Noto Sans" panose="020B0502040504020204" pitchFamily="34" charset="0"/>
                <a:cs typeface="Noto Sans" panose="020B0502040504020204" pitchFamily="34" charset="0"/>
              </a:rPr>
              <a:t>Sử dụng kỹ thuật augmentation như xoay, phóng to, thu nhỏ, lật ảnh, áp dụng các hiệu ứng màu sắc để tạo ra nhiều biến thể của ảnh động vật, từ đó tăng sự đa dạng và cải thiện khả năng tổng quát hóa của mô hình.</a:t>
            </a:r>
          </a:p>
          <a:p>
            <a:pPr marL="285750" indent="-285750" fontAlgn="base">
              <a:buFont typeface="Arial" panose="020B0604020202020204" pitchFamily="34" charset="0"/>
              <a:buChar char="•"/>
            </a:pPr>
            <a:r>
              <a:rPr lang="vi-VN" sz="1500" dirty="0">
                <a:latin typeface="Noto Sans" panose="020B0502040504020204" pitchFamily="34" charset="0"/>
                <a:ea typeface="Noto Sans" panose="020B0502040504020204" pitchFamily="34" charset="0"/>
                <a:cs typeface="Noto Sans" panose="020B0502040504020204" pitchFamily="34" charset="0"/>
              </a:rPr>
              <a:t>Sử dụng dữ liệu về những lĩnh vực khác, thay đổi thông số huấn luyện mô hình như: loại bỏ các lớp, thay đổi kích thước bộ lọc, và thay đổi số lượng neural trong các lớp ẩn</a:t>
            </a:r>
          </a:p>
        </p:txBody>
      </p:sp>
      <p:sp>
        <p:nvSpPr>
          <p:cNvPr id="15" name=" 202"/>
          <p:cNvSpPr/>
          <p:nvPr/>
        </p:nvSpPr>
        <p:spPr>
          <a:xfrm>
            <a:off x="14734" y="1533594"/>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6" name=" 202"/>
          <p:cNvSpPr/>
          <p:nvPr/>
        </p:nvSpPr>
        <p:spPr>
          <a:xfrm flipV="1">
            <a:off x="105515" y="6349179"/>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7" name=" 202"/>
          <p:cNvSpPr/>
          <p:nvPr/>
        </p:nvSpPr>
        <p:spPr>
          <a:xfrm flipH="1">
            <a:off x="4424604" y="1566402"/>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 202"/>
          <p:cNvSpPr/>
          <p:nvPr/>
        </p:nvSpPr>
        <p:spPr>
          <a:xfrm flipH="1" flipV="1">
            <a:off x="4420261" y="6408028"/>
            <a:ext cx="327660" cy="327660"/>
          </a:xfrm>
          <a:custGeom>
            <a:avLst/>
            <a:gdLst>
              <a:gd name="connsiteX0" fmla="*/ 0 w 1584176"/>
              <a:gd name="connsiteY0" fmla="*/ 0 h 1584176"/>
              <a:gd name="connsiteX1" fmla="*/ 1584176 w 1584176"/>
              <a:gd name="connsiteY1" fmla="*/ 0 h 1584176"/>
              <a:gd name="connsiteX2" fmla="*/ 1584176 w 1584176"/>
              <a:gd name="connsiteY2" fmla="*/ 187449 h 1584176"/>
              <a:gd name="connsiteX3" fmla="*/ 189611 w 1584176"/>
              <a:gd name="connsiteY3" fmla="*/ 187449 h 1584176"/>
              <a:gd name="connsiteX4" fmla="*/ 189611 w 1584176"/>
              <a:gd name="connsiteY4" fmla="*/ 1584176 h 1584176"/>
              <a:gd name="connsiteX5" fmla="*/ 0 w 1584176"/>
              <a:gd name="connsiteY5" fmla="*/ 1584176 h 1584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176" h="1584176">
                <a:moveTo>
                  <a:pt x="0" y="0"/>
                </a:moveTo>
                <a:lnTo>
                  <a:pt x="1584176" y="0"/>
                </a:lnTo>
                <a:lnTo>
                  <a:pt x="1584176" y="187449"/>
                </a:lnTo>
                <a:lnTo>
                  <a:pt x="189611" y="187449"/>
                </a:lnTo>
                <a:lnTo>
                  <a:pt x="189611" y="1584176"/>
                </a:lnTo>
                <a:lnTo>
                  <a:pt x="0" y="1584176"/>
                </a:lnTo>
                <a:close/>
              </a:path>
            </a:pathLst>
          </a:cu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ct val="0"/>
              </a:spcBef>
              <a:spcAft>
                <a:spcPct val="0"/>
              </a:spcAft>
              <a:defRPr/>
            </a:pPr>
            <a:endParaRPr lang="zh-CN" altLang="en-US">
              <a:solidFill>
                <a:srgbClr val="FFFFFF"/>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5" name="TextBox 4">
            <a:extLst>
              <a:ext uri="{FF2B5EF4-FFF2-40B4-BE49-F238E27FC236}">
                <a16:creationId xmlns:a16="http://schemas.microsoft.com/office/drawing/2014/main" id="{B2D69683-F5EB-2322-1F52-F106E063C209}"/>
              </a:ext>
            </a:extLst>
          </p:cNvPr>
          <p:cNvSpPr txBox="1"/>
          <p:nvPr/>
        </p:nvSpPr>
        <p:spPr>
          <a:xfrm>
            <a:off x="5109552" y="1632545"/>
            <a:ext cx="7042288" cy="1246495"/>
          </a:xfrm>
          <a:prstGeom prst="rect">
            <a:avLst/>
          </a:prstGeom>
          <a:noFill/>
        </p:spPr>
        <p:txBody>
          <a:bodyPr wrap="square" rtlCol="0">
            <a:spAutoFit/>
          </a:bodyPr>
          <a:lstStyle/>
          <a:p>
            <a:pPr rtl="0" fontAlgn="base">
              <a:spcBef>
                <a:spcPts val="0"/>
              </a:spcBef>
              <a:spcAft>
                <a:spcPts val="0"/>
              </a:spcAft>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Tiềm năng phát triển:</a:t>
            </a:r>
            <a:endParaRPr lang="vi-VN" sz="1500"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pPr marL="285750" indent="-285750" rtl="0" fontAlgn="base">
              <a:spcBef>
                <a:spcPts val="0"/>
              </a:spcBef>
              <a:spcAft>
                <a:spcPts val="0"/>
              </a:spcAft>
              <a:buFont typeface="Arial" panose="020B0604020202020204" pitchFamily="34" charset="0"/>
              <a:buChar char="•"/>
            </a:pPr>
            <a:r>
              <a:rPr lang="vi-VN" sz="1500" b="0" i="0" u="none" strike="noStrike"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Giám sát môi trường và bảo tồn động vật hoang dã: giám sát và theo dõi các loài động vật hoang dã trong tự nhiên thông qua các hệ thống camera. giúp các nhà nghiên cứu và quản lý môi trường thu thập dữ liệu về sự phân bố và hành vi của các loài</a:t>
            </a:r>
          </a:p>
        </p:txBody>
      </p:sp>
      <p:pic>
        <p:nvPicPr>
          <p:cNvPr id="5124" name="Picture 4">
            <a:extLst>
              <a:ext uri="{FF2B5EF4-FFF2-40B4-BE49-F238E27FC236}">
                <a16:creationId xmlns:a16="http://schemas.microsoft.com/office/drawing/2014/main" id="{EF4F63BC-7AA5-F597-2EB6-3D2792BAB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15" y="1630040"/>
            <a:ext cx="4592008" cy="2556194"/>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4FFE4FD0-C086-E773-A9E3-8F1DA8DDE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80" y="4249872"/>
            <a:ext cx="4438814" cy="235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606605"/>
      </p:ext>
    </p:extLst>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5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75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gtEl>
                                        <p:attrNameLst>
                                          <p:attrName>style.visibility</p:attrName>
                                        </p:attrNameLst>
                                      </p:cBhvr>
                                      <p:to>
                                        <p:strVal val="visible"/>
                                      </p:to>
                                    </p:set>
                                    <p:anim calcmode="lin" valueType="num">
                                      <p:cBhvr additive="base">
                                        <p:cTn id="25" dur="500" fill="hold"/>
                                        <p:tgtEl>
                                          <p:spTgt spid="5124"/>
                                        </p:tgtEl>
                                        <p:attrNameLst>
                                          <p:attrName>ppt_x</p:attrName>
                                        </p:attrNameLst>
                                      </p:cBhvr>
                                      <p:tavLst>
                                        <p:tav tm="0">
                                          <p:val>
                                            <p:strVal val="#ppt_x"/>
                                          </p:val>
                                        </p:tav>
                                        <p:tav tm="100000">
                                          <p:val>
                                            <p:strVal val="#ppt_x"/>
                                          </p:val>
                                        </p:tav>
                                      </p:tavLst>
                                    </p:anim>
                                    <p:anim calcmode="lin" valueType="num">
                                      <p:cBhvr additive="base">
                                        <p:cTn id="26"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 calcmode="lin" valueType="num">
                                      <p:cBhvr additive="base">
                                        <p:cTn id="3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129"/>
                                        </p:tgtEl>
                                        <p:attrNameLst>
                                          <p:attrName>style.visibility</p:attrName>
                                        </p:attrNameLst>
                                      </p:cBhvr>
                                      <p:to>
                                        <p:strVal val="visible"/>
                                      </p:to>
                                    </p:set>
                                    <p:anim calcmode="lin" valueType="num">
                                      <p:cBhvr additive="base">
                                        <p:cTn id="41" dur="500" fill="hold"/>
                                        <p:tgtEl>
                                          <p:spTgt spid="5129"/>
                                        </p:tgtEl>
                                        <p:attrNameLst>
                                          <p:attrName>ppt_x</p:attrName>
                                        </p:attrNameLst>
                                      </p:cBhvr>
                                      <p:tavLst>
                                        <p:tav tm="0">
                                          <p:val>
                                            <p:strVal val="#ppt_x"/>
                                          </p:val>
                                        </p:tav>
                                        <p:tav tm="100000">
                                          <p:val>
                                            <p:strVal val="#ppt_x"/>
                                          </p:val>
                                        </p:tav>
                                      </p:tavLst>
                                    </p:anim>
                                    <p:anim calcmode="lin" valueType="num">
                                      <p:cBhvr additive="base">
                                        <p:cTn id="42"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 calcmode="lin" valueType="num">
                                      <p:cBhvr additive="base">
                                        <p:cTn id="5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xEl>
                                              <p:pRg st="1" end="1"/>
                                            </p:txEl>
                                          </p:spTgt>
                                        </p:tgtEl>
                                        <p:attrNameLst>
                                          <p:attrName>style.visibility</p:attrName>
                                        </p:attrNameLst>
                                      </p:cBhvr>
                                      <p:to>
                                        <p:strVal val="visible"/>
                                      </p:to>
                                    </p:set>
                                    <p:anim calcmode="lin" valueType="num">
                                      <p:cBhvr additive="base">
                                        <p:cTn id="6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3">
                                            <p:txEl>
                                              <p:pRg st="2" end="2"/>
                                            </p:txEl>
                                          </p:spTgt>
                                        </p:tgtEl>
                                        <p:attrNameLst>
                                          <p:attrName>style.visibility</p:attrName>
                                        </p:attrNameLst>
                                      </p:cBhvr>
                                      <p:to>
                                        <p:strVal val="visible"/>
                                      </p:to>
                                    </p:set>
                                    <p:anim calcmode="lin" valueType="num">
                                      <p:cBhvr additive="base">
                                        <p:cTn id="6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3">
                                            <p:txEl>
                                              <p:pRg st="3" end="3"/>
                                            </p:txEl>
                                          </p:spTgt>
                                        </p:tgtEl>
                                        <p:attrNameLst>
                                          <p:attrName>style.visibility</p:attrName>
                                        </p:attrNameLst>
                                      </p:cBhvr>
                                      <p:to>
                                        <p:strVal val="visible"/>
                                      </p:to>
                                    </p:set>
                                    <p:anim calcmode="lin" valueType="num">
                                      <p:cBhvr additive="base">
                                        <p:cTn id="6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6066872" y="1684137"/>
            <a:ext cx="6125128"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a:solidFill>
                  <a:schemeClr val="tx1">
                    <a:lumMod val="75000"/>
                    <a:lumOff val="25000"/>
                  </a:schemeClr>
                </a:solidFill>
                <a:latin typeface="Aptos" panose="020B0004020202020204" pitchFamily="34" charset="0"/>
                <a:ea typeface="Noto Sans"/>
                <a:sym typeface="Noto Sans CJK Regular" panose="020B0500000000000000" pitchFamily="34" charset="-122"/>
              </a:rPr>
              <a:t>Nguyễn Công Hiệp-B20DCCN239</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5" name="圆角矩形 14"/>
          <p:cNvSpPr/>
          <p:nvPr/>
        </p:nvSpPr>
        <p:spPr>
          <a:xfrm>
            <a:off x="5017749" y="1659417"/>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01</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6" name="圆角矩形 15"/>
          <p:cNvSpPr/>
          <p:nvPr/>
        </p:nvSpPr>
        <p:spPr>
          <a:xfrm>
            <a:off x="6066872" y="2365029"/>
            <a:ext cx="6125128"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Lương Xuân Khôi-B20DCCN383</a:t>
            </a:r>
          </a:p>
        </p:txBody>
      </p:sp>
      <p:sp>
        <p:nvSpPr>
          <p:cNvPr id="17" name="圆角矩形 16"/>
          <p:cNvSpPr/>
          <p:nvPr/>
        </p:nvSpPr>
        <p:spPr>
          <a:xfrm>
            <a:off x="5017749" y="2340309"/>
            <a:ext cx="914624" cy="506590"/>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02</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8" name="圆角矩形 17"/>
          <p:cNvSpPr/>
          <p:nvPr/>
        </p:nvSpPr>
        <p:spPr>
          <a:xfrm>
            <a:off x="6066871" y="2977546"/>
            <a:ext cx="6125128" cy="51451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Nguyễn Quốc Vương-B20DCCN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751</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9" name="圆角矩形 18"/>
          <p:cNvSpPr/>
          <p:nvPr/>
        </p:nvSpPr>
        <p:spPr>
          <a:xfrm>
            <a:off x="5017749" y="3000332"/>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03</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0" name="圆角矩形 19"/>
          <p:cNvSpPr/>
          <p:nvPr/>
        </p:nvSpPr>
        <p:spPr>
          <a:xfrm>
            <a:off x="6066871" y="3670981"/>
            <a:ext cx="6125129"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Nguyễn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Phú</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Tiến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-B20DCCN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596</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21" name="圆角矩形 20"/>
          <p:cNvSpPr/>
          <p:nvPr/>
        </p:nvSpPr>
        <p:spPr>
          <a:xfrm>
            <a:off x="5017749" y="3681224"/>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04</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5" name="圆角矩形 24"/>
          <p:cNvSpPr/>
          <p:nvPr/>
        </p:nvSpPr>
        <p:spPr>
          <a:xfrm>
            <a:off x="485192" y="195943"/>
            <a:ext cx="11163361" cy="128229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r>
              <a:rPr lang="vi-VN" altLang="zh-CN" sz="48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rPr>
              <a:t>Thành Viên Nhóm</a:t>
            </a:r>
            <a:endParaRPr lang="zh-CN" altLang="en-US" sz="48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 name="圆角矩形 19">
            <a:extLst>
              <a:ext uri="{FF2B5EF4-FFF2-40B4-BE49-F238E27FC236}">
                <a16:creationId xmlns:a16="http://schemas.microsoft.com/office/drawing/2014/main" id="{129EEC3E-E6E9-4808-7C05-522D8D703D81}"/>
              </a:ext>
            </a:extLst>
          </p:cNvPr>
          <p:cNvSpPr/>
          <p:nvPr/>
        </p:nvSpPr>
        <p:spPr>
          <a:xfrm>
            <a:off x="6066871" y="5107907"/>
            <a:ext cx="6229490"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Nguyễn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Đồng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Hoàng</a:t>
            </a: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-B20DCCN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276</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3" name="圆角矩形 19">
            <a:extLst>
              <a:ext uri="{FF2B5EF4-FFF2-40B4-BE49-F238E27FC236}">
                <a16:creationId xmlns:a16="http://schemas.microsoft.com/office/drawing/2014/main" id="{267CD725-773A-0917-F406-71AF9AF3BD5F}"/>
              </a:ext>
            </a:extLst>
          </p:cNvPr>
          <p:cNvSpPr/>
          <p:nvPr/>
        </p:nvSpPr>
        <p:spPr>
          <a:xfrm>
            <a:off x="6096000" y="4419275"/>
            <a:ext cx="6125128"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Nguyễn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Công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Uẩn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 B20DCC715</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4" name="圆角矩形 20">
            <a:extLst>
              <a:ext uri="{FF2B5EF4-FFF2-40B4-BE49-F238E27FC236}">
                <a16:creationId xmlns:a16="http://schemas.microsoft.com/office/drawing/2014/main" id="{D0838BC4-04FC-F255-07FE-95F2C8DC57D8}"/>
              </a:ext>
            </a:extLst>
          </p:cNvPr>
          <p:cNvSpPr/>
          <p:nvPr/>
        </p:nvSpPr>
        <p:spPr>
          <a:xfrm>
            <a:off x="5011257" y="4378536"/>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a:t>
            </a:r>
            <a:r>
              <a:rPr lang="en-US" altLang="vi-VN" sz="2000" b="1" dirty="0">
                <a:solidFill>
                  <a:schemeClr val="bg1"/>
                </a:solidFill>
                <a:latin typeface="Aptos" panose="020B0004020202020204" pitchFamily="34" charset="0"/>
                <a:ea typeface="Noto Sans"/>
                <a:sym typeface="Noto Sans CJK Regular" panose="020B0500000000000000" pitchFamily="34" charset="-122"/>
              </a:rPr>
              <a:t>5</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5" name="圆角矩形 20">
            <a:extLst>
              <a:ext uri="{FF2B5EF4-FFF2-40B4-BE49-F238E27FC236}">
                <a16:creationId xmlns:a16="http://schemas.microsoft.com/office/drawing/2014/main" id="{DC80DD4F-4AE4-0676-91BB-D60B7C79F020}"/>
              </a:ext>
            </a:extLst>
          </p:cNvPr>
          <p:cNvSpPr/>
          <p:nvPr/>
        </p:nvSpPr>
        <p:spPr>
          <a:xfrm>
            <a:off x="5011257" y="5087174"/>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a:t>
            </a:r>
            <a:r>
              <a:rPr lang="en-US" altLang="vi-VN" sz="2000" b="1" dirty="0">
                <a:solidFill>
                  <a:schemeClr val="bg1"/>
                </a:solidFill>
                <a:latin typeface="Aptos" panose="020B0004020202020204" pitchFamily="34" charset="0"/>
                <a:ea typeface="Noto Sans"/>
                <a:sym typeface="Noto Sans CJK Regular" panose="020B0500000000000000" pitchFamily="34" charset="-122"/>
              </a:rPr>
              <a:t>6</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Tree>
    <p:extLst>
      <p:ext uri="{BB962C8B-B14F-4D97-AF65-F5344CB8AC3E}">
        <p14:creationId xmlns:p14="http://schemas.microsoft.com/office/powerpoint/2010/main" val="3433577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25928" y="3790849"/>
            <a:ext cx="5724072"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2190" y="2914994"/>
            <a:ext cx="5341363" cy="738835"/>
          </a:xfrm>
          <a:prstGeom prst="rect">
            <a:avLst/>
          </a:prstGeom>
          <a:noFill/>
        </p:spPr>
        <p:txBody>
          <a:bodyPr wrap="non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Thanks for listening</a:t>
            </a:r>
            <a:endParaRPr kumimoji="0" lang="de-DE" altLang="en-US" sz="4800" b="1"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endParaRPr>
          </a:p>
        </p:txBody>
      </p:sp>
      <p:sp>
        <p:nvSpPr>
          <p:cNvPr id="2" name="Rectangle 1">
            <a:extLst>
              <a:ext uri="{FF2B5EF4-FFF2-40B4-BE49-F238E27FC236}">
                <a16:creationId xmlns:a16="http://schemas.microsoft.com/office/drawing/2014/main" id="{208B8A66-E6A3-4503-C6B5-05677C91DED5}"/>
              </a:ext>
            </a:extLst>
          </p:cNvPr>
          <p:cNvSpPr>
            <a:spLocks noChangeArrowheads="1"/>
          </p:cNvSpPr>
          <p:nvPr/>
        </p:nvSpPr>
        <p:spPr bwMode="auto">
          <a:xfrm>
            <a:off x="-448011" y="3061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en-US" sz="1800" b="0" i="0" u="none" strike="noStrike" cap="none" normalizeH="0" baseline="0" dirty="0">
              <a:ln>
                <a:noFill/>
              </a:ln>
              <a:solidFill>
                <a:schemeClr val="tx1"/>
              </a:solidFill>
              <a:effectLst/>
              <a:latin typeface="Arial" panose="020B0604020202020204" pitchFamily="34" charset="0"/>
            </a:endParaRPr>
          </a:p>
        </p:txBody>
      </p:sp>
      <p:grpSp>
        <p:nvGrpSpPr>
          <p:cNvPr id="11" name="组合 4">
            <a:extLst>
              <a:ext uri="{FF2B5EF4-FFF2-40B4-BE49-F238E27FC236}">
                <a16:creationId xmlns:a16="http://schemas.microsoft.com/office/drawing/2014/main" id="{A810845F-0459-50E3-9BB3-4BF1F8C82BEB}"/>
              </a:ext>
            </a:extLst>
          </p:cNvPr>
          <p:cNvGrpSpPr/>
          <p:nvPr/>
        </p:nvGrpSpPr>
        <p:grpSpPr>
          <a:xfrm rot="5400000">
            <a:off x="76713" y="3142346"/>
            <a:ext cx="533843" cy="564587"/>
            <a:chOff x="1790700" y="1727200"/>
            <a:chExt cx="1429004" cy="1511300"/>
          </a:xfrm>
        </p:grpSpPr>
        <p:sp>
          <p:nvSpPr>
            <p:cNvPr id="12" name="等腰三角形 5">
              <a:extLst>
                <a:ext uri="{FF2B5EF4-FFF2-40B4-BE49-F238E27FC236}">
                  <a16:creationId xmlns:a16="http://schemas.microsoft.com/office/drawing/2014/main" id="{2FF5703A-F56B-B38C-4250-AAD05DB1EE26}"/>
                </a:ext>
              </a:extLst>
            </p:cNvPr>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3" name="等腰三角形 6">
              <a:extLst>
                <a:ext uri="{FF2B5EF4-FFF2-40B4-BE49-F238E27FC236}">
                  <a16:creationId xmlns:a16="http://schemas.microsoft.com/office/drawing/2014/main" id="{6F89EF5D-3354-D9A6-655D-3C1F18A97C4D}"/>
                </a:ext>
              </a:extLst>
            </p:cNvPr>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14" name="TextBox 13">
            <a:extLst>
              <a:ext uri="{FF2B5EF4-FFF2-40B4-BE49-F238E27FC236}">
                <a16:creationId xmlns:a16="http://schemas.microsoft.com/office/drawing/2014/main" id="{B5BE2F97-FAE1-3E0C-66E7-3662FC938274}"/>
              </a:ext>
            </a:extLst>
          </p:cNvPr>
          <p:cNvSpPr txBox="1"/>
          <p:nvPr/>
        </p:nvSpPr>
        <p:spPr>
          <a:xfrm>
            <a:off x="5405120" y="3590794"/>
            <a:ext cx="1635760" cy="138499"/>
          </a:xfrm>
          <a:prstGeom prst="rect">
            <a:avLst/>
          </a:prstGeom>
          <a:noFill/>
        </p:spPr>
        <p:txBody>
          <a:bodyPr wrap="square" rtlCol="0">
            <a:spAutoFit/>
          </a:bodyPr>
          <a:lstStyle/>
          <a:p>
            <a:r>
              <a:rPr lang="vi-VN" sz="300" dirty="0"/>
              <a:t>Cảm ơn vì đã lắng nghe</a:t>
            </a:r>
            <a:endParaRPr lang="en-US" sz="300" dirty="0"/>
          </a:p>
        </p:txBody>
      </p:sp>
    </p:spTree>
    <p:extLst>
      <p:ext uri="{BB962C8B-B14F-4D97-AF65-F5344CB8AC3E}">
        <p14:creationId xmlns:p14="http://schemas.microsoft.com/office/powerpoint/2010/main" val="117444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6259629" y="1659417"/>
            <a:ext cx="5814716"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Giới </a:t>
            </a:r>
            <a:r>
              <a:rPr lang="en-US" altLang="vi-VN" sz="2000" spc="300" dirty="0" err="1">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thiệu</a:t>
            </a:r>
            <a:r>
              <a:rPr lang="en-US" altLang="vi-VN" sz="2000"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 </a:t>
            </a:r>
            <a:r>
              <a:rPr lang="en-US" altLang="vi-VN" sz="2000" spc="300" dirty="0" err="1">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về</a:t>
            </a:r>
            <a:r>
              <a:rPr lang="en-US" altLang="vi-VN" sz="2000"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 </a:t>
            </a:r>
            <a:r>
              <a:rPr lang="en-US" altLang="vi-VN" sz="2000" spc="300" dirty="0" err="1">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đề</a:t>
            </a:r>
            <a:r>
              <a:rPr lang="en-US" altLang="vi-VN" sz="2000"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 </a:t>
            </a:r>
            <a:r>
              <a:rPr lang="en-US" altLang="vi-VN" sz="2000" spc="300" dirty="0" err="1">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tài</a:t>
            </a:r>
            <a:endParaRPr lang="vi-VN" altLang="vi-VN" sz="2000"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sp>
        <p:nvSpPr>
          <p:cNvPr id="15" name="圆角矩形 14"/>
          <p:cNvSpPr/>
          <p:nvPr/>
        </p:nvSpPr>
        <p:spPr>
          <a:xfrm>
            <a:off x="5181376" y="1648982"/>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01</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6" name="圆角矩形 15"/>
          <p:cNvSpPr/>
          <p:nvPr/>
        </p:nvSpPr>
        <p:spPr>
          <a:xfrm>
            <a:off x="6289330" y="2347187"/>
            <a:ext cx="5814716"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Lý do chọn đề tài và ý nghĩa</a:t>
            </a:r>
          </a:p>
        </p:txBody>
      </p:sp>
      <p:sp>
        <p:nvSpPr>
          <p:cNvPr id="17" name="圆角矩形 16"/>
          <p:cNvSpPr/>
          <p:nvPr/>
        </p:nvSpPr>
        <p:spPr>
          <a:xfrm>
            <a:off x="5181376" y="2347186"/>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02</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8" name="圆角矩形 17"/>
          <p:cNvSpPr/>
          <p:nvPr/>
        </p:nvSpPr>
        <p:spPr>
          <a:xfrm>
            <a:off x="6307942" y="2992236"/>
            <a:ext cx="5796104" cy="51451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Tổng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quan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về</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CNN</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9" name="圆角矩形 18"/>
          <p:cNvSpPr/>
          <p:nvPr/>
        </p:nvSpPr>
        <p:spPr>
          <a:xfrm>
            <a:off x="5181376" y="3000332"/>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03</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0" name="圆角矩形 19"/>
          <p:cNvSpPr/>
          <p:nvPr/>
        </p:nvSpPr>
        <p:spPr>
          <a:xfrm>
            <a:off x="6307942" y="3634897"/>
            <a:ext cx="5796104"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Khái</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niệm</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cơ</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bản</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21" name="圆角矩形 20"/>
          <p:cNvSpPr/>
          <p:nvPr/>
        </p:nvSpPr>
        <p:spPr>
          <a:xfrm>
            <a:off x="5216047" y="3682550"/>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a:solidFill>
                  <a:schemeClr val="bg1"/>
                </a:solidFill>
                <a:latin typeface="Aptos" panose="020B0004020202020204" pitchFamily="34" charset="0"/>
                <a:ea typeface="Noto Sans"/>
                <a:sym typeface="Noto Sans CJK Regular" panose="020B0500000000000000" pitchFamily="34" charset="-122"/>
              </a:rPr>
              <a:t>04</a:t>
            </a:r>
            <a:endParaRPr lang="zh-CN" altLang="en-US" sz="2000" b="1">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5" name="圆角矩形 24"/>
          <p:cNvSpPr/>
          <p:nvPr/>
        </p:nvSpPr>
        <p:spPr>
          <a:xfrm>
            <a:off x="485192" y="195943"/>
            <a:ext cx="11163361" cy="128229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r>
              <a:rPr lang="vi-VN" altLang="zh-CN" sz="40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rPr>
              <a:t>Nội dung chính</a:t>
            </a:r>
            <a:endParaRPr lang="zh-CN" altLang="en-US" sz="40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 name="圆角矩形 19">
            <a:extLst>
              <a:ext uri="{FF2B5EF4-FFF2-40B4-BE49-F238E27FC236}">
                <a16:creationId xmlns:a16="http://schemas.microsoft.com/office/drawing/2014/main" id="{38E6DD86-AC8E-C43D-5B6C-8F4870D1BF34}"/>
              </a:ext>
            </a:extLst>
          </p:cNvPr>
          <p:cNvSpPr/>
          <p:nvPr/>
        </p:nvSpPr>
        <p:spPr>
          <a:xfrm>
            <a:off x="6307942" y="4359715"/>
            <a:ext cx="5766403"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Thu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thập</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và</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xử</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lý</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dữ</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liệu</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3" name="圆角矩形 20">
            <a:extLst>
              <a:ext uri="{FF2B5EF4-FFF2-40B4-BE49-F238E27FC236}">
                <a16:creationId xmlns:a16="http://schemas.microsoft.com/office/drawing/2014/main" id="{DA8A3AE4-D7DD-7E59-A84A-AF05E317D27F}"/>
              </a:ext>
            </a:extLst>
          </p:cNvPr>
          <p:cNvSpPr/>
          <p:nvPr/>
        </p:nvSpPr>
        <p:spPr>
          <a:xfrm>
            <a:off x="5211342" y="4359715"/>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vi-VN" sz="2000" b="1" dirty="0">
                <a:solidFill>
                  <a:schemeClr val="bg1"/>
                </a:solidFill>
                <a:latin typeface="Aptos" panose="020B0004020202020204" pitchFamily="34" charset="0"/>
                <a:ea typeface="Noto Sans"/>
                <a:sym typeface="Noto Sans CJK Regular" panose="020B0500000000000000" pitchFamily="34" charset="-122"/>
              </a:rPr>
              <a:t>05</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Tree>
    <p:extLst>
      <p:ext uri="{BB962C8B-B14F-4D97-AF65-F5344CB8AC3E}">
        <p14:creationId xmlns:p14="http://schemas.microsoft.com/office/powerpoint/2010/main" val="3689686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6259629" y="1659417"/>
            <a:ext cx="5814716"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Kiến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trúc</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mạng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CNN</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5" name="圆角矩形 14"/>
          <p:cNvSpPr/>
          <p:nvPr/>
        </p:nvSpPr>
        <p:spPr>
          <a:xfrm>
            <a:off x="5181376" y="1648982"/>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vi-VN" sz="2000" b="1" dirty="0">
                <a:solidFill>
                  <a:schemeClr val="bg1"/>
                </a:solidFill>
                <a:latin typeface="Aptos" panose="020B0004020202020204" pitchFamily="34" charset="0"/>
                <a:ea typeface="Noto Sans"/>
                <a:sym typeface="Noto Sans CJK Regular" panose="020B0500000000000000" pitchFamily="34" charset="-122"/>
              </a:rPr>
              <a:t>06</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6" name="圆角矩形 15"/>
          <p:cNvSpPr/>
          <p:nvPr/>
        </p:nvSpPr>
        <p:spPr>
          <a:xfrm>
            <a:off x="6289330" y="2347187"/>
            <a:ext cx="5814716"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Huấn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luyện</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mô</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hình</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7" name="圆角矩形 16"/>
          <p:cNvSpPr/>
          <p:nvPr/>
        </p:nvSpPr>
        <p:spPr>
          <a:xfrm>
            <a:off x="5216047" y="2347187"/>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vi-VN" sz="2000" b="1" dirty="0">
                <a:solidFill>
                  <a:schemeClr val="bg1"/>
                </a:solidFill>
                <a:latin typeface="Aptos" panose="020B0004020202020204" pitchFamily="34" charset="0"/>
                <a:ea typeface="Noto Sans"/>
                <a:sym typeface="Noto Sans CJK Regular" panose="020B0500000000000000" pitchFamily="34" charset="-122"/>
              </a:rPr>
              <a:t>07</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18" name="圆角矩形 17"/>
          <p:cNvSpPr/>
          <p:nvPr/>
        </p:nvSpPr>
        <p:spPr>
          <a:xfrm>
            <a:off x="6307942" y="2992236"/>
            <a:ext cx="5796104" cy="514516"/>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Đánh</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giá</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kết</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quả</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19" name="圆角矩形 18"/>
          <p:cNvSpPr/>
          <p:nvPr/>
        </p:nvSpPr>
        <p:spPr>
          <a:xfrm>
            <a:off x="5181376" y="3000332"/>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vi-VN" sz="2000" b="1" dirty="0">
                <a:solidFill>
                  <a:schemeClr val="bg1"/>
                </a:solidFill>
                <a:latin typeface="Aptos" panose="020B0004020202020204" pitchFamily="34" charset="0"/>
                <a:ea typeface="Noto Sans"/>
                <a:sym typeface="Noto Sans CJK Regular" panose="020B0500000000000000" pitchFamily="34" charset="-122"/>
              </a:rPr>
              <a:t>08</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0" name="圆角矩形 19"/>
          <p:cNvSpPr/>
          <p:nvPr/>
        </p:nvSpPr>
        <p:spPr>
          <a:xfrm>
            <a:off x="6307942" y="3634897"/>
            <a:ext cx="5796104"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Ứng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dụng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và</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tiềm</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năng</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phát</a:t>
            </a:r>
            <a:r>
              <a:rPr lang="en-US"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rPr>
              <a:t> </a:t>
            </a:r>
            <a:r>
              <a:rPr lang="en-US" altLang="vi-VN" sz="2000" spc="300" dirty="0" err="1">
                <a:solidFill>
                  <a:schemeClr val="tx1">
                    <a:lumMod val="75000"/>
                    <a:lumOff val="25000"/>
                  </a:schemeClr>
                </a:solidFill>
                <a:latin typeface="Aptos" panose="020B0004020202020204" pitchFamily="34" charset="0"/>
                <a:ea typeface="Noto Sans"/>
                <a:sym typeface="Noto Sans CJK Regular" panose="020B0500000000000000" pitchFamily="34" charset="-122"/>
              </a:rPr>
              <a:t>triển</a:t>
            </a:r>
            <a:endParaRPr lang="vi-VN" altLang="vi-VN" sz="2000" spc="300" dirty="0">
              <a:solidFill>
                <a:schemeClr val="tx1">
                  <a:lumMod val="75000"/>
                  <a:lumOff val="25000"/>
                </a:schemeClr>
              </a:solidFill>
              <a:latin typeface="Aptos" panose="020B0004020202020204" pitchFamily="34" charset="0"/>
              <a:ea typeface="Noto Sans"/>
              <a:sym typeface="Noto Sans CJK Regular" panose="020B0500000000000000" pitchFamily="34" charset="-122"/>
            </a:endParaRPr>
          </a:p>
        </p:txBody>
      </p:sp>
      <p:sp>
        <p:nvSpPr>
          <p:cNvPr id="21" name="圆角矩形 20"/>
          <p:cNvSpPr/>
          <p:nvPr/>
        </p:nvSpPr>
        <p:spPr>
          <a:xfrm>
            <a:off x="5216047" y="3682550"/>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vi-VN" sz="2000" b="1" dirty="0">
                <a:solidFill>
                  <a:schemeClr val="bg1"/>
                </a:solidFill>
                <a:latin typeface="Aptos" panose="020B0004020202020204" pitchFamily="34" charset="0"/>
                <a:ea typeface="Noto Sans"/>
                <a:sym typeface="Noto Sans CJK Regular" panose="020B0500000000000000" pitchFamily="34" charset="-122"/>
              </a:rPr>
              <a:t>09</a:t>
            </a:r>
            <a:endParaRPr lang="zh-CN" altLang="en-US" sz="2000" b="1"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
        <p:nvSpPr>
          <p:cNvPr id="25" name="圆角矩形 24"/>
          <p:cNvSpPr/>
          <p:nvPr/>
        </p:nvSpPr>
        <p:spPr>
          <a:xfrm>
            <a:off x="485192" y="195943"/>
            <a:ext cx="11163361" cy="1282295"/>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r>
              <a:rPr lang="vi-VN" altLang="zh-CN" sz="40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rPr>
              <a:t>Nội dung chính</a:t>
            </a:r>
            <a:endParaRPr lang="zh-CN" altLang="en-US" sz="4000" dirty="0">
              <a:solidFill>
                <a:schemeClr val="bg1"/>
              </a:solidFill>
              <a:latin typeface="Aptos" panose="020B0004020202020204" pitchFamily="34" charset="0"/>
              <a:ea typeface="Noto Sans CJK Regular" panose="020B0500000000000000" pitchFamily="34" charset="-122"/>
              <a:sym typeface="Noto Sans CJK Regular" panose="020B0500000000000000" pitchFamily="34" charset="-122"/>
            </a:endParaRPr>
          </a:p>
        </p:txBody>
      </p:sp>
    </p:spTree>
    <p:extLst>
      <p:ext uri="{BB962C8B-B14F-4D97-AF65-F5344CB8AC3E}">
        <p14:creationId xmlns:p14="http://schemas.microsoft.com/office/powerpoint/2010/main" val="367366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80750" y="3736668"/>
            <a:ext cx="6933450" cy="809542"/>
          </a:xfrm>
          <a:prstGeom prst="roundRect">
            <a:avLst>
              <a:gd name="adj" fmla="val 45794"/>
            </a:avLst>
          </a:prstGeom>
          <a:solidFill>
            <a:schemeClr val="tx1">
              <a:lumMod val="75000"/>
              <a:lumOff val="2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55000" lnSpcReduction="20000"/>
          </a:bodyPr>
          <a:lstStyle/>
          <a:p>
            <a:r>
              <a:rPr lang="vi-VN" altLang="vi-VN" sz="3600" b="1" spc="300" dirty="0">
                <a:solidFill>
                  <a:schemeClr val="bg1"/>
                </a:solidFill>
                <a:latin typeface="Noto Sans"/>
                <a:ea typeface="Noto Sans"/>
                <a:sym typeface="Noto Sans CJK Regular" panose="020B0500000000000000" pitchFamily="34" charset="-122"/>
              </a:rPr>
              <a:t>Giới thiệu Dự án Nhận diện Động vật bằng CNN</a:t>
            </a:r>
          </a:p>
        </p:txBody>
      </p:sp>
      <p:sp>
        <p:nvSpPr>
          <p:cNvPr id="9" name="圆角矩形 8"/>
          <p:cNvSpPr/>
          <p:nvPr/>
        </p:nvSpPr>
        <p:spPr>
          <a:xfrm>
            <a:off x="5854695" y="2771468"/>
            <a:ext cx="1221594" cy="809542"/>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vi-VN" altLang="vi-VN" sz="4000" b="1" dirty="0">
                <a:solidFill>
                  <a:schemeClr val="bg1"/>
                </a:solidFill>
                <a:latin typeface="Noto Sans"/>
                <a:ea typeface="Noto Sans"/>
                <a:sym typeface="Noto Sans CJK Regular" panose="020B0500000000000000" pitchFamily="34" charset="-122"/>
              </a:rPr>
              <a:t>01</a:t>
            </a:r>
            <a:endParaRPr lang="zh-CN" altLang="en-US" sz="40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0" name="组合 9"/>
          <p:cNvGrpSpPr/>
          <p:nvPr/>
        </p:nvGrpSpPr>
        <p:grpSpPr>
          <a:xfrm>
            <a:off x="5080750" y="2983936"/>
            <a:ext cx="485911" cy="384606"/>
            <a:chOff x="1815164" y="3182741"/>
            <a:chExt cx="677202" cy="536016"/>
          </a:xfrm>
        </p:grpSpPr>
        <p:sp>
          <p:nvSpPr>
            <p:cNvPr id="11" name="箭头: V 形 226">
              <a:extLst>
                <a:ext uri="{FF2B5EF4-FFF2-40B4-BE49-F238E27FC236}">
                  <a16:creationId xmlns:a16="http://schemas.microsoft.com/office/drawing/2014/main" id="{EF48E36C-50C0-495F-B394-3A8224022844}"/>
                </a:ext>
              </a:extLst>
            </p:cNvPr>
            <p:cNvSpPr/>
            <p:nvPr/>
          </p:nvSpPr>
          <p:spPr>
            <a:xfrm>
              <a:off x="2108696" y="3182741"/>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2" name="箭头: V 形 227">
              <a:extLst>
                <a:ext uri="{FF2B5EF4-FFF2-40B4-BE49-F238E27FC236}">
                  <a16:creationId xmlns:a16="http://schemas.microsoft.com/office/drawing/2014/main" id="{DD22282A-F38D-4911-BF0B-F91BE1E3BACD}"/>
                </a:ext>
              </a:extLst>
            </p:cNvPr>
            <p:cNvSpPr/>
            <p:nvPr/>
          </p:nvSpPr>
          <p:spPr>
            <a:xfrm>
              <a:off x="1815164" y="3182741"/>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Tree>
    <p:extLst>
      <p:ext uri="{BB962C8B-B14F-4D97-AF65-F5344CB8AC3E}">
        <p14:creationId xmlns:p14="http://schemas.microsoft.com/office/powerpoint/2010/main" val="3451301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804623"/>
            <a:ext cx="442479" cy="467491"/>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27608" y="804623"/>
            <a:ext cx="7739352" cy="584753"/>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67500" lnSpcReduction="20000"/>
          </a:bodyPr>
          <a:lstStyle/>
          <a:p>
            <a:r>
              <a:rPr lang="vi-VN" altLang="vi-VN" sz="2800" b="1" spc="300" dirty="0">
                <a:solidFill>
                  <a:schemeClr val="tx1"/>
                </a:solidFill>
                <a:latin typeface="Noto Sans"/>
                <a:ea typeface="Noto Sans"/>
                <a:sym typeface="Noto Sans CJK Regular" panose="020B0500000000000000" pitchFamily="34" charset="-122"/>
              </a:rPr>
              <a:t>Giới thiệu Dự án Nhận diện Động vật bằng CNN</a:t>
            </a:r>
          </a:p>
        </p:txBody>
      </p:sp>
      <p:sp>
        <p:nvSpPr>
          <p:cNvPr id="7" name="圆角矩形 6"/>
          <p:cNvSpPr/>
          <p:nvPr/>
        </p:nvSpPr>
        <p:spPr>
          <a:xfrm>
            <a:off x="1063377" y="804623"/>
            <a:ext cx="1003211" cy="584753"/>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altLang="zh-CN"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rPr>
              <a:t>1</a:t>
            </a:r>
            <a:endParaRPr lang="zh-CN" altLang="en-US" sz="3200" b="1" dirty="0">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3" name="组合 12"/>
          <p:cNvGrpSpPr/>
          <p:nvPr/>
        </p:nvGrpSpPr>
        <p:grpSpPr>
          <a:xfrm>
            <a:off x="385620" y="1545084"/>
            <a:ext cx="10714079" cy="3095841"/>
            <a:chOff x="-1339565" y="770789"/>
            <a:chExt cx="4416607" cy="2411581"/>
          </a:xfrm>
        </p:grpSpPr>
        <p:sp>
          <p:nvSpPr>
            <p:cNvPr id="14" name="文本框 13"/>
            <p:cNvSpPr txBox="1"/>
            <p:nvPr/>
          </p:nvSpPr>
          <p:spPr>
            <a:xfrm>
              <a:off x="-1339565" y="770789"/>
              <a:ext cx="1369350" cy="248331"/>
            </a:xfrm>
            <a:prstGeom prst="rect">
              <a:avLst/>
            </a:prstGeom>
            <a:noFill/>
          </p:spPr>
          <p:txBody>
            <a:bodyPr>
              <a:noAutofit/>
            </a:bodyPr>
            <a:lstStyle/>
            <a:p>
              <a:pPr eaLnBrk="1" fontAlgn="auto" hangingPunct="1">
                <a:spcBef>
                  <a:spcPct val="0"/>
                </a:spcBef>
                <a:spcAft>
                  <a:spcPct val="0"/>
                </a:spcAft>
                <a:defRPr/>
              </a:pPr>
              <a:r>
                <a:rPr lang="en-US" altLang="vi-VN" b="1" dirty="0" err="1">
                  <a:solidFill>
                    <a:schemeClr val="tx1">
                      <a:lumMod val="75000"/>
                      <a:lumOff val="25000"/>
                    </a:schemeClr>
                  </a:solidFill>
                  <a:latin typeface="Noto Sans"/>
                  <a:ea typeface="Noto Sans"/>
                  <a:sym typeface="Noto Sans CJK Regular" panose="020B0500000000000000" pitchFamily="34" charset="-122"/>
                </a:rPr>
                <a:t>Tổng</a:t>
              </a:r>
              <a:r>
                <a:rPr lang="en-US" altLang="vi-VN" b="1" dirty="0">
                  <a:solidFill>
                    <a:schemeClr val="tx1">
                      <a:lumMod val="75000"/>
                      <a:lumOff val="25000"/>
                    </a:schemeClr>
                  </a:solidFill>
                  <a:latin typeface="Noto Sans"/>
                  <a:ea typeface="Noto Sans"/>
                  <a:sym typeface="Noto Sans CJK Regular" panose="020B0500000000000000" pitchFamily="34" charset="-122"/>
                </a:rPr>
                <a:t> </a:t>
              </a:r>
              <a:r>
                <a:rPr lang="en-US" altLang="vi-VN" b="1" dirty="0" err="1">
                  <a:solidFill>
                    <a:schemeClr val="tx1">
                      <a:lumMod val="75000"/>
                      <a:lumOff val="25000"/>
                    </a:schemeClr>
                  </a:solidFill>
                  <a:latin typeface="Noto Sans"/>
                  <a:ea typeface="Noto Sans"/>
                  <a:sym typeface="Noto Sans CJK Regular" panose="020B0500000000000000" pitchFamily="34" charset="-122"/>
                </a:rPr>
                <a:t>quan</a:t>
              </a:r>
              <a:endParaRPr lang="vi-VN" altLang="vi-VN" b="1" dirty="0">
                <a:solidFill>
                  <a:schemeClr val="tx1">
                    <a:lumMod val="75000"/>
                    <a:lumOff val="25000"/>
                  </a:schemeClr>
                </a:solidFill>
                <a:latin typeface="Noto Sans"/>
                <a:ea typeface="Noto Sans"/>
                <a:sym typeface="Noto Sans CJK Regular" panose="020B0500000000000000" pitchFamily="34" charset="-122"/>
              </a:endParaRPr>
            </a:p>
          </p:txBody>
        </p:sp>
        <p:sp>
          <p:nvSpPr>
            <p:cNvPr id="15" name="文本框 14"/>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sp>
        <p:nvSpPr>
          <p:cNvPr id="9" name="TextBox 8">
            <a:extLst>
              <a:ext uri="{FF2B5EF4-FFF2-40B4-BE49-F238E27FC236}">
                <a16:creationId xmlns:a16="http://schemas.microsoft.com/office/drawing/2014/main" id="{29CD3BBD-821D-0600-8D4D-DD58FF4FFD7C}"/>
              </a:ext>
            </a:extLst>
          </p:cNvPr>
          <p:cNvSpPr txBox="1"/>
          <p:nvPr/>
        </p:nvSpPr>
        <p:spPr>
          <a:xfrm>
            <a:off x="385620" y="1851366"/>
            <a:ext cx="10881820" cy="1727974"/>
          </a:xfrm>
          <a:prstGeom prst="rect">
            <a:avLst/>
          </a:prstGeom>
          <a:noFill/>
        </p:spPr>
        <p:txBody>
          <a:bodyPr wrap="square">
            <a:spAutoFit/>
          </a:bodyPr>
          <a:lstStyle/>
          <a:p>
            <a:r>
              <a:rPr lang="en-US" dirty="0"/>
              <a:t>Trong </a:t>
            </a:r>
            <a:r>
              <a:rPr lang="en-US" dirty="0" err="1"/>
              <a:t>thời</a:t>
            </a:r>
            <a:r>
              <a:rPr lang="en-US" dirty="0"/>
              <a:t> </a:t>
            </a:r>
            <a:r>
              <a:rPr lang="en-US" dirty="0" err="1"/>
              <a:t>đại</a:t>
            </a:r>
            <a:r>
              <a:rPr lang="en-US" dirty="0"/>
              <a:t> </a:t>
            </a:r>
            <a:r>
              <a:rPr lang="en-US" dirty="0" err="1"/>
              <a:t>công</a:t>
            </a:r>
            <a:r>
              <a:rPr lang="en-US" dirty="0"/>
              <a:t> </a:t>
            </a:r>
            <a:r>
              <a:rPr lang="en-US" dirty="0" err="1"/>
              <a:t>nghệ</a:t>
            </a:r>
            <a:r>
              <a:rPr lang="en-US" dirty="0"/>
              <a:t> 4.0,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(AI) </a:t>
            </a:r>
            <a:r>
              <a:rPr lang="en-US" dirty="0" err="1"/>
              <a:t>đã</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phần</a:t>
            </a:r>
            <a:r>
              <a:rPr lang="en-US" dirty="0"/>
              <a:t> </a:t>
            </a:r>
            <a:r>
              <a:rPr lang="en-US" dirty="0" err="1"/>
              <a:t>không</a:t>
            </a:r>
            <a:r>
              <a:rPr lang="en-US" dirty="0"/>
              <a:t> </a:t>
            </a:r>
            <a:r>
              <a:rPr lang="en-US" dirty="0" err="1"/>
              <a:t>thể</a:t>
            </a:r>
            <a:r>
              <a:rPr lang="en-US" dirty="0"/>
              <a:t> </a:t>
            </a:r>
            <a:r>
              <a:rPr lang="en-US" dirty="0" err="1"/>
              <a:t>thiếu</a:t>
            </a:r>
            <a:r>
              <a:rPr lang="en-US" dirty="0"/>
              <a:t> </a:t>
            </a:r>
            <a:r>
              <a:rPr lang="en-US" dirty="0" err="1"/>
              <a:t>trong</a:t>
            </a:r>
            <a:r>
              <a:rPr lang="en-US" dirty="0"/>
              <a:t> </a:t>
            </a:r>
            <a:r>
              <a:rPr lang="en-US" dirty="0" err="1"/>
              <a:t>nhiều</a:t>
            </a:r>
            <a:r>
              <a:rPr lang="en-US" dirty="0"/>
              <a:t> </a:t>
            </a:r>
            <a:r>
              <a:rPr lang="en-US" dirty="0" err="1"/>
              <a:t>lĩnh</a:t>
            </a:r>
            <a:r>
              <a:rPr lang="en-US" dirty="0"/>
              <a:t> </a:t>
            </a:r>
            <a:r>
              <a:rPr lang="en-US" dirty="0" err="1"/>
              <a:t>vực</a:t>
            </a:r>
            <a:r>
              <a:rPr lang="en-US" dirty="0"/>
              <a:t>, </a:t>
            </a:r>
            <a:r>
              <a:rPr lang="en-US" dirty="0" err="1"/>
              <a:t>từ</a:t>
            </a:r>
            <a:r>
              <a:rPr lang="en-US" dirty="0"/>
              <a:t> y </a:t>
            </a:r>
            <a:r>
              <a:rPr lang="en-US" dirty="0" err="1"/>
              <a:t>tế</a:t>
            </a:r>
            <a:r>
              <a:rPr lang="en-US" dirty="0"/>
              <a:t>, </a:t>
            </a:r>
            <a:r>
              <a:rPr lang="en-US" dirty="0" err="1"/>
              <a:t>giao</a:t>
            </a:r>
            <a:r>
              <a:rPr lang="en-US" dirty="0"/>
              <a:t> </a:t>
            </a:r>
            <a:r>
              <a:rPr lang="en-US" dirty="0" err="1"/>
              <a:t>thông</a:t>
            </a:r>
            <a:r>
              <a:rPr lang="en-US" dirty="0"/>
              <a:t>, </a:t>
            </a:r>
            <a:r>
              <a:rPr lang="en-US" dirty="0" err="1"/>
              <a:t>đến</a:t>
            </a:r>
            <a:r>
              <a:rPr lang="en-US" dirty="0"/>
              <a:t> </a:t>
            </a:r>
            <a:r>
              <a:rPr lang="en-US" dirty="0" err="1"/>
              <a:t>giáo</a:t>
            </a:r>
            <a:r>
              <a:rPr lang="en-US" dirty="0"/>
              <a:t> </a:t>
            </a:r>
            <a:r>
              <a:rPr lang="en-US" dirty="0" err="1"/>
              <a:t>dục</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môi</a:t>
            </a:r>
            <a:r>
              <a:rPr lang="en-US" dirty="0"/>
              <a:t> </a:t>
            </a:r>
            <a:r>
              <a:rPr lang="en-US" dirty="0" err="1"/>
              <a:t>trường</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ứng</a:t>
            </a:r>
            <a:r>
              <a:rPr lang="en-US" dirty="0"/>
              <a:t> </a:t>
            </a:r>
            <a:r>
              <a:rPr lang="en-US" dirty="0" err="1"/>
              <a:t>dụng</a:t>
            </a:r>
            <a:r>
              <a:rPr lang="en-US" dirty="0"/>
              <a:t> </a:t>
            </a:r>
            <a:r>
              <a:rPr lang="en-US" dirty="0" err="1"/>
              <a:t>nổi</a:t>
            </a:r>
            <a:r>
              <a:rPr lang="en-US" dirty="0"/>
              <a:t> </a:t>
            </a:r>
            <a:r>
              <a:rPr lang="en-US" dirty="0" err="1"/>
              <a:t>bật</a:t>
            </a:r>
            <a:r>
              <a:rPr lang="en-US" dirty="0"/>
              <a:t> </a:t>
            </a:r>
            <a:r>
              <a:rPr lang="en-US" dirty="0" err="1"/>
              <a:t>của</a:t>
            </a:r>
            <a:r>
              <a:rPr lang="en-US" dirty="0"/>
              <a:t> AI </a:t>
            </a:r>
            <a:r>
              <a:rPr lang="en-US" dirty="0" err="1"/>
              <a:t>là</a:t>
            </a:r>
            <a:r>
              <a:rPr lang="en-US" dirty="0"/>
              <a:t> </a:t>
            </a:r>
            <a:r>
              <a:rPr lang="en-US" dirty="0" err="1"/>
              <a:t>nhận</a:t>
            </a:r>
            <a:r>
              <a:rPr lang="en-US" dirty="0"/>
              <a:t> </a:t>
            </a:r>
            <a:r>
              <a:rPr lang="en-US" dirty="0" err="1"/>
              <a:t>diện</a:t>
            </a:r>
            <a:r>
              <a:rPr lang="en-US" dirty="0"/>
              <a:t> </a:t>
            </a:r>
            <a:r>
              <a:rPr lang="en-US" dirty="0" err="1"/>
              <a:t>hình</a:t>
            </a:r>
            <a:r>
              <a:rPr lang="en-US" dirty="0"/>
              <a:t> </a:t>
            </a:r>
            <a:r>
              <a:rPr lang="en-US" dirty="0" err="1"/>
              <a:t>ảnh</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nhận</a:t>
            </a:r>
            <a:r>
              <a:rPr lang="en-US" dirty="0"/>
              <a:t> </a:t>
            </a:r>
            <a:r>
              <a:rPr lang="en-US" dirty="0" err="1"/>
              <a:t>diện</a:t>
            </a:r>
            <a:r>
              <a:rPr lang="en-US" dirty="0"/>
              <a:t> </a:t>
            </a:r>
            <a:r>
              <a:rPr lang="en-US" dirty="0" err="1"/>
              <a:t>động</a:t>
            </a:r>
            <a:r>
              <a:rPr lang="en-US" dirty="0"/>
              <a:t> </a:t>
            </a:r>
            <a:r>
              <a:rPr lang="en-US" dirty="0" err="1"/>
              <a:t>vật</a:t>
            </a:r>
            <a:r>
              <a:rPr lang="en-US" dirty="0"/>
              <a:t>. </a:t>
            </a:r>
            <a:r>
              <a:rPr lang="en-US" dirty="0" err="1"/>
              <a:t>Dự</a:t>
            </a:r>
            <a:r>
              <a:rPr lang="en-US" dirty="0"/>
              <a:t> </a:t>
            </a:r>
            <a:r>
              <a:rPr lang="en-US" dirty="0" err="1"/>
              <a:t>án</a:t>
            </a:r>
            <a:r>
              <a:rPr lang="en-US" dirty="0"/>
              <a:t> "</a:t>
            </a:r>
            <a:r>
              <a:rPr lang="en-US" dirty="0" err="1"/>
              <a:t>Nhận</a:t>
            </a:r>
            <a:r>
              <a:rPr lang="en-US" dirty="0"/>
              <a:t> </a:t>
            </a:r>
            <a:r>
              <a:rPr lang="en-US" dirty="0" err="1"/>
              <a:t>Diện</a:t>
            </a:r>
            <a:r>
              <a:rPr lang="en-US" dirty="0"/>
              <a:t> </a:t>
            </a:r>
            <a:r>
              <a:rPr lang="en-US" dirty="0" err="1"/>
              <a:t>Động</a:t>
            </a:r>
            <a:r>
              <a:rPr lang="en-US" dirty="0"/>
              <a:t> </a:t>
            </a:r>
            <a:r>
              <a:rPr lang="en-US" dirty="0" err="1"/>
              <a:t>Vật</a:t>
            </a:r>
            <a:r>
              <a:rPr lang="en-US" dirty="0"/>
              <a:t> </a:t>
            </a:r>
            <a:r>
              <a:rPr lang="en-US" dirty="0" err="1"/>
              <a:t>bằng</a:t>
            </a:r>
            <a:r>
              <a:rPr lang="en-US" dirty="0"/>
              <a:t> </a:t>
            </a:r>
            <a:r>
              <a:rPr lang="en-US" dirty="0" err="1"/>
              <a:t>Mạng</a:t>
            </a:r>
            <a:r>
              <a:rPr lang="en-US" dirty="0"/>
              <a:t> </a:t>
            </a:r>
            <a:r>
              <a:rPr lang="en-US" dirty="0" err="1"/>
              <a:t>Nơ-ron</a:t>
            </a:r>
            <a:r>
              <a:rPr lang="en-US" dirty="0"/>
              <a:t> </a:t>
            </a:r>
            <a:r>
              <a:rPr lang="en-US" dirty="0" err="1"/>
              <a:t>Tích</a:t>
            </a:r>
            <a:r>
              <a:rPr lang="en-US" dirty="0"/>
              <a:t> </a:t>
            </a:r>
            <a:r>
              <a:rPr lang="en-US" dirty="0" err="1"/>
              <a:t>Chập</a:t>
            </a:r>
            <a:r>
              <a:rPr lang="en-US" dirty="0"/>
              <a:t> (CNN)" </a:t>
            </a:r>
            <a:r>
              <a:rPr lang="en-US" dirty="0" err="1"/>
              <a:t>nhằm</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tự</a:t>
            </a:r>
            <a:r>
              <a:rPr lang="en-US" dirty="0"/>
              <a:t> </a:t>
            </a:r>
            <a:r>
              <a:rPr lang="en-US" dirty="0" err="1"/>
              <a:t>động</a:t>
            </a:r>
            <a:r>
              <a:rPr lang="en-US" dirty="0"/>
              <a:t> </a:t>
            </a:r>
            <a:r>
              <a:rPr lang="en-US" dirty="0" err="1"/>
              <a:t>nhận</a:t>
            </a:r>
            <a:r>
              <a:rPr lang="en-US" dirty="0"/>
              <a:t> </a:t>
            </a:r>
            <a:r>
              <a:rPr lang="en-US" dirty="0" err="1"/>
              <a:t>diện</a:t>
            </a:r>
            <a:r>
              <a:rPr lang="en-US" dirty="0"/>
              <a:t> </a:t>
            </a:r>
            <a:r>
              <a:rPr lang="en-US" dirty="0" err="1"/>
              <a:t>và</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loài</a:t>
            </a:r>
            <a:r>
              <a:rPr lang="en-US" dirty="0"/>
              <a:t> </a:t>
            </a:r>
            <a:r>
              <a:rPr lang="en-US" dirty="0" err="1"/>
              <a:t>động</a:t>
            </a:r>
            <a:r>
              <a:rPr lang="en-US" dirty="0"/>
              <a:t> </a:t>
            </a:r>
            <a:r>
              <a:rPr lang="en-US" dirty="0" err="1"/>
              <a:t>vật</a:t>
            </a:r>
            <a:r>
              <a:rPr lang="en-US" dirty="0"/>
              <a:t> </a:t>
            </a:r>
            <a:r>
              <a:rPr lang="en-US" dirty="0" err="1"/>
              <a:t>từ</a:t>
            </a:r>
            <a:r>
              <a:rPr lang="en-US" dirty="0"/>
              <a:t> </a:t>
            </a:r>
            <a:r>
              <a:rPr lang="en-US" dirty="0" err="1"/>
              <a:t>hình</a:t>
            </a:r>
            <a:r>
              <a:rPr lang="en-US" dirty="0"/>
              <a:t> </a:t>
            </a:r>
            <a:r>
              <a:rPr lang="en-US" dirty="0" err="1"/>
              <a:t>ảnh</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nhiều</a:t>
            </a:r>
            <a:r>
              <a:rPr lang="en-US" dirty="0"/>
              <a:t> </a:t>
            </a:r>
            <a:r>
              <a:rPr lang="en-US" dirty="0" err="1"/>
              <a:t>mục</a:t>
            </a:r>
            <a:r>
              <a:rPr lang="en-US" dirty="0"/>
              <a:t> </a:t>
            </a:r>
            <a:r>
              <a:rPr lang="en-US" dirty="0" err="1"/>
              <a:t>đích</a:t>
            </a:r>
            <a:r>
              <a:rPr lang="en-US" dirty="0"/>
              <a:t> </a:t>
            </a:r>
            <a:r>
              <a:rPr lang="en-US" dirty="0" err="1"/>
              <a:t>nghiên</a:t>
            </a:r>
            <a:r>
              <a:rPr lang="en-US" dirty="0"/>
              <a:t> </a:t>
            </a:r>
            <a:r>
              <a:rPr lang="en-US" dirty="0" err="1"/>
              <a:t>cứu</a:t>
            </a:r>
            <a:r>
              <a:rPr lang="en-US" dirty="0"/>
              <a:t> khoa </a:t>
            </a:r>
            <a:r>
              <a:rPr lang="en-US" dirty="0" err="1"/>
              <a:t>học</a:t>
            </a:r>
            <a:r>
              <a:rPr lang="en-US" dirty="0"/>
              <a:t> </a:t>
            </a:r>
            <a:r>
              <a:rPr lang="en-US" dirty="0" err="1"/>
              <a:t>và</a:t>
            </a:r>
            <a:r>
              <a:rPr lang="en-US" dirty="0"/>
              <a:t> </a:t>
            </a:r>
            <a:r>
              <a:rPr lang="en-US" dirty="0" err="1"/>
              <a:t>bảo</a:t>
            </a:r>
            <a:r>
              <a:rPr lang="en-US" dirty="0"/>
              <a:t> </a:t>
            </a:r>
            <a:r>
              <a:rPr lang="en-US" dirty="0" err="1"/>
              <a:t>tồn</a:t>
            </a:r>
            <a:r>
              <a:rPr lang="en-US" dirty="0"/>
              <a:t> </a:t>
            </a:r>
            <a:r>
              <a:rPr lang="en-US" dirty="0" err="1"/>
              <a:t>thiên</a:t>
            </a:r>
            <a:r>
              <a:rPr lang="en-US" dirty="0"/>
              <a:t> </a:t>
            </a:r>
            <a:r>
              <a:rPr lang="en-US" dirty="0" err="1"/>
              <a:t>nhiên</a:t>
            </a:r>
            <a:r>
              <a:rPr lang="en-US" dirty="0"/>
              <a:t>.</a:t>
            </a:r>
          </a:p>
          <a:p>
            <a:pPr marL="342900" lvl="0" indent="-342900">
              <a:lnSpc>
                <a:spcPct val="107000"/>
              </a:lnSpc>
              <a:spcAft>
                <a:spcPts val="800"/>
              </a:spcAft>
              <a:buFont typeface="Courier New" panose="02070309020205020404" pitchFamily="49" charset="0"/>
              <a:buChar char="o"/>
              <a:tabLst>
                <a:tab pos="2278380" algn="l"/>
              </a:tabLst>
            </a:pPr>
            <a:endParaRPr lang="en-US" sz="16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nvGrpSpPr>
          <p:cNvPr id="8" name="组合 12">
            <a:extLst>
              <a:ext uri="{FF2B5EF4-FFF2-40B4-BE49-F238E27FC236}">
                <a16:creationId xmlns:a16="http://schemas.microsoft.com/office/drawing/2014/main" id="{E0A52F0F-216A-701E-D5CD-1EBF4A7A7FB4}"/>
              </a:ext>
            </a:extLst>
          </p:cNvPr>
          <p:cNvGrpSpPr/>
          <p:nvPr/>
        </p:nvGrpSpPr>
        <p:grpSpPr>
          <a:xfrm>
            <a:off x="385620" y="3773505"/>
            <a:ext cx="10714079" cy="3095841"/>
            <a:chOff x="-1339565" y="770789"/>
            <a:chExt cx="4416607" cy="2411581"/>
          </a:xfrm>
        </p:grpSpPr>
        <p:sp>
          <p:nvSpPr>
            <p:cNvPr id="11" name="文本框 13">
              <a:extLst>
                <a:ext uri="{FF2B5EF4-FFF2-40B4-BE49-F238E27FC236}">
                  <a16:creationId xmlns:a16="http://schemas.microsoft.com/office/drawing/2014/main" id="{D3AE4A5D-F241-38E7-3FF3-5282793926DB}"/>
                </a:ext>
              </a:extLst>
            </p:cNvPr>
            <p:cNvSpPr txBox="1"/>
            <p:nvPr/>
          </p:nvSpPr>
          <p:spPr>
            <a:xfrm>
              <a:off x="-1339565" y="770789"/>
              <a:ext cx="1369350" cy="248331"/>
            </a:xfrm>
            <a:prstGeom prst="rect">
              <a:avLst/>
            </a:prstGeom>
            <a:noFill/>
          </p:spPr>
          <p:txBody>
            <a:bodyPr>
              <a:noAutofit/>
            </a:bodyPr>
            <a:lstStyle/>
            <a:p>
              <a:pPr eaLnBrk="1" fontAlgn="auto" hangingPunct="1">
                <a:spcBef>
                  <a:spcPct val="0"/>
                </a:spcBef>
                <a:spcAft>
                  <a:spcPct val="0"/>
                </a:spcAft>
                <a:defRPr/>
              </a:pPr>
              <a:r>
                <a:rPr lang="en-US" altLang="vi-VN" b="1" dirty="0" err="1">
                  <a:solidFill>
                    <a:schemeClr val="tx1">
                      <a:lumMod val="75000"/>
                      <a:lumOff val="25000"/>
                    </a:schemeClr>
                  </a:solidFill>
                  <a:latin typeface="Noto Sans"/>
                  <a:ea typeface="Noto Sans"/>
                  <a:sym typeface="Noto Sans CJK Regular" panose="020B0500000000000000" pitchFamily="34" charset="-122"/>
                </a:rPr>
                <a:t>Mục</a:t>
              </a:r>
              <a:r>
                <a:rPr lang="en-US" altLang="vi-VN" b="1" dirty="0">
                  <a:solidFill>
                    <a:schemeClr val="tx1">
                      <a:lumMod val="75000"/>
                      <a:lumOff val="25000"/>
                    </a:schemeClr>
                  </a:solidFill>
                  <a:latin typeface="Noto Sans"/>
                  <a:ea typeface="Noto Sans"/>
                  <a:sym typeface="Noto Sans CJK Regular" panose="020B0500000000000000" pitchFamily="34" charset="-122"/>
                </a:rPr>
                <a:t> </a:t>
              </a:r>
              <a:r>
                <a:rPr lang="en-US" altLang="vi-VN" b="1" dirty="0" err="1">
                  <a:solidFill>
                    <a:schemeClr val="tx1">
                      <a:lumMod val="75000"/>
                      <a:lumOff val="25000"/>
                    </a:schemeClr>
                  </a:solidFill>
                  <a:latin typeface="Noto Sans"/>
                  <a:ea typeface="Noto Sans"/>
                  <a:sym typeface="Noto Sans CJK Regular" panose="020B0500000000000000" pitchFamily="34" charset="-122"/>
                </a:rPr>
                <a:t>tiêu</a:t>
              </a:r>
              <a:endParaRPr lang="vi-VN" altLang="vi-VN" b="1" dirty="0">
                <a:solidFill>
                  <a:schemeClr val="tx1">
                    <a:lumMod val="75000"/>
                    <a:lumOff val="25000"/>
                  </a:schemeClr>
                </a:solidFill>
                <a:latin typeface="Noto Sans"/>
                <a:ea typeface="Noto Sans"/>
                <a:sym typeface="Noto Sans CJK Regular" panose="020B0500000000000000" pitchFamily="34" charset="-122"/>
              </a:endParaRPr>
            </a:p>
          </p:txBody>
        </p:sp>
        <p:sp>
          <p:nvSpPr>
            <p:cNvPr id="16" name="文本框 14">
              <a:extLst>
                <a:ext uri="{FF2B5EF4-FFF2-40B4-BE49-F238E27FC236}">
                  <a16:creationId xmlns:a16="http://schemas.microsoft.com/office/drawing/2014/main" id="{82E8223B-8AFB-3F7B-8184-7499FC2EF5AE}"/>
                </a:ext>
              </a:extLst>
            </p:cNvPr>
            <p:cNvSpPr txBox="1"/>
            <p:nvPr/>
          </p:nvSpPr>
          <p:spPr>
            <a:xfrm>
              <a:off x="1394708" y="1722578"/>
              <a:ext cx="1682334" cy="1459792"/>
            </a:xfrm>
            <a:prstGeom prst="rect">
              <a:avLst/>
            </a:prstGeom>
            <a:noFill/>
          </p:spPr>
          <p:txBody>
            <a:bodyPr wrap="square">
              <a:noAutofit/>
            </a:bodyPr>
            <a:lstStyle/>
            <a:p>
              <a:pPr marL="342900" lvl="0" indent="-342900">
                <a:lnSpc>
                  <a:spcPct val="107000"/>
                </a:lnSpc>
                <a:spcAft>
                  <a:spcPts val="800"/>
                </a:spcAft>
                <a:buFont typeface="Courier New" panose="02070309020205020404" pitchFamily="49" charset="0"/>
                <a:buChar char="o"/>
              </a:pPr>
              <a:endParaRPr lang="en-US" sz="1400"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sp>
        <p:nvSpPr>
          <p:cNvPr id="17" name="TextBox 8">
            <a:extLst>
              <a:ext uri="{FF2B5EF4-FFF2-40B4-BE49-F238E27FC236}">
                <a16:creationId xmlns:a16="http://schemas.microsoft.com/office/drawing/2014/main" id="{06998D0B-36F0-24D4-4959-B9ACC319070A}"/>
              </a:ext>
            </a:extLst>
          </p:cNvPr>
          <p:cNvSpPr txBox="1"/>
          <p:nvPr/>
        </p:nvSpPr>
        <p:spPr>
          <a:xfrm>
            <a:off x="385620" y="4079787"/>
            <a:ext cx="10881820" cy="1173976"/>
          </a:xfrm>
          <a:prstGeom prst="rect">
            <a:avLst/>
          </a:prstGeom>
          <a:noFill/>
        </p:spPr>
        <p:txBody>
          <a:bodyPr wrap="square">
            <a:spAutoFit/>
          </a:bodyPr>
          <a:lstStyle/>
          <a:p>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nhận</a:t>
            </a:r>
            <a:r>
              <a:rPr lang="en-US" dirty="0"/>
              <a:t> </a:t>
            </a:r>
            <a:r>
              <a:rPr lang="en-US" dirty="0" err="1"/>
              <a:t>diện</a:t>
            </a:r>
            <a:r>
              <a:rPr lang="en-US" dirty="0"/>
              <a:t> </a:t>
            </a:r>
            <a:r>
              <a:rPr lang="en-US" dirty="0" err="1"/>
              <a:t>động</a:t>
            </a:r>
            <a:r>
              <a:rPr lang="en-US" dirty="0"/>
              <a:t> </a:t>
            </a:r>
            <a:r>
              <a:rPr lang="en-US" dirty="0" err="1"/>
              <a:t>vật</a:t>
            </a:r>
            <a:r>
              <a:rPr lang="en-US" dirty="0"/>
              <a:t> </a:t>
            </a:r>
            <a:r>
              <a:rPr lang="en-US" dirty="0" err="1"/>
              <a:t>chính</a:t>
            </a:r>
            <a:r>
              <a:rPr lang="en-US" dirty="0"/>
              <a:t> </a:t>
            </a:r>
            <a:r>
              <a:rPr lang="en-US" dirty="0" err="1"/>
              <a:t>xác</a:t>
            </a:r>
            <a:r>
              <a:rPr lang="en-US" dirty="0"/>
              <a:t> </a:t>
            </a:r>
            <a:r>
              <a:rPr lang="en-US" dirty="0" err="1"/>
              <a:t>cao</a:t>
            </a:r>
            <a:r>
              <a:rPr lang="en-US" dirty="0"/>
              <a:t>.</a:t>
            </a:r>
          </a:p>
          <a:p>
            <a:r>
              <a:rPr lang="en-US" dirty="0" err="1"/>
              <a:t>Nhận</a:t>
            </a:r>
            <a:r>
              <a:rPr lang="en-US" dirty="0"/>
              <a:t> </a:t>
            </a:r>
            <a:r>
              <a:rPr lang="en-US" dirty="0" err="1"/>
              <a:t>diện</a:t>
            </a:r>
            <a:r>
              <a:rPr lang="en-US" dirty="0"/>
              <a:t> </a:t>
            </a:r>
            <a:r>
              <a:rPr lang="en-US" dirty="0" err="1"/>
              <a:t>nhiều</a:t>
            </a:r>
            <a:r>
              <a:rPr lang="en-US" dirty="0"/>
              <a:t> </a:t>
            </a:r>
            <a:r>
              <a:rPr lang="en-US" dirty="0" err="1"/>
              <a:t>loài</a:t>
            </a:r>
            <a:r>
              <a:rPr lang="en-US" dirty="0"/>
              <a:t> </a:t>
            </a:r>
            <a:r>
              <a:rPr lang="en-US" dirty="0" err="1"/>
              <a:t>động</a:t>
            </a:r>
            <a:r>
              <a:rPr lang="en-US" dirty="0"/>
              <a:t> </a:t>
            </a:r>
            <a:r>
              <a:rPr lang="en-US" dirty="0" err="1"/>
              <a:t>vật</a:t>
            </a:r>
            <a:r>
              <a:rPr lang="en-US" dirty="0"/>
              <a:t> </a:t>
            </a:r>
            <a:r>
              <a:rPr lang="en-US" dirty="0" err="1"/>
              <a:t>khác</a:t>
            </a:r>
            <a:r>
              <a:rPr lang="en-US" dirty="0"/>
              <a:t> </a:t>
            </a:r>
            <a:r>
              <a:rPr lang="en-US" dirty="0" err="1"/>
              <a:t>nhau</a:t>
            </a:r>
            <a:r>
              <a:rPr lang="en-US" dirty="0"/>
              <a:t> (</a:t>
            </a:r>
            <a:r>
              <a:rPr lang="en-US" dirty="0" err="1"/>
              <a:t>hoang</a:t>
            </a:r>
            <a:r>
              <a:rPr lang="en-US" dirty="0"/>
              <a:t> </a:t>
            </a:r>
            <a:r>
              <a:rPr lang="en-US" dirty="0" err="1"/>
              <a:t>dã</a:t>
            </a:r>
            <a:r>
              <a:rPr lang="en-US" dirty="0"/>
              <a:t>, </a:t>
            </a:r>
            <a:r>
              <a:rPr lang="en-US" dirty="0" err="1"/>
              <a:t>nuôi</a:t>
            </a:r>
            <a:r>
              <a:rPr lang="en-US" dirty="0"/>
              <a:t>, </a:t>
            </a:r>
            <a:r>
              <a:rPr lang="en-US" dirty="0" err="1"/>
              <a:t>lưỡng</a:t>
            </a:r>
            <a:r>
              <a:rPr lang="en-US" dirty="0"/>
              <a:t> </a:t>
            </a:r>
            <a:r>
              <a:rPr lang="en-US" dirty="0" err="1"/>
              <a:t>cư</a:t>
            </a:r>
            <a:r>
              <a:rPr lang="en-US" dirty="0"/>
              <a:t>,...).</a:t>
            </a:r>
          </a:p>
          <a:p>
            <a:r>
              <a:rPr lang="en-US" dirty="0" err="1"/>
              <a:t>Ứng</a:t>
            </a:r>
            <a:r>
              <a:rPr lang="en-US" dirty="0"/>
              <a:t> </a:t>
            </a:r>
            <a:r>
              <a:rPr lang="en-US" dirty="0" err="1"/>
              <a:t>dụng</a:t>
            </a:r>
            <a:r>
              <a:rPr lang="en-US" dirty="0"/>
              <a:t> </a:t>
            </a:r>
            <a:r>
              <a:rPr lang="en-US" dirty="0" err="1"/>
              <a:t>trong</a:t>
            </a:r>
            <a:r>
              <a:rPr lang="en-US" dirty="0"/>
              <a:t> </a:t>
            </a:r>
            <a:r>
              <a:rPr lang="en-US" dirty="0" err="1"/>
              <a:t>bảo</a:t>
            </a:r>
            <a:r>
              <a:rPr lang="en-US" dirty="0"/>
              <a:t> </a:t>
            </a:r>
            <a:r>
              <a:rPr lang="en-US" dirty="0" err="1"/>
              <a:t>tồn</a:t>
            </a:r>
            <a:r>
              <a:rPr lang="en-US" dirty="0"/>
              <a:t> </a:t>
            </a:r>
            <a:r>
              <a:rPr lang="en-US" dirty="0" err="1"/>
              <a:t>động</a:t>
            </a:r>
            <a:r>
              <a:rPr lang="en-US" dirty="0"/>
              <a:t> </a:t>
            </a:r>
            <a:r>
              <a:rPr lang="en-US" dirty="0" err="1"/>
              <a:t>vật</a:t>
            </a:r>
            <a:r>
              <a:rPr lang="en-US" dirty="0"/>
              <a:t>, </a:t>
            </a:r>
            <a:r>
              <a:rPr lang="en-US" dirty="0" err="1"/>
              <a:t>nông</a:t>
            </a:r>
            <a:r>
              <a:rPr lang="en-US" dirty="0"/>
              <a:t> </a:t>
            </a:r>
            <a:r>
              <a:rPr lang="en-US" dirty="0" err="1"/>
              <a:t>nghiệp</a:t>
            </a:r>
            <a:r>
              <a:rPr lang="en-US" dirty="0"/>
              <a:t>, an </a:t>
            </a:r>
            <a:r>
              <a:rPr lang="en-US" dirty="0" err="1"/>
              <a:t>ninh</a:t>
            </a:r>
            <a:r>
              <a:rPr lang="en-US" dirty="0"/>
              <a:t>, </a:t>
            </a:r>
            <a:r>
              <a:rPr lang="en-US" dirty="0" err="1"/>
              <a:t>giáo</a:t>
            </a:r>
            <a:r>
              <a:rPr lang="en-US" dirty="0"/>
              <a:t> </a:t>
            </a:r>
            <a:r>
              <a:rPr lang="en-US" dirty="0" err="1"/>
              <a:t>dục</a:t>
            </a:r>
            <a:r>
              <a:rPr lang="en-US" dirty="0"/>
              <a:t>,..</a:t>
            </a:r>
          </a:p>
          <a:p>
            <a:pPr marL="342900" lvl="0" indent="-342900">
              <a:lnSpc>
                <a:spcPct val="107000"/>
              </a:lnSpc>
              <a:spcAft>
                <a:spcPts val="800"/>
              </a:spcAft>
              <a:buFont typeface="Courier New" panose="02070309020205020404" pitchFamily="49" charset="0"/>
              <a:buChar char="o"/>
              <a:tabLst>
                <a:tab pos="2278380" algn="l"/>
              </a:tabLst>
            </a:pPr>
            <a:endParaRPr lang="en-US" sz="1600" kern="100" dirty="0">
              <a:effectLst/>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5264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fade">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fade">
                                      <p:cBhvr>
                                        <p:cTn id="32"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687707"/>
            <a:ext cx="442479" cy="584407"/>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a:solidFill>
                  <a:schemeClr val="tx1"/>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sp>
        <p:nvSpPr>
          <p:cNvPr id="6" name="圆角矩形 5"/>
          <p:cNvSpPr/>
          <p:nvPr/>
        </p:nvSpPr>
        <p:spPr>
          <a:xfrm>
            <a:off x="2260135" y="687707"/>
            <a:ext cx="5720827" cy="70166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000" b="1" spc="3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Lý do chọn đề tài và ý nghĩa</a:t>
            </a:r>
          </a:p>
        </p:txBody>
      </p:sp>
      <p:sp>
        <p:nvSpPr>
          <p:cNvPr id="7" name="圆角矩形 6"/>
          <p:cNvSpPr/>
          <p:nvPr/>
        </p:nvSpPr>
        <p:spPr>
          <a:xfrm>
            <a:off x="1151964" y="687707"/>
            <a:ext cx="914624" cy="70166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solidFill>
                  <a:schemeClr val="bg1"/>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2</a:t>
            </a:r>
            <a:endParaRPr lang="zh-CN" altLang="en-US" b="1" dirty="0">
              <a:solidFill>
                <a:schemeClr val="bg1"/>
              </a:solidFill>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nvGrpSpPr>
          <p:cNvPr id="8" name="组合 7"/>
          <p:cNvGrpSpPr/>
          <p:nvPr/>
        </p:nvGrpSpPr>
        <p:grpSpPr>
          <a:xfrm>
            <a:off x="456512" y="2485899"/>
            <a:ext cx="2591138" cy="3987692"/>
            <a:chOff x="558462" y="2065338"/>
            <a:chExt cx="2591138" cy="3987692"/>
          </a:xfrm>
        </p:grpSpPr>
        <p:sp>
          <p:nvSpPr>
            <p:cNvPr id="9" name="圆角矩形 8"/>
            <p:cNvSpPr/>
            <p:nvPr/>
          </p:nvSpPr>
          <p:spPr>
            <a:xfrm>
              <a:off x="558462" y="2065338"/>
              <a:ext cx="2591138" cy="3987692"/>
            </a:xfrm>
            <a:prstGeom prst="roundRect">
              <a:avLst>
                <a:gd name="adj" fmla="val 6705"/>
              </a:avLst>
            </a:prstGeom>
            <a:noFill/>
            <a:ln w="19050" cap="flat" cmpd="sng" algn="ctr">
              <a:solidFill>
                <a:schemeClr val="tx1">
                  <a:lumMod val="75000"/>
                  <a:lumOff val="25000"/>
                </a:schemeClr>
              </a:solidFill>
              <a:prstDash val="solid"/>
              <a:miter lim="800000"/>
            </a:ln>
            <a:effectLst/>
          </p:spPr>
          <p:txBody>
            <a:bodyPr anchor="ctr"/>
            <a:lstStyle/>
            <a:p>
              <a:pPr marL="0" marR="0" lvl="0" indent="0" algn="ctr" defTabSz="685800" eaLnBrk="1" fontAlgn="auto" latinLnBrk="0" hangingPunct="1">
                <a:lnSpc>
                  <a:spcPct val="100000"/>
                </a:lnSpc>
                <a:spcBef>
                  <a:spcPct val="0"/>
                </a:spcBef>
                <a:spcAft>
                  <a:spcPct val="0"/>
                </a:spcAft>
                <a:buClrTx/>
                <a:buSzTx/>
                <a:buFontTx/>
                <a:buNone/>
                <a:defRPr/>
              </a:pPr>
              <a:endParaRPr kumimoji="0" lang="zh-CN" altLang="en-US" sz="1100" b="0" i="0" u="none" strike="noStrike" kern="0" cap="none" spc="0" normalizeH="0" baseline="0" noProof="0">
                <a:ln>
                  <a:noFill/>
                </a:ln>
                <a:solidFill>
                  <a:srgbClr val="FFFFFF"/>
                </a:solidFill>
                <a:effectLst/>
                <a:uLnTx/>
                <a:uFillTx/>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10" name="直接连接符 9"/>
            <p:cNvCxnSpPr/>
            <p:nvPr/>
          </p:nvCxnSpPr>
          <p:spPr>
            <a:xfrm>
              <a:off x="982269" y="3403600"/>
              <a:ext cx="174352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1245" y="3527163"/>
              <a:ext cx="2185573" cy="304800"/>
            </a:xfrm>
            <a:prstGeom prst="rect">
              <a:avLst/>
            </a:prstGeom>
            <a:noFill/>
          </p:spPr>
          <p:txBody>
            <a:bodyPr wrap="square" rtlCol="0">
              <a:noAutofit/>
            </a:bodyPr>
            <a:lstStyle/>
            <a:p>
              <a:pPr lvl="0" algn="ctr">
                <a:lnSpc>
                  <a:spcPct val="107000"/>
                </a:lnSpc>
                <a:spcAft>
                  <a:spcPts val="800"/>
                </a:spcAft>
                <a:tabLst>
                  <a:tab pos="2278380" algn="l"/>
                </a:tabLst>
              </a:pPr>
              <a:r>
                <a:rPr lang="vi-VN" sz="1100" b="1" kern="100"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Tính cấp thiết:</a:t>
              </a:r>
              <a:endParaRPr lang="en-US" sz="1100" b="1" kern="100" dirty="0">
                <a:effectLst/>
                <a:latin typeface="Noto Sans" panose="020B0502040504020204" pitchFamily="34" charset="0"/>
                <a:ea typeface="Noto Sans" panose="020B0502040504020204" pitchFamily="34" charset="0"/>
                <a:cs typeface="Noto Sans" panose="020B0502040504020204" pitchFamily="34" charset="0"/>
              </a:endParaRPr>
            </a:p>
          </p:txBody>
        </p:sp>
        <p:grpSp>
          <p:nvGrpSpPr>
            <p:cNvPr id="13" name="组合 12"/>
            <p:cNvGrpSpPr/>
            <p:nvPr/>
          </p:nvGrpSpPr>
          <p:grpSpPr>
            <a:xfrm>
              <a:off x="1455505" y="2367841"/>
              <a:ext cx="797052" cy="842954"/>
              <a:chOff x="1790700" y="1727200"/>
              <a:chExt cx="1429004" cy="1511300"/>
            </a:xfrm>
          </p:grpSpPr>
          <p:sp>
            <p:nvSpPr>
              <p:cNvPr id="14" name="等腰三角形 13"/>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sp>
            <p:nvSpPr>
              <p:cNvPr id="15" name="等腰三角形 14"/>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algn="ctr"/>
                <a:r>
                  <a:rPr lang="vi-VN" altLang="vi-VN" sz="2000" b="1" dirty="0">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1</a:t>
                </a:r>
                <a:endParaRPr lang="zh-CN" altLang="en-US" sz="2000" b="1" dirty="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grpSp>
      <p:grpSp>
        <p:nvGrpSpPr>
          <p:cNvPr id="16" name="组合 15"/>
          <p:cNvGrpSpPr/>
          <p:nvPr/>
        </p:nvGrpSpPr>
        <p:grpSpPr>
          <a:xfrm>
            <a:off x="3424289" y="2478597"/>
            <a:ext cx="2591138" cy="3987692"/>
            <a:chOff x="3406401" y="2065338"/>
            <a:chExt cx="2591138" cy="3987692"/>
          </a:xfrm>
        </p:grpSpPr>
        <p:sp>
          <p:nvSpPr>
            <p:cNvPr id="17" name="圆角矩形 16"/>
            <p:cNvSpPr/>
            <p:nvPr/>
          </p:nvSpPr>
          <p:spPr>
            <a:xfrm>
              <a:off x="3406401" y="2065338"/>
              <a:ext cx="2591138" cy="3987692"/>
            </a:xfrm>
            <a:prstGeom prst="roundRect">
              <a:avLst>
                <a:gd name="adj" fmla="val 6705"/>
              </a:avLst>
            </a:prstGeom>
            <a:noFill/>
            <a:ln w="19050" cap="flat" cmpd="sng" algn="ctr">
              <a:solidFill>
                <a:schemeClr val="tx1">
                  <a:lumMod val="75000"/>
                  <a:lumOff val="25000"/>
                </a:schemeClr>
              </a:solidFill>
              <a:prstDash val="solid"/>
              <a:miter lim="800000"/>
            </a:ln>
            <a:effectLst/>
          </p:spPr>
          <p:txBody>
            <a:bodyPr anchor="ctr"/>
            <a:lstStyle/>
            <a:p>
              <a:pPr marL="0" marR="0" lvl="0" indent="0" algn="ctr" defTabSz="685800" eaLnBrk="1" fontAlgn="auto" latinLnBrk="0" hangingPunct="1">
                <a:lnSpc>
                  <a:spcPct val="100000"/>
                </a:lnSpc>
                <a:spcBef>
                  <a:spcPct val="0"/>
                </a:spcBef>
                <a:spcAft>
                  <a:spcPct val="0"/>
                </a:spcAft>
                <a:buClrTx/>
                <a:buSzTx/>
                <a:buFontTx/>
                <a:buNone/>
                <a:defRPr/>
              </a:pPr>
              <a:endParaRPr kumimoji="0" lang="zh-CN" altLang="en-US" sz="1100" b="0" i="0" u="none" strike="noStrike" kern="0" cap="none" spc="0" normalizeH="0" baseline="0" noProof="0">
                <a:ln>
                  <a:noFill/>
                </a:ln>
                <a:solidFill>
                  <a:srgbClr val="FFFFFF"/>
                </a:solidFill>
                <a:effectLst/>
                <a:uLnTx/>
                <a:uFillTx/>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18" name="直接连接符 17"/>
            <p:cNvCxnSpPr/>
            <p:nvPr/>
          </p:nvCxnSpPr>
          <p:spPr>
            <a:xfrm>
              <a:off x="3830208" y="3403600"/>
              <a:ext cx="174352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609184" y="3527163"/>
              <a:ext cx="2185573" cy="304800"/>
            </a:xfrm>
            <a:prstGeom prst="rect">
              <a:avLst/>
            </a:prstGeom>
            <a:noFill/>
          </p:spPr>
          <p:txBody>
            <a:bodyPr wrap="square" rtlCol="0">
              <a:normAutofit/>
            </a:bodyPr>
            <a:lstStyle/>
            <a:p>
              <a:pPr algn="ctr"/>
              <a:r>
                <a:rPr lang="vi-VN" sz="1100" b="1"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Tính khả thi</a:t>
              </a:r>
              <a:endParaRPr lang="vi-VN" altLang="vi-VN" sz="1100" b="1"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grpSp>
          <p:nvGrpSpPr>
            <p:cNvPr id="21" name="组合 20"/>
            <p:cNvGrpSpPr/>
            <p:nvPr/>
          </p:nvGrpSpPr>
          <p:grpSpPr>
            <a:xfrm>
              <a:off x="4303444" y="2367841"/>
              <a:ext cx="797052" cy="842954"/>
              <a:chOff x="1790700" y="1727200"/>
              <a:chExt cx="1429004" cy="1511300"/>
            </a:xfrm>
          </p:grpSpPr>
          <p:sp>
            <p:nvSpPr>
              <p:cNvPr id="22" name="等腰三角形 21"/>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sp>
            <p:nvSpPr>
              <p:cNvPr id="23" name="等腰三角形 22"/>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algn="ctr"/>
                <a:r>
                  <a:rPr lang="vi-VN" altLang="vi-VN" sz="2000" b="1" dirty="0">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2</a:t>
                </a:r>
                <a:endParaRPr lang="zh-CN" altLang="en-US" sz="2000" b="1" dirty="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grpSp>
      <p:grpSp>
        <p:nvGrpSpPr>
          <p:cNvPr id="24" name="组合 23"/>
          <p:cNvGrpSpPr/>
          <p:nvPr/>
        </p:nvGrpSpPr>
        <p:grpSpPr>
          <a:xfrm>
            <a:off x="6293947" y="2478597"/>
            <a:ext cx="2591138" cy="3987692"/>
            <a:chOff x="6254340" y="2065338"/>
            <a:chExt cx="2591138" cy="3987692"/>
          </a:xfrm>
        </p:grpSpPr>
        <p:sp>
          <p:nvSpPr>
            <p:cNvPr id="25" name="圆角矩形 24"/>
            <p:cNvSpPr/>
            <p:nvPr/>
          </p:nvSpPr>
          <p:spPr>
            <a:xfrm>
              <a:off x="6254340" y="2065338"/>
              <a:ext cx="2591138" cy="3987692"/>
            </a:xfrm>
            <a:prstGeom prst="roundRect">
              <a:avLst>
                <a:gd name="adj" fmla="val 6705"/>
              </a:avLst>
            </a:prstGeom>
            <a:noFill/>
            <a:ln w="19050" cap="flat" cmpd="sng" algn="ctr">
              <a:solidFill>
                <a:schemeClr val="tx1">
                  <a:lumMod val="75000"/>
                  <a:lumOff val="25000"/>
                </a:schemeClr>
              </a:solidFill>
              <a:prstDash val="solid"/>
              <a:miter lim="800000"/>
            </a:ln>
            <a:effectLst/>
          </p:spPr>
          <p:txBody>
            <a:bodyPr anchor="ctr"/>
            <a:lstStyle/>
            <a:p>
              <a:pPr marL="0" marR="0" lvl="0" indent="0" algn="ctr" defTabSz="685800" eaLnBrk="1" fontAlgn="auto" latinLnBrk="0" hangingPunct="1">
                <a:lnSpc>
                  <a:spcPct val="100000"/>
                </a:lnSpc>
                <a:spcBef>
                  <a:spcPct val="0"/>
                </a:spcBef>
                <a:spcAft>
                  <a:spcPct val="0"/>
                </a:spcAft>
                <a:buClrTx/>
                <a:buSzTx/>
                <a:buFontTx/>
                <a:buNone/>
                <a:defRPr/>
              </a:pPr>
              <a:endParaRPr kumimoji="0" lang="zh-CN" altLang="en-US" sz="1100" b="0" i="0" u="none" strike="noStrike" kern="0" cap="none" spc="0" normalizeH="0" baseline="0" noProof="0" dirty="0">
                <a:ln>
                  <a:noFill/>
                </a:ln>
                <a:solidFill>
                  <a:srgbClr val="FFFFFF"/>
                </a:solidFill>
                <a:effectLst/>
                <a:uLnTx/>
                <a:uFillTx/>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26" name="直接连接符 25"/>
            <p:cNvCxnSpPr/>
            <p:nvPr/>
          </p:nvCxnSpPr>
          <p:spPr>
            <a:xfrm>
              <a:off x="6678147" y="3403600"/>
              <a:ext cx="174352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57122" y="3531224"/>
              <a:ext cx="2185573" cy="304800"/>
            </a:xfrm>
            <a:prstGeom prst="rect">
              <a:avLst/>
            </a:prstGeom>
            <a:noFill/>
          </p:spPr>
          <p:txBody>
            <a:bodyPr wrap="square" rtlCol="0">
              <a:noAutofit/>
            </a:bodyPr>
            <a:lstStyle/>
            <a:p>
              <a:pPr algn="ctr"/>
              <a:r>
                <a:rPr lang="vi-VN" sz="1100" b="1" dirty="0">
                  <a:solidFill>
                    <a:srgbClr val="434343"/>
                  </a:solidFill>
                  <a:effectLst/>
                  <a:latin typeface="Noto Sans" panose="020B0502040504020204" pitchFamily="34" charset="0"/>
                  <a:ea typeface="Noto Sans" panose="020B0502040504020204" pitchFamily="34" charset="0"/>
                  <a:cs typeface="Noto Sans" panose="020B0502040504020204" pitchFamily="34" charset="0"/>
                </a:rPr>
                <a:t>Tính sáng tạo</a:t>
              </a:r>
              <a:endParaRPr lang="vi-VN" altLang="vi-VN" sz="1100" b="1"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grpSp>
          <p:nvGrpSpPr>
            <p:cNvPr id="29" name="组合 28"/>
            <p:cNvGrpSpPr/>
            <p:nvPr/>
          </p:nvGrpSpPr>
          <p:grpSpPr>
            <a:xfrm>
              <a:off x="7151383" y="2367841"/>
              <a:ext cx="797052" cy="842954"/>
              <a:chOff x="1790700" y="1727200"/>
              <a:chExt cx="1429004" cy="1511300"/>
            </a:xfrm>
          </p:grpSpPr>
          <p:sp>
            <p:nvSpPr>
              <p:cNvPr id="30" name="等腰三角形 29"/>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sp>
            <p:nvSpPr>
              <p:cNvPr id="31" name="等腰三角形 30"/>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algn="ctr"/>
                <a:r>
                  <a:rPr lang="vi-VN" altLang="vi-VN" sz="2000" b="1" dirty="0">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3</a:t>
                </a:r>
                <a:endParaRPr lang="zh-CN" altLang="en-US" sz="2000" b="1" dirty="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grpSp>
      <p:grpSp>
        <p:nvGrpSpPr>
          <p:cNvPr id="32" name="组合 31"/>
          <p:cNvGrpSpPr/>
          <p:nvPr/>
        </p:nvGrpSpPr>
        <p:grpSpPr>
          <a:xfrm>
            <a:off x="9106109" y="2478597"/>
            <a:ext cx="2591138" cy="3987692"/>
            <a:chOff x="9102280" y="2065338"/>
            <a:chExt cx="2591138" cy="3987692"/>
          </a:xfrm>
        </p:grpSpPr>
        <p:sp>
          <p:nvSpPr>
            <p:cNvPr id="33" name="圆角矩形 32"/>
            <p:cNvSpPr/>
            <p:nvPr/>
          </p:nvSpPr>
          <p:spPr>
            <a:xfrm>
              <a:off x="9102280" y="2065338"/>
              <a:ext cx="2591138" cy="3987692"/>
            </a:xfrm>
            <a:prstGeom prst="roundRect">
              <a:avLst>
                <a:gd name="adj" fmla="val 6705"/>
              </a:avLst>
            </a:prstGeom>
            <a:noFill/>
            <a:ln w="19050" cap="flat" cmpd="sng" algn="ctr">
              <a:solidFill>
                <a:schemeClr val="tx1">
                  <a:lumMod val="75000"/>
                  <a:lumOff val="25000"/>
                </a:schemeClr>
              </a:solidFill>
              <a:prstDash val="solid"/>
              <a:miter lim="800000"/>
            </a:ln>
            <a:effectLst/>
          </p:spPr>
          <p:txBody>
            <a:bodyPr anchor="ctr"/>
            <a:lstStyle/>
            <a:p>
              <a:pPr marL="0" marR="0" lvl="0" indent="0" algn="ctr" defTabSz="685800" eaLnBrk="1" fontAlgn="auto" latinLnBrk="0" hangingPunct="1">
                <a:lnSpc>
                  <a:spcPct val="100000"/>
                </a:lnSpc>
                <a:spcBef>
                  <a:spcPct val="0"/>
                </a:spcBef>
                <a:spcAft>
                  <a:spcPct val="0"/>
                </a:spcAft>
                <a:buClrTx/>
                <a:buSzTx/>
                <a:buFontTx/>
                <a:buNone/>
                <a:defRPr/>
              </a:pPr>
              <a:endParaRPr kumimoji="0" lang="zh-CN" altLang="en-US" sz="1100" b="0" i="0" u="none" strike="noStrike" kern="0" cap="none" spc="0" normalizeH="0" baseline="0" noProof="0">
                <a:ln>
                  <a:noFill/>
                </a:ln>
                <a:solidFill>
                  <a:srgbClr val="FFFFFF"/>
                </a:solidFill>
                <a:effectLst/>
                <a:uLnTx/>
                <a:uFillTx/>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cxnSp>
          <p:nvCxnSpPr>
            <p:cNvPr id="34" name="直接连接符 33"/>
            <p:cNvCxnSpPr/>
            <p:nvPr/>
          </p:nvCxnSpPr>
          <p:spPr>
            <a:xfrm>
              <a:off x="9526087" y="3403600"/>
              <a:ext cx="174352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9305063" y="3527163"/>
              <a:ext cx="2185573" cy="304800"/>
            </a:xfrm>
            <a:prstGeom prst="rect">
              <a:avLst/>
            </a:prstGeom>
            <a:noFill/>
          </p:spPr>
          <p:txBody>
            <a:bodyPr wrap="square" rtlCol="0">
              <a:noAutofit/>
            </a:bodyPr>
            <a:lstStyle/>
            <a:p>
              <a:pPr algn="ctr"/>
              <a:r>
                <a:rPr lang="vi-VN" sz="1100" b="1" dirty="0">
                  <a:solidFill>
                    <a:srgbClr val="515253"/>
                  </a:solidFill>
                  <a:effectLst/>
                  <a:latin typeface="Noto Sans" panose="020B0502040504020204" pitchFamily="34" charset="0"/>
                  <a:ea typeface="Noto Sans" panose="020B0502040504020204" pitchFamily="34" charset="0"/>
                  <a:cs typeface="Noto Sans" panose="020B0502040504020204" pitchFamily="34" charset="0"/>
                </a:rPr>
                <a:t>Sở thích cá nhân</a:t>
              </a:r>
              <a:endParaRPr lang="vi-VN" altLang="vi-VN" sz="1100" b="1"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grpSp>
          <p:nvGrpSpPr>
            <p:cNvPr id="37" name="组合 36"/>
            <p:cNvGrpSpPr/>
            <p:nvPr/>
          </p:nvGrpSpPr>
          <p:grpSpPr>
            <a:xfrm>
              <a:off x="9999323" y="2367841"/>
              <a:ext cx="797052" cy="842954"/>
              <a:chOff x="1790700" y="1727200"/>
              <a:chExt cx="1429004" cy="1511300"/>
            </a:xfrm>
          </p:grpSpPr>
          <p:sp>
            <p:nvSpPr>
              <p:cNvPr id="38" name="等腰三角形 37"/>
              <p:cNvSpPr/>
              <p:nvPr/>
            </p:nvSpPr>
            <p:spPr>
              <a:xfrm>
                <a:off x="1790700" y="1727200"/>
                <a:ext cx="1429004" cy="1231900"/>
              </a:xfrm>
              <a:prstGeom prst="triangl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sp>
            <p:nvSpPr>
              <p:cNvPr id="39" name="等腰三角形 38"/>
              <p:cNvSpPr/>
              <p:nvPr/>
            </p:nvSpPr>
            <p:spPr>
              <a:xfrm>
                <a:off x="1790700" y="2006600"/>
                <a:ext cx="1429004" cy="1231900"/>
              </a:xfrm>
              <a:prstGeom prst="triangle">
                <a:avLst/>
              </a:prstGeom>
              <a:solidFill>
                <a:schemeClr val="tx1">
                  <a:lumMod val="75000"/>
                  <a:lumOff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b">
                <a:noAutofit/>
              </a:bodyPr>
              <a:lstStyle/>
              <a:p>
                <a:pPr algn="ctr"/>
                <a:r>
                  <a:rPr lang="vi-VN" altLang="vi-VN" sz="2000" b="1" dirty="0">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rPr>
                  <a:t>4</a:t>
                </a:r>
                <a:endParaRPr lang="zh-CN" altLang="en-US" sz="2000" b="1" dirty="0">
                  <a:latin typeface="Noto Sans" panose="020B0502040504020204" pitchFamily="34" charset="0"/>
                  <a:ea typeface="Noto Sans CJK Regular" panose="020B0500000000000000" pitchFamily="34" charset="-122"/>
                  <a:cs typeface="Noto Sans" panose="020B0502040504020204" pitchFamily="34" charset="0"/>
                  <a:sym typeface="Noto Sans CJK Regular" panose="020B0500000000000000" pitchFamily="34" charset="-122"/>
                </a:endParaRPr>
              </a:p>
            </p:txBody>
          </p:sp>
        </p:grpSp>
      </p:grpSp>
      <p:sp>
        <p:nvSpPr>
          <p:cNvPr id="5" name="TextBox 4">
            <a:extLst>
              <a:ext uri="{FF2B5EF4-FFF2-40B4-BE49-F238E27FC236}">
                <a16:creationId xmlns:a16="http://schemas.microsoft.com/office/drawing/2014/main" id="{75E9AD15-B9A2-F7B5-9DD3-6029636E5BF7}"/>
              </a:ext>
            </a:extLst>
          </p:cNvPr>
          <p:cNvSpPr txBox="1"/>
          <p:nvPr/>
        </p:nvSpPr>
        <p:spPr>
          <a:xfrm>
            <a:off x="521451" y="4349933"/>
            <a:ext cx="2461260" cy="2123658"/>
          </a:xfrm>
          <a:prstGeom prst="rect">
            <a:avLst/>
          </a:prstGeom>
          <a:noFill/>
        </p:spPr>
        <p:txBody>
          <a:bodyPr wrap="square" rtlCol="0">
            <a:spAutoFit/>
          </a:bodyPr>
          <a:lstStyle/>
          <a:p>
            <a:r>
              <a:rPr lang="vi-VN" sz="1100" kern="100" dirty="0">
                <a:solidFill>
                  <a:srgbClr val="515253"/>
                </a:solidFill>
                <a:latin typeface="Noto Sans" panose="020B0502040504020204" pitchFamily="34" charset="0"/>
                <a:ea typeface="Noto Sans" panose="020B0502040504020204" pitchFamily="34" charset="0"/>
                <a:cs typeface="Noto Sans" panose="020B0502040504020204" pitchFamily="34" charset="0"/>
              </a:rPr>
              <a:t>Nhận diện động vật đóng vai trò quan trọng trong nhiều lĩnh vực như bảo tồn động vật hoang dã, nông nghiệp, an ninh, giáo dục. Tuy nhiên, các phương pháp truyền thống thường tốn thời gian, công sức và độ chính xác chưa cao. Do đó, việc ứng dụng trí tuệ nhân tạo (AI), đặc biệt là mạng nơ-</a:t>
            </a:r>
            <a:r>
              <a:rPr lang="vi-VN" sz="1100" kern="100" dirty="0" err="1">
                <a:solidFill>
                  <a:srgbClr val="515253"/>
                </a:solidFill>
                <a:latin typeface="Noto Sans" panose="020B0502040504020204" pitchFamily="34" charset="0"/>
                <a:ea typeface="Noto Sans" panose="020B0502040504020204" pitchFamily="34" charset="0"/>
                <a:cs typeface="Noto Sans" panose="020B0502040504020204" pitchFamily="34" charset="0"/>
              </a:rPr>
              <a:t>ron</a:t>
            </a:r>
            <a:r>
              <a:rPr lang="vi-VN" sz="1100" kern="100" dirty="0">
                <a:solidFill>
                  <a:srgbClr val="515253"/>
                </a:solidFill>
                <a:latin typeface="Noto Sans" panose="020B0502040504020204" pitchFamily="34" charset="0"/>
                <a:ea typeface="Noto Sans" panose="020B0502040504020204" pitchFamily="34" charset="0"/>
                <a:cs typeface="Noto Sans" panose="020B0502040504020204" pitchFamily="34" charset="0"/>
              </a:rPr>
              <a:t> tích chập (CNN) vào nhận diện động vật là hướng đi tiềm năng để giải quyết bài toán này</a:t>
            </a:r>
            <a:endParaRPr lang="en-US" sz="1100" dirty="0">
              <a:latin typeface="Noto Sans" panose="020B0502040504020204" pitchFamily="34" charset="0"/>
              <a:ea typeface="Noto Sans" panose="020B0502040504020204" pitchFamily="34" charset="0"/>
              <a:cs typeface="Noto Sans" panose="020B0502040504020204" pitchFamily="34" charset="0"/>
            </a:endParaRPr>
          </a:p>
        </p:txBody>
      </p:sp>
      <p:sp>
        <p:nvSpPr>
          <p:cNvPr id="40" name="TextBox 39">
            <a:extLst>
              <a:ext uri="{FF2B5EF4-FFF2-40B4-BE49-F238E27FC236}">
                <a16:creationId xmlns:a16="http://schemas.microsoft.com/office/drawing/2014/main" id="{5279D8B4-25E7-0FE7-9AB3-2B4AF3091F7E}"/>
              </a:ext>
            </a:extLst>
          </p:cNvPr>
          <p:cNvSpPr txBox="1"/>
          <p:nvPr/>
        </p:nvSpPr>
        <p:spPr>
          <a:xfrm>
            <a:off x="3424289" y="4349933"/>
            <a:ext cx="2555360" cy="1277273"/>
          </a:xfrm>
          <a:prstGeom prst="rect">
            <a:avLst/>
          </a:prstGeom>
          <a:noFill/>
        </p:spPr>
        <p:txBody>
          <a:bodyPr wrap="square" rtlCol="0">
            <a:spAutoFit/>
          </a:bodyPr>
          <a:lstStyle/>
          <a:p>
            <a:r>
              <a:rPr lang="vi-VN" sz="1100" kern="100" dirty="0">
                <a:solidFill>
                  <a:srgbClr val="515253"/>
                </a:solidFill>
                <a:latin typeface="Noto Sans" panose="020B0502040504020204" pitchFamily="34" charset="0"/>
                <a:ea typeface="Noto Sans" panose="020B0502040504020204" pitchFamily="34" charset="0"/>
                <a:cs typeface="Noto Sans" panose="020B0502040504020204" pitchFamily="34" charset="0"/>
              </a:rPr>
              <a:t>CNN đã chứng minh hiệu quả vượt trội trong xử lý hình ảnh, nhận diện vật thể. Việc áp dụng CNN vào nhận diện động vật là hoàn toàn khả thi với nguồn dữ liệu ngày càng phong phú và công nghệ tính toán phát triển mạnh mẽ</a:t>
            </a:r>
            <a:endParaRPr lang="en-US" sz="1100" dirty="0">
              <a:latin typeface="Noto Sans" panose="020B0502040504020204" pitchFamily="34" charset="0"/>
              <a:ea typeface="Noto Sans" panose="020B0502040504020204" pitchFamily="34" charset="0"/>
              <a:cs typeface="Noto Sans" panose="020B0502040504020204" pitchFamily="34" charset="0"/>
            </a:endParaRPr>
          </a:p>
        </p:txBody>
      </p:sp>
      <p:sp>
        <p:nvSpPr>
          <p:cNvPr id="42" name="TextBox 41">
            <a:extLst>
              <a:ext uri="{FF2B5EF4-FFF2-40B4-BE49-F238E27FC236}">
                <a16:creationId xmlns:a16="http://schemas.microsoft.com/office/drawing/2014/main" id="{F84102AA-7100-E0DF-755D-90AB29125CA6}"/>
              </a:ext>
            </a:extLst>
          </p:cNvPr>
          <p:cNvSpPr txBox="1"/>
          <p:nvPr/>
        </p:nvSpPr>
        <p:spPr>
          <a:xfrm>
            <a:off x="6392066" y="4349933"/>
            <a:ext cx="2279995" cy="938719"/>
          </a:xfrm>
          <a:prstGeom prst="rect">
            <a:avLst/>
          </a:prstGeom>
          <a:noFill/>
        </p:spPr>
        <p:txBody>
          <a:bodyPr wrap="square" rtlCol="0">
            <a:spAutoFit/>
          </a:bodyPr>
          <a:lstStyle/>
          <a:p>
            <a:r>
              <a:rPr lang="vi-VN" sz="1100" dirty="0">
                <a:latin typeface="Noto Sans" panose="020B0502040504020204" pitchFamily="34" charset="0"/>
                <a:ea typeface="Noto Sans" panose="020B0502040504020204" pitchFamily="34" charset="0"/>
                <a:cs typeface="Noto Sans" panose="020B0502040504020204" pitchFamily="34" charset="0"/>
              </a:rPr>
              <a:t>Dự án có thể đề xuất các giải pháp mới, sáng tạo cho bài toán nhận diện động vật, góp phần nâng cao hiệu quả và mở rộng phạm vi ứng dụng.</a:t>
            </a:r>
            <a:endParaRPr lang="en-US" sz="1100" dirty="0">
              <a:latin typeface="Noto Sans" panose="020B0502040504020204" pitchFamily="34" charset="0"/>
              <a:ea typeface="Noto Sans" panose="020B0502040504020204" pitchFamily="34" charset="0"/>
              <a:cs typeface="Noto Sans" panose="020B0502040504020204" pitchFamily="34" charset="0"/>
            </a:endParaRPr>
          </a:p>
        </p:txBody>
      </p:sp>
      <p:sp>
        <p:nvSpPr>
          <p:cNvPr id="44" name="TextBox 43">
            <a:extLst>
              <a:ext uri="{FF2B5EF4-FFF2-40B4-BE49-F238E27FC236}">
                <a16:creationId xmlns:a16="http://schemas.microsoft.com/office/drawing/2014/main" id="{A3DD7A86-4A11-3A12-58E9-4F2BE8E75829}"/>
              </a:ext>
            </a:extLst>
          </p:cNvPr>
          <p:cNvSpPr txBox="1"/>
          <p:nvPr/>
        </p:nvSpPr>
        <p:spPr>
          <a:xfrm>
            <a:off x="456512" y="1586803"/>
            <a:ext cx="513510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Noto Sans" panose="020B0502040504020204" pitchFamily="34" charset="0"/>
                <a:ea typeface="Noto Sans" panose="020B0502040504020204" pitchFamily="34" charset="0"/>
                <a:cs typeface="Noto Sans" panose="020B0502040504020204" pitchFamily="34" charset="0"/>
              </a:rPr>
              <a:t>Lý do </a:t>
            </a:r>
            <a:r>
              <a:rPr lang="en-US" b="1" dirty="0" err="1">
                <a:latin typeface="Noto Sans" panose="020B0502040504020204" pitchFamily="34" charset="0"/>
                <a:ea typeface="Noto Sans" panose="020B0502040504020204" pitchFamily="34" charset="0"/>
                <a:cs typeface="Noto Sans" panose="020B0502040504020204" pitchFamily="34" charset="0"/>
              </a:rPr>
              <a:t>chọn</a:t>
            </a:r>
            <a:r>
              <a:rPr lang="en-US" b="1" dirty="0">
                <a:latin typeface="Noto Sans" panose="020B0502040504020204" pitchFamily="34" charset="0"/>
                <a:ea typeface="Noto Sans" panose="020B0502040504020204" pitchFamily="34" charset="0"/>
                <a:cs typeface="Noto Sans" panose="020B0502040504020204" pitchFamily="34" charset="0"/>
              </a:rPr>
              <a:t> </a:t>
            </a:r>
            <a:r>
              <a:rPr lang="en-US" b="1" dirty="0" err="1">
                <a:latin typeface="Noto Sans" panose="020B0502040504020204" pitchFamily="34" charset="0"/>
                <a:ea typeface="Noto Sans" panose="020B0502040504020204" pitchFamily="34" charset="0"/>
                <a:cs typeface="Noto Sans" panose="020B0502040504020204" pitchFamily="34" charset="0"/>
              </a:rPr>
              <a:t>đề</a:t>
            </a:r>
            <a:r>
              <a:rPr lang="en-US" b="1" dirty="0">
                <a:latin typeface="Noto Sans" panose="020B0502040504020204" pitchFamily="34" charset="0"/>
                <a:ea typeface="Noto Sans" panose="020B0502040504020204" pitchFamily="34" charset="0"/>
                <a:cs typeface="Noto Sans" panose="020B0502040504020204" pitchFamily="34" charset="0"/>
              </a:rPr>
              <a:t> </a:t>
            </a:r>
            <a:r>
              <a:rPr lang="en-US" b="1" dirty="0" err="1">
                <a:latin typeface="Noto Sans" panose="020B0502040504020204" pitchFamily="34" charset="0"/>
                <a:ea typeface="Noto Sans" panose="020B0502040504020204" pitchFamily="34" charset="0"/>
                <a:cs typeface="Noto Sans" panose="020B0502040504020204" pitchFamily="34" charset="0"/>
              </a:rPr>
              <a:t>tài</a:t>
            </a:r>
            <a:r>
              <a:rPr lang="vi-VN" b="1" dirty="0">
                <a:latin typeface="Noto Sans" panose="020B0502040504020204" pitchFamily="34" charset="0"/>
                <a:ea typeface="Noto Sans" panose="020B0502040504020204" pitchFamily="34" charset="0"/>
                <a:cs typeface="Noto Sans" panose="020B0502040504020204" pitchFamily="34" charset="0"/>
              </a:rPr>
              <a:t>:</a:t>
            </a:r>
            <a:endParaRPr lang="en-US" b="1" dirty="0">
              <a:latin typeface="Noto Sans" panose="020B0502040504020204" pitchFamily="34" charset="0"/>
              <a:ea typeface="Noto Sans" panose="020B0502040504020204" pitchFamily="34" charset="0"/>
              <a:cs typeface="Noto Sans" panose="020B0502040504020204" pitchFamily="34" charset="0"/>
            </a:endParaRPr>
          </a:p>
        </p:txBody>
      </p:sp>
      <p:sp>
        <p:nvSpPr>
          <p:cNvPr id="45" name="TextBox 44">
            <a:extLst>
              <a:ext uri="{FF2B5EF4-FFF2-40B4-BE49-F238E27FC236}">
                <a16:creationId xmlns:a16="http://schemas.microsoft.com/office/drawing/2014/main" id="{0BA6240D-3330-770E-EF94-091841EEDEAF}"/>
              </a:ext>
            </a:extLst>
          </p:cNvPr>
          <p:cNvSpPr txBox="1"/>
          <p:nvPr/>
        </p:nvSpPr>
        <p:spPr>
          <a:xfrm>
            <a:off x="9225280" y="4450080"/>
            <a:ext cx="2346960" cy="769441"/>
          </a:xfrm>
          <a:prstGeom prst="rect">
            <a:avLst/>
          </a:prstGeom>
          <a:noFill/>
        </p:spPr>
        <p:txBody>
          <a:bodyPr wrap="square" rtlCol="0">
            <a:spAutoFit/>
          </a:bodyPr>
          <a:lstStyle/>
          <a:p>
            <a:r>
              <a:rPr lang="vi-VN" sz="1100" dirty="0">
                <a:solidFill>
                  <a:srgbClr val="515253"/>
                </a:solidFill>
                <a:latin typeface="Noto Sans" panose="020B0502040504020204" pitchFamily="34" charset="0"/>
                <a:ea typeface="Noto Sans" panose="020B0502040504020204" pitchFamily="34" charset="0"/>
                <a:cs typeface="Noto Sans" panose="020B0502040504020204" pitchFamily="34" charset="0"/>
              </a:rPr>
              <a:t>Đề tài phù hợp với sở thích, định hướng nghiên cứu của bản thân, tạo động lực để nghiên cứu và học hỏi sâu hơn.</a:t>
            </a:r>
            <a:endParaRPr lang="en-US" sz="11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767922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 calcmode="lin" valueType="num">
                                      <p:cBhvr additive="base">
                                        <p:cTn id="7"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
                                            <p:txEl>
                                              <p:pRg st="0" end="0"/>
                                            </p:txEl>
                                          </p:spTgt>
                                        </p:tgtEl>
                                        <p:attrNameLst>
                                          <p:attrName>style.visibility</p:attrName>
                                        </p:attrNameLst>
                                      </p:cBhvr>
                                      <p:to>
                                        <p:strVal val="visible"/>
                                      </p:to>
                                    </p:set>
                                    <p:animEffect transition="in" filter="fade">
                                      <p:cBhvr>
                                        <p:cTn id="30" dur="500"/>
                                        <p:tgtEl>
                                          <p:spTgt spid="4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animEffect transition="in" filter="fade">
                                      <p:cBhvr>
                                        <p:cTn id="41" dur="500"/>
                                        <p:tgtEl>
                                          <p:spTgt spid="4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fade">
                                      <p:cBhvr>
                                        <p:cTn id="5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938" y="921885"/>
            <a:ext cx="442479" cy="350229"/>
            <a:chOff x="5392193" y="2657998"/>
            <a:chExt cx="677202" cy="536016"/>
          </a:xfrm>
        </p:grpSpPr>
        <p:sp>
          <p:nvSpPr>
            <p:cNvPr id="3" name="箭头: V 形 226">
              <a:extLst>
                <a:ext uri="{FF2B5EF4-FFF2-40B4-BE49-F238E27FC236}">
                  <a16:creationId xmlns:a16="http://schemas.microsoft.com/office/drawing/2014/main" id="{EF48E36C-50C0-495F-B394-3A8224022844}"/>
                </a:ext>
              </a:extLst>
            </p:cNvPr>
            <p:cNvSpPr/>
            <p:nvPr/>
          </p:nvSpPr>
          <p:spPr>
            <a:xfrm>
              <a:off x="5685725" y="2657998"/>
              <a:ext cx="383670" cy="536016"/>
            </a:xfrm>
            <a:prstGeom prst="chevron">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4" name="箭头: V 形 227">
              <a:extLst>
                <a:ext uri="{FF2B5EF4-FFF2-40B4-BE49-F238E27FC236}">
                  <a16:creationId xmlns:a16="http://schemas.microsoft.com/office/drawing/2014/main" id="{DD22282A-F38D-4911-BF0B-F91BE1E3BACD}"/>
                </a:ext>
              </a:extLst>
            </p:cNvPr>
            <p:cNvSpPr/>
            <p:nvPr/>
          </p:nvSpPr>
          <p:spPr>
            <a:xfrm>
              <a:off x="5392193" y="2657998"/>
              <a:ext cx="383670" cy="536016"/>
            </a:xfrm>
            <a:prstGeom prst="chevr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sp>
        <p:nvSpPr>
          <p:cNvPr id="6" name="圆角矩形 5"/>
          <p:cNvSpPr/>
          <p:nvPr/>
        </p:nvSpPr>
        <p:spPr>
          <a:xfrm>
            <a:off x="2260135" y="884079"/>
            <a:ext cx="5470355" cy="527459"/>
          </a:xfrm>
          <a:prstGeom prst="roundRect">
            <a:avLst>
              <a:gd name="adj" fmla="val 45794"/>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vi-VN" altLang="vi-VN" sz="2400" b="1" spc="300" dirty="0">
                <a:solidFill>
                  <a:schemeClr val="tx1">
                    <a:lumMod val="75000"/>
                    <a:lumOff val="25000"/>
                  </a:schemeClr>
                </a:solidFill>
                <a:latin typeface="+mj-lt"/>
                <a:ea typeface="Noto Sans"/>
                <a:sym typeface="Noto Sans CJK Regular" panose="020B0500000000000000" pitchFamily="34" charset="-122"/>
              </a:rPr>
              <a:t>Ý nghĩa thực tiễn của đề tài</a:t>
            </a:r>
          </a:p>
        </p:txBody>
      </p:sp>
      <p:sp>
        <p:nvSpPr>
          <p:cNvPr id="7" name="圆角矩形 6"/>
          <p:cNvSpPr/>
          <p:nvPr/>
        </p:nvSpPr>
        <p:spPr>
          <a:xfrm>
            <a:off x="1151964" y="861917"/>
            <a:ext cx="914624" cy="527459"/>
          </a:xfrm>
          <a:prstGeom prst="roundRect">
            <a:avLst>
              <a:gd name="adj" fmla="val 45794"/>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vi-VN" altLang="zh-CN" sz="2600" b="1" dirty="0">
                <a:solidFill>
                  <a:schemeClr val="bg1"/>
                </a:solidFill>
                <a:latin typeface="+mj-lt"/>
                <a:ea typeface="Noto Sans CJK Regular" panose="020B0500000000000000" pitchFamily="34" charset="-122"/>
                <a:sym typeface="Noto Sans CJK Regular" panose="020B0500000000000000" pitchFamily="34" charset="-122"/>
              </a:rPr>
              <a:t>02</a:t>
            </a:r>
            <a:endParaRPr lang="zh-CN" altLang="en-US" sz="2600" b="1" dirty="0">
              <a:solidFill>
                <a:schemeClr val="bg1"/>
              </a:solidFill>
              <a:latin typeface="+mj-lt"/>
              <a:ea typeface="Noto Sans CJK Regular" panose="020B0500000000000000" pitchFamily="34" charset="-122"/>
              <a:sym typeface="Noto Sans CJK Regular" panose="020B0500000000000000" pitchFamily="34" charset="-122"/>
            </a:endParaRPr>
          </a:p>
        </p:txBody>
      </p:sp>
      <p:sp>
        <p:nvSpPr>
          <p:cNvPr id="8" name="Line 31"/>
          <p:cNvSpPr/>
          <p:nvPr/>
        </p:nvSpPr>
        <p:spPr>
          <a:xfrm flipV="1">
            <a:off x="1042035" y="3957320"/>
            <a:ext cx="10079355" cy="2032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t"/>
          <a:lstStyle/>
          <a:p>
            <a:pPr lvl="0"/>
            <a:endParaRPr lang="zh-CN" altLang="en-US">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9" name="Line 32"/>
          <p:cNvSpPr/>
          <p:nvPr/>
        </p:nvSpPr>
        <p:spPr>
          <a:xfrm flipH="1">
            <a:off x="5972175" y="2101850"/>
            <a:ext cx="0" cy="373062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anchor="t"/>
          <a:lstStyle/>
          <a:p>
            <a:pPr lvl="0"/>
            <a:endParaRPr lang="zh-CN" altLang="en-US" dirty="0">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nvGrpSpPr>
          <p:cNvPr id="10" name="组合 9"/>
          <p:cNvGrpSpPr/>
          <p:nvPr/>
        </p:nvGrpSpPr>
        <p:grpSpPr>
          <a:xfrm>
            <a:off x="4300094" y="2295877"/>
            <a:ext cx="1436370" cy="1437005"/>
            <a:chOff x="4286250" y="2146935"/>
            <a:chExt cx="1436370" cy="1437005"/>
          </a:xfrm>
        </p:grpSpPr>
        <p:sp>
          <p:nvSpPr>
            <p:cNvPr id="11" name="饼形 10"/>
            <p:cNvSpPr/>
            <p:nvPr/>
          </p:nvSpPr>
          <p:spPr>
            <a:xfrm>
              <a:off x="4286250" y="2146935"/>
              <a:ext cx="1436370" cy="1437005"/>
            </a:xfrm>
            <a:prstGeom prst="pie">
              <a:avLst>
                <a:gd name="adj1" fmla="val 16281614"/>
                <a:gd name="adj2" fmla="val 10855861"/>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lumMod val="65000"/>
                    <a:lumOff val="35000"/>
                  </a:schemeClr>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2" name="椭圆 11"/>
            <p:cNvSpPr/>
            <p:nvPr/>
          </p:nvSpPr>
          <p:spPr>
            <a:xfrm>
              <a:off x="4474282" y="2393772"/>
              <a:ext cx="1043906" cy="10443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r>
                <a:rPr lang="vi-VN" altLang="vi-VN" sz="3600" b="1" strike="noStrike" noProof="1">
                  <a:solidFill>
                    <a:schemeClr val="bg1"/>
                  </a:solidFill>
                  <a:latin typeface="Noto Sans"/>
                  <a:ea typeface="Noto Sans"/>
                  <a:sym typeface="Noto Sans CJK Regular" panose="020B0500000000000000" pitchFamily="34" charset="-122"/>
                </a:rPr>
                <a:t>01</a:t>
              </a:r>
              <a:endParaRPr lang="zh-CN" altLang="en-US" sz="3600" b="1" strike="noStrike" noProof="1">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grpSp>
        <p:nvGrpSpPr>
          <p:cNvPr id="13" name="组合 12"/>
          <p:cNvGrpSpPr/>
          <p:nvPr/>
        </p:nvGrpSpPr>
        <p:grpSpPr>
          <a:xfrm>
            <a:off x="6293485" y="2299335"/>
            <a:ext cx="1437005" cy="1437005"/>
            <a:chOff x="6293485" y="2159635"/>
            <a:chExt cx="1437005" cy="1437005"/>
          </a:xfrm>
        </p:grpSpPr>
        <p:sp>
          <p:nvSpPr>
            <p:cNvPr id="14" name="饼形 13"/>
            <p:cNvSpPr/>
            <p:nvPr/>
          </p:nvSpPr>
          <p:spPr>
            <a:xfrm>
              <a:off x="6293485" y="2159635"/>
              <a:ext cx="1437005" cy="1437005"/>
            </a:xfrm>
            <a:prstGeom prst="pie">
              <a:avLst>
                <a:gd name="adj1" fmla="val 137762"/>
                <a:gd name="adj2" fmla="val 16187308"/>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lumMod val="65000"/>
                    <a:lumOff val="35000"/>
                  </a:schemeClr>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5" name="椭圆 14"/>
            <p:cNvSpPr/>
            <p:nvPr/>
          </p:nvSpPr>
          <p:spPr>
            <a:xfrm>
              <a:off x="6481600" y="2343255"/>
              <a:ext cx="1044367" cy="10443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vi-VN" altLang="vi-VN" sz="3600" b="1" noProof="1">
                  <a:solidFill>
                    <a:schemeClr val="bg1"/>
                  </a:solidFill>
                  <a:latin typeface="Noto Sans"/>
                  <a:ea typeface="Noto Sans"/>
                  <a:sym typeface="Noto Sans CJK Regular" panose="020B0500000000000000" pitchFamily="34" charset="-122"/>
                </a:rPr>
                <a:t>02</a:t>
              </a:r>
              <a:endParaRPr lang="zh-CN" altLang="en-US" sz="3600" b="1" noProof="1">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grpSp>
        <p:nvGrpSpPr>
          <p:cNvPr id="16" name="组合 15"/>
          <p:cNvGrpSpPr/>
          <p:nvPr/>
        </p:nvGrpSpPr>
        <p:grpSpPr>
          <a:xfrm>
            <a:off x="6293485" y="4298315"/>
            <a:ext cx="1437005" cy="1437005"/>
            <a:chOff x="6293485" y="4158615"/>
            <a:chExt cx="1437005" cy="1437005"/>
          </a:xfrm>
        </p:grpSpPr>
        <p:sp>
          <p:nvSpPr>
            <p:cNvPr id="17" name="饼形 16"/>
            <p:cNvSpPr/>
            <p:nvPr/>
          </p:nvSpPr>
          <p:spPr>
            <a:xfrm>
              <a:off x="6293485" y="4158615"/>
              <a:ext cx="1437005" cy="1437005"/>
            </a:xfrm>
            <a:prstGeom prst="pie">
              <a:avLst>
                <a:gd name="adj1" fmla="val 5268883"/>
                <a:gd name="adj2" fmla="val 21365488"/>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lumMod val="65000"/>
                    <a:lumOff val="35000"/>
                  </a:schemeClr>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18" name="椭圆 17"/>
            <p:cNvSpPr/>
            <p:nvPr/>
          </p:nvSpPr>
          <p:spPr>
            <a:xfrm>
              <a:off x="6481600" y="4354935"/>
              <a:ext cx="1044367" cy="10443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vi-VN" altLang="vi-VN" sz="3600" b="1" noProof="1">
                  <a:solidFill>
                    <a:schemeClr val="bg1"/>
                  </a:solidFill>
                  <a:latin typeface="Noto Sans"/>
                  <a:ea typeface="Noto Sans"/>
                  <a:sym typeface="Noto Sans CJK Regular" panose="020B0500000000000000" pitchFamily="34" charset="-122"/>
                </a:rPr>
                <a:t>04</a:t>
              </a:r>
              <a:endParaRPr lang="zh-CN" altLang="en-US" sz="3600" b="1" noProof="1">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grpSp>
        <p:nvGrpSpPr>
          <p:cNvPr id="19" name="组合 18"/>
          <p:cNvGrpSpPr/>
          <p:nvPr/>
        </p:nvGrpSpPr>
        <p:grpSpPr>
          <a:xfrm>
            <a:off x="4300094" y="4279273"/>
            <a:ext cx="1436370" cy="1437005"/>
            <a:chOff x="4286250" y="4099560"/>
            <a:chExt cx="1436370" cy="1437005"/>
          </a:xfrm>
        </p:grpSpPr>
        <p:sp>
          <p:nvSpPr>
            <p:cNvPr id="20" name="饼形 19"/>
            <p:cNvSpPr/>
            <p:nvPr/>
          </p:nvSpPr>
          <p:spPr>
            <a:xfrm>
              <a:off x="4286250" y="4099560"/>
              <a:ext cx="1436370" cy="1437005"/>
            </a:xfrm>
            <a:prstGeom prst="pie">
              <a:avLst>
                <a:gd name="adj1" fmla="val 11005478"/>
                <a:gd name="adj2" fmla="val 5453282"/>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lumMod val="65000"/>
                    <a:lumOff val="35000"/>
                  </a:schemeClr>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sp>
          <p:nvSpPr>
            <p:cNvPr id="21" name="椭圆 20"/>
            <p:cNvSpPr/>
            <p:nvPr/>
          </p:nvSpPr>
          <p:spPr>
            <a:xfrm>
              <a:off x="4474282" y="4295880"/>
              <a:ext cx="1043906" cy="104436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r>
                <a:rPr lang="vi-VN" altLang="vi-VN" sz="3600" b="1" noProof="1">
                  <a:solidFill>
                    <a:schemeClr val="bg1"/>
                  </a:solidFill>
                  <a:latin typeface="Noto Sans"/>
                  <a:ea typeface="Noto Sans"/>
                  <a:sym typeface="Noto Sans CJK Regular" panose="020B0500000000000000" pitchFamily="34" charset="-122"/>
                </a:rPr>
                <a:t>03</a:t>
              </a:r>
              <a:endParaRPr lang="zh-CN" altLang="en-US" sz="3600" b="1" noProof="1">
                <a:solidFill>
                  <a:schemeClr val="bg1"/>
                </a:solidFill>
                <a:latin typeface="Noto Sans CJK Regular" panose="020B0500000000000000" pitchFamily="34" charset="-122"/>
                <a:ea typeface="Noto Sans CJK Regular" panose="020B0500000000000000" pitchFamily="34" charset="-122"/>
                <a:sym typeface="Noto Sans CJK Regular" panose="020B0500000000000000" pitchFamily="34" charset="-122"/>
              </a:endParaRPr>
            </a:p>
          </p:txBody>
        </p:sp>
      </p:grpSp>
      <p:grpSp>
        <p:nvGrpSpPr>
          <p:cNvPr id="22" name="组合 21"/>
          <p:cNvGrpSpPr/>
          <p:nvPr/>
        </p:nvGrpSpPr>
        <p:grpSpPr>
          <a:xfrm>
            <a:off x="1014396" y="1680912"/>
            <a:ext cx="3365829" cy="1578691"/>
            <a:chOff x="995510" y="1825435"/>
            <a:chExt cx="3101509" cy="1489172"/>
          </a:xfrm>
        </p:grpSpPr>
        <p:sp>
          <p:nvSpPr>
            <p:cNvPr id="23" name="TextBox 23"/>
            <p:cNvSpPr txBox="1"/>
            <p:nvPr/>
          </p:nvSpPr>
          <p:spPr>
            <a:xfrm>
              <a:off x="995510" y="2052352"/>
              <a:ext cx="3076837" cy="1262255"/>
            </a:xfrm>
            <a:prstGeom prst="rect">
              <a:avLst/>
            </a:prstGeom>
            <a:noFill/>
          </p:spPr>
          <p:txBody>
            <a:bodyPr wrap="square" rtlCol="0">
              <a:noAutofit/>
            </a:bodyPr>
            <a:lstStyle/>
            <a:p>
              <a:pPr algn="ctr">
                <a:lnSpc>
                  <a:spcPct val="120000"/>
                </a:lnSpc>
              </a:pPr>
              <a:r>
                <a:rPr lang="vi-VN" sz="1400" b="0"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rPr>
                <a:t>Hệ thống nhận diện động vật tự động giúp theo dõi, giám sát số lượng, di cư của các loài động vật, hỗ trợ công tác bảo tồn hiệu quả hơn.</a:t>
              </a:r>
              <a:endParaRPr lang="vi-VN" altLang="vi-VN" sz="14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sp>
          <p:nvSpPr>
            <p:cNvPr id="24" name="TextBox 24"/>
            <p:cNvSpPr txBox="1"/>
            <p:nvPr/>
          </p:nvSpPr>
          <p:spPr>
            <a:xfrm>
              <a:off x="2676108" y="1825435"/>
              <a:ext cx="1420911" cy="307848"/>
            </a:xfrm>
            <a:prstGeom prst="rect">
              <a:avLst/>
            </a:prstGeom>
            <a:noFill/>
          </p:spPr>
          <p:txBody>
            <a:bodyPr wrap="none" rtlCol="0">
              <a:normAutofit/>
            </a:bodyPr>
            <a:lstStyle/>
            <a:p>
              <a:pPr algn="r"/>
              <a:r>
                <a:rPr lang="vi-VN" altLang="vi-VN" sz="1400" b="1" dirty="0">
                  <a:solidFill>
                    <a:schemeClr val="tx1">
                      <a:lumMod val="75000"/>
                      <a:lumOff val="25000"/>
                    </a:schemeClr>
                  </a:solidFill>
                  <a:latin typeface="Noto Sans"/>
                  <a:ea typeface="Noto Sans"/>
                  <a:sym typeface="Noto Sans CJK Regular" panose="020B0500000000000000" pitchFamily="34" charset="-122"/>
                </a:rPr>
                <a:t>Bảo tồn động vật hoang dã</a:t>
              </a:r>
            </a:p>
          </p:txBody>
        </p:sp>
      </p:grpSp>
      <p:grpSp>
        <p:nvGrpSpPr>
          <p:cNvPr id="25" name="组合 24"/>
          <p:cNvGrpSpPr/>
          <p:nvPr/>
        </p:nvGrpSpPr>
        <p:grpSpPr>
          <a:xfrm>
            <a:off x="1176729" y="4068477"/>
            <a:ext cx="3054350" cy="1442231"/>
            <a:chOff x="1176729" y="3928777"/>
            <a:chExt cx="3054350" cy="1442231"/>
          </a:xfrm>
        </p:grpSpPr>
        <p:sp>
          <p:nvSpPr>
            <p:cNvPr id="26" name="TextBox 23"/>
            <p:cNvSpPr txBox="1"/>
            <p:nvPr/>
          </p:nvSpPr>
          <p:spPr>
            <a:xfrm>
              <a:off x="1176729" y="4265116"/>
              <a:ext cx="3054350" cy="1105892"/>
            </a:xfrm>
            <a:prstGeom prst="rect">
              <a:avLst/>
            </a:prstGeom>
            <a:noFill/>
          </p:spPr>
          <p:txBody>
            <a:bodyPr wrap="square" rtlCol="0">
              <a:normAutofit fontScale="25000" lnSpcReduction="20000"/>
            </a:bodyPr>
            <a:lstStyle/>
            <a:p>
              <a:pPr algn="r">
                <a:lnSpc>
                  <a:spcPct val="120000"/>
                </a:lnSpc>
              </a:pPr>
              <a:r>
                <a:rPr lang="vi-VN" sz="5600" b="0"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rPr>
                <a:t>Giúp học sinh, sinh viên học tập về các loài động vật một cách sinh động, trực quan</a:t>
              </a:r>
              <a:r>
                <a:rPr lang="vi-VN" sz="1400" b="0"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rPr>
                <a:t>.</a:t>
              </a:r>
              <a:endParaRPr lang="vi-VN" altLang="vi-VN" sz="14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sp>
          <p:nvSpPr>
            <p:cNvPr id="27" name="TextBox 24"/>
            <p:cNvSpPr txBox="1"/>
            <p:nvPr/>
          </p:nvSpPr>
          <p:spPr>
            <a:xfrm>
              <a:off x="2544030" y="3928777"/>
              <a:ext cx="1420911" cy="307848"/>
            </a:xfrm>
            <a:prstGeom prst="rect">
              <a:avLst/>
            </a:prstGeom>
            <a:noFill/>
          </p:spPr>
          <p:txBody>
            <a:bodyPr wrap="none" rtlCol="0">
              <a:normAutofit/>
            </a:bodyPr>
            <a:lstStyle/>
            <a:p>
              <a:pPr algn="r"/>
              <a:r>
                <a:rPr lang="en-US" sz="1400" b="1" i="0" dirty="0" err="1">
                  <a:solidFill>
                    <a:srgbClr val="333333"/>
                  </a:solidFill>
                  <a:effectLst/>
                  <a:latin typeface="Noto Sans" panose="020B0502040504020204" pitchFamily="34" charset="0"/>
                  <a:ea typeface="Noto Sans" panose="020B0502040504020204" pitchFamily="34" charset="0"/>
                  <a:cs typeface="Noto Sans" panose="020B0502040504020204" pitchFamily="34" charset="0"/>
                </a:rPr>
                <a:t>Giáo</a:t>
              </a:r>
              <a:r>
                <a:rPr lang="en-US" sz="1400" b="1"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rPr>
                <a:t> </a:t>
              </a:r>
              <a:r>
                <a:rPr lang="en-US" sz="1400" b="1" i="0" dirty="0" err="1">
                  <a:solidFill>
                    <a:srgbClr val="333333"/>
                  </a:solidFill>
                  <a:effectLst/>
                  <a:latin typeface="Noto Sans" panose="020B0502040504020204" pitchFamily="34" charset="0"/>
                  <a:ea typeface="Noto Sans" panose="020B0502040504020204" pitchFamily="34" charset="0"/>
                  <a:cs typeface="Noto Sans" panose="020B0502040504020204" pitchFamily="34" charset="0"/>
                </a:rPr>
                <a:t>dục</a:t>
              </a:r>
              <a:endParaRPr lang="en-US" sz="1400" b="1"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endParaRPr>
            </a:p>
            <a:p>
              <a:pPr algn="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grpSp>
      <p:grpSp>
        <p:nvGrpSpPr>
          <p:cNvPr id="28" name="组合 27"/>
          <p:cNvGrpSpPr/>
          <p:nvPr/>
        </p:nvGrpSpPr>
        <p:grpSpPr>
          <a:xfrm>
            <a:off x="7745134" y="1680912"/>
            <a:ext cx="4146926" cy="1955733"/>
            <a:chOff x="7745134" y="1541212"/>
            <a:chExt cx="4146926" cy="1955733"/>
          </a:xfrm>
        </p:grpSpPr>
        <p:sp>
          <p:nvSpPr>
            <p:cNvPr id="29" name="TextBox 23"/>
            <p:cNvSpPr txBox="1"/>
            <p:nvPr/>
          </p:nvSpPr>
          <p:spPr>
            <a:xfrm>
              <a:off x="7745134" y="1926497"/>
              <a:ext cx="4146926" cy="1570448"/>
            </a:xfrm>
            <a:prstGeom prst="rect">
              <a:avLst/>
            </a:prstGeom>
            <a:noFill/>
          </p:spPr>
          <p:txBody>
            <a:bodyPr wrap="square" rtlCol="0">
              <a:noAutofit/>
            </a:bodyPr>
            <a:lstStyle/>
            <a:p>
              <a:pPr>
                <a:lnSpc>
                  <a:spcPct val="120000"/>
                </a:lnSpc>
              </a:pPr>
              <a:r>
                <a:rPr lang="vi-VN" sz="1400" b="0" i="0" dirty="0">
                  <a:solidFill>
                    <a:srgbClr val="333333"/>
                  </a:solidFill>
                  <a:effectLst/>
                  <a:latin typeface="Noto Sans" panose="020B0502040504020204" pitchFamily="34" charset="0"/>
                  <a:ea typeface="Noto Sans" panose="020B0502040504020204" pitchFamily="34" charset="0"/>
                  <a:cs typeface="Noto Sans" panose="020B0502040504020204" pitchFamily="34" charset="0"/>
                </a:rPr>
                <a:t>Phát hiện động vật xâm nhập khu vực cấm, bảo vệ an ninh cho con người và tài sản</a:t>
              </a:r>
              <a:endParaRPr lang="vi-VN" altLang="vi-VN" sz="1400" dirty="0">
                <a:solidFill>
                  <a:schemeClr val="tx1">
                    <a:lumMod val="75000"/>
                    <a:lumOff val="25000"/>
                  </a:schemeClr>
                </a:solidFill>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sp>
          <p:nvSpPr>
            <p:cNvPr id="30" name="TextBox 24"/>
            <p:cNvSpPr txBox="1"/>
            <p:nvPr/>
          </p:nvSpPr>
          <p:spPr>
            <a:xfrm>
              <a:off x="7811777" y="1541212"/>
              <a:ext cx="1420911" cy="307848"/>
            </a:xfrm>
            <a:prstGeom prst="rect">
              <a:avLst/>
            </a:prstGeom>
            <a:noFill/>
          </p:spPr>
          <p:txBody>
            <a:bodyPr wrap="none" rtlCol="0">
              <a:normAutofit/>
            </a:bodyPr>
            <a:lstStyle/>
            <a:p>
              <a:pPr algn="l"/>
              <a:r>
                <a:rPr lang="en-US" altLang="vi-VN" sz="1400" b="1" dirty="0">
                  <a:solidFill>
                    <a:schemeClr val="tx1">
                      <a:lumMod val="75000"/>
                      <a:lumOff val="25000"/>
                    </a:schemeClr>
                  </a:solidFill>
                  <a:latin typeface="Noto Sans"/>
                  <a:ea typeface="Noto Sans"/>
                  <a:sym typeface="Noto Sans CJK Regular" panose="020B0500000000000000" pitchFamily="34" charset="-122"/>
                </a:rPr>
                <a:t>An </a:t>
              </a:r>
              <a:r>
                <a:rPr lang="en-US" altLang="vi-VN" sz="1400" b="1" dirty="0" err="1">
                  <a:solidFill>
                    <a:schemeClr val="tx1">
                      <a:lumMod val="75000"/>
                      <a:lumOff val="25000"/>
                    </a:schemeClr>
                  </a:solidFill>
                  <a:latin typeface="Noto Sans"/>
                  <a:ea typeface="Noto Sans"/>
                  <a:sym typeface="Noto Sans CJK Regular" panose="020B0500000000000000" pitchFamily="34" charset="-122"/>
                </a:rPr>
                <a:t>ninh</a:t>
              </a:r>
              <a:endParaRPr lang="vi-VN" altLang="vi-VN" sz="1400" b="1" dirty="0">
                <a:solidFill>
                  <a:schemeClr val="tx1">
                    <a:lumMod val="75000"/>
                    <a:lumOff val="25000"/>
                  </a:schemeClr>
                </a:solidFill>
                <a:latin typeface="Noto Sans"/>
                <a:ea typeface="Noto Sans"/>
                <a:sym typeface="Noto Sans CJK Regular" panose="020B0500000000000000" pitchFamily="34" charset="-122"/>
              </a:endParaRPr>
            </a:p>
          </p:txBody>
        </p:sp>
      </p:grpSp>
      <p:grpSp>
        <p:nvGrpSpPr>
          <p:cNvPr id="31" name="组合 30"/>
          <p:cNvGrpSpPr/>
          <p:nvPr/>
        </p:nvGrpSpPr>
        <p:grpSpPr>
          <a:xfrm>
            <a:off x="7811777" y="4096968"/>
            <a:ext cx="3609570" cy="1431633"/>
            <a:chOff x="7498456" y="3900297"/>
            <a:chExt cx="3811049" cy="1431633"/>
          </a:xfrm>
        </p:grpSpPr>
        <p:sp>
          <p:nvSpPr>
            <p:cNvPr id="32" name="TextBox 23"/>
            <p:cNvSpPr txBox="1"/>
            <p:nvPr/>
          </p:nvSpPr>
          <p:spPr>
            <a:xfrm>
              <a:off x="7498456" y="4226038"/>
              <a:ext cx="3811049" cy="1105892"/>
            </a:xfrm>
            <a:prstGeom prst="rect">
              <a:avLst/>
            </a:prstGeom>
            <a:noFill/>
          </p:spPr>
          <p:txBody>
            <a:bodyPr wrap="square" rtlCol="0">
              <a:normAutofit/>
            </a:bodyPr>
            <a:lstStyle/>
            <a:p>
              <a:pPr>
                <a:lnSpc>
                  <a:spcPct val="120000"/>
                </a:lnSpc>
              </a:pPr>
              <a:r>
                <a:rPr lang="vi-VN" sz="1400" b="0" i="0" dirty="0">
                  <a:effectLst/>
                  <a:latin typeface="Noto Sans" panose="020B0502040504020204" pitchFamily="34" charset="0"/>
                  <a:ea typeface="Noto Sans" panose="020B0502040504020204" pitchFamily="34" charset="0"/>
                  <a:cs typeface="Noto Sans" panose="020B0502040504020204" pitchFamily="34" charset="0"/>
                </a:rPr>
                <a:t>Cung cấp dữ liệu, thông tin cần thiết cho nghiên cứu khoa học về hành vi sinh thái của</a:t>
              </a:r>
              <a:r>
                <a:rPr lang="en-US" sz="1400" b="0" i="0" dirty="0">
                  <a:effectLst/>
                  <a:latin typeface="Noto Sans" panose="020B0502040504020204" pitchFamily="34" charset="0"/>
                  <a:ea typeface="Noto Sans" panose="020B0502040504020204" pitchFamily="34" charset="0"/>
                  <a:cs typeface="Noto Sans" panose="020B0502040504020204" pitchFamily="34" charset="0"/>
                </a:rPr>
                <a:t> </a:t>
              </a:r>
              <a:r>
                <a:rPr lang="vi-VN" sz="1400" b="0" i="0" dirty="0">
                  <a:effectLst/>
                  <a:latin typeface="Noto Sans" panose="020B0502040504020204" pitchFamily="34" charset="0"/>
                  <a:ea typeface="Noto Sans" panose="020B0502040504020204" pitchFamily="34" charset="0"/>
                  <a:cs typeface="Noto Sans" panose="020B0502040504020204" pitchFamily="34" charset="0"/>
                </a:rPr>
                <a:t>động vật</a:t>
              </a:r>
              <a:endParaRPr lang="vi-VN" altLang="vi-VN" sz="1400" dirty="0">
                <a:latin typeface="Noto Sans" panose="020B0502040504020204" pitchFamily="34" charset="0"/>
                <a:ea typeface="Noto Sans" panose="020B0502040504020204" pitchFamily="34" charset="0"/>
                <a:cs typeface="Noto Sans" panose="020B0502040504020204" pitchFamily="34" charset="0"/>
                <a:sym typeface="Noto Sans CJK Regular" panose="020B0500000000000000" pitchFamily="34" charset="-122"/>
              </a:endParaRPr>
            </a:p>
          </p:txBody>
        </p:sp>
        <p:sp>
          <p:nvSpPr>
            <p:cNvPr id="33" name="TextBox 24"/>
            <p:cNvSpPr txBox="1"/>
            <p:nvPr/>
          </p:nvSpPr>
          <p:spPr>
            <a:xfrm>
              <a:off x="7498457" y="3900297"/>
              <a:ext cx="1420911" cy="307848"/>
            </a:xfrm>
            <a:prstGeom prst="rect">
              <a:avLst/>
            </a:prstGeom>
            <a:noFill/>
          </p:spPr>
          <p:txBody>
            <a:bodyPr wrap="none" rtlCol="0">
              <a:normAutofit/>
            </a:bodyPr>
            <a:lstStyle/>
            <a:p>
              <a:pPr algn="l"/>
              <a:r>
                <a:rPr lang="vi-VN" altLang="vi-VN" sz="1400" b="1" dirty="0">
                  <a:solidFill>
                    <a:schemeClr val="tx1">
                      <a:lumMod val="75000"/>
                      <a:lumOff val="25000"/>
                    </a:schemeClr>
                  </a:solidFill>
                  <a:latin typeface="Noto Sans"/>
                  <a:ea typeface="Noto Sans"/>
                  <a:sym typeface="Noto Sans CJK Regular" panose="020B0500000000000000" pitchFamily="34" charset="-122"/>
                </a:rPr>
                <a:t>Nghiên cứu khoa học</a:t>
              </a:r>
            </a:p>
          </p:txBody>
        </p:sp>
      </p:grpSp>
    </p:spTree>
    <p:extLst>
      <p:ext uri="{BB962C8B-B14F-4D97-AF65-F5344CB8AC3E}">
        <p14:creationId xmlns:p14="http://schemas.microsoft.com/office/powerpoint/2010/main" val="272219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ORDER" val="4"/>
  <p:tag name="MH_TYPE" val="SubTitle"/>
</p:tagLst>
</file>

<file path=ppt/tags/tag3.xml><?xml version="1.0" encoding="utf-8"?>
<p:tagLst xmlns:a="http://schemas.openxmlformats.org/drawingml/2006/main" xmlns:r="http://schemas.openxmlformats.org/officeDocument/2006/relationships" xmlns:p="http://schemas.openxmlformats.org/presentationml/2006/main">
  <p:tag name="MH" val="20151008134811"/>
  <p:tag name="MH_LIBRARY" val="GRAPHIC"/>
  <p:tag name="MH_ORDER" val="4"/>
  <p:tag name="MH_TYPE" val="Oth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2714</Words>
  <Application>Microsoft Office PowerPoint</Application>
  <PresentationFormat>Màn hình rộng</PresentationFormat>
  <Paragraphs>234</Paragraphs>
  <Slides>30</Slides>
  <Notes>0</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30</vt:i4>
      </vt:variant>
    </vt:vector>
  </HeadingPairs>
  <TitlesOfParts>
    <vt:vector size="41" baseType="lpstr">
      <vt:lpstr>Aptos</vt:lpstr>
      <vt:lpstr>Arial</vt:lpstr>
      <vt:lpstr>Calibri</vt:lpstr>
      <vt:lpstr>Calibri Light</vt:lpstr>
      <vt:lpstr>Cambria Math</vt:lpstr>
      <vt:lpstr>Courier New</vt:lpstr>
      <vt:lpstr>Noto Sans</vt:lpstr>
      <vt:lpstr>Noto Sans CJK Regular</vt:lpstr>
      <vt:lpstr>Times New Roman</vt:lpstr>
      <vt:lpstr>Wingdings</vt:lpstr>
      <vt:lpstr>Office 主题</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Nguyen Hiep</cp:lastModifiedBy>
  <cp:revision>16</cp:revision>
  <dcterms:created xsi:type="dcterms:W3CDTF">2021-03-24T09:03:40Z</dcterms:created>
  <dcterms:modified xsi:type="dcterms:W3CDTF">2024-05-18T01:05:35Z</dcterms:modified>
</cp:coreProperties>
</file>