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7" r:id="rId5"/>
    <p:sldId id="267" r:id="rId6"/>
    <p:sldId id="270" r:id="rId7"/>
    <p:sldId id="271" r:id="rId8"/>
    <p:sldId id="272" r:id="rId9"/>
    <p:sldId id="273" r:id="rId10"/>
    <p:sldId id="274" r:id="rId11"/>
    <p:sldId id="278" r:id="rId12"/>
    <p:sldId id="279" r:id="rId13"/>
    <p:sldId id="280" r:id="rId14"/>
    <p:sldId id="282" r:id="rId15"/>
    <p:sldId id="28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FC9077"/>
    <a:srgbClr val="FCB077"/>
    <a:srgbClr val="9077FC"/>
    <a:srgbClr val="5C9AFF"/>
    <a:srgbClr val="77FCB0"/>
    <a:srgbClr val="687EE3"/>
    <a:srgbClr val="7BEBD8"/>
    <a:srgbClr val="8335E5"/>
    <a:srgbClr val="6B8D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52" autoAdjust="0"/>
  </p:normalViewPr>
  <p:slideViewPr>
    <p:cSldViewPr snapToGrid="0" showGuides="1">
      <p:cViewPr varScale="1">
        <p:scale>
          <a:sx n="108" d="100"/>
          <a:sy n="108" d="100"/>
        </p:scale>
        <p:origin x="600" y="7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6/13/2024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6/13/2024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298469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43800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that the scatter plot exhibits a very strong positive correlation, with data points closely following the line y=x, indicating a near-linear relationship between the two variables. Mention that most data points are concentrated between 300 and 550 minutes (5 to 9 hours) for both total minutes asleep and total time in bed.</a:t>
            </a:r>
          </a:p>
          <a:p>
            <a:endParaRPr lang="en-CA"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1371886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that the scatter plot exhibits a distinct polynomial curve pattern with 3 degrees of freedom, with most data points falling in the 1,000 to 15,000 step range and 1,000 to 3,000 calories burned range. Mention that while the overall trend appears mostly linear (more steps leading to more calories burned), the presence of some outliers likely contributes to the higher-degree polynomial curve 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1347455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that the scatter plot does not show a clear linear relationship between sleep duration and activity levels measured by total steps. However, mention that there is a concentration of data points within the range of approximately 400 to 600 minutes of total sleep and 1,000 to 15,000 total steps, suggesting that a significant portion of users experienced sleep durations and activity levels falling within those particular value ranges.</a:t>
            </a:r>
            <a:endParaRPr lang="en-CA"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382238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the percentages of users in each activity level category based on their total step counts: sedentary (24.2%), low active (27.3%), somewhat active (27.3%), active (15.2%), and highly active (6.1%).</a:t>
            </a:r>
            <a:endParaRPr lang="en-CA"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110251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that 51.5% of users are classified as "Physically Inactive" (combining sedentary and low active categories), while 48.5% of users are classified as "Physically Active" (combining somewhat active, active, and highly active categories).</a:t>
            </a:r>
            <a:endParaRPr lang="en-CA"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420211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245943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907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533132" y="2044005"/>
            <a:ext cx="4998304" cy="2769989"/>
          </a:xfrm>
          <a:prstGeom prst="rect">
            <a:avLst/>
          </a:prstGeom>
          <a:noFill/>
        </p:spPr>
        <p:txBody>
          <a:bodyPr wrap="square" lIns="0" tIns="0" rIns="0" bIns="0" rtlCol="0">
            <a:spAutoFit/>
          </a:bodyPr>
          <a:lstStyle/>
          <a:p>
            <a:r>
              <a:rPr lang="en-US" sz="6000" b="1" dirty="0">
                <a:solidFill>
                  <a:srgbClr val="FEFEFE"/>
                </a:solidFill>
                <a:latin typeface="Segoe UI" panose="020B0502040204020203" pitchFamily="34" charset="0"/>
                <a:cs typeface="Segoe UI" panose="020B0502040204020203" pitchFamily="34" charset="0"/>
              </a:rPr>
              <a:t>Bellabeat Data Analysis Project</a:t>
            </a:r>
          </a:p>
        </p:txBody>
      </p:sp>
      <p:sp>
        <p:nvSpPr>
          <p:cNvPr id="55" name="Rectangle 54">
            <a:extLst>
              <a:ext uri="{FF2B5EF4-FFF2-40B4-BE49-F238E27FC236}">
                <a16:creationId xmlns:a16="http://schemas.microsoft.com/office/drawing/2014/main" id="{6BBBCB2E-F413-4381-8378-02FDC20EA4F6}"/>
              </a:ext>
            </a:extLst>
          </p:cNvPr>
          <p:cNvSpPr/>
          <p:nvPr/>
        </p:nvSpPr>
        <p:spPr>
          <a:xfrm>
            <a:off x="533132" y="4994713"/>
            <a:ext cx="4798244" cy="338554"/>
          </a:xfrm>
          <a:prstGeom prst="rect">
            <a:avLst/>
          </a:prstGeom>
        </p:spPr>
        <p:txBody>
          <a:bodyPr wrap="square" lIns="0" tIns="0" rIns="0" bIns="0">
            <a:spAutoFit/>
          </a:bodyPr>
          <a:lstStyle/>
          <a:p>
            <a:r>
              <a:rPr lang="da-DK" sz="2200" i="1" dirty="0">
                <a:solidFill>
                  <a:srgbClr val="FEFEFE"/>
                </a:solidFill>
                <a:latin typeface="+mj-lt"/>
                <a:cs typeface="Segoe UI" panose="020B0502040204020203" pitchFamily="34" charset="0"/>
              </a:rPr>
              <a:t>Analyzing Smart Device Usage Data</a:t>
            </a:r>
            <a:endParaRPr lang="en-US" sz="2200" i="1" dirty="0">
              <a:solidFill>
                <a:srgbClr val="FEFEFE"/>
              </a:solidFill>
              <a:latin typeface="+mj-lt"/>
              <a:cs typeface="Segoe UI" panose="020B0502040204020203" pitchFamily="34" charset="0"/>
            </a:endParaRPr>
          </a:p>
        </p:txBody>
      </p:sp>
      <p:sp>
        <p:nvSpPr>
          <p:cNvPr id="9" name="Rectangle 8">
            <a:extLst>
              <a:ext uri="{FF2B5EF4-FFF2-40B4-BE49-F238E27FC236}">
                <a16:creationId xmlns:a16="http://schemas.microsoft.com/office/drawing/2014/main" id="{2288564E-B5E1-4A64-B773-B53D525B08EB}"/>
              </a:ext>
            </a:extLst>
          </p:cNvPr>
          <p:cNvSpPr/>
          <p:nvPr/>
        </p:nvSpPr>
        <p:spPr>
          <a:xfrm>
            <a:off x="5731497" y="0"/>
            <a:ext cx="6460503" cy="6858000"/>
          </a:xfrm>
          <a:prstGeom prst="rect">
            <a:avLst/>
          </a:prstGeom>
          <a:solidFill>
            <a:srgbClr val="FEFEFE"/>
          </a:solidFill>
          <a:ln>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FEFEFE"/>
              </a:highlight>
            </a:endParaRPr>
          </a:p>
        </p:txBody>
      </p:sp>
      <p:pic>
        <p:nvPicPr>
          <p:cNvPr id="11" name="Picture 10">
            <a:extLst>
              <a:ext uri="{FF2B5EF4-FFF2-40B4-BE49-F238E27FC236}">
                <a16:creationId xmlns:a16="http://schemas.microsoft.com/office/drawing/2014/main" id="{4DD6C2D8-1D55-44C5-9E0C-1B2F9C642FBC}"/>
              </a:ext>
            </a:extLst>
          </p:cNvPr>
          <p:cNvPicPr>
            <a:picLocks noChangeAspect="1"/>
          </p:cNvPicPr>
          <p:nvPr/>
        </p:nvPicPr>
        <p:blipFill>
          <a:blip r:embed="rId3"/>
          <a:stretch>
            <a:fillRect/>
          </a:stretch>
        </p:blipFill>
        <p:spPr>
          <a:xfrm>
            <a:off x="5731498" y="1609791"/>
            <a:ext cx="6460502" cy="3554199"/>
          </a:xfrm>
          <a:prstGeom prst="rect">
            <a:avLst/>
          </a:prstGeom>
        </p:spPr>
      </p:pic>
      <p:sp>
        <p:nvSpPr>
          <p:cNvPr id="35" name="Rectangle 34">
            <a:extLst>
              <a:ext uri="{FF2B5EF4-FFF2-40B4-BE49-F238E27FC236}">
                <a16:creationId xmlns:a16="http://schemas.microsoft.com/office/drawing/2014/main" id="{77C4A94C-A494-43EF-AB9F-C071C107835C}"/>
              </a:ext>
            </a:extLst>
          </p:cNvPr>
          <p:cNvSpPr/>
          <p:nvPr/>
        </p:nvSpPr>
        <p:spPr>
          <a:xfrm>
            <a:off x="533132" y="6365557"/>
            <a:ext cx="4798244" cy="492443"/>
          </a:xfrm>
          <a:prstGeom prst="rect">
            <a:avLst/>
          </a:prstGeom>
        </p:spPr>
        <p:txBody>
          <a:bodyPr wrap="square" lIns="0" tIns="0" rIns="0" bIns="0">
            <a:spAutoFit/>
          </a:bodyPr>
          <a:lstStyle/>
          <a:p>
            <a:r>
              <a:rPr lang="en-US" sz="1600" i="1" dirty="0">
                <a:solidFill>
                  <a:srgbClr val="FEFEFE"/>
                </a:solidFill>
                <a:latin typeface="+mj-lt"/>
                <a:cs typeface="Segoe UI" panose="020B0502040204020203" pitchFamily="34" charset="0"/>
              </a:rPr>
              <a:t>By Hiep Nguyen</a:t>
            </a:r>
          </a:p>
          <a:p>
            <a:r>
              <a:rPr lang="en-US" sz="1600" i="1" dirty="0">
                <a:solidFill>
                  <a:srgbClr val="FEFEFE"/>
                </a:solidFill>
                <a:latin typeface="+mj-lt"/>
                <a:cs typeface="Segoe UI" panose="020B0502040204020203" pitchFamily="34" charset="0"/>
              </a:rPr>
              <a:t>May 13, 2014</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838200" y="1039315"/>
            <a:ext cx="10515600" cy="3186456"/>
          </a:xfrm>
        </p:spPr>
        <p:txBody>
          <a:bodyPr>
            <a:noAutofit/>
          </a:bodyPr>
          <a:lstStyle/>
          <a:p>
            <a:pPr>
              <a:lnSpc>
                <a:spcPct val="120000"/>
              </a:lnSpc>
            </a:pPr>
            <a:r>
              <a:rPr lang="en-US" sz="2200" dirty="0">
                <a:solidFill>
                  <a:srgbClr val="FEFEFE"/>
                </a:solidFill>
                <a:latin typeface="Segoe UI" panose="020B0502040204020203" pitchFamily="34" charset="0"/>
                <a:cs typeface="Segoe UI" panose="020B0502040204020203" pitchFamily="34" charset="0"/>
              </a:rPr>
              <a:t>Distribution of users across different activity levels (sedentary, low active, somewhat active, active, highly active)</a:t>
            </a:r>
            <a:endParaRPr lang="en-US" sz="1800" dirty="0">
              <a:solidFill>
                <a:srgbClr val="FEFEFE"/>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28FE497E-2FB1-4D01-ACF6-640819B14692}"/>
              </a:ext>
            </a:extLst>
          </p:cNvPr>
          <p:cNvSpPr txBox="1"/>
          <p:nvPr/>
        </p:nvSpPr>
        <p:spPr>
          <a:xfrm>
            <a:off x="754602" y="186431"/>
            <a:ext cx="10599198" cy="630942"/>
          </a:xfrm>
          <a:prstGeom prst="rect">
            <a:avLst/>
          </a:prstGeom>
          <a:noFill/>
        </p:spPr>
        <p:txBody>
          <a:bodyPr wrap="square">
            <a:spAutoFit/>
          </a:bodyPr>
          <a:lstStyle/>
          <a:p>
            <a:pPr algn="ctr"/>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User Activity Level Distribution</a:t>
            </a:r>
            <a:endParaRPr lang="en-CA" dirty="0"/>
          </a:p>
        </p:txBody>
      </p:sp>
      <p:pic>
        <p:nvPicPr>
          <p:cNvPr id="4" name="Picture 3">
            <a:extLst>
              <a:ext uri="{FF2B5EF4-FFF2-40B4-BE49-F238E27FC236}">
                <a16:creationId xmlns:a16="http://schemas.microsoft.com/office/drawing/2014/main" id="{095B2EB8-769B-430B-99A5-353A87345352}"/>
              </a:ext>
            </a:extLst>
          </p:cNvPr>
          <p:cNvPicPr>
            <a:picLocks noChangeAspect="1"/>
          </p:cNvPicPr>
          <p:nvPr/>
        </p:nvPicPr>
        <p:blipFill>
          <a:blip r:embed="rId3"/>
          <a:stretch>
            <a:fillRect/>
          </a:stretch>
        </p:blipFill>
        <p:spPr>
          <a:xfrm>
            <a:off x="2903583" y="1930622"/>
            <a:ext cx="6204905" cy="4866972"/>
          </a:xfrm>
          <a:prstGeom prst="rect">
            <a:avLst/>
          </a:prstGeom>
        </p:spPr>
      </p:pic>
    </p:spTree>
    <p:extLst>
      <p:ext uri="{BB962C8B-B14F-4D97-AF65-F5344CB8AC3E}">
        <p14:creationId xmlns:p14="http://schemas.microsoft.com/office/powerpoint/2010/main" val="78117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754602" y="1039315"/>
            <a:ext cx="5411680" cy="2878062"/>
          </a:xfrm>
        </p:spPr>
        <p:txBody>
          <a:bodyPr>
            <a:noAutofit/>
          </a:bodyPr>
          <a:lstStyle/>
          <a:p>
            <a:pPr marL="0" indent="0">
              <a:lnSpc>
                <a:spcPct val="80000"/>
              </a:lnSpc>
              <a:buNone/>
            </a:pPr>
            <a:r>
              <a:rPr lang="en-US" sz="2200" b="1" dirty="0">
                <a:solidFill>
                  <a:srgbClr val="FEFEFE"/>
                </a:solidFill>
                <a:latin typeface="Segoe UI" panose="020B0502040204020203" pitchFamily="34" charset="0"/>
                <a:cs typeface="Segoe UI" panose="020B0502040204020203" pitchFamily="34" charset="0"/>
              </a:rPr>
              <a:t>Physically Inactive User Segment</a:t>
            </a:r>
          </a:p>
          <a:p>
            <a:pPr>
              <a:lnSpc>
                <a:spcPct val="80000"/>
              </a:lnSpc>
            </a:pPr>
            <a:r>
              <a:rPr lang="en-US" sz="2200" dirty="0">
                <a:solidFill>
                  <a:srgbClr val="FEFEFE"/>
                </a:solidFill>
                <a:latin typeface="Segoe UI" panose="020B0502040204020203" pitchFamily="34" charset="0"/>
                <a:cs typeface="Segoe UI" panose="020B0502040204020203" pitchFamily="34" charset="0"/>
              </a:rPr>
              <a:t>51.5% of users classified as "Physically Inactive“</a:t>
            </a:r>
          </a:p>
          <a:p>
            <a:pPr>
              <a:lnSpc>
                <a:spcPct val="80000"/>
              </a:lnSpc>
            </a:pPr>
            <a:r>
              <a:rPr lang="en-US" sz="2200" dirty="0">
                <a:solidFill>
                  <a:srgbClr val="FEFEFE"/>
                </a:solidFill>
                <a:latin typeface="Segoe UI" panose="020B0502040204020203" pitchFamily="34" charset="0"/>
                <a:cs typeface="Segoe UI" panose="020B0502040204020203" pitchFamily="34" charset="0"/>
              </a:rPr>
              <a:t>Opportunity to promote active lifestyles through:</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Personalized goal-setting and activity challenges</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Rewards/gamification for increasing activity</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Educational resources on health benefits</a:t>
            </a:r>
          </a:p>
          <a:p>
            <a:pPr>
              <a:lnSpc>
                <a:spcPct val="80000"/>
              </a:lnSpc>
            </a:pPr>
            <a:endParaRPr lang="en-US" sz="2200" dirty="0">
              <a:solidFill>
                <a:srgbClr val="FEFEFE"/>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28FE497E-2FB1-4D01-ACF6-640819B14692}"/>
              </a:ext>
            </a:extLst>
          </p:cNvPr>
          <p:cNvSpPr txBox="1"/>
          <p:nvPr/>
        </p:nvSpPr>
        <p:spPr>
          <a:xfrm>
            <a:off x="754602" y="186431"/>
            <a:ext cx="10599198" cy="630942"/>
          </a:xfrm>
          <a:prstGeom prst="rect">
            <a:avLst/>
          </a:prstGeom>
          <a:noFill/>
        </p:spPr>
        <p:txBody>
          <a:bodyPr wrap="square">
            <a:spAutoFit/>
          </a:bodyPr>
          <a:lstStyle/>
          <a:p>
            <a:pPr algn="ctr"/>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Physical Activity Levels</a:t>
            </a:r>
            <a:endParaRPr lang="en-CA" dirty="0"/>
          </a:p>
        </p:txBody>
      </p:sp>
      <p:sp>
        <p:nvSpPr>
          <p:cNvPr id="5" name="Content Placeholder 2">
            <a:extLst>
              <a:ext uri="{FF2B5EF4-FFF2-40B4-BE49-F238E27FC236}">
                <a16:creationId xmlns:a16="http://schemas.microsoft.com/office/drawing/2014/main" id="{98886114-B7EA-4B71-9F07-3EC3E8EBC40F}"/>
              </a:ext>
            </a:extLst>
          </p:cNvPr>
          <p:cNvSpPr txBox="1">
            <a:spLocks/>
          </p:cNvSpPr>
          <p:nvPr/>
        </p:nvSpPr>
        <p:spPr>
          <a:xfrm>
            <a:off x="6166282" y="1039315"/>
            <a:ext cx="5411680" cy="3186456"/>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sz="1800" dirty="0">
              <a:solidFill>
                <a:srgbClr val="FEFEFE"/>
              </a:solidFill>
              <a:latin typeface="Segoe UI" panose="020B0502040204020203" pitchFamily="34" charset="0"/>
              <a:cs typeface="Segoe UI" panose="020B0502040204020203" pitchFamily="34" charset="0"/>
            </a:endParaRPr>
          </a:p>
        </p:txBody>
      </p:sp>
      <p:sp>
        <p:nvSpPr>
          <p:cNvPr id="7" name="Content Placeholder 3">
            <a:extLst>
              <a:ext uri="{FF2B5EF4-FFF2-40B4-BE49-F238E27FC236}">
                <a16:creationId xmlns:a16="http://schemas.microsoft.com/office/drawing/2014/main" id="{0119D402-A47E-48F0-8A7D-CFE16FA2B450}"/>
              </a:ext>
            </a:extLst>
          </p:cNvPr>
          <p:cNvSpPr>
            <a:spLocks noGrp="1"/>
          </p:cNvSpPr>
          <p:nvPr>
            <p:ph sz="half" idx="2"/>
          </p:nvPr>
        </p:nvSpPr>
        <p:spPr>
          <a:xfrm>
            <a:off x="6172200" y="1039314"/>
            <a:ext cx="5181600" cy="2912305"/>
          </a:xfrm>
        </p:spPr>
        <p:txBody>
          <a:bodyPr>
            <a:normAutofit/>
          </a:bodyPr>
          <a:lstStyle/>
          <a:p>
            <a:pPr marL="0" indent="0">
              <a:lnSpc>
                <a:spcPct val="80000"/>
              </a:lnSpc>
              <a:buNone/>
            </a:pPr>
            <a:r>
              <a:rPr lang="en-CA" sz="2200" b="1" dirty="0">
                <a:solidFill>
                  <a:srgbClr val="FEFEFE"/>
                </a:solidFill>
                <a:latin typeface="Segoe UI" panose="020B0502040204020203" pitchFamily="34" charset="0"/>
                <a:cs typeface="Segoe UI" panose="020B0502040204020203" pitchFamily="34" charset="0"/>
              </a:rPr>
              <a:t>Physically Active User Segment</a:t>
            </a:r>
          </a:p>
          <a:p>
            <a:pPr>
              <a:lnSpc>
                <a:spcPct val="80000"/>
              </a:lnSpc>
            </a:pPr>
            <a:r>
              <a:rPr lang="en-US" sz="2200" dirty="0">
                <a:solidFill>
                  <a:srgbClr val="FEFEFE"/>
                </a:solidFill>
                <a:latin typeface="Segoe UI" panose="020B0502040204020203" pitchFamily="34" charset="0"/>
                <a:cs typeface="Segoe UI" panose="020B0502040204020203" pitchFamily="34" charset="0"/>
              </a:rPr>
              <a:t>48.5% of users classified as "Physically Active"</a:t>
            </a:r>
          </a:p>
          <a:p>
            <a:pPr>
              <a:lnSpc>
                <a:spcPct val="80000"/>
              </a:lnSpc>
            </a:pPr>
            <a:r>
              <a:rPr lang="en-US" sz="2200" dirty="0">
                <a:solidFill>
                  <a:srgbClr val="FEFEFE"/>
                </a:solidFill>
                <a:latin typeface="Segoe UI" panose="020B0502040204020203" pitchFamily="34" charset="0"/>
                <a:cs typeface="Segoe UI" panose="020B0502040204020203" pitchFamily="34" charset="0"/>
              </a:rPr>
              <a:t>Opportunity to enhance engagement and retention through:</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Tailored workout plans and fitness programs</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Social features for community support and accountability</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Integrations with other health/wellness apps and services</a:t>
            </a:r>
          </a:p>
          <a:p>
            <a:pPr lvl="1">
              <a:lnSpc>
                <a:spcPct val="80000"/>
              </a:lnSpc>
            </a:pPr>
            <a:endParaRPr lang="en-US" sz="1800" dirty="0">
              <a:solidFill>
                <a:srgbClr val="FEFEFE"/>
              </a:solidFill>
              <a:latin typeface="Segoe UI" panose="020B0502040204020203" pitchFamily="34" charset="0"/>
              <a:cs typeface="Segoe UI" panose="020B0502040204020203" pitchFamily="34" charset="0"/>
            </a:endParaRPr>
          </a:p>
        </p:txBody>
      </p:sp>
      <p:pic>
        <p:nvPicPr>
          <p:cNvPr id="18" name="Picture 17">
            <a:extLst>
              <a:ext uri="{FF2B5EF4-FFF2-40B4-BE49-F238E27FC236}">
                <a16:creationId xmlns:a16="http://schemas.microsoft.com/office/drawing/2014/main" id="{844DAD76-2D2B-4232-B413-07F5296B816E}"/>
              </a:ext>
            </a:extLst>
          </p:cNvPr>
          <p:cNvPicPr>
            <a:picLocks noChangeAspect="1"/>
          </p:cNvPicPr>
          <p:nvPr/>
        </p:nvPicPr>
        <p:blipFill>
          <a:blip r:embed="rId3"/>
          <a:stretch>
            <a:fillRect/>
          </a:stretch>
        </p:blipFill>
        <p:spPr>
          <a:xfrm>
            <a:off x="4346163" y="4021584"/>
            <a:ext cx="3551745" cy="2808098"/>
          </a:xfrm>
          <a:prstGeom prst="rect">
            <a:avLst/>
          </a:prstGeom>
        </p:spPr>
      </p:pic>
      <p:pic>
        <p:nvPicPr>
          <p:cNvPr id="21" name="Picture 20">
            <a:extLst>
              <a:ext uri="{FF2B5EF4-FFF2-40B4-BE49-F238E27FC236}">
                <a16:creationId xmlns:a16="http://schemas.microsoft.com/office/drawing/2014/main" id="{BB989921-C2DC-44F2-9573-5FB5EB4C622B}"/>
              </a:ext>
            </a:extLst>
          </p:cNvPr>
          <p:cNvPicPr>
            <a:picLocks noChangeAspect="1"/>
          </p:cNvPicPr>
          <p:nvPr/>
        </p:nvPicPr>
        <p:blipFill>
          <a:blip r:embed="rId4"/>
          <a:stretch>
            <a:fillRect/>
          </a:stretch>
        </p:blipFill>
        <p:spPr>
          <a:xfrm>
            <a:off x="8254754" y="3429000"/>
            <a:ext cx="3714822" cy="3714822"/>
          </a:xfrm>
          <a:prstGeom prst="rect">
            <a:avLst/>
          </a:prstGeom>
        </p:spPr>
      </p:pic>
      <p:pic>
        <p:nvPicPr>
          <p:cNvPr id="23" name="Picture 22">
            <a:extLst>
              <a:ext uri="{FF2B5EF4-FFF2-40B4-BE49-F238E27FC236}">
                <a16:creationId xmlns:a16="http://schemas.microsoft.com/office/drawing/2014/main" id="{E222DEE2-5195-4D66-A5C4-1BDE967CE35F}"/>
              </a:ext>
            </a:extLst>
          </p:cNvPr>
          <p:cNvPicPr>
            <a:picLocks noChangeAspect="1"/>
          </p:cNvPicPr>
          <p:nvPr/>
        </p:nvPicPr>
        <p:blipFill>
          <a:blip r:embed="rId5"/>
          <a:stretch>
            <a:fillRect/>
          </a:stretch>
        </p:blipFill>
        <p:spPr>
          <a:xfrm>
            <a:off x="362988" y="3328099"/>
            <a:ext cx="3815723" cy="3815723"/>
          </a:xfrm>
          <a:prstGeom prst="rect">
            <a:avLst/>
          </a:prstGeom>
        </p:spPr>
      </p:pic>
    </p:spTree>
    <p:extLst>
      <p:ext uri="{BB962C8B-B14F-4D97-AF65-F5344CB8AC3E}">
        <p14:creationId xmlns:p14="http://schemas.microsoft.com/office/powerpoint/2010/main" val="38497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838200" y="1183753"/>
            <a:ext cx="8350188" cy="3459759"/>
          </a:xfrm>
        </p:spPr>
        <p:txBody>
          <a:bodyPr>
            <a:noAutofit/>
          </a:bodyPr>
          <a:lstStyle/>
          <a:p>
            <a:pPr>
              <a:lnSpc>
                <a:spcPct val="70000"/>
              </a:lnSpc>
            </a:pPr>
            <a:r>
              <a:rPr lang="en-US" sz="2200" dirty="0">
                <a:solidFill>
                  <a:srgbClr val="FEFEFE"/>
                </a:solidFill>
                <a:latin typeface="Segoe UI" panose="020B0502040204020203" pitchFamily="34" charset="0"/>
                <a:cs typeface="Segoe UI" panose="020B0502040204020203" pitchFamily="34" charset="0"/>
              </a:rPr>
              <a:t>Strong sleep duration-time in bed correlation</a:t>
            </a:r>
          </a:p>
          <a:p>
            <a:pPr lvl="1">
              <a:lnSpc>
                <a:spcPct val="70000"/>
              </a:lnSpc>
            </a:pPr>
            <a:r>
              <a:rPr lang="en-US" sz="1800" dirty="0">
                <a:solidFill>
                  <a:srgbClr val="FEFEFE"/>
                </a:solidFill>
                <a:latin typeface="Segoe UI" panose="020B0502040204020203" pitchFamily="34" charset="0"/>
                <a:cs typeface="Segoe UI" panose="020B0502040204020203" pitchFamily="34" charset="0"/>
              </a:rPr>
              <a:t>Develop sleep optimization features, recommendations</a:t>
            </a:r>
            <a:endParaRPr lang="en-US" sz="2200" dirty="0">
              <a:solidFill>
                <a:srgbClr val="FEFEFE"/>
              </a:solidFill>
              <a:latin typeface="Segoe UI" panose="020B0502040204020203" pitchFamily="34" charset="0"/>
              <a:cs typeface="Segoe UI" panose="020B0502040204020203" pitchFamily="34" charset="0"/>
            </a:endParaRPr>
          </a:p>
          <a:p>
            <a:pPr>
              <a:lnSpc>
                <a:spcPct val="70000"/>
              </a:lnSpc>
            </a:pPr>
            <a:r>
              <a:rPr lang="en-US" sz="2200" dirty="0">
                <a:solidFill>
                  <a:srgbClr val="FEFEFE"/>
                </a:solidFill>
                <a:latin typeface="Segoe UI" panose="020B0502040204020203" pitchFamily="34" charset="0"/>
                <a:cs typeface="Segoe UI" panose="020B0502040204020203" pitchFamily="34" charset="0"/>
              </a:rPr>
              <a:t>Linear steps-calorie expenditure relationship</a:t>
            </a:r>
          </a:p>
          <a:p>
            <a:pPr lvl="1">
              <a:lnSpc>
                <a:spcPct val="70000"/>
              </a:lnSpc>
            </a:pPr>
            <a:r>
              <a:rPr lang="en-US" sz="1800" dirty="0">
                <a:solidFill>
                  <a:srgbClr val="FEFEFE"/>
                </a:solidFill>
                <a:latin typeface="Segoe UI" panose="020B0502040204020203" pitchFamily="34" charset="0"/>
                <a:cs typeface="Segoe UI" panose="020B0502040204020203" pitchFamily="34" charset="0"/>
              </a:rPr>
              <a:t>Implement accurate calorie estimation models based on steps</a:t>
            </a:r>
            <a:endParaRPr lang="en-US" sz="2200" dirty="0">
              <a:solidFill>
                <a:srgbClr val="FEFEFE"/>
              </a:solidFill>
              <a:latin typeface="Segoe UI" panose="020B0502040204020203" pitchFamily="34" charset="0"/>
              <a:cs typeface="Segoe UI" panose="020B0502040204020203" pitchFamily="34" charset="0"/>
            </a:endParaRPr>
          </a:p>
          <a:p>
            <a:pPr>
              <a:lnSpc>
                <a:spcPct val="70000"/>
              </a:lnSpc>
            </a:pPr>
            <a:r>
              <a:rPr lang="en-US" sz="2200" dirty="0">
                <a:solidFill>
                  <a:srgbClr val="FEFEFE"/>
                </a:solidFill>
                <a:latin typeface="Segoe UI" panose="020B0502040204020203" pitchFamily="34" charset="0"/>
                <a:cs typeface="Segoe UI" panose="020B0502040204020203" pitchFamily="34" charset="0"/>
              </a:rPr>
              <a:t>User concentration in specific sleep/activity ranges</a:t>
            </a:r>
          </a:p>
          <a:p>
            <a:pPr lvl="1">
              <a:lnSpc>
                <a:spcPct val="70000"/>
              </a:lnSpc>
            </a:pPr>
            <a:r>
              <a:rPr lang="en-US" sz="1800" dirty="0">
                <a:solidFill>
                  <a:srgbClr val="FEFEFE"/>
                </a:solidFill>
                <a:latin typeface="Segoe UI" panose="020B0502040204020203" pitchFamily="34" charset="0"/>
                <a:cs typeface="Segoe UI" panose="020B0502040204020203" pitchFamily="34" charset="0"/>
              </a:rPr>
              <a:t>Tailor product offerings, marketing for identified segments</a:t>
            </a:r>
          </a:p>
          <a:p>
            <a:pPr>
              <a:lnSpc>
                <a:spcPct val="70000"/>
              </a:lnSpc>
            </a:pPr>
            <a:r>
              <a:rPr lang="en-US" sz="2200" dirty="0">
                <a:solidFill>
                  <a:srgbClr val="FEFEFE"/>
                </a:solidFill>
                <a:latin typeface="Segoe UI" panose="020B0502040204020203" pitchFamily="34" charset="0"/>
                <a:cs typeface="Segoe UI" panose="020B0502040204020203" pitchFamily="34" charset="0"/>
              </a:rPr>
              <a:t>51.5% users classified as "Physically Inactive“</a:t>
            </a:r>
          </a:p>
          <a:p>
            <a:pPr lvl="1">
              <a:lnSpc>
                <a:spcPct val="70000"/>
              </a:lnSpc>
            </a:pPr>
            <a:r>
              <a:rPr lang="en-US" sz="1800" dirty="0">
                <a:solidFill>
                  <a:srgbClr val="FEFEFE"/>
                </a:solidFill>
                <a:latin typeface="Segoe UI" panose="020B0502040204020203" pitchFamily="34" charset="0"/>
                <a:cs typeface="Segoe UI" panose="020B0502040204020203" pitchFamily="34" charset="0"/>
              </a:rPr>
              <a:t>Promote active lifestyles through personalized goals, challenges, rewards</a:t>
            </a:r>
            <a:endParaRPr lang="en-US" sz="2200" dirty="0">
              <a:solidFill>
                <a:srgbClr val="FEFEFE"/>
              </a:solidFill>
              <a:latin typeface="Segoe UI" panose="020B0502040204020203" pitchFamily="34" charset="0"/>
              <a:cs typeface="Segoe UI" panose="020B0502040204020203" pitchFamily="34" charset="0"/>
            </a:endParaRPr>
          </a:p>
          <a:p>
            <a:pPr>
              <a:lnSpc>
                <a:spcPct val="70000"/>
              </a:lnSpc>
            </a:pPr>
            <a:r>
              <a:rPr lang="en-US" sz="2200" dirty="0">
                <a:solidFill>
                  <a:srgbClr val="FEFEFE"/>
                </a:solidFill>
                <a:latin typeface="Segoe UI" panose="020B0502040204020203" pitchFamily="34" charset="0"/>
                <a:cs typeface="Segoe UI" panose="020B0502040204020203" pitchFamily="34" charset="0"/>
              </a:rPr>
              <a:t>48.5% of users classified as "Physically Active“</a:t>
            </a:r>
          </a:p>
          <a:p>
            <a:pPr lvl="1">
              <a:lnSpc>
                <a:spcPct val="70000"/>
              </a:lnSpc>
            </a:pPr>
            <a:r>
              <a:rPr lang="en-US" sz="1800" dirty="0">
                <a:solidFill>
                  <a:srgbClr val="FEFEFE"/>
                </a:solidFill>
                <a:latin typeface="Segoe UI" panose="020B0502040204020203" pitchFamily="34" charset="0"/>
                <a:cs typeface="Segoe UI" panose="020B0502040204020203" pitchFamily="34" charset="0"/>
              </a:rPr>
              <a:t>Tailored workout plans and fitness programs</a:t>
            </a:r>
          </a:p>
        </p:txBody>
      </p:sp>
      <p:sp>
        <p:nvSpPr>
          <p:cNvPr id="9" name="TextBox 8">
            <a:extLst>
              <a:ext uri="{FF2B5EF4-FFF2-40B4-BE49-F238E27FC236}">
                <a16:creationId xmlns:a16="http://schemas.microsoft.com/office/drawing/2014/main" id="{28FE497E-2FB1-4D01-ACF6-640819B14692}"/>
              </a:ext>
            </a:extLst>
          </p:cNvPr>
          <p:cNvSpPr txBox="1"/>
          <p:nvPr/>
        </p:nvSpPr>
        <p:spPr>
          <a:xfrm>
            <a:off x="754602" y="141536"/>
            <a:ext cx="10599198" cy="630942"/>
          </a:xfrm>
          <a:prstGeom prst="rect">
            <a:avLst/>
          </a:prstGeom>
          <a:noFill/>
        </p:spPr>
        <p:txBody>
          <a:bodyPr wrap="square">
            <a:spAutoFit/>
          </a:bodyPr>
          <a:lstStyle/>
          <a:p>
            <a:pPr algn="ctr"/>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Summary and Conclusion</a:t>
            </a:r>
            <a:endParaRPr lang="en-CA" dirty="0"/>
          </a:p>
        </p:txBody>
      </p:sp>
      <p:pic>
        <p:nvPicPr>
          <p:cNvPr id="7" name="Picture 6">
            <a:extLst>
              <a:ext uri="{FF2B5EF4-FFF2-40B4-BE49-F238E27FC236}">
                <a16:creationId xmlns:a16="http://schemas.microsoft.com/office/drawing/2014/main" id="{BC100FE2-465C-4DAE-844A-73BD279EA9E2}"/>
              </a:ext>
            </a:extLst>
          </p:cNvPr>
          <p:cNvPicPr>
            <a:picLocks noChangeAspect="1"/>
          </p:cNvPicPr>
          <p:nvPr/>
        </p:nvPicPr>
        <p:blipFill>
          <a:blip r:embed="rId3"/>
          <a:stretch>
            <a:fillRect/>
          </a:stretch>
        </p:blipFill>
        <p:spPr>
          <a:xfrm>
            <a:off x="7621222" y="-123806"/>
            <a:ext cx="4761905" cy="4761905"/>
          </a:xfrm>
          <a:prstGeom prst="rect">
            <a:avLst/>
          </a:prstGeom>
        </p:spPr>
      </p:pic>
      <p:sp>
        <p:nvSpPr>
          <p:cNvPr id="6" name="TextBox 5">
            <a:extLst>
              <a:ext uri="{FF2B5EF4-FFF2-40B4-BE49-F238E27FC236}">
                <a16:creationId xmlns:a16="http://schemas.microsoft.com/office/drawing/2014/main" id="{650BB141-DCA1-4A16-9111-264DFD775F2B}"/>
              </a:ext>
            </a:extLst>
          </p:cNvPr>
          <p:cNvSpPr txBox="1"/>
          <p:nvPr/>
        </p:nvSpPr>
        <p:spPr>
          <a:xfrm>
            <a:off x="754602" y="691310"/>
            <a:ext cx="10682796" cy="492443"/>
          </a:xfrm>
          <a:prstGeom prst="rect">
            <a:avLst/>
          </a:prstGeom>
          <a:noFill/>
        </p:spPr>
        <p:txBody>
          <a:bodyPr wrap="square">
            <a:spAutoFit/>
          </a:bodyPr>
          <a:lstStyle/>
          <a:p>
            <a:r>
              <a:rPr kumimoji="0" lang="en-US" sz="26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Key Findings and Recommendations</a:t>
            </a:r>
            <a:endParaRPr lang="en-CA" sz="2600" dirty="0"/>
          </a:p>
        </p:txBody>
      </p:sp>
      <p:sp>
        <p:nvSpPr>
          <p:cNvPr id="8" name="TextBox 7">
            <a:extLst>
              <a:ext uri="{FF2B5EF4-FFF2-40B4-BE49-F238E27FC236}">
                <a16:creationId xmlns:a16="http://schemas.microsoft.com/office/drawing/2014/main" id="{BBD4721D-30B9-4D20-B1C0-5EC2B9B99E03}"/>
              </a:ext>
            </a:extLst>
          </p:cNvPr>
          <p:cNvSpPr txBox="1"/>
          <p:nvPr/>
        </p:nvSpPr>
        <p:spPr>
          <a:xfrm>
            <a:off x="838200" y="4264134"/>
            <a:ext cx="10682796" cy="492443"/>
          </a:xfrm>
          <a:prstGeom prst="rect">
            <a:avLst/>
          </a:prstGeom>
          <a:noFill/>
        </p:spPr>
        <p:txBody>
          <a:bodyPr wrap="square">
            <a:spAutoFit/>
          </a:bodyPr>
          <a:lstStyle/>
          <a:p>
            <a:r>
              <a:rPr kumimoji="0" lang="en-US" sz="26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Business Impact</a:t>
            </a:r>
            <a:endParaRPr lang="en-CA" sz="2600" dirty="0"/>
          </a:p>
        </p:txBody>
      </p:sp>
      <p:sp>
        <p:nvSpPr>
          <p:cNvPr id="11" name="TextBox 10">
            <a:extLst>
              <a:ext uri="{FF2B5EF4-FFF2-40B4-BE49-F238E27FC236}">
                <a16:creationId xmlns:a16="http://schemas.microsoft.com/office/drawing/2014/main" id="{74893E9F-D8B6-43C9-BB27-1BF8CBDBE370}"/>
              </a:ext>
            </a:extLst>
          </p:cNvPr>
          <p:cNvSpPr txBox="1"/>
          <p:nvPr/>
        </p:nvSpPr>
        <p:spPr>
          <a:xfrm>
            <a:off x="838200" y="4689755"/>
            <a:ext cx="10599198" cy="2026709"/>
          </a:xfrm>
          <a:prstGeom prst="rect">
            <a:avLst/>
          </a:prstGeom>
          <a:noFill/>
        </p:spPr>
        <p:txBody>
          <a:bodyPr wrap="square">
            <a:spAutoFit/>
          </a:bodyPr>
          <a:lstStyle/>
          <a:p>
            <a:pPr marL="342900" indent="-342900">
              <a:buFont typeface="Arial" panose="020B0604020202020204" pitchFamily="34" charset="0"/>
              <a:buChar char="•"/>
            </a:pPr>
            <a:r>
              <a:rPr lang="en-CA" sz="2200" dirty="0">
                <a:solidFill>
                  <a:srgbClr val="FEFEFE"/>
                </a:solidFill>
                <a:latin typeface="Segoe UI" panose="020B0502040204020203" pitchFamily="34" charset="0"/>
                <a:cs typeface="Segoe UI" panose="020B0502040204020203" pitchFamily="34" charset="0"/>
              </a:rPr>
              <a:t>Optimize products to meet diverse user needs</a:t>
            </a:r>
          </a:p>
          <a:p>
            <a:pPr marL="342900" indent="-342900">
              <a:buFont typeface="Arial" panose="020B0604020202020204" pitchFamily="34" charset="0"/>
              <a:buChar char="•"/>
            </a:pPr>
            <a:r>
              <a:rPr lang="en-CA" sz="2200" dirty="0">
                <a:solidFill>
                  <a:srgbClr val="FEFEFE"/>
                </a:solidFill>
                <a:latin typeface="Segoe UI" panose="020B0502040204020203" pitchFamily="34" charset="0"/>
                <a:cs typeface="Segoe UI" panose="020B0502040204020203" pitchFamily="34" charset="0"/>
              </a:rPr>
              <a:t>Enhance user engagement and retention strategies</a:t>
            </a:r>
          </a:p>
          <a:p>
            <a:pPr marL="342900" indent="-342900">
              <a:buFont typeface="Arial" panose="020B0604020202020204" pitchFamily="34" charset="0"/>
              <a:buChar char="•"/>
            </a:pPr>
            <a:r>
              <a:rPr lang="en-CA" sz="2200" dirty="0">
                <a:solidFill>
                  <a:srgbClr val="FEFEFE"/>
                </a:solidFill>
                <a:latin typeface="Segoe UI" panose="020B0502040204020203" pitchFamily="34" charset="0"/>
                <a:cs typeface="Segoe UI" panose="020B0502040204020203" pitchFamily="34" charset="0"/>
              </a:rPr>
              <a:t>Differentiate offerings with valuable sleep/calorie tracking features</a:t>
            </a:r>
          </a:p>
          <a:p>
            <a:pPr marL="342900" indent="-342900">
              <a:buFont typeface="Arial" panose="020B0604020202020204" pitchFamily="34" charset="0"/>
              <a:buChar char="•"/>
            </a:pPr>
            <a:r>
              <a:rPr lang="en-CA" sz="2200" dirty="0">
                <a:solidFill>
                  <a:srgbClr val="FEFEFE"/>
                </a:solidFill>
                <a:latin typeface="Segoe UI" panose="020B0502040204020203" pitchFamily="34" charset="0"/>
                <a:cs typeface="Segoe UI" panose="020B0502040204020203" pitchFamily="34" charset="0"/>
              </a:rPr>
              <a:t>Targeted marketing for high-potential user segments</a:t>
            </a:r>
          </a:p>
          <a:p>
            <a:pPr marL="342900" indent="-342900">
              <a:buFont typeface="Arial" panose="020B0604020202020204" pitchFamily="34" charset="0"/>
              <a:buChar char="•"/>
            </a:pPr>
            <a:r>
              <a:rPr lang="en-CA" sz="2200" dirty="0">
                <a:solidFill>
                  <a:srgbClr val="FEFEFE"/>
                </a:solidFill>
                <a:latin typeface="Segoe UI" panose="020B0502040204020203" pitchFamily="34" charset="0"/>
                <a:cs typeface="Segoe UI" panose="020B0502040204020203" pitchFamily="34" charset="0"/>
              </a:rPr>
              <a:t>Drive growth by leveraging data-driven consumer insights</a:t>
            </a:r>
          </a:p>
          <a:p>
            <a:pPr marL="285750" indent="-285750">
              <a:lnSpc>
                <a:spcPct val="70000"/>
              </a:lnSpc>
              <a:buFont typeface="Arial" panose="020B0604020202020204" pitchFamily="34" charset="0"/>
              <a:buChar char="•"/>
            </a:pPr>
            <a:endParaRPr lang="en-US" sz="2200" dirty="0">
              <a:solidFill>
                <a:srgbClr val="FEFEFE"/>
              </a:solidFill>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78435DD5-DC94-4554-9A56-F02AE71F4DD1}"/>
              </a:ext>
            </a:extLst>
          </p:cNvPr>
          <p:cNvPicPr>
            <a:picLocks noChangeAspect="1"/>
          </p:cNvPicPr>
          <p:nvPr/>
        </p:nvPicPr>
        <p:blipFill>
          <a:blip r:embed="rId4"/>
          <a:stretch>
            <a:fillRect/>
          </a:stretch>
        </p:blipFill>
        <p:spPr>
          <a:xfrm>
            <a:off x="8325724" y="3258105"/>
            <a:ext cx="4417432" cy="4417432"/>
          </a:xfrm>
          <a:prstGeom prst="rect">
            <a:avLst/>
          </a:prstGeom>
        </p:spPr>
      </p:pic>
    </p:spTree>
    <p:extLst>
      <p:ext uri="{BB962C8B-B14F-4D97-AF65-F5344CB8AC3E}">
        <p14:creationId xmlns:p14="http://schemas.microsoft.com/office/powerpoint/2010/main" val="198828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6384719"/>
            <a:ext cx="3536195" cy="246221"/>
          </a:xfrm>
          <a:prstGeom prst="rect">
            <a:avLst/>
          </a:prstGeom>
        </p:spPr>
        <p:txBody>
          <a:bodyPr wrap="square" lIns="0" tIns="0" rIns="0" bIns="0">
            <a:spAutoFit/>
          </a:bodyPr>
          <a:lstStyle/>
          <a:p>
            <a:r>
              <a:rPr lang="en-US" sz="1600" i="1" dirty="0">
                <a:solidFill>
                  <a:srgbClr val="FEFEFE"/>
                </a:solidFill>
                <a:latin typeface="+mj-lt"/>
                <a:cs typeface="Segoe UI" panose="020B0502040204020203" pitchFamily="34" charset="0"/>
              </a:rPr>
              <a:t>Hiep Nguyen</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Box 29">
            <a:extLst>
              <a:ext uri="{FF2B5EF4-FFF2-40B4-BE49-F238E27FC236}">
                <a16:creationId xmlns:a16="http://schemas.microsoft.com/office/drawing/2014/main" id="{45C48D07-D4D2-461B-8438-EC0801B29624}"/>
              </a:ext>
            </a:extLst>
          </p:cNvPr>
          <p:cNvSpPr txBox="1"/>
          <p:nvPr/>
        </p:nvSpPr>
        <p:spPr>
          <a:xfrm>
            <a:off x="646077" y="688121"/>
            <a:ext cx="3536195" cy="2585323"/>
          </a:xfrm>
          <a:prstGeom prst="rect">
            <a:avLst/>
          </a:prstGeom>
          <a:noFill/>
        </p:spPr>
        <p:txBody>
          <a:bodyPr wrap="square">
            <a:spAutoFit/>
          </a:bodyPr>
          <a:lstStyle/>
          <a:p>
            <a:r>
              <a:rPr lang="en-CA" sz="5400" b="1" dirty="0">
                <a:solidFill>
                  <a:srgbClr val="FEFEFE"/>
                </a:solidFill>
                <a:latin typeface="Segoe UI" panose="020B0502040204020203" pitchFamily="34" charset="0"/>
                <a:cs typeface="Segoe UI" panose="020B0502040204020203" pitchFamily="34" charset="0"/>
              </a:rPr>
              <a:t>Questions</a:t>
            </a:r>
            <a:r>
              <a:rPr lang="en-CA" sz="5400" b="1" dirty="0">
                <a:solidFill>
                  <a:srgbClr val="FEFEFE"/>
                </a:solidFill>
              </a:rPr>
              <a:t> and Discussion</a:t>
            </a:r>
          </a:p>
        </p:txBody>
      </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1" y="234416"/>
            <a:ext cx="5731496" cy="1846659"/>
          </a:xfrm>
          <a:prstGeom prst="rect">
            <a:avLst/>
          </a:prstGeom>
          <a:noFill/>
        </p:spPr>
        <p:txBody>
          <a:bodyPr wrap="square" lIns="0" tIns="0" rIns="0" bIns="0" rtlCol="0">
            <a:spAutoFit/>
          </a:bodyPr>
          <a:lstStyle/>
          <a:p>
            <a:pPr algn="ctr"/>
            <a:r>
              <a:rPr lang="en-US" sz="6000" b="1" dirty="0">
                <a:solidFill>
                  <a:srgbClr val="FEFEFE"/>
                </a:solidFill>
                <a:latin typeface="Segoe UI" panose="020B0502040204020203" pitchFamily="34" charset="0"/>
                <a:cs typeface="Segoe UI" panose="020B0502040204020203" pitchFamily="34" charset="0"/>
              </a:rPr>
              <a:t>Introduction to Bellabeat</a:t>
            </a:r>
          </a:p>
        </p:txBody>
      </p:sp>
      <p:sp>
        <p:nvSpPr>
          <p:cNvPr id="9" name="Rectangle 8">
            <a:extLst>
              <a:ext uri="{FF2B5EF4-FFF2-40B4-BE49-F238E27FC236}">
                <a16:creationId xmlns:a16="http://schemas.microsoft.com/office/drawing/2014/main" id="{2288564E-B5E1-4A64-B773-B53D525B08EB}"/>
              </a:ext>
            </a:extLst>
          </p:cNvPr>
          <p:cNvSpPr/>
          <p:nvPr/>
        </p:nvSpPr>
        <p:spPr>
          <a:xfrm>
            <a:off x="5731497" y="0"/>
            <a:ext cx="6460503" cy="6858000"/>
          </a:xfrm>
          <a:prstGeom prst="rect">
            <a:avLst/>
          </a:prstGeom>
          <a:solidFill>
            <a:srgbClr val="FEFEFE"/>
          </a:solidFill>
          <a:ln>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FEFEFE"/>
              </a:highlight>
            </a:endParaRPr>
          </a:p>
        </p:txBody>
      </p:sp>
      <p:sp>
        <p:nvSpPr>
          <p:cNvPr id="10" name="TextBox 9">
            <a:extLst>
              <a:ext uri="{FF2B5EF4-FFF2-40B4-BE49-F238E27FC236}">
                <a16:creationId xmlns:a16="http://schemas.microsoft.com/office/drawing/2014/main" id="{AAE59E90-E11C-43A8-A232-4266E9F607C9}"/>
              </a:ext>
            </a:extLst>
          </p:cNvPr>
          <p:cNvSpPr txBox="1"/>
          <p:nvPr/>
        </p:nvSpPr>
        <p:spPr>
          <a:xfrm>
            <a:off x="-1" y="2044188"/>
            <a:ext cx="5731495" cy="4862870"/>
          </a:xfrm>
          <a:prstGeom prst="rect">
            <a:avLst/>
          </a:prstGeom>
          <a:noFill/>
        </p:spPr>
        <p:txBody>
          <a:bodyPr wrap="square">
            <a:spAutoFit/>
          </a:bodyPr>
          <a:lstStyle/>
          <a:p>
            <a:pPr algn="ctr"/>
            <a:r>
              <a:rPr lang="en-US" sz="4000" b="1" dirty="0">
                <a:solidFill>
                  <a:srgbClr val="FEFEFE"/>
                </a:solidFill>
                <a:latin typeface="Segoe UI" panose="020B0502040204020203" pitchFamily="34" charset="0"/>
                <a:cs typeface="Segoe UI" panose="020B0502040204020203" pitchFamily="34" charset="0"/>
              </a:rPr>
              <a:t>Products:</a:t>
            </a:r>
          </a:p>
          <a:p>
            <a:pPr algn="ctr"/>
            <a:endParaRPr lang="en-US" sz="1800" b="1" dirty="0">
              <a:solidFill>
                <a:srgbClr val="FEFEFE"/>
              </a:solidFill>
              <a:latin typeface="Segoe UI" panose="020B0502040204020203" pitchFamily="34" charset="0"/>
              <a:cs typeface="Segoe UI" panose="020B0502040204020203" pitchFamily="34" charset="0"/>
            </a:endParaRPr>
          </a:p>
          <a:p>
            <a:pPr algn="ctr"/>
            <a:r>
              <a:rPr lang="en-US" dirty="0">
                <a:solidFill>
                  <a:srgbClr val="FEFEFE"/>
                </a:solidFill>
                <a:latin typeface="Segoe UI" panose="020B0502040204020203" pitchFamily="34" charset="0"/>
                <a:cs typeface="Segoe UI" panose="020B0502040204020203" pitchFamily="34" charset="0"/>
              </a:rPr>
              <a:t>Leaf</a:t>
            </a:r>
          </a:p>
          <a:p>
            <a:pPr algn="ctr"/>
            <a:endParaRPr lang="en-US" dirty="0">
              <a:solidFill>
                <a:srgbClr val="FEFEFE"/>
              </a:solidFill>
              <a:latin typeface="Segoe UI" panose="020B0502040204020203" pitchFamily="34" charset="0"/>
              <a:cs typeface="Segoe UI" panose="020B0502040204020203" pitchFamily="34" charset="0"/>
            </a:endParaRPr>
          </a:p>
          <a:p>
            <a:pPr algn="ctr"/>
            <a:endParaRPr lang="en-US" dirty="0">
              <a:solidFill>
                <a:srgbClr val="FEFEFE"/>
              </a:solidFill>
              <a:latin typeface="Segoe UI" panose="020B0502040204020203" pitchFamily="34" charset="0"/>
              <a:cs typeface="Segoe UI" panose="020B0502040204020203" pitchFamily="34" charset="0"/>
            </a:endParaRPr>
          </a:p>
          <a:p>
            <a:pPr algn="ctr"/>
            <a:endParaRPr lang="en-US" dirty="0">
              <a:solidFill>
                <a:srgbClr val="FEFEFE"/>
              </a:solidFill>
              <a:latin typeface="Segoe UI" panose="020B0502040204020203" pitchFamily="34" charset="0"/>
              <a:cs typeface="Segoe UI" panose="020B0502040204020203" pitchFamily="34" charset="0"/>
            </a:endParaRPr>
          </a:p>
          <a:p>
            <a:pPr algn="ctr"/>
            <a:r>
              <a:rPr lang="en-US" dirty="0">
                <a:solidFill>
                  <a:srgbClr val="FEFEFE"/>
                </a:solidFill>
                <a:latin typeface="Segoe UI" panose="020B0502040204020203" pitchFamily="34" charset="0"/>
                <a:cs typeface="Segoe UI" panose="020B0502040204020203" pitchFamily="34" charset="0"/>
              </a:rPr>
              <a:t>Ivy</a:t>
            </a:r>
          </a:p>
          <a:p>
            <a:pPr algn="ctr"/>
            <a:endParaRPr lang="en-US" dirty="0">
              <a:solidFill>
                <a:srgbClr val="FEFEFE"/>
              </a:solidFill>
              <a:latin typeface="Segoe UI" panose="020B0502040204020203" pitchFamily="34" charset="0"/>
              <a:cs typeface="Segoe UI" panose="020B0502040204020203" pitchFamily="34" charset="0"/>
            </a:endParaRPr>
          </a:p>
          <a:p>
            <a:pPr algn="ctr"/>
            <a:endParaRPr lang="en-US" dirty="0">
              <a:solidFill>
                <a:srgbClr val="FEFEFE"/>
              </a:solidFill>
              <a:latin typeface="Segoe UI" panose="020B0502040204020203" pitchFamily="34" charset="0"/>
              <a:cs typeface="Segoe UI" panose="020B0502040204020203" pitchFamily="34" charset="0"/>
            </a:endParaRPr>
          </a:p>
          <a:p>
            <a:pPr algn="ctr"/>
            <a:endParaRPr lang="en-US" dirty="0">
              <a:solidFill>
                <a:srgbClr val="FEFEFE"/>
              </a:solidFill>
              <a:latin typeface="Segoe UI" panose="020B0502040204020203" pitchFamily="34" charset="0"/>
              <a:cs typeface="Segoe UI" panose="020B0502040204020203" pitchFamily="34" charset="0"/>
            </a:endParaRPr>
          </a:p>
          <a:p>
            <a:pPr algn="ctr"/>
            <a:r>
              <a:rPr lang="en-US" dirty="0">
                <a:solidFill>
                  <a:srgbClr val="FEFEFE"/>
                </a:solidFill>
                <a:latin typeface="Segoe UI" panose="020B0502040204020203" pitchFamily="34" charset="0"/>
                <a:cs typeface="Segoe UI" panose="020B0502040204020203" pitchFamily="34" charset="0"/>
              </a:rPr>
              <a:t>Bellabeat Wellness Coach App</a:t>
            </a:r>
          </a:p>
          <a:p>
            <a:pPr algn="ctr"/>
            <a:endParaRPr lang="en-US" dirty="0">
              <a:solidFill>
                <a:srgbClr val="FEFEFE"/>
              </a:solidFill>
              <a:latin typeface="Segoe UI" panose="020B0502040204020203" pitchFamily="34" charset="0"/>
              <a:cs typeface="Segoe UI" panose="020B0502040204020203" pitchFamily="34" charset="0"/>
            </a:endParaRPr>
          </a:p>
          <a:p>
            <a:pPr algn="ctr"/>
            <a:endParaRPr lang="en-US" dirty="0">
              <a:solidFill>
                <a:srgbClr val="FEFEFE"/>
              </a:solidFill>
              <a:latin typeface="Segoe UI" panose="020B0502040204020203" pitchFamily="34" charset="0"/>
              <a:cs typeface="Segoe UI" panose="020B0502040204020203" pitchFamily="34" charset="0"/>
            </a:endParaRPr>
          </a:p>
          <a:p>
            <a:pPr algn="ctr"/>
            <a:endParaRPr lang="en-US" dirty="0">
              <a:solidFill>
                <a:srgbClr val="FEFEFE"/>
              </a:solidFill>
              <a:latin typeface="Segoe UI" panose="020B0502040204020203" pitchFamily="34" charset="0"/>
              <a:cs typeface="Segoe UI" panose="020B0502040204020203" pitchFamily="34" charset="0"/>
            </a:endParaRPr>
          </a:p>
          <a:p>
            <a:pPr algn="ctr"/>
            <a:r>
              <a:rPr lang="en-US" dirty="0">
                <a:solidFill>
                  <a:srgbClr val="FEFEFE"/>
                </a:solidFill>
                <a:latin typeface="Segoe UI" panose="020B0502040204020203" pitchFamily="34" charset="0"/>
                <a:cs typeface="Segoe UI" panose="020B0502040204020203" pitchFamily="34" charset="0"/>
              </a:rPr>
              <a:t>Bellabeat Membership</a:t>
            </a:r>
          </a:p>
          <a:p>
            <a:pPr algn="ctr"/>
            <a:endParaRPr lang="en-US" sz="1800" dirty="0">
              <a:solidFill>
                <a:srgbClr val="FEFEFE"/>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31E13BE7-1838-4185-AAA0-FFE4843D9C95}"/>
              </a:ext>
            </a:extLst>
          </p:cNvPr>
          <p:cNvSpPr txBox="1"/>
          <p:nvPr/>
        </p:nvSpPr>
        <p:spPr>
          <a:xfrm>
            <a:off x="5731497" y="289861"/>
            <a:ext cx="6460503" cy="707886"/>
          </a:xfrm>
          <a:prstGeom prst="rect">
            <a:avLst/>
          </a:prstGeom>
          <a:noFill/>
        </p:spPr>
        <p:txBody>
          <a:bodyPr wrap="square">
            <a:spAutoFit/>
          </a:bodyPr>
          <a:lstStyle/>
          <a:p>
            <a:pPr algn="ctr"/>
            <a:r>
              <a:rPr lang="en-US" sz="4000" b="1" dirty="0">
                <a:solidFill>
                  <a:srgbClr val="FC9077"/>
                </a:solidFill>
                <a:latin typeface="Segoe UI" panose="020B0502040204020203" pitchFamily="34" charset="0"/>
                <a:cs typeface="Segoe UI" panose="020B0502040204020203" pitchFamily="34" charset="0"/>
              </a:rPr>
              <a:t>Company Background</a:t>
            </a:r>
          </a:p>
        </p:txBody>
      </p:sp>
      <p:sp>
        <p:nvSpPr>
          <p:cNvPr id="15" name="TextBox 14">
            <a:extLst>
              <a:ext uri="{FF2B5EF4-FFF2-40B4-BE49-F238E27FC236}">
                <a16:creationId xmlns:a16="http://schemas.microsoft.com/office/drawing/2014/main" id="{06131DA5-471D-4711-8FA6-2044BC80EC4D}"/>
              </a:ext>
            </a:extLst>
          </p:cNvPr>
          <p:cNvSpPr txBox="1"/>
          <p:nvPr/>
        </p:nvSpPr>
        <p:spPr>
          <a:xfrm>
            <a:off x="5731494" y="1053192"/>
            <a:ext cx="6460503" cy="341632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FC9077"/>
                </a:solidFill>
                <a:latin typeface="Segoe UI" panose="020B0502040204020203" pitchFamily="34" charset="0"/>
                <a:cs typeface="Segoe UI" panose="020B0502040204020203" pitchFamily="34" charset="0"/>
              </a:rPr>
              <a:t>Founded in 2014 by </a:t>
            </a:r>
            <a:r>
              <a:rPr lang="en-US" sz="2400" dirty="0" err="1">
                <a:solidFill>
                  <a:srgbClr val="FC9077"/>
                </a:solidFill>
                <a:latin typeface="Segoe UI" panose="020B0502040204020203" pitchFamily="34" charset="0"/>
                <a:cs typeface="Segoe UI" panose="020B0502040204020203" pitchFamily="34" charset="0"/>
              </a:rPr>
              <a:t>Urška</a:t>
            </a:r>
            <a:r>
              <a:rPr lang="en-US" sz="2400" dirty="0">
                <a:solidFill>
                  <a:srgbClr val="FC9077"/>
                </a:solidFill>
                <a:latin typeface="Segoe UI" panose="020B0502040204020203" pitchFamily="34" charset="0"/>
                <a:cs typeface="Segoe UI" panose="020B0502040204020203" pitchFamily="34" charset="0"/>
              </a:rPr>
              <a:t> </a:t>
            </a:r>
            <a:r>
              <a:rPr lang="en-US" sz="2400" dirty="0" err="1">
                <a:solidFill>
                  <a:srgbClr val="FC9077"/>
                </a:solidFill>
                <a:latin typeface="Segoe UI" panose="020B0502040204020203" pitchFamily="34" charset="0"/>
                <a:cs typeface="Segoe UI" panose="020B0502040204020203" pitchFamily="34" charset="0"/>
              </a:rPr>
              <a:t>Sršen</a:t>
            </a:r>
            <a:r>
              <a:rPr lang="en-US" sz="2400" dirty="0">
                <a:solidFill>
                  <a:srgbClr val="FC9077"/>
                </a:solidFill>
                <a:latin typeface="Segoe UI" panose="020B0502040204020203" pitchFamily="34" charset="0"/>
                <a:cs typeface="Segoe UI" panose="020B0502040204020203" pitchFamily="34" charset="0"/>
              </a:rPr>
              <a:t> and Sandro Mur</a:t>
            </a:r>
          </a:p>
          <a:p>
            <a:pPr marL="285750" indent="-285750">
              <a:buFont typeface="Arial" panose="020B0604020202020204" pitchFamily="34" charset="0"/>
              <a:buChar char="•"/>
            </a:pPr>
            <a:endParaRPr lang="en-US" sz="2400" dirty="0">
              <a:solidFill>
                <a:srgbClr val="FC9077"/>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400" dirty="0">
                <a:solidFill>
                  <a:srgbClr val="FC9077"/>
                </a:solidFill>
                <a:latin typeface="Segoe UI" panose="020B0502040204020203" pitchFamily="34" charset="0"/>
                <a:cs typeface="Segoe UI" panose="020B0502040204020203" pitchFamily="34" charset="0"/>
              </a:rPr>
              <a:t>Pioneers in fem-tech, focusing on women's health and wellness</a:t>
            </a:r>
          </a:p>
          <a:p>
            <a:pPr marL="285750" indent="-285750">
              <a:buFont typeface="Arial" panose="020B0604020202020204" pitchFamily="34" charset="0"/>
              <a:buChar char="•"/>
            </a:pPr>
            <a:endParaRPr lang="en-US" sz="2400" dirty="0">
              <a:solidFill>
                <a:srgbClr val="FC9077"/>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400" dirty="0">
                <a:solidFill>
                  <a:srgbClr val="FC9077"/>
                </a:solidFill>
                <a:latin typeface="Segoe UI" panose="020B0502040204020203" pitchFamily="34" charset="0"/>
                <a:cs typeface="Segoe UI" panose="020B0502040204020203" pitchFamily="34" charset="0"/>
              </a:rPr>
              <a:t>Rapid growth with a strong international presence</a:t>
            </a:r>
          </a:p>
          <a:p>
            <a:pPr marL="285750" indent="-285750">
              <a:buFont typeface="Arial" panose="020B0604020202020204" pitchFamily="34" charset="0"/>
              <a:buChar char="•"/>
            </a:pPr>
            <a:endParaRPr lang="en-US" sz="2400" dirty="0">
              <a:solidFill>
                <a:srgbClr val="FC9077"/>
              </a:solidFill>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C17CA576-BC97-4500-AF2D-98B8D07890B8}"/>
              </a:ext>
            </a:extLst>
          </p:cNvPr>
          <p:cNvPicPr>
            <a:picLocks noChangeAspect="1"/>
          </p:cNvPicPr>
          <p:nvPr/>
        </p:nvPicPr>
        <p:blipFill>
          <a:blip r:embed="rId3"/>
          <a:stretch>
            <a:fillRect/>
          </a:stretch>
        </p:blipFill>
        <p:spPr>
          <a:xfrm>
            <a:off x="3359765" y="2657651"/>
            <a:ext cx="1928373" cy="1542698"/>
          </a:xfrm>
          <a:prstGeom prst="rect">
            <a:avLst/>
          </a:prstGeom>
        </p:spPr>
      </p:pic>
      <p:pic>
        <p:nvPicPr>
          <p:cNvPr id="20" name="Picture 19">
            <a:extLst>
              <a:ext uri="{FF2B5EF4-FFF2-40B4-BE49-F238E27FC236}">
                <a16:creationId xmlns:a16="http://schemas.microsoft.com/office/drawing/2014/main" id="{333962EE-415D-4B81-96A7-F15A81A130E8}"/>
              </a:ext>
            </a:extLst>
          </p:cNvPr>
          <p:cNvPicPr>
            <a:picLocks noChangeAspect="1"/>
          </p:cNvPicPr>
          <p:nvPr/>
        </p:nvPicPr>
        <p:blipFill>
          <a:blip r:embed="rId4"/>
          <a:stretch>
            <a:fillRect/>
          </a:stretch>
        </p:blipFill>
        <p:spPr>
          <a:xfrm>
            <a:off x="696271" y="3007926"/>
            <a:ext cx="2461506" cy="2461506"/>
          </a:xfrm>
          <a:prstGeom prst="rect">
            <a:avLst/>
          </a:prstGeom>
        </p:spPr>
      </p:pic>
      <p:pic>
        <p:nvPicPr>
          <p:cNvPr id="26" name="Picture 25">
            <a:extLst>
              <a:ext uri="{FF2B5EF4-FFF2-40B4-BE49-F238E27FC236}">
                <a16:creationId xmlns:a16="http://schemas.microsoft.com/office/drawing/2014/main" id="{37B3D8A7-9066-4699-9700-67DA05E74134}"/>
              </a:ext>
            </a:extLst>
          </p:cNvPr>
          <p:cNvPicPr>
            <a:picLocks noChangeAspect="1"/>
          </p:cNvPicPr>
          <p:nvPr/>
        </p:nvPicPr>
        <p:blipFill>
          <a:blip r:embed="rId5"/>
          <a:stretch>
            <a:fillRect/>
          </a:stretch>
        </p:blipFill>
        <p:spPr>
          <a:xfrm>
            <a:off x="4512050" y="4776925"/>
            <a:ext cx="1138788" cy="1138788"/>
          </a:xfrm>
          <a:prstGeom prst="rect">
            <a:avLst/>
          </a:prstGeom>
        </p:spPr>
      </p:pic>
      <p:pic>
        <p:nvPicPr>
          <p:cNvPr id="25" name="Picture 24">
            <a:extLst>
              <a:ext uri="{FF2B5EF4-FFF2-40B4-BE49-F238E27FC236}">
                <a16:creationId xmlns:a16="http://schemas.microsoft.com/office/drawing/2014/main" id="{4E5CF957-59A8-49A0-9BC5-9E914884F454}"/>
              </a:ext>
            </a:extLst>
          </p:cNvPr>
          <p:cNvPicPr>
            <a:picLocks noChangeAspect="1"/>
          </p:cNvPicPr>
          <p:nvPr/>
        </p:nvPicPr>
        <p:blipFill>
          <a:blip r:embed="rId6"/>
          <a:stretch>
            <a:fillRect/>
          </a:stretch>
        </p:blipFill>
        <p:spPr>
          <a:xfrm>
            <a:off x="67864" y="4346060"/>
            <a:ext cx="1138788" cy="2465821"/>
          </a:xfrm>
          <a:prstGeom prst="rect">
            <a:avLst/>
          </a:prstGeom>
        </p:spPr>
      </p:pic>
      <p:sp>
        <p:nvSpPr>
          <p:cNvPr id="30" name="TextBox 29">
            <a:extLst>
              <a:ext uri="{FF2B5EF4-FFF2-40B4-BE49-F238E27FC236}">
                <a16:creationId xmlns:a16="http://schemas.microsoft.com/office/drawing/2014/main" id="{1080794D-918A-458D-AA3F-D9BE0826C7F4}"/>
              </a:ext>
            </a:extLst>
          </p:cNvPr>
          <p:cNvSpPr txBox="1"/>
          <p:nvPr/>
        </p:nvSpPr>
        <p:spPr>
          <a:xfrm>
            <a:off x="5731491" y="4238679"/>
            <a:ext cx="6460506" cy="707886"/>
          </a:xfrm>
          <a:prstGeom prst="rect">
            <a:avLst/>
          </a:prstGeom>
          <a:noFill/>
        </p:spPr>
        <p:txBody>
          <a:bodyPr wrap="square">
            <a:spAutoFit/>
          </a:bodyPr>
          <a:lstStyle/>
          <a:p>
            <a:pPr algn="ctr"/>
            <a:r>
              <a:rPr lang="en-US" sz="4000" b="1" dirty="0">
                <a:solidFill>
                  <a:srgbClr val="FC9077"/>
                </a:solidFill>
                <a:latin typeface="Segoe UI" panose="020B0502040204020203" pitchFamily="34" charset="0"/>
                <a:cs typeface="Segoe UI" panose="020B0502040204020203" pitchFamily="34" charset="0"/>
              </a:rPr>
              <a:t>Target Market</a:t>
            </a:r>
          </a:p>
        </p:txBody>
      </p:sp>
      <p:sp>
        <p:nvSpPr>
          <p:cNvPr id="32" name="TextBox 31">
            <a:extLst>
              <a:ext uri="{FF2B5EF4-FFF2-40B4-BE49-F238E27FC236}">
                <a16:creationId xmlns:a16="http://schemas.microsoft.com/office/drawing/2014/main" id="{DB502C60-FF63-409A-AE39-ACD778302D57}"/>
              </a:ext>
            </a:extLst>
          </p:cNvPr>
          <p:cNvSpPr txBox="1"/>
          <p:nvPr/>
        </p:nvSpPr>
        <p:spPr>
          <a:xfrm>
            <a:off x="5731491" y="4967090"/>
            <a:ext cx="6460509" cy="156966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FC9077"/>
                </a:solidFill>
                <a:latin typeface="Segoe UI" panose="020B0502040204020203" pitchFamily="34" charset="0"/>
                <a:cs typeface="Segoe UI" panose="020B0502040204020203" pitchFamily="34" charset="0"/>
              </a:rPr>
              <a:t>Health-conscious, tech-savvy women</a:t>
            </a:r>
          </a:p>
          <a:p>
            <a:pPr marL="285750" indent="-285750">
              <a:buFont typeface="Arial" panose="020B0604020202020204" pitchFamily="34" charset="0"/>
              <a:buChar char="•"/>
            </a:pPr>
            <a:endParaRPr lang="en-US" sz="2400" dirty="0">
              <a:solidFill>
                <a:srgbClr val="FC9077"/>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400" dirty="0">
                <a:solidFill>
                  <a:srgbClr val="FC9077"/>
                </a:solidFill>
                <a:latin typeface="Segoe UI" panose="020B0502040204020203" pitchFamily="34" charset="0"/>
                <a:cs typeface="Segoe UI" panose="020B0502040204020203" pitchFamily="34" charset="0"/>
              </a:rPr>
              <a:t>Educated, professional women valuing evidence-based wellness approaches</a:t>
            </a:r>
          </a:p>
        </p:txBody>
      </p:sp>
    </p:spTree>
    <p:extLst>
      <p:ext uri="{BB962C8B-B14F-4D97-AF65-F5344CB8AC3E}">
        <p14:creationId xmlns:p14="http://schemas.microsoft.com/office/powerpoint/2010/main" val="103816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582C-1041-46BE-A8D0-D16FBA57E782}"/>
              </a:ext>
            </a:extLst>
          </p:cNvPr>
          <p:cNvSpPr>
            <a:spLocks noGrp="1"/>
          </p:cNvSpPr>
          <p:nvPr>
            <p:ph type="title"/>
          </p:nvPr>
        </p:nvSpPr>
        <p:spPr/>
        <p:txBody>
          <a:bodyPr>
            <a:normAutofit/>
          </a:bodyPr>
          <a:lstStyle/>
          <a:p>
            <a:r>
              <a:rPr lang="en-US" sz="3500" b="1" dirty="0">
                <a:solidFill>
                  <a:srgbClr val="FEFEFE"/>
                </a:solidFill>
                <a:latin typeface="Segoe UI" panose="020B0502040204020203" pitchFamily="34" charset="0"/>
                <a:cs typeface="Segoe UI" panose="020B0502040204020203" pitchFamily="34" charset="0"/>
              </a:rPr>
              <a:t>Business Task</a:t>
            </a:r>
            <a:endParaRPr lang="en-CA" sz="3500" dirty="0"/>
          </a:p>
        </p:txBody>
      </p:sp>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838200" y="1362642"/>
            <a:ext cx="10515600" cy="961963"/>
          </a:xfrm>
        </p:spPr>
        <p:txBody>
          <a:bodyPr>
            <a:normAutofit/>
          </a:bodyPr>
          <a:lstStyle/>
          <a:p>
            <a:r>
              <a:rPr lang="en-US" dirty="0">
                <a:solidFill>
                  <a:srgbClr val="FEFEFE"/>
                </a:solidFill>
                <a:latin typeface="Segoe UI" panose="020B0502040204020203" pitchFamily="34" charset="0"/>
                <a:cs typeface="Segoe UI" panose="020B0502040204020203" pitchFamily="34" charset="0"/>
              </a:rPr>
              <a:t>Analyze smart device usage data to gain insights for improving Bellabeat's smart devices and marketing strategies</a:t>
            </a:r>
            <a:endParaRPr lang="en-CA" dirty="0"/>
          </a:p>
        </p:txBody>
      </p:sp>
      <p:sp>
        <p:nvSpPr>
          <p:cNvPr id="8" name="TextBox 7">
            <a:extLst>
              <a:ext uri="{FF2B5EF4-FFF2-40B4-BE49-F238E27FC236}">
                <a16:creationId xmlns:a16="http://schemas.microsoft.com/office/drawing/2014/main" id="{1AD5C029-E0AF-4CAB-AAD9-93328FD73958}"/>
              </a:ext>
            </a:extLst>
          </p:cNvPr>
          <p:cNvSpPr txBox="1"/>
          <p:nvPr/>
        </p:nvSpPr>
        <p:spPr>
          <a:xfrm>
            <a:off x="838200" y="3713107"/>
            <a:ext cx="10515600" cy="954107"/>
          </a:xfrm>
          <a:prstGeom prst="rect">
            <a:avLst/>
          </a:prstGeom>
          <a:noFill/>
        </p:spPr>
        <p:txBody>
          <a:bodyPr wrap="square">
            <a:spAutoFit/>
          </a:bodyPr>
          <a:lstStyle/>
          <a:p>
            <a:pPr marL="285750" indent="-285750">
              <a:buFont typeface="Arial" panose="020B0604020202020204" pitchFamily="34" charset="0"/>
              <a:buChar char="•"/>
            </a:pPr>
            <a:r>
              <a:rPr lang="en-US" sz="2800" dirty="0" err="1">
                <a:solidFill>
                  <a:srgbClr val="FEFEFE"/>
                </a:solidFill>
                <a:latin typeface="Segoe UI" panose="020B0502040204020203" pitchFamily="34" charset="0"/>
                <a:cs typeface="Segoe UI" panose="020B0502040204020203" pitchFamily="34" charset="0"/>
              </a:rPr>
              <a:t>Urška</a:t>
            </a:r>
            <a:r>
              <a:rPr lang="en-US" sz="2800" dirty="0">
                <a:solidFill>
                  <a:srgbClr val="FEFEFE"/>
                </a:solidFill>
                <a:latin typeface="Segoe UI" panose="020B0502040204020203" pitchFamily="34" charset="0"/>
                <a:cs typeface="Segoe UI" panose="020B0502040204020203" pitchFamily="34" charset="0"/>
              </a:rPr>
              <a:t> </a:t>
            </a:r>
            <a:r>
              <a:rPr lang="en-US" sz="2800" dirty="0" err="1">
                <a:solidFill>
                  <a:srgbClr val="FEFEFE"/>
                </a:solidFill>
                <a:latin typeface="Segoe UI" panose="020B0502040204020203" pitchFamily="34" charset="0"/>
                <a:cs typeface="Segoe UI" panose="020B0502040204020203" pitchFamily="34" charset="0"/>
              </a:rPr>
              <a:t>Sršen</a:t>
            </a:r>
            <a:r>
              <a:rPr lang="en-US" sz="2800" dirty="0">
                <a:solidFill>
                  <a:srgbClr val="FEFEFE"/>
                </a:solidFill>
                <a:latin typeface="Segoe UI" panose="020B0502040204020203" pitchFamily="34" charset="0"/>
                <a:cs typeface="Segoe UI" panose="020B0502040204020203" pitchFamily="34" charset="0"/>
              </a:rPr>
              <a:t> (co-founder and Chief Creative Officer) </a:t>
            </a:r>
          </a:p>
          <a:p>
            <a:pPr marL="285750" indent="-285750">
              <a:buFont typeface="Arial" panose="020B0604020202020204" pitchFamily="34" charset="0"/>
              <a:buChar char="•"/>
            </a:pPr>
            <a:r>
              <a:rPr lang="en-US" sz="2800" dirty="0">
                <a:solidFill>
                  <a:srgbClr val="FEFEFE"/>
                </a:solidFill>
                <a:latin typeface="Segoe UI" panose="020B0502040204020203" pitchFamily="34" charset="0"/>
                <a:cs typeface="Segoe UI" panose="020B0502040204020203" pitchFamily="34" charset="0"/>
              </a:rPr>
              <a:t>Sando Mur (co-founder and mathematician)</a:t>
            </a:r>
            <a:endParaRPr lang="en-CA" sz="2800" dirty="0"/>
          </a:p>
        </p:txBody>
      </p:sp>
      <p:sp>
        <p:nvSpPr>
          <p:cNvPr id="10" name="TextBox 9">
            <a:extLst>
              <a:ext uri="{FF2B5EF4-FFF2-40B4-BE49-F238E27FC236}">
                <a16:creationId xmlns:a16="http://schemas.microsoft.com/office/drawing/2014/main" id="{6FF06840-E4D9-47EB-B6A1-4FE020CF58F2}"/>
              </a:ext>
            </a:extLst>
          </p:cNvPr>
          <p:cNvSpPr txBox="1"/>
          <p:nvPr/>
        </p:nvSpPr>
        <p:spPr>
          <a:xfrm>
            <a:off x="838200" y="3044280"/>
            <a:ext cx="6094520" cy="630942"/>
          </a:xfrm>
          <a:prstGeom prst="rect">
            <a:avLst/>
          </a:prstGeom>
          <a:noFill/>
        </p:spPr>
        <p:txBody>
          <a:bodyPr wrap="square">
            <a:spAutoFit/>
          </a:bodyPr>
          <a:lstStyle/>
          <a:p>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Key Stakeholders</a:t>
            </a:r>
            <a:endParaRPr lang="en-CA" sz="3500" dirty="0"/>
          </a:p>
        </p:txBody>
      </p:sp>
      <p:pic>
        <p:nvPicPr>
          <p:cNvPr id="12" name="Picture 11">
            <a:extLst>
              <a:ext uri="{FF2B5EF4-FFF2-40B4-BE49-F238E27FC236}">
                <a16:creationId xmlns:a16="http://schemas.microsoft.com/office/drawing/2014/main" id="{AC36B293-D9CC-4801-BE9B-9C45DE6BCB03}"/>
              </a:ext>
            </a:extLst>
          </p:cNvPr>
          <p:cNvPicPr>
            <a:picLocks noChangeAspect="1"/>
          </p:cNvPicPr>
          <p:nvPr/>
        </p:nvPicPr>
        <p:blipFill>
          <a:blip r:embed="rId2"/>
          <a:stretch>
            <a:fillRect/>
          </a:stretch>
        </p:blipFill>
        <p:spPr>
          <a:xfrm>
            <a:off x="9442826" y="2419492"/>
            <a:ext cx="2152835" cy="2152835"/>
          </a:xfrm>
          <a:prstGeom prst="rect">
            <a:avLst/>
          </a:prstGeom>
        </p:spPr>
      </p:pic>
      <p:pic>
        <p:nvPicPr>
          <p:cNvPr id="14" name="Picture 13">
            <a:extLst>
              <a:ext uri="{FF2B5EF4-FFF2-40B4-BE49-F238E27FC236}">
                <a16:creationId xmlns:a16="http://schemas.microsoft.com/office/drawing/2014/main" id="{716F2BDD-5C3E-44F8-81A2-4CB552EF5FBA}"/>
              </a:ext>
            </a:extLst>
          </p:cNvPr>
          <p:cNvPicPr>
            <a:picLocks noChangeAspect="1"/>
          </p:cNvPicPr>
          <p:nvPr/>
        </p:nvPicPr>
        <p:blipFill>
          <a:blip r:embed="rId3"/>
          <a:stretch>
            <a:fillRect/>
          </a:stretch>
        </p:blipFill>
        <p:spPr>
          <a:xfrm>
            <a:off x="9796742" y="4643021"/>
            <a:ext cx="1436221" cy="2152835"/>
          </a:xfrm>
          <a:prstGeom prst="rect">
            <a:avLst/>
          </a:prstGeom>
        </p:spPr>
      </p:pic>
    </p:spTree>
    <p:extLst>
      <p:ext uri="{BB962C8B-B14F-4D97-AF65-F5344CB8AC3E}">
        <p14:creationId xmlns:p14="http://schemas.microsoft.com/office/powerpoint/2010/main" val="62832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582C-1041-46BE-A8D0-D16FBA57E782}"/>
              </a:ext>
            </a:extLst>
          </p:cNvPr>
          <p:cNvSpPr>
            <a:spLocks noGrp="1"/>
          </p:cNvSpPr>
          <p:nvPr>
            <p:ph type="title"/>
          </p:nvPr>
        </p:nvSpPr>
        <p:spPr>
          <a:xfrm>
            <a:off x="838200" y="2798058"/>
            <a:ext cx="10515600" cy="630942"/>
          </a:xfrm>
        </p:spPr>
        <p:txBody>
          <a:bodyPr>
            <a:normAutofit/>
          </a:bodyPr>
          <a:lstStyle/>
          <a:p>
            <a:r>
              <a:rPr lang="en-US" sz="3500" b="1" dirty="0">
                <a:solidFill>
                  <a:srgbClr val="FEFEFE"/>
                </a:solidFill>
                <a:latin typeface="Segoe UI" panose="020B0502040204020203" pitchFamily="34" charset="0"/>
                <a:cs typeface="Segoe UI" panose="020B0502040204020203" pitchFamily="34" charset="0"/>
              </a:rPr>
              <a:t>Data Organization</a:t>
            </a:r>
            <a:endParaRPr lang="en-CA" sz="3500" dirty="0"/>
          </a:p>
        </p:txBody>
      </p:sp>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754602" y="835756"/>
            <a:ext cx="10515600" cy="1588475"/>
          </a:xfrm>
        </p:spPr>
        <p:txBody>
          <a:bodyPr>
            <a:noAutofit/>
          </a:bodyPr>
          <a:lstStyle/>
          <a:p>
            <a:r>
              <a:rPr lang="en-US" sz="2200" b="1" dirty="0">
                <a:solidFill>
                  <a:srgbClr val="FEFEFE"/>
                </a:solidFill>
                <a:latin typeface="Segoe UI" panose="020B0502040204020203" pitchFamily="34" charset="0"/>
                <a:cs typeface="Segoe UI" panose="020B0502040204020203" pitchFamily="34" charset="0"/>
              </a:rPr>
              <a:t>Source:</a:t>
            </a:r>
            <a:r>
              <a:rPr lang="en-US" sz="2200" dirty="0">
                <a:solidFill>
                  <a:srgbClr val="FEFEFE"/>
                </a:solidFill>
                <a:latin typeface="Segoe UI" panose="020B0502040204020203" pitchFamily="34" charset="0"/>
                <a:cs typeface="Segoe UI" panose="020B0502040204020203" pitchFamily="34" charset="0"/>
              </a:rPr>
              <a:t> </a:t>
            </a:r>
            <a:r>
              <a:rPr lang="en-US" sz="2200" dirty="0" err="1">
                <a:solidFill>
                  <a:srgbClr val="FEFEFE"/>
                </a:solidFill>
                <a:latin typeface="Segoe UI" panose="020B0502040204020203" pitchFamily="34" charset="0"/>
                <a:cs typeface="Segoe UI" panose="020B0502040204020203" pitchFamily="34" charset="0"/>
              </a:rPr>
              <a:t>FitBit</a:t>
            </a:r>
            <a:r>
              <a:rPr lang="en-US" sz="2200" dirty="0">
                <a:solidFill>
                  <a:srgbClr val="FEFEFE"/>
                </a:solidFill>
                <a:latin typeface="Segoe UI" panose="020B0502040204020203" pitchFamily="34" charset="0"/>
                <a:cs typeface="Segoe UI" panose="020B0502040204020203" pitchFamily="34" charset="0"/>
              </a:rPr>
              <a:t> Fitness Tracker Data from Kaggle</a:t>
            </a:r>
          </a:p>
          <a:p>
            <a:r>
              <a:rPr lang="en-US" sz="2200" b="1" dirty="0">
                <a:solidFill>
                  <a:srgbClr val="FEFEFE"/>
                </a:solidFill>
                <a:latin typeface="Segoe UI" panose="020B0502040204020203" pitchFamily="34" charset="0"/>
                <a:cs typeface="Segoe UI" panose="020B0502040204020203" pitchFamily="34" charset="0"/>
              </a:rPr>
              <a:t>Content:</a:t>
            </a:r>
            <a:r>
              <a:rPr lang="en-US" sz="2200" dirty="0">
                <a:solidFill>
                  <a:srgbClr val="FEFEFE"/>
                </a:solidFill>
                <a:latin typeface="Segoe UI" panose="020B0502040204020203" pitchFamily="34" charset="0"/>
                <a:cs typeface="Segoe UI" panose="020B0502040204020203" pitchFamily="34" charset="0"/>
              </a:rPr>
              <a:t> Metrics include daily activity, sleep patterns, heart rate, and calorie expenditure.</a:t>
            </a:r>
          </a:p>
          <a:p>
            <a:r>
              <a:rPr lang="en-US" sz="2200" b="1" dirty="0">
                <a:solidFill>
                  <a:srgbClr val="FEFEFE"/>
                </a:solidFill>
                <a:latin typeface="Segoe UI" panose="020B0502040204020203" pitchFamily="34" charset="0"/>
                <a:cs typeface="Segoe UI" panose="020B0502040204020203" pitchFamily="34" charset="0"/>
              </a:rPr>
              <a:t>Sample</a:t>
            </a:r>
            <a:r>
              <a:rPr lang="en-US" sz="2200" dirty="0">
                <a:solidFill>
                  <a:srgbClr val="FEFEFE"/>
                </a:solidFill>
                <a:latin typeface="Segoe UI" panose="020B0502040204020203" pitchFamily="34" charset="0"/>
                <a:cs typeface="Segoe UI" panose="020B0502040204020203" pitchFamily="34" charset="0"/>
              </a:rPr>
              <a:t> </a:t>
            </a:r>
            <a:r>
              <a:rPr lang="en-US" sz="2200" b="1" dirty="0">
                <a:solidFill>
                  <a:srgbClr val="FEFEFE"/>
                </a:solidFill>
                <a:latin typeface="Segoe UI" panose="020B0502040204020203" pitchFamily="34" charset="0"/>
                <a:cs typeface="Segoe UI" panose="020B0502040204020203" pitchFamily="34" charset="0"/>
              </a:rPr>
              <a:t>Size: </a:t>
            </a:r>
            <a:r>
              <a:rPr lang="en-US" sz="2200" dirty="0">
                <a:solidFill>
                  <a:srgbClr val="FEFEFE"/>
                </a:solidFill>
                <a:latin typeface="Segoe UI" panose="020B0502040204020203" pitchFamily="34" charset="0"/>
                <a:cs typeface="Segoe UI" panose="020B0502040204020203" pitchFamily="34" charset="0"/>
              </a:rPr>
              <a:t>Data from 33 users over 31 days.</a:t>
            </a:r>
          </a:p>
        </p:txBody>
      </p:sp>
      <p:sp>
        <p:nvSpPr>
          <p:cNvPr id="9" name="TextBox 8">
            <a:extLst>
              <a:ext uri="{FF2B5EF4-FFF2-40B4-BE49-F238E27FC236}">
                <a16:creationId xmlns:a16="http://schemas.microsoft.com/office/drawing/2014/main" id="{28FE497E-2FB1-4D01-ACF6-640819B14692}"/>
              </a:ext>
            </a:extLst>
          </p:cNvPr>
          <p:cNvSpPr txBox="1"/>
          <p:nvPr/>
        </p:nvSpPr>
        <p:spPr>
          <a:xfrm>
            <a:off x="754602" y="186431"/>
            <a:ext cx="10599198" cy="630942"/>
          </a:xfrm>
          <a:prstGeom prst="rect">
            <a:avLst/>
          </a:prstGeom>
          <a:noFill/>
        </p:spPr>
        <p:txBody>
          <a:bodyPr wrap="square">
            <a:spAutoFit/>
          </a:bodyPr>
          <a:lstStyle/>
          <a:p>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Description of the Data Source</a:t>
            </a:r>
            <a:endParaRPr lang="en-CA" dirty="0"/>
          </a:p>
        </p:txBody>
      </p:sp>
      <p:sp>
        <p:nvSpPr>
          <p:cNvPr id="21" name="TextBox 20">
            <a:extLst>
              <a:ext uri="{FF2B5EF4-FFF2-40B4-BE49-F238E27FC236}">
                <a16:creationId xmlns:a16="http://schemas.microsoft.com/office/drawing/2014/main" id="{C6430E50-4ECA-474F-9EE4-BE48710954C4}"/>
              </a:ext>
            </a:extLst>
          </p:cNvPr>
          <p:cNvSpPr txBox="1"/>
          <p:nvPr/>
        </p:nvSpPr>
        <p:spPr>
          <a:xfrm>
            <a:off x="671004" y="3429000"/>
            <a:ext cx="10682796" cy="230524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rgbClr val="FEFEFE"/>
                </a:solidFill>
                <a:effectLst/>
                <a:uLnTx/>
                <a:uFillTx/>
                <a:latin typeface="Segoe UI" panose="020B0502040204020203" pitchFamily="34" charset="0"/>
                <a:ea typeface="+mn-ea"/>
                <a:cs typeface="Segoe UI" panose="020B0502040204020203" pitchFamily="34" charset="0"/>
              </a:rPr>
              <a:t>Format:</a:t>
            </a:r>
          </a:p>
          <a:p>
            <a:pPr marL="685800" lvl="1" indent="-228600">
              <a:lnSpc>
                <a:spcPct val="90000"/>
              </a:lnSpc>
              <a:spcBef>
                <a:spcPts val="1000"/>
              </a:spcBef>
              <a:buFont typeface="Arial" panose="020B0604020202020204" pitchFamily="34" charset="0"/>
              <a:buChar char="•"/>
              <a:defRPr/>
            </a:pPr>
            <a:r>
              <a:rPr kumimoji="0" lang="en-US" sz="2200" b="1" i="0" u="none" strike="noStrike" kern="1200" cap="none" spc="0" normalizeH="0" baseline="0" noProof="0" dirty="0">
                <a:ln>
                  <a:noFill/>
                </a:ln>
                <a:solidFill>
                  <a:srgbClr val="FEFEFE"/>
                </a:solidFill>
                <a:effectLst/>
                <a:uLnTx/>
                <a:uFillTx/>
                <a:latin typeface="Segoe UI" panose="020B0502040204020203" pitchFamily="34" charset="0"/>
                <a:ea typeface="+mn-ea"/>
                <a:cs typeface="Segoe UI" panose="020B0502040204020203" pitchFamily="34" charset="0"/>
              </a:rPr>
              <a:t>Long Format: </a:t>
            </a:r>
            <a:r>
              <a:rPr kumimoji="0" lang="en-US" sz="2200" i="0" u="none" strike="noStrike" kern="1200" cap="none" spc="0" normalizeH="0" baseline="0" noProof="0" dirty="0">
                <a:ln>
                  <a:noFill/>
                </a:ln>
                <a:solidFill>
                  <a:srgbClr val="FEFEFE"/>
                </a:solidFill>
                <a:effectLst/>
                <a:uLnTx/>
                <a:uFillTx/>
                <a:latin typeface="Segoe UI" panose="020B0502040204020203" pitchFamily="34" charset="0"/>
                <a:ea typeface="+mn-ea"/>
                <a:cs typeface="Segoe UI" panose="020B0502040204020203" pitchFamily="34" charset="0"/>
              </a:rPr>
              <a:t>Most files are in long format, where each row corresponds to a single time point per user.</a:t>
            </a:r>
          </a:p>
          <a:p>
            <a:pPr marL="685800" lvl="1" indent="-228600">
              <a:lnSpc>
                <a:spcPct val="90000"/>
              </a:lnSpc>
              <a:spcBef>
                <a:spcPts val="1000"/>
              </a:spcBef>
              <a:buFont typeface="Arial" panose="020B0604020202020204" pitchFamily="34" charset="0"/>
              <a:buChar char="•"/>
              <a:defRPr/>
            </a:pPr>
            <a:r>
              <a:rPr kumimoji="0" lang="en-US" sz="2200" b="1" i="0" u="none" strike="noStrike" kern="1200" cap="none" spc="0" normalizeH="0" baseline="0" noProof="0" dirty="0">
                <a:ln>
                  <a:noFill/>
                </a:ln>
                <a:solidFill>
                  <a:srgbClr val="FEFEFE"/>
                </a:solidFill>
                <a:effectLst/>
                <a:uLnTx/>
                <a:uFillTx/>
                <a:latin typeface="Segoe UI" panose="020B0502040204020203" pitchFamily="34" charset="0"/>
                <a:ea typeface="+mn-ea"/>
                <a:cs typeface="Segoe UI" panose="020B0502040204020203" pitchFamily="34" charset="0"/>
              </a:rPr>
              <a:t>Wide Format: </a:t>
            </a:r>
            <a:r>
              <a:rPr kumimoji="0" lang="en-US" sz="2200" i="0" u="none" strike="noStrike" kern="1200" cap="none" spc="0" normalizeH="0" baseline="0" noProof="0" dirty="0">
                <a:ln>
                  <a:noFill/>
                </a:ln>
                <a:solidFill>
                  <a:srgbClr val="FEFEFE"/>
                </a:solidFill>
                <a:effectLst/>
                <a:uLnTx/>
                <a:uFillTx/>
                <a:latin typeface="Segoe UI" panose="020B0502040204020203" pitchFamily="34" charset="0"/>
                <a:ea typeface="+mn-ea"/>
                <a:cs typeface="Segoe UI" panose="020B0502040204020203" pitchFamily="34" charset="0"/>
              </a:rPr>
              <a:t>Some files are in wide format, where each column represents a different time point for a single user.</a:t>
            </a:r>
          </a:p>
          <a:p>
            <a:pPr marL="685800" lvl="1" indent="-228600">
              <a:lnSpc>
                <a:spcPct val="90000"/>
              </a:lnSpc>
              <a:spcBef>
                <a:spcPts val="1000"/>
              </a:spcBef>
              <a:buFont typeface="Arial" panose="020B0604020202020204" pitchFamily="34" charset="0"/>
              <a:buChar char="•"/>
              <a:defRPr/>
            </a:pPr>
            <a:endParaRPr kumimoji="0" lang="en-US" sz="2200" b="1" i="0" u="none" strike="noStrike" kern="1200" cap="none" spc="0" normalizeH="0" baseline="0" noProof="0" dirty="0">
              <a:ln>
                <a:noFill/>
              </a:ln>
              <a:solidFill>
                <a:srgbClr val="FEFEF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3475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754602" y="755229"/>
            <a:ext cx="10515600" cy="6022244"/>
          </a:xfrm>
        </p:spPr>
        <p:txBody>
          <a:bodyPr>
            <a:noAutofit/>
          </a:bodyPr>
          <a:lstStyle/>
          <a:p>
            <a:pPr>
              <a:lnSpc>
                <a:spcPct val="70000"/>
              </a:lnSpc>
            </a:pPr>
            <a:r>
              <a:rPr lang="en-US" sz="2200" b="1" dirty="0">
                <a:solidFill>
                  <a:srgbClr val="FEFEFE"/>
                </a:solidFill>
                <a:latin typeface="Segoe UI" panose="020B0502040204020203" pitchFamily="34" charset="0"/>
                <a:cs typeface="Segoe UI" panose="020B0502040204020203" pitchFamily="34" charset="0"/>
              </a:rPr>
              <a:t>Tools Used:</a:t>
            </a:r>
          </a:p>
          <a:p>
            <a:pPr lvl="1">
              <a:lnSpc>
                <a:spcPct val="70000"/>
              </a:lnSpc>
            </a:pPr>
            <a:r>
              <a:rPr lang="en-US" sz="1800" dirty="0">
                <a:solidFill>
                  <a:srgbClr val="FEFEFE"/>
                </a:solidFill>
                <a:latin typeface="Segoe UI" panose="020B0502040204020203" pitchFamily="34" charset="0"/>
                <a:cs typeface="Segoe UI" panose="020B0502040204020203" pitchFamily="34" charset="0"/>
              </a:rPr>
              <a:t>Python</a:t>
            </a:r>
          </a:p>
          <a:p>
            <a:pPr lvl="1">
              <a:lnSpc>
                <a:spcPct val="70000"/>
              </a:lnSpc>
            </a:pPr>
            <a:r>
              <a:rPr lang="en-US" sz="1800" dirty="0">
                <a:solidFill>
                  <a:srgbClr val="FEFEFE"/>
                </a:solidFill>
                <a:latin typeface="Segoe UI" panose="020B0502040204020203" pitchFamily="34" charset="0"/>
                <a:cs typeface="Segoe UI" panose="020B0502040204020203" pitchFamily="34" charset="0"/>
              </a:rPr>
              <a:t>SQL (MySQL)</a:t>
            </a:r>
          </a:p>
          <a:p>
            <a:pPr marL="457200" lvl="1" indent="0">
              <a:lnSpc>
                <a:spcPct val="60000"/>
              </a:lnSpc>
              <a:buNone/>
            </a:pPr>
            <a:endParaRPr lang="en-US" sz="1800" dirty="0">
              <a:solidFill>
                <a:srgbClr val="FEFEFE"/>
              </a:solidFill>
              <a:latin typeface="Segoe UI" panose="020B0502040204020203" pitchFamily="34" charset="0"/>
              <a:cs typeface="Segoe UI" panose="020B0502040204020203" pitchFamily="34" charset="0"/>
            </a:endParaRPr>
          </a:p>
          <a:p>
            <a:pPr>
              <a:lnSpc>
                <a:spcPct val="70000"/>
              </a:lnSpc>
            </a:pPr>
            <a:r>
              <a:rPr lang="en-US" sz="2200" b="1" dirty="0">
                <a:solidFill>
                  <a:srgbClr val="FEFEFE"/>
                </a:solidFill>
                <a:latin typeface="Segoe UI" panose="020B0502040204020203" pitchFamily="34" charset="0"/>
                <a:cs typeface="Segoe UI" panose="020B0502040204020203" pitchFamily="34" charset="0"/>
              </a:rPr>
              <a:t>Handling Duplicates:</a:t>
            </a:r>
            <a:endParaRPr lang="en-US" sz="1800" b="1" dirty="0">
              <a:solidFill>
                <a:srgbClr val="FEFEFE"/>
              </a:solidFill>
              <a:latin typeface="Segoe UI" panose="020B0502040204020203" pitchFamily="34" charset="0"/>
              <a:cs typeface="Segoe UI" panose="020B0502040204020203" pitchFamily="34" charset="0"/>
            </a:endParaRPr>
          </a:p>
          <a:p>
            <a:pPr lvl="1">
              <a:lnSpc>
                <a:spcPct val="70000"/>
              </a:lnSpc>
            </a:pPr>
            <a:r>
              <a:rPr lang="en-US" sz="1600" dirty="0">
                <a:solidFill>
                  <a:srgbClr val="FEFEFE"/>
                </a:solidFill>
                <a:latin typeface="Segoe UI" panose="020B0502040204020203" pitchFamily="34" charset="0"/>
                <a:cs typeface="Segoe UI" panose="020B0502040204020203" pitchFamily="34" charset="0"/>
              </a:rPr>
              <a:t>Removed duplicates in ‘</a:t>
            </a:r>
            <a:r>
              <a:rPr lang="en-US" sz="1600" dirty="0" err="1">
                <a:solidFill>
                  <a:srgbClr val="FEFEFE"/>
                </a:solidFill>
                <a:latin typeface="Segoe UI" panose="020B0502040204020203" pitchFamily="34" charset="0"/>
                <a:cs typeface="Segoe UI" panose="020B0502040204020203" pitchFamily="34" charset="0"/>
              </a:rPr>
              <a:t>minuteSleep_merged</a:t>
            </a:r>
            <a:r>
              <a:rPr lang="en-US" sz="1600" dirty="0">
                <a:solidFill>
                  <a:srgbClr val="FEFEFE"/>
                </a:solidFill>
                <a:latin typeface="Segoe UI" panose="020B0502040204020203" pitchFamily="34" charset="0"/>
                <a:cs typeface="Segoe UI" panose="020B0502040204020203" pitchFamily="34" charset="0"/>
              </a:rPr>
              <a:t>’ and ‘</a:t>
            </a:r>
            <a:r>
              <a:rPr lang="en-US" sz="1600" dirty="0" err="1">
                <a:solidFill>
                  <a:srgbClr val="FEFEFE"/>
                </a:solidFill>
                <a:latin typeface="Segoe UI" panose="020B0502040204020203" pitchFamily="34" charset="0"/>
                <a:cs typeface="Segoe UI" panose="020B0502040204020203" pitchFamily="34" charset="0"/>
              </a:rPr>
              <a:t>sleepDay_merged</a:t>
            </a:r>
            <a:r>
              <a:rPr lang="en-US" sz="1600" dirty="0">
                <a:solidFill>
                  <a:srgbClr val="FEFEFE"/>
                </a:solidFill>
                <a:latin typeface="Segoe UI" panose="020B0502040204020203" pitchFamily="34" charset="0"/>
                <a:cs typeface="Segoe UI" panose="020B0502040204020203" pitchFamily="34" charset="0"/>
              </a:rPr>
              <a:t>’ files.</a:t>
            </a:r>
          </a:p>
          <a:p>
            <a:pPr lvl="1">
              <a:lnSpc>
                <a:spcPct val="70000"/>
              </a:lnSpc>
            </a:pPr>
            <a:r>
              <a:rPr lang="en-US" sz="1600" dirty="0">
                <a:solidFill>
                  <a:srgbClr val="FEFEFE"/>
                </a:solidFill>
                <a:latin typeface="Segoe UI" panose="020B0502040204020203" pitchFamily="34" charset="0"/>
                <a:cs typeface="Segoe UI" panose="020B0502040204020203" pitchFamily="34" charset="0"/>
              </a:rPr>
              <a:t>Example: ‘</a:t>
            </a:r>
            <a:r>
              <a:rPr lang="en-US" sz="1600" dirty="0" err="1">
                <a:solidFill>
                  <a:srgbClr val="FEFEFE"/>
                </a:solidFill>
                <a:latin typeface="Segoe UI" panose="020B0502040204020203" pitchFamily="34" charset="0"/>
                <a:cs typeface="Segoe UI" panose="020B0502040204020203" pitchFamily="34" charset="0"/>
              </a:rPr>
              <a:t>minuteSleep_merged</a:t>
            </a:r>
            <a:r>
              <a:rPr lang="en-US" sz="1600" dirty="0">
                <a:solidFill>
                  <a:srgbClr val="FEFEFE"/>
                </a:solidFill>
                <a:latin typeface="Segoe UI" panose="020B0502040204020203" pitchFamily="34" charset="0"/>
                <a:cs typeface="Segoe UI" panose="020B0502040204020203" pitchFamily="34" charset="0"/>
              </a:rPr>
              <a:t>’ had 543 duplicates removed using Python.</a:t>
            </a:r>
          </a:p>
          <a:p>
            <a:pPr marL="457200" lvl="1" indent="0">
              <a:lnSpc>
                <a:spcPct val="60000"/>
              </a:lnSpc>
              <a:buNone/>
            </a:pPr>
            <a:endParaRPr lang="en-US" sz="1600" dirty="0">
              <a:solidFill>
                <a:srgbClr val="FEFEFE"/>
              </a:solidFill>
              <a:latin typeface="Segoe UI" panose="020B0502040204020203" pitchFamily="34" charset="0"/>
              <a:cs typeface="Segoe UI" panose="020B0502040204020203" pitchFamily="34" charset="0"/>
            </a:endParaRPr>
          </a:p>
          <a:p>
            <a:pPr>
              <a:lnSpc>
                <a:spcPct val="70000"/>
              </a:lnSpc>
            </a:pPr>
            <a:r>
              <a:rPr lang="en-US" sz="2200" b="1" dirty="0">
                <a:solidFill>
                  <a:srgbClr val="FEFEFE"/>
                </a:solidFill>
                <a:latin typeface="Segoe UI" panose="020B0502040204020203" pitchFamily="34" charset="0"/>
                <a:cs typeface="Segoe UI" panose="020B0502040204020203" pitchFamily="34" charset="0"/>
              </a:rPr>
              <a:t>Missing Values:</a:t>
            </a:r>
            <a:endParaRPr lang="en-US" sz="1400" b="1" dirty="0">
              <a:solidFill>
                <a:srgbClr val="FEFEFE"/>
              </a:solidFill>
              <a:latin typeface="Segoe UI" panose="020B0502040204020203" pitchFamily="34" charset="0"/>
              <a:cs typeface="Segoe UI" panose="020B0502040204020203" pitchFamily="34" charset="0"/>
            </a:endParaRPr>
          </a:p>
          <a:p>
            <a:pPr lvl="1">
              <a:lnSpc>
                <a:spcPct val="70000"/>
              </a:lnSpc>
            </a:pPr>
            <a:r>
              <a:rPr lang="en-US" sz="1600" dirty="0">
                <a:solidFill>
                  <a:srgbClr val="FEFEFE"/>
                </a:solidFill>
                <a:latin typeface="Segoe UI" panose="020B0502040204020203" pitchFamily="34" charset="0"/>
                <a:cs typeface="Segoe UI" panose="020B0502040204020203" pitchFamily="34" charset="0"/>
              </a:rPr>
              <a:t>Converted blank values in the "Fat" column of </a:t>
            </a:r>
            <a:r>
              <a:rPr lang="en-US" sz="1600" dirty="0" err="1">
                <a:solidFill>
                  <a:srgbClr val="FEFEFE"/>
                </a:solidFill>
                <a:latin typeface="Segoe UI" panose="020B0502040204020203" pitchFamily="34" charset="0"/>
                <a:cs typeface="Segoe UI" panose="020B0502040204020203" pitchFamily="34" charset="0"/>
              </a:rPr>
              <a:t>weight_log_info</a:t>
            </a:r>
            <a:r>
              <a:rPr lang="en-US" sz="1600" dirty="0">
                <a:solidFill>
                  <a:srgbClr val="FEFEFE"/>
                </a:solidFill>
                <a:latin typeface="Segoe UI" panose="020B0502040204020203" pitchFamily="34" charset="0"/>
                <a:cs typeface="Segoe UI" panose="020B0502040204020203" pitchFamily="34" charset="0"/>
              </a:rPr>
              <a:t> to NULL.</a:t>
            </a:r>
          </a:p>
          <a:p>
            <a:pPr marL="457200" lvl="1" indent="0">
              <a:lnSpc>
                <a:spcPct val="60000"/>
              </a:lnSpc>
              <a:buNone/>
            </a:pPr>
            <a:endParaRPr lang="en-US" sz="1600" dirty="0">
              <a:solidFill>
                <a:srgbClr val="FEFEFE"/>
              </a:solidFill>
              <a:latin typeface="Segoe UI" panose="020B0502040204020203" pitchFamily="34" charset="0"/>
              <a:cs typeface="Segoe UI" panose="020B0502040204020203" pitchFamily="34" charset="0"/>
            </a:endParaRPr>
          </a:p>
          <a:p>
            <a:pPr>
              <a:lnSpc>
                <a:spcPct val="70000"/>
              </a:lnSpc>
            </a:pPr>
            <a:r>
              <a:rPr lang="en-US" sz="2200" b="1" dirty="0">
                <a:solidFill>
                  <a:srgbClr val="FEFEFE"/>
                </a:solidFill>
                <a:latin typeface="Segoe UI" panose="020B0502040204020203" pitchFamily="34" charset="0"/>
                <a:cs typeface="Segoe UI" panose="020B0502040204020203" pitchFamily="34" charset="0"/>
              </a:rPr>
              <a:t>Data Transformation:</a:t>
            </a:r>
            <a:endParaRPr lang="en-US" sz="1600" dirty="0">
              <a:solidFill>
                <a:srgbClr val="FEFEFE"/>
              </a:solidFill>
              <a:latin typeface="Segoe UI" panose="020B0502040204020203" pitchFamily="34" charset="0"/>
              <a:cs typeface="Segoe UI" panose="020B0502040204020203" pitchFamily="34" charset="0"/>
            </a:endParaRPr>
          </a:p>
          <a:p>
            <a:pPr lvl="1">
              <a:lnSpc>
                <a:spcPct val="70000"/>
              </a:lnSpc>
            </a:pPr>
            <a:r>
              <a:rPr lang="en-US" sz="1600" dirty="0">
                <a:solidFill>
                  <a:srgbClr val="FEFEFE"/>
                </a:solidFill>
                <a:latin typeface="Segoe UI" panose="020B0502040204020203" pitchFamily="34" charset="0"/>
                <a:cs typeface="Segoe UI" panose="020B0502040204020203" pitchFamily="34" charset="0"/>
              </a:rPr>
              <a:t>Standardized date formats across all tables.</a:t>
            </a:r>
          </a:p>
          <a:p>
            <a:pPr lvl="1">
              <a:lnSpc>
                <a:spcPct val="70000"/>
              </a:lnSpc>
            </a:pPr>
            <a:r>
              <a:rPr lang="en-US" sz="1600" dirty="0">
                <a:solidFill>
                  <a:srgbClr val="FEFEFE"/>
                </a:solidFill>
                <a:latin typeface="Segoe UI" panose="020B0502040204020203" pitchFamily="34" charset="0"/>
                <a:cs typeface="Segoe UI" panose="020B0502040204020203" pitchFamily="34" charset="0"/>
              </a:rPr>
              <a:t>Example: Converted "m/d/</a:t>
            </a:r>
            <a:r>
              <a:rPr lang="en-US" sz="1600" dirty="0" err="1">
                <a:solidFill>
                  <a:srgbClr val="FEFEFE"/>
                </a:solidFill>
                <a:latin typeface="Segoe UI" panose="020B0502040204020203" pitchFamily="34" charset="0"/>
                <a:cs typeface="Segoe UI" panose="020B0502040204020203" pitchFamily="34" charset="0"/>
              </a:rPr>
              <a:t>yyyy</a:t>
            </a:r>
            <a:r>
              <a:rPr lang="en-US" sz="1600" dirty="0">
                <a:solidFill>
                  <a:srgbClr val="FEFEFE"/>
                </a:solidFill>
                <a:latin typeface="Segoe UI" panose="020B0502040204020203" pitchFamily="34" charset="0"/>
                <a:cs typeface="Segoe UI" panose="020B0502040204020203" pitchFamily="34" charset="0"/>
              </a:rPr>
              <a:t>" to "</a:t>
            </a:r>
            <a:r>
              <a:rPr lang="en-US" sz="1600" dirty="0" err="1">
                <a:solidFill>
                  <a:srgbClr val="FEFEFE"/>
                </a:solidFill>
                <a:latin typeface="Segoe UI" panose="020B0502040204020203" pitchFamily="34" charset="0"/>
                <a:cs typeface="Segoe UI" panose="020B0502040204020203" pitchFamily="34" charset="0"/>
              </a:rPr>
              <a:t>yyyy</a:t>
            </a:r>
            <a:r>
              <a:rPr lang="en-US" sz="1600" dirty="0">
                <a:solidFill>
                  <a:srgbClr val="FEFEFE"/>
                </a:solidFill>
                <a:latin typeface="Segoe UI" panose="020B0502040204020203" pitchFamily="34" charset="0"/>
                <a:cs typeface="Segoe UI" panose="020B0502040204020203" pitchFamily="34" charset="0"/>
              </a:rPr>
              <a:t>-mm-dd" format.</a:t>
            </a:r>
          </a:p>
          <a:p>
            <a:pPr marL="457200" lvl="1" indent="0">
              <a:lnSpc>
                <a:spcPct val="60000"/>
              </a:lnSpc>
              <a:buNone/>
            </a:pPr>
            <a:endParaRPr lang="en-US" sz="1600" dirty="0">
              <a:solidFill>
                <a:srgbClr val="FEFEFE"/>
              </a:solidFill>
              <a:latin typeface="Segoe UI" panose="020B0502040204020203" pitchFamily="34" charset="0"/>
              <a:cs typeface="Segoe UI" panose="020B0502040204020203" pitchFamily="34" charset="0"/>
            </a:endParaRPr>
          </a:p>
          <a:p>
            <a:pPr>
              <a:lnSpc>
                <a:spcPct val="70000"/>
              </a:lnSpc>
            </a:pPr>
            <a:r>
              <a:rPr lang="en-US" sz="2200" b="1" dirty="0">
                <a:solidFill>
                  <a:srgbClr val="FEFEFE"/>
                </a:solidFill>
                <a:latin typeface="Segoe UI" panose="020B0502040204020203" pitchFamily="34" charset="0"/>
                <a:cs typeface="Segoe UI" panose="020B0502040204020203" pitchFamily="34" charset="0"/>
              </a:rPr>
              <a:t>Schema and Table Creation:</a:t>
            </a:r>
          </a:p>
          <a:p>
            <a:pPr lvl="1">
              <a:lnSpc>
                <a:spcPct val="70000"/>
              </a:lnSpc>
            </a:pPr>
            <a:r>
              <a:rPr lang="en-US" sz="1600" dirty="0">
                <a:solidFill>
                  <a:srgbClr val="FEFEFE"/>
                </a:solidFill>
                <a:latin typeface="Segoe UI" panose="020B0502040204020203" pitchFamily="34" charset="0"/>
                <a:cs typeface="Segoe UI" panose="020B0502040204020203" pitchFamily="34" charset="0"/>
              </a:rPr>
              <a:t>Created schema and tables in MySQL for data storage.</a:t>
            </a:r>
          </a:p>
          <a:p>
            <a:pPr marL="457200" lvl="1" indent="0">
              <a:lnSpc>
                <a:spcPct val="60000"/>
              </a:lnSpc>
              <a:buNone/>
            </a:pPr>
            <a:endParaRPr lang="en-US" sz="1600" dirty="0">
              <a:solidFill>
                <a:srgbClr val="FEFEFE"/>
              </a:solidFill>
              <a:latin typeface="Segoe UI" panose="020B0502040204020203" pitchFamily="34" charset="0"/>
              <a:cs typeface="Segoe UI" panose="020B0502040204020203" pitchFamily="34" charset="0"/>
            </a:endParaRPr>
          </a:p>
          <a:p>
            <a:pPr>
              <a:lnSpc>
                <a:spcPct val="70000"/>
              </a:lnSpc>
            </a:pPr>
            <a:r>
              <a:rPr lang="en-US" sz="2200" b="1" dirty="0">
                <a:solidFill>
                  <a:srgbClr val="FEFEFE"/>
                </a:solidFill>
                <a:latin typeface="Segoe UI" panose="020B0502040204020203" pitchFamily="34" charset="0"/>
                <a:cs typeface="Segoe UI" panose="020B0502040204020203" pitchFamily="34" charset="0"/>
              </a:rPr>
              <a:t>Data Loading:</a:t>
            </a:r>
          </a:p>
          <a:p>
            <a:pPr lvl="1">
              <a:lnSpc>
                <a:spcPct val="70000"/>
              </a:lnSpc>
            </a:pPr>
            <a:r>
              <a:rPr lang="en-US" sz="1600" dirty="0">
                <a:solidFill>
                  <a:srgbClr val="FEFEFE"/>
                </a:solidFill>
                <a:latin typeface="Segoe UI" panose="020B0502040204020203" pitchFamily="34" charset="0"/>
                <a:cs typeface="Segoe UI" panose="020B0502040204020203" pitchFamily="34" charset="0"/>
              </a:rPr>
              <a:t>Loaded cleaned CSV files into MySQL tables.</a:t>
            </a:r>
          </a:p>
          <a:p>
            <a:pPr marL="457200" lvl="1" indent="0">
              <a:lnSpc>
                <a:spcPct val="60000"/>
              </a:lnSpc>
              <a:buNone/>
            </a:pPr>
            <a:endParaRPr lang="en-US" sz="1600" dirty="0">
              <a:solidFill>
                <a:srgbClr val="FEFEFE"/>
              </a:solidFill>
              <a:latin typeface="Segoe UI" panose="020B0502040204020203" pitchFamily="34" charset="0"/>
              <a:cs typeface="Segoe UI" panose="020B0502040204020203" pitchFamily="34" charset="0"/>
            </a:endParaRPr>
          </a:p>
          <a:p>
            <a:pPr>
              <a:lnSpc>
                <a:spcPct val="70000"/>
              </a:lnSpc>
            </a:pPr>
            <a:r>
              <a:rPr lang="en-US" sz="2200" b="1" dirty="0">
                <a:solidFill>
                  <a:srgbClr val="FEFEFE"/>
                </a:solidFill>
                <a:latin typeface="Segoe UI" panose="020B0502040204020203" pitchFamily="34" charset="0"/>
                <a:cs typeface="Segoe UI" panose="020B0502040204020203" pitchFamily="34" charset="0"/>
              </a:rPr>
              <a:t>Data Verification:</a:t>
            </a:r>
          </a:p>
          <a:p>
            <a:pPr lvl="1">
              <a:lnSpc>
                <a:spcPct val="70000"/>
              </a:lnSpc>
            </a:pPr>
            <a:r>
              <a:rPr lang="en-US" sz="1600" dirty="0">
                <a:solidFill>
                  <a:srgbClr val="FEFEFE"/>
                </a:solidFill>
                <a:latin typeface="Segoe UI" panose="020B0502040204020203" pitchFamily="34" charset="0"/>
                <a:cs typeface="Segoe UI" panose="020B0502040204020203" pitchFamily="34" charset="0"/>
              </a:rPr>
              <a:t>Verified data integrity by checking for duplicates, ensuring correct user and day counts.</a:t>
            </a:r>
          </a:p>
        </p:txBody>
      </p:sp>
      <p:sp>
        <p:nvSpPr>
          <p:cNvPr id="9" name="TextBox 8">
            <a:extLst>
              <a:ext uri="{FF2B5EF4-FFF2-40B4-BE49-F238E27FC236}">
                <a16:creationId xmlns:a16="http://schemas.microsoft.com/office/drawing/2014/main" id="{28FE497E-2FB1-4D01-ACF6-640819B14692}"/>
              </a:ext>
            </a:extLst>
          </p:cNvPr>
          <p:cNvSpPr txBox="1"/>
          <p:nvPr/>
        </p:nvSpPr>
        <p:spPr>
          <a:xfrm>
            <a:off x="754602" y="124287"/>
            <a:ext cx="10599198" cy="630942"/>
          </a:xfrm>
          <a:prstGeom prst="rect">
            <a:avLst/>
          </a:prstGeom>
          <a:noFill/>
        </p:spPr>
        <p:txBody>
          <a:bodyPr wrap="square">
            <a:spAutoFit/>
          </a:bodyPr>
          <a:lstStyle/>
          <a:p>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Data Cleaning and Preprocessing Steps</a:t>
            </a:r>
            <a:endParaRPr lang="en-CA" dirty="0"/>
          </a:p>
        </p:txBody>
      </p:sp>
      <p:pic>
        <p:nvPicPr>
          <p:cNvPr id="18" name="Picture 17">
            <a:extLst>
              <a:ext uri="{FF2B5EF4-FFF2-40B4-BE49-F238E27FC236}">
                <a16:creationId xmlns:a16="http://schemas.microsoft.com/office/drawing/2014/main" id="{F7A30035-FD18-4CC6-896E-E890FF940076}"/>
              </a:ext>
            </a:extLst>
          </p:cNvPr>
          <p:cNvPicPr>
            <a:picLocks noChangeAspect="1"/>
          </p:cNvPicPr>
          <p:nvPr/>
        </p:nvPicPr>
        <p:blipFill>
          <a:blip r:embed="rId3"/>
          <a:stretch>
            <a:fillRect/>
          </a:stretch>
        </p:blipFill>
        <p:spPr>
          <a:xfrm>
            <a:off x="6231005" y="835756"/>
            <a:ext cx="5653968" cy="985608"/>
          </a:xfrm>
          <a:prstGeom prst="rect">
            <a:avLst/>
          </a:prstGeom>
        </p:spPr>
      </p:pic>
      <p:pic>
        <p:nvPicPr>
          <p:cNvPr id="23" name="Picture 22">
            <a:extLst>
              <a:ext uri="{FF2B5EF4-FFF2-40B4-BE49-F238E27FC236}">
                <a16:creationId xmlns:a16="http://schemas.microsoft.com/office/drawing/2014/main" id="{030840F9-5F63-49CA-911B-7AE1DAF7962A}"/>
              </a:ext>
            </a:extLst>
          </p:cNvPr>
          <p:cNvPicPr>
            <a:picLocks noChangeAspect="1"/>
          </p:cNvPicPr>
          <p:nvPr/>
        </p:nvPicPr>
        <p:blipFill>
          <a:blip r:embed="rId4"/>
          <a:stretch>
            <a:fillRect/>
          </a:stretch>
        </p:blipFill>
        <p:spPr>
          <a:xfrm>
            <a:off x="7553389" y="3980043"/>
            <a:ext cx="3716813" cy="1838706"/>
          </a:xfrm>
          <a:prstGeom prst="rect">
            <a:avLst/>
          </a:prstGeom>
        </p:spPr>
      </p:pic>
    </p:spTree>
    <p:extLst>
      <p:ext uri="{BB962C8B-B14F-4D97-AF65-F5344CB8AC3E}">
        <p14:creationId xmlns:p14="http://schemas.microsoft.com/office/powerpoint/2010/main" val="195232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864833" y="817373"/>
            <a:ext cx="10515600" cy="6022244"/>
          </a:xfrm>
        </p:spPr>
        <p:txBody>
          <a:bodyPr>
            <a:noAutofit/>
          </a:bodyPr>
          <a:lstStyle/>
          <a:p>
            <a:pPr marL="0" indent="0">
              <a:lnSpc>
                <a:spcPct val="120000"/>
              </a:lnSpc>
              <a:buNone/>
            </a:pPr>
            <a:r>
              <a:rPr lang="en-US" sz="3000" b="1" dirty="0">
                <a:solidFill>
                  <a:srgbClr val="FEFEFE"/>
                </a:solidFill>
                <a:latin typeface="Segoe UI" panose="020B0502040204020203" pitchFamily="34" charset="0"/>
                <a:cs typeface="Segoe UI" panose="020B0502040204020203" pitchFamily="34" charset="0"/>
              </a:rPr>
              <a:t>Potential Biases:</a:t>
            </a:r>
          </a:p>
          <a:p>
            <a:pPr lvl="1">
              <a:lnSpc>
                <a:spcPct val="120000"/>
              </a:lnSpc>
            </a:pPr>
            <a:r>
              <a:rPr lang="en-US" sz="2000" dirty="0">
                <a:solidFill>
                  <a:srgbClr val="FEFEFE"/>
                </a:solidFill>
                <a:latin typeface="Segoe UI" panose="020B0502040204020203" pitchFamily="34" charset="0"/>
                <a:cs typeface="Segoe UI" panose="020B0502040204020203" pitchFamily="34" charset="0"/>
              </a:rPr>
              <a:t>Small sample size (33 users)</a:t>
            </a:r>
          </a:p>
          <a:p>
            <a:pPr lvl="1">
              <a:lnSpc>
                <a:spcPct val="120000"/>
              </a:lnSpc>
            </a:pPr>
            <a:r>
              <a:rPr lang="en-US" sz="2000" dirty="0">
                <a:solidFill>
                  <a:srgbClr val="FEFEFE"/>
                </a:solidFill>
                <a:latin typeface="Segoe UI" panose="020B0502040204020203" pitchFamily="34" charset="0"/>
                <a:cs typeface="Segoe UI" panose="020B0502040204020203" pitchFamily="34" charset="0"/>
              </a:rPr>
              <a:t>Lack of demographic data</a:t>
            </a:r>
          </a:p>
          <a:p>
            <a:pPr lvl="1">
              <a:lnSpc>
                <a:spcPct val="120000"/>
              </a:lnSpc>
            </a:pPr>
            <a:r>
              <a:rPr lang="en-US" sz="2000" dirty="0">
                <a:solidFill>
                  <a:srgbClr val="FEFEFE"/>
                </a:solidFill>
                <a:latin typeface="Segoe UI" panose="020B0502040204020203" pitchFamily="34" charset="0"/>
                <a:cs typeface="Segoe UI" panose="020B0502040204020203" pitchFamily="34" charset="0"/>
              </a:rPr>
              <a:t>Data not up-to-date (collected over 2 months)</a:t>
            </a:r>
          </a:p>
          <a:p>
            <a:pPr lvl="1">
              <a:lnSpc>
                <a:spcPct val="120000"/>
              </a:lnSpc>
            </a:pPr>
            <a:endParaRPr lang="en-US" sz="1600" dirty="0">
              <a:solidFill>
                <a:srgbClr val="FEFEFE"/>
              </a:solidFill>
              <a:latin typeface="Segoe UI" panose="020B0502040204020203" pitchFamily="34" charset="0"/>
              <a:cs typeface="Segoe UI" panose="020B0502040204020203" pitchFamily="34" charset="0"/>
            </a:endParaRPr>
          </a:p>
          <a:p>
            <a:pPr lvl="1">
              <a:lnSpc>
                <a:spcPct val="120000"/>
              </a:lnSpc>
            </a:pPr>
            <a:endParaRPr lang="en-US" sz="1600" dirty="0">
              <a:solidFill>
                <a:srgbClr val="FEFEFE"/>
              </a:solidFill>
              <a:latin typeface="Segoe UI" panose="020B0502040204020203" pitchFamily="34" charset="0"/>
              <a:cs typeface="Segoe UI" panose="020B0502040204020203" pitchFamily="34" charset="0"/>
            </a:endParaRPr>
          </a:p>
          <a:p>
            <a:pPr marL="0" indent="0">
              <a:lnSpc>
                <a:spcPct val="120000"/>
              </a:lnSpc>
              <a:buNone/>
            </a:pPr>
            <a:r>
              <a:rPr lang="en-US" sz="3000" b="1" dirty="0">
                <a:solidFill>
                  <a:srgbClr val="FEFEFE"/>
                </a:solidFill>
                <a:latin typeface="Segoe UI" panose="020B0502040204020203" pitchFamily="34" charset="0"/>
                <a:cs typeface="Segoe UI" panose="020B0502040204020203" pitchFamily="34" charset="0"/>
              </a:rPr>
              <a:t>Approach:</a:t>
            </a:r>
          </a:p>
          <a:p>
            <a:pPr lvl="1">
              <a:lnSpc>
                <a:spcPct val="120000"/>
              </a:lnSpc>
            </a:pPr>
            <a:r>
              <a:rPr lang="en-US" sz="2000" dirty="0">
                <a:solidFill>
                  <a:srgbClr val="FEFEFE"/>
                </a:solidFill>
                <a:latin typeface="Segoe UI" panose="020B0502040204020203" pitchFamily="34" charset="0"/>
                <a:cs typeface="Segoe UI" panose="020B0502040204020203" pitchFamily="34" charset="0"/>
              </a:rPr>
              <a:t>Operational focus due to data constraints</a:t>
            </a:r>
          </a:p>
          <a:p>
            <a:pPr lvl="1">
              <a:lnSpc>
                <a:spcPct val="120000"/>
              </a:lnSpc>
            </a:pPr>
            <a:r>
              <a:rPr lang="en-US" sz="2000" dirty="0">
                <a:solidFill>
                  <a:srgbClr val="FEFEFE"/>
                </a:solidFill>
                <a:latin typeface="Segoe UI" panose="020B0502040204020203" pitchFamily="34" charset="0"/>
                <a:cs typeface="Segoe UI" panose="020B0502040204020203" pitchFamily="34" charset="0"/>
              </a:rPr>
              <a:t>Grounded in available data while acknowledging limitations</a:t>
            </a:r>
          </a:p>
          <a:p>
            <a:pPr lvl="1">
              <a:lnSpc>
                <a:spcPct val="120000"/>
              </a:lnSpc>
            </a:pPr>
            <a:r>
              <a:rPr lang="en-US" sz="2000" dirty="0">
                <a:solidFill>
                  <a:srgbClr val="FEFEFE"/>
                </a:solidFill>
                <a:latin typeface="Segoe UI" panose="020B0502040204020203" pitchFamily="34" charset="0"/>
                <a:cs typeface="Segoe UI" panose="020B0502040204020203" pitchFamily="34" charset="0"/>
              </a:rPr>
              <a:t>Actionable recommendations based on insights at hand</a:t>
            </a:r>
          </a:p>
          <a:p>
            <a:pPr lvl="1">
              <a:lnSpc>
                <a:spcPct val="120000"/>
              </a:lnSpc>
            </a:pPr>
            <a:r>
              <a:rPr lang="en-US" sz="2000" dirty="0">
                <a:solidFill>
                  <a:srgbClr val="FEFEFE"/>
                </a:solidFill>
                <a:latin typeface="Segoe UI" panose="020B0502040204020203" pitchFamily="34" charset="0"/>
                <a:cs typeface="Segoe UI" panose="020B0502040204020203" pitchFamily="34" charset="0"/>
              </a:rPr>
              <a:t>Further research with larger, representative sample needed for definitive conclusions</a:t>
            </a:r>
          </a:p>
        </p:txBody>
      </p:sp>
      <p:sp>
        <p:nvSpPr>
          <p:cNvPr id="9" name="TextBox 8">
            <a:extLst>
              <a:ext uri="{FF2B5EF4-FFF2-40B4-BE49-F238E27FC236}">
                <a16:creationId xmlns:a16="http://schemas.microsoft.com/office/drawing/2014/main" id="{28FE497E-2FB1-4D01-ACF6-640819B14692}"/>
              </a:ext>
            </a:extLst>
          </p:cNvPr>
          <p:cNvSpPr txBox="1"/>
          <p:nvPr/>
        </p:nvSpPr>
        <p:spPr>
          <a:xfrm>
            <a:off x="754602" y="186431"/>
            <a:ext cx="10599198" cy="630942"/>
          </a:xfrm>
          <a:prstGeom prst="rect">
            <a:avLst/>
          </a:prstGeom>
          <a:noFill/>
        </p:spPr>
        <p:txBody>
          <a:bodyPr wrap="square">
            <a:spAutoFit/>
          </a:bodyPr>
          <a:lstStyle/>
          <a:p>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Data Credibility and Limitations</a:t>
            </a:r>
            <a:endParaRPr lang="en-CA" dirty="0"/>
          </a:p>
        </p:txBody>
      </p:sp>
      <p:pic>
        <p:nvPicPr>
          <p:cNvPr id="4" name="Picture 3">
            <a:extLst>
              <a:ext uri="{FF2B5EF4-FFF2-40B4-BE49-F238E27FC236}">
                <a16:creationId xmlns:a16="http://schemas.microsoft.com/office/drawing/2014/main" id="{B384D5C1-7D33-4835-893F-916318423E0D}"/>
              </a:ext>
            </a:extLst>
          </p:cNvPr>
          <p:cNvPicPr>
            <a:picLocks noChangeAspect="1"/>
          </p:cNvPicPr>
          <p:nvPr/>
        </p:nvPicPr>
        <p:blipFill>
          <a:blip r:embed="rId2"/>
          <a:stretch>
            <a:fillRect/>
          </a:stretch>
        </p:blipFill>
        <p:spPr>
          <a:xfrm>
            <a:off x="7602245" y="817373"/>
            <a:ext cx="3888419" cy="2162933"/>
          </a:xfrm>
          <a:prstGeom prst="rect">
            <a:avLst/>
          </a:prstGeom>
        </p:spPr>
      </p:pic>
      <p:pic>
        <p:nvPicPr>
          <p:cNvPr id="11" name="Picture 10">
            <a:extLst>
              <a:ext uri="{FF2B5EF4-FFF2-40B4-BE49-F238E27FC236}">
                <a16:creationId xmlns:a16="http://schemas.microsoft.com/office/drawing/2014/main" id="{5B182A28-F222-4F98-9CA1-045A874ACA75}"/>
              </a:ext>
            </a:extLst>
          </p:cNvPr>
          <p:cNvPicPr>
            <a:picLocks noChangeAspect="1"/>
          </p:cNvPicPr>
          <p:nvPr/>
        </p:nvPicPr>
        <p:blipFill>
          <a:blip r:embed="rId3"/>
          <a:stretch>
            <a:fillRect/>
          </a:stretch>
        </p:blipFill>
        <p:spPr>
          <a:xfrm>
            <a:off x="8308501" y="2524217"/>
            <a:ext cx="3401145" cy="3401145"/>
          </a:xfrm>
          <a:prstGeom prst="rect">
            <a:avLst/>
          </a:prstGeom>
        </p:spPr>
      </p:pic>
    </p:spTree>
    <p:extLst>
      <p:ext uri="{BB962C8B-B14F-4D97-AF65-F5344CB8AC3E}">
        <p14:creationId xmlns:p14="http://schemas.microsoft.com/office/powerpoint/2010/main" val="212965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838200" y="1039315"/>
            <a:ext cx="10515600" cy="3186456"/>
          </a:xfrm>
        </p:spPr>
        <p:txBody>
          <a:bodyPr>
            <a:noAutofit/>
          </a:bodyPr>
          <a:lstStyle/>
          <a:p>
            <a:pPr>
              <a:lnSpc>
                <a:spcPct val="120000"/>
              </a:lnSpc>
            </a:pPr>
            <a:r>
              <a:rPr lang="en-US" sz="2200" dirty="0">
                <a:solidFill>
                  <a:srgbClr val="FEFEFE"/>
                </a:solidFill>
                <a:latin typeface="Segoe UI" panose="020B0502040204020203" pitchFamily="34" charset="0"/>
                <a:cs typeface="Segoe UI" panose="020B0502040204020203" pitchFamily="34" charset="0"/>
              </a:rPr>
              <a:t>Strong positive correlation between </a:t>
            </a:r>
            <a:r>
              <a:rPr lang="en-US" sz="2200" b="1" dirty="0">
                <a:solidFill>
                  <a:srgbClr val="FEFEFE"/>
                </a:solidFill>
                <a:latin typeface="Segoe UI" panose="020B0502040204020203" pitchFamily="34" charset="0"/>
                <a:cs typeface="Segoe UI" panose="020B0502040204020203" pitchFamily="34" charset="0"/>
              </a:rPr>
              <a:t>Sleep Duration </a:t>
            </a:r>
            <a:r>
              <a:rPr lang="en-US" sz="2200" dirty="0">
                <a:solidFill>
                  <a:srgbClr val="FEFEFE"/>
                </a:solidFill>
                <a:latin typeface="Segoe UI" panose="020B0502040204020203" pitchFamily="34" charset="0"/>
                <a:cs typeface="Segoe UI" panose="020B0502040204020203" pitchFamily="34" charset="0"/>
              </a:rPr>
              <a:t>and </a:t>
            </a:r>
            <a:r>
              <a:rPr lang="en-US" sz="2200" b="1" dirty="0">
                <a:solidFill>
                  <a:srgbClr val="FEFEFE"/>
                </a:solidFill>
                <a:latin typeface="Segoe UI" panose="020B0502040204020203" pitchFamily="34" charset="0"/>
                <a:cs typeface="Segoe UI" panose="020B0502040204020203" pitchFamily="34" charset="0"/>
              </a:rPr>
              <a:t>Time in Bed</a:t>
            </a:r>
          </a:p>
          <a:p>
            <a:pPr>
              <a:lnSpc>
                <a:spcPct val="120000"/>
              </a:lnSpc>
            </a:pPr>
            <a:r>
              <a:rPr lang="en-US" sz="2200" dirty="0">
                <a:solidFill>
                  <a:srgbClr val="FEFEFE"/>
                </a:solidFill>
                <a:latin typeface="Segoe UI" panose="020B0502040204020203" pitchFamily="34" charset="0"/>
                <a:cs typeface="Segoe UI" panose="020B0502040204020203" pitchFamily="34" charset="0"/>
              </a:rPr>
              <a:t>Develop sleep optimization features:</a:t>
            </a:r>
          </a:p>
          <a:p>
            <a:pPr lvl="1">
              <a:lnSpc>
                <a:spcPct val="120000"/>
              </a:lnSpc>
            </a:pPr>
            <a:r>
              <a:rPr lang="en-US" sz="1800" dirty="0">
                <a:solidFill>
                  <a:srgbClr val="FEFEFE"/>
                </a:solidFill>
                <a:latin typeface="Segoe UI" panose="020B0502040204020203" pitchFamily="34" charset="0"/>
                <a:cs typeface="Segoe UI" panose="020B0502040204020203" pitchFamily="34" charset="0"/>
              </a:rPr>
              <a:t>    Personalized sleep duration recommendations</a:t>
            </a:r>
          </a:p>
          <a:p>
            <a:pPr lvl="1">
              <a:lnSpc>
                <a:spcPct val="120000"/>
              </a:lnSpc>
            </a:pPr>
            <a:r>
              <a:rPr lang="en-US" sz="1800" dirty="0">
                <a:solidFill>
                  <a:srgbClr val="FEFEFE"/>
                </a:solidFill>
                <a:latin typeface="Segoe UI" panose="020B0502040204020203" pitchFamily="34" charset="0"/>
                <a:cs typeface="Segoe UI" panose="020B0502040204020203" pitchFamily="34" charset="0"/>
              </a:rPr>
              <a:t>    Sleep hygiene tips and bedtime reminders</a:t>
            </a:r>
          </a:p>
          <a:p>
            <a:pPr lvl="1">
              <a:lnSpc>
                <a:spcPct val="120000"/>
              </a:lnSpc>
            </a:pPr>
            <a:r>
              <a:rPr lang="en-US" sz="1800" dirty="0">
                <a:solidFill>
                  <a:srgbClr val="FEFEFE"/>
                </a:solidFill>
                <a:latin typeface="Segoe UI" panose="020B0502040204020203" pitchFamily="34" charset="0"/>
                <a:cs typeface="Segoe UI" panose="020B0502040204020203" pitchFamily="34" charset="0"/>
              </a:rPr>
              <a:t>    Integration with smart home devices (temperature, lighting)</a:t>
            </a:r>
          </a:p>
          <a:p>
            <a:pPr>
              <a:lnSpc>
                <a:spcPct val="120000"/>
              </a:lnSpc>
            </a:pPr>
            <a:r>
              <a:rPr lang="en-US" sz="2200" dirty="0">
                <a:solidFill>
                  <a:srgbClr val="FEFEFE"/>
                </a:solidFill>
                <a:latin typeface="Segoe UI" panose="020B0502040204020203" pitchFamily="34" charset="0"/>
                <a:cs typeface="Segoe UI" panose="020B0502040204020203" pitchFamily="34" charset="0"/>
              </a:rPr>
              <a:t>Interesting Fact: Average sedentary time per user: around 16.5 hours</a:t>
            </a:r>
          </a:p>
        </p:txBody>
      </p:sp>
      <p:sp>
        <p:nvSpPr>
          <p:cNvPr id="9" name="TextBox 8">
            <a:extLst>
              <a:ext uri="{FF2B5EF4-FFF2-40B4-BE49-F238E27FC236}">
                <a16:creationId xmlns:a16="http://schemas.microsoft.com/office/drawing/2014/main" id="{28FE497E-2FB1-4D01-ACF6-640819B14692}"/>
              </a:ext>
            </a:extLst>
          </p:cNvPr>
          <p:cNvSpPr txBox="1"/>
          <p:nvPr/>
        </p:nvSpPr>
        <p:spPr>
          <a:xfrm>
            <a:off x="754602" y="186431"/>
            <a:ext cx="10599198" cy="630942"/>
          </a:xfrm>
          <a:prstGeom prst="rect">
            <a:avLst/>
          </a:prstGeom>
          <a:noFill/>
        </p:spPr>
        <p:txBody>
          <a:bodyPr wrap="square">
            <a:spAutoFit/>
          </a:bodyPr>
          <a:lstStyle/>
          <a:p>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Key Findings: Sleep</a:t>
            </a:r>
            <a:r>
              <a:rPr lang="en-US" sz="3500" b="1" dirty="0">
                <a:solidFill>
                  <a:srgbClr val="FEFEFE"/>
                </a:solidFill>
                <a:latin typeface="Segoe UI" panose="020B0502040204020203" pitchFamily="34" charset="0"/>
                <a:ea typeface="+mj-ea"/>
                <a:cs typeface="Segoe UI" panose="020B0502040204020203" pitchFamily="34" charset="0"/>
              </a:rPr>
              <a:t> Analysis</a:t>
            </a:r>
            <a:endParaRPr lang="en-CA" dirty="0"/>
          </a:p>
        </p:txBody>
      </p:sp>
      <p:pic>
        <p:nvPicPr>
          <p:cNvPr id="5" name="Picture 4">
            <a:extLst>
              <a:ext uri="{FF2B5EF4-FFF2-40B4-BE49-F238E27FC236}">
                <a16:creationId xmlns:a16="http://schemas.microsoft.com/office/drawing/2014/main" id="{BEF2EFBA-0C0D-4B93-AC4C-F72CE5B4E6F1}"/>
              </a:ext>
            </a:extLst>
          </p:cNvPr>
          <p:cNvPicPr>
            <a:picLocks noChangeAspect="1"/>
          </p:cNvPicPr>
          <p:nvPr/>
        </p:nvPicPr>
        <p:blipFill>
          <a:blip r:embed="rId3"/>
          <a:stretch>
            <a:fillRect/>
          </a:stretch>
        </p:blipFill>
        <p:spPr>
          <a:xfrm>
            <a:off x="4094086" y="3730871"/>
            <a:ext cx="4003829" cy="3127129"/>
          </a:xfrm>
          <a:prstGeom prst="rect">
            <a:avLst/>
          </a:prstGeom>
        </p:spPr>
      </p:pic>
    </p:spTree>
    <p:extLst>
      <p:ext uri="{BB962C8B-B14F-4D97-AF65-F5344CB8AC3E}">
        <p14:creationId xmlns:p14="http://schemas.microsoft.com/office/powerpoint/2010/main" val="26154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838200" y="1039315"/>
            <a:ext cx="10515600" cy="3186456"/>
          </a:xfrm>
        </p:spPr>
        <p:txBody>
          <a:bodyPr>
            <a:noAutofit/>
          </a:bodyPr>
          <a:lstStyle/>
          <a:p>
            <a:pPr>
              <a:lnSpc>
                <a:spcPct val="120000"/>
              </a:lnSpc>
            </a:pPr>
            <a:r>
              <a:rPr lang="en-US" sz="2200" dirty="0">
                <a:solidFill>
                  <a:srgbClr val="FEFEFE"/>
                </a:solidFill>
                <a:latin typeface="Segoe UI" panose="020B0502040204020203" pitchFamily="34" charset="0"/>
                <a:cs typeface="Segoe UI" panose="020B0502040204020203" pitchFamily="34" charset="0"/>
              </a:rPr>
              <a:t>Mostly linear relationship between </a:t>
            </a:r>
            <a:r>
              <a:rPr lang="en-US" sz="2200" b="1" dirty="0">
                <a:solidFill>
                  <a:srgbClr val="FEFEFE"/>
                </a:solidFill>
                <a:latin typeface="Segoe UI" panose="020B0502040204020203" pitchFamily="34" charset="0"/>
                <a:cs typeface="Segoe UI" panose="020B0502040204020203" pitchFamily="34" charset="0"/>
              </a:rPr>
              <a:t>Total Steps </a:t>
            </a:r>
            <a:r>
              <a:rPr lang="en-US" sz="2200" dirty="0">
                <a:solidFill>
                  <a:srgbClr val="FEFEFE"/>
                </a:solidFill>
                <a:latin typeface="Segoe UI" panose="020B0502040204020203" pitchFamily="34" charset="0"/>
                <a:cs typeface="Segoe UI" panose="020B0502040204020203" pitchFamily="34" charset="0"/>
              </a:rPr>
              <a:t>and </a:t>
            </a:r>
            <a:r>
              <a:rPr lang="en-US" sz="2200" b="1" dirty="0">
                <a:solidFill>
                  <a:srgbClr val="FEFEFE"/>
                </a:solidFill>
                <a:latin typeface="Segoe UI" panose="020B0502040204020203" pitchFamily="34" charset="0"/>
                <a:cs typeface="Segoe UI" panose="020B0502040204020203" pitchFamily="34" charset="0"/>
              </a:rPr>
              <a:t>Calories Burned</a:t>
            </a:r>
          </a:p>
          <a:p>
            <a:pPr>
              <a:lnSpc>
                <a:spcPct val="120000"/>
              </a:lnSpc>
            </a:pPr>
            <a:r>
              <a:rPr lang="en-US" sz="2200" dirty="0">
                <a:solidFill>
                  <a:srgbClr val="FEFEFE"/>
                </a:solidFill>
                <a:latin typeface="Segoe UI" panose="020B0502040204020203" pitchFamily="34" charset="0"/>
                <a:cs typeface="Segoe UI" panose="020B0502040204020203" pitchFamily="34" charset="0"/>
              </a:rPr>
              <a:t>Develop accurate calorie estimation models based on step data</a:t>
            </a:r>
          </a:p>
          <a:p>
            <a:pPr>
              <a:lnSpc>
                <a:spcPct val="120000"/>
              </a:lnSpc>
            </a:pPr>
            <a:r>
              <a:rPr lang="en-US" sz="2200" dirty="0">
                <a:solidFill>
                  <a:srgbClr val="FEFEFE"/>
                </a:solidFill>
                <a:latin typeface="Segoe UI" panose="020B0502040204020203" pitchFamily="34" charset="0"/>
                <a:cs typeface="Segoe UI" panose="020B0502040204020203" pitchFamily="34" charset="0"/>
              </a:rPr>
              <a:t>Key selling point for fitness tracking products</a:t>
            </a:r>
          </a:p>
          <a:p>
            <a:pPr>
              <a:lnSpc>
                <a:spcPct val="120000"/>
              </a:lnSpc>
            </a:pPr>
            <a:r>
              <a:rPr lang="en-US" sz="2200" dirty="0">
                <a:solidFill>
                  <a:srgbClr val="FEFEFE"/>
                </a:solidFill>
                <a:latin typeface="Segoe UI" panose="020B0502040204020203" pitchFamily="34" charset="0"/>
                <a:cs typeface="Segoe UI" panose="020B0502040204020203" pitchFamily="34" charset="0"/>
              </a:rPr>
              <a:t>Simple and effective calorie monitoring without additional sensors</a:t>
            </a:r>
          </a:p>
          <a:p>
            <a:pPr>
              <a:lnSpc>
                <a:spcPct val="120000"/>
              </a:lnSpc>
            </a:pPr>
            <a:r>
              <a:rPr lang="en-US" sz="2200" dirty="0">
                <a:solidFill>
                  <a:srgbClr val="FEFEFE"/>
                </a:solidFill>
                <a:latin typeface="Segoe UI" panose="020B0502040204020203" pitchFamily="34" charset="0"/>
                <a:cs typeface="Segoe UI" panose="020B0502040204020203" pitchFamily="34" charset="0"/>
              </a:rPr>
              <a:t>Interesting Fact: Average total steps per user: 7,638</a:t>
            </a:r>
          </a:p>
        </p:txBody>
      </p:sp>
      <p:sp>
        <p:nvSpPr>
          <p:cNvPr id="9" name="TextBox 8">
            <a:extLst>
              <a:ext uri="{FF2B5EF4-FFF2-40B4-BE49-F238E27FC236}">
                <a16:creationId xmlns:a16="http://schemas.microsoft.com/office/drawing/2014/main" id="{28FE497E-2FB1-4D01-ACF6-640819B14692}"/>
              </a:ext>
            </a:extLst>
          </p:cNvPr>
          <p:cNvSpPr txBox="1"/>
          <p:nvPr/>
        </p:nvSpPr>
        <p:spPr>
          <a:xfrm>
            <a:off x="754602" y="186431"/>
            <a:ext cx="10599198" cy="630942"/>
          </a:xfrm>
          <a:prstGeom prst="rect">
            <a:avLst/>
          </a:prstGeom>
          <a:noFill/>
        </p:spPr>
        <p:txBody>
          <a:bodyPr wrap="square">
            <a:spAutoFit/>
          </a:bodyPr>
          <a:lstStyle/>
          <a:p>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Key Findings: Activity and Calorie Expenditure</a:t>
            </a:r>
            <a:endParaRPr lang="en-CA" dirty="0"/>
          </a:p>
        </p:txBody>
      </p:sp>
      <p:pic>
        <p:nvPicPr>
          <p:cNvPr id="6" name="Picture 5">
            <a:extLst>
              <a:ext uri="{FF2B5EF4-FFF2-40B4-BE49-F238E27FC236}">
                <a16:creationId xmlns:a16="http://schemas.microsoft.com/office/drawing/2014/main" id="{2C397E3D-6ED0-45A0-B0B9-FAA57F98B0D7}"/>
              </a:ext>
            </a:extLst>
          </p:cNvPr>
          <p:cNvPicPr>
            <a:picLocks noChangeAspect="1"/>
          </p:cNvPicPr>
          <p:nvPr/>
        </p:nvPicPr>
        <p:blipFill>
          <a:blip r:embed="rId3"/>
          <a:stretch>
            <a:fillRect/>
          </a:stretch>
        </p:blipFill>
        <p:spPr>
          <a:xfrm>
            <a:off x="3996431" y="3578329"/>
            <a:ext cx="4199138" cy="3279671"/>
          </a:xfrm>
          <a:prstGeom prst="rect">
            <a:avLst/>
          </a:prstGeom>
        </p:spPr>
      </p:pic>
    </p:spTree>
    <p:extLst>
      <p:ext uri="{BB962C8B-B14F-4D97-AF65-F5344CB8AC3E}">
        <p14:creationId xmlns:p14="http://schemas.microsoft.com/office/powerpoint/2010/main" val="273914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15F9-18BC-4819-8552-EED822D325DF}"/>
              </a:ext>
            </a:extLst>
          </p:cNvPr>
          <p:cNvSpPr>
            <a:spLocks noGrp="1"/>
          </p:cNvSpPr>
          <p:nvPr>
            <p:ph sz="half" idx="1"/>
          </p:nvPr>
        </p:nvSpPr>
        <p:spPr>
          <a:xfrm>
            <a:off x="838200" y="1039315"/>
            <a:ext cx="10515600" cy="3186456"/>
          </a:xfrm>
        </p:spPr>
        <p:txBody>
          <a:bodyPr>
            <a:noAutofit/>
          </a:bodyPr>
          <a:lstStyle/>
          <a:p>
            <a:pPr>
              <a:lnSpc>
                <a:spcPct val="80000"/>
              </a:lnSpc>
            </a:pPr>
            <a:r>
              <a:rPr lang="en-US" sz="2200" dirty="0">
                <a:solidFill>
                  <a:srgbClr val="FEFEFE"/>
                </a:solidFill>
                <a:latin typeface="Segoe UI" panose="020B0502040204020203" pitchFamily="34" charset="0"/>
                <a:cs typeface="Segoe UI" panose="020B0502040204020203" pitchFamily="34" charset="0"/>
              </a:rPr>
              <a:t>No clear linear relationship between </a:t>
            </a:r>
            <a:r>
              <a:rPr lang="en-US" sz="2200" b="1" dirty="0">
                <a:solidFill>
                  <a:srgbClr val="FEFEFE"/>
                </a:solidFill>
                <a:latin typeface="Segoe UI" panose="020B0502040204020203" pitchFamily="34" charset="0"/>
                <a:cs typeface="Segoe UI" panose="020B0502040204020203" pitchFamily="34" charset="0"/>
              </a:rPr>
              <a:t>Sleep Duration </a:t>
            </a:r>
            <a:r>
              <a:rPr lang="en-US" sz="2200" dirty="0">
                <a:solidFill>
                  <a:srgbClr val="FEFEFE"/>
                </a:solidFill>
                <a:latin typeface="Segoe UI" panose="020B0502040204020203" pitchFamily="34" charset="0"/>
                <a:cs typeface="Segoe UI" panose="020B0502040204020203" pitchFamily="34" charset="0"/>
              </a:rPr>
              <a:t>and </a:t>
            </a:r>
            <a:r>
              <a:rPr lang="en-US" sz="2200" b="1" dirty="0">
                <a:solidFill>
                  <a:srgbClr val="FEFEFE"/>
                </a:solidFill>
                <a:latin typeface="Segoe UI" panose="020B0502040204020203" pitchFamily="34" charset="0"/>
                <a:cs typeface="Segoe UI" panose="020B0502040204020203" pitchFamily="34" charset="0"/>
              </a:rPr>
              <a:t>Activity Levels</a:t>
            </a:r>
          </a:p>
          <a:p>
            <a:pPr>
              <a:lnSpc>
                <a:spcPct val="80000"/>
              </a:lnSpc>
            </a:pPr>
            <a:r>
              <a:rPr lang="en-US" sz="2200" dirty="0">
                <a:solidFill>
                  <a:srgbClr val="FEFEFE"/>
                </a:solidFill>
                <a:latin typeface="Segoe UI" panose="020B0502040204020203" pitchFamily="34" charset="0"/>
                <a:cs typeface="Segoe UI" panose="020B0502040204020203" pitchFamily="34" charset="0"/>
              </a:rPr>
              <a:t>Concentration of users within specific ranges:</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Sleep duration: 400-600 minutes</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Activity levels: 1,000-15,000 steps</a:t>
            </a:r>
          </a:p>
          <a:p>
            <a:pPr>
              <a:lnSpc>
                <a:spcPct val="80000"/>
              </a:lnSpc>
            </a:pPr>
            <a:r>
              <a:rPr lang="en-US" sz="2200" dirty="0">
                <a:solidFill>
                  <a:srgbClr val="FEFEFE"/>
                </a:solidFill>
                <a:latin typeface="Segoe UI" panose="020B0502040204020203" pitchFamily="34" charset="0"/>
                <a:cs typeface="Segoe UI" panose="020B0502040204020203" pitchFamily="34" charset="0"/>
              </a:rPr>
              <a:t>Develop tailored product features and marketing campaigns for these segments</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Sleep tracking and optimization for identified sleep range</a:t>
            </a:r>
          </a:p>
          <a:p>
            <a:pPr lvl="1">
              <a:lnSpc>
                <a:spcPct val="80000"/>
              </a:lnSpc>
            </a:pPr>
            <a:r>
              <a:rPr lang="en-US" sz="1800" dirty="0">
                <a:solidFill>
                  <a:srgbClr val="FEFEFE"/>
                </a:solidFill>
                <a:latin typeface="Segoe UI" panose="020B0502040204020203" pitchFamily="34" charset="0"/>
                <a:cs typeface="Segoe UI" panose="020B0502040204020203" pitchFamily="34" charset="0"/>
              </a:rPr>
              <a:t>Step challenges and activity-based rewards for identified activity range</a:t>
            </a:r>
          </a:p>
          <a:p>
            <a:pPr>
              <a:lnSpc>
                <a:spcPct val="80000"/>
              </a:lnSpc>
            </a:pPr>
            <a:endParaRPr lang="en-US" sz="2200" dirty="0">
              <a:solidFill>
                <a:srgbClr val="FEFEFE"/>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28FE497E-2FB1-4D01-ACF6-640819B14692}"/>
              </a:ext>
            </a:extLst>
          </p:cNvPr>
          <p:cNvSpPr txBox="1"/>
          <p:nvPr/>
        </p:nvSpPr>
        <p:spPr>
          <a:xfrm>
            <a:off x="754602" y="186431"/>
            <a:ext cx="10599198" cy="630942"/>
          </a:xfrm>
          <a:prstGeom prst="rect">
            <a:avLst/>
          </a:prstGeom>
          <a:noFill/>
        </p:spPr>
        <p:txBody>
          <a:bodyPr wrap="square">
            <a:spAutoFit/>
          </a:bodyPr>
          <a:lstStyle/>
          <a:p>
            <a:r>
              <a:rPr kumimoji="0" lang="en-US" sz="3500" b="1" i="0" u="none" strike="noStrike" kern="1200" cap="none" spc="0" normalizeH="0" baseline="0" noProof="0" dirty="0">
                <a:ln>
                  <a:noFill/>
                </a:ln>
                <a:solidFill>
                  <a:srgbClr val="FEFEFE"/>
                </a:solidFill>
                <a:effectLst/>
                <a:uLnTx/>
                <a:uFillTx/>
                <a:latin typeface="Segoe UI" panose="020B0502040204020203" pitchFamily="34" charset="0"/>
                <a:ea typeface="+mj-ea"/>
                <a:cs typeface="Segoe UI" panose="020B0502040204020203" pitchFamily="34" charset="0"/>
              </a:rPr>
              <a:t>Key Findings: Sleep Duration and Activity Levels</a:t>
            </a:r>
            <a:endParaRPr lang="en-CA" dirty="0"/>
          </a:p>
        </p:txBody>
      </p:sp>
      <p:pic>
        <p:nvPicPr>
          <p:cNvPr id="5" name="Picture 4">
            <a:extLst>
              <a:ext uri="{FF2B5EF4-FFF2-40B4-BE49-F238E27FC236}">
                <a16:creationId xmlns:a16="http://schemas.microsoft.com/office/drawing/2014/main" id="{64A47801-7C90-4ED5-9C35-82B31DF55542}"/>
              </a:ext>
            </a:extLst>
          </p:cNvPr>
          <p:cNvPicPr>
            <a:picLocks noChangeAspect="1"/>
          </p:cNvPicPr>
          <p:nvPr/>
        </p:nvPicPr>
        <p:blipFill>
          <a:blip r:embed="rId3"/>
          <a:stretch>
            <a:fillRect/>
          </a:stretch>
        </p:blipFill>
        <p:spPr>
          <a:xfrm>
            <a:off x="3799689" y="3413533"/>
            <a:ext cx="4592623" cy="3444467"/>
          </a:xfrm>
          <a:prstGeom prst="rect">
            <a:avLst/>
          </a:prstGeom>
        </p:spPr>
      </p:pic>
    </p:spTree>
    <p:extLst>
      <p:ext uri="{BB962C8B-B14F-4D97-AF65-F5344CB8AC3E}">
        <p14:creationId xmlns:p14="http://schemas.microsoft.com/office/powerpoint/2010/main" val="1898400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900F64-9193-44F8-BD63-E681103777C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71421E6-0B73-4301-8D1C-0131DB42FA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1107</Words>
  <Application>Microsoft Office PowerPoint</Application>
  <PresentationFormat>Widescreen</PresentationFormat>
  <Paragraphs>154</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Segoe UI</vt:lpstr>
      <vt:lpstr>Office Theme</vt:lpstr>
      <vt:lpstr>Human resources slide 1</vt:lpstr>
      <vt:lpstr>Human resources slide 1</vt:lpstr>
      <vt:lpstr>Business Task</vt:lpstr>
      <vt:lpstr>Data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2024-06-13T08:53:06Z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