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47" r:id="rId2"/>
    <p:sldId id="331" r:id="rId3"/>
    <p:sldId id="484" r:id="rId4"/>
    <p:sldId id="348" r:id="rId5"/>
    <p:sldId id="485" r:id="rId6"/>
    <p:sldId id="495" r:id="rId7"/>
    <p:sldId id="4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1">
          <p15:clr>
            <a:srgbClr val="A4A3A4"/>
          </p15:clr>
        </p15:guide>
        <p15:guide id="2" orient="horz" pos="3833">
          <p15:clr>
            <a:srgbClr val="A4A3A4"/>
          </p15:clr>
        </p15:guide>
        <p15:guide id="3" orient="horz" pos="1252">
          <p15:clr>
            <a:srgbClr val="A4A3A4"/>
          </p15:clr>
        </p15:guide>
        <p15:guide id="4" orient="horz" pos="969">
          <p15:clr>
            <a:srgbClr val="A4A3A4"/>
          </p15:clr>
        </p15:guide>
        <p15:guide id="5" pos="7224">
          <p15:clr>
            <a:srgbClr val="A4A3A4"/>
          </p15:clr>
        </p15:guide>
        <p15:guide id="6" pos="566">
          <p15:clr>
            <a:srgbClr val="A4A3A4"/>
          </p15:clr>
        </p15:guide>
        <p15:guide id="7" pos="419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侯 振伟" initials="侯" lastIdx="1" clrIdx="0">
    <p:extLst>
      <p:ext uri="{19B8F6BF-5375-455C-9EA6-DF929625EA0E}">
        <p15:presenceInfo xmlns:p15="http://schemas.microsoft.com/office/powerpoint/2012/main" userId="ecb3cb0aa70ce2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1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2" autoAdjust="0"/>
    <p:restoredTop sz="94660"/>
  </p:normalViewPr>
  <p:slideViewPr>
    <p:cSldViewPr>
      <p:cViewPr varScale="1">
        <p:scale>
          <a:sx n="96" d="100"/>
          <a:sy n="96" d="100"/>
        </p:scale>
        <p:origin x="58" y="267"/>
      </p:cViewPr>
      <p:guideLst>
        <p:guide orient="horz" pos="501"/>
        <p:guide orient="horz" pos="3833"/>
        <p:guide orient="horz" pos="1252"/>
        <p:guide orient="horz" pos="969"/>
        <p:guide pos="7224"/>
        <p:guide pos="566"/>
        <p:guide pos="41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92A1D-90D9-4E8A-96BA-6B8291CF4A1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527DC-7872-487D-965A-5F562D5AB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83968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5363" name="文本占位符 83969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/>
          <a:lstStyle/>
          <a:p>
            <a:pPr lvl="0" indent="0"/>
            <a:endParaRPr lang="en-US" altLang="x-none" dirty="0"/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 indent="0" algn="r" defTabSz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400" dirty="0">
                <a:latin typeface="Times New Roman" panose="02020603050405020304" pitchFamily="18" charset="0"/>
              </a:rPr>
              <a:t>1</a:t>
            </a:fld>
            <a:endParaRPr lang="en-US" altLang="x-none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527DC-7872-487D-965A-5F562D5AB8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9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腾讯玄武</a:t>
            </a:r>
            <a:r>
              <a:rPr lang="en-US" altLang="zh-CN" dirty="0"/>
              <a:t>TK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于旸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公开课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527DC-7872-487D-965A-5F562D5AB8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7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97E5-FD93-4254-B0EF-D0AD6671771C}" type="datetime1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8D0F-1177-4D30-9FF4-15E41B0F964B}" type="datetime1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92DE-EEFB-4AB7-B82F-2C3516C05FC8}" type="datetime1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65A-0003-4501-AA46-AEB399092CF0}" type="datetime1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8747-3C80-47F0-ABAD-929344128BB7}" type="datetime1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F54C-6A32-40FE-B71D-985CF95D4926}" type="datetime1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5AF2-CB34-42CF-A5D0-EF93A31A6FD6}" type="datetime1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CA28-AFAB-45D9-96EF-5B18BA7BE52A}" type="datetime1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9302-B189-48E3-9F1E-AFE58A9915C6}" type="datetime1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6A56-5013-47D2-8D62-303CA5C703A9}" type="datetime1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2A2-DACD-4A40-8663-BB17FB36868D}" type="datetime1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36C-EB2B-4F6E-AA92-CC72CC21FF4A}" type="datetime1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tf.bugku.com/tool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副标题 4096"/>
          <p:cNvSpPr>
            <a:spLocks noGrp="1"/>
          </p:cNvSpPr>
          <p:nvPr>
            <p:ph type="subTitle"/>
            <p:custDataLst>
              <p:tags r:id="rId1"/>
            </p:custDataLst>
          </p:nvPr>
        </p:nvSpPr>
        <p:spPr>
          <a:xfrm>
            <a:off x="2177349" y="622145"/>
            <a:ext cx="8263588" cy="5124058"/>
          </a:xfrm>
        </p:spPr>
        <p:txBody>
          <a:bodyPr wrap="square" lIns="0" tIns="0" rIns="0" bIns="0" anchor="ctr"/>
          <a:lstStyle>
            <a:lvl1pPr marL="0" lvl="0" indent="0" algn="ctr">
              <a:defRPr/>
            </a:lvl1pPr>
            <a:lvl2pPr marL="457200" lvl="1" indent="0" algn="ctr">
              <a:defRPr/>
            </a:lvl2pPr>
            <a:lvl3pPr marL="914400" lvl="2" indent="0" algn="ctr">
              <a:defRPr/>
            </a:lvl3pPr>
            <a:lvl4pPr marL="1371600" lvl="3" indent="0" algn="ctr">
              <a:defRPr/>
            </a:lvl4pPr>
            <a:lvl5pPr marL="1828800" lvl="4" indent="0" algn="ctr">
              <a:defRPr/>
            </a:lvl5pPr>
          </a:lstStyle>
          <a:p>
            <a:pPr marL="0" lvl="0" indent="0" algn="ctr" defTabSz="0">
              <a:lnSpc>
                <a:spcPct val="117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900" dirty="0" err="1">
                <a:solidFill>
                  <a:srgbClr val="280099"/>
                </a:solidFill>
                <a:latin typeface="Comic Sans MS" panose="030F0702030302020204" pitchFamily="66" charset="0"/>
              </a:rPr>
              <a:t>CTF</a:t>
            </a:r>
            <a:r>
              <a:rPr lang="zh-CN" altLang="en-US" sz="4900" dirty="0">
                <a:solidFill>
                  <a:srgbClr val="280099"/>
                </a:solidFill>
                <a:latin typeface="Comic Sans MS" panose="030F0702030302020204" pitchFamily="66" charset="0"/>
              </a:rPr>
              <a:t>编码</a:t>
            </a:r>
            <a:endParaRPr lang="en-US" altLang="zh-CN" sz="4900" dirty="0">
              <a:solidFill>
                <a:srgbClr val="280099"/>
              </a:solidFill>
              <a:latin typeface="Comic Sans MS" panose="030F0702030302020204" pitchFamily="66" charset="0"/>
            </a:endParaRPr>
          </a:p>
          <a:p>
            <a:pPr marL="0" lvl="0" indent="0" algn="ctr" defTabSz="0">
              <a:lnSpc>
                <a:spcPct val="117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x-none" dirty="0">
              <a:solidFill>
                <a:srgbClr val="280099"/>
              </a:solidFill>
              <a:latin typeface="Comic Sans MS" panose="030F0702030302020204" pitchFamily="66" charset="0"/>
            </a:endParaRPr>
          </a:p>
          <a:p>
            <a:pPr marL="0" lvl="0" indent="0" algn="ctr" defTabSz="0">
              <a:lnSpc>
                <a:spcPct val="117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dirty="0">
              <a:solidFill>
                <a:srgbClr val="280099"/>
              </a:solidFill>
              <a:latin typeface="Comic Sans MS" panose="030F0702030302020204" pitchFamily="66" charset="0"/>
            </a:endParaRPr>
          </a:p>
          <a:p>
            <a:pPr marL="0" lvl="0" indent="0" algn="ctr" defTabSz="0">
              <a:lnSpc>
                <a:spcPct val="117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x-none" dirty="0">
              <a:solidFill>
                <a:srgbClr val="280099"/>
              </a:solidFill>
              <a:latin typeface="Comic Sans MS" panose="030F0702030302020204" pitchFamily="66" charset="0"/>
            </a:endParaRPr>
          </a:p>
          <a:p>
            <a:pPr marL="0" lvl="0" indent="0" algn="ctr" defTabSz="0">
              <a:lnSpc>
                <a:spcPct val="117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dirty="0">
                <a:solidFill>
                  <a:srgbClr val="280099"/>
                </a:solidFill>
                <a:latin typeface="Comic Sans MS" panose="030F0702030302020204" pitchFamily="66" charset="0"/>
              </a:rPr>
              <a:t>2022</a:t>
            </a:r>
            <a:r>
              <a:rPr lang="zh-CN" altLang="en-US" dirty="0">
                <a:solidFill>
                  <a:srgbClr val="280099"/>
                </a:solidFill>
                <a:latin typeface="Comic Sans MS" panose="030F0702030302020204" pitchFamily="66" charset="0"/>
              </a:rPr>
              <a:t>年</a:t>
            </a:r>
            <a:r>
              <a:rPr lang="en-US" altLang="zh-CN" dirty="0">
                <a:solidFill>
                  <a:srgbClr val="280099"/>
                </a:solidFill>
                <a:latin typeface="Comic Sans MS" panose="030F0702030302020204" pitchFamily="66" charset="0"/>
              </a:rPr>
              <a:t>9</a:t>
            </a:r>
            <a:r>
              <a:rPr lang="zh-CN" altLang="en-US" dirty="0">
                <a:solidFill>
                  <a:srgbClr val="280099"/>
                </a:solidFill>
                <a:latin typeface="Comic Sans MS" panose="030F0702030302020204" pitchFamily="66" charset="0"/>
              </a:rPr>
              <a:t>月</a:t>
            </a:r>
            <a:r>
              <a:rPr lang="en-US" altLang="zh-CN" dirty="0">
                <a:solidFill>
                  <a:srgbClr val="280099"/>
                </a:solidFill>
                <a:latin typeface="Comic Sans MS" panose="030F0702030302020204" pitchFamily="66" charset="0"/>
              </a:rPr>
              <a:t>24</a:t>
            </a:r>
            <a:r>
              <a:rPr lang="zh-CN" altLang="en-US" dirty="0">
                <a:solidFill>
                  <a:srgbClr val="280099"/>
                </a:solidFill>
                <a:latin typeface="Comic Sans MS" panose="030F0702030302020204" pitchFamily="66" charset="0"/>
              </a:rPr>
              <a:t>日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5626" y="930573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 </a:t>
            </a:r>
            <a:r>
              <a:rPr lang="en-US" altLang="zh-CN" sz="2800" dirty="0">
                <a:solidFill>
                  <a:schemeClr val="bg1"/>
                </a:solidFill>
              </a:rPr>
              <a:t>|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35150" y="2761615"/>
            <a:ext cx="7235190" cy="523240"/>
            <a:chOff x="2890" y="4349"/>
            <a:chExt cx="11394" cy="824"/>
          </a:xfrm>
        </p:grpSpPr>
        <p:sp>
          <p:nvSpPr>
            <p:cNvPr id="4" name="文本框 3"/>
            <p:cNvSpPr txBox="1"/>
            <p:nvPr/>
          </p:nvSpPr>
          <p:spPr>
            <a:xfrm>
              <a:off x="3398" y="4349"/>
              <a:ext cx="10886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2 </a:t>
              </a:r>
              <a:r>
                <a:rPr lang="zh-CN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：解码工具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 290"/>
            <p:cNvSpPr/>
            <p:nvPr/>
          </p:nvSpPr>
          <p:spPr>
            <a:xfrm>
              <a:off x="2890" y="4571"/>
              <a:ext cx="341" cy="453"/>
            </a:xfrm>
            <a:custGeom>
              <a:avLst/>
              <a:gdLst/>
              <a:ahLst/>
              <a:cxnLst/>
              <a:rect l="l" t="t" r="r" b="b"/>
              <a:pathLst>
                <a:path w="559792" h="955625">
                  <a:moveTo>
                    <a:pt x="279896" y="194422"/>
                  </a:moveTo>
                  <a:cubicBezTo>
                    <a:pt x="168660" y="194422"/>
                    <a:pt x="78485" y="284596"/>
                    <a:pt x="78485" y="395833"/>
                  </a:cubicBezTo>
                  <a:cubicBezTo>
                    <a:pt x="78485" y="507069"/>
                    <a:pt x="168660" y="597244"/>
                    <a:pt x="279896" y="597244"/>
                  </a:cubicBezTo>
                  <a:cubicBezTo>
                    <a:pt x="391133" y="597244"/>
                    <a:pt x="481307" y="507069"/>
                    <a:pt x="481307" y="395833"/>
                  </a:cubicBezTo>
                  <a:cubicBezTo>
                    <a:pt x="481307" y="284596"/>
                    <a:pt x="391133" y="194422"/>
                    <a:pt x="279896" y="194422"/>
                  </a:cubicBezTo>
                  <a:close/>
                  <a:moveTo>
                    <a:pt x="279896" y="0"/>
                  </a:moveTo>
                  <a:cubicBezTo>
                    <a:pt x="381198" y="-1"/>
                    <a:pt x="482501" y="38646"/>
                    <a:pt x="559792" y="115937"/>
                  </a:cubicBezTo>
                  <a:cubicBezTo>
                    <a:pt x="714375" y="270519"/>
                    <a:pt x="714375" y="521146"/>
                    <a:pt x="559792" y="675729"/>
                  </a:cubicBezTo>
                  <a:lnTo>
                    <a:pt x="279896" y="955625"/>
                  </a:lnTo>
                  <a:lnTo>
                    <a:pt x="0" y="675729"/>
                  </a:lnTo>
                  <a:cubicBezTo>
                    <a:pt x="-154583" y="521146"/>
                    <a:pt x="-154583" y="270519"/>
                    <a:pt x="0" y="115937"/>
                  </a:cubicBezTo>
                  <a:cubicBezTo>
                    <a:pt x="77291" y="38646"/>
                    <a:pt x="178594" y="-1"/>
                    <a:pt x="2798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24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51660" y="3549015"/>
            <a:ext cx="7218680" cy="518160"/>
            <a:chOff x="2916" y="5589"/>
            <a:chExt cx="11368" cy="816"/>
          </a:xfrm>
        </p:grpSpPr>
        <p:sp>
          <p:nvSpPr>
            <p:cNvPr id="6" name="文本框 5"/>
            <p:cNvSpPr txBox="1"/>
            <p:nvPr/>
          </p:nvSpPr>
          <p:spPr>
            <a:xfrm>
              <a:off x="3398" y="5589"/>
              <a:ext cx="10886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3 </a:t>
              </a:r>
              <a:r>
                <a:rPr lang="zh-CN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：奇怪的编码</a:t>
              </a:r>
            </a:p>
          </p:txBody>
        </p:sp>
        <p:sp>
          <p:nvSpPr>
            <p:cNvPr id="8" name=" 290"/>
            <p:cNvSpPr/>
            <p:nvPr/>
          </p:nvSpPr>
          <p:spPr>
            <a:xfrm>
              <a:off x="2916" y="5795"/>
              <a:ext cx="341" cy="453"/>
            </a:xfrm>
            <a:custGeom>
              <a:avLst/>
              <a:gdLst/>
              <a:ahLst/>
              <a:cxnLst/>
              <a:rect l="l" t="t" r="r" b="b"/>
              <a:pathLst>
                <a:path w="559792" h="955625">
                  <a:moveTo>
                    <a:pt x="279896" y="194422"/>
                  </a:moveTo>
                  <a:cubicBezTo>
                    <a:pt x="168660" y="194422"/>
                    <a:pt x="78485" y="284596"/>
                    <a:pt x="78485" y="395833"/>
                  </a:cubicBezTo>
                  <a:cubicBezTo>
                    <a:pt x="78485" y="507069"/>
                    <a:pt x="168660" y="597244"/>
                    <a:pt x="279896" y="597244"/>
                  </a:cubicBezTo>
                  <a:cubicBezTo>
                    <a:pt x="391133" y="597244"/>
                    <a:pt x="481307" y="507069"/>
                    <a:pt x="481307" y="395833"/>
                  </a:cubicBezTo>
                  <a:cubicBezTo>
                    <a:pt x="481307" y="284596"/>
                    <a:pt x="391133" y="194422"/>
                    <a:pt x="279896" y="194422"/>
                  </a:cubicBezTo>
                  <a:close/>
                  <a:moveTo>
                    <a:pt x="279896" y="0"/>
                  </a:moveTo>
                  <a:cubicBezTo>
                    <a:pt x="381198" y="-1"/>
                    <a:pt x="482501" y="38646"/>
                    <a:pt x="559792" y="115937"/>
                  </a:cubicBezTo>
                  <a:cubicBezTo>
                    <a:pt x="714375" y="270519"/>
                    <a:pt x="714375" y="521146"/>
                    <a:pt x="559792" y="675729"/>
                  </a:cubicBezTo>
                  <a:lnTo>
                    <a:pt x="279896" y="955625"/>
                  </a:lnTo>
                  <a:lnTo>
                    <a:pt x="0" y="675729"/>
                  </a:lnTo>
                  <a:cubicBezTo>
                    <a:pt x="-154583" y="521146"/>
                    <a:pt x="-154583" y="270519"/>
                    <a:pt x="0" y="115937"/>
                  </a:cubicBezTo>
                  <a:cubicBezTo>
                    <a:pt x="77291" y="38646"/>
                    <a:pt x="178594" y="-1"/>
                    <a:pt x="2798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24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35150" y="2032635"/>
            <a:ext cx="7235190" cy="518160"/>
            <a:chOff x="2890" y="3201"/>
            <a:chExt cx="11394" cy="816"/>
          </a:xfrm>
        </p:grpSpPr>
        <p:sp>
          <p:nvSpPr>
            <p:cNvPr id="3" name="文本框 2"/>
            <p:cNvSpPr txBox="1"/>
            <p:nvPr/>
          </p:nvSpPr>
          <p:spPr>
            <a:xfrm>
              <a:off x="3398" y="3201"/>
              <a:ext cx="10886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1 </a:t>
              </a:r>
              <a:r>
                <a:rPr lang="zh-CN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：常见编码</a:t>
              </a:r>
            </a:p>
          </p:txBody>
        </p:sp>
        <p:sp>
          <p:nvSpPr>
            <p:cNvPr id="290" name=" 290"/>
            <p:cNvSpPr/>
            <p:nvPr/>
          </p:nvSpPr>
          <p:spPr>
            <a:xfrm>
              <a:off x="2890" y="3407"/>
              <a:ext cx="341" cy="453"/>
            </a:xfrm>
            <a:custGeom>
              <a:avLst/>
              <a:gdLst/>
              <a:ahLst/>
              <a:cxnLst/>
              <a:rect l="l" t="t" r="r" b="b"/>
              <a:pathLst>
                <a:path w="559792" h="955625">
                  <a:moveTo>
                    <a:pt x="279896" y="194422"/>
                  </a:moveTo>
                  <a:cubicBezTo>
                    <a:pt x="168660" y="194422"/>
                    <a:pt x="78485" y="284596"/>
                    <a:pt x="78485" y="395833"/>
                  </a:cubicBezTo>
                  <a:cubicBezTo>
                    <a:pt x="78485" y="507069"/>
                    <a:pt x="168660" y="597244"/>
                    <a:pt x="279896" y="597244"/>
                  </a:cubicBezTo>
                  <a:cubicBezTo>
                    <a:pt x="391133" y="597244"/>
                    <a:pt x="481307" y="507069"/>
                    <a:pt x="481307" y="395833"/>
                  </a:cubicBezTo>
                  <a:cubicBezTo>
                    <a:pt x="481307" y="284596"/>
                    <a:pt x="391133" y="194422"/>
                    <a:pt x="279896" y="194422"/>
                  </a:cubicBezTo>
                  <a:close/>
                  <a:moveTo>
                    <a:pt x="279896" y="0"/>
                  </a:moveTo>
                  <a:cubicBezTo>
                    <a:pt x="381198" y="-1"/>
                    <a:pt x="482501" y="38646"/>
                    <a:pt x="559792" y="115937"/>
                  </a:cubicBezTo>
                  <a:cubicBezTo>
                    <a:pt x="714375" y="270519"/>
                    <a:pt x="714375" y="521146"/>
                    <a:pt x="559792" y="675729"/>
                  </a:cubicBezTo>
                  <a:lnTo>
                    <a:pt x="279896" y="955625"/>
                  </a:lnTo>
                  <a:lnTo>
                    <a:pt x="0" y="675729"/>
                  </a:lnTo>
                  <a:cubicBezTo>
                    <a:pt x="-154583" y="521146"/>
                    <a:pt x="-154583" y="270519"/>
                    <a:pt x="0" y="115937"/>
                  </a:cubicBezTo>
                  <a:cubicBezTo>
                    <a:pt x="77291" y="38646"/>
                    <a:pt x="178594" y="-1"/>
                    <a:pt x="2798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24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041F5-816A-4363-B344-02BDE3B1F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</a:rPr>
              <a:t>常见编码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49C0A5-BED9-4566-AEE4-A98421FE6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1.ASCII</a:t>
            </a:r>
            <a:r>
              <a:rPr lang="zh-CN" altLang="en-US" dirty="0"/>
              <a:t>码</a:t>
            </a:r>
            <a:endParaRPr lang="en-US" altLang="zh-CN" dirty="0"/>
          </a:p>
          <a:p>
            <a:r>
              <a:rPr lang="en-US" altLang="zh-CN" dirty="0" err="1"/>
              <a:t>2.Base</a:t>
            </a:r>
            <a:r>
              <a:rPr lang="zh-CN" altLang="en-US" dirty="0"/>
              <a:t>编码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摩斯密码</a:t>
            </a:r>
          </a:p>
        </p:txBody>
      </p:sp>
    </p:spTree>
    <p:extLst>
      <p:ext uri="{BB962C8B-B14F-4D97-AF65-F5344CB8AC3E}">
        <p14:creationId xmlns:p14="http://schemas.microsoft.com/office/powerpoint/2010/main" val="19417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角圆角矩形 7"/>
          <p:cNvSpPr/>
          <p:nvPr/>
        </p:nvSpPr>
        <p:spPr>
          <a:xfrm>
            <a:off x="442912" y="1866900"/>
            <a:ext cx="11306175" cy="4716780"/>
          </a:xfrm>
          <a:prstGeom prst="round2DiagRect">
            <a:avLst/>
          </a:prstGeom>
          <a:solidFill>
            <a:schemeClr val="accent4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fontAlgn="auto"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22630" y="1071880"/>
            <a:ext cx="10746740" cy="678815"/>
            <a:chOff x="962" y="719"/>
            <a:chExt cx="16924" cy="1069"/>
          </a:xfrm>
        </p:grpSpPr>
        <p:sp>
          <p:nvSpPr>
            <p:cNvPr id="14" name="对角圆角矩形 13"/>
            <p:cNvSpPr/>
            <p:nvPr/>
          </p:nvSpPr>
          <p:spPr>
            <a:xfrm>
              <a:off x="8106" y="719"/>
              <a:ext cx="3203" cy="1069"/>
            </a:xfrm>
            <a:prstGeom prst="round2DiagRect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06" y="719"/>
              <a:ext cx="32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ASCII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62" y="1251"/>
              <a:ext cx="6761" cy="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1692" y="1251"/>
              <a:ext cx="6194" cy="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 descr="u=16405983782833186245&amp;fm=214&amp;gp=0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09" y="363044"/>
            <a:ext cx="2872740" cy="8756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321550" y="384175"/>
            <a:ext cx="37166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HPU</a:t>
            </a:r>
            <a:r>
              <a:rPr lang="zh-CN" altLang="en-US" sz="24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信安培训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9160" y="1988820"/>
            <a:ext cx="295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16" y="1775460"/>
            <a:ext cx="110892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en-US" altLang="zh-CN" sz="2000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ASCII (American Standard Code for Information Interchange)</a:t>
            </a:r>
            <a:r>
              <a:rPr lang="zh-CN" altLang="en-US" sz="2000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：美国信息交换标准代码</a:t>
            </a:r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91578DC9-3C1E-FA1C-5FE0-8512EF641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02" y="2312415"/>
            <a:ext cx="3371947" cy="421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1B65E8-CCE5-0743-0108-C9DF55C14ED1}"/>
              </a:ext>
            </a:extLst>
          </p:cNvPr>
          <p:cNvSpPr txBox="1"/>
          <p:nvPr/>
        </p:nvSpPr>
        <p:spPr>
          <a:xfrm>
            <a:off x="4439816" y="2312415"/>
            <a:ext cx="44645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ASCII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码的十进制位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65-90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为大写字母</a:t>
            </a:r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十进制位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97-122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为小写字母</a:t>
            </a:r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相同字母大小写间隔为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</a:p>
          <a:p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FLAG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十进制：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70 76 65 71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十六进制：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4C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41 47</a:t>
            </a:r>
          </a:p>
          <a:p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flag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十进制：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102 108 97 103</a:t>
            </a:r>
          </a:p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十六进制：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 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6C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61 67</a:t>
            </a:r>
          </a:p>
          <a:p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=16405983782833186245&amp;fm=214&amp;gp=0_副本">
            <a:extLst>
              <a:ext uri="{FF2B5EF4-FFF2-40B4-BE49-F238E27FC236}">
                <a16:creationId xmlns:a16="http://schemas.microsoft.com/office/drawing/2014/main" id="{A9C1CCE3-F2CC-DF4B-4923-2F893ADE3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9" y="363044"/>
            <a:ext cx="2872740" cy="8756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409016-FF2E-B568-766D-E5CBF200E7EA}"/>
              </a:ext>
            </a:extLst>
          </p:cNvPr>
          <p:cNvSpPr txBox="1"/>
          <p:nvPr/>
        </p:nvSpPr>
        <p:spPr>
          <a:xfrm>
            <a:off x="7321550" y="384175"/>
            <a:ext cx="37166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HPU</a:t>
            </a:r>
            <a:r>
              <a:rPr lang="zh-CN" altLang="en-US" sz="24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信安培训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24EA6D1-3B2C-99F9-D58C-0688C3881A41}"/>
              </a:ext>
            </a:extLst>
          </p:cNvPr>
          <p:cNvGrpSpPr/>
          <p:nvPr/>
        </p:nvGrpSpPr>
        <p:grpSpPr>
          <a:xfrm>
            <a:off x="722630" y="1071880"/>
            <a:ext cx="10746740" cy="678815"/>
            <a:chOff x="962" y="719"/>
            <a:chExt cx="16924" cy="1069"/>
          </a:xfrm>
        </p:grpSpPr>
        <p:sp>
          <p:nvSpPr>
            <p:cNvPr id="7" name="对角圆角矩形 13">
              <a:extLst>
                <a:ext uri="{FF2B5EF4-FFF2-40B4-BE49-F238E27FC236}">
                  <a16:creationId xmlns:a16="http://schemas.microsoft.com/office/drawing/2014/main" id="{8505CC07-333F-AC88-E788-8B725D294696}"/>
                </a:ext>
              </a:extLst>
            </p:cNvPr>
            <p:cNvSpPr/>
            <p:nvPr/>
          </p:nvSpPr>
          <p:spPr>
            <a:xfrm>
              <a:off x="8106" y="719"/>
              <a:ext cx="3203" cy="1069"/>
            </a:xfrm>
            <a:prstGeom prst="round2DiagRect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166CEE2-7028-2131-DC9C-379FDAD2E478}"/>
                </a:ext>
              </a:extLst>
            </p:cNvPr>
            <p:cNvSpPr txBox="1"/>
            <p:nvPr/>
          </p:nvSpPr>
          <p:spPr>
            <a:xfrm>
              <a:off x="8024" y="742"/>
              <a:ext cx="32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BASE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77E6D0B-EB8F-784C-687E-7E8AE086F8E1}"/>
                </a:ext>
              </a:extLst>
            </p:cNvPr>
            <p:cNvCxnSpPr/>
            <p:nvPr/>
          </p:nvCxnSpPr>
          <p:spPr>
            <a:xfrm>
              <a:off x="962" y="1251"/>
              <a:ext cx="6761" cy="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1A0027F-D658-EFE3-79C9-D939357A0012}"/>
                </a:ext>
              </a:extLst>
            </p:cNvPr>
            <p:cNvCxnSpPr/>
            <p:nvPr/>
          </p:nvCxnSpPr>
          <p:spPr>
            <a:xfrm flipV="1">
              <a:off x="11692" y="1251"/>
              <a:ext cx="6194" cy="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60A0F98-4BB6-F76E-8E31-5BEF4BBA2EF6}"/>
              </a:ext>
            </a:extLst>
          </p:cNvPr>
          <p:cNvSpPr txBox="1"/>
          <p:nvPr/>
        </p:nvSpPr>
        <p:spPr>
          <a:xfrm>
            <a:off x="5317494" y="1844824"/>
            <a:ext cx="19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编码大家族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E298BD-BBB9-D6B1-CDEB-EDBEC1AA1313}"/>
              </a:ext>
            </a:extLst>
          </p:cNvPr>
          <p:cNvSpPr txBox="1"/>
          <p:nvPr/>
        </p:nvSpPr>
        <p:spPr>
          <a:xfrm>
            <a:off x="740178" y="2134354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Base</a:t>
            </a:r>
            <a:r>
              <a:rPr lang="zh-CN" altLang="en-US" dirty="0">
                <a:solidFill>
                  <a:schemeClr val="bg2"/>
                </a:solidFill>
              </a:rPr>
              <a:t>编码的种类：</a:t>
            </a:r>
            <a:r>
              <a:rPr lang="it-IT" altLang="zh-CN" b="1" i="0" dirty="0">
                <a:solidFill>
                  <a:schemeClr val="bg2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base16   base32   ba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it-IT" altLang="zh-CN" b="1" i="0" dirty="0">
                <a:solidFill>
                  <a:schemeClr val="bg2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e64   base85  base36  base 58  base91  base 92   base62 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EFA250-F412-FA1E-9330-64F95FB438CA}"/>
              </a:ext>
            </a:extLst>
          </p:cNvPr>
          <p:cNvSpPr txBox="1"/>
          <p:nvPr/>
        </p:nvSpPr>
        <p:spPr>
          <a:xfrm>
            <a:off x="834753" y="2988652"/>
            <a:ext cx="9963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 err="1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Base16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（十六进制）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可打印字符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（数字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和字母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A-F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，对任意字节数据进行编码。</a:t>
            </a:r>
            <a:endParaRPr lang="en-US" altLang="zh-CN" b="0" i="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编码示例：</a:t>
            </a:r>
            <a:r>
              <a:rPr lang="en-US" altLang="zh-CN" b="0" i="0" dirty="0" err="1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666C61677B77656C636F6D655F746F5F6870757365637D</a:t>
            </a:r>
            <a:endParaRPr lang="zh-CN" altLang="en-US" b="0" i="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27B58F-8B8E-8C03-33D3-C78A39172B69}"/>
              </a:ext>
            </a:extLst>
          </p:cNvPr>
          <p:cNvSpPr txBox="1"/>
          <p:nvPr/>
        </p:nvSpPr>
        <p:spPr>
          <a:xfrm>
            <a:off x="801310" y="4221088"/>
            <a:ext cx="1022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 err="1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Base32</a:t>
            </a:r>
            <a:endParaRPr lang="zh-CN" altLang="en-US" b="0" i="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Base32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编码是使用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个可打印字符（字母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A-Z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和数字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2-7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）对任意字节数据进行编码的方案，编码后的字符串不用区分大小写并排除了容易混淆的字符。</a:t>
            </a:r>
            <a:endParaRPr lang="en-US" altLang="zh-CN" b="0" i="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填充“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=”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符号的作用是方便一些程序的标准化运行，大多数情况下不添加也无关紧要，而且，在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中使用时必须去掉“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=”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符号。</a:t>
            </a:r>
            <a:endParaRPr lang="en-US" altLang="zh-CN" b="0" i="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编码示例：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MZWGCZ33O5SWYY3PNVSV65DPL5UHA5LTMVRX2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===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0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角圆角矩形 7"/>
          <p:cNvSpPr/>
          <p:nvPr/>
        </p:nvSpPr>
        <p:spPr>
          <a:xfrm>
            <a:off x="442912" y="1862698"/>
            <a:ext cx="11306175" cy="4716780"/>
          </a:xfrm>
          <a:prstGeom prst="round2DiagRect">
            <a:avLst/>
          </a:prstGeom>
          <a:solidFill>
            <a:schemeClr val="accent4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22630" y="1071880"/>
            <a:ext cx="10746740" cy="678815"/>
            <a:chOff x="962" y="719"/>
            <a:chExt cx="16924" cy="1069"/>
          </a:xfrm>
        </p:grpSpPr>
        <p:sp>
          <p:nvSpPr>
            <p:cNvPr id="14" name="对角圆角矩形 13"/>
            <p:cNvSpPr/>
            <p:nvPr/>
          </p:nvSpPr>
          <p:spPr>
            <a:xfrm>
              <a:off x="8106" y="719"/>
              <a:ext cx="3203" cy="1069"/>
            </a:xfrm>
            <a:prstGeom prst="round2DiagRect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61" y="742"/>
              <a:ext cx="32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BASE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62" y="1251"/>
              <a:ext cx="6761" cy="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1692" y="1251"/>
              <a:ext cx="6194" cy="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 descr="u=16405983782833186245&amp;fm=214&amp;gp=0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58" y="335367"/>
            <a:ext cx="2872740" cy="8756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321550" y="384175"/>
            <a:ext cx="37166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HPU</a:t>
            </a:r>
            <a:r>
              <a:rPr lang="zh-CN" altLang="en-US" sz="24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信安培训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63A255-449F-4AFE-89F3-02D9D29E7C90}"/>
              </a:ext>
            </a:extLst>
          </p:cNvPr>
          <p:cNvSpPr txBox="1"/>
          <p:nvPr/>
        </p:nvSpPr>
        <p:spPr>
          <a:xfrm>
            <a:off x="3719736" y="2924944"/>
            <a:ext cx="2088232" cy="129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56DF73-0FB8-ABC5-9A8C-8398C0928D73}"/>
              </a:ext>
            </a:extLst>
          </p:cNvPr>
          <p:cNvSpPr txBox="1"/>
          <p:nvPr/>
        </p:nvSpPr>
        <p:spPr>
          <a:xfrm>
            <a:off x="1559496" y="2306553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 err="1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endParaRPr lang="zh-CN" altLang="en-US" b="0" i="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  在</a:t>
            </a:r>
            <a:r>
              <a:rPr lang="en-US" altLang="zh-CN" b="0" i="0" dirty="0" err="1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中的可打印字符包括字母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A-Z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a-z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、数字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，这样共有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62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b="0" i="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当最后剩余两个八位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待补足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字节（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）时，最后一个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位的</a:t>
            </a:r>
            <a:r>
              <a:rPr lang="en-US" altLang="zh-CN" b="1" i="0" dirty="0" err="1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字节块有四位是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值，最后附加上两个等号；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如果最后剩余一个八位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待补足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字节（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）时，最后一个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位的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字节块有两位是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值，最后附加一个等号。</a:t>
            </a:r>
            <a:endParaRPr lang="en-US" altLang="zh-CN" b="1" i="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编码示例：</a:t>
            </a:r>
            <a:r>
              <a:rPr lang="en-US" altLang="zh-CN" b="1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ZmxhZ3t3ZWxjb21lX3RvX2hwdXNlY30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en-US" altLang="zh-CN" b="1" i="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B5F072-2343-3564-2E11-69B9ACC5A9D2}"/>
              </a:ext>
            </a:extLst>
          </p:cNvPr>
          <p:cNvSpPr txBox="1"/>
          <p:nvPr/>
        </p:nvSpPr>
        <p:spPr>
          <a:xfrm>
            <a:off x="1559496" y="4919245"/>
            <a:ext cx="82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本地编码解码工具：</a:t>
            </a:r>
            <a:r>
              <a:rPr lang="en-US" altLang="zh-CN" dirty="0" err="1">
                <a:solidFill>
                  <a:schemeClr val="bg2"/>
                </a:solidFill>
              </a:rPr>
              <a:t>CTFcrack</a:t>
            </a:r>
            <a:r>
              <a:rPr lang="zh-CN" altLang="en-US" dirty="0">
                <a:solidFill>
                  <a:schemeClr val="bg2"/>
                </a:solidFill>
              </a:rPr>
              <a:t>、</a:t>
            </a:r>
            <a:r>
              <a:rPr lang="en-US" altLang="zh-CN" dirty="0" err="1">
                <a:solidFill>
                  <a:schemeClr val="bg2"/>
                </a:solidFill>
              </a:rPr>
              <a:t>koczkatamas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在线编码解码工具：</a:t>
            </a:r>
            <a:r>
              <a:rPr lang="zh-CN" altLang="en-US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在线工具 </a:t>
            </a:r>
            <a:r>
              <a:rPr lang="en-US" altLang="zh-CN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altLang="zh-CN" dirty="0" err="1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Bugku</a:t>
            </a:r>
            <a:r>
              <a:rPr lang="en-US" altLang="zh-CN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CTF</a:t>
            </a:r>
            <a:r>
              <a:rPr lang="en-US" altLang="zh-CN" dirty="0" err="1">
                <a:solidFill>
                  <a:schemeClr val="bg2"/>
                </a:solidFill>
              </a:rPr>
              <a:t>https</a:t>
            </a:r>
            <a:r>
              <a:rPr lang="en-US" altLang="zh-CN" dirty="0">
                <a:solidFill>
                  <a:schemeClr val="bg2"/>
                </a:solidFill>
              </a:rPr>
              <a:t>://</a:t>
            </a:r>
            <a:r>
              <a:rPr lang="en-US" altLang="zh-CN" dirty="0" err="1">
                <a:solidFill>
                  <a:schemeClr val="bg2"/>
                </a:solidFill>
              </a:rPr>
              <a:t>ctf.bugku.com</a:t>
            </a:r>
            <a:r>
              <a:rPr lang="en-US" altLang="zh-CN" dirty="0">
                <a:solidFill>
                  <a:schemeClr val="bg2"/>
                </a:solidFill>
              </a:rPr>
              <a:t>/tools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8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角圆角矩形 7"/>
          <p:cNvSpPr/>
          <p:nvPr/>
        </p:nvSpPr>
        <p:spPr>
          <a:xfrm>
            <a:off x="442912" y="1862698"/>
            <a:ext cx="11306175" cy="4716780"/>
          </a:xfrm>
          <a:prstGeom prst="round2DiagRect">
            <a:avLst/>
          </a:prstGeom>
          <a:solidFill>
            <a:schemeClr val="accent4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fontAlgn="auto"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22630" y="1071880"/>
            <a:ext cx="10746740" cy="678815"/>
            <a:chOff x="962" y="719"/>
            <a:chExt cx="16924" cy="1069"/>
          </a:xfrm>
        </p:grpSpPr>
        <p:sp>
          <p:nvSpPr>
            <p:cNvPr id="14" name="对角圆角矩形 13"/>
            <p:cNvSpPr/>
            <p:nvPr/>
          </p:nvSpPr>
          <p:spPr>
            <a:xfrm>
              <a:off x="8106" y="719"/>
              <a:ext cx="3203" cy="1069"/>
            </a:xfrm>
            <a:prstGeom prst="round2DiagRect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06" y="719"/>
              <a:ext cx="32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摩斯密码</a:t>
              </a:r>
              <a:endParaRPr lang="en-US" altLang="zh-CN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62" y="1251"/>
              <a:ext cx="6761" cy="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1692" y="1251"/>
              <a:ext cx="6194" cy="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 descr="u=16405983782833186245&amp;fm=214&amp;gp=0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331470"/>
            <a:ext cx="2872740" cy="8756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321550" y="384175"/>
            <a:ext cx="37166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HPU</a:t>
            </a:r>
            <a:r>
              <a:rPr lang="zh-CN" altLang="en-US" sz="24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信安培训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63A255-449F-4AFE-89F3-02D9D29E7C90}"/>
              </a:ext>
            </a:extLst>
          </p:cNvPr>
          <p:cNvSpPr txBox="1"/>
          <p:nvPr/>
        </p:nvSpPr>
        <p:spPr>
          <a:xfrm>
            <a:off x="3868995" y="2924944"/>
            <a:ext cx="2088232" cy="129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901862-5C66-D1F5-C693-C24D9DAC4391}"/>
              </a:ext>
            </a:extLst>
          </p:cNvPr>
          <p:cNvSpPr txBox="1"/>
          <p:nvPr/>
        </p:nvSpPr>
        <p:spPr>
          <a:xfrm>
            <a:off x="1271464" y="2132856"/>
            <a:ext cx="1008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编码类型：</a:t>
            </a:r>
            <a:r>
              <a:rPr lang="en-US" altLang="zh-CN" dirty="0">
                <a:solidFill>
                  <a:schemeClr val="bg2"/>
                </a:solidFill>
              </a:rPr>
              <a:t>..-./.-../.-/--./----.--/.--/./.-../-.-./---/--/./..--.-/-/---/..--.-/..../.--./..-/..././-.-./-----.-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	    ..-. .-.. .- --. ----.-- .-- . .-.. -.-. --- -- . ..--.- - --- ..--.- .... .--. ..- ... . -.-. -----.-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876876-91CC-9A89-9030-FB7DE2C65AA5}"/>
              </a:ext>
            </a:extLst>
          </p:cNvPr>
          <p:cNvSpPr txBox="1"/>
          <p:nvPr/>
        </p:nvSpPr>
        <p:spPr>
          <a:xfrm>
            <a:off x="1301630" y="6061655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在线解码工具：</a:t>
            </a:r>
            <a:r>
              <a:rPr lang="en-US" altLang="zh-CN" dirty="0">
                <a:solidFill>
                  <a:schemeClr val="bg2"/>
                </a:solidFill>
              </a:rPr>
              <a:t>https://</a:t>
            </a:r>
            <a:r>
              <a:rPr lang="en-US" altLang="zh-CN" dirty="0" err="1">
                <a:solidFill>
                  <a:schemeClr val="bg2"/>
                </a:solidFill>
              </a:rPr>
              <a:t>www.matools.com</a:t>
            </a:r>
            <a:r>
              <a:rPr lang="en-US" altLang="zh-CN" dirty="0">
                <a:solidFill>
                  <a:schemeClr val="bg2"/>
                </a:solidFill>
              </a:rPr>
              <a:t>/</a:t>
            </a:r>
            <a:r>
              <a:rPr lang="en-US" altLang="zh-CN" dirty="0" err="1">
                <a:solidFill>
                  <a:schemeClr val="bg2"/>
                </a:solidFill>
              </a:rPr>
              <a:t>morse?embed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FC6C17-EE6B-ECD4-11A5-BE0548DA2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14" y="2740688"/>
            <a:ext cx="7233343" cy="19124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A30118-0575-066C-6960-48C4517A3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14" y="4671635"/>
            <a:ext cx="8870475" cy="11894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FD5D6B2-9345-AB35-CFF1-EEBF5EB66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486" y="3283321"/>
            <a:ext cx="9840416" cy="197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468</Words>
  <Application>Microsoft Office PowerPoint</Application>
  <PresentationFormat>宽屏</PresentationFormat>
  <Paragraphs>56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仿宋</vt:lpstr>
      <vt:lpstr>华文行楷</vt:lpstr>
      <vt:lpstr>微软雅黑</vt:lpstr>
      <vt:lpstr>Arial</vt:lpstr>
      <vt:lpstr>Calibri</vt:lpstr>
      <vt:lpstr>Comic Sans MS</vt:lpstr>
      <vt:lpstr>Times New Roman</vt:lpstr>
      <vt:lpstr>第一PPT模板网-WWW.1PPT.COM</vt:lpstr>
      <vt:lpstr>PowerPoint 演示文稿</vt:lpstr>
      <vt:lpstr>PowerPoint 演示文稿</vt:lpstr>
      <vt:lpstr>常见编码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Hierarch Thurs</cp:lastModifiedBy>
  <cp:revision>284</cp:revision>
  <dcterms:created xsi:type="dcterms:W3CDTF">2015-06-07T02:21:00Z</dcterms:created>
  <dcterms:modified xsi:type="dcterms:W3CDTF">2022-09-24T06:55:04Z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