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47" r:id="rId3"/>
    <p:sldId id="331" r:id="rId5"/>
    <p:sldId id="484" r:id="rId6"/>
    <p:sldId id="348" r:id="rId7"/>
    <p:sldId id="485" r:id="rId8"/>
    <p:sldId id="495" r:id="rId9"/>
    <p:sldId id="474" r:id="rId10"/>
    <p:sldId id="489" r:id="rId11"/>
    <p:sldId id="487" r:id="rId12"/>
    <p:sldId id="490" r:id="rId13"/>
    <p:sldId id="492" r:id="rId14"/>
    <p:sldId id="493" r:id="rId15"/>
    <p:sldId id="363" r:id="rId16"/>
    <p:sldId id="426" r:id="rId17"/>
    <p:sldId id="427" r:id="rId18"/>
    <p:sldId id="404" r:id="rId19"/>
    <p:sldId id="494" r:id="rId20"/>
    <p:sldId id="463" r:id="rId21"/>
    <p:sldId id="464" r:id="rId22"/>
    <p:sldId id="465" r:id="rId23"/>
    <p:sldId id="466" r:id="rId24"/>
    <p:sldId id="467" r:id="rId25"/>
    <p:sldId id="429" r:id="rId26"/>
    <p:sldId id="430" r:id="rId27"/>
    <p:sldId id="431" r:id="rId28"/>
    <p:sldId id="432" r:id="rId29"/>
    <p:sldId id="468" r:id="rId30"/>
    <p:sldId id="450" r:id="rId31"/>
    <p:sldId id="500" r:id="rId32"/>
    <p:sldId id="499" r:id="rId33"/>
    <p:sldId id="498" r:id="rId34"/>
    <p:sldId id="497" r:id="rId35"/>
    <p:sldId id="352" r:id="rId36"/>
    <p:sldId id="501" r:id="rId37"/>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侯 振伟" initials="侯"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15"/>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2" autoAdjust="0"/>
    <p:restoredTop sz="94660"/>
  </p:normalViewPr>
  <p:slideViewPr>
    <p:cSldViewPr>
      <p:cViewPr varScale="1">
        <p:scale>
          <a:sx n="120" d="100"/>
          <a:sy n="120" d="100"/>
        </p:scale>
        <p:origin x="318" y="84"/>
      </p:cViewPr>
      <p:guideLst>
        <p:guide orient="horz" pos="516"/>
        <p:guide orient="horz" pos="3833"/>
        <p:guide orient="horz" pos="1252"/>
        <p:guide orient="horz" pos="960"/>
        <p:guide pos="7224"/>
        <p:guide pos="566"/>
        <p:guide pos="419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2.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22T20:48:21.72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92A1D-90D9-4E8A-96BA-6B8291CF4A1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527DC-7872-487D-965A-5F562D5AB8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幻灯片图像占位符 83968"/>
          <p:cNvSpPr>
            <a:spLocks noGrp="1" noRot="1" noChangeAspect="1"/>
          </p:cNvSpPr>
          <p:nvPr>
            <p:ph type="sldImg"/>
          </p:nvPr>
        </p:nvSpPr>
        <p:spPr>
          <a:xfrm>
            <a:off x="217488" y="812800"/>
            <a:ext cx="7123112" cy="4008438"/>
          </a:xfrm>
          <a:solidFill>
            <a:srgbClr val="FFFFFF"/>
          </a:solidFill>
          <a:ln>
            <a:solidFill>
              <a:srgbClr val="000000"/>
            </a:solidFill>
            <a:miter/>
          </a:ln>
        </p:spPr>
      </p:sp>
      <p:sp>
        <p:nvSpPr>
          <p:cNvPr id="15363" name="文本占位符 83969"/>
          <p:cNvSpPr>
            <a:spLocks noGrp="1"/>
          </p:cNvSpPr>
          <p:nvPr>
            <p:ph type="body"/>
          </p:nvPr>
        </p:nvSpPr>
        <p:spPr>
          <a:xfrm>
            <a:off x="755650" y="5078413"/>
            <a:ext cx="6048375" cy="4811712"/>
          </a:xfrm>
        </p:spPr>
        <p:txBody>
          <a:bodyPr wrap="none" lIns="0" tIns="0" rIns="0" bIns="0" anchor="ctr"/>
          <a:lstStyle/>
          <a:p>
            <a:pPr lvl="0" indent="0"/>
            <a:endParaRPr lang="en-US" altLang="x-none" dirty="0"/>
          </a:p>
        </p:txBody>
      </p:sp>
      <p:sp>
        <p:nvSpPr>
          <p:cNvPr id="15364" name="灯片编号占位符 1"/>
          <p:cNvSpPr>
            <a:spLocks noGrp="1"/>
          </p:cNvSpPr>
          <p:nvPr>
            <p:ph type="sldNum" sz="quarter"/>
          </p:nvPr>
        </p:nvSpPr>
        <p:spPr>
          <a:xfrm>
            <a:off x="4278313" y="10156825"/>
            <a:ext cx="3279775" cy="533400"/>
          </a:xfrm>
          <a:prstGeom prst="rect">
            <a:avLst/>
          </a:prstGeom>
          <a:noFill/>
          <a:ln w="9525">
            <a:noFill/>
          </a:ln>
        </p:spPr>
        <p:txBody>
          <a:bodyPr lIns="0" tIns="0" rIns="0" bIns="0" anchor="b"/>
          <a:lstStyle/>
          <a:p>
            <a:pPr lvl="0" indent="0" algn="r" defTabSz="0">
              <a:lnSpc>
                <a:spcPct val="95000"/>
              </a:lnSpc>
              <a:tabLst>
                <a:tab pos="723900" algn="l"/>
                <a:tab pos="1447800" algn="l"/>
                <a:tab pos="2171700" algn="l"/>
                <a:tab pos="2895600" algn="l"/>
              </a:tabLst>
            </a:pPr>
            <a:fld id="{9A0DB2DC-4C9A-4742-B13C-FB6460FD3503}" type="slidenum">
              <a:rPr lang="en-US" altLang="x-none" sz="1400" dirty="0">
                <a:latin typeface="Times New Roman" panose="02020603050405020304" pitchFamily="18" charset="0"/>
              </a:rPr>
            </a:fld>
            <a:endParaRPr lang="en-US" altLang="x-none" sz="1400"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可推广为：大学为什么要参加各种竞赛</a:t>
            </a:r>
            <a:endParaRPr lang="zh-CN" altLang="en-US" dirty="0"/>
          </a:p>
        </p:txBody>
      </p:sp>
      <p:sp>
        <p:nvSpPr>
          <p:cNvPr id="4" name="灯片编号占位符 3"/>
          <p:cNvSpPr>
            <a:spLocks noGrp="1"/>
          </p:cNvSpPr>
          <p:nvPr>
            <p:ph type="sldNum" sz="quarter" idx="5"/>
          </p:nvPr>
        </p:nvSpPr>
        <p:spPr/>
        <p:txBody>
          <a:bodyPr/>
          <a:lstStyle/>
          <a:p>
            <a:fld id="{926527DC-7872-487D-965A-5F562D5AB85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腾讯玄武</a:t>
            </a:r>
            <a:r>
              <a:rPr lang="en-US" altLang="zh-CN" dirty="0"/>
              <a:t>TK</a:t>
            </a:r>
            <a:r>
              <a:rPr lang="zh-CN" altLang="en-US" sz="1200" b="0" i="0" kern="1200" dirty="0">
                <a:solidFill>
                  <a:schemeClr val="tx1"/>
                </a:solidFill>
                <a:effectLst/>
                <a:latin typeface="+mn-lt"/>
                <a:ea typeface="+mn-ea"/>
                <a:cs typeface="+mn-cs"/>
              </a:rPr>
              <a:t>于旸</a:t>
            </a:r>
            <a:r>
              <a:rPr lang="en-US" altLang="zh-CN" sz="1200" b="0" i="0" kern="1200" dirty="0">
                <a:solidFill>
                  <a:schemeClr val="tx1"/>
                </a:solidFill>
                <a:effectLst/>
                <a:latin typeface="+mn-lt"/>
                <a:ea typeface="+mn-ea"/>
                <a:cs typeface="+mn-cs"/>
              </a:rPr>
              <a:t>17</a:t>
            </a:r>
            <a:r>
              <a:rPr lang="zh-CN" altLang="en-US" sz="1200" b="0" i="0" kern="1200" dirty="0">
                <a:solidFill>
                  <a:schemeClr val="tx1"/>
                </a:solidFill>
                <a:effectLst/>
                <a:latin typeface="+mn-lt"/>
                <a:ea typeface="+mn-ea"/>
                <a:cs typeface="+mn-cs"/>
              </a:rPr>
              <a:t>公开课</a:t>
            </a:r>
            <a:endParaRPr lang="zh-CN" altLang="en-US" dirty="0"/>
          </a:p>
        </p:txBody>
      </p:sp>
      <p:sp>
        <p:nvSpPr>
          <p:cNvPr id="4" name="灯片编号占位符 3"/>
          <p:cNvSpPr>
            <a:spLocks noGrp="1"/>
          </p:cNvSpPr>
          <p:nvPr>
            <p:ph type="sldNum" sz="quarter" idx="5"/>
          </p:nvPr>
        </p:nvSpPr>
        <p:spPr/>
        <p:txBody>
          <a:bodyPr/>
          <a:lstStyle/>
          <a:p>
            <a:fld id="{926527DC-7872-487D-965A-5F562D5AB8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腾讯科恩实验室</a:t>
            </a:r>
            <a:endParaRPr lang="zh-CN" altLang="en-US" dirty="0"/>
          </a:p>
        </p:txBody>
      </p:sp>
      <p:sp>
        <p:nvSpPr>
          <p:cNvPr id="4" name="灯片编号占位符 3"/>
          <p:cNvSpPr>
            <a:spLocks noGrp="1"/>
          </p:cNvSpPr>
          <p:nvPr>
            <p:ph type="sldNum" sz="quarter" idx="5"/>
          </p:nvPr>
        </p:nvSpPr>
        <p:spPr/>
        <p:txBody>
          <a:bodyPr/>
          <a:lstStyle/>
          <a:p>
            <a:fld id="{926527DC-7872-487D-965A-5F562D5AB85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共同的基础</a:t>
            </a:r>
            <a:endParaRPr lang="zh-CN" altLang="en-US" dirty="0"/>
          </a:p>
        </p:txBody>
      </p:sp>
      <p:sp>
        <p:nvSpPr>
          <p:cNvPr id="4" name="灯片编号占位符 3"/>
          <p:cNvSpPr>
            <a:spLocks noGrp="1"/>
          </p:cNvSpPr>
          <p:nvPr>
            <p:ph type="sldNum" sz="quarter" idx="5"/>
          </p:nvPr>
        </p:nvSpPr>
        <p:spPr/>
        <p:txBody>
          <a:bodyPr/>
          <a:lstStyle/>
          <a:p>
            <a:fld id="{926527DC-7872-487D-965A-5F562D5AB85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F5B97E5-FD93-4254-B0EF-D0AD6671771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BD58D0F-1177-4D30-9FF4-15E41B0F964B}"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22F92DE-EEFB-4AB7-B82F-2C3516C05FC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A5E65A-0003-4501-AA46-AEB399092CF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62A8747-3C80-47F0-ABAD-929344128BB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1FEF54C-6A32-40FE-B71D-985CF95D492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6EB5AF2-CB34-42CF-A5D0-EF93A31A6FD6}"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728CA28-AFAB-45D9-96EF-5B18BA7BE52A}"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9E9302-B189-48E3-9F1E-AFE58A9915C6}"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6" name="图片 5" descr="ibmlogo1"/>
          <p:cNvPicPr>
            <a:picLocks noChangeAspect="1"/>
          </p:cNvPicPr>
          <p:nvPr userDrawn="1"/>
        </p:nvPicPr>
        <p:blipFill>
          <a:blip r:embed="rId2"/>
          <a:stretch>
            <a:fillRect/>
          </a:stretch>
        </p:blipFill>
        <p:spPr>
          <a:xfrm>
            <a:off x="10056495" y="44450"/>
            <a:ext cx="1278255" cy="1278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C26A56-5013-47D2-8D62-303CA5C703A9}"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53462A2-DACD-4A40-8663-BB17FB36868D}"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l="-24000" r="-2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E136C-EB2B-4F6E-AA92-CC72CC21FF4A}" type="datetime1">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4400" advClick="0"/>
    </mc:Choice>
    <mc:Fallback>
      <p:transition spd="slow" advClick="0"/>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cve.scap.org.cn/" TargetMode="External"/><Relationship Id="rId3" Type="http://schemas.openxmlformats.org/officeDocument/2006/relationships/hyperlink" Target="https://ctf.bugku.com/tools.html" TargetMode="External"/><Relationship Id="rId2" Type="http://schemas.openxmlformats.org/officeDocument/2006/relationships/hyperlink" Target="https://www.52pojie.cn/forum.php" TargetMode="External"/><Relationship Id="rId1" Type="http://schemas.openxmlformats.org/officeDocument/2006/relationships/hyperlink" Target="https://www.bugbank.cn/" TargetMode="Externa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副标题 4096"/>
          <p:cNvSpPr>
            <a:spLocks noGrp="1"/>
          </p:cNvSpPr>
          <p:nvPr>
            <p:ph type="subTitle"/>
            <p:custDataLst>
              <p:tags r:id="rId1"/>
            </p:custDataLst>
          </p:nvPr>
        </p:nvSpPr>
        <p:spPr>
          <a:xfrm>
            <a:off x="2177349" y="622145"/>
            <a:ext cx="8263588" cy="5124058"/>
          </a:xfrm>
        </p:spPr>
        <p:txBody>
          <a:bodyPr wrap="square" lIns="0" tIns="0" rIns="0" bIns="0" anchor="ctr"/>
          <a:lstStyle>
            <a:lvl1pPr marL="0" lvl="0" indent="0" algn="ctr">
              <a:defRPr/>
            </a:lvl1pPr>
            <a:lvl2pPr marL="457200" lvl="1" indent="0" algn="ctr">
              <a:defRPr/>
            </a:lvl2pPr>
            <a:lvl3pPr marL="914400" lvl="2" indent="0" algn="ctr">
              <a:defRPr/>
            </a:lvl3pPr>
            <a:lvl4pPr marL="1371600" lvl="3" indent="0" algn="ctr">
              <a:defRPr/>
            </a:lvl4pPr>
            <a:lvl5pPr marL="1828800" lvl="4" indent="0" algn="ctr">
              <a:defRPr/>
            </a:lvl5pPr>
          </a:lstStyle>
          <a:p>
            <a:pPr marL="0" lvl="0" indent="0" algn="ctr" defTabSz="0">
              <a:lnSpc>
                <a:spcPct val="117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4900">
                <a:solidFill>
                  <a:srgbClr val="280099"/>
                </a:solidFill>
                <a:latin typeface="Comic Sans MS" panose="030F0702030302020204" pitchFamily="66" charset="0"/>
              </a:rPr>
              <a:t>CTF</a:t>
            </a:r>
            <a:endParaRPr lang="en-US" altLang="zh-CN" sz="4900">
              <a:solidFill>
                <a:srgbClr val="280099"/>
              </a:solidFill>
              <a:latin typeface="Comic Sans MS" panose="030F0702030302020204" pitchFamily="66" charset="0"/>
            </a:endParaRPr>
          </a:p>
          <a:p>
            <a:pPr marL="0" lvl="0" indent="0" algn="ctr" defTabSz="0">
              <a:lnSpc>
                <a:spcPct val="117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x-none">
              <a:solidFill>
                <a:srgbClr val="280099"/>
              </a:solidFill>
              <a:latin typeface="Comic Sans MS" panose="030F0702030302020204" pitchFamily="66" charset="0"/>
            </a:endParaRPr>
          </a:p>
          <a:p>
            <a:pPr marL="0" lvl="0" indent="0" algn="ctr" defTabSz="0">
              <a:lnSpc>
                <a:spcPct val="117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zh-CN" altLang="en-US" err="1">
              <a:solidFill>
                <a:srgbClr val="280099"/>
              </a:solidFill>
              <a:latin typeface="Comic Sans MS" panose="030F0702030302020204" pitchFamily="66" charset="0"/>
            </a:endParaRPr>
          </a:p>
          <a:p>
            <a:pPr marL="0" lvl="0" indent="0" algn="ctr" defTabSz="0">
              <a:lnSpc>
                <a:spcPct val="117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x-none">
              <a:solidFill>
                <a:srgbClr val="280099"/>
              </a:solidFill>
              <a:latin typeface="Comic Sans MS" panose="030F0702030302020204" pitchFamily="66" charset="0"/>
            </a:endParaRPr>
          </a:p>
          <a:p>
            <a:pPr marL="0" lvl="0" indent="0" algn="ctr" defTabSz="0">
              <a:lnSpc>
                <a:spcPct val="117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x-none">
                <a:solidFill>
                  <a:srgbClr val="280099"/>
                </a:solidFill>
                <a:latin typeface="Comic Sans MS" panose="030F0702030302020204" pitchFamily="66" charset="0"/>
              </a:rPr>
              <a:t>2017</a:t>
            </a:r>
            <a:r>
              <a:rPr lang="zh-CN" altLang="en-US">
                <a:solidFill>
                  <a:srgbClr val="280099"/>
                </a:solidFill>
                <a:latin typeface="Comic Sans MS" panose="030F0702030302020204" pitchFamily="66" charset="0"/>
              </a:rPr>
              <a:t>年</a:t>
            </a:r>
            <a:r>
              <a:rPr lang="en-US" altLang="zh-CN">
                <a:solidFill>
                  <a:srgbClr val="280099"/>
                </a:solidFill>
                <a:latin typeface="Comic Sans MS" panose="030F0702030302020204" pitchFamily="66" charset="0"/>
              </a:rPr>
              <a:t>3</a:t>
            </a:r>
            <a:r>
              <a:rPr lang="zh-CN" altLang="en-US">
                <a:solidFill>
                  <a:srgbClr val="280099"/>
                </a:solidFill>
                <a:latin typeface="Comic Sans MS" panose="030F0702030302020204" pitchFamily="66" charset="0"/>
              </a:rPr>
              <a:t>月</a:t>
            </a:r>
            <a:r>
              <a:rPr lang="en-US" altLang="zh-CN">
                <a:solidFill>
                  <a:srgbClr val="280099"/>
                </a:solidFill>
                <a:latin typeface="Comic Sans MS" panose="030F0702030302020204" pitchFamily="66" charset="0"/>
              </a:rPr>
              <a:t>4</a:t>
            </a:r>
            <a:r>
              <a:rPr lang="zh-CN" altLang="en-US">
                <a:solidFill>
                  <a:srgbClr val="280099"/>
                </a:solidFill>
                <a:latin typeface="Comic Sans MS" panose="030F0702030302020204" pitchFamily="66" charset="0"/>
              </a:rPr>
              <a:t>日</a:t>
            </a:r>
            <a:endParaRPr lang="zh-CN" altLang="en-US">
              <a:solidFill>
                <a:srgbClr val="280099"/>
              </a:solidFill>
              <a:latin typeface="Comic Sans MS" panose="030F0702030302020204" pitchFamily="66"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48" y="116632"/>
            <a:ext cx="9937104" cy="6624736"/>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0" y="186372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fontAlgn="auto">
              <a:lnSpc>
                <a:spcPct val="150000"/>
              </a:lnSpc>
            </a:pPr>
            <a:endParaRPr lang="zh-CN" altLang="en-US" dirty="0"/>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pPr algn="ctr"/>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就业</a:t>
              </a:r>
              <a:endParaRPr lang="en-US" altLang="zh-CN"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5" name="文本框 24"/>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
        <p:nvSpPr>
          <p:cNvPr id="3" name="文本框 2"/>
          <p:cNvSpPr txBox="1"/>
          <p:nvPr/>
        </p:nvSpPr>
        <p:spPr>
          <a:xfrm>
            <a:off x="3719736" y="2924944"/>
            <a:ext cx="2088232" cy="1296144"/>
          </a:xfrm>
          <a:prstGeom prst="rect">
            <a:avLst/>
          </a:prstGeom>
          <a:noFill/>
        </p:spPr>
        <p:txBody>
          <a:bodyPr wrap="square" rtlCol="0">
            <a:spAutoFit/>
          </a:bodyPr>
          <a:lstStyle/>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43" y="2167389"/>
            <a:ext cx="6694021" cy="39111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0" y="186372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50000"/>
              </a:lnSpc>
            </a:pPr>
            <a:endParaRPr lang="en-US" altLang="zh-CN" dirty="0"/>
          </a:p>
          <a:p>
            <a:pPr marL="285750" indent="-285750" fontAlgn="auto">
              <a:lnSpc>
                <a:spcPct val="150000"/>
              </a:lnSpc>
              <a:buFont typeface="Arial" panose="020B0604020202020204" pitchFamily="34" charset="0"/>
              <a:buChar char="•"/>
            </a:pPr>
            <a:r>
              <a:rPr lang="zh-CN" altLang="en-US" dirty="0"/>
              <a:t>金盾杯</a:t>
            </a:r>
            <a:endParaRPr lang="en-US" altLang="zh-CN" dirty="0"/>
          </a:p>
          <a:p>
            <a:pPr marL="285750" indent="-285750" fontAlgn="auto">
              <a:lnSpc>
                <a:spcPct val="150000"/>
              </a:lnSpc>
              <a:buFont typeface="Arial" panose="020B0604020202020204" pitchFamily="34" charset="0"/>
              <a:buChar char="•"/>
            </a:pPr>
            <a:r>
              <a:rPr lang="zh-CN" altLang="en-US" dirty="0"/>
              <a:t>强网杯 </a:t>
            </a:r>
            <a:r>
              <a:rPr lang="en-US" altLang="zh-CN" dirty="0"/>
              <a:t>ISCC</a:t>
            </a:r>
            <a:endParaRPr lang="en-US" altLang="zh-CN" dirty="0"/>
          </a:p>
          <a:p>
            <a:pPr lvl="1">
              <a:lnSpc>
                <a:spcPct val="150000"/>
              </a:lnSpc>
            </a:pPr>
            <a:r>
              <a:rPr lang="zh-CN" altLang="en-US" dirty="0"/>
              <a:t>全国大学生信息安全竞赛 创新能力赛 全国密码科普竞赛 全国密码技术竞赛</a:t>
            </a:r>
            <a:endParaRPr lang="en-US" altLang="zh-CN" dirty="0"/>
          </a:p>
          <a:p>
            <a:pPr marL="285750" indent="-285750" fontAlgn="auto">
              <a:lnSpc>
                <a:spcPct val="150000"/>
              </a:lnSpc>
              <a:buFont typeface="Arial" panose="020B0604020202020204" pitchFamily="34" charset="0"/>
              <a:buChar char="•"/>
            </a:pPr>
            <a:r>
              <a:rPr lang="zh-CN" altLang="en-US" dirty="0"/>
              <a:t>网鼎杯</a:t>
            </a:r>
            <a:endParaRPr lang="en-US" altLang="zh-CN" dirty="0"/>
          </a:p>
          <a:p>
            <a:pPr marL="285750" indent="-285750" fontAlgn="auto">
              <a:lnSpc>
                <a:spcPct val="150000"/>
              </a:lnSpc>
              <a:buFont typeface="Arial" panose="020B0604020202020204" pitchFamily="34" charset="0"/>
              <a:buChar char="•"/>
            </a:pPr>
            <a:r>
              <a:rPr lang="zh-CN" altLang="en-US" dirty="0"/>
              <a:t>等</a:t>
            </a:r>
            <a:endParaRPr lang="en-US" altLang="zh-CN" dirty="0"/>
          </a:p>
          <a:p>
            <a:pPr indent="457200" fontAlgn="auto">
              <a:lnSpc>
                <a:spcPct val="150000"/>
              </a:lnSpc>
            </a:pPr>
            <a:endParaRPr lang="zh-CN" altLang="en-US" dirty="0"/>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pPr algn="ctr"/>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知名比赛</a:t>
              </a:r>
              <a:endParaRPr lang="en-US" altLang="zh-CN"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5" name="文本框 24"/>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
        <p:nvSpPr>
          <p:cNvPr id="3" name="文本框 2"/>
          <p:cNvSpPr txBox="1"/>
          <p:nvPr/>
        </p:nvSpPr>
        <p:spPr>
          <a:xfrm>
            <a:off x="3719736" y="2924944"/>
            <a:ext cx="2088232" cy="1296144"/>
          </a:xfrm>
          <a:prstGeom prst="rect">
            <a:avLst/>
          </a:prstGeom>
          <a:noFill/>
        </p:spPr>
        <p:txBody>
          <a:bodyPr wrap="square" rtlCol="0">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solidFill>
                  <a:srgbClr val="FFFF00"/>
                </a:solidFill>
              </a:rPr>
              <a:t>如何学习</a:t>
            </a:r>
            <a:r>
              <a:rPr lang="en-US" altLang="zh-CN" b="1" dirty="0">
                <a:solidFill>
                  <a:srgbClr val="FFFF00"/>
                </a:solidFill>
              </a:rPr>
              <a:t>CTF</a:t>
            </a:r>
            <a:endParaRPr lang="zh-CN" altLang="en-US" b="1" dirty="0">
              <a:solidFill>
                <a:srgbClr val="FFFF00"/>
              </a:solidFill>
            </a:endParaRPr>
          </a:p>
        </p:txBody>
      </p:sp>
      <p:sp>
        <p:nvSpPr>
          <p:cNvPr id="3" name="副标题 2"/>
          <p:cNvSpPr>
            <a:spLocks noGrp="1"/>
          </p:cNvSpPr>
          <p:nvPr>
            <p:ph type="subTitle" idx="1"/>
          </p:nvPr>
        </p:nvSpPr>
        <p:spPr/>
        <p:txBody>
          <a:bodyPr/>
          <a:lstStyle/>
          <a:p>
            <a:r>
              <a:rPr lang="zh-CN" altLang="en-US" dirty="0"/>
              <a:t>常言道 ：师傅领进门，修行在自身！</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2595" y="186372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69"/>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比赛模式</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899160" y="1988820"/>
            <a:ext cx="4359275"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1</a:t>
            </a:r>
            <a:r>
              <a:rPr lang="zh-CN" altLang="en-US"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sym typeface="+mn-ea"/>
              </a:rPr>
              <a:t>解题</a:t>
            </a:r>
            <a:r>
              <a:rPr lang="zh-CN" altLang="en-US" sz="2400" dirty="0">
                <a:solidFill>
                  <a:schemeClr val="bg1"/>
                </a:solidFill>
                <a:latin typeface="微软雅黑" panose="020B0503020204020204" pitchFamily="34" charset="-122"/>
                <a:ea typeface="微软雅黑" panose="020B0503020204020204" pitchFamily="34" charset="-122"/>
                <a:sym typeface="+mn-ea"/>
              </a:rPr>
              <a:t>模式</a:t>
            </a:r>
            <a:r>
              <a:rPr lang="zh-CN" altLang="en-US" sz="2400" b="1" dirty="0">
                <a:solidFill>
                  <a:srgbClr val="FF0000"/>
                </a:solidFill>
                <a:sym typeface="+mn-ea"/>
              </a:rPr>
              <a:t>（Jeopardy）</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248410" y="2667635"/>
            <a:ext cx="9860280" cy="2799100"/>
          </a:xfrm>
          <a:prstGeom prst="rect">
            <a:avLst/>
          </a:prstGeom>
          <a:noFill/>
        </p:spPr>
        <p:txBody>
          <a:bodyPr wrap="square" rtlCol="0">
            <a:spAutoFit/>
          </a:bodyPr>
          <a:lstStyle/>
          <a:p>
            <a:pPr indent="457200" algn="just" fontAlgn="auto">
              <a:lnSpc>
                <a:spcPct val="150000"/>
              </a:lnSpc>
            </a:pPr>
            <a:r>
              <a:rPr lang="zh-CN" altLang="en-US" sz="2400" dirty="0">
                <a:solidFill>
                  <a:srgbClr val="FF0000"/>
                </a:solidFill>
                <a:sym typeface="+mn-ea"/>
              </a:rPr>
              <a:t>参赛方式：</a:t>
            </a:r>
            <a:r>
              <a:rPr lang="zh-CN" altLang="en-US" sz="2400" dirty="0">
                <a:solidFill>
                  <a:schemeClr val="bg1"/>
                </a:solidFill>
                <a:sym typeface="+mn-ea"/>
              </a:rPr>
              <a:t>线上</a:t>
            </a:r>
            <a:r>
              <a:rPr lang="en-US" altLang="zh-CN" sz="2400" dirty="0">
                <a:solidFill>
                  <a:schemeClr val="bg1"/>
                </a:solidFill>
                <a:sym typeface="+mn-ea"/>
              </a:rPr>
              <a:t>or</a:t>
            </a:r>
            <a:r>
              <a:rPr lang="zh-CN" altLang="en-US" sz="2400" dirty="0">
                <a:solidFill>
                  <a:schemeClr val="bg1"/>
                </a:solidFill>
                <a:sym typeface="+mn-ea"/>
              </a:rPr>
              <a:t>线下参与，一般是线上；</a:t>
            </a:r>
            <a:endParaRPr lang="zh-CN" altLang="en-US" sz="2400" dirty="0">
              <a:solidFill>
                <a:schemeClr val="bg1"/>
              </a:solidFill>
              <a:sym typeface="+mn-ea"/>
            </a:endParaRPr>
          </a:p>
          <a:p>
            <a:pPr indent="457200" algn="just" fontAlgn="auto">
              <a:lnSpc>
                <a:spcPct val="150000"/>
              </a:lnSpc>
            </a:pPr>
            <a:r>
              <a:rPr lang="zh-CN" altLang="en-US" sz="2400" dirty="0">
                <a:solidFill>
                  <a:srgbClr val="FF0000"/>
                </a:solidFill>
                <a:sym typeface="+mn-ea"/>
              </a:rPr>
              <a:t>计分：</a:t>
            </a:r>
            <a:r>
              <a:rPr lang="zh-CN" altLang="en-US" sz="2400" dirty="0">
                <a:solidFill>
                  <a:schemeClr val="bg1"/>
                </a:solidFill>
                <a:sym typeface="+mn-ea"/>
              </a:rPr>
              <a:t>取决于题目的分值和时间来排名，通常用于在线选拔赛。一般会设置一血奖励；</a:t>
            </a:r>
            <a:endParaRPr lang="en-US" altLang="zh-CN" sz="2400" dirty="0">
              <a:solidFill>
                <a:schemeClr val="bg1"/>
              </a:solidFill>
              <a:sym typeface="+mn-ea"/>
            </a:endParaRPr>
          </a:p>
          <a:p>
            <a:pPr indent="457200" algn="just" fontAlgn="auto">
              <a:lnSpc>
                <a:spcPct val="150000"/>
              </a:lnSpc>
            </a:pPr>
            <a:r>
              <a:rPr lang="zh-CN" altLang="en-US" sz="2400" dirty="0">
                <a:solidFill>
                  <a:srgbClr val="FF0000"/>
                </a:solidFill>
                <a:sym typeface="+mn-ea"/>
              </a:rPr>
              <a:t>题目分类</a:t>
            </a:r>
            <a:r>
              <a:rPr lang="zh-CN" altLang="en-US" sz="2400" b="1" dirty="0">
                <a:solidFill>
                  <a:srgbClr val="FF0000"/>
                </a:solidFill>
                <a:sym typeface="+mn-ea"/>
              </a:rPr>
              <a:t>：</a:t>
            </a:r>
            <a:r>
              <a:rPr lang="en-US" altLang="zh-CN" sz="2400" dirty="0">
                <a:solidFill>
                  <a:schemeClr val="bg1"/>
                </a:solidFill>
                <a:sym typeface="+mn-ea"/>
              </a:rPr>
              <a:t>Web</a:t>
            </a:r>
            <a:r>
              <a:rPr lang="zh-CN" altLang="en-US" sz="2400" dirty="0">
                <a:solidFill>
                  <a:schemeClr val="bg1"/>
                </a:solidFill>
                <a:sym typeface="+mn-ea"/>
              </a:rPr>
              <a:t>网络攻防 、</a:t>
            </a:r>
            <a:r>
              <a:rPr lang="en-US" altLang="zh-CN" sz="2400" dirty="0">
                <a:solidFill>
                  <a:schemeClr val="bg1"/>
                </a:solidFill>
                <a:sym typeface="+mn-ea"/>
              </a:rPr>
              <a:t>RE</a:t>
            </a:r>
            <a:r>
              <a:rPr lang="zh-CN" altLang="en-US" sz="2400" dirty="0">
                <a:solidFill>
                  <a:schemeClr val="bg1"/>
                </a:solidFill>
                <a:sym typeface="+mn-ea"/>
              </a:rPr>
              <a:t>逆向工程 、</a:t>
            </a:r>
            <a:r>
              <a:rPr lang="en-US" altLang="zh-CN" sz="2400" dirty="0" err="1">
                <a:solidFill>
                  <a:schemeClr val="bg1"/>
                </a:solidFill>
                <a:sym typeface="+mn-ea"/>
              </a:rPr>
              <a:t>Pwn</a:t>
            </a:r>
            <a:r>
              <a:rPr lang="zh-CN" altLang="en-US" sz="2400" dirty="0">
                <a:solidFill>
                  <a:schemeClr val="bg1"/>
                </a:solidFill>
                <a:sym typeface="+mn-ea"/>
              </a:rPr>
              <a:t>二进制漏洞利用、 </a:t>
            </a:r>
            <a:r>
              <a:rPr lang="en-US" altLang="zh-CN" sz="2400" dirty="0">
                <a:solidFill>
                  <a:schemeClr val="bg1"/>
                </a:solidFill>
                <a:sym typeface="+mn-ea"/>
              </a:rPr>
              <a:t>Crypto </a:t>
            </a:r>
            <a:r>
              <a:rPr lang="zh-CN" altLang="en-US" sz="2400" dirty="0">
                <a:solidFill>
                  <a:schemeClr val="bg1"/>
                </a:solidFill>
                <a:sym typeface="+mn-ea"/>
              </a:rPr>
              <a:t>密码攻击 、 </a:t>
            </a:r>
            <a:r>
              <a:rPr lang="en-US" altLang="zh-CN" sz="2400" dirty="0">
                <a:solidFill>
                  <a:schemeClr val="bg1"/>
                </a:solidFill>
                <a:sym typeface="+mn-ea"/>
              </a:rPr>
              <a:t>Mobile </a:t>
            </a:r>
            <a:r>
              <a:rPr lang="zh-CN" altLang="en-US" sz="2400" dirty="0">
                <a:solidFill>
                  <a:schemeClr val="bg1"/>
                </a:solidFill>
                <a:sym typeface="+mn-ea"/>
              </a:rPr>
              <a:t>移动安全以及</a:t>
            </a:r>
            <a:r>
              <a:rPr lang="en-US" altLang="zh-CN" sz="2400" dirty="0" err="1">
                <a:solidFill>
                  <a:schemeClr val="bg1"/>
                </a:solidFill>
                <a:sym typeface="+mn-ea"/>
              </a:rPr>
              <a:t>Misc</a:t>
            </a:r>
            <a:r>
              <a:rPr lang="zh-CN" altLang="en-US" sz="2400" dirty="0">
                <a:solidFill>
                  <a:schemeClr val="bg1"/>
                </a:solidFill>
                <a:sym typeface="+mn-ea"/>
              </a:rPr>
              <a:t>安全杂项。</a:t>
            </a:r>
            <a:endParaRPr lang="zh-CN" altLang="en-US" sz="2400" dirty="0">
              <a:solidFill>
                <a:schemeClr val="bg1"/>
              </a:solidFill>
              <a:sym typeface="+mn-ea"/>
            </a:endParaRPr>
          </a:p>
        </p:txBody>
      </p:sp>
      <p:sp>
        <p:nvSpPr>
          <p:cNvPr id="3" name="文本框 2"/>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2595" y="186372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69"/>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比赛模式</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899160" y="1988820"/>
            <a:ext cx="4359275" cy="48323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2</a:t>
            </a:r>
            <a:r>
              <a:rPr lang="zh-CN" altLang="en-US" sz="2400" dirty="0">
                <a:solidFill>
                  <a:schemeClr val="bg1"/>
                </a:solidFill>
                <a:latin typeface="微软雅黑" panose="020B0503020204020204" pitchFamily="34" charset="-122"/>
                <a:ea typeface="微软雅黑" panose="020B0503020204020204" pitchFamily="34" charset="-122"/>
              </a:rPr>
              <a:t>、攻防模式</a:t>
            </a:r>
            <a:r>
              <a:rPr lang="zh-CN" altLang="en-US" sz="2400" dirty="0">
                <a:solidFill>
                  <a:srgbClr val="FF0000"/>
                </a:solidFill>
                <a:sym typeface="+mn-ea"/>
              </a:rPr>
              <a:t>（Attack-Defense）</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287780" y="2667635"/>
            <a:ext cx="9820910" cy="2814617"/>
          </a:xfrm>
          <a:prstGeom prst="rect">
            <a:avLst/>
          </a:prstGeom>
          <a:noFill/>
        </p:spPr>
        <p:txBody>
          <a:bodyPr wrap="square" rtlCol="0">
            <a:spAutoFit/>
          </a:bodyPr>
          <a:lstStyle/>
          <a:p>
            <a:pPr indent="457200" algn="just" fontAlgn="auto">
              <a:lnSpc>
                <a:spcPct val="150000"/>
              </a:lnSpc>
            </a:pPr>
            <a:endParaRPr lang="zh-CN" altLang="en-US" sz="2000" dirty="0">
              <a:solidFill>
                <a:schemeClr val="bg1"/>
              </a:solidFill>
            </a:endParaRPr>
          </a:p>
          <a:p>
            <a:pPr indent="457200" algn="just" fontAlgn="auto">
              <a:lnSpc>
                <a:spcPct val="150000"/>
              </a:lnSpc>
            </a:pPr>
            <a:r>
              <a:rPr lang="zh-CN" altLang="en-US" sz="2000" dirty="0">
                <a:solidFill>
                  <a:schemeClr val="bg1"/>
                </a:solidFill>
                <a:sym typeface="+mn-ea"/>
              </a:rPr>
              <a:t>攻防模式常见于线下决赛。网络空间互相进行攻击和防守，挖掘网络主机漏洞并攻击对手主机来得分，修补自身服务漏洞进行防御来避免丢分；</a:t>
            </a:r>
            <a:endParaRPr lang="zh-CN" altLang="en-US" sz="2000" dirty="0">
              <a:solidFill>
                <a:schemeClr val="bg1"/>
              </a:solidFill>
              <a:sym typeface="+mn-ea"/>
            </a:endParaRPr>
          </a:p>
          <a:p>
            <a:pPr indent="457200" algn="just" fontAlgn="auto">
              <a:lnSpc>
                <a:spcPct val="150000"/>
              </a:lnSpc>
            </a:pPr>
            <a:r>
              <a:rPr lang="zh-CN" altLang="en-US" sz="2000" dirty="0">
                <a:solidFill>
                  <a:schemeClr val="bg1"/>
                </a:solidFill>
                <a:sym typeface="+mn-ea"/>
              </a:rPr>
              <a:t>竞争激烈，具有</a:t>
            </a:r>
            <a:r>
              <a:rPr lang="zh-CN" altLang="en-US" sz="2000" dirty="0">
                <a:solidFill>
                  <a:srgbClr val="FF0000"/>
                </a:solidFill>
                <a:sym typeface="+mn-ea"/>
              </a:rPr>
              <a:t>很强观赏性</a:t>
            </a:r>
            <a:r>
              <a:rPr lang="zh-CN" altLang="en-US" sz="2000" dirty="0">
                <a:solidFill>
                  <a:schemeClr val="bg1"/>
                </a:solidFill>
                <a:sym typeface="+mn-ea"/>
              </a:rPr>
              <a:t>和</a:t>
            </a:r>
            <a:r>
              <a:rPr lang="zh-CN" altLang="en-US" sz="2000" dirty="0">
                <a:solidFill>
                  <a:srgbClr val="FF0000"/>
                </a:solidFill>
                <a:sym typeface="+mn-ea"/>
              </a:rPr>
              <a:t>高度透明性</a:t>
            </a:r>
            <a:r>
              <a:rPr lang="zh-CN" altLang="en-US" sz="2000" dirty="0">
                <a:solidFill>
                  <a:schemeClr val="bg1"/>
                </a:solidFill>
                <a:sym typeface="+mn-ea"/>
              </a:rPr>
              <a:t>的网络安全赛制；</a:t>
            </a:r>
            <a:endParaRPr lang="zh-CN" altLang="en-US" sz="2000" dirty="0">
              <a:solidFill>
                <a:schemeClr val="bg1"/>
              </a:solidFill>
              <a:sym typeface="+mn-ea"/>
            </a:endParaRPr>
          </a:p>
          <a:p>
            <a:pPr indent="457200" algn="just" fontAlgn="auto">
              <a:lnSpc>
                <a:spcPct val="150000"/>
              </a:lnSpc>
            </a:pPr>
            <a:r>
              <a:rPr lang="zh-CN" altLang="en-US" sz="2000" dirty="0">
                <a:solidFill>
                  <a:schemeClr val="bg1"/>
                </a:solidFill>
                <a:sym typeface="+mn-ea"/>
              </a:rPr>
              <a:t>比智力，也比体力；同时比团队的分工合作。</a:t>
            </a:r>
            <a:endParaRPr lang="en-US" altLang="zh-CN" sz="2000" dirty="0">
              <a:solidFill>
                <a:schemeClr val="bg1"/>
              </a:solidFill>
              <a:sym typeface="+mn-ea"/>
            </a:endParaRPr>
          </a:p>
          <a:p>
            <a:pPr indent="457200" algn="just" fontAlgn="auto">
              <a:lnSpc>
                <a:spcPct val="150000"/>
              </a:lnSpc>
            </a:pPr>
            <a:r>
              <a:rPr lang="zh-CN" altLang="en-US" sz="2000" dirty="0">
                <a:solidFill>
                  <a:schemeClr val="bg1"/>
                </a:solidFill>
                <a:sym typeface="+mn-ea"/>
              </a:rPr>
              <a:t>题型一般为</a:t>
            </a:r>
            <a:r>
              <a:rPr lang="en-US" altLang="zh-CN" sz="2000" dirty="0" err="1">
                <a:solidFill>
                  <a:schemeClr val="bg1"/>
                </a:solidFill>
                <a:sym typeface="+mn-ea"/>
              </a:rPr>
              <a:t>Web+Pwn</a:t>
            </a:r>
            <a:r>
              <a:rPr lang="zh-CN" altLang="en-US" sz="2000" dirty="0">
                <a:solidFill>
                  <a:schemeClr val="bg1"/>
                </a:solidFill>
                <a:sym typeface="+mn-ea"/>
              </a:rPr>
              <a:t>。</a:t>
            </a:r>
            <a:endParaRPr lang="zh-CN" altLang="en-US" sz="2000" dirty="0">
              <a:solidFill>
                <a:schemeClr val="bg1"/>
              </a:solidFill>
              <a:sym typeface="+mn-ea"/>
            </a:endParaRPr>
          </a:p>
        </p:txBody>
      </p:sp>
      <p:sp>
        <p:nvSpPr>
          <p:cNvPr id="3" name="文本框 2"/>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2595" y="186372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69"/>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比赛模式</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899160" y="1988820"/>
            <a:ext cx="4359275" cy="483235"/>
          </a:xfrm>
          <a:prstGeom prst="rect">
            <a:avLst/>
          </a:prstGeom>
          <a:noFill/>
        </p:spPr>
        <p:txBody>
          <a:bodyPr wrap="square" rtlCol="0">
            <a:spAutoFit/>
          </a:bodyPr>
          <a:lstStyle/>
          <a:p>
            <a:r>
              <a:rPr lang="en-US" altLang="zh-CN" sz="2400">
                <a:solidFill>
                  <a:schemeClr val="bg1"/>
                </a:solidFill>
                <a:latin typeface="微软雅黑" panose="020B0503020204020204" pitchFamily="34" charset="-122"/>
                <a:ea typeface="微软雅黑" panose="020B0503020204020204" pitchFamily="34" charset="-122"/>
              </a:rPr>
              <a:t>3</a:t>
            </a:r>
            <a:r>
              <a:rPr lang="zh-CN" altLang="en-US" sz="2400">
                <a:solidFill>
                  <a:schemeClr val="bg1"/>
                </a:solidFill>
                <a:latin typeface="微软雅黑" panose="020B0503020204020204" pitchFamily="34" charset="-122"/>
                <a:ea typeface="微软雅黑" panose="020B0503020204020204" pitchFamily="34" charset="-122"/>
              </a:rPr>
              <a:t>、混合模式</a:t>
            </a:r>
            <a:r>
              <a:rPr lang="zh-CN" altLang="en-US" sz="2400">
                <a:solidFill>
                  <a:srgbClr val="FF0000"/>
                </a:solidFill>
                <a:sym typeface="+mn-ea"/>
              </a:rPr>
              <a:t>（</a:t>
            </a:r>
            <a:r>
              <a:rPr lang="en-US" altLang="zh-CN" sz="2400">
                <a:solidFill>
                  <a:srgbClr val="FF0000"/>
                </a:solidFill>
                <a:sym typeface="+mn-ea"/>
              </a:rPr>
              <a:t>MIX</a:t>
            </a:r>
            <a:r>
              <a:rPr lang="zh-CN" altLang="en-US" sz="2400">
                <a:solidFill>
                  <a:srgbClr val="FF0000"/>
                </a:solidFill>
                <a:sym typeface="+mn-ea"/>
              </a:rPr>
              <a:t>）</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287780" y="2667635"/>
            <a:ext cx="9820910" cy="2377440"/>
          </a:xfrm>
          <a:prstGeom prst="rect">
            <a:avLst/>
          </a:prstGeom>
          <a:noFill/>
        </p:spPr>
        <p:txBody>
          <a:bodyPr wrap="square" rtlCol="0">
            <a:spAutoFit/>
          </a:bodyPr>
          <a:lstStyle/>
          <a:p>
            <a:pPr indent="457200" algn="just" fontAlgn="auto">
              <a:lnSpc>
                <a:spcPct val="150000"/>
              </a:lnSpc>
            </a:pPr>
            <a:endParaRPr lang="zh-CN" altLang="en-US" sz="2000" dirty="0">
              <a:solidFill>
                <a:schemeClr val="bg1"/>
              </a:solidFill>
            </a:endParaRPr>
          </a:p>
          <a:p>
            <a:pPr indent="457200" algn="just" fontAlgn="auto">
              <a:lnSpc>
                <a:spcPct val="150000"/>
              </a:lnSpc>
            </a:pPr>
            <a:r>
              <a:rPr lang="zh-CN" altLang="en-US" sz="2000" dirty="0">
                <a:solidFill>
                  <a:srgbClr val="FF0000"/>
                </a:solidFill>
                <a:sym typeface="+mn-ea"/>
              </a:rPr>
              <a:t>三、混合模式（Mix）</a:t>
            </a:r>
            <a:endParaRPr lang="zh-CN" altLang="en-US" sz="2000" dirty="0">
              <a:solidFill>
                <a:srgbClr val="FF0000"/>
              </a:solidFill>
            </a:endParaRPr>
          </a:p>
          <a:p>
            <a:pPr indent="457200" algn="just" fontAlgn="auto">
              <a:lnSpc>
                <a:spcPct val="150000"/>
              </a:lnSpc>
            </a:pPr>
            <a:r>
              <a:rPr lang="zh-CN" altLang="en-US" sz="2000" dirty="0">
                <a:sym typeface="+mn-ea"/>
              </a:rPr>
              <a:t>    </a:t>
            </a:r>
            <a:r>
              <a:rPr lang="zh-CN" altLang="en-US" sz="2000" dirty="0">
                <a:solidFill>
                  <a:schemeClr val="bg1"/>
                </a:solidFill>
                <a:sym typeface="+mn-ea"/>
              </a:rPr>
              <a:t>结合了解题模式与攻防模式的CTF赛制，比如参赛队伍通过解题可以获取一些初始分数，然后通过攻防对抗进行得分增减的零和游戏，最终以得分高低分出胜负。采用混合模式CTF赛制的典型代表如iCTF国际CTF竞赛。</a:t>
            </a:r>
            <a:endParaRPr lang="zh-CN" altLang="en-US" sz="2000" dirty="0">
              <a:solidFill>
                <a:schemeClr val="bg1"/>
              </a:solidFill>
              <a:sym typeface="+mn-ea"/>
            </a:endParaRPr>
          </a:p>
        </p:txBody>
      </p:sp>
      <p:sp>
        <p:nvSpPr>
          <p:cNvPr id="3" name="文本框 2"/>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0" y="186372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69"/>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解题模式</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899160" y="2028190"/>
            <a:ext cx="2959735" cy="483235"/>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解题类型</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86510" y="2742565"/>
            <a:ext cx="9951085" cy="3152210"/>
          </a:xfrm>
          <a:prstGeom prst="rect">
            <a:avLst/>
          </a:prstGeom>
          <a:noFill/>
        </p:spPr>
        <p:txBody>
          <a:bodyPr wrap="square" rtlCol="0">
            <a:spAutoFit/>
          </a:bodyPr>
          <a:lstStyle/>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err="1">
                <a:solidFill>
                  <a:schemeClr val="bg1"/>
                </a:solidFill>
                <a:latin typeface="Comic Sans MS" panose="030F0702030302020204" pitchFamily="66" charset="0"/>
                <a:ea typeface="微软雅黑 Light" panose="020B0502040204020203" charset="-122"/>
                <a:sym typeface="+mn-ea"/>
              </a:rPr>
              <a:t>Misc</a:t>
            </a:r>
            <a:r>
              <a:rPr lang="en-US" altLang="zh-CN" sz="2800" dirty="0">
                <a:solidFill>
                  <a:schemeClr val="bg1"/>
                </a:solidFill>
                <a:latin typeface="Comic Sans MS" panose="030F0702030302020204" pitchFamily="66" charset="0"/>
                <a:ea typeface="微软雅黑 Light" panose="020B0502040204020203" charset="-122"/>
                <a:sym typeface="+mn-ea"/>
              </a:rPr>
              <a:t> </a:t>
            </a:r>
            <a:r>
              <a:rPr lang="zh-CN" altLang="en-US" sz="2800" dirty="0">
                <a:solidFill>
                  <a:schemeClr val="bg1"/>
                </a:solidFill>
                <a:latin typeface="Comic Sans MS" panose="030F0702030302020204" pitchFamily="66" charset="0"/>
                <a:ea typeface="微软雅黑 Light" panose="020B0502040204020203" charset="-122"/>
                <a:sym typeface="+mn-ea"/>
              </a:rPr>
              <a:t>杂项</a:t>
            </a:r>
            <a:endParaRPr lang="en-US" altLang="zh-CN" sz="2000" dirty="0">
              <a:solidFill>
                <a:srgbClr val="FFC000"/>
              </a:solidFill>
              <a:latin typeface="微软雅黑" panose="020B0503020204020204" pitchFamily="34" charset="-122"/>
              <a:ea typeface="微软雅黑" panose="020B0503020204020204" pitchFamily="34" charset="-122"/>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uFillTx/>
                <a:latin typeface="Comic Sans MS" panose="030F0702030302020204" pitchFamily="66" charset="0"/>
                <a:ea typeface="微软雅黑 Light" panose="020B0502040204020203" charset="-122"/>
                <a:sym typeface="+mn-ea"/>
              </a:rPr>
              <a:t>Web 网络攻防</a:t>
            </a:r>
            <a:endParaRPr lang="en-US" altLang="zh-CN" sz="32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3200" dirty="0">
                <a:solidFill>
                  <a:schemeClr val="bg1"/>
                </a:solidFill>
                <a:latin typeface="Comic Sans MS" panose="030F0702030302020204" pitchFamily="66" charset="0"/>
                <a:ea typeface="微软雅黑 Light" panose="020B0502040204020203" charset="-122"/>
                <a:sym typeface="+mn-ea"/>
              </a:rPr>
              <a:t>Crypto </a:t>
            </a:r>
            <a:r>
              <a:rPr lang="zh-CN" altLang="en-US" sz="3200" dirty="0">
                <a:solidFill>
                  <a:schemeClr val="bg1"/>
                </a:solidFill>
                <a:latin typeface="Comic Sans MS" panose="030F0702030302020204" pitchFamily="66" charset="0"/>
                <a:ea typeface="微软雅黑 Light" panose="020B0502040204020203" charset="-122"/>
                <a:sym typeface="+mn-ea"/>
              </a:rPr>
              <a:t>密码学</a:t>
            </a:r>
            <a:endParaRPr lang="zh-CN" altLang="en-US" sz="3200" strike="noStrike" noProof="1">
              <a:solidFill>
                <a:schemeClr val="bg1"/>
              </a:solidFill>
              <a:uFillTx/>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uFillTx/>
                <a:latin typeface="Comic Sans MS" panose="030F0702030302020204" pitchFamily="66" charset="0"/>
                <a:ea typeface="微软雅黑 Light" panose="020B0502040204020203" charset="-122"/>
                <a:sym typeface="+mn-ea"/>
              </a:rPr>
              <a:t>RE </a:t>
            </a:r>
            <a:r>
              <a:rPr lang="zh-CN" altLang="en-US" sz="2800" dirty="0">
                <a:solidFill>
                  <a:schemeClr val="bg1"/>
                </a:solidFill>
                <a:uFillTx/>
                <a:latin typeface="Comic Sans MS" panose="030F0702030302020204" pitchFamily="66" charset="0"/>
                <a:ea typeface="微软雅黑 Light" panose="020B0502040204020203" charset="-122"/>
                <a:sym typeface="+mn-ea"/>
              </a:rPr>
              <a:t>逆向工程</a:t>
            </a:r>
            <a:endParaRPr lang="en-US" altLang="zh-CN" sz="2800" dirty="0">
              <a:solidFill>
                <a:schemeClr val="bg1"/>
              </a:solidFill>
              <a:uFillTx/>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a:solidFill>
                  <a:schemeClr val="bg1"/>
                </a:solidFill>
                <a:uFillTx/>
                <a:latin typeface="Comic Sans MS" panose="030F0702030302020204" pitchFamily="66" charset="0"/>
                <a:ea typeface="微软雅黑 Light" panose="020B0502040204020203" charset="-122"/>
                <a:sym typeface="+mn-ea"/>
              </a:rPr>
              <a:t>P</a:t>
            </a:r>
            <a:r>
              <a:rPr lang="zh-CN" altLang="en-US" sz="2800">
                <a:solidFill>
                  <a:schemeClr val="bg1"/>
                </a:solidFill>
                <a:uFillTx/>
                <a:latin typeface="Comic Sans MS" panose="030F0702030302020204" pitchFamily="66" charset="0"/>
                <a:ea typeface="微软雅黑 Light" panose="020B0502040204020203" charset="-122"/>
                <a:sym typeface="+mn-ea"/>
              </a:rPr>
              <a:t>wn </a:t>
            </a:r>
            <a:r>
              <a:rPr lang="zh-CN" altLang="en-US" sz="2800" dirty="0">
                <a:solidFill>
                  <a:schemeClr val="bg1"/>
                </a:solidFill>
                <a:uFillTx/>
                <a:latin typeface="Comic Sans MS" panose="030F0702030302020204" pitchFamily="66" charset="0"/>
                <a:ea typeface="微软雅黑 Light" panose="020B0502040204020203" charset="-122"/>
                <a:sym typeface="+mn-ea"/>
              </a:rPr>
              <a:t>二进制漏洞利用</a:t>
            </a:r>
            <a:endParaRPr lang="en-US" altLang="zh-CN" sz="2800" dirty="0">
              <a:solidFill>
                <a:schemeClr val="bg1"/>
              </a:solidFill>
              <a:uFillTx/>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Mobile </a:t>
            </a:r>
            <a:r>
              <a:rPr lang="zh-CN" altLang="en-US" sz="2800" dirty="0">
                <a:solidFill>
                  <a:schemeClr val="bg1"/>
                </a:solidFill>
                <a:latin typeface="Comic Sans MS" panose="030F0702030302020204" pitchFamily="66" charset="0"/>
                <a:ea typeface="微软雅黑 Light" panose="020B0502040204020203" charset="-122"/>
                <a:sym typeface="+mn-ea"/>
              </a:rPr>
              <a:t>移动安全</a:t>
            </a:r>
            <a:endParaRPr lang="en-US" altLang="zh-CN" sz="2000" dirty="0">
              <a:solidFill>
                <a:srgbClr val="FFC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0" y="186372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   基础</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3" name="文本框 2"/>
          <p:cNvSpPr txBox="1"/>
          <p:nvPr/>
        </p:nvSpPr>
        <p:spPr>
          <a:xfrm>
            <a:off x="1286510" y="2742565"/>
            <a:ext cx="9951085" cy="2576988"/>
          </a:xfrm>
          <a:prstGeom prst="rect">
            <a:avLst/>
          </a:prstGeom>
          <a:noFill/>
        </p:spPr>
        <p:txBody>
          <a:bodyPr wrap="square" rtlCol="0">
            <a:spAutoFit/>
          </a:bodyPr>
          <a:lstStyle/>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计算机基础知识</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编程能力</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信息收集能力</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b="1" dirty="0">
                <a:solidFill>
                  <a:srgbClr val="FF0000"/>
                </a:solidFill>
                <a:latin typeface="Comic Sans MS" panose="030F0702030302020204" pitchFamily="66" charset="0"/>
                <a:ea typeface="微软雅黑 Light" panose="020B0502040204020203" charset="-122"/>
                <a:sym typeface="+mn-ea"/>
              </a:rPr>
              <a:t>学习能力</a:t>
            </a:r>
            <a:endParaRPr lang="en-US" altLang="zh-CN" sz="2800" b="1" dirty="0">
              <a:solidFill>
                <a:srgbClr val="FF0000"/>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zh-CN" sz="2800" dirty="0">
              <a:solidFill>
                <a:schemeClr val="bg1"/>
              </a:solidFill>
              <a:latin typeface="Comic Sans MS" panose="030F0702030302020204" pitchFamily="66" charset="0"/>
              <a:ea typeface="微软雅黑 Light" panose="020B0502040204020203" charset="-122"/>
              <a:sym typeface="+mn-ea"/>
            </a:endParaRPr>
          </a:p>
        </p:txBody>
      </p:sp>
      <p:sp>
        <p:nvSpPr>
          <p:cNvPr id="4" name="文本框 3"/>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1" y="1863725"/>
            <a:ext cx="4815840"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r>
                <a:rPr lang="en-US" altLang="zh-CN"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600" dirty="0" err="1">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Misc</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899160" y="2028190"/>
            <a:ext cx="2959735" cy="483235"/>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解题类型</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86511" y="2742565"/>
            <a:ext cx="2073186" cy="2576603"/>
          </a:xfrm>
          <a:prstGeom prst="rect">
            <a:avLst/>
          </a:prstGeom>
          <a:noFill/>
        </p:spPr>
        <p:txBody>
          <a:bodyPr wrap="square" rtlCol="0">
            <a:spAutoFit/>
          </a:bodyPr>
          <a:lstStyle/>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编解码</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隐写</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流量分析</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社会工程</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脑洞</a:t>
            </a:r>
            <a:endParaRPr lang="en-US" altLang="zh-CN" sz="2800" dirty="0">
              <a:solidFill>
                <a:schemeClr val="bg1"/>
              </a:solidFill>
              <a:latin typeface="Comic Sans MS" panose="030F0702030302020204" pitchFamily="66" charset="0"/>
              <a:ea typeface="微软雅黑 Light" panose="020B0502040204020203" charset="-122"/>
              <a:sym typeface="+mn-ea"/>
            </a:endParaRPr>
          </a:p>
        </p:txBody>
      </p:sp>
      <p:sp>
        <p:nvSpPr>
          <p:cNvPr id="4" name="文本框 3"/>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
        <p:nvSpPr>
          <p:cNvPr id="13" name="对角圆角矩形 7"/>
          <p:cNvSpPr/>
          <p:nvPr/>
        </p:nvSpPr>
        <p:spPr>
          <a:xfrm>
            <a:off x="6644030" y="1863725"/>
            <a:ext cx="4815840"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099959" y="2028190"/>
            <a:ext cx="2959735"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所需基础知识</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487310" y="3303496"/>
            <a:ext cx="3418179" cy="1064650"/>
          </a:xfrm>
          <a:prstGeom prst="rect">
            <a:avLst/>
          </a:prstGeom>
          <a:noFill/>
        </p:spPr>
        <p:txBody>
          <a:bodyPr wrap="square" rtlCol="0">
            <a:spAutoFit/>
          </a:bodyPr>
          <a:lstStyle/>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丰富的基础知识</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想象力</a:t>
            </a:r>
            <a:endParaRPr lang="en-US" altLang="zh-CN" sz="2800" dirty="0">
              <a:solidFill>
                <a:schemeClr val="bg1"/>
              </a:solidFill>
              <a:latin typeface="Comic Sans MS" panose="030F0702030302020204" pitchFamily="66" charset="0"/>
              <a:ea typeface="微软雅黑 Light" panose="020B0502040204020203"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1" y="1863725"/>
            <a:ext cx="4815840"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r>
                <a:rPr lang="en-US" altLang="zh-CN"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   Web</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896884" y="2028190"/>
            <a:ext cx="2959735" cy="483235"/>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解题类型</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99456" y="2395200"/>
            <a:ext cx="3972560" cy="3081100"/>
          </a:xfrm>
          <a:prstGeom prst="rect">
            <a:avLst/>
          </a:prstGeom>
          <a:noFill/>
        </p:spPr>
        <p:txBody>
          <a:bodyPr wrap="square" rtlCol="0">
            <a:spAutoFit/>
          </a:bodyPr>
          <a:lstStyle/>
          <a:p>
            <a:pPr marL="107950" defTabSz="0" fontAlgn="base">
              <a:lnSpc>
                <a:spcPct val="117000"/>
              </a:lnSpc>
              <a:buClr>
                <a:srgbClr val="FF6633"/>
              </a:buClr>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SQL</a:t>
            </a:r>
            <a:r>
              <a:rPr lang="zh-CN" altLang="en-US" sz="2800" dirty="0">
                <a:solidFill>
                  <a:schemeClr val="bg1"/>
                </a:solidFill>
                <a:latin typeface="Comic Sans MS" panose="030F0702030302020204" pitchFamily="66" charset="0"/>
                <a:ea typeface="微软雅黑 Light" panose="020B0502040204020203" charset="-122"/>
                <a:sym typeface="+mn-ea"/>
              </a:rPr>
              <a:t>注入</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XSS</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CSRF</a:t>
            </a:r>
            <a:r>
              <a:rPr lang="zh-CN" altLang="en-US" sz="2800" dirty="0">
                <a:solidFill>
                  <a:schemeClr val="bg1"/>
                </a:solidFill>
                <a:latin typeface="Comic Sans MS" panose="030F0702030302020204" pitchFamily="66" charset="0"/>
                <a:ea typeface="微软雅黑 Light" panose="020B0502040204020203" charset="-122"/>
                <a:sym typeface="+mn-ea"/>
              </a:rPr>
              <a:t>、</a:t>
            </a:r>
            <a:r>
              <a:rPr lang="en-US" altLang="zh-CN" sz="2800" dirty="0">
                <a:solidFill>
                  <a:schemeClr val="bg1"/>
                </a:solidFill>
                <a:latin typeface="Comic Sans MS" panose="030F0702030302020204" pitchFamily="66" charset="0"/>
                <a:ea typeface="微软雅黑 Light" panose="020B0502040204020203" charset="-122"/>
                <a:sym typeface="+mn-ea"/>
              </a:rPr>
              <a:t>SSRF</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文件上传、文件包含</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PHP</a:t>
            </a:r>
            <a:r>
              <a:rPr lang="zh-CN" altLang="en-US" sz="2800" dirty="0">
                <a:solidFill>
                  <a:schemeClr val="bg1"/>
                </a:solidFill>
                <a:latin typeface="Comic Sans MS" panose="030F0702030302020204" pitchFamily="66" charset="0"/>
                <a:ea typeface="微软雅黑 Light" panose="020B0502040204020203" charset="-122"/>
                <a:sym typeface="+mn-ea"/>
              </a:rPr>
              <a:t>弱类型</a:t>
            </a:r>
            <a:endParaRPr lang="en-US" altLang="zh-CN" sz="2800" dirty="0">
              <a:solidFill>
                <a:schemeClr val="bg1"/>
              </a:solidFill>
              <a:latin typeface="Comic Sans MS" panose="030F0702030302020204" pitchFamily="66" charset="0"/>
              <a:ea typeface="微软雅黑 Light" panose="020B0502040204020203" charset="-122"/>
              <a:sym typeface="+mn-ea"/>
            </a:endParaRPr>
          </a:p>
        </p:txBody>
      </p:sp>
      <p:sp>
        <p:nvSpPr>
          <p:cNvPr id="4" name="文本框 3"/>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
        <p:nvSpPr>
          <p:cNvPr id="12" name="对角圆角矩形 7"/>
          <p:cNvSpPr/>
          <p:nvPr/>
        </p:nvSpPr>
        <p:spPr>
          <a:xfrm>
            <a:off x="6653530" y="1863725"/>
            <a:ext cx="4815840"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109459" y="2028190"/>
            <a:ext cx="2959735"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基础知识</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140472" y="2899312"/>
            <a:ext cx="3972560" cy="2576988"/>
          </a:xfrm>
          <a:prstGeom prst="rect">
            <a:avLst/>
          </a:prstGeom>
          <a:noFill/>
        </p:spPr>
        <p:txBody>
          <a:bodyPr wrap="square" rtlCol="0">
            <a:spAutoFit/>
          </a:bodyPr>
          <a:lstStyle/>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Web</a:t>
            </a:r>
            <a:r>
              <a:rPr lang="zh-CN" altLang="en-US" sz="2800" dirty="0">
                <a:solidFill>
                  <a:schemeClr val="bg1"/>
                </a:solidFill>
                <a:latin typeface="Comic Sans MS" panose="030F0702030302020204" pitchFamily="66" charset="0"/>
                <a:ea typeface="微软雅黑 Light" panose="020B0502040204020203" charset="-122"/>
                <a:sym typeface="+mn-ea"/>
              </a:rPr>
              <a:t>开发技能</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PHP</a:t>
            </a:r>
            <a:r>
              <a:rPr lang="zh-CN" altLang="en-US" sz="2800" dirty="0">
                <a:solidFill>
                  <a:schemeClr val="bg1"/>
                </a:solidFill>
                <a:latin typeface="Comic Sans MS" panose="030F0702030302020204" pitchFamily="66" charset="0"/>
                <a:ea typeface="微软雅黑 Light" panose="020B0502040204020203" charset="-122"/>
                <a:sym typeface="+mn-ea"/>
              </a:rPr>
              <a:t>、</a:t>
            </a:r>
            <a:r>
              <a:rPr lang="en-US" altLang="zh-CN" sz="2800" dirty="0" err="1">
                <a:solidFill>
                  <a:schemeClr val="bg1"/>
                </a:solidFill>
                <a:latin typeface="Comic Sans MS" panose="030F0702030302020204" pitchFamily="66" charset="0"/>
                <a:ea typeface="微软雅黑 Light" panose="020B0502040204020203" charset="-122"/>
                <a:sym typeface="+mn-ea"/>
              </a:rPr>
              <a:t>JavaWeb</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JavaScript</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Python</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zh-CN" sz="2800" dirty="0">
              <a:solidFill>
                <a:schemeClr val="bg1"/>
              </a:solidFill>
              <a:latin typeface="Comic Sans MS" panose="030F0702030302020204" pitchFamily="66" charset="0"/>
              <a:ea typeface="微软雅黑 Light" panose="020B0502040204020203"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a:xfrm>
          <a:off x="0" y="0"/>
          <a:ext cx="0" cy="0"/>
          <a:chOff x="0" y="0"/>
          <a:chExt cx="0" cy="0"/>
        </a:xfrm>
      </p:grpSpPr>
      <p:sp>
        <p:nvSpPr>
          <p:cNvPr id="2" name="文本框 1"/>
          <p:cNvSpPr txBox="1"/>
          <p:nvPr/>
        </p:nvSpPr>
        <p:spPr>
          <a:xfrm>
            <a:off x="995626" y="930573"/>
            <a:ext cx="3384376"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目   录 </a:t>
            </a:r>
            <a:r>
              <a:rPr lang="en-US" altLang="zh-CN" sz="2800" dirty="0">
                <a:solidFill>
                  <a:schemeClr val="bg1"/>
                </a:solidFill>
              </a:rPr>
              <a:t>| </a:t>
            </a:r>
            <a:r>
              <a:rPr lang="en-US" altLang="zh-CN" sz="2800" dirty="0">
                <a:solidFill>
                  <a:schemeClr val="bg1"/>
                </a:solidFill>
                <a:latin typeface="Times New Roman" panose="02020603050405020304" pitchFamily="18" charset="0"/>
                <a:cs typeface="Times New Roman" panose="02020603050405020304" pitchFamily="18" charset="0"/>
              </a:rPr>
              <a:t>Contents</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grpSp>
        <p:nvGrpSpPr>
          <p:cNvPr id="13" name="组合 12"/>
          <p:cNvGrpSpPr/>
          <p:nvPr/>
        </p:nvGrpSpPr>
        <p:grpSpPr>
          <a:xfrm>
            <a:off x="1835150" y="2771775"/>
            <a:ext cx="7235190" cy="523240"/>
            <a:chOff x="2890" y="4365"/>
            <a:chExt cx="11394" cy="824"/>
          </a:xfrm>
        </p:grpSpPr>
        <p:sp>
          <p:nvSpPr>
            <p:cNvPr id="4" name="文本框 3"/>
            <p:cNvSpPr txBox="1"/>
            <p:nvPr/>
          </p:nvSpPr>
          <p:spPr>
            <a:xfrm>
              <a:off x="3398" y="4365"/>
              <a:ext cx="10886" cy="824"/>
            </a:xfrm>
            <a:prstGeom prst="rect">
              <a:avLst/>
            </a:prstGeom>
            <a:noFill/>
          </p:spPr>
          <p:txBody>
            <a:bodyPr wrap="square" rtlCol="0">
              <a:spAutoFit/>
            </a:bodyPr>
            <a:lstStyle/>
            <a:p>
              <a:r>
                <a:rPr lang="en-US" altLang="zh-CN" sz="2800" dirty="0">
                  <a:solidFill>
                    <a:schemeClr val="bg1"/>
                  </a:solidFill>
                  <a:latin typeface="Times New Roman" panose="02020603050405020304" pitchFamily="18" charset="0"/>
                  <a:cs typeface="Times New Roman" panose="02020603050405020304" pitchFamily="18" charset="0"/>
                </a:rPr>
                <a:t>Part 2 </a:t>
              </a:r>
              <a:r>
                <a:rPr lang="zh-CN" altLang="en-US" sz="2800" dirty="0">
                  <a:solidFill>
                    <a:schemeClr val="bg1"/>
                  </a:solidFill>
                  <a:latin typeface="Times New Roman" panose="02020603050405020304" pitchFamily="18" charset="0"/>
                  <a:cs typeface="Times New Roman" panose="02020603050405020304" pitchFamily="18" charset="0"/>
                </a:rPr>
                <a:t>：为什么要参加</a:t>
              </a:r>
              <a:r>
                <a:rPr lang="en-US" altLang="zh-CN" sz="2800" dirty="0">
                  <a:solidFill>
                    <a:schemeClr val="bg1"/>
                  </a:solidFill>
                  <a:latin typeface="Times New Roman" panose="02020603050405020304" pitchFamily="18" charset="0"/>
                  <a:cs typeface="Times New Roman" panose="02020603050405020304" pitchFamily="18" charset="0"/>
                </a:rPr>
                <a:t>CTF</a:t>
              </a:r>
              <a:r>
                <a:rPr lang="zh-CN" altLang="en-US" sz="2800" dirty="0">
                  <a:solidFill>
                    <a:schemeClr val="bg1"/>
                  </a:solidFill>
                  <a:latin typeface="Times New Roman" panose="02020603050405020304" pitchFamily="18" charset="0"/>
                  <a:cs typeface="Times New Roman" panose="02020603050405020304" pitchFamily="18" charset="0"/>
                </a:rPr>
                <a:t>竞赛</a:t>
              </a:r>
              <a:endPar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 290"/>
            <p:cNvSpPr/>
            <p:nvPr/>
          </p:nvSpPr>
          <p:spPr>
            <a:xfrm>
              <a:off x="2890" y="4571"/>
              <a:ext cx="341" cy="453"/>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grpSp>
        <p:nvGrpSpPr>
          <p:cNvPr id="14" name="组合 13"/>
          <p:cNvGrpSpPr/>
          <p:nvPr/>
        </p:nvGrpSpPr>
        <p:grpSpPr>
          <a:xfrm>
            <a:off x="1851660" y="3549015"/>
            <a:ext cx="7218680" cy="518160"/>
            <a:chOff x="2916" y="5589"/>
            <a:chExt cx="11368" cy="816"/>
          </a:xfrm>
        </p:grpSpPr>
        <p:sp>
          <p:nvSpPr>
            <p:cNvPr id="6" name="文本框 5"/>
            <p:cNvSpPr txBox="1"/>
            <p:nvPr/>
          </p:nvSpPr>
          <p:spPr>
            <a:xfrm>
              <a:off x="3398" y="5589"/>
              <a:ext cx="10886" cy="816"/>
            </a:xfrm>
            <a:prstGeom prst="rect">
              <a:avLst/>
            </a:prstGeom>
            <a:noFill/>
          </p:spPr>
          <p:txBody>
            <a:bodyPr wrap="square" rtlCol="0">
              <a:spAutoFit/>
            </a:bodyPr>
            <a:lstStyle/>
            <a:p>
              <a:r>
                <a:rPr lang="en-US" altLang="zh-CN" sz="2800" dirty="0">
                  <a:solidFill>
                    <a:schemeClr val="bg1"/>
                  </a:solidFill>
                  <a:latin typeface="Times New Roman" panose="02020603050405020304" pitchFamily="18" charset="0"/>
                  <a:cs typeface="Times New Roman" panose="02020603050405020304" pitchFamily="18" charset="0"/>
                </a:rPr>
                <a:t>Part 3 </a:t>
              </a:r>
              <a:r>
                <a:rPr lang="zh-CN" altLang="en-US" sz="2800" dirty="0">
                  <a:solidFill>
                    <a:schemeClr val="bg1"/>
                  </a:solidFill>
                  <a:latin typeface="Times New Roman" panose="02020603050405020304" pitchFamily="18" charset="0"/>
                  <a:cs typeface="Times New Roman" panose="02020603050405020304" pitchFamily="18" charset="0"/>
                </a:rPr>
                <a:t>：如何学习？</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8" name=" 290"/>
            <p:cNvSpPr/>
            <p:nvPr/>
          </p:nvSpPr>
          <p:spPr>
            <a:xfrm>
              <a:off x="2916" y="5795"/>
              <a:ext cx="341" cy="453"/>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grpSp>
        <p:nvGrpSpPr>
          <p:cNvPr id="12" name="组合 11"/>
          <p:cNvGrpSpPr/>
          <p:nvPr/>
        </p:nvGrpSpPr>
        <p:grpSpPr>
          <a:xfrm>
            <a:off x="1835150" y="2032635"/>
            <a:ext cx="7235190" cy="518160"/>
            <a:chOff x="2890" y="3201"/>
            <a:chExt cx="11394" cy="816"/>
          </a:xfrm>
        </p:grpSpPr>
        <p:sp>
          <p:nvSpPr>
            <p:cNvPr id="3" name="文本框 2"/>
            <p:cNvSpPr txBox="1"/>
            <p:nvPr/>
          </p:nvSpPr>
          <p:spPr>
            <a:xfrm>
              <a:off x="3398" y="3201"/>
              <a:ext cx="10886" cy="816"/>
            </a:xfrm>
            <a:prstGeom prst="rect">
              <a:avLst/>
            </a:prstGeom>
            <a:noFill/>
          </p:spPr>
          <p:txBody>
            <a:bodyPr wrap="square" rtlCol="0">
              <a:spAutoFit/>
            </a:bodyPr>
            <a:lstStyle/>
            <a:p>
              <a:r>
                <a:rPr lang="en-US" altLang="zh-CN" sz="2800" dirty="0">
                  <a:solidFill>
                    <a:schemeClr val="bg1"/>
                  </a:solidFill>
                  <a:latin typeface="Times New Roman" panose="02020603050405020304" pitchFamily="18" charset="0"/>
                  <a:cs typeface="Times New Roman" panose="02020603050405020304" pitchFamily="18" charset="0"/>
                </a:rPr>
                <a:t>Part 1 </a:t>
              </a:r>
              <a:r>
                <a:rPr lang="zh-CN" altLang="en-US" sz="2800" dirty="0">
                  <a:solidFill>
                    <a:schemeClr val="bg1"/>
                  </a:solidFill>
                  <a:latin typeface="Times New Roman" panose="02020603050405020304" pitchFamily="18" charset="0"/>
                  <a:cs typeface="Times New Roman" panose="02020603050405020304" pitchFamily="18" charset="0"/>
                </a:rPr>
                <a:t>：什么是</a:t>
              </a:r>
              <a:r>
                <a:rPr lang="en-US" altLang="zh-CN" sz="2800" dirty="0">
                  <a:solidFill>
                    <a:schemeClr val="bg1"/>
                  </a:solidFill>
                  <a:latin typeface="Times New Roman" panose="02020603050405020304" pitchFamily="18" charset="0"/>
                  <a:cs typeface="Times New Roman" panose="02020603050405020304" pitchFamily="18" charset="0"/>
                </a:rPr>
                <a:t>CTF</a:t>
              </a:r>
              <a:r>
                <a:rPr lang="zh-CN" altLang="en-US" sz="2800" dirty="0">
                  <a:solidFill>
                    <a:schemeClr val="bg1"/>
                  </a:solidFill>
                  <a:latin typeface="Times New Roman" panose="02020603050405020304" pitchFamily="18" charset="0"/>
                  <a:cs typeface="Times New Roman" panose="02020603050405020304" pitchFamily="18" charset="0"/>
                </a:rPr>
                <a:t>？</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90" name=" 290"/>
            <p:cNvSpPr/>
            <p:nvPr/>
          </p:nvSpPr>
          <p:spPr>
            <a:xfrm>
              <a:off x="2890" y="3407"/>
              <a:ext cx="341" cy="453"/>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1" y="1863725"/>
            <a:ext cx="4815840"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r>
                <a:rPr lang="en-US" altLang="zh-CN"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 Crypto</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899160" y="2028190"/>
            <a:ext cx="2959735" cy="461665"/>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解题类型</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86510" y="2742565"/>
            <a:ext cx="3729355" cy="3584828"/>
          </a:xfrm>
          <a:prstGeom prst="rect">
            <a:avLst/>
          </a:prstGeom>
          <a:noFill/>
        </p:spPr>
        <p:txBody>
          <a:bodyPr wrap="square" rtlCol="0">
            <a:spAutoFit/>
          </a:bodyPr>
          <a:lstStyle/>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古典密码学（</a:t>
            </a:r>
            <a:r>
              <a:rPr lang="en-US" altLang="zh-CN" sz="2800" dirty="0" err="1">
                <a:solidFill>
                  <a:schemeClr val="bg1"/>
                </a:solidFill>
                <a:latin typeface="Comic Sans MS" panose="030F0702030302020204" pitchFamily="66" charset="0"/>
                <a:ea typeface="微软雅黑 Light" panose="020B0502040204020203" charset="-122"/>
                <a:sym typeface="+mn-ea"/>
              </a:rPr>
              <a:t>Misc</a:t>
            </a:r>
            <a:r>
              <a:rPr lang="zh-CN" altLang="en-US" sz="2800" dirty="0">
                <a:solidFill>
                  <a:schemeClr val="bg1"/>
                </a:solidFill>
                <a:latin typeface="Comic Sans MS" panose="030F0702030302020204" pitchFamily="66" charset="0"/>
                <a:ea typeface="微软雅黑 Light" panose="020B0502040204020203" charset="-122"/>
                <a:sym typeface="+mn-ea"/>
              </a:rPr>
              <a:t>）</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各种编码</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众多替换加密</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现代密码学</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Hash</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对称密码</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非对称密码</a:t>
            </a:r>
            <a:endParaRPr lang="en-US" altLang="zh-CN" sz="2800" dirty="0">
              <a:solidFill>
                <a:schemeClr val="bg1"/>
              </a:solidFill>
              <a:latin typeface="Comic Sans MS" panose="030F0702030302020204" pitchFamily="66" charset="0"/>
              <a:ea typeface="微软雅黑 Light" panose="020B0502040204020203" charset="-122"/>
              <a:sym typeface="+mn-ea"/>
            </a:endParaRPr>
          </a:p>
        </p:txBody>
      </p:sp>
      <p:sp>
        <p:nvSpPr>
          <p:cNvPr id="4" name="文本框 3"/>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
        <p:nvSpPr>
          <p:cNvPr id="12" name="对角圆角矩形 7"/>
          <p:cNvSpPr/>
          <p:nvPr/>
        </p:nvSpPr>
        <p:spPr>
          <a:xfrm>
            <a:off x="6720206" y="1863725"/>
            <a:ext cx="4815840"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176135" y="2028190"/>
            <a:ext cx="2959735" cy="461665"/>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基础</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563485" y="2742565"/>
            <a:ext cx="3729355" cy="560538"/>
          </a:xfrm>
          <a:prstGeom prst="rect">
            <a:avLst/>
          </a:prstGeom>
          <a:noFill/>
        </p:spPr>
        <p:txBody>
          <a:bodyPr wrap="square" rtlCol="0">
            <a:spAutoFit/>
          </a:bodyPr>
          <a:lstStyle/>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数学（数论）</a:t>
            </a:r>
            <a:endParaRPr lang="en-US" altLang="zh-CN" sz="2800" dirty="0">
              <a:solidFill>
                <a:schemeClr val="bg1"/>
              </a:solidFill>
              <a:latin typeface="Comic Sans MS" panose="030F0702030302020204" pitchFamily="66" charset="0"/>
              <a:ea typeface="微软雅黑 Light" panose="020B0502040204020203"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0" y="186372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r>
                <a:rPr lang="en-US" altLang="zh-CN"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     RE</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899160" y="2028190"/>
            <a:ext cx="2959735"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基础</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86510" y="2742565"/>
            <a:ext cx="9951085" cy="3080139"/>
          </a:xfrm>
          <a:prstGeom prst="rect">
            <a:avLst/>
          </a:prstGeom>
          <a:noFill/>
        </p:spPr>
        <p:txBody>
          <a:bodyPr wrap="square" rtlCol="0">
            <a:spAutoFit/>
          </a:bodyPr>
          <a:lstStyle/>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编程语言基础（</a:t>
            </a:r>
            <a:r>
              <a:rPr lang="en-US" altLang="zh-CN" sz="2800" dirty="0">
                <a:solidFill>
                  <a:schemeClr val="bg1"/>
                </a:solidFill>
                <a:latin typeface="Comic Sans MS" panose="030F0702030302020204" pitchFamily="66" charset="0"/>
                <a:ea typeface="微软雅黑 Light" panose="020B0502040204020203" charset="-122"/>
                <a:sym typeface="+mn-ea"/>
              </a:rPr>
              <a:t>C</a:t>
            </a:r>
            <a:r>
              <a:rPr lang="zh-CN" altLang="en-US" sz="2800" dirty="0">
                <a:solidFill>
                  <a:schemeClr val="bg1"/>
                </a:solidFill>
                <a:latin typeface="Comic Sans MS" panose="030F0702030302020204" pitchFamily="66" charset="0"/>
                <a:ea typeface="微软雅黑 Light" panose="020B0502040204020203" charset="-122"/>
                <a:sym typeface="+mn-ea"/>
              </a:rPr>
              <a:t>、汇编）</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熟悉如操作系统，汇编语言，加解密等相关知识</a:t>
            </a:r>
            <a:endParaRPr lang="zh-CN" altLang="en-US"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具有丰富的多种高级语言的编程经验</a:t>
            </a:r>
            <a:endParaRPr lang="zh-CN" altLang="en-US"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熟悉多种编译器的编译原理</a:t>
            </a:r>
            <a:endParaRPr lang="zh-CN" altLang="en-US"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较强的程序理解和逆向分析能力</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耐心</a:t>
            </a:r>
            <a:endParaRPr lang="en-US" altLang="zh-CN" sz="2000" dirty="0">
              <a:solidFill>
                <a:srgbClr val="FFC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1" y="1863725"/>
            <a:ext cx="4815840"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r>
                <a:rPr lang="en-US" altLang="zh-CN"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600" dirty="0" err="1">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Pwn</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899160" y="2028190"/>
            <a:ext cx="2959735" cy="483235"/>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解题类型</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86511" y="2742565"/>
            <a:ext cx="2959736" cy="3091487"/>
          </a:xfrm>
          <a:prstGeom prst="rect">
            <a:avLst/>
          </a:prstGeom>
          <a:noFill/>
        </p:spPr>
        <p:txBody>
          <a:bodyPr wrap="square" rtlCol="0">
            <a:spAutoFit/>
          </a:bodyPr>
          <a:lstStyle/>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Linux </a:t>
            </a:r>
            <a:r>
              <a:rPr lang="en-US" altLang="zh-CN" sz="2800" dirty="0" err="1">
                <a:solidFill>
                  <a:schemeClr val="bg1"/>
                </a:solidFill>
                <a:latin typeface="Comic Sans MS" panose="030F0702030302020204" pitchFamily="66" charset="0"/>
                <a:ea typeface="微软雅黑 Light" panose="020B0502040204020203" charset="-122"/>
                <a:sym typeface="+mn-ea"/>
              </a:rPr>
              <a:t>Pwn</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000" dirty="0">
                <a:solidFill>
                  <a:schemeClr val="bg1"/>
                </a:solidFill>
                <a:latin typeface="Comic Sans MS" panose="030F0702030302020204" pitchFamily="66" charset="0"/>
                <a:ea typeface="微软雅黑 Light" panose="020B0502040204020203" charset="-122"/>
                <a:sym typeface="+mn-ea"/>
              </a:rPr>
              <a:t>溢出（栈、堆）</a:t>
            </a:r>
            <a:endParaRPr lang="en-US" altLang="zh-CN" sz="20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000" dirty="0">
                <a:solidFill>
                  <a:schemeClr val="bg1"/>
                </a:solidFill>
                <a:latin typeface="Comic Sans MS" panose="030F0702030302020204" pitchFamily="66" charset="0"/>
                <a:ea typeface="微软雅黑 Light" panose="020B0502040204020203" charset="-122"/>
                <a:sym typeface="+mn-ea"/>
              </a:rPr>
              <a:t>格式化字符串</a:t>
            </a:r>
            <a:endParaRPr lang="en-US" altLang="zh-CN" sz="20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000" dirty="0">
                <a:solidFill>
                  <a:schemeClr val="bg1"/>
                </a:solidFill>
                <a:latin typeface="Comic Sans MS" panose="030F0702030302020204" pitchFamily="66" charset="0"/>
                <a:ea typeface="微软雅黑 Light" panose="020B0502040204020203" charset="-122"/>
                <a:sym typeface="+mn-ea"/>
              </a:rPr>
              <a:t>Glibc Heap</a:t>
            </a:r>
            <a:r>
              <a:rPr lang="zh-CN" altLang="en-US" sz="2000" dirty="0">
                <a:solidFill>
                  <a:schemeClr val="bg1"/>
                </a:solidFill>
                <a:latin typeface="Comic Sans MS" panose="030F0702030302020204" pitchFamily="66" charset="0"/>
                <a:ea typeface="微软雅黑 Light" panose="020B0502040204020203" charset="-122"/>
                <a:sym typeface="+mn-ea"/>
              </a:rPr>
              <a:t>利用</a:t>
            </a:r>
            <a:endParaRPr lang="en-US" altLang="zh-CN" sz="2000" dirty="0">
              <a:solidFill>
                <a:schemeClr val="bg1"/>
              </a:solidFill>
              <a:latin typeface="Comic Sans MS" panose="030F0702030302020204" pitchFamily="66" charset="0"/>
              <a:ea typeface="微软雅黑 Light" panose="020B0502040204020203" charset="-122"/>
              <a:sym typeface="+mn-ea"/>
            </a:endParaRPr>
          </a:p>
          <a:p>
            <a:pPr marL="1346200" lvl="2"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000" dirty="0">
                <a:solidFill>
                  <a:schemeClr val="bg1"/>
                </a:solidFill>
                <a:latin typeface="Comic Sans MS" panose="030F0702030302020204" pitchFamily="66" charset="0"/>
                <a:ea typeface="微软雅黑 Light" panose="020B0502040204020203" charset="-122"/>
                <a:sym typeface="+mn-ea"/>
              </a:rPr>
              <a:t>……</a:t>
            </a:r>
            <a:endParaRPr lang="en-US" altLang="zh-CN" sz="20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000" dirty="0">
                <a:solidFill>
                  <a:schemeClr val="bg1"/>
                </a:solidFill>
                <a:latin typeface="Comic Sans MS" panose="030F0702030302020204" pitchFamily="66" charset="0"/>
                <a:ea typeface="微软雅黑 Light" panose="020B0502040204020203" charset="-122"/>
                <a:sym typeface="+mn-ea"/>
              </a:rPr>
              <a:t>IO_FILE</a:t>
            </a:r>
            <a:endParaRPr lang="en-US" altLang="zh-CN" sz="20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000" dirty="0">
                <a:solidFill>
                  <a:schemeClr val="bg1"/>
                </a:solidFill>
                <a:latin typeface="Comic Sans MS" panose="030F0702030302020204" pitchFamily="66" charset="0"/>
                <a:ea typeface="微软雅黑 Light" panose="020B0502040204020203" charset="-122"/>
                <a:sym typeface="+mn-ea"/>
              </a:rPr>
              <a:t>沙箱逃逸</a:t>
            </a:r>
            <a:endParaRPr lang="en-US" altLang="zh-CN" sz="2000" dirty="0">
              <a:solidFill>
                <a:schemeClr val="bg1"/>
              </a:solidFill>
              <a:latin typeface="Comic Sans MS" panose="030F0702030302020204" pitchFamily="66" charset="0"/>
              <a:ea typeface="微软雅黑 Light" panose="020B0502040204020203" charset="-122"/>
              <a:sym typeface="+mn-ea"/>
            </a:endParaRPr>
          </a:p>
          <a:p>
            <a:pPr marL="889000" lvl="1"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000" dirty="0">
                <a:solidFill>
                  <a:schemeClr val="bg1"/>
                </a:solidFill>
                <a:latin typeface="Comic Sans MS" panose="030F0702030302020204" pitchFamily="66" charset="0"/>
                <a:ea typeface="微软雅黑 Light" panose="020B0502040204020203" charset="-122"/>
                <a:sym typeface="+mn-ea"/>
              </a:rPr>
              <a:t>Linux Kernel</a:t>
            </a:r>
            <a:endParaRPr lang="en-US" altLang="zh-CN" sz="2000" dirty="0">
              <a:solidFill>
                <a:schemeClr val="bg1"/>
              </a:solidFill>
              <a:latin typeface="Comic Sans MS" panose="030F0702030302020204" pitchFamily="66" charset="0"/>
              <a:ea typeface="微软雅黑 Light" panose="020B0502040204020203" charset="-122"/>
              <a:sym typeface="+mn-ea"/>
            </a:endParaRPr>
          </a:p>
        </p:txBody>
      </p:sp>
      <p:sp>
        <p:nvSpPr>
          <p:cNvPr id="4" name="文本框 3"/>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
        <p:nvSpPr>
          <p:cNvPr id="12" name="对角圆角矩形 7"/>
          <p:cNvSpPr/>
          <p:nvPr/>
        </p:nvSpPr>
        <p:spPr>
          <a:xfrm>
            <a:off x="6932929" y="1859915"/>
            <a:ext cx="4815840"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388858" y="2024380"/>
            <a:ext cx="2959735"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基础</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776209" y="2738755"/>
            <a:ext cx="2959736" cy="2072490"/>
          </a:xfrm>
          <a:prstGeom prst="rect">
            <a:avLst/>
          </a:prstGeom>
          <a:noFill/>
        </p:spPr>
        <p:txBody>
          <a:bodyPr wrap="square" rtlCol="0">
            <a:spAutoFit/>
          </a:bodyPr>
          <a:lstStyle/>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编程技能</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逆向技能</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操作系统部分底层实现</a:t>
            </a:r>
            <a:endParaRPr lang="en-US" altLang="zh-CN" sz="2000" dirty="0">
              <a:solidFill>
                <a:schemeClr val="bg1"/>
              </a:solidFill>
              <a:latin typeface="Comic Sans MS" panose="030F0702030302020204" pitchFamily="66" charset="0"/>
              <a:ea typeface="微软雅黑 Light" panose="020B0502040204020203"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33070" y="187896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200" dirty="0">
                <a:sym typeface="+mn-ea"/>
              </a:rPr>
              <a:t>1.恶补基础知识</a:t>
            </a:r>
            <a:endParaRPr lang="zh-CN" altLang="en-US" sz="3200" dirty="0"/>
          </a:p>
          <a:p>
            <a:pPr algn="l"/>
            <a:r>
              <a:rPr lang="zh-CN" altLang="en-US" sz="3200" dirty="0">
                <a:sym typeface="+mn-ea"/>
              </a:rPr>
              <a:t>2.从简单</a:t>
            </a:r>
            <a:r>
              <a:rPr lang="en-US" altLang="zh-CN" sz="3200" dirty="0">
                <a:sym typeface="+mn-ea"/>
              </a:rPr>
              <a:t>CTF</a:t>
            </a:r>
            <a:r>
              <a:rPr lang="zh-CN" altLang="en-US" sz="3200" dirty="0">
                <a:sym typeface="+mn-ea"/>
              </a:rPr>
              <a:t>开始 </a:t>
            </a:r>
            <a:endParaRPr lang="en-US" altLang="zh-CN" sz="3200" dirty="0">
              <a:sym typeface="+mn-ea"/>
            </a:endParaRPr>
          </a:p>
          <a:p>
            <a:pPr algn="l"/>
            <a:r>
              <a:rPr lang="zh-CN" altLang="en-US" sz="3200" dirty="0">
                <a:sym typeface="+mn-ea"/>
              </a:rPr>
              <a:t>3.从基础题出发 </a:t>
            </a:r>
            <a:endParaRPr lang="en-US" altLang="zh-CN" sz="3200" dirty="0">
              <a:sym typeface="+mn-ea"/>
            </a:endParaRPr>
          </a:p>
          <a:p>
            <a:pPr algn="l"/>
            <a:r>
              <a:rPr lang="zh-CN" altLang="en-US" sz="3200" dirty="0">
                <a:sym typeface="+mn-ea"/>
              </a:rPr>
              <a:t>4.学信息安全专业知识 </a:t>
            </a:r>
            <a:endParaRPr lang="zh-CN" altLang="en-US" sz="3200" dirty="0"/>
          </a:p>
          <a:p>
            <a:pPr algn="l"/>
            <a:r>
              <a:rPr lang="zh-CN" altLang="en-US" sz="3200" dirty="0">
                <a:sym typeface="+mn-ea"/>
              </a:rPr>
              <a:t>5.锻炼体力耐力 参加高强度的</a:t>
            </a:r>
            <a:r>
              <a:rPr lang="en-US" altLang="zh-CN" sz="3200" dirty="0">
                <a:sym typeface="+mn-ea"/>
              </a:rPr>
              <a:t>CTF</a:t>
            </a:r>
            <a:r>
              <a:rPr lang="zh-CN" altLang="en-US" sz="3200" dirty="0">
                <a:sym typeface="+mn-ea"/>
              </a:rPr>
              <a:t>训练</a:t>
            </a:r>
            <a:endParaRPr lang="zh-CN" altLang="en-US" sz="2800" dirty="0">
              <a:sym typeface="+mn-ea"/>
            </a:endParaRPr>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69"/>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如何入门</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33070" y="187896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200">
                <a:sym typeface="+mn-ea"/>
              </a:rPr>
              <a:t>到底如何学？</a:t>
            </a:r>
            <a:endParaRPr lang="zh-CN" altLang="en-US" sz="3200"/>
          </a:p>
          <a:p>
            <a:pPr algn="l"/>
            <a:endParaRPr lang="zh-CN" altLang="en-US" sz="3200"/>
          </a:p>
          <a:p>
            <a:pPr algn="l"/>
            <a:r>
              <a:rPr lang="zh-CN" altLang="en-US" sz="3200">
                <a:sym typeface="+mn-ea"/>
              </a:rPr>
              <a:t>1.分析赛题情况</a:t>
            </a:r>
            <a:endParaRPr lang="zh-CN" altLang="en-US" sz="3200"/>
          </a:p>
          <a:p>
            <a:pPr algn="l"/>
            <a:r>
              <a:rPr lang="zh-CN" altLang="en-US" sz="3200">
                <a:sym typeface="+mn-ea"/>
              </a:rPr>
              <a:t>2.分析自身能力 自己最适合哪个方向</a:t>
            </a:r>
            <a:endParaRPr lang="zh-CN" altLang="en-US" sz="3200"/>
          </a:p>
          <a:p>
            <a:pPr algn="l"/>
            <a:r>
              <a:rPr lang="zh-CN" altLang="en-US" sz="3200">
                <a:sym typeface="+mn-ea"/>
              </a:rPr>
              <a:t>3.选择更适合的入手</a:t>
            </a:r>
            <a:endParaRPr lang="zh-CN" altLang="en-US" sz="2800">
              <a:sym typeface="+mn-ea"/>
            </a:endParaRPr>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69"/>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如何入门</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pic>
        <p:nvPicPr>
          <p:cNvPr id="3" name="图片 2" descr="ibmlogo1"/>
          <p:cNvPicPr>
            <a:picLocks noChangeAspect="1"/>
          </p:cNvPicPr>
          <p:nvPr/>
        </p:nvPicPr>
        <p:blipFill>
          <a:blip r:embed="rId2"/>
          <a:stretch>
            <a:fillRect/>
          </a:stretch>
        </p:blipFill>
        <p:spPr>
          <a:xfrm>
            <a:off x="10056495" y="45085"/>
            <a:ext cx="1261745" cy="12617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33070" y="187896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3200" dirty="0">
                <a:solidFill>
                  <a:srgbClr val="FFFF00"/>
                </a:solidFill>
                <a:sym typeface="+mn-ea"/>
              </a:rPr>
              <a:t>PWN、Reverse</a:t>
            </a:r>
            <a:r>
              <a:rPr lang="zh-CN" altLang="en-US" sz="3200" dirty="0">
                <a:sym typeface="+mn-ea"/>
              </a:rPr>
              <a:t>偏重对汇编、逆向的理解 对底层理解；</a:t>
            </a:r>
            <a:endParaRPr lang="zh-CN" altLang="en-US" sz="3200" dirty="0">
              <a:sym typeface="+mn-ea"/>
            </a:endParaRPr>
          </a:p>
          <a:p>
            <a:pPr algn="l"/>
            <a:r>
              <a:rPr lang="zh-CN" altLang="en-US" sz="3200" dirty="0">
                <a:solidFill>
                  <a:srgbClr val="FFFF00"/>
                </a:solidFill>
                <a:sym typeface="+mn-ea"/>
              </a:rPr>
              <a:t>Crypto</a:t>
            </a:r>
            <a:r>
              <a:rPr lang="zh-CN" altLang="en-US" sz="3200" dirty="0">
                <a:sym typeface="+mn-ea"/>
              </a:rPr>
              <a:t>偏重对数学、算法的深入学习 密码课要深入学；</a:t>
            </a:r>
            <a:endParaRPr lang="zh-CN" altLang="en-US" sz="3200" dirty="0">
              <a:sym typeface="+mn-ea"/>
            </a:endParaRPr>
          </a:p>
          <a:p>
            <a:pPr algn="l"/>
            <a:r>
              <a:rPr lang="zh-CN" altLang="en-US" sz="3200" dirty="0">
                <a:solidFill>
                  <a:srgbClr val="FFFF00"/>
                </a:solidFill>
                <a:sym typeface="+mn-ea"/>
              </a:rPr>
              <a:t>Web</a:t>
            </a:r>
            <a:r>
              <a:rPr lang="zh-CN" altLang="en-US" sz="3200" dirty="0">
                <a:sym typeface="+mn-ea"/>
              </a:rPr>
              <a:t>偏重对技巧沉淀、快速搜索能力的挑战 发散思维，对底层只需要了解，代码原理，关于漏洞点的积累；</a:t>
            </a:r>
            <a:endParaRPr lang="zh-CN" altLang="en-US" sz="3200" dirty="0">
              <a:sym typeface="+mn-ea"/>
            </a:endParaRPr>
          </a:p>
          <a:p>
            <a:pPr algn="l"/>
            <a:r>
              <a:rPr lang="zh-CN" altLang="en-US" sz="3200" dirty="0">
                <a:solidFill>
                  <a:srgbClr val="FFFF00"/>
                </a:solidFill>
                <a:sym typeface="+mn-ea"/>
              </a:rPr>
              <a:t>Misc</a:t>
            </a:r>
            <a:r>
              <a:rPr lang="zh-CN" altLang="en-US" sz="3200" dirty="0">
                <a:sym typeface="+mn-ea"/>
              </a:rPr>
              <a:t>则更复杂，所有与计算机安全挑战有关的都在其中 隐写，图片数据分析还原，流量，大数据等。</a:t>
            </a:r>
            <a:endParaRPr lang="zh-CN" altLang="en-US" sz="3200" dirty="0">
              <a:sym typeface="+mn-ea"/>
            </a:endParaRPr>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69"/>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如何入门</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33070" y="187896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a:solidFill>
                  <a:srgbClr val="FF0000"/>
                </a:solidFill>
                <a:sym typeface="+mn-ea"/>
              </a:rPr>
              <a:t>常规做法：</a:t>
            </a:r>
            <a:endParaRPr lang="zh-CN" altLang="en-US" sz="2400" dirty="0">
              <a:solidFill>
                <a:srgbClr val="FF0000"/>
              </a:solidFill>
              <a:sym typeface="+mn-ea"/>
            </a:endParaRPr>
          </a:p>
          <a:p>
            <a:pPr algn="l"/>
            <a:r>
              <a:rPr lang="zh-CN" altLang="en-US" sz="2400" dirty="0">
                <a:sym typeface="+mn-ea"/>
              </a:rPr>
              <a:t>A方向：</a:t>
            </a:r>
            <a:r>
              <a:rPr lang="zh-CN" altLang="en-US" sz="2400" dirty="0">
                <a:solidFill>
                  <a:srgbClr val="FFFF00"/>
                </a:solidFill>
                <a:sym typeface="+mn-ea"/>
              </a:rPr>
              <a:t>PWN+Reverse</a:t>
            </a:r>
            <a:r>
              <a:rPr lang="zh-CN" altLang="en-US" sz="2400" strike="sngStrike" dirty="0">
                <a:solidFill>
                  <a:srgbClr val="FFFF00"/>
                </a:solidFill>
                <a:sym typeface="+mn-ea"/>
              </a:rPr>
              <a:t>+Crypto</a:t>
            </a:r>
            <a:r>
              <a:rPr lang="zh-CN" altLang="en-US" sz="2400" dirty="0">
                <a:sym typeface="+mn-ea"/>
              </a:rPr>
              <a:t>随机搭配</a:t>
            </a:r>
            <a:endParaRPr lang="zh-CN" altLang="en-US" sz="2400" dirty="0">
              <a:sym typeface="+mn-ea"/>
            </a:endParaRPr>
          </a:p>
          <a:p>
            <a:r>
              <a:rPr lang="zh-CN" altLang="en-US" sz="2400" dirty="0">
                <a:sym typeface="+mn-ea"/>
              </a:rPr>
              <a:t>B方向：</a:t>
            </a:r>
            <a:r>
              <a:rPr lang="zh-CN" altLang="en-US" sz="2400" dirty="0">
                <a:solidFill>
                  <a:srgbClr val="FFFF00"/>
                </a:solidFill>
                <a:sym typeface="+mn-ea"/>
              </a:rPr>
              <a:t>Web+Misc</a:t>
            </a:r>
            <a:r>
              <a:rPr lang="zh-CN" altLang="en-US" sz="2400" strike="sngStrike" dirty="0">
                <a:solidFill>
                  <a:srgbClr val="FFFF00"/>
                </a:solidFill>
                <a:sym typeface="+mn-ea"/>
              </a:rPr>
              <a:t> +Crypto</a:t>
            </a:r>
            <a:r>
              <a:rPr lang="zh-CN" altLang="en-US" sz="2400" dirty="0">
                <a:sym typeface="+mn-ea"/>
              </a:rPr>
              <a:t>组合</a:t>
            </a:r>
            <a:endParaRPr lang="zh-CN" altLang="en-US" sz="2400" dirty="0">
              <a:sym typeface="+mn-ea"/>
            </a:endParaRPr>
          </a:p>
          <a:p>
            <a:pPr algn="l"/>
            <a:r>
              <a:rPr lang="zh-CN" altLang="en-US" sz="2400" dirty="0">
                <a:sym typeface="+mn-ea"/>
              </a:rPr>
              <a:t>Misc所有人都可以做</a:t>
            </a:r>
            <a:endParaRPr lang="zh-CN" altLang="en-US" sz="2400" dirty="0">
              <a:sym typeface="+mn-ea"/>
            </a:endParaRPr>
          </a:p>
          <a:p>
            <a:pPr algn="l"/>
            <a:endParaRPr lang="zh-CN" altLang="en-US" sz="2400" dirty="0">
              <a:sym typeface="+mn-ea"/>
            </a:endParaRPr>
          </a:p>
          <a:p>
            <a:pPr algn="l"/>
            <a:r>
              <a:rPr lang="zh-CN" altLang="en-US" sz="2400" dirty="0">
                <a:solidFill>
                  <a:srgbClr val="FF0000"/>
                </a:solidFill>
                <a:sym typeface="+mn-ea"/>
              </a:rPr>
              <a:t>入门知识：</a:t>
            </a:r>
            <a:endParaRPr lang="zh-CN" altLang="en-US" sz="2400" dirty="0">
              <a:solidFill>
                <a:srgbClr val="FF0000"/>
              </a:solidFill>
              <a:sym typeface="+mn-ea"/>
            </a:endParaRPr>
          </a:p>
          <a:p>
            <a:pPr algn="l"/>
            <a:r>
              <a:rPr lang="zh-CN" altLang="en-US" sz="2400" dirty="0">
                <a:sym typeface="+mn-ea"/>
              </a:rPr>
              <a:t>都要学的内容：</a:t>
            </a:r>
            <a:r>
              <a:rPr lang="en-US" altLang="zh-CN" sz="2400" dirty="0">
                <a:sym typeface="+mn-ea"/>
              </a:rPr>
              <a:t>Linux</a:t>
            </a:r>
            <a:r>
              <a:rPr lang="zh-CN" altLang="en-US" sz="2400" dirty="0">
                <a:sym typeface="+mn-ea"/>
              </a:rPr>
              <a:t>基础、计算机组成原理、操作系统原理、网络协议分析</a:t>
            </a:r>
            <a:endParaRPr lang="zh-CN" altLang="en-US" sz="2400" dirty="0">
              <a:sym typeface="+mn-ea"/>
            </a:endParaRPr>
          </a:p>
          <a:p>
            <a:pPr algn="l"/>
            <a:r>
              <a:rPr lang="zh-CN" altLang="en-US" sz="2400" dirty="0">
                <a:solidFill>
                  <a:srgbClr val="FFFF00"/>
                </a:solidFill>
                <a:sym typeface="+mn-ea"/>
              </a:rPr>
              <a:t>A方向：</a:t>
            </a:r>
            <a:r>
              <a:rPr lang="en-US" altLang="zh-CN" sz="2400" dirty="0">
                <a:sym typeface="+mn-ea"/>
              </a:rPr>
              <a:t>C</a:t>
            </a:r>
            <a:r>
              <a:rPr lang="zh-CN" altLang="en-US" sz="2400" dirty="0">
                <a:sym typeface="+mn-ea"/>
              </a:rPr>
              <a:t>与汇编、逆向工程、缓冲区溢出、</a:t>
            </a:r>
            <a:r>
              <a:rPr lang="en-US" altLang="zh-CN" sz="2400" dirty="0">
                <a:sym typeface="+mn-ea"/>
              </a:rPr>
              <a:t>Glibc Heap</a:t>
            </a:r>
            <a:r>
              <a:rPr lang="zh-CN" altLang="en-US" sz="2400" dirty="0">
                <a:sym typeface="+mn-ea"/>
              </a:rPr>
              <a:t>管理细节等</a:t>
            </a:r>
            <a:endParaRPr lang="zh-CN" altLang="en-US" sz="2400" dirty="0">
              <a:sym typeface="+mn-ea"/>
            </a:endParaRPr>
          </a:p>
          <a:p>
            <a:pPr algn="l"/>
            <a:r>
              <a:rPr lang="zh-CN" altLang="en-US" sz="2800" dirty="0">
                <a:solidFill>
                  <a:srgbClr val="FFFF00"/>
                </a:solidFill>
                <a:sym typeface="+mn-ea"/>
              </a:rPr>
              <a:t>B方向：</a:t>
            </a:r>
            <a:r>
              <a:rPr lang="zh-CN" altLang="en-US" sz="2800" dirty="0">
                <a:sym typeface="+mn-ea"/>
              </a:rPr>
              <a:t>Web安全、网络安全、内网渗透、数据库基础及安全等</a:t>
            </a:r>
            <a:endParaRPr lang="zh-CN" altLang="en-US" sz="2800" dirty="0">
              <a:sym typeface="+mn-ea"/>
            </a:endParaRPr>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69"/>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如何入门</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7321550" y="384175"/>
            <a:ext cx="3716655" cy="460375"/>
          </a:xfrm>
          <a:prstGeom prst="rect">
            <a:avLst/>
          </a:prstGeom>
          <a:noFill/>
        </p:spPr>
        <p:txBody>
          <a:bodyPr wrap="square" rtlCol="0">
            <a:spAutoFit/>
          </a:bodyPr>
          <a:lstStyle/>
          <a:p>
            <a:r>
              <a:rPr lang="en-US" altLang="zh-CN" sz="2400">
                <a:solidFill>
                  <a:schemeClr val="bg1"/>
                </a:solidFill>
                <a:latin typeface="华文行楷" panose="02010800040101010101" charset="-122"/>
                <a:ea typeface="华文行楷" panose="02010800040101010101" charset="-122"/>
              </a:rPr>
              <a:t>HPU</a:t>
            </a:r>
            <a:r>
              <a:rPr lang="zh-CN" altLang="en-US" sz="2400">
                <a:solidFill>
                  <a:schemeClr val="bg1"/>
                </a:solidFill>
                <a:latin typeface="华文行楷" panose="02010800040101010101" charset="-122"/>
                <a:ea typeface="华文行楷" panose="02010800040101010101" charset="-122"/>
              </a:rPr>
              <a:t>信安培训</a:t>
            </a:r>
            <a:endParaRPr lang="zh-CN" altLang="en-US" sz="240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0" y="186372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如何入门</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3" name="文本框 2"/>
          <p:cNvSpPr txBox="1"/>
          <p:nvPr/>
        </p:nvSpPr>
        <p:spPr>
          <a:xfrm>
            <a:off x="1415480" y="2429701"/>
            <a:ext cx="9951085" cy="3080715"/>
          </a:xfrm>
          <a:prstGeom prst="rect">
            <a:avLst/>
          </a:prstGeom>
          <a:noFill/>
        </p:spPr>
        <p:txBody>
          <a:bodyPr wrap="square" rtlCol="0">
            <a:spAutoFit/>
          </a:bodyPr>
          <a:lstStyle/>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err="1">
                <a:solidFill>
                  <a:schemeClr val="bg1"/>
                </a:solidFill>
                <a:latin typeface="Comic Sans MS" panose="030F0702030302020204" pitchFamily="66" charset="0"/>
                <a:ea typeface="微软雅黑 Light" panose="020B0502040204020203" charset="-122"/>
                <a:sym typeface="+mn-ea"/>
              </a:rPr>
              <a:t>Misc</a:t>
            </a:r>
            <a:r>
              <a:rPr lang="zh-CN" altLang="en-US" sz="2800" dirty="0">
                <a:solidFill>
                  <a:schemeClr val="bg1"/>
                </a:solidFill>
                <a:latin typeface="Comic Sans MS" panose="030F0702030302020204" pitchFamily="66" charset="0"/>
                <a:ea typeface="微软雅黑 Light" panose="020B0502040204020203" charset="-122"/>
                <a:sym typeface="+mn-ea"/>
              </a:rPr>
              <a:t>：丰富的计算机基础知识、想象力</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Web</a:t>
            </a:r>
            <a:r>
              <a:rPr lang="zh-CN" altLang="en-US" sz="2800" dirty="0">
                <a:solidFill>
                  <a:schemeClr val="bg1"/>
                </a:solidFill>
                <a:latin typeface="Comic Sans MS" panose="030F0702030302020204" pitchFamily="66" charset="0"/>
                <a:ea typeface="微软雅黑 Light" panose="020B0502040204020203" charset="-122"/>
                <a:sym typeface="+mn-ea"/>
              </a:rPr>
              <a:t>：</a:t>
            </a:r>
            <a:r>
              <a:rPr lang="en-US" altLang="zh-CN" sz="2800" dirty="0">
                <a:solidFill>
                  <a:schemeClr val="bg1"/>
                </a:solidFill>
                <a:latin typeface="Comic Sans MS" panose="030F0702030302020204" pitchFamily="66" charset="0"/>
                <a:ea typeface="微软雅黑 Light" panose="020B0502040204020203" charset="-122"/>
                <a:sym typeface="+mn-ea"/>
              </a:rPr>
              <a:t>Web</a:t>
            </a:r>
            <a:r>
              <a:rPr lang="zh-CN" altLang="en-US" sz="2800" dirty="0">
                <a:solidFill>
                  <a:schemeClr val="bg1"/>
                </a:solidFill>
                <a:latin typeface="Comic Sans MS" panose="030F0702030302020204" pitchFamily="66" charset="0"/>
                <a:ea typeface="微软雅黑 Light" panose="020B0502040204020203" charset="-122"/>
                <a:sym typeface="+mn-ea"/>
              </a:rPr>
              <a:t>开发编程（</a:t>
            </a:r>
            <a:r>
              <a:rPr lang="en-US" altLang="zh-CN" sz="2800" dirty="0">
                <a:solidFill>
                  <a:schemeClr val="bg1"/>
                </a:solidFill>
                <a:latin typeface="Comic Sans MS" panose="030F0702030302020204" pitchFamily="66" charset="0"/>
                <a:ea typeface="微软雅黑 Light" panose="020B0502040204020203" charset="-122"/>
                <a:sym typeface="+mn-ea"/>
              </a:rPr>
              <a:t>PHP</a:t>
            </a:r>
            <a:r>
              <a:rPr lang="zh-CN" altLang="en-US" sz="2800" dirty="0">
                <a:solidFill>
                  <a:schemeClr val="bg1"/>
                </a:solidFill>
                <a:latin typeface="Comic Sans MS" panose="030F0702030302020204" pitchFamily="66" charset="0"/>
                <a:ea typeface="微软雅黑 Light" panose="020B0502040204020203" charset="-122"/>
                <a:sym typeface="+mn-ea"/>
              </a:rPr>
              <a:t>、</a:t>
            </a:r>
            <a:r>
              <a:rPr lang="en-US" altLang="zh-CN" sz="2800" dirty="0">
                <a:solidFill>
                  <a:schemeClr val="bg1"/>
                </a:solidFill>
                <a:latin typeface="Comic Sans MS" panose="030F0702030302020204" pitchFamily="66" charset="0"/>
                <a:ea typeface="微软雅黑 Light" panose="020B0502040204020203" charset="-122"/>
                <a:sym typeface="+mn-ea"/>
              </a:rPr>
              <a:t>JavaScript</a:t>
            </a:r>
            <a:r>
              <a:rPr lang="zh-CN" altLang="en-US" sz="2800" dirty="0">
                <a:solidFill>
                  <a:schemeClr val="bg1"/>
                </a:solidFill>
                <a:latin typeface="Comic Sans MS" panose="030F0702030302020204" pitchFamily="66" charset="0"/>
                <a:ea typeface="微软雅黑 Light" panose="020B0502040204020203" charset="-122"/>
                <a:sym typeface="+mn-ea"/>
              </a:rPr>
              <a:t>）</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Crypto</a:t>
            </a:r>
            <a:r>
              <a:rPr lang="zh-CN" altLang="en-US" sz="2800" dirty="0">
                <a:solidFill>
                  <a:schemeClr val="bg1"/>
                </a:solidFill>
                <a:latin typeface="Comic Sans MS" panose="030F0702030302020204" pitchFamily="66" charset="0"/>
                <a:ea typeface="微软雅黑 Light" panose="020B0502040204020203" charset="-122"/>
                <a:sym typeface="+mn-ea"/>
              </a:rPr>
              <a:t>：数学基础、常见的加解密算法</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a:solidFill>
                  <a:schemeClr val="bg1"/>
                </a:solidFill>
                <a:latin typeface="Comic Sans MS" panose="030F0702030302020204" pitchFamily="66" charset="0"/>
                <a:ea typeface="微软雅黑 Light" panose="020B0502040204020203" charset="-122"/>
                <a:sym typeface="+mn-ea"/>
              </a:rPr>
              <a:t>RE</a:t>
            </a:r>
            <a:r>
              <a:rPr lang="zh-CN" altLang="en-US" sz="2800" dirty="0">
                <a:solidFill>
                  <a:schemeClr val="bg1"/>
                </a:solidFill>
                <a:latin typeface="Comic Sans MS" panose="030F0702030302020204" pitchFamily="66" charset="0"/>
                <a:ea typeface="微软雅黑 Light" panose="020B0502040204020203" charset="-122"/>
                <a:sym typeface="+mn-ea"/>
              </a:rPr>
              <a:t>：</a:t>
            </a:r>
            <a:r>
              <a:rPr lang="en-US" altLang="zh-CN" sz="2800" dirty="0">
                <a:solidFill>
                  <a:schemeClr val="bg1"/>
                </a:solidFill>
                <a:latin typeface="Comic Sans MS" panose="030F0702030302020204" pitchFamily="66" charset="0"/>
                <a:ea typeface="微软雅黑 Light" panose="020B0502040204020203" charset="-122"/>
                <a:sym typeface="+mn-ea"/>
              </a:rPr>
              <a:t>C</a:t>
            </a:r>
            <a:r>
              <a:rPr lang="zh-CN" altLang="en-US" sz="2800" dirty="0">
                <a:solidFill>
                  <a:schemeClr val="bg1"/>
                </a:solidFill>
                <a:latin typeface="Comic Sans MS" panose="030F0702030302020204" pitchFamily="66" charset="0"/>
                <a:ea typeface="微软雅黑 Light" panose="020B0502040204020203" charset="-122"/>
                <a:sym typeface="+mn-ea"/>
              </a:rPr>
              <a:t>、汇编基础、软件开发经验、</a:t>
            </a:r>
            <a:r>
              <a:rPr lang="en-US" altLang="zh-CN" sz="2800" dirty="0">
                <a:solidFill>
                  <a:schemeClr val="bg1"/>
                </a:solidFill>
                <a:latin typeface="Comic Sans MS" panose="030F0702030302020204" pitchFamily="66" charset="0"/>
                <a:ea typeface="微软雅黑 Light" panose="020B0502040204020203" charset="-122"/>
                <a:sym typeface="+mn-ea"/>
              </a:rPr>
              <a:t>Linux</a:t>
            </a:r>
            <a:r>
              <a:rPr lang="zh-CN" altLang="en-US" sz="2800" dirty="0">
                <a:solidFill>
                  <a:schemeClr val="bg1"/>
                </a:solidFill>
                <a:latin typeface="Comic Sans MS" panose="030F0702030302020204" pitchFamily="66" charset="0"/>
                <a:ea typeface="微软雅黑 Light" panose="020B0502040204020203" charset="-122"/>
                <a:sym typeface="+mn-ea"/>
              </a:rPr>
              <a:t>基本操作、耐心</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800" dirty="0" err="1">
                <a:solidFill>
                  <a:schemeClr val="bg1"/>
                </a:solidFill>
                <a:latin typeface="Comic Sans MS" panose="030F0702030302020204" pitchFamily="66" charset="0"/>
                <a:ea typeface="微软雅黑 Light" panose="020B0502040204020203" charset="-122"/>
                <a:sym typeface="+mn-ea"/>
              </a:rPr>
              <a:t>Pwn</a:t>
            </a:r>
            <a:r>
              <a:rPr lang="zh-CN" altLang="en-US" sz="2800" dirty="0">
                <a:solidFill>
                  <a:schemeClr val="bg1"/>
                </a:solidFill>
                <a:latin typeface="Comic Sans MS" panose="030F0702030302020204" pitchFamily="66" charset="0"/>
                <a:ea typeface="微软雅黑 Light" panose="020B0502040204020203" charset="-122"/>
                <a:sym typeface="+mn-ea"/>
              </a:rPr>
              <a:t>：逆向技能、对操作系统部分底层细节的了解</a:t>
            </a:r>
            <a:endParaRPr lang="en-US" altLang="zh-CN" sz="2800" dirty="0">
              <a:solidFill>
                <a:schemeClr val="bg1"/>
              </a:solidFill>
              <a:latin typeface="Comic Sans MS" panose="030F0702030302020204" pitchFamily="66" charset="0"/>
              <a:ea typeface="微软雅黑 Light" panose="020B0502040204020203" charset="-122"/>
              <a:sym typeface="+mn-ea"/>
            </a:endParaRPr>
          </a:p>
          <a:p>
            <a:pPr marL="431800" indent="-323850" defTabSz="0" fontAlgn="base">
              <a:lnSpc>
                <a:spcPct val="117000"/>
              </a:lnSpc>
              <a:buClr>
                <a:srgbClr val="FF6633"/>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800" dirty="0">
                <a:solidFill>
                  <a:schemeClr val="bg1"/>
                </a:solidFill>
                <a:latin typeface="Comic Sans MS" panose="030F0702030302020204" pitchFamily="66" charset="0"/>
                <a:ea typeface="微软雅黑 Light" panose="020B0502040204020203" charset="-122"/>
                <a:sym typeface="+mn-ea"/>
              </a:rPr>
              <a:t>自学能力</a:t>
            </a:r>
            <a:endParaRPr lang="en-US" altLang="zh-CN" sz="2800" dirty="0">
              <a:solidFill>
                <a:schemeClr val="bg1"/>
              </a:solidFill>
              <a:latin typeface="Comic Sans MS" panose="030F0702030302020204" pitchFamily="66" charset="0"/>
              <a:ea typeface="微软雅黑 Light" panose="020B0502040204020203" charset="-122"/>
              <a:sym typeface="+mn-ea"/>
            </a:endParaRPr>
          </a:p>
        </p:txBody>
      </p:sp>
      <p:sp>
        <p:nvSpPr>
          <p:cNvPr id="4" name="文本框 3"/>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551384" y="1809750"/>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a:solidFill>
                  <a:schemeClr val="bg1"/>
                </a:solidFill>
                <a:hlinkClick r:id="rId1"/>
              </a:rPr>
              <a:t>有用的学习平台和工具平台：</a:t>
            </a:r>
            <a:endParaRPr lang="en-US" altLang="zh-CN" sz="2400" dirty="0">
              <a:solidFill>
                <a:schemeClr val="bg1"/>
              </a:solidFill>
              <a:hlinkClick r:id="rId1"/>
            </a:endParaRPr>
          </a:p>
          <a:p>
            <a:pPr algn="l"/>
            <a:r>
              <a:rPr lang="zh-CN" altLang="en-US" sz="2400" dirty="0">
                <a:solidFill>
                  <a:schemeClr val="bg1"/>
                </a:solidFill>
                <a:hlinkClick r:id="rId1"/>
              </a:rPr>
              <a:t>漏洞银行</a:t>
            </a:r>
            <a:r>
              <a:rPr lang="en-US" altLang="zh-CN" sz="2400" dirty="0">
                <a:solidFill>
                  <a:schemeClr val="bg1"/>
                </a:solidFill>
                <a:hlinkClick r:id="rId1"/>
              </a:rPr>
              <a:t>(BUGBANK) </a:t>
            </a:r>
            <a:r>
              <a:rPr lang="zh-CN" altLang="en-US" sz="2400" dirty="0">
                <a:solidFill>
                  <a:schemeClr val="bg1"/>
                </a:solidFill>
                <a:hlinkClick r:id="rId1"/>
              </a:rPr>
              <a:t>官方网站 </a:t>
            </a:r>
            <a:r>
              <a:rPr lang="en-US" altLang="zh-CN" sz="2400" dirty="0">
                <a:solidFill>
                  <a:schemeClr val="bg1"/>
                </a:solidFill>
                <a:hlinkClick r:id="rId1"/>
              </a:rPr>
              <a:t>| </a:t>
            </a:r>
            <a:r>
              <a:rPr lang="zh-CN" altLang="en-US" sz="2400" dirty="0">
                <a:solidFill>
                  <a:schemeClr val="bg1"/>
                </a:solidFill>
                <a:hlinkClick r:id="rId1"/>
              </a:rPr>
              <a:t>领先的网络安全漏洞发现品牌 </a:t>
            </a:r>
            <a:r>
              <a:rPr lang="en-US" altLang="zh-CN" sz="2400" dirty="0">
                <a:solidFill>
                  <a:schemeClr val="bg1"/>
                </a:solidFill>
                <a:hlinkClick r:id="rId1"/>
              </a:rPr>
              <a:t>| </a:t>
            </a:r>
            <a:r>
              <a:rPr lang="zh-CN" altLang="en-US" sz="2400" dirty="0">
                <a:solidFill>
                  <a:schemeClr val="bg1"/>
                </a:solidFill>
                <a:hlinkClick r:id="rId1"/>
              </a:rPr>
              <a:t>开放安全的提出者与倡导者 </a:t>
            </a:r>
            <a:r>
              <a:rPr lang="en-US" altLang="zh-CN" sz="2400" dirty="0">
                <a:solidFill>
                  <a:schemeClr val="bg1"/>
                </a:solidFill>
                <a:hlinkClick r:id="rId1"/>
              </a:rPr>
              <a:t>| </a:t>
            </a:r>
            <a:r>
              <a:rPr lang="zh-CN" altLang="en-US" sz="2400" dirty="0">
                <a:solidFill>
                  <a:schemeClr val="bg1"/>
                </a:solidFill>
                <a:hlinkClick r:id="rId1"/>
              </a:rPr>
              <a:t>创新的漏洞发现平台</a:t>
            </a:r>
            <a:endParaRPr lang="en-US" altLang="zh-CN" sz="2400" dirty="0">
              <a:solidFill>
                <a:schemeClr val="bg1"/>
              </a:solidFill>
            </a:endParaRPr>
          </a:p>
          <a:p>
            <a:pPr algn="l"/>
            <a:r>
              <a:rPr lang="zh-CN" altLang="en-US" sz="2400" dirty="0">
                <a:solidFill>
                  <a:schemeClr val="bg1"/>
                </a:solidFill>
                <a:hlinkClick r:id="rId2"/>
              </a:rPr>
              <a:t>吾爱破解 </a:t>
            </a:r>
            <a:r>
              <a:rPr lang="en-US" altLang="zh-CN" sz="2400" dirty="0">
                <a:solidFill>
                  <a:schemeClr val="bg1"/>
                </a:solidFill>
                <a:hlinkClick r:id="rId2"/>
              </a:rPr>
              <a:t>- LCG - LSG|</a:t>
            </a:r>
            <a:r>
              <a:rPr lang="zh-CN" altLang="en-US" sz="2400" dirty="0">
                <a:solidFill>
                  <a:schemeClr val="bg1"/>
                </a:solidFill>
                <a:hlinkClick r:id="rId2"/>
              </a:rPr>
              <a:t>安卓破解</a:t>
            </a:r>
            <a:r>
              <a:rPr lang="en-US" altLang="zh-CN" sz="2400" dirty="0">
                <a:solidFill>
                  <a:schemeClr val="bg1"/>
                </a:solidFill>
                <a:hlinkClick r:id="rId2"/>
              </a:rPr>
              <a:t>|</a:t>
            </a:r>
            <a:r>
              <a:rPr lang="zh-CN" altLang="en-US" sz="2400" dirty="0">
                <a:solidFill>
                  <a:schemeClr val="bg1"/>
                </a:solidFill>
                <a:hlinkClick r:id="rId2"/>
              </a:rPr>
              <a:t>病毒分析</a:t>
            </a:r>
            <a:r>
              <a:rPr lang="en-US" altLang="zh-CN" sz="2400" dirty="0">
                <a:solidFill>
                  <a:schemeClr val="bg1"/>
                </a:solidFill>
                <a:hlinkClick r:id="rId2"/>
              </a:rPr>
              <a:t>|www.52pojie.cn</a:t>
            </a:r>
            <a:endParaRPr lang="en-US" altLang="zh-CN" sz="2400" dirty="0">
              <a:solidFill>
                <a:schemeClr val="bg1"/>
              </a:solidFill>
            </a:endParaRPr>
          </a:p>
          <a:p>
            <a:pPr algn="l"/>
            <a:r>
              <a:rPr lang="zh-CN" altLang="en-US" sz="2400" dirty="0">
                <a:solidFill>
                  <a:schemeClr val="bg1"/>
                </a:solidFill>
                <a:hlinkClick r:id="rId3"/>
              </a:rPr>
              <a:t>在线工具 </a:t>
            </a:r>
            <a:r>
              <a:rPr lang="en-US" altLang="zh-CN" sz="2400" dirty="0">
                <a:solidFill>
                  <a:schemeClr val="bg1"/>
                </a:solidFill>
                <a:hlinkClick r:id="rId3"/>
              </a:rPr>
              <a:t>- </a:t>
            </a:r>
            <a:r>
              <a:rPr lang="en-US" altLang="zh-CN" sz="2400" dirty="0" err="1">
                <a:solidFill>
                  <a:schemeClr val="bg1"/>
                </a:solidFill>
                <a:hlinkClick r:id="rId3"/>
              </a:rPr>
              <a:t>Bugku</a:t>
            </a:r>
            <a:r>
              <a:rPr lang="en-US" altLang="zh-CN" sz="2400" dirty="0">
                <a:solidFill>
                  <a:schemeClr val="bg1"/>
                </a:solidFill>
                <a:hlinkClick r:id="rId3"/>
              </a:rPr>
              <a:t> CTF</a:t>
            </a:r>
            <a:endParaRPr lang="en-US" altLang="zh-CN" sz="2400" dirty="0">
              <a:solidFill>
                <a:schemeClr val="bg1"/>
              </a:solidFill>
            </a:endParaRPr>
          </a:p>
          <a:p>
            <a:pPr algn="l"/>
            <a:r>
              <a:rPr lang="zh-CN" altLang="en-US" sz="2400" dirty="0">
                <a:solidFill>
                  <a:schemeClr val="bg1"/>
                </a:solidFill>
                <a:hlinkClick r:id="rId4"/>
              </a:rPr>
              <a:t>首页 </a:t>
            </a:r>
            <a:r>
              <a:rPr lang="en-US" altLang="zh-CN" sz="2400" dirty="0">
                <a:solidFill>
                  <a:schemeClr val="bg1"/>
                </a:solidFill>
                <a:hlinkClick r:id="rId4"/>
              </a:rPr>
              <a:t>- VULHUB</a:t>
            </a:r>
            <a:r>
              <a:rPr lang="zh-CN" altLang="en-US" sz="2400" dirty="0">
                <a:solidFill>
                  <a:schemeClr val="bg1"/>
                </a:solidFill>
                <a:hlinkClick r:id="rId4"/>
              </a:rPr>
              <a:t>开源网络安全威胁库 </a:t>
            </a:r>
            <a:r>
              <a:rPr lang="en-US" altLang="zh-CN" sz="2400" dirty="0">
                <a:solidFill>
                  <a:schemeClr val="bg1"/>
                </a:solidFill>
                <a:hlinkClick r:id="rId4"/>
              </a:rPr>
              <a:t>(scap.org.cn)</a:t>
            </a:r>
            <a:endParaRPr lang="en-US" altLang="zh-CN" sz="2400" dirty="0">
              <a:solidFill>
                <a:schemeClr val="bg1"/>
              </a:solidFill>
            </a:endParaRPr>
          </a:p>
          <a:p>
            <a:pPr algn="l"/>
            <a:endParaRPr lang="en-US" altLang="zh-CN" sz="2400" u="sng" dirty="0">
              <a:solidFill>
                <a:schemeClr val="bg1"/>
              </a:solidFill>
              <a:sym typeface="+mn-ea"/>
            </a:endParaRPr>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69"/>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如何入门</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5"/>
          <a:stretch>
            <a:fillRect/>
          </a:stretch>
        </p:blipFill>
        <p:spPr>
          <a:xfrm>
            <a:off x="986155" y="331470"/>
            <a:ext cx="2872740" cy="875665"/>
          </a:xfrm>
          <a:prstGeom prst="rect">
            <a:avLst/>
          </a:prstGeom>
        </p:spPr>
      </p:pic>
      <p:sp>
        <p:nvSpPr>
          <p:cNvPr id="2" name="文本框 1"/>
          <p:cNvSpPr txBox="1"/>
          <p:nvPr/>
        </p:nvSpPr>
        <p:spPr>
          <a:xfrm>
            <a:off x="7321550" y="384175"/>
            <a:ext cx="3716655" cy="460375"/>
          </a:xfrm>
          <a:prstGeom prst="rect">
            <a:avLst/>
          </a:prstGeom>
          <a:noFill/>
        </p:spPr>
        <p:txBody>
          <a:bodyPr wrap="square" rtlCol="0">
            <a:spAutoFit/>
          </a:bodyPr>
          <a:lstStyle/>
          <a:p>
            <a:r>
              <a:rPr lang="en-US" altLang="zh-CN" sz="2400">
                <a:solidFill>
                  <a:schemeClr val="bg1"/>
                </a:solidFill>
                <a:latin typeface="华文行楷" panose="02010800040101010101" charset="-122"/>
                <a:ea typeface="华文行楷" panose="02010800040101010101" charset="-122"/>
              </a:rPr>
              <a:t>HPU</a:t>
            </a:r>
            <a:r>
              <a:rPr lang="zh-CN" altLang="en-US" sz="2400">
                <a:solidFill>
                  <a:schemeClr val="bg1"/>
                </a:solidFill>
                <a:latin typeface="华文行楷" panose="02010800040101010101" charset="-122"/>
                <a:ea typeface="华文行楷" panose="02010800040101010101" charset="-122"/>
              </a:rPr>
              <a:t>信安培训</a:t>
            </a:r>
            <a:endParaRPr lang="zh-CN" altLang="en-US" sz="240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623392" y="1809750"/>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4800" u="sng" dirty="0">
                <a:solidFill>
                  <a:schemeClr val="bg1"/>
                </a:solidFill>
                <a:sym typeface="+mn-ea"/>
              </a:rPr>
              <a:t>CTF-Web </a:t>
            </a:r>
            <a:r>
              <a:rPr lang="zh-CN" altLang="en-US" sz="4800" u="sng" dirty="0">
                <a:solidFill>
                  <a:schemeClr val="bg1"/>
                </a:solidFill>
                <a:sym typeface="+mn-ea"/>
              </a:rPr>
              <a:t>高危漏洞演示</a:t>
            </a:r>
            <a:endParaRPr lang="en-US" altLang="zh-CN" sz="4800" u="sng" dirty="0">
              <a:solidFill>
                <a:schemeClr val="bg1"/>
              </a:solidFill>
              <a:sym typeface="+mn-ea"/>
            </a:endParaRPr>
          </a:p>
          <a:p>
            <a:pPr algn="l"/>
            <a:r>
              <a:rPr lang="en-US" altLang="zh-CN" sz="4800" u="sng" dirty="0">
                <a:solidFill>
                  <a:schemeClr val="bg1"/>
                </a:solidFill>
                <a:sym typeface="+mn-ea"/>
              </a:rPr>
              <a:t>AWD </a:t>
            </a:r>
            <a:r>
              <a:rPr lang="zh-CN" altLang="en-US" sz="4800" u="sng" dirty="0">
                <a:solidFill>
                  <a:schemeClr val="bg1"/>
                </a:solidFill>
                <a:sym typeface="+mn-ea"/>
              </a:rPr>
              <a:t>场景演示</a:t>
            </a:r>
            <a:endParaRPr lang="en-US" altLang="zh-CN" sz="4800" u="sng" dirty="0">
              <a:solidFill>
                <a:schemeClr val="bg1"/>
              </a:solidFill>
              <a:sym typeface="+mn-ea"/>
            </a:endParaRPr>
          </a:p>
          <a:p>
            <a:pPr algn="l"/>
            <a:r>
              <a:rPr lang="zh-CN" altLang="en-US" sz="4800" u="sng" dirty="0">
                <a:solidFill>
                  <a:schemeClr val="bg1"/>
                </a:solidFill>
                <a:sym typeface="+mn-ea"/>
              </a:rPr>
              <a:t>渗透测试实战演示</a:t>
            </a:r>
            <a:endParaRPr lang="en-US" altLang="zh-CN" sz="4800" u="sng" dirty="0">
              <a:solidFill>
                <a:schemeClr val="bg1"/>
              </a:solidFill>
              <a:sym typeface="+mn-ea"/>
            </a:endParaRPr>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实战演示</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7321550" y="384175"/>
            <a:ext cx="3716655" cy="460375"/>
          </a:xfrm>
          <a:prstGeom prst="rect">
            <a:avLst/>
          </a:prstGeom>
          <a:noFill/>
        </p:spPr>
        <p:txBody>
          <a:bodyPr wrap="square" rtlCol="0">
            <a:spAutoFit/>
          </a:bodyPr>
          <a:lstStyle/>
          <a:p>
            <a:r>
              <a:rPr lang="en-US" altLang="zh-CN" sz="2400">
                <a:solidFill>
                  <a:schemeClr val="bg1"/>
                </a:solidFill>
                <a:latin typeface="华文行楷" panose="02010800040101010101" charset="-122"/>
                <a:ea typeface="华文行楷" panose="02010800040101010101" charset="-122"/>
              </a:rPr>
              <a:t>HPU</a:t>
            </a:r>
            <a:r>
              <a:rPr lang="zh-CN" altLang="en-US" sz="2400">
                <a:solidFill>
                  <a:schemeClr val="bg1"/>
                </a:solidFill>
                <a:latin typeface="华文行楷" panose="02010800040101010101" charset="-122"/>
                <a:ea typeface="华文行楷" panose="02010800040101010101" charset="-122"/>
              </a:rPr>
              <a:t>信安培训</a:t>
            </a:r>
            <a:endParaRPr lang="zh-CN" altLang="en-US" sz="240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solidFill>
                  <a:srgbClr val="FFFF00"/>
                </a:solidFill>
              </a:rPr>
              <a:t>什么是</a:t>
            </a:r>
            <a:r>
              <a:rPr lang="en-US" altLang="zh-CN" b="1" dirty="0">
                <a:solidFill>
                  <a:srgbClr val="FFFF00"/>
                </a:solidFill>
              </a:rPr>
              <a:t>CTF</a:t>
            </a:r>
            <a:endParaRPr lang="zh-CN" altLang="en-US" b="1" dirty="0">
              <a:solidFill>
                <a:srgbClr val="FFFF00"/>
              </a:solidFill>
            </a:endParaRPr>
          </a:p>
        </p:txBody>
      </p:sp>
      <p:sp>
        <p:nvSpPr>
          <p:cNvPr id="3" name="副标题 2"/>
          <p:cNvSpPr>
            <a:spLocks noGrp="1"/>
          </p:cNvSpPr>
          <p:nvPr>
            <p:ph type="subTitle" idx="1"/>
          </p:nvPr>
        </p:nvSpPr>
        <p:spPr/>
        <p:txBody>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851682" y="1726193"/>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8000" u="sng" dirty="0">
                <a:solidFill>
                  <a:schemeClr val="bg1"/>
                </a:solidFill>
                <a:sym typeface="+mn-ea"/>
              </a:rPr>
              <a:t>CTF-WEB</a:t>
            </a:r>
            <a:endParaRPr lang="en-US" altLang="zh-CN" sz="8000" u="sng" dirty="0">
              <a:solidFill>
                <a:schemeClr val="bg1"/>
              </a:solidFill>
              <a:sym typeface="+mn-ea"/>
            </a:endParaRPr>
          </a:p>
          <a:p>
            <a:pPr algn="l"/>
            <a:r>
              <a:rPr lang="en-US" altLang="zh-CN" sz="4000" u="sng" dirty="0">
                <a:solidFill>
                  <a:schemeClr val="bg1"/>
                </a:solidFill>
                <a:sym typeface="+mn-ea"/>
              </a:rPr>
              <a:t>SQL</a:t>
            </a:r>
            <a:r>
              <a:rPr lang="zh-CN" altLang="en-US" sz="4000" u="sng" dirty="0">
                <a:solidFill>
                  <a:schemeClr val="bg1"/>
                </a:solidFill>
                <a:sym typeface="+mn-ea"/>
              </a:rPr>
              <a:t>注入</a:t>
            </a:r>
            <a:endParaRPr lang="en-US" altLang="zh-CN" sz="4000" u="sng" dirty="0">
              <a:solidFill>
                <a:schemeClr val="bg1"/>
              </a:solidFill>
              <a:sym typeface="+mn-ea"/>
            </a:endParaRPr>
          </a:p>
          <a:p>
            <a:pPr algn="l"/>
            <a:r>
              <a:rPr lang="zh-CN" altLang="en-US" sz="4000" u="sng" dirty="0">
                <a:solidFill>
                  <a:schemeClr val="bg1"/>
                </a:solidFill>
                <a:sym typeface="+mn-ea"/>
              </a:rPr>
              <a:t>文件上传</a:t>
            </a:r>
            <a:endParaRPr lang="en-US" altLang="zh-CN" sz="4000" u="sng" dirty="0">
              <a:solidFill>
                <a:schemeClr val="bg1"/>
              </a:solidFill>
              <a:sym typeface="+mn-ea"/>
            </a:endParaRPr>
          </a:p>
          <a:p>
            <a:pPr algn="l"/>
            <a:r>
              <a:rPr lang="en-US" altLang="zh-CN" sz="4000" u="sng" dirty="0">
                <a:solidFill>
                  <a:schemeClr val="bg1"/>
                </a:solidFill>
                <a:sym typeface="+mn-ea"/>
              </a:rPr>
              <a:t>RCE</a:t>
            </a:r>
            <a:endParaRPr lang="en-US" altLang="zh-CN" sz="4000" u="sng" dirty="0">
              <a:solidFill>
                <a:schemeClr val="bg1"/>
              </a:solidFill>
              <a:sym typeface="+mn-ea"/>
            </a:endParaRPr>
          </a:p>
          <a:p>
            <a:pPr algn="l"/>
            <a:r>
              <a:rPr lang="en-US" altLang="zh-CN" sz="4000" u="sng" dirty="0">
                <a:solidFill>
                  <a:schemeClr val="bg1"/>
                </a:solidFill>
                <a:sym typeface="+mn-ea"/>
              </a:rPr>
              <a:t>…</a:t>
            </a:r>
            <a:endParaRPr lang="en-US" altLang="zh-CN" sz="4000" u="sng" dirty="0">
              <a:solidFill>
                <a:schemeClr val="bg1"/>
              </a:solidFill>
              <a:sym typeface="+mn-ea"/>
            </a:endParaRPr>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实战演示</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7321550" y="384175"/>
            <a:ext cx="3716655" cy="460375"/>
          </a:xfrm>
          <a:prstGeom prst="rect">
            <a:avLst/>
          </a:prstGeom>
          <a:noFill/>
        </p:spPr>
        <p:txBody>
          <a:bodyPr wrap="square" rtlCol="0">
            <a:spAutoFit/>
          </a:bodyPr>
          <a:lstStyle/>
          <a:p>
            <a:r>
              <a:rPr lang="en-US" altLang="zh-CN" sz="2400">
                <a:solidFill>
                  <a:schemeClr val="bg1"/>
                </a:solidFill>
                <a:latin typeface="华文行楷" panose="02010800040101010101" charset="-122"/>
                <a:ea typeface="华文行楷" panose="02010800040101010101" charset="-122"/>
              </a:rPr>
              <a:t>HPU</a:t>
            </a:r>
            <a:r>
              <a:rPr lang="zh-CN" altLang="en-US" sz="2400">
                <a:solidFill>
                  <a:schemeClr val="bg1"/>
                </a:solidFill>
                <a:latin typeface="华文行楷" panose="02010800040101010101" charset="-122"/>
                <a:ea typeface="华文行楷" panose="02010800040101010101" charset="-122"/>
              </a:rPr>
              <a:t>信安培训</a:t>
            </a:r>
            <a:endParaRPr lang="zh-CN" altLang="en-US" sz="240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722630" y="1913213"/>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7200" u="sng" dirty="0">
                <a:solidFill>
                  <a:schemeClr val="bg1"/>
                </a:solidFill>
                <a:sym typeface="+mn-ea"/>
              </a:rPr>
              <a:t>AWD</a:t>
            </a:r>
            <a:endParaRPr lang="en-US" altLang="zh-CN" sz="7200" u="sng" dirty="0">
              <a:solidFill>
                <a:schemeClr val="bg1"/>
              </a:solidFill>
              <a:sym typeface="+mn-ea"/>
            </a:endParaRPr>
          </a:p>
          <a:p>
            <a:pPr algn="l"/>
            <a:r>
              <a:rPr lang="zh-CN" altLang="en-US" sz="3200" u="sng" dirty="0">
                <a:solidFill>
                  <a:schemeClr val="bg1"/>
                </a:solidFill>
                <a:sym typeface="+mn-ea"/>
              </a:rPr>
              <a:t>攻击思路</a:t>
            </a:r>
            <a:endParaRPr lang="en-US" altLang="zh-CN" sz="3200" u="sng" dirty="0">
              <a:solidFill>
                <a:schemeClr val="bg1"/>
              </a:solidFill>
              <a:sym typeface="+mn-ea"/>
            </a:endParaRPr>
          </a:p>
          <a:p>
            <a:pPr algn="l"/>
            <a:r>
              <a:rPr lang="zh-CN" altLang="en-US" sz="3200" u="sng" dirty="0">
                <a:solidFill>
                  <a:schemeClr val="bg1"/>
                </a:solidFill>
                <a:sym typeface="+mn-ea"/>
              </a:rPr>
              <a:t>防守思路</a:t>
            </a:r>
            <a:endParaRPr lang="en-US" altLang="zh-CN" sz="3200" u="sng" dirty="0">
              <a:solidFill>
                <a:schemeClr val="bg1"/>
              </a:solidFill>
              <a:sym typeface="+mn-ea"/>
            </a:endParaRPr>
          </a:p>
          <a:p>
            <a:pPr algn="l"/>
            <a:r>
              <a:rPr lang="zh-CN" altLang="en-US" sz="3200" u="sng" dirty="0">
                <a:solidFill>
                  <a:schemeClr val="bg1"/>
                </a:solidFill>
                <a:sym typeface="+mn-ea"/>
              </a:rPr>
              <a:t>自动化刷分</a:t>
            </a:r>
            <a:endParaRPr lang="en-US" altLang="zh-CN" sz="3200" u="sng" dirty="0">
              <a:solidFill>
                <a:schemeClr val="bg1"/>
              </a:solidFill>
              <a:sym typeface="+mn-ea"/>
            </a:endParaRPr>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实战演示</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7321550" y="384175"/>
            <a:ext cx="3716655" cy="460375"/>
          </a:xfrm>
          <a:prstGeom prst="rect">
            <a:avLst/>
          </a:prstGeom>
          <a:noFill/>
        </p:spPr>
        <p:txBody>
          <a:bodyPr wrap="square" rtlCol="0">
            <a:spAutoFit/>
          </a:bodyPr>
          <a:lstStyle/>
          <a:p>
            <a:r>
              <a:rPr lang="en-US" altLang="zh-CN" sz="2400">
                <a:solidFill>
                  <a:schemeClr val="bg1"/>
                </a:solidFill>
                <a:latin typeface="华文行楷" panose="02010800040101010101" charset="-122"/>
                <a:ea typeface="华文行楷" panose="02010800040101010101" charset="-122"/>
              </a:rPr>
              <a:t>HPU</a:t>
            </a:r>
            <a:r>
              <a:rPr lang="zh-CN" altLang="en-US" sz="2400">
                <a:solidFill>
                  <a:schemeClr val="bg1"/>
                </a:solidFill>
                <a:latin typeface="华文行楷" panose="02010800040101010101" charset="-122"/>
                <a:ea typeface="华文行楷" panose="02010800040101010101" charset="-122"/>
              </a:rPr>
              <a:t>信安培训</a:t>
            </a:r>
            <a:endParaRPr lang="zh-CN" altLang="en-US" sz="240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2912" y="1837210"/>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6000" u="sng" dirty="0">
                <a:solidFill>
                  <a:schemeClr val="bg1"/>
                </a:solidFill>
                <a:sym typeface="+mn-ea"/>
              </a:rPr>
              <a:t>渗透测试</a:t>
            </a:r>
            <a:r>
              <a:rPr lang="en-US" altLang="zh-CN" sz="6000" u="sng" dirty="0">
                <a:solidFill>
                  <a:schemeClr val="bg1"/>
                </a:solidFill>
                <a:sym typeface="+mn-ea"/>
              </a:rPr>
              <a:t>-</a:t>
            </a:r>
            <a:r>
              <a:rPr lang="zh-CN" altLang="en-US" sz="6000" u="sng" dirty="0">
                <a:solidFill>
                  <a:schemeClr val="bg1"/>
                </a:solidFill>
                <a:sym typeface="+mn-ea"/>
              </a:rPr>
              <a:t>实战</a:t>
            </a:r>
            <a:endParaRPr lang="en-US" altLang="zh-CN" sz="6000" u="sng" dirty="0">
              <a:solidFill>
                <a:schemeClr val="bg1"/>
              </a:solidFill>
              <a:sym typeface="+mn-ea"/>
            </a:endParaRPr>
          </a:p>
          <a:p>
            <a:pPr algn="l"/>
            <a:r>
              <a:rPr lang="zh-CN" altLang="en-US" sz="4000" u="sng" dirty="0">
                <a:solidFill>
                  <a:schemeClr val="bg1"/>
                </a:solidFill>
                <a:sym typeface="+mn-ea"/>
              </a:rPr>
              <a:t>渗透测试流程、思路、工具</a:t>
            </a:r>
            <a:endParaRPr lang="en-US" altLang="zh-CN" sz="4000" u="sng" dirty="0">
              <a:solidFill>
                <a:schemeClr val="bg1"/>
              </a:solidFill>
              <a:sym typeface="+mn-ea"/>
            </a:endParaRPr>
          </a:p>
          <a:p>
            <a:pPr algn="l"/>
            <a:r>
              <a:rPr lang="zh-CN" altLang="en-US" sz="4000" u="sng" dirty="0">
                <a:solidFill>
                  <a:schemeClr val="bg1"/>
                </a:solidFill>
                <a:sym typeface="+mn-ea"/>
              </a:rPr>
              <a:t>信息收集流程演示</a:t>
            </a:r>
            <a:endParaRPr lang="en-US" altLang="zh-CN" sz="4000" u="sng" dirty="0">
              <a:solidFill>
                <a:schemeClr val="bg1"/>
              </a:solidFill>
              <a:sym typeface="+mn-ea"/>
            </a:endParaRPr>
          </a:p>
          <a:p>
            <a:r>
              <a:rPr lang="en-US" altLang="zh-CN" sz="4000" u="sng" dirty="0">
                <a:solidFill>
                  <a:schemeClr val="bg1"/>
                </a:solidFill>
                <a:sym typeface="+mn-ea"/>
              </a:rPr>
              <a:t>MS12-020 </a:t>
            </a:r>
            <a:r>
              <a:rPr lang="zh-CN" altLang="en-US" sz="4000" u="sng" dirty="0">
                <a:solidFill>
                  <a:schemeClr val="bg1"/>
                </a:solidFill>
                <a:sym typeface="+mn-ea"/>
              </a:rPr>
              <a:t>永恒之蓝漏洞演示</a:t>
            </a:r>
            <a:endParaRPr lang="en-US" altLang="zh-CN" sz="4000" u="sng" dirty="0">
              <a:solidFill>
                <a:schemeClr val="bg1"/>
              </a:solidFill>
              <a:sym typeface="+mn-ea"/>
            </a:endParaRPr>
          </a:p>
          <a:p>
            <a:pPr algn="l"/>
            <a:r>
              <a:rPr lang="en-US" altLang="zh-CN" sz="4000" u="sng" dirty="0" err="1">
                <a:solidFill>
                  <a:schemeClr val="bg1"/>
                </a:solidFill>
                <a:sym typeface="+mn-ea"/>
              </a:rPr>
              <a:t>ThinkPHP</a:t>
            </a:r>
            <a:r>
              <a:rPr lang="en-US" altLang="zh-CN" sz="4000" u="sng" dirty="0">
                <a:solidFill>
                  <a:schemeClr val="bg1"/>
                </a:solidFill>
                <a:sym typeface="+mn-ea"/>
              </a:rPr>
              <a:t> 3.2.3 </a:t>
            </a:r>
            <a:r>
              <a:rPr lang="zh-CN" altLang="en-US" sz="4000" u="sng" dirty="0">
                <a:solidFill>
                  <a:schemeClr val="bg1"/>
                </a:solidFill>
                <a:sym typeface="+mn-ea"/>
              </a:rPr>
              <a:t>文件包含漏洞演示</a:t>
            </a:r>
            <a:endParaRPr lang="en-US" altLang="zh-CN" sz="4000" u="sng" dirty="0">
              <a:solidFill>
                <a:schemeClr val="bg1"/>
              </a:solidFill>
              <a:sym typeface="+mn-ea"/>
            </a:endParaRPr>
          </a:p>
          <a:p>
            <a:pPr algn="l"/>
            <a:r>
              <a:rPr lang="zh-CN" altLang="en-US" sz="4000" u="sng" dirty="0">
                <a:solidFill>
                  <a:schemeClr val="bg1"/>
                </a:solidFill>
                <a:sym typeface="+mn-ea"/>
              </a:rPr>
              <a:t>通达</a:t>
            </a:r>
            <a:r>
              <a:rPr lang="en-US" altLang="zh-CN" sz="4000" u="sng" dirty="0">
                <a:solidFill>
                  <a:schemeClr val="bg1"/>
                </a:solidFill>
                <a:sym typeface="+mn-ea"/>
              </a:rPr>
              <a:t>OA 2017 </a:t>
            </a:r>
            <a:r>
              <a:rPr lang="zh-CN" altLang="en-US" sz="4000" u="sng" dirty="0">
                <a:solidFill>
                  <a:schemeClr val="bg1"/>
                </a:solidFill>
                <a:sym typeface="+mn-ea"/>
              </a:rPr>
              <a:t>文件包含漏洞演示</a:t>
            </a:r>
            <a:endParaRPr lang="en-US" altLang="zh-CN" sz="4000" u="sng" dirty="0">
              <a:solidFill>
                <a:schemeClr val="bg1"/>
              </a:solidFill>
              <a:sym typeface="+mn-ea"/>
            </a:endParaRPr>
          </a:p>
          <a:p>
            <a:pPr algn="l"/>
            <a:endParaRPr lang="en-US" altLang="zh-CN" sz="4000" u="sng" dirty="0">
              <a:solidFill>
                <a:schemeClr val="bg1"/>
              </a:solidFill>
              <a:sym typeface="+mn-ea"/>
            </a:endParaRPr>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实战演示</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 name="文本框 1"/>
          <p:cNvSpPr txBox="1"/>
          <p:nvPr/>
        </p:nvSpPr>
        <p:spPr>
          <a:xfrm>
            <a:off x="7321550" y="384175"/>
            <a:ext cx="3716655" cy="460375"/>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0" y="190944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815" y="719"/>
              <a:ext cx="1785" cy="1069"/>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致谢</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5" name="文本框 24"/>
          <p:cNvSpPr txBox="1"/>
          <p:nvPr/>
        </p:nvSpPr>
        <p:spPr>
          <a:xfrm>
            <a:off x="7536180" y="637828"/>
            <a:ext cx="3716655" cy="460375"/>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2582227" y="2708920"/>
            <a:ext cx="7387590" cy="4216539"/>
          </a:xfrm>
          <a:prstGeom prst="rect">
            <a:avLst/>
          </a:prstGeom>
          <a:noFill/>
        </p:spPr>
        <p:txBody>
          <a:bodyPr wrap="square" rtlCol="0">
            <a:spAutoFit/>
          </a:bodyPr>
          <a:lstStyle/>
          <a:p>
            <a:pPr algn="ctr"/>
            <a:r>
              <a:rPr lang="zh-CN" altLang="en-US" sz="2000" b="1" i="0" dirty="0">
                <a:solidFill>
                  <a:schemeClr val="bg1"/>
                </a:solidFill>
                <a:effectLst/>
                <a:latin typeface="仿宋" panose="02010609060101010101" pitchFamily="49" charset="-122"/>
                <a:ea typeface="仿宋" panose="02010609060101010101" pitchFamily="49" charset="-122"/>
              </a:rPr>
              <a:t>我希望你们能够热爱网络安全，致力维护网络安全，维护国家利益，而不是将非法获取的信息拿来卖钱或者为了钱去攻击任何一个网站；</a:t>
            </a:r>
            <a:br>
              <a:rPr lang="zh-CN" altLang="en-US" sz="2000" dirty="0">
                <a:solidFill>
                  <a:schemeClr val="bg1"/>
                </a:solidFill>
                <a:latin typeface="仿宋" panose="02010609060101010101" pitchFamily="49" charset="-122"/>
                <a:ea typeface="仿宋" panose="02010609060101010101" pitchFamily="49" charset="-122"/>
              </a:rPr>
            </a:br>
            <a:br>
              <a:rPr lang="zh-CN" altLang="en-US" sz="2000" dirty="0">
                <a:solidFill>
                  <a:schemeClr val="bg1"/>
                </a:solidFill>
                <a:latin typeface="仿宋" panose="02010609060101010101" pitchFamily="49" charset="-122"/>
                <a:ea typeface="仿宋" panose="02010609060101010101" pitchFamily="49" charset="-122"/>
              </a:rPr>
            </a:br>
            <a:r>
              <a:rPr lang="zh-CN" altLang="en-US" sz="2000" b="1" i="0" dirty="0">
                <a:solidFill>
                  <a:schemeClr val="bg1"/>
                </a:solidFill>
                <a:effectLst/>
                <a:latin typeface="仿宋" panose="02010609060101010101" pitchFamily="49" charset="-122"/>
                <a:ea typeface="仿宋" panose="02010609060101010101" pitchFamily="49" charset="-122"/>
              </a:rPr>
              <a:t>我希望你们能够成为顶尖的网络安全工程师，带着中国红（ 白 ）客奋力追逐国外的组织，不要让人家瞧不起中国红（ 白 ）客；</a:t>
            </a:r>
            <a:endParaRPr lang="zh-CN" altLang="en-US" sz="2000" b="0" i="0" dirty="0">
              <a:solidFill>
                <a:schemeClr val="bg1"/>
              </a:solidFill>
              <a:effectLst/>
              <a:latin typeface="仿宋" panose="02010609060101010101" pitchFamily="49" charset="-122"/>
              <a:ea typeface="仿宋" panose="02010609060101010101" pitchFamily="49" charset="-122"/>
            </a:endParaRPr>
          </a:p>
          <a:p>
            <a:pPr algn="ctr"/>
            <a:br>
              <a:rPr lang="zh-CN" altLang="en-US" sz="2000" dirty="0">
                <a:solidFill>
                  <a:schemeClr val="bg1"/>
                </a:solidFill>
                <a:latin typeface="仿宋" panose="02010609060101010101" pitchFamily="49" charset="-122"/>
                <a:ea typeface="仿宋" panose="02010609060101010101" pitchFamily="49" charset="-122"/>
              </a:rPr>
            </a:br>
            <a:r>
              <a:rPr lang="zh-CN" altLang="en-US" sz="2000" b="1" i="0" dirty="0">
                <a:solidFill>
                  <a:schemeClr val="bg1"/>
                </a:solidFill>
                <a:effectLst/>
                <a:latin typeface="仿宋" panose="02010609060101010101" pitchFamily="49" charset="-122"/>
                <a:ea typeface="仿宋" panose="02010609060101010101" pitchFamily="49" charset="-122"/>
              </a:rPr>
              <a:t>我希望所有加入信安的少年们亦或是一不小心跌入深渊的少年们，能够醒悟过来，挣干净的钱，花着才舒心。</a:t>
            </a:r>
            <a:endParaRPr lang="zh-CN" altLang="en-US" sz="2000" b="0" i="0" dirty="0">
              <a:solidFill>
                <a:schemeClr val="bg1"/>
              </a:solidFill>
              <a:effectLst/>
              <a:latin typeface="仿宋" panose="02010609060101010101" pitchFamily="49" charset="-122"/>
              <a:ea typeface="仿宋" panose="02010609060101010101" pitchFamily="49" charset="-122"/>
            </a:endParaRPr>
          </a:p>
          <a:p>
            <a:pPr algn="ctr"/>
            <a:endParaRPr lang="zh-CN" altLang="en-US" sz="1600" dirty="0">
              <a:solidFill>
                <a:schemeClr val="bg1"/>
              </a:solidFill>
              <a:latin typeface="微软雅黑" panose="020B0503020204020204" pitchFamily="34" charset="-122"/>
              <a:ea typeface="微软雅黑" panose="020B0503020204020204" pitchFamily="34" charset="-122"/>
            </a:endParaRPr>
          </a:p>
          <a:p>
            <a:endParaRPr lang="zh-CN" altLang="en-US" sz="3600" dirty="0">
              <a:solidFill>
                <a:schemeClr val="bg1"/>
              </a:solidFill>
              <a:latin typeface="微软雅黑" panose="020B0503020204020204" pitchFamily="34" charset="-122"/>
              <a:ea typeface="微软雅黑" panose="020B0503020204020204" pitchFamily="34" charset="-122"/>
            </a:endParaRPr>
          </a:p>
          <a:p>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0" y="190944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815" y="719"/>
              <a:ext cx="1785" cy="1069"/>
            </a:xfrm>
            <a:prstGeom prst="rect">
              <a:avLst/>
            </a:prstGeom>
            <a:noFill/>
          </p:spPr>
          <p:txBody>
            <a:bodyPr wrap="square" rtlCol="0">
              <a:spAutoFit/>
            </a:bodyPr>
            <a:lstStyle/>
            <a:p>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致谢</a:t>
              </a:r>
              <a:endPar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5" name="文本框 24"/>
          <p:cNvSpPr txBox="1"/>
          <p:nvPr/>
        </p:nvSpPr>
        <p:spPr>
          <a:xfrm>
            <a:off x="7391400" y="384175"/>
            <a:ext cx="3716655" cy="822960"/>
          </a:xfrm>
          <a:prstGeom prst="rect">
            <a:avLst/>
          </a:prstGeom>
          <a:noFill/>
        </p:spPr>
        <p:txBody>
          <a:bodyPr wrap="square" rtlCol="0">
            <a:spAutoFit/>
          </a:bodyPr>
          <a:lstStyle/>
          <a:p>
            <a:r>
              <a:rPr lang="zh-CN" altLang="en-US" sz="2400">
                <a:solidFill>
                  <a:schemeClr val="bg1"/>
                </a:solidFill>
                <a:latin typeface="华文行楷" panose="02010800040101010101" charset="-122"/>
                <a:ea typeface="华文行楷" panose="02010800040101010101" charset="-122"/>
              </a:rPr>
              <a:t>明德任责</a:t>
            </a:r>
            <a:endParaRPr lang="zh-CN" altLang="en-US" sz="2400">
              <a:solidFill>
                <a:schemeClr val="bg1"/>
              </a:solidFill>
              <a:latin typeface="华文行楷" panose="02010800040101010101" charset="-122"/>
              <a:ea typeface="华文行楷" panose="02010800040101010101" charset="-122"/>
            </a:endParaRPr>
          </a:p>
          <a:p>
            <a:r>
              <a:rPr lang="zh-CN" altLang="en-US" sz="2400">
                <a:solidFill>
                  <a:schemeClr val="bg1"/>
                </a:solidFill>
                <a:latin typeface="华文行楷" panose="02010800040101010101" charset="-122"/>
                <a:ea typeface="华文行楷" panose="02010800040101010101" charset="-122"/>
              </a:rPr>
              <a:t>                 好学力行</a:t>
            </a:r>
            <a:endParaRPr lang="zh-CN" altLang="en-US" sz="240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2783632" y="2852936"/>
            <a:ext cx="7387590" cy="1754326"/>
          </a:xfrm>
          <a:prstGeom prst="rect">
            <a:avLst/>
          </a:prstGeom>
          <a:noFill/>
        </p:spPr>
        <p:txBody>
          <a:bodyPr wrap="squar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谢谢！</a:t>
            </a:r>
            <a:endParaRPr lang="zh-CN" altLang="en-US" sz="3600" dirty="0">
              <a:solidFill>
                <a:schemeClr val="bg1"/>
              </a:solidFill>
              <a:latin typeface="微软雅黑" panose="020B0503020204020204" pitchFamily="34" charset="-122"/>
              <a:ea typeface="微软雅黑" panose="020B0503020204020204" pitchFamily="34" charset="-122"/>
            </a:endParaRPr>
          </a:p>
          <a:p>
            <a:endParaRPr lang="zh-CN" altLang="en-US" sz="3600" dirty="0">
              <a:solidFill>
                <a:schemeClr val="bg1"/>
              </a:solidFill>
              <a:latin typeface="微软雅黑" panose="020B0503020204020204" pitchFamily="34" charset="-122"/>
              <a:ea typeface="微软雅黑" panose="020B0503020204020204" pitchFamily="34" charset="-122"/>
            </a:endParaRPr>
          </a:p>
          <a:p>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0" y="186372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fontAlgn="auto">
              <a:lnSpc>
                <a:spcPct val="150000"/>
              </a:lnSpc>
            </a:pPr>
            <a:endParaRPr lang="zh-CN" altLang="en-US"/>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pPr algn="ctr"/>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历史</a:t>
              </a:r>
              <a:endParaRPr lang="en-US" altLang="zh-CN"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5" name="文本框 24"/>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899160" y="1988820"/>
            <a:ext cx="2959735" cy="461665"/>
          </a:xfrm>
          <a:prstGeom prst="rect">
            <a:avLst/>
          </a:prstGeom>
          <a:noFill/>
        </p:spPr>
        <p:txBody>
          <a:bodyPr wrap="square" rtlCol="0">
            <a:spAutoFit/>
          </a:bodyPr>
          <a:lstStyle/>
          <a:p>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82675" y="2552065"/>
            <a:ext cx="10386060" cy="2807948"/>
          </a:xfrm>
          <a:prstGeom prst="rect">
            <a:avLst/>
          </a:prstGeom>
          <a:noFill/>
        </p:spPr>
        <p:txBody>
          <a:bodyPr wrap="square" rtlCol="0">
            <a:spAutoFit/>
          </a:bodyPr>
          <a:lstStyle/>
          <a:p>
            <a:pPr indent="457200" algn="just" fontAlgn="auto">
              <a:lnSpc>
                <a:spcPct val="150000"/>
              </a:lnSpc>
            </a:pPr>
            <a:r>
              <a:rPr lang="zh-CN" altLang="en-US" sz="2000" dirty="0">
                <a:solidFill>
                  <a:srgbClr val="FFC000"/>
                </a:solidFill>
                <a:latin typeface="微软雅黑" panose="020B0503020204020204" pitchFamily="34" charset="-122"/>
                <a:ea typeface="微软雅黑" panose="020B0503020204020204" pitchFamily="34" charset="-122"/>
                <a:sym typeface="+mn-ea"/>
              </a:rPr>
              <a:t>CTF（Capture The Flag）</a:t>
            </a:r>
            <a:r>
              <a:rPr lang="zh-CN" altLang="en-US" sz="2000" dirty="0">
                <a:solidFill>
                  <a:schemeClr val="bg1"/>
                </a:solidFill>
                <a:latin typeface="微软雅黑" panose="020B0503020204020204" pitchFamily="34" charset="-122"/>
                <a:ea typeface="微软雅黑" panose="020B0503020204020204" pitchFamily="34" charset="-122"/>
                <a:sym typeface="+mn-ea"/>
              </a:rPr>
              <a:t>中文一般译作夺旗赛，是一种西方传统运动，在网络安全领域中指的是网络安全技术人员之间进行技术竞技的一种比赛形式。</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a:p>
            <a:pPr indent="457200" algn="just" fontAlgn="auto">
              <a:lnSpc>
                <a:spcPct val="150000"/>
              </a:lnSpc>
            </a:pPr>
            <a:endParaRPr lang="zh-CN" altLang="en-US" sz="2000" dirty="0">
              <a:solidFill>
                <a:schemeClr val="bg1"/>
              </a:solidFill>
              <a:latin typeface="微软雅黑" panose="020B0503020204020204" pitchFamily="34" charset="-122"/>
              <a:ea typeface="微软雅黑" panose="020B0503020204020204" pitchFamily="34" charset="-122"/>
              <a:sym typeface="+mn-ea"/>
            </a:endParaRPr>
          </a:p>
          <a:p>
            <a:pPr indent="457200" algn="just" fontAlgn="auto">
              <a:lnSpc>
                <a:spcPct val="150000"/>
              </a:lnSpc>
            </a:pPr>
            <a:r>
              <a:rPr lang="zh-CN" altLang="en-US" sz="2000" dirty="0">
                <a:solidFill>
                  <a:schemeClr val="bg1"/>
                </a:solidFill>
                <a:latin typeface="微软雅黑" panose="020B0503020204020204" pitchFamily="34" charset="-122"/>
                <a:ea typeface="微软雅黑" panose="020B0503020204020204" pitchFamily="34" charset="-122"/>
                <a:sym typeface="+mn-ea"/>
              </a:rPr>
              <a:t>CTF起源于1996年DEFCON全球黑客大会，以代替之前黑客们通过互相发起真实攻击进行技术比拼的方式。发展至今，已经成为全球范围网络安全圈流行的竞赛形式</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a:p>
            <a:pPr indent="457200" algn="just" fontAlgn="auto">
              <a:lnSpc>
                <a:spcPct val="150000"/>
              </a:lnSpc>
            </a:pP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solidFill>
                  <a:srgbClr val="FFFF00"/>
                </a:solidFill>
              </a:rPr>
              <a:t>为什么要参加</a:t>
            </a:r>
            <a:r>
              <a:rPr lang="en-US" altLang="zh-CN" b="1" dirty="0">
                <a:solidFill>
                  <a:srgbClr val="FFFF00"/>
                </a:solidFill>
              </a:rPr>
              <a:t>CTF</a:t>
            </a:r>
            <a:r>
              <a:rPr lang="zh-CN" altLang="en-US" b="1" dirty="0">
                <a:solidFill>
                  <a:srgbClr val="FFFF00"/>
                </a:solidFill>
              </a:rPr>
              <a:t>竞赛</a:t>
            </a:r>
            <a:endParaRPr lang="zh-CN" altLang="en-US" b="1" dirty="0">
              <a:solidFill>
                <a:srgbClr val="FFFF00"/>
              </a:solidFill>
            </a:endParaRPr>
          </a:p>
        </p:txBody>
      </p:sp>
      <p:sp>
        <p:nvSpPr>
          <p:cNvPr id="3" name="副标题 2"/>
          <p:cNvSpPr>
            <a:spLocks noGrp="1"/>
          </p:cNvSpPr>
          <p:nvPr>
            <p:ph type="subTitle" idx="1"/>
          </p:nvPr>
        </p:nvSpPr>
        <p:spPr/>
        <p:txBody>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2912" y="1862698"/>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lnSpc>
                <a:spcPct val="150000"/>
              </a:lnSpc>
              <a:buFont typeface="Arial" panose="020B0604020202020204" pitchFamily="34" charset="0"/>
              <a:buChar char="•"/>
            </a:pPr>
            <a:r>
              <a:rPr lang="zh-CN" altLang="en-US" dirty="0"/>
              <a:t>信息安全是指构成信息网络的硬件、软件及其系统中的数据受到保护，不因偶然的或者恶意的原因而遭受到破坏、更改、泄漏，系统连续可靠正常地运行，服务不中断。早在“十五”计划中，国家就提出要强化网络与信息安全保障体系建设</a:t>
            </a:r>
            <a:r>
              <a:rPr lang="en-US" altLang="zh-CN" dirty="0"/>
              <a:t>;“</a:t>
            </a:r>
            <a:r>
              <a:rPr lang="zh-CN" altLang="en-US" dirty="0"/>
              <a:t>十二五”计划提出要完善网络与信息安全法律法规</a:t>
            </a:r>
            <a:r>
              <a:rPr lang="en-US" altLang="zh-CN" dirty="0"/>
              <a:t>;</a:t>
            </a:r>
            <a:r>
              <a:rPr lang="zh-CN" altLang="en-US" dirty="0"/>
              <a:t>在最新发布的</a:t>
            </a:r>
            <a:r>
              <a:rPr lang="en-US" altLang="zh-CN" dirty="0"/>
              <a:t>《“</a:t>
            </a:r>
            <a:r>
              <a:rPr lang="zh-CN" altLang="en-US" dirty="0"/>
              <a:t>十四五”规划和</a:t>
            </a:r>
            <a:r>
              <a:rPr lang="en-US" altLang="zh-CN" dirty="0"/>
              <a:t>2035</a:t>
            </a:r>
            <a:r>
              <a:rPr lang="zh-CN" altLang="en-US" dirty="0"/>
              <a:t>年远景目标纲要</a:t>
            </a:r>
            <a:r>
              <a:rPr lang="en-US" altLang="zh-CN" dirty="0"/>
              <a:t>》</a:t>
            </a:r>
            <a:r>
              <a:rPr lang="zh-CN" altLang="en-US" dirty="0"/>
              <a:t>，作为数字经济发展的重要保障，网络安全、数据安全全文共被提及</a:t>
            </a:r>
            <a:r>
              <a:rPr lang="en-US" altLang="zh-CN" dirty="0"/>
              <a:t>18</a:t>
            </a:r>
            <a:r>
              <a:rPr lang="zh-CN" altLang="en-US" dirty="0"/>
              <a:t>次，贯穿整个规划纲要，涉及国家、经济、网络、数据、生态、公共等各个领域。“安全”成为继“发展”之后，又一重要关键词，已成为国民经济和社会发展的重要风向标，也是“十四五”期间中国发展建设的工作重点之一</a:t>
            </a:r>
            <a:endParaRPr lang="zh-CN" altLang="en-US" dirty="0"/>
          </a:p>
          <a:p>
            <a:pPr marL="285750" indent="-285750" fontAlgn="auto">
              <a:lnSpc>
                <a:spcPct val="150000"/>
              </a:lnSpc>
              <a:buFont typeface="Arial" panose="020B0604020202020204" pitchFamily="34" charset="0"/>
              <a:buChar char="•"/>
            </a:pPr>
            <a:r>
              <a:rPr lang="zh-CN" altLang="en-US" dirty="0"/>
              <a:t>从国家发展规划中可以看出，信息安全行业始终是国家大力支持发展的行业，而安全人才缺乏是一个国际性问题。</a:t>
            </a:r>
            <a:r>
              <a:rPr lang="en-US" altLang="zh-CN" dirty="0"/>
              <a:t>CTF </a:t>
            </a:r>
            <a:r>
              <a:rPr lang="zh-CN" altLang="en-US" dirty="0"/>
              <a:t>是培养安全人才的重要手段。这也是我觉得近年 </a:t>
            </a:r>
            <a:r>
              <a:rPr lang="en-US" altLang="zh-CN" dirty="0"/>
              <a:t>CTF </a:t>
            </a:r>
            <a:r>
              <a:rPr lang="zh-CN" altLang="en-US" dirty="0"/>
              <a:t>热门的的最重要原因。</a:t>
            </a:r>
            <a:endParaRPr lang="zh-CN" altLang="en-US" dirty="0"/>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pPr algn="ctr"/>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背景</a:t>
              </a:r>
              <a:endParaRPr lang="en-US" altLang="zh-CN"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5" name="文本框 24"/>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
        <p:nvSpPr>
          <p:cNvPr id="3" name="文本框 2"/>
          <p:cNvSpPr txBox="1"/>
          <p:nvPr/>
        </p:nvSpPr>
        <p:spPr>
          <a:xfrm>
            <a:off x="3719736" y="2924944"/>
            <a:ext cx="2088232" cy="1296144"/>
          </a:xfrm>
          <a:prstGeom prst="rect">
            <a:avLst/>
          </a:prstGeom>
          <a:noFill/>
        </p:spPr>
        <p:txBody>
          <a:bodyPr wrap="square" rtlCol="0">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0" y="186372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fontAlgn="auto">
              <a:lnSpc>
                <a:spcPct val="150000"/>
              </a:lnSpc>
            </a:pPr>
            <a:endParaRPr lang="zh-CN" altLang="en-US" dirty="0"/>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pPr algn="ctr"/>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学校支持</a:t>
              </a:r>
              <a:endParaRPr lang="en-US" altLang="zh-CN"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5" name="文本框 24"/>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
        <p:nvSpPr>
          <p:cNvPr id="3" name="文本框 2"/>
          <p:cNvSpPr txBox="1"/>
          <p:nvPr/>
        </p:nvSpPr>
        <p:spPr>
          <a:xfrm>
            <a:off x="3719736" y="2924944"/>
            <a:ext cx="2088232" cy="1296144"/>
          </a:xfrm>
          <a:prstGeom prst="rect">
            <a:avLst/>
          </a:prstGeom>
          <a:noFill/>
        </p:spPr>
        <p:txBody>
          <a:bodyPr wrap="square" rtlCol="0">
            <a:spAutoFit/>
          </a:bodyPr>
          <a:lstStyle/>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14" y="1862455"/>
            <a:ext cx="5780952" cy="4152381"/>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552" y="1831340"/>
            <a:ext cx="5952381" cy="45904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0" y="186372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fontAlgn="auto">
              <a:lnSpc>
                <a:spcPct val="150000"/>
              </a:lnSpc>
            </a:pPr>
            <a:endParaRPr lang="zh-CN" altLang="en-US" dirty="0"/>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pPr algn="ctr"/>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奖</a:t>
              </a:r>
              <a:endParaRPr lang="en-US" altLang="zh-CN"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5" name="文本框 24"/>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
        <p:nvSpPr>
          <p:cNvPr id="3" name="文本框 2"/>
          <p:cNvSpPr txBox="1"/>
          <p:nvPr/>
        </p:nvSpPr>
        <p:spPr>
          <a:xfrm>
            <a:off x="3719736" y="2924944"/>
            <a:ext cx="2088232" cy="1296144"/>
          </a:xfrm>
          <a:prstGeom prst="rect">
            <a:avLst/>
          </a:prstGeom>
          <a:noFill/>
        </p:spPr>
        <p:txBody>
          <a:bodyPr wrap="square" rtlCol="0">
            <a:spAutoFit/>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1863724"/>
            <a:ext cx="9721080" cy="4994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443230" y="1863725"/>
            <a:ext cx="11306175" cy="4716780"/>
          </a:xfrm>
          <a:prstGeom prst="round2DiagRect">
            <a:avLst/>
          </a:prstGeom>
          <a:solidFill>
            <a:schemeClr val="accent4">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fontAlgn="auto">
              <a:lnSpc>
                <a:spcPct val="150000"/>
              </a:lnSpc>
            </a:pPr>
            <a:endParaRPr lang="zh-CN" altLang="en-US" dirty="0"/>
          </a:p>
        </p:txBody>
      </p:sp>
      <p:grpSp>
        <p:nvGrpSpPr>
          <p:cNvPr id="17" name="组合 16"/>
          <p:cNvGrpSpPr/>
          <p:nvPr/>
        </p:nvGrpSpPr>
        <p:grpSpPr>
          <a:xfrm>
            <a:off x="722630" y="1071880"/>
            <a:ext cx="10746740" cy="678815"/>
            <a:chOff x="962" y="719"/>
            <a:chExt cx="16924" cy="1069"/>
          </a:xfrm>
        </p:grpSpPr>
        <p:sp>
          <p:nvSpPr>
            <p:cNvPr id="14" name="对角圆角矩形 13"/>
            <p:cNvSpPr/>
            <p:nvPr/>
          </p:nvSpPr>
          <p:spPr>
            <a:xfrm>
              <a:off x="8106" y="719"/>
              <a:ext cx="3203" cy="1069"/>
            </a:xfrm>
            <a:prstGeom prst="round2DiagRect">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06" y="719"/>
              <a:ext cx="3248" cy="1018"/>
            </a:xfrm>
            <a:prstGeom prst="rect">
              <a:avLst/>
            </a:prstGeom>
            <a:noFill/>
          </p:spPr>
          <p:txBody>
            <a:bodyPr wrap="square" rtlCol="0">
              <a:spAutoFit/>
            </a:bodyPr>
            <a:lstStyle/>
            <a:p>
              <a:pPr algn="ctr"/>
              <a:r>
                <a:rPr lang="zh-CN" altLang="en-US"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奖金</a:t>
              </a:r>
              <a:endParaRPr lang="en-US" altLang="zh-CN" sz="36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5" name="直接连接符 14"/>
            <p:cNvCxnSpPr/>
            <p:nvPr/>
          </p:nvCxnSpPr>
          <p:spPr>
            <a:xfrm>
              <a:off x="962" y="1251"/>
              <a:ext cx="6761"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692" y="1251"/>
              <a:ext cx="6194" cy="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4" name="图片 23" descr="u=16405983782833186245&amp;fm=214&amp;gp=0_副本"/>
          <p:cNvPicPr>
            <a:picLocks noChangeAspect="1"/>
          </p:cNvPicPr>
          <p:nvPr/>
        </p:nvPicPr>
        <p:blipFill>
          <a:blip r:embed="rId1"/>
          <a:stretch>
            <a:fillRect/>
          </a:stretch>
        </p:blipFill>
        <p:spPr>
          <a:xfrm>
            <a:off x="986155" y="331470"/>
            <a:ext cx="2872740" cy="875665"/>
          </a:xfrm>
          <a:prstGeom prst="rect">
            <a:avLst/>
          </a:prstGeom>
        </p:spPr>
      </p:pic>
      <p:sp>
        <p:nvSpPr>
          <p:cNvPr id="25" name="文本框 24"/>
          <p:cNvSpPr txBox="1"/>
          <p:nvPr/>
        </p:nvSpPr>
        <p:spPr>
          <a:xfrm>
            <a:off x="7321550" y="384175"/>
            <a:ext cx="3716655" cy="457200"/>
          </a:xfrm>
          <a:prstGeom prst="rect">
            <a:avLst/>
          </a:prstGeom>
          <a:noFill/>
        </p:spPr>
        <p:txBody>
          <a:bodyPr wrap="square" rtlCol="0">
            <a:spAutoFit/>
          </a:bodyPr>
          <a:lstStyle/>
          <a:p>
            <a:r>
              <a:rPr lang="en-US" altLang="zh-CN" sz="2400" dirty="0">
                <a:solidFill>
                  <a:schemeClr val="bg1"/>
                </a:solidFill>
                <a:latin typeface="华文行楷" panose="02010800040101010101" charset="-122"/>
                <a:ea typeface="华文行楷" panose="02010800040101010101" charset="-122"/>
              </a:rPr>
              <a:t>HPU</a:t>
            </a:r>
            <a:r>
              <a:rPr lang="zh-CN" altLang="en-US" sz="2400" dirty="0">
                <a:solidFill>
                  <a:schemeClr val="bg1"/>
                </a:solidFill>
                <a:latin typeface="华文行楷" panose="02010800040101010101" charset="-122"/>
                <a:ea typeface="华文行楷" panose="02010800040101010101" charset="-122"/>
              </a:rPr>
              <a:t>信安培训</a:t>
            </a:r>
            <a:endParaRPr lang="zh-CN" altLang="en-US" sz="2400" dirty="0">
              <a:solidFill>
                <a:schemeClr val="bg1"/>
              </a:solidFill>
              <a:latin typeface="华文行楷" panose="02010800040101010101" charset="-122"/>
              <a:ea typeface="华文行楷" panose="02010800040101010101" charset="-122"/>
            </a:endParaRPr>
          </a:p>
        </p:txBody>
      </p:sp>
      <p:sp>
        <p:nvSpPr>
          <p:cNvPr id="3" name="文本框 2"/>
          <p:cNvSpPr txBox="1"/>
          <p:nvPr/>
        </p:nvSpPr>
        <p:spPr>
          <a:xfrm>
            <a:off x="3719736" y="2924944"/>
            <a:ext cx="2088232" cy="1296144"/>
          </a:xfrm>
          <a:prstGeom prst="rect">
            <a:avLst/>
          </a:prstGeom>
          <a:noFill/>
        </p:spPr>
        <p:txBody>
          <a:bodyPr wrap="square" rtlCol="0">
            <a:spAutoFit/>
          </a:bodyPr>
          <a:lstStyle/>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5" y="2169160"/>
            <a:ext cx="8284849" cy="3279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advClick="0"/>
    </mc:Choice>
    <mc:Fallback>
      <p:transition spd="slow" advClick="0"/>
    </mc:Fallback>
  </mc:AlternateContent>
</p:sld>
</file>

<file path=ppt/tags/tag1.xml><?xml version="1.0" encoding="utf-8"?>
<p:tagLst xmlns:p="http://schemas.openxmlformats.org/presentationml/2006/main">
  <p:tag name="_INSTRUCTOR VIEW19C14C36-AC8E-43BC-9DB6-C2AAF774C7DC|PANE__TAG" val="_"/>
</p:tagLst>
</file>

<file path=ppt/tags/tag2.xml><?xml version="1.0" encoding="utf-8"?>
<p:tagLst xmlns:p="http://schemas.openxmlformats.org/presentationml/2006/main">
  <p:tag name="COMMONDATA" val="eyJoZGlkIjoiMjhjYmYzNGM3YWU0YmIyNjZjNDY1Yzg5OTExZWJkZmUifQ=="/>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2888</Words>
  <Application>WPS 演示</Application>
  <PresentationFormat>宽屏</PresentationFormat>
  <Paragraphs>330</Paragraphs>
  <Slides>34</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宋体</vt:lpstr>
      <vt:lpstr>Wingdings</vt:lpstr>
      <vt:lpstr>Comic Sans MS</vt:lpstr>
      <vt:lpstr>Times New Roman</vt:lpstr>
      <vt:lpstr>微软雅黑</vt:lpstr>
      <vt:lpstr>华文行楷</vt:lpstr>
      <vt:lpstr>Arial Unicode MS</vt:lpstr>
      <vt:lpstr>Calibri</vt:lpstr>
      <vt:lpstr>微软雅黑 Light</vt:lpstr>
      <vt:lpstr>仿宋</vt:lpstr>
      <vt:lpstr>第一PPT模板网-WWW.1PPT.COM</vt:lpstr>
      <vt:lpstr>PowerPoint 演示文稿</vt:lpstr>
      <vt:lpstr>PowerPoint 演示文稿</vt:lpstr>
      <vt:lpstr>什么是CTF</vt:lpstr>
      <vt:lpstr>PowerPoint 演示文稿</vt:lpstr>
      <vt:lpstr>为什么要参加CTF竞赛</vt:lpstr>
      <vt:lpstr>PowerPoint 演示文稿</vt:lpstr>
      <vt:lpstr>PowerPoint 演示文稿</vt:lpstr>
      <vt:lpstr>PowerPoint 演示文稿</vt:lpstr>
      <vt:lpstr>PowerPoint 演示文稿</vt:lpstr>
      <vt:lpstr>PowerPoint 演示文稿</vt:lpstr>
      <vt:lpstr>PowerPoint 演示文稿</vt:lpstr>
      <vt:lpstr>如何学习CTF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dc:subject>第一PPT模板网-WWW.1PPT.COM</dc:subject>
  <cp:category>第一PPT模板网-WWW.1PPT.COM</cp:category>
  <cp:lastModifiedBy>Super man周奥龙</cp:lastModifiedBy>
  <cp:revision>283</cp:revision>
  <dcterms:created xsi:type="dcterms:W3CDTF">2015-06-07T02:21:00Z</dcterms:created>
  <dcterms:modified xsi:type="dcterms:W3CDTF">2022-09-22T15:50:23Z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0EA9C550A7FE4DD59F56FA086B044B48</vt:lpwstr>
  </property>
</Properties>
</file>