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39"/>
  </p:notesMasterIdLst>
  <p:handoutMasterIdLst>
    <p:handoutMasterId r:id="rId40"/>
  </p:handoutMasterIdLst>
  <p:sldIdLst>
    <p:sldId id="257" r:id="rId2"/>
    <p:sldId id="256" r:id="rId3"/>
    <p:sldId id="258" r:id="rId4"/>
    <p:sldId id="262" r:id="rId5"/>
    <p:sldId id="282" r:id="rId6"/>
    <p:sldId id="281" r:id="rId7"/>
    <p:sldId id="279" r:id="rId8"/>
    <p:sldId id="280" r:id="rId9"/>
    <p:sldId id="293" r:id="rId10"/>
    <p:sldId id="292" r:id="rId11"/>
    <p:sldId id="294" r:id="rId12"/>
    <p:sldId id="295" r:id="rId13"/>
    <p:sldId id="304" r:id="rId14"/>
    <p:sldId id="285" r:id="rId15"/>
    <p:sldId id="305" r:id="rId16"/>
    <p:sldId id="306" r:id="rId17"/>
    <p:sldId id="284" r:id="rId18"/>
    <p:sldId id="259" r:id="rId19"/>
    <p:sldId id="286" r:id="rId20"/>
    <p:sldId id="303" r:id="rId21"/>
    <p:sldId id="296" r:id="rId22"/>
    <p:sldId id="291" r:id="rId23"/>
    <p:sldId id="297" r:id="rId24"/>
    <p:sldId id="298" r:id="rId25"/>
    <p:sldId id="299" r:id="rId26"/>
    <p:sldId id="260" r:id="rId27"/>
    <p:sldId id="271" r:id="rId28"/>
    <p:sldId id="307" r:id="rId29"/>
    <p:sldId id="308" r:id="rId30"/>
    <p:sldId id="310" r:id="rId31"/>
    <p:sldId id="311" r:id="rId32"/>
    <p:sldId id="313" r:id="rId33"/>
    <p:sldId id="261" r:id="rId34"/>
    <p:sldId id="272" r:id="rId35"/>
    <p:sldId id="314" r:id="rId36"/>
    <p:sldId id="315" r:id="rId37"/>
    <p:sldId id="276" r:id="rId38"/>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87735" autoAdjust="0"/>
  </p:normalViewPr>
  <p:slideViewPr>
    <p:cSldViewPr snapToGrid="0" showGuides="1">
      <p:cViewPr>
        <p:scale>
          <a:sx n="75" d="100"/>
          <a:sy n="75" d="100"/>
        </p:scale>
        <p:origin x="1200" y="134"/>
      </p:cViewPr>
      <p:guideLst>
        <p:guide orient="horz" pos="2160"/>
        <p:guide pos="3840"/>
      </p:guideLst>
    </p:cSldViewPr>
  </p:slideViewPr>
  <p:notesTextViewPr>
    <p:cViewPr>
      <p:scale>
        <a:sx n="1" d="1"/>
        <a:sy n="1" d="1"/>
      </p:scale>
      <p:origin x="0" y="0"/>
    </p:cViewPr>
  </p:notesTextViewPr>
  <p:sorterViewPr>
    <p:cViewPr>
      <p:scale>
        <a:sx n="150" d="100"/>
        <a:sy n="150" d="100"/>
      </p:scale>
      <p:origin x="0" y="-10686"/>
    </p:cViewPr>
  </p:sorterViewPr>
  <p:notesViewPr>
    <p:cSldViewPr snapToGrid="0">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1646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t>‹#›</a:t>
            </a:fld>
            <a:endParaRPr lang="zh-CN" altLang="en-US"/>
          </a:p>
        </p:txBody>
      </p:sp>
    </p:spTree>
    <p:extLst>
      <p:ext uri="{BB962C8B-B14F-4D97-AF65-F5344CB8AC3E}">
        <p14:creationId xmlns:p14="http://schemas.microsoft.com/office/powerpoint/2010/main" val="2881818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a:t>
            </a:fld>
            <a:endParaRPr lang="zh-CN" altLang="en-US"/>
          </a:p>
        </p:txBody>
      </p:sp>
    </p:spTree>
    <p:extLst>
      <p:ext uri="{BB962C8B-B14F-4D97-AF65-F5344CB8AC3E}">
        <p14:creationId xmlns:p14="http://schemas.microsoft.com/office/powerpoint/2010/main" val="29773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CAA4D-3CB3-3AA9-CA99-CAD5593A845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5B1475-76DF-9F7D-F246-8638E73F60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380A61-1447-D073-7477-FAA606508769}"/>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D3FE67BF-D01C-EE54-8438-0216D8560F8D}"/>
              </a:ext>
            </a:extLst>
          </p:cNvPr>
          <p:cNvSpPr>
            <a:spLocks noGrp="1"/>
          </p:cNvSpPr>
          <p:nvPr>
            <p:ph type="sldNum" sz="quarter" idx="10"/>
          </p:nvPr>
        </p:nvSpPr>
        <p:spPr/>
        <p:txBody>
          <a:bodyPr/>
          <a:lstStyle/>
          <a:p>
            <a:fld id="{6E7CF359-6995-43D0-814D-C37784FFDC90}" type="slidenum">
              <a:rPr lang="zh-CN" altLang="en-US" smtClean="0"/>
              <a:t>10</a:t>
            </a:fld>
            <a:endParaRPr lang="zh-CN" altLang="en-US"/>
          </a:p>
        </p:txBody>
      </p:sp>
    </p:spTree>
    <p:extLst>
      <p:ext uri="{BB962C8B-B14F-4D97-AF65-F5344CB8AC3E}">
        <p14:creationId xmlns:p14="http://schemas.microsoft.com/office/powerpoint/2010/main" val="383531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2E639-A179-A752-3D1E-6741733341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325076-029C-E320-D2F4-A489E6278DD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B8AB501-56A2-A81C-36AA-7DE80F03786E}"/>
              </a:ext>
            </a:extLst>
          </p:cNvPr>
          <p:cNvSpPr>
            <a:spLocks noGrp="1"/>
          </p:cNvSpPr>
          <p:nvPr>
            <p:ph type="body" idx="1"/>
          </p:nvPr>
        </p:nvSpPr>
        <p:spPr/>
        <p:txBody>
          <a:bodyPr>
            <a:normAutofit/>
          </a:bodyPr>
          <a:lstStyle/>
          <a:p>
            <a:r>
              <a:rPr lang="en-US" altLang="zh-CN" dirty="0"/>
              <a:t>Z(x),</a:t>
            </a:r>
            <a:r>
              <a:rPr lang="zh-CN" altLang="en-US" dirty="0"/>
              <a:t>循环群。选择阶位</a:t>
            </a:r>
            <a:r>
              <a:rPr lang="en-US" altLang="zh-CN" dirty="0"/>
              <a:t>n</a:t>
            </a:r>
            <a:r>
              <a:rPr lang="zh-CN" altLang="en-US" dirty="0"/>
              <a:t>的循环群，</a:t>
            </a:r>
            <a:r>
              <a:rPr lang="en-US" altLang="zh-CN" dirty="0" err="1"/>
              <a:t>zx</a:t>
            </a:r>
            <a:r>
              <a:rPr lang="en-US" altLang="zh-CN" dirty="0"/>
              <a:t>=x^n-1</a:t>
            </a:r>
          </a:p>
          <a:p>
            <a:endParaRPr lang="zh-CN" altLang="en-US" dirty="0"/>
          </a:p>
        </p:txBody>
      </p:sp>
      <p:sp>
        <p:nvSpPr>
          <p:cNvPr id="4" name="灯片编号占位符 3">
            <a:extLst>
              <a:ext uri="{FF2B5EF4-FFF2-40B4-BE49-F238E27FC236}">
                <a16:creationId xmlns:a16="http://schemas.microsoft.com/office/drawing/2014/main" id="{3793E834-F389-068D-4410-86555EB59678}"/>
              </a:ext>
            </a:extLst>
          </p:cNvPr>
          <p:cNvSpPr>
            <a:spLocks noGrp="1"/>
          </p:cNvSpPr>
          <p:nvPr>
            <p:ph type="sldNum" sz="quarter" idx="10"/>
          </p:nvPr>
        </p:nvSpPr>
        <p:spPr/>
        <p:txBody>
          <a:bodyPr/>
          <a:lstStyle/>
          <a:p>
            <a:fld id="{6E7CF359-6995-43D0-814D-C37784FFDC90}" type="slidenum">
              <a:rPr lang="zh-CN" altLang="en-US" smtClean="0"/>
              <a:t>11</a:t>
            </a:fld>
            <a:endParaRPr lang="zh-CN" altLang="en-US"/>
          </a:p>
        </p:txBody>
      </p:sp>
    </p:spTree>
    <p:extLst>
      <p:ext uri="{BB962C8B-B14F-4D97-AF65-F5344CB8AC3E}">
        <p14:creationId xmlns:p14="http://schemas.microsoft.com/office/powerpoint/2010/main" val="1304764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9902-2471-15B1-B0D2-12CB36AAE0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10CD8C2-F288-DEA2-3C4B-4E37A1463DC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354B10-B8E2-94D2-1A9E-31DDC03EE54B}"/>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9ACE4A6D-C724-E371-850A-85E5B2DE6734}"/>
              </a:ext>
            </a:extLst>
          </p:cNvPr>
          <p:cNvSpPr>
            <a:spLocks noGrp="1"/>
          </p:cNvSpPr>
          <p:nvPr>
            <p:ph type="sldNum" sz="quarter" idx="10"/>
          </p:nvPr>
        </p:nvSpPr>
        <p:spPr/>
        <p:txBody>
          <a:bodyPr/>
          <a:lstStyle/>
          <a:p>
            <a:fld id="{6E7CF359-6995-43D0-814D-C37784FFDC90}" type="slidenum">
              <a:rPr lang="zh-CN" altLang="en-US" smtClean="0"/>
              <a:t>12</a:t>
            </a:fld>
            <a:endParaRPr lang="zh-CN" altLang="en-US"/>
          </a:p>
        </p:txBody>
      </p:sp>
    </p:spTree>
    <p:extLst>
      <p:ext uri="{BB962C8B-B14F-4D97-AF65-F5344CB8AC3E}">
        <p14:creationId xmlns:p14="http://schemas.microsoft.com/office/powerpoint/2010/main" val="420358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84C78-DFF3-67DF-57E5-7CB8C93FFE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B68892-CDED-A6F8-AA39-CEFEEE7965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D71351-6C6B-C559-0804-8C8F61FF2CC6}"/>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15FB66C4-9B55-D478-16BA-91F8DC85B419}"/>
              </a:ext>
            </a:extLst>
          </p:cNvPr>
          <p:cNvSpPr>
            <a:spLocks noGrp="1"/>
          </p:cNvSpPr>
          <p:nvPr>
            <p:ph type="sldNum" sz="quarter" idx="10"/>
          </p:nvPr>
        </p:nvSpPr>
        <p:spPr/>
        <p:txBody>
          <a:bodyPr/>
          <a:lstStyle/>
          <a:p>
            <a:fld id="{6E7CF359-6995-43D0-814D-C37784FFDC90}" type="slidenum">
              <a:rPr lang="zh-CN" altLang="en-US" smtClean="0"/>
              <a:t>13</a:t>
            </a:fld>
            <a:endParaRPr lang="zh-CN" altLang="en-US"/>
          </a:p>
        </p:txBody>
      </p:sp>
    </p:spTree>
    <p:extLst>
      <p:ext uri="{BB962C8B-B14F-4D97-AF65-F5344CB8AC3E}">
        <p14:creationId xmlns:p14="http://schemas.microsoft.com/office/powerpoint/2010/main" val="184682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8BC30-3973-BAA3-FCCF-C52C1CF3CC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7EA91E-624B-CEBB-8B0B-1071B3F291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8EAD81D-DAC4-279E-3163-322E300E0D39}"/>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9F0D52D1-BB06-9957-3CE0-A31E08FB203B}"/>
              </a:ext>
            </a:extLst>
          </p:cNvPr>
          <p:cNvSpPr>
            <a:spLocks noGrp="1"/>
          </p:cNvSpPr>
          <p:nvPr>
            <p:ph type="sldNum" sz="quarter" idx="10"/>
          </p:nvPr>
        </p:nvSpPr>
        <p:spPr/>
        <p:txBody>
          <a:bodyPr/>
          <a:lstStyle/>
          <a:p>
            <a:fld id="{6E7CF359-6995-43D0-814D-C37784FFDC90}" type="slidenum">
              <a:rPr lang="zh-CN" altLang="en-US" smtClean="0"/>
              <a:t>14</a:t>
            </a:fld>
            <a:endParaRPr lang="zh-CN" altLang="en-US"/>
          </a:p>
        </p:txBody>
      </p:sp>
    </p:spTree>
    <p:extLst>
      <p:ext uri="{BB962C8B-B14F-4D97-AF65-F5344CB8AC3E}">
        <p14:creationId xmlns:p14="http://schemas.microsoft.com/office/powerpoint/2010/main" val="223916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59A72-1E27-BD31-6D4E-B323B5CC2A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DD35CCD-EA55-521F-018C-170C68D2D92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A62CA5-F4C5-75C7-61F7-4DC90C2CC60C}"/>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ED1C39FB-C649-B0AD-6F3D-D51063945083}"/>
              </a:ext>
            </a:extLst>
          </p:cNvPr>
          <p:cNvSpPr>
            <a:spLocks noGrp="1"/>
          </p:cNvSpPr>
          <p:nvPr>
            <p:ph type="sldNum" sz="quarter" idx="10"/>
          </p:nvPr>
        </p:nvSpPr>
        <p:spPr/>
        <p:txBody>
          <a:bodyPr/>
          <a:lstStyle/>
          <a:p>
            <a:fld id="{6E7CF359-6995-43D0-814D-C37784FFDC90}" type="slidenum">
              <a:rPr lang="zh-CN" altLang="en-US" smtClean="0"/>
              <a:t>15</a:t>
            </a:fld>
            <a:endParaRPr lang="zh-CN" altLang="en-US"/>
          </a:p>
        </p:txBody>
      </p:sp>
    </p:spTree>
    <p:extLst>
      <p:ext uri="{BB962C8B-B14F-4D97-AF65-F5344CB8AC3E}">
        <p14:creationId xmlns:p14="http://schemas.microsoft.com/office/powerpoint/2010/main" val="3069327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340D2-0530-A5D2-482A-5732175E212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D3F3C8-20C4-AEFD-9613-B8E627E27D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6CB7B0E-1A4F-195E-2A0A-44F6CAC85A8C}"/>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67A6ECB3-0E6D-1E2D-2380-DC3F18D04AAA}"/>
              </a:ext>
            </a:extLst>
          </p:cNvPr>
          <p:cNvSpPr>
            <a:spLocks noGrp="1"/>
          </p:cNvSpPr>
          <p:nvPr>
            <p:ph type="sldNum" sz="quarter" idx="10"/>
          </p:nvPr>
        </p:nvSpPr>
        <p:spPr/>
        <p:txBody>
          <a:bodyPr/>
          <a:lstStyle/>
          <a:p>
            <a:fld id="{6E7CF359-6995-43D0-814D-C37784FFDC90}" type="slidenum">
              <a:rPr lang="zh-CN" altLang="en-US" smtClean="0"/>
              <a:t>16</a:t>
            </a:fld>
            <a:endParaRPr lang="zh-CN" altLang="en-US"/>
          </a:p>
        </p:txBody>
      </p:sp>
    </p:spTree>
    <p:extLst>
      <p:ext uri="{BB962C8B-B14F-4D97-AF65-F5344CB8AC3E}">
        <p14:creationId xmlns:p14="http://schemas.microsoft.com/office/powerpoint/2010/main" val="15442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FBC59-D498-3CBB-5BA8-CD586EB4C4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788A76-F420-813B-36A3-CFA3B67FA67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373C3AE-76CB-5A83-23A5-E5D083E1325B}"/>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12CB9B82-7CD7-5D98-0BD9-6C2915F4D680}"/>
              </a:ext>
            </a:extLst>
          </p:cNvPr>
          <p:cNvSpPr>
            <a:spLocks noGrp="1"/>
          </p:cNvSpPr>
          <p:nvPr>
            <p:ph type="sldNum" sz="quarter" idx="10"/>
          </p:nvPr>
        </p:nvSpPr>
        <p:spPr/>
        <p:txBody>
          <a:bodyPr/>
          <a:lstStyle/>
          <a:p>
            <a:fld id="{6E7CF359-6995-43D0-814D-C37784FFDC90}" type="slidenum">
              <a:rPr lang="zh-CN" altLang="en-US" smtClean="0"/>
              <a:t>17</a:t>
            </a:fld>
            <a:endParaRPr lang="zh-CN" altLang="en-US"/>
          </a:p>
        </p:txBody>
      </p:sp>
    </p:spTree>
    <p:extLst>
      <p:ext uri="{BB962C8B-B14F-4D97-AF65-F5344CB8AC3E}">
        <p14:creationId xmlns:p14="http://schemas.microsoft.com/office/powerpoint/2010/main" val="84490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18</a:t>
            </a:fld>
            <a:endParaRPr lang="zh-CN" altLang="en-US"/>
          </a:p>
        </p:txBody>
      </p:sp>
    </p:spTree>
    <p:extLst>
      <p:ext uri="{BB962C8B-B14F-4D97-AF65-F5344CB8AC3E}">
        <p14:creationId xmlns:p14="http://schemas.microsoft.com/office/powerpoint/2010/main" val="3551942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6E84E-2DE4-5F07-B4E3-5C503365CC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BFD286-B137-2E18-4284-558DDA7A8C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FA5A649-CF4C-A035-956C-D11572C27F68}"/>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4CAD1EDA-B0C8-A7B1-D155-70CD00A9A4C3}"/>
              </a:ext>
            </a:extLst>
          </p:cNvPr>
          <p:cNvSpPr>
            <a:spLocks noGrp="1"/>
          </p:cNvSpPr>
          <p:nvPr>
            <p:ph type="sldNum" sz="quarter" idx="10"/>
          </p:nvPr>
        </p:nvSpPr>
        <p:spPr/>
        <p:txBody>
          <a:bodyPr/>
          <a:lstStyle/>
          <a:p>
            <a:fld id="{6E7CF359-6995-43D0-814D-C37784FFDC90}" type="slidenum">
              <a:rPr lang="zh-CN" altLang="en-US" smtClean="0"/>
              <a:t>19</a:t>
            </a:fld>
            <a:endParaRPr lang="zh-CN" altLang="en-US"/>
          </a:p>
        </p:txBody>
      </p:sp>
    </p:spTree>
    <p:extLst>
      <p:ext uri="{BB962C8B-B14F-4D97-AF65-F5344CB8AC3E}">
        <p14:creationId xmlns:p14="http://schemas.microsoft.com/office/powerpoint/2010/main" val="393190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a:t>
            </a:fld>
            <a:endParaRPr lang="zh-CN" altLang="en-US"/>
          </a:p>
        </p:txBody>
      </p:sp>
    </p:spTree>
    <p:extLst>
      <p:ext uri="{BB962C8B-B14F-4D97-AF65-F5344CB8AC3E}">
        <p14:creationId xmlns:p14="http://schemas.microsoft.com/office/powerpoint/2010/main" val="7858705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1D14B-33E8-1A88-D105-0837D29016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A5FB93-1A8A-3500-D8FB-6B7F74242A6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D37588-FCB3-83BE-A0A3-D013F87D96DB}"/>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FC893814-8AEF-74BC-AE83-23A84DA2B921}"/>
              </a:ext>
            </a:extLst>
          </p:cNvPr>
          <p:cNvSpPr>
            <a:spLocks noGrp="1"/>
          </p:cNvSpPr>
          <p:nvPr>
            <p:ph type="sldNum" sz="quarter" idx="10"/>
          </p:nvPr>
        </p:nvSpPr>
        <p:spPr/>
        <p:txBody>
          <a:bodyPr/>
          <a:lstStyle/>
          <a:p>
            <a:fld id="{6E7CF359-6995-43D0-814D-C37784FFDC90}" type="slidenum">
              <a:rPr lang="zh-CN" altLang="en-US" smtClean="0"/>
              <a:t>20</a:t>
            </a:fld>
            <a:endParaRPr lang="zh-CN" altLang="en-US"/>
          </a:p>
        </p:txBody>
      </p:sp>
    </p:spTree>
    <p:extLst>
      <p:ext uri="{BB962C8B-B14F-4D97-AF65-F5344CB8AC3E}">
        <p14:creationId xmlns:p14="http://schemas.microsoft.com/office/powerpoint/2010/main" val="2864293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A873-05E7-18C9-28A7-E7DB676A720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301344-CB54-AAB9-ACD7-FA7D7AC419C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B263FED-D882-3943-5ABB-D7438CD3F4AC}"/>
              </a:ext>
            </a:extLst>
          </p:cNvPr>
          <p:cNvSpPr>
            <a:spLocks noGrp="1"/>
          </p:cNvSpPr>
          <p:nvPr>
            <p:ph type="body" idx="1"/>
          </p:nvPr>
        </p:nvSpPr>
        <p:spPr/>
        <p:txBody>
          <a:bodyPr>
            <a:normAutofit/>
          </a:bodyPr>
          <a:lstStyle/>
          <a:p>
            <a:pPr algn="l">
              <a:buFont typeface="+mj-lt"/>
              <a:buAutoNum type="arabicPeriod"/>
            </a:pPr>
            <a:r>
              <a:rPr lang="en-US" altLang="zh-CN" b="0" i="0" dirty="0">
                <a:solidFill>
                  <a:srgbClr val="FF53B0"/>
                </a:solidFill>
                <a:effectLst/>
                <a:latin typeface="-apple-system"/>
              </a:rPr>
              <a:t>α</a:t>
            </a:r>
            <a:r>
              <a:rPr lang="zh-CN" altLang="en-US" b="0" i="0" dirty="0">
                <a:solidFill>
                  <a:srgbClr val="FF53B0"/>
                </a:solidFill>
                <a:effectLst/>
                <a:latin typeface="-apple-system"/>
              </a:rPr>
              <a:t>和</a:t>
            </a:r>
            <a:r>
              <a:rPr lang="en-US" altLang="zh-CN" b="0" i="0" dirty="0">
                <a:solidFill>
                  <a:srgbClr val="FF53B0"/>
                </a:solidFill>
                <a:effectLst/>
                <a:latin typeface="-apple-system"/>
              </a:rPr>
              <a:t>β</a:t>
            </a:r>
            <a:r>
              <a:rPr lang="zh-CN" altLang="en-US" b="0" i="0" dirty="0">
                <a:solidFill>
                  <a:srgbClr val="FF53B0"/>
                </a:solidFill>
                <a:effectLst/>
                <a:latin typeface="-apple-system"/>
              </a:rPr>
              <a:t>迫使证明</a:t>
            </a:r>
            <a:r>
              <a:rPr lang="en-US" altLang="zh-CN" b="0" i="0" dirty="0">
                <a:solidFill>
                  <a:srgbClr val="FF53B0"/>
                </a:solidFill>
                <a:effectLst/>
                <a:latin typeface="-apple-system"/>
              </a:rPr>
              <a:t>A,B,C</a:t>
            </a:r>
            <a:r>
              <a:rPr lang="zh-CN" altLang="en-US" b="0" i="0" dirty="0">
                <a:solidFill>
                  <a:srgbClr val="FF53B0"/>
                </a:solidFill>
                <a:effectLst/>
                <a:latin typeface="-apple-system"/>
              </a:rPr>
              <a:t>必须采用同一套向量</a:t>
            </a:r>
            <a:r>
              <a:rPr lang="en-US" altLang="zh-CN" b="0" i="0" dirty="0">
                <a:solidFill>
                  <a:srgbClr val="FF53B0"/>
                </a:solidFill>
                <a:effectLst/>
                <a:latin typeface="-apple-system"/>
              </a:rPr>
              <a:t>statement=a</a:t>
            </a:r>
            <a:r>
              <a:rPr lang="en-US" altLang="zh-CN" b="0" i="0" baseline="-25000" dirty="0">
                <a:solidFill>
                  <a:srgbClr val="FF53B0"/>
                </a:solidFill>
                <a:effectLst/>
                <a:latin typeface="-apple-system"/>
              </a:rPr>
              <a:t>0</a:t>
            </a:r>
            <a:r>
              <a:rPr lang="en-US" altLang="zh-CN" b="0" i="0" dirty="0">
                <a:solidFill>
                  <a:srgbClr val="FF53B0"/>
                </a:solidFill>
                <a:effectLst/>
                <a:latin typeface="-apple-system"/>
              </a:rPr>
              <a:t>,…,a</a:t>
            </a:r>
            <a:r>
              <a:rPr lang="en-US" altLang="zh-CN" b="0" i="0" baseline="-25000" dirty="0">
                <a:solidFill>
                  <a:srgbClr val="FF53B0"/>
                </a:solidFill>
                <a:effectLst/>
                <a:latin typeface="-apple-system"/>
              </a:rPr>
              <a:t>0</a:t>
            </a:r>
            <a:r>
              <a:rPr lang="zh-CN" altLang="en-US" b="0" i="0" dirty="0">
                <a:solidFill>
                  <a:srgbClr val="FF53B0"/>
                </a:solidFill>
                <a:effectLst/>
                <a:latin typeface="-apple-system"/>
              </a:rPr>
              <a:t>参数，而不能是其他参数。反之：如果</a:t>
            </a:r>
            <a:r>
              <a:rPr lang="en-US" altLang="zh-CN" b="0" i="0" dirty="0">
                <a:solidFill>
                  <a:srgbClr val="FF53B0"/>
                </a:solidFill>
                <a:effectLst/>
                <a:latin typeface="-apple-system"/>
              </a:rPr>
              <a:t>A</a:t>
            </a:r>
            <a:r>
              <a:rPr lang="zh-CN" altLang="en-US" b="0" i="0" dirty="0">
                <a:solidFill>
                  <a:srgbClr val="FF53B0"/>
                </a:solidFill>
                <a:effectLst/>
                <a:latin typeface="-apple-system"/>
              </a:rPr>
              <a:t>采用第</a:t>
            </a:r>
            <a:r>
              <a:rPr lang="en-US" altLang="zh-CN" b="0" i="0" dirty="0">
                <a:solidFill>
                  <a:srgbClr val="FF53B0"/>
                </a:solidFill>
                <a:effectLst/>
                <a:latin typeface="-apple-system"/>
              </a:rPr>
              <a:t>1</a:t>
            </a:r>
            <a:r>
              <a:rPr lang="zh-CN" altLang="en-US" b="0" i="0" dirty="0">
                <a:solidFill>
                  <a:srgbClr val="FF53B0"/>
                </a:solidFill>
                <a:effectLst/>
                <a:latin typeface="-apple-system"/>
              </a:rPr>
              <a:t>套参数 </a:t>
            </a:r>
            <a:r>
              <a:rPr lang="en-US" altLang="zh-CN" b="0" i="0" dirty="0">
                <a:solidFill>
                  <a:srgbClr val="FF53B0"/>
                </a:solidFill>
                <a:effectLst/>
                <a:latin typeface="-apple-system"/>
              </a:rPr>
              <a:t>a</a:t>
            </a:r>
            <a:r>
              <a:rPr lang="en-US" altLang="zh-CN" b="0" i="0" baseline="-25000" dirty="0">
                <a:solidFill>
                  <a:srgbClr val="FF53B0"/>
                </a:solidFill>
                <a:effectLst/>
                <a:latin typeface="-apple-system"/>
              </a:rPr>
              <a:t>0</a:t>
            </a:r>
            <a:r>
              <a:rPr lang="en-US" altLang="zh-CN" b="0" i="0" dirty="0">
                <a:solidFill>
                  <a:srgbClr val="FF53B0"/>
                </a:solidFill>
                <a:effectLst/>
                <a:latin typeface="-apple-system"/>
              </a:rPr>
              <a:t>,…,a</a:t>
            </a:r>
            <a:r>
              <a:rPr lang="en-US" altLang="zh-CN" b="0" i="0" baseline="-25000" dirty="0">
                <a:solidFill>
                  <a:srgbClr val="FF53B0"/>
                </a:solidFill>
                <a:effectLst/>
                <a:latin typeface="-apple-system"/>
              </a:rPr>
              <a:t>m</a:t>
            </a:r>
            <a:r>
              <a:rPr lang="zh-CN" altLang="en-US" b="0" i="0" dirty="0">
                <a:solidFill>
                  <a:srgbClr val="FF53B0"/>
                </a:solidFill>
                <a:effectLst/>
                <a:latin typeface="-apple-system"/>
              </a:rPr>
              <a:t>参数。</a:t>
            </a:r>
            <a:r>
              <a:rPr lang="en-US" altLang="zh-CN" b="0" i="0" dirty="0">
                <a:solidFill>
                  <a:srgbClr val="FF53B0"/>
                </a:solidFill>
                <a:effectLst/>
                <a:latin typeface="-apple-system"/>
              </a:rPr>
              <a:t>B</a:t>
            </a:r>
            <a:r>
              <a:rPr lang="zh-CN" altLang="en-US" b="0" i="0" dirty="0">
                <a:solidFill>
                  <a:srgbClr val="FF53B0"/>
                </a:solidFill>
                <a:effectLst/>
                <a:latin typeface="-apple-system"/>
              </a:rPr>
              <a:t>采用第</a:t>
            </a:r>
            <a:r>
              <a:rPr lang="en-US" altLang="zh-CN" b="0" i="0" dirty="0">
                <a:solidFill>
                  <a:srgbClr val="FF53B0"/>
                </a:solidFill>
                <a:effectLst/>
                <a:latin typeface="-apple-system"/>
              </a:rPr>
              <a:t>2</a:t>
            </a:r>
            <a:r>
              <a:rPr lang="zh-CN" altLang="en-US" b="0" i="0" dirty="0">
                <a:solidFill>
                  <a:srgbClr val="FF53B0"/>
                </a:solidFill>
                <a:effectLst/>
                <a:latin typeface="-apple-system"/>
              </a:rPr>
              <a:t>套参数</a:t>
            </a:r>
            <a:r>
              <a:rPr lang="en-US" altLang="zh-CN" b="0" i="0" dirty="0">
                <a:solidFill>
                  <a:srgbClr val="FF53B0"/>
                </a:solidFill>
                <a:effectLst/>
                <a:latin typeface="-apple-system"/>
              </a:rPr>
              <a:t>a</a:t>
            </a:r>
            <a:r>
              <a:rPr lang="en-US" altLang="zh-CN" b="0" i="0" baseline="-25000" dirty="0">
                <a:solidFill>
                  <a:srgbClr val="FF53B0"/>
                </a:solidFill>
                <a:effectLst/>
                <a:latin typeface="-apple-system"/>
              </a:rPr>
              <a:t>0</a:t>
            </a:r>
            <a:r>
              <a:rPr lang="zh-CN" altLang="en-US" b="0" i="0" dirty="0">
                <a:solidFill>
                  <a:srgbClr val="FF53B0"/>
                </a:solidFill>
                <a:effectLst/>
                <a:latin typeface="-apple-system"/>
              </a:rPr>
              <a:t>‘</a:t>
            </a:r>
            <a:r>
              <a:rPr lang="en-US" altLang="zh-CN" b="0" i="0" dirty="0">
                <a:solidFill>
                  <a:srgbClr val="FF53B0"/>
                </a:solidFill>
                <a:effectLst/>
                <a:latin typeface="-apple-system"/>
              </a:rPr>
              <a:t>,…,a</a:t>
            </a:r>
            <a:r>
              <a:rPr lang="en-US" altLang="zh-CN" b="0" i="0" baseline="-25000" dirty="0">
                <a:solidFill>
                  <a:srgbClr val="FF53B0"/>
                </a:solidFill>
                <a:effectLst/>
                <a:latin typeface="-apple-system"/>
              </a:rPr>
              <a:t>m</a:t>
            </a:r>
            <a:r>
              <a:rPr lang="zh-CN" altLang="en-US" b="0" i="0" dirty="0">
                <a:solidFill>
                  <a:srgbClr val="FF53B0"/>
                </a:solidFill>
                <a:effectLst/>
                <a:latin typeface="-apple-system"/>
              </a:rPr>
              <a:t>’，那么</a:t>
            </a:r>
            <a:r>
              <a:rPr lang="en-US" altLang="zh-CN" b="0" i="0" dirty="0">
                <a:solidFill>
                  <a:srgbClr val="FF53B0"/>
                </a:solidFill>
                <a:effectLst/>
                <a:latin typeface="-apple-system"/>
              </a:rPr>
              <a:t>C</a:t>
            </a:r>
            <a:r>
              <a:rPr lang="zh-CN" altLang="en-US" b="0" i="0" dirty="0">
                <a:solidFill>
                  <a:srgbClr val="FF53B0"/>
                </a:solidFill>
                <a:effectLst/>
                <a:latin typeface="-apple-system"/>
              </a:rPr>
              <a:t>应该采用第</a:t>
            </a:r>
            <a:r>
              <a:rPr lang="en-US" altLang="zh-CN" b="0" i="0" dirty="0">
                <a:solidFill>
                  <a:srgbClr val="FF53B0"/>
                </a:solidFill>
                <a:effectLst/>
                <a:latin typeface="-apple-system"/>
              </a:rPr>
              <a:t>1</a:t>
            </a:r>
            <a:r>
              <a:rPr lang="zh-CN" altLang="en-US" b="0" i="0" dirty="0">
                <a:solidFill>
                  <a:srgbClr val="FF53B0"/>
                </a:solidFill>
                <a:effectLst/>
                <a:latin typeface="-apple-system"/>
              </a:rPr>
              <a:t>套还是第</a:t>
            </a:r>
            <a:r>
              <a:rPr lang="en-US" altLang="zh-CN" b="0" i="0" dirty="0">
                <a:solidFill>
                  <a:srgbClr val="FF53B0"/>
                </a:solidFill>
                <a:effectLst/>
                <a:latin typeface="-apple-system"/>
              </a:rPr>
              <a:t>2</a:t>
            </a:r>
            <a:r>
              <a:rPr lang="zh-CN" altLang="en-US" b="0" i="0" dirty="0">
                <a:solidFill>
                  <a:srgbClr val="FF53B0"/>
                </a:solidFill>
                <a:effectLst/>
                <a:latin typeface="-apple-system"/>
              </a:rPr>
              <a:t>套参数呢？答：不管</a:t>
            </a:r>
            <a:r>
              <a:rPr lang="en-US" altLang="zh-CN" b="0" i="0" dirty="0">
                <a:solidFill>
                  <a:srgbClr val="FF53B0"/>
                </a:solidFill>
                <a:effectLst/>
                <a:latin typeface="-apple-system"/>
              </a:rPr>
              <a:t>C</a:t>
            </a:r>
            <a:r>
              <a:rPr lang="zh-CN" altLang="en-US" b="0" i="0" dirty="0">
                <a:solidFill>
                  <a:srgbClr val="FF53B0"/>
                </a:solidFill>
                <a:effectLst/>
                <a:latin typeface="-apple-system"/>
              </a:rPr>
              <a:t>采用第</a:t>
            </a:r>
            <a:r>
              <a:rPr lang="en-US" altLang="zh-CN" b="0" i="0" dirty="0">
                <a:solidFill>
                  <a:srgbClr val="FF53B0"/>
                </a:solidFill>
                <a:effectLst/>
                <a:latin typeface="-apple-system"/>
              </a:rPr>
              <a:t>1</a:t>
            </a:r>
            <a:r>
              <a:rPr lang="zh-CN" altLang="en-US" b="0" i="0" dirty="0">
                <a:solidFill>
                  <a:srgbClr val="FF53B0"/>
                </a:solidFill>
                <a:effectLst/>
                <a:latin typeface="-apple-system"/>
              </a:rPr>
              <a:t>套还是第</a:t>
            </a:r>
            <a:r>
              <a:rPr lang="en-US" altLang="zh-CN" b="0" i="0" dirty="0">
                <a:solidFill>
                  <a:srgbClr val="FF53B0"/>
                </a:solidFill>
                <a:effectLst/>
                <a:latin typeface="-apple-system"/>
              </a:rPr>
              <a:t>2</a:t>
            </a:r>
            <a:r>
              <a:rPr lang="zh-CN" altLang="en-US" b="0" i="0" dirty="0">
                <a:solidFill>
                  <a:srgbClr val="FF53B0"/>
                </a:solidFill>
                <a:effectLst/>
                <a:latin typeface="-apple-system"/>
              </a:rPr>
              <a:t>套参数，等式都不会成立。如果</a:t>
            </a:r>
            <a:r>
              <a:rPr lang="en-US" altLang="zh-CN" b="0" i="0" dirty="0">
                <a:solidFill>
                  <a:srgbClr val="FF53B0"/>
                </a:solidFill>
                <a:effectLst/>
                <a:latin typeface="-apple-system"/>
              </a:rPr>
              <a:t>C</a:t>
            </a:r>
            <a:r>
              <a:rPr lang="zh-CN" altLang="en-US" b="0" i="0" dirty="0">
                <a:solidFill>
                  <a:srgbClr val="FF53B0"/>
                </a:solidFill>
                <a:effectLst/>
                <a:latin typeface="-apple-system"/>
              </a:rPr>
              <a:t>采用第</a:t>
            </a:r>
            <a:r>
              <a:rPr lang="en-US" altLang="zh-CN" b="0" i="0" dirty="0">
                <a:solidFill>
                  <a:srgbClr val="FF53B0"/>
                </a:solidFill>
                <a:effectLst/>
                <a:latin typeface="-apple-system"/>
              </a:rPr>
              <a:t>1</a:t>
            </a:r>
            <a:r>
              <a:rPr lang="zh-CN" altLang="en-US" b="0" i="0" dirty="0">
                <a:solidFill>
                  <a:srgbClr val="FF53B0"/>
                </a:solidFill>
                <a:effectLst/>
                <a:latin typeface="-apple-system"/>
              </a:rPr>
              <a:t>套参数，计算出来的表达式与</a:t>
            </a:r>
            <a:r>
              <a:rPr lang="en-US" altLang="zh-CN" b="0" i="0" dirty="0">
                <a:solidFill>
                  <a:srgbClr val="FF53B0"/>
                </a:solidFill>
                <a:effectLst/>
                <a:latin typeface="-apple-system"/>
              </a:rPr>
              <a:t>A</a:t>
            </a:r>
            <a:r>
              <a:rPr lang="zh-CN" altLang="en-US" b="0" i="0" dirty="0">
                <a:solidFill>
                  <a:srgbClr val="FF53B0"/>
                </a:solidFill>
                <a:effectLst/>
                <a:latin typeface="-apple-system"/>
              </a:rPr>
              <a:t>有对应关系，却与</a:t>
            </a:r>
            <a:r>
              <a:rPr lang="en-US" altLang="zh-CN" b="0" i="0" dirty="0">
                <a:solidFill>
                  <a:srgbClr val="FF53B0"/>
                </a:solidFill>
                <a:effectLst/>
                <a:latin typeface="-apple-system"/>
              </a:rPr>
              <a:t>B</a:t>
            </a:r>
            <a:r>
              <a:rPr lang="zh-CN" altLang="en-US" b="0" i="0" dirty="0">
                <a:solidFill>
                  <a:srgbClr val="FF53B0"/>
                </a:solidFill>
                <a:effectLst/>
                <a:latin typeface="-apple-system"/>
              </a:rPr>
              <a:t>没有对应关系，等式肯定不成立。</a:t>
            </a:r>
          </a:p>
          <a:p>
            <a:pPr algn="l">
              <a:buFont typeface="+mj-lt"/>
              <a:buAutoNum type="arabicPeriod"/>
            </a:pPr>
            <a:r>
              <a:rPr lang="zh-CN" altLang="en-US" b="0" i="0" dirty="0">
                <a:solidFill>
                  <a:srgbClr val="FF53B0"/>
                </a:solidFill>
                <a:effectLst/>
                <a:latin typeface="-apple-system"/>
              </a:rPr>
              <a:t>对于</a:t>
            </a:r>
            <a:r>
              <a:rPr lang="en-US" altLang="zh-CN" b="0" i="0" dirty="0">
                <a:solidFill>
                  <a:srgbClr val="FF53B0"/>
                </a:solidFill>
                <a:effectLst/>
                <a:latin typeface="-apple-system"/>
              </a:rPr>
              <a:t>A,B,C</a:t>
            </a:r>
            <a:r>
              <a:rPr lang="zh-CN" altLang="en-US" b="0" i="0" dirty="0">
                <a:solidFill>
                  <a:srgbClr val="FF53B0"/>
                </a:solidFill>
                <a:effectLst/>
                <a:latin typeface="-apple-system"/>
              </a:rPr>
              <a:t>的构造，需要证明方选择随机数</a:t>
            </a:r>
            <a:r>
              <a:rPr lang="en-US" altLang="zh-CN" b="0" i="0" dirty="0" err="1">
                <a:solidFill>
                  <a:srgbClr val="FF53B0"/>
                </a:solidFill>
                <a:effectLst/>
                <a:latin typeface="-apple-system"/>
              </a:rPr>
              <a:t>r,s</a:t>
            </a:r>
            <a:r>
              <a:rPr lang="zh-CN" altLang="en-US" b="0" i="0" dirty="0">
                <a:solidFill>
                  <a:srgbClr val="FF53B0"/>
                </a:solidFill>
                <a:effectLst/>
                <a:latin typeface="-apple-system"/>
              </a:rPr>
              <a:t>。如果不添加随机数</a:t>
            </a:r>
            <a:r>
              <a:rPr lang="en-US" altLang="zh-CN" b="0" i="0" dirty="0" err="1">
                <a:solidFill>
                  <a:srgbClr val="FF53B0"/>
                </a:solidFill>
                <a:effectLst/>
                <a:latin typeface="-apple-system"/>
              </a:rPr>
              <a:t>r,s</a:t>
            </a:r>
            <a:r>
              <a:rPr lang="zh-CN" altLang="en-US" b="0" i="0" dirty="0">
                <a:solidFill>
                  <a:srgbClr val="FF53B0"/>
                </a:solidFill>
                <a:effectLst/>
                <a:latin typeface="-apple-system"/>
              </a:rPr>
              <a:t>，那么证明</a:t>
            </a:r>
            <a:r>
              <a:rPr lang="en-US" altLang="zh-CN" b="0" i="0" dirty="0">
                <a:solidFill>
                  <a:srgbClr val="FF53B0"/>
                </a:solidFill>
                <a:effectLst/>
                <a:latin typeface="-apple-system"/>
              </a:rPr>
              <a:t>A,B,C</a:t>
            </a:r>
            <a:r>
              <a:rPr lang="zh-CN" altLang="en-US" b="0" i="0" dirty="0">
                <a:solidFill>
                  <a:srgbClr val="FF53B0"/>
                </a:solidFill>
                <a:effectLst/>
                <a:latin typeface="-apple-system"/>
              </a:rPr>
              <a:t>就失去了随机性，验证方可以根据等式求解出</a:t>
            </a:r>
            <a:r>
              <a:rPr lang="en-US" altLang="zh-CN" b="0" i="0" dirty="0">
                <a:solidFill>
                  <a:srgbClr val="FF53B0"/>
                </a:solidFill>
                <a:effectLst/>
                <a:latin typeface="-apple-system"/>
              </a:rPr>
              <a:t>witness</a:t>
            </a:r>
            <a:r>
              <a:rPr lang="zh-CN" altLang="en-US" b="0" i="0" dirty="0">
                <a:solidFill>
                  <a:srgbClr val="FF53B0"/>
                </a:solidFill>
                <a:effectLst/>
                <a:latin typeface="-apple-system"/>
              </a:rPr>
              <a:t>。因此，算法中添加随机数的算法功能叫作：盲化或随机化，让对方计算不出</a:t>
            </a:r>
            <a:r>
              <a:rPr lang="en-US" altLang="zh-CN" b="0" i="0" dirty="0">
                <a:solidFill>
                  <a:srgbClr val="FF53B0"/>
                </a:solidFill>
                <a:effectLst/>
                <a:latin typeface="-apple-system"/>
              </a:rPr>
              <a:t>witness</a:t>
            </a:r>
            <a:r>
              <a:rPr lang="zh-CN" altLang="en-US" b="0" i="0" dirty="0">
                <a:solidFill>
                  <a:srgbClr val="FF53B0"/>
                </a:solidFill>
                <a:effectLst/>
                <a:latin typeface="-apple-system"/>
              </a:rPr>
              <a:t>。</a:t>
            </a:r>
            <a:endParaRPr lang="en-US" altLang="zh-CN" b="0" i="0" dirty="0">
              <a:solidFill>
                <a:srgbClr val="FF53B0"/>
              </a:solidFill>
              <a:effectLst/>
              <a:latin typeface="-apple-system"/>
            </a:endParaRPr>
          </a:p>
          <a:p>
            <a:pPr algn="l">
              <a:buFont typeface="+mj-lt"/>
              <a:buAutoNum type="arabicPeriod"/>
            </a:pPr>
            <a:r>
              <a:rPr lang="en-US" altLang="zh-CN" b="0" i="0" dirty="0">
                <a:solidFill>
                  <a:srgbClr val="FF53B0"/>
                </a:solidFill>
                <a:effectLst/>
                <a:latin typeface="-apple-system"/>
              </a:rPr>
              <a:t>γ</a:t>
            </a:r>
            <a:r>
              <a:rPr lang="zh-CN" altLang="en-US" b="0" i="0" dirty="0">
                <a:solidFill>
                  <a:srgbClr val="FF53B0"/>
                </a:solidFill>
                <a:effectLst/>
                <a:latin typeface="-apple-system"/>
              </a:rPr>
              <a:t>和</a:t>
            </a:r>
            <a:r>
              <a:rPr lang="en-US" altLang="zh-CN" b="0" i="0" dirty="0">
                <a:solidFill>
                  <a:srgbClr val="FF53B0"/>
                </a:solidFill>
                <a:effectLst/>
                <a:latin typeface="-apple-system"/>
              </a:rPr>
              <a:t>δ</a:t>
            </a:r>
            <a:r>
              <a:rPr lang="zh-CN" altLang="en-US" b="0" i="0" dirty="0">
                <a:solidFill>
                  <a:srgbClr val="FF53B0"/>
                </a:solidFill>
                <a:effectLst/>
                <a:latin typeface="-apple-system"/>
              </a:rPr>
              <a:t>的作用，在验证等式中，后两项是关于</a:t>
            </a:r>
            <a:r>
              <a:rPr lang="en-US" altLang="zh-CN" b="0" i="0" dirty="0">
                <a:solidFill>
                  <a:srgbClr val="FF53B0"/>
                </a:solidFill>
                <a:effectLst/>
                <a:latin typeface="-apple-system"/>
              </a:rPr>
              <a:t>γ</a:t>
            </a:r>
            <a:r>
              <a:rPr lang="zh-CN" altLang="en-US" b="0" i="0" dirty="0">
                <a:solidFill>
                  <a:srgbClr val="FF53B0"/>
                </a:solidFill>
                <a:effectLst/>
                <a:latin typeface="-apple-system"/>
              </a:rPr>
              <a:t>和</a:t>
            </a:r>
            <a:r>
              <a:rPr lang="en-US" altLang="zh-CN" b="0" i="0" dirty="0">
                <a:solidFill>
                  <a:srgbClr val="FF53B0"/>
                </a:solidFill>
                <a:effectLst/>
                <a:latin typeface="-apple-system"/>
              </a:rPr>
              <a:t>δ</a:t>
            </a:r>
            <a:r>
              <a:rPr lang="zh-CN" altLang="en-US" b="0" i="0" dirty="0">
                <a:solidFill>
                  <a:srgbClr val="FF53B0"/>
                </a:solidFill>
                <a:effectLst/>
                <a:latin typeface="-apple-system"/>
              </a:rPr>
              <a:t>的。添加这两个后，等式右边的值独立于</a:t>
            </a:r>
            <a:r>
              <a:rPr lang="en-US" altLang="zh-CN" b="0" i="0" dirty="0">
                <a:solidFill>
                  <a:srgbClr val="FF53B0"/>
                </a:solidFill>
                <a:effectLst/>
                <a:latin typeface="-apple-system"/>
              </a:rPr>
              <a:t>α</a:t>
            </a:r>
            <a:r>
              <a:rPr lang="zh-CN" altLang="en-US" b="0" i="0" dirty="0">
                <a:solidFill>
                  <a:srgbClr val="FF53B0"/>
                </a:solidFill>
                <a:effectLst/>
                <a:latin typeface="-apple-system"/>
              </a:rPr>
              <a:t>*</a:t>
            </a:r>
            <a:r>
              <a:rPr lang="en-US" altLang="zh-CN" b="0" i="0" dirty="0">
                <a:solidFill>
                  <a:srgbClr val="FF53B0"/>
                </a:solidFill>
                <a:effectLst/>
                <a:latin typeface="-apple-system"/>
              </a:rPr>
              <a:t>β</a:t>
            </a:r>
            <a:r>
              <a:rPr lang="zh-CN" altLang="en-US" b="0" i="0" dirty="0">
                <a:solidFill>
                  <a:srgbClr val="FF53B0"/>
                </a:solidFill>
                <a:effectLst/>
                <a:latin typeface="-apple-system"/>
              </a:rPr>
              <a:t>。因此也需要在</a:t>
            </a:r>
            <a:r>
              <a:rPr lang="en-US" altLang="zh-CN" b="0" i="0" dirty="0">
                <a:solidFill>
                  <a:srgbClr val="FF53B0"/>
                </a:solidFill>
                <a:effectLst/>
                <a:latin typeface="-apple-system"/>
              </a:rPr>
              <a:t>A</a:t>
            </a:r>
            <a:r>
              <a:rPr lang="zh-CN" altLang="en-US" b="0" i="0" dirty="0">
                <a:solidFill>
                  <a:srgbClr val="FF53B0"/>
                </a:solidFill>
                <a:effectLst/>
                <a:latin typeface="-apple-system"/>
              </a:rPr>
              <a:t>和</a:t>
            </a:r>
            <a:r>
              <a:rPr lang="en-US" altLang="zh-CN" b="0" i="0" dirty="0">
                <a:solidFill>
                  <a:srgbClr val="FF53B0"/>
                </a:solidFill>
                <a:effectLst/>
                <a:latin typeface="-apple-system"/>
              </a:rPr>
              <a:t>B</a:t>
            </a:r>
            <a:r>
              <a:rPr lang="zh-CN" altLang="en-US" b="0" i="0" dirty="0">
                <a:solidFill>
                  <a:srgbClr val="FF53B0"/>
                </a:solidFill>
                <a:effectLst/>
                <a:latin typeface="-apple-system"/>
              </a:rPr>
              <a:t>的构造中嵌入</a:t>
            </a:r>
            <a:r>
              <a:rPr lang="en-US" altLang="zh-CN" b="0" i="0" dirty="0">
                <a:solidFill>
                  <a:srgbClr val="FF53B0"/>
                </a:solidFill>
                <a:effectLst/>
                <a:latin typeface="-apple-system"/>
              </a:rPr>
              <a:t>γ</a:t>
            </a:r>
            <a:r>
              <a:rPr lang="zh-CN" altLang="en-US" b="0" i="0" dirty="0">
                <a:solidFill>
                  <a:srgbClr val="FF53B0"/>
                </a:solidFill>
                <a:effectLst/>
                <a:latin typeface="-apple-system"/>
              </a:rPr>
              <a:t>和</a:t>
            </a:r>
            <a:r>
              <a:rPr lang="en-US" altLang="zh-CN" b="0" i="0" dirty="0">
                <a:solidFill>
                  <a:srgbClr val="FF53B0"/>
                </a:solidFill>
                <a:effectLst/>
                <a:latin typeface="-apple-system"/>
              </a:rPr>
              <a:t>δ</a:t>
            </a:r>
            <a:r>
              <a:rPr lang="zh-CN" altLang="en-US" b="0" i="0" dirty="0">
                <a:solidFill>
                  <a:srgbClr val="FF53B0"/>
                </a:solidFill>
                <a:effectLst/>
                <a:latin typeface="-apple-system"/>
              </a:rPr>
              <a:t>，使得</a:t>
            </a:r>
            <a:r>
              <a:rPr lang="en-US" altLang="zh-CN" b="0" i="0" dirty="0">
                <a:solidFill>
                  <a:srgbClr val="FF53B0"/>
                </a:solidFill>
                <a:effectLst/>
                <a:latin typeface="-apple-system"/>
              </a:rPr>
              <a:t>A</a:t>
            </a:r>
            <a:r>
              <a:rPr lang="zh-CN" altLang="en-US" b="0" i="0" dirty="0">
                <a:solidFill>
                  <a:srgbClr val="FF53B0"/>
                </a:solidFill>
                <a:effectLst/>
                <a:latin typeface="-apple-system"/>
              </a:rPr>
              <a:t>*</a:t>
            </a:r>
            <a:r>
              <a:rPr lang="en-US" altLang="zh-CN" b="0" i="0" dirty="0">
                <a:solidFill>
                  <a:srgbClr val="FF53B0"/>
                </a:solidFill>
                <a:effectLst/>
                <a:latin typeface="-apple-system"/>
              </a:rPr>
              <a:t>B</a:t>
            </a:r>
            <a:r>
              <a:rPr lang="zh-CN" altLang="en-US" b="0" i="0" dirty="0">
                <a:solidFill>
                  <a:srgbClr val="FF53B0"/>
                </a:solidFill>
                <a:effectLst/>
                <a:latin typeface="-apple-system"/>
              </a:rPr>
              <a:t>的结果独立于</a:t>
            </a:r>
            <a:r>
              <a:rPr lang="en-US" altLang="zh-CN" b="0" i="0" dirty="0">
                <a:solidFill>
                  <a:srgbClr val="FF53B0"/>
                </a:solidFill>
                <a:effectLst/>
                <a:latin typeface="-apple-system"/>
              </a:rPr>
              <a:t>α</a:t>
            </a:r>
            <a:r>
              <a:rPr lang="zh-CN" altLang="en-US" b="0" i="0" dirty="0">
                <a:solidFill>
                  <a:srgbClr val="FF53B0"/>
                </a:solidFill>
                <a:effectLst/>
                <a:latin typeface="-apple-system"/>
              </a:rPr>
              <a:t>*</a:t>
            </a:r>
            <a:r>
              <a:rPr lang="en-US" altLang="zh-CN" b="0" i="0" dirty="0">
                <a:solidFill>
                  <a:srgbClr val="FF53B0"/>
                </a:solidFill>
                <a:effectLst/>
                <a:latin typeface="-apple-system"/>
              </a:rPr>
              <a:t>β</a:t>
            </a:r>
            <a:endParaRPr lang="zh-CN" altLang="en-US" b="0" i="0" dirty="0">
              <a:solidFill>
                <a:srgbClr val="FF53B0"/>
              </a:solidFill>
              <a:effectLst/>
              <a:latin typeface="-apple-system"/>
            </a:endParaRPr>
          </a:p>
          <a:p>
            <a:r>
              <a:rPr lang="zh-CN" altLang="en-US" dirty="0"/>
              <a:t>原始明文，处理</a:t>
            </a:r>
            <a:r>
              <a:rPr lang="en-US" altLang="zh-CN" dirty="0"/>
              <a:t>witness</a:t>
            </a:r>
            <a:r>
              <a:rPr lang="zh-CN" altLang="en-US" dirty="0"/>
              <a:t>和</a:t>
            </a:r>
            <a:r>
              <a:rPr lang="en-US" altLang="zh-CN" dirty="0"/>
              <a:t>statement</a:t>
            </a:r>
            <a:r>
              <a:rPr lang="zh-CN" altLang="en-US" dirty="0"/>
              <a:t>，公共输入。</a:t>
            </a:r>
          </a:p>
        </p:txBody>
      </p:sp>
      <p:sp>
        <p:nvSpPr>
          <p:cNvPr id="4" name="灯片编号占位符 3">
            <a:extLst>
              <a:ext uri="{FF2B5EF4-FFF2-40B4-BE49-F238E27FC236}">
                <a16:creationId xmlns:a16="http://schemas.microsoft.com/office/drawing/2014/main" id="{2F52577A-F3AC-A962-3F82-D0BD13EA3434}"/>
              </a:ext>
            </a:extLst>
          </p:cNvPr>
          <p:cNvSpPr>
            <a:spLocks noGrp="1"/>
          </p:cNvSpPr>
          <p:nvPr>
            <p:ph type="sldNum" sz="quarter" idx="10"/>
          </p:nvPr>
        </p:nvSpPr>
        <p:spPr/>
        <p:txBody>
          <a:bodyPr/>
          <a:lstStyle/>
          <a:p>
            <a:fld id="{6E7CF359-6995-43D0-814D-C37784FFDC90}" type="slidenum">
              <a:rPr lang="zh-CN" altLang="en-US" smtClean="0"/>
              <a:t>21</a:t>
            </a:fld>
            <a:endParaRPr lang="zh-CN" altLang="en-US"/>
          </a:p>
        </p:txBody>
      </p:sp>
    </p:spTree>
    <p:extLst>
      <p:ext uri="{BB962C8B-B14F-4D97-AF65-F5344CB8AC3E}">
        <p14:creationId xmlns:p14="http://schemas.microsoft.com/office/powerpoint/2010/main" val="1651647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B65B0-24F2-5A8A-6831-948054C54E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4E5FAEF-C344-5E89-0A3B-207E1DD0FD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F54F704-79EB-5F60-B934-F03D7077F9AE}"/>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A671932B-7E15-2D3C-B655-40C8524E8F3E}"/>
              </a:ext>
            </a:extLst>
          </p:cNvPr>
          <p:cNvSpPr>
            <a:spLocks noGrp="1"/>
          </p:cNvSpPr>
          <p:nvPr>
            <p:ph type="sldNum" sz="quarter" idx="10"/>
          </p:nvPr>
        </p:nvSpPr>
        <p:spPr/>
        <p:txBody>
          <a:bodyPr/>
          <a:lstStyle/>
          <a:p>
            <a:fld id="{6E7CF359-6995-43D0-814D-C37784FFDC90}" type="slidenum">
              <a:rPr lang="zh-CN" altLang="en-US" smtClean="0"/>
              <a:t>22</a:t>
            </a:fld>
            <a:endParaRPr lang="zh-CN" altLang="en-US"/>
          </a:p>
        </p:txBody>
      </p:sp>
    </p:spTree>
    <p:extLst>
      <p:ext uri="{BB962C8B-B14F-4D97-AF65-F5344CB8AC3E}">
        <p14:creationId xmlns:p14="http://schemas.microsoft.com/office/powerpoint/2010/main" val="3205774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EC327-79A2-FC17-7B3C-50F4C4AA73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7A156D-9CF6-11AA-1055-AD12D94492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A97A3C2-5607-B0AF-19EF-FBE021B22587}"/>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963BA297-2D69-ACB5-7ACD-2A8875DF68BF}"/>
              </a:ext>
            </a:extLst>
          </p:cNvPr>
          <p:cNvSpPr>
            <a:spLocks noGrp="1"/>
          </p:cNvSpPr>
          <p:nvPr>
            <p:ph type="sldNum" sz="quarter" idx="10"/>
          </p:nvPr>
        </p:nvSpPr>
        <p:spPr/>
        <p:txBody>
          <a:bodyPr/>
          <a:lstStyle/>
          <a:p>
            <a:fld id="{6E7CF359-6995-43D0-814D-C37784FFDC90}" type="slidenum">
              <a:rPr lang="zh-CN" altLang="en-US" smtClean="0"/>
              <a:t>23</a:t>
            </a:fld>
            <a:endParaRPr lang="zh-CN" altLang="en-US"/>
          </a:p>
        </p:txBody>
      </p:sp>
    </p:spTree>
    <p:extLst>
      <p:ext uri="{BB962C8B-B14F-4D97-AF65-F5344CB8AC3E}">
        <p14:creationId xmlns:p14="http://schemas.microsoft.com/office/powerpoint/2010/main" val="5589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A7E7A-E3CF-EE0D-59A4-C9064466E8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5F658A-209C-83D6-E932-7ED338AA17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ACFAA2-7F9D-A561-F3C5-325B625128EA}"/>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615014C5-8F71-456C-8A04-48F7B347F402}"/>
              </a:ext>
            </a:extLst>
          </p:cNvPr>
          <p:cNvSpPr>
            <a:spLocks noGrp="1"/>
          </p:cNvSpPr>
          <p:nvPr>
            <p:ph type="sldNum" sz="quarter" idx="10"/>
          </p:nvPr>
        </p:nvSpPr>
        <p:spPr/>
        <p:txBody>
          <a:bodyPr/>
          <a:lstStyle/>
          <a:p>
            <a:fld id="{6E7CF359-6995-43D0-814D-C37784FFDC90}" type="slidenum">
              <a:rPr lang="zh-CN" altLang="en-US" smtClean="0"/>
              <a:t>24</a:t>
            </a:fld>
            <a:endParaRPr lang="zh-CN" altLang="en-US"/>
          </a:p>
        </p:txBody>
      </p:sp>
    </p:spTree>
    <p:extLst>
      <p:ext uri="{BB962C8B-B14F-4D97-AF65-F5344CB8AC3E}">
        <p14:creationId xmlns:p14="http://schemas.microsoft.com/office/powerpoint/2010/main" val="25341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7DCFD-0185-6BE2-AA2F-8B8A852AFA1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E18F0C5-C816-1B1A-07CD-D2ABA8AA42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7AA2F6-5425-9761-1EB1-3D1FAA850F48}"/>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2BEF4034-9030-0D8E-C717-75B294D52197}"/>
              </a:ext>
            </a:extLst>
          </p:cNvPr>
          <p:cNvSpPr>
            <a:spLocks noGrp="1"/>
          </p:cNvSpPr>
          <p:nvPr>
            <p:ph type="sldNum" sz="quarter" idx="10"/>
          </p:nvPr>
        </p:nvSpPr>
        <p:spPr/>
        <p:txBody>
          <a:bodyPr/>
          <a:lstStyle/>
          <a:p>
            <a:fld id="{6E7CF359-6995-43D0-814D-C37784FFDC90}" type="slidenum">
              <a:rPr lang="zh-CN" altLang="en-US" smtClean="0"/>
              <a:t>25</a:t>
            </a:fld>
            <a:endParaRPr lang="zh-CN" altLang="en-US"/>
          </a:p>
        </p:txBody>
      </p:sp>
    </p:spTree>
    <p:extLst>
      <p:ext uri="{BB962C8B-B14F-4D97-AF65-F5344CB8AC3E}">
        <p14:creationId xmlns:p14="http://schemas.microsoft.com/office/powerpoint/2010/main" val="3664300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26</a:t>
            </a:fld>
            <a:endParaRPr lang="zh-CN" altLang="en-US"/>
          </a:p>
        </p:txBody>
      </p:sp>
    </p:spTree>
    <p:extLst>
      <p:ext uri="{BB962C8B-B14F-4D97-AF65-F5344CB8AC3E}">
        <p14:creationId xmlns:p14="http://schemas.microsoft.com/office/powerpoint/2010/main" val="1280752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27</a:t>
            </a:fld>
            <a:endParaRPr lang="zh-CN" altLang="en-US"/>
          </a:p>
        </p:txBody>
      </p:sp>
    </p:spTree>
    <p:extLst>
      <p:ext uri="{BB962C8B-B14F-4D97-AF65-F5344CB8AC3E}">
        <p14:creationId xmlns:p14="http://schemas.microsoft.com/office/powerpoint/2010/main" val="2449001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9D60-8FDF-97A6-C9BB-A8BFCD74DA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4771EA0-7760-2D25-D39F-7D6D2BC144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E63F5F-F971-2806-B6B5-E7CA438FF849}"/>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1F1FBE2A-5D97-E157-5C9F-91CD28911B05}"/>
              </a:ext>
            </a:extLst>
          </p:cNvPr>
          <p:cNvSpPr>
            <a:spLocks noGrp="1"/>
          </p:cNvSpPr>
          <p:nvPr>
            <p:ph type="sldNum" sz="quarter" idx="10"/>
          </p:nvPr>
        </p:nvSpPr>
        <p:spPr/>
        <p:txBody>
          <a:bodyPr/>
          <a:lstStyle/>
          <a:p>
            <a:fld id="{6E7CF359-6995-43D0-814D-C37784FFDC90}" type="slidenum">
              <a:rPr lang="zh-CN" altLang="en-US" smtClean="0"/>
              <a:t>28</a:t>
            </a:fld>
            <a:endParaRPr lang="zh-CN" altLang="en-US"/>
          </a:p>
        </p:txBody>
      </p:sp>
    </p:spTree>
    <p:extLst>
      <p:ext uri="{BB962C8B-B14F-4D97-AF65-F5344CB8AC3E}">
        <p14:creationId xmlns:p14="http://schemas.microsoft.com/office/powerpoint/2010/main" val="3239980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22B14-855C-227E-E52A-CCC593D79D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D1D863-308F-9105-CB39-A64CF657A5C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329D21F-71FC-4DEF-53B0-C9F2666EF4DF}"/>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60B0B0C0-7D6E-33A6-908A-6200ABE1DFBC}"/>
              </a:ext>
            </a:extLst>
          </p:cNvPr>
          <p:cNvSpPr>
            <a:spLocks noGrp="1"/>
          </p:cNvSpPr>
          <p:nvPr>
            <p:ph type="sldNum" sz="quarter" idx="10"/>
          </p:nvPr>
        </p:nvSpPr>
        <p:spPr/>
        <p:txBody>
          <a:bodyPr/>
          <a:lstStyle/>
          <a:p>
            <a:fld id="{6E7CF359-6995-43D0-814D-C37784FFDC90}" type="slidenum">
              <a:rPr lang="zh-CN" altLang="en-US" smtClean="0"/>
              <a:t>29</a:t>
            </a:fld>
            <a:endParaRPr lang="zh-CN" altLang="en-US"/>
          </a:p>
        </p:txBody>
      </p:sp>
    </p:spTree>
    <p:extLst>
      <p:ext uri="{BB962C8B-B14F-4D97-AF65-F5344CB8AC3E}">
        <p14:creationId xmlns:p14="http://schemas.microsoft.com/office/powerpoint/2010/main" val="3163784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a:t>
            </a:fld>
            <a:endParaRPr lang="zh-CN" altLang="en-US"/>
          </a:p>
        </p:txBody>
      </p:sp>
    </p:spTree>
    <p:extLst>
      <p:ext uri="{BB962C8B-B14F-4D97-AF65-F5344CB8AC3E}">
        <p14:creationId xmlns:p14="http://schemas.microsoft.com/office/powerpoint/2010/main" val="822619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0B8AB-FA4D-3623-3810-53A438CBCD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3E2E6B6-A639-D324-D702-E004B45246C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683E59-B6FC-B5C8-2908-7E2D9CEDEEFD}"/>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3C2D95AF-6984-0675-DCA8-15FD7B16B356}"/>
              </a:ext>
            </a:extLst>
          </p:cNvPr>
          <p:cNvSpPr>
            <a:spLocks noGrp="1"/>
          </p:cNvSpPr>
          <p:nvPr>
            <p:ph type="sldNum" sz="quarter" idx="10"/>
          </p:nvPr>
        </p:nvSpPr>
        <p:spPr/>
        <p:txBody>
          <a:bodyPr/>
          <a:lstStyle/>
          <a:p>
            <a:fld id="{6E7CF359-6995-43D0-814D-C37784FFDC90}" type="slidenum">
              <a:rPr lang="zh-CN" altLang="en-US" smtClean="0"/>
              <a:t>30</a:t>
            </a:fld>
            <a:endParaRPr lang="zh-CN" altLang="en-US"/>
          </a:p>
        </p:txBody>
      </p:sp>
    </p:spTree>
    <p:extLst>
      <p:ext uri="{BB962C8B-B14F-4D97-AF65-F5344CB8AC3E}">
        <p14:creationId xmlns:p14="http://schemas.microsoft.com/office/powerpoint/2010/main" val="2195323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01703-C6A3-7D9E-F0B6-EDE7160D319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ED5571D-D1FF-D2EA-CAA8-6630D0575C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4B3D26-C02F-784E-CE4B-AABA1EFDBE84}"/>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B14D2864-52CC-4D69-7690-4855EEE97265}"/>
              </a:ext>
            </a:extLst>
          </p:cNvPr>
          <p:cNvSpPr>
            <a:spLocks noGrp="1"/>
          </p:cNvSpPr>
          <p:nvPr>
            <p:ph type="sldNum" sz="quarter" idx="10"/>
          </p:nvPr>
        </p:nvSpPr>
        <p:spPr/>
        <p:txBody>
          <a:bodyPr/>
          <a:lstStyle/>
          <a:p>
            <a:fld id="{6E7CF359-6995-43D0-814D-C37784FFDC90}" type="slidenum">
              <a:rPr lang="zh-CN" altLang="en-US" smtClean="0"/>
              <a:t>31</a:t>
            </a:fld>
            <a:endParaRPr lang="zh-CN" altLang="en-US"/>
          </a:p>
        </p:txBody>
      </p:sp>
    </p:spTree>
    <p:extLst>
      <p:ext uri="{BB962C8B-B14F-4D97-AF65-F5344CB8AC3E}">
        <p14:creationId xmlns:p14="http://schemas.microsoft.com/office/powerpoint/2010/main" val="2885297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DA332-6C49-ED1B-3305-71F3617ABC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9D75362-3EB9-913E-1E6E-9A85999A2F3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3693C7-111E-FF45-DA6A-B33AA9C4723B}"/>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B6ED2B12-9BF5-3CF2-381A-59287D566594}"/>
              </a:ext>
            </a:extLst>
          </p:cNvPr>
          <p:cNvSpPr>
            <a:spLocks noGrp="1"/>
          </p:cNvSpPr>
          <p:nvPr>
            <p:ph type="sldNum" sz="quarter" idx="10"/>
          </p:nvPr>
        </p:nvSpPr>
        <p:spPr/>
        <p:txBody>
          <a:bodyPr/>
          <a:lstStyle/>
          <a:p>
            <a:fld id="{6E7CF359-6995-43D0-814D-C37784FFDC90}" type="slidenum">
              <a:rPr lang="zh-CN" altLang="en-US" smtClean="0"/>
              <a:t>32</a:t>
            </a:fld>
            <a:endParaRPr lang="zh-CN" altLang="en-US"/>
          </a:p>
        </p:txBody>
      </p:sp>
    </p:spTree>
    <p:extLst>
      <p:ext uri="{BB962C8B-B14F-4D97-AF65-F5344CB8AC3E}">
        <p14:creationId xmlns:p14="http://schemas.microsoft.com/office/powerpoint/2010/main" val="2115336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33</a:t>
            </a:fld>
            <a:endParaRPr lang="zh-CN" altLang="en-US"/>
          </a:p>
        </p:txBody>
      </p:sp>
    </p:spTree>
    <p:extLst>
      <p:ext uri="{BB962C8B-B14F-4D97-AF65-F5344CB8AC3E}">
        <p14:creationId xmlns:p14="http://schemas.microsoft.com/office/powerpoint/2010/main" val="1748787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证明</a:t>
            </a:r>
            <a:r>
              <a:rPr lang="en-US" altLang="zh-CN" dirty="0"/>
              <a:t>sm3</a:t>
            </a:r>
            <a:r>
              <a:rPr lang="zh-CN" altLang="en-US" dirty="0"/>
              <a:t>的电路，</a:t>
            </a:r>
            <a:r>
              <a:rPr lang="en-US" altLang="zh-CN" dirty="0"/>
              <a:t>Sm3merkle</a:t>
            </a:r>
            <a:r>
              <a:rPr lang="zh-CN" altLang="en-US" dirty="0"/>
              <a:t>树的场景，基于</a:t>
            </a:r>
            <a:r>
              <a:rPr lang="en-US" altLang="zh-CN" dirty="0"/>
              <a:t>groth16</a:t>
            </a:r>
            <a:r>
              <a:rPr lang="zh-CN" altLang="en-US" dirty="0"/>
              <a:t>。子群有多大，支持</a:t>
            </a:r>
            <a:r>
              <a:rPr lang="en-US" altLang="zh-CN" dirty="0"/>
              <a:t>sm9 </a:t>
            </a:r>
            <a:r>
              <a:rPr lang="zh-CN" altLang="en-US" dirty="0"/>
              <a:t>。</a:t>
            </a:r>
            <a:endParaRPr lang="en-US" altLang="zh-CN" dirty="0"/>
          </a:p>
          <a:p>
            <a:r>
              <a:rPr lang="en-US" altLang="zh-CN" dirty="0"/>
              <a:t>Sm3</a:t>
            </a:r>
            <a:r>
              <a:rPr lang="zh-CN" altLang="en-US" dirty="0"/>
              <a:t>，</a:t>
            </a:r>
            <a:r>
              <a:rPr lang="en-US" altLang="zh-CN" dirty="0"/>
              <a:t>sm9</a:t>
            </a:r>
            <a:r>
              <a:rPr lang="zh-CN" altLang="en-US" dirty="0"/>
              <a:t>参数的特点，做一个对比分析</a:t>
            </a:r>
            <a:endParaRPr lang="en-US" altLang="zh-CN" dirty="0"/>
          </a:p>
          <a:p>
            <a:r>
              <a:rPr lang="zh-CN" altLang="en-US" dirty="0"/>
              <a:t>基于</a:t>
            </a:r>
            <a:r>
              <a:rPr lang="en-US" altLang="zh-CN" dirty="0"/>
              <a:t>sigma</a:t>
            </a:r>
            <a:r>
              <a:rPr lang="zh-CN" altLang="en-US" dirty="0"/>
              <a:t>协议，</a:t>
            </a:r>
            <a:r>
              <a:rPr lang="en-US" altLang="zh-CN" dirty="0"/>
              <a:t>sm2.</a:t>
            </a:r>
          </a:p>
          <a:p>
            <a:r>
              <a:rPr lang="zh-CN" altLang="en-US" dirty="0"/>
              <a:t>递归证明，吧验证的电路也做成</a:t>
            </a:r>
            <a:r>
              <a:rPr lang="en-US" altLang="zh-CN" dirty="0" err="1"/>
              <a:t>zk</a:t>
            </a:r>
            <a:r>
              <a:rPr lang="zh-CN" altLang="en-US" dirty="0"/>
              <a:t>的形式放到里面去。</a:t>
            </a:r>
            <a:endParaRPr lang="en-US" altLang="zh-CN" dirty="0"/>
          </a:p>
          <a:p>
            <a:r>
              <a:rPr lang="zh-CN" altLang="en-US" dirty="0"/>
              <a:t>调研综述分析，有的方案支持不了，对曲线的要求，效率分析，</a:t>
            </a:r>
            <a:endParaRPr lang="en-US" altLang="zh-CN" dirty="0"/>
          </a:p>
          <a:p>
            <a:r>
              <a:rPr lang="zh-CN" altLang="en-US" dirty="0"/>
              <a:t>引入了什么中间的变换和方法，比如说</a:t>
            </a:r>
            <a:r>
              <a:rPr lang="en-US" altLang="zh-CN" dirty="0"/>
              <a:t>plonk</a:t>
            </a:r>
            <a:r>
              <a:rPr lang="zh-CN" altLang="en-US" dirty="0"/>
              <a:t>类型的</a:t>
            </a:r>
            <a:r>
              <a:rPr lang="en-US" altLang="zh-CN" dirty="0"/>
              <a:t>sm9</a:t>
            </a:r>
            <a:r>
              <a:rPr lang="zh-CN" altLang="en-US" dirty="0"/>
              <a:t>，看似做不了。直接证不了，要转证，。原始的证明在什么曲线上无所谓，只要能转证我这个曲线上</a:t>
            </a:r>
            <a:endParaRPr lang="en-US" altLang="zh-CN" dirty="0"/>
          </a:p>
          <a:p>
            <a:r>
              <a:rPr lang="zh-CN" altLang="en-US" dirty="0"/>
              <a:t>只要能用</a:t>
            </a:r>
            <a:r>
              <a:rPr lang="en-US" altLang="zh-CN" dirty="0"/>
              <a:t>sm9</a:t>
            </a:r>
            <a:r>
              <a:rPr lang="zh-CN" altLang="en-US" dirty="0"/>
              <a:t>椭圆曲线的点群的。如果不匹配的应该怎么转换的。</a:t>
            </a:r>
            <a:endParaRPr lang="en-US" altLang="zh-CN" dirty="0"/>
          </a:p>
          <a:p>
            <a:endParaRPr lang="en-US" altLang="zh-CN" dirty="0"/>
          </a:p>
          <a:p>
            <a:r>
              <a:rPr lang="zh-CN" altLang="en-US" dirty="0"/>
              <a:t>基于</a:t>
            </a:r>
            <a:r>
              <a:rPr lang="en-US" altLang="zh-CN" dirty="0"/>
              <a:t>checksum</a:t>
            </a:r>
            <a:r>
              <a:rPr lang="zh-CN" altLang="en-US" dirty="0"/>
              <a:t>，</a:t>
            </a:r>
            <a:r>
              <a:rPr lang="en-US" altLang="zh-CN" dirty="0" err="1"/>
              <a:t>mpc</a:t>
            </a:r>
            <a:r>
              <a:rPr lang="en-US" altLang="zh-CN" dirty="0"/>
              <a:t> in the head</a:t>
            </a:r>
            <a:r>
              <a:rPr lang="zh-CN" altLang="en-US" dirty="0"/>
              <a:t>，</a:t>
            </a:r>
            <a:endParaRPr lang="en-US" altLang="zh-CN"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t>34</a:t>
            </a:fld>
            <a:endParaRPr lang="zh-CN" altLang="en-US"/>
          </a:p>
        </p:txBody>
      </p:sp>
    </p:spTree>
    <p:extLst>
      <p:ext uri="{BB962C8B-B14F-4D97-AF65-F5344CB8AC3E}">
        <p14:creationId xmlns:p14="http://schemas.microsoft.com/office/powerpoint/2010/main" val="3830840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69BD1-4741-74DD-830D-FFFD9A2281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FFB51A-0E64-FB78-9870-80BCA46B0A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C85C447-E48E-F156-F3E6-DDC29BF61CFB}"/>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A16B94D3-5DCC-6591-04F6-34B3C48C093A}"/>
              </a:ext>
            </a:extLst>
          </p:cNvPr>
          <p:cNvSpPr>
            <a:spLocks noGrp="1"/>
          </p:cNvSpPr>
          <p:nvPr>
            <p:ph type="sldNum" sz="quarter" idx="10"/>
          </p:nvPr>
        </p:nvSpPr>
        <p:spPr/>
        <p:txBody>
          <a:bodyPr/>
          <a:lstStyle/>
          <a:p>
            <a:fld id="{6E7CF359-6995-43D0-814D-C37784FFDC90}" type="slidenum">
              <a:rPr lang="zh-CN" altLang="en-US" smtClean="0"/>
              <a:t>35</a:t>
            </a:fld>
            <a:endParaRPr lang="zh-CN" altLang="en-US"/>
          </a:p>
        </p:txBody>
      </p:sp>
    </p:spTree>
    <p:extLst>
      <p:ext uri="{BB962C8B-B14F-4D97-AF65-F5344CB8AC3E}">
        <p14:creationId xmlns:p14="http://schemas.microsoft.com/office/powerpoint/2010/main" val="5992904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26A1A-EB4E-D398-9F9B-E1693BB608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A291A1-09CD-44DA-E247-39C71E23BB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7817AB8-6526-5666-166A-13C6C3722E67}"/>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34913ABD-A3AB-7018-3E6E-1E4A8A93C265}"/>
              </a:ext>
            </a:extLst>
          </p:cNvPr>
          <p:cNvSpPr>
            <a:spLocks noGrp="1"/>
          </p:cNvSpPr>
          <p:nvPr>
            <p:ph type="sldNum" sz="quarter" idx="10"/>
          </p:nvPr>
        </p:nvSpPr>
        <p:spPr/>
        <p:txBody>
          <a:bodyPr/>
          <a:lstStyle/>
          <a:p>
            <a:fld id="{6E7CF359-6995-43D0-814D-C37784FFDC90}" type="slidenum">
              <a:rPr lang="zh-CN" altLang="en-US" smtClean="0"/>
              <a:t>36</a:t>
            </a:fld>
            <a:endParaRPr lang="zh-CN" altLang="en-US"/>
          </a:p>
        </p:txBody>
      </p:sp>
    </p:spTree>
    <p:extLst>
      <p:ext uri="{BB962C8B-B14F-4D97-AF65-F5344CB8AC3E}">
        <p14:creationId xmlns:p14="http://schemas.microsoft.com/office/powerpoint/2010/main" val="792573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37</a:t>
            </a:fld>
            <a:endParaRPr lang="zh-CN" altLang="en-US"/>
          </a:p>
        </p:txBody>
      </p:sp>
    </p:spTree>
    <p:extLst>
      <p:ext uri="{BB962C8B-B14F-4D97-AF65-F5344CB8AC3E}">
        <p14:creationId xmlns:p14="http://schemas.microsoft.com/office/powerpoint/2010/main" val="378418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t>4</a:t>
            </a:fld>
            <a:endParaRPr lang="zh-CN" altLang="en-US"/>
          </a:p>
        </p:txBody>
      </p:sp>
    </p:spTree>
    <p:extLst>
      <p:ext uri="{BB962C8B-B14F-4D97-AF65-F5344CB8AC3E}">
        <p14:creationId xmlns:p14="http://schemas.microsoft.com/office/powerpoint/2010/main" val="377077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14E9C-0421-2758-9934-F0A52FB81A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4D79AF-29CA-21A5-62E2-3056CC7C99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3CA659-DA36-4BA1-8CDD-831275D67025}"/>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0D9C6400-46F7-A01C-9D76-D4C81D0598F7}"/>
              </a:ext>
            </a:extLst>
          </p:cNvPr>
          <p:cNvSpPr>
            <a:spLocks noGrp="1"/>
          </p:cNvSpPr>
          <p:nvPr>
            <p:ph type="sldNum" sz="quarter" idx="10"/>
          </p:nvPr>
        </p:nvSpPr>
        <p:spPr/>
        <p:txBody>
          <a:bodyPr/>
          <a:lstStyle/>
          <a:p>
            <a:fld id="{6E7CF359-6995-43D0-814D-C37784FFDC90}" type="slidenum">
              <a:rPr lang="zh-CN" altLang="en-US" smtClean="0"/>
              <a:t>5</a:t>
            </a:fld>
            <a:endParaRPr lang="zh-CN" altLang="en-US"/>
          </a:p>
        </p:txBody>
      </p:sp>
    </p:spTree>
    <p:extLst>
      <p:ext uri="{BB962C8B-B14F-4D97-AF65-F5344CB8AC3E}">
        <p14:creationId xmlns:p14="http://schemas.microsoft.com/office/powerpoint/2010/main" val="1521395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BD2BA-5FE5-1353-3143-AB5C74121F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EFD509-00DB-7464-4EEE-2B12BC4B4E4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E08144-507B-4168-F35F-BEE4D0954BA7}"/>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1C9A026E-E3A9-B696-3736-8FF069102A97}"/>
              </a:ext>
            </a:extLst>
          </p:cNvPr>
          <p:cNvSpPr>
            <a:spLocks noGrp="1"/>
          </p:cNvSpPr>
          <p:nvPr>
            <p:ph type="sldNum" sz="quarter" idx="10"/>
          </p:nvPr>
        </p:nvSpPr>
        <p:spPr/>
        <p:txBody>
          <a:bodyPr/>
          <a:lstStyle/>
          <a:p>
            <a:fld id="{6E7CF359-6995-43D0-814D-C37784FFDC90}" type="slidenum">
              <a:rPr lang="zh-CN" altLang="en-US" smtClean="0"/>
              <a:t>6</a:t>
            </a:fld>
            <a:endParaRPr lang="zh-CN" altLang="en-US"/>
          </a:p>
        </p:txBody>
      </p:sp>
    </p:spTree>
    <p:extLst>
      <p:ext uri="{BB962C8B-B14F-4D97-AF65-F5344CB8AC3E}">
        <p14:creationId xmlns:p14="http://schemas.microsoft.com/office/powerpoint/2010/main" val="164327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009C-6FAA-29D9-A976-C99F77AD11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707B7C9-45CF-4159-2F0E-BB33BFA012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EDCF1B5-EA22-3780-737A-1CB2CF211215}"/>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A3BE227E-BAD2-8CC4-C74E-FD976D6EF4BF}"/>
              </a:ext>
            </a:extLst>
          </p:cNvPr>
          <p:cNvSpPr>
            <a:spLocks noGrp="1"/>
          </p:cNvSpPr>
          <p:nvPr>
            <p:ph type="sldNum" sz="quarter" idx="10"/>
          </p:nvPr>
        </p:nvSpPr>
        <p:spPr/>
        <p:txBody>
          <a:bodyPr/>
          <a:lstStyle/>
          <a:p>
            <a:fld id="{6E7CF359-6995-43D0-814D-C37784FFDC90}" type="slidenum">
              <a:rPr lang="zh-CN" altLang="en-US" smtClean="0"/>
              <a:t>7</a:t>
            </a:fld>
            <a:endParaRPr lang="zh-CN" altLang="en-US"/>
          </a:p>
        </p:txBody>
      </p:sp>
    </p:spTree>
    <p:extLst>
      <p:ext uri="{BB962C8B-B14F-4D97-AF65-F5344CB8AC3E}">
        <p14:creationId xmlns:p14="http://schemas.microsoft.com/office/powerpoint/2010/main" val="120945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E8318-F731-9740-BF35-CAADC2F86F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A2189D-B4F2-3391-EB83-CF0D8D3CD36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0E19A4-F78B-8CA7-F654-CFC93D6FC4BE}"/>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44234D97-80A1-598E-7974-EB08E0A63831}"/>
              </a:ext>
            </a:extLst>
          </p:cNvPr>
          <p:cNvSpPr>
            <a:spLocks noGrp="1"/>
          </p:cNvSpPr>
          <p:nvPr>
            <p:ph type="sldNum" sz="quarter" idx="10"/>
          </p:nvPr>
        </p:nvSpPr>
        <p:spPr/>
        <p:txBody>
          <a:bodyPr/>
          <a:lstStyle/>
          <a:p>
            <a:fld id="{6E7CF359-6995-43D0-814D-C37784FFDC90}" type="slidenum">
              <a:rPr lang="zh-CN" altLang="en-US" smtClean="0"/>
              <a:t>8</a:t>
            </a:fld>
            <a:endParaRPr lang="zh-CN" altLang="en-US"/>
          </a:p>
        </p:txBody>
      </p:sp>
    </p:spTree>
    <p:extLst>
      <p:ext uri="{BB962C8B-B14F-4D97-AF65-F5344CB8AC3E}">
        <p14:creationId xmlns:p14="http://schemas.microsoft.com/office/powerpoint/2010/main" val="183053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F764-B60F-47B1-6AF2-9C160F8E1BB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000200-F92E-1E6D-FFB7-FECA7F701B3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82ACFBC-EE06-02C9-5F98-EE165A898FF0}"/>
              </a:ext>
            </a:extLst>
          </p:cNvPr>
          <p:cNvSpPr>
            <a:spLocks noGrp="1"/>
          </p:cNvSpPr>
          <p:nvPr>
            <p:ph type="body" idx="1"/>
          </p:nvPr>
        </p:nvSpPr>
        <p:spPr/>
        <p:txBody>
          <a:bodyPr>
            <a:normAutofit/>
          </a:bodyPr>
          <a:lstStyle/>
          <a:p>
            <a:endParaRPr lang="zh-CN" altLang="en-US"/>
          </a:p>
        </p:txBody>
      </p:sp>
      <p:sp>
        <p:nvSpPr>
          <p:cNvPr id="4" name="灯片编号占位符 3">
            <a:extLst>
              <a:ext uri="{FF2B5EF4-FFF2-40B4-BE49-F238E27FC236}">
                <a16:creationId xmlns:a16="http://schemas.microsoft.com/office/drawing/2014/main" id="{3F97EE09-7FD8-011F-D8AA-721C10DD7ABA}"/>
              </a:ext>
            </a:extLst>
          </p:cNvPr>
          <p:cNvSpPr>
            <a:spLocks noGrp="1"/>
          </p:cNvSpPr>
          <p:nvPr>
            <p:ph type="sldNum" sz="quarter" idx="10"/>
          </p:nvPr>
        </p:nvSpPr>
        <p:spPr/>
        <p:txBody>
          <a:bodyPr/>
          <a:lstStyle/>
          <a:p>
            <a:fld id="{6E7CF359-6995-43D0-814D-C37784FFDC90}" type="slidenum">
              <a:rPr lang="zh-CN" altLang="en-US" smtClean="0"/>
              <a:t>9</a:t>
            </a:fld>
            <a:endParaRPr lang="zh-CN" altLang="en-US"/>
          </a:p>
        </p:txBody>
      </p:sp>
    </p:spTree>
    <p:extLst>
      <p:ext uri="{BB962C8B-B14F-4D97-AF65-F5344CB8AC3E}">
        <p14:creationId xmlns:p14="http://schemas.microsoft.com/office/powerpoint/2010/main" val="3409806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t>2024/12/15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t>2024/12/15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advTm="3000">
        <p:pull dir="ru"/>
      </p:transition>
    </mc:Choice>
    <mc:Fallback xmlns="">
      <p:transition advTm="3000">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wmf"/><Relationship Id="rId5" Type="http://schemas.openxmlformats.org/officeDocument/2006/relationships/oleObject" Target="../embeddings/oleObject1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21.emf"/><Relationship Id="rId7" Type="http://schemas.openxmlformats.org/officeDocument/2006/relationships/oleObject" Target="../embeddings/oleObject14.bin"/><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emf"/><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0.wmf"/><Relationship Id="rId18" Type="http://schemas.openxmlformats.org/officeDocument/2006/relationships/oleObject" Target="../embeddings/oleObject19.bin"/><Relationship Id="rId26" Type="http://schemas.openxmlformats.org/officeDocument/2006/relationships/oleObject" Target="../embeddings/oleObject21.bin"/><Relationship Id="rId3" Type="http://schemas.openxmlformats.org/officeDocument/2006/relationships/image" Target="../media/image27.png"/><Relationship Id="rId21" Type="http://schemas.openxmlformats.org/officeDocument/2006/relationships/image" Target="../media/image32.emf"/><Relationship Id="rId7" Type="http://schemas.openxmlformats.org/officeDocument/2006/relationships/image" Target="../media/image27.wmf"/><Relationship Id="rId12" Type="http://schemas.openxmlformats.org/officeDocument/2006/relationships/oleObject" Target="../embeddings/oleObject18.bin"/><Relationship Id="rId17" Type="http://schemas.openxmlformats.org/officeDocument/2006/relationships/image" Target="../media/image31.wmf"/><Relationship Id="rId25" Type="http://schemas.openxmlformats.org/officeDocument/2006/relationships/image" Target="../media/image33.wmf"/><Relationship Id="rId2" Type="http://schemas.openxmlformats.org/officeDocument/2006/relationships/notesSlide" Target="../notesSlides/notesSlide14.xml"/><Relationship Id="rId16" Type="http://schemas.openxmlformats.org/officeDocument/2006/relationships/oleObject" Target="../embeddings/oleObject19.bin"/><Relationship Id="rId20" Type="http://schemas.openxmlformats.org/officeDocument/2006/relationships/oleObject" Target="../embeddings/oleObject20.bin"/><Relationship Id="rId1" Type="http://schemas.openxmlformats.org/officeDocument/2006/relationships/slideLayout" Target="../slideLayouts/slideLayout1.xml"/><Relationship Id="rId6" Type="http://schemas.openxmlformats.org/officeDocument/2006/relationships/oleObject" Target="../embeddings/oleObject16.bin"/><Relationship Id="rId11" Type="http://schemas.openxmlformats.org/officeDocument/2006/relationships/image" Target="../media/image28.wmf"/><Relationship Id="rId24" Type="http://schemas.openxmlformats.org/officeDocument/2006/relationships/oleObject" Target="../embeddings/oleObject21.bin"/><Relationship Id="rId5" Type="http://schemas.openxmlformats.org/officeDocument/2006/relationships/image" Target="../media/image27.wmf"/><Relationship Id="rId15" Type="http://schemas.openxmlformats.org/officeDocument/2006/relationships/image" Target="../media/image30.wmf"/><Relationship Id="rId23" Type="http://schemas.openxmlformats.org/officeDocument/2006/relationships/image" Target="../media/image32.emf"/><Relationship Id="rId10" Type="http://schemas.openxmlformats.org/officeDocument/2006/relationships/oleObject" Target="../embeddings/oleObject17.bin"/><Relationship Id="rId19" Type="http://schemas.openxmlformats.org/officeDocument/2006/relationships/image" Target="../media/image31.wmf"/><Relationship Id="rId4" Type="http://schemas.openxmlformats.org/officeDocument/2006/relationships/oleObject" Target="../embeddings/oleObject16.bin"/><Relationship Id="rId9" Type="http://schemas.openxmlformats.org/officeDocument/2006/relationships/image" Target="../media/image28.wmf"/><Relationship Id="rId14" Type="http://schemas.openxmlformats.org/officeDocument/2006/relationships/oleObject" Target="../embeddings/oleObject18.bin"/><Relationship Id="rId22" Type="http://schemas.openxmlformats.org/officeDocument/2006/relationships/oleObject" Target="../embeddings/oleObject20.bin"/><Relationship Id="rId27" Type="http://schemas.openxmlformats.org/officeDocument/2006/relationships/image" Target="../media/image33.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wmf"/><Relationship Id="rId3" Type="http://schemas.openxmlformats.org/officeDocument/2006/relationships/image" Target="../media/image34.png"/><Relationship Id="rId7" Type="http://schemas.openxmlformats.org/officeDocument/2006/relationships/image" Target="../media/image27.wmf"/><Relationship Id="rId12" Type="http://schemas.openxmlformats.org/officeDocument/2006/relationships/oleObject" Target="../embeddings/oleObject24.bin"/><Relationship Id="rId17" Type="http://schemas.openxmlformats.org/officeDocument/2006/relationships/image" Target="../media/image31.wmf"/><Relationship Id="rId2" Type="http://schemas.openxmlformats.org/officeDocument/2006/relationships/notesSlide" Target="../notesSlides/notesSlide15.xml"/><Relationship Id="rId16" Type="http://schemas.openxmlformats.org/officeDocument/2006/relationships/oleObject" Target="../embeddings/oleObject19.bin"/><Relationship Id="rId1" Type="http://schemas.openxmlformats.org/officeDocument/2006/relationships/slideLayout" Target="../slideLayouts/slideLayout1.xml"/><Relationship Id="rId6" Type="http://schemas.openxmlformats.org/officeDocument/2006/relationships/oleObject" Target="../embeddings/oleObject16.bin"/><Relationship Id="rId11" Type="http://schemas.openxmlformats.org/officeDocument/2006/relationships/image" Target="../media/image35.wmf"/><Relationship Id="rId5" Type="http://schemas.openxmlformats.org/officeDocument/2006/relationships/image" Target="../media/image27.wmf"/><Relationship Id="rId15" Type="http://schemas.openxmlformats.org/officeDocument/2006/relationships/image" Target="../media/image37.wmf"/><Relationship Id="rId10" Type="http://schemas.openxmlformats.org/officeDocument/2006/relationships/oleObject" Target="../embeddings/oleObject23.bin"/><Relationship Id="rId4" Type="http://schemas.openxmlformats.org/officeDocument/2006/relationships/oleObject" Target="../embeddings/oleObject16.bin"/><Relationship Id="rId9" Type="http://schemas.openxmlformats.org/officeDocument/2006/relationships/image" Target="../media/image34.wmf"/><Relationship Id="rId1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oleObject" Target="../embeddings/oleObject27.bin"/><Relationship Id="rId3" Type="http://schemas.openxmlformats.org/officeDocument/2006/relationships/image" Target="../media/image39.png"/><Relationship Id="rId7" Type="http://schemas.openxmlformats.org/officeDocument/2006/relationships/image" Target="../media/image27.wmf"/><Relationship Id="rId12" Type="http://schemas.openxmlformats.org/officeDocument/2006/relationships/image" Target="../media/image39.wmf"/><Relationship Id="rId17" Type="http://schemas.openxmlformats.org/officeDocument/2006/relationships/image" Target="../media/image43.emf"/><Relationship Id="rId2" Type="http://schemas.openxmlformats.org/officeDocument/2006/relationships/notesSlide" Target="../notesSlides/notesSlide16.xml"/><Relationship Id="rId16" Type="http://schemas.openxmlformats.org/officeDocument/2006/relationships/image" Target="../media/image42.emf"/><Relationship Id="rId1" Type="http://schemas.openxmlformats.org/officeDocument/2006/relationships/slideLayout" Target="../slideLayouts/slideLayout1.xml"/><Relationship Id="rId6" Type="http://schemas.openxmlformats.org/officeDocument/2006/relationships/oleObject" Target="../embeddings/oleObject16.bin"/><Relationship Id="rId11" Type="http://schemas.openxmlformats.org/officeDocument/2006/relationships/oleObject" Target="../embeddings/oleObject26.bin"/><Relationship Id="rId5" Type="http://schemas.openxmlformats.org/officeDocument/2006/relationships/image" Target="../media/image27.wmf"/><Relationship Id="rId15" Type="http://schemas.openxmlformats.org/officeDocument/2006/relationships/image" Target="../media/image41.emf"/><Relationship Id="rId10" Type="http://schemas.openxmlformats.org/officeDocument/2006/relationships/image" Target="../media/image38.png"/><Relationship Id="rId4" Type="http://schemas.openxmlformats.org/officeDocument/2006/relationships/oleObject" Target="../embeddings/oleObject16.bin"/><Relationship Id="rId9" Type="http://schemas.openxmlformats.org/officeDocument/2006/relationships/image" Target="../media/image31.wmf"/><Relationship Id="rId14" Type="http://schemas.openxmlformats.org/officeDocument/2006/relationships/image" Target="../media/image40.wmf"/></Relationships>
</file>

<file path=ppt/slides/_rels/slide17.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png"/><Relationship Id="rId7" Type="http://schemas.openxmlformats.org/officeDocument/2006/relationships/image" Target="../media/image48.em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3.emf"/><Relationship Id="rId4" Type="http://schemas.openxmlformats.org/officeDocument/2006/relationships/image" Target="../media/image52.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54.emf"/><Relationship Id="rId7" Type="http://schemas.openxmlformats.org/officeDocument/2006/relationships/image" Target="../media/image56.wmf"/><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oleObject" Target="../embeddings/oleObject29.bin"/><Relationship Id="rId5" Type="http://schemas.openxmlformats.org/officeDocument/2006/relationships/image" Target="../media/image55.emf"/><Relationship Id="rId4" Type="http://schemas.openxmlformats.org/officeDocument/2006/relationships/oleObject" Target="../embeddings/oleObject28.bin"/><Relationship Id="rId9" Type="http://schemas.openxmlformats.org/officeDocument/2006/relationships/image" Target="../media/image57.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58.emf"/><Relationship Id="rId7" Type="http://schemas.openxmlformats.org/officeDocument/2006/relationships/image" Target="../media/image55.em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oleObject" Target="../embeddings/oleObject28.bin"/><Relationship Id="rId5" Type="http://schemas.openxmlformats.org/officeDocument/2006/relationships/image" Target="../media/image59.wmf"/><Relationship Id="rId10" Type="http://schemas.openxmlformats.org/officeDocument/2006/relationships/image" Target="../media/image60.emf"/><Relationship Id="rId4" Type="http://schemas.openxmlformats.org/officeDocument/2006/relationships/oleObject" Target="../embeddings/oleObject31.bin"/><Relationship Id="rId9" Type="http://schemas.openxmlformats.org/officeDocument/2006/relationships/image" Target="../media/image56.wmf"/></Relationships>
</file>

<file path=ppt/slides/_rels/slide24.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32.bin"/><Relationship Id="rId7" Type="http://schemas.openxmlformats.org/officeDocument/2006/relationships/oleObject" Target="../embeddings/oleObject33.bin"/><Relationship Id="rId12" Type="http://schemas.openxmlformats.org/officeDocument/2006/relationships/image" Target="../media/image59.w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3.emf"/><Relationship Id="rId11" Type="http://schemas.openxmlformats.org/officeDocument/2006/relationships/oleObject" Target="../embeddings/oleObject31.bin"/><Relationship Id="rId5" Type="http://schemas.openxmlformats.org/officeDocument/2006/relationships/image" Target="../media/image62.emf"/><Relationship Id="rId10" Type="http://schemas.openxmlformats.org/officeDocument/2006/relationships/image" Target="../media/image57.wmf"/><Relationship Id="rId4" Type="http://schemas.openxmlformats.org/officeDocument/2006/relationships/image" Target="../media/image61.wmf"/><Relationship Id="rId9" Type="http://schemas.openxmlformats.org/officeDocument/2006/relationships/oleObject" Target="../embeddings/oleObject30.bin"/></Relationships>
</file>

<file path=ppt/slides/_rels/slide25.x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hyperlink" Target="https://mp.weixin.qq.com/s/UHqpfl6ImVwa4HtsiksqJA"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45/2856449" TargetMode="External"/><Relationship Id="rId7" Type="http://schemas.openxmlformats.org/officeDocument/2006/relationships/hyperlink" Target="https://medium.com/@VitalikButerin/zk-snarks-under-the-hood-b33151a013f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community.dorahacks.io/t/blockchain-and-cryptography-5-groth16/201" TargetMode="External"/><Relationship Id="rId5" Type="http://schemas.openxmlformats.org/officeDocument/2006/relationships/hyperlink" Target="https://blog.ethereum.org/2016/12/05/zksnarks-in-a-nutshell" TargetMode="External"/><Relationship Id="rId4" Type="http://schemas.openxmlformats.org/officeDocument/2006/relationships/hyperlink" Target="https://eprint.iacr.org/2012/215.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75.png"/></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80.png"/></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emf"/><Relationship Id="rId10" Type="http://schemas.openxmlformats.org/officeDocument/2006/relationships/oleObject" Target="../embeddings/oleObject4.bin"/><Relationship Id="rId4" Type="http://schemas.openxmlformats.org/officeDocument/2006/relationships/image" Target="../media/image2.emf"/><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5.bin"/><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wmf"/><Relationship Id="rId9" Type="http://schemas.openxmlformats.org/officeDocument/2006/relationships/hyperlink" Target="https://link.springer.com/chapter/10.1007/3-540-47721-7_1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3"/>
          <a:stretch>
            <a:fillRect/>
          </a:stretch>
        </p:blipFill>
        <p:spPr>
          <a:xfrm>
            <a:off x="2540" y="1524635"/>
            <a:ext cx="12186920" cy="3808730"/>
          </a:xfrm>
          <a:prstGeom prst="rect">
            <a:avLst/>
          </a:prstGeom>
        </p:spPr>
      </p:pic>
      <p:sp>
        <p:nvSpPr>
          <p:cNvPr id="14" name="文本框 13"/>
          <p:cNvSpPr txBox="1"/>
          <p:nvPr/>
        </p:nvSpPr>
        <p:spPr>
          <a:xfrm>
            <a:off x="2756777" y="3570000"/>
            <a:ext cx="6462788" cy="559769"/>
          </a:xfrm>
          <a:prstGeom prst="rect">
            <a:avLst/>
          </a:prstGeom>
          <a:noFill/>
        </p:spPr>
        <p:txBody>
          <a:bodyPr wrap="square" rtlCol="0" anchor="ctr">
            <a:spAutoFit/>
          </a:bodyPr>
          <a:lstStyle/>
          <a:p>
            <a:pPr algn="dist">
              <a:lnSpc>
                <a:spcPct val="200000"/>
              </a:lnSpc>
            </a:pPr>
            <a:r>
              <a:rPr lang="zh-CN" altLang="zh-CN" b="1" kern="100" dirty="0">
                <a:latin typeface="Times New Roman" panose="02020603050405020304" pitchFamily="18" charset="0"/>
                <a:cs typeface="Times New Roman" panose="02020603050405020304" pitchFamily="18" charset="0"/>
              </a:rPr>
              <a:t>基于国密算法的零知识证明系统的设计与实现</a:t>
            </a:r>
            <a:endParaRPr lang="en-US" altLang="zh-CN" sz="1200" dirty="0">
              <a:latin typeface="字魂59号-创粗黑" panose="00000500000000000000" pitchFamily="2" charset="-122"/>
              <a:ea typeface="字魂59号-创粗黑" panose="00000500000000000000" pitchFamily="2" charset="-122"/>
            </a:endParaRPr>
          </a:p>
        </p:txBody>
      </p:sp>
      <p:sp>
        <p:nvSpPr>
          <p:cNvPr id="7" name="文本框 6"/>
          <p:cNvSpPr txBox="1"/>
          <p:nvPr/>
        </p:nvSpPr>
        <p:spPr>
          <a:xfrm>
            <a:off x="4089942" y="2410986"/>
            <a:ext cx="4011764" cy="1014730"/>
          </a:xfrm>
          <a:prstGeom prst="rect">
            <a:avLst/>
          </a:prstGeom>
          <a:noFill/>
        </p:spPr>
        <p:txBody>
          <a:bodyPr wrap="square" rtlCol="0">
            <a:spAutoFit/>
          </a:bodyPr>
          <a:lstStyle/>
          <a:p>
            <a:pPr algn="dist"/>
            <a:r>
              <a:rPr lang="en-US" altLang="zh-CN" sz="6000" b="1" dirty="0">
                <a:solidFill>
                  <a:schemeClr val="tx1"/>
                </a:solidFill>
                <a:latin typeface="微软雅黑" panose="020B0503020204020204" pitchFamily="34" charset="-122"/>
                <a:ea typeface="微软雅黑" panose="020B0503020204020204" pitchFamily="34" charset="-122"/>
              </a:rPr>
              <a:t>ZK-Snark</a:t>
            </a:r>
            <a:endParaRPr lang="zh-CN" altLang="en-US" sz="6000" b="1" dirty="0">
              <a:solidFill>
                <a:schemeClr val="tx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834005" y="3416935"/>
            <a:ext cx="6385560" cy="0"/>
          </a:xfrm>
          <a:prstGeom prst="line">
            <a:avLst/>
          </a:prstGeom>
          <a:ln cap="rnd">
            <a:solidFill>
              <a:schemeClr val="bg1">
                <a:lumMod val="65000"/>
              </a:schemeClr>
            </a:solidFill>
            <a:round/>
            <a:headEnd type="oval"/>
            <a:tailEnd type="ova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0FDDBCC-225B-9FE3-0619-7295C665F011}"/>
              </a:ext>
            </a:extLst>
          </p:cNvPr>
          <p:cNvSpPr txBox="1"/>
          <p:nvPr/>
        </p:nvSpPr>
        <p:spPr>
          <a:xfrm>
            <a:off x="9400479" y="4796366"/>
            <a:ext cx="2352907" cy="369332"/>
          </a:xfrm>
          <a:prstGeom prst="rect">
            <a:avLst/>
          </a:prstGeom>
          <a:noFill/>
        </p:spPr>
        <p:txBody>
          <a:bodyPr wrap="square" rtlCol="0">
            <a:spAutoFit/>
          </a:bodyPr>
          <a:lstStyle/>
          <a:p>
            <a:r>
              <a:rPr lang="zh-CN" altLang="en-US" dirty="0"/>
              <a:t>汇报人：刘艺涵</a:t>
            </a:r>
          </a:p>
        </p:txBody>
      </p:sp>
    </p:spTree>
  </p:cSld>
  <p:clrMapOvr>
    <a:masterClrMapping/>
  </p:clrMapOvr>
  <p:transition advTm="3000">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33DCF-ADAE-6362-8747-24E27822542F}"/>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335A1203-5681-D1EF-6477-9EFBCAA60D75}"/>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多项式零知识证明</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AC1D6161-AE11-05B3-28CA-43B37D984F64}"/>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1FAAE297-B6AA-D619-7FB5-7393CFAB8352}"/>
              </a:ext>
            </a:extLst>
          </p:cNvPr>
          <p:cNvSpPr>
            <a:spLocks noChangeArrowheads="1"/>
          </p:cNvSpPr>
          <p:nvPr/>
        </p:nvSpPr>
        <p:spPr bwMode="auto">
          <a:xfrm>
            <a:off x="888936" y="1208735"/>
            <a:ext cx="10677422"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3" name="文本框 2">
            <a:extLst>
              <a:ext uri="{FF2B5EF4-FFF2-40B4-BE49-F238E27FC236}">
                <a16:creationId xmlns:a16="http://schemas.microsoft.com/office/drawing/2014/main" id="{C3269048-BC2F-793B-6C47-447CC3CC3C20}"/>
              </a:ext>
            </a:extLst>
          </p:cNvPr>
          <p:cNvSpPr txBox="1"/>
          <p:nvPr/>
        </p:nvSpPr>
        <p:spPr>
          <a:xfrm>
            <a:off x="1101421" y="1447701"/>
            <a:ext cx="9989158" cy="4093428"/>
          </a:xfrm>
          <a:prstGeom prst="rect">
            <a:avLst/>
          </a:prstGeom>
          <a:noFill/>
        </p:spPr>
        <p:txBody>
          <a:bodyPr wrap="square">
            <a:spAutoFit/>
          </a:bodyPr>
          <a:lstStyle/>
          <a:p>
            <a:r>
              <a:rPr lang="en-US" altLang="zh-CN" sz="2000" b="1" dirty="0">
                <a:latin typeface="等线" panose="02010600030101010101" pitchFamily="2" charset="-122"/>
                <a:ea typeface="等线" panose="02010600030101010101" pitchFamily="2" charset="-122"/>
              </a:rPr>
              <a:t>P </a:t>
            </a:r>
            <a:r>
              <a:rPr lang="zh-CN" altLang="en-US" sz="2000" b="1" dirty="0">
                <a:latin typeface="等线" panose="02010600030101010101" pitchFamily="2" charset="-122"/>
                <a:ea typeface="等线" panose="02010600030101010101" pitchFamily="2" charset="-122"/>
              </a:rPr>
              <a:t>证明知道一个多项式</a:t>
            </a:r>
            <a:r>
              <a:rPr lang="en-US" altLang="zh-CN" sz="2000" b="1" dirty="0">
                <a:latin typeface="等线" panose="02010600030101010101" pitchFamily="2" charset="-122"/>
                <a:ea typeface="等线" panose="02010600030101010101" pitchFamily="2" charset="-122"/>
              </a:rPr>
              <a:t>p(x)</a:t>
            </a:r>
            <a:r>
              <a:rPr lang="zh-CN" altLang="en-US" sz="2000" b="1" dirty="0">
                <a:latin typeface="等线" panose="02010600030101010101" pitchFamily="2" charset="-122"/>
                <a:ea typeface="等线" panose="02010600030101010101" pitchFamily="2" charset="-122"/>
              </a:rPr>
              <a:t>被整除</a:t>
            </a:r>
            <a:endParaRPr lang="en-US" altLang="zh-CN" sz="2000" b="1"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假设 </a:t>
            </a:r>
            <a:r>
              <a:rPr lang="fr-FR" altLang="zh-CN" sz="2000" dirty="0">
                <a:latin typeface="等线" panose="02010600030101010101" pitchFamily="2" charset="-122"/>
                <a:ea typeface="等线" panose="02010600030101010101" pitchFamily="2" charset="-122"/>
              </a:rPr>
              <a:t>prover </a:t>
            </a:r>
            <a:r>
              <a:rPr lang="zh-CN" altLang="en-US" sz="2000" dirty="0">
                <a:latin typeface="等线" panose="02010600030101010101" pitchFamily="2" charset="-122"/>
                <a:ea typeface="等线" panose="02010600030101010101" pitchFamily="2" charset="-122"/>
              </a:rPr>
              <a:t>所声明知道多项式为 </a:t>
            </a:r>
            <a:r>
              <a:rPr lang="fr-FR" altLang="zh-CN" sz="2000" dirty="0">
                <a:latin typeface="等线" panose="02010600030101010101" pitchFamily="2" charset="-122"/>
                <a:ea typeface="等线" panose="02010600030101010101" pitchFamily="2" charset="-122"/>
              </a:rPr>
              <a:t>p(x), </a:t>
            </a:r>
            <a:r>
              <a:rPr lang="zh-CN" altLang="en-US" sz="2000" dirty="0">
                <a:latin typeface="等线" panose="02010600030101010101" pitchFamily="2" charset="-122"/>
                <a:ea typeface="等线" panose="02010600030101010101" pitchFamily="2" charset="-122"/>
              </a:rPr>
              <a:t> </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en-US" altLang="zh-CN" sz="2000" dirty="0">
                <a:latin typeface="等线" panose="02010600030101010101" pitchFamily="2" charset="-122"/>
                <a:ea typeface="等线" panose="02010600030101010101" pitchFamily="2" charset="-122"/>
              </a:rPr>
              <a:t>P</a:t>
            </a:r>
            <a:r>
              <a:rPr lang="zh-CN" altLang="en-US" sz="2000" dirty="0">
                <a:latin typeface="等线" panose="02010600030101010101" pitchFamily="2" charset="-122"/>
                <a:ea typeface="等线" panose="02010600030101010101" pitchFamily="2" charset="-122"/>
              </a:rPr>
              <a:t>可以计算商多项式 </a:t>
            </a:r>
            <a:r>
              <a:rPr lang="fr-FR" altLang="zh-CN" sz="2000" dirty="0">
                <a:latin typeface="等线" panose="02010600030101010101" pitchFamily="2" charset="-122"/>
                <a:ea typeface="等线" panose="02010600030101010101" pitchFamily="2" charset="-122"/>
              </a:rPr>
              <a:t>h(x)</a:t>
            </a:r>
            <a:r>
              <a:rPr lang="zh-CN" altLang="en-US" sz="2000" dirty="0">
                <a:latin typeface="等线" panose="02010600030101010101" pitchFamily="2" charset="-122"/>
                <a:ea typeface="等线" panose="02010600030101010101" pitchFamily="2" charset="-122"/>
              </a:rPr>
              <a:t>：</a:t>
            </a:r>
            <a:r>
              <a:rPr lang="fr-FR" altLang="zh-CN" sz="2000" dirty="0">
                <a:latin typeface="等线" panose="02010600030101010101" pitchFamily="2" charset="-122"/>
                <a:ea typeface="等线" panose="02010600030101010101" pitchFamily="2" charset="-122"/>
              </a:rPr>
              <a:t> </a:t>
            </a:r>
            <a:r>
              <a:rPr lang="zh-CN" altLang="en-US" sz="2000" dirty="0">
                <a:latin typeface="等线" panose="02010600030101010101" pitchFamily="2" charset="-122"/>
                <a:ea typeface="等线" panose="02010600030101010101" pitchFamily="2" charset="-122"/>
              </a:rPr>
              <a:t> </a:t>
            </a:r>
            <a:r>
              <a:rPr lang="fr-FR" altLang="zh-CN" sz="2000" dirty="0">
                <a:latin typeface="等线" panose="02010600030101010101" pitchFamily="2" charset="-122"/>
                <a:ea typeface="等线" panose="02010600030101010101" pitchFamily="2" charset="-122"/>
              </a:rPr>
              <a:t> </a:t>
            </a: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如果 </a:t>
            </a:r>
            <a:r>
              <a:rPr lang="fr-FR" altLang="zh-CN" sz="2000" dirty="0">
                <a:latin typeface="等线" panose="02010600030101010101" pitchFamily="2" charset="-122"/>
                <a:ea typeface="等线" panose="02010600030101010101" pitchFamily="2" charset="-122"/>
              </a:rPr>
              <a:t>prover </a:t>
            </a:r>
            <a:r>
              <a:rPr lang="zh-CN" altLang="en-US" sz="2000" dirty="0">
                <a:latin typeface="等线" panose="02010600030101010101" pitchFamily="2" charset="-122"/>
                <a:ea typeface="等线" panose="02010600030101010101" pitchFamily="2" charset="-122"/>
              </a:rPr>
              <a:t>不能找到这个 </a:t>
            </a:r>
            <a:r>
              <a:rPr lang="fr-FR" altLang="zh-CN" sz="2000" dirty="0">
                <a:latin typeface="等线" panose="02010600030101010101" pitchFamily="2" charset="-122"/>
                <a:ea typeface="等线" panose="02010600030101010101" pitchFamily="2" charset="-122"/>
              </a:rPr>
              <a:t>h(x)</a:t>
            </a:r>
            <a:r>
              <a:rPr lang="zh-CN" altLang="fr-FR"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说明他并不知道 </a:t>
            </a:r>
            <a:r>
              <a:rPr lang="fr-FR" altLang="zh-CN" sz="2000" dirty="0">
                <a:latin typeface="等线" panose="02010600030101010101" pitchFamily="2" charset="-122"/>
                <a:ea typeface="等线" panose="02010600030101010101" pitchFamily="2" charset="-122"/>
              </a:rPr>
              <a:t>p(x) </a:t>
            </a:r>
            <a:r>
              <a:rPr lang="zh-CN" altLang="en-US" sz="2000" dirty="0">
                <a:latin typeface="等线" panose="02010600030101010101" pitchFamily="2" charset="-122"/>
                <a:ea typeface="等线" panose="02010600030101010101" pitchFamily="2" charset="-122"/>
              </a:rPr>
              <a:t>这个多项式，他的声明就是错误的。</a:t>
            </a:r>
            <a:endParaRPr lang="en-US" altLang="zh-CN" sz="2000" dirty="0">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pPr marL="342900" indent="-342900">
              <a:buFont typeface="Arial" panose="020B0604020202020204" pitchFamily="34" charset="0"/>
              <a:buChar char="•"/>
            </a:pPr>
            <a:r>
              <a:rPr lang="fr-FR" altLang="zh-CN" sz="2000" dirty="0"/>
              <a:t>V </a:t>
            </a:r>
            <a:r>
              <a:rPr lang="zh-CN" altLang="en-US" sz="2000" dirty="0"/>
              <a:t>在大范围内随机生成一个数 </a:t>
            </a:r>
            <a:r>
              <a:rPr lang="fr-FR" altLang="zh-CN" sz="2000" dirty="0"/>
              <a:t>s </a:t>
            </a:r>
            <a:r>
              <a:rPr lang="zh-CN" altLang="en-US" sz="2000" dirty="0"/>
              <a:t>并发送给 </a:t>
            </a:r>
            <a:r>
              <a:rPr lang="fr-FR" altLang="zh-CN" sz="2000" dirty="0"/>
              <a:t>P</a:t>
            </a:r>
            <a:r>
              <a:rPr lang="zh-CN" altLang="en-US" sz="2000" dirty="0"/>
              <a:t>。</a:t>
            </a:r>
            <a:endParaRPr lang="en-US" altLang="zh-CN" sz="2000" dirty="0"/>
          </a:p>
          <a:p>
            <a:pPr marL="342900" indent="-342900">
              <a:buFont typeface="Arial" panose="020B0604020202020204" pitchFamily="34" charset="0"/>
              <a:buChar char="•"/>
            </a:pPr>
            <a:r>
              <a:rPr lang="fr-FR" altLang="zh-CN" sz="2000" dirty="0"/>
              <a:t>P </a:t>
            </a:r>
            <a:r>
              <a:rPr lang="zh-CN" altLang="en-US" sz="2000" dirty="0"/>
              <a:t>计算 </a:t>
            </a:r>
            <a:r>
              <a:rPr lang="fr-FR" altLang="zh-CN" sz="2000" dirty="0"/>
              <a:t>h(s) </a:t>
            </a:r>
            <a:r>
              <a:rPr lang="zh-CN" altLang="en-US" sz="2000" dirty="0"/>
              <a:t>和 </a:t>
            </a:r>
            <a:r>
              <a:rPr lang="fr-FR" altLang="zh-CN" sz="2000" dirty="0"/>
              <a:t>p(s) </a:t>
            </a:r>
            <a:r>
              <a:rPr lang="zh-CN" altLang="en-US" sz="2000" dirty="0"/>
              <a:t>的值并发送给 </a:t>
            </a:r>
            <a:r>
              <a:rPr lang="fr-FR" altLang="zh-CN" sz="2000" dirty="0"/>
              <a:t>V</a:t>
            </a:r>
            <a:r>
              <a:rPr lang="zh-CN" altLang="fr-FR" sz="2000" dirty="0"/>
              <a:t>。 </a:t>
            </a:r>
            <a:endParaRPr lang="en-US" altLang="zh-CN" sz="2000" dirty="0"/>
          </a:p>
          <a:p>
            <a:pPr marL="342900" indent="-342900">
              <a:buFont typeface="Arial" panose="020B0604020202020204" pitchFamily="34" charset="0"/>
              <a:buChar char="•"/>
            </a:pPr>
            <a:r>
              <a:rPr lang="fr-FR" altLang="zh-CN" sz="2000" dirty="0"/>
              <a:t>V </a:t>
            </a:r>
            <a:r>
              <a:rPr lang="zh-CN" altLang="en-US" sz="2000" dirty="0"/>
              <a:t>计算 </a:t>
            </a:r>
            <a:r>
              <a:rPr lang="fr-FR" altLang="zh-CN" sz="2000" dirty="0"/>
              <a:t>t = t(s) </a:t>
            </a:r>
            <a:r>
              <a:rPr lang="zh-CN" altLang="en-US" sz="2000" dirty="0"/>
              <a:t>验证 </a:t>
            </a:r>
            <a:r>
              <a:rPr lang="fr-FR" altLang="zh-CN" sz="2000" dirty="0"/>
              <a:t>p ?= h · t</a:t>
            </a:r>
            <a:r>
              <a:rPr lang="zh-CN" altLang="fr-FR" sz="2000" dirty="0"/>
              <a:t>。</a:t>
            </a:r>
            <a:endParaRPr lang="zh-CN" altLang="en-US" sz="2000" dirty="0">
              <a:latin typeface="等线" panose="02010600030101010101" pitchFamily="2" charset="-122"/>
              <a:ea typeface="等线" panose="02010600030101010101" pitchFamily="2" charset="-122"/>
            </a:endParaRPr>
          </a:p>
        </p:txBody>
      </p:sp>
      <p:graphicFrame>
        <p:nvGraphicFramePr>
          <p:cNvPr id="4" name="对象 3">
            <a:extLst>
              <a:ext uri="{FF2B5EF4-FFF2-40B4-BE49-F238E27FC236}">
                <a16:creationId xmlns:a16="http://schemas.microsoft.com/office/drawing/2014/main" id="{89F7F411-7C40-DD1E-21AA-AD948ADF0AA7}"/>
              </a:ext>
            </a:extLst>
          </p:cNvPr>
          <p:cNvGraphicFramePr>
            <a:graphicFrameLocks noChangeAspect="1"/>
          </p:cNvGraphicFramePr>
          <p:nvPr>
            <p:extLst>
              <p:ext uri="{D42A27DB-BD31-4B8C-83A1-F6EECF244321}">
                <p14:modId xmlns:p14="http://schemas.microsoft.com/office/powerpoint/2010/main" val="1626444155"/>
              </p:ext>
            </p:extLst>
          </p:nvPr>
        </p:nvGraphicFramePr>
        <p:xfrm>
          <a:off x="5571981" y="2367156"/>
          <a:ext cx="2098394" cy="423511"/>
        </p:xfrm>
        <a:graphic>
          <a:graphicData uri="http://schemas.openxmlformats.org/presentationml/2006/ole">
            <mc:AlternateContent xmlns:mc="http://schemas.openxmlformats.org/markup-compatibility/2006">
              <mc:Choice xmlns:v="urn:schemas-microsoft-com:vml" Requires="v">
                <p:oleObj name="Equation" r:id="rId3" imgW="1257120" imgH="253800" progId="Equation.DSMT4">
                  <p:embed/>
                </p:oleObj>
              </mc:Choice>
              <mc:Fallback>
                <p:oleObj name="Equation" r:id="rId3" imgW="1257120" imgH="253800" progId="Equation.DSMT4">
                  <p:embed/>
                  <p:pic>
                    <p:nvPicPr>
                      <p:cNvPr id="0" name=""/>
                      <p:cNvPicPr/>
                      <p:nvPr/>
                    </p:nvPicPr>
                    <p:blipFill>
                      <a:blip r:embed="rId4"/>
                      <a:stretch>
                        <a:fillRect/>
                      </a:stretch>
                    </p:blipFill>
                    <p:spPr>
                      <a:xfrm>
                        <a:off x="5571981" y="2367156"/>
                        <a:ext cx="2098394" cy="423511"/>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F93BE3F-75DB-8F99-01B0-E2A026E93139}"/>
              </a:ext>
            </a:extLst>
          </p:cNvPr>
          <p:cNvGraphicFramePr>
            <a:graphicFrameLocks noChangeAspect="1"/>
          </p:cNvGraphicFramePr>
          <p:nvPr>
            <p:extLst>
              <p:ext uri="{D42A27DB-BD31-4B8C-83A1-F6EECF244321}">
                <p14:modId xmlns:p14="http://schemas.microsoft.com/office/powerpoint/2010/main" val="1573622793"/>
              </p:ext>
            </p:extLst>
          </p:nvPr>
        </p:nvGraphicFramePr>
        <p:xfrm>
          <a:off x="4189414" y="2850301"/>
          <a:ext cx="1311836" cy="709682"/>
        </p:xfrm>
        <a:graphic>
          <a:graphicData uri="http://schemas.openxmlformats.org/presentationml/2006/ole">
            <mc:AlternateContent xmlns:mc="http://schemas.openxmlformats.org/markup-compatibility/2006">
              <mc:Choice xmlns:v="urn:schemas-microsoft-com:vml" Requires="v">
                <p:oleObj name="Equation" r:id="rId5" imgW="774360" imgH="419040" progId="Equation.DSMT4">
                  <p:embed/>
                </p:oleObj>
              </mc:Choice>
              <mc:Fallback>
                <p:oleObj name="Equation" r:id="rId5" imgW="774360" imgH="419040" progId="Equation.DSMT4">
                  <p:embed/>
                  <p:pic>
                    <p:nvPicPr>
                      <p:cNvPr id="0" name=""/>
                      <p:cNvPicPr/>
                      <p:nvPr/>
                    </p:nvPicPr>
                    <p:blipFill>
                      <a:blip r:embed="rId6"/>
                      <a:stretch>
                        <a:fillRect/>
                      </a:stretch>
                    </p:blipFill>
                    <p:spPr>
                      <a:xfrm>
                        <a:off x="4189414" y="2850301"/>
                        <a:ext cx="1311836" cy="709682"/>
                      </a:xfrm>
                      <a:prstGeom prst="rect">
                        <a:avLst/>
                      </a:prstGeom>
                    </p:spPr>
                  </p:pic>
                </p:oleObj>
              </mc:Fallback>
            </mc:AlternateContent>
          </a:graphicData>
        </a:graphic>
      </p:graphicFrame>
    </p:spTree>
    <p:extLst>
      <p:ext uri="{BB962C8B-B14F-4D97-AF65-F5344CB8AC3E}">
        <p14:creationId xmlns:p14="http://schemas.microsoft.com/office/powerpoint/2010/main" val="2754574333"/>
      </p:ext>
    </p:extLst>
  </p:cSld>
  <p:clrMapOvr>
    <a:masterClrMapping/>
  </p:clrMapOvr>
  <p:transition advTm="3000">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50057-F619-C562-3031-6163DB4403A3}"/>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281242DB-4BE1-989E-3413-76BE99A8051D}"/>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同态加密</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CB1F349F-AF20-9A96-3C6F-460C8916BC66}"/>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2FB776BC-C72C-1037-98C0-E2467AB1215D}"/>
              </a:ext>
            </a:extLst>
          </p:cNvPr>
          <p:cNvSpPr>
            <a:spLocks noChangeArrowheads="1"/>
          </p:cNvSpPr>
          <p:nvPr/>
        </p:nvSpPr>
        <p:spPr bwMode="auto">
          <a:xfrm>
            <a:off x="888936" y="1093305"/>
            <a:ext cx="10078065" cy="4904412"/>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2" name="文本框 1">
            <a:extLst>
              <a:ext uri="{FF2B5EF4-FFF2-40B4-BE49-F238E27FC236}">
                <a16:creationId xmlns:a16="http://schemas.microsoft.com/office/drawing/2014/main" id="{438AA60B-A96E-7435-4525-351F84B90EE5}"/>
              </a:ext>
            </a:extLst>
          </p:cNvPr>
          <p:cNvSpPr txBox="1"/>
          <p:nvPr/>
        </p:nvSpPr>
        <p:spPr>
          <a:xfrm>
            <a:off x="1056967" y="1263113"/>
            <a:ext cx="9742002" cy="2399375"/>
          </a:xfrm>
          <a:prstGeom prst="rect">
            <a:avLst/>
          </a:prstGeom>
          <a:noFill/>
        </p:spPr>
        <p:txBody>
          <a:bodyPr wrap="square" rtlCol="0">
            <a:spAutoFit/>
          </a:bodyPr>
          <a:lstStyle/>
          <a:p>
            <a:r>
              <a:rPr lang="zh-CN" altLang="en-US" b="1" dirty="0">
                <a:latin typeface="等线" panose="02010600030101010101" pitchFamily="2" charset="-122"/>
                <a:ea typeface="等线" panose="02010600030101010101" pitchFamily="2" charset="-122"/>
              </a:rPr>
              <a:t>存在的问题</a:t>
            </a:r>
            <a:endParaRPr lang="en-US" altLang="zh-CN" b="1"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只要计算出 </a:t>
            </a:r>
            <a:r>
              <a:rPr lang="en-US" altLang="zh-CN" dirty="0">
                <a:latin typeface="等线" panose="02010600030101010101" pitchFamily="2" charset="-122"/>
                <a:ea typeface="等线" panose="02010600030101010101" pitchFamily="2" charset="-122"/>
              </a:rPr>
              <a:t>t = t(r), </a:t>
            </a:r>
            <a:r>
              <a:rPr lang="zh-CN" altLang="en-US" dirty="0">
                <a:latin typeface="等线" panose="02010600030101010101" pitchFamily="2" charset="-122"/>
                <a:ea typeface="等线" panose="02010600030101010101" pitchFamily="2" charset="-122"/>
              </a:rPr>
              <a:t>随便选两个值 </a:t>
            </a:r>
            <a:r>
              <a:rPr lang="en-US" altLang="zh-CN" dirty="0">
                <a:latin typeface="等线" panose="02010600030101010101" pitchFamily="2" charset="-122"/>
                <a:ea typeface="等线" panose="02010600030101010101" pitchFamily="2" charset="-122"/>
              </a:rPr>
              <a:t>p, h </a:t>
            </a:r>
            <a:r>
              <a:rPr lang="zh-CN" altLang="en-US" dirty="0">
                <a:latin typeface="等线" panose="02010600030101010101" pitchFamily="2" charset="-122"/>
                <a:ea typeface="等线" panose="02010600030101010101" pitchFamily="2" charset="-122"/>
              </a:rPr>
              <a:t>使得 </a:t>
            </a:r>
            <a:r>
              <a:rPr lang="en-US" altLang="zh-CN" dirty="0">
                <a:latin typeface="等线" panose="02010600030101010101" pitchFamily="2" charset="-122"/>
                <a:ea typeface="等线" panose="02010600030101010101" pitchFamily="2" charset="-122"/>
              </a:rPr>
              <a:t>p = h · t, </a:t>
            </a:r>
            <a:r>
              <a:rPr lang="zh-CN" altLang="en-US" dirty="0">
                <a:latin typeface="等线" panose="02010600030101010101" pitchFamily="2" charset="-122"/>
                <a:ea typeface="等线" panose="02010600030101010101" pitchFamily="2" charset="-122"/>
              </a:rPr>
              <a:t>然后将 </a:t>
            </a:r>
            <a:r>
              <a:rPr lang="en-US" altLang="zh-CN" dirty="0">
                <a:latin typeface="等线" panose="02010600030101010101" pitchFamily="2" charset="-122"/>
                <a:ea typeface="等线" panose="02010600030101010101" pitchFamily="2" charset="-122"/>
              </a:rPr>
              <a:t>p, h </a:t>
            </a:r>
            <a:r>
              <a:rPr lang="zh-CN" altLang="en-US" dirty="0">
                <a:latin typeface="等线" panose="02010600030101010101" pitchFamily="2" charset="-122"/>
                <a:ea typeface="等线" panose="02010600030101010101" pitchFamily="2" charset="-122"/>
              </a:rPr>
              <a:t>发送给验证者</a:t>
            </a:r>
            <a:endParaRPr lang="en-US" altLang="zh-CN"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dirty="0">
                <a:latin typeface="等线" panose="02010600030101010101" pitchFamily="2" charset="-122"/>
                <a:ea typeface="等线" panose="02010600030101010101" pitchFamily="2" charset="-122"/>
              </a:rPr>
              <a:t>限制</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不能任意选取 </a:t>
            </a:r>
            <a:r>
              <a:rPr lang="en-US" altLang="zh-CN" dirty="0">
                <a:latin typeface="等线" panose="02010600030101010101" pitchFamily="2" charset="-122"/>
                <a:ea typeface="等线" panose="02010600030101010101" pitchFamily="2" charset="-122"/>
              </a:rPr>
              <a:t>p, h</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构造任意的多项式 </a:t>
            </a:r>
            <a:r>
              <a:rPr lang="en-US" altLang="zh-CN" dirty="0">
                <a:latin typeface="等线" panose="02010600030101010101" pitchFamily="2" charset="-122"/>
                <a:ea typeface="等线" panose="02010600030101010101" pitchFamily="2" charset="-122"/>
              </a:rPr>
              <a:t>h(x), </a:t>
            </a:r>
            <a:r>
              <a:rPr lang="zh-CN" altLang="en-US" dirty="0">
                <a:latin typeface="等线" panose="02010600030101010101" pitchFamily="2" charset="-122"/>
                <a:ea typeface="等线" panose="02010600030101010101" pitchFamily="2" charset="-122"/>
              </a:rPr>
              <a:t>计算 </a:t>
            </a:r>
            <a:r>
              <a:rPr lang="en-US" altLang="zh-CN" dirty="0">
                <a:latin typeface="等线" panose="02010600030101010101" pitchFamily="2" charset="-122"/>
                <a:ea typeface="等线" panose="02010600030101010101" pitchFamily="2" charset="-122"/>
              </a:rPr>
              <a:t>h = h(r) </a:t>
            </a:r>
            <a:r>
              <a:rPr lang="zh-CN" altLang="en-US" dirty="0">
                <a:latin typeface="等线" panose="02010600030101010101" pitchFamily="2" charset="-122"/>
                <a:ea typeface="等线" panose="02010600030101010101" pitchFamily="2" charset="-122"/>
              </a:rPr>
              <a:t>和 </a:t>
            </a:r>
            <a:r>
              <a:rPr lang="en-US" altLang="zh-CN" dirty="0">
                <a:latin typeface="等线" panose="02010600030101010101" pitchFamily="2" charset="-122"/>
                <a:ea typeface="等线" panose="02010600030101010101" pitchFamily="2" charset="-122"/>
              </a:rPr>
              <a:t>p = h · t, </a:t>
            </a:r>
            <a:r>
              <a:rPr lang="zh-CN" altLang="en-US" dirty="0">
                <a:latin typeface="等线" panose="02010600030101010101" pitchFamily="2" charset="-122"/>
                <a:ea typeface="等线" panose="02010600030101010101" pitchFamily="2" charset="-122"/>
              </a:rPr>
              <a:t>然后将</a:t>
            </a:r>
            <a:r>
              <a:rPr lang="en-US" altLang="zh-CN" dirty="0" err="1">
                <a:latin typeface="等线" panose="02010600030101010101" pitchFamily="2" charset="-122"/>
                <a:ea typeface="等线" panose="02010600030101010101" pitchFamily="2" charset="-122"/>
              </a:rPr>
              <a:t>p,h</a:t>
            </a:r>
            <a:r>
              <a:rPr lang="en-US"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发送给验证者</a:t>
            </a:r>
            <a:endParaRPr lang="en-US" altLang="zh-CN"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dirty="0">
                <a:latin typeface="等线" panose="02010600030101010101" pitchFamily="2" charset="-122"/>
                <a:ea typeface="等线" panose="02010600030101010101" pitchFamily="2" charset="-122"/>
              </a:rPr>
              <a:t>限制</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必须要知道一个多项式 </a:t>
            </a:r>
            <a:r>
              <a:rPr lang="en-US" altLang="zh-CN" dirty="0">
                <a:latin typeface="等线" panose="02010600030101010101" pitchFamily="2" charset="-122"/>
                <a:ea typeface="等线" panose="02010600030101010101" pitchFamily="2" charset="-122"/>
              </a:rPr>
              <a:t>p(x) </a:t>
            </a:r>
            <a:r>
              <a:rPr lang="zh-CN" altLang="en-US" dirty="0">
                <a:latin typeface="等线" panose="02010600030101010101" pitchFamily="2" charset="-122"/>
                <a:ea typeface="等线" panose="02010600030101010101" pitchFamily="2" charset="-122"/>
              </a:rPr>
              <a:t>来计算 </a:t>
            </a:r>
            <a:r>
              <a:rPr lang="en-US" altLang="zh-CN" dirty="0">
                <a:latin typeface="等线" panose="02010600030101010101" pitchFamily="2" charset="-122"/>
                <a:ea typeface="等线" panose="02010600030101010101" pitchFamily="2" charset="-122"/>
              </a:rPr>
              <a:t>h(x), </a:t>
            </a:r>
            <a:r>
              <a:rPr lang="zh-CN" altLang="en-US" dirty="0">
                <a:latin typeface="等线" panose="02010600030101010101" pitchFamily="2" charset="-122"/>
                <a:ea typeface="等线" panose="02010600030101010101" pitchFamily="2" charset="-122"/>
              </a:rPr>
              <a:t>还是不能保证 </a:t>
            </a:r>
            <a:r>
              <a:rPr lang="en-US" altLang="zh-CN" dirty="0">
                <a:latin typeface="等线" panose="02010600030101010101" pitchFamily="2" charset="-122"/>
                <a:ea typeface="等线" panose="02010600030101010101" pitchFamily="2" charset="-122"/>
              </a:rPr>
              <a:t>p(x) </a:t>
            </a:r>
            <a:r>
              <a:rPr lang="zh-CN" altLang="en-US" dirty="0">
                <a:latin typeface="等线" panose="02010600030101010101" pitchFamily="2" charset="-122"/>
                <a:ea typeface="等线" panose="02010600030101010101" pitchFamily="2" charset="-122"/>
              </a:rPr>
              <a:t>的阶数就是</a:t>
            </a:r>
            <a:r>
              <a:rPr lang="en-US" altLang="zh-CN" dirty="0">
                <a:latin typeface="等线" panose="02010600030101010101" pitchFamily="2" charset="-122"/>
                <a:ea typeface="等线" panose="02010600030101010101" pitchFamily="2" charset="-122"/>
              </a:rPr>
              <a:t>d. </a:t>
            </a:r>
            <a:r>
              <a:rPr lang="zh-CN" altLang="en-US" dirty="0">
                <a:latin typeface="等线" panose="02010600030101010101" pitchFamily="2" charset="-122"/>
                <a:ea typeface="等线" panose="02010600030101010101" pitchFamily="2" charset="-122"/>
              </a:rPr>
              <a:t>因为更高阶数的多项式也可以整除</a:t>
            </a:r>
            <a:r>
              <a:rPr lang="en-US" altLang="zh-CN" dirty="0">
                <a:latin typeface="等线" panose="02010600030101010101" pitchFamily="2" charset="-122"/>
                <a:ea typeface="等线" panose="02010600030101010101" pitchFamily="2" charset="-122"/>
              </a:rPr>
              <a:t>z(x)</a:t>
            </a:r>
            <a:r>
              <a:rPr lang="zh-CN" altLang="en-US" dirty="0">
                <a:latin typeface="等线" panose="02010600030101010101" pitchFamily="2" charset="-122"/>
                <a:ea typeface="等线" panose="02010600030101010101" pitchFamily="2" charset="-122"/>
              </a:rPr>
              <a:t>。</a:t>
            </a:r>
          </a:p>
        </p:txBody>
      </p:sp>
      <p:grpSp>
        <p:nvGrpSpPr>
          <p:cNvPr id="12" name="组合 11">
            <a:extLst>
              <a:ext uri="{FF2B5EF4-FFF2-40B4-BE49-F238E27FC236}">
                <a16:creationId xmlns:a16="http://schemas.microsoft.com/office/drawing/2014/main" id="{F46521BF-409B-58A5-FB52-8AB6F38560BA}"/>
              </a:ext>
            </a:extLst>
          </p:cNvPr>
          <p:cNvGrpSpPr/>
          <p:nvPr/>
        </p:nvGrpSpPr>
        <p:grpSpPr>
          <a:xfrm>
            <a:off x="1126541" y="3717537"/>
            <a:ext cx="7285367" cy="2122376"/>
            <a:chOff x="1056967" y="3830938"/>
            <a:chExt cx="7285367" cy="2122376"/>
          </a:xfrm>
        </p:grpSpPr>
        <p:grpSp>
          <p:nvGrpSpPr>
            <p:cNvPr id="11" name="组合 10">
              <a:extLst>
                <a:ext uri="{FF2B5EF4-FFF2-40B4-BE49-F238E27FC236}">
                  <a16:creationId xmlns:a16="http://schemas.microsoft.com/office/drawing/2014/main" id="{3FD56758-C26E-7768-ABE7-F2082F698684}"/>
                </a:ext>
              </a:extLst>
            </p:cNvPr>
            <p:cNvGrpSpPr/>
            <p:nvPr/>
          </p:nvGrpSpPr>
          <p:grpSpPr>
            <a:xfrm>
              <a:off x="1056967" y="3830938"/>
              <a:ext cx="7285367" cy="2122376"/>
              <a:chOff x="1056967" y="3830938"/>
              <a:chExt cx="7285367" cy="2122376"/>
            </a:xfrm>
          </p:grpSpPr>
          <p:sp>
            <p:nvSpPr>
              <p:cNvPr id="3" name="文本框 2">
                <a:extLst>
                  <a:ext uri="{FF2B5EF4-FFF2-40B4-BE49-F238E27FC236}">
                    <a16:creationId xmlns:a16="http://schemas.microsoft.com/office/drawing/2014/main" id="{C560C04D-0B5F-D674-92B3-3312EAFD62B5}"/>
                  </a:ext>
                </a:extLst>
              </p:cNvPr>
              <p:cNvSpPr txBox="1"/>
              <p:nvPr/>
            </p:nvSpPr>
            <p:spPr>
              <a:xfrm>
                <a:off x="1056967" y="3830938"/>
                <a:ext cx="7285367" cy="2122376"/>
              </a:xfrm>
              <a:prstGeom prst="rect">
                <a:avLst/>
              </a:prstGeom>
              <a:noFill/>
            </p:spPr>
            <p:txBody>
              <a:bodyPr wrap="square" rtlCol="0">
                <a:spAutoFit/>
              </a:bodyPr>
              <a:lstStyle/>
              <a:p>
                <a:pPr>
                  <a:lnSpc>
                    <a:spcPct val="150000"/>
                  </a:lnSpc>
                </a:pPr>
                <a:r>
                  <a:rPr lang="zh-CN" altLang="en-US" b="1" dirty="0">
                    <a:latin typeface="等线" panose="02010600030101010101" pitchFamily="2" charset="-122"/>
                    <a:ea typeface="等线" panose="02010600030101010101" pitchFamily="2" charset="-122"/>
                  </a:rPr>
                  <a:t>解决方法</a:t>
                </a:r>
                <a:r>
                  <a:rPr lang="en-US" altLang="zh-CN" b="1" dirty="0">
                    <a:latin typeface="等线" panose="02010600030101010101" pitchFamily="2" charset="-122"/>
                    <a:ea typeface="等线" panose="02010600030101010101" pitchFamily="2" charset="-122"/>
                  </a:rPr>
                  <a:t>1</a:t>
                </a:r>
                <a:r>
                  <a:rPr lang="zh-CN" altLang="en-US" b="1" dirty="0">
                    <a:latin typeface="等线" panose="02010600030101010101" pitchFamily="2" charset="-122"/>
                    <a:ea typeface="等线" panose="02010600030101010101" pitchFamily="2" charset="-122"/>
                  </a:rPr>
                  <a:t>：</a:t>
                </a:r>
                <a:r>
                  <a:rPr lang="zh-CN" altLang="en-US" dirty="0">
                    <a:latin typeface="等线" panose="02010600030101010101" pitchFamily="2" charset="-122"/>
                    <a:ea typeface="等线" panose="02010600030101010101" pitchFamily="2" charset="-122"/>
                  </a:rPr>
                  <a:t>对</a:t>
                </a:r>
                <a:r>
                  <a:rPr lang="en-US" altLang="zh-CN" dirty="0">
                    <a:latin typeface="等线" panose="02010600030101010101" pitchFamily="2" charset="-122"/>
                    <a:ea typeface="等线" panose="02010600030101010101" pitchFamily="2" charset="-122"/>
                  </a:rPr>
                  <a:t>r</a:t>
                </a:r>
                <a:r>
                  <a:rPr lang="zh-CN" altLang="en-US" dirty="0">
                    <a:latin typeface="等线" panose="02010600030101010101" pitchFamily="2" charset="-122"/>
                    <a:ea typeface="等线" panose="02010600030101010101" pitchFamily="2" charset="-122"/>
                  </a:rPr>
                  <a:t>加密</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假设</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需要计算多项式                                      在              的结果</a:t>
                </a:r>
                <a:endParaRPr lang="en-US" altLang="zh-CN" dirty="0">
                  <a:latin typeface="等线" panose="02010600030101010101" pitchFamily="2" charset="-122"/>
                  <a:ea typeface="等线" panose="02010600030101010101" pitchFamily="2" charset="-122"/>
                </a:endParaRPr>
              </a:p>
              <a:p>
                <a:pPr>
                  <a:lnSpc>
                    <a:spcPct val="150000"/>
                  </a:lnSpc>
                </a:pPr>
                <a:r>
                  <a:rPr lang="en-US" altLang="zh-CN" dirty="0">
                    <a:latin typeface="等线" panose="02010600030101010101" pitchFamily="2" charset="-122"/>
                    <a:ea typeface="等线" panose="02010600030101010101" pitchFamily="2" charset="-122"/>
                  </a:rPr>
                  <a:t>V</a:t>
                </a:r>
                <a:r>
                  <a:rPr lang="zh-CN" altLang="en-US" dirty="0">
                    <a:latin typeface="等线" panose="02010600030101010101" pitchFamily="2" charset="-122"/>
                    <a:ea typeface="等线" panose="02010600030101010101" pitchFamily="2" charset="-122"/>
                  </a:rPr>
                  <a:t>发送给</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a:t>
                </a:r>
              </a:p>
              <a:p>
                <a:pPr>
                  <a:lnSpc>
                    <a:spcPct val="150000"/>
                  </a:lnSpc>
                </a:pP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可以计算得到</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此时</a:t>
                </a:r>
                <a:r>
                  <a:rPr lang="en-US" altLang="zh-CN" dirty="0">
                    <a:latin typeface="等线" panose="02010600030101010101" pitchFamily="2" charset="-122"/>
                    <a:ea typeface="等线" panose="02010600030101010101" pitchFamily="2" charset="-122"/>
                  </a:rPr>
                  <a:t>P</a:t>
                </a:r>
                <a:r>
                  <a:rPr lang="zh-CN" altLang="en-US" dirty="0">
                    <a:latin typeface="等线" panose="02010600030101010101" pitchFamily="2" charset="-122"/>
                    <a:ea typeface="等线" panose="02010600030101010101" pitchFamily="2" charset="-122"/>
                  </a:rPr>
                  <a:t>不知道 </a:t>
                </a:r>
                <a:r>
                  <a:rPr lang="fr-FR" altLang="zh-CN" dirty="0">
                    <a:latin typeface="等线" panose="02010600030101010101" pitchFamily="2" charset="-122"/>
                    <a:ea typeface="等线" panose="02010600030101010101" pitchFamily="2" charset="-122"/>
                  </a:rPr>
                  <a:t>r </a:t>
                </a:r>
                <a:r>
                  <a:rPr lang="zh-CN" altLang="en-US" dirty="0">
                    <a:latin typeface="等线" panose="02010600030101010101" pitchFamily="2" charset="-122"/>
                    <a:ea typeface="等线" panose="02010600030101010101" pitchFamily="2" charset="-122"/>
                  </a:rPr>
                  <a:t>的值，也不知道 </a:t>
                </a:r>
                <a:r>
                  <a:rPr lang="fr-FR" altLang="zh-CN" dirty="0">
                    <a:latin typeface="等线" panose="02010600030101010101" pitchFamily="2" charset="-122"/>
                    <a:ea typeface="等线" panose="02010600030101010101" pitchFamily="2" charset="-122"/>
                  </a:rPr>
                  <a:t>p(r) </a:t>
                </a:r>
                <a:r>
                  <a:rPr lang="zh-CN" altLang="en-US" dirty="0">
                    <a:latin typeface="等线" panose="02010600030101010101" pitchFamily="2" charset="-122"/>
                    <a:ea typeface="等线" panose="02010600030101010101" pitchFamily="2" charset="-122"/>
                  </a:rPr>
                  <a:t>的值。因此可以解决前两个问题</a:t>
                </a:r>
              </a:p>
            </p:txBody>
          </p:sp>
          <p:graphicFrame>
            <p:nvGraphicFramePr>
              <p:cNvPr id="4" name="对象 3">
                <a:extLst>
                  <a:ext uri="{FF2B5EF4-FFF2-40B4-BE49-F238E27FC236}">
                    <a16:creationId xmlns:a16="http://schemas.microsoft.com/office/drawing/2014/main" id="{6EAE1F4B-056A-46E3-CAE0-A18AF1951B43}"/>
                  </a:ext>
                </a:extLst>
              </p:cNvPr>
              <p:cNvGraphicFramePr>
                <a:graphicFrameLocks noChangeAspect="1"/>
              </p:cNvGraphicFramePr>
              <p:nvPr>
                <p:extLst>
                  <p:ext uri="{D42A27DB-BD31-4B8C-83A1-F6EECF244321}">
                    <p14:modId xmlns:p14="http://schemas.microsoft.com/office/powerpoint/2010/main" val="935891589"/>
                  </p:ext>
                </p:extLst>
              </p:nvPr>
            </p:nvGraphicFramePr>
            <p:xfrm>
              <a:off x="3414900" y="4341753"/>
              <a:ext cx="1845936" cy="338704"/>
            </p:xfrm>
            <a:graphic>
              <a:graphicData uri="http://schemas.openxmlformats.org/presentationml/2006/ole">
                <mc:AlternateContent xmlns:mc="http://schemas.openxmlformats.org/markup-compatibility/2006">
                  <mc:Choice xmlns:v="urn:schemas-microsoft-com:vml" Requires="v">
                    <p:oleObj name="Equation" r:id="rId3" imgW="1384200" imgH="253800" progId="Equation.DSMT4">
                      <p:embed/>
                    </p:oleObj>
                  </mc:Choice>
                  <mc:Fallback>
                    <p:oleObj name="Equation" r:id="rId3" imgW="1384200" imgH="253800" progId="Equation.DSMT4">
                      <p:embed/>
                      <p:pic>
                        <p:nvPicPr>
                          <p:cNvPr id="0" name=""/>
                          <p:cNvPicPr/>
                          <p:nvPr/>
                        </p:nvPicPr>
                        <p:blipFill>
                          <a:blip r:embed="rId4"/>
                          <a:stretch>
                            <a:fillRect/>
                          </a:stretch>
                        </p:blipFill>
                        <p:spPr>
                          <a:xfrm>
                            <a:off x="3414900" y="4341753"/>
                            <a:ext cx="1845936" cy="338704"/>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4329A887-65A6-B2F0-75F5-2EE03C0238CD}"/>
                  </a:ext>
                </a:extLst>
              </p:cNvPr>
              <p:cNvGraphicFramePr>
                <a:graphicFrameLocks noChangeAspect="1"/>
              </p:cNvGraphicFramePr>
              <p:nvPr>
                <p:extLst>
                  <p:ext uri="{D42A27DB-BD31-4B8C-83A1-F6EECF244321}">
                    <p14:modId xmlns:p14="http://schemas.microsoft.com/office/powerpoint/2010/main" val="1663717300"/>
                  </p:ext>
                </p:extLst>
              </p:nvPr>
            </p:nvGraphicFramePr>
            <p:xfrm>
              <a:off x="6006548" y="4404961"/>
              <a:ext cx="542744" cy="221118"/>
            </p:xfrm>
            <a:graphic>
              <a:graphicData uri="http://schemas.openxmlformats.org/presentationml/2006/ole">
                <mc:AlternateContent xmlns:mc="http://schemas.openxmlformats.org/markup-compatibility/2006">
                  <mc:Choice xmlns:v="urn:schemas-microsoft-com:vml" Requires="v">
                    <p:oleObj name="Equation" r:id="rId5" imgW="342720" imgH="139680" progId="Equation.DSMT4">
                      <p:embed/>
                    </p:oleObj>
                  </mc:Choice>
                  <mc:Fallback>
                    <p:oleObj name="Equation" r:id="rId5" imgW="342720" imgH="139680" progId="Equation.DSMT4">
                      <p:embed/>
                      <p:pic>
                        <p:nvPicPr>
                          <p:cNvPr id="0" name=""/>
                          <p:cNvPicPr/>
                          <p:nvPr/>
                        </p:nvPicPr>
                        <p:blipFill>
                          <a:blip r:embed="rId6"/>
                          <a:stretch>
                            <a:fillRect/>
                          </a:stretch>
                        </p:blipFill>
                        <p:spPr>
                          <a:xfrm>
                            <a:off x="6006548" y="4404961"/>
                            <a:ext cx="542744" cy="22111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E09AD7A-31BD-7384-6CF4-717F3AF1AFC2}"/>
                  </a:ext>
                </a:extLst>
              </p:cNvPr>
              <p:cNvGraphicFramePr>
                <a:graphicFrameLocks noChangeAspect="1"/>
              </p:cNvGraphicFramePr>
              <p:nvPr>
                <p:extLst>
                  <p:ext uri="{D42A27DB-BD31-4B8C-83A1-F6EECF244321}">
                    <p14:modId xmlns:p14="http://schemas.microsoft.com/office/powerpoint/2010/main" val="1847360152"/>
                  </p:ext>
                </p:extLst>
              </p:nvPr>
            </p:nvGraphicFramePr>
            <p:xfrm>
              <a:off x="2413204" y="4716004"/>
              <a:ext cx="2920454" cy="349755"/>
            </p:xfrm>
            <a:graphic>
              <a:graphicData uri="http://schemas.openxmlformats.org/presentationml/2006/ole">
                <mc:AlternateContent xmlns:mc="http://schemas.openxmlformats.org/markup-compatibility/2006">
                  <mc:Choice xmlns:v="urn:schemas-microsoft-com:vml" Requires="v">
                    <p:oleObj name="Equation" r:id="rId7" imgW="2120760" imgH="253800" progId="Equation.DSMT4">
                      <p:embed/>
                    </p:oleObj>
                  </mc:Choice>
                  <mc:Fallback>
                    <p:oleObj name="Equation" r:id="rId7" imgW="2120760" imgH="253800" progId="Equation.DSMT4">
                      <p:embed/>
                      <p:pic>
                        <p:nvPicPr>
                          <p:cNvPr id="0" name=""/>
                          <p:cNvPicPr/>
                          <p:nvPr/>
                        </p:nvPicPr>
                        <p:blipFill>
                          <a:blip r:embed="rId8"/>
                          <a:stretch>
                            <a:fillRect/>
                          </a:stretch>
                        </p:blipFill>
                        <p:spPr>
                          <a:xfrm>
                            <a:off x="2413204" y="4716004"/>
                            <a:ext cx="2920454" cy="349755"/>
                          </a:xfrm>
                          <a:prstGeom prst="rect">
                            <a:avLst/>
                          </a:prstGeom>
                        </p:spPr>
                      </p:pic>
                    </p:oleObj>
                  </mc:Fallback>
                </mc:AlternateContent>
              </a:graphicData>
            </a:graphic>
          </p:graphicFrame>
        </p:grpSp>
        <p:graphicFrame>
          <p:nvGraphicFramePr>
            <p:cNvPr id="10" name="对象 9">
              <a:extLst>
                <a:ext uri="{FF2B5EF4-FFF2-40B4-BE49-F238E27FC236}">
                  <a16:creationId xmlns:a16="http://schemas.microsoft.com/office/drawing/2014/main" id="{E0F6029B-69C3-C3E6-4124-B31A9231CD3B}"/>
                </a:ext>
              </a:extLst>
            </p:cNvPr>
            <p:cNvGraphicFramePr>
              <a:graphicFrameLocks noChangeAspect="1"/>
            </p:cNvGraphicFramePr>
            <p:nvPr>
              <p:extLst>
                <p:ext uri="{D42A27DB-BD31-4B8C-83A1-F6EECF244321}">
                  <p14:modId xmlns:p14="http://schemas.microsoft.com/office/powerpoint/2010/main" val="965787063"/>
                </p:ext>
              </p:extLst>
            </p:nvPr>
          </p:nvGraphicFramePr>
          <p:xfrm>
            <a:off x="2776639" y="5107058"/>
            <a:ext cx="4310263" cy="365277"/>
          </p:xfrm>
          <a:graphic>
            <a:graphicData uri="http://schemas.openxmlformats.org/presentationml/2006/ole">
              <mc:AlternateContent xmlns:mc="http://schemas.openxmlformats.org/markup-compatibility/2006">
                <mc:Choice xmlns:v="urn:schemas-microsoft-com:vml" Requires="v">
                  <p:oleObj name="Equation" r:id="rId9" imgW="2997000" imgH="253800" progId="Equation.DSMT4">
                    <p:embed/>
                  </p:oleObj>
                </mc:Choice>
                <mc:Fallback>
                  <p:oleObj name="Equation" r:id="rId9" imgW="2997000" imgH="253800" progId="Equation.DSMT4">
                    <p:embed/>
                    <p:pic>
                      <p:nvPicPr>
                        <p:cNvPr id="0" name=""/>
                        <p:cNvPicPr/>
                        <p:nvPr/>
                      </p:nvPicPr>
                      <p:blipFill>
                        <a:blip r:embed="rId10"/>
                        <a:stretch>
                          <a:fillRect/>
                        </a:stretch>
                      </p:blipFill>
                      <p:spPr>
                        <a:xfrm>
                          <a:off x="2776639" y="5107058"/>
                          <a:ext cx="4310263" cy="365277"/>
                        </a:xfrm>
                        <a:prstGeom prst="rect">
                          <a:avLst/>
                        </a:prstGeom>
                      </p:spPr>
                    </p:pic>
                  </p:oleObj>
                </mc:Fallback>
              </mc:AlternateContent>
            </a:graphicData>
          </a:graphic>
        </p:graphicFrame>
      </p:grpSp>
    </p:spTree>
    <p:extLst>
      <p:ext uri="{BB962C8B-B14F-4D97-AF65-F5344CB8AC3E}">
        <p14:creationId xmlns:p14="http://schemas.microsoft.com/office/powerpoint/2010/main" val="1757637235"/>
      </p:ext>
    </p:extLst>
  </p:cSld>
  <p:clrMapOvr>
    <a:masterClrMapping/>
  </p:clrMapOvr>
  <p:transition advTm="3000">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C138F-E89E-0B27-911D-B5A34FF00DEA}"/>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2DCCA322-45FB-B0C3-7C70-AA4C3D0A5C3A}"/>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偏移量</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124D46BB-DF20-8625-459E-75A23C9168CC}"/>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52B89176-96C5-D624-42FD-A6C20B744997}"/>
              </a:ext>
            </a:extLst>
          </p:cNvPr>
          <p:cNvSpPr>
            <a:spLocks noChangeArrowheads="1"/>
          </p:cNvSpPr>
          <p:nvPr/>
        </p:nvSpPr>
        <p:spPr bwMode="auto">
          <a:xfrm>
            <a:off x="888936" y="1034509"/>
            <a:ext cx="10078065" cy="496872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 name="文本框 3">
            <a:extLst>
              <a:ext uri="{FF2B5EF4-FFF2-40B4-BE49-F238E27FC236}">
                <a16:creationId xmlns:a16="http://schemas.microsoft.com/office/drawing/2014/main" id="{97F13A6A-0891-4379-E93E-55F44C2DD4E8}"/>
              </a:ext>
            </a:extLst>
          </p:cNvPr>
          <p:cNvSpPr txBox="1"/>
          <p:nvPr/>
        </p:nvSpPr>
        <p:spPr>
          <a:xfrm>
            <a:off x="1056967" y="1216092"/>
            <a:ext cx="9742002" cy="1200329"/>
          </a:xfrm>
          <a:prstGeom prst="rect">
            <a:avLst/>
          </a:prstGeom>
          <a:noFill/>
        </p:spPr>
        <p:txBody>
          <a:bodyPr wrap="square" rtlCol="0">
            <a:spAutoFit/>
          </a:bodyPr>
          <a:lstStyle/>
          <a:p>
            <a:r>
              <a:rPr lang="en-US" altLang="zh-CN" b="1" dirty="0"/>
              <a:t>KEA</a:t>
            </a:r>
            <a:r>
              <a:rPr lang="zh-CN" altLang="en-US" b="1" dirty="0"/>
              <a:t>（</a:t>
            </a:r>
            <a:r>
              <a:rPr lang="fr-FR" altLang="zh-CN" dirty="0"/>
              <a:t>Knowledge-of-Exponent Assumption</a:t>
            </a:r>
            <a:r>
              <a:rPr lang="zh-CN" altLang="en-US" dirty="0"/>
              <a:t>）</a:t>
            </a:r>
            <a:endParaRPr lang="en-US" altLang="zh-CN" dirty="0"/>
          </a:p>
          <a:p>
            <a:endParaRPr lang="en-US" altLang="zh-CN" b="1" dirty="0"/>
          </a:p>
          <a:p>
            <a:endParaRPr lang="en-US" altLang="zh-CN" dirty="0"/>
          </a:p>
          <a:p>
            <a:endParaRPr lang="en-US" altLang="zh-CN" dirty="0"/>
          </a:p>
        </p:txBody>
      </p:sp>
      <p:pic>
        <p:nvPicPr>
          <p:cNvPr id="5" name="图片 4">
            <a:extLst>
              <a:ext uri="{FF2B5EF4-FFF2-40B4-BE49-F238E27FC236}">
                <a16:creationId xmlns:a16="http://schemas.microsoft.com/office/drawing/2014/main" id="{9FDB7D0A-9C4A-DD78-88DB-C21DA579F4D2}"/>
              </a:ext>
            </a:extLst>
          </p:cNvPr>
          <p:cNvPicPr>
            <a:picLocks noChangeAspect="1"/>
          </p:cNvPicPr>
          <p:nvPr/>
        </p:nvPicPr>
        <p:blipFill>
          <a:blip r:embed="rId3"/>
          <a:stretch>
            <a:fillRect/>
          </a:stretch>
        </p:blipFill>
        <p:spPr>
          <a:xfrm>
            <a:off x="1208385" y="1618958"/>
            <a:ext cx="9366850" cy="838943"/>
          </a:xfrm>
          <a:prstGeom prst="rect">
            <a:avLst/>
          </a:prstGeom>
        </p:spPr>
      </p:pic>
      <p:sp>
        <p:nvSpPr>
          <p:cNvPr id="9" name="文本框 8">
            <a:extLst>
              <a:ext uri="{FF2B5EF4-FFF2-40B4-BE49-F238E27FC236}">
                <a16:creationId xmlns:a16="http://schemas.microsoft.com/office/drawing/2014/main" id="{B7EDF364-BCB4-3340-B927-B8DE9A8111E6}"/>
              </a:ext>
            </a:extLst>
          </p:cNvPr>
          <p:cNvSpPr txBox="1"/>
          <p:nvPr/>
        </p:nvSpPr>
        <p:spPr>
          <a:xfrm>
            <a:off x="1102704" y="2457902"/>
            <a:ext cx="9591799" cy="1942198"/>
          </a:xfrm>
          <a:prstGeom prst="rect">
            <a:avLst/>
          </a:prstGeom>
          <a:noFill/>
        </p:spPr>
        <p:txBody>
          <a:bodyPr wrap="square" rtlCol="0">
            <a:spAutoFit/>
          </a:bodyPr>
          <a:lstStyle/>
          <a:p>
            <a:pPr>
              <a:lnSpc>
                <a:spcPct val="150000"/>
              </a:lnSpc>
            </a:pPr>
            <a:r>
              <a:rPr lang="zh-CN" altLang="en-US" sz="1600" b="1" dirty="0"/>
              <a:t>解决方法</a:t>
            </a:r>
            <a:r>
              <a:rPr lang="en-US" altLang="zh-CN" sz="1600" b="1" dirty="0"/>
              <a:t>2</a:t>
            </a:r>
            <a:r>
              <a:rPr lang="zh-CN" altLang="en-US" sz="1600" b="1" dirty="0"/>
              <a:t>：偏移量</a:t>
            </a:r>
            <a:endParaRPr lang="en-US" altLang="zh-CN" sz="1600" b="1" dirty="0"/>
          </a:p>
          <a:p>
            <a:pPr>
              <a:lnSpc>
                <a:spcPct val="150000"/>
              </a:lnSpc>
            </a:pPr>
            <a:r>
              <a:rPr lang="zh-CN" altLang="en-US" sz="1600" dirty="0"/>
              <a:t>对原来的加密数值进行“偏移”</a:t>
            </a:r>
            <a:r>
              <a:rPr lang="en-US" altLang="zh-CN" sz="1600" dirty="0"/>
              <a:t>       </a:t>
            </a:r>
            <a:r>
              <a:rPr lang="zh-CN" altLang="en-US" sz="1600" dirty="0"/>
              <a:t>，然后再将偏移后的数值加密       ，将原数值的密文和原数值偏移后加密的密文都发送给证明者。证明者需要在这两个密文上进行同样的操作，验证者在受到结果后可以检查两个结果之间是否还是存在原先的偏移量。</a:t>
            </a:r>
            <a:endParaRPr lang="en-US" altLang="zh-CN" sz="1600" dirty="0"/>
          </a:p>
          <a:p>
            <a:pPr>
              <a:lnSpc>
                <a:spcPct val="150000"/>
              </a:lnSpc>
            </a:pPr>
            <a:endParaRPr lang="zh-CN" altLang="en-US" dirty="0"/>
          </a:p>
        </p:txBody>
      </p:sp>
      <p:pic>
        <p:nvPicPr>
          <p:cNvPr id="23" name="图片 22">
            <a:extLst>
              <a:ext uri="{FF2B5EF4-FFF2-40B4-BE49-F238E27FC236}">
                <a16:creationId xmlns:a16="http://schemas.microsoft.com/office/drawing/2014/main" id="{8BBBDD10-EFC1-2CB4-D0A5-3B9899DE72B1}"/>
              </a:ext>
            </a:extLst>
          </p:cNvPr>
          <p:cNvPicPr>
            <a:picLocks noChangeAspect="1"/>
          </p:cNvPicPr>
          <p:nvPr/>
        </p:nvPicPr>
        <p:blipFill>
          <a:blip r:embed="rId4"/>
          <a:stretch>
            <a:fillRect/>
          </a:stretch>
        </p:blipFill>
        <p:spPr>
          <a:xfrm>
            <a:off x="1167877" y="4038887"/>
            <a:ext cx="8865108" cy="1784604"/>
          </a:xfrm>
          <a:prstGeom prst="rect">
            <a:avLst/>
          </a:prstGeom>
        </p:spPr>
      </p:pic>
      <p:graphicFrame>
        <p:nvGraphicFramePr>
          <p:cNvPr id="24" name="对象 23">
            <a:extLst>
              <a:ext uri="{FF2B5EF4-FFF2-40B4-BE49-F238E27FC236}">
                <a16:creationId xmlns:a16="http://schemas.microsoft.com/office/drawing/2014/main" id="{3D29842C-AFDB-7696-103F-3FBFE901774F}"/>
              </a:ext>
            </a:extLst>
          </p:cNvPr>
          <p:cNvGraphicFramePr>
            <a:graphicFrameLocks noChangeAspect="1"/>
          </p:cNvGraphicFramePr>
          <p:nvPr>
            <p:extLst>
              <p:ext uri="{D42A27DB-BD31-4B8C-83A1-F6EECF244321}">
                <p14:modId xmlns:p14="http://schemas.microsoft.com/office/powerpoint/2010/main" val="2306038651"/>
              </p:ext>
            </p:extLst>
          </p:nvPr>
        </p:nvGraphicFramePr>
        <p:xfrm>
          <a:off x="4008968" y="2991067"/>
          <a:ext cx="304615" cy="197104"/>
        </p:xfrm>
        <a:graphic>
          <a:graphicData uri="http://schemas.openxmlformats.org/presentationml/2006/ole">
            <mc:AlternateContent xmlns:mc="http://schemas.openxmlformats.org/markup-compatibility/2006">
              <mc:Choice xmlns:v="urn:schemas-microsoft-com:vml" Requires="v">
                <p:oleObj name="Equation" r:id="rId5" imgW="215640" imgH="139680" progId="Equation.DSMT4">
                  <p:embed/>
                </p:oleObj>
              </mc:Choice>
              <mc:Fallback>
                <p:oleObj name="Equation" r:id="rId5" imgW="215640" imgH="139680" progId="Equation.DSMT4">
                  <p:embed/>
                  <p:pic>
                    <p:nvPicPr>
                      <p:cNvPr id="0" name=""/>
                      <p:cNvPicPr/>
                      <p:nvPr/>
                    </p:nvPicPr>
                    <p:blipFill>
                      <a:blip r:embed="rId6"/>
                      <a:stretch>
                        <a:fillRect/>
                      </a:stretch>
                    </p:blipFill>
                    <p:spPr>
                      <a:xfrm>
                        <a:off x="4008968" y="2991067"/>
                        <a:ext cx="304615" cy="197104"/>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77E3A191-1A12-9864-12DC-0C2CC91F9278}"/>
              </a:ext>
            </a:extLst>
          </p:cNvPr>
          <p:cNvGraphicFramePr>
            <a:graphicFrameLocks noChangeAspect="1"/>
          </p:cNvGraphicFramePr>
          <p:nvPr>
            <p:extLst>
              <p:ext uri="{D42A27DB-BD31-4B8C-83A1-F6EECF244321}">
                <p14:modId xmlns:p14="http://schemas.microsoft.com/office/powerpoint/2010/main" val="2805267761"/>
              </p:ext>
            </p:extLst>
          </p:nvPr>
        </p:nvGraphicFramePr>
        <p:xfrm>
          <a:off x="7001078" y="2902396"/>
          <a:ext cx="350658" cy="315592"/>
        </p:xfrm>
        <a:graphic>
          <a:graphicData uri="http://schemas.openxmlformats.org/presentationml/2006/ole">
            <mc:AlternateContent xmlns:mc="http://schemas.openxmlformats.org/markup-compatibility/2006">
              <mc:Choice xmlns:v="urn:schemas-microsoft-com:vml" Requires="v">
                <p:oleObj name="Equation" r:id="rId7" imgW="253800" imgH="228600" progId="Equation.DSMT4">
                  <p:embed/>
                </p:oleObj>
              </mc:Choice>
              <mc:Fallback>
                <p:oleObj name="Equation" r:id="rId7" imgW="253800" imgH="228600" progId="Equation.DSMT4">
                  <p:embed/>
                  <p:pic>
                    <p:nvPicPr>
                      <p:cNvPr id="0" name=""/>
                      <p:cNvPicPr/>
                      <p:nvPr/>
                    </p:nvPicPr>
                    <p:blipFill>
                      <a:blip r:embed="rId8"/>
                      <a:stretch>
                        <a:fillRect/>
                      </a:stretch>
                    </p:blipFill>
                    <p:spPr>
                      <a:xfrm>
                        <a:off x="7001078" y="2902396"/>
                        <a:ext cx="350658" cy="315592"/>
                      </a:xfrm>
                      <a:prstGeom prst="rect">
                        <a:avLst/>
                      </a:prstGeom>
                    </p:spPr>
                  </p:pic>
                </p:oleObj>
              </mc:Fallback>
            </mc:AlternateContent>
          </a:graphicData>
        </a:graphic>
      </p:graphicFrame>
    </p:spTree>
    <p:extLst>
      <p:ext uri="{BB962C8B-B14F-4D97-AF65-F5344CB8AC3E}">
        <p14:creationId xmlns:p14="http://schemas.microsoft.com/office/powerpoint/2010/main" val="3070619966"/>
      </p:ext>
    </p:extLst>
  </p:cSld>
  <p:clrMapOvr>
    <a:masterClrMapping/>
  </p:clrMapOvr>
  <p:transition advTm="3000">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C7C9B-66E8-0F46-4EA7-E943DC7CEA3D}"/>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4FB74108-772E-7BF1-7A64-762A6F614515}"/>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可信任参与方的</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setup</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47CF9EA1-8624-6DD9-9701-FDFDB230D283}"/>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FF7A32BE-A637-7B8E-3ACB-7ED7DD46D174}"/>
              </a:ext>
            </a:extLst>
          </p:cNvPr>
          <p:cNvSpPr>
            <a:spLocks noChangeArrowheads="1"/>
          </p:cNvSpPr>
          <p:nvPr/>
        </p:nvSpPr>
        <p:spPr bwMode="auto">
          <a:xfrm>
            <a:off x="888936" y="1034509"/>
            <a:ext cx="10078065" cy="496872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 name="文本框 3">
            <a:extLst>
              <a:ext uri="{FF2B5EF4-FFF2-40B4-BE49-F238E27FC236}">
                <a16:creationId xmlns:a16="http://schemas.microsoft.com/office/drawing/2014/main" id="{195CDA40-22FE-EEEC-272A-377A62FEEFA6}"/>
              </a:ext>
            </a:extLst>
          </p:cNvPr>
          <p:cNvSpPr txBox="1"/>
          <p:nvPr/>
        </p:nvSpPr>
        <p:spPr>
          <a:xfrm>
            <a:off x="1056967" y="1216092"/>
            <a:ext cx="9742002" cy="923330"/>
          </a:xfrm>
          <a:prstGeom prst="rect">
            <a:avLst/>
          </a:prstGeom>
          <a:noFill/>
        </p:spPr>
        <p:txBody>
          <a:bodyPr wrap="square" rtlCol="0">
            <a:spAutoFit/>
          </a:bodyPr>
          <a:lstStyle/>
          <a:p>
            <a:r>
              <a:rPr lang="en-US" altLang="zh-CN" b="1" dirty="0"/>
              <a:t>CRS</a:t>
            </a:r>
            <a:r>
              <a:rPr lang="en-US" altLang="zh-CN" dirty="0"/>
              <a:t>(</a:t>
            </a:r>
            <a:r>
              <a:rPr lang="fr-FR" altLang="zh-CN" dirty="0"/>
              <a:t>common reference string)</a:t>
            </a:r>
            <a:endParaRPr lang="en-US" altLang="zh-CN" b="1" dirty="0"/>
          </a:p>
          <a:p>
            <a:endParaRPr lang="en-US" altLang="zh-CN" dirty="0"/>
          </a:p>
          <a:p>
            <a:endParaRPr lang="en-US" altLang="zh-CN" dirty="0"/>
          </a:p>
        </p:txBody>
      </p:sp>
      <p:sp>
        <p:nvSpPr>
          <p:cNvPr id="3" name="文本框 2">
            <a:extLst>
              <a:ext uri="{FF2B5EF4-FFF2-40B4-BE49-F238E27FC236}">
                <a16:creationId xmlns:a16="http://schemas.microsoft.com/office/drawing/2014/main" id="{B21E69F4-34A7-3BAE-2DBC-226A0DD8F20B}"/>
              </a:ext>
            </a:extLst>
          </p:cNvPr>
          <p:cNvSpPr txBox="1"/>
          <p:nvPr/>
        </p:nvSpPr>
        <p:spPr>
          <a:xfrm>
            <a:off x="1048931" y="1599433"/>
            <a:ext cx="9635633" cy="875881"/>
          </a:xfrm>
          <a:prstGeom prst="rect">
            <a:avLst/>
          </a:prstGeom>
          <a:noFill/>
        </p:spPr>
        <p:txBody>
          <a:bodyPr wrap="square">
            <a:spAutoFit/>
          </a:bodyPr>
          <a:lstStyle/>
          <a:p>
            <a:pPr>
              <a:lnSpc>
                <a:spcPct val="150000"/>
              </a:lnSpc>
            </a:pPr>
            <a:r>
              <a:rPr lang="zh-CN" altLang="en-US" dirty="0"/>
              <a:t>只要 </a:t>
            </a:r>
            <a:r>
              <a:rPr lang="el-GR" altLang="zh-CN" dirty="0"/>
              <a:t>α </a:t>
            </a:r>
            <a:r>
              <a:rPr lang="zh-CN" altLang="en-US" dirty="0"/>
              <a:t>和所有必要的 </a:t>
            </a:r>
            <a:r>
              <a:rPr lang="fr-FR" altLang="zh-CN" dirty="0"/>
              <a:t>r </a:t>
            </a:r>
            <a:r>
              <a:rPr lang="zh-CN" altLang="en-US" dirty="0"/>
              <a:t>的幂及其对应的 </a:t>
            </a:r>
            <a:r>
              <a:rPr lang="el-GR" altLang="zh-CN" dirty="0"/>
              <a:t>α </a:t>
            </a:r>
            <a:r>
              <a:rPr lang="zh-CN" altLang="en-US" dirty="0"/>
              <a:t>偏移生成并被加密了，那么原始数据就必须要被删除 （                       </a:t>
            </a:r>
            <a:r>
              <a:rPr lang="en-US" altLang="zh-CN" dirty="0"/>
              <a:t>r</a:t>
            </a:r>
            <a:r>
              <a:rPr lang="zh-CN" altLang="en-US" dirty="0"/>
              <a:t>为 </a:t>
            </a:r>
            <a:r>
              <a:rPr lang="en-US" altLang="zh-CN" dirty="0"/>
              <a:t>0 1,…, </a:t>
            </a:r>
            <a:r>
              <a:rPr lang="fr-FR" altLang="zh-CN" dirty="0"/>
              <a:t>d )</a:t>
            </a:r>
            <a:r>
              <a:rPr lang="zh-CN" altLang="fr-FR" dirty="0"/>
              <a:t>。 </a:t>
            </a:r>
            <a:endParaRPr lang="zh-CN" altLang="en-US" dirty="0"/>
          </a:p>
        </p:txBody>
      </p:sp>
      <p:graphicFrame>
        <p:nvGraphicFramePr>
          <p:cNvPr id="10" name="对象 9">
            <a:extLst>
              <a:ext uri="{FF2B5EF4-FFF2-40B4-BE49-F238E27FC236}">
                <a16:creationId xmlns:a16="http://schemas.microsoft.com/office/drawing/2014/main" id="{FF0809B6-6107-B48F-6152-A44889A6002F}"/>
              </a:ext>
            </a:extLst>
          </p:cNvPr>
          <p:cNvGraphicFramePr>
            <a:graphicFrameLocks noChangeAspect="1"/>
          </p:cNvGraphicFramePr>
          <p:nvPr>
            <p:extLst>
              <p:ext uri="{D42A27DB-BD31-4B8C-83A1-F6EECF244321}">
                <p14:modId xmlns:p14="http://schemas.microsoft.com/office/powerpoint/2010/main" val="2456077582"/>
              </p:ext>
            </p:extLst>
          </p:nvPr>
        </p:nvGraphicFramePr>
        <p:xfrm>
          <a:off x="1313906" y="2073159"/>
          <a:ext cx="1247775" cy="401637"/>
        </p:xfrm>
        <a:graphic>
          <a:graphicData uri="http://schemas.openxmlformats.org/presentationml/2006/ole">
            <mc:AlternateContent xmlns:mc="http://schemas.openxmlformats.org/markup-compatibility/2006">
              <mc:Choice xmlns:v="urn:schemas-microsoft-com:vml" Requires="v">
                <p:oleObj name="Equation" r:id="rId3" imgW="787320" imgH="253800" progId="Equation.DSMT4">
                  <p:embed/>
                </p:oleObj>
              </mc:Choice>
              <mc:Fallback>
                <p:oleObj name="Equation" r:id="rId3" imgW="787320" imgH="253800" progId="Equation.DSMT4">
                  <p:embed/>
                  <p:pic>
                    <p:nvPicPr>
                      <p:cNvPr id="0" name=""/>
                      <p:cNvPicPr/>
                      <p:nvPr/>
                    </p:nvPicPr>
                    <p:blipFill>
                      <a:blip r:embed="rId4"/>
                      <a:stretch>
                        <a:fillRect/>
                      </a:stretch>
                    </p:blipFill>
                    <p:spPr>
                      <a:xfrm>
                        <a:off x="1313906" y="2073159"/>
                        <a:ext cx="1247775" cy="401637"/>
                      </a:xfrm>
                      <a:prstGeom prst="rect">
                        <a:avLst/>
                      </a:prstGeom>
                    </p:spPr>
                  </p:pic>
                </p:oleObj>
              </mc:Fallback>
            </mc:AlternateContent>
          </a:graphicData>
        </a:graphic>
      </p:graphicFrame>
      <p:pic>
        <p:nvPicPr>
          <p:cNvPr id="26" name="图片 25">
            <a:extLst>
              <a:ext uri="{FF2B5EF4-FFF2-40B4-BE49-F238E27FC236}">
                <a16:creationId xmlns:a16="http://schemas.microsoft.com/office/drawing/2014/main" id="{117AD158-CB18-A2B8-DD47-9D0D69323128}"/>
              </a:ext>
            </a:extLst>
          </p:cNvPr>
          <p:cNvPicPr>
            <a:picLocks noChangeAspect="1"/>
          </p:cNvPicPr>
          <p:nvPr/>
        </p:nvPicPr>
        <p:blipFill>
          <a:blip r:embed="rId5"/>
          <a:stretch>
            <a:fillRect/>
          </a:stretch>
        </p:blipFill>
        <p:spPr>
          <a:xfrm>
            <a:off x="1139130" y="2727171"/>
            <a:ext cx="10861642" cy="2914737"/>
          </a:xfrm>
          <a:prstGeom prst="rect">
            <a:avLst/>
          </a:prstGeom>
        </p:spPr>
      </p:pic>
    </p:spTree>
    <p:extLst>
      <p:ext uri="{BB962C8B-B14F-4D97-AF65-F5344CB8AC3E}">
        <p14:creationId xmlns:p14="http://schemas.microsoft.com/office/powerpoint/2010/main" val="75979776"/>
      </p:ext>
    </p:extLst>
  </p:cSld>
  <p:clrMapOvr>
    <a:masterClrMapping/>
  </p:clrMapOvr>
  <p:transition advTm="3000">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1DB6A-2715-EDFE-7E02-0C4D74C7A9D7}"/>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5E05CBCB-35AB-362F-C62B-678EE93BC9A6}"/>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R1CS</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约束</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F90BFDE3-1B2E-4B77-3F6E-1C245731D2BB}"/>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7ADF8DCB-C134-0084-BC31-E08FED4F2F59}"/>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grpSp>
        <p:nvGrpSpPr>
          <p:cNvPr id="15" name="组合 14">
            <a:extLst>
              <a:ext uri="{FF2B5EF4-FFF2-40B4-BE49-F238E27FC236}">
                <a16:creationId xmlns:a16="http://schemas.microsoft.com/office/drawing/2014/main" id="{E4735D04-1901-CF9D-6639-FA685CCA96A1}"/>
              </a:ext>
            </a:extLst>
          </p:cNvPr>
          <p:cNvGrpSpPr/>
          <p:nvPr/>
        </p:nvGrpSpPr>
        <p:grpSpPr>
          <a:xfrm>
            <a:off x="1224999" y="1372192"/>
            <a:ext cx="9886949" cy="5236098"/>
            <a:chOff x="1610138" y="1580915"/>
            <a:chExt cx="9253331" cy="5236098"/>
          </a:xfrm>
        </p:grpSpPr>
        <p:grpSp>
          <p:nvGrpSpPr>
            <p:cNvPr id="9" name="组合 8">
              <a:extLst>
                <a:ext uri="{FF2B5EF4-FFF2-40B4-BE49-F238E27FC236}">
                  <a16:creationId xmlns:a16="http://schemas.microsoft.com/office/drawing/2014/main" id="{FEB3D126-2AE4-A0E4-4110-0651FCF31B7C}"/>
                </a:ext>
              </a:extLst>
            </p:cNvPr>
            <p:cNvGrpSpPr/>
            <p:nvPr/>
          </p:nvGrpSpPr>
          <p:grpSpPr>
            <a:xfrm>
              <a:off x="1610138" y="1580915"/>
              <a:ext cx="9253331" cy="5236098"/>
              <a:chOff x="1610138" y="1580915"/>
              <a:chExt cx="9253331" cy="5236098"/>
            </a:xfrm>
          </p:grpSpPr>
          <p:grpSp>
            <p:nvGrpSpPr>
              <p:cNvPr id="4" name="组合 3">
                <a:extLst>
                  <a:ext uri="{FF2B5EF4-FFF2-40B4-BE49-F238E27FC236}">
                    <a16:creationId xmlns:a16="http://schemas.microsoft.com/office/drawing/2014/main" id="{B64A52A8-C7F2-837E-A8D9-1852A1F68A45}"/>
                  </a:ext>
                </a:extLst>
              </p:cNvPr>
              <p:cNvGrpSpPr/>
              <p:nvPr/>
            </p:nvGrpSpPr>
            <p:grpSpPr>
              <a:xfrm>
                <a:off x="1610138" y="1580915"/>
                <a:ext cx="9253331" cy="5236098"/>
                <a:chOff x="1610138" y="1580915"/>
                <a:chExt cx="9253331" cy="5236098"/>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FA3D94A-8B4B-E645-6E93-C428D5564199}"/>
                        </a:ext>
                      </a:extLst>
                    </p:cNvPr>
                    <p:cNvSpPr txBox="1"/>
                    <p:nvPr/>
                  </p:nvSpPr>
                  <p:spPr>
                    <a:xfrm>
                      <a:off x="1610138" y="1600200"/>
                      <a:ext cx="9253331" cy="521681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证明知道三次方程                                 的解</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=3</m:t>
                          </m:r>
                          <m:r>
                            <a:rPr lang="zh-CN" altLang="en-US" i="1">
                              <a:latin typeface="Cambria Math" panose="02040503050406030204" pitchFamily="18" charset="0"/>
                            </a:rPr>
                            <m:t>为例</m:t>
                          </m:r>
                        </m:oMath>
                      </a14:m>
                      <a:endParaRPr lang="en-US" altLang="zh-CN" dirty="0"/>
                    </a:p>
                    <a:p>
                      <a:r>
                        <a:rPr lang="zh-CN" altLang="en-US" b="1" dirty="0"/>
                        <a:t>展平</a:t>
                      </a:r>
                      <a:r>
                        <a:rPr lang="fr-FR" altLang="zh-CN" b="1" i="0" dirty="0">
                          <a:solidFill>
                            <a:srgbClr val="242424"/>
                          </a:solidFill>
                          <a:effectLst/>
                          <a:latin typeface="sohne"/>
                        </a:rPr>
                        <a:t>Gates to R1CS</a:t>
                      </a:r>
                      <a:endParaRPr lang="en-US" altLang="zh-CN" dirty="0">
                        <a:solidFill>
                          <a:srgbClr val="242424"/>
                        </a:solidFill>
                        <a:latin typeface="source-code-pro"/>
                      </a:endParaRPr>
                    </a:p>
                    <a:p>
                      <a:endParaRPr lang="en-US" altLang="zh-CN" b="1" dirty="0"/>
                    </a:p>
                    <a:p>
                      <a:endParaRPr lang="en-US" altLang="zh-CN" b="0" i="0" dirty="0">
                        <a:solidFill>
                          <a:srgbClr val="242424"/>
                        </a:solidFill>
                        <a:effectLst/>
                        <a:latin typeface="source-code-pro"/>
                      </a:endParaRPr>
                    </a:p>
                    <a:p>
                      <a:endParaRPr lang="en-US" altLang="zh-CN" dirty="0">
                        <a:solidFill>
                          <a:srgbClr val="242424"/>
                        </a:solidFill>
                        <a:latin typeface="source-code-pro"/>
                      </a:endParaRPr>
                    </a:p>
                    <a:p>
                      <a:pPr>
                        <a:lnSpc>
                          <a:spcPct val="150000"/>
                        </a:lnSpc>
                      </a:pPr>
                      <a:endParaRPr lang="en-US" altLang="zh-CN" dirty="0">
                        <a:solidFill>
                          <a:srgbClr val="242424"/>
                        </a:solidFill>
                        <a:latin typeface="source-code-pro"/>
                      </a:endParaRPr>
                    </a:p>
                    <a:p>
                      <a:pPr>
                        <a:lnSpc>
                          <a:spcPct val="150000"/>
                        </a:lnSpc>
                      </a:pPr>
                      <a:r>
                        <a:rPr lang="zh-CN" altLang="en-US" dirty="0">
                          <a:solidFill>
                            <a:srgbClr val="242424"/>
                          </a:solidFill>
                          <a:latin typeface="source-code-pro"/>
                        </a:rPr>
                        <a:t>令向量                                                   </a:t>
                      </a:r>
                      <a:r>
                        <a:rPr lang="en-US" altLang="zh-CN" dirty="0">
                          <a:solidFill>
                            <a:srgbClr val="242424"/>
                          </a:solidFill>
                          <a:latin typeface="source-code-pro"/>
                        </a:rPr>
                        <a:t>,</a:t>
                      </a:r>
                      <a:r>
                        <a:rPr kumimoji="0" lang="zh-CN" altLang="zh-CN"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公开数据为</a:t>
                      </a:r>
                      <a:r>
                        <a:rPr kumimoji="0"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statement = (1, out)</a:t>
                      </a:r>
                      <a:r>
                        <a:rPr kumimoji="0" lang="zh-CN" altLang="en-US"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，保密数据为 </a:t>
                      </a:r>
                      <a:r>
                        <a:rPr kumimoji="0" lang="en-US" altLang="zh-CN" sz="1800" b="0" i="0" u="none" strike="noStrike" cap="none" normalizeH="0" baseline="0" dirty="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witness =                      (x,sym1,sym2)</a:t>
                      </a:r>
                      <a:endParaRPr kumimoji="0" lang="en-US" altLang="zh-CN" sz="2000" b="0" i="0" u="none" strike="noStrike" cap="none" normalizeH="0" baseline="0" dirty="0">
                        <a:ln>
                          <a:noFill/>
                        </a:ln>
                        <a:solidFill>
                          <a:schemeClr val="tx1"/>
                        </a:solidFill>
                        <a:effectLst/>
                        <a:latin typeface="Arial" panose="020B0604020202020204" pitchFamily="34" charset="0"/>
                      </a:endParaRPr>
                    </a:p>
                    <a:p>
                      <a:endParaRPr lang="en-US" altLang="zh-CN" b="0" i="0" dirty="0">
                        <a:solidFill>
                          <a:srgbClr val="242424"/>
                        </a:solidFill>
                        <a:effectLst/>
                        <a:latin typeface="source-code-pro"/>
                      </a:endParaRPr>
                    </a:p>
                    <a:p>
                      <a:r>
                        <a:rPr lang="en-US" altLang="zh-CN" dirty="0">
                          <a:solidFill>
                            <a:srgbClr val="242424"/>
                          </a:solidFill>
                          <a:latin typeface="source-code-pro"/>
                        </a:rPr>
                        <a:t>   </a:t>
                      </a:r>
                      <a:r>
                        <a:rPr lang="zh-CN" altLang="en-US" b="0" i="0" dirty="0">
                          <a:solidFill>
                            <a:srgbClr val="242424"/>
                          </a:solidFill>
                          <a:effectLst/>
                          <a:latin typeface="source-code-pro"/>
                        </a:rPr>
                        <a:t>对于第一个门                         有</a:t>
                      </a:r>
                      <a:endParaRPr lang="en-US" altLang="zh-CN" b="0" i="0" dirty="0">
                        <a:solidFill>
                          <a:srgbClr val="242424"/>
                        </a:solidFill>
                        <a:effectLst/>
                        <a:latin typeface="source-code-pro"/>
                      </a:endParaRPr>
                    </a:p>
                    <a:p>
                      <a:endParaRPr lang="en-US" altLang="zh-CN" dirty="0">
                        <a:solidFill>
                          <a:srgbClr val="242424"/>
                        </a:solidFill>
                        <a:latin typeface="source-code-pro"/>
                      </a:endParaRPr>
                    </a:p>
                    <a:p>
                      <a:endParaRPr lang="en-US" altLang="zh-CN" b="0" i="0" dirty="0">
                        <a:solidFill>
                          <a:srgbClr val="242424"/>
                        </a:solidFill>
                        <a:effectLst/>
                        <a:latin typeface="source-code-pro"/>
                      </a:endParaRPr>
                    </a:p>
                    <a:p>
                      <a:r>
                        <a:rPr lang="zh-CN" altLang="en-US" dirty="0">
                          <a:solidFill>
                            <a:srgbClr val="242424"/>
                          </a:solidFill>
                          <a:latin typeface="source-code-pro"/>
                        </a:rPr>
                        <a:t>   所以第一个门可以用三元组表示</a:t>
                      </a:r>
                      <a:endParaRPr lang="en-US" altLang="zh-CN" dirty="0">
                        <a:solidFill>
                          <a:srgbClr val="242424"/>
                        </a:solidFill>
                        <a:latin typeface="source-code-pro"/>
                      </a:endParaRPr>
                    </a:p>
                    <a:p>
                      <a:endParaRPr lang="en-US" altLang="zh-CN" b="0" i="0" dirty="0">
                        <a:solidFill>
                          <a:srgbClr val="242424"/>
                        </a:solidFill>
                        <a:effectLst/>
                        <a:latin typeface="source-code-pro"/>
                      </a:endParaRPr>
                    </a:p>
                    <a:p>
                      <a:endParaRPr lang="en-US" altLang="zh-CN" dirty="0">
                        <a:solidFill>
                          <a:srgbClr val="242424"/>
                        </a:solidFill>
                        <a:latin typeface="source-code-pro"/>
                      </a:endParaRPr>
                    </a:p>
                    <a:p>
                      <a:endParaRPr lang="en-US" altLang="zh-CN" b="0" i="0" dirty="0">
                        <a:solidFill>
                          <a:srgbClr val="242424"/>
                        </a:solidFill>
                        <a:effectLst/>
                        <a:latin typeface="source-code-pro"/>
                      </a:endParaRPr>
                    </a:p>
                    <a:p>
                      <a:r>
                        <a:rPr lang="zh-CN" altLang="en-US" b="0" i="0" dirty="0">
                          <a:solidFill>
                            <a:srgbClr val="242424"/>
                          </a:solidFill>
                          <a:effectLst/>
                          <a:latin typeface="source-code-pro"/>
                        </a:rPr>
                        <a:t>  </a:t>
                      </a:r>
                      <a:endParaRPr lang="en-US" altLang="zh-CN" b="0" i="0" dirty="0">
                        <a:solidFill>
                          <a:srgbClr val="242424"/>
                        </a:solidFill>
                        <a:effectLst/>
                        <a:latin typeface="source-code-pro"/>
                      </a:endParaRPr>
                    </a:p>
                  </p:txBody>
                </p:sp>
              </mc:Choice>
              <mc:Fallback xmlns="">
                <p:sp>
                  <p:nvSpPr>
                    <p:cNvPr id="2" name="文本框 1">
                      <a:extLst>
                        <a:ext uri="{FF2B5EF4-FFF2-40B4-BE49-F238E27FC236}">
                          <a16:creationId xmlns:a16="http://schemas.microsoft.com/office/drawing/2014/main" id="{DFA3D94A-8B4B-E645-6E93-C428D5564199}"/>
                        </a:ext>
                      </a:extLst>
                    </p:cNvPr>
                    <p:cNvSpPr txBox="1">
                      <a:spLocks noRot="1" noChangeAspect="1" noMove="1" noResize="1" noEditPoints="1" noAdjustHandles="1" noChangeArrowheads="1" noChangeShapeType="1" noTextEdit="1"/>
                    </p:cNvSpPr>
                    <p:nvPr/>
                  </p:nvSpPr>
                  <p:spPr>
                    <a:xfrm>
                      <a:off x="1610138" y="1600200"/>
                      <a:ext cx="9253331" cy="5216813"/>
                    </a:xfrm>
                    <a:prstGeom prst="rect">
                      <a:avLst/>
                    </a:prstGeom>
                    <a:blipFill>
                      <a:blip r:embed="rId3"/>
                      <a:stretch>
                        <a:fillRect l="-555" t="-935" r="-64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对象 2">
                      <a:extLst>
                        <a:ext uri="{FF2B5EF4-FFF2-40B4-BE49-F238E27FC236}">
                          <a16:creationId xmlns:a16="http://schemas.microsoft.com/office/drawing/2014/main" id="{00B74812-19C8-7AD1-ED2B-30976D755DA3}"/>
                        </a:ext>
                      </a:extLst>
                    </p:cNvPr>
                    <p:cNvGraphicFramePr>
                      <a:graphicFrameLocks noChangeAspect="1"/>
                    </p:cNvGraphicFramePr>
                    <p:nvPr>
                      <p:extLst>
                        <p:ext uri="{D42A27DB-BD31-4B8C-83A1-F6EECF244321}">
                          <p14:modId xmlns:p14="http://schemas.microsoft.com/office/powerpoint/2010/main" val="4061365995"/>
                        </p:ext>
                      </p:extLst>
                    </p:nvPr>
                  </p:nvGraphicFramePr>
                  <p:xfrm>
                    <a:off x="3739194" y="1580915"/>
                    <a:ext cx="1488891" cy="335524"/>
                  </p:xfrm>
                  <a:graphic>
                    <a:graphicData uri="http://schemas.openxmlformats.org/presentationml/2006/ole">
                      <mc:AlternateContent>
                        <mc:Choice xmlns:v="urn:schemas-microsoft-com:vml" Requires="v">
                          <p:oleObj name="Equation" r:id="rId4" imgW="901440" imgH="203040" progId="Equation.DSMT4">
                            <p:embed/>
                          </p:oleObj>
                        </mc:Choice>
                        <mc:Fallback>
                          <p:oleObj name="Equation" r:id="rId4" imgW="901440" imgH="203040" progId="Equation.DSMT4">
                            <p:embed/>
                            <p:pic>
                              <p:nvPicPr>
                                <p:cNvPr id="0" name=""/>
                                <p:cNvPicPr/>
                                <p:nvPr/>
                              </p:nvPicPr>
                              <p:blipFill>
                                <a:blip r:embed="rId5"/>
                                <a:stretch>
                                  <a:fillRect/>
                                </a:stretch>
                              </p:blipFill>
                              <p:spPr>
                                <a:xfrm>
                                  <a:off x="3739194" y="1580915"/>
                                  <a:ext cx="1488891" cy="335524"/>
                                </a:xfrm>
                                <a:prstGeom prst="rect">
                                  <a:avLst/>
                                </a:prstGeom>
                              </p:spPr>
                            </p:pic>
                          </p:oleObj>
                        </mc:Fallback>
                      </mc:AlternateContent>
                    </a:graphicData>
                  </a:graphic>
                </p:graphicFrame>
              </mc:Choice>
              <mc:Fallback xmlns="">
                <p:graphicFrame>
                  <p:nvGraphicFramePr>
                    <p:cNvPr id="3" name="对象 2">
                      <a:extLst>
                        <a:ext uri="{FF2B5EF4-FFF2-40B4-BE49-F238E27FC236}">
                          <a16:creationId xmlns:a16="http://schemas.microsoft.com/office/drawing/2014/main" id="{00B74812-19C8-7AD1-ED2B-30976D755DA3}"/>
                        </a:ext>
                      </a:extLst>
                    </p:cNvPr>
                    <p:cNvGraphicFramePr>
                      <a:graphicFrameLocks noChangeAspect="1"/>
                    </p:cNvGraphicFramePr>
                    <p:nvPr>
                      <p:extLst>
                        <p:ext uri="{D42A27DB-BD31-4B8C-83A1-F6EECF244321}">
                          <p14:modId xmlns:p14="http://schemas.microsoft.com/office/powerpoint/2010/main" val="4061365995"/>
                        </p:ext>
                      </p:extLst>
                    </p:nvPr>
                  </p:nvGraphicFramePr>
                  <p:xfrm>
                    <a:off x="3739194" y="1580915"/>
                    <a:ext cx="1488891" cy="335524"/>
                  </p:xfrm>
                  <a:graphic>
                    <a:graphicData uri="http://schemas.openxmlformats.org/presentationml/2006/ole">
                      <mc:AlternateContent>
                        <mc:Choice xmlns:v="urn:schemas-microsoft-com:vml" Requires="v">
                          <p:oleObj name="Equation" r:id="rId6" imgW="901440" imgH="203040" progId="Equation.DSMT4">
                            <p:embed/>
                          </p:oleObj>
                        </mc:Choice>
                        <mc:Fallback>
                          <p:oleObj name="Equation" r:id="rId6" imgW="901440" imgH="203040" progId="Equation.DSMT4">
                            <p:embed/>
                            <p:pic>
                              <p:nvPicPr>
                                <p:cNvPr id="0" name=""/>
                                <p:cNvPicPr/>
                                <p:nvPr/>
                              </p:nvPicPr>
                              <p:blipFill>
                                <a:blip r:embed="rId7"/>
                                <a:stretch>
                                  <a:fillRect/>
                                </a:stretch>
                              </p:blipFill>
                              <p:spPr>
                                <a:xfrm>
                                  <a:off x="3739194" y="1580915"/>
                                  <a:ext cx="1488891" cy="335524"/>
                                </a:xfrm>
                                <a:prstGeom prst="rect">
                                  <a:avLst/>
                                </a:prstGeom>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5" name="对象 4">
                    <a:extLst>
                      <a:ext uri="{FF2B5EF4-FFF2-40B4-BE49-F238E27FC236}">
                        <a16:creationId xmlns:a16="http://schemas.microsoft.com/office/drawing/2014/main" id="{19547FEB-3F39-4DCA-15ED-F117391D3D24}"/>
                      </a:ext>
                    </a:extLst>
                  </p:cNvPr>
                  <p:cNvGraphicFramePr>
                    <a:graphicFrameLocks noChangeAspect="1"/>
                  </p:cNvGraphicFramePr>
                  <p:nvPr>
                    <p:extLst>
                      <p:ext uri="{D42A27DB-BD31-4B8C-83A1-F6EECF244321}">
                        <p14:modId xmlns:p14="http://schemas.microsoft.com/office/powerpoint/2010/main" val="3228132057"/>
                      </p:ext>
                    </p:extLst>
                  </p:nvPr>
                </p:nvGraphicFramePr>
                <p:xfrm>
                  <a:off x="3770122" y="2047837"/>
                  <a:ext cx="1488890" cy="1246513"/>
                </p:xfrm>
                <a:graphic>
                  <a:graphicData uri="http://schemas.openxmlformats.org/presentationml/2006/ole">
                    <mc:AlternateContent>
                      <mc:Choice xmlns:v="urn:schemas-microsoft-com:vml" Requires="v">
                        <p:oleObj name="Equation" r:id="rId8" imgW="1091880" imgH="914400" progId="Equation.DSMT4">
                          <p:embed/>
                        </p:oleObj>
                      </mc:Choice>
                      <mc:Fallback>
                        <p:oleObj name="Equation" r:id="rId8" imgW="1091880" imgH="914400" progId="Equation.DSMT4">
                          <p:embed/>
                          <p:pic>
                            <p:nvPicPr>
                              <p:cNvPr id="0" name=""/>
                              <p:cNvPicPr/>
                              <p:nvPr/>
                            </p:nvPicPr>
                            <p:blipFill>
                              <a:blip r:embed="rId9"/>
                              <a:stretch>
                                <a:fillRect/>
                              </a:stretch>
                            </p:blipFill>
                            <p:spPr>
                              <a:xfrm>
                                <a:off x="3770122" y="2047837"/>
                                <a:ext cx="1488890" cy="1246513"/>
                              </a:xfrm>
                              <a:prstGeom prst="rect">
                                <a:avLst/>
                              </a:prstGeom>
                            </p:spPr>
                          </p:pic>
                        </p:oleObj>
                      </mc:Fallback>
                    </mc:AlternateContent>
                  </a:graphicData>
                </a:graphic>
              </p:graphicFrame>
            </mc:Choice>
            <mc:Fallback xmlns="">
              <p:graphicFrame>
                <p:nvGraphicFramePr>
                  <p:cNvPr id="5" name="对象 4">
                    <a:extLst>
                      <a:ext uri="{FF2B5EF4-FFF2-40B4-BE49-F238E27FC236}">
                        <a16:creationId xmlns:a16="http://schemas.microsoft.com/office/drawing/2014/main" id="{19547FEB-3F39-4DCA-15ED-F117391D3D24}"/>
                      </a:ext>
                    </a:extLst>
                  </p:cNvPr>
                  <p:cNvGraphicFramePr>
                    <a:graphicFrameLocks noChangeAspect="1"/>
                  </p:cNvGraphicFramePr>
                  <p:nvPr>
                    <p:extLst>
                      <p:ext uri="{D42A27DB-BD31-4B8C-83A1-F6EECF244321}">
                        <p14:modId xmlns:p14="http://schemas.microsoft.com/office/powerpoint/2010/main" val="3228132057"/>
                      </p:ext>
                    </p:extLst>
                  </p:nvPr>
                </p:nvGraphicFramePr>
                <p:xfrm>
                  <a:off x="3770122" y="2047837"/>
                  <a:ext cx="1488890" cy="1246513"/>
                </p:xfrm>
                <a:graphic>
                  <a:graphicData uri="http://schemas.openxmlformats.org/presentationml/2006/ole">
                    <mc:AlternateContent>
                      <mc:Choice xmlns:v="urn:schemas-microsoft-com:vml" Requires="v">
                        <p:oleObj name="Equation" r:id="rId10" imgW="1091880" imgH="914400" progId="Equation.DSMT4">
                          <p:embed/>
                        </p:oleObj>
                      </mc:Choice>
                      <mc:Fallback>
                        <p:oleObj name="Equation" r:id="rId10" imgW="1091880" imgH="914400" progId="Equation.DSMT4">
                          <p:embed/>
                          <p:pic>
                            <p:nvPicPr>
                              <p:cNvPr id="0" name=""/>
                              <p:cNvPicPr/>
                              <p:nvPr/>
                            </p:nvPicPr>
                            <p:blipFill>
                              <a:blip r:embed="rId11"/>
                              <a:stretch>
                                <a:fillRect/>
                              </a:stretch>
                            </p:blipFill>
                            <p:spPr>
                              <a:xfrm>
                                <a:off x="3770122" y="2047837"/>
                                <a:ext cx="1488890" cy="1246513"/>
                              </a:xfrm>
                              <a:prstGeom prst="rect">
                                <a:avLst/>
                              </a:prstGeom>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11" name="对象 10">
                  <a:extLst>
                    <a:ext uri="{FF2B5EF4-FFF2-40B4-BE49-F238E27FC236}">
                      <a16:creationId xmlns:a16="http://schemas.microsoft.com/office/drawing/2014/main" id="{789807C0-A054-47DF-C2B9-6F764CC8CEC6}"/>
                    </a:ext>
                  </a:extLst>
                </p:cNvPr>
                <p:cNvGraphicFramePr>
                  <a:graphicFrameLocks noChangeAspect="1"/>
                </p:cNvGraphicFramePr>
                <p:nvPr>
                  <p:extLst>
                    <p:ext uri="{D42A27DB-BD31-4B8C-83A1-F6EECF244321}">
                      <p14:modId xmlns:p14="http://schemas.microsoft.com/office/powerpoint/2010/main" val="1757384334"/>
                    </p:ext>
                  </p:extLst>
                </p:nvPr>
              </p:nvGraphicFramePr>
              <p:xfrm>
                <a:off x="4657851" y="4219932"/>
                <a:ext cx="4595813" cy="838200"/>
              </p:xfrm>
              <a:graphic>
                <a:graphicData uri="http://schemas.openxmlformats.org/presentationml/2006/ole">
                  <mc:AlternateContent>
                    <mc:Choice xmlns:v="urn:schemas-microsoft-com:vml" Requires="v">
                      <p:oleObj name="Equation" r:id="rId12" imgW="3759120" imgH="685800" progId="Equation.DSMT4">
                        <p:embed/>
                      </p:oleObj>
                    </mc:Choice>
                    <mc:Fallback>
                      <p:oleObj name="Equation" r:id="rId12" imgW="3759120" imgH="685800" progId="Equation.DSMT4">
                        <p:embed/>
                        <p:pic>
                          <p:nvPicPr>
                            <p:cNvPr id="0" name=""/>
                            <p:cNvPicPr/>
                            <p:nvPr/>
                          </p:nvPicPr>
                          <p:blipFill>
                            <a:blip r:embed="rId13"/>
                            <a:stretch>
                              <a:fillRect/>
                            </a:stretch>
                          </p:blipFill>
                          <p:spPr>
                            <a:xfrm>
                              <a:off x="4657851" y="4219932"/>
                              <a:ext cx="4595813" cy="838200"/>
                            </a:xfrm>
                            <a:prstGeom prst="rect">
                              <a:avLst/>
                            </a:prstGeom>
                          </p:spPr>
                        </p:pic>
                      </p:oleObj>
                    </mc:Fallback>
                  </mc:AlternateContent>
                </a:graphicData>
              </a:graphic>
            </p:graphicFrame>
          </mc:Choice>
          <mc:Fallback xmlns="">
            <p:graphicFrame>
              <p:nvGraphicFramePr>
                <p:cNvPr id="11" name="对象 10">
                  <a:extLst>
                    <a:ext uri="{FF2B5EF4-FFF2-40B4-BE49-F238E27FC236}">
                      <a16:creationId xmlns:a16="http://schemas.microsoft.com/office/drawing/2014/main" id="{789807C0-A054-47DF-C2B9-6F764CC8CEC6}"/>
                    </a:ext>
                  </a:extLst>
                </p:cNvPr>
                <p:cNvGraphicFramePr>
                  <a:graphicFrameLocks noChangeAspect="1"/>
                </p:cNvGraphicFramePr>
                <p:nvPr>
                  <p:extLst>
                    <p:ext uri="{D42A27DB-BD31-4B8C-83A1-F6EECF244321}">
                      <p14:modId xmlns:p14="http://schemas.microsoft.com/office/powerpoint/2010/main" val="1757384334"/>
                    </p:ext>
                  </p:extLst>
                </p:nvPr>
              </p:nvGraphicFramePr>
              <p:xfrm>
                <a:off x="4657851" y="4219932"/>
                <a:ext cx="4595813" cy="838200"/>
              </p:xfrm>
              <a:graphic>
                <a:graphicData uri="http://schemas.openxmlformats.org/presentationml/2006/ole">
                  <mc:AlternateContent>
                    <mc:Choice xmlns:v="urn:schemas-microsoft-com:vml" Requires="v">
                      <p:oleObj name="Equation" r:id="rId14" imgW="3759120" imgH="685800" progId="Equation.DSMT4">
                        <p:embed/>
                      </p:oleObj>
                    </mc:Choice>
                    <mc:Fallback>
                      <p:oleObj name="Equation" r:id="rId14" imgW="3759120" imgH="685800" progId="Equation.DSMT4">
                        <p:embed/>
                        <p:pic>
                          <p:nvPicPr>
                            <p:cNvPr id="0" name=""/>
                            <p:cNvPicPr/>
                            <p:nvPr/>
                          </p:nvPicPr>
                          <p:blipFill>
                            <a:blip r:embed="rId15"/>
                            <a:stretch>
                              <a:fillRect/>
                            </a:stretch>
                          </p:blipFill>
                          <p:spPr>
                            <a:xfrm>
                              <a:off x="4657851" y="4219932"/>
                              <a:ext cx="4595813" cy="838200"/>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2" name="对象 11">
                  <a:extLst>
                    <a:ext uri="{FF2B5EF4-FFF2-40B4-BE49-F238E27FC236}">
                      <a16:creationId xmlns:a16="http://schemas.microsoft.com/office/drawing/2014/main" id="{E72AD1F3-CB30-7FB1-618A-47B7C1B1BDB8}"/>
                    </a:ext>
                  </a:extLst>
                </p:cNvPr>
                <p:cNvGraphicFramePr>
                  <a:graphicFrameLocks noChangeAspect="1"/>
                </p:cNvGraphicFramePr>
                <p:nvPr>
                  <p:extLst>
                    <p:ext uri="{D42A27DB-BD31-4B8C-83A1-F6EECF244321}">
                      <p14:modId xmlns:p14="http://schemas.microsoft.com/office/powerpoint/2010/main" val="2436956949"/>
                    </p:ext>
                  </p:extLst>
                </p:nvPr>
              </p:nvGraphicFramePr>
              <p:xfrm>
                <a:off x="2374970" y="3487519"/>
                <a:ext cx="2466975" cy="346075"/>
              </p:xfrm>
              <a:graphic>
                <a:graphicData uri="http://schemas.openxmlformats.org/presentationml/2006/ole">
                  <mc:AlternateContent>
                    <mc:Choice xmlns:v="urn:schemas-microsoft-com:vml" Requires="v">
                      <p:oleObj name="Equation" r:id="rId16" imgW="1638000" imgH="228600" progId="Equation.DSMT4">
                        <p:embed/>
                      </p:oleObj>
                    </mc:Choice>
                    <mc:Fallback>
                      <p:oleObj name="Equation" r:id="rId16" imgW="1638000" imgH="228600" progId="Equation.DSMT4">
                        <p:embed/>
                        <p:pic>
                          <p:nvPicPr>
                            <p:cNvPr id="0" name=""/>
                            <p:cNvPicPr/>
                            <p:nvPr/>
                          </p:nvPicPr>
                          <p:blipFill>
                            <a:blip r:embed="rId17"/>
                            <a:stretch>
                              <a:fillRect/>
                            </a:stretch>
                          </p:blipFill>
                          <p:spPr>
                            <a:xfrm>
                              <a:off x="2374970" y="3487519"/>
                              <a:ext cx="2466975" cy="346075"/>
                            </a:xfrm>
                            <a:prstGeom prst="rect">
                              <a:avLst/>
                            </a:prstGeom>
                          </p:spPr>
                        </p:pic>
                      </p:oleObj>
                    </mc:Fallback>
                  </mc:AlternateContent>
                </a:graphicData>
              </a:graphic>
            </p:graphicFrame>
          </mc:Choice>
          <mc:Fallback xmlns="">
            <p:graphicFrame>
              <p:nvGraphicFramePr>
                <p:cNvPr id="12" name="对象 11">
                  <a:extLst>
                    <a:ext uri="{FF2B5EF4-FFF2-40B4-BE49-F238E27FC236}">
                      <a16:creationId xmlns:a16="http://schemas.microsoft.com/office/drawing/2014/main" id="{E72AD1F3-CB30-7FB1-618A-47B7C1B1BDB8}"/>
                    </a:ext>
                  </a:extLst>
                </p:cNvPr>
                <p:cNvGraphicFramePr>
                  <a:graphicFrameLocks noChangeAspect="1"/>
                </p:cNvGraphicFramePr>
                <p:nvPr>
                  <p:extLst>
                    <p:ext uri="{D42A27DB-BD31-4B8C-83A1-F6EECF244321}">
                      <p14:modId xmlns:p14="http://schemas.microsoft.com/office/powerpoint/2010/main" val="2436956949"/>
                    </p:ext>
                  </p:extLst>
                </p:nvPr>
              </p:nvGraphicFramePr>
              <p:xfrm>
                <a:off x="2374970" y="3487519"/>
                <a:ext cx="2466975" cy="346075"/>
              </p:xfrm>
              <a:graphic>
                <a:graphicData uri="http://schemas.openxmlformats.org/presentationml/2006/ole">
                  <mc:AlternateContent>
                    <mc:Choice xmlns:v="urn:schemas-microsoft-com:vml" Requires="v">
                      <p:oleObj name="Equation" r:id="rId18" imgW="1638000" imgH="228600" progId="Equation.DSMT4">
                        <p:embed/>
                      </p:oleObj>
                    </mc:Choice>
                    <mc:Fallback>
                      <p:oleObj name="Equation" r:id="rId18" imgW="1638000" imgH="228600" progId="Equation.DSMT4">
                        <p:embed/>
                        <p:pic>
                          <p:nvPicPr>
                            <p:cNvPr id="0" name=""/>
                            <p:cNvPicPr/>
                            <p:nvPr/>
                          </p:nvPicPr>
                          <p:blipFill>
                            <a:blip r:embed="rId19"/>
                            <a:stretch>
                              <a:fillRect/>
                            </a:stretch>
                          </p:blipFill>
                          <p:spPr>
                            <a:xfrm>
                              <a:off x="2374970" y="3487519"/>
                              <a:ext cx="2466975" cy="346075"/>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3" name="对象 12">
                  <a:extLst>
                    <a:ext uri="{FF2B5EF4-FFF2-40B4-BE49-F238E27FC236}">
                      <a16:creationId xmlns:a16="http://schemas.microsoft.com/office/drawing/2014/main" id="{287CC60E-6945-427A-2B91-95AB3737F155}"/>
                    </a:ext>
                  </a:extLst>
                </p:cNvPr>
                <p:cNvGraphicFramePr>
                  <a:graphicFrameLocks noChangeAspect="1"/>
                </p:cNvGraphicFramePr>
                <p:nvPr>
                  <p:extLst>
                    <p:ext uri="{D42A27DB-BD31-4B8C-83A1-F6EECF244321}">
                      <p14:modId xmlns:p14="http://schemas.microsoft.com/office/powerpoint/2010/main" val="2369891032"/>
                    </p:ext>
                  </p:extLst>
                </p:nvPr>
              </p:nvGraphicFramePr>
              <p:xfrm>
                <a:off x="3196920" y="4522666"/>
                <a:ext cx="1146405" cy="286601"/>
              </p:xfrm>
              <a:graphic>
                <a:graphicData uri="http://schemas.openxmlformats.org/presentationml/2006/ole">
                  <mc:AlternateContent>
                    <mc:Choice xmlns:v="urn:schemas-microsoft-com:vml" Requires="v">
                      <p:oleObj name="Equation" r:id="rId20" imgW="1080268" imgH="269371" progId="Equation.DSMT4">
                        <p:embed/>
                      </p:oleObj>
                    </mc:Choice>
                    <mc:Fallback>
                      <p:oleObj name="Equation" r:id="rId20" imgW="1080268" imgH="269371" progId="Equation.DSMT4">
                        <p:embed/>
                        <p:pic>
                          <p:nvPicPr>
                            <p:cNvPr id="0" name=""/>
                            <p:cNvPicPr/>
                            <p:nvPr/>
                          </p:nvPicPr>
                          <p:blipFill>
                            <a:blip r:embed="rId21"/>
                            <a:stretch>
                              <a:fillRect/>
                            </a:stretch>
                          </p:blipFill>
                          <p:spPr>
                            <a:xfrm>
                              <a:off x="3196920" y="4522666"/>
                              <a:ext cx="1146405" cy="286601"/>
                            </a:xfrm>
                            <a:prstGeom prst="rect">
                              <a:avLst/>
                            </a:prstGeom>
                          </p:spPr>
                        </p:pic>
                      </p:oleObj>
                    </mc:Fallback>
                  </mc:AlternateContent>
                </a:graphicData>
              </a:graphic>
            </p:graphicFrame>
          </mc:Choice>
          <mc:Fallback xmlns="">
            <p:graphicFrame>
              <p:nvGraphicFramePr>
                <p:cNvPr id="13" name="对象 12">
                  <a:extLst>
                    <a:ext uri="{FF2B5EF4-FFF2-40B4-BE49-F238E27FC236}">
                      <a16:creationId xmlns:a16="http://schemas.microsoft.com/office/drawing/2014/main" id="{287CC60E-6945-427A-2B91-95AB3737F155}"/>
                    </a:ext>
                  </a:extLst>
                </p:cNvPr>
                <p:cNvGraphicFramePr>
                  <a:graphicFrameLocks noChangeAspect="1"/>
                </p:cNvGraphicFramePr>
                <p:nvPr>
                  <p:extLst>
                    <p:ext uri="{D42A27DB-BD31-4B8C-83A1-F6EECF244321}">
                      <p14:modId xmlns:p14="http://schemas.microsoft.com/office/powerpoint/2010/main" val="2369891032"/>
                    </p:ext>
                  </p:extLst>
                </p:nvPr>
              </p:nvGraphicFramePr>
              <p:xfrm>
                <a:off x="3196920" y="4522666"/>
                <a:ext cx="1146405" cy="286601"/>
              </p:xfrm>
              <a:graphic>
                <a:graphicData uri="http://schemas.openxmlformats.org/presentationml/2006/ole">
                  <mc:AlternateContent>
                    <mc:Choice xmlns:v="urn:schemas-microsoft-com:vml" Requires="v">
                      <p:oleObj name="Equation" r:id="rId22" imgW="1080268" imgH="269371" progId="Equation.DSMT4">
                        <p:embed/>
                      </p:oleObj>
                    </mc:Choice>
                    <mc:Fallback>
                      <p:oleObj name="Equation" r:id="rId22" imgW="1080268" imgH="269371" progId="Equation.DSMT4">
                        <p:embed/>
                        <p:pic>
                          <p:nvPicPr>
                            <p:cNvPr id="0" name=""/>
                            <p:cNvPicPr/>
                            <p:nvPr/>
                          </p:nvPicPr>
                          <p:blipFill>
                            <a:blip r:embed="rId23"/>
                            <a:stretch>
                              <a:fillRect/>
                            </a:stretch>
                          </p:blipFill>
                          <p:spPr>
                            <a:xfrm>
                              <a:off x="3196920" y="4522666"/>
                              <a:ext cx="1146405" cy="286601"/>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4" name="对象 13">
                  <a:extLst>
                    <a:ext uri="{FF2B5EF4-FFF2-40B4-BE49-F238E27FC236}">
                      <a16:creationId xmlns:a16="http://schemas.microsoft.com/office/drawing/2014/main" id="{E446CB88-1E03-5DF3-C8C2-1F9CA8D18247}"/>
                    </a:ext>
                  </a:extLst>
                </p:cNvPr>
                <p:cNvGraphicFramePr>
                  <a:graphicFrameLocks noChangeAspect="1"/>
                </p:cNvGraphicFramePr>
                <p:nvPr>
                  <p:extLst>
                    <p:ext uri="{D42A27DB-BD31-4B8C-83A1-F6EECF244321}">
                      <p14:modId xmlns:p14="http://schemas.microsoft.com/office/powerpoint/2010/main" val="3787105345"/>
                    </p:ext>
                  </p:extLst>
                </p:nvPr>
              </p:nvGraphicFramePr>
              <p:xfrm>
                <a:off x="5039240" y="5103733"/>
                <a:ext cx="1435100" cy="762000"/>
              </p:xfrm>
              <a:graphic>
                <a:graphicData uri="http://schemas.openxmlformats.org/presentationml/2006/ole">
                  <mc:AlternateContent>
                    <mc:Choice xmlns:v="urn:schemas-microsoft-com:vml" Requires="v">
                      <p:oleObj name="Equation" r:id="rId24" imgW="1434960" imgH="761760" progId="Equation.DSMT4">
                        <p:embed/>
                      </p:oleObj>
                    </mc:Choice>
                    <mc:Fallback>
                      <p:oleObj name="Equation" r:id="rId24" imgW="1434960" imgH="761760" progId="Equation.DSMT4">
                        <p:embed/>
                        <p:pic>
                          <p:nvPicPr>
                            <p:cNvPr id="0" name=""/>
                            <p:cNvPicPr/>
                            <p:nvPr/>
                          </p:nvPicPr>
                          <p:blipFill>
                            <a:blip r:embed="rId25"/>
                            <a:stretch>
                              <a:fillRect/>
                            </a:stretch>
                          </p:blipFill>
                          <p:spPr>
                            <a:xfrm>
                              <a:off x="5039240" y="5103733"/>
                              <a:ext cx="1435100" cy="762000"/>
                            </a:xfrm>
                            <a:prstGeom prst="rect">
                              <a:avLst/>
                            </a:prstGeom>
                          </p:spPr>
                        </p:pic>
                      </p:oleObj>
                    </mc:Fallback>
                  </mc:AlternateContent>
                </a:graphicData>
              </a:graphic>
            </p:graphicFrame>
          </mc:Choice>
          <mc:Fallback xmlns="">
            <p:graphicFrame>
              <p:nvGraphicFramePr>
                <p:cNvPr id="14" name="对象 13">
                  <a:extLst>
                    <a:ext uri="{FF2B5EF4-FFF2-40B4-BE49-F238E27FC236}">
                      <a16:creationId xmlns:a16="http://schemas.microsoft.com/office/drawing/2014/main" id="{E446CB88-1E03-5DF3-C8C2-1F9CA8D18247}"/>
                    </a:ext>
                  </a:extLst>
                </p:cNvPr>
                <p:cNvGraphicFramePr>
                  <a:graphicFrameLocks noChangeAspect="1"/>
                </p:cNvGraphicFramePr>
                <p:nvPr>
                  <p:extLst>
                    <p:ext uri="{D42A27DB-BD31-4B8C-83A1-F6EECF244321}">
                      <p14:modId xmlns:p14="http://schemas.microsoft.com/office/powerpoint/2010/main" val="3787105345"/>
                    </p:ext>
                  </p:extLst>
                </p:nvPr>
              </p:nvGraphicFramePr>
              <p:xfrm>
                <a:off x="5039240" y="5103733"/>
                <a:ext cx="1435100" cy="762000"/>
              </p:xfrm>
              <a:graphic>
                <a:graphicData uri="http://schemas.openxmlformats.org/presentationml/2006/ole">
                  <mc:AlternateContent>
                    <mc:Choice xmlns:v="urn:schemas-microsoft-com:vml" Requires="v">
                      <p:oleObj name="Equation" r:id="rId26" imgW="1434960" imgH="761760" progId="Equation.DSMT4">
                        <p:embed/>
                      </p:oleObj>
                    </mc:Choice>
                    <mc:Fallback>
                      <p:oleObj name="Equation" r:id="rId26" imgW="1434960" imgH="761760" progId="Equation.DSMT4">
                        <p:embed/>
                        <p:pic>
                          <p:nvPicPr>
                            <p:cNvPr id="0" name=""/>
                            <p:cNvPicPr/>
                            <p:nvPr/>
                          </p:nvPicPr>
                          <p:blipFill>
                            <a:blip r:embed="rId27"/>
                            <a:stretch>
                              <a:fillRect/>
                            </a:stretch>
                          </p:blipFill>
                          <p:spPr>
                            <a:xfrm>
                              <a:off x="5039240" y="5103733"/>
                              <a:ext cx="1435100" cy="762000"/>
                            </a:xfrm>
                            <a:prstGeom prst="rect">
                              <a:avLst/>
                            </a:prstGeom>
                          </p:spPr>
                        </p:pic>
                      </p:oleObj>
                    </mc:Fallback>
                  </mc:AlternateContent>
                </a:graphicData>
              </a:graphic>
            </p:graphicFrame>
          </mc:Fallback>
        </mc:AlternateContent>
      </p:grpSp>
    </p:spTree>
    <p:extLst>
      <p:ext uri="{BB962C8B-B14F-4D97-AF65-F5344CB8AC3E}">
        <p14:creationId xmlns:p14="http://schemas.microsoft.com/office/powerpoint/2010/main" val="437353133"/>
      </p:ext>
    </p:extLst>
  </p:cSld>
  <p:clrMapOvr>
    <a:masterClrMapping/>
  </p:clrMapOvr>
  <p:transition advTm="3000">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F3BBB-6A32-4E0C-C8CE-9C631B0C3064}"/>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2C901B30-A8B2-096B-5CF3-FDAB12735820}"/>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QAP</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AAE590C4-6B75-C4C7-652E-DDDB3435A229}"/>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7FB803BF-D31B-FA3F-A3E1-266DC88AFEED}"/>
              </a:ext>
            </a:extLst>
          </p:cNvPr>
          <p:cNvSpPr>
            <a:spLocks noChangeArrowheads="1"/>
          </p:cNvSpPr>
          <p:nvPr/>
        </p:nvSpPr>
        <p:spPr bwMode="auto">
          <a:xfrm>
            <a:off x="888936" y="1208735"/>
            <a:ext cx="10078065" cy="505949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grpSp>
        <p:nvGrpSpPr>
          <p:cNvPr id="4" name="组合 3">
            <a:extLst>
              <a:ext uri="{FF2B5EF4-FFF2-40B4-BE49-F238E27FC236}">
                <a16:creationId xmlns:a16="http://schemas.microsoft.com/office/drawing/2014/main" id="{A44017F7-269D-41C4-927D-A2C73B42B94B}"/>
              </a:ext>
            </a:extLst>
          </p:cNvPr>
          <p:cNvGrpSpPr/>
          <p:nvPr/>
        </p:nvGrpSpPr>
        <p:grpSpPr>
          <a:xfrm>
            <a:off x="1490869" y="1431234"/>
            <a:ext cx="9253331" cy="2585323"/>
            <a:chOff x="1610138" y="1600200"/>
            <a:chExt cx="9253331" cy="2585323"/>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9EBF766-A509-DA07-B2B7-C0F5E363EA19}"/>
                    </a:ext>
                  </a:extLst>
                </p:cNvPr>
                <p:cNvSpPr txBox="1"/>
                <p:nvPr/>
              </p:nvSpPr>
              <p:spPr>
                <a:xfrm>
                  <a:off x="1610138" y="1600200"/>
                  <a:ext cx="9253331"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证明知道三次方程                              的解</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zh-CN" altLang="en-US" i="1">
                          <a:latin typeface="Cambria Math" panose="02040503050406030204" pitchFamily="18" charset="0"/>
                        </a:rPr>
                        <m:t>为例</m:t>
                      </m:r>
                    </m:oMath>
                  </a14:m>
                  <a:endParaRPr lang="en-US" altLang="zh-CN" dirty="0">
                    <a:solidFill>
                      <a:srgbClr val="242424"/>
                    </a:solidFill>
                    <a:latin typeface="source-code-pro"/>
                  </a:endParaRPr>
                </a:p>
                <a:p>
                  <a:r>
                    <a:rPr lang="zh-CN" altLang="en-US" b="1" dirty="0">
                      <a:solidFill>
                        <a:srgbClr val="242424"/>
                      </a:solidFill>
                      <a:latin typeface="+mn-ea"/>
                    </a:rPr>
                    <a:t>完整的</a:t>
                  </a:r>
                  <a:r>
                    <a:rPr lang="en-US" altLang="zh-CN" b="1" dirty="0">
                      <a:solidFill>
                        <a:srgbClr val="242424"/>
                      </a:solidFill>
                      <a:latin typeface="+mn-ea"/>
                    </a:rPr>
                    <a:t>R1CS</a:t>
                  </a:r>
                  <a:r>
                    <a:rPr lang="zh-CN" altLang="en-US" b="1" dirty="0">
                      <a:solidFill>
                        <a:srgbClr val="242424"/>
                      </a:solidFill>
                      <a:latin typeface="+mn-ea"/>
                    </a:rPr>
                    <a:t>约束：</a:t>
                  </a:r>
                  <a:endParaRPr lang="en-US" altLang="zh-CN" b="1" dirty="0">
                    <a:solidFill>
                      <a:srgbClr val="242424"/>
                    </a:solidFill>
                    <a:latin typeface="+mn-ea"/>
                  </a:endParaRPr>
                </a:p>
                <a:p>
                  <a:endParaRPr lang="en-US" altLang="zh-CN" dirty="0">
                    <a:solidFill>
                      <a:srgbClr val="242424"/>
                    </a:solidFill>
                    <a:latin typeface="+mn-ea"/>
                  </a:endParaRPr>
                </a:p>
                <a:p>
                  <a:endParaRPr lang="en-US" altLang="zh-CN" dirty="0">
                    <a:solidFill>
                      <a:srgbClr val="242424"/>
                    </a:solidFill>
                    <a:latin typeface="+mn-ea"/>
                  </a:endParaRPr>
                </a:p>
                <a:p>
                  <a:endParaRPr lang="en-US" altLang="zh-CN" dirty="0">
                    <a:solidFill>
                      <a:srgbClr val="242424"/>
                    </a:solidFill>
                    <a:latin typeface="+mn-ea"/>
                  </a:endParaRPr>
                </a:p>
                <a:p>
                  <a:endParaRPr lang="en-US" altLang="zh-CN" dirty="0">
                    <a:solidFill>
                      <a:srgbClr val="242424"/>
                    </a:solidFill>
                    <a:latin typeface="+mn-ea"/>
                  </a:endParaRPr>
                </a:p>
                <a:p>
                  <a:r>
                    <a:rPr lang="en-US" altLang="zh-CN" b="1" dirty="0">
                      <a:solidFill>
                        <a:srgbClr val="242424"/>
                      </a:solidFill>
                      <a:latin typeface="+mn-ea"/>
                    </a:rPr>
                    <a:t>R1CS to QAP</a:t>
                  </a:r>
                </a:p>
                <a:p>
                  <a:r>
                    <a:rPr lang="zh-CN" altLang="zh-CN" sz="1800" dirty="0">
                      <a:effectLst/>
                      <a:latin typeface="+mn-ea"/>
                      <a:cs typeface="Times New Roman" panose="02020603050405020304" pitchFamily="18" charset="0"/>
                    </a:rPr>
                    <a:t>使用拉格朗日插值或快速傅里叶变换等方式计算多项式的系数</a:t>
                  </a:r>
                  <a:endParaRPr lang="en-US" altLang="zh-CN" dirty="0">
                    <a:solidFill>
                      <a:srgbClr val="242424"/>
                    </a:solidFill>
                    <a:latin typeface="+mn-ea"/>
                  </a:endParaRPr>
                </a:p>
                <a:p>
                  <a:r>
                    <a:rPr lang="zh-CN" altLang="en-US" b="0" i="0" dirty="0">
                      <a:solidFill>
                        <a:srgbClr val="242424"/>
                      </a:solidFill>
                      <a:effectLst/>
                      <a:latin typeface="source-code-pro"/>
                    </a:rPr>
                    <a:t>  </a:t>
                  </a:r>
                  <a:endParaRPr lang="en-US" altLang="zh-CN" b="0" i="0" dirty="0">
                    <a:solidFill>
                      <a:srgbClr val="242424"/>
                    </a:solidFill>
                    <a:effectLst/>
                    <a:latin typeface="source-code-pro"/>
                  </a:endParaRPr>
                </a:p>
              </p:txBody>
            </p:sp>
          </mc:Choice>
          <mc:Fallback xmlns="">
            <p:sp>
              <p:nvSpPr>
                <p:cNvPr id="2" name="文本框 1">
                  <a:extLst>
                    <a:ext uri="{FF2B5EF4-FFF2-40B4-BE49-F238E27FC236}">
                      <a16:creationId xmlns:a16="http://schemas.microsoft.com/office/drawing/2014/main" id="{69EBF766-A509-DA07-B2B7-C0F5E363EA19}"/>
                    </a:ext>
                  </a:extLst>
                </p:cNvPr>
                <p:cNvSpPr txBox="1">
                  <a:spLocks noRot="1" noChangeAspect="1" noMove="1" noResize="1" noEditPoints="1" noAdjustHandles="1" noChangeArrowheads="1" noChangeShapeType="1" noTextEdit="1"/>
                </p:cNvSpPr>
                <p:nvPr/>
              </p:nvSpPr>
              <p:spPr>
                <a:xfrm>
                  <a:off x="1610138" y="1600200"/>
                  <a:ext cx="9253331" cy="2585323"/>
                </a:xfrm>
                <a:prstGeom prst="rect">
                  <a:avLst/>
                </a:prstGeom>
                <a:blipFill>
                  <a:blip r:embed="rId3"/>
                  <a:stretch>
                    <a:fillRect l="-593" t="-21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对象 2">
                  <a:extLst>
                    <a:ext uri="{FF2B5EF4-FFF2-40B4-BE49-F238E27FC236}">
                      <a16:creationId xmlns:a16="http://schemas.microsoft.com/office/drawing/2014/main" id="{50DF2C18-FB4D-4664-FACA-2A1FC62ACB64}"/>
                    </a:ext>
                  </a:extLst>
                </p:cNvPr>
                <p:cNvGraphicFramePr>
                  <a:graphicFrameLocks noChangeAspect="1"/>
                </p:cNvGraphicFramePr>
                <p:nvPr/>
              </p:nvGraphicFramePr>
              <p:xfrm>
                <a:off x="3865378" y="1609037"/>
                <a:ext cx="1488891" cy="335524"/>
              </p:xfrm>
              <a:graphic>
                <a:graphicData uri="http://schemas.openxmlformats.org/presentationml/2006/ole">
                  <mc:AlternateContent>
                    <mc:Choice xmlns:v="urn:schemas-microsoft-com:vml" Requires="v">
                      <p:oleObj name="Equation" r:id="rId4" imgW="901440" imgH="203040" progId="Equation.DSMT4">
                        <p:embed/>
                      </p:oleObj>
                    </mc:Choice>
                    <mc:Fallback>
                      <p:oleObj name="Equation" r:id="rId4" imgW="901440" imgH="203040" progId="Equation.DSMT4">
                        <p:embed/>
                        <p:pic>
                          <p:nvPicPr>
                            <p:cNvPr id="3" name="对象 2">
                              <a:extLst>
                                <a:ext uri="{FF2B5EF4-FFF2-40B4-BE49-F238E27FC236}">
                                  <a16:creationId xmlns:a16="http://schemas.microsoft.com/office/drawing/2014/main" id="{00B74812-19C8-7AD1-ED2B-30976D755DA3}"/>
                                </a:ext>
                              </a:extLst>
                            </p:cNvPr>
                            <p:cNvPicPr/>
                            <p:nvPr/>
                          </p:nvPicPr>
                          <p:blipFill>
                            <a:blip r:embed="rId5"/>
                            <a:stretch>
                              <a:fillRect/>
                            </a:stretch>
                          </p:blipFill>
                          <p:spPr>
                            <a:xfrm>
                              <a:off x="3865378" y="1609037"/>
                              <a:ext cx="1488891" cy="335524"/>
                            </a:xfrm>
                            <a:prstGeom prst="rect">
                              <a:avLst/>
                            </a:prstGeom>
                          </p:spPr>
                        </p:pic>
                      </p:oleObj>
                    </mc:Fallback>
                  </mc:AlternateContent>
                </a:graphicData>
              </a:graphic>
            </p:graphicFrame>
          </mc:Choice>
          <mc:Fallback xmlns="">
            <p:graphicFrame>
              <p:nvGraphicFramePr>
                <p:cNvPr id="3" name="对象 2">
                  <a:extLst>
                    <a:ext uri="{FF2B5EF4-FFF2-40B4-BE49-F238E27FC236}">
                      <a16:creationId xmlns:a16="http://schemas.microsoft.com/office/drawing/2014/main" id="{50DF2C18-FB4D-4664-FACA-2A1FC62ACB64}"/>
                    </a:ext>
                  </a:extLst>
                </p:cNvPr>
                <p:cNvGraphicFramePr>
                  <a:graphicFrameLocks noChangeAspect="1"/>
                </p:cNvGraphicFramePr>
                <p:nvPr/>
              </p:nvGraphicFramePr>
              <p:xfrm>
                <a:off x="3865378" y="1609037"/>
                <a:ext cx="1488891" cy="335524"/>
              </p:xfrm>
              <a:graphic>
                <a:graphicData uri="http://schemas.openxmlformats.org/presentationml/2006/ole">
                  <mc:AlternateContent>
                    <mc:Choice xmlns:v="urn:schemas-microsoft-com:vml" Requires="v">
                      <p:oleObj name="Equation" r:id="rId6" imgW="901440" imgH="203040" progId="Equation.DSMT4">
                        <p:embed/>
                      </p:oleObj>
                    </mc:Choice>
                    <mc:Fallback>
                      <p:oleObj name="Equation" r:id="rId6" imgW="901440" imgH="203040" progId="Equation.DSMT4">
                        <p:embed/>
                        <p:pic>
                          <p:nvPicPr>
                            <p:cNvPr id="3" name="对象 2">
                              <a:extLst>
                                <a:ext uri="{FF2B5EF4-FFF2-40B4-BE49-F238E27FC236}">
                                  <a16:creationId xmlns:a16="http://schemas.microsoft.com/office/drawing/2014/main" id="{00B74812-19C8-7AD1-ED2B-30976D755DA3}"/>
                                </a:ext>
                              </a:extLst>
                            </p:cNvPr>
                            <p:cNvPicPr/>
                            <p:nvPr/>
                          </p:nvPicPr>
                          <p:blipFill>
                            <a:blip r:embed="rId7"/>
                            <a:stretch>
                              <a:fillRect/>
                            </a:stretch>
                          </p:blipFill>
                          <p:spPr>
                            <a:xfrm>
                              <a:off x="3865378" y="1609037"/>
                              <a:ext cx="1488891" cy="335524"/>
                            </a:xfrm>
                            <a:prstGeom prst="rect">
                              <a:avLst/>
                            </a:prstGeom>
                          </p:spPr>
                        </p:pic>
                      </p:oleObj>
                    </mc:Fallback>
                  </mc:AlternateContent>
                </a:graphicData>
              </a:graphic>
            </p:graphicFrame>
          </mc:Fallback>
        </mc:AlternateContent>
      </p:grpSp>
      <p:grpSp>
        <p:nvGrpSpPr>
          <p:cNvPr id="18" name="组合 17">
            <a:extLst>
              <a:ext uri="{FF2B5EF4-FFF2-40B4-BE49-F238E27FC236}">
                <a16:creationId xmlns:a16="http://schemas.microsoft.com/office/drawing/2014/main" id="{B172BC87-0471-B26C-D315-64E2A71AD29C}"/>
              </a:ext>
            </a:extLst>
          </p:cNvPr>
          <p:cNvGrpSpPr/>
          <p:nvPr/>
        </p:nvGrpSpPr>
        <p:grpSpPr>
          <a:xfrm>
            <a:off x="3623739" y="1814100"/>
            <a:ext cx="3582228" cy="1241291"/>
            <a:chOff x="2793586" y="2024063"/>
            <a:chExt cx="3582228" cy="1241291"/>
          </a:xfrm>
        </p:grpSpPr>
        <p:graphicFrame>
          <p:nvGraphicFramePr>
            <p:cNvPr id="10" name="对象 9">
              <a:extLst>
                <a:ext uri="{FF2B5EF4-FFF2-40B4-BE49-F238E27FC236}">
                  <a16:creationId xmlns:a16="http://schemas.microsoft.com/office/drawing/2014/main" id="{6F3DFB23-9DAB-55E5-4BD8-C9AB8868CDD1}"/>
                </a:ext>
              </a:extLst>
            </p:cNvPr>
            <p:cNvGraphicFramePr>
              <a:graphicFrameLocks noChangeAspect="1"/>
            </p:cNvGraphicFramePr>
            <p:nvPr>
              <p:extLst>
                <p:ext uri="{D42A27DB-BD31-4B8C-83A1-F6EECF244321}">
                  <p14:modId xmlns:p14="http://schemas.microsoft.com/office/powerpoint/2010/main" val="2945647814"/>
                </p:ext>
              </p:extLst>
            </p:nvPr>
          </p:nvGraphicFramePr>
          <p:xfrm>
            <a:off x="2793586" y="2033454"/>
            <a:ext cx="1079500" cy="1231900"/>
          </p:xfrm>
          <a:graphic>
            <a:graphicData uri="http://schemas.openxmlformats.org/presentationml/2006/ole">
              <mc:AlternateContent xmlns:mc="http://schemas.openxmlformats.org/markup-compatibility/2006">
                <mc:Choice xmlns:v="urn:schemas-microsoft-com:vml" Requires="v">
                  <p:oleObj name="Equation" r:id="rId8" imgW="1079280" imgH="1231560" progId="Equation.DSMT4">
                    <p:embed/>
                  </p:oleObj>
                </mc:Choice>
                <mc:Fallback>
                  <p:oleObj name="Equation" r:id="rId8" imgW="1079280" imgH="1231560" progId="Equation.DSMT4">
                    <p:embed/>
                    <p:pic>
                      <p:nvPicPr>
                        <p:cNvPr id="0" name=""/>
                        <p:cNvPicPr/>
                        <p:nvPr/>
                      </p:nvPicPr>
                      <p:blipFill>
                        <a:blip r:embed="rId9"/>
                        <a:stretch>
                          <a:fillRect/>
                        </a:stretch>
                      </p:blipFill>
                      <p:spPr>
                        <a:xfrm>
                          <a:off x="2793586" y="2033454"/>
                          <a:ext cx="1079500" cy="12319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607F12-2525-9B04-6925-DD6A2ACA81A2}"/>
                </a:ext>
              </a:extLst>
            </p:cNvPr>
            <p:cNvGraphicFramePr>
              <a:graphicFrameLocks noChangeAspect="1"/>
            </p:cNvGraphicFramePr>
            <p:nvPr>
              <p:extLst>
                <p:ext uri="{D42A27DB-BD31-4B8C-83A1-F6EECF244321}">
                  <p14:modId xmlns:p14="http://schemas.microsoft.com/office/powerpoint/2010/main" val="324848024"/>
                </p:ext>
              </p:extLst>
            </p:nvPr>
          </p:nvGraphicFramePr>
          <p:xfrm>
            <a:off x="4044950" y="2024063"/>
            <a:ext cx="1079500" cy="1231900"/>
          </p:xfrm>
          <a:graphic>
            <a:graphicData uri="http://schemas.openxmlformats.org/presentationml/2006/ole">
              <mc:AlternateContent xmlns:mc="http://schemas.openxmlformats.org/markup-compatibility/2006">
                <mc:Choice xmlns:v="urn:schemas-microsoft-com:vml" Requires="v">
                  <p:oleObj name="Equation" r:id="rId10" imgW="1079280" imgH="1231560" progId="Equation.DSMT4">
                    <p:embed/>
                  </p:oleObj>
                </mc:Choice>
                <mc:Fallback>
                  <p:oleObj name="Equation" r:id="rId10" imgW="1079280" imgH="1231560" progId="Equation.DSMT4">
                    <p:embed/>
                    <p:pic>
                      <p:nvPicPr>
                        <p:cNvPr id="0" name=""/>
                        <p:cNvPicPr/>
                        <p:nvPr/>
                      </p:nvPicPr>
                      <p:blipFill>
                        <a:blip r:embed="rId11"/>
                        <a:stretch>
                          <a:fillRect/>
                        </a:stretch>
                      </p:blipFill>
                      <p:spPr>
                        <a:xfrm>
                          <a:off x="4044950" y="2024063"/>
                          <a:ext cx="1079500" cy="123190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8F752DDD-4093-9BBB-D7D1-400E0E7562E8}"/>
                </a:ext>
              </a:extLst>
            </p:cNvPr>
            <p:cNvGraphicFramePr>
              <a:graphicFrameLocks noChangeAspect="1"/>
            </p:cNvGraphicFramePr>
            <p:nvPr>
              <p:extLst>
                <p:ext uri="{D42A27DB-BD31-4B8C-83A1-F6EECF244321}">
                  <p14:modId xmlns:p14="http://schemas.microsoft.com/office/powerpoint/2010/main" val="1368348734"/>
                </p:ext>
              </p:extLst>
            </p:nvPr>
          </p:nvGraphicFramePr>
          <p:xfrm>
            <a:off x="5296314" y="2033454"/>
            <a:ext cx="1079500" cy="1231900"/>
          </p:xfrm>
          <a:graphic>
            <a:graphicData uri="http://schemas.openxmlformats.org/presentationml/2006/ole">
              <mc:AlternateContent xmlns:mc="http://schemas.openxmlformats.org/markup-compatibility/2006">
                <mc:Choice xmlns:v="urn:schemas-microsoft-com:vml" Requires="v">
                  <p:oleObj name="Equation" r:id="rId12" imgW="1079280" imgH="1231560" progId="Equation.DSMT4">
                    <p:embed/>
                  </p:oleObj>
                </mc:Choice>
                <mc:Fallback>
                  <p:oleObj name="Equation" r:id="rId12" imgW="1079280" imgH="1231560" progId="Equation.DSMT4">
                    <p:embed/>
                    <p:pic>
                      <p:nvPicPr>
                        <p:cNvPr id="0" name=""/>
                        <p:cNvPicPr/>
                        <p:nvPr/>
                      </p:nvPicPr>
                      <p:blipFill>
                        <a:blip r:embed="rId13"/>
                        <a:stretch>
                          <a:fillRect/>
                        </a:stretch>
                      </p:blipFill>
                      <p:spPr>
                        <a:xfrm>
                          <a:off x="5296314" y="2033454"/>
                          <a:ext cx="1079500" cy="1231900"/>
                        </a:xfrm>
                        <a:prstGeom prst="rect">
                          <a:avLst/>
                        </a:prstGeom>
                      </p:spPr>
                    </p:pic>
                  </p:oleObj>
                </mc:Fallback>
              </mc:AlternateContent>
            </a:graphicData>
          </a:graphic>
        </p:graphicFrame>
      </p:grpSp>
      <p:grpSp>
        <p:nvGrpSpPr>
          <p:cNvPr id="24" name="组合 23">
            <a:extLst>
              <a:ext uri="{FF2B5EF4-FFF2-40B4-BE49-F238E27FC236}">
                <a16:creationId xmlns:a16="http://schemas.microsoft.com/office/drawing/2014/main" id="{E87EC80B-2B18-DCA2-E511-7B5CF11AC05D}"/>
              </a:ext>
            </a:extLst>
          </p:cNvPr>
          <p:cNvGrpSpPr/>
          <p:nvPr/>
        </p:nvGrpSpPr>
        <p:grpSpPr>
          <a:xfrm>
            <a:off x="1805021" y="3570605"/>
            <a:ext cx="8173866" cy="2427112"/>
            <a:chOff x="1745948" y="3960967"/>
            <a:chExt cx="7975083" cy="2336001"/>
          </a:xfrm>
        </p:grpSpPr>
        <p:sp>
          <p:nvSpPr>
            <p:cNvPr id="20" name="文本框 19">
              <a:extLst>
                <a:ext uri="{FF2B5EF4-FFF2-40B4-BE49-F238E27FC236}">
                  <a16:creationId xmlns:a16="http://schemas.microsoft.com/office/drawing/2014/main" id="{5CB92512-46CF-B604-658B-A77D0FF6B1DC}"/>
                </a:ext>
              </a:extLst>
            </p:cNvPr>
            <p:cNvSpPr txBox="1"/>
            <p:nvPr/>
          </p:nvSpPr>
          <p:spPr>
            <a:xfrm>
              <a:off x="4549485" y="3960968"/>
              <a:ext cx="2433680" cy="2031325"/>
            </a:xfrm>
            <a:prstGeom prst="rect">
              <a:avLst/>
            </a:prstGeom>
            <a:noFill/>
          </p:spPr>
          <p:txBody>
            <a:bodyPr wrap="square" rtlCol="0">
              <a:spAutoFit/>
            </a:bodyPr>
            <a:lstStyle/>
            <a:p>
              <a:pPr algn="dist"/>
              <a:r>
                <a:rPr lang="pl-PL" altLang="zh-CN" b="0" i="0" dirty="0">
                  <a:solidFill>
                    <a:srgbClr val="242424"/>
                  </a:solidFill>
                  <a:effectLst/>
                  <a:latin typeface="source-code-pro"/>
                </a:rPr>
                <a:t>B</a:t>
              </a:r>
              <a:br>
                <a:rPr lang="pl-PL" altLang="zh-CN" dirty="0"/>
              </a:br>
              <a:r>
                <a:rPr lang="pl-PL" altLang="zh-CN" b="0" i="0" dirty="0">
                  <a:solidFill>
                    <a:srgbClr val="242424"/>
                  </a:solidFill>
                  <a:effectLst/>
                  <a:latin typeface="source-code-pro"/>
                </a:rPr>
                <a:t>[3.0, -5.166, 2.5, -0.333]</a:t>
              </a:r>
              <a:br>
                <a:rPr lang="pl-PL" altLang="zh-CN" dirty="0"/>
              </a:br>
              <a:r>
                <a:rPr lang="pl-PL" altLang="zh-CN" b="0" i="0" dirty="0">
                  <a:solidFill>
                    <a:srgbClr val="242424"/>
                  </a:solidFill>
                  <a:effectLst/>
                  <a:latin typeface="source-code-pro"/>
                </a:rPr>
                <a:t>[-2.0, 5.166, -2.5, 0.333]</a:t>
              </a:r>
              <a:br>
                <a:rPr lang="pl-PL" altLang="zh-CN" dirty="0"/>
              </a:br>
              <a:r>
                <a:rPr lang="pl-PL" altLang="zh-CN" b="0" i="0" dirty="0">
                  <a:solidFill>
                    <a:srgbClr val="242424"/>
                  </a:solidFill>
                  <a:effectLst/>
                  <a:latin typeface="source-code-pro"/>
                </a:rPr>
                <a:t>[0.0, 0.0, 0.0, 0.0]</a:t>
              </a:r>
              <a:br>
                <a:rPr lang="pl-PL" altLang="zh-CN" dirty="0"/>
              </a:br>
              <a:r>
                <a:rPr lang="pl-PL" altLang="zh-CN" b="0" i="0" dirty="0">
                  <a:solidFill>
                    <a:srgbClr val="242424"/>
                  </a:solidFill>
                  <a:effectLst/>
                  <a:latin typeface="source-code-pro"/>
                </a:rPr>
                <a:t>[0.0, 0.0, 0.0, 0.0]</a:t>
              </a:r>
              <a:br>
                <a:rPr lang="pl-PL" altLang="zh-CN" dirty="0"/>
              </a:br>
              <a:r>
                <a:rPr lang="pl-PL" altLang="zh-CN" b="0" i="0" dirty="0">
                  <a:solidFill>
                    <a:srgbClr val="242424"/>
                  </a:solidFill>
                  <a:effectLst/>
                  <a:latin typeface="source-code-pro"/>
                </a:rPr>
                <a:t>[0.0, 0.0, 0.0, 0.0]</a:t>
              </a:r>
              <a:br>
                <a:rPr lang="pl-PL" altLang="zh-CN" dirty="0"/>
              </a:br>
              <a:r>
                <a:rPr lang="pl-PL" altLang="zh-CN" b="0" i="0" dirty="0">
                  <a:solidFill>
                    <a:srgbClr val="242424"/>
                  </a:solidFill>
                  <a:effectLst/>
                  <a:latin typeface="source-code-pro"/>
                </a:rPr>
                <a:t>[0.0, 0.0, 0.0, 0.0]</a:t>
              </a:r>
              <a:endParaRPr lang="zh-CN" altLang="en-US" dirty="0"/>
            </a:p>
          </p:txBody>
        </p:sp>
        <p:sp>
          <p:nvSpPr>
            <p:cNvPr id="21" name="文本框 20">
              <a:extLst>
                <a:ext uri="{FF2B5EF4-FFF2-40B4-BE49-F238E27FC236}">
                  <a16:creationId xmlns:a16="http://schemas.microsoft.com/office/drawing/2014/main" id="{C4BF7841-00AD-DBD4-89E4-1A0B18F37881}"/>
                </a:ext>
              </a:extLst>
            </p:cNvPr>
            <p:cNvSpPr txBox="1"/>
            <p:nvPr/>
          </p:nvSpPr>
          <p:spPr>
            <a:xfrm>
              <a:off x="7205967" y="3960967"/>
              <a:ext cx="2515064" cy="2031325"/>
            </a:xfrm>
            <a:prstGeom prst="rect">
              <a:avLst/>
            </a:prstGeom>
            <a:noFill/>
          </p:spPr>
          <p:txBody>
            <a:bodyPr wrap="square" rtlCol="0">
              <a:spAutoFit/>
            </a:bodyPr>
            <a:lstStyle/>
            <a:p>
              <a:pPr algn="dist"/>
              <a:r>
                <a:rPr lang="fr-FR" altLang="zh-CN" b="0" i="0" dirty="0">
                  <a:solidFill>
                    <a:srgbClr val="242424"/>
                  </a:solidFill>
                  <a:effectLst/>
                  <a:latin typeface="source-code-pro"/>
                </a:rPr>
                <a:t>C</a:t>
              </a:r>
              <a:br>
                <a:rPr lang="fr-FR" altLang="zh-CN" dirty="0"/>
              </a:br>
              <a:r>
                <a:rPr lang="fr-FR" altLang="zh-CN" b="0" i="0" dirty="0">
                  <a:solidFill>
                    <a:srgbClr val="242424"/>
                  </a:solidFill>
                  <a:effectLst/>
                  <a:latin typeface="source-code-pro"/>
                </a:rPr>
                <a:t>[0.0, 0.0, 0.0, 0.0]</a:t>
              </a:r>
              <a:br>
                <a:rPr lang="fr-FR" altLang="zh-CN" dirty="0"/>
              </a:br>
              <a:r>
                <a:rPr lang="fr-FR" altLang="zh-CN" b="0" i="0" dirty="0">
                  <a:solidFill>
                    <a:srgbClr val="242424"/>
                  </a:solidFill>
                  <a:effectLst/>
                  <a:latin typeface="source-code-pro"/>
                </a:rPr>
                <a:t>[0.0, 0.0, 0.0, 0.0]</a:t>
              </a:r>
              <a:br>
                <a:rPr lang="fr-FR" altLang="zh-CN" dirty="0"/>
              </a:br>
              <a:r>
                <a:rPr lang="fr-FR" altLang="zh-CN" b="0" i="0" dirty="0">
                  <a:solidFill>
                    <a:srgbClr val="242424"/>
                  </a:solidFill>
                  <a:effectLst/>
                  <a:latin typeface="source-code-pro"/>
                </a:rPr>
                <a:t>[-1.0, 1.833, -1.0, 0.166]</a:t>
              </a:r>
              <a:br>
                <a:rPr lang="fr-FR" altLang="zh-CN" dirty="0"/>
              </a:br>
              <a:r>
                <a:rPr lang="fr-FR" altLang="zh-CN" b="0" i="0" dirty="0">
                  <a:solidFill>
                    <a:srgbClr val="242424"/>
                  </a:solidFill>
                  <a:effectLst/>
                  <a:latin typeface="source-code-pro"/>
                </a:rPr>
                <a:t>[4.0, -4.333, 1.5, -0.166]</a:t>
              </a:r>
              <a:br>
                <a:rPr lang="fr-FR" altLang="zh-CN" dirty="0"/>
              </a:br>
              <a:r>
                <a:rPr lang="fr-FR" altLang="zh-CN" b="0" i="0" dirty="0">
                  <a:solidFill>
                    <a:srgbClr val="242424"/>
                  </a:solidFill>
                  <a:effectLst/>
                  <a:latin typeface="source-code-pro"/>
                </a:rPr>
                <a:t>[-6.0, 9.5, -4.0, 0.5]</a:t>
              </a:r>
              <a:br>
                <a:rPr lang="fr-FR" altLang="zh-CN" dirty="0"/>
              </a:br>
              <a:r>
                <a:rPr lang="fr-FR" altLang="zh-CN" b="0" i="0" dirty="0">
                  <a:solidFill>
                    <a:srgbClr val="242424"/>
                  </a:solidFill>
                  <a:effectLst/>
                  <a:latin typeface="source-code-pro"/>
                </a:rPr>
                <a:t>[4.0, -7.0, 3.5, -0.5]</a:t>
              </a:r>
              <a:endParaRPr lang="zh-CN" altLang="en-US" dirty="0"/>
            </a:p>
          </p:txBody>
        </p:sp>
        <p:sp>
          <p:nvSpPr>
            <p:cNvPr id="22" name="文本框 21">
              <a:extLst>
                <a:ext uri="{FF2B5EF4-FFF2-40B4-BE49-F238E27FC236}">
                  <a16:creationId xmlns:a16="http://schemas.microsoft.com/office/drawing/2014/main" id="{546AB906-07AB-C5DB-8205-A690FCAE3029}"/>
                </a:ext>
              </a:extLst>
            </p:cNvPr>
            <p:cNvSpPr txBox="1"/>
            <p:nvPr/>
          </p:nvSpPr>
          <p:spPr>
            <a:xfrm>
              <a:off x="1745948" y="3988644"/>
              <a:ext cx="2580735" cy="2308324"/>
            </a:xfrm>
            <a:prstGeom prst="rect">
              <a:avLst/>
            </a:prstGeom>
            <a:noFill/>
          </p:spPr>
          <p:txBody>
            <a:bodyPr wrap="square" rtlCol="0">
              <a:spAutoFit/>
            </a:bodyPr>
            <a:lstStyle/>
            <a:p>
              <a:pPr algn="dist"/>
              <a:r>
                <a:rPr lang="en-US" altLang="zh-CN" b="0" i="0" dirty="0">
                  <a:solidFill>
                    <a:srgbClr val="242424"/>
                  </a:solidFill>
                  <a:effectLst/>
                  <a:latin typeface="source-code-pro"/>
                </a:rPr>
                <a:t>A</a:t>
              </a:r>
              <a:br>
                <a:rPr lang="en-US" altLang="zh-CN" dirty="0"/>
              </a:br>
              <a:r>
                <a:rPr lang="en-US" altLang="zh-CN" b="0" i="0" dirty="0">
                  <a:solidFill>
                    <a:srgbClr val="242424"/>
                  </a:solidFill>
                  <a:effectLst/>
                  <a:latin typeface="source-code-pro"/>
                </a:rPr>
                <a:t>[-5.0, 9.166, -5.0, 0.833]</a:t>
              </a:r>
              <a:br>
                <a:rPr lang="en-US" altLang="zh-CN" dirty="0"/>
              </a:br>
              <a:r>
                <a:rPr lang="en-US" altLang="zh-CN" b="0" i="0" dirty="0">
                  <a:solidFill>
                    <a:srgbClr val="242424"/>
                  </a:solidFill>
                  <a:effectLst/>
                  <a:latin typeface="source-code-pro"/>
                </a:rPr>
                <a:t>[8.0, -11.333, 5.0, -0.666]</a:t>
              </a:r>
              <a:br>
                <a:rPr lang="en-US" altLang="zh-CN" dirty="0"/>
              </a:br>
              <a:r>
                <a:rPr lang="en-US" altLang="zh-CN" b="0" i="0" dirty="0">
                  <a:solidFill>
                    <a:srgbClr val="242424"/>
                  </a:solidFill>
                  <a:effectLst/>
                  <a:latin typeface="source-code-pro"/>
                </a:rPr>
                <a:t>[0.0, 0.0, 0.0, 0.0]</a:t>
              </a:r>
              <a:br>
                <a:rPr lang="en-US" altLang="zh-CN" dirty="0"/>
              </a:br>
              <a:r>
                <a:rPr lang="en-US" altLang="zh-CN" b="0" i="0" dirty="0">
                  <a:solidFill>
                    <a:srgbClr val="242424"/>
                  </a:solidFill>
                  <a:effectLst/>
                  <a:latin typeface="source-code-pro"/>
                </a:rPr>
                <a:t>[-6.0, 9.5, -4.0, 0.5]</a:t>
              </a:r>
              <a:br>
                <a:rPr lang="en-US" altLang="zh-CN" dirty="0"/>
              </a:br>
              <a:r>
                <a:rPr lang="en-US" altLang="zh-CN" b="0" i="0" dirty="0">
                  <a:solidFill>
                    <a:srgbClr val="242424"/>
                  </a:solidFill>
                  <a:effectLst/>
                  <a:latin typeface="source-code-pro"/>
                </a:rPr>
                <a:t>[4.0, -7.0, 3.5, -0.5]</a:t>
              </a:r>
              <a:br>
                <a:rPr lang="en-US" altLang="zh-CN" dirty="0"/>
              </a:br>
              <a:r>
                <a:rPr lang="en-US" altLang="zh-CN" b="0" i="0" dirty="0">
                  <a:solidFill>
                    <a:srgbClr val="242424"/>
                  </a:solidFill>
                  <a:effectLst/>
                  <a:latin typeface="source-code-pro"/>
                </a:rPr>
                <a:t>[-1.0, 1.833, -1.0, 0.166]</a:t>
              </a:r>
            </a:p>
            <a:p>
              <a:endParaRPr lang="zh-CN" altLang="en-US" dirty="0"/>
            </a:p>
          </p:txBody>
        </p:sp>
      </p:grpSp>
      <p:graphicFrame>
        <p:nvGraphicFramePr>
          <p:cNvPr id="23" name="对象 22">
            <a:extLst>
              <a:ext uri="{FF2B5EF4-FFF2-40B4-BE49-F238E27FC236}">
                <a16:creationId xmlns:a16="http://schemas.microsoft.com/office/drawing/2014/main" id="{26762AE5-5826-3E76-44DA-2975301FF5D6}"/>
              </a:ext>
            </a:extLst>
          </p:cNvPr>
          <p:cNvGraphicFramePr>
            <a:graphicFrameLocks noChangeAspect="1"/>
          </p:cNvGraphicFramePr>
          <p:nvPr>
            <p:extLst>
              <p:ext uri="{D42A27DB-BD31-4B8C-83A1-F6EECF244321}">
                <p14:modId xmlns:p14="http://schemas.microsoft.com/office/powerpoint/2010/main" val="822703064"/>
              </p:ext>
            </p:extLst>
          </p:nvPr>
        </p:nvGraphicFramePr>
        <p:xfrm>
          <a:off x="1805021" y="5811566"/>
          <a:ext cx="3368675" cy="338138"/>
        </p:xfrm>
        <a:graphic>
          <a:graphicData uri="http://schemas.openxmlformats.org/presentationml/2006/ole">
            <mc:AlternateContent xmlns:mc="http://schemas.openxmlformats.org/markup-compatibility/2006">
              <mc:Choice xmlns:v="urn:schemas-microsoft-com:vml" Requires="v">
                <p:oleObj name="Equation" r:id="rId14" imgW="2400120" imgH="241200" progId="Equation.DSMT4">
                  <p:embed/>
                </p:oleObj>
              </mc:Choice>
              <mc:Fallback>
                <p:oleObj name="Equation" r:id="rId14" imgW="2400120" imgH="241200" progId="Equation.DSMT4">
                  <p:embed/>
                  <p:pic>
                    <p:nvPicPr>
                      <p:cNvPr id="0" name=""/>
                      <p:cNvPicPr/>
                      <p:nvPr/>
                    </p:nvPicPr>
                    <p:blipFill>
                      <a:blip r:embed="rId15"/>
                      <a:stretch>
                        <a:fillRect/>
                      </a:stretch>
                    </p:blipFill>
                    <p:spPr>
                      <a:xfrm>
                        <a:off x="1805021" y="5811566"/>
                        <a:ext cx="3368675" cy="338138"/>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1EC97AB3-2995-46BB-D2E2-D906364AE632}"/>
              </a:ext>
            </a:extLst>
          </p:cNvPr>
          <p:cNvGraphicFramePr>
            <a:graphicFrameLocks noChangeAspect="1"/>
          </p:cNvGraphicFramePr>
          <p:nvPr>
            <p:extLst>
              <p:ext uri="{D42A27DB-BD31-4B8C-83A1-F6EECF244321}">
                <p14:modId xmlns:p14="http://schemas.microsoft.com/office/powerpoint/2010/main" val="1655679871"/>
              </p:ext>
            </p:extLst>
          </p:nvPr>
        </p:nvGraphicFramePr>
        <p:xfrm>
          <a:off x="7301284" y="1468025"/>
          <a:ext cx="2635900" cy="346075"/>
        </p:xfrm>
        <a:graphic>
          <a:graphicData uri="http://schemas.openxmlformats.org/presentationml/2006/ole">
            <mc:AlternateContent xmlns:mc="http://schemas.openxmlformats.org/markup-compatibility/2006">
              <mc:Choice xmlns:v="urn:schemas-microsoft-com:vml" Requires="v">
                <p:oleObj name="Equation" r:id="rId16" imgW="1638000" imgH="228600" progId="Equation.DSMT4">
                  <p:embed/>
                </p:oleObj>
              </mc:Choice>
              <mc:Fallback>
                <p:oleObj name="Equation" r:id="rId16" imgW="1638000" imgH="228600" progId="Equation.DSMT4">
                  <p:embed/>
                  <p:pic>
                    <p:nvPicPr>
                      <p:cNvPr id="12" name="对象 11">
                        <a:extLst>
                          <a:ext uri="{FF2B5EF4-FFF2-40B4-BE49-F238E27FC236}">
                            <a16:creationId xmlns:a16="http://schemas.microsoft.com/office/drawing/2014/main" id="{E72AD1F3-CB30-7FB1-618A-47B7C1B1BDB8}"/>
                          </a:ext>
                        </a:extLst>
                      </p:cNvPr>
                      <p:cNvPicPr/>
                      <p:nvPr/>
                    </p:nvPicPr>
                    <p:blipFill>
                      <a:blip r:embed="rId17"/>
                      <a:stretch>
                        <a:fillRect/>
                      </a:stretch>
                    </p:blipFill>
                    <p:spPr>
                      <a:xfrm>
                        <a:off x="7301284" y="1468025"/>
                        <a:ext cx="2635900" cy="346075"/>
                      </a:xfrm>
                      <a:prstGeom prst="rect">
                        <a:avLst/>
                      </a:prstGeom>
                    </p:spPr>
                  </p:pic>
                </p:oleObj>
              </mc:Fallback>
            </mc:AlternateContent>
          </a:graphicData>
        </a:graphic>
      </p:graphicFrame>
    </p:spTree>
    <p:extLst>
      <p:ext uri="{BB962C8B-B14F-4D97-AF65-F5344CB8AC3E}">
        <p14:creationId xmlns:p14="http://schemas.microsoft.com/office/powerpoint/2010/main" val="3443759116"/>
      </p:ext>
    </p:extLst>
  </p:cSld>
  <p:clrMapOvr>
    <a:masterClrMapping/>
  </p:clrMapOvr>
  <p:transition advTm="3000">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A3FC-6401-1419-859A-C70A60A20C9C}"/>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7F6E441F-CFE8-8972-066E-16BADCE0C187}"/>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QAP</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D07D31CE-98F1-BE1B-9EA1-B2C46848FA8E}"/>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56047E72-FA21-1CC8-B3CB-55F784C2BE89}"/>
              </a:ext>
            </a:extLst>
          </p:cNvPr>
          <p:cNvSpPr>
            <a:spLocks noChangeArrowheads="1"/>
          </p:cNvSpPr>
          <p:nvPr/>
        </p:nvSpPr>
        <p:spPr bwMode="auto">
          <a:xfrm>
            <a:off x="899459" y="914401"/>
            <a:ext cx="10078065" cy="5268392"/>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grpSp>
        <p:nvGrpSpPr>
          <p:cNvPr id="4" name="组合 3">
            <a:extLst>
              <a:ext uri="{FF2B5EF4-FFF2-40B4-BE49-F238E27FC236}">
                <a16:creationId xmlns:a16="http://schemas.microsoft.com/office/drawing/2014/main" id="{370B4AB5-9C93-32D0-36E2-97331420DD23}"/>
              </a:ext>
            </a:extLst>
          </p:cNvPr>
          <p:cNvGrpSpPr/>
          <p:nvPr/>
        </p:nvGrpSpPr>
        <p:grpSpPr>
          <a:xfrm>
            <a:off x="1112553" y="1062305"/>
            <a:ext cx="9253331" cy="1489068"/>
            <a:chOff x="1423516" y="1499237"/>
            <a:chExt cx="9253331" cy="1489068"/>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6D86AC3-438C-C4A5-7718-92A900DECF35}"/>
                    </a:ext>
                  </a:extLst>
                </p:cNvPr>
                <p:cNvSpPr txBox="1"/>
                <p:nvPr/>
              </p:nvSpPr>
              <p:spPr>
                <a:xfrm>
                  <a:off x="1423516" y="1510977"/>
                  <a:ext cx="9253331"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证明知道三次方程                              的解</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zh-CN" altLang="en-US" i="1">
                          <a:latin typeface="Cambria Math" panose="02040503050406030204" pitchFamily="18" charset="0"/>
                        </a:rPr>
                        <m:t>为例</m:t>
                      </m:r>
                    </m:oMath>
                  </a14:m>
                  <a:endParaRPr lang="en-US" altLang="zh-CN" dirty="0">
                    <a:solidFill>
                      <a:srgbClr val="242424"/>
                    </a:solidFill>
                    <a:latin typeface="source-code-pro"/>
                  </a:endParaRPr>
                </a:p>
                <a:p>
                  <a:endParaRPr lang="en-US" altLang="zh-CN" b="1" dirty="0">
                    <a:ea typeface="等线" panose="02010600030101010101" pitchFamily="2" charset="-122"/>
                    <a:cs typeface="Times New Roman" panose="02020603050405020304" pitchFamily="18" charset="0"/>
                  </a:endParaRPr>
                </a:p>
                <a:p>
                  <a:r>
                    <a:rPr lang="zh-CN" altLang="zh-CN" sz="1800" b="1" dirty="0">
                      <a:effectLst/>
                      <a:ea typeface="等线" panose="02010600030101010101" pitchFamily="2" charset="-122"/>
                      <a:cs typeface="Times New Roman" panose="02020603050405020304" pitchFamily="18" charset="0"/>
                    </a:rPr>
                    <a:t>目标多项式整除</a:t>
                  </a:r>
                  <a:r>
                    <a:rPr lang="en-US" altLang="zh-CN" sz="1800" b="1" dirty="0">
                      <a:effectLst/>
                      <a:ea typeface="等线" panose="02010600030101010101" pitchFamily="2" charset="-122"/>
                      <a:cs typeface="Times New Roman" panose="02020603050405020304" pitchFamily="18" charset="0"/>
                    </a:rPr>
                    <a:t> QAP </a:t>
                  </a:r>
                  <a:r>
                    <a:rPr lang="zh-CN" altLang="zh-CN" sz="1800" b="1" dirty="0">
                      <a:effectLst/>
                      <a:ea typeface="等线" panose="02010600030101010101" pitchFamily="2" charset="-122"/>
                      <a:cs typeface="Times New Roman" panose="02020603050405020304" pitchFamily="18" charset="0"/>
                    </a:rPr>
                    <a:t>多项式</a:t>
                  </a:r>
                  <a:endParaRPr lang="en-US" altLang="zh-CN" dirty="0">
                    <a:solidFill>
                      <a:srgbClr val="242424"/>
                    </a:solidFill>
                    <a:latin typeface="+mn-ea"/>
                  </a:endParaRPr>
                </a:p>
                <a:p>
                  <a:endParaRPr lang="en-US" altLang="zh-CN" dirty="0">
                    <a:solidFill>
                      <a:srgbClr val="242424"/>
                    </a:solidFill>
                    <a:latin typeface="+mn-ea"/>
                  </a:endParaRPr>
                </a:p>
                <a:p>
                  <a:endParaRPr lang="en-US" altLang="zh-CN" dirty="0">
                    <a:solidFill>
                      <a:srgbClr val="242424"/>
                    </a:solidFill>
                    <a:latin typeface="+mn-ea"/>
                  </a:endParaRPr>
                </a:p>
              </p:txBody>
            </p:sp>
          </mc:Choice>
          <mc:Fallback xmlns="">
            <p:sp>
              <p:nvSpPr>
                <p:cNvPr id="2" name="文本框 1">
                  <a:extLst>
                    <a:ext uri="{FF2B5EF4-FFF2-40B4-BE49-F238E27FC236}">
                      <a16:creationId xmlns:a16="http://schemas.microsoft.com/office/drawing/2014/main" id="{E6D86AC3-438C-C4A5-7718-92A900DECF35}"/>
                    </a:ext>
                  </a:extLst>
                </p:cNvPr>
                <p:cNvSpPr txBox="1">
                  <a:spLocks noRot="1" noChangeAspect="1" noMove="1" noResize="1" noEditPoints="1" noAdjustHandles="1" noChangeArrowheads="1" noChangeShapeType="1" noTextEdit="1"/>
                </p:cNvSpPr>
                <p:nvPr/>
              </p:nvSpPr>
              <p:spPr>
                <a:xfrm>
                  <a:off x="1423516" y="1510977"/>
                  <a:ext cx="9253331" cy="1477328"/>
                </a:xfrm>
                <a:prstGeom prst="rect">
                  <a:avLst/>
                </a:prstGeom>
                <a:blipFill>
                  <a:blip r:embed="rId3"/>
                  <a:stretch>
                    <a:fillRect l="-593" t="-3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 name="对象 2">
                  <a:extLst>
                    <a:ext uri="{FF2B5EF4-FFF2-40B4-BE49-F238E27FC236}">
                      <a16:creationId xmlns:a16="http://schemas.microsoft.com/office/drawing/2014/main" id="{E9263501-C34F-38D1-30BF-D054F595889F}"/>
                    </a:ext>
                  </a:extLst>
                </p:cNvPr>
                <p:cNvGraphicFramePr>
                  <a:graphicFrameLocks noChangeAspect="1"/>
                </p:cNvGraphicFramePr>
                <p:nvPr>
                  <p:extLst>
                    <p:ext uri="{D42A27DB-BD31-4B8C-83A1-F6EECF244321}">
                      <p14:modId xmlns:p14="http://schemas.microsoft.com/office/powerpoint/2010/main" val="318627773"/>
                    </p:ext>
                  </p:extLst>
                </p:nvPr>
              </p:nvGraphicFramePr>
              <p:xfrm>
                <a:off x="3706352" y="1499237"/>
                <a:ext cx="1488891" cy="335524"/>
              </p:xfrm>
              <a:graphic>
                <a:graphicData uri="http://schemas.openxmlformats.org/presentationml/2006/ole">
                  <mc:AlternateContent>
                    <mc:Choice xmlns:v="urn:schemas-microsoft-com:vml" Requires="v">
                      <p:oleObj name="Equation" r:id="rId4" imgW="901440" imgH="203040" progId="Equation.DSMT4">
                        <p:embed/>
                      </p:oleObj>
                    </mc:Choice>
                    <mc:Fallback>
                      <p:oleObj name="Equation" r:id="rId4" imgW="901440" imgH="203040" progId="Equation.DSMT4">
                        <p:embed/>
                        <p:pic>
                          <p:nvPicPr>
                            <p:cNvPr id="3" name="对象 2">
                              <a:extLst>
                                <a:ext uri="{FF2B5EF4-FFF2-40B4-BE49-F238E27FC236}">
                                  <a16:creationId xmlns:a16="http://schemas.microsoft.com/office/drawing/2014/main" id="{50DF2C18-FB4D-4664-FACA-2A1FC62ACB64}"/>
                                </a:ext>
                              </a:extLst>
                            </p:cNvPr>
                            <p:cNvPicPr/>
                            <p:nvPr/>
                          </p:nvPicPr>
                          <p:blipFill>
                            <a:blip r:embed="rId5"/>
                            <a:stretch>
                              <a:fillRect/>
                            </a:stretch>
                          </p:blipFill>
                          <p:spPr>
                            <a:xfrm>
                              <a:off x="3706352" y="1499237"/>
                              <a:ext cx="1488891" cy="335524"/>
                            </a:xfrm>
                            <a:prstGeom prst="rect">
                              <a:avLst/>
                            </a:prstGeom>
                          </p:spPr>
                        </p:pic>
                      </p:oleObj>
                    </mc:Fallback>
                  </mc:AlternateContent>
                </a:graphicData>
              </a:graphic>
            </p:graphicFrame>
          </mc:Choice>
          <mc:Fallback xmlns="">
            <p:graphicFrame>
              <p:nvGraphicFramePr>
                <p:cNvPr id="3" name="对象 2">
                  <a:extLst>
                    <a:ext uri="{FF2B5EF4-FFF2-40B4-BE49-F238E27FC236}">
                      <a16:creationId xmlns:a16="http://schemas.microsoft.com/office/drawing/2014/main" id="{E9263501-C34F-38D1-30BF-D054F595889F}"/>
                    </a:ext>
                  </a:extLst>
                </p:cNvPr>
                <p:cNvGraphicFramePr>
                  <a:graphicFrameLocks noChangeAspect="1"/>
                </p:cNvGraphicFramePr>
                <p:nvPr>
                  <p:extLst>
                    <p:ext uri="{D42A27DB-BD31-4B8C-83A1-F6EECF244321}">
                      <p14:modId xmlns:p14="http://schemas.microsoft.com/office/powerpoint/2010/main" val="318627773"/>
                    </p:ext>
                  </p:extLst>
                </p:nvPr>
              </p:nvGraphicFramePr>
              <p:xfrm>
                <a:off x="3706352" y="1499237"/>
                <a:ext cx="1488891" cy="335524"/>
              </p:xfrm>
              <a:graphic>
                <a:graphicData uri="http://schemas.openxmlformats.org/presentationml/2006/ole">
                  <mc:AlternateContent>
                    <mc:Choice xmlns:v="urn:schemas-microsoft-com:vml" Requires="v">
                      <p:oleObj name="Equation" r:id="rId6" imgW="901440" imgH="203040" progId="Equation.DSMT4">
                        <p:embed/>
                      </p:oleObj>
                    </mc:Choice>
                    <mc:Fallback>
                      <p:oleObj name="Equation" r:id="rId6" imgW="901440" imgH="203040" progId="Equation.DSMT4">
                        <p:embed/>
                        <p:pic>
                          <p:nvPicPr>
                            <p:cNvPr id="3" name="对象 2">
                              <a:extLst>
                                <a:ext uri="{FF2B5EF4-FFF2-40B4-BE49-F238E27FC236}">
                                  <a16:creationId xmlns:a16="http://schemas.microsoft.com/office/drawing/2014/main" id="{50DF2C18-FB4D-4664-FACA-2A1FC62ACB64}"/>
                                </a:ext>
                              </a:extLst>
                            </p:cNvPr>
                            <p:cNvPicPr/>
                            <p:nvPr/>
                          </p:nvPicPr>
                          <p:blipFill>
                            <a:blip r:embed="rId7"/>
                            <a:stretch>
                              <a:fillRect/>
                            </a:stretch>
                          </p:blipFill>
                          <p:spPr>
                            <a:xfrm>
                              <a:off x="3706352" y="1499237"/>
                              <a:ext cx="1488891" cy="335524"/>
                            </a:xfrm>
                            <a:prstGeom prst="rect">
                              <a:avLst/>
                            </a:prstGeom>
                          </p:spPr>
                        </p:pic>
                      </p:oleObj>
                    </mc:Fallback>
                  </mc:AlternateContent>
                </a:graphicData>
              </a:graphic>
            </p:graphicFrame>
          </mc:Fallback>
        </mc:AlternateContent>
      </p:grpSp>
      <p:graphicFrame>
        <p:nvGraphicFramePr>
          <p:cNvPr id="26" name="对象 25">
            <a:extLst>
              <a:ext uri="{FF2B5EF4-FFF2-40B4-BE49-F238E27FC236}">
                <a16:creationId xmlns:a16="http://schemas.microsoft.com/office/drawing/2014/main" id="{6A39B2FB-A8E7-FCB4-3859-D997A2CAB5CC}"/>
              </a:ext>
            </a:extLst>
          </p:cNvPr>
          <p:cNvGraphicFramePr>
            <a:graphicFrameLocks noChangeAspect="1"/>
          </p:cNvGraphicFramePr>
          <p:nvPr>
            <p:extLst>
              <p:ext uri="{D42A27DB-BD31-4B8C-83A1-F6EECF244321}">
                <p14:modId xmlns:p14="http://schemas.microsoft.com/office/powerpoint/2010/main" val="2917917404"/>
              </p:ext>
            </p:extLst>
          </p:nvPr>
        </p:nvGraphicFramePr>
        <p:xfrm>
          <a:off x="6875894" y="1062305"/>
          <a:ext cx="2635900" cy="346075"/>
        </p:xfrm>
        <a:graphic>
          <a:graphicData uri="http://schemas.openxmlformats.org/presentationml/2006/ole">
            <mc:AlternateContent xmlns:mc="http://schemas.openxmlformats.org/markup-compatibility/2006">
              <mc:Choice xmlns:v="urn:schemas-microsoft-com:vml" Requires="v">
                <p:oleObj name="Equation" r:id="rId8" imgW="1638000" imgH="228600" progId="Equation.DSMT4">
                  <p:embed/>
                </p:oleObj>
              </mc:Choice>
              <mc:Fallback>
                <p:oleObj name="Equation" r:id="rId8" imgW="1638000" imgH="228600" progId="Equation.DSMT4">
                  <p:embed/>
                  <p:pic>
                    <p:nvPicPr>
                      <p:cNvPr id="26" name="对象 25">
                        <a:extLst>
                          <a:ext uri="{FF2B5EF4-FFF2-40B4-BE49-F238E27FC236}">
                            <a16:creationId xmlns:a16="http://schemas.microsoft.com/office/drawing/2014/main" id="{1EC97AB3-2995-46BB-D2E2-D906364AE632}"/>
                          </a:ext>
                        </a:extLst>
                      </p:cNvPr>
                      <p:cNvPicPr/>
                      <p:nvPr/>
                    </p:nvPicPr>
                    <p:blipFill>
                      <a:blip r:embed="rId9"/>
                      <a:stretch>
                        <a:fillRect/>
                      </a:stretch>
                    </p:blipFill>
                    <p:spPr>
                      <a:xfrm>
                        <a:off x="6875894" y="1062305"/>
                        <a:ext cx="2635900" cy="346075"/>
                      </a:xfrm>
                      <a:prstGeom prst="rect">
                        <a:avLst/>
                      </a:prstGeom>
                    </p:spPr>
                  </p:pic>
                </p:oleObj>
              </mc:Fallback>
            </mc:AlternateContent>
          </a:graphicData>
        </a:graphic>
      </p:graphicFrame>
      <p:pic>
        <p:nvPicPr>
          <p:cNvPr id="4098" name="Picture 2">
            <a:extLst>
              <a:ext uri="{FF2B5EF4-FFF2-40B4-BE49-F238E27FC236}">
                <a16:creationId xmlns:a16="http://schemas.microsoft.com/office/drawing/2014/main" id="{A8F57F2B-DA9D-FC6A-6537-4E488B8B94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4197" y="2160677"/>
            <a:ext cx="3297381" cy="17788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对象 8">
            <a:extLst>
              <a:ext uri="{FF2B5EF4-FFF2-40B4-BE49-F238E27FC236}">
                <a16:creationId xmlns:a16="http://schemas.microsoft.com/office/drawing/2014/main" id="{DBC564C1-3C9F-73C5-D2AA-6B737646074D}"/>
              </a:ext>
            </a:extLst>
          </p:cNvPr>
          <p:cNvGraphicFramePr>
            <a:graphicFrameLocks noChangeAspect="1"/>
          </p:cNvGraphicFramePr>
          <p:nvPr>
            <p:extLst>
              <p:ext uri="{D42A27DB-BD31-4B8C-83A1-F6EECF244321}">
                <p14:modId xmlns:p14="http://schemas.microsoft.com/office/powerpoint/2010/main" val="1798802780"/>
              </p:ext>
            </p:extLst>
          </p:nvPr>
        </p:nvGraphicFramePr>
        <p:xfrm>
          <a:off x="6163059" y="2089411"/>
          <a:ext cx="4144744" cy="981650"/>
        </p:xfrm>
        <a:graphic>
          <a:graphicData uri="http://schemas.openxmlformats.org/presentationml/2006/ole">
            <mc:AlternateContent xmlns:mc="http://schemas.openxmlformats.org/markup-compatibility/2006">
              <mc:Choice xmlns:v="urn:schemas-microsoft-com:vml" Requires="v">
                <p:oleObj name="Equation" r:id="rId11" imgW="2895480" imgH="685800" progId="Equation.DSMT4">
                  <p:embed/>
                </p:oleObj>
              </mc:Choice>
              <mc:Fallback>
                <p:oleObj name="Equation" r:id="rId11" imgW="2895480" imgH="685800" progId="Equation.DSMT4">
                  <p:embed/>
                  <p:pic>
                    <p:nvPicPr>
                      <p:cNvPr id="0" name=""/>
                      <p:cNvPicPr/>
                      <p:nvPr/>
                    </p:nvPicPr>
                    <p:blipFill>
                      <a:blip r:embed="rId12"/>
                      <a:stretch>
                        <a:fillRect/>
                      </a:stretch>
                    </p:blipFill>
                    <p:spPr>
                      <a:xfrm>
                        <a:off x="6163059" y="2089411"/>
                        <a:ext cx="4144744" cy="9816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0BCBA5F-CC2E-B11E-07B6-F1392512765D}"/>
              </a:ext>
            </a:extLst>
          </p:cNvPr>
          <p:cNvGraphicFramePr>
            <a:graphicFrameLocks noChangeAspect="1"/>
          </p:cNvGraphicFramePr>
          <p:nvPr>
            <p:extLst>
              <p:ext uri="{D42A27DB-BD31-4B8C-83A1-F6EECF244321}">
                <p14:modId xmlns:p14="http://schemas.microsoft.com/office/powerpoint/2010/main" val="36890768"/>
              </p:ext>
            </p:extLst>
          </p:nvPr>
        </p:nvGraphicFramePr>
        <p:xfrm>
          <a:off x="6156457" y="3400611"/>
          <a:ext cx="4051300" cy="322617"/>
        </p:xfrm>
        <a:graphic>
          <a:graphicData uri="http://schemas.openxmlformats.org/presentationml/2006/ole">
            <mc:AlternateContent xmlns:mc="http://schemas.openxmlformats.org/markup-compatibility/2006">
              <mc:Choice xmlns:v="urn:schemas-microsoft-com:vml" Requires="v">
                <p:oleObj name="Equation" r:id="rId13" imgW="2552400" imgH="203040" progId="Equation.DSMT4">
                  <p:embed/>
                </p:oleObj>
              </mc:Choice>
              <mc:Fallback>
                <p:oleObj name="Equation" r:id="rId13" imgW="2552400" imgH="203040" progId="Equation.DSMT4">
                  <p:embed/>
                  <p:pic>
                    <p:nvPicPr>
                      <p:cNvPr id="0" name=""/>
                      <p:cNvPicPr/>
                      <p:nvPr/>
                    </p:nvPicPr>
                    <p:blipFill>
                      <a:blip r:embed="rId14"/>
                      <a:stretch>
                        <a:fillRect/>
                      </a:stretch>
                    </p:blipFill>
                    <p:spPr>
                      <a:xfrm>
                        <a:off x="6156457" y="3400611"/>
                        <a:ext cx="4051300" cy="322617"/>
                      </a:xfrm>
                      <a:prstGeom prst="rect">
                        <a:avLst/>
                      </a:prstGeom>
                    </p:spPr>
                  </p:pic>
                </p:oleObj>
              </mc:Fallback>
            </mc:AlternateContent>
          </a:graphicData>
        </a:graphic>
      </p:graphicFrame>
      <p:pic>
        <p:nvPicPr>
          <p:cNvPr id="27" name="图片 26">
            <a:extLst>
              <a:ext uri="{FF2B5EF4-FFF2-40B4-BE49-F238E27FC236}">
                <a16:creationId xmlns:a16="http://schemas.microsoft.com/office/drawing/2014/main" id="{0F9EE814-7DCB-4259-217D-5BF542F4EB03}"/>
              </a:ext>
            </a:extLst>
          </p:cNvPr>
          <p:cNvPicPr>
            <a:picLocks noChangeAspect="1"/>
          </p:cNvPicPr>
          <p:nvPr/>
        </p:nvPicPr>
        <p:blipFill>
          <a:blip r:embed="rId15"/>
          <a:stretch>
            <a:fillRect/>
          </a:stretch>
        </p:blipFill>
        <p:spPr>
          <a:xfrm>
            <a:off x="1513428" y="4232306"/>
            <a:ext cx="8865108" cy="397764"/>
          </a:xfrm>
          <a:prstGeom prst="rect">
            <a:avLst/>
          </a:prstGeom>
        </p:spPr>
      </p:pic>
      <p:pic>
        <p:nvPicPr>
          <p:cNvPr id="28" name="图片 27">
            <a:extLst>
              <a:ext uri="{FF2B5EF4-FFF2-40B4-BE49-F238E27FC236}">
                <a16:creationId xmlns:a16="http://schemas.microsoft.com/office/drawing/2014/main" id="{4836B90E-F616-A1EC-D0C5-2D34E3974283}"/>
              </a:ext>
            </a:extLst>
          </p:cNvPr>
          <p:cNvPicPr>
            <a:picLocks noChangeAspect="1"/>
          </p:cNvPicPr>
          <p:nvPr/>
        </p:nvPicPr>
        <p:blipFill>
          <a:blip r:embed="rId16"/>
          <a:stretch>
            <a:fillRect/>
          </a:stretch>
        </p:blipFill>
        <p:spPr>
          <a:xfrm>
            <a:off x="1527534" y="4638312"/>
            <a:ext cx="8865108" cy="794004"/>
          </a:xfrm>
          <a:prstGeom prst="rect">
            <a:avLst/>
          </a:prstGeom>
        </p:spPr>
      </p:pic>
      <p:pic>
        <p:nvPicPr>
          <p:cNvPr id="30" name="图片 29">
            <a:extLst>
              <a:ext uri="{FF2B5EF4-FFF2-40B4-BE49-F238E27FC236}">
                <a16:creationId xmlns:a16="http://schemas.microsoft.com/office/drawing/2014/main" id="{ECDD169E-5456-12CD-E0FD-B64660E65ADB}"/>
              </a:ext>
            </a:extLst>
          </p:cNvPr>
          <p:cNvPicPr>
            <a:picLocks noChangeAspect="1"/>
          </p:cNvPicPr>
          <p:nvPr/>
        </p:nvPicPr>
        <p:blipFill>
          <a:blip r:embed="rId17"/>
          <a:stretch>
            <a:fillRect/>
          </a:stretch>
        </p:blipFill>
        <p:spPr>
          <a:xfrm>
            <a:off x="1531701" y="5388789"/>
            <a:ext cx="8865108" cy="794004"/>
          </a:xfrm>
          <a:prstGeom prst="rect">
            <a:avLst/>
          </a:prstGeom>
        </p:spPr>
      </p:pic>
    </p:spTree>
    <p:extLst>
      <p:ext uri="{BB962C8B-B14F-4D97-AF65-F5344CB8AC3E}">
        <p14:creationId xmlns:p14="http://schemas.microsoft.com/office/powerpoint/2010/main" val="2883391455"/>
      </p:ext>
    </p:extLst>
  </p:cSld>
  <p:clrMapOvr>
    <a:masterClrMapping/>
  </p:clrMapOvr>
  <p:transition advTm="3000">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6872E-E5DC-2F7B-CFA6-DE2717AFA212}"/>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A2C46285-A39E-7F75-7BBA-3A7506DF5679}"/>
              </a:ext>
            </a:extLst>
          </p:cNvPr>
          <p:cNvSpPr/>
          <p:nvPr/>
        </p:nvSpPr>
        <p:spPr>
          <a:xfrm>
            <a:off x="1313906" y="351247"/>
            <a:ext cx="4437965" cy="430887"/>
          </a:xfrm>
          <a:prstGeom prst="rect">
            <a:avLst/>
          </a:prstGeom>
        </p:spPr>
        <p:txBody>
          <a:bodyPr wrap="square" lIns="0" tIns="0" rIns="0" bIns="0">
            <a:spAutoFit/>
          </a:bodyPr>
          <a:lstStyle/>
          <a:p>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zkSnark</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思路</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6E82C146-0CC0-A3FD-631F-8D096EC1B250}"/>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93EC27B6-E69A-DA01-F1CF-BDCB7B0636A3}"/>
              </a:ext>
            </a:extLst>
          </p:cNvPr>
          <p:cNvSpPr>
            <a:spLocks noChangeArrowheads="1"/>
          </p:cNvSpPr>
          <p:nvPr/>
        </p:nvSpPr>
        <p:spPr bwMode="auto">
          <a:xfrm>
            <a:off x="682116" y="1033445"/>
            <a:ext cx="10296441" cy="494822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pic>
        <p:nvPicPr>
          <p:cNvPr id="3" name="图片 2">
            <a:extLst>
              <a:ext uri="{FF2B5EF4-FFF2-40B4-BE49-F238E27FC236}">
                <a16:creationId xmlns:a16="http://schemas.microsoft.com/office/drawing/2014/main" id="{98560A79-73AF-6FB8-28CC-65D7382181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9259" y="1435569"/>
            <a:ext cx="2995295" cy="2644775"/>
          </a:xfrm>
          <a:prstGeom prst="rect">
            <a:avLst/>
          </a:prstGeom>
          <a:noFill/>
          <a:ln>
            <a:noFill/>
          </a:ln>
        </p:spPr>
      </p:pic>
      <p:pic>
        <p:nvPicPr>
          <p:cNvPr id="4" name="图片 3">
            <a:extLst>
              <a:ext uri="{FF2B5EF4-FFF2-40B4-BE49-F238E27FC236}">
                <a16:creationId xmlns:a16="http://schemas.microsoft.com/office/drawing/2014/main" id="{89295B2E-44EF-0AD8-CB70-4AC079F7C02D}"/>
              </a:ext>
            </a:extLst>
          </p:cNvPr>
          <p:cNvPicPr>
            <a:picLocks noChangeAspect="1"/>
          </p:cNvPicPr>
          <p:nvPr/>
        </p:nvPicPr>
        <p:blipFill>
          <a:blip r:embed="rId4"/>
          <a:stretch>
            <a:fillRect/>
          </a:stretch>
        </p:blipFill>
        <p:spPr>
          <a:xfrm>
            <a:off x="1229446" y="1533915"/>
            <a:ext cx="8865108" cy="397764"/>
          </a:xfrm>
          <a:prstGeom prst="rect">
            <a:avLst/>
          </a:prstGeom>
        </p:spPr>
      </p:pic>
      <p:pic>
        <p:nvPicPr>
          <p:cNvPr id="26" name="图片 25">
            <a:extLst>
              <a:ext uri="{FF2B5EF4-FFF2-40B4-BE49-F238E27FC236}">
                <a16:creationId xmlns:a16="http://schemas.microsoft.com/office/drawing/2014/main" id="{4A2B2253-26B1-5F33-DC60-5A19C1964582}"/>
              </a:ext>
            </a:extLst>
          </p:cNvPr>
          <p:cNvPicPr>
            <a:picLocks noChangeAspect="1"/>
          </p:cNvPicPr>
          <p:nvPr/>
        </p:nvPicPr>
        <p:blipFill>
          <a:blip r:embed="rId5"/>
          <a:stretch>
            <a:fillRect/>
          </a:stretch>
        </p:blipFill>
        <p:spPr>
          <a:xfrm>
            <a:off x="1074166" y="4238071"/>
            <a:ext cx="8865108" cy="1586484"/>
          </a:xfrm>
          <a:prstGeom prst="rect">
            <a:avLst/>
          </a:prstGeom>
        </p:spPr>
      </p:pic>
      <p:pic>
        <p:nvPicPr>
          <p:cNvPr id="48" name="图片 47">
            <a:extLst>
              <a:ext uri="{FF2B5EF4-FFF2-40B4-BE49-F238E27FC236}">
                <a16:creationId xmlns:a16="http://schemas.microsoft.com/office/drawing/2014/main" id="{A484D10F-936D-B980-388A-5F969E003D7F}"/>
              </a:ext>
            </a:extLst>
          </p:cNvPr>
          <p:cNvPicPr>
            <a:picLocks noChangeAspect="1"/>
          </p:cNvPicPr>
          <p:nvPr/>
        </p:nvPicPr>
        <p:blipFill>
          <a:blip r:embed="rId6"/>
          <a:stretch>
            <a:fillRect/>
          </a:stretch>
        </p:blipFill>
        <p:spPr>
          <a:xfrm>
            <a:off x="1663446" y="2681041"/>
            <a:ext cx="8865108" cy="397764"/>
          </a:xfrm>
          <a:prstGeom prst="rect">
            <a:avLst/>
          </a:prstGeom>
        </p:spPr>
      </p:pic>
      <p:pic>
        <p:nvPicPr>
          <p:cNvPr id="49" name="图片 48">
            <a:extLst>
              <a:ext uri="{FF2B5EF4-FFF2-40B4-BE49-F238E27FC236}">
                <a16:creationId xmlns:a16="http://schemas.microsoft.com/office/drawing/2014/main" id="{7BF7B75C-3CBC-F8BC-EDA3-2193F931891E}"/>
              </a:ext>
            </a:extLst>
          </p:cNvPr>
          <p:cNvPicPr>
            <a:picLocks noChangeAspect="1"/>
          </p:cNvPicPr>
          <p:nvPr/>
        </p:nvPicPr>
        <p:blipFill>
          <a:blip r:embed="rId7"/>
          <a:stretch>
            <a:fillRect/>
          </a:stretch>
        </p:blipFill>
        <p:spPr>
          <a:xfrm>
            <a:off x="1663446" y="3224788"/>
            <a:ext cx="8865108" cy="397764"/>
          </a:xfrm>
          <a:prstGeom prst="rect">
            <a:avLst/>
          </a:prstGeom>
        </p:spPr>
      </p:pic>
      <p:pic>
        <p:nvPicPr>
          <p:cNvPr id="54" name="图片 53">
            <a:extLst>
              <a:ext uri="{FF2B5EF4-FFF2-40B4-BE49-F238E27FC236}">
                <a16:creationId xmlns:a16="http://schemas.microsoft.com/office/drawing/2014/main" id="{326B182E-D48B-F162-785E-87C4DD3584C2}"/>
              </a:ext>
            </a:extLst>
          </p:cNvPr>
          <p:cNvPicPr>
            <a:picLocks noChangeAspect="1"/>
          </p:cNvPicPr>
          <p:nvPr/>
        </p:nvPicPr>
        <p:blipFill>
          <a:blip r:embed="rId8"/>
          <a:stretch>
            <a:fillRect/>
          </a:stretch>
        </p:blipFill>
        <p:spPr>
          <a:xfrm>
            <a:off x="1663446" y="2137294"/>
            <a:ext cx="8865108" cy="397764"/>
          </a:xfrm>
          <a:prstGeom prst="rect">
            <a:avLst/>
          </a:prstGeom>
        </p:spPr>
      </p:pic>
      <p:sp>
        <p:nvSpPr>
          <p:cNvPr id="57" name="文本框 56">
            <a:extLst>
              <a:ext uri="{FF2B5EF4-FFF2-40B4-BE49-F238E27FC236}">
                <a16:creationId xmlns:a16="http://schemas.microsoft.com/office/drawing/2014/main" id="{A81244A7-A349-9A8D-782D-FFF55CC261C2}"/>
              </a:ext>
            </a:extLst>
          </p:cNvPr>
          <p:cNvSpPr txBox="1"/>
          <p:nvPr/>
        </p:nvSpPr>
        <p:spPr>
          <a:xfrm>
            <a:off x="1569720" y="3731207"/>
            <a:ext cx="6126480" cy="338554"/>
          </a:xfrm>
          <a:prstGeom prst="rect">
            <a:avLst/>
          </a:prstGeom>
          <a:noFill/>
        </p:spPr>
        <p:txBody>
          <a:bodyPr wrap="square">
            <a:spAutoFit/>
          </a:bodyPr>
          <a:lstStyle/>
          <a:p>
            <a:r>
              <a:rPr lang="zh-CN" altLang="zh-CN" sz="1600" dirty="0">
                <a:effectLst/>
                <a:latin typeface="等线" panose="02010600030101010101" pitchFamily="2" charset="-122"/>
                <a:ea typeface="等线" panose="02010600030101010101" pitchFamily="2" charset="-122"/>
                <a:cs typeface="Times New Roman" panose="02020603050405020304" pitchFamily="18" charset="0"/>
              </a:rPr>
              <a:t>转化为目标多项式</a:t>
            </a:r>
            <a:r>
              <a:rPr lang="en-US" altLang="zh-CN" sz="1600" dirty="0">
                <a:effectLst/>
                <a:latin typeface="等线" panose="02010600030101010101" pitchFamily="2" charset="-122"/>
                <a:ea typeface="等线" panose="02010600030101010101" pitchFamily="2" charset="-122"/>
                <a:cs typeface="Times New Roman" panose="02020603050405020304" pitchFamily="18" charset="0"/>
              </a:rPr>
              <a:t> z(x) </a:t>
            </a:r>
            <a:r>
              <a:rPr lang="zh-CN" altLang="zh-CN" sz="1600" dirty="0">
                <a:effectLst/>
                <a:latin typeface="等线" panose="02010600030101010101" pitchFamily="2" charset="-122"/>
                <a:ea typeface="等线" panose="02010600030101010101" pitchFamily="2" charset="-122"/>
                <a:cs typeface="Times New Roman" panose="02020603050405020304" pitchFamily="18" charset="0"/>
              </a:rPr>
              <a:t>整除</a:t>
            </a:r>
            <a:r>
              <a:rPr lang="en-US" altLang="zh-CN" sz="1600" dirty="0">
                <a:effectLst/>
                <a:latin typeface="等线" panose="02010600030101010101" pitchFamily="2" charset="-122"/>
                <a:ea typeface="等线" panose="02010600030101010101" pitchFamily="2" charset="-122"/>
                <a:cs typeface="Times New Roman" panose="02020603050405020304" pitchFamily="18" charset="0"/>
              </a:rPr>
              <a:t> QAP/QSP </a:t>
            </a:r>
            <a:r>
              <a:rPr lang="zh-CN" altLang="zh-CN" sz="1600" dirty="0">
                <a:effectLst/>
                <a:latin typeface="等线" panose="02010600030101010101" pitchFamily="2" charset="-122"/>
                <a:ea typeface="等线" panose="02010600030101010101" pitchFamily="2" charset="-122"/>
                <a:cs typeface="Times New Roman" panose="02020603050405020304" pitchFamily="18" charset="0"/>
              </a:rPr>
              <a:t>多项式</a:t>
            </a:r>
            <a:endParaRPr lang="zh-CN" altLang="en-US" sz="16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84920458"/>
      </p:ext>
    </p:extLst>
  </p:cSld>
  <p:clrMapOvr>
    <a:masterClrMapping/>
  </p:clrMapOvr>
  <p:transition advTm="3000">
    <p:pull dir="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835082" y="3090446"/>
            <a:ext cx="4521835" cy="677108"/>
          </a:xfrm>
          <a:prstGeom prst="rect">
            <a:avLst/>
          </a:prstGeom>
          <a:ln>
            <a:solidFill>
              <a:schemeClr val="bg1">
                <a:lumMod val="50000"/>
              </a:schemeClr>
            </a:solidFill>
          </a:ln>
        </p:spPr>
        <p:txBody>
          <a:bodyPr wrap="square" lIns="0" tIns="0" rIns="0" bIns="0">
            <a:spAutoFit/>
          </a:bodyPr>
          <a:lstStyle/>
          <a:p>
            <a:r>
              <a:rPr lang="en-US" altLang="zh-CN"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Groth16</a:t>
            </a:r>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论文学习</a:t>
            </a:r>
          </a:p>
        </p:txBody>
      </p:sp>
    </p:spTree>
  </p:cSld>
  <p:clrMapOvr>
    <a:masterClrMapping/>
  </p:clrMapOvr>
  <p:transition advTm="3000">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C3BED-189F-6BC6-6FC8-096945BEDBA4}"/>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7EEC8634-AB94-FA97-C0E3-1695FEDB848A}"/>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Groth16</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0572AB90-6330-0253-FCF7-94FBCE7034FA}"/>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08D3C403-3E61-F2AC-E099-D40498167DB3}"/>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3" name="文本框 42">
            <a:extLst>
              <a:ext uri="{FF2B5EF4-FFF2-40B4-BE49-F238E27FC236}">
                <a16:creationId xmlns:a16="http://schemas.microsoft.com/office/drawing/2014/main" id="{2E084F23-4BD4-C4DA-62ED-F793AA80B02E}"/>
              </a:ext>
            </a:extLst>
          </p:cNvPr>
          <p:cNvSpPr txBox="1"/>
          <p:nvPr/>
        </p:nvSpPr>
        <p:spPr>
          <a:xfrm>
            <a:off x="1084690" y="1420359"/>
            <a:ext cx="6126480" cy="461665"/>
          </a:xfrm>
          <a:prstGeom prst="rect">
            <a:avLst/>
          </a:prstGeom>
          <a:noFill/>
        </p:spPr>
        <p:txBody>
          <a:bodyPr wrap="square">
            <a:spAutoFit/>
          </a:bodyPr>
          <a:lstStyle/>
          <a:p>
            <a:r>
              <a:rPr lang="en-US" altLang="zh-CN" sz="2400" b="1" dirty="0">
                <a:effectLst/>
                <a:latin typeface="等线" panose="02010600030101010101" pitchFamily="2" charset="-122"/>
                <a:cs typeface="Times New Roman" panose="02020603050405020304" pitchFamily="18" charset="0"/>
              </a:rPr>
              <a:t>groth16</a:t>
            </a:r>
            <a:r>
              <a:rPr lang="zh-CN" altLang="en-US" sz="2400" b="1" dirty="0">
                <a:effectLst/>
                <a:latin typeface="等线" panose="02010600030101010101" pitchFamily="2" charset="-122"/>
                <a:cs typeface="Times New Roman" panose="02020603050405020304" pitchFamily="18" charset="0"/>
              </a:rPr>
              <a:t>优点</a:t>
            </a:r>
            <a:endParaRPr lang="zh-CN" altLang="en-US" sz="2400" dirty="0"/>
          </a:p>
        </p:txBody>
      </p:sp>
      <p:sp>
        <p:nvSpPr>
          <p:cNvPr id="2" name="文本框 1">
            <a:extLst>
              <a:ext uri="{FF2B5EF4-FFF2-40B4-BE49-F238E27FC236}">
                <a16:creationId xmlns:a16="http://schemas.microsoft.com/office/drawing/2014/main" id="{784FA132-8636-0258-C555-5D0603A21EB8}"/>
              </a:ext>
            </a:extLst>
          </p:cNvPr>
          <p:cNvSpPr txBox="1"/>
          <p:nvPr/>
        </p:nvSpPr>
        <p:spPr>
          <a:xfrm>
            <a:off x="5660335" y="2842591"/>
            <a:ext cx="914400" cy="914400"/>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506FA3CE-30BC-4B20-3A3A-B99566EBDC42}"/>
              </a:ext>
            </a:extLst>
          </p:cNvPr>
          <p:cNvSpPr txBox="1"/>
          <p:nvPr/>
        </p:nvSpPr>
        <p:spPr>
          <a:xfrm>
            <a:off x="1533111" y="2103927"/>
            <a:ext cx="8465654" cy="21276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i="0" dirty="0">
                <a:solidFill>
                  <a:srgbClr val="000000"/>
                </a:solidFill>
                <a:effectLst/>
                <a:latin typeface="等线" panose="02010600030101010101" pitchFamily="2" charset="-122"/>
                <a:ea typeface="等线" panose="02010600030101010101" pitchFamily="2" charset="-122"/>
              </a:rPr>
              <a:t>基于配对（预处理）的算术电路可满足性</a:t>
            </a:r>
            <a:r>
              <a:rPr lang="en-US" altLang="zh-CN" i="0" dirty="0">
                <a:solidFill>
                  <a:srgbClr val="000000"/>
                </a:solidFill>
                <a:effectLst/>
                <a:latin typeface="等线" panose="02010600030101010101" pitchFamily="2" charset="-122"/>
                <a:ea typeface="等线" panose="02010600030101010101" pitchFamily="2" charset="-122"/>
              </a:rPr>
              <a:t>SNARK</a:t>
            </a:r>
            <a:r>
              <a:rPr lang="zh-CN" altLang="en-US" i="0" dirty="0">
                <a:solidFill>
                  <a:srgbClr val="000000"/>
                </a:solidFill>
                <a:effectLst/>
                <a:latin typeface="等线" panose="02010600030101010101" pitchFamily="2" charset="-122"/>
                <a:ea typeface="等线" panose="02010600030101010101" pitchFamily="2" charset="-122"/>
              </a:rPr>
              <a:t>，它是一种</a:t>
            </a:r>
            <a:r>
              <a:rPr lang="en-US" altLang="zh-CN" i="0" dirty="0">
                <a:solidFill>
                  <a:srgbClr val="000000"/>
                </a:solidFill>
                <a:effectLst/>
                <a:latin typeface="等线" panose="02010600030101010101" pitchFamily="2" charset="-122"/>
                <a:ea typeface="等线" panose="02010600030101010101" pitchFamily="2" charset="-122"/>
              </a:rPr>
              <a:t>np</a:t>
            </a:r>
            <a:r>
              <a:rPr lang="zh-CN" altLang="en-US" i="0" dirty="0">
                <a:solidFill>
                  <a:srgbClr val="000000"/>
                </a:solidFill>
                <a:effectLst/>
                <a:latin typeface="等线" panose="02010600030101010101" pitchFamily="2" charset="-122"/>
                <a:ea typeface="等线" panose="02010600030101010101" pitchFamily="2" charset="-122"/>
              </a:rPr>
              <a:t>完全语言。</a:t>
            </a:r>
            <a:endParaRPr lang="en-US" altLang="zh-CN" dirty="0">
              <a:solidFill>
                <a:srgbClr val="000000"/>
              </a:solidFill>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i="0" dirty="0">
                <a:solidFill>
                  <a:srgbClr val="000000"/>
                </a:solidFill>
                <a:effectLst/>
                <a:latin typeface="等线" panose="02010600030101010101" pitchFamily="2" charset="-122"/>
                <a:ea typeface="等线" panose="02010600030101010101" pitchFamily="2" charset="-122"/>
              </a:rPr>
              <a:t>使用非对称配对来提高效率</a:t>
            </a:r>
            <a:endParaRPr lang="en-US" altLang="zh-CN" i="0" dirty="0">
              <a:solidFill>
                <a:srgbClr val="000000"/>
              </a:solidFill>
              <a:effectLst/>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i="0" dirty="0">
                <a:solidFill>
                  <a:srgbClr val="000000"/>
                </a:solidFill>
                <a:effectLst/>
                <a:latin typeface="等线" panose="02010600030101010101" pitchFamily="2" charset="-122"/>
                <a:ea typeface="等线" panose="02010600030101010101" pitchFamily="2" charset="-122"/>
              </a:rPr>
              <a:t>证明方</a:t>
            </a:r>
            <a:r>
              <a:rPr lang="en-US" altLang="zh-CN" i="0" dirty="0">
                <a:solidFill>
                  <a:srgbClr val="000000"/>
                </a:solidFill>
                <a:effectLst/>
                <a:latin typeface="等线" panose="02010600030101010101" pitchFamily="2" charset="-122"/>
                <a:ea typeface="等线" panose="02010600030101010101" pitchFamily="2" charset="-122"/>
              </a:rPr>
              <a:t>P</a:t>
            </a:r>
            <a:r>
              <a:rPr lang="zh-CN" altLang="en-US" i="0" dirty="0">
                <a:solidFill>
                  <a:srgbClr val="000000"/>
                </a:solidFill>
                <a:effectLst/>
                <a:latin typeface="等线" panose="02010600030101010101" pitchFamily="2" charset="-122"/>
                <a:ea typeface="等线" panose="02010600030101010101" pitchFamily="2" charset="-122"/>
              </a:rPr>
              <a:t>只用</a:t>
            </a:r>
            <a:r>
              <a:rPr lang="en-US" altLang="zh-CN" i="0" dirty="0">
                <a:solidFill>
                  <a:srgbClr val="000000"/>
                </a:solidFill>
                <a:effectLst/>
                <a:latin typeface="等线" panose="02010600030101010101" pitchFamily="2" charset="-122"/>
                <a:ea typeface="等线" panose="02010600030101010101" pitchFamily="2" charset="-122"/>
              </a:rPr>
              <a:t>3</a:t>
            </a:r>
            <a:r>
              <a:rPr lang="zh-CN" altLang="en-US" i="0" dirty="0">
                <a:solidFill>
                  <a:srgbClr val="000000"/>
                </a:solidFill>
                <a:effectLst/>
                <a:latin typeface="等线" panose="02010600030101010101" pitchFamily="2" charset="-122"/>
                <a:ea typeface="等线" panose="02010600030101010101" pitchFamily="2" charset="-122"/>
              </a:rPr>
              <a:t>个</a:t>
            </a:r>
            <a:r>
              <a:rPr lang="zh-CN" altLang="en-US" dirty="0">
                <a:solidFill>
                  <a:srgbClr val="000000"/>
                </a:solidFill>
                <a:latin typeface="等线" panose="02010600030101010101" pitchFamily="2" charset="-122"/>
                <a:ea typeface="等线" panose="02010600030101010101" pitchFamily="2" charset="-122"/>
              </a:rPr>
              <a:t>群</a:t>
            </a:r>
            <a:r>
              <a:rPr lang="zh-CN" altLang="en-US" i="0" dirty="0">
                <a:solidFill>
                  <a:srgbClr val="000000"/>
                </a:solidFill>
                <a:effectLst/>
                <a:latin typeface="等线" panose="02010600030101010101" pitchFamily="2" charset="-122"/>
                <a:ea typeface="等线" panose="02010600030101010101" pitchFamily="2" charset="-122"/>
              </a:rPr>
              <a:t>元素</a:t>
            </a:r>
            <a:endParaRPr lang="en-US" altLang="zh-CN" i="0" dirty="0">
              <a:solidFill>
                <a:srgbClr val="000000"/>
              </a:solidFill>
              <a:effectLst/>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i="0" dirty="0">
                <a:solidFill>
                  <a:srgbClr val="000000"/>
                </a:solidFill>
                <a:effectLst/>
                <a:latin typeface="等线" panose="02010600030101010101" pitchFamily="2" charset="-122"/>
                <a:ea typeface="等线" panose="02010600030101010101" pitchFamily="2" charset="-122"/>
              </a:rPr>
              <a:t>验证方</a:t>
            </a:r>
            <a:r>
              <a:rPr lang="en-US" altLang="zh-CN" i="0" dirty="0">
                <a:solidFill>
                  <a:srgbClr val="000000"/>
                </a:solidFill>
                <a:effectLst/>
                <a:latin typeface="等线" panose="02010600030101010101" pitchFamily="2" charset="-122"/>
                <a:ea typeface="等线" panose="02010600030101010101" pitchFamily="2" charset="-122"/>
              </a:rPr>
              <a:t>V</a:t>
            </a:r>
            <a:r>
              <a:rPr lang="zh-CN" altLang="en-US" i="0" dirty="0">
                <a:solidFill>
                  <a:srgbClr val="000000"/>
                </a:solidFill>
                <a:effectLst/>
                <a:latin typeface="等线" panose="02010600030101010101" pitchFamily="2" charset="-122"/>
                <a:ea typeface="等线" panose="02010600030101010101" pitchFamily="2" charset="-122"/>
              </a:rPr>
              <a:t>包括使用</a:t>
            </a:r>
            <a:r>
              <a:rPr lang="en-US" altLang="zh-CN" dirty="0">
                <a:solidFill>
                  <a:srgbClr val="000000"/>
                </a:solidFill>
                <a:latin typeface="等线" panose="02010600030101010101" pitchFamily="2" charset="-122"/>
                <a:ea typeface="等线" panose="02010600030101010101" pitchFamily="2" charset="-122"/>
              </a:rPr>
              <a:t>3</a:t>
            </a:r>
            <a:r>
              <a:rPr lang="zh-CN" altLang="en-US" dirty="0">
                <a:solidFill>
                  <a:srgbClr val="000000"/>
                </a:solidFill>
                <a:latin typeface="等线" panose="02010600030101010101" pitchFamily="2" charset="-122"/>
                <a:ea typeface="等线" panose="02010600030101010101" pitchFamily="2" charset="-122"/>
              </a:rPr>
              <a:t>个</a:t>
            </a:r>
            <a:r>
              <a:rPr lang="en-US" altLang="zh-CN" dirty="0">
                <a:solidFill>
                  <a:srgbClr val="000000"/>
                </a:solidFill>
                <a:latin typeface="等线" panose="02010600030101010101" pitchFamily="2" charset="-122"/>
                <a:ea typeface="等线" panose="02010600030101010101" pitchFamily="2" charset="-122"/>
              </a:rPr>
              <a:t>parings</a:t>
            </a:r>
            <a:r>
              <a:rPr lang="zh-CN" altLang="en-US" i="0" dirty="0">
                <a:solidFill>
                  <a:srgbClr val="000000"/>
                </a:solidFill>
                <a:effectLst/>
                <a:latin typeface="等线" panose="02010600030101010101" pitchFamily="2" charset="-122"/>
                <a:ea typeface="等线" panose="02010600030101010101" pitchFamily="2" charset="-122"/>
              </a:rPr>
              <a:t>来检查</a:t>
            </a:r>
            <a:r>
              <a:rPr lang="en-US" altLang="zh-CN" i="0" dirty="0">
                <a:solidFill>
                  <a:srgbClr val="000000"/>
                </a:solidFill>
                <a:effectLst/>
                <a:latin typeface="等线" panose="02010600030101010101" pitchFamily="2" charset="-122"/>
                <a:ea typeface="等线" panose="02010600030101010101" pitchFamily="2" charset="-122"/>
              </a:rPr>
              <a:t>1</a:t>
            </a:r>
            <a:r>
              <a:rPr lang="zh-CN" altLang="en-US" i="0" dirty="0">
                <a:solidFill>
                  <a:srgbClr val="000000"/>
                </a:solidFill>
                <a:effectLst/>
                <a:latin typeface="等线" panose="02010600030101010101" pitchFamily="2" charset="-122"/>
                <a:ea typeface="等线" panose="02010600030101010101" pitchFamily="2" charset="-122"/>
              </a:rPr>
              <a:t>个配对乘积方程</a:t>
            </a:r>
            <a:r>
              <a:rPr lang="fr-FR" altLang="zh-CN" i="0" dirty="0">
                <a:solidFill>
                  <a:srgbClr val="000000"/>
                </a:solidFill>
                <a:effectLst/>
                <a:latin typeface="等线" panose="02010600030101010101" pitchFamily="2" charset="-122"/>
                <a:ea typeface="等线" panose="02010600030101010101" pitchFamily="2" charset="-122"/>
              </a:rPr>
              <a:t>pairing product equations</a:t>
            </a:r>
            <a:r>
              <a:rPr lang="zh-CN" altLang="en-US" i="0" dirty="0">
                <a:solidFill>
                  <a:srgbClr val="000000"/>
                </a:solidFill>
                <a:effectLst/>
                <a:latin typeface="等线" panose="02010600030101010101" pitchFamily="2" charset="-122"/>
                <a:ea typeface="等线" panose="02010600030101010101" pitchFamily="2" charset="-122"/>
              </a:rPr>
              <a:t>。</a:t>
            </a:r>
            <a:endParaRPr lang="en-US" altLang="zh-CN" i="0" dirty="0">
              <a:solidFill>
                <a:srgbClr val="000000"/>
              </a:solidFill>
              <a:effectLst/>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i="0" dirty="0">
                <a:solidFill>
                  <a:srgbClr val="000000"/>
                </a:solidFill>
                <a:effectLst/>
                <a:latin typeface="等线" panose="02010600030101010101" pitchFamily="2" charset="-122"/>
                <a:ea typeface="等线" panose="02010600030101010101" pitchFamily="2" charset="-122"/>
              </a:rPr>
              <a:t>零知识的，不会透露证明者用来证明的</a:t>
            </a:r>
            <a:r>
              <a:rPr lang="en-US" altLang="zh-CN" dirty="0">
                <a:solidFill>
                  <a:srgbClr val="000000"/>
                </a:solidFill>
                <a:latin typeface="等线" panose="02010600030101010101" pitchFamily="2" charset="-122"/>
                <a:ea typeface="等线" panose="02010600030101010101" pitchFamily="2" charset="-122"/>
              </a:rPr>
              <a:t>witness</a:t>
            </a:r>
            <a:r>
              <a:rPr lang="zh-CN" altLang="en-US" i="0" dirty="0">
                <a:solidFill>
                  <a:srgbClr val="000000"/>
                </a:solidFill>
                <a:effectLst/>
                <a:latin typeface="等线" panose="02010600030101010101" pitchFamily="2" charset="-122"/>
                <a:ea typeface="等线" panose="02010600030101010101" pitchFamily="2" charset="-122"/>
              </a:rPr>
              <a:t>的任何信息</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18310289"/>
      </p:ext>
    </p:extLst>
  </p:cSld>
  <p:clrMapOvr>
    <a:masterClrMapping/>
  </p:clrMapOvr>
  <p:transition advTm="3000">
    <p:pull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3"/>
          <a:stretch>
            <a:fillRect/>
          </a:stretch>
        </p:blipFill>
        <p:spPr>
          <a:xfrm>
            <a:off x="2540" y="1539875"/>
            <a:ext cx="12186920" cy="5301615"/>
          </a:xfrm>
          <a:prstGeom prst="rect">
            <a:avLst/>
          </a:prstGeom>
        </p:spPr>
      </p:pic>
      <p:sp>
        <p:nvSpPr>
          <p:cNvPr id="15" name="Rectangle 47"/>
          <p:cNvSpPr/>
          <p:nvPr/>
        </p:nvSpPr>
        <p:spPr>
          <a:xfrm>
            <a:off x="4866208" y="2277065"/>
            <a:ext cx="3670690" cy="430887"/>
          </a:xfrm>
          <a:prstGeom prst="rect">
            <a:avLst/>
          </a:prstGeom>
        </p:spPr>
        <p:txBody>
          <a:bodyPr wrap="square" lIns="0" tIns="0" rIns="0" bIns="0">
            <a:spAutoFit/>
          </a:bodyPr>
          <a:lstStyle/>
          <a:p>
            <a:pPr algn="ctr"/>
            <a:r>
              <a:rPr lang="en-US" altLang="zh-CN" sz="2800" b="1" dirty="0" err="1">
                <a:latin typeface="字魂58号-创中黑" panose="00000500000000000000" pitchFamily="2" charset="-122"/>
                <a:ea typeface="字魂58号-创中黑" panose="00000500000000000000" pitchFamily="2" charset="-122"/>
              </a:rPr>
              <a:t>zk</a:t>
            </a:r>
            <a:r>
              <a:rPr lang="en-US" altLang="zh-CN" sz="2800" b="1" dirty="0">
                <a:latin typeface="字魂58号-创中黑" panose="00000500000000000000" pitchFamily="2" charset="-122"/>
                <a:ea typeface="字魂58号-创中黑" panose="00000500000000000000" pitchFamily="2" charset="-122"/>
              </a:rPr>
              <a:t>-snark</a:t>
            </a:r>
            <a:r>
              <a:rPr lang="zh-CN" altLang="en-US" sz="2800" b="1" dirty="0">
                <a:latin typeface="字魂58号-创中黑" panose="00000500000000000000" pitchFamily="2" charset="-122"/>
                <a:ea typeface="字魂58号-创中黑" panose="00000500000000000000" pitchFamily="2" charset="-122"/>
              </a:rPr>
              <a:t>基础</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4844433" y="3183530"/>
            <a:ext cx="3692465" cy="430887"/>
          </a:xfrm>
          <a:prstGeom prst="rect">
            <a:avLst/>
          </a:prstGeom>
        </p:spPr>
        <p:txBody>
          <a:bodyPr wrap="square" lIns="0" tIns="0" rIns="0" bIns="0">
            <a:spAutoFit/>
          </a:bodyPr>
          <a:lstStyle/>
          <a:p>
            <a:pPr algn="ctr"/>
            <a:r>
              <a:rPr lang="en-US" altLang="zh-CN" sz="2800" b="1" dirty="0">
                <a:latin typeface="字魂58号-创中黑" panose="00000500000000000000" pitchFamily="2" charset="-122"/>
                <a:ea typeface="字魂58号-创中黑" panose="00000500000000000000" pitchFamily="2" charset="-122"/>
              </a:rPr>
              <a:t>groth16</a:t>
            </a:r>
            <a:r>
              <a:rPr lang="zh-CN" altLang="en-US" sz="2800" b="1" dirty="0">
                <a:latin typeface="字魂58号-创中黑" panose="00000500000000000000" pitchFamily="2" charset="-122"/>
                <a:ea typeface="字魂58号-创中黑" panose="00000500000000000000" pitchFamily="2" charset="-122"/>
              </a:rPr>
              <a:t>论文学习</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4844433" y="4089995"/>
            <a:ext cx="3692465" cy="430887"/>
          </a:xfrm>
          <a:prstGeom prst="rect">
            <a:avLst/>
          </a:prstGeom>
        </p:spPr>
        <p:txBody>
          <a:bodyPr wrap="square" lIns="0" tIns="0" rIns="0" bIns="0">
            <a:spAutoFit/>
          </a:bodyPr>
          <a:lstStyle/>
          <a:p>
            <a:pPr algn="ctr"/>
            <a:r>
              <a:rPr lang="en-US" altLang="zh-CN" sz="2800" b="1" dirty="0" err="1">
                <a:latin typeface="字魂58号-创中黑" panose="00000500000000000000" pitchFamily="2" charset="-122"/>
                <a:ea typeface="字魂58号-创中黑" panose="00000500000000000000" pitchFamily="2" charset="-122"/>
              </a:rPr>
              <a:t>libsnark</a:t>
            </a:r>
            <a:r>
              <a:rPr lang="zh-CN" altLang="en-US" sz="2800" b="1" dirty="0">
                <a:latin typeface="字魂58号-创中黑" panose="00000500000000000000" pitchFamily="2" charset="-122"/>
                <a:ea typeface="字魂58号-创中黑" panose="00000500000000000000" pitchFamily="2" charset="-122"/>
              </a:rPr>
              <a:t>库</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4844433" y="5013476"/>
            <a:ext cx="3692465" cy="430887"/>
          </a:xfrm>
          <a:prstGeom prst="rect">
            <a:avLst/>
          </a:prstGeom>
        </p:spPr>
        <p:txBody>
          <a:bodyPr wrap="square" lIns="0" tIns="0" rIns="0" bIns="0">
            <a:spAutoFit/>
          </a:bodyPr>
          <a:lstStyle/>
          <a:p>
            <a:pPr algn="ctr"/>
            <a:r>
              <a:rPr lang="zh-CN" altLang="en-US" sz="2800" b="1" dirty="0">
                <a:latin typeface="字魂58号-创中黑" panose="00000500000000000000" pitchFamily="2" charset="-122"/>
                <a:ea typeface="字魂58号-创中黑" panose="00000500000000000000" pitchFamily="2" charset="-122"/>
              </a:rPr>
              <a:t>国密算法及毕设思路</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5445760" y="605155"/>
            <a:ext cx="130048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lang="zh-CN" altLang="en-US" sz="3600" b="1" dirty="0">
                <a:solidFill>
                  <a:schemeClr val="tx1"/>
                </a:solidFill>
                <a:latin typeface="微软雅黑" panose="020B0503020204020204" pitchFamily="34" charset="-122"/>
                <a:ea typeface="微软雅黑" panose="020B0503020204020204" pitchFamily="34" charset="-122"/>
              </a:rPr>
              <a:t>目录</a:t>
            </a:r>
          </a:p>
        </p:txBody>
      </p:sp>
    </p:spTree>
  </p:cSld>
  <p:clrMapOvr>
    <a:masterClrMapping/>
  </p:clrMapOvr>
  <p:transition advTm="3000">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F9743-DC5E-38CD-91D7-8BBFF920ADFD}"/>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2A77A9B9-10F4-EC7C-7D55-EB17ADC36510}"/>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QAP</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0E0093C7-CE91-08DE-0E7A-E9403B1430E8}"/>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B2547E55-709C-0CB8-81CF-14A73DCE5D99}"/>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pic>
        <p:nvPicPr>
          <p:cNvPr id="74" name="图片 73">
            <a:extLst>
              <a:ext uri="{FF2B5EF4-FFF2-40B4-BE49-F238E27FC236}">
                <a16:creationId xmlns:a16="http://schemas.microsoft.com/office/drawing/2014/main" id="{8948DE65-0D5A-2C51-1100-3AA49473C5A8}"/>
              </a:ext>
            </a:extLst>
          </p:cNvPr>
          <p:cNvPicPr>
            <a:picLocks noChangeAspect="1"/>
          </p:cNvPicPr>
          <p:nvPr/>
        </p:nvPicPr>
        <p:blipFill>
          <a:blip r:embed="rId3"/>
          <a:stretch>
            <a:fillRect/>
          </a:stretch>
        </p:blipFill>
        <p:spPr>
          <a:xfrm>
            <a:off x="1495414" y="2155633"/>
            <a:ext cx="8865108" cy="2378964"/>
          </a:xfrm>
          <a:prstGeom prst="rect">
            <a:avLst/>
          </a:prstGeom>
        </p:spPr>
      </p:pic>
    </p:spTree>
    <p:extLst>
      <p:ext uri="{BB962C8B-B14F-4D97-AF65-F5344CB8AC3E}">
        <p14:creationId xmlns:p14="http://schemas.microsoft.com/office/powerpoint/2010/main" val="2818085252"/>
      </p:ext>
    </p:extLst>
  </p:cSld>
  <p:clrMapOvr>
    <a:masterClrMapping/>
  </p:clrMapOvr>
  <p:transition advTm="3000">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97336-269A-34DF-F8B6-BD5A442B7FFC}"/>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DB728E7C-229B-E7B0-0EEC-D4F7B456263E}"/>
              </a:ext>
            </a:extLst>
          </p:cNvPr>
          <p:cNvSpPr/>
          <p:nvPr/>
        </p:nvSpPr>
        <p:spPr>
          <a:xfrm>
            <a:off x="1313906" y="351247"/>
            <a:ext cx="4437965" cy="430887"/>
          </a:xfrm>
          <a:prstGeom prst="rect">
            <a:avLst/>
          </a:prstGeom>
        </p:spPr>
        <p:txBody>
          <a:bodyPr wrap="square" lIns="0" tIns="0" rIns="0" bIns="0">
            <a:spAutoFit/>
          </a:bodyPr>
          <a:lstStyle/>
          <a:p>
            <a:r>
              <a:rPr lang="zh-CN" altLang="en-US" sz="2800" b="1">
                <a:latin typeface="微软雅黑" panose="020B0503020204020204" pitchFamily="34" charset="-122"/>
                <a:ea typeface="微软雅黑" panose="020B0503020204020204" pitchFamily="34" charset="-122"/>
                <a:cs typeface="Arial" panose="020B0604020202020204" pitchFamily="34" charset="0"/>
              </a:rPr>
              <a:t>构造</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8319DBC1-3FE1-100E-F3D0-9CB1E26878DA}"/>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EF098D61-3443-EC16-12A1-09B5E893BD48}"/>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3" name="文本框 42">
            <a:extLst>
              <a:ext uri="{FF2B5EF4-FFF2-40B4-BE49-F238E27FC236}">
                <a16:creationId xmlns:a16="http://schemas.microsoft.com/office/drawing/2014/main" id="{6342F5D2-1153-8809-5F31-6CC23C0ECCB4}"/>
              </a:ext>
            </a:extLst>
          </p:cNvPr>
          <p:cNvSpPr txBox="1"/>
          <p:nvPr/>
        </p:nvSpPr>
        <p:spPr>
          <a:xfrm>
            <a:off x="975360" y="1351205"/>
            <a:ext cx="6126480" cy="461665"/>
          </a:xfrm>
          <a:prstGeom prst="rect">
            <a:avLst/>
          </a:prstGeom>
          <a:noFill/>
        </p:spPr>
        <p:txBody>
          <a:bodyPr wrap="square">
            <a:spAutoFit/>
          </a:bodyPr>
          <a:lstStyle/>
          <a:p>
            <a:r>
              <a:rPr lang="en-US" altLang="zh-CN" sz="2400" b="1" dirty="0">
                <a:effectLst/>
                <a:latin typeface="等线" panose="02010600030101010101" pitchFamily="2" charset="-122"/>
                <a:cs typeface="Times New Roman" panose="02020603050405020304" pitchFamily="18" charset="0"/>
              </a:rPr>
              <a:t>QAP</a:t>
            </a:r>
            <a:r>
              <a:rPr lang="zh-CN" altLang="zh-CN" sz="2400" b="1" dirty="0">
                <a:effectLst/>
                <a:ea typeface="等线" panose="02010600030101010101" pitchFamily="2" charset="-122"/>
                <a:cs typeface="Times New Roman" panose="02020603050405020304" pitchFamily="18" charset="0"/>
              </a:rPr>
              <a:t>的</a:t>
            </a:r>
            <a:r>
              <a:rPr lang="en-US" altLang="zh-CN" sz="2400" b="1" dirty="0">
                <a:effectLst/>
                <a:ea typeface="等线" panose="02010600030101010101" pitchFamily="2" charset="-122"/>
                <a:cs typeface="Times New Roman" panose="02020603050405020304" pitchFamily="18" charset="0"/>
              </a:rPr>
              <a:t>NILP</a:t>
            </a:r>
            <a:endParaRPr lang="zh-CN" altLang="en-US" sz="2400" dirty="0"/>
          </a:p>
        </p:txBody>
      </p:sp>
      <p:pic>
        <p:nvPicPr>
          <p:cNvPr id="14" name="图片 13">
            <a:extLst>
              <a:ext uri="{FF2B5EF4-FFF2-40B4-BE49-F238E27FC236}">
                <a16:creationId xmlns:a16="http://schemas.microsoft.com/office/drawing/2014/main" id="{19AAB896-A862-13B8-0CBC-DFA5C81F073E}"/>
              </a:ext>
            </a:extLst>
          </p:cNvPr>
          <p:cNvPicPr>
            <a:picLocks noChangeAspect="1"/>
          </p:cNvPicPr>
          <p:nvPr/>
        </p:nvPicPr>
        <p:blipFill>
          <a:blip r:embed="rId3"/>
          <a:stretch>
            <a:fillRect/>
          </a:stretch>
        </p:blipFill>
        <p:spPr>
          <a:xfrm>
            <a:off x="1313906" y="1914805"/>
            <a:ext cx="8865108" cy="1586484"/>
          </a:xfrm>
          <a:prstGeom prst="rect">
            <a:avLst/>
          </a:prstGeom>
        </p:spPr>
      </p:pic>
      <p:pic>
        <p:nvPicPr>
          <p:cNvPr id="16" name="图片 15">
            <a:extLst>
              <a:ext uri="{FF2B5EF4-FFF2-40B4-BE49-F238E27FC236}">
                <a16:creationId xmlns:a16="http://schemas.microsoft.com/office/drawing/2014/main" id="{5E3D652A-FD8D-D659-5FCD-7A78EBF6390B}"/>
              </a:ext>
            </a:extLst>
          </p:cNvPr>
          <p:cNvPicPr>
            <a:picLocks noChangeAspect="1"/>
          </p:cNvPicPr>
          <p:nvPr/>
        </p:nvPicPr>
        <p:blipFill>
          <a:blip r:embed="rId4"/>
          <a:stretch>
            <a:fillRect/>
          </a:stretch>
        </p:blipFill>
        <p:spPr>
          <a:xfrm>
            <a:off x="1313906" y="4774730"/>
            <a:ext cx="8865108" cy="1190244"/>
          </a:xfrm>
          <a:prstGeom prst="rect">
            <a:avLst/>
          </a:prstGeom>
        </p:spPr>
      </p:pic>
      <p:pic>
        <p:nvPicPr>
          <p:cNvPr id="17" name="图片 16">
            <a:extLst>
              <a:ext uri="{FF2B5EF4-FFF2-40B4-BE49-F238E27FC236}">
                <a16:creationId xmlns:a16="http://schemas.microsoft.com/office/drawing/2014/main" id="{F0E0F975-6A5C-54AD-1235-ACCB1E5E8452}"/>
              </a:ext>
            </a:extLst>
          </p:cNvPr>
          <p:cNvPicPr>
            <a:picLocks noChangeAspect="1"/>
          </p:cNvPicPr>
          <p:nvPr/>
        </p:nvPicPr>
        <p:blipFill>
          <a:blip r:embed="rId5"/>
          <a:stretch>
            <a:fillRect/>
          </a:stretch>
        </p:blipFill>
        <p:spPr>
          <a:xfrm>
            <a:off x="1313906" y="3322359"/>
            <a:ext cx="8865108" cy="1388364"/>
          </a:xfrm>
          <a:prstGeom prst="rect">
            <a:avLst/>
          </a:prstGeom>
        </p:spPr>
      </p:pic>
    </p:spTree>
    <p:extLst>
      <p:ext uri="{BB962C8B-B14F-4D97-AF65-F5344CB8AC3E}">
        <p14:creationId xmlns:p14="http://schemas.microsoft.com/office/powerpoint/2010/main" val="3601074088"/>
      </p:ext>
    </p:extLst>
  </p:cSld>
  <p:clrMapOvr>
    <a:masterClrMapping/>
  </p:clrMapOvr>
  <p:transition advTm="3000">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97F8-A5F0-AE4F-A06A-6624A521C7E9}"/>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6AF03E3D-D9B3-41DD-70B5-FA512267CF99}"/>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证明</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24F966B8-F710-8CC9-C658-D3B0B85AD4A9}"/>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7BBEBBC6-D219-A3B4-6434-1E5F2CA3C528}"/>
              </a:ext>
            </a:extLst>
          </p:cNvPr>
          <p:cNvSpPr>
            <a:spLocks noChangeArrowheads="1"/>
          </p:cNvSpPr>
          <p:nvPr/>
        </p:nvSpPr>
        <p:spPr bwMode="auto">
          <a:xfrm>
            <a:off x="800446" y="827829"/>
            <a:ext cx="10078065" cy="514035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3" name="文本框 42">
            <a:extLst>
              <a:ext uri="{FF2B5EF4-FFF2-40B4-BE49-F238E27FC236}">
                <a16:creationId xmlns:a16="http://schemas.microsoft.com/office/drawing/2014/main" id="{5ECC4FDD-CFAF-8570-65CA-7D20897CECA1}"/>
              </a:ext>
            </a:extLst>
          </p:cNvPr>
          <p:cNvSpPr txBox="1"/>
          <p:nvPr/>
        </p:nvSpPr>
        <p:spPr>
          <a:xfrm>
            <a:off x="1136508" y="1055453"/>
            <a:ext cx="6126480" cy="646331"/>
          </a:xfrm>
          <a:prstGeom prst="rect">
            <a:avLst/>
          </a:prstGeom>
          <a:noFill/>
        </p:spPr>
        <p:txBody>
          <a:bodyPr wrap="square">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完备性证明（</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Completeness)</a:t>
            </a: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7207C590-451C-1EA6-3442-B4B968C324C0}"/>
              </a:ext>
            </a:extLst>
          </p:cNvPr>
          <p:cNvPicPr>
            <a:picLocks noChangeAspect="1"/>
          </p:cNvPicPr>
          <p:nvPr/>
        </p:nvPicPr>
        <p:blipFill>
          <a:blip r:embed="rId3"/>
          <a:stretch>
            <a:fillRect/>
          </a:stretch>
        </p:blipFill>
        <p:spPr>
          <a:xfrm>
            <a:off x="1406924" y="1451575"/>
            <a:ext cx="8865108" cy="1205790"/>
          </a:xfrm>
          <a:prstGeom prst="rect">
            <a:avLst/>
          </a:prstGeom>
        </p:spPr>
      </p:pic>
      <p:sp>
        <p:nvSpPr>
          <p:cNvPr id="10" name="文本框 9">
            <a:extLst>
              <a:ext uri="{FF2B5EF4-FFF2-40B4-BE49-F238E27FC236}">
                <a16:creationId xmlns:a16="http://schemas.microsoft.com/office/drawing/2014/main" id="{ADF654B5-D5AB-C988-8A4D-61CEB4D21EF7}"/>
              </a:ext>
            </a:extLst>
          </p:cNvPr>
          <p:cNvSpPr txBox="1"/>
          <p:nvPr/>
        </p:nvSpPr>
        <p:spPr>
          <a:xfrm>
            <a:off x="1136508" y="2679422"/>
            <a:ext cx="9528384" cy="1305999"/>
          </a:xfrm>
          <a:prstGeom prst="rect">
            <a:avLst/>
          </a:prstGeom>
          <a:noFill/>
        </p:spPr>
        <p:txBody>
          <a:bodyPr wrap="square">
            <a:spAutoFit/>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零知识性</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真实证明和模拟证明都具有均匀随机场元素</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，这些元素通过验证方程唯一地确定</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，因此真实证明和模拟证明具有相同的概率分布</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1214262-AC0B-52AD-2922-CD289A2586AE}"/>
              </a:ext>
            </a:extLst>
          </p:cNvPr>
          <p:cNvSpPr txBox="1"/>
          <p:nvPr/>
        </p:nvSpPr>
        <p:spPr>
          <a:xfrm>
            <a:off x="1136508" y="4062477"/>
            <a:ext cx="9865789" cy="615553"/>
          </a:xfrm>
          <a:prstGeom prst="rect">
            <a:avLst/>
          </a:prstGeom>
          <a:noFill/>
        </p:spPr>
        <p:txBody>
          <a:bodyPr wrap="square">
            <a:spAutoFit/>
          </a:bodyPr>
          <a:lstStyle/>
          <a:p>
            <a:r>
              <a:rPr lang="zh-CN" altLang="en-US" b="1" dirty="0">
                <a:latin typeface="等线" panose="02010600030101010101" pitchFamily="2" charset="-122"/>
                <a:ea typeface="等线" panose="02010600030101010101" pitchFamily="2" charset="-122"/>
              </a:rPr>
              <a:t>可靠性证明 </a:t>
            </a:r>
            <a:r>
              <a:rPr lang="en-US" altLang="zh-CN" b="1" dirty="0">
                <a:latin typeface="等线" panose="02010600030101010101" pitchFamily="2" charset="-122"/>
                <a:ea typeface="等线" panose="02010600030101010101" pitchFamily="2" charset="-122"/>
              </a:rPr>
              <a:t>(</a:t>
            </a:r>
            <a:r>
              <a:rPr lang="fr-FR" altLang="zh-CN" b="1" dirty="0">
                <a:latin typeface="等线" panose="02010600030101010101" pitchFamily="2" charset="-122"/>
                <a:ea typeface="等线" panose="02010600030101010101" pitchFamily="2" charset="-122"/>
              </a:rPr>
              <a:t>Soundness):</a:t>
            </a:r>
          </a:p>
          <a:p>
            <a:r>
              <a:rPr lang="en-US" altLang="zh-CN" sz="1600" dirty="0">
                <a:effectLst/>
                <a:latin typeface="等线" panose="02010600030101010101" pitchFamily="2" charset="-122"/>
                <a:cs typeface="Times New Roman" panose="02020603050405020304" pitchFamily="18" charset="0"/>
              </a:rPr>
              <a:t>for any affine prover strategy with non-negligible success probability we can extract a witness.</a:t>
            </a:r>
            <a:endParaRPr lang="zh-CN" altLang="en-US" sz="1600" dirty="0"/>
          </a:p>
        </p:txBody>
      </p:sp>
      <p:graphicFrame>
        <p:nvGraphicFramePr>
          <p:cNvPr id="18" name="对象 17">
            <a:extLst>
              <a:ext uri="{FF2B5EF4-FFF2-40B4-BE49-F238E27FC236}">
                <a16:creationId xmlns:a16="http://schemas.microsoft.com/office/drawing/2014/main" id="{90533042-30F1-1524-3876-DF90E3D1BC20}"/>
              </a:ext>
            </a:extLst>
          </p:cNvPr>
          <p:cNvGraphicFramePr>
            <a:graphicFrameLocks noChangeAspect="1"/>
          </p:cNvGraphicFramePr>
          <p:nvPr>
            <p:extLst>
              <p:ext uri="{D42A27DB-BD31-4B8C-83A1-F6EECF244321}">
                <p14:modId xmlns:p14="http://schemas.microsoft.com/office/powerpoint/2010/main" val="918107096"/>
              </p:ext>
            </p:extLst>
          </p:nvPr>
        </p:nvGraphicFramePr>
        <p:xfrm>
          <a:off x="2166785" y="4706151"/>
          <a:ext cx="6293927" cy="403310"/>
        </p:xfrm>
        <a:graphic>
          <a:graphicData uri="http://schemas.openxmlformats.org/presentationml/2006/ole">
            <mc:AlternateContent xmlns:mc="http://schemas.openxmlformats.org/markup-compatibility/2006">
              <mc:Choice xmlns:v="urn:schemas-microsoft-com:vml" Requires="v">
                <p:oleObj name="Equation" r:id="rId4" imgW="6324952" imgH="399974" progId="Equation.DSMT4">
                  <p:embed/>
                </p:oleObj>
              </mc:Choice>
              <mc:Fallback>
                <p:oleObj name="Equation" r:id="rId4" imgW="6324952" imgH="399974" progId="Equation.DSMT4">
                  <p:embed/>
                  <p:pic>
                    <p:nvPicPr>
                      <p:cNvPr id="0" name=""/>
                      <p:cNvPicPr/>
                      <p:nvPr/>
                    </p:nvPicPr>
                    <p:blipFill>
                      <a:blip r:embed="rId5"/>
                      <a:stretch>
                        <a:fillRect/>
                      </a:stretch>
                    </p:blipFill>
                    <p:spPr>
                      <a:xfrm>
                        <a:off x="2166785" y="4706151"/>
                        <a:ext cx="6293927" cy="403310"/>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EC5DC709-7E85-38D0-21BF-5632EF4EADC5}"/>
              </a:ext>
            </a:extLst>
          </p:cNvPr>
          <p:cNvGraphicFramePr>
            <a:graphicFrameLocks noChangeAspect="1"/>
          </p:cNvGraphicFramePr>
          <p:nvPr>
            <p:extLst>
              <p:ext uri="{D42A27DB-BD31-4B8C-83A1-F6EECF244321}">
                <p14:modId xmlns:p14="http://schemas.microsoft.com/office/powerpoint/2010/main" val="1427101263"/>
              </p:ext>
            </p:extLst>
          </p:nvPr>
        </p:nvGraphicFramePr>
        <p:xfrm>
          <a:off x="2189010" y="5131518"/>
          <a:ext cx="6271702" cy="398354"/>
        </p:xfrm>
        <a:graphic>
          <a:graphicData uri="http://schemas.openxmlformats.org/presentationml/2006/ole">
            <mc:AlternateContent xmlns:mc="http://schemas.openxmlformats.org/markup-compatibility/2006">
              <mc:Choice xmlns:v="urn:schemas-microsoft-com:vml" Requires="v">
                <p:oleObj name="Equation" r:id="rId6" imgW="6731000" imgH="431800" progId="Equation.DSMT4">
                  <p:embed/>
                </p:oleObj>
              </mc:Choice>
              <mc:Fallback>
                <p:oleObj name="Equation" r:id="rId6" imgW="6731000" imgH="4318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9010" y="5131518"/>
                        <a:ext cx="6271702" cy="398354"/>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4DA773E1-5813-C840-6321-C2BA8E2728B8}"/>
              </a:ext>
            </a:extLst>
          </p:cNvPr>
          <p:cNvGraphicFramePr>
            <a:graphicFrameLocks noChangeAspect="1"/>
          </p:cNvGraphicFramePr>
          <p:nvPr>
            <p:extLst>
              <p:ext uri="{D42A27DB-BD31-4B8C-83A1-F6EECF244321}">
                <p14:modId xmlns:p14="http://schemas.microsoft.com/office/powerpoint/2010/main" val="3996906436"/>
              </p:ext>
            </p:extLst>
          </p:nvPr>
        </p:nvGraphicFramePr>
        <p:xfrm>
          <a:off x="2166784" y="5551929"/>
          <a:ext cx="6298109" cy="398351"/>
        </p:xfrm>
        <a:graphic>
          <a:graphicData uri="http://schemas.openxmlformats.org/presentationml/2006/ole">
            <mc:AlternateContent xmlns:mc="http://schemas.openxmlformats.org/markup-compatibility/2006">
              <mc:Choice xmlns:v="urn:schemas-microsoft-com:vml" Requires="v">
                <p:oleObj name="Equation" r:id="rId8" imgW="6769100" imgH="431800" progId="Equation.DSMT4">
                  <p:embed/>
                </p:oleObj>
              </mc:Choice>
              <mc:Fallback>
                <p:oleObj name="Equation" r:id="rId8" imgW="6769100" imgH="4318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6784" y="5551929"/>
                        <a:ext cx="6298109" cy="398351"/>
                      </a:xfrm>
                      <a:prstGeom prst="rect">
                        <a:avLst/>
                      </a:prstGeom>
                      <a:noFill/>
                    </p:spPr>
                  </p:pic>
                </p:oleObj>
              </mc:Fallback>
            </mc:AlternateContent>
          </a:graphicData>
        </a:graphic>
      </p:graphicFrame>
      <p:sp>
        <p:nvSpPr>
          <p:cNvPr id="22" name="Rectangle 3">
            <a:extLst>
              <a:ext uri="{FF2B5EF4-FFF2-40B4-BE49-F238E27FC236}">
                <a16:creationId xmlns:a16="http://schemas.microsoft.com/office/drawing/2014/main" id="{377DA026-4A64-1C2B-9B53-FFB426CDDB3E}"/>
              </a:ext>
            </a:extLst>
          </p:cNvPr>
          <p:cNvSpPr>
            <a:spLocks noChangeArrowheads="1"/>
          </p:cNvSpPr>
          <p:nvPr/>
        </p:nvSpPr>
        <p:spPr bwMode="auto">
          <a:xfrm>
            <a:off x="2166785" y="47429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965671627"/>
      </p:ext>
    </p:extLst>
  </p:cSld>
  <p:clrMapOvr>
    <a:masterClrMapping/>
  </p:clrMapOvr>
  <p:transition advTm="3000">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C4808-5933-164F-B09F-4C0FD8F7D344}"/>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9F21379D-92B6-9B4E-79AE-55FB99032E65}"/>
              </a:ext>
            </a:extLst>
          </p:cNvPr>
          <p:cNvSpPr/>
          <p:nvPr/>
        </p:nvSpPr>
        <p:spPr>
          <a:xfrm>
            <a:off x="1313906" y="351247"/>
            <a:ext cx="4437965" cy="430887"/>
          </a:xfrm>
          <a:prstGeom prst="rect">
            <a:avLst/>
          </a:prstGeom>
        </p:spPr>
        <p:txBody>
          <a:bodyPr wrap="square" lIns="0" tIns="0" rIns="0" bIns="0">
            <a:spAutoFit/>
          </a:bodyPr>
          <a:lstStyle/>
          <a:p>
            <a:r>
              <a:rPr lang="zh-CN" altLang="en-US" sz="2800" b="1">
                <a:latin typeface="微软雅黑" panose="020B0503020204020204" pitchFamily="34" charset="-122"/>
                <a:ea typeface="微软雅黑" panose="020B0503020204020204" pitchFamily="34" charset="-122"/>
                <a:cs typeface="Arial" panose="020B0604020202020204" pitchFamily="34" charset="0"/>
              </a:rPr>
              <a:t>构造</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F216D4C3-36EE-287E-1F3B-037784D49F77}"/>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5EDD0E87-FD6F-1A6C-C7DC-649833E8D105}"/>
              </a:ext>
            </a:extLst>
          </p:cNvPr>
          <p:cNvSpPr>
            <a:spLocks noChangeArrowheads="1"/>
          </p:cNvSpPr>
          <p:nvPr/>
        </p:nvSpPr>
        <p:spPr bwMode="auto">
          <a:xfrm>
            <a:off x="888935" y="827830"/>
            <a:ext cx="10827770" cy="543182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3" name="文本框 42">
            <a:extLst>
              <a:ext uri="{FF2B5EF4-FFF2-40B4-BE49-F238E27FC236}">
                <a16:creationId xmlns:a16="http://schemas.microsoft.com/office/drawing/2014/main" id="{85E9C451-E6AD-BE85-6FC8-AAAF96813B72}"/>
              </a:ext>
            </a:extLst>
          </p:cNvPr>
          <p:cNvSpPr txBox="1"/>
          <p:nvPr/>
        </p:nvSpPr>
        <p:spPr>
          <a:xfrm>
            <a:off x="975360" y="922976"/>
            <a:ext cx="6126480" cy="461665"/>
          </a:xfrm>
          <a:prstGeom prst="rect">
            <a:avLst/>
          </a:prstGeom>
          <a:noFill/>
        </p:spPr>
        <p:txBody>
          <a:bodyPr wrap="square">
            <a:spAutoFit/>
          </a:bodyPr>
          <a:lstStyle/>
          <a:p>
            <a:r>
              <a:rPr lang="zh-CN" altLang="en-US" sz="2400" b="1" dirty="0">
                <a:latin typeface="等线" panose="02010600030101010101" pitchFamily="2" charset="-122"/>
                <a:ea typeface="等线" panose="02010600030101010101" pitchFamily="2" charset="-122"/>
              </a:rPr>
              <a:t>可靠性证明 </a:t>
            </a:r>
            <a:endParaRPr lang="fr-FR" altLang="zh-CN" sz="2400" b="1" dirty="0">
              <a:latin typeface="等线" panose="02010600030101010101" pitchFamily="2" charset="-122"/>
              <a:ea typeface="等线" panose="02010600030101010101" pitchFamily="2" charset="-122"/>
            </a:endParaRPr>
          </a:p>
        </p:txBody>
      </p:sp>
      <p:pic>
        <p:nvPicPr>
          <p:cNvPr id="3" name="图片 2">
            <a:extLst>
              <a:ext uri="{FF2B5EF4-FFF2-40B4-BE49-F238E27FC236}">
                <a16:creationId xmlns:a16="http://schemas.microsoft.com/office/drawing/2014/main" id="{E9F77EBF-8426-943B-5EBC-650BC9BF746A}"/>
              </a:ext>
            </a:extLst>
          </p:cNvPr>
          <p:cNvPicPr>
            <a:picLocks noChangeAspect="1"/>
          </p:cNvPicPr>
          <p:nvPr/>
        </p:nvPicPr>
        <p:blipFill>
          <a:blip r:embed="rId3"/>
          <a:stretch>
            <a:fillRect/>
          </a:stretch>
        </p:blipFill>
        <p:spPr>
          <a:xfrm>
            <a:off x="1319317" y="1363157"/>
            <a:ext cx="8865108" cy="1190244"/>
          </a:xfrm>
          <a:prstGeom prst="rect">
            <a:avLst/>
          </a:prstGeom>
        </p:spPr>
      </p:pic>
      <p:graphicFrame>
        <p:nvGraphicFramePr>
          <p:cNvPr id="4" name="对象 3">
            <a:extLst>
              <a:ext uri="{FF2B5EF4-FFF2-40B4-BE49-F238E27FC236}">
                <a16:creationId xmlns:a16="http://schemas.microsoft.com/office/drawing/2014/main" id="{89BA6F3A-7676-45DA-EC5C-34D0B0A84D6B}"/>
              </a:ext>
            </a:extLst>
          </p:cNvPr>
          <p:cNvGraphicFramePr>
            <a:graphicFrameLocks noChangeAspect="1"/>
          </p:cNvGraphicFramePr>
          <p:nvPr>
            <p:extLst>
              <p:ext uri="{D42A27DB-BD31-4B8C-83A1-F6EECF244321}">
                <p14:modId xmlns:p14="http://schemas.microsoft.com/office/powerpoint/2010/main" val="2119520035"/>
              </p:ext>
            </p:extLst>
          </p:nvPr>
        </p:nvGraphicFramePr>
        <p:xfrm>
          <a:off x="7614544" y="900205"/>
          <a:ext cx="3688521" cy="707826"/>
        </p:xfrm>
        <a:graphic>
          <a:graphicData uri="http://schemas.openxmlformats.org/presentationml/2006/ole">
            <mc:AlternateContent xmlns:mc="http://schemas.openxmlformats.org/markup-compatibility/2006">
              <mc:Choice xmlns:v="urn:schemas-microsoft-com:vml" Requires="v">
                <p:oleObj name="Equation" r:id="rId4" imgW="3288960" imgH="634680" progId="Equation.DSMT4">
                  <p:embed/>
                </p:oleObj>
              </mc:Choice>
              <mc:Fallback>
                <p:oleObj name="Equation" r:id="rId4" imgW="3288960" imgH="634680" progId="Equation.DSMT4">
                  <p:embed/>
                  <p:pic>
                    <p:nvPicPr>
                      <p:cNvPr id="0" name="Object 1"/>
                      <p:cNvPicPr>
                        <a:picLocks noChangeAspect="1" noChangeArrowheads="1"/>
                      </p:cNvPicPr>
                      <p:nvPr/>
                    </p:nvPicPr>
                    <p:blipFill>
                      <a:blip r:embed="rId5"/>
                      <a:srcRect/>
                      <a:stretch>
                        <a:fillRect/>
                      </a:stretch>
                    </p:blipFill>
                    <p:spPr bwMode="auto">
                      <a:xfrm>
                        <a:off x="7614544" y="900205"/>
                        <a:ext cx="3688521" cy="707826"/>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D644DA33-542A-6F44-76BC-F2EF4EE52CE5}"/>
              </a:ext>
            </a:extLst>
          </p:cNvPr>
          <p:cNvGraphicFramePr>
            <a:graphicFrameLocks noChangeAspect="1"/>
          </p:cNvGraphicFramePr>
          <p:nvPr>
            <p:extLst>
              <p:ext uri="{D42A27DB-BD31-4B8C-83A1-F6EECF244321}">
                <p14:modId xmlns:p14="http://schemas.microsoft.com/office/powerpoint/2010/main" val="1395651598"/>
              </p:ext>
            </p:extLst>
          </p:nvPr>
        </p:nvGraphicFramePr>
        <p:xfrm>
          <a:off x="5245851" y="113537"/>
          <a:ext cx="6293927" cy="403310"/>
        </p:xfrm>
        <a:graphic>
          <a:graphicData uri="http://schemas.openxmlformats.org/presentationml/2006/ole">
            <mc:AlternateContent xmlns:mc="http://schemas.openxmlformats.org/markup-compatibility/2006">
              <mc:Choice xmlns:v="urn:schemas-microsoft-com:vml" Requires="v">
                <p:oleObj name="Equation" r:id="rId6" imgW="6324952" imgH="399974" progId="Equation.DSMT4">
                  <p:embed/>
                </p:oleObj>
              </mc:Choice>
              <mc:Fallback>
                <p:oleObj name="Equation" r:id="rId6" imgW="6324952" imgH="399974" progId="Equation.DSMT4">
                  <p:embed/>
                  <p:pic>
                    <p:nvPicPr>
                      <p:cNvPr id="18" name="对象 17">
                        <a:extLst>
                          <a:ext uri="{FF2B5EF4-FFF2-40B4-BE49-F238E27FC236}">
                            <a16:creationId xmlns:a16="http://schemas.microsoft.com/office/drawing/2014/main" id="{90533042-30F1-1524-3876-DF90E3D1BC20}"/>
                          </a:ext>
                        </a:extLst>
                      </p:cNvPr>
                      <p:cNvPicPr/>
                      <p:nvPr/>
                    </p:nvPicPr>
                    <p:blipFill>
                      <a:blip r:embed="rId7"/>
                      <a:stretch>
                        <a:fillRect/>
                      </a:stretch>
                    </p:blipFill>
                    <p:spPr>
                      <a:xfrm>
                        <a:off x="5245851" y="113537"/>
                        <a:ext cx="6293927" cy="40331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AA6BCAAF-C7D0-7B23-158A-2F5156D68B2D}"/>
              </a:ext>
            </a:extLst>
          </p:cNvPr>
          <p:cNvGraphicFramePr>
            <a:graphicFrameLocks noChangeAspect="1"/>
          </p:cNvGraphicFramePr>
          <p:nvPr>
            <p:extLst>
              <p:ext uri="{D42A27DB-BD31-4B8C-83A1-F6EECF244321}">
                <p14:modId xmlns:p14="http://schemas.microsoft.com/office/powerpoint/2010/main" val="2602544677"/>
              </p:ext>
            </p:extLst>
          </p:nvPr>
        </p:nvGraphicFramePr>
        <p:xfrm>
          <a:off x="5268076" y="501851"/>
          <a:ext cx="6271702" cy="398354"/>
        </p:xfrm>
        <a:graphic>
          <a:graphicData uri="http://schemas.openxmlformats.org/presentationml/2006/ole">
            <mc:AlternateContent xmlns:mc="http://schemas.openxmlformats.org/markup-compatibility/2006">
              <mc:Choice xmlns:v="urn:schemas-microsoft-com:vml" Requires="v">
                <p:oleObj name="Equation" r:id="rId8" imgW="6731000" imgH="431800" progId="Equation.DSMT4">
                  <p:embed/>
                </p:oleObj>
              </mc:Choice>
              <mc:Fallback>
                <p:oleObj name="Equation" r:id="rId8" imgW="6731000" imgH="431800" progId="Equation.DSMT4">
                  <p:embed/>
                  <p:pic>
                    <p:nvPicPr>
                      <p:cNvPr id="20" name="对象 19">
                        <a:extLst>
                          <a:ext uri="{FF2B5EF4-FFF2-40B4-BE49-F238E27FC236}">
                            <a16:creationId xmlns:a16="http://schemas.microsoft.com/office/drawing/2014/main" id="{EC5DC709-7E85-38D0-21BF-5632EF4EAD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8076" y="501851"/>
                        <a:ext cx="6271702" cy="398354"/>
                      </a:xfrm>
                      <a:prstGeom prst="rect">
                        <a:avLst/>
                      </a:prstGeom>
                      <a:noFill/>
                    </p:spPr>
                  </p:pic>
                </p:oleObj>
              </mc:Fallback>
            </mc:AlternateContent>
          </a:graphicData>
        </a:graphic>
      </p:graphicFrame>
      <p:pic>
        <p:nvPicPr>
          <p:cNvPr id="12" name="图片 11">
            <a:extLst>
              <a:ext uri="{FF2B5EF4-FFF2-40B4-BE49-F238E27FC236}">
                <a16:creationId xmlns:a16="http://schemas.microsoft.com/office/drawing/2014/main" id="{BA2B87B6-B82D-BA81-EA71-02A699AABEB4}"/>
              </a:ext>
            </a:extLst>
          </p:cNvPr>
          <p:cNvPicPr>
            <a:picLocks noChangeAspect="1"/>
          </p:cNvPicPr>
          <p:nvPr/>
        </p:nvPicPr>
        <p:blipFill>
          <a:blip r:embed="rId10"/>
          <a:stretch>
            <a:fillRect/>
          </a:stretch>
        </p:blipFill>
        <p:spPr>
          <a:xfrm>
            <a:off x="1319317" y="2493851"/>
            <a:ext cx="8865108" cy="3765804"/>
          </a:xfrm>
          <a:prstGeom prst="rect">
            <a:avLst/>
          </a:prstGeom>
        </p:spPr>
      </p:pic>
    </p:spTree>
    <p:extLst>
      <p:ext uri="{BB962C8B-B14F-4D97-AF65-F5344CB8AC3E}">
        <p14:creationId xmlns:p14="http://schemas.microsoft.com/office/powerpoint/2010/main" val="1281139626"/>
      </p:ext>
    </p:extLst>
  </p:cSld>
  <p:clrMapOvr>
    <a:masterClrMapping/>
  </p:clrMapOvr>
  <p:transition advTm="3000">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5404C-3999-BF39-A75E-BAD0961FE2AC}"/>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80392D62-FD57-76A6-11A4-EF8769F20440}"/>
              </a:ext>
            </a:extLst>
          </p:cNvPr>
          <p:cNvSpPr/>
          <p:nvPr/>
        </p:nvSpPr>
        <p:spPr>
          <a:xfrm>
            <a:off x="1313906" y="351247"/>
            <a:ext cx="4437965" cy="430887"/>
          </a:xfrm>
          <a:prstGeom prst="rect">
            <a:avLst/>
          </a:prstGeom>
        </p:spPr>
        <p:txBody>
          <a:bodyPr wrap="square" lIns="0" tIns="0" rIns="0" bIns="0">
            <a:spAutoFit/>
          </a:bodyPr>
          <a:lstStyle/>
          <a:p>
            <a:r>
              <a:rPr lang="zh-CN" altLang="en-US" sz="2800" b="1">
                <a:latin typeface="微软雅黑" panose="020B0503020204020204" pitchFamily="34" charset="-122"/>
                <a:ea typeface="微软雅黑" panose="020B0503020204020204" pitchFamily="34" charset="-122"/>
                <a:cs typeface="Arial" panose="020B0604020202020204" pitchFamily="34" charset="0"/>
              </a:rPr>
              <a:t>构造</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9A246155-C1CE-95F0-80D2-F372A47F61B5}"/>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E301EB23-1934-7E35-AAD4-B59D578E5613}"/>
              </a:ext>
            </a:extLst>
          </p:cNvPr>
          <p:cNvSpPr>
            <a:spLocks noChangeArrowheads="1"/>
          </p:cNvSpPr>
          <p:nvPr/>
        </p:nvSpPr>
        <p:spPr bwMode="auto">
          <a:xfrm>
            <a:off x="888936" y="827830"/>
            <a:ext cx="11028081" cy="555309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0" name="文本框 39">
            <a:extLst>
              <a:ext uri="{FF2B5EF4-FFF2-40B4-BE49-F238E27FC236}">
                <a16:creationId xmlns:a16="http://schemas.microsoft.com/office/drawing/2014/main" id="{44A009F6-F4BB-AEDF-2E22-B25A2BD56D37}"/>
              </a:ext>
            </a:extLst>
          </p:cNvPr>
          <p:cNvSpPr txBox="1"/>
          <p:nvPr/>
        </p:nvSpPr>
        <p:spPr>
          <a:xfrm>
            <a:off x="975360" y="922976"/>
            <a:ext cx="6126480" cy="461665"/>
          </a:xfrm>
          <a:prstGeom prst="rect">
            <a:avLst/>
          </a:prstGeom>
          <a:noFill/>
        </p:spPr>
        <p:txBody>
          <a:bodyPr wrap="square">
            <a:spAutoFit/>
          </a:bodyPr>
          <a:lstStyle/>
          <a:p>
            <a:r>
              <a:rPr lang="zh-CN" altLang="en-US" sz="2400" b="1" dirty="0">
                <a:latin typeface="等线" panose="02010600030101010101" pitchFamily="2" charset="-122"/>
                <a:ea typeface="等线" panose="02010600030101010101" pitchFamily="2" charset="-122"/>
              </a:rPr>
              <a:t>可靠性证明 </a:t>
            </a:r>
            <a:endParaRPr lang="fr-FR" altLang="zh-CN" sz="2400" b="1" dirty="0">
              <a:latin typeface="等线" panose="02010600030101010101" pitchFamily="2" charset="-122"/>
              <a:ea typeface="等线" panose="02010600030101010101" pitchFamily="2" charset="-122"/>
            </a:endParaRPr>
          </a:p>
        </p:txBody>
      </p:sp>
      <p:graphicFrame>
        <p:nvGraphicFramePr>
          <p:cNvPr id="56" name="对象 55">
            <a:extLst>
              <a:ext uri="{FF2B5EF4-FFF2-40B4-BE49-F238E27FC236}">
                <a16:creationId xmlns:a16="http://schemas.microsoft.com/office/drawing/2014/main" id="{675591EC-9BED-4711-5285-7686D9ACB2C9}"/>
              </a:ext>
            </a:extLst>
          </p:cNvPr>
          <p:cNvGraphicFramePr>
            <a:graphicFrameLocks noChangeAspect="1"/>
          </p:cNvGraphicFramePr>
          <p:nvPr>
            <p:extLst>
              <p:ext uri="{D42A27DB-BD31-4B8C-83A1-F6EECF244321}">
                <p14:modId xmlns:p14="http://schemas.microsoft.com/office/powerpoint/2010/main" val="536199456"/>
              </p:ext>
            </p:extLst>
          </p:nvPr>
        </p:nvGraphicFramePr>
        <p:xfrm>
          <a:off x="6536601" y="2608364"/>
          <a:ext cx="4876800" cy="431800"/>
        </p:xfrm>
        <a:graphic>
          <a:graphicData uri="http://schemas.openxmlformats.org/presentationml/2006/ole">
            <mc:AlternateContent xmlns:mc="http://schemas.openxmlformats.org/markup-compatibility/2006">
              <mc:Choice xmlns:v="urn:schemas-microsoft-com:vml" Requires="v">
                <p:oleObj name="Equation" r:id="rId3" imgW="4876560" imgH="431640" progId="Equation.DSMT4">
                  <p:embed/>
                </p:oleObj>
              </mc:Choice>
              <mc:Fallback>
                <p:oleObj name="Equation" r:id="rId3" imgW="4876560" imgH="431640" progId="Equation.DSMT4">
                  <p:embed/>
                  <p:pic>
                    <p:nvPicPr>
                      <p:cNvPr id="0" name=""/>
                      <p:cNvPicPr/>
                      <p:nvPr/>
                    </p:nvPicPr>
                    <p:blipFill>
                      <a:blip r:embed="rId4"/>
                      <a:stretch>
                        <a:fillRect/>
                      </a:stretch>
                    </p:blipFill>
                    <p:spPr>
                      <a:xfrm>
                        <a:off x="6536601" y="2608364"/>
                        <a:ext cx="4876800" cy="431800"/>
                      </a:xfrm>
                      <a:prstGeom prst="rect">
                        <a:avLst/>
                      </a:prstGeom>
                    </p:spPr>
                  </p:pic>
                </p:oleObj>
              </mc:Fallback>
            </mc:AlternateContent>
          </a:graphicData>
        </a:graphic>
      </p:graphicFrame>
      <p:pic>
        <p:nvPicPr>
          <p:cNvPr id="59" name="图片 58">
            <a:extLst>
              <a:ext uri="{FF2B5EF4-FFF2-40B4-BE49-F238E27FC236}">
                <a16:creationId xmlns:a16="http://schemas.microsoft.com/office/drawing/2014/main" id="{CC00D9B6-D2E4-D86A-AB48-310D8015DFDA}"/>
              </a:ext>
            </a:extLst>
          </p:cNvPr>
          <p:cNvPicPr>
            <a:picLocks noChangeAspect="1"/>
          </p:cNvPicPr>
          <p:nvPr/>
        </p:nvPicPr>
        <p:blipFill>
          <a:blip r:embed="rId5"/>
          <a:stretch>
            <a:fillRect/>
          </a:stretch>
        </p:blipFill>
        <p:spPr>
          <a:xfrm>
            <a:off x="1172288" y="1328969"/>
            <a:ext cx="8865108" cy="1784604"/>
          </a:xfrm>
          <a:prstGeom prst="rect">
            <a:avLst/>
          </a:prstGeom>
        </p:spPr>
      </p:pic>
      <p:pic>
        <p:nvPicPr>
          <p:cNvPr id="100" name="图片 99">
            <a:extLst>
              <a:ext uri="{FF2B5EF4-FFF2-40B4-BE49-F238E27FC236}">
                <a16:creationId xmlns:a16="http://schemas.microsoft.com/office/drawing/2014/main" id="{CF63A96B-462E-0B5C-F0AF-3E17A891EC2E}"/>
              </a:ext>
            </a:extLst>
          </p:cNvPr>
          <p:cNvPicPr>
            <a:picLocks noChangeAspect="1"/>
          </p:cNvPicPr>
          <p:nvPr/>
        </p:nvPicPr>
        <p:blipFill>
          <a:blip r:embed="rId6"/>
          <a:stretch>
            <a:fillRect/>
          </a:stretch>
        </p:blipFill>
        <p:spPr>
          <a:xfrm>
            <a:off x="1172288" y="3090678"/>
            <a:ext cx="8865108" cy="2180844"/>
          </a:xfrm>
          <a:prstGeom prst="rect">
            <a:avLst/>
          </a:prstGeom>
        </p:spPr>
      </p:pic>
      <p:sp>
        <p:nvSpPr>
          <p:cNvPr id="102" name="文本框 101">
            <a:extLst>
              <a:ext uri="{FF2B5EF4-FFF2-40B4-BE49-F238E27FC236}">
                <a16:creationId xmlns:a16="http://schemas.microsoft.com/office/drawing/2014/main" id="{1041294B-EDE0-534D-110E-36CE81A73A88}"/>
              </a:ext>
            </a:extLst>
          </p:cNvPr>
          <p:cNvSpPr txBox="1"/>
          <p:nvPr/>
        </p:nvSpPr>
        <p:spPr>
          <a:xfrm>
            <a:off x="1022560" y="5461053"/>
            <a:ext cx="10760831" cy="584775"/>
          </a:xfrm>
          <a:prstGeom prst="rect">
            <a:avLst/>
          </a:prstGeom>
          <a:noFill/>
        </p:spPr>
        <p:txBody>
          <a:bodyPr wrap="square">
            <a:spAutoFit/>
          </a:bodyPr>
          <a:lstStyle/>
          <a:p>
            <a:r>
              <a:rPr lang="zh-CN" altLang="en-US" sz="1600" dirty="0">
                <a:latin typeface="等线" panose="02010600030101010101" pitchFamily="2" charset="-122"/>
                <a:ea typeface="等线" panose="02010600030101010101" pitchFamily="2" charset="-122"/>
              </a:rPr>
              <a:t>在证明和</a:t>
            </a:r>
            <a:r>
              <a:rPr lang="fr-FR" altLang="zh-CN" sz="1600" dirty="0">
                <a:latin typeface="等线" panose="02010600030101010101" pitchFamily="2" charset="-122"/>
                <a:ea typeface="等线" panose="02010600030101010101" pitchFamily="2" charset="-122"/>
              </a:rPr>
              <a:t>CRS</a:t>
            </a:r>
            <a:r>
              <a:rPr lang="zh-CN" altLang="en-US" sz="1600" dirty="0">
                <a:latin typeface="等线" panose="02010600030101010101" pitchFamily="2" charset="-122"/>
                <a:ea typeface="等线" panose="02010600030101010101" pitchFamily="2" charset="-122"/>
              </a:rPr>
              <a:t>线性关系下，所有能使验证等式成立的情况下，                                  等式必须成立，这个式子是</a:t>
            </a:r>
            <a:r>
              <a:rPr lang="fr-FR" altLang="zh-CN" sz="1600" dirty="0">
                <a:latin typeface="等线" panose="02010600030101010101" pitchFamily="2" charset="-122"/>
                <a:ea typeface="等线" panose="02010600030101010101" pitchFamily="2" charset="-122"/>
              </a:rPr>
              <a:t>statement </a:t>
            </a:r>
            <a:r>
              <a:rPr lang="zh-CN" altLang="en-US" sz="1600" dirty="0">
                <a:latin typeface="等线" panose="02010600030101010101" pitchFamily="2" charset="-122"/>
                <a:ea typeface="等线" panose="02010600030101010101" pitchFamily="2" charset="-122"/>
              </a:rPr>
              <a:t>的一个</a:t>
            </a:r>
            <a:r>
              <a:rPr lang="fr-FR" altLang="zh-CN" sz="1600" dirty="0">
                <a:latin typeface="等线" panose="02010600030101010101" pitchFamily="2" charset="-122"/>
                <a:ea typeface="等线" panose="02010600030101010101" pitchFamily="2" charset="-122"/>
              </a:rPr>
              <a:t>witness</a:t>
            </a:r>
            <a:r>
              <a:rPr lang="zh-CN" altLang="fr-FR" sz="1600" dirty="0">
                <a:latin typeface="等线" panose="02010600030101010101" pitchFamily="2" charset="-122"/>
                <a:ea typeface="等线" panose="02010600030101010101" pitchFamily="2" charset="-122"/>
              </a:rPr>
              <a:t>。</a:t>
            </a:r>
            <a:r>
              <a:rPr lang="zh-CN" altLang="en-US" sz="1600" dirty="0">
                <a:latin typeface="等线" panose="02010600030101010101" pitchFamily="2" charset="-122"/>
                <a:ea typeface="等线" panose="02010600030101010101" pitchFamily="2" charset="-122"/>
              </a:rPr>
              <a:t>也就说，能提供正确证明的，肯定知道</a:t>
            </a:r>
            <a:r>
              <a:rPr lang="fr-FR" altLang="zh-CN" sz="1600" dirty="0">
                <a:latin typeface="等线" panose="02010600030101010101" pitchFamily="2" charset="-122"/>
                <a:ea typeface="等线" panose="02010600030101010101" pitchFamily="2" charset="-122"/>
              </a:rPr>
              <a:t>witness</a:t>
            </a:r>
            <a:r>
              <a:rPr lang="zh-CN" altLang="fr-FR" sz="1600" dirty="0">
                <a:latin typeface="等线" panose="02010600030101010101" pitchFamily="2" charset="-122"/>
                <a:ea typeface="等线" panose="02010600030101010101" pitchFamily="2" charset="-122"/>
              </a:rPr>
              <a:t>。</a:t>
            </a:r>
            <a:endParaRPr lang="zh-CN" altLang="en-US" sz="1600" dirty="0">
              <a:latin typeface="等线" panose="02010600030101010101" pitchFamily="2" charset="-122"/>
              <a:ea typeface="等线" panose="02010600030101010101" pitchFamily="2" charset="-122"/>
            </a:endParaRPr>
          </a:p>
        </p:txBody>
      </p:sp>
      <p:graphicFrame>
        <p:nvGraphicFramePr>
          <p:cNvPr id="103" name="对象 102">
            <a:extLst>
              <a:ext uri="{FF2B5EF4-FFF2-40B4-BE49-F238E27FC236}">
                <a16:creationId xmlns:a16="http://schemas.microsoft.com/office/drawing/2014/main" id="{B6A43C2E-7824-18E0-CF90-98973B8F7570}"/>
              </a:ext>
            </a:extLst>
          </p:cNvPr>
          <p:cNvGraphicFramePr>
            <a:graphicFrameLocks noChangeAspect="1"/>
          </p:cNvGraphicFramePr>
          <p:nvPr>
            <p:extLst>
              <p:ext uri="{D42A27DB-BD31-4B8C-83A1-F6EECF244321}">
                <p14:modId xmlns:p14="http://schemas.microsoft.com/office/powerpoint/2010/main" val="1940314684"/>
              </p:ext>
            </p:extLst>
          </p:nvPr>
        </p:nvGraphicFramePr>
        <p:xfrm>
          <a:off x="6705566" y="5524840"/>
          <a:ext cx="1638300" cy="228600"/>
        </p:xfrm>
        <a:graphic>
          <a:graphicData uri="http://schemas.openxmlformats.org/presentationml/2006/ole">
            <mc:AlternateContent xmlns:mc="http://schemas.openxmlformats.org/markup-compatibility/2006">
              <mc:Choice xmlns:v="urn:schemas-microsoft-com:vml" Requires="v">
                <p:oleObj name="Equation" r:id="rId7" imgW="1638482" imgH="228608" progId="Equation.DSMT4">
                  <p:embed/>
                </p:oleObj>
              </mc:Choice>
              <mc:Fallback>
                <p:oleObj name="Equation" r:id="rId7" imgW="1638482" imgH="228608" progId="Equation.DSMT4">
                  <p:embed/>
                  <p:pic>
                    <p:nvPicPr>
                      <p:cNvPr id="0" name=""/>
                      <p:cNvPicPr/>
                      <p:nvPr/>
                    </p:nvPicPr>
                    <p:blipFill>
                      <a:blip r:embed="rId8"/>
                      <a:stretch>
                        <a:fillRect/>
                      </a:stretch>
                    </p:blipFill>
                    <p:spPr>
                      <a:xfrm>
                        <a:off x="6705566" y="5524840"/>
                        <a:ext cx="1638300" cy="228600"/>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97719F12-A1F6-90C6-A18D-8B90C4A94706}"/>
              </a:ext>
            </a:extLst>
          </p:cNvPr>
          <p:cNvGraphicFramePr>
            <a:graphicFrameLocks noChangeAspect="1"/>
          </p:cNvGraphicFramePr>
          <p:nvPr>
            <p:extLst>
              <p:ext uri="{D42A27DB-BD31-4B8C-83A1-F6EECF244321}">
                <p14:modId xmlns:p14="http://schemas.microsoft.com/office/powerpoint/2010/main" val="3306389260"/>
              </p:ext>
            </p:extLst>
          </p:nvPr>
        </p:nvGraphicFramePr>
        <p:xfrm>
          <a:off x="5604842" y="263499"/>
          <a:ext cx="6298109" cy="398351"/>
        </p:xfrm>
        <a:graphic>
          <a:graphicData uri="http://schemas.openxmlformats.org/presentationml/2006/ole">
            <mc:AlternateContent xmlns:mc="http://schemas.openxmlformats.org/markup-compatibility/2006">
              <mc:Choice xmlns:v="urn:schemas-microsoft-com:vml" Requires="v">
                <p:oleObj name="Equation" r:id="rId9" imgW="6769100" imgH="431800" progId="Equation.DSMT4">
                  <p:embed/>
                </p:oleObj>
              </mc:Choice>
              <mc:Fallback>
                <p:oleObj name="Equation" r:id="rId9" imgW="6769100" imgH="431800" progId="Equation.DSMT4">
                  <p:embed/>
                  <p:pic>
                    <p:nvPicPr>
                      <p:cNvPr id="21" name="对象 20">
                        <a:extLst>
                          <a:ext uri="{FF2B5EF4-FFF2-40B4-BE49-F238E27FC236}">
                            <a16:creationId xmlns:a16="http://schemas.microsoft.com/office/drawing/2014/main" id="{4DA773E1-5813-C840-6321-C2BA8E2728B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4842" y="263499"/>
                        <a:ext cx="6298109" cy="398351"/>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C52F7D3C-1B1D-185B-5726-27E3538B480F}"/>
              </a:ext>
            </a:extLst>
          </p:cNvPr>
          <p:cNvGraphicFramePr>
            <a:graphicFrameLocks noChangeAspect="1"/>
          </p:cNvGraphicFramePr>
          <p:nvPr>
            <p:extLst>
              <p:ext uri="{D42A27DB-BD31-4B8C-83A1-F6EECF244321}">
                <p14:modId xmlns:p14="http://schemas.microsoft.com/office/powerpoint/2010/main" val="1864611918"/>
              </p:ext>
            </p:extLst>
          </p:nvPr>
        </p:nvGraphicFramePr>
        <p:xfrm>
          <a:off x="8028184" y="726798"/>
          <a:ext cx="3688521" cy="707826"/>
        </p:xfrm>
        <a:graphic>
          <a:graphicData uri="http://schemas.openxmlformats.org/presentationml/2006/ole">
            <mc:AlternateContent xmlns:mc="http://schemas.openxmlformats.org/markup-compatibility/2006">
              <mc:Choice xmlns:v="urn:schemas-microsoft-com:vml" Requires="v">
                <p:oleObj name="Equation" r:id="rId11" imgW="3288960" imgH="634680" progId="Equation.DSMT4">
                  <p:embed/>
                </p:oleObj>
              </mc:Choice>
              <mc:Fallback>
                <p:oleObj name="Equation" r:id="rId11" imgW="3288960" imgH="634680" progId="Equation.DSMT4">
                  <p:embed/>
                  <p:pic>
                    <p:nvPicPr>
                      <p:cNvPr id="4" name="对象 3">
                        <a:extLst>
                          <a:ext uri="{FF2B5EF4-FFF2-40B4-BE49-F238E27FC236}">
                            <a16:creationId xmlns:a16="http://schemas.microsoft.com/office/drawing/2014/main" id="{89BA6F3A-7676-45DA-EC5C-34D0B0A84D6B}"/>
                          </a:ext>
                        </a:extLst>
                      </p:cNvPr>
                      <p:cNvPicPr>
                        <a:picLocks noChangeAspect="1" noChangeArrowheads="1"/>
                      </p:cNvPicPr>
                      <p:nvPr/>
                    </p:nvPicPr>
                    <p:blipFill>
                      <a:blip r:embed="rId12"/>
                      <a:srcRect/>
                      <a:stretch>
                        <a:fillRect/>
                      </a:stretch>
                    </p:blipFill>
                    <p:spPr bwMode="auto">
                      <a:xfrm>
                        <a:off x="8028184" y="726798"/>
                        <a:ext cx="3688521" cy="707826"/>
                      </a:xfrm>
                      <a:prstGeom prst="rect">
                        <a:avLst/>
                      </a:prstGeom>
                      <a:noFill/>
                    </p:spPr>
                  </p:pic>
                </p:oleObj>
              </mc:Fallback>
            </mc:AlternateContent>
          </a:graphicData>
        </a:graphic>
      </p:graphicFrame>
    </p:spTree>
    <p:extLst>
      <p:ext uri="{BB962C8B-B14F-4D97-AF65-F5344CB8AC3E}">
        <p14:creationId xmlns:p14="http://schemas.microsoft.com/office/powerpoint/2010/main" val="641522747"/>
      </p:ext>
    </p:extLst>
  </p:cSld>
  <p:clrMapOvr>
    <a:masterClrMapping/>
  </p:clrMapOvr>
  <p:transition advTm="3000">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C1FF-F31A-3A89-3BFB-339F272F6868}"/>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4AC09355-2881-E025-75B1-CF4E7AA99629}"/>
              </a:ext>
            </a:extLst>
          </p:cNvPr>
          <p:cNvSpPr/>
          <p:nvPr/>
        </p:nvSpPr>
        <p:spPr>
          <a:xfrm>
            <a:off x="1313906" y="351247"/>
            <a:ext cx="5787934" cy="861774"/>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构造</a:t>
            </a: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QAP</a:t>
            </a:r>
            <a:r>
              <a:rPr lang="zh-CN" altLang="zh-CN" sz="2800" b="1" kern="100" dirty="0">
                <a:latin typeface="等线" panose="02010600030101010101" pitchFamily="2" charset="-122"/>
                <a:ea typeface="等线" panose="02010600030101010101" pitchFamily="2" charset="-122"/>
                <a:cs typeface="Times New Roman" panose="02020603050405020304" pitchFamily="18" charset="0"/>
              </a:rPr>
              <a:t>的</a:t>
            </a:r>
            <a:r>
              <a:rPr lang="en-US" altLang="zh-CN" sz="2800" b="1" kern="100" dirty="0">
                <a:latin typeface="等线" panose="02010600030101010101" pitchFamily="2" charset="-122"/>
                <a:ea typeface="等线" panose="02010600030101010101" pitchFamily="2" charset="-122"/>
                <a:cs typeface="Times New Roman" panose="02020603050405020304" pitchFamily="18" charset="0"/>
              </a:rPr>
              <a:t>NIZK Arguments</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A3FDECAD-AD53-0EF8-DCF7-3C3FC80BD46C}"/>
              </a:ext>
            </a:extLst>
          </p:cNvPr>
          <p:cNvSpPr/>
          <p:nvPr/>
        </p:nvSpPr>
        <p:spPr>
          <a:xfrm>
            <a:off x="475295" y="335387"/>
            <a:ext cx="500065"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02</a:t>
            </a:r>
          </a:p>
        </p:txBody>
      </p:sp>
      <p:sp>
        <p:nvSpPr>
          <p:cNvPr id="8" name="矩形 7">
            <a:extLst>
              <a:ext uri="{FF2B5EF4-FFF2-40B4-BE49-F238E27FC236}">
                <a16:creationId xmlns:a16="http://schemas.microsoft.com/office/drawing/2014/main" id="{F0EE6392-27C3-606E-59D3-9D7B853CA379}"/>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pic>
        <p:nvPicPr>
          <p:cNvPr id="15" name="图片 14">
            <a:extLst>
              <a:ext uri="{FF2B5EF4-FFF2-40B4-BE49-F238E27FC236}">
                <a16:creationId xmlns:a16="http://schemas.microsoft.com/office/drawing/2014/main" id="{DFB3D0CC-118A-30B9-CD91-D24BF2279934}"/>
              </a:ext>
            </a:extLst>
          </p:cNvPr>
          <p:cNvPicPr>
            <a:picLocks noChangeAspect="1"/>
          </p:cNvPicPr>
          <p:nvPr/>
        </p:nvPicPr>
        <p:blipFill>
          <a:blip r:embed="rId3"/>
          <a:stretch>
            <a:fillRect/>
          </a:stretch>
        </p:blipFill>
        <p:spPr>
          <a:xfrm>
            <a:off x="1313906" y="1395044"/>
            <a:ext cx="8865108" cy="397764"/>
          </a:xfrm>
          <a:prstGeom prst="rect">
            <a:avLst/>
          </a:prstGeom>
        </p:spPr>
      </p:pic>
      <p:pic>
        <p:nvPicPr>
          <p:cNvPr id="16" name="图片 15">
            <a:extLst>
              <a:ext uri="{FF2B5EF4-FFF2-40B4-BE49-F238E27FC236}">
                <a16:creationId xmlns:a16="http://schemas.microsoft.com/office/drawing/2014/main" id="{2353F107-1AD5-9473-7DAA-50806E234BEA}"/>
              </a:ext>
            </a:extLst>
          </p:cNvPr>
          <p:cNvPicPr>
            <a:picLocks noChangeAspect="1"/>
          </p:cNvPicPr>
          <p:nvPr/>
        </p:nvPicPr>
        <p:blipFill>
          <a:blip r:embed="rId4"/>
          <a:stretch>
            <a:fillRect/>
          </a:stretch>
        </p:blipFill>
        <p:spPr>
          <a:xfrm>
            <a:off x="1313906" y="1818621"/>
            <a:ext cx="8865108" cy="1784604"/>
          </a:xfrm>
          <a:prstGeom prst="rect">
            <a:avLst/>
          </a:prstGeom>
        </p:spPr>
      </p:pic>
      <p:pic>
        <p:nvPicPr>
          <p:cNvPr id="17" name="图片 16">
            <a:extLst>
              <a:ext uri="{FF2B5EF4-FFF2-40B4-BE49-F238E27FC236}">
                <a16:creationId xmlns:a16="http://schemas.microsoft.com/office/drawing/2014/main" id="{166610FE-3CC5-0FA0-F32E-3D20938ACDAB}"/>
              </a:ext>
            </a:extLst>
          </p:cNvPr>
          <p:cNvPicPr>
            <a:picLocks noChangeAspect="1"/>
          </p:cNvPicPr>
          <p:nvPr/>
        </p:nvPicPr>
        <p:blipFill>
          <a:blip r:embed="rId5"/>
          <a:stretch>
            <a:fillRect/>
          </a:stretch>
        </p:blipFill>
        <p:spPr>
          <a:xfrm>
            <a:off x="1313906" y="3429000"/>
            <a:ext cx="8865108" cy="595884"/>
          </a:xfrm>
          <a:prstGeom prst="rect">
            <a:avLst/>
          </a:prstGeom>
        </p:spPr>
      </p:pic>
      <p:pic>
        <p:nvPicPr>
          <p:cNvPr id="19" name="图片 18">
            <a:extLst>
              <a:ext uri="{FF2B5EF4-FFF2-40B4-BE49-F238E27FC236}">
                <a16:creationId xmlns:a16="http://schemas.microsoft.com/office/drawing/2014/main" id="{9F7AFCAA-E7FF-4DA8-F369-AD500BCA669D}"/>
              </a:ext>
            </a:extLst>
          </p:cNvPr>
          <p:cNvPicPr>
            <a:picLocks noChangeAspect="1"/>
          </p:cNvPicPr>
          <p:nvPr/>
        </p:nvPicPr>
        <p:blipFill>
          <a:blip r:embed="rId6"/>
          <a:stretch>
            <a:fillRect/>
          </a:stretch>
        </p:blipFill>
        <p:spPr>
          <a:xfrm>
            <a:off x="1313906" y="3984130"/>
            <a:ext cx="8865108" cy="794004"/>
          </a:xfrm>
          <a:prstGeom prst="rect">
            <a:avLst/>
          </a:prstGeom>
        </p:spPr>
      </p:pic>
      <p:pic>
        <p:nvPicPr>
          <p:cNvPr id="20" name="图片 19">
            <a:extLst>
              <a:ext uri="{FF2B5EF4-FFF2-40B4-BE49-F238E27FC236}">
                <a16:creationId xmlns:a16="http://schemas.microsoft.com/office/drawing/2014/main" id="{EFE6DBC4-D0C6-697A-BD14-FB9C50BEC64A}"/>
              </a:ext>
            </a:extLst>
          </p:cNvPr>
          <p:cNvPicPr>
            <a:picLocks noChangeAspect="1"/>
          </p:cNvPicPr>
          <p:nvPr/>
        </p:nvPicPr>
        <p:blipFill>
          <a:blip r:embed="rId7"/>
          <a:stretch>
            <a:fillRect/>
          </a:stretch>
        </p:blipFill>
        <p:spPr>
          <a:xfrm>
            <a:off x="1313906" y="4778134"/>
            <a:ext cx="8865108" cy="992124"/>
          </a:xfrm>
          <a:prstGeom prst="rect">
            <a:avLst/>
          </a:prstGeom>
        </p:spPr>
      </p:pic>
    </p:spTree>
    <p:extLst>
      <p:ext uri="{BB962C8B-B14F-4D97-AF65-F5344CB8AC3E}">
        <p14:creationId xmlns:p14="http://schemas.microsoft.com/office/powerpoint/2010/main" val="59281272"/>
      </p:ext>
    </p:extLst>
  </p:cSld>
  <p:clrMapOvr>
    <a:masterClrMapping/>
  </p:clrMapOvr>
  <p:transition advTm="3000">
    <p:pull dir="ru"/>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en-US" altLang="zh-CN" sz="4400"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libsnark</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p:transition advTm="3000">
    <p:pull dir="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639146" y="380082"/>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332034" y="441638"/>
            <a:ext cx="2833079" cy="430887"/>
          </a:xfrm>
          <a:prstGeom prst="rect">
            <a:avLst/>
          </a:prstGeom>
        </p:spPr>
        <p:txBody>
          <a:bodyPr wrap="square" lIns="0" tIns="0" rIns="0" bIns="0">
            <a:spAutoFit/>
          </a:bodyPr>
          <a:lstStyle/>
          <a:p>
            <a:r>
              <a:rPr lang="en-US" altLang="zh-CN" sz="2800"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libsnark</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F4174C61-34F5-CEA4-A3FF-CEAE0F0B57AF}"/>
              </a:ext>
            </a:extLst>
          </p:cNvPr>
          <p:cNvPicPr>
            <a:picLocks noChangeAspect="1"/>
          </p:cNvPicPr>
          <p:nvPr/>
        </p:nvPicPr>
        <p:blipFill>
          <a:blip r:embed="rId3"/>
          <a:stretch>
            <a:fillRect/>
          </a:stretch>
        </p:blipFill>
        <p:spPr>
          <a:xfrm>
            <a:off x="1638408" y="1077482"/>
            <a:ext cx="9120262" cy="5130459"/>
          </a:xfrm>
          <a:prstGeom prst="rect">
            <a:avLst/>
          </a:prstGeom>
        </p:spPr>
      </p:pic>
    </p:spTree>
  </p:cSld>
  <p:clrMapOvr>
    <a:masterClrMapping/>
  </p:clrMapOvr>
  <p:transition advTm="3000">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D2A7F-3DAF-A99D-7CDA-13FD8F8FBEC8}"/>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B16846E9-A04E-A206-C580-0A4C38EBAB87}"/>
              </a:ext>
            </a:extLst>
          </p:cNvPr>
          <p:cNvSpPr/>
          <p:nvPr/>
        </p:nvSpPr>
        <p:spPr>
          <a:xfrm>
            <a:off x="478890" y="370654"/>
            <a:ext cx="448364"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a:extLst>
              <a:ext uri="{FF2B5EF4-FFF2-40B4-BE49-F238E27FC236}">
                <a16:creationId xmlns:a16="http://schemas.microsoft.com/office/drawing/2014/main" id="{9796109B-2CA0-74F2-4362-A5A07C149555}"/>
              </a:ext>
            </a:extLst>
          </p:cNvPr>
          <p:cNvSpPr/>
          <p:nvPr/>
        </p:nvSpPr>
        <p:spPr>
          <a:xfrm>
            <a:off x="1171778" y="432210"/>
            <a:ext cx="9485530" cy="430887"/>
          </a:xfrm>
          <a:prstGeom prst="rect">
            <a:avLst/>
          </a:prstGeom>
        </p:spPr>
        <p:txBody>
          <a:bodyPr wrap="square" lIns="0" tIns="0" rIns="0" bIns="0">
            <a:spAutoFit/>
          </a:bodyPr>
          <a:lstStyle/>
          <a:p>
            <a:r>
              <a:rPr lang="en-US" altLang="zh-CN" sz="2800" dirty="0" err="1">
                <a:solidFill>
                  <a:schemeClr val="tx1"/>
                </a:solidFill>
                <a:latin typeface="微软雅黑" panose="020B0503020204020204" pitchFamily="34" charset="-122"/>
                <a:ea typeface="微软雅黑" panose="020B0503020204020204" pitchFamily="34" charset="-122"/>
                <a:cs typeface="Arial" panose="020B0604020202020204" pitchFamily="34" charset="0"/>
              </a:rPr>
              <a:t>libsnark</a:t>
            </a:r>
            <a:r>
              <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r1cs_gg_ppzksnark</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4">
            <a:extLst>
              <a:ext uri="{FF2B5EF4-FFF2-40B4-BE49-F238E27FC236}">
                <a16:creationId xmlns:a16="http://schemas.microsoft.com/office/drawing/2014/main" id="{24730048-D0FA-F0BB-6C98-BCF3C209695D}"/>
              </a:ext>
            </a:extLst>
          </p:cNvPr>
          <p:cNvPicPr>
            <a:picLocks noChangeAspect="1"/>
          </p:cNvPicPr>
          <p:nvPr/>
        </p:nvPicPr>
        <p:blipFill>
          <a:blip r:embed="rId3"/>
          <a:srcRect b="8328"/>
          <a:stretch/>
        </p:blipFill>
        <p:spPr>
          <a:xfrm>
            <a:off x="1699679" y="1416451"/>
            <a:ext cx="7133149" cy="4427463"/>
          </a:xfrm>
          <a:prstGeom prst="rect">
            <a:avLst/>
          </a:prstGeom>
        </p:spPr>
      </p:pic>
      <p:sp>
        <p:nvSpPr>
          <p:cNvPr id="6" name="文本框 5">
            <a:extLst>
              <a:ext uri="{FF2B5EF4-FFF2-40B4-BE49-F238E27FC236}">
                <a16:creationId xmlns:a16="http://schemas.microsoft.com/office/drawing/2014/main" id="{1B094957-2D00-C61E-8EAF-7BF22CCE7A66}"/>
              </a:ext>
            </a:extLst>
          </p:cNvPr>
          <p:cNvSpPr txBox="1"/>
          <p:nvPr/>
        </p:nvSpPr>
        <p:spPr>
          <a:xfrm>
            <a:off x="1768791" y="6042660"/>
            <a:ext cx="3326552" cy="538609"/>
          </a:xfrm>
          <a:prstGeom prst="rect">
            <a:avLst/>
          </a:prstGeom>
          <a:noFill/>
        </p:spPr>
        <p:txBody>
          <a:bodyPr wrap="none" rtlCol="0">
            <a:spAutoFit/>
          </a:bodyPr>
          <a:lstStyle/>
          <a:p>
            <a:r>
              <a:rPr lang="fr-FR" altLang="zh-CN" sz="1100" dirty="0">
                <a:hlinkClick r:id="rId4"/>
              </a:rPr>
              <a:t>https://mp.weixin.qq.com/s/UHqpfl6ImVwa4HtsiksqJA</a:t>
            </a:r>
            <a:endParaRPr lang="fr-FR" altLang="zh-CN" sz="1100" dirty="0"/>
          </a:p>
          <a:p>
            <a:endParaRPr lang="zh-CN" altLang="en-US" dirty="0"/>
          </a:p>
        </p:txBody>
      </p:sp>
    </p:spTree>
    <p:extLst>
      <p:ext uri="{BB962C8B-B14F-4D97-AF65-F5344CB8AC3E}">
        <p14:creationId xmlns:p14="http://schemas.microsoft.com/office/powerpoint/2010/main" val="3551505769"/>
      </p:ext>
    </p:extLst>
  </p:cSld>
  <p:clrMapOvr>
    <a:masterClrMapping/>
  </p:clrMapOvr>
  <p:transition advTm="3000">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33C96-82F2-6A4E-EEEA-178CB1C640D8}"/>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9A7AEB37-C777-FA7B-0B65-B7AF89229A17}"/>
              </a:ext>
            </a:extLst>
          </p:cNvPr>
          <p:cNvSpPr/>
          <p:nvPr/>
        </p:nvSpPr>
        <p:spPr>
          <a:xfrm>
            <a:off x="237171" y="70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p>
        </p:txBody>
      </p:sp>
      <p:sp>
        <p:nvSpPr>
          <p:cNvPr id="9" name="Rectangle 47">
            <a:extLst>
              <a:ext uri="{FF2B5EF4-FFF2-40B4-BE49-F238E27FC236}">
                <a16:creationId xmlns:a16="http://schemas.microsoft.com/office/drawing/2014/main" id="{F688F092-9808-55CA-5C7F-2B58115C26C0}"/>
              </a:ext>
            </a:extLst>
          </p:cNvPr>
          <p:cNvSpPr/>
          <p:nvPr/>
        </p:nvSpPr>
        <p:spPr>
          <a:xfrm>
            <a:off x="891959" y="132124"/>
            <a:ext cx="2833079" cy="430887"/>
          </a:xfrm>
          <a:prstGeom prst="rect">
            <a:avLst/>
          </a:prstGeom>
        </p:spPr>
        <p:txBody>
          <a:bodyPr wrap="square" lIns="0" tIns="0" rIns="0" bIns="0">
            <a:spAutoFit/>
          </a:bodyPr>
          <a:lstStyle/>
          <a:p>
            <a:r>
              <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Setup</a:t>
            </a: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阶段</a:t>
            </a:r>
          </a:p>
        </p:txBody>
      </p:sp>
      <p:pic>
        <p:nvPicPr>
          <p:cNvPr id="3" name="图片 2">
            <a:extLst>
              <a:ext uri="{FF2B5EF4-FFF2-40B4-BE49-F238E27FC236}">
                <a16:creationId xmlns:a16="http://schemas.microsoft.com/office/drawing/2014/main" id="{1CA7FE27-8C7A-63EA-30A4-AC83F067C610}"/>
              </a:ext>
            </a:extLst>
          </p:cNvPr>
          <p:cNvPicPr>
            <a:picLocks noChangeAspect="1"/>
          </p:cNvPicPr>
          <p:nvPr/>
        </p:nvPicPr>
        <p:blipFill>
          <a:blip r:embed="rId3"/>
          <a:stretch>
            <a:fillRect/>
          </a:stretch>
        </p:blipFill>
        <p:spPr>
          <a:xfrm>
            <a:off x="1790572" y="563011"/>
            <a:ext cx="9289585" cy="5974598"/>
          </a:xfrm>
          <a:prstGeom prst="rect">
            <a:avLst/>
          </a:prstGeom>
        </p:spPr>
      </p:pic>
    </p:spTree>
    <p:extLst>
      <p:ext uri="{BB962C8B-B14F-4D97-AF65-F5344CB8AC3E}">
        <p14:creationId xmlns:p14="http://schemas.microsoft.com/office/powerpoint/2010/main" val="1154322240"/>
      </p:ext>
    </p:extLst>
  </p:cSld>
  <p:clrMapOvr>
    <a:masterClrMapping/>
  </p:clrMapOvr>
  <p:transition advTm="3000">
    <p:pull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80733" y="872111"/>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442495" y="2472814"/>
            <a:ext cx="3588385" cy="615553"/>
          </a:xfrm>
          <a:prstGeom prst="rect">
            <a:avLst/>
          </a:prstGeom>
          <a:ln>
            <a:solidFill>
              <a:schemeClr val="bg1">
                <a:lumMod val="65000"/>
              </a:schemeClr>
            </a:solidFill>
          </a:ln>
        </p:spPr>
        <p:txBody>
          <a:bodyPr wrap="square" lIns="0" tIns="0" rIns="0" bIns="0">
            <a:spAutoFit/>
          </a:bodyPr>
          <a:lstStyle/>
          <a:p>
            <a:pPr algn="dist"/>
            <a:r>
              <a:rPr lang="en-US" altLang="zh-CN" sz="4000" b="1" dirty="0" err="1">
                <a:latin typeface="字魂58号-创中黑" panose="00000500000000000000" pitchFamily="2" charset="-122"/>
                <a:ea typeface="字魂58号-创中黑" panose="00000500000000000000" pitchFamily="2" charset="-122"/>
              </a:rPr>
              <a:t>zk</a:t>
            </a:r>
            <a:r>
              <a:rPr lang="en-US" altLang="zh-CN" sz="4000" b="1" dirty="0">
                <a:latin typeface="字魂58号-创中黑" panose="00000500000000000000" pitchFamily="2" charset="-122"/>
                <a:ea typeface="字魂58号-创中黑" panose="00000500000000000000" pitchFamily="2" charset="-122"/>
              </a:rPr>
              <a:t>-snark</a:t>
            </a:r>
            <a:r>
              <a:rPr lang="zh-CN" altLang="en-US" sz="4000" b="1" dirty="0">
                <a:latin typeface="字魂58号-创中黑" panose="00000500000000000000" pitchFamily="2" charset="-122"/>
                <a:ea typeface="字魂58号-创中黑" panose="00000500000000000000" pitchFamily="2" charset="-122"/>
              </a:rPr>
              <a:t>基础</a:t>
            </a:r>
            <a:endParaRPr lang="zh-CN" altLang="en-US" sz="4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2F847601-DE10-B966-C798-79BE36021AF5}"/>
              </a:ext>
            </a:extLst>
          </p:cNvPr>
          <p:cNvSpPr txBox="1"/>
          <p:nvPr/>
        </p:nvSpPr>
        <p:spPr>
          <a:xfrm>
            <a:off x="0" y="4048961"/>
            <a:ext cx="12348810" cy="2308324"/>
          </a:xfrm>
          <a:prstGeom prst="rect">
            <a:avLst/>
          </a:prstGeom>
          <a:noFill/>
        </p:spPr>
        <p:txBody>
          <a:bodyPr wrap="square" rtlCol="0">
            <a:spAutoFit/>
          </a:bodyPr>
          <a:lstStyle/>
          <a:p>
            <a:pPr marL="285750" indent="-285750">
              <a:buFont typeface="Arial" panose="020B0604020202020204" pitchFamily="34" charset="0"/>
              <a:buChar char="•"/>
            </a:pPr>
            <a:r>
              <a:rPr lang="fr-FR" altLang="zh-CN" b="0" i="0" dirty="0">
                <a:solidFill>
                  <a:srgbClr val="333333"/>
                </a:solidFill>
                <a:effectLst/>
                <a:latin typeface="Cambria" panose="02040503050406030204" pitchFamily="18" charset="0"/>
                <a:ea typeface="Cambria" panose="02040503050406030204" pitchFamily="18" charset="0"/>
              </a:rPr>
              <a:t>Bryan Parno, Jon Howell, Craig Gentry, and Mariana Raykova. 2016. Pinocchio: nearly practical verifiable computation. Commun. ACM 59, 2 (February 2016), 103–112. </a:t>
            </a:r>
            <a:r>
              <a:rPr lang="fr-FR" altLang="zh-CN" b="0" i="0" dirty="0">
                <a:solidFill>
                  <a:srgbClr val="333333"/>
                </a:solidFill>
                <a:effectLst/>
                <a:latin typeface="Cambria" panose="02040503050406030204" pitchFamily="18" charset="0"/>
                <a:ea typeface="Cambria" panose="02040503050406030204" pitchFamily="18" charset="0"/>
                <a:hlinkClick r:id="rId3"/>
              </a:rPr>
              <a:t>https://doi.org/10.1145/2856449</a:t>
            </a:r>
            <a:endParaRPr lang="fr-FR" altLang="zh-CN" b="0" i="0" dirty="0">
              <a:solidFill>
                <a:srgbClr val="333333"/>
              </a:solidFill>
              <a:effectLst/>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altLang="zh-CN" b="0" i="0" dirty="0">
                <a:solidFill>
                  <a:srgbClr val="222222"/>
                </a:solidFill>
                <a:effectLst/>
                <a:latin typeface="Cambria" panose="02040503050406030204" pitchFamily="18" charset="0"/>
                <a:ea typeface="Cambria" panose="02040503050406030204" pitchFamily="18" charset="0"/>
              </a:rPr>
              <a:t>Gennaro, Rosario, et al. "Quadratic span programs and succinct NIZKs without PCPs." </a:t>
            </a:r>
            <a:r>
              <a:rPr lang="en-US" altLang="zh-CN" sz="1800" dirty="0">
                <a:effectLst/>
                <a:latin typeface="等线" panose="02010600030101010101" pitchFamily="2" charset="-122"/>
                <a:cs typeface="Times New Roman" panose="02020603050405020304" pitchFamily="18" charset="0"/>
                <a:hlinkClick r:id="rId4"/>
              </a:rPr>
              <a:t>https://eprint.iacr.org/2012/215.pdf</a:t>
            </a:r>
            <a:endParaRPr lang="en-US" altLang="zh-CN" dirty="0">
              <a:latin typeface="Cambria" panose="02040503050406030204" pitchFamily="18" charset="0"/>
              <a:ea typeface="Cambria" panose="02040503050406030204" pitchFamily="18" charset="0"/>
              <a:hlinkClick r:id="rId5"/>
            </a:endParaRPr>
          </a:p>
          <a:p>
            <a:pPr marL="285750" indent="-285750">
              <a:buFont typeface="Arial" panose="020B0604020202020204" pitchFamily="34" charset="0"/>
              <a:buChar char="•"/>
            </a:pPr>
            <a:r>
              <a:rPr lang="en-US" altLang="zh-CN" dirty="0" err="1">
                <a:latin typeface="Cambria" panose="02040503050406030204" pitchFamily="18" charset="0"/>
                <a:ea typeface="Cambria" panose="02040503050406030204" pitchFamily="18" charset="0"/>
                <a:hlinkClick r:id="rId5"/>
              </a:rPr>
              <a:t>zkSNARKs</a:t>
            </a:r>
            <a:r>
              <a:rPr lang="en-US" altLang="zh-CN" dirty="0">
                <a:latin typeface="Cambria" panose="02040503050406030204" pitchFamily="18" charset="0"/>
                <a:ea typeface="Cambria" panose="02040503050406030204" pitchFamily="18" charset="0"/>
                <a:hlinkClick r:id="rId5"/>
              </a:rPr>
              <a:t> in a nutshell | Ethereum Foundation Blog</a:t>
            </a:r>
            <a:endParaRPr lang="en-US" altLang="zh-C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fr-FR" altLang="zh-CN" dirty="0">
                <a:latin typeface="Cambria" panose="02040503050406030204" pitchFamily="18" charset="0"/>
                <a:ea typeface="Cambria" panose="02040503050406030204" pitchFamily="18" charset="0"/>
                <a:hlinkClick r:id="rId6"/>
              </a:rPr>
              <a:t>Blockchain and cryptography </a:t>
            </a:r>
            <a:r>
              <a:rPr lang="zh-CN" altLang="fr-FR" dirty="0">
                <a:latin typeface="Cambria" panose="02040503050406030204" pitchFamily="18" charset="0"/>
                <a:hlinkClick r:id="rId6"/>
              </a:rPr>
              <a:t>（</a:t>
            </a:r>
            <a:r>
              <a:rPr lang="zh-CN" altLang="en-US" dirty="0">
                <a:latin typeface="Cambria" panose="02040503050406030204" pitchFamily="18" charset="0"/>
                <a:hlinkClick r:id="rId6"/>
              </a:rPr>
              <a:t>区块链与密码学）学习笔记</a:t>
            </a:r>
            <a:r>
              <a:rPr lang="en-US" altLang="zh-CN" dirty="0">
                <a:latin typeface="Cambria" panose="02040503050406030204" pitchFamily="18" charset="0"/>
                <a:ea typeface="Cambria" panose="02040503050406030204" pitchFamily="18" charset="0"/>
                <a:hlinkClick r:id="rId6"/>
              </a:rPr>
              <a:t>5</a:t>
            </a:r>
            <a:r>
              <a:rPr lang="zh-CN" altLang="en-US" dirty="0">
                <a:latin typeface="Cambria" panose="02040503050406030204" pitchFamily="18" charset="0"/>
                <a:hlinkClick r:id="rId6"/>
              </a:rPr>
              <a:t>：</a:t>
            </a:r>
            <a:r>
              <a:rPr lang="fr-FR" altLang="zh-CN" dirty="0">
                <a:latin typeface="Cambria" panose="02040503050406030204" pitchFamily="18" charset="0"/>
                <a:ea typeface="Cambria" panose="02040503050406030204" pitchFamily="18" charset="0"/>
                <a:hlinkClick r:id="rId6"/>
              </a:rPr>
              <a:t>Groth16</a:t>
            </a:r>
            <a:r>
              <a:rPr lang="zh-CN" altLang="en-US" dirty="0">
                <a:latin typeface="Cambria" panose="02040503050406030204" pitchFamily="18" charset="0"/>
                <a:hlinkClick r:id="rId6"/>
              </a:rPr>
              <a:t>证明系统 </a:t>
            </a:r>
            <a:r>
              <a:rPr lang="en-US" altLang="zh-CN" dirty="0">
                <a:latin typeface="Cambria" panose="02040503050406030204" pitchFamily="18" charset="0"/>
                <a:ea typeface="Cambria" panose="02040503050406030204" pitchFamily="18" charset="0"/>
                <a:hlinkClick r:id="rId6"/>
              </a:rPr>
              <a:t>- </a:t>
            </a:r>
            <a:r>
              <a:rPr lang="fr-FR" altLang="zh-CN" dirty="0">
                <a:latin typeface="Cambria" panose="02040503050406030204" pitchFamily="18" charset="0"/>
                <a:ea typeface="Cambria" panose="02040503050406030204" pitchFamily="18" charset="0"/>
                <a:hlinkClick r:id="rId6"/>
              </a:rPr>
              <a:t>Dora Dōjo - Dora Community Forum (dorahacks.io)</a:t>
            </a:r>
            <a:endParaRPr lang="fr-FR" altLang="zh-C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fr-FR" altLang="zh-CN" dirty="0">
                <a:hlinkClick r:id="rId7"/>
              </a:rPr>
              <a:t>zk-SNARKs</a:t>
            </a:r>
            <a:r>
              <a:rPr lang="zh-CN" altLang="fr-FR" dirty="0">
                <a:hlinkClick r:id="rId7"/>
              </a:rPr>
              <a:t>：</a:t>
            </a:r>
            <a:r>
              <a:rPr lang="zh-CN" altLang="en-US" dirty="0">
                <a:hlinkClick r:id="rId7"/>
              </a:rPr>
              <a:t>引擎盖下。这是系列文章的第三部分</a:t>
            </a:r>
            <a:r>
              <a:rPr lang="en-US" altLang="zh-CN" dirty="0">
                <a:hlinkClick r:id="rId7"/>
              </a:rPr>
              <a:t>... |</a:t>
            </a:r>
            <a:r>
              <a:rPr lang="zh-CN" altLang="en-US" dirty="0">
                <a:hlinkClick r:id="rId7"/>
              </a:rPr>
              <a:t>作者 </a:t>
            </a:r>
            <a:r>
              <a:rPr lang="fr-FR" altLang="zh-CN" dirty="0">
                <a:hlinkClick r:id="rId7"/>
              </a:rPr>
              <a:t>Vitalik Buterin |</a:t>
            </a:r>
            <a:r>
              <a:rPr lang="zh-CN" altLang="en-US" dirty="0">
                <a:hlinkClick r:id="rId7"/>
              </a:rPr>
              <a:t>中等 </a:t>
            </a:r>
            <a:r>
              <a:rPr lang="en-US" altLang="zh-CN" dirty="0">
                <a:hlinkClick r:id="rId7"/>
              </a:rPr>
              <a:t>(</a:t>
            </a:r>
            <a:r>
              <a:rPr lang="fr-FR" altLang="zh-CN" dirty="0">
                <a:hlinkClick r:id="rId7"/>
              </a:rPr>
              <a:t>medium.com)</a:t>
            </a:r>
            <a:endParaRPr lang="fr-FR" altLang="zh-CN" dirty="0">
              <a:latin typeface="Cambria" panose="02040503050406030204" pitchFamily="18" charset="0"/>
              <a:ea typeface="Cambria" panose="02040503050406030204" pitchFamily="18" charset="0"/>
            </a:endParaRPr>
          </a:p>
          <a:p>
            <a:endParaRPr lang="zh-CN" altLang="en-US" dirty="0"/>
          </a:p>
        </p:txBody>
      </p:sp>
    </p:spTree>
  </p:cSld>
  <p:clrMapOvr>
    <a:masterClrMapping/>
  </p:clrMapOvr>
  <p:transition advTm="3000">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48286-5F30-568C-0C51-688E5BFA1FCA}"/>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9B762FE1-3DCD-61D8-EC04-AE4A3907A535}"/>
              </a:ext>
            </a:extLst>
          </p:cNvPr>
          <p:cNvSpPr/>
          <p:nvPr/>
        </p:nvSpPr>
        <p:spPr>
          <a:xfrm>
            <a:off x="237171" y="70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p>
        </p:txBody>
      </p:sp>
      <p:sp>
        <p:nvSpPr>
          <p:cNvPr id="9" name="Rectangle 47">
            <a:extLst>
              <a:ext uri="{FF2B5EF4-FFF2-40B4-BE49-F238E27FC236}">
                <a16:creationId xmlns:a16="http://schemas.microsoft.com/office/drawing/2014/main" id="{78DFAED0-0BF5-D9C1-B92F-DC8F54F6EA75}"/>
              </a:ext>
            </a:extLst>
          </p:cNvPr>
          <p:cNvSpPr/>
          <p:nvPr/>
        </p:nvSpPr>
        <p:spPr>
          <a:xfrm>
            <a:off x="891959" y="132124"/>
            <a:ext cx="2833079" cy="430887"/>
          </a:xfrm>
          <a:prstGeom prst="rect">
            <a:avLst/>
          </a:prstGeom>
        </p:spPr>
        <p:txBody>
          <a:bodyPr wrap="square" lIns="0" tIns="0" rIns="0" bIns="0">
            <a:spAutoFit/>
          </a:bodyPr>
          <a:lstStyle/>
          <a:p>
            <a:r>
              <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Setup</a:t>
            </a: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阶段</a:t>
            </a:r>
          </a:p>
        </p:txBody>
      </p:sp>
      <p:pic>
        <p:nvPicPr>
          <p:cNvPr id="2" name="图片 1">
            <a:extLst>
              <a:ext uri="{FF2B5EF4-FFF2-40B4-BE49-F238E27FC236}">
                <a16:creationId xmlns:a16="http://schemas.microsoft.com/office/drawing/2014/main" id="{51C3D698-2166-CBB7-5437-97E6B16DD84A}"/>
              </a:ext>
            </a:extLst>
          </p:cNvPr>
          <p:cNvPicPr>
            <a:picLocks noChangeAspect="1"/>
          </p:cNvPicPr>
          <p:nvPr/>
        </p:nvPicPr>
        <p:blipFill>
          <a:blip r:embed="rId3"/>
          <a:stretch>
            <a:fillRect/>
          </a:stretch>
        </p:blipFill>
        <p:spPr>
          <a:xfrm>
            <a:off x="1796031" y="694395"/>
            <a:ext cx="9007621" cy="5601185"/>
          </a:xfrm>
          <a:prstGeom prst="rect">
            <a:avLst/>
          </a:prstGeom>
        </p:spPr>
      </p:pic>
    </p:spTree>
    <p:extLst>
      <p:ext uri="{BB962C8B-B14F-4D97-AF65-F5344CB8AC3E}">
        <p14:creationId xmlns:p14="http://schemas.microsoft.com/office/powerpoint/2010/main" val="2968073016"/>
      </p:ext>
    </p:extLst>
  </p:cSld>
  <p:clrMapOvr>
    <a:masterClrMapping/>
  </p:clrMapOvr>
  <p:transition advTm="3000">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7DF5-3CDF-75B5-2CB9-DB46D1A55340}"/>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8E537E92-93AF-634E-765A-1B5E23BCD514}"/>
              </a:ext>
            </a:extLst>
          </p:cNvPr>
          <p:cNvSpPr/>
          <p:nvPr/>
        </p:nvSpPr>
        <p:spPr>
          <a:xfrm>
            <a:off x="237171" y="70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p>
        </p:txBody>
      </p:sp>
      <p:sp>
        <p:nvSpPr>
          <p:cNvPr id="9" name="Rectangle 47">
            <a:extLst>
              <a:ext uri="{FF2B5EF4-FFF2-40B4-BE49-F238E27FC236}">
                <a16:creationId xmlns:a16="http://schemas.microsoft.com/office/drawing/2014/main" id="{B4AA44EF-22E6-5117-6DA2-64EBAC5D4FBE}"/>
              </a:ext>
            </a:extLst>
          </p:cNvPr>
          <p:cNvSpPr/>
          <p:nvPr/>
        </p:nvSpPr>
        <p:spPr>
          <a:xfrm>
            <a:off x="891959" y="132124"/>
            <a:ext cx="2833079" cy="430887"/>
          </a:xfrm>
          <a:prstGeom prst="rect">
            <a:avLst/>
          </a:prstGeom>
        </p:spPr>
        <p:txBody>
          <a:bodyPr wrap="square" lIns="0" tIns="0" rIns="0" bIns="0">
            <a:spAutoFit/>
          </a:bodyPr>
          <a:lstStyle/>
          <a:p>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证明阶段</a:t>
            </a:r>
          </a:p>
        </p:txBody>
      </p:sp>
      <p:pic>
        <p:nvPicPr>
          <p:cNvPr id="3" name="图片 2">
            <a:extLst>
              <a:ext uri="{FF2B5EF4-FFF2-40B4-BE49-F238E27FC236}">
                <a16:creationId xmlns:a16="http://schemas.microsoft.com/office/drawing/2014/main" id="{3A79FEEC-E928-D54B-FC9A-85D456EE1B49}"/>
              </a:ext>
            </a:extLst>
          </p:cNvPr>
          <p:cNvPicPr>
            <a:picLocks noChangeAspect="1"/>
          </p:cNvPicPr>
          <p:nvPr/>
        </p:nvPicPr>
        <p:blipFill>
          <a:blip r:embed="rId3"/>
          <a:stretch>
            <a:fillRect/>
          </a:stretch>
        </p:blipFill>
        <p:spPr>
          <a:xfrm>
            <a:off x="3057833" y="132124"/>
            <a:ext cx="6560590" cy="4744762"/>
          </a:xfrm>
          <a:prstGeom prst="rect">
            <a:avLst/>
          </a:prstGeom>
        </p:spPr>
      </p:pic>
      <p:pic>
        <p:nvPicPr>
          <p:cNvPr id="4" name="图片 3">
            <a:extLst>
              <a:ext uri="{FF2B5EF4-FFF2-40B4-BE49-F238E27FC236}">
                <a16:creationId xmlns:a16="http://schemas.microsoft.com/office/drawing/2014/main" id="{5AC4CB95-CB52-987D-B263-498F00AD5930}"/>
              </a:ext>
            </a:extLst>
          </p:cNvPr>
          <p:cNvPicPr>
            <a:picLocks noChangeAspect="1"/>
          </p:cNvPicPr>
          <p:nvPr/>
        </p:nvPicPr>
        <p:blipFill>
          <a:blip r:embed="rId4"/>
          <a:srcRect t="42505" r="3178" b="-222"/>
          <a:stretch/>
        </p:blipFill>
        <p:spPr>
          <a:xfrm>
            <a:off x="3029552" y="4841635"/>
            <a:ext cx="6588871" cy="2016365"/>
          </a:xfrm>
          <a:prstGeom prst="rect">
            <a:avLst/>
          </a:prstGeom>
        </p:spPr>
      </p:pic>
    </p:spTree>
    <p:extLst>
      <p:ext uri="{BB962C8B-B14F-4D97-AF65-F5344CB8AC3E}">
        <p14:creationId xmlns:p14="http://schemas.microsoft.com/office/powerpoint/2010/main" val="2645726180"/>
      </p:ext>
    </p:extLst>
  </p:cSld>
  <p:clrMapOvr>
    <a:masterClrMapping/>
  </p:clrMapOvr>
  <p:transition advTm="3000">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6B281-D7E1-A798-8E2C-D9F848834210}"/>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000B5C87-5860-9E2B-D0AA-A39A00D11127}"/>
              </a:ext>
            </a:extLst>
          </p:cNvPr>
          <p:cNvSpPr/>
          <p:nvPr/>
        </p:nvSpPr>
        <p:spPr>
          <a:xfrm>
            <a:off x="237171" y="70568"/>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03</a:t>
            </a:r>
          </a:p>
        </p:txBody>
      </p:sp>
      <p:sp>
        <p:nvSpPr>
          <p:cNvPr id="9" name="Rectangle 47">
            <a:extLst>
              <a:ext uri="{FF2B5EF4-FFF2-40B4-BE49-F238E27FC236}">
                <a16:creationId xmlns:a16="http://schemas.microsoft.com/office/drawing/2014/main" id="{D56B0924-AB2F-8112-803A-CB2510E0BCD3}"/>
              </a:ext>
            </a:extLst>
          </p:cNvPr>
          <p:cNvSpPr/>
          <p:nvPr/>
        </p:nvSpPr>
        <p:spPr>
          <a:xfrm>
            <a:off x="891959" y="132124"/>
            <a:ext cx="2833079" cy="430887"/>
          </a:xfrm>
          <a:prstGeom prst="rect">
            <a:avLst/>
          </a:prstGeom>
        </p:spPr>
        <p:txBody>
          <a:bodyPr wrap="square" lIns="0" tIns="0" rIns="0" bIns="0">
            <a:spAutoFit/>
          </a:bodyPr>
          <a:lstStyle/>
          <a:p>
            <a:r>
              <a:rPr lang="zh-CN" altLang="en-US" sz="2800" dirty="0">
                <a:latin typeface="微软雅黑" panose="020B0503020204020204" pitchFamily="34" charset="-122"/>
                <a:ea typeface="微软雅黑" panose="020B0503020204020204" pitchFamily="34" charset="-122"/>
                <a:cs typeface="Arial" panose="020B0604020202020204" pitchFamily="34" charset="0"/>
              </a:rPr>
              <a:t>验证</a:t>
            </a: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阶段</a:t>
            </a:r>
          </a:p>
        </p:txBody>
      </p:sp>
      <p:pic>
        <p:nvPicPr>
          <p:cNvPr id="2" name="图片 1">
            <a:extLst>
              <a:ext uri="{FF2B5EF4-FFF2-40B4-BE49-F238E27FC236}">
                <a16:creationId xmlns:a16="http://schemas.microsoft.com/office/drawing/2014/main" id="{5F85EA3C-3F66-2F8E-32D7-82F28070F057}"/>
              </a:ext>
            </a:extLst>
          </p:cNvPr>
          <p:cNvPicPr>
            <a:picLocks noChangeAspect="1"/>
          </p:cNvPicPr>
          <p:nvPr/>
        </p:nvPicPr>
        <p:blipFill>
          <a:blip r:embed="rId3"/>
          <a:stretch>
            <a:fillRect/>
          </a:stretch>
        </p:blipFill>
        <p:spPr>
          <a:xfrm>
            <a:off x="2308498" y="473965"/>
            <a:ext cx="9316825" cy="6132503"/>
          </a:xfrm>
          <a:prstGeom prst="rect">
            <a:avLst/>
          </a:prstGeom>
        </p:spPr>
      </p:pic>
    </p:spTree>
    <p:extLst>
      <p:ext uri="{BB962C8B-B14F-4D97-AF65-F5344CB8AC3E}">
        <p14:creationId xmlns:p14="http://schemas.microsoft.com/office/powerpoint/2010/main" val="4150553134"/>
      </p:ext>
    </p:extLst>
  </p:cSld>
  <p:clrMapOvr>
    <a:masterClrMapping/>
  </p:clrMapOvr>
  <p:transition advTm="3000">
    <p:pull dir="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590803" y="1606819"/>
            <a:ext cx="1038334" cy="1107996"/>
          </a:xfrm>
          <a:prstGeom prst="rect">
            <a:avLst/>
          </a:prstGeom>
          <a:ln>
            <a:solidFill>
              <a:schemeClr val="bg1">
                <a:lumMod val="50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3996690" y="3090545"/>
            <a:ext cx="4229100" cy="677108"/>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国密算法和毕设</a:t>
            </a:r>
          </a:p>
        </p:txBody>
      </p:sp>
    </p:spTree>
  </p:cSld>
  <p:clrMapOvr>
    <a:masterClrMapping/>
  </p:clrMapOvr>
  <p:transition advTm="3000">
    <p:pull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直角三角形 7"/>
          <p:cNvSpPr/>
          <p:nvPr/>
        </p:nvSpPr>
        <p:spPr>
          <a:xfrm rot="8990440">
            <a:off x="5370691" y="4071210"/>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7" name="Rectangle 47"/>
          <p:cNvSpPr/>
          <p:nvPr/>
        </p:nvSpPr>
        <p:spPr>
          <a:xfrm>
            <a:off x="543955" y="347552"/>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04</a:t>
            </a:r>
          </a:p>
        </p:txBody>
      </p:sp>
      <p:sp>
        <p:nvSpPr>
          <p:cNvPr id="9" name="Rectangle 47"/>
          <p:cNvSpPr/>
          <p:nvPr/>
        </p:nvSpPr>
        <p:spPr>
          <a:xfrm>
            <a:off x="1082538" y="378628"/>
            <a:ext cx="2833079" cy="430887"/>
          </a:xfrm>
          <a:prstGeom prst="rect">
            <a:avLst/>
          </a:prstGeom>
        </p:spPr>
        <p:txBody>
          <a:bodyPr wrap="square" lIns="0" tIns="0" rIns="0" bIns="0">
            <a:spAutoFit/>
          </a:bodyPr>
          <a:lstStyle/>
          <a:p>
            <a:pPr algn="ctr"/>
            <a:r>
              <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国密算法</a:t>
            </a:r>
          </a:p>
        </p:txBody>
      </p:sp>
      <p:sp>
        <p:nvSpPr>
          <p:cNvPr id="6" name="直角三角形 5"/>
          <p:cNvSpPr/>
          <p:nvPr/>
        </p:nvSpPr>
        <p:spPr>
          <a:xfrm rot="16200000">
            <a:off x="3368957" y="2948713"/>
            <a:ext cx="2244994"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0" name="直角三角形 9"/>
          <p:cNvSpPr/>
          <p:nvPr/>
        </p:nvSpPr>
        <p:spPr>
          <a:xfrm rot="1800000">
            <a:off x="5343050" y="1811621"/>
            <a:ext cx="2244995" cy="1335920"/>
          </a:xfrm>
          <a:prstGeom prst="r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a:solidFill>
                <a:prstClr val="white"/>
              </a:solidFill>
            </a:endParaRPr>
          </a:p>
        </p:txBody>
      </p:sp>
      <p:sp>
        <p:nvSpPr>
          <p:cNvPr id="14" name="TextBox 18"/>
          <p:cNvSpPr txBox="1"/>
          <p:nvPr/>
        </p:nvSpPr>
        <p:spPr>
          <a:xfrm>
            <a:off x="6805460" y="1744873"/>
            <a:ext cx="4598414" cy="1022716"/>
          </a:xfrm>
          <a:prstGeom prst="rect">
            <a:avLst/>
          </a:prstGeom>
          <a:noFill/>
        </p:spPr>
        <p:txBody>
          <a:bodyPr wrap="square" rtlCol="0">
            <a:spAutoFit/>
          </a:bodyPr>
          <a:lstStyle/>
          <a:p>
            <a:pPr>
              <a:lnSpc>
                <a:spcPct val="130000"/>
              </a:lnSpc>
            </a:pPr>
            <a:r>
              <a:rPr lang="zh-CN" altLang="en-US" sz="1600" b="0" i="0" dirty="0">
                <a:solidFill>
                  <a:srgbClr val="000000"/>
                </a:solidFill>
                <a:effectLst/>
                <a:latin typeface="-apple-system"/>
              </a:rPr>
              <a:t>基于椭圆曲线密码学的非对称加密算法，包括</a:t>
            </a:r>
            <a:r>
              <a:rPr lang="en-US" altLang="zh-CN" sz="1600" b="0" i="0" dirty="0">
                <a:solidFill>
                  <a:srgbClr val="000000"/>
                </a:solidFill>
                <a:effectLst/>
                <a:latin typeface="-apple-system"/>
              </a:rPr>
              <a:t>SM2-1</a:t>
            </a:r>
            <a:r>
              <a:rPr lang="zh-CN" altLang="en-US" sz="1600" b="0" i="0" dirty="0">
                <a:solidFill>
                  <a:srgbClr val="000000"/>
                </a:solidFill>
                <a:effectLst/>
                <a:latin typeface="-apple-system"/>
              </a:rPr>
              <a:t>椭圆曲线数字签名算法、</a:t>
            </a:r>
            <a:r>
              <a:rPr lang="en-US" altLang="zh-CN" sz="1600" b="0" i="0" dirty="0">
                <a:solidFill>
                  <a:srgbClr val="000000"/>
                </a:solidFill>
                <a:effectLst/>
                <a:latin typeface="-apple-system"/>
              </a:rPr>
              <a:t>SM2-2</a:t>
            </a:r>
            <a:r>
              <a:rPr lang="zh-CN" altLang="en-US" sz="1600" b="0" i="0" dirty="0">
                <a:solidFill>
                  <a:srgbClr val="000000"/>
                </a:solidFill>
                <a:effectLst/>
                <a:latin typeface="-apple-system"/>
              </a:rPr>
              <a:t>椭圆曲线密钥交换协议、</a:t>
            </a:r>
            <a:r>
              <a:rPr lang="en-US" altLang="zh-CN" sz="1600" b="0" i="0" dirty="0">
                <a:solidFill>
                  <a:srgbClr val="000000"/>
                </a:solidFill>
                <a:effectLst/>
                <a:latin typeface="-apple-system"/>
              </a:rPr>
              <a:t>SM2-3</a:t>
            </a:r>
            <a:r>
              <a:rPr lang="zh-CN" altLang="en-US" sz="1600" b="0" i="0" dirty="0">
                <a:solidFill>
                  <a:srgbClr val="000000"/>
                </a:solidFill>
                <a:effectLst/>
                <a:latin typeface="-apple-system"/>
              </a:rPr>
              <a:t>椭圆曲线公钥加密算法</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5" name="TextBox 18"/>
          <p:cNvSpPr txBox="1"/>
          <p:nvPr/>
        </p:nvSpPr>
        <p:spPr>
          <a:xfrm>
            <a:off x="7888755" y="4201747"/>
            <a:ext cx="2794610" cy="378565"/>
          </a:xfrm>
          <a:prstGeom prst="rect">
            <a:avLst/>
          </a:prstGeom>
          <a:noFill/>
        </p:spPr>
        <p:txBody>
          <a:bodyPr wrap="square" rtlCol="0">
            <a:spAutoFit/>
          </a:bodyPr>
          <a:lstStyle/>
          <a:p>
            <a:pPr>
              <a:lnSpc>
                <a:spcPct val="130000"/>
              </a:lnSpc>
            </a:pPr>
            <a:r>
              <a:rPr lang="zh-CN" altLang="en-US" sz="1600" b="0" i="0" dirty="0">
                <a:solidFill>
                  <a:srgbClr val="000000"/>
                </a:solidFill>
                <a:effectLst/>
                <a:latin typeface="Helvetica Neue"/>
              </a:rPr>
              <a:t>杂凑算法</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6" name="TextBox 18"/>
          <p:cNvSpPr txBox="1"/>
          <p:nvPr/>
        </p:nvSpPr>
        <p:spPr>
          <a:xfrm>
            <a:off x="2494539" y="3641462"/>
            <a:ext cx="2794610" cy="378565"/>
          </a:xfrm>
          <a:prstGeom prst="rect">
            <a:avLst/>
          </a:prstGeom>
          <a:noFill/>
        </p:spPr>
        <p:txBody>
          <a:bodyPr wrap="square" rtlCol="0">
            <a:spAutoFit/>
          </a:bodyPr>
          <a:lstStyle/>
          <a:p>
            <a:pPr>
              <a:lnSpc>
                <a:spcPct val="130000"/>
              </a:lnSpc>
            </a:pPr>
            <a:r>
              <a:rPr lang="zh-CN" altLang="en-US" sz="1600" dirty="0"/>
              <a:t>标识密码算法</a:t>
            </a:r>
            <a:endParaRPr lang="zh-CN" altLang="en-US" sz="1600" dirty="0">
              <a:solidFill>
                <a:schemeClr val="tx1"/>
              </a:solidFill>
              <a:latin typeface="微软雅黑" panose="020B0503020204020204" pitchFamily="34" charset="-122"/>
              <a:ea typeface="微软雅黑" panose="020B0503020204020204" pitchFamily="34" charset="-122"/>
              <a:cs typeface="Levenim MT" panose="02010502060101010101" pitchFamily="2" charset="-79"/>
            </a:endParaRPr>
          </a:p>
        </p:txBody>
      </p:sp>
      <p:sp>
        <p:nvSpPr>
          <p:cNvPr id="17" name="矩形 16"/>
          <p:cNvSpPr/>
          <p:nvPr/>
        </p:nvSpPr>
        <p:spPr>
          <a:xfrm>
            <a:off x="6802089" y="1095428"/>
            <a:ext cx="1058303" cy="662554"/>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SM2</a:t>
            </a:r>
          </a:p>
        </p:txBody>
      </p:sp>
      <p:sp>
        <p:nvSpPr>
          <p:cNvPr id="18" name="矩形 17"/>
          <p:cNvSpPr/>
          <p:nvPr/>
        </p:nvSpPr>
        <p:spPr>
          <a:xfrm>
            <a:off x="7799324" y="3592768"/>
            <a:ext cx="1029449" cy="661848"/>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fr-FR" altLang="zh-CN" sz="2800" b="0" i="0" dirty="0">
                <a:solidFill>
                  <a:srgbClr val="000000"/>
                </a:solidFill>
                <a:effectLst/>
                <a:latin typeface="Helvetica Neue"/>
              </a:rPr>
              <a:t>SM3</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
        <p:nvSpPr>
          <p:cNvPr id="19" name="矩形 18"/>
          <p:cNvSpPr/>
          <p:nvPr/>
        </p:nvSpPr>
        <p:spPr>
          <a:xfrm>
            <a:off x="2475698" y="2930920"/>
            <a:ext cx="1029449" cy="661848"/>
          </a:xfrm>
          <a:prstGeom prst="rect">
            <a:avLst/>
          </a:prstGeom>
        </p:spPr>
        <p:txBody>
          <a:bodyPr wrap="none">
            <a:spAutoFit/>
          </a:bodyPr>
          <a:lstStyle/>
          <a:p>
            <a:pPr>
              <a:lnSpc>
                <a:spcPct val="150000"/>
              </a:lnSpc>
            </a:pPr>
            <a:r>
              <a:rPr lang="en-US" altLang="zh-CN" sz="2800" dirty="0">
                <a:solidFill>
                  <a:schemeClr val="tx1"/>
                </a:solidFill>
                <a:latin typeface="微软雅黑" panose="020B0503020204020204" pitchFamily="34" charset="-122"/>
                <a:ea typeface="微软雅黑" panose="020B0503020204020204" pitchFamily="34" charset="-122"/>
              </a:rPr>
              <a:t> </a:t>
            </a:r>
            <a:r>
              <a:rPr lang="fr-FR" altLang="zh-CN" sz="2800" b="0" i="0" dirty="0">
                <a:solidFill>
                  <a:srgbClr val="000000"/>
                </a:solidFill>
                <a:effectLst/>
                <a:latin typeface="Helvetica Neue"/>
              </a:rPr>
              <a:t>SM</a:t>
            </a:r>
            <a:r>
              <a:rPr lang="en-US" altLang="zh-CN" sz="2800" b="0" i="0" dirty="0">
                <a:solidFill>
                  <a:srgbClr val="000000"/>
                </a:solidFill>
                <a:effectLst/>
                <a:latin typeface="Helvetica Neue"/>
              </a:rPr>
              <a:t>9</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advTm="3000">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AB6C-88CE-3D38-9F14-B74876709684}"/>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65FC4FAC-E226-94BD-D85B-F95A19B8A6BF}"/>
              </a:ext>
            </a:extLst>
          </p:cNvPr>
          <p:cNvSpPr/>
          <p:nvPr/>
        </p:nvSpPr>
        <p:spPr>
          <a:xfrm>
            <a:off x="543955" y="347552"/>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04</a:t>
            </a:r>
          </a:p>
        </p:txBody>
      </p:sp>
      <p:sp>
        <p:nvSpPr>
          <p:cNvPr id="9" name="Rectangle 47">
            <a:extLst>
              <a:ext uri="{FF2B5EF4-FFF2-40B4-BE49-F238E27FC236}">
                <a16:creationId xmlns:a16="http://schemas.microsoft.com/office/drawing/2014/main" id="{B5E96552-69EF-1EE5-5348-68751CC7F0C0}"/>
              </a:ext>
            </a:extLst>
          </p:cNvPr>
          <p:cNvSpPr/>
          <p:nvPr/>
        </p:nvSpPr>
        <p:spPr>
          <a:xfrm>
            <a:off x="1082538" y="378628"/>
            <a:ext cx="6977245" cy="430887"/>
          </a:xfrm>
          <a:prstGeom prst="rect">
            <a:avLst/>
          </a:prstGeom>
        </p:spPr>
        <p:txBody>
          <a:bodyPr wrap="square" lIns="0" tIns="0" rIns="0" bIns="0">
            <a:spAutoFit/>
          </a:bodyPr>
          <a:lstStyle/>
          <a:p>
            <a:pPr algn="ct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论文：</a:t>
            </a:r>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zk</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-snark</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的双线性对的国密化方案</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图片 1">
            <a:extLst>
              <a:ext uri="{FF2B5EF4-FFF2-40B4-BE49-F238E27FC236}">
                <a16:creationId xmlns:a16="http://schemas.microsoft.com/office/drawing/2014/main" id="{BD05C5A9-FD9C-44E6-7311-B10AE073BD24}"/>
              </a:ext>
            </a:extLst>
          </p:cNvPr>
          <p:cNvPicPr>
            <a:picLocks noChangeAspect="1"/>
          </p:cNvPicPr>
          <p:nvPr/>
        </p:nvPicPr>
        <p:blipFill>
          <a:blip r:embed="rId3"/>
          <a:stretch>
            <a:fillRect/>
          </a:stretch>
        </p:blipFill>
        <p:spPr>
          <a:xfrm>
            <a:off x="951111" y="1163412"/>
            <a:ext cx="4589842" cy="2933587"/>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687D39B-A7DA-8EBC-E971-BD40BD6E2860}"/>
                  </a:ext>
                </a:extLst>
              </p:cNvPr>
              <p:cNvSpPr txBox="1"/>
              <p:nvPr/>
            </p:nvSpPr>
            <p:spPr>
              <a:xfrm>
                <a:off x="779417" y="4506685"/>
                <a:ext cx="10633166" cy="17424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由于</a:t>
                </a:r>
                <a:r>
                  <a:rPr lang="en-US" altLang="zh-CN" dirty="0" err="1"/>
                  <a:t>zk</a:t>
                </a:r>
                <a:r>
                  <a:rPr lang="en-US" altLang="zh-CN" dirty="0"/>
                  <a:t>-snark</a:t>
                </a:r>
                <a:r>
                  <a:rPr lang="zh-CN" altLang="en-US" dirty="0"/>
                  <a:t>中的双线性对是基于</a:t>
                </a:r>
                <a:r>
                  <a:rPr lang="en-US" altLang="zh-CN" dirty="0"/>
                  <a:t>128</a:t>
                </a:r>
                <a:r>
                  <a:rPr lang="zh-CN" altLang="en-US" dirty="0"/>
                  <a:t>位的椭圆曲线，不符合国密对双线性对的安全性要求。</a:t>
                </a:r>
                <a:endParaRPr lang="en-US" altLang="zh-CN" dirty="0"/>
              </a:p>
              <a:p>
                <a:pPr marL="285750" indent="-285750">
                  <a:lnSpc>
                    <a:spcPct val="150000"/>
                  </a:lnSpc>
                  <a:buFont typeface="Arial" panose="020B0604020202020204" pitchFamily="34" charset="0"/>
                  <a:buChar char="•"/>
                </a:pPr>
                <a:r>
                  <a:rPr lang="zh-CN" altLang="en-US" dirty="0"/>
                  <a:t>国密</a:t>
                </a:r>
                <a:r>
                  <a:rPr lang="en-US" altLang="zh-CN" dirty="0"/>
                  <a:t>SM9</a:t>
                </a:r>
                <a:r>
                  <a:rPr lang="zh-CN" altLang="en-US" dirty="0"/>
                  <a:t>标准</a:t>
                </a:r>
                <a:r>
                  <a:rPr lang="en-US" altLang="zh-CN" dirty="0"/>
                  <a:t>6</a:t>
                </a:r>
                <a:r>
                  <a:rPr lang="zh-CN" altLang="en-US" dirty="0"/>
                  <a:t>中规定了对双线性对的安全性要求</a:t>
                </a:r>
                <a:r>
                  <a:rPr lang="en-US" altLang="zh-CN" dirty="0"/>
                  <a:t>:</a:t>
                </a:r>
                <a:r>
                  <a:rPr lang="zh-CN" altLang="en-US" dirty="0"/>
                  <a:t>双线性对采用的椭圆曲线应为基域</a:t>
                </a:r>
                <a:r>
                  <a:rPr lang="en-US" altLang="zh-CN" dirty="0"/>
                  <a:t>q</a:t>
                </a:r>
                <a:r>
                  <a:rPr lang="zh-CN" altLang="en-US" dirty="0"/>
                  <a:t>为大于</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191</m:t>
                        </m:r>
                      </m:sup>
                    </m:sSup>
                  </m:oMath>
                </a14:m>
                <a:r>
                  <a:rPr lang="zh-CN" altLang="en-US" dirty="0"/>
                  <a:t>的素数上的常曲线，或者基域</a:t>
                </a:r>
                <a:r>
                  <a:rPr lang="en-US" altLang="zh-CN" dirty="0"/>
                  <a:t>q</a:t>
                </a:r>
                <a:r>
                  <a:rPr lang="zh-CN" altLang="en-US" dirty="0"/>
                  <a:t>为大于</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768</m:t>
                        </m:r>
                      </m:sup>
                    </m:sSup>
                  </m:oMath>
                </a14:m>
                <a:r>
                  <a:rPr lang="zh-CN" altLang="en-US" dirty="0"/>
                  <a:t>的素数上的超奇异曲线。</a:t>
                </a:r>
                <a:endParaRPr lang="en-US" altLang="zh-CN" dirty="0"/>
              </a:p>
              <a:p>
                <a:pPr marL="285750" indent="-285750">
                  <a:lnSpc>
                    <a:spcPct val="150000"/>
                  </a:lnSpc>
                  <a:buFont typeface="Arial" panose="020B0604020202020204" pitchFamily="34" charset="0"/>
                  <a:buChar char="•"/>
                </a:pPr>
                <a:r>
                  <a:rPr lang="zh-CN" altLang="en-US" dirty="0"/>
                  <a:t>现行</a:t>
                </a:r>
                <a:r>
                  <a:rPr lang="en-US" altLang="zh-CN" dirty="0"/>
                  <a:t>SM9</a:t>
                </a:r>
                <a:r>
                  <a:rPr lang="zh-CN" altLang="en-US" dirty="0"/>
                  <a:t>所采用的双线性对是基于</a:t>
                </a:r>
                <a:r>
                  <a:rPr lang="en-US" altLang="zh-CN" dirty="0"/>
                  <a:t>BN</a:t>
                </a:r>
                <a:r>
                  <a:rPr lang="zh-CN" altLang="en-US" dirty="0"/>
                  <a:t>曲线的双线性对</a:t>
                </a:r>
                <a:r>
                  <a:rPr lang="en-US" altLang="zh-CN" dirty="0"/>
                  <a:t>.</a:t>
                </a:r>
                <a:endParaRPr lang="zh-CN" altLang="en-US" dirty="0"/>
              </a:p>
            </p:txBody>
          </p:sp>
        </mc:Choice>
        <mc:Fallback xmlns="">
          <p:sp>
            <p:nvSpPr>
              <p:cNvPr id="5" name="文本框 4">
                <a:extLst>
                  <a:ext uri="{FF2B5EF4-FFF2-40B4-BE49-F238E27FC236}">
                    <a16:creationId xmlns:a16="http://schemas.microsoft.com/office/drawing/2014/main" id="{5687D39B-A7DA-8EBC-E971-BD40BD6E2860}"/>
                  </a:ext>
                </a:extLst>
              </p:cNvPr>
              <p:cNvSpPr txBox="1">
                <a:spLocks noRot="1" noChangeAspect="1" noMove="1" noResize="1" noEditPoints="1" noAdjustHandles="1" noChangeArrowheads="1" noChangeShapeType="1" noTextEdit="1"/>
              </p:cNvSpPr>
              <p:nvPr/>
            </p:nvSpPr>
            <p:spPr>
              <a:xfrm>
                <a:off x="779417" y="4506685"/>
                <a:ext cx="10633166" cy="1742400"/>
              </a:xfrm>
              <a:prstGeom prst="rect">
                <a:avLst/>
              </a:prstGeom>
              <a:blipFill>
                <a:blip r:embed="rId4"/>
                <a:stretch>
                  <a:fillRect l="-401" b="-279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6D92A022-BD9B-6547-D923-38A8B28DAFA6}"/>
              </a:ext>
            </a:extLst>
          </p:cNvPr>
          <p:cNvPicPr>
            <a:picLocks noChangeAspect="1"/>
          </p:cNvPicPr>
          <p:nvPr/>
        </p:nvPicPr>
        <p:blipFill>
          <a:blip r:embed="rId5"/>
          <a:stretch>
            <a:fillRect/>
          </a:stretch>
        </p:blipFill>
        <p:spPr>
          <a:xfrm>
            <a:off x="5694684" y="1163412"/>
            <a:ext cx="6212301" cy="2933587"/>
          </a:xfrm>
          <a:prstGeom prst="rect">
            <a:avLst/>
          </a:prstGeom>
        </p:spPr>
      </p:pic>
      <p:sp>
        <p:nvSpPr>
          <p:cNvPr id="12" name="文本框 11">
            <a:extLst>
              <a:ext uri="{FF2B5EF4-FFF2-40B4-BE49-F238E27FC236}">
                <a16:creationId xmlns:a16="http://schemas.microsoft.com/office/drawing/2014/main" id="{7102ECE1-DA3B-1E8C-820E-13C69D4C30C9}"/>
              </a:ext>
            </a:extLst>
          </p:cNvPr>
          <p:cNvSpPr txBox="1"/>
          <p:nvPr/>
        </p:nvSpPr>
        <p:spPr>
          <a:xfrm>
            <a:off x="7223760" y="4096999"/>
            <a:ext cx="2821577" cy="369332"/>
          </a:xfrm>
          <a:prstGeom prst="rect">
            <a:avLst/>
          </a:prstGeom>
          <a:noFill/>
        </p:spPr>
        <p:txBody>
          <a:bodyPr wrap="square" rtlCol="0">
            <a:spAutoFit/>
          </a:bodyPr>
          <a:lstStyle/>
          <a:p>
            <a:r>
              <a:rPr lang="en-US" altLang="zh-CN" dirty="0"/>
              <a:t>SM9  4.3 </a:t>
            </a:r>
            <a:r>
              <a:rPr lang="zh-CN" altLang="en-US" dirty="0"/>
              <a:t>曲线选择</a:t>
            </a:r>
          </a:p>
        </p:txBody>
      </p:sp>
      <p:sp>
        <p:nvSpPr>
          <p:cNvPr id="13" name="文本框 12">
            <a:extLst>
              <a:ext uri="{FF2B5EF4-FFF2-40B4-BE49-F238E27FC236}">
                <a16:creationId xmlns:a16="http://schemas.microsoft.com/office/drawing/2014/main" id="{156EF170-90A7-9FAA-5C64-649630F61F36}"/>
              </a:ext>
            </a:extLst>
          </p:cNvPr>
          <p:cNvSpPr txBox="1"/>
          <p:nvPr/>
        </p:nvSpPr>
        <p:spPr>
          <a:xfrm>
            <a:off x="1082538" y="6350994"/>
            <a:ext cx="10948353" cy="307777"/>
          </a:xfrm>
          <a:prstGeom prst="rect">
            <a:avLst/>
          </a:prstGeom>
          <a:noFill/>
        </p:spPr>
        <p:txBody>
          <a:bodyPr wrap="square" rtlCol="0">
            <a:spAutoFit/>
          </a:bodyPr>
          <a:lstStyle/>
          <a:p>
            <a:r>
              <a:rPr lang="zh-CN" altLang="en-US" sz="1400" b="0" i="0" dirty="0">
                <a:solidFill>
                  <a:schemeClr val="bg1">
                    <a:lumMod val="65000"/>
                  </a:schemeClr>
                </a:solidFill>
                <a:effectLst/>
                <a:latin typeface="Arial" panose="020B0604020202020204" pitchFamily="34" charset="0"/>
              </a:rPr>
              <a:t>黎琳</a:t>
            </a:r>
            <a:r>
              <a:rPr lang="en-US" altLang="zh-CN" sz="1400" b="0" i="0" dirty="0">
                <a:solidFill>
                  <a:schemeClr val="bg1">
                    <a:lumMod val="65000"/>
                  </a:schemeClr>
                </a:solidFill>
                <a:effectLst/>
                <a:latin typeface="Arial" panose="020B0604020202020204" pitchFamily="34" charset="0"/>
              </a:rPr>
              <a:t>, </a:t>
            </a:r>
            <a:r>
              <a:rPr lang="zh-CN" altLang="en-US" sz="1400" b="0" i="0" dirty="0">
                <a:solidFill>
                  <a:schemeClr val="bg1">
                    <a:lumMod val="65000"/>
                  </a:schemeClr>
                </a:solidFill>
                <a:effectLst/>
                <a:latin typeface="Arial" panose="020B0604020202020204" pitchFamily="34" charset="0"/>
              </a:rPr>
              <a:t>张旭霞</a:t>
            </a:r>
            <a:r>
              <a:rPr lang="en-US" altLang="zh-CN" sz="1400" b="0" i="0" dirty="0">
                <a:solidFill>
                  <a:schemeClr val="bg1">
                    <a:lumMod val="65000"/>
                  </a:schemeClr>
                </a:solidFill>
                <a:effectLst/>
                <a:latin typeface="Arial" panose="020B0604020202020204" pitchFamily="34" charset="0"/>
              </a:rPr>
              <a:t>. </a:t>
            </a:r>
            <a:r>
              <a:rPr lang="en-US" altLang="zh-CN" sz="1400" b="0" i="0" dirty="0" err="1">
                <a:solidFill>
                  <a:schemeClr val="bg1">
                    <a:lumMod val="65000"/>
                  </a:schemeClr>
                </a:solidFill>
                <a:effectLst/>
                <a:latin typeface="Arial" panose="020B0604020202020204" pitchFamily="34" charset="0"/>
              </a:rPr>
              <a:t>zk</a:t>
            </a:r>
            <a:r>
              <a:rPr lang="en-US" altLang="zh-CN" sz="1400" b="0" i="0" dirty="0">
                <a:solidFill>
                  <a:schemeClr val="bg1">
                    <a:lumMod val="65000"/>
                  </a:schemeClr>
                </a:solidFill>
                <a:effectLst/>
                <a:latin typeface="Arial" panose="020B0604020202020204" pitchFamily="34" charset="0"/>
              </a:rPr>
              <a:t>-snark </a:t>
            </a:r>
            <a:r>
              <a:rPr lang="zh-CN" altLang="en-US" sz="1400" b="0" i="0" dirty="0">
                <a:solidFill>
                  <a:schemeClr val="bg1">
                    <a:lumMod val="65000"/>
                  </a:schemeClr>
                </a:solidFill>
                <a:effectLst/>
                <a:latin typeface="Arial" panose="020B0604020202020204" pitchFamily="34" charset="0"/>
              </a:rPr>
              <a:t>的双线性对的国密化方案</a:t>
            </a:r>
            <a:r>
              <a:rPr lang="en-US" altLang="zh-CN" sz="1400" b="0" i="0" dirty="0">
                <a:solidFill>
                  <a:schemeClr val="bg1">
                    <a:lumMod val="65000"/>
                  </a:schemeClr>
                </a:solidFill>
                <a:effectLst/>
                <a:latin typeface="Arial" panose="020B0604020202020204" pitchFamily="34" charset="0"/>
              </a:rPr>
              <a:t>[J]. </a:t>
            </a:r>
            <a:r>
              <a:rPr lang="zh-CN" altLang="en-US" sz="1400" b="0" i="0" dirty="0">
                <a:solidFill>
                  <a:schemeClr val="bg1">
                    <a:lumMod val="65000"/>
                  </a:schemeClr>
                </a:solidFill>
                <a:effectLst/>
                <a:latin typeface="Arial" panose="020B0604020202020204" pitchFamily="34" charset="0"/>
              </a:rPr>
              <a:t>信息网络安全</a:t>
            </a:r>
            <a:r>
              <a:rPr lang="en-US" altLang="zh-CN" sz="1400" b="0" i="0" dirty="0">
                <a:solidFill>
                  <a:schemeClr val="bg1">
                    <a:lumMod val="65000"/>
                  </a:schemeClr>
                </a:solidFill>
                <a:effectLst/>
                <a:latin typeface="Arial" panose="020B0604020202020204" pitchFamily="34" charset="0"/>
              </a:rPr>
              <a:t>, 2019 (10): 10-15.</a:t>
            </a:r>
            <a:endParaRPr lang="zh-CN" altLang="en-US" sz="1400" dirty="0">
              <a:solidFill>
                <a:schemeClr val="bg1">
                  <a:lumMod val="65000"/>
                </a:schemeClr>
              </a:solidFill>
            </a:endParaRPr>
          </a:p>
        </p:txBody>
      </p:sp>
    </p:spTree>
    <p:extLst>
      <p:ext uri="{BB962C8B-B14F-4D97-AF65-F5344CB8AC3E}">
        <p14:creationId xmlns:p14="http://schemas.microsoft.com/office/powerpoint/2010/main" val="3354933505"/>
      </p:ext>
    </p:extLst>
  </p:cSld>
  <p:clrMapOvr>
    <a:masterClrMapping/>
  </p:clrMapOvr>
  <p:transition advTm="3000">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C09A-68B3-6C96-ABF5-6C423B0D890C}"/>
            </a:ext>
          </a:extLst>
        </p:cNvPr>
        <p:cNvGrpSpPr/>
        <p:nvPr/>
      </p:nvGrpSpPr>
      <p:grpSpPr>
        <a:xfrm>
          <a:off x="0" y="0"/>
          <a:ext cx="0" cy="0"/>
          <a:chOff x="0" y="0"/>
          <a:chExt cx="0" cy="0"/>
        </a:xfrm>
      </p:grpSpPr>
      <p:sp>
        <p:nvSpPr>
          <p:cNvPr id="7" name="Rectangle 47">
            <a:extLst>
              <a:ext uri="{FF2B5EF4-FFF2-40B4-BE49-F238E27FC236}">
                <a16:creationId xmlns:a16="http://schemas.microsoft.com/office/drawing/2014/main" id="{A3418C70-3CCF-B928-6029-7EB5B159742D}"/>
              </a:ext>
            </a:extLst>
          </p:cNvPr>
          <p:cNvSpPr/>
          <p:nvPr/>
        </p:nvSpPr>
        <p:spPr>
          <a:xfrm>
            <a:off x="543955" y="347552"/>
            <a:ext cx="448364"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04</a:t>
            </a:r>
          </a:p>
        </p:txBody>
      </p:sp>
      <p:sp>
        <p:nvSpPr>
          <p:cNvPr id="9" name="Rectangle 47">
            <a:extLst>
              <a:ext uri="{FF2B5EF4-FFF2-40B4-BE49-F238E27FC236}">
                <a16:creationId xmlns:a16="http://schemas.microsoft.com/office/drawing/2014/main" id="{CABA3D60-E803-F157-006B-91796B1FB578}"/>
              </a:ext>
            </a:extLst>
          </p:cNvPr>
          <p:cNvSpPr/>
          <p:nvPr/>
        </p:nvSpPr>
        <p:spPr>
          <a:xfrm>
            <a:off x="1082538" y="378628"/>
            <a:ext cx="6977245" cy="430887"/>
          </a:xfrm>
          <a:prstGeom prst="rect">
            <a:avLst/>
          </a:prstGeom>
        </p:spPr>
        <p:txBody>
          <a:bodyPr wrap="square" lIns="0" tIns="0" rIns="0" bIns="0">
            <a:spAutoFit/>
          </a:bodyPr>
          <a:lstStyle/>
          <a:p>
            <a:pPr algn="ct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论文：</a:t>
            </a:r>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zk</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-snark</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的双线性对的国密化方案</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31F21126-D53F-377F-6B79-E64403A4F01D}"/>
              </a:ext>
            </a:extLst>
          </p:cNvPr>
          <p:cNvPicPr>
            <a:picLocks noChangeAspect="1"/>
          </p:cNvPicPr>
          <p:nvPr/>
        </p:nvPicPr>
        <p:blipFill>
          <a:blip r:embed="rId3"/>
          <a:stretch>
            <a:fillRect/>
          </a:stretch>
        </p:blipFill>
        <p:spPr>
          <a:xfrm>
            <a:off x="5950384" y="1371786"/>
            <a:ext cx="5327711" cy="4430729"/>
          </a:xfrm>
          <a:prstGeom prst="rect">
            <a:avLst/>
          </a:prstGeom>
        </p:spPr>
      </p:pic>
      <p:sp>
        <p:nvSpPr>
          <p:cNvPr id="4" name="文本框 3">
            <a:extLst>
              <a:ext uri="{FF2B5EF4-FFF2-40B4-BE49-F238E27FC236}">
                <a16:creationId xmlns:a16="http://schemas.microsoft.com/office/drawing/2014/main" id="{F3442E7B-8120-73A0-BE63-2FB9F7587329}"/>
              </a:ext>
            </a:extLst>
          </p:cNvPr>
          <p:cNvSpPr txBox="1"/>
          <p:nvPr/>
        </p:nvSpPr>
        <p:spPr>
          <a:xfrm>
            <a:off x="543955" y="1371786"/>
            <a:ext cx="4481018" cy="3416320"/>
          </a:xfrm>
          <a:prstGeom prst="rect">
            <a:avLst/>
          </a:prstGeom>
          <a:noFill/>
        </p:spPr>
        <p:txBody>
          <a:bodyPr wrap="square" rtlCol="0">
            <a:spAutoFit/>
          </a:bodyPr>
          <a:lstStyle/>
          <a:p>
            <a:r>
              <a:rPr lang="zh-CN" altLang="en-US" dirty="0"/>
              <a:t>确定系统参数步骤如下</a:t>
            </a:r>
            <a:r>
              <a:rPr lang="en-US" altLang="zh-CN" dirty="0"/>
              <a:t>:</a:t>
            </a:r>
          </a:p>
          <a:p>
            <a:r>
              <a:rPr lang="en-US" altLang="zh-CN" dirty="0"/>
              <a:t>1)</a:t>
            </a:r>
            <a:r>
              <a:rPr lang="zh-CN" altLang="en-US" dirty="0"/>
              <a:t>确定椭圆曲线的基域和阶</a:t>
            </a:r>
            <a:r>
              <a:rPr lang="en-US" altLang="zh-CN" dirty="0"/>
              <a:t>;</a:t>
            </a:r>
          </a:p>
          <a:p>
            <a:r>
              <a:rPr lang="en-US" altLang="zh-CN" dirty="0"/>
              <a:t>2)</a:t>
            </a:r>
            <a:r>
              <a:rPr lang="zh-CN" altLang="en-US" dirty="0"/>
              <a:t>确定基域上的椭圆曲线方程</a:t>
            </a:r>
            <a:r>
              <a:rPr lang="en-US" altLang="zh-CN" dirty="0"/>
              <a:t>;</a:t>
            </a:r>
          </a:p>
          <a:p>
            <a:r>
              <a:rPr lang="en-US" altLang="zh-CN" dirty="0"/>
              <a:t>3)</a:t>
            </a:r>
            <a:r>
              <a:rPr lang="zh-CN" altLang="en-US" dirty="0"/>
              <a:t>确定双线性对中群</a:t>
            </a:r>
            <a:r>
              <a:rPr lang="en-US" altLang="zh-CN" dirty="0"/>
              <a:t>G</a:t>
            </a:r>
            <a:r>
              <a:rPr lang="zh-CN" altLang="en-US" dirty="0"/>
              <a:t>的生成元</a:t>
            </a:r>
            <a:r>
              <a:rPr lang="en-US" altLang="zh-CN" dirty="0"/>
              <a:t>;</a:t>
            </a:r>
          </a:p>
          <a:p>
            <a:r>
              <a:rPr lang="en-US" altLang="zh-CN" dirty="0"/>
              <a:t>4)</a:t>
            </a:r>
            <a:r>
              <a:rPr lang="zh-CN" altLang="en-US" dirty="0"/>
              <a:t>确定二次扩域上的椭圆曲线方程</a:t>
            </a:r>
            <a:r>
              <a:rPr lang="en-US" altLang="zh-CN" dirty="0"/>
              <a:t>;</a:t>
            </a:r>
          </a:p>
          <a:p>
            <a:r>
              <a:rPr lang="en-US" altLang="zh-CN" dirty="0"/>
              <a:t>5)</a:t>
            </a:r>
            <a:r>
              <a:rPr lang="zh-CN" altLang="en-US" dirty="0"/>
              <a:t>确定双线性对中群</a:t>
            </a:r>
            <a:r>
              <a:rPr lang="en-US" altLang="zh-CN" dirty="0"/>
              <a:t>G2</a:t>
            </a:r>
            <a:r>
              <a:rPr lang="zh-CN" altLang="en-US" dirty="0"/>
              <a:t>的生成元。</a:t>
            </a:r>
            <a:endParaRPr lang="en-US" altLang="zh-CN" dirty="0"/>
          </a:p>
          <a:p>
            <a:endParaRPr lang="en-US" altLang="zh-CN" dirty="0"/>
          </a:p>
          <a:p>
            <a:r>
              <a:rPr lang="zh-CN" altLang="en-US" dirty="0"/>
              <a:t>计算双线性对步骤如下</a:t>
            </a:r>
            <a:r>
              <a:rPr lang="en-US" altLang="zh-CN" dirty="0"/>
              <a:t>:</a:t>
            </a:r>
          </a:p>
          <a:p>
            <a:r>
              <a:rPr lang="en-US" altLang="zh-CN" dirty="0"/>
              <a:t>1 )</a:t>
            </a:r>
            <a:r>
              <a:rPr lang="zh-CN" altLang="en-US" dirty="0"/>
              <a:t>确定塔式扩张中采用的约化多项式</a:t>
            </a:r>
            <a:r>
              <a:rPr lang="en-US" altLang="zh-CN" dirty="0"/>
              <a:t>;</a:t>
            </a:r>
          </a:p>
          <a:p>
            <a:r>
              <a:rPr lang="en-US" altLang="zh-CN" dirty="0"/>
              <a:t>2 )</a:t>
            </a:r>
            <a:r>
              <a:rPr lang="zh-CN" altLang="en-US" dirty="0"/>
              <a:t>根据</a:t>
            </a:r>
            <a:r>
              <a:rPr lang="en-US" altLang="zh-CN" dirty="0"/>
              <a:t>Miller</a:t>
            </a:r>
            <a:r>
              <a:rPr lang="zh-CN" altLang="en-US" dirty="0"/>
              <a:t>算法计算</a:t>
            </a:r>
            <a:r>
              <a:rPr lang="en-US" altLang="zh-CN" dirty="0"/>
              <a:t>Miller</a:t>
            </a:r>
            <a:r>
              <a:rPr lang="zh-CN" altLang="en-US" dirty="0"/>
              <a:t>函数</a:t>
            </a:r>
            <a:r>
              <a:rPr lang="en-US" altLang="zh-CN" dirty="0"/>
              <a:t>;</a:t>
            </a:r>
          </a:p>
          <a:p>
            <a:r>
              <a:rPr lang="en-US" altLang="zh-CN" dirty="0"/>
              <a:t>3 )</a:t>
            </a:r>
            <a:r>
              <a:rPr lang="zh-CN" altLang="en-US" dirty="0"/>
              <a:t>对</a:t>
            </a:r>
            <a:r>
              <a:rPr lang="en-US" altLang="zh-CN" dirty="0"/>
              <a:t>Final </a:t>
            </a:r>
            <a:r>
              <a:rPr lang="en-US" altLang="zh-CN" dirty="0" err="1"/>
              <a:t>Expernation</a:t>
            </a:r>
            <a:r>
              <a:rPr lang="zh-CN" altLang="en-US" dirty="0"/>
              <a:t>运算进行优化</a:t>
            </a:r>
            <a:r>
              <a:rPr lang="en-US" altLang="zh-CN" dirty="0"/>
              <a:t>;</a:t>
            </a:r>
          </a:p>
          <a:p>
            <a:r>
              <a:rPr lang="en-US" altLang="zh-CN" dirty="0"/>
              <a:t>4)</a:t>
            </a:r>
            <a:r>
              <a:rPr lang="zh-CN" altLang="en-US" dirty="0"/>
              <a:t>计算</a:t>
            </a:r>
            <a:r>
              <a:rPr lang="fr-FR" altLang="zh-CN" dirty="0"/>
              <a:t>R-ate</a:t>
            </a:r>
            <a:r>
              <a:rPr lang="zh-CN" altLang="en-US" dirty="0"/>
              <a:t>对。</a:t>
            </a:r>
          </a:p>
        </p:txBody>
      </p:sp>
    </p:spTree>
    <p:extLst>
      <p:ext uri="{BB962C8B-B14F-4D97-AF65-F5344CB8AC3E}">
        <p14:creationId xmlns:p14="http://schemas.microsoft.com/office/powerpoint/2010/main" val="3691959761"/>
      </p:ext>
    </p:extLst>
  </p:cSld>
  <p:clrMapOvr>
    <a:masterClrMapping/>
  </p:clrMapOvr>
  <p:transition advTm="3000">
    <p:pull dir="ru"/>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32139" y="2599055"/>
            <a:ext cx="5358130" cy="829945"/>
          </a:xfrm>
          <a:prstGeom prst="rect">
            <a:avLst/>
          </a:prstGeom>
          <a:noFill/>
          <a:ln>
            <a:solidFill>
              <a:schemeClr val="bg1">
                <a:lumMod val="65000"/>
              </a:schemeClr>
            </a:solidFill>
          </a:ln>
        </p:spPr>
        <p:txBody>
          <a:bodyPr wrap="square" rtlCol="0">
            <a:spAutoFit/>
          </a:bodyPr>
          <a:lstStyle/>
          <a:p>
            <a:pPr algn="dist"/>
            <a:r>
              <a:rPr lang="zh-CN" altLang="en-US" sz="4800" dirty="0">
                <a:solidFill>
                  <a:schemeClr val="tx1">
                    <a:lumMod val="85000"/>
                    <a:lumOff val="15000"/>
                  </a:schemeClr>
                </a:solidFill>
                <a:latin typeface="微软雅黑" panose="020B0503020204020204" pitchFamily="34" charset="-122"/>
                <a:ea typeface="微软雅黑" panose="020B0503020204020204" pitchFamily="34" charset="-122"/>
              </a:rPr>
              <a:t>感谢倾听</a:t>
            </a:r>
          </a:p>
        </p:txBody>
      </p:sp>
      <p:cxnSp>
        <p:nvCxnSpPr>
          <p:cNvPr id="9" name="直接连接符 8"/>
          <p:cNvCxnSpPr/>
          <p:nvPr/>
        </p:nvCxnSpPr>
        <p:spPr>
          <a:xfrm>
            <a:off x="5443814" y="3616915"/>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986124" y="3804831"/>
            <a:ext cx="2038123" cy="369332"/>
          </a:xfrm>
          <a:prstGeom prst="rect">
            <a:avLst/>
          </a:prstGeom>
          <a:noFill/>
          <a:ln>
            <a:solidFill>
              <a:schemeClr val="bg1">
                <a:lumMod val="65000"/>
              </a:schemeClr>
            </a:solidFill>
          </a:ln>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2024.12.15</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advTm="3000">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7"/>
          <p:cNvSpPr/>
          <p:nvPr/>
        </p:nvSpPr>
        <p:spPr>
          <a:xfrm>
            <a:off x="1257462" y="357212"/>
            <a:ext cx="5854538"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零知识证明</a:t>
            </a:r>
          </a:p>
        </p:txBody>
      </p:sp>
      <p:sp>
        <p:nvSpPr>
          <p:cNvPr id="7" name="Rectangle 47"/>
          <p:cNvSpPr/>
          <p:nvPr/>
        </p:nvSpPr>
        <p:spPr>
          <a:xfrm>
            <a:off x="418852" y="341352"/>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p:cNvSpPr>
            <a:spLocks noChangeArrowheads="1"/>
          </p:cNvSpPr>
          <p:nvPr/>
        </p:nvSpPr>
        <p:spPr bwMode="auto">
          <a:xfrm>
            <a:off x="594611" y="840302"/>
            <a:ext cx="10238744" cy="5842177"/>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5" name="Rectangle 3">
            <a:extLst>
              <a:ext uri="{FF2B5EF4-FFF2-40B4-BE49-F238E27FC236}">
                <a16:creationId xmlns:a16="http://schemas.microsoft.com/office/drawing/2014/main" id="{11FAB0BB-1DD1-13F3-641D-0DB6465FDA3C}"/>
              </a:ext>
            </a:extLst>
          </p:cNvPr>
          <p:cNvSpPr>
            <a:spLocks noChangeArrowheads="1"/>
          </p:cNvSpPr>
          <p:nvPr/>
        </p:nvSpPr>
        <p:spPr bwMode="auto">
          <a:xfrm>
            <a:off x="0" y="708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9" name="对象 8">
            <a:extLst>
              <a:ext uri="{FF2B5EF4-FFF2-40B4-BE49-F238E27FC236}">
                <a16:creationId xmlns:a16="http://schemas.microsoft.com/office/drawing/2014/main" id="{A67738D0-68CF-B4AA-70FF-C10C6C4E4161}"/>
              </a:ext>
            </a:extLst>
          </p:cNvPr>
          <p:cNvGraphicFramePr>
            <a:graphicFrameLocks noChangeAspect="1"/>
          </p:cNvGraphicFramePr>
          <p:nvPr>
            <p:extLst>
              <p:ext uri="{D42A27DB-BD31-4B8C-83A1-F6EECF244321}">
                <p14:modId xmlns:p14="http://schemas.microsoft.com/office/powerpoint/2010/main" val="733833512"/>
              </p:ext>
            </p:extLst>
          </p:nvPr>
        </p:nvGraphicFramePr>
        <p:xfrm>
          <a:off x="3188547" y="324668"/>
          <a:ext cx="2717800" cy="584234"/>
        </p:xfrm>
        <a:graphic>
          <a:graphicData uri="http://schemas.openxmlformats.org/presentationml/2006/ole">
            <mc:AlternateContent xmlns:mc="http://schemas.openxmlformats.org/markup-compatibility/2006">
              <mc:Choice xmlns:v="urn:schemas-microsoft-com:vml" Requires="v">
                <p:oleObj name="Equation" r:id="rId3" imgW="1166127" imgH="250209" progId="Equation.DSMT4">
                  <p:embed/>
                </p:oleObj>
              </mc:Choice>
              <mc:Fallback>
                <p:oleObj name="Equation" r:id="rId3" imgW="1166127" imgH="250209" progId="Equation.DSMT4">
                  <p:embed/>
                  <p:pic>
                    <p:nvPicPr>
                      <p:cNvPr id="0" name=""/>
                      <p:cNvPicPr/>
                      <p:nvPr/>
                    </p:nvPicPr>
                    <p:blipFill>
                      <a:blip r:embed="rId4"/>
                      <a:stretch>
                        <a:fillRect/>
                      </a:stretch>
                    </p:blipFill>
                    <p:spPr>
                      <a:xfrm>
                        <a:off x="3188547" y="324668"/>
                        <a:ext cx="2717800" cy="584234"/>
                      </a:xfrm>
                      <a:prstGeom prst="rect">
                        <a:avLst/>
                      </a:prstGeom>
                    </p:spPr>
                  </p:pic>
                </p:oleObj>
              </mc:Fallback>
            </mc:AlternateContent>
          </a:graphicData>
        </a:graphic>
      </p:graphicFrame>
      <p:pic>
        <p:nvPicPr>
          <p:cNvPr id="34" name="图片 33">
            <a:extLst>
              <a:ext uri="{FF2B5EF4-FFF2-40B4-BE49-F238E27FC236}">
                <a16:creationId xmlns:a16="http://schemas.microsoft.com/office/drawing/2014/main" id="{27CE0F05-4856-C500-D21C-6A0CA0170A96}"/>
              </a:ext>
            </a:extLst>
          </p:cNvPr>
          <p:cNvPicPr>
            <a:picLocks noChangeAspect="1"/>
          </p:cNvPicPr>
          <p:nvPr/>
        </p:nvPicPr>
        <p:blipFill>
          <a:blip r:embed="rId5"/>
          <a:stretch>
            <a:fillRect/>
          </a:stretch>
        </p:blipFill>
        <p:spPr>
          <a:xfrm>
            <a:off x="1358646" y="1118060"/>
            <a:ext cx="8865108" cy="794004"/>
          </a:xfrm>
          <a:prstGeom prst="rect">
            <a:avLst/>
          </a:prstGeom>
        </p:spPr>
      </p:pic>
      <p:sp>
        <p:nvSpPr>
          <p:cNvPr id="43" name="文本框 42">
            <a:extLst>
              <a:ext uri="{FF2B5EF4-FFF2-40B4-BE49-F238E27FC236}">
                <a16:creationId xmlns:a16="http://schemas.microsoft.com/office/drawing/2014/main" id="{2EAC13D4-3BF6-6D03-CA61-E33D36F569B8}"/>
              </a:ext>
            </a:extLst>
          </p:cNvPr>
          <p:cNvSpPr txBox="1"/>
          <p:nvPr/>
        </p:nvSpPr>
        <p:spPr>
          <a:xfrm>
            <a:off x="1239936" y="2121222"/>
            <a:ext cx="9054938" cy="33788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完备性（</a:t>
            </a:r>
            <a:r>
              <a:rPr lang="en-US" altLang="zh-CN" sz="1600" dirty="0">
                <a:latin typeface="等线" panose="02010600030101010101" pitchFamily="2" charset="-122"/>
                <a:ea typeface="等线" panose="02010600030101010101" pitchFamily="2" charset="-122"/>
              </a:rPr>
              <a:t>complete</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若命题为真，则诚实的证明者能说服诚实验证者。</a:t>
            </a:r>
            <a:endParaRPr lang="en-US" altLang="zh-CN" sz="1600" dirty="0">
              <a:latin typeface="等线" panose="02010600030101010101" pitchFamily="2" charset="-122"/>
              <a:ea typeface="等线" panose="02010600030101010101" pitchFamily="2" charset="-122"/>
            </a:endParaRPr>
          </a:p>
          <a:p>
            <a:pPr>
              <a:lnSpc>
                <a:spcPct val="150000"/>
              </a:lnSpc>
            </a:pPr>
            <a:endParaRPr lang="zh-CN" altLang="en-US" sz="1600"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可靠性（</a:t>
            </a:r>
            <a:r>
              <a:rPr lang="en-US" altLang="zh-CN" sz="1600" dirty="0">
                <a:latin typeface="等线" panose="02010600030101010101" pitchFamily="2" charset="-122"/>
                <a:ea typeface="等线" panose="02010600030101010101" pitchFamily="2" charset="-122"/>
              </a:rPr>
              <a:t>sound</a:t>
            </a:r>
            <a:r>
              <a:rPr lang="zh-CN" altLang="en-US" sz="1600" dirty="0">
                <a:latin typeface="等线" panose="02010600030101010101" pitchFamily="2" charset="-122"/>
                <a:ea typeface="等线" panose="02010600030101010101" pitchFamily="2" charset="-122"/>
              </a:rPr>
              <a:t>）</a:t>
            </a:r>
            <a:endParaRPr lang="en-US" altLang="zh-CN" sz="1600" dirty="0">
              <a:latin typeface="等线" panose="02010600030101010101" pitchFamily="2" charset="-122"/>
              <a:ea typeface="等线" panose="02010600030101010101" pitchFamily="2" charset="-122"/>
            </a:endParaRPr>
          </a:p>
          <a:p>
            <a:pPr>
              <a:lnSpc>
                <a:spcPct val="150000"/>
              </a:lnSpc>
            </a:pPr>
            <a:r>
              <a:rPr lang="en-US" altLang="zh-CN" sz="1600" dirty="0">
                <a:latin typeface="等线" panose="02010600030101010101" pitchFamily="2" charset="-122"/>
                <a:ea typeface="等线" panose="02010600030101010101" pitchFamily="2" charset="-122"/>
              </a:rPr>
              <a:t>         </a:t>
            </a:r>
            <a:r>
              <a:rPr lang="zh-CN" altLang="en-US" sz="1600" dirty="0">
                <a:latin typeface="等线" panose="02010600030101010101" pitchFamily="2" charset="-122"/>
                <a:ea typeface="等线" panose="02010600030101010101" pitchFamily="2" charset="-122"/>
              </a:rPr>
              <a:t>若命题为假，则作弊证明者仅得极小机会能说服诚实验证者该事为真。</a:t>
            </a:r>
            <a:endParaRPr lang="en-US" altLang="zh-CN" sz="1600" dirty="0">
              <a:latin typeface="等线" panose="02010600030101010101" pitchFamily="2" charset="-122"/>
              <a:ea typeface="等线" panose="02010600030101010101" pitchFamily="2" charset="-122"/>
            </a:endParaRPr>
          </a:p>
          <a:p>
            <a:pPr>
              <a:lnSpc>
                <a:spcPct val="150000"/>
              </a:lnSpc>
            </a:pPr>
            <a:endParaRPr lang="zh-CN" altLang="en-US" sz="1600"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600" dirty="0">
                <a:latin typeface="等线" panose="02010600030101010101" pitchFamily="2" charset="-122"/>
                <a:ea typeface="等线" panose="02010600030101010101" pitchFamily="2" charset="-122"/>
              </a:rPr>
              <a:t>零知识性（</a:t>
            </a:r>
            <a:r>
              <a:rPr lang="en-US" altLang="zh-CN" sz="1600" dirty="0">
                <a:latin typeface="等线" panose="02010600030101010101" pitchFamily="2" charset="-122"/>
                <a:ea typeface="等线" panose="02010600030101010101" pitchFamily="2" charset="-122"/>
              </a:rPr>
              <a:t>zero-knowledge</a:t>
            </a:r>
            <a:r>
              <a:rPr lang="zh-CN" altLang="en-US" sz="1600" dirty="0">
                <a:latin typeface="等线" panose="02010600030101010101" pitchFamily="2" charset="-122"/>
                <a:ea typeface="等线" panose="02010600030101010101" pitchFamily="2" charset="-122"/>
              </a:rPr>
              <a:t>）</a:t>
            </a:r>
          </a:p>
          <a:p>
            <a:pPr lvl="1">
              <a:lnSpc>
                <a:spcPct val="150000"/>
              </a:lnSpc>
            </a:pPr>
            <a:r>
              <a:rPr lang="zh-CN" altLang="en-US" sz="1600" dirty="0">
                <a:latin typeface="等线" panose="02010600030101010101" pitchFamily="2" charset="-122"/>
                <a:ea typeface="等线" panose="02010600030101010101" pitchFamily="2" charset="-122"/>
              </a:rPr>
              <a:t>若命题为真，则验证者除</a:t>
            </a:r>
            <a:r>
              <a:rPr lang="en-US" altLang="zh-CN" sz="1600" dirty="0">
                <a:latin typeface="等线" panose="02010600030101010101" pitchFamily="2" charset="-122"/>
                <a:ea typeface="等线" panose="02010600030101010101" pitchFamily="2" charset="-122"/>
              </a:rPr>
              <a:t>statement</a:t>
            </a:r>
            <a:r>
              <a:rPr lang="zh-CN" altLang="en-US" sz="1600" dirty="0">
                <a:latin typeface="等线" panose="02010600030101010101" pitchFamily="2" charset="-122"/>
                <a:ea typeface="等线" panose="02010600030101010101" pitchFamily="2" charset="-122"/>
              </a:rPr>
              <a:t>之外，过程中没有获得任何其他信息。仅知命题为真而不知秘密本身</a:t>
            </a:r>
          </a:p>
        </p:txBody>
      </p:sp>
      <p:sp>
        <p:nvSpPr>
          <p:cNvPr id="44" name="Rectangle 20">
            <a:extLst>
              <a:ext uri="{FF2B5EF4-FFF2-40B4-BE49-F238E27FC236}">
                <a16:creationId xmlns:a16="http://schemas.microsoft.com/office/drawing/2014/main" id="{DF1E2A1A-746A-8AE0-8919-422A2BF0A2BA}"/>
              </a:ext>
            </a:extLst>
          </p:cNvPr>
          <p:cNvSpPr>
            <a:spLocks noChangeArrowheads="1"/>
          </p:cNvSpPr>
          <p:nvPr/>
        </p:nvSpPr>
        <p:spPr bwMode="auto">
          <a:xfrm>
            <a:off x="71120" y="1755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 name="对象 46">
            <a:extLst>
              <a:ext uri="{FF2B5EF4-FFF2-40B4-BE49-F238E27FC236}">
                <a16:creationId xmlns:a16="http://schemas.microsoft.com/office/drawing/2014/main" id="{57F26CE5-4459-0527-07A2-79DE0A54CB30}"/>
              </a:ext>
            </a:extLst>
          </p:cNvPr>
          <p:cNvGraphicFramePr>
            <a:graphicFrameLocks noChangeAspect="1"/>
          </p:cNvGraphicFramePr>
          <p:nvPr>
            <p:extLst>
              <p:ext uri="{D42A27DB-BD31-4B8C-83A1-F6EECF244321}">
                <p14:modId xmlns:p14="http://schemas.microsoft.com/office/powerpoint/2010/main" val="27348884"/>
              </p:ext>
            </p:extLst>
          </p:nvPr>
        </p:nvGraphicFramePr>
        <p:xfrm>
          <a:off x="6407150" y="2189822"/>
          <a:ext cx="1710690" cy="847776"/>
        </p:xfrm>
        <a:graphic>
          <a:graphicData uri="http://schemas.openxmlformats.org/presentationml/2006/ole">
            <mc:AlternateContent xmlns:mc="http://schemas.openxmlformats.org/markup-compatibility/2006">
              <mc:Choice xmlns:v="urn:schemas-microsoft-com:vml" Requires="v">
                <p:oleObj name="Equation" r:id="rId6" imgW="1434960" imgH="711000" progId="Equation.DSMT4">
                  <p:embed/>
                </p:oleObj>
              </mc:Choice>
              <mc:Fallback>
                <p:oleObj name="Equation" r:id="rId6" imgW="1434960" imgH="711000" progId="Equation.DSMT4">
                  <p:embed/>
                  <p:pic>
                    <p:nvPicPr>
                      <p:cNvPr id="0" name=""/>
                      <p:cNvPicPr/>
                      <p:nvPr/>
                    </p:nvPicPr>
                    <p:blipFill>
                      <a:blip r:embed="rId7"/>
                      <a:stretch>
                        <a:fillRect/>
                      </a:stretch>
                    </p:blipFill>
                    <p:spPr>
                      <a:xfrm>
                        <a:off x="6407150" y="2189822"/>
                        <a:ext cx="1710690" cy="847776"/>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55769312-5600-780B-5FD2-806012F8FE2A}"/>
              </a:ext>
            </a:extLst>
          </p:cNvPr>
          <p:cNvGraphicFramePr>
            <a:graphicFrameLocks noChangeAspect="1"/>
          </p:cNvGraphicFramePr>
          <p:nvPr>
            <p:extLst>
              <p:ext uri="{D42A27DB-BD31-4B8C-83A1-F6EECF244321}">
                <p14:modId xmlns:p14="http://schemas.microsoft.com/office/powerpoint/2010/main" val="2547559556"/>
              </p:ext>
            </p:extLst>
          </p:nvPr>
        </p:nvGraphicFramePr>
        <p:xfrm>
          <a:off x="8378825" y="3310555"/>
          <a:ext cx="1916049" cy="901670"/>
        </p:xfrm>
        <a:graphic>
          <a:graphicData uri="http://schemas.openxmlformats.org/presentationml/2006/ole">
            <mc:AlternateContent xmlns:mc="http://schemas.openxmlformats.org/markup-compatibility/2006">
              <mc:Choice xmlns:v="urn:schemas-microsoft-com:vml" Requires="v">
                <p:oleObj name="Equation" r:id="rId8" imgW="1511280" imgH="711000" progId="Equation.DSMT4">
                  <p:embed/>
                </p:oleObj>
              </mc:Choice>
              <mc:Fallback>
                <p:oleObj name="Equation" r:id="rId8" imgW="1511280" imgH="711000" progId="Equation.DSMT4">
                  <p:embed/>
                  <p:pic>
                    <p:nvPicPr>
                      <p:cNvPr id="0" name=""/>
                      <p:cNvPicPr/>
                      <p:nvPr/>
                    </p:nvPicPr>
                    <p:blipFill>
                      <a:blip r:embed="rId9"/>
                      <a:stretch>
                        <a:fillRect/>
                      </a:stretch>
                    </p:blipFill>
                    <p:spPr>
                      <a:xfrm>
                        <a:off x="8378825" y="3310555"/>
                        <a:ext cx="1916049" cy="90167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62213691-3195-BFD4-8748-010596B4448D}"/>
              </a:ext>
            </a:extLst>
          </p:cNvPr>
          <p:cNvGraphicFramePr>
            <a:graphicFrameLocks noChangeAspect="1"/>
          </p:cNvGraphicFramePr>
          <p:nvPr>
            <p:extLst>
              <p:ext uri="{D42A27DB-BD31-4B8C-83A1-F6EECF244321}">
                <p14:modId xmlns:p14="http://schemas.microsoft.com/office/powerpoint/2010/main" val="3633434349"/>
              </p:ext>
            </p:extLst>
          </p:nvPr>
        </p:nvGraphicFramePr>
        <p:xfrm>
          <a:off x="4937759" y="5309616"/>
          <a:ext cx="5095735" cy="708082"/>
        </p:xfrm>
        <a:graphic>
          <a:graphicData uri="http://schemas.openxmlformats.org/presentationml/2006/ole">
            <mc:AlternateContent xmlns:mc="http://schemas.openxmlformats.org/markup-compatibility/2006">
              <mc:Choice xmlns:v="urn:schemas-microsoft-com:vml" Requires="v">
                <p:oleObj name="Equation" r:id="rId10" imgW="3288960" imgH="457200" progId="Equation.DSMT4">
                  <p:embed/>
                </p:oleObj>
              </mc:Choice>
              <mc:Fallback>
                <p:oleObj name="Equation" r:id="rId10" imgW="3288960" imgH="457200" progId="Equation.DSMT4">
                  <p:embed/>
                  <p:pic>
                    <p:nvPicPr>
                      <p:cNvPr id="0" name=""/>
                      <p:cNvPicPr/>
                      <p:nvPr/>
                    </p:nvPicPr>
                    <p:blipFill>
                      <a:blip r:embed="rId11"/>
                      <a:stretch>
                        <a:fillRect/>
                      </a:stretch>
                    </p:blipFill>
                    <p:spPr>
                      <a:xfrm>
                        <a:off x="4937759" y="5309616"/>
                        <a:ext cx="5095735" cy="708082"/>
                      </a:xfrm>
                      <a:prstGeom prst="rect">
                        <a:avLst/>
                      </a:prstGeom>
                    </p:spPr>
                  </p:pic>
                </p:oleObj>
              </mc:Fallback>
            </mc:AlternateContent>
          </a:graphicData>
        </a:graphic>
      </p:graphicFrame>
    </p:spTree>
  </p:cSld>
  <p:clrMapOvr>
    <a:masterClrMapping/>
  </p:clrMapOvr>
  <p:transition advTm="3000">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A8A9F-7A72-B0F7-9104-DDE2723794EE}"/>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CD490D94-6F07-1C9D-A713-142625BE3444}"/>
              </a:ext>
            </a:extLst>
          </p:cNvPr>
          <p:cNvSpPr/>
          <p:nvPr/>
        </p:nvSpPr>
        <p:spPr>
          <a:xfrm>
            <a:off x="1480982" y="360427"/>
            <a:ext cx="5854538"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协议</a:t>
            </a:r>
          </a:p>
        </p:txBody>
      </p:sp>
      <p:sp>
        <p:nvSpPr>
          <p:cNvPr id="7" name="Rectangle 47">
            <a:extLst>
              <a:ext uri="{FF2B5EF4-FFF2-40B4-BE49-F238E27FC236}">
                <a16:creationId xmlns:a16="http://schemas.microsoft.com/office/drawing/2014/main" id="{55B0D6FF-1328-A805-FD41-F59CCC78D042}"/>
              </a:ext>
            </a:extLst>
          </p:cNvPr>
          <p:cNvSpPr/>
          <p:nvPr/>
        </p:nvSpPr>
        <p:spPr>
          <a:xfrm>
            <a:off x="418852" y="341352"/>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8B2DFB18-81C0-9A4D-CC20-578948BD945C}"/>
              </a:ext>
            </a:extLst>
          </p:cNvPr>
          <p:cNvSpPr>
            <a:spLocks noChangeArrowheads="1"/>
          </p:cNvSpPr>
          <p:nvPr/>
        </p:nvSpPr>
        <p:spPr bwMode="auto">
          <a:xfrm>
            <a:off x="594610" y="840303"/>
            <a:ext cx="10317975" cy="5072818"/>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5" name="Rectangle 3">
            <a:extLst>
              <a:ext uri="{FF2B5EF4-FFF2-40B4-BE49-F238E27FC236}">
                <a16:creationId xmlns:a16="http://schemas.microsoft.com/office/drawing/2014/main" id="{E4460ADC-FAF8-006D-0AF0-45F83C316CCC}"/>
              </a:ext>
            </a:extLst>
          </p:cNvPr>
          <p:cNvSpPr>
            <a:spLocks noChangeArrowheads="1"/>
          </p:cNvSpPr>
          <p:nvPr/>
        </p:nvSpPr>
        <p:spPr bwMode="auto">
          <a:xfrm>
            <a:off x="0" y="708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2" name="对象 1">
            <a:extLst>
              <a:ext uri="{FF2B5EF4-FFF2-40B4-BE49-F238E27FC236}">
                <a16:creationId xmlns:a16="http://schemas.microsoft.com/office/drawing/2014/main" id="{3DC3CE46-ECB4-BD6B-F5B0-D009B1E3E42E}"/>
              </a:ext>
            </a:extLst>
          </p:cNvPr>
          <p:cNvGraphicFramePr>
            <a:graphicFrameLocks noChangeAspect="1"/>
          </p:cNvGraphicFramePr>
          <p:nvPr>
            <p:extLst>
              <p:ext uri="{D42A27DB-BD31-4B8C-83A1-F6EECF244321}">
                <p14:modId xmlns:p14="http://schemas.microsoft.com/office/powerpoint/2010/main" val="1048329714"/>
              </p:ext>
            </p:extLst>
          </p:nvPr>
        </p:nvGraphicFramePr>
        <p:xfrm>
          <a:off x="1066022" y="344605"/>
          <a:ext cx="426784" cy="492443"/>
        </p:xfrm>
        <a:graphic>
          <a:graphicData uri="http://schemas.openxmlformats.org/presentationml/2006/ole">
            <mc:AlternateContent xmlns:mc="http://schemas.openxmlformats.org/markup-compatibility/2006">
              <mc:Choice xmlns:v="urn:schemas-microsoft-com:vml" Requires="v">
                <p:oleObj name="Equation" r:id="rId3" imgW="164880" imgH="190440" progId="Equation.DSMT4">
                  <p:embed/>
                </p:oleObj>
              </mc:Choice>
              <mc:Fallback>
                <p:oleObj name="Equation" r:id="rId3" imgW="164880" imgH="190440" progId="Equation.DSMT4">
                  <p:embed/>
                  <p:pic>
                    <p:nvPicPr>
                      <p:cNvPr id="0" name=""/>
                      <p:cNvPicPr/>
                      <p:nvPr/>
                    </p:nvPicPr>
                    <p:blipFill>
                      <a:blip r:embed="rId4"/>
                      <a:stretch>
                        <a:fillRect/>
                      </a:stretch>
                    </p:blipFill>
                    <p:spPr>
                      <a:xfrm>
                        <a:off x="1066022" y="344605"/>
                        <a:ext cx="426784" cy="492443"/>
                      </a:xfrm>
                      <a:prstGeom prst="rect">
                        <a:avLst/>
                      </a:prstGeom>
                    </p:spPr>
                  </p:pic>
                </p:oleObj>
              </mc:Fallback>
            </mc:AlternateContent>
          </a:graphicData>
        </a:graphic>
      </p:graphicFrame>
      <p:pic>
        <p:nvPicPr>
          <p:cNvPr id="3" name="图片 2">
            <a:extLst>
              <a:ext uri="{FF2B5EF4-FFF2-40B4-BE49-F238E27FC236}">
                <a16:creationId xmlns:a16="http://schemas.microsoft.com/office/drawing/2014/main" id="{00733C40-71B0-449A-5BA5-02F4CC7168F0}"/>
              </a:ext>
            </a:extLst>
          </p:cNvPr>
          <p:cNvPicPr>
            <a:picLocks noChangeAspect="1"/>
          </p:cNvPicPr>
          <p:nvPr/>
        </p:nvPicPr>
        <p:blipFill>
          <a:blip r:embed="rId5"/>
          <a:stretch>
            <a:fillRect/>
          </a:stretch>
        </p:blipFill>
        <p:spPr>
          <a:xfrm>
            <a:off x="1279414" y="1500297"/>
            <a:ext cx="8865108" cy="794004"/>
          </a:xfrm>
          <a:prstGeom prst="rect">
            <a:avLst/>
          </a:prstGeom>
        </p:spPr>
      </p:pic>
      <p:pic>
        <p:nvPicPr>
          <p:cNvPr id="12" name="图片 11">
            <a:extLst>
              <a:ext uri="{FF2B5EF4-FFF2-40B4-BE49-F238E27FC236}">
                <a16:creationId xmlns:a16="http://schemas.microsoft.com/office/drawing/2014/main" id="{7C125F93-0D72-8A70-8FBC-F4764CEAB8EA}"/>
              </a:ext>
            </a:extLst>
          </p:cNvPr>
          <p:cNvPicPr>
            <a:picLocks noChangeAspect="1"/>
          </p:cNvPicPr>
          <p:nvPr/>
        </p:nvPicPr>
        <p:blipFill>
          <a:blip r:embed="rId6"/>
          <a:stretch>
            <a:fillRect/>
          </a:stretch>
        </p:blipFill>
        <p:spPr>
          <a:xfrm>
            <a:off x="1279414" y="1096026"/>
            <a:ext cx="8865108" cy="397764"/>
          </a:xfrm>
          <a:prstGeom prst="rect">
            <a:avLst/>
          </a:prstGeom>
        </p:spPr>
      </p:pic>
      <p:pic>
        <p:nvPicPr>
          <p:cNvPr id="13" name="图片 12">
            <a:extLst>
              <a:ext uri="{FF2B5EF4-FFF2-40B4-BE49-F238E27FC236}">
                <a16:creationId xmlns:a16="http://schemas.microsoft.com/office/drawing/2014/main" id="{EF8A6858-3D65-03C3-F492-BF40B9188A7E}"/>
              </a:ext>
            </a:extLst>
          </p:cNvPr>
          <p:cNvPicPr>
            <a:picLocks noChangeAspect="1"/>
          </p:cNvPicPr>
          <p:nvPr/>
        </p:nvPicPr>
        <p:blipFill>
          <a:blip r:embed="rId7"/>
          <a:stretch>
            <a:fillRect/>
          </a:stretch>
        </p:blipFill>
        <p:spPr>
          <a:xfrm>
            <a:off x="1066022" y="2560075"/>
            <a:ext cx="8865108" cy="2378964"/>
          </a:xfrm>
          <a:prstGeom prst="rect">
            <a:avLst/>
          </a:prstGeom>
        </p:spPr>
      </p:pic>
      <p:pic>
        <p:nvPicPr>
          <p:cNvPr id="14" name="图片 13">
            <a:extLst>
              <a:ext uri="{FF2B5EF4-FFF2-40B4-BE49-F238E27FC236}">
                <a16:creationId xmlns:a16="http://schemas.microsoft.com/office/drawing/2014/main" id="{1FEC32C9-31B5-26A2-7EE9-49769927DDA6}"/>
              </a:ext>
            </a:extLst>
          </p:cNvPr>
          <p:cNvPicPr>
            <a:picLocks noChangeAspect="1"/>
          </p:cNvPicPr>
          <p:nvPr/>
        </p:nvPicPr>
        <p:blipFill>
          <a:blip r:embed="rId8"/>
          <a:stretch>
            <a:fillRect/>
          </a:stretch>
        </p:blipFill>
        <p:spPr>
          <a:xfrm>
            <a:off x="5833888" y="2588181"/>
            <a:ext cx="8865108" cy="2378964"/>
          </a:xfrm>
          <a:prstGeom prst="rect">
            <a:avLst/>
          </a:prstGeom>
        </p:spPr>
      </p:pic>
      <p:sp>
        <p:nvSpPr>
          <p:cNvPr id="16" name="文本框 15">
            <a:extLst>
              <a:ext uri="{FF2B5EF4-FFF2-40B4-BE49-F238E27FC236}">
                <a16:creationId xmlns:a16="http://schemas.microsoft.com/office/drawing/2014/main" id="{765B9FAA-8BF2-D4AB-F135-0DE8F60C9D79}"/>
              </a:ext>
            </a:extLst>
          </p:cNvPr>
          <p:cNvSpPr txBox="1"/>
          <p:nvPr/>
        </p:nvSpPr>
        <p:spPr>
          <a:xfrm>
            <a:off x="1157494" y="5357703"/>
            <a:ext cx="7366000" cy="369332"/>
          </a:xfrm>
          <a:prstGeom prst="rect">
            <a:avLst/>
          </a:prstGeom>
          <a:noFill/>
        </p:spPr>
        <p:txBody>
          <a:bodyPr wrap="square">
            <a:spAutoFit/>
          </a:bodyPr>
          <a:lstStyle/>
          <a:p>
            <a:r>
              <a:rPr lang="zh-CN" altLang="en-US" dirty="0">
                <a:solidFill>
                  <a:srgbClr val="4D4D4D"/>
                </a:solidFill>
                <a:latin typeface="-apple-system"/>
              </a:rPr>
              <a:t>交互式零知识证明可以通过</a:t>
            </a:r>
            <a:r>
              <a:rPr lang="fr-FR" altLang="zh-CN" b="0" i="0" dirty="0">
                <a:solidFill>
                  <a:srgbClr val="4D4D4D"/>
                </a:solidFill>
                <a:effectLst/>
                <a:latin typeface="-apple-system"/>
              </a:rPr>
              <a:t>Fiat-Shamir</a:t>
            </a:r>
            <a:r>
              <a:rPr lang="zh-CN" altLang="en-US" b="0" i="0" dirty="0">
                <a:solidFill>
                  <a:srgbClr val="4D4D4D"/>
                </a:solidFill>
                <a:effectLst/>
                <a:latin typeface="-apple-system"/>
              </a:rPr>
              <a:t>变换转换为非交互式零知识证明</a:t>
            </a:r>
            <a:endParaRPr lang="zh-CN" altLang="en-US" dirty="0"/>
          </a:p>
        </p:txBody>
      </p:sp>
      <p:sp>
        <p:nvSpPr>
          <p:cNvPr id="17" name="文本框 16">
            <a:extLst>
              <a:ext uri="{FF2B5EF4-FFF2-40B4-BE49-F238E27FC236}">
                <a16:creationId xmlns:a16="http://schemas.microsoft.com/office/drawing/2014/main" id="{86268DE4-8D37-6A2C-6525-74052F98D791}"/>
              </a:ext>
            </a:extLst>
          </p:cNvPr>
          <p:cNvSpPr txBox="1"/>
          <p:nvPr/>
        </p:nvSpPr>
        <p:spPr>
          <a:xfrm>
            <a:off x="674900" y="6282562"/>
            <a:ext cx="10317975" cy="461665"/>
          </a:xfrm>
          <a:prstGeom prst="rect">
            <a:avLst/>
          </a:prstGeom>
          <a:noFill/>
        </p:spPr>
        <p:txBody>
          <a:bodyPr wrap="square" rtlCol="0">
            <a:spAutoFit/>
          </a:bodyPr>
          <a:lstStyle/>
          <a:p>
            <a:r>
              <a:rPr lang="fr-FR" altLang="zh-CN" sz="1200" dirty="0">
                <a:solidFill>
                  <a:schemeClr val="bg1">
                    <a:lumMod val="65000"/>
                  </a:schemeClr>
                </a:solidFill>
              </a:rPr>
              <a:t>Fiat, Amos, and Adi Shamir. “How to prove yourself: Practical solutions to identification and signature problems.” Conference on the Theory and Application of Cryptographic Techniques. Springer, Berlin, Heidelberg, 1986.</a:t>
            </a:r>
            <a:r>
              <a:rPr lang="en-US" altLang="zh-CN" sz="1200" dirty="0">
                <a:hlinkClick r:id="rId9"/>
              </a:rPr>
              <a:t> How To Prove Yourself: Practical Solutions to Identification and Signature Problems | SpringerLink</a:t>
            </a:r>
            <a:endParaRPr lang="fr-FR" altLang="zh-CN" sz="1200" dirty="0">
              <a:solidFill>
                <a:schemeClr val="bg1">
                  <a:lumMod val="65000"/>
                </a:schemeClr>
              </a:solidFill>
            </a:endParaRPr>
          </a:p>
        </p:txBody>
      </p:sp>
    </p:spTree>
    <p:extLst>
      <p:ext uri="{BB962C8B-B14F-4D97-AF65-F5344CB8AC3E}">
        <p14:creationId xmlns:p14="http://schemas.microsoft.com/office/powerpoint/2010/main" val="3469711003"/>
      </p:ext>
    </p:extLst>
  </p:cSld>
  <p:clrMapOvr>
    <a:masterClrMapping/>
  </p:clrMapOvr>
  <p:transition advTm="3000">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14FED-EDBA-2D8F-C4C7-AE2E7FEBCFE6}"/>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AE91F6FC-1577-2C86-4C2D-49011E3922BD}"/>
              </a:ext>
            </a:extLst>
          </p:cNvPr>
          <p:cNvSpPr/>
          <p:nvPr/>
        </p:nvSpPr>
        <p:spPr>
          <a:xfrm>
            <a:off x="1466306" y="420084"/>
            <a:ext cx="1842249" cy="430887"/>
          </a:xfrm>
          <a:prstGeom prst="rect">
            <a:avLst/>
          </a:prstGeom>
        </p:spPr>
        <p:txBody>
          <a:bodyPr wrap="square" lIns="0" tIns="0" rIns="0" bIns="0">
            <a:spAutoFit/>
          </a:bodyPr>
          <a:lstStyle/>
          <a:p>
            <a:pPr algn="dist"/>
            <a:r>
              <a:rPr lang="en-US" altLang="zh-CN" sz="2800" b="1" dirty="0" err="1">
                <a:latin typeface="微软雅黑" panose="020B0503020204020204" pitchFamily="34" charset="-122"/>
                <a:ea typeface="微软雅黑" panose="020B0503020204020204" pitchFamily="34" charset="-122"/>
                <a:cs typeface="Arial" panose="020B0604020202020204" pitchFamily="34" charset="0"/>
              </a:rPr>
              <a:t>zk</a:t>
            </a:r>
            <a:r>
              <a:rPr lang="en-US" altLang="zh-CN"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-snark</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2BC5942A-76E9-411F-314F-AB7A1C8459F5}"/>
              </a:ext>
            </a:extLst>
          </p:cNvPr>
          <p:cNvSpPr/>
          <p:nvPr/>
        </p:nvSpPr>
        <p:spPr>
          <a:xfrm>
            <a:off x="627696" y="404224"/>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DDA9F92B-A375-1093-893D-3FCDCA410431}"/>
              </a:ext>
            </a:extLst>
          </p:cNvPr>
          <p:cNvSpPr>
            <a:spLocks noChangeArrowheads="1"/>
          </p:cNvSpPr>
          <p:nvPr/>
        </p:nvSpPr>
        <p:spPr bwMode="auto">
          <a:xfrm>
            <a:off x="884902" y="1377292"/>
            <a:ext cx="10078065" cy="4103416"/>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10" name="文本框 9">
            <a:extLst>
              <a:ext uri="{FF2B5EF4-FFF2-40B4-BE49-F238E27FC236}">
                <a16:creationId xmlns:a16="http://schemas.microsoft.com/office/drawing/2014/main" id="{63015B71-D6B6-43B7-8D24-925F3CB76A42}"/>
              </a:ext>
            </a:extLst>
          </p:cNvPr>
          <p:cNvSpPr txBox="1"/>
          <p:nvPr/>
        </p:nvSpPr>
        <p:spPr>
          <a:xfrm>
            <a:off x="1213059" y="1692678"/>
            <a:ext cx="9733934" cy="3091872"/>
          </a:xfrm>
          <a:prstGeom prst="rect">
            <a:avLst/>
          </a:prstGeom>
          <a:noFill/>
        </p:spPr>
        <p:txBody>
          <a:bodyPr wrap="square" rtlCol="0">
            <a:spAutoFit/>
          </a:bodyPr>
          <a:lstStyle/>
          <a:p>
            <a:pPr>
              <a:lnSpc>
                <a:spcPct val="150000"/>
              </a:lnSpc>
            </a:pPr>
            <a:r>
              <a:rPr lang="en-US" altLang="zh-CN" sz="2400" b="1" dirty="0" err="1"/>
              <a:t>zk</a:t>
            </a:r>
            <a:r>
              <a:rPr lang="en-US" altLang="zh-CN" sz="2400" b="1" dirty="0"/>
              <a:t>-SNARK</a:t>
            </a:r>
            <a:r>
              <a:rPr lang="zh-CN" altLang="zh-CN" dirty="0"/>
              <a:t>，</a:t>
            </a:r>
            <a:r>
              <a:rPr lang="en-US" altLang="zh-CN" b="1" dirty="0"/>
              <a:t>z</a:t>
            </a:r>
            <a:r>
              <a:rPr lang="en-US" altLang="zh-CN" dirty="0"/>
              <a:t>ero-</a:t>
            </a:r>
            <a:r>
              <a:rPr lang="en-US" altLang="zh-CN" b="1" dirty="0"/>
              <a:t>k</a:t>
            </a:r>
            <a:r>
              <a:rPr lang="en-US" altLang="zh-CN" dirty="0"/>
              <a:t>nowledge </a:t>
            </a:r>
            <a:r>
              <a:rPr lang="en-US" altLang="zh-CN" b="1" dirty="0" err="1"/>
              <a:t>S</a:t>
            </a:r>
            <a:r>
              <a:rPr lang="en-US" altLang="zh-CN" dirty="0" err="1"/>
              <a:t>uccint</a:t>
            </a:r>
            <a:r>
              <a:rPr lang="en-US" altLang="zh-CN" dirty="0"/>
              <a:t> </a:t>
            </a:r>
            <a:r>
              <a:rPr lang="en-US" altLang="zh-CN" b="1" dirty="0"/>
              <a:t>N</a:t>
            </a:r>
            <a:r>
              <a:rPr lang="en-US" altLang="zh-CN" dirty="0"/>
              <a:t>on-interactive </a:t>
            </a:r>
            <a:r>
              <a:rPr lang="en-US" altLang="zh-CN" b="1" dirty="0" err="1"/>
              <a:t>AR</a:t>
            </a:r>
            <a:r>
              <a:rPr lang="en-US" altLang="zh-CN" dirty="0" err="1"/>
              <a:t>guments</a:t>
            </a:r>
            <a:r>
              <a:rPr lang="en-US" altLang="zh-CN" dirty="0"/>
              <a:t> of </a:t>
            </a:r>
            <a:r>
              <a:rPr lang="en-US" altLang="zh-CN" b="1" dirty="0"/>
              <a:t>K</a:t>
            </a:r>
            <a:r>
              <a:rPr lang="en-US" altLang="zh-CN" dirty="0"/>
              <a:t>nowledge</a:t>
            </a:r>
            <a:r>
              <a:rPr lang="zh-CN" altLang="zh-CN" dirty="0"/>
              <a:t>的简称：</a:t>
            </a:r>
          </a:p>
          <a:p>
            <a:pPr marL="285750" lvl="0" indent="-285750">
              <a:lnSpc>
                <a:spcPct val="150000"/>
              </a:lnSpc>
              <a:buFont typeface="Arial" panose="020B0604020202020204" pitchFamily="34" charset="0"/>
              <a:buChar char="•"/>
            </a:pPr>
            <a:r>
              <a:rPr lang="en-US" altLang="zh-CN" b="1" dirty="0"/>
              <a:t>S</a:t>
            </a:r>
            <a:r>
              <a:rPr lang="en-US" altLang="zh-CN" dirty="0"/>
              <a:t>uccinct</a:t>
            </a:r>
            <a:r>
              <a:rPr lang="zh-CN" altLang="zh-CN" dirty="0"/>
              <a:t>：</a:t>
            </a:r>
            <a:r>
              <a:rPr lang="zh-CN" altLang="en-US" dirty="0"/>
              <a:t>简洁</a:t>
            </a:r>
            <a:r>
              <a:rPr lang="zh-CN" altLang="zh-CN" dirty="0"/>
              <a:t>证明的数据量比较小</a:t>
            </a:r>
          </a:p>
          <a:p>
            <a:pPr marL="285750" lvl="0" indent="-285750">
              <a:lnSpc>
                <a:spcPct val="150000"/>
              </a:lnSpc>
              <a:buFont typeface="Arial" panose="020B0604020202020204" pitchFamily="34" charset="0"/>
              <a:buChar char="•"/>
            </a:pPr>
            <a:r>
              <a:rPr lang="en-US" altLang="zh-CN" b="1" dirty="0"/>
              <a:t>N</a:t>
            </a:r>
            <a:r>
              <a:rPr lang="en-US" altLang="zh-CN" dirty="0"/>
              <a:t>on-interactive</a:t>
            </a:r>
            <a:r>
              <a:rPr lang="zh-CN" altLang="zh-CN" dirty="0"/>
              <a:t>：没有或者只有很少交互。</a:t>
            </a:r>
          </a:p>
          <a:p>
            <a:pPr marL="285750" lvl="0" indent="-285750">
              <a:lnSpc>
                <a:spcPct val="150000"/>
              </a:lnSpc>
              <a:buFont typeface="Arial" panose="020B0604020202020204" pitchFamily="34" charset="0"/>
              <a:buChar char="•"/>
            </a:pPr>
            <a:r>
              <a:rPr lang="en-US" altLang="zh-CN" b="1" dirty="0" err="1"/>
              <a:t>AR</a:t>
            </a:r>
            <a:r>
              <a:rPr lang="en-US" altLang="zh-CN" dirty="0" err="1"/>
              <a:t>guments</a:t>
            </a:r>
            <a:r>
              <a:rPr lang="zh-CN" altLang="zh-CN" dirty="0"/>
              <a:t>：</a:t>
            </a:r>
            <a:r>
              <a:rPr lang="zh-CN" altLang="en-US" b="0" i="0" dirty="0">
                <a:solidFill>
                  <a:srgbClr val="333333"/>
                </a:solidFill>
                <a:effectLst/>
                <a:latin typeface="PingFang SC"/>
              </a:rPr>
              <a:t>验证者只能抵抗计算能力有限的证明者的攻击。具有足够计算能力的证明者可以创建伪造的零知识证据以欺骗验证者。</a:t>
            </a:r>
            <a:endParaRPr lang="zh-CN" altLang="zh-CN" dirty="0"/>
          </a:p>
          <a:p>
            <a:pPr marL="285750" lvl="0" indent="-285750">
              <a:lnSpc>
                <a:spcPct val="150000"/>
              </a:lnSpc>
              <a:buFont typeface="Arial" panose="020B0604020202020204" pitchFamily="34" charset="0"/>
              <a:buChar char="•"/>
            </a:pPr>
            <a:r>
              <a:rPr lang="en-US" altLang="zh-CN" dirty="0"/>
              <a:t>of </a:t>
            </a:r>
            <a:r>
              <a:rPr lang="en-US" altLang="zh-CN" b="1" dirty="0"/>
              <a:t>K</a:t>
            </a:r>
            <a:r>
              <a:rPr lang="en-US" altLang="zh-CN" dirty="0"/>
              <a:t>nowledge</a:t>
            </a:r>
            <a:r>
              <a:rPr lang="zh-CN" altLang="zh-CN" dirty="0"/>
              <a:t>：对于证明者来说在不知道证据（</a:t>
            </a:r>
            <a:r>
              <a:rPr lang="en-US" altLang="zh-CN" dirty="0"/>
              <a:t>Witness</a:t>
            </a:r>
            <a:r>
              <a:rPr lang="zh-CN" altLang="zh-CN" dirty="0"/>
              <a:t>）的情况下，构造出一组参数和证明是不可能的。</a:t>
            </a:r>
          </a:p>
        </p:txBody>
      </p:sp>
    </p:spTree>
    <p:extLst>
      <p:ext uri="{BB962C8B-B14F-4D97-AF65-F5344CB8AC3E}">
        <p14:creationId xmlns:p14="http://schemas.microsoft.com/office/powerpoint/2010/main" val="3247441235"/>
      </p:ext>
    </p:extLst>
  </p:cSld>
  <p:clrMapOvr>
    <a:masterClrMapping/>
  </p:clrMapOvr>
  <p:transition advTm="3000">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7F61E-BA7D-22CA-4A13-2E583D1A9C03}"/>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20DC3428-6761-9795-B9B8-1EBADEEFC04F}"/>
              </a:ext>
            </a:extLst>
          </p:cNvPr>
          <p:cNvSpPr>
            <a:spLocks noChangeArrowheads="1"/>
          </p:cNvSpPr>
          <p:nvPr/>
        </p:nvSpPr>
        <p:spPr bwMode="auto">
          <a:xfrm>
            <a:off x="888936" y="1292378"/>
            <a:ext cx="10078065" cy="465557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10" name="文本框 9">
            <a:extLst>
              <a:ext uri="{FF2B5EF4-FFF2-40B4-BE49-F238E27FC236}">
                <a16:creationId xmlns:a16="http://schemas.microsoft.com/office/drawing/2014/main" id="{E45847E9-C9EB-3067-7F14-D626A1243CD3}"/>
              </a:ext>
            </a:extLst>
          </p:cNvPr>
          <p:cNvSpPr txBox="1"/>
          <p:nvPr/>
        </p:nvSpPr>
        <p:spPr>
          <a:xfrm>
            <a:off x="1217093" y="1607765"/>
            <a:ext cx="9733934" cy="3693319"/>
          </a:xfrm>
          <a:prstGeom prst="rect">
            <a:avLst/>
          </a:prstGeom>
          <a:noFill/>
        </p:spPr>
        <p:txBody>
          <a:bodyPr wrap="square" rtlCol="0">
            <a:spAutoFit/>
          </a:bodyPr>
          <a:lstStyle/>
          <a:p>
            <a:r>
              <a:rPr lang="en-US" altLang="zh-CN" b="1" dirty="0"/>
              <a:t>P</a:t>
            </a:r>
            <a:r>
              <a:rPr lang="zh-CN" altLang="zh-CN" b="1" dirty="0"/>
              <a:t>问题</a:t>
            </a:r>
            <a:r>
              <a:rPr lang="zh-CN" altLang="en-US" b="1" dirty="0"/>
              <a:t>：</a:t>
            </a:r>
            <a:r>
              <a:rPr lang="zh-CN" altLang="zh-CN" dirty="0"/>
              <a:t>在多项式时间内可解的问题。</a:t>
            </a:r>
          </a:p>
          <a:p>
            <a:pPr marL="285750" indent="-285750">
              <a:buFont typeface="Arial" panose="020B0604020202020204" pitchFamily="34" charset="0"/>
              <a:buChar char="•"/>
            </a:pPr>
            <a:r>
              <a:rPr lang="zh-CN" altLang="en-US" dirty="0"/>
              <a:t>求公钥：已知私钥</a:t>
            </a:r>
            <a:r>
              <a:rPr lang="en-US" altLang="zh-CN" dirty="0" err="1"/>
              <a:t>sk</a:t>
            </a:r>
            <a:r>
              <a:rPr lang="zh-CN" altLang="en-US" dirty="0"/>
              <a:t>和椭圆曲线基点</a:t>
            </a:r>
            <a:r>
              <a:rPr lang="en-US" altLang="zh-CN" dirty="0"/>
              <a:t>G</a:t>
            </a:r>
            <a:r>
              <a:rPr lang="zh-CN" altLang="en-US" dirty="0"/>
              <a:t>，能够快速计算出公钥</a:t>
            </a:r>
            <a:r>
              <a:rPr lang="en-US" altLang="zh-CN" dirty="0"/>
              <a:t>PK</a:t>
            </a:r>
            <a:r>
              <a:rPr lang="zh-CN" altLang="en-US" dirty="0"/>
              <a:t>，</a:t>
            </a:r>
            <a:r>
              <a:rPr lang="en-US" altLang="zh-CN" dirty="0"/>
              <a:t>PK:=</a:t>
            </a:r>
            <a:r>
              <a:rPr lang="en-US" altLang="zh-CN" dirty="0" err="1"/>
              <a:t>sk⋅G</a:t>
            </a:r>
            <a:endParaRPr lang="en-US" altLang="zh-CN" dirty="0"/>
          </a:p>
          <a:p>
            <a:pPr marL="285750" indent="-285750">
              <a:buFont typeface="Arial" panose="020B0604020202020204" pitchFamily="34" charset="0"/>
              <a:buChar char="•"/>
            </a:pPr>
            <a:r>
              <a:rPr lang="zh-CN" altLang="en-US" dirty="0"/>
              <a:t>求哈希：已知原象</a:t>
            </a:r>
            <a:r>
              <a:rPr lang="en-US" altLang="zh-CN" dirty="0"/>
              <a:t>x</a:t>
            </a:r>
            <a:r>
              <a:rPr lang="zh-CN" altLang="en-US" dirty="0"/>
              <a:t>和哈希函数</a:t>
            </a:r>
            <a:r>
              <a:rPr lang="en-US" altLang="zh-CN" dirty="0"/>
              <a:t>SHA256</a:t>
            </a:r>
            <a:r>
              <a:rPr lang="zh-CN" altLang="en-US" dirty="0"/>
              <a:t>，能够快速计算出函数值</a:t>
            </a:r>
            <a:r>
              <a:rPr lang="en-US" altLang="zh-CN" dirty="0"/>
              <a:t>y</a:t>
            </a:r>
            <a:r>
              <a:rPr lang="zh-CN" altLang="en-US" dirty="0"/>
              <a:t>，</a:t>
            </a:r>
            <a:r>
              <a:rPr lang="en-US" altLang="zh-CN" dirty="0"/>
              <a:t>y:=SHA256(x)</a:t>
            </a:r>
          </a:p>
          <a:p>
            <a:endParaRPr lang="en-US" altLang="zh-CN" b="1" dirty="0"/>
          </a:p>
          <a:p>
            <a:r>
              <a:rPr lang="en-US" altLang="zh-CN" b="1" dirty="0"/>
              <a:t>NP</a:t>
            </a:r>
            <a:r>
              <a:rPr lang="zh-CN" altLang="zh-CN" b="1" dirty="0"/>
              <a:t>问题</a:t>
            </a:r>
            <a:r>
              <a:rPr lang="zh-CN" altLang="zh-CN" dirty="0"/>
              <a:t>（</a:t>
            </a:r>
            <a:r>
              <a:rPr lang="en-US" altLang="zh-CN" dirty="0"/>
              <a:t>Non-Deterministic Polynomial Problem</a:t>
            </a:r>
            <a:r>
              <a:rPr lang="zh-CN" altLang="zh-CN" dirty="0"/>
              <a:t>）</a:t>
            </a:r>
            <a:endParaRPr lang="en-US" altLang="zh-CN" dirty="0"/>
          </a:p>
          <a:p>
            <a:r>
              <a:rPr lang="zh-CN" altLang="zh-CN" dirty="0"/>
              <a:t>不能在多项式</a:t>
            </a:r>
            <a:r>
              <a:rPr lang="zh-CN" altLang="en-US" dirty="0"/>
              <a:t>时间</a:t>
            </a:r>
            <a:r>
              <a:rPr lang="zh-CN" altLang="zh-CN" dirty="0"/>
              <a:t>内可解，但是可以在多项式时间内验证的问题。</a:t>
            </a:r>
            <a:endParaRPr lang="en-US" altLang="zh-CN" dirty="0"/>
          </a:p>
          <a:p>
            <a:pPr marL="285750" indent="-285750">
              <a:buFont typeface="Arial" panose="020B0604020202020204" pitchFamily="34" charset="0"/>
              <a:buChar char="•"/>
            </a:pPr>
            <a:r>
              <a:rPr lang="zh-CN" altLang="en-US" dirty="0"/>
              <a:t>求私钥</a:t>
            </a:r>
            <a:endParaRPr lang="en-US" altLang="zh-CN" dirty="0"/>
          </a:p>
          <a:p>
            <a:pPr marL="285750" indent="-285750">
              <a:buFont typeface="Arial" panose="020B0604020202020204" pitchFamily="34" charset="0"/>
              <a:buChar char="•"/>
            </a:pPr>
            <a:r>
              <a:rPr lang="zh-CN" altLang="en-US" dirty="0"/>
              <a:t>求哈希原象</a:t>
            </a:r>
            <a:endParaRPr lang="en-US" altLang="zh-CN" dirty="0"/>
          </a:p>
          <a:p>
            <a:endParaRPr lang="en-US" altLang="zh-CN" dirty="0"/>
          </a:p>
          <a:p>
            <a:r>
              <a:rPr lang="fr-FR" altLang="zh-CN" dirty="0"/>
              <a:t>zkSnark</a:t>
            </a:r>
            <a:r>
              <a:rPr lang="zh-CN" altLang="en-US" dirty="0"/>
              <a:t>中</a:t>
            </a:r>
            <a:r>
              <a:rPr lang="zh-CN" altLang="zh-CN" dirty="0"/>
              <a:t>，</a:t>
            </a:r>
            <a:r>
              <a:rPr lang="zh-CN" altLang="en-US" dirty="0"/>
              <a:t>认为</a:t>
            </a:r>
            <a:r>
              <a:rPr lang="en-US" altLang="zh-CN" dirty="0"/>
              <a:t>NP</a:t>
            </a:r>
            <a:r>
              <a:rPr lang="zh-CN" altLang="zh-CN" dirty="0"/>
              <a:t>问题不等于</a:t>
            </a:r>
            <a:r>
              <a:rPr lang="en-US" altLang="zh-CN" dirty="0"/>
              <a:t>P</a:t>
            </a:r>
            <a:r>
              <a:rPr lang="zh-CN" altLang="zh-CN" dirty="0"/>
              <a:t>问题，也就是说，</a:t>
            </a:r>
            <a:r>
              <a:rPr lang="en-US" altLang="zh-CN" dirty="0"/>
              <a:t>NP</a:t>
            </a:r>
            <a:r>
              <a:rPr lang="zh-CN" altLang="zh-CN" dirty="0"/>
              <a:t>问题不存在多项式解法。</a:t>
            </a:r>
          </a:p>
          <a:p>
            <a:endParaRPr lang="en-US" altLang="zh-CN" b="1" dirty="0"/>
          </a:p>
          <a:p>
            <a:r>
              <a:rPr lang="en-US" altLang="zh-CN" b="1" dirty="0"/>
              <a:t>NPC</a:t>
            </a:r>
            <a:r>
              <a:rPr lang="zh-CN" altLang="zh-CN" b="1" dirty="0"/>
              <a:t>问题</a:t>
            </a:r>
            <a:endParaRPr lang="en-US" altLang="zh-CN" b="1" dirty="0"/>
          </a:p>
          <a:p>
            <a:r>
              <a:rPr lang="zh-CN" altLang="zh-CN" dirty="0"/>
              <a:t>是一个</a:t>
            </a:r>
            <a:r>
              <a:rPr lang="en-US" altLang="zh-CN" dirty="0"/>
              <a:t>NP</a:t>
            </a:r>
            <a:r>
              <a:rPr lang="zh-CN" altLang="zh-CN" dirty="0"/>
              <a:t>问题，所有的</a:t>
            </a:r>
            <a:r>
              <a:rPr lang="en-US" altLang="zh-CN" dirty="0"/>
              <a:t>NP</a:t>
            </a:r>
            <a:r>
              <a:rPr lang="zh-CN" altLang="zh-CN" dirty="0"/>
              <a:t>问题都能归约</a:t>
            </a:r>
            <a:r>
              <a:rPr lang="zh-CN" altLang="en-US" dirty="0"/>
              <a:t>为此问题</a:t>
            </a:r>
            <a:r>
              <a:rPr lang="zh-CN" altLang="zh-CN" dirty="0"/>
              <a:t>。</a:t>
            </a:r>
          </a:p>
        </p:txBody>
      </p:sp>
      <p:sp>
        <p:nvSpPr>
          <p:cNvPr id="2" name="Rectangle 47">
            <a:extLst>
              <a:ext uri="{FF2B5EF4-FFF2-40B4-BE49-F238E27FC236}">
                <a16:creationId xmlns:a16="http://schemas.microsoft.com/office/drawing/2014/main" id="{006F2F7A-50C9-76BF-B455-DD1844C394B3}"/>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P</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NP</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、多项式整除问题</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a:extLst>
              <a:ext uri="{FF2B5EF4-FFF2-40B4-BE49-F238E27FC236}">
                <a16:creationId xmlns:a16="http://schemas.microsoft.com/office/drawing/2014/main" id="{C8D2609A-A38E-8121-6F38-ED2C406BADDE}"/>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Tree>
    <p:extLst>
      <p:ext uri="{BB962C8B-B14F-4D97-AF65-F5344CB8AC3E}">
        <p14:creationId xmlns:p14="http://schemas.microsoft.com/office/powerpoint/2010/main" val="1618653911"/>
      </p:ext>
    </p:extLst>
  </p:cSld>
  <p:clrMapOvr>
    <a:masterClrMapping/>
  </p:clrMapOvr>
  <p:transition advTm="3000">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834AB-EBA3-A7BA-018F-7EBC9975EE8D}"/>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49BB5252-A355-4207-ACB9-C159888B6ADA}"/>
              </a:ext>
            </a:extLst>
          </p:cNvPr>
          <p:cNvSpPr/>
          <p:nvPr/>
        </p:nvSpPr>
        <p:spPr>
          <a:xfrm>
            <a:off x="1313906" y="351247"/>
            <a:ext cx="4437965" cy="430887"/>
          </a:xfrm>
          <a:prstGeom prst="rect">
            <a:avLst/>
          </a:prstGeom>
        </p:spPr>
        <p:txBody>
          <a:bodyPr wrap="square" lIns="0" tIns="0" rIns="0" bIns="0">
            <a:spAutoFit/>
          </a:bodyPr>
          <a:lstStyle/>
          <a:p>
            <a:r>
              <a:rPr lang="en-US" altLang="zh-CN" sz="2800" b="1" dirty="0">
                <a:latin typeface="微软雅黑" panose="020B0503020204020204" pitchFamily="34" charset="-122"/>
                <a:ea typeface="微软雅黑" panose="020B0503020204020204" pitchFamily="34" charset="-122"/>
                <a:cs typeface="Arial" panose="020B0604020202020204" pitchFamily="34" charset="0"/>
              </a:rPr>
              <a:t>P</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a:t>
            </a: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NP</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、多项式整除问题</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45B30148-F64C-37F9-4F5B-2D1580D4DE48}"/>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8AD8C432-8A5A-B372-3361-F4E28C0F4F73}"/>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43" name="文本框 42">
            <a:extLst>
              <a:ext uri="{FF2B5EF4-FFF2-40B4-BE49-F238E27FC236}">
                <a16:creationId xmlns:a16="http://schemas.microsoft.com/office/drawing/2014/main" id="{9126ABC1-4D24-5F09-2092-57D1528F178D}"/>
              </a:ext>
            </a:extLst>
          </p:cNvPr>
          <p:cNvSpPr txBox="1"/>
          <p:nvPr/>
        </p:nvSpPr>
        <p:spPr>
          <a:xfrm>
            <a:off x="1088931" y="1447979"/>
            <a:ext cx="6126480" cy="369332"/>
          </a:xfrm>
          <a:prstGeom prst="rect">
            <a:avLst/>
          </a:prstGeom>
          <a:noFill/>
        </p:spPr>
        <p:txBody>
          <a:bodyPr wrap="square">
            <a:spAutoFit/>
          </a:bodyPr>
          <a:lstStyle/>
          <a:p>
            <a:r>
              <a:rPr lang="zh-CN" altLang="en-US" sz="1800" b="1" dirty="0">
                <a:latin typeface="微软雅黑" panose="020B0503020204020204" pitchFamily="34" charset="-122"/>
                <a:ea typeface="微软雅黑" panose="020B0503020204020204" pitchFamily="34" charset="-122"/>
                <a:cs typeface="Arial" panose="020B0604020202020204" pitchFamily="34" charset="0"/>
              </a:rPr>
              <a:t>多项式整除问题</a:t>
            </a:r>
            <a:endParaRPr lang="zh-CN" altLang="en-US" dirty="0"/>
          </a:p>
        </p:txBody>
      </p:sp>
      <p:pic>
        <p:nvPicPr>
          <p:cNvPr id="92" name="图片 91">
            <a:extLst>
              <a:ext uri="{FF2B5EF4-FFF2-40B4-BE49-F238E27FC236}">
                <a16:creationId xmlns:a16="http://schemas.microsoft.com/office/drawing/2014/main" id="{1EFA6DBC-9AE5-8371-CF22-D512BDB75162}"/>
              </a:ext>
            </a:extLst>
          </p:cNvPr>
          <p:cNvPicPr>
            <a:picLocks noChangeAspect="1"/>
          </p:cNvPicPr>
          <p:nvPr/>
        </p:nvPicPr>
        <p:blipFill>
          <a:blip r:embed="rId3"/>
          <a:stretch>
            <a:fillRect/>
          </a:stretch>
        </p:blipFill>
        <p:spPr>
          <a:xfrm>
            <a:off x="1502571" y="1863007"/>
            <a:ext cx="8865108" cy="2378964"/>
          </a:xfrm>
          <a:prstGeom prst="rect">
            <a:avLst/>
          </a:prstGeom>
        </p:spPr>
      </p:pic>
      <p:pic>
        <p:nvPicPr>
          <p:cNvPr id="101" name="图片 100">
            <a:extLst>
              <a:ext uri="{FF2B5EF4-FFF2-40B4-BE49-F238E27FC236}">
                <a16:creationId xmlns:a16="http://schemas.microsoft.com/office/drawing/2014/main" id="{BC8959C2-1660-0E53-DEF4-5C3A0D516501}"/>
              </a:ext>
            </a:extLst>
          </p:cNvPr>
          <p:cNvPicPr>
            <a:picLocks noChangeAspect="1"/>
          </p:cNvPicPr>
          <p:nvPr/>
        </p:nvPicPr>
        <p:blipFill>
          <a:blip r:embed="rId4"/>
          <a:stretch>
            <a:fillRect/>
          </a:stretch>
        </p:blipFill>
        <p:spPr>
          <a:xfrm>
            <a:off x="1495414" y="4411232"/>
            <a:ext cx="8865108" cy="1586484"/>
          </a:xfrm>
          <a:prstGeom prst="rect">
            <a:avLst/>
          </a:prstGeom>
        </p:spPr>
      </p:pic>
    </p:spTree>
    <p:extLst>
      <p:ext uri="{BB962C8B-B14F-4D97-AF65-F5344CB8AC3E}">
        <p14:creationId xmlns:p14="http://schemas.microsoft.com/office/powerpoint/2010/main" val="724246422"/>
      </p:ext>
    </p:extLst>
  </p:cSld>
  <p:clrMapOvr>
    <a:masterClrMapping/>
  </p:clrMapOvr>
  <p:transition advTm="3000">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1DF34-CBBB-FD08-AF33-0573D6C37170}"/>
            </a:ext>
          </a:extLst>
        </p:cNvPr>
        <p:cNvGrpSpPr/>
        <p:nvPr/>
      </p:nvGrpSpPr>
      <p:grpSpPr>
        <a:xfrm>
          <a:off x="0" y="0"/>
          <a:ext cx="0" cy="0"/>
          <a:chOff x="0" y="0"/>
          <a:chExt cx="0" cy="0"/>
        </a:xfrm>
      </p:grpSpPr>
      <p:sp>
        <p:nvSpPr>
          <p:cNvPr id="6" name="Rectangle 47">
            <a:extLst>
              <a:ext uri="{FF2B5EF4-FFF2-40B4-BE49-F238E27FC236}">
                <a16:creationId xmlns:a16="http://schemas.microsoft.com/office/drawing/2014/main" id="{AA1415C2-0968-8030-A6F3-1AE575B39C53}"/>
              </a:ext>
            </a:extLst>
          </p:cNvPr>
          <p:cNvSpPr/>
          <p:nvPr/>
        </p:nvSpPr>
        <p:spPr>
          <a:xfrm>
            <a:off x="1313906" y="351247"/>
            <a:ext cx="4437965" cy="430887"/>
          </a:xfrm>
          <a:prstGeom prst="rect">
            <a:avLst/>
          </a:prstGeom>
        </p:spPr>
        <p:txBody>
          <a:bodyPr wrap="square" lIns="0" tIns="0" rIns="0" bIns="0">
            <a:spAutoFit/>
          </a:bodyPr>
          <a:lstStyle/>
          <a:p>
            <a:r>
              <a:rPr lang="zh-CN" altLang="en-US" sz="2800" b="1" dirty="0">
                <a:latin typeface="微软雅黑" panose="020B0503020204020204" pitchFamily="34" charset="-122"/>
                <a:ea typeface="微软雅黑" panose="020B0503020204020204" pitchFamily="34" charset="-122"/>
                <a:cs typeface="Arial" panose="020B0604020202020204" pitchFamily="34" charset="0"/>
              </a:rPr>
              <a:t>多项式零知识证明</a:t>
            </a:r>
            <a:endParaRPr lang="zh-CN" altLang="en-US" sz="2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a:extLst>
              <a:ext uri="{FF2B5EF4-FFF2-40B4-BE49-F238E27FC236}">
                <a16:creationId xmlns:a16="http://schemas.microsoft.com/office/drawing/2014/main" id="{2DB92712-CBF3-86D1-6D1D-DAAE6EF35206}"/>
              </a:ext>
            </a:extLst>
          </p:cNvPr>
          <p:cNvSpPr/>
          <p:nvPr/>
        </p:nvSpPr>
        <p:spPr>
          <a:xfrm>
            <a:off x="475296" y="335387"/>
            <a:ext cx="413640" cy="492443"/>
          </a:xfrm>
          <a:prstGeom prst="rect">
            <a:avLst/>
          </a:prstGeom>
        </p:spPr>
        <p:txBody>
          <a:bodyPr wrap="square" lIns="0" tIns="0" rIns="0" bIns="0">
            <a:spAutoFit/>
          </a:bodyPr>
          <a:lstStyle/>
          <a:p>
            <a:pPr algn="dist"/>
            <a:r>
              <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rPr>
              <a:t>01</a:t>
            </a:r>
          </a:p>
        </p:txBody>
      </p:sp>
      <p:sp>
        <p:nvSpPr>
          <p:cNvPr id="8" name="矩形 7">
            <a:extLst>
              <a:ext uri="{FF2B5EF4-FFF2-40B4-BE49-F238E27FC236}">
                <a16:creationId xmlns:a16="http://schemas.microsoft.com/office/drawing/2014/main" id="{A5C738B6-939C-14B6-75B1-50FA503FAD0D}"/>
              </a:ext>
            </a:extLst>
          </p:cNvPr>
          <p:cNvSpPr>
            <a:spLocks noChangeArrowheads="1"/>
          </p:cNvSpPr>
          <p:nvPr/>
        </p:nvSpPr>
        <p:spPr bwMode="auto">
          <a:xfrm>
            <a:off x="888936" y="1208735"/>
            <a:ext cx="10078065" cy="4788981"/>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grpSp>
        <p:nvGrpSpPr>
          <p:cNvPr id="5" name="组合 4">
            <a:extLst>
              <a:ext uri="{FF2B5EF4-FFF2-40B4-BE49-F238E27FC236}">
                <a16:creationId xmlns:a16="http://schemas.microsoft.com/office/drawing/2014/main" id="{94FD1BB7-7A53-101F-905B-A3DAE3187965}"/>
              </a:ext>
            </a:extLst>
          </p:cNvPr>
          <p:cNvGrpSpPr/>
          <p:nvPr/>
        </p:nvGrpSpPr>
        <p:grpSpPr>
          <a:xfrm>
            <a:off x="1224999" y="1293298"/>
            <a:ext cx="9653095" cy="4619854"/>
            <a:chOff x="1375064" y="1618066"/>
            <a:chExt cx="9653095" cy="4619854"/>
          </a:xfrm>
        </p:grpSpPr>
        <p:sp>
          <p:nvSpPr>
            <p:cNvPr id="2" name="文本框 1">
              <a:extLst>
                <a:ext uri="{FF2B5EF4-FFF2-40B4-BE49-F238E27FC236}">
                  <a16:creationId xmlns:a16="http://schemas.microsoft.com/office/drawing/2014/main" id="{2CC62DAC-0B7D-0C0A-0D7B-B135427F6550}"/>
                </a:ext>
              </a:extLst>
            </p:cNvPr>
            <p:cNvSpPr txBox="1"/>
            <p:nvPr/>
          </p:nvSpPr>
          <p:spPr>
            <a:xfrm>
              <a:off x="1375064" y="1618066"/>
              <a:ext cx="9653095" cy="4619854"/>
            </a:xfrm>
            <a:prstGeom prst="rect">
              <a:avLst/>
            </a:prstGeom>
            <a:noFill/>
          </p:spPr>
          <p:txBody>
            <a:bodyPr wrap="square" rtlCol="0">
              <a:spAutoFit/>
            </a:bodyPr>
            <a:lstStyle/>
            <a:p>
              <a:pPr>
                <a:lnSpc>
                  <a:spcPct val="150000"/>
                </a:lnSpc>
              </a:pPr>
              <a:r>
                <a:rPr lang="en-US" altLang="zh-CN" b="1" dirty="0">
                  <a:latin typeface="等线" panose="02010600030101010101" pitchFamily="2" charset="-122"/>
                  <a:ea typeface="等线" panose="02010600030101010101" pitchFamily="2" charset="-122"/>
                </a:rPr>
                <a:t>P </a:t>
              </a:r>
              <a:r>
                <a:rPr lang="zh-CN" altLang="en-US" b="1" dirty="0">
                  <a:latin typeface="等线" panose="02010600030101010101" pitchFamily="2" charset="-122"/>
                  <a:ea typeface="等线" panose="02010600030101010101" pitchFamily="2" charset="-122"/>
                </a:rPr>
                <a:t>证明知道一个多项式</a:t>
              </a:r>
              <a:r>
                <a:rPr lang="en-US" altLang="zh-CN" b="1" dirty="0">
                  <a:latin typeface="等线" panose="02010600030101010101" pitchFamily="2" charset="-122"/>
                  <a:ea typeface="等线" panose="02010600030101010101" pitchFamily="2" charset="-122"/>
                </a:rPr>
                <a:t>p(x)</a:t>
              </a:r>
              <a:endParaRPr lang="en-US" altLang="zh-CN" dirty="0">
                <a:latin typeface="等线" panose="02010600030101010101" pitchFamily="2" charset="-122"/>
                <a:ea typeface="等线" panose="02010600030101010101" pitchFamily="2" charset="-122"/>
              </a:endParaRPr>
            </a:p>
            <a:p>
              <a:pPr>
                <a:lnSpc>
                  <a:spcPct val="150000"/>
                </a:lnSpc>
              </a:pPr>
              <a:r>
                <a:rPr lang="zh-CN" altLang="en-US" dirty="0">
                  <a:latin typeface="等线" panose="02010600030101010101" pitchFamily="2" charset="-122"/>
                  <a:ea typeface="等线" panose="02010600030101010101" pitchFamily="2" charset="-122"/>
                </a:rPr>
                <a:t>将证明两个多项式相同转化为证明两个多项式在某个点的取值相同</a:t>
              </a:r>
              <a:endParaRPr lang="en-US" altLang="zh-CN" dirty="0">
                <a:latin typeface="等线" panose="02010600030101010101" pitchFamily="2" charset="-122"/>
                <a:ea typeface="等线" panose="02010600030101010101" pitchFamily="2" charset="-122"/>
              </a:endParaRPr>
            </a:p>
            <a:p>
              <a:pPr>
                <a:lnSpc>
                  <a:spcPct val="150000"/>
                </a:lnSpc>
              </a:pPr>
              <a:endParaRPr lang="en-US" altLang="zh-CN"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rPr>
                <a:t>V </a:t>
              </a:r>
              <a:r>
                <a:rPr lang="zh-CN" altLang="en-US" dirty="0">
                  <a:latin typeface="等线" panose="02010600030101010101" pitchFamily="2" charset="-122"/>
                  <a:ea typeface="等线" panose="02010600030101010101" pitchFamily="2" charset="-122"/>
                </a:rPr>
                <a:t>在大范围内随机生成一个数 </a:t>
              </a:r>
              <a:r>
                <a:rPr lang="en-US" altLang="zh-CN" dirty="0">
                  <a:latin typeface="等线" panose="02010600030101010101" pitchFamily="2" charset="-122"/>
                  <a:ea typeface="等线" panose="02010600030101010101" pitchFamily="2" charset="-122"/>
                </a:rPr>
                <a:t>s </a:t>
              </a:r>
              <a:r>
                <a:rPr lang="zh-CN" altLang="en-US" dirty="0">
                  <a:latin typeface="等线" panose="02010600030101010101" pitchFamily="2" charset="-122"/>
                  <a:ea typeface="等线" panose="02010600030101010101" pitchFamily="2" charset="-122"/>
                </a:rPr>
                <a:t>并将其发送给 </a:t>
              </a:r>
              <a:r>
                <a:rPr lang="en-US" altLang="zh-CN" dirty="0">
                  <a:latin typeface="等线" panose="02010600030101010101" pitchFamily="2" charset="-122"/>
                  <a:ea typeface="等线" panose="02010600030101010101" pitchFamily="2" charset="-122"/>
                </a:rPr>
                <a:t>P </a:t>
              </a:r>
            </a:p>
            <a:p>
              <a:pPr marL="285750" indent="-285750">
                <a:lnSpc>
                  <a:spcPct val="15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rPr>
                <a:t>P </a:t>
              </a:r>
              <a:r>
                <a:rPr lang="zh-CN" altLang="en-US" dirty="0">
                  <a:latin typeface="等线" panose="02010600030101010101" pitchFamily="2" charset="-122"/>
                  <a:ea typeface="等线" panose="02010600030101010101" pitchFamily="2" charset="-122"/>
                </a:rPr>
                <a:t>给出他所知道的多项式在 </a:t>
              </a:r>
              <a:r>
                <a:rPr lang="en-US" altLang="zh-CN" dirty="0">
                  <a:latin typeface="等线" panose="02010600030101010101" pitchFamily="2" charset="-122"/>
                  <a:ea typeface="等线" panose="02010600030101010101" pitchFamily="2" charset="-122"/>
                </a:rPr>
                <a:t>s </a:t>
              </a:r>
              <a:r>
                <a:rPr lang="zh-CN" altLang="en-US" dirty="0">
                  <a:latin typeface="等线" panose="02010600030101010101" pitchFamily="2" charset="-122"/>
                  <a:ea typeface="等线" panose="02010600030101010101" pitchFamily="2" charset="-122"/>
                </a:rPr>
                <a:t>这点的值。</a:t>
              </a:r>
              <a:endParaRPr lang="en-US" altLang="zh-CN" dirty="0">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rPr>
                <a:t>V </a:t>
              </a:r>
              <a:r>
                <a:rPr lang="zh-CN" altLang="en-US" dirty="0">
                  <a:latin typeface="等线" panose="02010600030101010101" pitchFamily="2" charset="-122"/>
                  <a:ea typeface="等线" panose="02010600030101010101" pitchFamily="2" charset="-122"/>
                </a:rPr>
                <a:t>收到 </a:t>
              </a:r>
              <a:r>
                <a:rPr lang="en-US" altLang="zh-CN" dirty="0">
                  <a:latin typeface="等线" panose="02010600030101010101" pitchFamily="2" charset="-122"/>
                  <a:ea typeface="等线" panose="02010600030101010101" pitchFamily="2" charset="-122"/>
                </a:rPr>
                <a:t>P </a:t>
              </a:r>
              <a:r>
                <a:rPr lang="zh-CN" altLang="en-US" dirty="0">
                  <a:latin typeface="等线" panose="02010600030101010101" pitchFamily="2" charset="-122"/>
                  <a:ea typeface="等线" panose="02010600030101010101" pitchFamily="2" charset="-122"/>
                </a:rPr>
                <a:t>给出的这个值后，比较与 </a:t>
              </a:r>
              <a:r>
                <a:rPr lang="en-US" altLang="zh-CN" dirty="0">
                  <a:latin typeface="等线" panose="02010600030101010101" pitchFamily="2" charset="-122"/>
                  <a:ea typeface="等线" panose="02010600030101010101" pitchFamily="2" charset="-122"/>
                </a:rPr>
                <a:t>p(s) </a:t>
              </a:r>
              <a:r>
                <a:rPr lang="zh-CN" altLang="en-US" dirty="0">
                  <a:latin typeface="等线" panose="02010600030101010101" pitchFamily="2" charset="-122"/>
                  <a:ea typeface="等线" panose="02010600030101010101" pitchFamily="2" charset="-122"/>
                </a:rPr>
                <a:t>是否相同，若相同则接受</a:t>
              </a:r>
              <a:endParaRPr lang="en-US" altLang="zh-CN" dirty="0">
                <a:latin typeface="等线" panose="02010600030101010101" pitchFamily="2" charset="-122"/>
                <a:ea typeface="等线" panose="02010600030101010101" pitchFamily="2" charset="-122"/>
              </a:endParaRPr>
            </a:p>
            <a:p>
              <a:pPr>
                <a:lnSpc>
                  <a:spcPct val="150000"/>
                </a:lnSpc>
              </a:pPr>
              <a:endParaRPr lang="en-US" altLang="zh-CN" dirty="0">
                <a:latin typeface="等线" panose="02010600030101010101" pitchFamily="2" charset="-122"/>
                <a:ea typeface="等线" panose="02010600030101010101" pitchFamily="2" charset="-122"/>
              </a:endParaRPr>
            </a:p>
            <a:p>
              <a:pPr>
                <a:lnSpc>
                  <a:spcPct val="150000"/>
                </a:lnSpc>
              </a:pPr>
              <a:r>
                <a:rPr lang="en-US" altLang="zh-CN" sz="1800" b="1" dirty="0">
                  <a:effectLst/>
                  <a:latin typeface="等线" panose="02010600030101010101" pitchFamily="2" charset="-122"/>
                  <a:cs typeface="Times New Roman" panose="02020603050405020304" pitchFamily="18" charset="0"/>
                </a:rPr>
                <a:t>Schwartz-Zippel</a:t>
              </a:r>
              <a:r>
                <a:rPr lang="zh-CN" altLang="en-US" sz="1800" b="1" dirty="0">
                  <a:effectLst/>
                  <a:latin typeface="等线" panose="02010600030101010101" pitchFamily="2" charset="-122"/>
                  <a:cs typeface="Times New Roman" panose="02020603050405020304" pitchFamily="18" charset="0"/>
                </a:rPr>
                <a:t>定理</a:t>
              </a:r>
              <a:endParaRPr lang="en-US" altLang="zh-CN" sz="1800" b="1"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en-US" dirty="0"/>
                <a:t>若</a:t>
              </a:r>
              <a:r>
                <a:rPr lang="en-US" altLang="zh-CN" dirty="0"/>
                <a:t>p(x) ̸= f(x)</a:t>
              </a:r>
              <a:r>
                <a:rPr lang="zh-CN" altLang="en-US" dirty="0"/>
                <a:t>，且假设 </a:t>
              </a:r>
              <a:r>
                <a:rPr lang="en-US" altLang="zh-CN" dirty="0"/>
                <a:t>f(x) </a:t>
              </a:r>
              <a:r>
                <a:rPr lang="zh-CN" altLang="en-US" dirty="0"/>
                <a:t>和 </a:t>
              </a:r>
              <a:r>
                <a:rPr lang="en-US" altLang="zh-CN" dirty="0"/>
                <a:t>p(x) </a:t>
              </a:r>
              <a:r>
                <a:rPr lang="zh-CN" altLang="en-US" dirty="0"/>
                <a:t>的最高次数为 </a:t>
              </a:r>
              <a:r>
                <a:rPr lang="en-US" altLang="zh-CN" dirty="0"/>
                <a:t>d </a:t>
              </a:r>
              <a:r>
                <a:rPr lang="zh-CN" altLang="en-US" dirty="0"/>
                <a:t>次，则</a:t>
              </a:r>
              <a:r>
                <a:rPr lang="en-US" altLang="zh-CN" dirty="0"/>
                <a:t>f(x) </a:t>
              </a:r>
              <a:r>
                <a:rPr lang="zh-CN" altLang="en-US" dirty="0"/>
                <a:t>与 </a:t>
              </a:r>
              <a:r>
                <a:rPr lang="en-US" altLang="zh-CN" dirty="0"/>
                <a:t>p(x) </a:t>
              </a:r>
              <a:r>
                <a:rPr lang="zh-CN" altLang="en-US" dirty="0"/>
                <a:t>最多有 </a:t>
              </a:r>
              <a:r>
                <a:rPr lang="en-US" altLang="zh-CN" dirty="0"/>
                <a:t>d </a:t>
              </a:r>
              <a:r>
                <a:rPr lang="zh-CN" altLang="en-US" dirty="0"/>
                <a:t>个交点。</a:t>
              </a:r>
              <a:endParaRPr lang="en-US" altLang="zh-CN" dirty="0"/>
            </a:p>
            <a:p>
              <a:pPr>
                <a:lnSpc>
                  <a:spcPct val="150000"/>
                </a:lnSpc>
              </a:pPr>
              <a:r>
                <a:rPr lang="zh-CN" altLang="en-US" dirty="0"/>
                <a:t>即</a:t>
              </a:r>
              <a:endParaRPr lang="en-US" altLang="zh-CN" dirty="0"/>
            </a:p>
            <a:p>
              <a:pPr>
                <a:lnSpc>
                  <a:spcPct val="150000"/>
                </a:lnSpc>
              </a:pPr>
              <a:endParaRPr lang="zh-CN" altLang="en-US" dirty="0"/>
            </a:p>
          </p:txBody>
        </p:sp>
        <p:graphicFrame>
          <p:nvGraphicFramePr>
            <p:cNvPr id="3" name="对象 2">
              <a:extLst>
                <a:ext uri="{FF2B5EF4-FFF2-40B4-BE49-F238E27FC236}">
                  <a16:creationId xmlns:a16="http://schemas.microsoft.com/office/drawing/2014/main" id="{23F15C9C-A679-405B-5E6C-820C3EB91083}"/>
                </a:ext>
              </a:extLst>
            </p:cNvPr>
            <p:cNvGraphicFramePr>
              <a:graphicFrameLocks noChangeAspect="1"/>
            </p:cNvGraphicFramePr>
            <p:nvPr>
              <p:extLst>
                <p:ext uri="{D42A27DB-BD31-4B8C-83A1-F6EECF244321}">
                  <p14:modId xmlns:p14="http://schemas.microsoft.com/office/powerpoint/2010/main" val="3592750411"/>
                </p:ext>
              </p:extLst>
            </p:nvPr>
          </p:nvGraphicFramePr>
          <p:xfrm>
            <a:off x="2191200" y="5361760"/>
            <a:ext cx="2683375" cy="575009"/>
          </p:xfrm>
          <a:graphic>
            <a:graphicData uri="http://schemas.openxmlformats.org/presentationml/2006/ole">
              <mc:AlternateContent xmlns:mc="http://schemas.openxmlformats.org/markup-compatibility/2006">
                <mc:Choice xmlns:v="urn:schemas-microsoft-com:vml" Requires="v">
                  <p:oleObj name="Equation" r:id="rId3" imgW="1955520" imgH="419040" progId="Equation.DSMT4">
                    <p:embed/>
                  </p:oleObj>
                </mc:Choice>
                <mc:Fallback>
                  <p:oleObj name="Equation" r:id="rId3" imgW="1955520" imgH="419040" progId="Equation.DSMT4">
                    <p:embed/>
                    <p:pic>
                      <p:nvPicPr>
                        <p:cNvPr id="0" name=""/>
                        <p:cNvPicPr/>
                        <p:nvPr/>
                      </p:nvPicPr>
                      <p:blipFill>
                        <a:blip r:embed="rId4"/>
                        <a:stretch>
                          <a:fillRect/>
                        </a:stretch>
                      </p:blipFill>
                      <p:spPr>
                        <a:xfrm>
                          <a:off x="2191200" y="5361760"/>
                          <a:ext cx="2683375" cy="575009"/>
                        </a:xfrm>
                        <a:prstGeom prst="rect">
                          <a:avLst/>
                        </a:prstGeom>
                      </p:spPr>
                    </p:pic>
                  </p:oleObj>
                </mc:Fallback>
              </mc:AlternateContent>
            </a:graphicData>
          </a:graphic>
        </p:graphicFrame>
      </p:grpSp>
    </p:spTree>
    <p:extLst>
      <p:ext uri="{BB962C8B-B14F-4D97-AF65-F5344CB8AC3E}">
        <p14:creationId xmlns:p14="http://schemas.microsoft.com/office/powerpoint/2010/main" val="2648254407"/>
      </p:ext>
    </p:extLst>
  </p:cSld>
  <p:clrMapOvr>
    <a:masterClrMapping/>
  </p:clrMapOvr>
  <p:transition advTm="3000">
    <p:pull dir="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2447</Words>
  <Application>Microsoft Office PowerPoint</Application>
  <PresentationFormat>宽屏</PresentationFormat>
  <Paragraphs>277</Paragraphs>
  <Slides>37</Slides>
  <Notes>37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5" baseType="lpstr">
      <vt:lpstr>-apple-system</vt:lpstr>
      <vt:lpstr>Helvetica Neue</vt:lpstr>
      <vt:lpstr>PingFang SC</vt:lpstr>
      <vt:lpstr>sohne</vt:lpstr>
      <vt:lpstr>source-code-pro</vt:lpstr>
      <vt:lpstr>等线</vt:lpstr>
      <vt:lpstr>微软雅黑</vt:lpstr>
      <vt:lpstr>字魂58号-创中黑</vt:lpstr>
      <vt:lpstr>字魂59号-创粗黑</vt:lpstr>
      <vt:lpstr>Arial</vt:lpstr>
      <vt:lpstr>Calibri</vt:lpstr>
      <vt:lpstr>Calibri Light</vt:lpstr>
      <vt:lpstr>Cambria</vt:lpstr>
      <vt:lpstr>Cambria Math</vt:lpstr>
      <vt:lpstr>Impact</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艺涵 刘</cp:lastModifiedBy>
  <cp:revision>80</cp:revision>
  <dcterms:created xsi:type="dcterms:W3CDTF">2017-03-10T15:18:00Z</dcterms:created>
  <dcterms:modified xsi:type="dcterms:W3CDTF">2024-12-15T02:25:15Z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