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67" r:id="rId7"/>
    <p:sldId id="268" r:id="rId8"/>
    <p:sldId id="270" r:id="rId9"/>
    <p:sldId id="25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76" autoAdjust="0"/>
    <p:restoredTop sz="94660"/>
  </p:normalViewPr>
  <p:slideViewPr>
    <p:cSldViewPr snapToGrid="0">
      <p:cViewPr>
        <p:scale>
          <a:sx n="66" d="100"/>
          <a:sy n="66" d="100"/>
        </p:scale>
        <p:origin x="-53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4CAC02-6F08-6FCE-E141-0E1949370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84763A-4775-0DD9-4C52-A22C20584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4B97F0-2287-EBA2-5D98-CBB4165CC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7EEF4-89AC-78C8-6875-BBD3250A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85D79-8CDE-5B6E-4702-068D1EC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7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BB3A7-D90E-E5AB-EADC-7AE2B1426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25ABC2-9505-4CA9-35EE-CB38B5B41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E16719-C452-4751-6536-010700EE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75992E-5A48-94A0-DBFA-BC19561A4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A59CEF-7593-7BF9-6FCE-4CC9CC97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23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1B1D30-E358-079F-3323-0F44FADAE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9FB17C-C861-FE17-6374-274A99FB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66020E-9284-24E5-D19D-73D0894FD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92D8E-AAF8-8FA3-EBFE-DE70DEB1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9503CD-906B-BDFC-786C-05869D1A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88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072F59-D0AF-36EA-0678-37AACB63D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E8AB3F-E64E-6E9C-6859-F6A1CC0AA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9CEA6-0F04-94C3-5393-1774D77F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774AD0-0C38-4705-7B83-7E9F42AC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55D4F3-291A-C354-66AB-C128680D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CC9790-68B0-CB4C-4704-0D902BDB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F444E-193E-0221-6DEE-93B2FE230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086C13-D0AB-ABB9-2FBB-45339163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A7950A-92AF-7ADA-EE97-FC22F3B52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BCBD4-464C-462D-3BD9-2D89D3E81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28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C6F4E-F05C-546F-188A-ACF9D704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78488B-F66A-436E-1CA8-F07315B648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A98635-2611-2BB9-CB81-456D78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D0673D-14F1-6046-3C1A-2EED23B3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745E35-0B87-15BF-F062-9F19BB63A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7DA128-5EE8-E10C-B341-8682872B8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9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CAF95-AE1B-8AC1-19C3-0F444841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3B15B-9E22-0D42-D867-0C897CBB8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B06033-6F17-2700-B28E-3E63F5C71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D840C0-74FD-4E49-4196-5CFD10181C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DF91617-E68D-BA58-0118-B89CB0781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1F1702F-7D96-3633-0F26-87378E8E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721F93-0B1E-C2EB-C38E-3468EB9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702483-3345-9186-1352-1F459CB1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74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3D0590-2A11-755D-0FC2-6E2B445E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80DD6BB-1679-5A62-8876-AF836EF2F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3277B17-E991-9050-9B8E-AEA138D6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FCD67A-BB33-9EA9-3AD7-3EA3858F3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09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17F289-A10B-2AA9-18ED-0B8B7D5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5F46C53-76A3-429B-3B6D-B9A5C7AD5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A27C2C-653A-5487-C7D0-2A805C63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74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2B1C-DC6B-B489-E798-D2E0E61D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26D1F1-489B-2EA5-65D0-F8450B009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C5E936-343D-29A0-A75C-9AEA2A1F0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06F3A7-9E81-2B16-EC9F-5A4F5F6A1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647480-533E-4ACA-4A62-00EFE195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EB1325-603B-5E3B-3592-DDC0C913A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587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B58B1-4A0B-BB1C-6B3A-B2677BAC3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9F35DE-077D-AA5D-111C-CF51D0D723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9D8935-7CD6-D4C4-8DE2-5ED11909C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2BA954-2798-AF85-EC7C-F4B7F875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12D63-6EFD-29FA-CA63-160A4A3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78C637-F54F-A933-39CB-653AA9D43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33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24FBA3-B9CC-E0BE-CD58-D593BC3F3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B53EA2-2E1D-7D56-53B8-23282FF30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BAD895-B026-0123-9693-C29F886D4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DA8B8-8A83-4B8A-8B09-ABE4C0C3DDA7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D4854F-ACF7-BB44-4BAE-6929932A0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5EB028-F7DA-66D2-E337-19DE5D76D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4F2C8-8BE4-444A-BEF5-AD3B3D203D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421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2.wmf"/><Relationship Id="rId9" Type="http://schemas.openxmlformats.org/officeDocument/2006/relationships/image" Target="../media/image5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den3/circomlib/tree/master/circuits/sha256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4B2FEE7-9A15-B284-1D40-697B1482843A}"/>
              </a:ext>
            </a:extLst>
          </p:cNvPr>
          <p:cNvSpPr txBox="1"/>
          <p:nvPr/>
        </p:nvSpPr>
        <p:spPr>
          <a:xfrm>
            <a:off x="397565" y="496589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SHA256</a:t>
            </a:r>
            <a:r>
              <a:rPr lang="zh-CN" altLang="en-US" sz="2800" dirty="0"/>
              <a:t>算法和</a:t>
            </a:r>
            <a:r>
              <a:rPr lang="en-US" altLang="zh-CN" sz="2800" dirty="0"/>
              <a:t>SM3</a:t>
            </a:r>
            <a:r>
              <a:rPr lang="zh-CN" altLang="en-US" sz="2800" dirty="0"/>
              <a:t>算法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002C0-98DA-52F3-A265-CCE083F8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46" y="2647333"/>
            <a:ext cx="5982702" cy="2799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E7C1B9-933B-2C41-A046-65AC8F146B48}"/>
              </a:ext>
            </a:extLst>
          </p:cNvPr>
          <p:cNvSpPr txBox="1"/>
          <p:nvPr/>
        </p:nvSpPr>
        <p:spPr>
          <a:xfrm>
            <a:off x="709646" y="22780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扩展消息块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A8BCCA4A-17B4-D167-825E-7079D6E4A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471538"/>
              </p:ext>
            </p:extLst>
          </p:nvPr>
        </p:nvGraphicFramePr>
        <p:xfrm>
          <a:off x="2435824" y="2284905"/>
          <a:ext cx="4600713" cy="44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040" imgH="241200" progId="Equation.DSMT4">
                  <p:embed/>
                </p:oleObj>
              </mc:Choice>
              <mc:Fallback>
                <p:oleObj name="Equation" r:id="rId3" imgW="248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35824" y="2284905"/>
                        <a:ext cx="4600713" cy="445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7A5A71FF-85C1-36E0-CD15-E82ADB7F9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2887" y="2843289"/>
            <a:ext cx="3888858" cy="19960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EC6B65-49BE-2641-2C25-0FA6ECE3D1A6}"/>
              </a:ext>
            </a:extLst>
          </p:cNvPr>
          <p:cNvSpPr txBox="1"/>
          <p:nvPr/>
        </p:nvSpPr>
        <p:spPr>
          <a:xfrm>
            <a:off x="709646" y="308631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压缩函数</a:t>
            </a: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F430E593-2CB8-FD83-98A1-7043D6405C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741397"/>
              </p:ext>
            </p:extLst>
          </p:nvPr>
        </p:nvGraphicFramePr>
        <p:xfrm>
          <a:off x="2435824" y="5554301"/>
          <a:ext cx="4361692" cy="452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23800" imgH="241200" progId="Equation.DSMT4">
                  <p:embed/>
                </p:oleObj>
              </mc:Choice>
              <mc:Fallback>
                <p:oleObj name="Equation" r:id="rId6" imgW="23238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35824" y="5554301"/>
                        <a:ext cx="4361692" cy="452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A86EEB26-B825-373A-581E-EFD14E7B5936}"/>
              </a:ext>
            </a:extLst>
          </p:cNvPr>
          <p:cNvSpPr txBox="1"/>
          <p:nvPr/>
        </p:nvSpPr>
        <p:spPr>
          <a:xfrm>
            <a:off x="709646" y="14642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消息预处理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55C96B2-9EE9-E867-6AEA-B0D8903858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266837"/>
              </p:ext>
            </p:extLst>
          </p:nvPr>
        </p:nvGraphicFramePr>
        <p:xfrm>
          <a:off x="2435824" y="1503782"/>
          <a:ext cx="3112942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98320" imgH="177480" progId="Equation.DSMT4">
                  <p:embed/>
                </p:oleObj>
              </mc:Choice>
              <mc:Fallback>
                <p:oleObj name="Equation" r:id="rId8" imgW="14983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35824" y="1503782"/>
                        <a:ext cx="3112942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B33811EB-86EE-5C4A-F0F2-EE244CAF34A7}"/>
              </a:ext>
            </a:extLst>
          </p:cNvPr>
          <p:cNvSpPr txBox="1"/>
          <p:nvPr/>
        </p:nvSpPr>
        <p:spPr>
          <a:xfrm>
            <a:off x="9178144" y="26473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逻辑函数</a:t>
            </a:r>
          </a:p>
        </p:txBody>
      </p:sp>
    </p:spTree>
    <p:extLst>
      <p:ext uri="{BB962C8B-B14F-4D97-AF65-F5344CB8AC3E}">
        <p14:creationId xmlns:p14="http://schemas.microsoft.com/office/powerpoint/2010/main" val="26134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EDDCB-65C7-89D9-8601-A0F11A9F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964815F-1172-1505-848E-C5EAB36B62AA}"/>
              </a:ext>
            </a:extLst>
          </p:cNvPr>
          <p:cNvSpPr txBox="1"/>
          <p:nvPr/>
        </p:nvSpPr>
        <p:spPr>
          <a:xfrm>
            <a:off x="397565" y="496589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SHA256</a:t>
            </a:r>
            <a:r>
              <a:rPr lang="zh-CN" altLang="en-US" sz="2800" dirty="0"/>
              <a:t>算法和</a:t>
            </a:r>
            <a:r>
              <a:rPr lang="en-US" altLang="zh-CN" sz="2800" dirty="0"/>
              <a:t>SM3</a:t>
            </a:r>
            <a:r>
              <a:rPr lang="zh-CN" altLang="en-US" sz="2800" dirty="0"/>
              <a:t>算法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50F5A4-D162-E386-4941-710A5C0C2C19}"/>
              </a:ext>
            </a:extLst>
          </p:cNvPr>
          <p:cNvSpPr txBox="1"/>
          <p:nvPr/>
        </p:nvSpPr>
        <p:spPr>
          <a:xfrm>
            <a:off x="709646" y="22780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扩展消息块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57A0E4-C444-7151-B423-DED51B03D8F3}"/>
              </a:ext>
            </a:extLst>
          </p:cNvPr>
          <p:cNvSpPr txBox="1"/>
          <p:nvPr/>
        </p:nvSpPr>
        <p:spPr>
          <a:xfrm>
            <a:off x="709646" y="146423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消息预处理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E76197C9-EB5C-0475-E56D-554730B8E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5824" y="1503782"/>
          <a:ext cx="3112942" cy="369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177480" progId="Equation.DSMT4">
                  <p:embed/>
                </p:oleObj>
              </mc:Choice>
              <mc:Fallback>
                <p:oleObj name="Equation" r:id="rId2" imgW="1498320" imgH="17748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255C96B2-9EE9-E867-6AEA-B0D8903858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35824" y="1503782"/>
                        <a:ext cx="3112942" cy="369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62EDDBBE-448A-B999-594F-3D22F1CD16AF}"/>
              </a:ext>
            </a:extLst>
          </p:cNvPr>
          <p:cNvSpPr txBox="1"/>
          <p:nvPr/>
        </p:nvSpPr>
        <p:spPr>
          <a:xfrm>
            <a:off x="709646" y="44600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逻辑函数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6255ABA-CDE3-7DF6-1A54-16BD652F24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528" y="2328410"/>
            <a:ext cx="5456393" cy="162320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6A84B4A-3984-A5EA-1017-5CE1432577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8474" y="4349543"/>
            <a:ext cx="5243014" cy="18213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5101FC4-A3BC-5601-D13B-D1562C20D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2320" y="4501561"/>
            <a:ext cx="3497883" cy="128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4DFA2-BEC4-602D-708F-D785D0C87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067BE22-313B-08FA-6783-C0EAA9D8E797}"/>
              </a:ext>
            </a:extLst>
          </p:cNvPr>
          <p:cNvSpPr txBox="1"/>
          <p:nvPr/>
        </p:nvSpPr>
        <p:spPr>
          <a:xfrm>
            <a:off x="397565" y="496589"/>
            <a:ext cx="4612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一、</a:t>
            </a:r>
            <a:r>
              <a:rPr lang="en-US" altLang="zh-CN" sz="2800" dirty="0"/>
              <a:t>SHA256</a:t>
            </a:r>
            <a:r>
              <a:rPr lang="zh-CN" altLang="en-US" sz="2800" dirty="0"/>
              <a:t>算法和</a:t>
            </a:r>
            <a:r>
              <a:rPr lang="en-US" altLang="zh-CN" sz="2800" dirty="0"/>
              <a:t>SM3</a:t>
            </a:r>
            <a:r>
              <a:rPr lang="zh-CN" altLang="en-US" sz="2800" dirty="0"/>
              <a:t>算法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DC4510-B810-7B0A-9A2A-794E24DAD8E6}"/>
              </a:ext>
            </a:extLst>
          </p:cNvPr>
          <p:cNvSpPr txBox="1"/>
          <p:nvPr/>
        </p:nvSpPr>
        <p:spPr>
          <a:xfrm>
            <a:off x="709646" y="146423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压缩函数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613589-DD57-8515-50CF-987AF7E3D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152" y="1464239"/>
            <a:ext cx="3779848" cy="453429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3B17A1C-6EB8-328B-D528-A7CED8179C38}"/>
              </a:ext>
            </a:extLst>
          </p:cNvPr>
          <p:cNvSpPr/>
          <p:nvPr/>
        </p:nvSpPr>
        <p:spPr>
          <a:xfrm>
            <a:off x="2419350" y="2028825"/>
            <a:ext cx="3571875" cy="1095375"/>
          </a:xfrm>
          <a:prstGeom prst="rect">
            <a:avLst/>
          </a:prstGeom>
          <a:solidFill>
            <a:schemeClr val="bg1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0E96F2-8E20-2B6B-37D3-9E4755F74A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34"/>
          <a:stretch/>
        </p:blipFill>
        <p:spPr>
          <a:xfrm>
            <a:off x="7340102" y="2028825"/>
            <a:ext cx="4187972" cy="116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95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E50C7-A3B4-52A6-2C07-79FDDD7A5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1FA69F1-B2FF-30B1-5B4A-6DBA2B1D6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032" y="1019809"/>
            <a:ext cx="10124661" cy="511522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1BDC83E-D09E-B809-3715-954D76966A46}"/>
              </a:ext>
            </a:extLst>
          </p:cNvPr>
          <p:cNvSpPr txBox="1"/>
          <p:nvPr/>
        </p:nvSpPr>
        <p:spPr>
          <a:xfrm>
            <a:off x="397565" y="496589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SM3</a:t>
            </a:r>
            <a:r>
              <a:rPr lang="zh-CN" altLang="en-US" sz="2800" dirty="0"/>
              <a:t>算法的电路实现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D4022E-BD52-93B6-3427-41EC3B3EF033}"/>
              </a:ext>
            </a:extLst>
          </p:cNvPr>
          <p:cNvSpPr txBox="1"/>
          <p:nvPr/>
        </p:nvSpPr>
        <p:spPr>
          <a:xfrm>
            <a:off x="1091381" y="63614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hlinkClick r:id="rId3"/>
              </a:rPr>
              <a:t>circomlib/circuits/sha256 at master · iden3/circomlib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456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BB543-96A5-C4E3-5453-61BF3B615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496359B1-CB2F-C4E1-1153-8C2F4E1C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5383"/>
          <a:stretch/>
        </p:blipFill>
        <p:spPr>
          <a:xfrm>
            <a:off x="6990973" y="462280"/>
            <a:ext cx="2190979" cy="5933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76DB95F-D566-4EA9-5033-F0F33BF9BF0C}"/>
              </a:ext>
            </a:extLst>
          </p:cNvPr>
          <p:cNvSpPr txBox="1"/>
          <p:nvPr/>
        </p:nvSpPr>
        <p:spPr>
          <a:xfrm>
            <a:off x="397565" y="496589"/>
            <a:ext cx="4100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二、</a:t>
            </a:r>
            <a:r>
              <a:rPr lang="en-US" altLang="zh-CN" sz="2800" dirty="0"/>
              <a:t>SM3</a:t>
            </a:r>
            <a:r>
              <a:rPr lang="zh-CN" altLang="en-US" sz="2800" dirty="0"/>
              <a:t>算法的电路实现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9AB92B5-FB1F-6F67-D31C-7A5BEFB6B612}"/>
              </a:ext>
            </a:extLst>
          </p:cNvPr>
          <p:cNvSpPr txBox="1"/>
          <p:nvPr/>
        </p:nvSpPr>
        <p:spPr>
          <a:xfrm>
            <a:off x="733989" y="1225689"/>
            <a:ext cx="844796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SM3 电路设计</a:t>
            </a:r>
          </a:p>
          <a:p>
            <a:r>
              <a:rPr lang="zh-CN" altLang="en-US" dirty="0"/>
              <a:t>  ├── 初始哈希值生成 (H(x))</a:t>
            </a:r>
          </a:p>
          <a:p>
            <a:r>
              <a:rPr lang="zh-CN" altLang="en-US" dirty="0"/>
              <a:t>  │     ├── 生成初始常量 (c[8])</a:t>
            </a:r>
          </a:p>
          <a:p>
            <a:r>
              <a:rPr lang="zh-CN" altLang="en-US" dirty="0"/>
              <a:t>  │     └── 输出初始哈希值 (out[32])</a:t>
            </a:r>
          </a:p>
          <a:p>
            <a:r>
              <a:rPr lang="zh-CN" altLang="en-US" dirty="0"/>
              <a:t>  ├── 消息扩展 (Wj(), Wj1())</a:t>
            </a:r>
          </a:p>
          <a:p>
            <a:r>
              <a:rPr lang="zh-CN" altLang="en-US" dirty="0"/>
              <a:t>  │     ├── 计算 Wj (Wj())</a:t>
            </a:r>
          </a:p>
          <a:p>
            <a:r>
              <a:rPr lang="zh-CN" altLang="en-US" dirty="0"/>
              <a:t>  │     └── 计算 Wj1 (Wj1())</a:t>
            </a:r>
          </a:p>
          <a:p>
            <a:r>
              <a:rPr lang="zh-CN" altLang="en-US" dirty="0"/>
              <a:t>  ├── 压缩函数 (Sm3compression())</a:t>
            </a:r>
          </a:p>
          <a:p>
            <a:r>
              <a:rPr lang="zh-CN" altLang="en-US" dirty="0"/>
              <a:t>  │     ├── 消息块处理</a:t>
            </a:r>
          </a:p>
          <a:p>
            <a:r>
              <a:rPr lang="zh-CN" altLang="en-US" dirty="0"/>
              <a:t>  │     │     ├── 消息扩展 (Wj(), Wj1())</a:t>
            </a:r>
          </a:p>
          <a:p>
            <a:r>
              <a:rPr lang="zh-CN" altLang="en-US" dirty="0"/>
              <a:t>  │     │     └── 常量生成 (K(x))</a:t>
            </a:r>
          </a:p>
          <a:p>
            <a:r>
              <a:rPr lang="zh-CN" altLang="en-US" dirty="0"/>
              <a:t>  │     ├── 布尔函数 (FF00, FF16, GG00, GG16)</a:t>
            </a:r>
          </a:p>
          <a:p>
            <a:r>
              <a:rPr lang="zh-CN" altLang="en-US" dirty="0"/>
              <a:t>  │     ├── 置换函数 (P(ra, rb))</a:t>
            </a:r>
          </a:p>
          <a:p>
            <a:r>
              <a:rPr lang="zh-CN" altLang="en-US" dirty="0"/>
              <a:t>  │     ├── 循环左移 (RotL(n, r))</a:t>
            </a:r>
          </a:p>
          <a:p>
            <a:r>
              <a:rPr lang="zh-CN" altLang="en-US" dirty="0"/>
              <a:t>  │     ├── 异或操作 (Xor2(n), Xor3(n))</a:t>
            </a:r>
          </a:p>
          <a:p>
            <a:r>
              <a:rPr lang="zh-CN" altLang="en-US" dirty="0"/>
              <a:t>  │     ├── 二进制求和 (BinSum(n, ops))</a:t>
            </a:r>
          </a:p>
          <a:p>
            <a:r>
              <a:rPr lang="zh-CN" altLang="en-US" dirty="0"/>
              <a:t>  │     ├── SS1 和 SS2 函数 (SS1(), SS2())</a:t>
            </a:r>
          </a:p>
          <a:p>
            <a:r>
              <a:rPr lang="zh-CN" altLang="en-US" dirty="0"/>
              <a:t>  │     ├── TT1 函数 (TT1_0(), TT1_16())</a:t>
            </a:r>
          </a:p>
          <a:p>
            <a:r>
              <a:rPr lang="zh-CN" altLang="en-US" dirty="0"/>
              <a:t>  │     └── TT2 函数 (TT2_0(), TT2_16())</a:t>
            </a:r>
          </a:p>
          <a:p>
            <a:r>
              <a:rPr lang="zh-CN" altLang="en-US" dirty="0"/>
              <a:t>  └── SM3 算法入口 (SM3(nBits))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663D77-316C-3AD6-A6B3-E704C7A510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72"/>
          <a:stretch/>
        </p:blipFill>
        <p:spPr>
          <a:xfrm>
            <a:off x="9886579" y="339746"/>
            <a:ext cx="1571432" cy="617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223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CAFB-1DCF-3465-D1D3-45E26C8C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566F384-29DD-816F-32F0-7922E76E31C5}"/>
              </a:ext>
            </a:extLst>
          </p:cNvPr>
          <p:cNvSpPr txBox="1"/>
          <p:nvPr/>
        </p:nvSpPr>
        <p:spPr>
          <a:xfrm>
            <a:off x="397565" y="4965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三、编译和生成证明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4879F-5226-022A-94CE-D6B620030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225" y="1461319"/>
            <a:ext cx="4627108" cy="26384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3268DA-AA75-C72F-2EF7-A489C997B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225" y="4506475"/>
            <a:ext cx="4267753" cy="178041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40DA40D-F3E5-B874-BB52-760143398719}"/>
              </a:ext>
            </a:extLst>
          </p:cNvPr>
          <p:cNvSpPr txBox="1"/>
          <p:nvPr/>
        </p:nvSpPr>
        <p:spPr>
          <a:xfrm>
            <a:off x="675179" y="1642533"/>
            <a:ext cx="1083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</a:t>
            </a:r>
          </a:p>
        </p:txBody>
      </p:sp>
    </p:spTree>
    <p:extLst>
      <p:ext uri="{BB962C8B-B14F-4D97-AF65-F5344CB8AC3E}">
        <p14:creationId xmlns:p14="http://schemas.microsoft.com/office/powerpoint/2010/main" val="4085218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345D-D703-58EB-DDAA-9BF5B406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F86DCE-FEF3-F9D7-95C0-500D35CC2670}"/>
              </a:ext>
            </a:extLst>
          </p:cNvPr>
          <p:cNvSpPr txBox="1"/>
          <p:nvPr/>
        </p:nvSpPr>
        <p:spPr>
          <a:xfrm>
            <a:off x="397565" y="4965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三、编译和生成证明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6FF8CA0-7B3B-8EBD-41E6-67B156B7B056}"/>
              </a:ext>
            </a:extLst>
          </p:cNvPr>
          <p:cNvSpPr txBox="1"/>
          <p:nvPr/>
        </p:nvSpPr>
        <p:spPr>
          <a:xfrm>
            <a:off x="397565" y="1482446"/>
            <a:ext cx="1981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Plonk</a:t>
            </a:r>
            <a:r>
              <a:rPr lang="zh-CN" altLang="en-US" dirty="0"/>
              <a:t>可信设置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4BBF45B-2E29-01BB-09B5-2EA5AF159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64" y="1261982"/>
            <a:ext cx="4898045" cy="13867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7A154F9-C730-4B7A-7AFF-3CC6087AF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764" y="2662899"/>
            <a:ext cx="4536967" cy="138673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84E23E0-56FA-6D1F-7537-526525CC06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764" y="4593353"/>
            <a:ext cx="5274310" cy="100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851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D606C-FEE0-1F30-A7E0-7F7BA0E91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BF8CCCF-1157-0D60-24C0-BA4A5845BE36}"/>
              </a:ext>
            </a:extLst>
          </p:cNvPr>
          <p:cNvSpPr txBox="1"/>
          <p:nvPr/>
        </p:nvSpPr>
        <p:spPr>
          <a:xfrm>
            <a:off x="397565" y="4965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三、编译和生成证明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50EA758-CB5F-EEA0-4C02-3CD194D2EC6B}"/>
              </a:ext>
            </a:extLst>
          </p:cNvPr>
          <p:cNvSpPr txBox="1"/>
          <p:nvPr/>
        </p:nvSpPr>
        <p:spPr>
          <a:xfrm>
            <a:off x="312898" y="3709098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69342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生成证明和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public.json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809A46-1EAA-2664-4BB1-7F02D7BED7EB}"/>
              </a:ext>
            </a:extLst>
          </p:cNvPr>
          <p:cNvSpPr txBox="1"/>
          <p:nvPr/>
        </p:nvSpPr>
        <p:spPr>
          <a:xfrm>
            <a:off x="2201335" y="4349065"/>
            <a:ext cx="711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693420" algn="l"/>
              </a:tabLst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snarkjs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plonk prove sm3_final.zkey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witness.wtns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proof.json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public.json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A56B4F-18A3-12A3-43DA-7618E916F9B7}"/>
              </a:ext>
            </a:extLst>
          </p:cNvPr>
          <p:cNvSpPr txBox="1"/>
          <p:nvPr/>
        </p:nvSpPr>
        <p:spPr>
          <a:xfrm>
            <a:off x="312899" y="48991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ffectLst/>
                <a:ea typeface="等线" panose="02010600030101010101" pitchFamily="2" charset="-122"/>
                <a:cs typeface="Times New Roman" panose="02020603050405020304" pitchFamily="18" charset="0"/>
              </a:rPr>
              <a:t>验证密钥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8F0D9E-9D4F-BF10-8C3D-4590566A604E}"/>
              </a:ext>
            </a:extLst>
          </p:cNvPr>
          <p:cNvSpPr txBox="1"/>
          <p:nvPr/>
        </p:nvSpPr>
        <p:spPr>
          <a:xfrm>
            <a:off x="312899" y="114057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生成验证密钥文件</a:t>
            </a:r>
            <a:endParaRPr lang="zh-CN" altLang="en-US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F5A28818-5C61-8702-3BAF-8F1193958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098" y="1719592"/>
            <a:ext cx="8020448" cy="718422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9B77078E-75EE-9037-E6F3-3A656E45A9B3}"/>
              </a:ext>
            </a:extLst>
          </p:cNvPr>
          <p:cNvSpPr txBox="1"/>
          <p:nvPr/>
        </p:nvSpPr>
        <p:spPr>
          <a:xfrm>
            <a:off x="2201335" y="3073556"/>
            <a:ext cx="7111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693420" algn="l"/>
              </a:tabLst>
            </a:pP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snarkjs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calculatewitness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--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wasm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sm3.wasm --input </a:t>
            </a:r>
            <a:r>
              <a:rPr lang="en-US" altLang="zh-CN" sz="1800" kern="100" dirty="0" err="1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input.json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E1FFAA-CAE1-F598-6D83-D7C511FF5956}"/>
              </a:ext>
            </a:extLst>
          </p:cNvPr>
          <p:cNvSpPr txBox="1"/>
          <p:nvPr/>
        </p:nvSpPr>
        <p:spPr>
          <a:xfrm>
            <a:off x="312898" y="2739796"/>
            <a:ext cx="326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tabLst>
                <a:tab pos="693420" algn="l"/>
              </a:tabLst>
            </a:pPr>
            <a:r>
              <a:rPr lang="zh-CN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生成</a:t>
            </a:r>
            <a:r>
              <a:rPr lang="en-US" altLang="zh-CN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witness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C8A4D756-0207-0C72-D007-DD3E7DFB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158" y="5353939"/>
            <a:ext cx="9167654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07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01116-1DA7-7A27-2502-412B207F3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78C59E4-B08B-C233-1704-548DE732A423}"/>
              </a:ext>
            </a:extLst>
          </p:cNvPr>
          <p:cNvSpPr txBox="1"/>
          <p:nvPr/>
        </p:nvSpPr>
        <p:spPr>
          <a:xfrm>
            <a:off x="397565" y="49658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四、编写过程的问题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C243751-A654-7DE9-D7CA-7434B97EAC75}"/>
              </a:ext>
            </a:extLst>
          </p:cNvPr>
          <p:cNvSpPr txBox="1"/>
          <p:nvPr/>
        </p:nvSpPr>
        <p:spPr>
          <a:xfrm>
            <a:off x="1016000" y="1584960"/>
            <a:ext cx="74879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大小端序问题包括</a:t>
            </a:r>
            <a:r>
              <a:rPr lang="en-US" altLang="zh-CN" dirty="0" err="1"/>
              <a:t>binsum</a:t>
            </a:r>
            <a:r>
              <a:rPr lang="zh-CN" altLang="en-US" dirty="0"/>
              <a:t>修改。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2.for</a:t>
            </a:r>
            <a:r>
              <a:rPr lang="zh-CN" altLang="en-US" dirty="0"/>
              <a:t>循环很多是否能够简化。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3.tt1</a:t>
            </a:r>
            <a:r>
              <a:rPr lang="zh-CN" altLang="en-US" dirty="0"/>
              <a:t>、</a:t>
            </a:r>
            <a:r>
              <a:rPr lang="en-US" altLang="zh-CN" dirty="0"/>
              <a:t>tt2</a:t>
            </a:r>
            <a:r>
              <a:rPr lang="zh-CN" altLang="en-US" dirty="0"/>
              <a:t>模板设计，没有整合成一个系统，是否影响效率。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在</a:t>
            </a:r>
            <a:r>
              <a:rPr lang="en-US" altLang="zh-CN" dirty="0" err="1"/>
              <a:t>zkrepl</a:t>
            </a:r>
            <a:r>
              <a:rPr lang="zh-CN" altLang="en-US" dirty="0"/>
              <a:t>编译时间差不多在</a:t>
            </a:r>
            <a:r>
              <a:rPr lang="en-US" altLang="zh-CN" dirty="0"/>
              <a:t>13s</a:t>
            </a:r>
            <a:r>
              <a:rPr lang="zh-CN" altLang="en-US" dirty="0"/>
              <a:t>左右。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零知识证明系统</a:t>
            </a:r>
          </a:p>
        </p:txBody>
      </p:sp>
    </p:spTree>
    <p:extLst>
      <p:ext uri="{BB962C8B-B14F-4D97-AF65-F5344CB8AC3E}">
        <p14:creationId xmlns:p14="http://schemas.microsoft.com/office/powerpoint/2010/main" val="4050486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425</Words>
  <Application>Microsoft Office PowerPoint</Application>
  <PresentationFormat>宽屏</PresentationFormat>
  <Paragraphs>59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Times New Roman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艺涵 刘</dc:creator>
  <cp:lastModifiedBy>艺涵 刘</cp:lastModifiedBy>
  <cp:revision>13</cp:revision>
  <dcterms:created xsi:type="dcterms:W3CDTF">2025-03-09T06:05:42Z</dcterms:created>
  <dcterms:modified xsi:type="dcterms:W3CDTF">2025-03-14T01:29:18Z</dcterms:modified>
</cp:coreProperties>
</file>