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 b="def" i="def"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 b="def" i="def"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 b="def" i="def"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jpg" descr="cover-wallerpap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248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3.png" descr="blue-tri-color-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2800" y="6354765"/>
            <a:ext cx="840318" cy="255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body" sz="quarter" idx="1"/>
          </p:nvPr>
        </p:nvSpPr>
        <p:spPr>
          <a:xfrm>
            <a:off x="451104" y="3703320"/>
            <a:ext cx="11338560" cy="33832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1pPr>
            <a:lvl2pPr marL="708659" indent="-251459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2pPr>
            <a:lvl3pPr marL="11566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3pPr>
            <a:lvl4pPr marL="1613892" indent="-242292">
              <a:spcBef>
                <a:spcPts val="1300"/>
              </a:spcBef>
              <a:buFontTx/>
              <a:defRPr sz="2200">
                <a:solidFill>
                  <a:srgbClr val="003F69"/>
                </a:solidFill>
              </a:defRPr>
            </a:lvl4pPr>
            <a:lvl5pPr marL="0" indent="1828800">
              <a:spcBef>
                <a:spcPts val="1300"/>
              </a:spcBef>
              <a:buSzTx/>
              <a:buFontTx/>
              <a:buNone/>
              <a:defRPr sz="2200">
                <a:solidFill>
                  <a:srgbClr val="003F6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/>
          <p:nvPr>
            <p:ph type="body" sz="quarter" idx="13"/>
          </p:nvPr>
        </p:nvSpPr>
        <p:spPr>
          <a:xfrm>
            <a:off x="487680" y="5120640"/>
            <a:ext cx="11338560" cy="3657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200"/>
            </a:pPr>
          </a:p>
        </p:txBody>
      </p:sp>
      <p:sp>
        <p:nvSpPr>
          <p:cNvPr id="19" name="Shape 19"/>
          <p:cNvSpPr/>
          <p:nvPr>
            <p:ph type="title"/>
          </p:nvPr>
        </p:nvSpPr>
        <p:spPr>
          <a:xfrm>
            <a:off x="451104" y="3007923"/>
            <a:ext cx="11338560" cy="677109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20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680" y="6514100"/>
            <a:ext cx="2554117" cy="12543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>
                <a:solidFill>
                  <a:srgbClr val="1D1B1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Shape 117"/>
          <p:cNvSpPr/>
          <p:nvPr>
            <p:ph type="title"/>
          </p:nvPr>
        </p:nvSpPr>
        <p:spPr>
          <a:xfrm>
            <a:off x="476250" y="294456"/>
            <a:ext cx="11074400" cy="882651"/>
          </a:xfrm>
          <a:prstGeom prst="rect">
            <a:avLst/>
          </a:prstGeom>
        </p:spPr>
        <p:txBody>
          <a:bodyPr lIns="25400" tIns="25400" rIns="25400" bIns="25400"/>
          <a:lstStyle>
            <a:lvl1pPr defTabSz="641350">
              <a:lnSpc>
                <a:spcPct val="80000"/>
              </a:lnSpc>
              <a:defRPr spc="-64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501650" y="1609129"/>
            <a:ext cx="11074400" cy="4819653"/>
          </a:xfrm>
          <a:prstGeom prst="rect">
            <a:avLst/>
          </a:prstGeom>
        </p:spPr>
        <p:txBody>
          <a:bodyPr/>
          <a:lstStyle>
            <a:lvl1pPr marL="158750" indent="-158750" defTabSz="641350">
              <a:spcBef>
                <a:spcPts val="1200"/>
              </a:spcBef>
              <a:buClr>
                <a:srgbClr val="E68A35"/>
              </a:buClr>
              <a:buSzPct val="80000"/>
              <a:buFontTx/>
              <a:buChar char="§"/>
              <a:defRPr b="1" spc="-52" sz="2600"/>
            </a:lvl1pPr>
            <a:lvl2pPr marL="388055" indent="-229305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defRPr b="1" spc="-52" sz="2600"/>
            </a:lvl2pPr>
            <a:lvl3pPr marL="661458" indent="-343958" defTabSz="641350">
              <a:spcBef>
                <a:spcPts val="1200"/>
              </a:spcBef>
              <a:buClr>
                <a:srgbClr val="E68A35"/>
              </a:buClr>
              <a:buSzPct val="90000"/>
              <a:buFontTx/>
              <a:buChar char="-"/>
              <a:defRPr b="1" spc="-52" sz="2600"/>
            </a:lvl3pPr>
            <a:lvl4pPr marL="934861" indent="-458611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4pPr>
            <a:lvl5pPr marL="1001888" indent="-366888" defTabSz="641350">
              <a:spcBef>
                <a:spcPts val="1200"/>
              </a:spcBef>
              <a:buClr>
                <a:srgbClr val="E68A35"/>
              </a:buClr>
              <a:buFontTx/>
              <a:buChar char="-"/>
              <a:defRPr b="1" spc="-52"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288" y="182562"/>
            <a:ext cx="1095376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-12700" y="6643688"/>
            <a:ext cx="12198350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1660188" y="6667500"/>
            <a:ext cx="215703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Shape 131"/>
          <p:cNvSpPr/>
          <p:nvPr/>
        </p:nvSpPr>
        <p:spPr>
          <a:xfrm>
            <a:off x="249238" y="6472237"/>
            <a:ext cx="2430462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114299" y="6650038"/>
            <a:ext cx="1191736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IBM Internal Use Only</a:t>
            </a:r>
          </a:p>
        </p:txBody>
      </p:sp>
      <p:sp>
        <p:nvSpPr>
          <p:cNvPr id="133" name="Shape 133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Shape 134"/>
          <p:cNvSpPr/>
          <p:nvPr>
            <p:ph type="body" sz="half" idx="1"/>
          </p:nvPr>
        </p:nvSpPr>
        <p:spPr>
          <a:xfrm>
            <a:off x="609600" y="981075"/>
            <a:ext cx="5376334" cy="5040314"/>
          </a:xfrm>
          <a:prstGeom prst="rect">
            <a:avLst/>
          </a:prstGeom>
        </p:spPr>
        <p:txBody>
          <a:bodyPr/>
          <a:lstStyle>
            <a:lvl2pPr marL="711200" indent="-254000"/>
            <a:lvl4pPr marL="1623332" indent="-251732"/>
            <a:lvl5pPr marL="2080532" indent="-25173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8.jpg" descr="Powerpoint template-04.png"/>
          <p:cNvPicPr>
            <a:picLocks noChangeAspect="1"/>
          </p:cNvPicPr>
          <p:nvPr/>
        </p:nvPicPr>
        <p:blipFill>
          <a:blip r:embed="rId2">
            <a:extLst/>
          </a:blip>
          <a:srcRect l="83063" t="5682" r="3295" b="85152"/>
          <a:stretch>
            <a:fillRect/>
          </a:stretch>
        </p:blipFill>
        <p:spPr>
          <a:xfrm>
            <a:off x="10936817" y="182563"/>
            <a:ext cx="1094317" cy="41433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-12701" y="6643688"/>
            <a:ext cx="12198353" cy="2095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lIns="45719" rIns="45719"/>
          <a:lstStyle/>
          <a:p>
            <a:pPr>
              <a:lnSpc>
                <a:spcPct val="90000"/>
              </a:lnSpc>
              <a:defRPr sz="2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11660717" y="6667500"/>
            <a:ext cx="215704" cy="219076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>
            <p:ph type="title"/>
          </p:nvPr>
        </p:nvSpPr>
        <p:spPr>
          <a:xfrm>
            <a:off x="354420" y="182564"/>
            <a:ext cx="10582397" cy="4143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5" name="Shape 145"/>
          <p:cNvSpPr/>
          <p:nvPr/>
        </p:nvSpPr>
        <p:spPr>
          <a:xfrm>
            <a:off x="249766" y="6472239"/>
            <a:ext cx="242993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b="1" sz="1000">
                <a:solidFill>
                  <a:srgbClr val="948A54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Sales &amp; Distribution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114300" y="6650036"/>
            <a:ext cx="100203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b="1" sz="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IBM® Corporation  2016                                                                                                                                                         IBM Internal Use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55" name="Shape 15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sz="half" idx="1"/>
          </p:nvPr>
        </p:nvSpPr>
        <p:spPr>
          <a:xfrm>
            <a:off x="365759" y="1600200"/>
            <a:ext cx="562356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pic>
        <p:nvPicPr>
          <p:cNvPr id="48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Shape 51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59" name="Shape 5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61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>
            <p:ph type="body" sz="half" idx="1"/>
          </p:nvPr>
        </p:nvSpPr>
        <p:spPr>
          <a:xfrm>
            <a:off x="365759" y="1600200"/>
            <a:ext cx="3703322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Shape 6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</a:lvl1pPr>
            <a:lvl2pPr>
              <a:spcBef>
                <a:spcPts val="1800"/>
              </a:spcBef>
            </a:lvl2pPr>
            <a:lvl3pPr>
              <a:spcBef>
                <a:spcPts val="1800"/>
              </a:spcBef>
            </a:lvl3pPr>
            <a:lvl4pPr>
              <a:spcBef>
                <a:spcPts val="1800"/>
              </a:spcBef>
            </a:lvl4pPr>
            <a:lvl5pPr>
              <a:spcBef>
                <a:spcPts val="1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2" name="Shape 82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pic>
        <p:nvPicPr>
          <p:cNvPr id="83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365759" y="3048000"/>
            <a:ext cx="11445242" cy="11430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Shape 87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95" name="Shape 95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365759" y="274638"/>
            <a:ext cx="11445242" cy="54407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478367" y="1295400"/>
            <a:ext cx="11241686" cy="4614608"/>
          </a:xfrm>
          <a:prstGeom prst="rect">
            <a:avLst/>
          </a:prstGeom>
        </p:spPr>
        <p:txBody>
          <a:bodyPr/>
          <a:lstStyle>
            <a:lvl1pPr marL="230712" indent="-230712">
              <a:lnSpc>
                <a:spcPct val="200000"/>
              </a:lnSpc>
              <a:buChar char="•"/>
            </a:lvl1pPr>
            <a:lvl2pPr>
              <a:lnSpc>
                <a:spcPct val="200000"/>
              </a:lnSpc>
            </a:lvl2pPr>
            <a:lvl3pPr>
              <a:lnSpc>
                <a:spcPct val="200000"/>
              </a:lnSpc>
            </a:lvl3pPr>
            <a:lvl4pPr>
              <a:lnSpc>
                <a:spcPct val="200000"/>
              </a:lnSpc>
            </a:lvl4pPr>
            <a:lvl5pPr>
              <a:lnSpc>
                <a:spcPct val="20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BM Design 16x9: 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83612" y="212344"/>
            <a:ext cx="11089265" cy="1"/>
          </a:xfrm>
          <a:prstGeom prst="line">
            <a:avLst/>
          </a:prstGeom>
          <a:ln w="38100">
            <a:solidFill>
              <a:srgbClr val="42424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486668" y="323850"/>
            <a:ext cx="11087101" cy="882650"/>
          </a:xfrm>
          <a:prstGeom prst="rect">
            <a:avLst/>
          </a:prstGeom>
        </p:spPr>
        <p:txBody>
          <a:bodyPr lIns="50800" tIns="50800" rIns="50800" bIns="50800"/>
          <a:lstStyle>
            <a:lvl1pPr marR="27780" defTabSz="622300">
              <a:lnSpc>
                <a:spcPct val="80000"/>
              </a:lnSpc>
              <a:defRPr spc="-96"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hape 109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415491" y="6553200"/>
            <a:ext cx="1361017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IBM Confidential</a:t>
            </a:r>
          </a:p>
        </p:txBody>
      </p:sp>
      <p:sp>
        <p:nvSpPr>
          <p:cNvPr id="3" name="Shape 3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365759" y="274638"/>
            <a:ext cx="1144524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365759" y="1600200"/>
            <a:ext cx="1144524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" name="image5.jpg" descr="IBM-logo-50-bla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4350" y="6169864"/>
            <a:ext cx="213784" cy="5752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sldNum" sz="quarter" idx="2"/>
          </p:nvPr>
        </p:nvSpPr>
        <p:spPr>
          <a:xfrm>
            <a:off x="464953" y="6553200"/>
            <a:ext cx="151359" cy="1524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" name="Shape 8"/>
          <p:cNvSpPr/>
          <p:nvPr/>
        </p:nvSpPr>
        <p:spPr>
          <a:xfrm>
            <a:off x="9999133" y="6553200"/>
            <a:ext cx="1507068" cy="15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© 2016 IBM Corporation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accent2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▪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1pPr>
      <a:lvl2pPr marL="685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2pPr>
      <a:lvl3pPr marL="11346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3pPr>
      <a:lvl4pPr marL="15918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–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4pPr>
      <a:lvl5pPr marL="2049066" marR="0" indent="-22026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»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Helvetica"/>
        <a:buChar char="•"/>
        <a:tabLst/>
        <a:defRPr b="0" baseline="0" cap="none" i="0" spc="0" strike="noStrike" sz="2000" u="none">
          <a:ln>
            <a:noFill/>
          </a:ln>
          <a:solidFill>
            <a:srgbClr val="1D1B1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w3ibm.bluemix.net/" TargetMode="External"/><Relationship Id="rId3" Type="http://schemas.openxmlformats.org/officeDocument/2006/relationships/hyperlink" Target="https://w3-connections.ibm.com/forums/html/forum?id=252c2c14-7bf8-4ecb-8815-a9d4e2e6715e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hyperlink" Target="https://desktop.github.com/" TargetMode="External"/><Relationship Id="rId6" Type="http://schemas.openxmlformats.org/officeDocument/2006/relationships/hyperlink" Target="http://w3.tap.ibm.com/medialibrary/media_set_view?id=39964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67" name="Shape 167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2: Setting up your BlueMix account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2: Creating a Bluemix account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365759" y="1612900"/>
            <a:ext cx="11445242" cy="4525963"/>
          </a:xfrm>
          <a:prstGeom prst="rect">
            <a:avLst/>
          </a:prstGeom>
        </p:spPr>
        <p:txBody>
          <a:bodyPr/>
          <a:lstStyle/>
          <a:p>
            <a:pPr/>
            <a:r>
              <a:t>We’re going to do four things in this tutorial: </a:t>
            </a:r>
          </a:p>
          <a:p>
            <a:pPr lvl="1">
              <a:buChar char="▪"/>
            </a:pPr>
            <a:r>
              <a:t>Create your Bluemix account</a:t>
            </a:r>
          </a:p>
          <a:p>
            <a:pPr lvl="1">
              <a:buChar char="▪"/>
            </a:pPr>
            <a:r>
              <a:t>Install Git and GitHub Desktop on your workstation</a:t>
            </a:r>
          </a:p>
          <a:p>
            <a:pPr lvl="1">
              <a:buChar char="▪"/>
            </a:pPr>
            <a:r>
              <a:t>Create your first GitHub Repository</a:t>
            </a:r>
          </a:p>
          <a:p>
            <a:pPr lvl="1">
              <a:buChar char="▪"/>
            </a:pPr>
            <a:r>
              <a:t>Tell Cloud Foundry where your Bluemix application will go</a:t>
            </a:r>
          </a:p>
          <a:p>
            <a:pPr lvl="1">
              <a:buChar char="▪"/>
            </a:pPr>
          </a:p>
          <a:p>
            <a:pPr/>
            <a:r>
              <a:t>Let’s get started!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2: Creating a Bluemix Dedicated account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 in here: </a:t>
            </a:r>
          </a:p>
          <a:p>
            <a:pPr lvl="1">
              <a:buChar char="▪"/>
            </a:pP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2" invalidUrl="" action="" tgtFrame="" tooltip="" history="1" highlightClick="0" endSnd="0"/>
              </a:rPr>
              <a:t>https://console.w3ibm.bluemix.net/</a:t>
            </a:r>
            <a:r>
              <a:t> </a:t>
            </a:r>
          </a:p>
          <a:p>
            <a:pPr/>
            <a:r>
              <a:t>Ask Questions here: </a:t>
            </a:r>
          </a:p>
          <a:p>
            <a:pPr lvl="1">
              <a:buChar char="▪"/>
            </a:pP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3" invalidUrl="" action="" tgtFrame="" tooltip="" history="1" highlightClick="0" endSnd="0"/>
              </a:rPr>
              <a:t>https://w3-connections.ibm.com/forums/html/forum?id=252c2c14-7bf8-4ecb-8815-a9d4e2e6715e</a:t>
            </a:r>
            <a:r>
              <a:t> </a:t>
            </a:r>
          </a:p>
          <a:p>
            <a:pPr/>
            <a:r>
              <a:t>Set up your environment: </a:t>
            </a:r>
          </a:p>
          <a:p>
            <a:pPr lvl="1">
              <a:buChar char="▪"/>
            </a:pPr>
            <a:r>
              <a:t>Define your organization</a:t>
            </a:r>
          </a:p>
          <a:p>
            <a:pPr lvl="1">
              <a:buChar char="▪"/>
            </a:pPr>
            <a:r>
              <a:t>Make a ‘space’</a:t>
            </a:r>
          </a:p>
          <a:p>
            <a:pPr lvl="1">
              <a:buChar char="▪"/>
            </a:pPr>
            <a:r>
              <a:t>NodeJS</a:t>
            </a:r>
          </a:p>
          <a:p>
            <a:pPr lvl="1">
              <a:buChar char="▪"/>
            </a:pPr>
            <a:r>
              <a:t>Watson Speech to Text</a:t>
            </a:r>
          </a:p>
          <a:p>
            <a:pPr lvl="1">
              <a:buChar char="▪"/>
            </a:pPr>
            <a:r>
              <a:t>Watson Text to Speech</a:t>
            </a:r>
          </a:p>
          <a:p>
            <a:pPr/>
            <a:r>
              <a:t>Install the Cloud Foundry CLI (Command Line Repository) on your workstation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2: Setting up your workstation to use git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Git on your workstation: </a:t>
            </a:r>
          </a:p>
          <a:p>
            <a:pPr lvl="1">
              <a:buChar char="▪"/>
            </a:pPr>
            <a:r>
              <a:t>Git: 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2" invalidUrl="" action="" tgtFrame="" tooltip="" history="1" highlightClick="0" endSnd="0"/>
              </a:rPr>
              <a:t>https://git-scm.com/</a:t>
            </a:r>
            <a:r>
              <a:t> </a:t>
            </a:r>
          </a:p>
          <a:p>
            <a:pPr lvl="1">
              <a:buChar char="▪"/>
            </a:pPr>
            <a:r>
              <a:t>Git Installers: 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3" invalidUrl="" action="" tgtFrame="" tooltip="" history="1" highlightClick="0" endSnd="0"/>
              </a:rPr>
              <a:t>https://git-scm.com/downloads</a:t>
            </a:r>
            <a:r>
              <a:t> </a:t>
            </a:r>
          </a:p>
          <a:p>
            <a:pPr lvl="1">
              <a:buChar char="▪"/>
            </a:pPr>
            <a:r>
              <a:t>Git Documentation here: 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4" invalidUrl="" action="" tgtFrame="" tooltip="" history="1" highlightClick="0" endSnd="0"/>
              </a:rPr>
              <a:t>https://git-scm.com/doc</a:t>
            </a:r>
            <a:r>
              <a:t> </a:t>
            </a:r>
          </a:p>
          <a:p>
            <a:pPr/>
            <a:r>
              <a:t>Install GitHub Desktop on your workstation (Mac and Windows only): </a:t>
            </a:r>
          </a:p>
          <a:p>
            <a:pPr lvl="1">
              <a:buChar char="▪"/>
            </a:pPr>
            <a:r>
              <a:t>GitHub Desktop: </a:t>
            </a:r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5" invalidUrl="" action="" tgtFrame="" tooltip="" history="1" highlightClick="0" endSnd="0"/>
              </a:rPr>
              <a:t>https://desktop.github.com/</a:t>
            </a:r>
            <a:r>
              <a:t>  </a:t>
            </a:r>
          </a:p>
          <a:p>
            <a:pPr/>
            <a:r>
              <a:t>Make your own Git repository: https://github.ibm.com </a:t>
            </a:r>
          </a:p>
          <a:p>
            <a:pPr/>
            <a:r>
              <a:t>Connect GitHub Desktop to your repository</a:t>
            </a:r>
          </a:p>
          <a:p>
            <a:pPr lvl="1">
              <a:buChar char="▪"/>
            </a:pPr>
            <a:r>
              <a:t>Whitewater series: GitHub Setup for Windows or Mac: </a:t>
            </a:r>
            <a:br/>
            <a:r>
              <a:rPr u="sng">
                <a:solidFill>
                  <a:srgbClr val="00B2EF"/>
                </a:solidFill>
                <a:uFill>
                  <a:solidFill>
                    <a:srgbClr val="00B2EF"/>
                  </a:solidFill>
                </a:uFill>
                <a:hlinkClick r:id="rId6" invalidUrl="" action="" tgtFrame="" tooltip="" history="1" highlightClick="0" endSnd="0"/>
              </a:rPr>
              <a:t>http://w3.tap.ibm.com/medialibrary/media_set_view?id=39964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Chapter 2: Linking your laptop to Bluemix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up Cloud Foundry to ‘target’ your Bluemix account.</a:t>
            </a:r>
          </a:p>
          <a:p>
            <a:pPr lvl="1">
              <a:buChar char="▪"/>
            </a:pPr>
            <a:r>
              <a:t>cf login</a:t>
            </a:r>
          </a:p>
          <a:p>
            <a:pPr lvl="1">
              <a:buChar char="▪"/>
            </a:pPr>
            <a:r>
              <a:t>cf target -o ‘your org name’ -s ‘your space name’</a:t>
            </a:r>
          </a:p>
          <a:p>
            <a:pPr/>
            <a:r>
              <a:t>Understanding essential Git and Cloud Foundry commands</a:t>
            </a:r>
          </a:p>
          <a:p>
            <a:pPr lvl="1">
              <a:buChar char="▪"/>
            </a:pPr>
            <a:r>
              <a:t>git status, add, commit -m, push  (fork, pull, branch, merge)</a:t>
            </a:r>
          </a:p>
          <a:p>
            <a:pPr lvl="1">
              <a:buChar char="▪"/>
            </a:pPr>
            <a:r>
              <a:t>cf login, cf target, cf target -o ‘your org name’ -s ‘your space name’ </a:t>
            </a:r>
          </a:p>
          <a:p>
            <a:pPr lvl="1">
              <a:buChar char="▪"/>
            </a:pPr>
            <a:r>
              <a:t>cf push “application name”</a:t>
            </a:r>
          </a:p>
          <a:p>
            <a:pPr lvl="1">
              <a:buChar char="▪"/>
            </a:pPr>
            <a:r>
              <a:t>cf push “application name” -b “custom build pack git repository”</a:t>
            </a:r>
          </a:p>
        </p:txBody>
      </p:sp>
      <p:sp>
        <p:nvSpPr>
          <p:cNvPr id="184" name="Shape 184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367401" y="5620515"/>
            <a:ext cx="11629886" cy="565677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4Q</a:t>
            </a:r>
          </a:p>
        </p:txBody>
      </p:sp>
      <p:sp>
        <p:nvSpPr>
          <p:cNvPr id="187" name="Shape 187"/>
          <p:cNvSpPr/>
          <p:nvPr/>
        </p:nvSpPr>
        <p:spPr>
          <a:xfrm>
            <a:off x="367401" y="4228758"/>
            <a:ext cx="11629886" cy="1400395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path>
              <a:fillToRect l="50000" t="110802" r="50000" b="-10802"/>
            </a:path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r"/>
          </a:lstStyle>
          <a:p>
            <a:pPr/>
            <a:r>
              <a:t>September-October</a:t>
            </a:r>
          </a:p>
        </p:txBody>
      </p:sp>
      <p:sp>
        <p:nvSpPr>
          <p:cNvPr id="188" name="Shape 188"/>
          <p:cNvSpPr/>
          <p:nvPr/>
        </p:nvSpPr>
        <p:spPr>
          <a:xfrm>
            <a:off x="367401" y="915142"/>
            <a:ext cx="11629886" cy="3418541"/>
          </a:xfrm>
          <a:prstGeom prst="rect">
            <a:avLst/>
          </a:prstGeom>
          <a:gradFill>
            <a:gsLst>
              <a:gs pos="0">
                <a:schemeClr val="accent4">
                  <a:hueOff val="183051"/>
                  <a:satOff val="14925"/>
                  <a:lumOff val="15407"/>
                </a:schemeClr>
              </a:gs>
              <a:gs pos="35000">
                <a:srgbClr val="D7F0FF"/>
              </a:gs>
              <a:gs pos="100000">
                <a:schemeClr val="accent4">
                  <a:hueOff val="258071"/>
                  <a:satOff val="14925"/>
                  <a:lumOff val="23276"/>
                </a:schemeClr>
              </a:gs>
            </a:gsLst>
            <a:lin ang="16200000"/>
          </a:gradFill>
          <a:ln>
            <a:solidFill>
              <a:srgbClr val="7DCDF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r"/>
          </a:p>
        </p:txBody>
      </p:sp>
      <p:sp>
        <p:nvSpPr>
          <p:cNvPr id="189" name="Shape 189"/>
          <p:cNvSpPr/>
          <p:nvPr>
            <p:ph type="title"/>
          </p:nvPr>
        </p:nvSpPr>
        <p:spPr>
          <a:xfrm>
            <a:off x="365759" y="274638"/>
            <a:ext cx="11445242" cy="691822"/>
          </a:xfrm>
          <a:prstGeom prst="rect">
            <a:avLst/>
          </a:prstGeom>
        </p:spPr>
        <p:txBody>
          <a:bodyPr/>
          <a:lstStyle/>
          <a:p>
            <a:pPr/>
            <a:r>
              <a:t>The Plan: 30 minute Chapters with an hour or two of practice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430356" y="950996"/>
            <a:ext cx="9458062" cy="5157035"/>
          </a:xfrm>
          <a:prstGeom prst="rect">
            <a:avLst/>
          </a:prstGeom>
        </p:spPr>
        <p:txBody>
          <a:bodyPr/>
          <a:lstStyle/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The Story, Architecture for this app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Setting up Bluemix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Building your first Watson App			(Watson Speech to Text)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Watson to talk back			(Watson Text to Speech)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Understanding Classifiers			(Watson NLC)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 custom dialog with Watson		(custom Q&amp;A, session management)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Authentication				(puts C2 thru 6 together)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Alchemy News				(Watson Alchemy)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Visual Recognition and Images			(Watson Visual Recognition)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Watson Conversations			(Watson Conversations)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Rank &amp; Retrieve				(Watson Alchemy + Rank &amp; Retrieve)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Getting started on my first client prototype		Design Thinking, Stories, Architecture, Keeping it simple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		Public Bluemix and Docker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Supporting Complex environments II		Bluemix Dedicated and CloudFoundry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Creating an Inference Engine			Our Inference Engine in "R"</a:t>
            </a:r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Finding solutions				Integrates C1-10, 13-15)</a:t>
            </a:r>
            <a:br/>
          </a:p>
          <a:p>
            <a:pPr marL="189831" indent="-189831" defTabSz="649223">
              <a:spcBef>
                <a:spcPts val="300"/>
              </a:spcBef>
              <a:buFontTx/>
              <a:buAutoNum type="arabicPeriod" startAt="1"/>
              <a:defRPr sz="1420"/>
            </a:pPr>
            <a:r>
              <a:t>BlueMix, Watson and Mobile			(TBD)	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464953" y="6553200"/>
            <a:ext cx="127001" cy="152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Shape 192"/>
          <p:cNvSpPr/>
          <p:nvPr/>
        </p:nvSpPr>
        <p:spPr>
          <a:xfrm>
            <a:off x="-51930" y="4293955"/>
            <a:ext cx="12280620" cy="1931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04087">
              <a:spcBef>
                <a:spcPts val="1000"/>
              </a:spcBef>
              <a:defRPr sz="1693"/>
            </a:lvl1pPr>
          </a:lstStyle>
          <a:p>
            <a:pPr/>
            <a:r>
              <a:t>Learning Bluemix &amp; Cognitive</a:t>
            </a:r>
          </a:p>
        </p:txBody>
      </p:sp>
      <p:sp>
        <p:nvSpPr>
          <p:cNvPr id="195" name="Shape 195"/>
          <p:cNvSpPr/>
          <p:nvPr>
            <p:ph type="body" idx="13"/>
          </p:nvPr>
        </p:nvSpPr>
        <p:spPr>
          <a:xfrm>
            <a:off x="451104" y="5118577"/>
            <a:ext cx="11338560" cy="3657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/>
            </a:lvl1pPr>
          </a:lstStyle>
          <a:p>
            <a:pPr/>
            <a:r>
              <a:t>Bob Dill, IBM Distinguished Engineer, CTO Global Technical Sales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3840"/>
            </a:lvl1pPr>
          </a:lstStyle>
          <a:p>
            <a:pPr/>
            <a:r>
              <a:t>Chapter 3: Creating your first Watson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1D1B1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