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jquery.org/" TargetMode="External"/><Relationship Id="rId3" Type="http://schemas.openxmlformats.org/officeDocument/2006/relationships/hyperlink" Target="http://jquery.com"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nodejs.org"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ew.sh"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b.nodesource.com/setup_4.x"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prstGeom prst="rect">
            <a:avLst/>
          </a:prstGeom>
        </p:spPr>
        <p:txBody>
          <a:bodyPr/>
          <a:lstStyle>
            <a:lvl1pPr defTabSz="731520">
              <a:defRPr sz="3840"/>
            </a:lvl1pPr>
          </a:lstStyle>
          <a:p>
            <a:pPr/>
            <a:r>
              <a:t>Chapter 3: Creating your first Watson app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xfrm>
            <a:off x="373379" y="274638"/>
            <a:ext cx="11445242" cy="1143001"/>
          </a:xfrm>
          <a:prstGeom prst="rect">
            <a:avLst/>
          </a:prstGeom>
        </p:spPr>
        <p:txBody>
          <a:bodyPr/>
          <a:lstStyle/>
          <a:p>
            <a:pPr/>
            <a:r>
              <a:t>Making the page do something…</a:t>
            </a:r>
          </a:p>
        </p:txBody>
      </p:sp>
      <p:sp>
        <p:nvSpPr>
          <p:cNvPr id="241" name="Shape 241"/>
          <p:cNvSpPr/>
          <p:nvPr>
            <p:ph type="body" idx="1"/>
          </p:nvPr>
        </p:nvSpPr>
        <p:spPr>
          <a:xfrm>
            <a:off x="365759" y="920736"/>
            <a:ext cx="10659624" cy="5279603"/>
          </a:xfrm>
          <a:prstGeom prst="rect">
            <a:avLst/>
          </a:prstGeom>
        </p:spPr>
        <p:txBody>
          <a:bodyPr/>
          <a:lstStyle/>
          <a:p>
            <a:pPr marL="187452" indent="-187452" defTabSz="749808">
              <a:spcBef>
                <a:spcPts val="300"/>
              </a:spcBef>
              <a:defRPr sz="1640"/>
            </a:pPr>
            <a:r>
              <a:t>Nothing happens when anything on the page is clicked. We need to create function on the server and in the browser to make the web page work. </a:t>
            </a:r>
          </a:p>
          <a:p>
            <a:pPr marL="187452" indent="-187452" defTabSz="749808">
              <a:spcBef>
                <a:spcPts val="300"/>
              </a:spcBef>
              <a:defRPr sz="1640"/>
            </a:pPr>
            <a:r>
              <a:t>Let’s look at the server code, Chapter03/index.js which has 4 basic parts:</a:t>
            </a:r>
          </a:p>
          <a:p>
            <a:pPr lvl="1" marL="562355" indent="-187452" defTabSz="749808">
              <a:spcBef>
                <a:spcPts val="300"/>
              </a:spcBef>
              <a:buChar char="▪"/>
              <a:defRPr sz="1640"/>
            </a:pPr>
            <a:r>
              <a:t>lines 19-32 define core variables and ensure that base capability is available</a:t>
            </a:r>
          </a:p>
          <a:p>
            <a:pPr lvl="1" marL="562355" indent="-187452" defTabSz="749808">
              <a:spcBef>
                <a:spcPts val="300"/>
              </a:spcBef>
              <a:buChar char="▪"/>
              <a:defRPr sz="1640"/>
            </a:pPr>
            <a:r>
              <a:t>lines 34-47 set up the application for your local environment. </a:t>
            </a:r>
          </a:p>
          <a:p>
            <a:pPr lvl="2" marL="937260" indent="-187452" defTabSz="749808">
              <a:spcBef>
                <a:spcPts val="300"/>
              </a:spcBef>
              <a:buChar char="▪"/>
              <a:defRPr sz="1640"/>
            </a:pPr>
            <a:r>
              <a:t>we’ll update lines 38-41 to move between Bluemix and local execution.</a:t>
            </a:r>
          </a:p>
          <a:p>
            <a:pPr lvl="2" marL="937260" indent="-187452" defTabSz="749808">
              <a:spcBef>
                <a:spcPts val="300"/>
              </a:spcBef>
              <a:buChar char="▪"/>
              <a:defRPr sz="1640"/>
            </a:pPr>
            <a:r>
              <a:t>Later we’ll write a routine to automate that switch</a:t>
            </a:r>
          </a:p>
          <a:p>
            <a:pPr lvl="1" marL="562355" indent="-187452" defTabSz="749808">
              <a:spcBef>
                <a:spcPts val="300"/>
              </a:spcBef>
              <a:buChar char="▪"/>
              <a:defRPr sz="1640"/>
            </a:pPr>
            <a:r>
              <a:t>lines 54-57 create the web server. (really, only 4 lines of code????)</a:t>
            </a:r>
          </a:p>
          <a:p>
            <a:pPr lvl="1" marL="562355" indent="-187452" defTabSz="749808">
              <a:spcBef>
                <a:spcPts val="300"/>
              </a:spcBef>
              <a:buChar char="▪"/>
              <a:defRPr sz="1640"/>
            </a:pPr>
            <a:r>
              <a:t>lines 59-73 handle file loading for the server (html, icons, javascript, css) </a:t>
            </a:r>
          </a:p>
          <a:p>
            <a:pPr marL="187452" indent="-187452" defTabSz="749808">
              <a:spcBef>
                <a:spcPts val="300"/>
              </a:spcBef>
              <a:defRPr sz="1640"/>
            </a:pPr>
            <a:r>
              <a:t>On the client side, everything gets kicked off by the browser after the web page has completed loading. This is defined in the </a:t>
            </a:r>
            <a:r>
              <a:rPr>
                <a:latin typeface="Prestige Elite Std"/>
                <a:ea typeface="Prestige Elite Std"/>
                <a:cs typeface="Prestige Elite Std"/>
                <a:sym typeface="Prestige Elite Std"/>
              </a:rPr>
              <a:t>“&lt;body&gt;” </a:t>
            </a:r>
            <a:r>
              <a:t>tag by stating: </a:t>
            </a:r>
            <a:r>
              <a:rPr>
                <a:latin typeface="Prestige Elite Std"/>
                <a:ea typeface="Prestige Elite Std"/>
                <a:cs typeface="Prestige Elite Std"/>
                <a:sym typeface="Prestige Elite Std"/>
              </a:rPr>
              <a:t>onLoad=“initPage()"</a:t>
            </a:r>
            <a:endParaRPr>
              <a:latin typeface="Prestige Elite Std"/>
              <a:ea typeface="Prestige Elite Std"/>
              <a:cs typeface="Prestige Elite Std"/>
              <a:sym typeface="Prestige Elite Std"/>
            </a:endParaRPr>
          </a:p>
          <a:p>
            <a:pPr marL="187452" indent="-187452" defTabSz="749808">
              <a:spcBef>
                <a:spcPts val="300"/>
              </a:spcBef>
              <a:defRPr sz="1640"/>
            </a:pPr>
            <a:r>
              <a:t>So where is initPage() and what does it do?</a:t>
            </a:r>
          </a:p>
          <a:p>
            <a:pPr lvl="2" marL="937260" indent="-187452" defTabSz="749808">
              <a:spcBef>
                <a:spcPts val="300"/>
              </a:spcBef>
              <a:buChar char="▪"/>
              <a:defRPr sz="1640"/>
            </a:pPr>
            <a:r>
              <a:t>look in z2c-speech.js (</a:t>
            </a:r>
            <a:r>
              <a:rPr>
                <a:latin typeface="Prestige Elite Std"/>
                <a:ea typeface="Prestige Elite Std"/>
                <a:cs typeface="Prestige Elite Std"/>
                <a:sym typeface="Prestige Elite Std"/>
              </a:rPr>
              <a:t>HTML/js/z2c-speech.js</a:t>
            </a:r>
            <a:r>
              <a:t>) and you’ll seen an empty routine, which looks like this: </a:t>
            </a:r>
          </a:p>
          <a:p>
            <a:pPr lvl="2" marL="937260" indent="-187452" defTabSz="749808">
              <a:spcBef>
                <a:spcPts val="300"/>
              </a:spcBef>
              <a:buChar char="▪"/>
              <a:defRPr sz="1640">
                <a:latin typeface="Prestige Elite Std"/>
                <a:ea typeface="Prestige Elite Std"/>
                <a:cs typeface="Prestige Elite Std"/>
                <a:sym typeface="Prestige Elite Std"/>
              </a:defRPr>
            </a:pPr>
            <a:r>
              <a:t>function initPage () { }</a:t>
            </a:r>
          </a:p>
          <a:p>
            <a:pPr marL="187452" indent="-187452" defTabSz="749808">
              <a:spcBef>
                <a:spcPts val="300"/>
              </a:spcBef>
              <a:defRPr sz="1640"/>
            </a:pPr>
            <a:r>
              <a:t>We need to do the following things: </a:t>
            </a:r>
          </a:p>
          <a:p>
            <a:pPr lvl="1" marL="562355" indent="-187452" defTabSz="749808">
              <a:spcBef>
                <a:spcPts val="300"/>
              </a:spcBef>
              <a:buChar char="▪"/>
              <a:defRPr sz="1640"/>
            </a:pPr>
            <a:r>
              <a:t>monitor the microphone and stop buttons </a:t>
            </a:r>
          </a:p>
          <a:p>
            <a:pPr lvl="1" marL="562355" indent="-187452" defTabSz="749808">
              <a:spcBef>
                <a:spcPts val="300"/>
              </a:spcBef>
              <a:buChar char="▪"/>
              <a:defRPr sz="1640"/>
            </a:pPr>
            <a:r>
              <a:t>connect to Watson and display what is said. </a:t>
            </a:r>
          </a:p>
        </p:txBody>
      </p:sp>
      <p:sp>
        <p:nvSpPr>
          <p:cNvPr id="242" name="Shape 24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nvSpPr>
        <p:spPr>
          <a:xfrm>
            <a:off x="10472983" y="3462514"/>
            <a:ext cx="1023763" cy="549802"/>
          </a:xfrm>
          <a:prstGeom prst="ellipse">
            <a:avLst/>
          </a:prstGeom>
          <a:solidFill>
            <a:schemeClr val="accent4">
              <a:lumOff val="13137"/>
            </a:schemeClr>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45" name="Shape 245"/>
          <p:cNvSpPr/>
          <p:nvPr>
            <p:ph type="title"/>
          </p:nvPr>
        </p:nvSpPr>
        <p:spPr>
          <a:xfrm>
            <a:off x="365759" y="274638"/>
            <a:ext cx="11445242" cy="575201"/>
          </a:xfrm>
          <a:prstGeom prst="rect">
            <a:avLst/>
          </a:prstGeom>
        </p:spPr>
        <p:txBody>
          <a:bodyPr/>
          <a:lstStyle/>
          <a:p>
            <a:pPr/>
            <a:r>
              <a:t>Activating the microphone</a:t>
            </a:r>
          </a:p>
        </p:txBody>
      </p:sp>
      <p:sp>
        <p:nvSpPr>
          <p:cNvPr id="246" name="Shape 246"/>
          <p:cNvSpPr/>
          <p:nvPr>
            <p:ph type="body" idx="1"/>
          </p:nvPr>
        </p:nvSpPr>
        <p:spPr>
          <a:xfrm>
            <a:off x="-5443" y="899972"/>
            <a:ext cx="6796754" cy="5603095"/>
          </a:xfrm>
          <a:prstGeom prst="rect">
            <a:avLst/>
          </a:prstGeom>
        </p:spPr>
        <p:txBody>
          <a:bodyPr/>
          <a:lstStyle/>
          <a:p>
            <a:pPr marL="165768" indent="-165768" defTabSz="566927">
              <a:spcBef>
                <a:spcPts val="200"/>
              </a:spcBef>
              <a:buFontTx/>
              <a:buAutoNum type="arabicPeriod" startAt="1"/>
              <a:defRPr sz="1240"/>
            </a:pPr>
            <a:r>
              <a:t>Enable the microphone, disable the stop button:</a:t>
            </a:r>
          </a:p>
          <a:p>
            <a:pPr lvl="1" marL="0" indent="141731" defTabSz="566927">
              <a:spcBef>
                <a:spcPts val="200"/>
              </a:spcBef>
              <a:buSzTx/>
              <a:buFontTx/>
              <a:buNone/>
              <a:defRPr sz="1240"/>
            </a:pPr>
            <a:r>
              <a:t>    </a:t>
            </a:r>
            <a:r>
              <a:rPr>
                <a:latin typeface="Prestige Elite Std"/>
                <a:ea typeface="Prestige Elite Std"/>
                <a:cs typeface="Prestige Elite Std"/>
                <a:sym typeface="Prestige Elite Std"/>
              </a:rPr>
              <a:t>  var _mic = $('#microphone'); var _stop = $("#stop");</a:t>
            </a:r>
            <a:endParaRPr>
              <a:latin typeface="Prestige Elite Std"/>
              <a:ea typeface="Prestige Elite Std"/>
              <a:cs typeface="Prestige Elite Std"/>
              <a:sym typeface="Prestige Elite Std"/>
            </a:endParaRPr>
          </a:p>
          <a:p>
            <a:pPr lvl="1" marL="0" indent="141731" defTabSz="566927">
              <a:spcBef>
                <a:spcPts val="200"/>
              </a:spcBef>
              <a:buSzTx/>
              <a:buFontTx/>
              <a:buNone/>
              <a:defRPr sz="1240"/>
            </a:pPr>
            <a:r>
              <a:rPr>
                <a:latin typeface="Prestige Elite Std"/>
                <a:ea typeface="Prestige Elite Std"/>
                <a:cs typeface="Prestige Elite Std"/>
                <a:sym typeface="Prestige Elite Std"/>
              </a:rPr>
              <a:t>    _mic.addClass("mic_enabled");</a:t>
            </a:r>
            <a:endParaRPr>
              <a:latin typeface="Prestige Elite Std"/>
              <a:ea typeface="Prestige Elite Std"/>
              <a:cs typeface="Prestige Elite Std"/>
              <a:sym typeface="Prestige Elite Std"/>
            </a:endParaRPr>
          </a:p>
          <a:p>
            <a:pPr lvl="1" marL="0" indent="141731" defTabSz="566927">
              <a:spcBef>
                <a:spcPts val="200"/>
              </a:spcBef>
              <a:buSzTx/>
              <a:buFontTx/>
              <a:buNone/>
              <a:defRPr sz="1240"/>
            </a:pPr>
            <a:r>
              <a:rPr>
                <a:latin typeface="Prestige Elite Std"/>
                <a:ea typeface="Prestige Elite Std"/>
                <a:cs typeface="Prestige Elite Std"/>
                <a:sym typeface="Prestige Elite Std"/>
              </a:rPr>
              <a:t>    _stop.addClass("mic_disabled");</a:t>
            </a:r>
            <a:endParaRPr>
              <a:latin typeface="Prestige Elite Std"/>
              <a:ea typeface="Prestige Elite Std"/>
              <a:cs typeface="Prestige Elite Std"/>
              <a:sym typeface="Prestige Elite Std"/>
            </a:endParaRPr>
          </a:p>
          <a:p>
            <a:pPr lvl="1" marL="0" indent="141731" defTabSz="566927">
              <a:spcBef>
                <a:spcPts val="200"/>
              </a:spcBef>
              <a:buSzTx/>
              <a:buFontTx/>
              <a:buNone/>
              <a:defRPr sz="1240"/>
            </a:pPr>
            <a:r>
              <a:t>Monitor the microphone button for a click:</a:t>
            </a:r>
          </a:p>
          <a:p>
            <a:pPr lvl="1" marL="0" indent="141731" defTabSz="566927">
              <a:spcBef>
                <a:spcPts val="200"/>
              </a:spcBef>
              <a:buSzTx/>
              <a:buFontTx/>
              <a:buNone/>
              <a:defRPr sz="1240">
                <a:latin typeface="Prestige Elite Std"/>
                <a:ea typeface="Prestige Elite Std"/>
                <a:cs typeface="Prestige Elite Std"/>
                <a:sym typeface="Prestige Elite Std"/>
              </a:defRPr>
            </a:pPr>
            <a:r>
              <a:t>  _mic.on("click", function ()</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a:p>
            <a:pPr lvl="1" marL="0" indent="141731" defTabSz="566927">
              <a:spcBef>
                <a:spcPts val="200"/>
              </a:spcBef>
              <a:buSzTx/>
              <a:buFontTx/>
              <a:buNone/>
              <a:defRPr sz="1240">
                <a:latin typeface="Prestige Elite Std"/>
                <a:ea typeface="Prestige Elite Std"/>
                <a:cs typeface="Prestige Elite Std"/>
                <a:sym typeface="Prestige Elite Std"/>
              </a:defRPr>
            </a:pPr>
            <a:r>
              <a:t>      var _className = this.className;</a:t>
            </a:r>
          </a:p>
          <a:p>
            <a:pPr lvl="1" marL="0" indent="141731" defTabSz="566927">
              <a:spcBef>
                <a:spcPts val="200"/>
              </a:spcBef>
              <a:buSzTx/>
              <a:buFontTx/>
              <a:buNone/>
              <a:defRPr sz="1240">
                <a:latin typeface="Prestige Elite Std"/>
                <a:ea typeface="Prestige Elite Std"/>
                <a:cs typeface="Prestige Elite Std"/>
                <a:sym typeface="Prestige Elite Std"/>
              </a:defRPr>
            </a:pPr>
            <a:r>
              <a:t>      if(this.className == "mic_enabled")</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a:p>
            <a:pPr lvl="1" marL="0" indent="141731" defTabSz="566927">
              <a:spcBef>
                <a:spcPts val="200"/>
              </a:spcBef>
              <a:buSzTx/>
              <a:buFontTx/>
              <a:buNone/>
              <a:defRPr sz="1240">
                <a:latin typeface="Prestige Elite Std"/>
                <a:ea typeface="Prestige Elite Std"/>
                <a:cs typeface="Prestige Elite Std"/>
                <a:sym typeface="Prestige Elite Std"/>
              </a:defRPr>
            </a:pPr>
            <a:r>
              <a:t>        _mic.addClass("mic_disabled");</a:t>
            </a:r>
          </a:p>
          <a:p>
            <a:pPr lvl="1" marL="0" indent="141731" defTabSz="566927">
              <a:spcBef>
                <a:spcPts val="200"/>
              </a:spcBef>
              <a:buSzTx/>
              <a:buFontTx/>
              <a:buNone/>
              <a:defRPr sz="1240">
                <a:latin typeface="Prestige Elite Std"/>
                <a:ea typeface="Prestige Elite Std"/>
                <a:cs typeface="Prestige Elite Std"/>
                <a:sym typeface="Prestige Elite Std"/>
              </a:defRPr>
            </a:pPr>
            <a:r>
              <a:t>        _mic.removeClass("mic_enabled");</a:t>
            </a:r>
          </a:p>
          <a:p>
            <a:pPr lvl="1" marL="0" indent="141731" defTabSz="566927">
              <a:spcBef>
                <a:spcPts val="200"/>
              </a:spcBef>
              <a:buSzTx/>
              <a:buFontTx/>
              <a:buNone/>
              <a:defRPr sz="1240">
                <a:latin typeface="Prestige Elite Std"/>
                <a:ea typeface="Prestige Elite Std"/>
                <a:cs typeface="Prestige Elite Std"/>
                <a:sym typeface="Prestige Elite Std"/>
              </a:defRPr>
            </a:pPr>
            <a:r>
              <a:t>        _stop.addClass("mic_enabled");</a:t>
            </a:r>
          </a:p>
          <a:p>
            <a:pPr lvl="1" marL="0" indent="141731" defTabSz="566927">
              <a:spcBef>
                <a:spcPts val="200"/>
              </a:spcBef>
              <a:buSzTx/>
              <a:buFontTx/>
              <a:buNone/>
              <a:defRPr sz="1240">
                <a:latin typeface="Prestige Elite Std"/>
                <a:ea typeface="Prestige Elite Std"/>
                <a:cs typeface="Prestige Elite Std"/>
                <a:sym typeface="Prestige Elite Std"/>
              </a:defRPr>
            </a:pPr>
            <a:r>
              <a:t>        _stop.removeClass("mic_disabled");</a:t>
            </a:r>
          </a:p>
          <a:p>
            <a:pPr lvl="1" marL="0" indent="141731" defTabSz="566927">
              <a:spcBef>
                <a:spcPts val="200"/>
              </a:spcBef>
              <a:buSzTx/>
              <a:buFontTx/>
              <a:buNone/>
              <a:defRPr sz="1240">
                <a:latin typeface="Prestige Elite Std"/>
                <a:ea typeface="Prestige Elite Std"/>
                <a:cs typeface="Prestige Elite Std"/>
                <a:sym typeface="Prestige Elite Std"/>
              </a:defRPr>
            </a:pPr>
            <a:r>
              <a:t>        $.when($.get('/api/speech-to-text/token')).done(</a:t>
            </a:r>
          </a:p>
          <a:p>
            <a:pPr lvl="1" marL="0" indent="141731" defTabSz="566927">
              <a:spcBef>
                <a:spcPts val="200"/>
              </a:spcBef>
              <a:buSzTx/>
              <a:buFontTx/>
              <a:buNone/>
              <a:defRPr sz="1240">
                <a:latin typeface="Prestige Elite Std"/>
                <a:ea typeface="Prestige Elite Std"/>
                <a:cs typeface="Prestige Elite Std"/>
                <a:sym typeface="Prestige Elite Std"/>
              </a:defRPr>
            </a:pPr>
            <a:r>
              <a:t>          function (token) {</a:t>
            </a:r>
          </a:p>
          <a:p>
            <a:pPr lvl="1" marL="0" indent="141731" defTabSz="566927">
              <a:spcBef>
                <a:spcPts val="200"/>
              </a:spcBef>
              <a:buSzTx/>
              <a:buFontTx/>
              <a:buNone/>
              <a:defRPr sz="1240">
                <a:latin typeface="Prestige Elite Std"/>
                <a:ea typeface="Prestige Elite Std"/>
                <a:cs typeface="Prestige Elite Std"/>
                <a:sym typeface="Prestige Elite Std"/>
              </a:defRPr>
            </a:pPr>
            <a:r>
              <a:t>            stream = WatsonSpeech.SpeechToText.recognizeMicrophone({</a:t>
            </a:r>
          </a:p>
          <a:p>
            <a:pPr lvl="1" marL="0" indent="141731" defTabSz="566927">
              <a:spcBef>
                <a:spcPts val="200"/>
              </a:spcBef>
              <a:buSzTx/>
              <a:buFontTx/>
              <a:buNone/>
              <a:defRPr sz="1240">
                <a:latin typeface="Prestige Elite Std"/>
                <a:ea typeface="Prestige Elite Std"/>
                <a:cs typeface="Prestige Elite Std"/>
                <a:sym typeface="Prestige Elite Std"/>
              </a:defRPr>
            </a:pPr>
            <a:r>
              <a:t>               token: token,</a:t>
            </a:r>
          </a:p>
          <a:p>
            <a:pPr lvl="1" marL="0" indent="141731" defTabSz="566927">
              <a:spcBef>
                <a:spcPts val="200"/>
              </a:spcBef>
              <a:buSzTx/>
              <a:buFontTx/>
              <a:buNone/>
              <a:defRPr sz="1240">
                <a:latin typeface="Prestige Elite Std"/>
                <a:ea typeface="Prestige Elite Std"/>
                <a:cs typeface="Prestige Elite Std"/>
                <a:sym typeface="Prestige Elite Std"/>
              </a:defRPr>
            </a:pPr>
            <a:r>
              <a:t>               outputElement: '#speech' // CSS selector or DOM Element</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a:p>
            <a:pPr lvl="1" marL="0" indent="141731" defTabSz="566927">
              <a:spcBef>
                <a:spcPts val="200"/>
              </a:spcBef>
              <a:buSzTx/>
              <a:buFontTx/>
              <a:buNone/>
              <a:defRPr sz="1240">
                <a:latin typeface="Prestige Elite Std"/>
                <a:ea typeface="Prestige Elite Std"/>
                <a:cs typeface="Prestige Elite Std"/>
                <a:sym typeface="Prestige Elite Std"/>
              </a:defRPr>
            </a:pPr>
            <a:r>
              <a:t>            stream.on('error', function(err) { console.log(err); });</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a:p>
            <a:pPr lvl="1" marL="0" indent="141731" defTabSz="566927">
              <a:spcBef>
                <a:spcPts val="200"/>
              </a:spcBef>
              <a:buSzTx/>
              <a:buFontTx/>
              <a:buNone/>
              <a:defRPr sz="1240">
                <a:latin typeface="Prestige Elite Std"/>
                <a:ea typeface="Prestige Elite Std"/>
                <a:cs typeface="Prestige Elite Std"/>
                <a:sym typeface="Prestige Elite Std"/>
              </a:defRPr>
            </a:pPr>
            <a:r>
              <a:t>      });</a:t>
            </a:r>
          </a:p>
        </p:txBody>
      </p:sp>
      <p:sp>
        <p:nvSpPr>
          <p:cNvPr id="247" name="Shape 24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8" name="Shape 248"/>
          <p:cNvSpPr/>
          <p:nvPr/>
        </p:nvSpPr>
        <p:spPr>
          <a:xfrm>
            <a:off x="6724361" y="899972"/>
            <a:ext cx="5327403" cy="54410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81810" indent="-181810" defTabSz="621791">
              <a:spcBef>
                <a:spcPts val="300"/>
              </a:spcBef>
              <a:buSzPct val="100000"/>
              <a:buAutoNum type="arabicPeriod" startAt="1"/>
              <a:defRPr sz="1360">
                <a:solidFill>
                  <a:srgbClr val="000000"/>
                </a:solidFill>
              </a:defRPr>
            </a:pPr>
            <a:r>
              <a:t>Enable the microphone, disable the stop button:</a:t>
            </a:r>
          </a:p>
          <a:p>
            <a:pPr lvl="1" indent="155447" defTabSz="621791">
              <a:spcBef>
                <a:spcPts val="300"/>
              </a:spcBef>
              <a:defRPr sz="1360">
                <a:solidFill>
                  <a:srgbClr val="000000"/>
                </a:solidFill>
              </a:defRPr>
            </a:pPr>
            <a:r>
              <a:t>   These two add class statements are monitored by CSS </a:t>
            </a:r>
            <a:br/>
            <a:r>
              <a:t>and change how the button looks</a:t>
            </a:r>
          </a:p>
          <a:p>
            <a:pPr marL="181810" indent="-181810" defTabSz="621791">
              <a:spcBef>
                <a:spcPts val="300"/>
              </a:spcBef>
              <a:buSzPct val="100000"/>
              <a:buAutoNum type="arabicPeriod" startAt="1"/>
              <a:defRPr sz="1360">
                <a:solidFill>
                  <a:srgbClr val="000000"/>
                </a:solidFill>
              </a:defRPr>
            </a:pPr>
            <a:r>
              <a:t>Monitor the microphone button for a click:</a:t>
            </a:r>
          </a:p>
          <a:p>
            <a:pPr lvl="1" indent="155447" defTabSz="621791">
              <a:lnSpc>
                <a:spcPct val="150000"/>
              </a:lnSpc>
              <a:spcBef>
                <a:spcPts val="300"/>
              </a:spcBef>
              <a:defRPr sz="1360">
                <a:solidFill>
                  <a:srgbClr val="000000"/>
                </a:solidFill>
              </a:defRPr>
            </a:pPr>
            <a:r>
              <a:t>Do something when the microphone is clicked</a:t>
            </a:r>
          </a:p>
          <a:p>
            <a:pPr lvl="1" indent="155447" defTabSz="621791">
              <a:spcBef>
                <a:spcPts val="300"/>
              </a:spcBef>
              <a:defRPr sz="1360">
                <a:solidFill>
                  <a:srgbClr val="000000"/>
                </a:solidFill>
              </a:defRPr>
            </a:pPr>
            <a:r>
              <a:t>But ignore the click if the microphone has been disabled by the app.</a:t>
            </a:r>
          </a:p>
          <a:p>
            <a:pPr lvl="2" indent="310895" defTabSz="621791">
              <a:spcBef>
                <a:spcPts val="300"/>
              </a:spcBef>
              <a:defRPr sz="1360">
                <a:solidFill>
                  <a:srgbClr val="000000"/>
                </a:solidFill>
              </a:defRPr>
            </a:pPr>
            <a:r>
              <a:t>Disable the microphone</a:t>
            </a:r>
          </a:p>
          <a:p>
            <a:pPr lvl="2" indent="310895" defTabSz="621791">
              <a:spcBef>
                <a:spcPts val="300"/>
              </a:spcBef>
              <a:defRPr sz="1360">
                <a:solidFill>
                  <a:srgbClr val="000000"/>
                </a:solidFill>
              </a:defRPr>
            </a:pPr>
            <a:r>
              <a:t>Enable the stop button</a:t>
            </a:r>
          </a:p>
          <a:p>
            <a:pPr lvl="2" indent="310895" defTabSz="621791">
              <a:spcBef>
                <a:spcPts val="300"/>
              </a:spcBef>
              <a:defRPr sz="1360">
                <a:solidFill>
                  <a:srgbClr val="000000"/>
                </a:solidFill>
              </a:defRPr>
            </a:pPr>
            <a:r>
              <a:t>Remove conflicting class</a:t>
            </a:r>
          </a:p>
          <a:p>
            <a:pPr lvl="2" indent="310895" defTabSz="621791">
              <a:spcBef>
                <a:spcPts val="300"/>
              </a:spcBef>
              <a:defRPr sz="1360">
                <a:solidFill>
                  <a:srgbClr val="000000"/>
                </a:solidFill>
              </a:defRPr>
            </a:pPr>
            <a:r>
              <a:t>Remove conflicting class</a:t>
            </a:r>
          </a:p>
          <a:p>
            <a:pPr lvl="1" indent="155447" defTabSz="621791">
              <a:spcBef>
                <a:spcPts val="300"/>
              </a:spcBef>
              <a:defRPr sz="1360">
                <a:solidFill>
                  <a:srgbClr val="000000"/>
                </a:solidFill>
              </a:defRPr>
            </a:pPr>
            <a:r>
              <a:t>Call the server using an http get and go to the /api/speech/ folder and execute token</a:t>
            </a:r>
          </a:p>
          <a:p>
            <a:pPr lvl="1" indent="155447" defTabSz="621791">
              <a:lnSpc>
                <a:spcPct val="150000"/>
              </a:lnSpc>
              <a:spcBef>
                <a:spcPts val="300"/>
              </a:spcBef>
              <a:defRPr sz="1360">
                <a:solidFill>
                  <a:srgbClr val="000000"/>
                </a:solidFill>
              </a:defRPr>
            </a:pPr>
            <a:r>
              <a:t>Give the token to the Watson API to monitor the microphone</a:t>
            </a:r>
          </a:p>
          <a:p>
            <a:pPr lvl="1" indent="155447" defTabSz="621791">
              <a:spcBef>
                <a:spcPts val="300"/>
              </a:spcBef>
              <a:defRPr sz="1360">
                <a:solidFill>
                  <a:srgbClr val="000000"/>
                </a:solidFill>
              </a:defRPr>
            </a:pPr>
            <a:r>
              <a:t>Direct output to go back to the #speech element in the index.html file</a:t>
            </a:r>
            <a:br/>
          </a:p>
          <a:p>
            <a:pPr lvl="1" indent="155447" defTabSz="621791">
              <a:spcBef>
                <a:spcPts val="300"/>
              </a:spcBef>
              <a:defRPr sz="1360">
                <a:solidFill>
                  <a:srgbClr val="000000"/>
                </a:solidFill>
              </a:defRPr>
            </a:pPr>
            <a:r>
              <a:t>If there is an error, print the error message to the browser console log. </a:t>
            </a:r>
          </a:p>
          <a:p>
            <a:pPr lvl="1" indent="155447" defTabSz="621791">
              <a:spcBef>
                <a:spcPts val="300"/>
              </a:spcBef>
              <a:defRPr sz="1360">
                <a:solidFill>
                  <a:srgbClr val="000000"/>
                </a:solidFill>
              </a:defRPr>
            </a:pPr>
          </a:p>
          <a:p>
            <a:pPr lvl="1" indent="155447" defTabSz="621791">
              <a:spcBef>
                <a:spcPts val="300"/>
              </a:spcBef>
              <a:defRPr sz="1360">
                <a:solidFill>
                  <a:srgbClr val="000000"/>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xfrm>
            <a:off x="365759" y="274638"/>
            <a:ext cx="11445242" cy="575202"/>
          </a:xfrm>
          <a:prstGeom prst="rect">
            <a:avLst/>
          </a:prstGeom>
        </p:spPr>
        <p:txBody>
          <a:bodyPr/>
          <a:lstStyle/>
          <a:p>
            <a:pPr/>
            <a:r>
              <a:t>Activating the microphone</a:t>
            </a:r>
          </a:p>
        </p:txBody>
      </p:sp>
      <p:sp>
        <p:nvSpPr>
          <p:cNvPr id="251" name="Shape 251"/>
          <p:cNvSpPr/>
          <p:nvPr>
            <p:ph type="body" sz="quarter" idx="1"/>
          </p:nvPr>
        </p:nvSpPr>
        <p:spPr>
          <a:xfrm>
            <a:off x="-3284" y="899972"/>
            <a:ext cx="6090368" cy="2588235"/>
          </a:xfrm>
          <a:prstGeom prst="rect">
            <a:avLst/>
          </a:prstGeom>
        </p:spPr>
        <p:txBody>
          <a:bodyPr/>
          <a:lstStyle/>
          <a:p>
            <a:pPr marL="267368" indent="-267368">
              <a:buFontTx/>
              <a:buAutoNum type="arabicPeriod" startAt="1"/>
              <a:defRPr sz="1400"/>
            </a:pPr>
            <a:r>
              <a:t>Monitor the Stop button for a click:</a:t>
            </a:r>
          </a:p>
          <a:p>
            <a:pPr lvl="1" marL="0" indent="228600">
              <a:buSzTx/>
              <a:buFontTx/>
              <a:buNone/>
              <a:defRPr sz="1400">
                <a:latin typeface="Prestige Elite Std"/>
                <a:ea typeface="Prestige Elite Std"/>
                <a:cs typeface="Prestige Elite Std"/>
                <a:sym typeface="Prestige Elite Std"/>
              </a:defRPr>
            </a:pPr>
            <a:r>
              <a:t>  _stop.on("click",  function() {</a:t>
            </a:r>
          </a:p>
          <a:p>
            <a:pPr lvl="1" marL="0" indent="228600">
              <a:buSzTx/>
              <a:buFontTx/>
              <a:buNone/>
              <a:defRPr sz="1400">
                <a:latin typeface="Prestige Elite Std"/>
                <a:ea typeface="Prestige Elite Std"/>
                <a:cs typeface="Prestige Elite Std"/>
                <a:sym typeface="Prestige Elite Std"/>
              </a:defRPr>
            </a:pPr>
            <a:r>
              <a:t>    console.log("Stopping text-to-speech service...");</a:t>
            </a:r>
          </a:p>
          <a:p>
            <a:pPr lvl="1" marL="0" indent="228600">
              <a:buSzTx/>
              <a:buFontTx/>
              <a:buNone/>
              <a:defRPr sz="1400">
                <a:latin typeface="Prestige Elite Std"/>
                <a:ea typeface="Prestige Elite Std"/>
                <a:cs typeface="Prestige Elite Std"/>
                <a:sym typeface="Prestige Elite Std"/>
              </a:defRPr>
            </a:pPr>
            <a:r>
              <a:t>    if (stream != undefined) {stream.stop(); }</a:t>
            </a:r>
          </a:p>
          <a:p>
            <a:pPr lvl="1" marL="0" indent="228600">
              <a:buSzTx/>
              <a:buFontTx/>
              <a:buNone/>
              <a:defRPr sz="1400">
                <a:latin typeface="Prestige Elite Std"/>
                <a:ea typeface="Prestige Elite Std"/>
                <a:cs typeface="Prestige Elite Std"/>
                <a:sym typeface="Prestige Elite Std"/>
              </a:defRPr>
            </a:pPr>
            <a:r>
              <a:t>    _mic.addClass("mic_enabled");</a:t>
            </a:r>
          </a:p>
          <a:p>
            <a:pPr lvl="1" marL="0" indent="228600">
              <a:buSzTx/>
              <a:buFontTx/>
              <a:buNone/>
              <a:defRPr sz="1400">
                <a:latin typeface="Prestige Elite Std"/>
                <a:ea typeface="Prestige Elite Std"/>
                <a:cs typeface="Prestige Elite Std"/>
                <a:sym typeface="Prestige Elite Std"/>
              </a:defRPr>
            </a:pPr>
            <a:r>
              <a:t>    _mic.removeClass("mic_disabled");</a:t>
            </a:r>
          </a:p>
          <a:p>
            <a:pPr lvl="1" marL="0" indent="228600">
              <a:buSzTx/>
              <a:buFontTx/>
              <a:buNone/>
              <a:defRPr sz="1400">
                <a:latin typeface="Prestige Elite Std"/>
                <a:ea typeface="Prestige Elite Std"/>
                <a:cs typeface="Prestige Elite Std"/>
                <a:sym typeface="Prestige Elite Std"/>
              </a:defRPr>
            </a:pPr>
            <a:r>
              <a:t>    _stop.addClass("mic_disabled");</a:t>
            </a:r>
          </a:p>
          <a:p>
            <a:pPr lvl="1" marL="0" indent="228600">
              <a:buSzTx/>
              <a:buFontTx/>
              <a:buNone/>
              <a:defRPr sz="1400">
                <a:latin typeface="Prestige Elite Std"/>
                <a:ea typeface="Prestige Elite Std"/>
                <a:cs typeface="Prestige Elite Std"/>
                <a:sym typeface="Prestige Elite Std"/>
              </a:defRPr>
            </a:pPr>
            <a:r>
              <a:t>    _stop.removeClass("mic_enabled");</a:t>
            </a:r>
          </a:p>
          <a:p>
            <a:pPr lvl="1" marL="0" indent="228600">
              <a:buSzTx/>
              <a:buFontTx/>
              <a:buNone/>
              <a:defRPr sz="1400">
                <a:latin typeface="Prestige Elite Std"/>
                <a:ea typeface="Prestige Elite Std"/>
                <a:cs typeface="Prestige Elite Std"/>
                <a:sym typeface="Prestige Elite Std"/>
              </a:defRPr>
            </a:pPr>
            <a:r>
              <a:t>});</a:t>
            </a:r>
          </a:p>
        </p:txBody>
      </p:sp>
      <p:sp>
        <p:nvSpPr>
          <p:cNvPr id="252" name="Shape 25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3" name="Shape 253"/>
          <p:cNvSpPr/>
          <p:nvPr/>
        </p:nvSpPr>
        <p:spPr>
          <a:xfrm>
            <a:off x="6724361" y="899972"/>
            <a:ext cx="5327403" cy="23221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97852" indent="-197852" defTabSz="676655">
              <a:spcBef>
                <a:spcPts val="300"/>
              </a:spcBef>
              <a:buSzPct val="100000"/>
              <a:buAutoNum type="arabicPeriod" startAt="1"/>
              <a:defRPr sz="1480">
                <a:solidFill>
                  <a:srgbClr val="000000"/>
                </a:solidFill>
              </a:defRPr>
            </a:pPr>
            <a:r>
              <a:t>Monitor the stop button for a click:</a:t>
            </a:r>
          </a:p>
          <a:p>
            <a:pPr lvl="1" indent="169163" defTabSz="676655">
              <a:lnSpc>
                <a:spcPct val="150000"/>
              </a:lnSpc>
              <a:spcBef>
                <a:spcPts val="300"/>
              </a:spcBef>
              <a:defRPr sz="1480">
                <a:solidFill>
                  <a:srgbClr val="000000"/>
                </a:solidFill>
              </a:defRPr>
            </a:pPr>
            <a:r>
              <a:t>Do something when the microphone is clicked</a:t>
            </a:r>
          </a:p>
          <a:p>
            <a:pPr lvl="1" indent="169163" defTabSz="676655">
              <a:spcBef>
                <a:spcPts val="300"/>
              </a:spcBef>
              <a:defRPr sz="1480">
                <a:solidFill>
                  <a:srgbClr val="000000"/>
                </a:solidFill>
              </a:defRPr>
            </a:pPr>
            <a:r>
              <a:t>write a message to the log file to record the click</a:t>
            </a:r>
          </a:p>
          <a:p>
            <a:pPr lvl="1" indent="169163" defTabSz="676655">
              <a:spcBef>
                <a:spcPts val="300"/>
              </a:spcBef>
              <a:defRPr sz="1480">
                <a:solidFill>
                  <a:srgbClr val="000000"/>
                </a:solidFill>
              </a:defRPr>
            </a:pPr>
            <a:r>
              <a:t>If a stream is active, stop processing voice.</a:t>
            </a:r>
          </a:p>
          <a:p>
            <a:pPr lvl="2" indent="338327" defTabSz="676655">
              <a:spcBef>
                <a:spcPts val="300"/>
              </a:spcBef>
              <a:defRPr sz="1480">
                <a:solidFill>
                  <a:srgbClr val="000000"/>
                </a:solidFill>
              </a:defRPr>
            </a:pPr>
            <a:r>
              <a:t>enable the microphone button</a:t>
            </a:r>
          </a:p>
          <a:p>
            <a:pPr lvl="2" indent="338327" defTabSz="676655">
              <a:spcBef>
                <a:spcPts val="300"/>
              </a:spcBef>
              <a:defRPr sz="1480">
                <a:solidFill>
                  <a:srgbClr val="000000"/>
                </a:solidFill>
              </a:defRPr>
            </a:pPr>
            <a:r>
              <a:t>disable the stop button</a:t>
            </a:r>
          </a:p>
          <a:p>
            <a:pPr lvl="2" indent="338327" defTabSz="676655">
              <a:spcBef>
                <a:spcPts val="300"/>
              </a:spcBef>
              <a:defRPr sz="1480">
                <a:solidFill>
                  <a:srgbClr val="000000"/>
                </a:solidFill>
              </a:defRPr>
            </a:pPr>
            <a:r>
              <a:t>remove conflicting class</a:t>
            </a:r>
          </a:p>
          <a:p>
            <a:pPr lvl="2" indent="338327" defTabSz="676655">
              <a:spcBef>
                <a:spcPts val="300"/>
              </a:spcBef>
              <a:defRPr sz="1480">
                <a:solidFill>
                  <a:srgbClr val="000000"/>
                </a:solidFill>
              </a:defRPr>
            </a:pPr>
            <a:r>
              <a:t>remove conflicting class</a:t>
            </a:r>
          </a:p>
        </p:txBody>
      </p:sp>
      <p:sp>
        <p:nvSpPr>
          <p:cNvPr id="254" name="Shape 254"/>
          <p:cNvSpPr/>
          <p:nvPr/>
        </p:nvSpPr>
        <p:spPr>
          <a:xfrm>
            <a:off x="242322" y="3921166"/>
            <a:ext cx="11891477" cy="239695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You will have noticed that there are quite a few places in this code where the code includes “</a:t>
            </a:r>
            <a:r>
              <a:rPr>
                <a:latin typeface="Prestige Elite Std"/>
                <a:ea typeface="Prestige Elite Std"/>
                <a:cs typeface="Prestige Elite Std"/>
                <a:sym typeface="Prestige Elite Std"/>
              </a:rPr>
              <a:t>$(</a:t>
            </a:r>
            <a:r>
              <a:t>“ or “</a:t>
            </a:r>
            <a:r>
              <a:rPr>
                <a:latin typeface="Prestige Elite Std"/>
                <a:ea typeface="Prestige Elite Std"/>
                <a:cs typeface="Prestige Elite Std"/>
                <a:sym typeface="Prestige Elite Std"/>
              </a:rPr>
              <a:t>$.</a:t>
            </a:r>
            <a:r>
              <a:t>” This is a javascript framework called </a:t>
            </a:r>
            <a:r>
              <a:rPr>
                <a:latin typeface="Prestige Elite Std"/>
                <a:ea typeface="Prestige Elite Std"/>
                <a:cs typeface="Prestige Elite Std"/>
                <a:sym typeface="Prestige Elite Std"/>
              </a:rPr>
              <a:t>jQuery</a:t>
            </a:r>
            <a:r>
              <a:t>. We’re using jquery version 3.1.0 in this demo. The demo is not dependent on that specific version and you are welcome to upgrade to the latest version. </a:t>
            </a:r>
          </a:p>
          <a:p>
            <a:pPr/>
            <a:r>
              <a:t>jQuery Foundation website: </a:t>
            </a:r>
            <a:r>
              <a:rPr u="sng">
                <a:solidFill>
                  <a:srgbClr val="00B2EF"/>
                </a:solidFill>
                <a:uFill>
                  <a:solidFill>
                    <a:srgbClr val="00B2EF"/>
                  </a:solidFill>
                </a:uFill>
                <a:hlinkClick r:id="rId2" invalidUrl="" action="" tgtFrame="" tooltip="" history="1" highlightClick="0" endSnd="0"/>
              </a:rPr>
              <a:t>https://jquery.org/</a:t>
            </a:r>
            <a:r>
              <a:t> </a:t>
            </a:r>
          </a:p>
          <a:p>
            <a:pPr/>
            <a:r>
              <a:t>jQuery code website: </a:t>
            </a:r>
            <a:r>
              <a:rPr u="sng">
                <a:solidFill>
                  <a:srgbClr val="00B2EF"/>
                </a:solidFill>
                <a:uFill>
                  <a:solidFill>
                    <a:srgbClr val="00B2EF"/>
                  </a:solidFill>
                </a:uFill>
                <a:hlinkClick r:id="rId3" invalidUrl="" action="" tgtFrame="" tooltip="" history="1" highlightClick="0" endSnd="0"/>
              </a:rPr>
              <a:t>http://jquery.com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xfrm>
            <a:off x="365759" y="274638"/>
            <a:ext cx="11445242" cy="575202"/>
          </a:xfrm>
          <a:prstGeom prst="rect">
            <a:avLst/>
          </a:prstGeom>
        </p:spPr>
        <p:txBody>
          <a:bodyPr/>
          <a:lstStyle/>
          <a:p>
            <a:pPr/>
            <a:r>
              <a:t>Activating Watson</a:t>
            </a:r>
          </a:p>
        </p:txBody>
      </p:sp>
      <p:sp>
        <p:nvSpPr>
          <p:cNvPr id="257" name="Shape 257"/>
          <p:cNvSpPr/>
          <p:nvPr>
            <p:ph type="body" idx="1"/>
          </p:nvPr>
        </p:nvSpPr>
        <p:spPr>
          <a:xfrm>
            <a:off x="365759" y="985458"/>
            <a:ext cx="6689965" cy="5140705"/>
          </a:xfrm>
          <a:prstGeom prst="rect">
            <a:avLst/>
          </a:prstGeom>
        </p:spPr>
        <p:txBody>
          <a:bodyPr/>
          <a:lstStyle/>
          <a:p>
            <a:pPr marL="0" indent="0" defTabSz="795527">
              <a:buSzTx/>
              <a:buFontTx/>
              <a:buNone/>
              <a:defRPr sz="1740"/>
            </a:pPr>
            <a:r>
              <a:t>There are two actions to take here: </a:t>
            </a:r>
          </a:p>
          <a:p>
            <a:pPr lvl="1" marL="674570" indent="-232610" defTabSz="795527">
              <a:buFontTx/>
              <a:buAutoNum type="arabicPeriod" startAt="1"/>
              <a:defRPr sz="1740"/>
            </a:pPr>
            <a:r>
              <a:t>Get the Watson Speech-to-Text credentials from Bluemix</a:t>
            </a:r>
          </a:p>
          <a:p>
            <a:pPr lvl="1" marL="674570" indent="-232610" defTabSz="795527">
              <a:buFontTx/>
              <a:buAutoNum type="arabicPeriod" startAt="1"/>
              <a:defRPr sz="1740"/>
            </a:pPr>
            <a:r>
              <a:t>Write some code to access those credentials and connect to Watson Speech-to-Text</a:t>
            </a:r>
          </a:p>
          <a:p>
            <a:pPr marL="0" indent="0" defTabSz="795527">
              <a:buSzTx/>
              <a:buFontTx/>
              <a:buNone/>
              <a:defRPr sz="1740"/>
            </a:pPr>
            <a:r>
              <a:t>Get the Watson Credentials from Bluemix</a:t>
            </a:r>
          </a:p>
          <a:p>
            <a:pPr lvl="1" marL="674570" indent="-232610" defTabSz="795527">
              <a:buFontTx/>
              <a:buAutoNum type="arabicPeriod" startAt="1"/>
              <a:defRPr sz="1740"/>
            </a:pPr>
            <a:r>
              <a:t>Log in to your Bluemix account</a:t>
            </a:r>
          </a:p>
          <a:p>
            <a:pPr lvl="1" marL="674570" indent="-232610" defTabSz="795527">
              <a:buFontTx/>
              <a:buAutoNum type="arabicPeriod" startAt="1"/>
              <a:defRPr sz="1740"/>
            </a:pPr>
            <a:r>
              <a:t>Click on Dashboard</a:t>
            </a:r>
          </a:p>
          <a:p>
            <a:pPr lvl="1" marL="674570" indent="-232610" defTabSz="795527">
              <a:buFontTx/>
              <a:buAutoNum type="arabicPeriod" startAt="1"/>
              <a:defRPr sz="1740"/>
            </a:pPr>
            <a:r>
              <a:t>Click on the space you created</a:t>
            </a:r>
          </a:p>
          <a:p>
            <a:pPr lvl="1" marL="674570" indent="-232610" defTabSz="795527">
              <a:buFontTx/>
              <a:buAutoNum type="arabicPeriod" startAt="1"/>
              <a:defRPr sz="1740"/>
            </a:pPr>
            <a:r>
              <a:t>Click on Services</a:t>
            </a:r>
          </a:p>
          <a:p>
            <a:pPr lvl="1" marL="674570" indent="-232610" defTabSz="795527">
              <a:buFontTx/>
              <a:buAutoNum type="arabicPeriod" startAt="1"/>
              <a:defRPr sz="1740"/>
            </a:pPr>
            <a:r>
              <a:t>Click on Watson Speech-to-Text</a:t>
            </a:r>
          </a:p>
          <a:p>
            <a:pPr lvl="1" marL="674570" indent="-232610" defTabSz="795527">
              <a:buFontTx/>
              <a:buAutoNum type="arabicPeriod" startAt="1"/>
              <a:defRPr sz="1740"/>
            </a:pPr>
            <a:r>
              <a:t>Click on Service Credentials</a:t>
            </a:r>
          </a:p>
          <a:p>
            <a:pPr lvl="1" marL="674570" indent="-232610" defTabSz="795527">
              <a:buFontTx/>
              <a:buAutoNum type="arabicPeriod" startAt="1"/>
              <a:defRPr sz="1740"/>
            </a:pPr>
            <a:r>
              <a:t>Click on Add Credentials</a:t>
            </a:r>
          </a:p>
          <a:p>
            <a:pPr lvl="1" marL="674570" indent="-232610" defTabSz="795527">
              <a:buFontTx/>
              <a:buAutoNum type="arabicPeriod" startAt="1"/>
              <a:defRPr sz="1740"/>
            </a:pPr>
            <a:r>
              <a:t>Copy the returned credentials into your index.js file</a:t>
            </a:r>
          </a:p>
          <a:p>
            <a:pPr marL="0" indent="0" defTabSz="795527">
              <a:buSzTx/>
              <a:buFontTx/>
              <a:buNone/>
              <a:defRPr sz="1740"/>
            </a:pPr>
            <a:r>
              <a:t>In the preceding section, we saw that the browser send a get request to “/api/speech/token”. Since it doesn’t exist, we need to create it. </a:t>
            </a:r>
          </a:p>
        </p:txBody>
      </p:sp>
      <p:sp>
        <p:nvSpPr>
          <p:cNvPr id="258" name="Shape 25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9" name="pasted-image.png"/>
          <p:cNvPicPr>
            <a:picLocks noChangeAspect="1"/>
          </p:cNvPicPr>
          <p:nvPr/>
        </p:nvPicPr>
        <p:blipFill>
          <a:blip r:embed="rId2">
            <a:extLst/>
          </a:blip>
          <a:stretch>
            <a:fillRect/>
          </a:stretch>
        </p:blipFill>
        <p:spPr>
          <a:xfrm>
            <a:off x="7160159" y="1220408"/>
            <a:ext cx="5006335" cy="2157370"/>
          </a:xfrm>
          <a:prstGeom prst="rect">
            <a:avLst/>
          </a:prstGeom>
          <a:ln w="12700">
            <a:miter lim="400000"/>
          </a:ln>
        </p:spPr>
      </p:pic>
      <p:pic>
        <p:nvPicPr>
          <p:cNvPr id="260" name="pasted-image.pdf"/>
          <p:cNvPicPr>
            <a:picLocks noChangeAspect="1"/>
          </p:cNvPicPr>
          <p:nvPr/>
        </p:nvPicPr>
        <p:blipFill>
          <a:blip r:embed="rId3">
            <a:extLst/>
          </a:blip>
          <a:stretch>
            <a:fillRect/>
          </a:stretch>
        </p:blipFill>
        <p:spPr>
          <a:xfrm>
            <a:off x="7110422" y="3764731"/>
            <a:ext cx="5006335" cy="2445224"/>
          </a:xfrm>
          <a:prstGeom prst="rect">
            <a:avLst/>
          </a:prstGeom>
          <a:ln w="12700">
            <a:miter lim="400000"/>
          </a:ln>
        </p:spPr>
      </p:pic>
      <p:sp>
        <p:nvSpPr>
          <p:cNvPr id="261" name="Shape 261"/>
          <p:cNvSpPr/>
          <p:nvPr/>
        </p:nvSpPr>
        <p:spPr>
          <a:xfrm rot="20460000">
            <a:off x="4348414" y="3528040"/>
            <a:ext cx="2847731" cy="458122"/>
          </a:xfrm>
          <a:prstGeom prst="rightArrow">
            <a:avLst>
              <a:gd name="adj1" fmla="val 34948"/>
              <a:gd name="adj2" fmla="val 8171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62" name="Shape 262"/>
          <p:cNvSpPr/>
          <p:nvPr/>
        </p:nvSpPr>
        <p:spPr>
          <a:xfrm>
            <a:off x="4377506" y="4445735"/>
            <a:ext cx="2763492" cy="458121"/>
          </a:xfrm>
          <a:prstGeom prst="rightArrow">
            <a:avLst>
              <a:gd name="adj1" fmla="val 34948"/>
              <a:gd name="adj2" fmla="val 8171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63" name="Shape 263"/>
          <p:cNvSpPr/>
          <p:nvPr/>
        </p:nvSpPr>
        <p:spPr>
          <a:xfrm rot="1260000">
            <a:off x="6149483" y="5049032"/>
            <a:ext cx="1830769" cy="458121"/>
          </a:xfrm>
          <a:prstGeom prst="rightArrow">
            <a:avLst>
              <a:gd name="adj1" fmla="val 34948"/>
              <a:gd name="adj2" fmla="val 8171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xfrm>
            <a:off x="365759" y="274638"/>
            <a:ext cx="11445242" cy="679504"/>
          </a:xfrm>
          <a:prstGeom prst="rect">
            <a:avLst/>
          </a:prstGeom>
        </p:spPr>
        <p:txBody>
          <a:bodyPr/>
          <a:lstStyle/>
          <a:p>
            <a:pPr/>
            <a:r>
              <a:t>Creating the server code in NodeJS</a:t>
            </a:r>
          </a:p>
        </p:txBody>
      </p:sp>
      <p:sp>
        <p:nvSpPr>
          <p:cNvPr id="266" name="Shape 266"/>
          <p:cNvSpPr/>
          <p:nvPr>
            <p:ph type="body" idx="1"/>
          </p:nvPr>
        </p:nvSpPr>
        <p:spPr>
          <a:xfrm>
            <a:off x="365759" y="1054903"/>
            <a:ext cx="11445242" cy="2997480"/>
          </a:xfrm>
          <a:prstGeom prst="rect">
            <a:avLst/>
          </a:prstGeom>
        </p:spPr>
        <p:txBody>
          <a:bodyPr/>
          <a:lstStyle/>
          <a:p>
            <a:pPr marL="137160" indent="-137160" defTabSz="548640">
              <a:spcBef>
                <a:spcPts val="200"/>
              </a:spcBef>
              <a:defRPr sz="1200"/>
            </a:pPr>
            <a:r>
              <a:t>We have two basic approaches we can use to write the code on the server side.</a:t>
            </a:r>
          </a:p>
          <a:p>
            <a:pPr lvl="1" marL="411480" indent="-137160" defTabSz="548640">
              <a:spcBef>
                <a:spcPts val="200"/>
              </a:spcBef>
              <a:buChar char="▪"/>
              <a:defRPr sz="1200"/>
            </a:pPr>
            <a:r>
              <a:t>put it directly in NodeJS, it’s only 20 or so lines, so no big deal right?</a:t>
            </a:r>
          </a:p>
          <a:p>
            <a:pPr lvl="1" marL="411480" indent="-137160" defTabSz="548640">
              <a:spcBef>
                <a:spcPts val="200"/>
              </a:spcBef>
              <a:buChar char="▪"/>
              <a:defRPr sz="1200"/>
            </a:pPr>
            <a:r>
              <a:t>Put it in a separate file</a:t>
            </a:r>
          </a:p>
          <a:p>
            <a:pPr marL="137160" indent="-137160" defTabSz="548640">
              <a:spcBef>
                <a:spcPts val="200"/>
              </a:spcBef>
              <a:defRPr sz="1200"/>
            </a:pPr>
            <a:r>
              <a:t>Which to choose? I use architectural principles to help me make decisions like this. Several that I find invaluable on any project are:</a:t>
            </a:r>
          </a:p>
          <a:p>
            <a:pPr lvl="1" marL="411480" indent="-137160" defTabSz="548640">
              <a:spcBef>
                <a:spcPts val="200"/>
              </a:spcBef>
              <a:buChar char="▪"/>
              <a:defRPr sz="1200"/>
            </a:pPr>
            <a:r>
              <a:t>Separation of concerns</a:t>
            </a:r>
          </a:p>
          <a:p>
            <a:pPr lvl="1" marL="411480" indent="-137160" defTabSz="548640">
              <a:spcBef>
                <a:spcPts val="200"/>
              </a:spcBef>
              <a:buChar char="▪"/>
              <a:defRPr sz="1200"/>
            </a:pPr>
            <a:r>
              <a:t>Loose coupling</a:t>
            </a:r>
          </a:p>
          <a:p>
            <a:pPr lvl="1" marL="411480" indent="-137160" defTabSz="548640">
              <a:spcBef>
                <a:spcPts val="200"/>
              </a:spcBef>
              <a:buChar char="▪"/>
              <a:defRPr sz="1200"/>
            </a:pPr>
            <a:r>
              <a:t>Design for reuse</a:t>
            </a:r>
          </a:p>
          <a:p>
            <a:pPr marL="137160" indent="-137160" defTabSz="548640">
              <a:spcBef>
                <a:spcPts val="200"/>
              </a:spcBef>
              <a:defRPr sz="1200"/>
            </a:pPr>
            <a:r>
              <a:t>These tell me that it would be better to put this code in a separate file rather than putting it in the core index.js file. So, let’s do that. </a:t>
            </a:r>
          </a:p>
          <a:p>
            <a:pPr marL="137160" indent="-137160" defTabSz="548640">
              <a:spcBef>
                <a:spcPts val="200"/>
              </a:spcBef>
              <a:defRPr sz="1200"/>
            </a:pPr>
            <a:r>
              <a:t>In your github folder, you’ll see the following directory structure:</a:t>
            </a:r>
          </a:p>
          <a:p>
            <a:pPr lvl="1" marL="411480" indent="-137160" defTabSz="548640">
              <a:spcBef>
                <a:spcPts val="200"/>
              </a:spcBef>
              <a:buChar char="▪"/>
              <a:defRPr sz="1200"/>
            </a:pPr>
            <a:r>
              <a:t>controller/restapi/features</a:t>
            </a:r>
          </a:p>
          <a:p>
            <a:pPr marL="137160" indent="-137160" defTabSz="548640">
              <a:spcBef>
                <a:spcPts val="200"/>
              </a:spcBef>
              <a:defRPr sz="1200"/>
            </a:pPr>
            <a:r>
              <a:t>In the features folder, you’ll see one file: speech_to_text.js</a:t>
            </a:r>
          </a:p>
          <a:p>
            <a:pPr marL="137160" indent="-137160" defTabSz="548640">
              <a:spcBef>
                <a:spcPts val="200"/>
              </a:spcBef>
              <a:defRPr sz="1200"/>
            </a:pPr>
            <a:r>
              <a:t>We need to tell index.js where to look for this file and we need to put real code in there. </a:t>
            </a:r>
          </a:p>
          <a:p>
            <a:pPr marL="137160" indent="-137160" defTabSz="548640">
              <a:spcBef>
                <a:spcPts val="200"/>
              </a:spcBef>
              <a:defRPr sz="1200"/>
            </a:pPr>
            <a:r>
              <a:t>In index.js, add the following lines of code:</a:t>
            </a:r>
          </a:p>
        </p:txBody>
      </p:sp>
      <p:sp>
        <p:nvSpPr>
          <p:cNvPr id="267" name="Shape 26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8" name="Shape 268"/>
          <p:cNvSpPr/>
          <p:nvPr/>
        </p:nvSpPr>
        <p:spPr>
          <a:xfrm>
            <a:off x="391266" y="3963582"/>
            <a:ext cx="5233167" cy="8641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599" indent="-228599">
              <a:spcBef>
                <a:spcPts val="400"/>
              </a:spcBef>
              <a:buSzPct val="100000"/>
              <a:buFont typeface="Helvetica"/>
              <a:buChar char="▪"/>
              <a:defRPr sz="1400">
                <a:latin typeface="Prestige Elite Std"/>
                <a:ea typeface="Prestige Elite Std"/>
                <a:cs typeface="Prestige Elite Std"/>
                <a:sym typeface="Prestige Elite Std"/>
              </a:defRPr>
            </a:lvl1pPr>
          </a:lstStyle>
          <a:p>
            <a:pPr/>
            <a:r>
              <a:t>app.use('/', require("./controller/restapi/router"));</a:t>
            </a:r>
          </a:p>
        </p:txBody>
      </p:sp>
      <p:sp>
        <p:nvSpPr>
          <p:cNvPr id="269" name="Shape 269"/>
          <p:cNvSpPr/>
          <p:nvPr/>
        </p:nvSpPr>
        <p:spPr>
          <a:xfrm>
            <a:off x="5606768" y="3963582"/>
            <a:ext cx="5233167" cy="86416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599" indent="-228599">
              <a:spcBef>
                <a:spcPts val="400"/>
              </a:spcBef>
              <a:buSzPct val="100000"/>
              <a:buFont typeface="Helvetica"/>
              <a:buChar char="▪"/>
              <a:defRPr sz="1400">
                <a:latin typeface="Tahoma"/>
                <a:ea typeface="Tahoma"/>
                <a:cs typeface="Tahoma"/>
                <a:sym typeface="Tahoma"/>
              </a:defRPr>
            </a:pPr>
            <a:r>
              <a:t>This tells node.js two things: </a:t>
            </a:r>
          </a:p>
          <a:p>
            <a:pPr lvl="1" marL="685800" indent="-228600">
              <a:spcBef>
                <a:spcPts val="400"/>
              </a:spcBef>
              <a:buSzPct val="100000"/>
              <a:buFont typeface="Helvetica"/>
              <a:buChar char="▪"/>
              <a:defRPr sz="1400">
                <a:latin typeface="Tahoma"/>
                <a:ea typeface="Tahoma"/>
                <a:cs typeface="Tahoma"/>
                <a:sym typeface="Tahoma"/>
              </a:defRPr>
            </a:pPr>
            <a:r>
              <a:t>load the router.js file from the ‘restapi’ folder</a:t>
            </a:r>
          </a:p>
          <a:p>
            <a:pPr lvl="1" marL="685800" indent="-228600">
              <a:spcBef>
                <a:spcPts val="400"/>
              </a:spcBef>
              <a:buSzPct val="100000"/>
              <a:buFont typeface="Helvetica"/>
              <a:buChar char="▪"/>
              <a:defRPr sz="1400">
                <a:latin typeface="Tahoma"/>
                <a:ea typeface="Tahoma"/>
                <a:cs typeface="Tahoma"/>
                <a:sym typeface="Tahoma"/>
              </a:defRPr>
            </a:pPr>
            <a:r>
              <a:t>Do this whenever a URL is requested. </a:t>
            </a:r>
          </a:p>
        </p:txBody>
      </p:sp>
      <p:sp>
        <p:nvSpPr>
          <p:cNvPr id="270" name="Shape 270"/>
          <p:cNvSpPr/>
          <p:nvPr/>
        </p:nvSpPr>
        <p:spPr>
          <a:xfrm>
            <a:off x="151248" y="4806153"/>
            <a:ext cx="5473185" cy="159149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128015" indent="-128015" defTabSz="512063">
              <a:spcBef>
                <a:spcPts val="200"/>
              </a:spcBef>
              <a:buSzPct val="100000"/>
              <a:buFont typeface="Helvetica"/>
              <a:buChar char="▪"/>
              <a:defRPr sz="1288">
                <a:latin typeface="Prestige Elite Std"/>
                <a:ea typeface="Prestige Elite Std"/>
                <a:cs typeface="Prestige Elite Std"/>
                <a:sym typeface="Prestige Elite Std"/>
              </a:defRPr>
            </a:pPr>
            <a:r>
              <a:t>var express = require('express');</a:t>
            </a:r>
          </a:p>
          <a:p>
            <a:pPr marL="128015" indent="-128015" defTabSz="512063">
              <a:spcBef>
                <a:spcPts val="200"/>
              </a:spcBef>
              <a:buSzPct val="100000"/>
              <a:buFont typeface="Helvetica"/>
              <a:buChar char="▪"/>
              <a:defRPr sz="1288">
                <a:latin typeface="Prestige Elite Std"/>
                <a:ea typeface="Prestige Elite Std"/>
                <a:cs typeface="Prestige Elite Std"/>
                <a:sym typeface="Prestige Elite Std"/>
              </a:defRPr>
            </a:pPr>
            <a:r>
              <a:t>var router = express.Router();</a:t>
            </a:r>
          </a:p>
          <a:p>
            <a:pPr marL="128015" indent="-128015" defTabSz="512063">
              <a:spcBef>
                <a:spcPts val="200"/>
              </a:spcBef>
              <a:buSzPct val="100000"/>
              <a:buFont typeface="Helvetica"/>
              <a:buChar char="▪"/>
              <a:defRPr sz="1288">
                <a:latin typeface="Prestige Elite Std"/>
                <a:ea typeface="Prestige Elite Std"/>
                <a:cs typeface="Prestige Elite Std"/>
                <a:sym typeface="Prestige Elite Std"/>
              </a:defRPr>
            </a:pPr>
            <a:r>
              <a:t>var speech_to_text = require('./features/speech_to_text');</a:t>
            </a:r>
          </a:p>
          <a:p>
            <a:pPr marL="128015" indent="-128015" defTabSz="512063">
              <a:spcBef>
                <a:spcPts val="200"/>
              </a:spcBef>
              <a:buSzPct val="100000"/>
              <a:buFont typeface="Helvetica"/>
              <a:buChar char="▪"/>
              <a:defRPr sz="1288">
                <a:latin typeface="Prestige Elite Std"/>
                <a:ea typeface="Prestige Elite Std"/>
                <a:cs typeface="Prestige Elite Std"/>
                <a:sym typeface="Prestige Elite Std"/>
              </a:defRPr>
            </a:pPr>
          </a:p>
          <a:p>
            <a:pPr marL="128015" indent="-128015" defTabSz="512063">
              <a:spcBef>
                <a:spcPts val="200"/>
              </a:spcBef>
              <a:buSzPct val="100000"/>
              <a:buFont typeface="Helvetica"/>
              <a:buChar char="▪"/>
              <a:defRPr sz="1288">
                <a:latin typeface="Prestige Elite Std"/>
                <a:ea typeface="Prestige Elite Std"/>
                <a:cs typeface="Prestige Elite Std"/>
                <a:sym typeface="Prestige Elite Std"/>
              </a:defRPr>
            </a:pPr>
            <a:r>
              <a:t>module.exports = router;router.get('/api/speech-to-text/token*',speech_to_text.token);</a:t>
            </a:r>
          </a:p>
        </p:txBody>
      </p:sp>
      <p:sp>
        <p:nvSpPr>
          <p:cNvPr id="271" name="Shape 271"/>
          <p:cNvSpPr/>
          <p:nvPr/>
        </p:nvSpPr>
        <p:spPr>
          <a:xfrm>
            <a:off x="5606768" y="4996055"/>
            <a:ext cx="5975888" cy="138884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14883" indent="-214883" defTabSz="859536">
              <a:spcBef>
                <a:spcPts val="400"/>
              </a:spcBef>
              <a:buSzPct val="100000"/>
              <a:buFont typeface="Helvetica"/>
              <a:buChar char="▪"/>
              <a:defRPr sz="1316">
                <a:latin typeface="Tahoma"/>
                <a:ea typeface="Tahoma"/>
                <a:cs typeface="Tahoma"/>
                <a:sym typeface="Tahoma"/>
              </a:defRPr>
            </a:pPr>
            <a:r>
              <a:t>This is a node.js router service.</a:t>
            </a:r>
          </a:p>
          <a:p>
            <a:pPr marL="214883" indent="-214883" defTabSz="859536">
              <a:spcBef>
                <a:spcPts val="400"/>
              </a:spcBef>
              <a:buSzPct val="100000"/>
              <a:buFont typeface="Helvetica"/>
              <a:buChar char="▪"/>
              <a:defRPr sz="1316">
                <a:latin typeface="Tahoma"/>
                <a:ea typeface="Tahoma"/>
                <a:cs typeface="Tahoma"/>
                <a:sym typeface="Tahoma"/>
              </a:defRPr>
            </a:pPr>
            <a:r>
              <a:t>Look in a subfolder called </a:t>
            </a:r>
            <a:r>
              <a:rPr>
                <a:latin typeface="Prestige Elite Std"/>
                <a:ea typeface="Prestige Elite Std"/>
                <a:cs typeface="Prestige Elite Std"/>
                <a:sym typeface="Prestige Elite Std"/>
              </a:rPr>
              <a:t>features</a:t>
            </a:r>
            <a:r>
              <a:t> for a file called </a:t>
            </a:r>
            <a:r>
              <a:rPr>
                <a:latin typeface="Prestige Elite Std"/>
                <a:ea typeface="Prestige Elite Std"/>
                <a:cs typeface="Prestige Elite Std"/>
                <a:sym typeface="Prestige Elite Std"/>
              </a:rPr>
              <a:t>speech_to_text.js</a:t>
            </a:r>
            <a:br>
              <a:rPr>
                <a:latin typeface="Prestige Elite Std"/>
                <a:ea typeface="Prestige Elite Std"/>
                <a:cs typeface="Prestige Elite Std"/>
                <a:sym typeface="Prestige Elite Std"/>
              </a:rPr>
            </a:br>
          </a:p>
          <a:p>
            <a:pPr marL="214883" indent="-214883" defTabSz="859536">
              <a:spcBef>
                <a:spcPts val="400"/>
              </a:spcBef>
              <a:buSzPct val="100000"/>
              <a:buFont typeface="Helvetica"/>
              <a:buChar char="▪"/>
              <a:defRPr sz="1316">
                <a:latin typeface="Tahoma"/>
                <a:ea typeface="Tahoma"/>
                <a:cs typeface="Tahoma"/>
                <a:sym typeface="Tahoma"/>
              </a:defRPr>
            </a:pPr>
            <a:r>
              <a:t>Export </a:t>
            </a:r>
            <a:r>
              <a:rPr>
                <a:latin typeface="Prestige Elite Std"/>
                <a:ea typeface="Prestige Elite Std"/>
                <a:cs typeface="Prestige Elite Std"/>
                <a:sym typeface="Prestige Elite Std"/>
              </a:rPr>
              <a:t>/api/speech-to-text/token*</a:t>
            </a:r>
            <a:r>
              <a:t> as a known path to nodes (this is what the browser javascript code calls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nvSpPr>
        <p:spPr>
          <a:xfrm>
            <a:off x="6074698" y="899972"/>
            <a:ext cx="5977066" cy="54410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59347" indent="-259347" defTabSz="886968">
              <a:spcBef>
                <a:spcPts val="400"/>
              </a:spcBef>
              <a:buSzPct val="100000"/>
              <a:buAutoNum type="arabicPeriod" startAt="1"/>
              <a:defRPr sz="1940">
                <a:solidFill>
                  <a:srgbClr val="000000"/>
                </a:solidFill>
              </a:defRPr>
            </a:pPr>
            <a:r>
              <a:t>Include essential nodeJS services</a:t>
            </a:r>
            <a:br/>
            <a:br/>
          </a:p>
          <a:p>
            <a:pPr marL="259347" indent="-259347" defTabSz="886968">
              <a:spcBef>
                <a:spcPts val="400"/>
              </a:spcBef>
              <a:buSzPct val="100000"/>
              <a:buAutoNum type="arabicPeriod" startAt="1"/>
              <a:defRPr sz="1940">
                <a:solidFill>
                  <a:srgbClr val="000000"/>
                </a:solidFill>
              </a:defRPr>
            </a:pPr>
            <a:r>
              <a:t>get credentials to talk to Watson</a:t>
            </a:r>
            <a:br/>
          </a:p>
          <a:p>
            <a:pPr marL="259347" indent="-259347" defTabSz="886968">
              <a:spcBef>
                <a:spcPts val="400"/>
              </a:spcBef>
              <a:buSzPct val="100000"/>
              <a:buAutoNum type="arabicPeriod" startAt="1"/>
              <a:defRPr sz="1940">
                <a:solidFill>
                  <a:srgbClr val="000000"/>
                </a:solidFill>
              </a:defRPr>
            </a:pPr>
            <a:r>
              <a:t>Tell nodeJS how to get the token</a:t>
            </a:r>
            <a:br/>
          </a:p>
          <a:p>
            <a:pPr marL="259347" indent="-259347" defTabSz="886968">
              <a:spcBef>
                <a:spcPts val="400"/>
              </a:spcBef>
              <a:buSzPct val="100000"/>
              <a:buAutoNum type="arabicPeriod" startAt="1"/>
              <a:defRPr sz="1940">
                <a:solidFill>
                  <a:srgbClr val="000000"/>
                </a:solidFill>
              </a:defRPr>
            </a:pPr>
            <a:r>
              <a:t>Define the authorization service</a:t>
            </a:r>
            <a:br/>
          </a:p>
          <a:p>
            <a:pPr marL="259347" indent="-259347" defTabSz="886968">
              <a:spcBef>
                <a:spcPts val="400"/>
              </a:spcBef>
              <a:buSzPct val="100000"/>
              <a:buAutoNum type="arabicPeriod" startAt="1"/>
              <a:defRPr sz="1940">
                <a:solidFill>
                  <a:srgbClr val="000000"/>
                </a:solidFill>
              </a:defRPr>
            </a:pPr>
            <a:r>
              <a:t>Get the Token</a:t>
            </a:r>
            <a:br/>
            <a:br/>
            <a:br/>
            <a:br/>
            <a:br/>
          </a:p>
          <a:p>
            <a:pPr marL="259347" indent="-259347" defTabSz="886968">
              <a:spcBef>
                <a:spcPts val="400"/>
              </a:spcBef>
              <a:buSzPct val="100000"/>
              <a:buAutoNum type="arabicPeriod" startAt="1"/>
              <a:defRPr sz="1940">
                <a:solidFill>
                  <a:srgbClr val="000000"/>
                </a:solidFill>
              </a:defRPr>
            </a:pPr>
            <a:r>
              <a:t>Send the token back to the browser</a:t>
            </a:r>
            <a:br/>
          </a:p>
        </p:txBody>
      </p:sp>
      <p:sp>
        <p:nvSpPr>
          <p:cNvPr id="274" name="Shape 274"/>
          <p:cNvSpPr/>
          <p:nvPr>
            <p:ph type="title"/>
          </p:nvPr>
        </p:nvSpPr>
        <p:spPr>
          <a:xfrm>
            <a:off x="365759" y="274638"/>
            <a:ext cx="11445242" cy="575201"/>
          </a:xfrm>
          <a:prstGeom prst="rect">
            <a:avLst/>
          </a:prstGeom>
        </p:spPr>
        <p:txBody>
          <a:bodyPr/>
          <a:lstStyle/>
          <a:p>
            <a:pPr/>
            <a:r>
              <a:t>The Watson Speech-to-Text code</a:t>
            </a:r>
          </a:p>
        </p:txBody>
      </p:sp>
      <p:sp>
        <p:nvSpPr>
          <p:cNvPr id="275" name="Shape 275"/>
          <p:cNvSpPr/>
          <p:nvPr>
            <p:ph type="body" sz="half" idx="1"/>
          </p:nvPr>
        </p:nvSpPr>
        <p:spPr>
          <a:xfrm>
            <a:off x="-5443" y="899972"/>
            <a:ext cx="5529959" cy="5603095"/>
          </a:xfrm>
          <a:prstGeom prst="rect">
            <a:avLst/>
          </a:prstGeom>
        </p:spPr>
        <p:txBody>
          <a:bodyPr/>
          <a:lstStyle/>
          <a:p>
            <a:pPr marL="0" indent="0" defTabSz="594359">
              <a:spcBef>
                <a:spcPts val="300"/>
              </a:spcBef>
              <a:buSzTx/>
              <a:buFontTx/>
              <a:buNone/>
              <a:defRPr sz="1300"/>
            </a:pPr>
            <a:r>
              <a:t>var extend = require('extend');</a:t>
            </a:r>
          </a:p>
          <a:p>
            <a:pPr marL="0" indent="0" defTabSz="594359">
              <a:spcBef>
                <a:spcPts val="300"/>
              </a:spcBef>
              <a:buSzTx/>
              <a:buFontTx/>
              <a:buNone/>
              <a:defRPr sz="1300"/>
            </a:pPr>
            <a:r>
              <a:t>var watson = require('watson-developer-cloud');</a:t>
            </a:r>
          </a:p>
          <a:p>
            <a:pPr marL="0" indent="0" defTabSz="594359">
              <a:spcBef>
                <a:spcPts val="300"/>
              </a:spcBef>
              <a:buSzTx/>
              <a:buFontTx/>
              <a:buNone/>
              <a:defRPr sz="1300"/>
            </a:pPr>
            <a:r>
              <a:t>var vcapServices = require('vcap_services');</a:t>
            </a:r>
          </a:p>
          <a:p>
            <a:pPr marL="0" indent="0" defTabSz="594359">
              <a:spcBef>
                <a:spcPts val="300"/>
              </a:spcBef>
              <a:buSzTx/>
              <a:buFontTx/>
              <a:buNone/>
              <a:defRPr sz="1300"/>
            </a:pPr>
          </a:p>
          <a:p>
            <a:pPr marL="0" indent="0" defTabSz="594359">
              <a:spcBef>
                <a:spcPts val="300"/>
              </a:spcBef>
              <a:buSzTx/>
              <a:buFontTx/>
              <a:buNone/>
              <a:defRPr sz="1300"/>
            </a:pPr>
            <a:r>
              <a:t>var config = require('../../env.json');</a:t>
            </a:r>
          </a:p>
          <a:p>
            <a:pPr marL="0" indent="0" defTabSz="594359">
              <a:spcBef>
                <a:spcPts val="300"/>
              </a:spcBef>
              <a:buSzTx/>
              <a:buFontTx/>
              <a:buNone/>
              <a:defRPr sz="1300"/>
            </a:pPr>
          </a:p>
          <a:p>
            <a:pPr marL="0" indent="0" defTabSz="594359">
              <a:spcBef>
                <a:spcPts val="300"/>
              </a:spcBef>
              <a:buSzTx/>
              <a:buFontTx/>
              <a:buNone/>
              <a:defRPr sz="1300"/>
            </a:pPr>
            <a:r>
              <a:t>exports.token = function(req, res) {</a:t>
            </a:r>
          </a:p>
          <a:p>
            <a:pPr marL="0" indent="0" defTabSz="594359">
              <a:spcBef>
                <a:spcPts val="300"/>
              </a:spcBef>
              <a:buSzTx/>
              <a:buFontTx/>
              <a:buNone/>
              <a:defRPr sz="1300"/>
            </a:pPr>
            <a:r>
              <a:t>    var sttConfig = extend(config.speech_to_text, vcapServices.getCredentials('speech_to_text'));</a:t>
            </a:r>
          </a:p>
          <a:p>
            <a:pPr marL="0" indent="0" defTabSz="594359">
              <a:spcBef>
                <a:spcPts val="300"/>
              </a:spcBef>
              <a:buSzTx/>
              <a:buFontTx/>
              <a:buNone/>
              <a:defRPr sz="1300"/>
            </a:pPr>
          </a:p>
          <a:p>
            <a:pPr marL="0" indent="0" defTabSz="594359">
              <a:spcBef>
                <a:spcPts val="300"/>
              </a:spcBef>
              <a:buSzTx/>
              <a:buFontTx/>
              <a:buNone/>
              <a:defRPr sz="1300"/>
            </a:pPr>
            <a:r>
              <a:t>    var sttAuthService = watson.authorization(sttConfig);</a:t>
            </a:r>
          </a:p>
          <a:p>
            <a:pPr marL="0" indent="0" defTabSz="594359">
              <a:spcBef>
                <a:spcPts val="300"/>
              </a:spcBef>
              <a:buSzTx/>
              <a:buFontTx/>
              <a:buNone/>
              <a:defRPr sz="1300"/>
            </a:pPr>
          </a:p>
          <a:p>
            <a:pPr marL="0" indent="0" defTabSz="594359">
              <a:spcBef>
                <a:spcPts val="300"/>
              </a:spcBef>
              <a:buSzTx/>
              <a:buFontTx/>
              <a:buNone/>
              <a:defRPr sz="1300"/>
            </a:pPr>
            <a:r>
              <a:t>    sttAuthService.getToken({</a:t>
            </a:r>
          </a:p>
          <a:p>
            <a:pPr marL="0" indent="0" defTabSz="594359">
              <a:spcBef>
                <a:spcPts val="300"/>
              </a:spcBef>
              <a:buSzTx/>
              <a:buFontTx/>
              <a:buNone/>
              <a:defRPr sz="1300"/>
            </a:pPr>
            <a:r>
              <a:t>        url: sttConfig.url</a:t>
            </a:r>
          </a:p>
          <a:p>
            <a:pPr marL="0" indent="0" defTabSz="594359">
              <a:spcBef>
                <a:spcPts val="300"/>
              </a:spcBef>
              <a:buSzTx/>
              <a:buFontTx/>
              <a:buNone/>
              <a:defRPr sz="1300"/>
            </a:pPr>
            <a:r>
              <a:t>    }, function(err, token) {</a:t>
            </a:r>
          </a:p>
          <a:p>
            <a:pPr marL="0" indent="0" defTabSz="594359">
              <a:spcBef>
                <a:spcPts val="300"/>
              </a:spcBef>
              <a:buSzTx/>
              <a:buFontTx/>
              <a:buNone/>
              <a:defRPr sz="1300"/>
            </a:pPr>
            <a:r>
              <a:t>        if (err) {</a:t>
            </a:r>
          </a:p>
          <a:p>
            <a:pPr marL="0" indent="0" defTabSz="594359">
              <a:spcBef>
                <a:spcPts val="300"/>
              </a:spcBef>
              <a:buSzTx/>
              <a:buFontTx/>
              <a:buNone/>
              <a:defRPr sz="1300"/>
            </a:pPr>
            <a:r>
              <a:t>            console.log('Error retrieving token: ', err);</a:t>
            </a:r>
          </a:p>
          <a:p>
            <a:pPr marL="0" indent="0" defTabSz="594359">
              <a:spcBef>
                <a:spcPts val="300"/>
              </a:spcBef>
              <a:buSzTx/>
              <a:buFontTx/>
              <a:buNone/>
              <a:defRPr sz="1300"/>
            </a:pPr>
            <a:r>
              <a:t>            res.status(500).send('Error retrieving token');</a:t>
            </a:r>
          </a:p>
          <a:p>
            <a:pPr marL="0" indent="0" defTabSz="594359">
              <a:spcBef>
                <a:spcPts val="300"/>
              </a:spcBef>
              <a:buSzTx/>
              <a:buFontTx/>
              <a:buNone/>
              <a:defRPr sz="1300"/>
            </a:pPr>
            <a:r>
              <a:t>            return;</a:t>
            </a:r>
          </a:p>
          <a:p>
            <a:pPr marL="0" indent="0" defTabSz="594359">
              <a:spcBef>
                <a:spcPts val="300"/>
              </a:spcBef>
              <a:buSzTx/>
              <a:buFontTx/>
              <a:buNone/>
              <a:defRPr sz="1300"/>
            </a:pPr>
            <a:r>
              <a:t>        }</a:t>
            </a:r>
          </a:p>
          <a:p>
            <a:pPr marL="0" indent="0" defTabSz="594359">
              <a:spcBef>
                <a:spcPts val="300"/>
              </a:spcBef>
              <a:buSzTx/>
              <a:buFontTx/>
              <a:buNone/>
              <a:defRPr sz="1300"/>
            </a:pPr>
            <a:r>
              <a:t>        res.send(token);</a:t>
            </a:r>
          </a:p>
          <a:p>
            <a:pPr marL="0" indent="0" defTabSz="594359">
              <a:spcBef>
                <a:spcPts val="300"/>
              </a:spcBef>
              <a:buSzTx/>
              <a:buFontTx/>
              <a:buNone/>
              <a:defRPr sz="1300"/>
            </a:pPr>
            <a:r>
              <a:t>    });</a:t>
            </a:r>
          </a:p>
          <a:p>
            <a:pPr marL="0" indent="0" defTabSz="594359">
              <a:spcBef>
                <a:spcPts val="300"/>
              </a:spcBef>
              <a:buSzTx/>
              <a:buFontTx/>
              <a:buNone/>
              <a:defRPr sz="1300"/>
            </a:pPr>
            <a:r>
              <a:t>}</a:t>
            </a:r>
          </a:p>
        </p:txBody>
      </p:sp>
      <p:sp>
        <p:nvSpPr>
          <p:cNvPr id="276" name="Shape 27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pPr/>
            <a:r>
              <a:t>The env.json file</a:t>
            </a:r>
          </a:p>
        </p:txBody>
      </p:sp>
      <p:sp>
        <p:nvSpPr>
          <p:cNvPr id="279" name="Shape 279"/>
          <p:cNvSpPr/>
          <p:nvPr>
            <p:ph type="body" idx="1"/>
          </p:nvPr>
        </p:nvSpPr>
        <p:spPr>
          <a:xfrm>
            <a:off x="329843" y="1109347"/>
            <a:ext cx="10712511" cy="3657601"/>
          </a:xfrm>
          <a:prstGeom prst="rect">
            <a:avLst/>
          </a:prstGeom>
        </p:spPr>
        <p:txBody>
          <a:bodyPr/>
          <a:lstStyle/>
          <a:p>
            <a:pPr>
              <a:defRPr>
                <a:latin typeface="Prestige Elite Std"/>
                <a:ea typeface="Prestige Elite Std"/>
                <a:cs typeface="Prestige Elite Std"/>
                <a:sym typeface="Prestige Elite Std"/>
              </a:defRPr>
            </a:pPr>
            <a:r>
              <a:t>{</a:t>
            </a:r>
          </a:p>
          <a:p>
            <a:pPr>
              <a:defRPr>
                <a:latin typeface="Prestige Elite Std"/>
                <a:ea typeface="Prestige Elite Std"/>
                <a:cs typeface="Prestige Elite Std"/>
                <a:sym typeface="Prestige Elite Std"/>
              </a:defRPr>
            </a:pPr>
            <a:r>
              <a:t>    "speech_to_text": {</a:t>
            </a:r>
          </a:p>
          <a:p>
            <a:pPr>
              <a:defRPr>
                <a:latin typeface="Prestige Elite Std"/>
                <a:ea typeface="Prestige Elite Std"/>
                <a:cs typeface="Prestige Elite Std"/>
                <a:sym typeface="Prestige Elite Std"/>
              </a:defRPr>
            </a:pPr>
            <a:r>
              <a:t>        "version": "v1",</a:t>
            </a:r>
          </a:p>
          <a:p>
            <a:pPr>
              <a:defRPr>
                <a:latin typeface="Prestige Elite Std"/>
                <a:ea typeface="Prestige Elite Std"/>
                <a:cs typeface="Prestige Elite Std"/>
                <a:sym typeface="Prestige Elite Std"/>
              </a:defRPr>
            </a:pPr>
            <a:r>
              <a:t>        "url": "https://stream.watsonplatform.net/speech-to-text/api",</a:t>
            </a:r>
          </a:p>
          <a:p>
            <a:pPr>
              <a:defRPr>
                <a:latin typeface="Prestige Elite Std"/>
                <a:ea typeface="Prestige Elite Std"/>
                <a:cs typeface="Prestige Elite Std"/>
                <a:sym typeface="Prestige Elite Std"/>
              </a:defRPr>
            </a:pPr>
            <a:r>
              <a:t>        "username": “your.Speech-to-Text.user.name.from.Bluemix”,</a:t>
            </a:r>
          </a:p>
          <a:p>
            <a:pPr>
              <a:defRPr>
                <a:latin typeface="Prestige Elite Std"/>
                <a:ea typeface="Prestige Elite Std"/>
                <a:cs typeface="Prestige Elite Std"/>
                <a:sym typeface="Prestige Elite Std"/>
              </a:defRPr>
            </a:pPr>
            <a:r>
              <a:t>        "password": “your.Speech-to-Text.password.from.Bluemix”</a:t>
            </a:r>
          </a:p>
          <a:p>
            <a:pPr>
              <a:defRPr>
                <a:latin typeface="Prestige Elite Std"/>
                <a:ea typeface="Prestige Elite Std"/>
                <a:cs typeface="Prestige Elite Std"/>
                <a:sym typeface="Prestige Elite Std"/>
              </a:defRPr>
            </a:pPr>
            <a:r>
              <a:t>    }</a:t>
            </a:r>
          </a:p>
          <a:p>
            <a:pPr>
              <a:defRPr>
                <a:latin typeface="Prestige Elite Std"/>
                <a:ea typeface="Prestige Elite Std"/>
                <a:cs typeface="Prestige Elite Std"/>
                <a:sym typeface="Prestige Elite Std"/>
              </a:defRPr>
            </a:pPr>
            <a:r>
              <a:t>}</a:t>
            </a:r>
          </a:p>
        </p:txBody>
      </p:sp>
      <p:sp>
        <p:nvSpPr>
          <p:cNvPr id="280" name="Shape 28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1" name="Shape 281"/>
          <p:cNvSpPr/>
          <p:nvPr/>
        </p:nvSpPr>
        <p:spPr>
          <a:xfrm>
            <a:off x="3126286" y="5079715"/>
            <a:ext cx="5119626"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Put your credentials here</a:t>
            </a:r>
          </a:p>
        </p:txBody>
      </p:sp>
      <p:sp>
        <p:nvSpPr>
          <p:cNvPr id="282" name="Shape 282"/>
          <p:cNvSpPr/>
          <p:nvPr/>
        </p:nvSpPr>
        <p:spPr>
          <a:xfrm rot="16200000">
            <a:off x="4219392" y="3722553"/>
            <a:ext cx="1497983" cy="1270001"/>
          </a:xfrm>
          <a:prstGeom prst="rightArrow">
            <a:avLst>
              <a:gd name="adj1" fmla="val 32000"/>
              <a:gd name="adj2" fmla="val 64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title"/>
          </p:nvPr>
        </p:nvSpPr>
        <p:spPr>
          <a:prstGeom prst="rect">
            <a:avLst/>
          </a:prstGeom>
        </p:spPr>
        <p:txBody>
          <a:bodyPr/>
          <a:lstStyle/>
          <a:p>
            <a:pPr/>
            <a:r>
              <a:t>You've done it! </a:t>
            </a:r>
          </a:p>
        </p:txBody>
      </p:sp>
      <p:sp>
        <p:nvSpPr>
          <p:cNvPr id="285" name="Shape 285"/>
          <p:cNvSpPr/>
          <p:nvPr>
            <p:ph type="body" sz="half" idx="1"/>
          </p:nvPr>
        </p:nvSpPr>
        <p:spPr>
          <a:xfrm>
            <a:off x="353787" y="1588227"/>
            <a:ext cx="6335854" cy="4525964"/>
          </a:xfrm>
          <a:prstGeom prst="rect">
            <a:avLst/>
          </a:prstGeom>
        </p:spPr>
        <p:txBody>
          <a:bodyPr/>
          <a:lstStyle/>
          <a:p>
            <a:pPr marL="214884" indent="-214884" defTabSz="859536">
              <a:defRPr sz="1879"/>
            </a:pPr>
            <a:r>
              <a:t>in your terminal window, type:</a:t>
            </a:r>
            <a:br/>
            <a:r>
              <a:rPr>
                <a:latin typeface="Prestige Elite Std"/>
                <a:ea typeface="Prestige Elite Std"/>
                <a:cs typeface="Prestige Elite Std"/>
                <a:sym typeface="Prestige Elite Std"/>
              </a:rPr>
              <a:t>nodejs index.js</a:t>
            </a:r>
            <a:endParaRPr>
              <a:latin typeface="Prestige Elite Std"/>
              <a:ea typeface="Prestige Elite Std"/>
              <a:cs typeface="Prestige Elite Std"/>
              <a:sym typeface="Prestige Elite Std"/>
            </a:endParaRPr>
          </a:p>
          <a:p>
            <a:pPr marL="214884" indent="-214884" defTabSz="859536">
              <a:defRPr sz="1879"/>
            </a:pPr>
            <a:r>
              <a:t>your application should respond with:</a:t>
            </a:r>
            <a:br/>
          </a:p>
          <a:p>
            <a:pPr marL="214884" indent="-214884" defTabSz="859536">
              <a:defRPr sz="1879"/>
            </a:pPr>
            <a:r>
              <a:t>Go to your browser and type </a:t>
            </a:r>
            <a:br/>
            <a:r>
              <a:rPr>
                <a:latin typeface="Prestige Elite Std"/>
                <a:ea typeface="Prestige Elite Std"/>
                <a:cs typeface="Prestige Elite Std"/>
                <a:sym typeface="Prestige Elite Std"/>
              </a:rPr>
              <a:t>localhost:6003</a:t>
            </a:r>
            <a:r>
              <a:t> as your url. You should see a web page like the one to the right appear. </a:t>
            </a:r>
          </a:p>
          <a:p>
            <a:pPr marL="214884" indent="-214884" defTabSz="859536">
              <a:defRPr sz="1879"/>
            </a:pPr>
            <a:r>
              <a:t>Click on the microphone icon. Your browser should ask you if it’s OK to use the microphone - make sure you pick the one you want to use. </a:t>
            </a:r>
          </a:p>
          <a:p>
            <a:pPr marL="214884" indent="-214884" defTabSz="859536">
              <a:defRPr sz="1879"/>
            </a:pPr>
            <a:r>
              <a:t>Start Talking!</a:t>
            </a:r>
          </a:p>
          <a:p>
            <a:pPr marL="214884" indent="-214884" defTabSz="859536">
              <a:defRPr sz="1879"/>
            </a:pPr>
          </a:p>
          <a:p>
            <a:pPr marL="214884" indent="-214884" defTabSz="859536">
              <a:defRPr sz="1879"/>
            </a:pPr>
            <a:r>
              <a:t>Congratulations! You’ve completed your first Watson app!</a:t>
            </a:r>
          </a:p>
        </p:txBody>
      </p:sp>
      <p:sp>
        <p:nvSpPr>
          <p:cNvPr id="286" name="Shape 28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prstGeom prst="rect">
            <a:avLst/>
          </a:prstGeom>
        </p:spPr>
        <p:txBody>
          <a:bodyPr/>
          <a:lstStyle/>
          <a:p>
            <a:pPr/>
            <a:r>
              <a:t>Saving your work</a:t>
            </a:r>
          </a:p>
        </p:txBody>
      </p:sp>
      <p:sp>
        <p:nvSpPr>
          <p:cNvPr id="289" name="Shape 289"/>
          <p:cNvSpPr/>
          <p:nvPr>
            <p:ph type="body" idx="1"/>
          </p:nvPr>
        </p:nvSpPr>
        <p:spPr>
          <a:prstGeom prst="rect">
            <a:avLst/>
          </a:prstGeom>
        </p:spPr>
        <p:txBody>
          <a:bodyPr/>
          <a:lstStyle/>
          <a:p>
            <a:pPr/>
            <a:r>
              <a:t>Saving your work: </a:t>
            </a:r>
          </a:p>
          <a:p>
            <a:pPr lvl="1">
              <a:buChar char="▪"/>
            </a:pPr>
            <a:r>
              <a:t>go to the terminal window running node-js</a:t>
            </a:r>
          </a:p>
          <a:p>
            <a:pPr lvl="1">
              <a:buChar char="▪"/>
            </a:pPr>
            <a:r>
              <a:t>Stop nodejs (CTRL-C). </a:t>
            </a:r>
          </a:p>
          <a:p>
            <a:pPr lvl="1">
              <a:buChar char="▪"/>
            </a:pPr>
            <a:r>
              <a:t>Type git status. </a:t>
            </a:r>
          </a:p>
          <a:p>
            <a:pPr lvl="1">
              <a:buChar char="▪"/>
            </a:pPr>
            <a:r>
              <a:t>Using git add, add each of the changed files to git. </a:t>
            </a:r>
          </a:p>
          <a:p>
            <a:pPr lvl="1">
              <a:buChar char="▪"/>
            </a:pPr>
            <a:r>
              <a:t>Type git status when you’re done to ensure you didn’t forget anything. </a:t>
            </a:r>
          </a:p>
          <a:p>
            <a:pPr lvl="1">
              <a:buChar char="▪"/>
            </a:pPr>
            <a:r>
              <a:t>Type git commit –m ‘WooHoo!! It works!!’</a:t>
            </a:r>
          </a:p>
          <a:p>
            <a:pPr lvl="1">
              <a:buChar char="▪"/>
            </a:pPr>
            <a:r>
              <a:t>Type git push. </a:t>
            </a:r>
          </a:p>
          <a:p>
            <a:pPr/>
          </a:p>
          <a:p>
            <a:pPr/>
            <a:r>
              <a:t>Congratulations! You’ve now updated your personal repository with the latest version of your code. </a:t>
            </a:r>
          </a:p>
        </p:txBody>
      </p:sp>
      <p:sp>
        <p:nvSpPr>
          <p:cNvPr id="290" name="Shape 29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prstGeom prst="rect">
            <a:avLst/>
          </a:prstGeom>
        </p:spPr>
        <p:txBody>
          <a:bodyPr/>
          <a:lstStyle/>
          <a:p>
            <a:pPr/>
            <a:r>
              <a:t>Pushing your app to BlueMix</a:t>
            </a:r>
          </a:p>
        </p:txBody>
      </p:sp>
      <p:sp>
        <p:nvSpPr>
          <p:cNvPr id="293" name="Shape 293"/>
          <p:cNvSpPr/>
          <p:nvPr>
            <p:ph type="body" idx="1"/>
          </p:nvPr>
        </p:nvSpPr>
        <p:spPr>
          <a:xfrm>
            <a:off x="365759" y="1038638"/>
            <a:ext cx="11445242" cy="5087525"/>
          </a:xfrm>
          <a:prstGeom prst="rect">
            <a:avLst/>
          </a:prstGeom>
        </p:spPr>
        <p:txBody>
          <a:bodyPr/>
          <a:lstStyle/>
          <a:p>
            <a:pPr marL="176021" indent="-176021" defTabSz="704087">
              <a:spcBef>
                <a:spcPts val="300"/>
              </a:spcBef>
              <a:defRPr sz="1540"/>
            </a:pPr>
            <a:r>
              <a:t>Go to Bluemix and look carefully at the name for your speech to text service. It will look something like this: </a:t>
            </a:r>
          </a:p>
          <a:p>
            <a:pPr lvl="1" marL="528065" indent="-176021" defTabSz="704087">
              <a:spcBef>
                <a:spcPts val="300"/>
              </a:spcBef>
              <a:buChar char="▪"/>
              <a:defRPr sz="1540"/>
            </a:pPr>
            <a:r>
              <a:rPr u="sng"/>
              <a:t>Speech to Text-</a:t>
            </a:r>
            <a:r>
              <a:rPr b="1" u="sng"/>
              <a:t>aa</a:t>
            </a:r>
            <a:r>
              <a:t> The ‘</a:t>
            </a:r>
            <a:r>
              <a:rPr b="1"/>
              <a:t>aa</a:t>
            </a:r>
            <a:r>
              <a:t>’ part will be different. </a:t>
            </a:r>
          </a:p>
          <a:p>
            <a:pPr marL="176021" indent="-176021" defTabSz="704087">
              <a:spcBef>
                <a:spcPts val="300"/>
              </a:spcBef>
              <a:defRPr sz="1540"/>
            </a:pPr>
            <a:r>
              <a:t>Open the manifest.yml file and add this line after </a:t>
            </a:r>
            <a:r>
              <a:rPr b="1"/>
              <a:t>services</a:t>
            </a:r>
            <a:r>
              <a:t>:</a:t>
            </a:r>
          </a:p>
          <a:p>
            <a:pPr lvl="1" marL="528065" indent="-176021" defTabSz="704087">
              <a:spcBef>
                <a:spcPts val="300"/>
              </a:spcBef>
              <a:buChar char="▪"/>
              <a:defRPr sz="1540"/>
            </a:pPr>
            <a:r>
              <a:t> -	Speech to Text-</a:t>
            </a:r>
            <a:r>
              <a:rPr b="1"/>
              <a:t>aa</a:t>
            </a:r>
          </a:p>
          <a:p>
            <a:pPr marL="176021" indent="-176021" defTabSz="704087">
              <a:spcBef>
                <a:spcPts val="300"/>
              </a:spcBef>
              <a:defRPr sz="1540"/>
            </a:pPr>
            <a:r>
              <a:t>Replacing </a:t>
            </a:r>
            <a:r>
              <a:rPr b="1"/>
              <a:t>aa</a:t>
            </a:r>
            <a:r>
              <a:t> with whatever letters appear on your version of Bluemix </a:t>
            </a:r>
          </a:p>
          <a:p>
            <a:pPr marL="176021" indent="-176021" defTabSz="704087">
              <a:spcBef>
                <a:spcPts val="300"/>
              </a:spcBef>
              <a:defRPr sz="1540"/>
            </a:pPr>
            <a:r>
              <a:t>and then save the file</a:t>
            </a:r>
          </a:p>
          <a:p>
            <a:pPr marL="176021" indent="-176021" defTabSz="704087">
              <a:spcBef>
                <a:spcPts val="300"/>
              </a:spcBef>
              <a:defRPr sz="1540"/>
            </a:pPr>
          </a:p>
          <a:p>
            <a:pPr marL="176021" indent="-176021" defTabSz="704087">
              <a:spcBef>
                <a:spcPts val="300"/>
              </a:spcBef>
              <a:defRPr sz="1540"/>
            </a:pPr>
            <a:r>
              <a:t>Open a Terminal Window and navigate to Chapter03</a:t>
            </a:r>
          </a:p>
          <a:p>
            <a:pPr lvl="1" marL="528065" indent="-176021" defTabSz="704087">
              <a:spcBef>
                <a:spcPts val="300"/>
              </a:spcBef>
              <a:buChar char="▪"/>
              <a:defRPr sz="1540"/>
            </a:pPr>
            <a:r>
              <a:t>(cd ~/Documents/GitHub/ZeroToCognitive/Chapter03/ )</a:t>
            </a:r>
          </a:p>
          <a:p>
            <a:pPr marL="176021" indent="-176021" defTabSz="704087">
              <a:spcBef>
                <a:spcPts val="300"/>
              </a:spcBef>
              <a:defRPr sz="1540"/>
            </a:pPr>
            <a:r>
              <a:t>Delete the node-modules folder so that you don’t load an extra 90Mb to Bluemix.</a:t>
            </a:r>
          </a:p>
          <a:p>
            <a:pPr marL="176021" indent="-176021" defTabSz="704087">
              <a:spcBef>
                <a:spcPts val="300"/>
              </a:spcBef>
              <a:defRPr sz="1540"/>
            </a:pPr>
            <a:r>
              <a:t>Type cf login and enter your IBM intranet user id and password. </a:t>
            </a:r>
          </a:p>
          <a:p>
            <a:pPr marL="176021" indent="-176021" defTabSz="704087">
              <a:spcBef>
                <a:spcPts val="300"/>
              </a:spcBef>
              <a:defRPr sz="1540"/>
            </a:pPr>
            <a:r>
              <a:t>Select the organization and space linked to your Zero-To-Cognitive work. </a:t>
            </a:r>
          </a:p>
          <a:p>
            <a:pPr marL="176021" indent="-176021" defTabSz="704087">
              <a:spcBef>
                <a:spcPts val="300"/>
              </a:spcBef>
              <a:defRPr sz="1540"/>
            </a:pPr>
            <a:r>
              <a:t>Go to your terminal window and type in cf push and press enter. </a:t>
            </a:r>
          </a:p>
          <a:p>
            <a:pPr marL="176021" indent="-176021" defTabSz="704087">
              <a:spcBef>
                <a:spcPts val="300"/>
              </a:spcBef>
              <a:defRPr sz="1540"/>
            </a:pPr>
            <a:r>
              <a:t>In 3-5 minutes, your app will be up and running on bluemix. </a:t>
            </a:r>
          </a:p>
          <a:p>
            <a:pPr marL="176021" indent="-176021" defTabSz="704087">
              <a:spcBef>
                <a:spcPts val="300"/>
              </a:spcBef>
              <a:defRPr sz="1540"/>
            </a:pPr>
            <a:r>
              <a:t>Go to your Bluemix dashboard, go to your app and click on it. You’ll see a URL highlighted at the top of the page. Click on it and it will load your app!!! </a:t>
            </a:r>
          </a:p>
          <a:p>
            <a:pPr marL="176021" indent="-176021" defTabSz="704087">
              <a:spcBef>
                <a:spcPts val="300"/>
              </a:spcBef>
              <a:defRPr sz="1540"/>
            </a:pPr>
          </a:p>
          <a:p>
            <a:pPr marL="176021" indent="-176021" defTabSz="704087">
              <a:spcBef>
                <a:spcPts val="300"/>
              </a:spcBef>
              <a:defRPr sz="1540"/>
            </a:pPr>
            <a:r>
              <a:t>Congratulations. You have now successfully built and deployed a Watson app on Bluemix!!!!</a:t>
            </a:r>
          </a:p>
        </p:txBody>
      </p:sp>
      <p:sp>
        <p:nvSpPr>
          <p:cNvPr id="294" name="Shape 29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Chapter 3: Building your first Watson App</a:t>
            </a:r>
          </a:p>
        </p:txBody>
      </p:sp>
      <p:sp>
        <p:nvSpPr>
          <p:cNvPr id="171" name="Shape 171"/>
          <p:cNvSpPr/>
          <p:nvPr>
            <p:ph type="body" idx="1"/>
          </p:nvPr>
        </p:nvSpPr>
        <p:spPr>
          <a:prstGeom prst="rect">
            <a:avLst/>
          </a:prstGeom>
        </p:spPr>
        <p:txBody>
          <a:bodyPr/>
          <a:lstStyle/>
          <a:p>
            <a:pPr/>
            <a:r>
              <a:t>Setting up your workstation</a:t>
            </a:r>
          </a:p>
          <a:p>
            <a:pPr/>
            <a:r>
              <a:t>Clone the ‘Class’ repository</a:t>
            </a:r>
          </a:p>
          <a:p>
            <a:pPr/>
            <a:r>
              <a:t>Getting your Speech to Text credentials</a:t>
            </a:r>
          </a:p>
          <a:p>
            <a:pPr/>
            <a:r>
              <a:t>Creating the User Experience</a:t>
            </a:r>
          </a:p>
          <a:p>
            <a:pPr/>
            <a:r>
              <a:t>Creating a simple service in NodeJS</a:t>
            </a:r>
          </a:p>
          <a:p>
            <a:pPr/>
            <a:r>
              <a:t>Connecting your app to NodeJS</a:t>
            </a:r>
          </a:p>
          <a:p>
            <a:pPr/>
            <a:r>
              <a:t>Connecting your app to Watson Speech to Text</a:t>
            </a:r>
          </a:p>
          <a:p>
            <a:pPr/>
            <a:r>
              <a:t>Talking to  your computer/iPhone</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97" name="Shape 297"/>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98" name="Shape 298"/>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99" name="Shape 299"/>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300" name="Shape 300"/>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301" name="Shape 30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2" name="Shape 302"/>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305" name="Shape 305"/>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306" name="Shape 306"/>
          <p:cNvSpPr/>
          <p:nvPr>
            <p:ph type="title"/>
          </p:nvPr>
        </p:nvSpPr>
        <p:spPr>
          <a:prstGeom prst="rect">
            <a:avLst/>
          </a:prstGeom>
        </p:spPr>
        <p:txBody>
          <a:bodyPr/>
          <a:lstStyle>
            <a:lvl1pPr defTabSz="731520">
              <a:defRPr sz="3840"/>
            </a:lvl1pPr>
          </a:lstStyle>
          <a:p>
            <a:pPr/>
            <a:r>
              <a:t>Chapter 4: Getting Watson to talk back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Setting up your workstation for nodeJS: Windows</a:t>
            </a:r>
          </a:p>
        </p:txBody>
      </p:sp>
      <p:sp>
        <p:nvSpPr>
          <p:cNvPr id="175" name="Shape 175"/>
          <p:cNvSpPr/>
          <p:nvPr>
            <p:ph type="body" idx="1"/>
          </p:nvPr>
        </p:nvSpPr>
        <p:spPr>
          <a:prstGeom prst="rect">
            <a:avLst/>
          </a:prstGeom>
        </p:spPr>
        <p:txBody>
          <a:bodyPr/>
          <a:lstStyle/>
          <a:p>
            <a:pPr/>
            <a:r>
              <a:t>There is a simple two step process to install nodeJS on Window:</a:t>
            </a:r>
          </a:p>
          <a:p>
            <a:pPr lvl="1" marL="775368" indent="-267368">
              <a:buFontTx/>
              <a:buAutoNum type="arabicPeriod" startAt="1"/>
            </a:pPr>
            <a:r>
              <a:t>Go to </a:t>
            </a:r>
            <a:r>
              <a:rPr u="sng">
                <a:solidFill>
                  <a:srgbClr val="00B2EF"/>
                </a:solidFill>
                <a:uFill>
                  <a:solidFill>
                    <a:srgbClr val="00B2EF"/>
                  </a:solidFill>
                </a:uFill>
                <a:hlinkClick r:id="rId2" invalidUrl="" action="" tgtFrame="" tooltip="" history="1" highlightClick="0" endSnd="0"/>
              </a:rPr>
              <a:t>https://nodejs.org</a:t>
            </a:r>
            <a:r>
              <a:t> and click on the LTS (Long Term Support) image.</a:t>
            </a:r>
            <a:br/>
            <a:r>
              <a:t>at the time of this writing, the LTS version is 4.5.0</a:t>
            </a:r>
            <a:br/>
            <a:br/>
            <a:r>
              <a:t>This will download a file named node-v4.5.0-x64.msi</a:t>
            </a:r>
            <a:br/>
          </a:p>
          <a:p>
            <a:pPr lvl="1" marL="775368" indent="-267368">
              <a:buFontTx/>
              <a:buAutoNum type="arabicPeriod" startAt="1"/>
            </a:pPr>
            <a:r>
              <a:t>Go to your Downloads folder (or other location if you told Windows to save the file somewhere else) and open the node-v4.5.0-x64.msi file. </a:t>
            </a:r>
            <a:br/>
            <a:r>
              <a:t>This will start the Windows Program Installer.</a:t>
            </a:r>
            <a:br/>
          </a:p>
          <a:p>
            <a:pPr marL="200526" indent="-200526">
              <a:buFontTx/>
              <a:buChar char="•"/>
            </a:pPr>
            <a:r>
              <a:t>You’re done!</a:t>
            </a:r>
          </a:p>
        </p:txBody>
      </p:sp>
      <p:sp>
        <p:nvSpPr>
          <p:cNvPr id="176" name="Shape 17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Setting up your workstation for nodeJS: OSX</a:t>
            </a:r>
          </a:p>
        </p:txBody>
      </p:sp>
      <p:sp>
        <p:nvSpPr>
          <p:cNvPr id="179" name="Shape 179"/>
          <p:cNvSpPr/>
          <p:nvPr>
            <p:ph type="body" idx="1"/>
          </p:nvPr>
        </p:nvSpPr>
        <p:spPr>
          <a:prstGeom prst="rect">
            <a:avLst/>
          </a:prstGeom>
        </p:spPr>
        <p:txBody>
          <a:bodyPr/>
          <a:lstStyle/>
          <a:p>
            <a:pPr/>
            <a:r>
              <a:t>I recommend that you start by installing the “homebrew” package manager for OSX. You’ll need to be connected to the internet to do this. Go to this site (</a:t>
            </a:r>
            <a:r>
              <a:rPr u="sng">
                <a:solidFill>
                  <a:srgbClr val="00B2EF"/>
                </a:solidFill>
                <a:uFill>
                  <a:solidFill>
                    <a:srgbClr val="00B2EF"/>
                  </a:solidFill>
                </a:uFill>
                <a:hlinkClick r:id="rId2" invalidUrl="" action="" tgtFrame="" tooltip="" history="1" highlightClick="0" endSnd="0"/>
              </a:rPr>
              <a:t>http://brew.sh</a:t>
            </a:r>
            <a:r>
              <a:t>)and follow the directions to install Homebrew. </a:t>
            </a:r>
          </a:p>
          <a:p>
            <a:pPr lvl="1">
              <a:buChar char="▪"/>
              <a:defRPr sz="1600"/>
            </a:pPr>
            <a:r>
              <a:t>Type this into your terminal window: </a:t>
            </a:r>
          </a:p>
          <a:p>
            <a:pPr lvl="1" marL="685799" indent="-228599">
              <a:buChar char="▪"/>
              <a:defRPr sz="1600">
                <a:latin typeface="Prestige Elite Std"/>
                <a:ea typeface="Prestige Elite Std"/>
                <a:cs typeface="Prestige Elite Std"/>
                <a:sym typeface="Prestige Elite Std"/>
              </a:defRPr>
            </a:pPr>
            <a:r>
              <a:t>/usr/bin/ruby -e "$(curl -fsSL https://raw.githubusercontent.com/Homebrew/install/master/install)”</a:t>
            </a:r>
          </a:p>
          <a:p>
            <a:pPr lvl="1" marL="685799" indent="-228599">
              <a:buChar char="▪"/>
              <a:defRPr sz="1600"/>
            </a:pPr>
            <a:r>
              <a:t>If brew is already installed, you’ll get this message: </a:t>
            </a:r>
          </a:p>
          <a:p>
            <a:pPr lvl="2" marL="922421" indent="-160421" defTabSz="457200">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000000"/>
                </a:solidFill>
                <a:latin typeface="Prestige Elite Std"/>
                <a:ea typeface="Prestige Elite Std"/>
                <a:cs typeface="Prestige Elite Std"/>
                <a:sym typeface="Prestige Elite Std"/>
              </a:defRPr>
            </a:pPr>
            <a:r>
              <a:t>It appears Homebrew is already installed. If your intent is to reinstall you</a:t>
            </a:r>
          </a:p>
          <a:p>
            <a:pPr lvl="2" marL="922421" indent="-160421" defTabSz="457200">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000000"/>
                </a:solidFill>
                <a:latin typeface="Prestige Elite Std"/>
                <a:ea typeface="Prestige Elite Std"/>
                <a:cs typeface="Prestige Elite Std"/>
                <a:sym typeface="Prestige Elite Std"/>
              </a:defRPr>
            </a:pPr>
            <a:r>
              <a:t>should do the following before running this installer again:</a:t>
            </a:r>
          </a:p>
          <a:p>
            <a:pPr lvl="2" marL="922421" indent="-160421" defTabSz="457200">
              <a:spcBef>
                <a:spcPts val="0"/>
              </a:spcBef>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solidFill>
                  <a:srgbClr val="000000"/>
                </a:solidFill>
                <a:latin typeface="Prestige Elite Std"/>
                <a:ea typeface="Prestige Elite Std"/>
                <a:cs typeface="Prestige Elite Std"/>
                <a:sym typeface="Prestige Elite Std"/>
              </a:defRPr>
            </a:pPr>
            <a:r>
              <a:t>    ruby -e "$(curl -fsSL https://raw.githubusercontent.com/Homebrew/install/master/uninstall)"</a:t>
            </a:r>
          </a:p>
          <a:p>
            <a:pPr lvl="1">
              <a:buChar char="▪"/>
              <a:defRPr sz="1600"/>
            </a:pPr>
            <a:r>
              <a:t>update Brew</a:t>
            </a:r>
          </a:p>
          <a:p>
            <a:pPr lvl="2" marL="1143000" indent="-228600">
              <a:buChar char="▪"/>
              <a:defRPr sz="1600">
                <a:latin typeface="Prestige Elite Std"/>
                <a:ea typeface="Prestige Elite Std"/>
                <a:cs typeface="Prestige Elite Std"/>
                <a:sym typeface="Prestige Elite Std"/>
              </a:defRPr>
            </a:pPr>
            <a:r>
              <a:t>brew update</a:t>
            </a:r>
          </a:p>
          <a:p>
            <a:pPr lvl="1">
              <a:buChar char="▪"/>
              <a:defRPr sz="1600"/>
            </a:pPr>
            <a:r>
              <a:t>Install the Node Package Manager (npm)</a:t>
            </a:r>
          </a:p>
          <a:p>
            <a:pPr lvl="2" marL="1143000" indent="-228600">
              <a:buChar char="▪"/>
              <a:defRPr sz="1600">
                <a:latin typeface="Prestige Elite Std"/>
                <a:ea typeface="Prestige Elite Std"/>
                <a:cs typeface="Prestige Elite Std"/>
                <a:sym typeface="Prestige Elite Std"/>
              </a:defRPr>
            </a:pPr>
            <a:r>
              <a:t>brew install npm</a:t>
            </a:r>
          </a:p>
        </p:txBody>
      </p:sp>
      <p:sp>
        <p:nvSpPr>
          <p:cNvPr id="180" name="Shape 18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Setting up your workstation for nodeJS: Linux</a:t>
            </a:r>
          </a:p>
        </p:txBody>
      </p:sp>
      <p:sp>
        <p:nvSpPr>
          <p:cNvPr id="183" name="Shape 183"/>
          <p:cNvSpPr/>
          <p:nvPr>
            <p:ph type="body" idx="1"/>
          </p:nvPr>
        </p:nvSpPr>
        <p:spPr>
          <a:xfrm>
            <a:off x="365759" y="1361390"/>
            <a:ext cx="11445242" cy="4764773"/>
          </a:xfrm>
          <a:prstGeom prst="rect">
            <a:avLst/>
          </a:prstGeom>
        </p:spPr>
        <p:txBody>
          <a:bodyPr/>
          <a:lstStyle/>
          <a:p>
            <a:pPr marL="198881" indent="-198881" defTabSz="795527">
              <a:defRPr sz="1740"/>
            </a:pPr>
            <a:r>
              <a:t>The following installation instructions are based on the Ubuntu Linux platform and use the “terminal” window. </a:t>
            </a:r>
          </a:p>
          <a:p>
            <a:pPr marL="232610" indent="-232610" defTabSz="795527">
              <a:buFontTx/>
              <a:buAutoNum type="arabicPeriod" startAt="1"/>
              <a:defRPr sz="1740"/>
            </a:pPr>
            <a:r>
              <a:t>Open a terminal window and enter the following commands:</a:t>
            </a:r>
          </a:p>
          <a:p>
            <a:pPr lvl="1" marL="674570" indent="-232610" defTabSz="795527">
              <a:buFontTx/>
              <a:buAutoNum type="arabicPeriod" startAt="1"/>
              <a:defRPr sz="1740">
                <a:latin typeface="Prestige Elite Std"/>
                <a:ea typeface="Prestige Elite Std"/>
                <a:cs typeface="Prestige Elite Std"/>
                <a:sym typeface="Prestige Elite Std"/>
              </a:defRPr>
            </a:pPr>
            <a:r>
              <a:t>sudo apt-get update</a:t>
            </a:r>
          </a:p>
          <a:p>
            <a:pPr lvl="2" marL="987159" indent="-191631" defTabSz="795527">
              <a:defRPr sz="1740"/>
            </a:pPr>
            <a:r>
              <a:t>enter your log-in password when prompted</a:t>
            </a:r>
          </a:p>
          <a:p>
            <a:pPr lvl="1" marL="596645" indent="-198881" defTabSz="795527">
              <a:defRPr sz="1740">
                <a:latin typeface="Prestige Elite Std"/>
                <a:ea typeface="Prestige Elite Std"/>
                <a:cs typeface="Prestige Elite Std"/>
                <a:sym typeface="Prestige Elite Std"/>
              </a:defRPr>
            </a:pPr>
            <a:r>
              <a:t>sudo apt-get install curl </a:t>
            </a:r>
          </a:p>
          <a:p>
            <a:pPr lvl="2" marL="987159" indent="-191631" defTabSz="795527">
              <a:defRPr sz="1740"/>
            </a:pPr>
            <a:r>
              <a:t>enter your log-in password if prompted</a:t>
            </a:r>
          </a:p>
          <a:p>
            <a:pPr lvl="1" marL="589395" indent="-191631" defTabSz="795527">
              <a:buChar char="•"/>
              <a:defRPr sz="1740">
                <a:latin typeface="Prestige Elite Std"/>
                <a:ea typeface="Prestige Elite Std"/>
                <a:cs typeface="Prestige Elite Std"/>
                <a:sym typeface="Prestige Elite Std"/>
              </a:defRPr>
            </a:pPr>
            <a:r>
              <a:t>curl -sL </a:t>
            </a:r>
            <a:r>
              <a:rPr u="sng">
                <a:solidFill>
                  <a:srgbClr val="00B2EF"/>
                </a:solidFill>
                <a:uFill>
                  <a:solidFill>
                    <a:srgbClr val="00B2EF"/>
                  </a:solidFill>
                </a:uFill>
                <a:hlinkClick r:id="rId2" invalidUrl="" action="" tgtFrame="" tooltip="" history="1" highlightClick="0" endSnd="0"/>
              </a:rPr>
              <a:t>https://deb.nodesource.com/setup_4.x</a:t>
            </a:r>
            <a:r>
              <a:t> | sudo -E bash -</a:t>
            </a:r>
          </a:p>
          <a:p>
            <a:pPr lvl="2" marL="987159" indent="-191631" defTabSz="795527">
              <a:defRPr sz="1740"/>
            </a:pPr>
            <a:r>
              <a:t>enter your log-in password if prompted</a:t>
            </a:r>
          </a:p>
          <a:p>
            <a:pPr lvl="1" marL="596645" indent="-198881" defTabSz="795527">
              <a:defRPr sz="1740">
                <a:latin typeface="Prestige Elite Std"/>
                <a:ea typeface="Prestige Elite Std"/>
                <a:cs typeface="Prestige Elite Std"/>
                <a:sym typeface="Prestige Elite Std"/>
              </a:defRPr>
            </a:pPr>
            <a:r>
              <a:t>sudo apt-get install -y nodejs</a:t>
            </a:r>
          </a:p>
          <a:p>
            <a:pPr lvl="1" marL="596645" indent="-198881" defTabSz="795527">
              <a:defRPr sz="1740"/>
            </a:pPr>
            <a:r>
              <a:t>create a symbolic link so that you can use either node, or nodejs to invoke the program:</a:t>
            </a:r>
          </a:p>
          <a:p>
            <a:pPr lvl="2" marL="987159" indent="-191631" defTabSz="795527">
              <a:defRPr sz="1740">
                <a:latin typeface="Prestige Elite Std"/>
                <a:ea typeface="Prestige Elite Std"/>
                <a:cs typeface="Prestige Elite Std"/>
                <a:sym typeface="Prestige Elite Std"/>
              </a:defRPr>
            </a:pPr>
            <a:r>
              <a:t>sudo ln -s /usr/bin/nodejs /usr/bin/node</a:t>
            </a:r>
          </a:p>
          <a:p>
            <a:pPr lvl="1" marL="596645" indent="-198881" defTabSz="795527">
              <a:defRPr sz="1740"/>
            </a:pPr>
            <a:r>
              <a:t>Verify the installation:</a:t>
            </a:r>
          </a:p>
          <a:p>
            <a:pPr lvl="2" marL="987159" indent="-191631" defTabSz="795527">
              <a:defRPr sz="1740"/>
            </a:pPr>
            <a:r>
              <a:rPr>
                <a:latin typeface="Prestige Elite Std"/>
                <a:ea typeface="Prestige Elite Std"/>
                <a:cs typeface="Prestige Elite Std"/>
                <a:sym typeface="Prestige Elite Std"/>
              </a:rPr>
              <a:t>npm -v </a:t>
            </a:r>
            <a:r>
              <a:t>(should return a value like </a:t>
            </a:r>
            <a:r>
              <a:rPr>
                <a:latin typeface="Prestige Elite Std"/>
                <a:ea typeface="Prestige Elite Std"/>
                <a:cs typeface="Prestige Elite Std"/>
                <a:sym typeface="Prestige Elite Std"/>
              </a:rPr>
              <a:t>v2.15.8</a:t>
            </a:r>
            <a:r>
              <a:t>)</a:t>
            </a:r>
          </a:p>
          <a:p>
            <a:pPr lvl="2" marL="987159" indent="-191631" defTabSz="795527">
              <a:defRPr sz="1740"/>
            </a:pPr>
            <a:r>
              <a:rPr>
                <a:latin typeface="Prestige Elite Std"/>
                <a:ea typeface="Prestige Elite Std"/>
                <a:cs typeface="Prestige Elite Std"/>
                <a:sym typeface="Prestige Elite Std"/>
              </a:rPr>
              <a:t>node -v</a:t>
            </a:r>
            <a:r>
              <a:t> (should return a value like </a:t>
            </a:r>
            <a:r>
              <a:rPr>
                <a:latin typeface="Prestige Elite Std"/>
                <a:ea typeface="Prestige Elite Std"/>
                <a:cs typeface="Prestige Elite Std"/>
                <a:sym typeface="Prestige Elite Std"/>
              </a:rPr>
              <a:t>v4.4.47</a:t>
            </a:r>
            <a:r>
              <a:t>)</a:t>
            </a:r>
          </a:p>
        </p:txBody>
      </p:sp>
      <p:sp>
        <p:nvSpPr>
          <p:cNvPr id="184" name="Shape 184"/>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6" name="womanAtLaptop.jpg"/>
          <p:cNvPicPr>
            <a:picLocks noChangeAspect="1"/>
          </p:cNvPicPr>
          <p:nvPr/>
        </p:nvPicPr>
        <p:blipFill>
          <a:blip r:embed="rId2">
            <a:extLst/>
          </a:blip>
          <a:stretch>
            <a:fillRect/>
          </a:stretch>
        </p:blipFill>
        <p:spPr>
          <a:xfrm>
            <a:off x="-487008" y="2593095"/>
            <a:ext cx="2507716" cy="1671810"/>
          </a:xfrm>
          <a:prstGeom prst="rect">
            <a:avLst/>
          </a:prstGeom>
          <a:ln w="12700">
            <a:miter lim="400000"/>
          </a:ln>
        </p:spPr>
      </p:pic>
      <p:sp>
        <p:nvSpPr>
          <p:cNvPr id="187" name="Shape 187"/>
          <p:cNvSpPr/>
          <p:nvPr>
            <p:ph type="title"/>
          </p:nvPr>
        </p:nvSpPr>
        <p:spPr>
          <a:prstGeom prst="rect">
            <a:avLst/>
          </a:prstGeom>
        </p:spPr>
        <p:txBody>
          <a:bodyPr/>
          <a:lstStyle/>
          <a:p>
            <a:pPr/>
            <a:r>
              <a:t>Getting the code: step 1</a:t>
            </a:r>
          </a:p>
        </p:txBody>
      </p:sp>
      <p:sp>
        <p:nvSpPr>
          <p:cNvPr id="188" name="Shape 188"/>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91" name="Group 191"/>
          <p:cNvGrpSpPr/>
          <p:nvPr/>
        </p:nvGrpSpPr>
        <p:grpSpPr>
          <a:xfrm>
            <a:off x="3273599" y="2990903"/>
            <a:ext cx="1855007" cy="851159"/>
            <a:chOff x="0" y="0"/>
            <a:chExt cx="1855005" cy="851158"/>
          </a:xfrm>
        </p:grpSpPr>
        <p:pic>
          <p:nvPicPr>
            <p:cNvPr id="189" name="pasted-image.pdf"/>
            <p:cNvPicPr>
              <a:picLocks noChangeAspect="1"/>
            </p:cNvPicPr>
            <p:nvPr/>
          </p:nvPicPr>
          <p:blipFill>
            <a:blip r:embed="rId3">
              <a:extLst/>
            </a:blip>
            <a:stretch>
              <a:fillRect/>
            </a:stretch>
          </p:blipFill>
          <p:spPr>
            <a:xfrm>
              <a:off x="0" y="0"/>
              <a:ext cx="1855006" cy="851159"/>
            </a:xfrm>
            <a:prstGeom prst="rect">
              <a:avLst/>
            </a:prstGeom>
            <a:ln w="12700" cap="flat">
              <a:noFill/>
              <a:miter lim="400000"/>
            </a:ln>
            <a:effectLst/>
          </p:spPr>
        </p:pic>
        <p:sp>
          <p:nvSpPr>
            <p:cNvPr id="190" name="Shape 190"/>
            <p:cNvSpPr/>
            <p:nvPr/>
          </p:nvSpPr>
          <p:spPr>
            <a:xfrm>
              <a:off x="275363" y="276802"/>
              <a:ext cx="1304280" cy="297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600"/>
              </a:lvl1pPr>
            </a:lstStyle>
            <a:p>
              <a:pPr/>
              <a:r>
                <a:t>The Internet</a:t>
              </a:r>
            </a:p>
          </p:txBody>
        </p:sp>
      </p:grpSp>
      <p:grpSp>
        <p:nvGrpSpPr>
          <p:cNvPr id="194" name="Group 194"/>
          <p:cNvGrpSpPr/>
          <p:nvPr/>
        </p:nvGrpSpPr>
        <p:grpSpPr>
          <a:xfrm>
            <a:off x="5581081" y="2990903"/>
            <a:ext cx="1855007" cy="851159"/>
            <a:chOff x="0" y="0"/>
            <a:chExt cx="1855005" cy="851158"/>
          </a:xfrm>
        </p:grpSpPr>
        <p:pic>
          <p:nvPicPr>
            <p:cNvPr id="192" name="pasted-image.pdf"/>
            <p:cNvPicPr>
              <a:picLocks noChangeAspect="1"/>
            </p:cNvPicPr>
            <p:nvPr/>
          </p:nvPicPr>
          <p:blipFill>
            <a:blip r:embed="rId3">
              <a:extLst/>
            </a:blip>
            <a:stretch>
              <a:fillRect/>
            </a:stretch>
          </p:blipFill>
          <p:spPr>
            <a:xfrm>
              <a:off x="0" y="0"/>
              <a:ext cx="1855006" cy="851159"/>
            </a:xfrm>
            <a:prstGeom prst="rect">
              <a:avLst/>
            </a:prstGeom>
            <a:ln w="12700" cap="flat">
              <a:noFill/>
              <a:miter lim="400000"/>
            </a:ln>
            <a:effectLst/>
          </p:spPr>
        </p:pic>
        <p:sp>
          <p:nvSpPr>
            <p:cNvPr id="193" name="Shape 193"/>
            <p:cNvSpPr/>
            <p:nvPr/>
          </p:nvSpPr>
          <p:spPr>
            <a:xfrm>
              <a:off x="275363" y="276802"/>
              <a:ext cx="1304280" cy="297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600"/>
              </a:lvl1pPr>
            </a:lstStyle>
            <a:p>
              <a:pPr/>
              <a:r>
                <a:t>IBM Intranet</a:t>
              </a:r>
            </a:p>
          </p:txBody>
        </p:sp>
      </p:grpSp>
      <p:pic>
        <p:nvPicPr>
          <p:cNvPr id="195" name="storage.png"/>
          <p:cNvPicPr>
            <a:picLocks noChangeAspect="1"/>
          </p:cNvPicPr>
          <p:nvPr/>
        </p:nvPicPr>
        <p:blipFill>
          <a:blip r:embed="rId4">
            <a:extLst/>
          </a:blip>
          <a:stretch>
            <a:fillRect/>
          </a:stretch>
        </p:blipFill>
        <p:spPr>
          <a:xfrm>
            <a:off x="8369227" y="3128882"/>
            <a:ext cx="520877" cy="575202"/>
          </a:xfrm>
          <a:prstGeom prst="rect">
            <a:avLst/>
          </a:prstGeom>
          <a:ln w="12700">
            <a:miter lim="400000"/>
          </a:ln>
        </p:spPr>
      </p:pic>
      <p:sp>
        <p:nvSpPr>
          <p:cNvPr id="196" name="Shape 196"/>
          <p:cNvSpPr/>
          <p:nvPr/>
        </p:nvSpPr>
        <p:spPr>
          <a:xfrm>
            <a:off x="7389205" y="2818902"/>
            <a:ext cx="1304279" cy="57520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z="1600"/>
            </a:lvl1pPr>
          </a:lstStyle>
          <a:p>
            <a:pPr/>
            <a:r>
              <a:t>IBM GitHub Enterprise</a:t>
            </a:r>
          </a:p>
        </p:txBody>
      </p:sp>
      <p:pic>
        <p:nvPicPr>
          <p:cNvPr id="197" name="storage.png"/>
          <p:cNvPicPr>
            <a:picLocks noChangeAspect="1"/>
          </p:cNvPicPr>
          <p:nvPr/>
        </p:nvPicPr>
        <p:blipFill>
          <a:blip r:embed="rId4">
            <a:extLst/>
          </a:blip>
          <a:stretch>
            <a:fillRect/>
          </a:stretch>
        </p:blipFill>
        <p:spPr>
          <a:xfrm>
            <a:off x="1324427" y="3572057"/>
            <a:ext cx="359251" cy="396718"/>
          </a:xfrm>
          <a:prstGeom prst="rect">
            <a:avLst/>
          </a:prstGeom>
          <a:ln w="12700">
            <a:miter lim="400000"/>
          </a:ln>
        </p:spPr>
      </p:pic>
      <p:sp>
        <p:nvSpPr>
          <p:cNvPr id="198" name="Shape 198"/>
          <p:cNvSpPr/>
          <p:nvPr/>
        </p:nvSpPr>
        <p:spPr>
          <a:xfrm>
            <a:off x="8994816" y="3136909"/>
            <a:ext cx="1481668" cy="263666"/>
          </a:xfrm>
          <a:prstGeom prst="roundRect">
            <a:avLst>
              <a:gd name="adj" fmla="val 50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lstStyle>
            <a:lvl1pPr>
              <a:defRPr b="1" sz="900"/>
            </a:lvl1pPr>
          </a:lstStyle>
          <a:p>
            <a:pPr/>
            <a:r>
              <a:t>rddill/Z2C Repository</a:t>
            </a:r>
          </a:p>
        </p:txBody>
      </p:sp>
      <p:sp>
        <p:nvSpPr>
          <p:cNvPr id="199" name="Shape 199"/>
          <p:cNvSpPr/>
          <p:nvPr/>
        </p:nvSpPr>
        <p:spPr>
          <a:xfrm>
            <a:off x="1737804" y="3638583"/>
            <a:ext cx="1481668" cy="263666"/>
          </a:xfrm>
          <a:prstGeom prst="roundRect">
            <a:avLst>
              <a:gd name="adj" fmla="val 50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lstStyle>
            <a:lvl1pPr>
              <a:defRPr b="1" sz="900"/>
            </a:lvl1pPr>
          </a:lstStyle>
          <a:p>
            <a:pPr/>
            <a:r>
              <a:t>rddill/Z2C Repository</a:t>
            </a:r>
          </a:p>
        </p:txBody>
      </p:sp>
      <p:sp>
        <p:nvSpPr>
          <p:cNvPr id="200" name="Shape 200"/>
          <p:cNvSpPr/>
          <p:nvPr/>
        </p:nvSpPr>
        <p:spPr>
          <a:xfrm>
            <a:off x="1462798" y="3308435"/>
            <a:ext cx="7604912"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01" name="Shape 201"/>
          <p:cNvSpPr/>
          <p:nvPr/>
        </p:nvSpPr>
        <p:spPr>
          <a:xfrm flipH="1">
            <a:off x="3067317" y="3458598"/>
            <a:ext cx="6041479" cy="329365"/>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pic>
        <p:nvPicPr>
          <p:cNvPr id="202" name="womanAtLaptop.jpg"/>
          <p:cNvPicPr>
            <a:picLocks noChangeAspect="1"/>
          </p:cNvPicPr>
          <p:nvPr/>
        </p:nvPicPr>
        <p:blipFill>
          <a:blip r:embed="rId2">
            <a:extLst/>
          </a:blip>
          <a:stretch>
            <a:fillRect/>
          </a:stretch>
        </p:blipFill>
        <p:spPr>
          <a:xfrm>
            <a:off x="-410078" y="4873097"/>
            <a:ext cx="2507716" cy="1671810"/>
          </a:xfrm>
          <a:prstGeom prst="rect">
            <a:avLst/>
          </a:prstGeom>
          <a:ln w="12700">
            <a:miter lim="400000"/>
          </a:ln>
        </p:spPr>
      </p:pic>
      <p:grpSp>
        <p:nvGrpSpPr>
          <p:cNvPr id="205" name="Group 205"/>
          <p:cNvGrpSpPr/>
          <p:nvPr/>
        </p:nvGrpSpPr>
        <p:grpSpPr>
          <a:xfrm>
            <a:off x="3350529" y="5270905"/>
            <a:ext cx="1855007" cy="851159"/>
            <a:chOff x="0" y="0"/>
            <a:chExt cx="1855005" cy="851158"/>
          </a:xfrm>
        </p:grpSpPr>
        <p:pic>
          <p:nvPicPr>
            <p:cNvPr id="203" name="pasted-image.pdf"/>
            <p:cNvPicPr>
              <a:picLocks noChangeAspect="1"/>
            </p:cNvPicPr>
            <p:nvPr/>
          </p:nvPicPr>
          <p:blipFill>
            <a:blip r:embed="rId3">
              <a:extLst/>
            </a:blip>
            <a:stretch>
              <a:fillRect/>
            </a:stretch>
          </p:blipFill>
          <p:spPr>
            <a:xfrm>
              <a:off x="0" y="0"/>
              <a:ext cx="1855006" cy="851159"/>
            </a:xfrm>
            <a:prstGeom prst="rect">
              <a:avLst/>
            </a:prstGeom>
            <a:ln w="12700" cap="flat">
              <a:noFill/>
              <a:miter lim="400000"/>
            </a:ln>
            <a:effectLst/>
          </p:spPr>
        </p:pic>
        <p:sp>
          <p:nvSpPr>
            <p:cNvPr id="204" name="Shape 204"/>
            <p:cNvSpPr/>
            <p:nvPr/>
          </p:nvSpPr>
          <p:spPr>
            <a:xfrm>
              <a:off x="275363" y="276802"/>
              <a:ext cx="1304280" cy="297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600"/>
              </a:lvl1pPr>
            </a:lstStyle>
            <a:p>
              <a:pPr/>
              <a:r>
                <a:t>The Internet</a:t>
              </a:r>
            </a:p>
          </p:txBody>
        </p:sp>
      </p:grpSp>
      <p:grpSp>
        <p:nvGrpSpPr>
          <p:cNvPr id="208" name="Group 208"/>
          <p:cNvGrpSpPr/>
          <p:nvPr/>
        </p:nvGrpSpPr>
        <p:grpSpPr>
          <a:xfrm>
            <a:off x="5658012" y="5270905"/>
            <a:ext cx="1855006" cy="851159"/>
            <a:chOff x="0" y="0"/>
            <a:chExt cx="1855005" cy="851158"/>
          </a:xfrm>
        </p:grpSpPr>
        <p:pic>
          <p:nvPicPr>
            <p:cNvPr id="206" name="pasted-image.pdf"/>
            <p:cNvPicPr>
              <a:picLocks noChangeAspect="1"/>
            </p:cNvPicPr>
            <p:nvPr/>
          </p:nvPicPr>
          <p:blipFill>
            <a:blip r:embed="rId3">
              <a:extLst/>
            </a:blip>
            <a:stretch>
              <a:fillRect/>
            </a:stretch>
          </p:blipFill>
          <p:spPr>
            <a:xfrm>
              <a:off x="0" y="0"/>
              <a:ext cx="1855006" cy="851159"/>
            </a:xfrm>
            <a:prstGeom prst="rect">
              <a:avLst/>
            </a:prstGeom>
            <a:ln w="12700" cap="flat">
              <a:noFill/>
              <a:miter lim="400000"/>
            </a:ln>
            <a:effectLst/>
          </p:spPr>
        </p:pic>
        <p:sp>
          <p:nvSpPr>
            <p:cNvPr id="207" name="Shape 207"/>
            <p:cNvSpPr/>
            <p:nvPr/>
          </p:nvSpPr>
          <p:spPr>
            <a:xfrm>
              <a:off x="275363" y="276802"/>
              <a:ext cx="1304280" cy="2975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defRPr sz="1600"/>
              </a:lvl1pPr>
            </a:lstStyle>
            <a:p>
              <a:pPr/>
              <a:r>
                <a:t>IBM Intranet</a:t>
              </a:r>
            </a:p>
          </p:txBody>
        </p:sp>
      </p:grpSp>
      <p:pic>
        <p:nvPicPr>
          <p:cNvPr id="209" name="storage.png"/>
          <p:cNvPicPr>
            <a:picLocks noChangeAspect="1"/>
          </p:cNvPicPr>
          <p:nvPr/>
        </p:nvPicPr>
        <p:blipFill>
          <a:blip r:embed="rId4">
            <a:extLst/>
          </a:blip>
          <a:stretch>
            <a:fillRect/>
          </a:stretch>
        </p:blipFill>
        <p:spPr>
          <a:xfrm>
            <a:off x="8446157" y="5408884"/>
            <a:ext cx="520877" cy="575202"/>
          </a:xfrm>
          <a:prstGeom prst="rect">
            <a:avLst/>
          </a:prstGeom>
          <a:ln w="12700">
            <a:miter lim="400000"/>
          </a:ln>
        </p:spPr>
      </p:pic>
      <p:sp>
        <p:nvSpPr>
          <p:cNvPr id="210" name="Shape 210"/>
          <p:cNvSpPr/>
          <p:nvPr/>
        </p:nvSpPr>
        <p:spPr>
          <a:xfrm>
            <a:off x="7466135" y="5098904"/>
            <a:ext cx="1304280" cy="575202"/>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defRPr sz="1600"/>
            </a:lvl1pPr>
          </a:lstStyle>
          <a:p>
            <a:pPr/>
            <a:r>
              <a:t>IBM GitHub Enterprise</a:t>
            </a:r>
          </a:p>
        </p:txBody>
      </p:sp>
      <p:pic>
        <p:nvPicPr>
          <p:cNvPr id="211" name="storage.png"/>
          <p:cNvPicPr>
            <a:picLocks noChangeAspect="1"/>
          </p:cNvPicPr>
          <p:nvPr/>
        </p:nvPicPr>
        <p:blipFill>
          <a:blip r:embed="rId4">
            <a:extLst/>
          </a:blip>
          <a:stretch>
            <a:fillRect/>
          </a:stretch>
        </p:blipFill>
        <p:spPr>
          <a:xfrm>
            <a:off x="1401357" y="5852059"/>
            <a:ext cx="359251" cy="396718"/>
          </a:xfrm>
          <a:prstGeom prst="rect">
            <a:avLst/>
          </a:prstGeom>
          <a:ln w="12700">
            <a:miter lim="400000"/>
          </a:ln>
        </p:spPr>
      </p:pic>
      <p:sp>
        <p:nvSpPr>
          <p:cNvPr id="212" name="Shape 212"/>
          <p:cNvSpPr/>
          <p:nvPr/>
        </p:nvSpPr>
        <p:spPr>
          <a:xfrm>
            <a:off x="9071747" y="5416911"/>
            <a:ext cx="1481668" cy="263666"/>
          </a:xfrm>
          <a:prstGeom prst="roundRect">
            <a:avLst>
              <a:gd name="adj" fmla="val 50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lstStyle>
            <a:lvl1pPr>
              <a:defRPr b="1" sz="900"/>
            </a:lvl1pPr>
          </a:lstStyle>
          <a:p>
            <a:pPr/>
            <a:r>
              <a:t>rddill/Z2C Repository</a:t>
            </a:r>
          </a:p>
        </p:txBody>
      </p:sp>
      <p:sp>
        <p:nvSpPr>
          <p:cNvPr id="213" name="Shape 213"/>
          <p:cNvSpPr/>
          <p:nvPr/>
        </p:nvSpPr>
        <p:spPr>
          <a:xfrm>
            <a:off x="9071747" y="6118425"/>
            <a:ext cx="1655592" cy="263666"/>
          </a:xfrm>
          <a:prstGeom prst="roundRect">
            <a:avLst>
              <a:gd name="adj" fmla="val 50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lstStyle>
            <a:lvl1pPr>
              <a:defRPr b="1" sz="900"/>
            </a:lvl1pPr>
          </a:lstStyle>
          <a:p>
            <a:pPr/>
            <a:r>
              <a:t>YOURID/Z2C Repository</a:t>
            </a:r>
          </a:p>
        </p:txBody>
      </p:sp>
      <p:sp>
        <p:nvSpPr>
          <p:cNvPr id="214" name="Shape 214"/>
          <p:cNvSpPr/>
          <p:nvPr/>
        </p:nvSpPr>
        <p:spPr>
          <a:xfrm>
            <a:off x="1539728" y="5588437"/>
            <a:ext cx="7604912"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5" name="Shape 215"/>
          <p:cNvSpPr/>
          <p:nvPr/>
        </p:nvSpPr>
        <p:spPr>
          <a:xfrm flipH="1" flipV="1">
            <a:off x="3623823" y="6250258"/>
            <a:ext cx="5343212" cy="1"/>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6" name="Shape 216"/>
          <p:cNvSpPr/>
          <p:nvPr/>
        </p:nvSpPr>
        <p:spPr>
          <a:xfrm>
            <a:off x="541883" y="8833201"/>
            <a:ext cx="127001" cy="152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1000">
                <a:solidFill>
                  <a:srgbClr val="808080"/>
                </a:solidFill>
                <a:latin typeface="Tahoma"/>
                <a:ea typeface="Tahoma"/>
                <a:cs typeface="Tahoma"/>
                <a:sym typeface="Tahoma"/>
              </a:defRPr>
            </a:pPr>
            <a:fld id="{86CB4B4D-7CA3-9044-876B-883B54F8677D}" type="slidenum"/>
            <a:r>
              <a:t>￼</a:t>
            </a:r>
          </a:p>
        </p:txBody>
      </p:sp>
      <p:sp>
        <p:nvSpPr>
          <p:cNvPr id="217" name="Shape 217"/>
          <p:cNvSpPr/>
          <p:nvPr/>
        </p:nvSpPr>
        <p:spPr>
          <a:xfrm>
            <a:off x="1863519" y="6118425"/>
            <a:ext cx="1655592" cy="263666"/>
          </a:xfrm>
          <a:prstGeom prst="roundRect">
            <a:avLst>
              <a:gd name="adj" fmla="val 50000"/>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lstStyle>
            <a:lvl1pPr>
              <a:defRPr b="1" sz="900"/>
            </a:lvl1pPr>
          </a:lstStyle>
          <a:p>
            <a:pPr/>
            <a:r>
              <a:t>YOURID/Z2C Repository</a:t>
            </a:r>
          </a:p>
        </p:txBody>
      </p:sp>
      <p:sp>
        <p:nvSpPr>
          <p:cNvPr id="218" name="Shape 218"/>
          <p:cNvSpPr/>
          <p:nvPr/>
        </p:nvSpPr>
        <p:spPr>
          <a:xfrm>
            <a:off x="9829460" y="5686629"/>
            <a:ext cx="1" cy="396719"/>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219" name="Shape 219"/>
          <p:cNvSpPr/>
          <p:nvPr>
            <p:ph type="body" idx="1"/>
          </p:nvPr>
        </p:nvSpPr>
        <p:spPr>
          <a:xfrm>
            <a:off x="365759" y="878588"/>
            <a:ext cx="11445242" cy="5247575"/>
          </a:xfrm>
          <a:prstGeom prst="rect">
            <a:avLst/>
          </a:prstGeom>
        </p:spPr>
        <p:txBody>
          <a:bodyPr/>
          <a:lstStyle/>
          <a:p>
            <a:pPr marL="0" indent="0">
              <a:buSzTx/>
              <a:buFontTx/>
              <a:buNone/>
            </a:pPr>
            <a:r>
              <a:t>This activity has the pre-requisite that you have already successfully installed Git and completed the process to allow Git to authenticate to our GitHub Enterprise service. </a:t>
            </a:r>
          </a:p>
          <a:p>
            <a:pPr marL="0" indent="0">
              <a:buSzTx/>
              <a:buFontTx/>
              <a:buNone/>
            </a:pPr>
            <a:r>
              <a:t>You have two options to retrieve information from GitHub: </a:t>
            </a:r>
          </a:p>
          <a:p>
            <a:pPr lvl="1" marL="775368" indent="-267368">
              <a:buFontTx/>
              <a:buAutoNum type="arabicPeriod" startAt="1"/>
            </a:pPr>
            <a:r>
              <a:t>Clone the repository. This makes a copy of the repository on your laptop. If you want to work with this in your own repository, you would then copy the contents of the clone into your own folders.</a:t>
            </a:r>
            <a:br/>
            <a:br/>
            <a:br/>
            <a:br/>
          </a:p>
          <a:p>
            <a:pPr lvl="1" marL="775368" indent="-267368">
              <a:buFontTx/>
              <a:buAutoNum type="arabicPeriod" startAt="1"/>
            </a:pPr>
            <a:r>
              <a:t>Fork the repository. This creates your own personal version of the repository and allows you to make updates and store your updates in your version of the Z2C repository. </a:t>
            </a:r>
            <a:r>
              <a:rPr b="1"/>
              <a:t>We will use this option.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Getting the code: step 2</a:t>
            </a:r>
          </a:p>
        </p:txBody>
      </p:sp>
      <p:sp>
        <p:nvSpPr>
          <p:cNvPr id="222" name="Shape 22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Shape 223"/>
          <p:cNvSpPr/>
          <p:nvPr/>
        </p:nvSpPr>
        <p:spPr>
          <a:xfrm>
            <a:off x="541883" y="8833201"/>
            <a:ext cx="127001" cy="152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1000">
                <a:solidFill>
                  <a:srgbClr val="808080"/>
                </a:solidFill>
                <a:latin typeface="Tahoma"/>
                <a:ea typeface="Tahoma"/>
                <a:cs typeface="Tahoma"/>
                <a:sym typeface="Tahoma"/>
              </a:defRPr>
            </a:pPr>
            <a:fld id="{86CB4B4D-7CA3-9044-876B-883B54F8677D}" type="slidenum"/>
            <a:r>
              <a:t>￼</a:t>
            </a:r>
          </a:p>
        </p:txBody>
      </p:sp>
      <p:sp>
        <p:nvSpPr>
          <p:cNvPr id="224" name="Shape 224"/>
          <p:cNvSpPr/>
          <p:nvPr>
            <p:ph type="body" idx="1"/>
          </p:nvPr>
        </p:nvSpPr>
        <p:spPr>
          <a:xfrm>
            <a:off x="365759" y="878588"/>
            <a:ext cx="11445242" cy="5247575"/>
          </a:xfrm>
          <a:prstGeom prst="rect">
            <a:avLst/>
          </a:prstGeom>
        </p:spPr>
        <p:txBody>
          <a:bodyPr/>
          <a:lstStyle/>
          <a:p>
            <a:pPr marL="0" indent="0">
              <a:buSzTx/>
              <a:buFontTx/>
              <a:buNone/>
            </a:pPr>
            <a:r>
              <a:t>You’ve successfully forked the repository… what happened? </a:t>
            </a:r>
          </a:p>
          <a:p>
            <a:pPr lvl="1" marL="775368" indent="-267368">
              <a:buFontTx/>
              <a:buAutoNum type="arabicPeriod" startAt="1"/>
            </a:pPr>
            <a:r>
              <a:t>GitHub created a copy of the repository, prefaced by your github short name. You’ll see this in the top left corner of the new github browser page. For example, when I fork the Bluemix/photoanalyzer repository, I see the following:</a:t>
            </a:r>
            <a:br/>
          </a:p>
          <a:p>
            <a:pPr lvl="1" marL="775368" indent="-267368">
              <a:buFontTx/>
              <a:buAutoNum type="arabicPeriod" startAt="1"/>
            </a:pPr>
            <a:r>
              <a:t>Clone YOUR repository to your desktop by pressing the (green)</a:t>
            </a:r>
            <a:br/>
            <a:r>
              <a:t>Clone button the right hand side of the web page </a:t>
            </a:r>
            <a:br/>
            <a:r>
              <a:t>and then selecting “Open in Desktop”. </a:t>
            </a:r>
            <a:br/>
            <a:r>
              <a:t>GitHub Desktop will automagically open and show you where</a:t>
            </a:r>
            <a:br/>
            <a:r>
              <a:t>the file is going. Press Enter</a:t>
            </a:r>
          </a:p>
          <a:p>
            <a:pPr lvl="1" marL="775368" indent="-267368">
              <a:buFontTx/>
              <a:buAutoNum type="arabicPeriod" startAt="1"/>
            </a:pPr>
            <a:r>
              <a:t>On Windows and OS X, git defaults to the following path:</a:t>
            </a:r>
            <a:br/>
            <a:r>
              <a:t>Documents/GitHub/your-repository-name</a:t>
            </a:r>
          </a:p>
        </p:txBody>
      </p:sp>
      <p:pic>
        <p:nvPicPr>
          <p:cNvPr id="225" name="pasted-image.png"/>
          <p:cNvPicPr>
            <a:picLocks noChangeAspect="1"/>
          </p:cNvPicPr>
          <p:nvPr/>
        </p:nvPicPr>
        <p:blipFill>
          <a:blip r:embed="rId2">
            <a:extLst/>
          </a:blip>
          <a:stretch>
            <a:fillRect/>
          </a:stretch>
        </p:blipFill>
        <p:spPr>
          <a:xfrm>
            <a:off x="6471471" y="2008321"/>
            <a:ext cx="3649966" cy="602422"/>
          </a:xfrm>
          <a:prstGeom prst="rect">
            <a:avLst/>
          </a:prstGeom>
          <a:ln w="12700">
            <a:miter lim="400000"/>
          </a:ln>
        </p:spPr>
      </p:pic>
      <p:pic>
        <p:nvPicPr>
          <p:cNvPr id="226" name="pasted-image.png"/>
          <p:cNvPicPr>
            <a:picLocks noChangeAspect="1"/>
          </p:cNvPicPr>
          <p:nvPr/>
        </p:nvPicPr>
        <p:blipFill>
          <a:blip r:embed="rId3">
            <a:extLst/>
          </a:blip>
          <a:stretch>
            <a:fillRect/>
          </a:stretch>
        </p:blipFill>
        <p:spPr>
          <a:xfrm>
            <a:off x="8173348" y="2530185"/>
            <a:ext cx="3353128" cy="179763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p>
            <a:pPr/>
            <a:r>
              <a:t>Set up Node and the Watson SDK</a:t>
            </a:r>
          </a:p>
        </p:txBody>
      </p:sp>
      <p:sp>
        <p:nvSpPr>
          <p:cNvPr id="229" name="Shape 229"/>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0" name="Shape 230"/>
          <p:cNvSpPr/>
          <p:nvPr/>
        </p:nvSpPr>
        <p:spPr>
          <a:xfrm>
            <a:off x="541883" y="8833201"/>
            <a:ext cx="127001" cy="152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1000">
                <a:solidFill>
                  <a:srgbClr val="808080"/>
                </a:solidFill>
                <a:latin typeface="Tahoma"/>
                <a:ea typeface="Tahoma"/>
                <a:cs typeface="Tahoma"/>
                <a:sym typeface="Tahoma"/>
              </a:defRPr>
            </a:pPr>
            <a:fld id="{86CB4B4D-7CA3-9044-876B-883B54F8677D}" type="slidenum"/>
            <a:r>
              <a:t>￼</a:t>
            </a:r>
          </a:p>
        </p:txBody>
      </p:sp>
      <p:sp>
        <p:nvSpPr>
          <p:cNvPr id="231" name="Shape 231"/>
          <p:cNvSpPr/>
          <p:nvPr>
            <p:ph type="body" sz="half" idx="1"/>
          </p:nvPr>
        </p:nvSpPr>
        <p:spPr>
          <a:xfrm>
            <a:off x="365759" y="878588"/>
            <a:ext cx="5454173" cy="5247575"/>
          </a:xfrm>
          <a:prstGeom prst="rect">
            <a:avLst/>
          </a:prstGeom>
        </p:spPr>
        <p:txBody>
          <a:bodyPr/>
          <a:lstStyle/>
          <a:p>
            <a:pPr marL="0" indent="0" defTabSz="594359">
              <a:spcBef>
                <a:spcPts val="300"/>
              </a:spcBef>
              <a:buSzTx/>
              <a:buFontTx/>
              <a:buNone/>
              <a:defRPr sz="1300"/>
            </a:pPr>
            <a:r>
              <a:t>You’ve got the code on your system, now let’s make it work locally. </a:t>
            </a:r>
          </a:p>
          <a:p>
            <a:pPr lvl="1" marL="503989" indent="-173789" defTabSz="594359">
              <a:spcBef>
                <a:spcPts val="300"/>
              </a:spcBef>
              <a:buFontTx/>
              <a:buAutoNum type="arabicPeriod" startAt="1"/>
              <a:defRPr sz="1300"/>
            </a:pPr>
            <a:r>
              <a:t>Open a terminal window and change to the directory for your new, forked, repository.</a:t>
            </a:r>
          </a:p>
          <a:p>
            <a:pPr lvl="2" marL="834189" indent="-173789" defTabSz="594359">
              <a:spcBef>
                <a:spcPts val="300"/>
              </a:spcBef>
              <a:buFontTx/>
              <a:buAutoNum type="arabicPeriod" startAt="1"/>
              <a:defRPr sz="1300">
                <a:latin typeface="Prestige Elite Std"/>
                <a:ea typeface="Prestige Elite Std"/>
                <a:cs typeface="Prestige Elite Std"/>
                <a:sym typeface="Prestige Elite Std"/>
              </a:defRPr>
            </a:pPr>
            <a:r>
              <a:t>cd ~/Documents/GitHub/ZeroToCognitive/Chapter03/</a:t>
            </a:r>
          </a:p>
          <a:p>
            <a:pPr lvl="2" marL="834189" indent="-173789" defTabSz="594359">
              <a:spcBef>
                <a:spcPts val="300"/>
              </a:spcBef>
              <a:buFontTx/>
              <a:buAutoNum type="arabicPeriod" startAt="1"/>
              <a:defRPr sz="1300">
                <a:latin typeface="Prestige Elite Std"/>
                <a:ea typeface="Prestige Elite Std"/>
                <a:cs typeface="Prestige Elite Std"/>
                <a:sym typeface="Prestige Elite Std"/>
              </a:defRPr>
            </a:pPr>
            <a:r>
              <a:t>npm install</a:t>
            </a:r>
          </a:p>
          <a:p>
            <a:pPr lvl="3" marL="1164389" indent="-173789" defTabSz="594359">
              <a:spcBef>
                <a:spcPts val="300"/>
              </a:spcBef>
              <a:buFontTx/>
              <a:buAutoNum type="arabicPeriod" startAt="1"/>
              <a:defRPr sz="1300"/>
            </a:pPr>
            <a:r>
              <a:t>This tells npm to look at your ‘package.json’ file and make sure that everything in that file is available to node. </a:t>
            </a:r>
          </a:p>
          <a:p>
            <a:pPr lvl="2" marL="834189" indent="-173789" defTabSz="594359">
              <a:spcBef>
                <a:spcPts val="300"/>
              </a:spcBef>
              <a:buFontTx/>
              <a:buAutoNum type="arabicPeriod" startAt="1"/>
              <a:defRPr sz="1300">
                <a:latin typeface="Prestige Elite Std"/>
                <a:ea typeface="Prestige Elite Std"/>
                <a:cs typeface="Prestige Elite Std"/>
                <a:sym typeface="Prestige Elite Std"/>
              </a:defRPr>
            </a:pPr>
            <a:r>
              <a:t>npm install watson-developer-cloud —save</a:t>
            </a:r>
          </a:p>
          <a:p>
            <a:pPr lvl="3" marL="1164389" indent="-173789" defTabSz="594359">
              <a:spcBef>
                <a:spcPts val="300"/>
              </a:spcBef>
              <a:buFontTx/>
              <a:buAutoNum type="arabicPeriod" startAt="1"/>
              <a:defRPr sz="1300"/>
            </a:pPr>
            <a:r>
              <a:t>This tells npm to go find a node package called ‘watson-developer-cloud’ and install it locally. Then add an entry to your package.json file. This becomes important later on. </a:t>
            </a:r>
          </a:p>
          <a:p>
            <a:pPr lvl="2" marL="834189" indent="-173789" defTabSz="594359">
              <a:spcBef>
                <a:spcPts val="300"/>
              </a:spcBef>
              <a:buFontTx/>
              <a:buAutoNum type="arabicPeriod" startAt="1"/>
              <a:defRPr sz="1300"/>
            </a:pPr>
            <a:r>
              <a:t>Did it work? Type the following command into your terminal window: </a:t>
            </a:r>
          </a:p>
          <a:p>
            <a:pPr lvl="3" marL="1164389" indent="-173789" defTabSz="594359">
              <a:spcBef>
                <a:spcPts val="300"/>
              </a:spcBef>
              <a:buFontTx/>
              <a:buAutoNum type="arabicPeriod" startAt="1"/>
              <a:defRPr sz="1300"/>
            </a:pPr>
            <a:r>
              <a:rPr>
                <a:latin typeface="Prestige Elite Std"/>
                <a:ea typeface="Prestige Elite Std"/>
                <a:cs typeface="Prestige Elite Std"/>
                <a:sym typeface="Prestige Elite Std"/>
              </a:rPr>
              <a:t>node index.js</a:t>
            </a:r>
            <a:br>
              <a:rPr>
                <a:latin typeface="Prestige Elite Std"/>
                <a:ea typeface="Prestige Elite Std"/>
                <a:cs typeface="Prestige Elite Std"/>
                <a:sym typeface="Prestige Elite Std"/>
              </a:rPr>
            </a:br>
            <a:r>
              <a:t>This should respond with “z2c-chapter03 is listening on port: 6003”</a:t>
            </a:r>
          </a:p>
          <a:p>
            <a:pPr lvl="3" marL="1164389" indent="-173789" defTabSz="594359">
              <a:spcBef>
                <a:spcPts val="300"/>
              </a:spcBef>
              <a:buFontTx/>
              <a:buAutoNum type="arabicPeriod" startAt="1"/>
              <a:defRPr sz="1300"/>
            </a:pPr>
            <a:r>
              <a:t>This means that you should be able to point your browser to </a:t>
            </a:r>
            <a:r>
              <a:rPr>
                <a:latin typeface="Prestige Elite Std"/>
                <a:ea typeface="Prestige Elite Std"/>
                <a:cs typeface="Prestige Elite Std"/>
                <a:sym typeface="Prestige Elite Std"/>
              </a:rPr>
              <a:t>localhost:6003 </a:t>
            </a:r>
            <a:r>
              <a:t>and see the page to the right. </a:t>
            </a:r>
          </a:p>
          <a:p>
            <a:pPr lvl="2" marL="834189" indent="-173789" defTabSz="594359">
              <a:spcBef>
                <a:spcPts val="300"/>
              </a:spcBef>
              <a:buFontTx/>
              <a:buAutoNum type="arabicPeriod" startAt="1"/>
              <a:defRPr sz="1300"/>
            </a:pPr>
            <a:r>
              <a:t>Let’s look at the code … and then make it do something.</a:t>
            </a:r>
          </a:p>
        </p:txBody>
      </p:sp>
      <p:pic>
        <p:nvPicPr>
          <p:cNvPr id="232" name="pasted-image.png"/>
          <p:cNvPicPr>
            <a:picLocks noChangeAspect="1"/>
          </p:cNvPicPr>
          <p:nvPr/>
        </p:nvPicPr>
        <p:blipFill>
          <a:blip r:embed="rId2">
            <a:extLst/>
          </a:blip>
          <a:stretch>
            <a:fillRect/>
          </a:stretch>
        </p:blipFill>
        <p:spPr>
          <a:xfrm>
            <a:off x="6587937" y="910299"/>
            <a:ext cx="3320559" cy="50374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prstGeom prst="rect">
            <a:avLst/>
          </a:prstGeom>
        </p:spPr>
        <p:txBody>
          <a:bodyPr/>
          <a:lstStyle/>
          <a:p>
            <a:pPr/>
            <a:r>
              <a:t>The html file </a:t>
            </a:r>
          </a:p>
        </p:txBody>
      </p:sp>
      <p:sp>
        <p:nvSpPr>
          <p:cNvPr id="235" name="Shape 235"/>
          <p:cNvSpPr/>
          <p:nvPr>
            <p:ph type="body" idx="1"/>
          </p:nvPr>
        </p:nvSpPr>
        <p:spPr>
          <a:xfrm>
            <a:off x="365759" y="920736"/>
            <a:ext cx="10659624" cy="5564343"/>
          </a:xfrm>
          <a:prstGeom prst="rect">
            <a:avLst/>
          </a:prstGeom>
        </p:spPr>
        <p:txBody>
          <a:bodyPr/>
          <a:lstStyle/>
          <a:p>
            <a:pPr marL="171450" indent="-171450" defTabSz="685800">
              <a:spcBef>
                <a:spcPts val="300"/>
              </a:spcBef>
              <a:defRPr sz="1500"/>
            </a:pPr>
            <a:r>
              <a:t>The default file loaded by a server is “index.html”. You’ll find it in the “Chapter03/HTML” folder. </a:t>
            </a:r>
          </a:p>
          <a:p>
            <a:pPr marL="171450" indent="-171450" defTabSz="685800">
              <a:spcBef>
                <a:spcPts val="300"/>
              </a:spcBef>
              <a:defRPr sz="1500"/>
            </a:pPr>
            <a:r>
              <a:t>The top navigation bar is managed by lines 9 to 30 … we’ll come back to them in a later chapter. </a:t>
            </a:r>
            <a:br/>
          </a:p>
          <a:p>
            <a:pPr marL="171450" indent="-171450" defTabSz="685800">
              <a:spcBef>
                <a:spcPts val="300"/>
              </a:spcBef>
              <a:defRPr sz="1500"/>
            </a:pPr>
            <a:r>
              <a:t>What you see in the browser is managed by lines 31 to 50</a:t>
            </a:r>
          </a:p>
          <a:p>
            <a:pPr marL="171450" indent="-171450" defTabSz="685800">
              <a:spcBef>
                <a:spcPts val="300"/>
              </a:spcBef>
              <a:defRPr sz="1500"/>
            </a:pPr>
          </a:p>
          <a:p>
            <a:pPr marL="171450" indent="-171450" defTabSz="685800">
              <a:spcBef>
                <a:spcPts val="300"/>
              </a:spcBef>
              <a:defRPr sz="1500"/>
            </a:pPr>
            <a:r>
              <a:t>Lines 53 to 59 provide some framework support and </a:t>
            </a:r>
            <a:br/>
            <a:r>
              <a:t>manage the colors and shapes which you see.</a:t>
            </a:r>
          </a:p>
          <a:p>
            <a:pPr marL="171450" indent="-171450" defTabSz="685800">
              <a:spcBef>
                <a:spcPts val="300"/>
              </a:spcBef>
              <a:defRPr sz="1500"/>
            </a:pPr>
          </a:p>
          <a:p>
            <a:pPr marL="171450" indent="-171450" defTabSz="685800">
              <a:spcBef>
                <a:spcPts val="300"/>
              </a:spcBef>
              <a:defRPr sz="1500"/>
            </a:pPr>
            <a:r>
              <a:t>Let’s start with a simple change. </a:t>
            </a:r>
            <a:br/>
            <a:r>
              <a:t>update the background from near black to a lighter </a:t>
            </a:r>
            <a:br/>
            <a:r>
              <a:t>color</a:t>
            </a:r>
          </a:p>
          <a:p>
            <a:pPr marL="171450" indent="-171450" defTabSz="685800">
              <a:spcBef>
                <a:spcPts val="300"/>
              </a:spcBef>
              <a:defRPr sz="1500"/>
            </a:pPr>
            <a:r>
              <a:t>Open index.html in your favorite browser and search </a:t>
            </a:r>
            <a:br/>
            <a:r>
              <a:t>for body class=“tutorial"</a:t>
            </a:r>
          </a:p>
          <a:p>
            <a:pPr marL="171450" indent="-171450" defTabSz="685800">
              <a:spcBef>
                <a:spcPts val="300"/>
              </a:spcBef>
              <a:defRPr sz="1500"/>
            </a:pPr>
            <a:r>
              <a:t>The word tutorial tells your browser that it can update the visual characteristics of ‘tutorial’ if the </a:t>
            </a:r>
            <a:br/>
            <a:r>
              <a:t>CSS (Cascading Style Sheet) file has an entry for it. </a:t>
            </a:r>
          </a:p>
          <a:p>
            <a:pPr marL="171450" indent="-171450" defTabSz="685800">
              <a:spcBef>
                <a:spcPts val="300"/>
              </a:spcBef>
              <a:defRPr sz="1500"/>
            </a:pPr>
            <a:r>
              <a:t>Open the pageStyles.css file in the Chapter03/HTML/CSS folder and search for the word tutorial. </a:t>
            </a:r>
            <a:br/>
            <a:r>
              <a:t>You’ll see the following line: </a:t>
            </a:r>
            <a:r>
              <a:rPr>
                <a:latin typeface="Prestige Elite Std"/>
                <a:ea typeface="Prestige Elite Std"/>
                <a:cs typeface="Prestige Elite Std"/>
                <a:sym typeface="Prestige Elite Std"/>
              </a:rPr>
              <a:t>.tutorial {background: #040404; color: #000000;}</a:t>
            </a:r>
            <a:endParaRPr>
              <a:latin typeface="Prestige Elite Std"/>
              <a:ea typeface="Prestige Elite Std"/>
              <a:cs typeface="Prestige Elite Std"/>
              <a:sym typeface="Prestige Elite Std"/>
            </a:endParaRPr>
          </a:p>
          <a:p>
            <a:pPr marL="171450" indent="-171450" defTabSz="685800">
              <a:spcBef>
                <a:spcPts val="300"/>
              </a:spcBef>
              <a:defRPr sz="1500"/>
            </a:pPr>
            <a:r>
              <a:t>Change the </a:t>
            </a:r>
            <a:r>
              <a:rPr>
                <a:latin typeface="Prestige Elite Std"/>
                <a:ea typeface="Prestige Elite Std"/>
                <a:cs typeface="Prestige Elite Std"/>
                <a:sym typeface="Prestige Elite Std"/>
              </a:rPr>
              <a:t>#040404</a:t>
            </a:r>
            <a:r>
              <a:t> to </a:t>
            </a:r>
            <a:r>
              <a:rPr>
                <a:latin typeface="Prestige Elite Std"/>
                <a:ea typeface="Prestige Elite Std"/>
                <a:cs typeface="Prestige Elite Std"/>
                <a:sym typeface="Prestige Elite Std"/>
              </a:rPr>
              <a:t>#D0D0D0</a:t>
            </a:r>
            <a:r>
              <a:t> and save the file to the same location and name. </a:t>
            </a:r>
          </a:p>
          <a:p>
            <a:pPr marL="171450" indent="-171450" defTabSz="685800">
              <a:spcBef>
                <a:spcPts val="300"/>
              </a:spcBef>
              <a:defRPr sz="1500"/>
            </a:pPr>
            <a:r>
              <a:t>“Shift-reload” your browser (pressing the Shift key while clicking on the reload button tells the </a:t>
            </a:r>
            <a:br/>
            <a:r>
              <a:t>browser to go back to the server.</a:t>
            </a:r>
          </a:p>
          <a:p>
            <a:pPr marL="171450" indent="-171450" defTabSz="685800">
              <a:spcBef>
                <a:spcPts val="300"/>
              </a:spcBef>
              <a:defRPr sz="1500"/>
            </a:pPr>
            <a:r>
              <a:t>Your page now has a new background. Congratulations.</a:t>
            </a:r>
          </a:p>
        </p:txBody>
      </p:sp>
      <p:sp>
        <p:nvSpPr>
          <p:cNvPr id="236" name="Shape 23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7" name="pasted-image.png"/>
          <p:cNvPicPr>
            <a:picLocks noChangeAspect="1"/>
          </p:cNvPicPr>
          <p:nvPr/>
        </p:nvPicPr>
        <p:blipFill>
          <a:blip r:embed="rId2">
            <a:extLst/>
          </a:blip>
          <a:stretch>
            <a:fillRect/>
          </a:stretch>
        </p:blipFill>
        <p:spPr>
          <a:xfrm>
            <a:off x="5576038" y="1485759"/>
            <a:ext cx="6406584" cy="2853112"/>
          </a:xfrm>
          <a:prstGeom prst="rect">
            <a:avLst/>
          </a:prstGeom>
          <a:ln w="12700">
            <a:miter lim="400000"/>
          </a:ln>
        </p:spPr>
      </p:pic>
      <p:pic>
        <p:nvPicPr>
          <p:cNvPr id="238" name="pasted-image.png"/>
          <p:cNvPicPr>
            <a:picLocks noChangeAspect="1"/>
          </p:cNvPicPr>
          <p:nvPr/>
        </p:nvPicPr>
        <p:blipFill>
          <a:blip r:embed="rId3">
            <a:extLst/>
          </a:blip>
          <a:stretch>
            <a:fillRect/>
          </a:stretch>
        </p:blipFill>
        <p:spPr>
          <a:xfrm>
            <a:off x="9082805" y="4406992"/>
            <a:ext cx="2843096" cy="207808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