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935.ibm.com/services/us/gbs/thoughtleadership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teway.watsonplatform.net/retrieve-and-rank/api/v1/solr_clusters" TargetMode="External"/><Relationship Id="rId3" Type="http://schemas.openxmlformats.org/officeDocument/2006/relationships/hyperlink" Target="https://gateway.watsonplatform.net/retrieve-and-rank/api/v1/solr_clusters/sc2c46ac51_4d85_4b7e_b642_a73b44f65cc5/config/config_1" TargetMode="External"/><Relationship Id="rId4" Type="http://schemas.openxmlformats.org/officeDocument/2006/relationships/hyperlink" Target="https://gateway.watsonplatform.net/retrieve-and-rank/api/v1/solr_clusters/sc2c46ac51_4d85_4b7e_b642_a73b44f65cc5/solr/admin/collections" TargetMode="External"/><Relationship Id="rId5" Type="http://schemas.openxmlformats.org/officeDocument/2006/relationships/hyperlink" Target="https://gateway.watsonplatform.net/retrieve-and-rank/api/v1/solr_clusters/sc2c46ac51_4d85_4b7e_b642_a73b44f65cc5/solr/Z2C_IBV_Articles/updat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451104" y="2994209"/>
            <a:ext cx="11338560" cy="677109"/>
          </a:xfrm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11: Retrieve And Rank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Chapter 11: Using Retrieve and Rank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defRPr sz="1840"/>
            </a:pPr>
            <a:r>
              <a:t>Retrieve: </a:t>
            </a:r>
          </a:p>
          <a:p>
            <a:pPr lvl="1" marL="630936" indent="-210311" defTabSz="841247">
              <a:buChar char="▪"/>
              <a:defRPr sz="1840"/>
            </a:pPr>
            <a:r>
              <a:t>What will we retrieve?</a:t>
            </a:r>
          </a:p>
          <a:p>
            <a:pPr lvl="2" marL="1051560" indent="-210311" defTabSz="841247">
              <a:buChar char="▪"/>
              <a:defRPr sz="1840"/>
            </a:pPr>
            <a:r>
              <a:t>Using pdf documents from the IBM Institute for Business Value</a:t>
            </a:r>
          </a:p>
          <a:p>
            <a:pPr lvl="1" marL="630936" indent="-210311" defTabSz="841247">
              <a:buChar char="▪"/>
              <a:defRPr sz="1840"/>
            </a:pPr>
            <a:r>
              <a:t>Document conversion</a:t>
            </a:r>
          </a:p>
          <a:p>
            <a:pPr lvl="2" marL="1051560" indent="-210311" defTabSz="841247">
              <a:buChar char="▪"/>
              <a:defRPr sz="1840"/>
            </a:pPr>
            <a:r>
              <a:t>What’s in a document?</a:t>
            </a:r>
          </a:p>
          <a:p>
            <a:pPr lvl="1" marL="630936" indent="-210311" defTabSz="841247">
              <a:buChar char="▪"/>
              <a:defRPr sz="1840"/>
            </a:pPr>
            <a:r>
              <a:t>Review, getting rid of the ‘less than useful’ content</a:t>
            </a:r>
          </a:p>
          <a:p>
            <a:pPr lvl="1" marL="630936" indent="-210311" defTabSz="841247">
              <a:buChar char="▪"/>
              <a:defRPr sz="1840"/>
            </a:pPr>
            <a:r>
              <a:t>Indexing and setting up the ‘Retrieve’ service</a:t>
            </a:r>
          </a:p>
          <a:p>
            <a:pPr lvl="1" marL="630936" indent="-210311" defTabSz="841247">
              <a:buChar char="▪"/>
              <a:defRPr sz="1840"/>
            </a:pPr>
            <a:r>
              <a:t>Testing Retrieve</a:t>
            </a:r>
          </a:p>
          <a:p>
            <a:pPr marL="210311" indent="-210311" defTabSz="841247">
              <a:defRPr sz="1840"/>
            </a:pPr>
            <a:r>
              <a:t>Ranking</a:t>
            </a:r>
          </a:p>
          <a:p>
            <a:pPr lvl="1" marL="630936" indent="-210311" defTabSz="841247">
              <a:buChar char="▪"/>
              <a:defRPr sz="1840"/>
            </a:pPr>
            <a:r>
              <a:t>Questions … we need 5X as many questions as we have documents</a:t>
            </a:r>
          </a:p>
          <a:p>
            <a:pPr lvl="1" marL="630936" indent="-210311" defTabSz="841247">
              <a:buChar char="▪"/>
              <a:defRPr sz="1840"/>
            </a:pPr>
            <a:r>
              <a:t>Associating questions with document sections</a:t>
            </a:r>
          </a:p>
          <a:p>
            <a:pPr lvl="1" marL="630936" indent="-210311" defTabSz="841247">
              <a:buChar char="▪"/>
              <a:defRPr sz="1840"/>
            </a:pPr>
            <a:r>
              <a:t>Training</a:t>
            </a:r>
          </a:p>
          <a:p>
            <a:pPr lvl="1" marL="630936" indent="-210311" defTabSz="841247">
              <a:buChar char="▪"/>
              <a:defRPr sz="1840"/>
            </a:pPr>
            <a:r>
              <a:t>Getting Ranked results. 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Documents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read, index, and search almost anything. Notably:</a:t>
            </a:r>
          </a:p>
          <a:p>
            <a:pPr lvl="1">
              <a:buChar char="▪"/>
            </a:pPr>
            <a:r>
              <a:t>PDF, HTML, Word</a:t>
            </a:r>
          </a:p>
          <a:p>
            <a:pPr/>
            <a:r>
              <a:t>For this exercise, we’re using the pdf documents located here: </a:t>
            </a:r>
          </a:p>
          <a:p>
            <a:pPr lvl="1">
              <a:buChar char="▪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http://www-935.ibm.com/services/us/gbs/thoughtleadership/</a:t>
            </a:r>
            <a:r>
              <a:t> </a:t>
            </a:r>
          </a:p>
          <a:p>
            <a:pPr/>
            <a:r>
              <a:t>There are 11 documents (as of November 2016) at this site and we’ll use all of them.</a:t>
            </a:r>
          </a:p>
          <a:p>
            <a:pPr/>
            <a:r>
              <a:t>Our first step is to ‘convert’ the documents. </a:t>
            </a:r>
          </a:p>
          <a:p>
            <a:pPr/>
            <a:r>
              <a:t>Then we’ll need to add them to a collection. 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365759" y="274638"/>
            <a:ext cx="11445242" cy="575201"/>
          </a:xfrm>
          <a:prstGeom prst="rect">
            <a:avLst/>
          </a:prstGeom>
        </p:spPr>
        <p:txBody>
          <a:bodyPr/>
          <a:lstStyle/>
          <a:p>
            <a:pPr/>
            <a:r>
              <a:t>Watson Retrieve Collections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365759" y="926955"/>
            <a:ext cx="11445242" cy="5199208"/>
          </a:xfrm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300"/>
              </a:spcBef>
              <a:defRPr sz="1560"/>
            </a:pPr>
            <a:r>
              <a:t>First, create a Retrieve and Rank Service instance and get your credentials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Based on Apache Solr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Create a Solr cluster: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-u “{username}”:”{password}” “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https://gateway.watsonplatform.net/retrieve-and-rank/api/v1/solr_clusters</a:t>
            </a:r>
            <a:r>
              <a:t>" -d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Define the configuration you’ll use for the collection you’re about to create. We’ll use “config_1.zip”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-H “Content-Type: application/zip” -u “{username}”:”{password}” “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3" invalidUrl="" action="" tgtFrame="" tooltip="" history="1" highlightClick="0" endSnd="0"/>
              </a:rPr>
              <a:t>https://gateway.watsonplatform.net/retrieve-and-rank/api/v1/solr_clusters/sc2c46ac51_4d85_4b7e_b642_a73b44f65cc5/config/config_1</a:t>
            </a:r>
            <a:r>
              <a:t>" --data-binary @HTML/IBV_Conversion/config_1.zip 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Create a Solr Collection, ours will be called Z2C_IBV_Articles: 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-u “{username}”:”{password}” “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4" invalidUrl="" action="" tgtFrame="" tooltip="" history="1" highlightClick="0" endSnd="0"/>
              </a:rPr>
              <a:t>https://gateway.watsonplatform.net/retrieve-and-rank/api/v1/solr_clusters/sc2c46ac51_4d85_4b7e_b642_a73b44f65cc5/solr/admin/collections</a:t>
            </a:r>
            <a:r>
              <a:t>" -d “action=CREATE&amp;name=Z2C_IBV_Articles&amp;collection.configName=config_1&amp;wt=json”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Convert documents and make a combined document list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Review the combined list and remove trivial sections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Index the resulting documents into the collection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curl -X POST -H “Content-Type: application/json” -u “{username}”:”{password}” “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5" invalidUrl="" action="" tgtFrame="" tooltip="" history="1" highlightClick="0" endSnd="0"/>
              </a:rPr>
              <a:t>https://gateway.watsonplatform.net/retrieve-and-rank/api/v1/solr_clusters/sc2c46ac51_4d85_4b7e_b642_a73b44f65cc5/solr/Z2C_IBV_Articles/update</a:t>
            </a:r>
            <a:r>
              <a:t>" --data-binary @HTML/IBV_Conversion/docList.json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/>
        </p:nvSpPr>
        <p:spPr>
          <a:xfrm>
            <a:off x="133472" y="6203279"/>
            <a:ext cx="537628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500"/>
            </a:lvl1pPr>
          </a:lstStyle>
          <a:p>
            <a:pPr/>
            <a:r>
              <a:t>Each curl command is executed from the Chapter11 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184" name="Shape 184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(Retrieve &amp; Rank)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Shape 189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92" name="Shape 192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51104" y="2994209"/>
            <a:ext cx="11338560" cy="677109"/>
          </a:xfrm>
          <a:prstGeom prst="rect">
            <a:avLst/>
          </a:prstGeom>
        </p:spPr>
        <p:txBody>
          <a:bodyPr/>
          <a:lstStyle>
            <a:lvl1pPr defTabSz="685800">
              <a:defRPr sz="3600"/>
            </a:lvl1pPr>
          </a:lstStyle>
          <a:p>
            <a:pPr/>
            <a:r>
              <a:t>Chapter 12: Getting started on my first client 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