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67"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0"/>
    <p:restoredTop sz="95958"/>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70CDD-9979-2BBB-AA82-A1C378311E6E}"/>
              </a:ext>
            </a:extLst>
          </p:cNvPr>
          <p:cNvSpPr>
            <a:spLocks noGrp="1"/>
          </p:cNvSpPr>
          <p:nvPr>
            <p:ph type="ctrTitle"/>
          </p:nvPr>
        </p:nvSpPr>
        <p:spPr/>
        <p:txBody>
          <a:bodyPr/>
          <a:lstStyle/>
          <a:p>
            <a:r>
              <a:rPr lang="fr-FR" dirty="0"/>
              <a:t>LA Programmation orientée objet</a:t>
            </a:r>
          </a:p>
        </p:txBody>
      </p:sp>
      <p:sp>
        <p:nvSpPr>
          <p:cNvPr id="3" name="Sous-titre 2">
            <a:extLst>
              <a:ext uri="{FF2B5EF4-FFF2-40B4-BE49-F238E27FC236}">
                <a16:creationId xmlns:a16="http://schemas.microsoft.com/office/drawing/2014/main" id="{A7415D04-B481-846B-7D84-7202E85D1638}"/>
              </a:ext>
            </a:extLst>
          </p:cNvPr>
          <p:cNvSpPr>
            <a:spLocks noGrp="1"/>
          </p:cNvSpPr>
          <p:nvPr>
            <p:ph type="subTitle" idx="1"/>
          </p:nvPr>
        </p:nvSpPr>
        <p:spPr/>
        <p:txBody>
          <a:bodyPr/>
          <a:lstStyle/>
          <a:p>
            <a:r>
              <a:rPr lang="fr-FR" dirty="0"/>
              <a:t>Par </a:t>
            </a:r>
            <a:r>
              <a:rPr lang="fr-FR" dirty="0" err="1"/>
              <a:t>florian</a:t>
            </a:r>
            <a:r>
              <a:rPr lang="fr-FR" dirty="0"/>
              <a:t> </a:t>
            </a:r>
            <a:r>
              <a:rPr lang="fr-FR" dirty="0" err="1"/>
              <a:t>mancieri</a:t>
            </a:r>
            <a:endParaRPr lang="fr-FR" dirty="0"/>
          </a:p>
        </p:txBody>
      </p:sp>
    </p:spTree>
    <p:extLst>
      <p:ext uri="{BB962C8B-B14F-4D97-AF65-F5344CB8AC3E}">
        <p14:creationId xmlns:p14="http://schemas.microsoft.com/office/powerpoint/2010/main" val="194250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FD736-B047-C841-8B06-90FA6CC12D66}"/>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F0DD2934-304E-D187-9EC1-4E8C93028708}"/>
              </a:ext>
            </a:extLst>
          </p:cNvPr>
          <p:cNvSpPr>
            <a:spLocks noGrp="1"/>
          </p:cNvSpPr>
          <p:nvPr>
            <p:ph idx="1"/>
          </p:nvPr>
        </p:nvSpPr>
        <p:spPr>
          <a:xfrm>
            <a:off x="685801" y="2142067"/>
            <a:ext cx="10131425" cy="4546832"/>
          </a:xfrm>
        </p:spPr>
        <p:txBody>
          <a:bodyPr/>
          <a:lstStyle/>
          <a:p>
            <a:pPr marL="0" indent="0" algn="l">
              <a:buNone/>
            </a:pPr>
            <a:r>
              <a:rPr lang="fr-FR" b="0" i="0" dirty="0">
                <a:effectLst/>
                <a:latin typeface="Söhne"/>
              </a:rPr>
              <a:t>La programmation orientée objet offre plusieurs avantages, notamment :</a:t>
            </a:r>
          </a:p>
          <a:p>
            <a:pPr algn="l">
              <a:buFont typeface="Arial" panose="020B0604020202020204" pitchFamily="34" charset="0"/>
              <a:buChar char="•"/>
            </a:pPr>
            <a:r>
              <a:rPr lang="fr-FR" b="1" i="0" dirty="0">
                <a:effectLst/>
                <a:latin typeface="Söhne"/>
              </a:rPr>
              <a:t>Modularité :</a:t>
            </a:r>
            <a:r>
              <a:rPr lang="fr-FR" b="0" i="0" dirty="0">
                <a:effectLst/>
                <a:latin typeface="Söhne"/>
              </a:rPr>
              <a:t> La capacité à diviser le code en modules réutilisables (classes) facilite la maintenance et le développement.</a:t>
            </a:r>
          </a:p>
          <a:p>
            <a:pPr algn="l">
              <a:buFont typeface="Arial" panose="020B0604020202020204" pitchFamily="34" charset="0"/>
              <a:buChar char="•"/>
            </a:pPr>
            <a:r>
              <a:rPr lang="fr-FR" b="1" i="0" dirty="0">
                <a:effectLst/>
                <a:latin typeface="Söhne"/>
              </a:rPr>
              <a:t>Réutilisabilité :</a:t>
            </a:r>
            <a:r>
              <a:rPr lang="fr-FR" b="0" i="0" dirty="0">
                <a:effectLst/>
                <a:latin typeface="Söhne"/>
              </a:rPr>
              <a:t> La possibilité de réutiliser des classes existantes pour créer de nouvelles classes permet de gagner du temps et de favoriser la cohérence.</a:t>
            </a:r>
          </a:p>
          <a:p>
            <a:pPr algn="l">
              <a:buFont typeface="Arial" panose="020B0604020202020204" pitchFamily="34" charset="0"/>
              <a:buChar char="•"/>
            </a:pPr>
            <a:r>
              <a:rPr lang="fr-FR" b="1" i="0" dirty="0">
                <a:effectLst/>
                <a:latin typeface="Söhne"/>
              </a:rPr>
              <a:t>Abstraction :</a:t>
            </a:r>
            <a:r>
              <a:rPr lang="fr-FR" b="0" i="0" dirty="0">
                <a:effectLst/>
                <a:latin typeface="Söhne"/>
              </a:rPr>
              <a:t> La POO permet d'abstraire les détails internes d'une classe, en fournissant une interface simple pour l'utilisation des objets.</a:t>
            </a:r>
          </a:p>
          <a:p>
            <a:pPr algn="l">
              <a:buFont typeface="Arial" panose="020B0604020202020204" pitchFamily="34" charset="0"/>
              <a:buChar char="•"/>
            </a:pPr>
            <a:r>
              <a:rPr lang="fr-FR" b="1" i="0" dirty="0">
                <a:effectLst/>
                <a:latin typeface="Söhne"/>
              </a:rPr>
              <a:t>Encapsulation :</a:t>
            </a:r>
            <a:r>
              <a:rPr lang="fr-FR" b="0" i="0" dirty="0">
                <a:effectLst/>
                <a:latin typeface="Söhne"/>
              </a:rPr>
              <a:t> La protection des données et des méthodes au sein d'une classe offre un niveau de sécurité et de contrôle.</a:t>
            </a:r>
          </a:p>
          <a:p>
            <a:pPr marL="0" indent="0">
              <a:buNone/>
            </a:pPr>
            <a:endParaRPr lang="fr-FR" dirty="0"/>
          </a:p>
        </p:txBody>
      </p:sp>
    </p:spTree>
    <p:extLst>
      <p:ext uri="{BB962C8B-B14F-4D97-AF65-F5344CB8AC3E}">
        <p14:creationId xmlns:p14="http://schemas.microsoft.com/office/powerpoint/2010/main" val="152168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C192A-F51B-1F51-EF5E-FBAA4BEFE810}"/>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533A948F-FFF5-04C1-3000-CABE8CFBF942}"/>
              </a:ext>
            </a:extLst>
          </p:cNvPr>
          <p:cNvSpPr>
            <a:spLocks noGrp="1"/>
          </p:cNvSpPr>
          <p:nvPr>
            <p:ph idx="1"/>
          </p:nvPr>
        </p:nvSpPr>
        <p:spPr/>
        <p:txBody>
          <a:bodyPr/>
          <a:lstStyle/>
          <a:p>
            <a:pPr marL="0" indent="0">
              <a:buNone/>
            </a:pPr>
            <a:r>
              <a:rPr lang="fr-FR" b="0" i="0" dirty="0">
                <a:effectLst/>
                <a:latin typeface="Söhne"/>
              </a:rPr>
              <a:t>La POO est largement utilisée dans de nombreux langages de programmation, notamment en PHP, Java, Python, C++, et bien d'autres. Elle constitue un paradigme puissant pour le développement de logiciels complexes et évolutifs.</a:t>
            </a:r>
            <a:endParaRPr lang="fr-FR" dirty="0"/>
          </a:p>
        </p:txBody>
      </p:sp>
    </p:spTree>
    <p:extLst>
      <p:ext uri="{BB962C8B-B14F-4D97-AF65-F5344CB8AC3E}">
        <p14:creationId xmlns:p14="http://schemas.microsoft.com/office/powerpoint/2010/main" val="410729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C6BF4C-CE37-0EBC-B6CF-9DE01BB86EA3}"/>
              </a:ext>
            </a:extLst>
          </p:cNvPr>
          <p:cNvSpPr>
            <a:spLocks noGrp="1"/>
          </p:cNvSpPr>
          <p:nvPr>
            <p:ph type="title"/>
          </p:nvPr>
        </p:nvSpPr>
        <p:spPr/>
        <p:txBody>
          <a:bodyPr/>
          <a:lstStyle/>
          <a:p>
            <a:r>
              <a:rPr lang="fr-FR" dirty="0"/>
              <a:t>Pourquoi utiliser la </a:t>
            </a:r>
            <a:r>
              <a:rPr lang="fr-FR" dirty="0" err="1"/>
              <a:t>poo</a:t>
            </a:r>
            <a:r>
              <a:rPr lang="fr-FR" dirty="0"/>
              <a:t>?</a:t>
            </a:r>
          </a:p>
        </p:txBody>
      </p:sp>
    </p:spTree>
    <p:extLst>
      <p:ext uri="{BB962C8B-B14F-4D97-AF65-F5344CB8AC3E}">
        <p14:creationId xmlns:p14="http://schemas.microsoft.com/office/powerpoint/2010/main" val="369372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BFE6E-1AEA-D7D3-9022-5011F88B3B00}"/>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B47A76B5-DFDB-4D35-85A3-E7E293E4A0D5}"/>
              </a:ext>
            </a:extLst>
          </p:cNvPr>
          <p:cNvSpPr>
            <a:spLocks noGrp="1"/>
          </p:cNvSpPr>
          <p:nvPr>
            <p:ph idx="1"/>
          </p:nvPr>
        </p:nvSpPr>
        <p:spPr/>
        <p:txBody>
          <a:bodyPr/>
          <a:lstStyle/>
          <a:p>
            <a:pPr marL="0" indent="0">
              <a:buNone/>
            </a:pPr>
            <a:r>
              <a:rPr lang="fr-FR" b="0" i="0" dirty="0">
                <a:effectLst/>
                <a:latin typeface="Söhne"/>
              </a:rPr>
              <a:t>La programmation orientée objet (POO) offre plusieurs avantages qui en font une approche de choix pour le développement de logiciels. Voici quelques raisons pour lesquelles la POO est largement utilisée :</a:t>
            </a:r>
            <a:endParaRPr lang="fr-FR" dirty="0"/>
          </a:p>
        </p:txBody>
      </p:sp>
    </p:spTree>
    <p:extLst>
      <p:ext uri="{BB962C8B-B14F-4D97-AF65-F5344CB8AC3E}">
        <p14:creationId xmlns:p14="http://schemas.microsoft.com/office/powerpoint/2010/main" val="61179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5192D-F9F3-D921-0B5A-632E59DEEC72}"/>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C01B11DF-EF2B-AACA-A0F9-97556259C97A}"/>
              </a:ext>
            </a:extLst>
          </p:cNvPr>
          <p:cNvSpPr>
            <a:spLocks noGrp="1"/>
          </p:cNvSpPr>
          <p:nvPr>
            <p:ph idx="1"/>
          </p:nvPr>
        </p:nvSpPr>
        <p:spPr/>
        <p:txBody>
          <a:bodyPr/>
          <a:lstStyle/>
          <a:p>
            <a:pPr marL="342900" indent="-342900" algn="l">
              <a:buFont typeface="+mj-lt"/>
              <a:buAutoNum type="arabicPeriod"/>
            </a:pPr>
            <a:r>
              <a:rPr lang="fr-FR" b="1" i="0" dirty="0">
                <a:effectLst/>
                <a:latin typeface="Söhne"/>
              </a:rPr>
              <a:t> Modularité :</a:t>
            </a:r>
          </a:p>
          <a:p>
            <a:pPr marL="0" indent="0" algn="l">
              <a:buNone/>
            </a:pPr>
            <a:r>
              <a:rPr lang="fr-FR" b="0" i="0" dirty="0">
                <a:effectLst/>
                <a:latin typeface="Söhne"/>
              </a:rPr>
              <a:t>La POO permet de diviser un programme en modules (classes) indépendants et réutilisables. Chaque classe représente une unité logique distincte, facilitant la maintenance et l'extension du code.</a:t>
            </a:r>
          </a:p>
          <a:p>
            <a:pPr marL="0" indent="0">
              <a:buNone/>
            </a:pPr>
            <a:endParaRPr lang="fr-FR" dirty="0"/>
          </a:p>
        </p:txBody>
      </p:sp>
    </p:spTree>
    <p:extLst>
      <p:ext uri="{BB962C8B-B14F-4D97-AF65-F5344CB8AC3E}">
        <p14:creationId xmlns:p14="http://schemas.microsoft.com/office/powerpoint/2010/main" val="147494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0103A-23E0-F58A-5984-977A9AD11DAC}"/>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307D80D4-50F9-7104-C769-DFE58C00CC8A}"/>
              </a:ext>
            </a:extLst>
          </p:cNvPr>
          <p:cNvSpPr>
            <a:spLocks noGrp="1"/>
          </p:cNvSpPr>
          <p:nvPr>
            <p:ph idx="1"/>
          </p:nvPr>
        </p:nvSpPr>
        <p:spPr/>
        <p:txBody>
          <a:bodyPr/>
          <a:lstStyle/>
          <a:p>
            <a:pPr marL="342900" indent="-342900" algn="l">
              <a:buFont typeface="+mj-lt"/>
              <a:buAutoNum type="arabicPeriod" startAt="2"/>
            </a:pPr>
            <a:r>
              <a:rPr lang="fr-FR" b="1" i="0" dirty="0">
                <a:effectLst/>
                <a:latin typeface="Söhne"/>
              </a:rPr>
              <a:t> Réutilisabilité :</a:t>
            </a:r>
          </a:p>
          <a:p>
            <a:pPr algn="l">
              <a:buFont typeface="Arial" panose="020B0604020202020204" pitchFamily="34" charset="0"/>
              <a:buChar char="•"/>
            </a:pPr>
            <a:r>
              <a:rPr lang="fr-FR" b="0" i="0" dirty="0">
                <a:effectLst/>
                <a:latin typeface="Söhne"/>
              </a:rPr>
              <a:t>La réutilisabilité est un principe clé de la POO. Les classes et les objets peuvent être réutilisés dans différents contextes, ce qui permet d'économiser du temps et des efforts de développement.</a:t>
            </a:r>
          </a:p>
          <a:p>
            <a:pPr marL="0" indent="0">
              <a:buNone/>
            </a:pPr>
            <a:endParaRPr lang="fr-FR" dirty="0"/>
          </a:p>
        </p:txBody>
      </p:sp>
    </p:spTree>
    <p:extLst>
      <p:ext uri="{BB962C8B-B14F-4D97-AF65-F5344CB8AC3E}">
        <p14:creationId xmlns:p14="http://schemas.microsoft.com/office/powerpoint/2010/main" val="312697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B7F60-2FD9-3A02-1CDE-1915A6710739}"/>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DC30EAA8-2679-4A56-F9C9-C4A5AE2C49B9}"/>
              </a:ext>
            </a:extLst>
          </p:cNvPr>
          <p:cNvSpPr>
            <a:spLocks noGrp="1"/>
          </p:cNvSpPr>
          <p:nvPr>
            <p:ph idx="1"/>
          </p:nvPr>
        </p:nvSpPr>
        <p:spPr/>
        <p:txBody>
          <a:bodyPr/>
          <a:lstStyle/>
          <a:p>
            <a:pPr marL="342900" indent="-342900" algn="l">
              <a:buFont typeface="+mj-lt"/>
              <a:buAutoNum type="arabicPeriod" startAt="3"/>
            </a:pPr>
            <a:r>
              <a:rPr lang="fr-FR" b="1" i="0" dirty="0">
                <a:effectLst/>
                <a:latin typeface="Söhne"/>
              </a:rPr>
              <a:t>Abstraction :</a:t>
            </a:r>
          </a:p>
          <a:p>
            <a:pPr algn="l">
              <a:buFont typeface="Arial" panose="020B0604020202020204" pitchFamily="34" charset="0"/>
              <a:buChar char="•"/>
            </a:pPr>
            <a:r>
              <a:rPr lang="fr-FR" b="0" i="0" dirty="0">
                <a:effectLst/>
                <a:latin typeface="Söhne"/>
              </a:rPr>
              <a:t>La POO favorise l'abstraction, c'est-à-dire la simplification des détails internes d'une classe pour fournir une interface claire à l'utilisateur. Cela permet aux développeurs de travailler à un niveau plus élevé d'abstraction, facilitant la compréhension et la gestion du code.</a:t>
            </a:r>
          </a:p>
          <a:p>
            <a:pPr marL="0" indent="0">
              <a:buNone/>
            </a:pPr>
            <a:endParaRPr lang="fr-FR" dirty="0"/>
          </a:p>
        </p:txBody>
      </p:sp>
    </p:spTree>
    <p:extLst>
      <p:ext uri="{BB962C8B-B14F-4D97-AF65-F5344CB8AC3E}">
        <p14:creationId xmlns:p14="http://schemas.microsoft.com/office/powerpoint/2010/main" val="308583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C09E7-A520-7863-5EE3-D776D771F6BB}"/>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998CBB54-1280-4120-58FF-1F4CEC4B87BC}"/>
              </a:ext>
            </a:extLst>
          </p:cNvPr>
          <p:cNvSpPr>
            <a:spLocks noGrp="1"/>
          </p:cNvSpPr>
          <p:nvPr>
            <p:ph idx="1"/>
          </p:nvPr>
        </p:nvSpPr>
        <p:spPr/>
        <p:txBody>
          <a:bodyPr/>
          <a:lstStyle/>
          <a:p>
            <a:pPr marL="342900" indent="-342900" algn="l">
              <a:buFont typeface="+mj-lt"/>
              <a:buAutoNum type="arabicPeriod" startAt="4"/>
            </a:pPr>
            <a:r>
              <a:rPr lang="fr-FR" b="1" i="0" dirty="0">
                <a:effectLst/>
                <a:latin typeface="Söhne"/>
              </a:rPr>
              <a:t>Encapsulation :</a:t>
            </a:r>
          </a:p>
          <a:p>
            <a:pPr algn="l">
              <a:buFont typeface="Arial" panose="020B0604020202020204" pitchFamily="34" charset="0"/>
              <a:buChar char="•"/>
            </a:pPr>
            <a:r>
              <a:rPr lang="fr-FR" b="0" i="0" dirty="0">
                <a:effectLst/>
                <a:latin typeface="Söhne"/>
              </a:rPr>
              <a:t>L'encapsulation regroupe les données (attributs) et les méthodes qui opèrent sur ces données au sein d'une même unité (classe). Cela protège les données et expose uniquement les fonctionnalités nécessaires à l'extérieur de la classe, ce qui améliore la sécurité et la maintenance.</a:t>
            </a:r>
          </a:p>
          <a:p>
            <a:pPr marL="0" indent="0">
              <a:buNone/>
            </a:pPr>
            <a:endParaRPr lang="fr-FR" dirty="0"/>
          </a:p>
        </p:txBody>
      </p:sp>
    </p:spTree>
    <p:extLst>
      <p:ext uri="{BB962C8B-B14F-4D97-AF65-F5344CB8AC3E}">
        <p14:creationId xmlns:p14="http://schemas.microsoft.com/office/powerpoint/2010/main" val="53156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2F041-4843-ABBC-0D5B-81E3A32B9DEB}"/>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E222DD2C-0927-6DC5-9047-07E43251ED6F}"/>
              </a:ext>
            </a:extLst>
          </p:cNvPr>
          <p:cNvSpPr>
            <a:spLocks noGrp="1"/>
          </p:cNvSpPr>
          <p:nvPr>
            <p:ph idx="1"/>
          </p:nvPr>
        </p:nvSpPr>
        <p:spPr/>
        <p:txBody>
          <a:bodyPr/>
          <a:lstStyle/>
          <a:p>
            <a:pPr marL="342900" indent="-342900" algn="l">
              <a:buFont typeface="+mj-lt"/>
              <a:buAutoNum type="arabicPeriod" startAt="5"/>
            </a:pPr>
            <a:r>
              <a:rPr lang="fr-FR" b="1" i="0" dirty="0">
                <a:effectLst/>
                <a:latin typeface="Söhne"/>
              </a:rPr>
              <a:t>Héritage :</a:t>
            </a:r>
          </a:p>
          <a:p>
            <a:pPr algn="l">
              <a:buFont typeface="Arial" panose="020B0604020202020204" pitchFamily="34" charset="0"/>
              <a:buChar char="•"/>
            </a:pPr>
            <a:r>
              <a:rPr lang="fr-FR" b="0" i="0" dirty="0">
                <a:effectLst/>
                <a:latin typeface="Söhne"/>
              </a:rPr>
              <a:t>L'héritage permet la création de nouvelles classes basées sur des classes existantes. Cela favorise la réutilisabilité du code et permet de créer une hiérarchie de classes qui reflète la structure conceptuelle du problème.</a:t>
            </a:r>
          </a:p>
          <a:p>
            <a:pPr marL="0" indent="0">
              <a:buNone/>
            </a:pPr>
            <a:endParaRPr lang="fr-FR" dirty="0"/>
          </a:p>
        </p:txBody>
      </p:sp>
    </p:spTree>
    <p:extLst>
      <p:ext uri="{BB962C8B-B14F-4D97-AF65-F5344CB8AC3E}">
        <p14:creationId xmlns:p14="http://schemas.microsoft.com/office/powerpoint/2010/main" val="249346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50DC6-C3B4-6548-E23C-1A9059FF412C}"/>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683455CA-33DC-C973-3D4B-BF13B4722138}"/>
              </a:ext>
            </a:extLst>
          </p:cNvPr>
          <p:cNvSpPr>
            <a:spLocks noGrp="1"/>
          </p:cNvSpPr>
          <p:nvPr>
            <p:ph idx="1"/>
          </p:nvPr>
        </p:nvSpPr>
        <p:spPr/>
        <p:txBody>
          <a:bodyPr/>
          <a:lstStyle/>
          <a:p>
            <a:pPr marL="342900" indent="-342900" algn="l">
              <a:buFont typeface="+mj-lt"/>
              <a:buAutoNum type="arabicPeriod" startAt="6"/>
            </a:pPr>
            <a:r>
              <a:rPr lang="fr-FR" b="1" i="0" dirty="0">
                <a:effectLst/>
                <a:latin typeface="Söhne"/>
              </a:rPr>
              <a:t>Polymorphisme :</a:t>
            </a:r>
          </a:p>
          <a:p>
            <a:pPr algn="l">
              <a:buFont typeface="Arial" panose="020B0604020202020204" pitchFamily="34" charset="0"/>
              <a:buChar char="•"/>
            </a:pPr>
            <a:r>
              <a:rPr lang="fr-FR" b="0" i="0" dirty="0">
                <a:effectLst/>
                <a:latin typeface="Söhne"/>
              </a:rPr>
              <a:t>Le polymorphisme permet à des objets de différentes classes d'être traités de manière homogène. Cela simplifie l'écriture de code en permettant l'utilisation d'interfaces communes pour des objets de types différents.</a:t>
            </a:r>
          </a:p>
          <a:p>
            <a:pPr marL="0" indent="0">
              <a:buNone/>
            </a:pPr>
            <a:endParaRPr lang="fr-FR" dirty="0"/>
          </a:p>
        </p:txBody>
      </p:sp>
    </p:spTree>
    <p:extLst>
      <p:ext uri="{BB962C8B-B14F-4D97-AF65-F5344CB8AC3E}">
        <p14:creationId xmlns:p14="http://schemas.microsoft.com/office/powerpoint/2010/main" val="64404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7E552-0E65-4967-DCF0-EB31E8239BC5}"/>
              </a:ext>
            </a:extLst>
          </p:cNvPr>
          <p:cNvSpPr>
            <a:spLocks noGrp="1"/>
          </p:cNvSpPr>
          <p:nvPr>
            <p:ph type="title"/>
          </p:nvPr>
        </p:nvSpPr>
        <p:spPr/>
        <p:txBody>
          <a:bodyPr/>
          <a:lstStyle/>
          <a:p>
            <a:r>
              <a:rPr lang="fr-FR" dirty="0"/>
              <a:t>Introduction à la POO</a:t>
            </a:r>
          </a:p>
        </p:txBody>
      </p:sp>
      <p:sp>
        <p:nvSpPr>
          <p:cNvPr id="3" name="Espace réservé du contenu 2">
            <a:extLst>
              <a:ext uri="{FF2B5EF4-FFF2-40B4-BE49-F238E27FC236}">
                <a16:creationId xmlns:a16="http://schemas.microsoft.com/office/drawing/2014/main" id="{9BEA10CB-4C01-3955-67F0-1277D340EB01}"/>
              </a:ext>
            </a:extLst>
          </p:cNvPr>
          <p:cNvSpPr>
            <a:spLocks noGrp="1"/>
          </p:cNvSpPr>
          <p:nvPr>
            <p:ph sz="half" idx="1"/>
          </p:nvPr>
        </p:nvSpPr>
        <p:spPr/>
        <p:txBody>
          <a:bodyPr/>
          <a:lstStyle/>
          <a:p>
            <a:pPr marL="342900" indent="-342900" algn="l">
              <a:buFont typeface="+mj-lt"/>
              <a:buAutoNum type="arabicPeriod"/>
            </a:pPr>
            <a:r>
              <a:rPr lang="fr-FR" b="1" i="0" dirty="0">
                <a:effectLst/>
                <a:latin typeface="Söhne"/>
              </a:rPr>
              <a:t>Définitions de base</a:t>
            </a:r>
            <a:endParaRPr lang="fr-FR" b="0" i="0" dirty="0">
              <a:effectLst/>
              <a:latin typeface="Söhne"/>
            </a:endParaRPr>
          </a:p>
          <a:p>
            <a:pPr algn="l">
              <a:buFont typeface="Arial" panose="020B0604020202020204" pitchFamily="34" charset="0"/>
              <a:buChar char="•"/>
            </a:pPr>
            <a:r>
              <a:rPr lang="fr-FR" b="0" i="0" dirty="0">
                <a:effectLst/>
                <a:latin typeface="Söhne"/>
              </a:rPr>
              <a:t>Qu'est-ce que la programmation orientée objet ?</a:t>
            </a:r>
          </a:p>
          <a:p>
            <a:pPr algn="l">
              <a:buFont typeface="Arial" panose="020B0604020202020204" pitchFamily="34" charset="0"/>
              <a:buChar char="•"/>
            </a:pPr>
            <a:r>
              <a:rPr lang="fr-FR" b="0" i="0" dirty="0">
                <a:effectLst/>
                <a:latin typeface="Söhne"/>
              </a:rPr>
              <a:t>Pourquoi utiliser la POO ?</a:t>
            </a:r>
          </a:p>
          <a:p>
            <a:pPr algn="l">
              <a:buFont typeface="Arial" panose="020B0604020202020204" pitchFamily="34" charset="0"/>
              <a:buChar char="•"/>
            </a:pPr>
            <a:r>
              <a:rPr lang="fr-FR" b="0" i="0" dirty="0">
                <a:effectLst/>
                <a:latin typeface="Söhne"/>
              </a:rPr>
              <a:t>Comparaison avec la programmation procédurale.</a:t>
            </a:r>
          </a:p>
          <a:p>
            <a:pPr marL="0" indent="0">
              <a:buNone/>
            </a:pPr>
            <a:endParaRPr lang="fr-FR" dirty="0"/>
          </a:p>
        </p:txBody>
      </p:sp>
      <p:sp>
        <p:nvSpPr>
          <p:cNvPr id="4" name="Espace réservé du contenu 3">
            <a:extLst>
              <a:ext uri="{FF2B5EF4-FFF2-40B4-BE49-F238E27FC236}">
                <a16:creationId xmlns:a16="http://schemas.microsoft.com/office/drawing/2014/main" id="{1A02779E-5206-E2C5-B9B6-7D40CFED6E9A}"/>
              </a:ext>
            </a:extLst>
          </p:cNvPr>
          <p:cNvSpPr>
            <a:spLocks noGrp="1"/>
          </p:cNvSpPr>
          <p:nvPr>
            <p:ph sz="half" idx="2"/>
          </p:nvPr>
        </p:nvSpPr>
        <p:spPr/>
        <p:txBody>
          <a:bodyPr/>
          <a:lstStyle/>
          <a:p>
            <a:pPr marL="342900" indent="-342900" algn="l">
              <a:buFont typeface="+mj-lt"/>
              <a:buAutoNum type="arabicPeriod" startAt="2"/>
            </a:pPr>
            <a:r>
              <a:rPr lang="fr-FR" b="1" i="0" dirty="0">
                <a:effectLst/>
                <a:latin typeface="Söhne"/>
              </a:rPr>
              <a:t>Principes fondamentaux</a:t>
            </a:r>
            <a:endParaRPr lang="fr-FR" b="0" i="0" dirty="0">
              <a:effectLst/>
              <a:latin typeface="Söhne"/>
            </a:endParaRPr>
          </a:p>
          <a:p>
            <a:pPr algn="l">
              <a:buFont typeface="Arial" panose="020B0604020202020204" pitchFamily="34" charset="0"/>
              <a:buChar char="•"/>
            </a:pPr>
            <a:r>
              <a:rPr lang="fr-FR" b="0" i="0" dirty="0">
                <a:effectLst/>
                <a:latin typeface="Söhne"/>
              </a:rPr>
              <a:t>Objets, classes et instances.</a:t>
            </a:r>
          </a:p>
          <a:p>
            <a:pPr algn="l">
              <a:buFont typeface="Arial" panose="020B0604020202020204" pitchFamily="34" charset="0"/>
              <a:buChar char="•"/>
            </a:pPr>
            <a:r>
              <a:rPr lang="fr-FR" b="0" i="0" dirty="0">
                <a:effectLst/>
                <a:latin typeface="Söhne"/>
              </a:rPr>
              <a:t>Encapsulation, héritage et polymorphisme.</a:t>
            </a:r>
          </a:p>
          <a:p>
            <a:pPr marL="0" indent="0">
              <a:buNone/>
            </a:pPr>
            <a:endParaRPr lang="fr-FR" dirty="0"/>
          </a:p>
        </p:txBody>
      </p:sp>
    </p:spTree>
    <p:extLst>
      <p:ext uri="{BB962C8B-B14F-4D97-AF65-F5344CB8AC3E}">
        <p14:creationId xmlns:p14="http://schemas.microsoft.com/office/powerpoint/2010/main" val="3421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77C49-35A3-DDCF-73D9-82A739E9078E}"/>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8108C000-E8C8-0DF5-A793-EA59067E2368}"/>
              </a:ext>
            </a:extLst>
          </p:cNvPr>
          <p:cNvSpPr>
            <a:spLocks noGrp="1"/>
          </p:cNvSpPr>
          <p:nvPr>
            <p:ph idx="1"/>
          </p:nvPr>
        </p:nvSpPr>
        <p:spPr/>
        <p:txBody>
          <a:bodyPr/>
          <a:lstStyle/>
          <a:p>
            <a:pPr marL="342900" indent="-342900" algn="l">
              <a:buFont typeface="+mj-lt"/>
              <a:buAutoNum type="arabicPeriod" startAt="7"/>
            </a:pPr>
            <a:r>
              <a:rPr lang="fr-FR" b="1" i="0" dirty="0">
                <a:effectLst/>
                <a:latin typeface="Söhne"/>
              </a:rPr>
              <a:t>Gestion des Complexités :</a:t>
            </a:r>
          </a:p>
          <a:p>
            <a:pPr algn="l">
              <a:buFont typeface="Arial" panose="020B0604020202020204" pitchFamily="34" charset="0"/>
              <a:buChar char="•"/>
            </a:pPr>
            <a:r>
              <a:rPr lang="fr-FR" b="0" i="0" dirty="0">
                <a:effectLst/>
                <a:latin typeface="Söhne"/>
              </a:rPr>
              <a:t>La POO aide à gérer la complexité des systèmes en les organisant en structures modulaires. Les changements dans une partie du système peuvent être effectués sans affecter les autres parties, pour autant que l'interface publique reste inchangée.</a:t>
            </a:r>
          </a:p>
          <a:p>
            <a:pPr marL="0" indent="0">
              <a:buNone/>
            </a:pPr>
            <a:endParaRPr lang="fr-FR" dirty="0"/>
          </a:p>
        </p:txBody>
      </p:sp>
    </p:spTree>
    <p:extLst>
      <p:ext uri="{BB962C8B-B14F-4D97-AF65-F5344CB8AC3E}">
        <p14:creationId xmlns:p14="http://schemas.microsoft.com/office/powerpoint/2010/main" val="1791684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8C5E07-2D57-F51C-6692-5A0913704602}"/>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8A032991-8C1B-5D77-FAB6-E7019C331796}"/>
              </a:ext>
            </a:extLst>
          </p:cNvPr>
          <p:cNvSpPr>
            <a:spLocks noGrp="1"/>
          </p:cNvSpPr>
          <p:nvPr>
            <p:ph idx="1"/>
          </p:nvPr>
        </p:nvSpPr>
        <p:spPr/>
        <p:txBody>
          <a:bodyPr/>
          <a:lstStyle/>
          <a:p>
            <a:pPr marL="342900" indent="-342900" algn="l">
              <a:buFont typeface="+mj-lt"/>
              <a:buAutoNum type="arabicPeriod" startAt="8"/>
            </a:pPr>
            <a:r>
              <a:rPr lang="fr-FR" b="1" i="0" dirty="0">
                <a:effectLst/>
                <a:latin typeface="Söhne"/>
              </a:rPr>
              <a:t>Débogage Facilité :</a:t>
            </a:r>
          </a:p>
          <a:p>
            <a:pPr algn="l">
              <a:buFont typeface="Arial" panose="020B0604020202020204" pitchFamily="34" charset="0"/>
              <a:buChar char="•"/>
            </a:pPr>
            <a:r>
              <a:rPr lang="fr-FR" b="0" i="0" dirty="0">
                <a:effectLst/>
                <a:latin typeface="Söhne"/>
              </a:rPr>
              <a:t>La modularité, l'encapsulation et l'abstraction facilitent le débogage. Les erreurs peuvent souvent être isolées à une classe spécifique, rendant le processus de correction plus efficace.</a:t>
            </a:r>
          </a:p>
          <a:p>
            <a:pPr marL="0" indent="0">
              <a:buNone/>
            </a:pPr>
            <a:endParaRPr lang="fr-FR" dirty="0"/>
          </a:p>
        </p:txBody>
      </p:sp>
    </p:spTree>
    <p:extLst>
      <p:ext uri="{BB962C8B-B14F-4D97-AF65-F5344CB8AC3E}">
        <p14:creationId xmlns:p14="http://schemas.microsoft.com/office/powerpoint/2010/main" val="120381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37C16C-7DB1-9ED3-67D3-F0FB6075C337}"/>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143529A0-A4F4-AB48-7239-A95F7B0D2056}"/>
              </a:ext>
            </a:extLst>
          </p:cNvPr>
          <p:cNvSpPr>
            <a:spLocks noGrp="1"/>
          </p:cNvSpPr>
          <p:nvPr>
            <p:ph idx="1"/>
          </p:nvPr>
        </p:nvSpPr>
        <p:spPr/>
        <p:txBody>
          <a:bodyPr/>
          <a:lstStyle/>
          <a:p>
            <a:pPr marL="342900" indent="-342900" algn="l">
              <a:buFont typeface="+mj-lt"/>
              <a:buAutoNum type="arabicPeriod" startAt="9"/>
            </a:pPr>
            <a:r>
              <a:rPr lang="fr-FR" b="1" i="0" dirty="0">
                <a:effectLst/>
                <a:latin typeface="Söhne"/>
              </a:rPr>
              <a:t>Adaptabilité et Extensibilité :</a:t>
            </a:r>
          </a:p>
          <a:p>
            <a:pPr algn="l">
              <a:buFont typeface="Arial" panose="020B0604020202020204" pitchFamily="34" charset="0"/>
              <a:buChar char="•"/>
            </a:pPr>
            <a:r>
              <a:rPr lang="fr-FR" b="0" i="0" dirty="0">
                <a:effectLst/>
                <a:latin typeface="Söhne"/>
              </a:rPr>
              <a:t>La POO facilite l'adaptabilité du code aux changements de spécifications. En ajoutant de nouvelles classes ou en modifiant des classes existantes, les développeurs peuvent étendre les fonctionnalités du logiciel sans perturber le code existant.</a:t>
            </a:r>
          </a:p>
          <a:p>
            <a:pPr marL="0" indent="0">
              <a:buNone/>
            </a:pPr>
            <a:endParaRPr lang="fr-FR" dirty="0"/>
          </a:p>
        </p:txBody>
      </p:sp>
    </p:spTree>
    <p:extLst>
      <p:ext uri="{BB962C8B-B14F-4D97-AF65-F5344CB8AC3E}">
        <p14:creationId xmlns:p14="http://schemas.microsoft.com/office/powerpoint/2010/main" val="21509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E66813-0183-0E78-EEBA-F0517FFFDA62}"/>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F89E7A90-4130-6BCA-91D7-D4D1CE3A561F}"/>
              </a:ext>
            </a:extLst>
          </p:cNvPr>
          <p:cNvSpPr>
            <a:spLocks noGrp="1"/>
          </p:cNvSpPr>
          <p:nvPr>
            <p:ph idx="1"/>
          </p:nvPr>
        </p:nvSpPr>
        <p:spPr/>
        <p:txBody>
          <a:bodyPr/>
          <a:lstStyle/>
          <a:p>
            <a:pPr marL="342900" indent="-342900" algn="l">
              <a:buFont typeface="+mj-lt"/>
              <a:buAutoNum type="arabicPeriod" startAt="10"/>
            </a:pPr>
            <a:r>
              <a:rPr lang="fr-FR" b="1" i="0" dirty="0">
                <a:effectLst/>
                <a:latin typeface="Söhne"/>
              </a:rPr>
              <a:t>Réduction des Risques :</a:t>
            </a:r>
          </a:p>
          <a:p>
            <a:pPr algn="l">
              <a:buFont typeface="Arial" panose="020B0604020202020204" pitchFamily="34" charset="0"/>
              <a:buChar char="•"/>
            </a:pPr>
            <a:r>
              <a:rPr lang="fr-FR" b="0" i="0" dirty="0">
                <a:effectLst/>
                <a:latin typeface="Söhne"/>
              </a:rPr>
              <a:t>En divisant le code en modules, la POO réduit les risques associés au développement. Les erreurs dans une classe n'affectent pas nécessairement les autres classes, ce qui minimise l'impact des erreurs.</a:t>
            </a:r>
          </a:p>
          <a:p>
            <a:pPr marL="0" indent="0">
              <a:buNone/>
            </a:pPr>
            <a:endParaRPr lang="fr-FR" dirty="0"/>
          </a:p>
        </p:txBody>
      </p:sp>
    </p:spTree>
    <p:extLst>
      <p:ext uri="{BB962C8B-B14F-4D97-AF65-F5344CB8AC3E}">
        <p14:creationId xmlns:p14="http://schemas.microsoft.com/office/powerpoint/2010/main" val="251175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C9D3B-81E5-A8C3-A516-D66933CD6717}"/>
              </a:ext>
            </a:extLst>
          </p:cNvPr>
          <p:cNvSpPr>
            <a:spLocks noGrp="1"/>
          </p:cNvSpPr>
          <p:nvPr>
            <p:ph type="title"/>
          </p:nvPr>
        </p:nvSpPr>
        <p:spPr/>
        <p:txBody>
          <a:bodyPr/>
          <a:lstStyle/>
          <a:p>
            <a:r>
              <a:rPr lang="fr-FR" dirty="0"/>
              <a:t>Pourquoi Utiliser la POO?</a:t>
            </a:r>
          </a:p>
        </p:txBody>
      </p:sp>
      <p:sp>
        <p:nvSpPr>
          <p:cNvPr id="3" name="Espace réservé du contenu 2">
            <a:extLst>
              <a:ext uri="{FF2B5EF4-FFF2-40B4-BE49-F238E27FC236}">
                <a16:creationId xmlns:a16="http://schemas.microsoft.com/office/drawing/2014/main" id="{B57EACCF-CD3A-D57B-856F-C6705A85A23B}"/>
              </a:ext>
            </a:extLst>
          </p:cNvPr>
          <p:cNvSpPr>
            <a:spLocks noGrp="1"/>
          </p:cNvSpPr>
          <p:nvPr>
            <p:ph idx="1"/>
          </p:nvPr>
        </p:nvSpPr>
        <p:spPr/>
        <p:txBody>
          <a:bodyPr/>
          <a:lstStyle/>
          <a:p>
            <a:pPr marL="0" indent="0">
              <a:buNone/>
            </a:pPr>
            <a:r>
              <a:rPr lang="fr-FR" b="0" i="0" dirty="0">
                <a:effectLst/>
                <a:latin typeface="Söhne"/>
              </a:rPr>
              <a:t>En somme, la POO est une approche puissante qui favorise une conception logicielle plus propre, plus flexible et plus maintenable. Elle encourage les bonnes pratiques de développement et contribue à la création de logiciels robustes et évolutifs.</a:t>
            </a:r>
            <a:endParaRPr lang="fr-FR" dirty="0"/>
          </a:p>
        </p:txBody>
      </p:sp>
    </p:spTree>
    <p:extLst>
      <p:ext uri="{BB962C8B-B14F-4D97-AF65-F5344CB8AC3E}">
        <p14:creationId xmlns:p14="http://schemas.microsoft.com/office/powerpoint/2010/main" val="208062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02744C-F869-465F-1249-26B86D229D34}"/>
              </a:ext>
            </a:extLst>
          </p:cNvPr>
          <p:cNvSpPr>
            <a:spLocks noGrp="1"/>
          </p:cNvSpPr>
          <p:nvPr>
            <p:ph type="title"/>
          </p:nvPr>
        </p:nvSpPr>
        <p:spPr/>
        <p:txBody>
          <a:bodyPr/>
          <a:lstStyle/>
          <a:p>
            <a:r>
              <a:rPr lang="fr-FR" dirty="0"/>
              <a:t>Comparaison avec la programmation procédurale</a:t>
            </a:r>
          </a:p>
        </p:txBody>
      </p:sp>
    </p:spTree>
    <p:extLst>
      <p:ext uri="{BB962C8B-B14F-4D97-AF65-F5344CB8AC3E}">
        <p14:creationId xmlns:p14="http://schemas.microsoft.com/office/powerpoint/2010/main" val="4192929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1EFCE-B2BF-E383-B7E3-75D1C83D58B5}"/>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B5AE91E9-6FAB-8F67-E3B6-69958D150011}"/>
              </a:ext>
            </a:extLst>
          </p:cNvPr>
          <p:cNvSpPr>
            <a:spLocks noGrp="1"/>
          </p:cNvSpPr>
          <p:nvPr>
            <p:ph idx="1"/>
          </p:nvPr>
        </p:nvSpPr>
        <p:spPr/>
        <p:txBody>
          <a:bodyPr/>
          <a:lstStyle/>
          <a:p>
            <a:pPr marL="0" indent="0">
              <a:buNone/>
            </a:pPr>
            <a:r>
              <a:rPr lang="fr-FR" b="0" i="0" dirty="0">
                <a:effectLst/>
                <a:latin typeface="Söhne"/>
              </a:rPr>
              <a:t>La comparaison entre la programmation orientée objet (POO) et la programmation procédurale peut être réalisée en examinant plusieurs aspects clés de chaque paradigme. Voici une analyse détaillée de ces deux approches :</a:t>
            </a:r>
            <a:endParaRPr lang="fr-FR" dirty="0"/>
          </a:p>
        </p:txBody>
      </p:sp>
    </p:spTree>
    <p:extLst>
      <p:ext uri="{BB962C8B-B14F-4D97-AF65-F5344CB8AC3E}">
        <p14:creationId xmlns:p14="http://schemas.microsoft.com/office/powerpoint/2010/main" val="3474971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72A3A-5E71-7971-97BE-716D75F45303}"/>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D746A971-21E8-BED5-2B05-97DDE80E4622}"/>
              </a:ext>
            </a:extLst>
          </p:cNvPr>
          <p:cNvSpPr>
            <a:spLocks noGrp="1"/>
          </p:cNvSpPr>
          <p:nvPr>
            <p:ph idx="1"/>
          </p:nvPr>
        </p:nvSpPr>
        <p:spPr/>
        <p:txBody>
          <a:bodyPr/>
          <a:lstStyle/>
          <a:p>
            <a:pPr marL="342900" indent="-342900" algn="l">
              <a:buFont typeface="+mj-lt"/>
              <a:buAutoNum type="arabicPeriod"/>
            </a:pPr>
            <a:r>
              <a:rPr lang="fr-FR" b="1" i="0" dirty="0">
                <a:effectLst/>
                <a:latin typeface="Söhne"/>
              </a:rPr>
              <a:t>Organisation du Code :</a:t>
            </a:r>
          </a:p>
          <a:p>
            <a:pPr algn="l">
              <a:buFont typeface="Arial" panose="020B0604020202020204" pitchFamily="34" charset="0"/>
              <a:buChar char="•"/>
            </a:pPr>
            <a:r>
              <a:rPr lang="fr-FR" b="1" i="0" dirty="0">
                <a:effectLst/>
                <a:latin typeface="Söhne"/>
              </a:rPr>
              <a:t>POO :</a:t>
            </a:r>
            <a:r>
              <a:rPr lang="fr-FR" b="0" i="0" dirty="0">
                <a:effectLst/>
                <a:latin typeface="Söhne"/>
              </a:rPr>
              <a:t> Le code est organisé autour d'objets, qui sont des instances de classes. Chaque objet représente une entité autonome avec ses propres attributs et méthodes. La POO encourage la modularité et la réutilisabilité du code.</a:t>
            </a:r>
          </a:p>
          <a:p>
            <a:pPr algn="l">
              <a:buFont typeface="Arial" panose="020B0604020202020204" pitchFamily="34" charset="0"/>
              <a:buChar char="•"/>
            </a:pPr>
            <a:r>
              <a:rPr lang="fr-FR" b="1" i="0" dirty="0">
                <a:effectLst/>
                <a:latin typeface="Söhne"/>
              </a:rPr>
              <a:t>Procédural :</a:t>
            </a:r>
            <a:r>
              <a:rPr lang="fr-FR" b="0" i="0" dirty="0">
                <a:effectLst/>
                <a:latin typeface="Söhne"/>
              </a:rPr>
              <a:t> Le code est organisé autour de procédures et de fonctions. Les données sont souvent stockées dans des structures de données et les fonctions les manipulent. La modularité est réalisée par la division du code en fonctions, mais la réutilisabilité est généralement plus limitée qu'en POO.</a:t>
            </a:r>
          </a:p>
          <a:p>
            <a:pPr marL="0" indent="0">
              <a:buNone/>
            </a:pPr>
            <a:endParaRPr lang="fr-FR" dirty="0"/>
          </a:p>
        </p:txBody>
      </p:sp>
    </p:spTree>
    <p:extLst>
      <p:ext uri="{BB962C8B-B14F-4D97-AF65-F5344CB8AC3E}">
        <p14:creationId xmlns:p14="http://schemas.microsoft.com/office/powerpoint/2010/main" val="2717361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DCA904-5E9F-A6D1-2114-16CFAFE29FF2}"/>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124BF57C-7199-81D9-AF1B-C09B78DF1F75}"/>
              </a:ext>
            </a:extLst>
          </p:cNvPr>
          <p:cNvSpPr>
            <a:spLocks noGrp="1"/>
          </p:cNvSpPr>
          <p:nvPr>
            <p:ph idx="1"/>
          </p:nvPr>
        </p:nvSpPr>
        <p:spPr/>
        <p:txBody>
          <a:bodyPr/>
          <a:lstStyle/>
          <a:p>
            <a:pPr marL="342900" indent="-342900" algn="l">
              <a:buFont typeface="+mj-lt"/>
              <a:buAutoNum type="arabicPeriod" startAt="2"/>
            </a:pPr>
            <a:r>
              <a:rPr lang="fr-FR" b="1" i="0" dirty="0">
                <a:effectLst/>
                <a:latin typeface="Söhne"/>
              </a:rPr>
              <a:t>Abstraction :</a:t>
            </a:r>
          </a:p>
          <a:p>
            <a:pPr algn="l">
              <a:buFont typeface="Arial" panose="020B0604020202020204" pitchFamily="34" charset="0"/>
              <a:buChar char="•"/>
            </a:pPr>
            <a:r>
              <a:rPr lang="fr-FR" b="1" i="0" dirty="0">
                <a:effectLst/>
                <a:latin typeface="Söhne"/>
              </a:rPr>
              <a:t>POO :</a:t>
            </a:r>
            <a:r>
              <a:rPr lang="fr-FR" b="0" i="0" dirty="0">
                <a:effectLst/>
                <a:latin typeface="Söhne"/>
              </a:rPr>
              <a:t> La POO favorise l'abstraction en masquant les détails internes d'une classe et en exposant une interface claire. Les utilisateurs peuvent interagir avec les objets sans avoir à connaître tous les détails de leur implémentation interne.</a:t>
            </a:r>
          </a:p>
          <a:p>
            <a:pPr algn="l">
              <a:buFont typeface="Arial" panose="020B0604020202020204" pitchFamily="34" charset="0"/>
              <a:buChar char="•"/>
            </a:pPr>
            <a:r>
              <a:rPr lang="fr-FR" b="1" i="0" dirty="0">
                <a:effectLst/>
                <a:latin typeface="Söhne"/>
              </a:rPr>
              <a:t>Procédural :</a:t>
            </a:r>
            <a:r>
              <a:rPr lang="fr-FR" b="0" i="0" dirty="0">
                <a:effectLst/>
                <a:latin typeface="Söhne"/>
              </a:rPr>
              <a:t> L'abstraction en programmation procédurale est généralement réalisée en utilisant des fonctions pour encapsuler des blocs de code. Cependant, la séparation entre les données et les fonctions peut être moins claire.</a:t>
            </a:r>
          </a:p>
          <a:p>
            <a:pPr marL="0" indent="0">
              <a:buNone/>
            </a:pPr>
            <a:endParaRPr lang="fr-FR" dirty="0"/>
          </a:p>
        </p:txBody>
      </p:sp>
    </p:spTree>
    <p:extLst>
      <p:ext uri="{BB962C8B-B14F-4D97-AF65-F5344CB8AC3E}">
        <p14:creationId xmlns:p14="http://schemas.microsoft.com/office/powerpoint/2010/main" val="2085432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85416-D4C9-3BE7-5E6A-169E393F2DBF}"/>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66FE389E-4389-0F70-94BB-F7A35842A0F8}"/>
              </a:ext>
            </a:extLst>
          </p:cNvPr>
          <p:cNvSpPr>
            <a:spLocks noGrp="1"/>
          </p:cNvSpPr>
          <p:nvPr>
            <p:ph idx="1"/>
          </p:nvPr>
        </p:nvSpPr>
        <p:spPr/>
        <p:txBody>
          <a:bodyPr/>
          <a:lstStyle/>
          <a:p>
            <a:pPr marL="342900" indent="-342900" algn="l">
              <a:buFont typeface="+mj-lt"/>
              <a:buAutoNum type="arabicPeriod" startAt="3"/>
            </a:pPr>
            <a:r>
              <a:rPr lang="fr-FR" b="1" i="0" dirty="0">
                <a:effectLst/>
                <a:latin typeface="Söhne"/>
              </a:rPr>
              <a:t>Encapsulation :</a:t>
            </a:r>
          </a:p>
          <a:p>
            <a:pPr algn="l">
              <a:buFont typeface="Arial" panose="020B0604020202020204" pitchFamily="34" charset="0"/>
              <a:buChar char="•"/>
            </a:pPr>
            <a:r>
              <a:rPr lang="fr-FR" b="1" i="0" dirty="0">
                <a:effectLst/>
                <a:latin typeface="Söhne"/>
              </a:rPr>
              <a:t>POO :</a:t>
            </a:r>
            <a:r>
              <a:rPr lang="fr-FR" b="0" i="0" dirty="0">
                <a:effectLst/>
                <a:latin typeface="Söhne"/>
              </a:rPr>
              <a:t> L'encapsulation regroupe les données et les méthodes dans une unité autonome (la classe). Les données sont souvent protégées et l'accès à celles-ci se fait par des méthodes spécifiques.</a:t>
            </a:r>
          </a:p>
          <a:p>
            <a:pPr algn="l">
              <a:buFont typeface="Arial" panose="020B0604020202020204" pitchFamily="34" charset="0"/>
              <a:buChar char="•"/>
            </a:pPr>
            <a:r>
              <a:rPr lang="fr-FR" b="1" i="0" dirty="0">
                <a:effectLst/>
                <a:latin typeface="Söhne"/>
              </a:rPr>
              <a:t>Procédural :</a:t>
            </a:r>
            <a:r>
              <a:rPr lang="fr-FR" b="0" i="0" dirty="0">
                <a:effectLst/>
                <a:latin typeface="Söhne"/>
              </a:rPr>
              <a:t> Les données et les fonctions peuvent être séparées, mais l'encapsulation est moins stricte. Les données peuvent être accessibles à partir de différentes parties du programme.</a:t>
            </a:r>
          </a:p>
          <a:p>
            <a:pPr marL="0" indent="0">
              <a:buNone/>
            </a:pPr>
            <a:endParaRPr lang="fr-FR" dirty="0"/>
          </a:p>
        </p:txBody>
      </p:sp>
    </p:spTree>
    <p:extLst>
      <p:ext uri="{BB962C8B-B14F-4D97-AF65-F5344CB8AC3E}">
        <p14:creationId xmlns:p14="http://schemas.microsoft.com/office/powerpoint/2010/main" val="296555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FE777-FE64-9562-FC78-73B730C9850A}"/>
              </a:ext>
            </a:extLst>
          </p:cNvPr>
          <p:cNvSpPr>
            <a:spLocks noGrp="1"/>
          </p:cNvSpPr>
          <p:nvPr>
            <p:ph type="title"/>
          </p:nvPr>
        </p:nvSpPr>
        <p:spPr/>
        <p:txBody>
          <a:bodyPr/>
          <a:lstStyle/>
          <a:p>
            <a:r>
              <a:rPr lang="fr-FR" dirty="0" err="1"/>
              <a:t>QU’est</a:t>
            </a:r>
            <a:r>
              <a:rPr lang="fr-FR" dirty="0"/>
              <a:t> ce que la POO?</a:t>
            </a:r>
          </a:p>
        </p:txBody>
      </p:sp>
    </p:spTree>
    <p:extLst>
      <p:ext uri="{BB962C8B-B14F-4D97-AF65-F5344CB8AC3E}">
        <p14:creationId xmlns:p14="http://schemas.microsoft.com/office/powerpoint/2010/main" val="1942587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78073-40CC-A1DB-BD02-8D11C9E8BD1A}"/>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3BA8B417-D387-8E56-05F7-F5CE1C92D531}"/>
              </a:ext>
            </a:extLst>
          </p:cNvPr>
          <p:cNvSpPr>
            <a:spLocks noGrp="1"/>
          </p:cNvSpPr>
          <p:nvPr>
            <p:ph idx="1"/>
          </p:nvPr>
        </p:nvSpPr>
        <p:spPr/>
        <p:txBody>
          <a:bodyPr/>
          <a:lstStyle/>
          <a:p>
            <a:pPr marL="342900" indent="-342900" algn="l">
              <a:buFont typeface="+mj-lt"/>
              <a:buAutoNum type="arabicPeriod" startAt="4"/>
            </a:pPr>
            <a:r>
              <a:rPr lang="fr-FR" b="1" i="0" dirty="0">
                <a:effectLst/>
                <a:latin typeface="Söhne"/>
              </a:rPr>
              <a:t>Héritage :</a:t>
            </a:r>
          </a:p>
          <a:p>
            <a:pPr algn="l">
              <a:buFont typeface="Arial" panose="020B0604020202020204" pitchFamily="34" charset="0"/>
              <a:buChar char="•"/>
            </a:pPr>
            <a:r>
              <a:rPr lang="fr-FR" b="1" i="0" dirty="0">
                <a:effectLst/>
                <a:latin typeface="Söhne"/>
              </a:rPr>
              <a:t>POO :</a:t>
            </a:r>
            <a:r>
              <a:rPr lang="fr-FR" b="0" i="0" dirty="0">
                <a:effectLst/>
                <a:latin typeface="Söhne"/>
              </a:rPr>
              <a:t> L'héritage permet la création de nouvelles classes basées sur des classes existantes. Cela favorise la réutilisabilité du code en permettant à une classe de hériter des propriétés et des méthodes d'une autre.</a:t>
            </a:r>
          </a:p>
          <a:p>
            <a:pPr algn="l">
              <a:buFont typeface="Arial" panose="020B0604020202020204" pitchFamily="34" charset="0"/>
              <a:buChar char="•"/>
            </a:pPr>
            <a:r>
              <a:rPr lang="fr-FR" b="1" i="0" dirty="0">
                <a:effectLst/>
                <a:latin typeface="Söhne"/>
              </a:rPr>
              <a:t>Procédural :</a:t>
            </a:r>
            <a:r>
              <a:rPr lang="fr-FR" b="0" i="0" dirty="0">
                <a:effectLst/>
                <a:latin typeface="Söhne"/>
              </a:rPr>
              <a:t> L'héritage n'est généralement pas une caractéristique inhérente à la programmation procédurale. La réutilisabilité est souvent obtenue par la réutilisation de fonctions.</a:t>
            </a:r>
          </a:p>
          <a:p>
            <a:pPr marL="0" indent="0">
              <a:buNone/>
            </a:pPr>
            <a:endParaRPr lang="fr-FR" dirty="0"/>
          </a:p>
        </p:txBody>
      </p:sp>
    </p:spTree>
    <p:extLst>
      <p:ext uri="{BB962C8B-B14F-4D97-AF65-F5344CB8AC3E}">
        <p14:creationId xmlns:p14="http://schemas.microsoft.com/office/powerpoint/2010/main" val="721426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6EF08F-183E-787F-A6A2-BA75C4077C96}"/>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48B68684-C465-FA3A-87E9-41AC3498B78F}"/>
              </a:ext>
            </a:extLst>
          </p:cNvPr>
          <p:cNvSpPr>
            <a:spLocks noGrp="1"/>
          </p:cNvSpPr>
          <p:nvPr>
            <p:ph idx="1"/>
          </p:nvPr>
        </p:nvSpPr>
        <p:spPr/>
        <p:txBody>
          <a:bodyPr/>
          <a:lstStyle/>
          <a:p>
            <a:pPr marL="342900" indent="-342900" algn="l">
              <a:buFont typeface="+mj-lt"/>
              <a:buAutoNum type="arabicPeriod" startAt="5"/>
            </a:pPr>
            <a:r>
              <a:rPr lang="fr-FR" b="1" i="0" dirty="0">
                <a:effectLst/>
                <a:latin typeface="Söhne"/>
              </a:rPr>
              <a:t>Polymorphisme :</a:t>
            </a:r>
          </a:p>
          <a:p>
            <a:pPr algn="l">
              <a:buFont typeface="Arial" panose="020B0604020202020204" pitchFamily="34" charset="0"/>
              <a:buChar char="•"/>
            </a:pPr>
            <a:r>
              <a:rPr lang="fr-FR" b="1" i="0" dirty="0">
                <a:effectLst/>
                <a:latin typeface="Söhne"/>
              </a:rPr>
              <a:t>POO :</a:t>
            </a:r>
            <a:r>
              <a:rPr lang="fr-FR" b="0" i="0" dirty="0">
                <a:effectLst/>
                <a:latin typeface="Söhne"/>
              </a:rPr>
              <a:t> Le polymorphisme permet à des objets de différentes classes d'être traités de manière homogène. Cela simplifie l'écriture de code en utilisant des interfaces communes pour des objets de types différents.</a:t>
            </a:r>
          </a:p>
          <a:p>
            <a:pPr algn="l">
              <a:buFont typeface="Arial" panose="020B0604020202020204" pitchFamily="34" charset="0"/>
              <a:buChar char="•"/>
            </a:pPr>
            <a:r>
              <a:rPr lang="fr-FR" b="1" i="0" dirty="0">
                <a:effectLst/>
                <a:latin typeface="Söhne"/>
              </a:rPr>
              <a:t>Procédural :</a:t>
            </a:r>
            <a:r>
              <a:rPr lang="fr-FR" b="0" i="0" dirty="0">
                <a:effectLst/>
                <a:latin typeface="Söhne"/>
              </a:rPr>
              <a:t> Le polymorphisme est généralement moins naturel en programmation procédurale. Des techniques telles que la surcharge de fonctions peuvent être utilisées, mais elles peuvent être moins flexibles que le polymorphisme en POO.</a:t>
            </a:r>
          </a:p>
          <a:p>
            <a:pPr marL="0" indent="0">
              <a:buNone/>
            </a:pPr>
            <a:endParaRPr lang="fr-FR" dirty="0"/>
          </a:p>
        </p:txBody>
      </p:sp>
    </p:spTree>
    <p:extLst>
      <p:ext uri="{BB962C8B-B14F-4D97-AF65-F5344CB8AC3E}">
        <p14:creationId xmlns:p14="http://schemas.microsoft.com/office/powerpoint/2010/main" val="2812194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4774C-401E-1F62-5AF2-BE3A84E9A66C}"/>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7B349CBA-72F2-661D-1B73-ABB618142B5C}"/>
              </a:ext>
            </a:extLst>
          </p:cNvPr>
          <p:cNvSpPr>
            <a:spLocks noGrp="1"/>
          </p:cNvSpPr>
          <p:nvPr>
            <p:ph idx="1"/>
          </p:nvPr>
        </p:nvSpPr>
        <p:spPr/>
        <p:txBody>
          <a:bodyPr/>
          <a:lstStyle/>
          <a:p>
            <a:pPr marL="342900" indent="-342900" algn="l">
              <a:buFont typeface="+mj-lt"/>
              <a:buAutoNum type="arabicPeriod" startAt="6"/>
            </a:pPr>
            <a:r>
              <a:rPr lang="fr-FR" b="1" i="0" dirty="0">
                <a:effectLst/>
                <a:latin typeface="Söhne"/>
              </a:rPr>
              <a:t>Réutilisabilité :</a:t>
            </a:r>
          </a:p>
          <a:p>
            <a:pPr algn="l">
              <a:buFont typeface="Arial" panose="020B0604020202020204" pitchFamily="34" charset="0"/>
              <a:buChar char="•"/>
            </a:pPr>
            <a:r>
              <a:rPr lang="fr-FR" b="1" i="0" dirty="0">
                <a:effectLst/>
                <a:latin typeface="Söhne"/>
              </a:rPr>
              <a:t>POO :</a:t>
            </a:r>
            <a:r>
              <a:rPr lang="fr-FR" b="0" i="0" dirty="0">
                <a:effectLst/>
                <a:latin typeface="Söhne"/>
              </a:rPr>
              <a:t> La réutilisabilité est encouragée par la création de classes et d'objets réutilisables. Les développeurs peuvent réutiliser des classes existantes pour créer de nouvelles classes.</a:t>
            </a:r>
          </a:p>
          <a:p>
            <a:pPr algn="l">
              <a:buFont typeface="Arial" panose="020B0604020202020204" pitchFamily="34" charset="0"/>
              <a:buChar char="•"/>
            </a:pPr>
            <a:r>
              <a:rPr lang="fr-FR" b="1" i="0" dirty="0">
                <a:effectLst/>
                <a:latin typeface="Söhne"/>
              </a:rPr>
              <a:t>Procédural :</a:t>
            </a:r>
            <a:r>
              <a:rPr lang="fr-FR" b="0" i="0" dirty="0">
                <a:effectLst/>
                <a:latin typeface="Söhne"/>
              </a:rPr>
              <a:t> La réutilisabilité est souvent limitée à la réutilisation de fonctions. Les données et les fonctions ne sont pas nécessairement encapsulées ensemble de manière stricte.</a:t>
            </a:r>
          </a:p>
          <a:p>
            <a:pPr marL="0" indent="0">
              <a:buNone/>
            </a:pPr>
            <a:endParaRPr lang="fr-FR" dirty="0"/>
          </a:p>
        </p:txBody>
      </p:sp>
    </p:spTree>
    <p:extLst>
      <p:ext uri="{BB962C8B-B14F-4D97-AF65-F5344CB8AC3E}">
        <p14:creationId xmlns:p14="http://schemas.microsoft.com/office/powerpoint/2010/main" val="1206284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B7039-52D9-F9A7-A3D5-6A2285E69A38}"/>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68A4A20F-2B83-6DF3-F63F-11FD3614E20D}"/>
              </a:ext>
            </a:extLst>
          </p:cNvPr>
          <p:cNvSpPr>
            <a:spLocks noGrp="1"/>
          </p:cNvSpPr>
          <p:nvPr>
            <p:ph idx="1"/>
          </p:nvPr>
        </p:nvSpPr>
        <p:spPr/>
        <p:txBody>
          <a:bodyPr/>
          <a:lstStyle/>
          <a:p>
            <a:pPr marL="342900" indent="-342900" algn="l">
              <a:buFont typeface="+mj-lt"/>
              <a:buAutoNum type="arabicPeriod" startAt="7"/>
            </a:pPr>
            <a:r>
              <a:rPr lang="fr-FR" b="1" i="0" dirty="0">
                <a:effectLst/>
                <a:latin typeface="Söhne"/>
              </a:rPr>
              <a:t>Complexité et Maintenance :</a:t>
            </a:r>
          </a:p>
          <a:p>
            <a:pPr algn="l">
              <a:buFont typeface="Arial" panose="020B0604020202020204" pitchFamily="34" charset="0"/>
              <a:buChar char="•"/>
            </a:pPr>
            <a:r>
              <a:rPr lang="fr-FR" b="1" i="0" dirty="0">
                <a:effectLst/>
                <a:latin typeface="Söhne"/>
              </a:rPr>
              <a:t>POO :</a:t>
            </a:r>
            <a:r>
              <a:rPr lang="fr-FR" b="0" i="0" dirty="0">
                <a:effectLst/>
                <a:latin typeface="Söhne"/>
              </a:rPr>
              <a:t> La POO facilite la gestion de la complexité en organisant le code en objets modulaires. La maintenance est généralement plus facile, car les modifications peuvent être apportées à des parties spécifiques du code sans affecter le reste.</a:t>
            </a:r>
          </a:p>
          <a:p>
            <a:pPr algn="l">
              <a:buFont typeface="Arial" panose="020B0604020202020204" pitchFamily="34" charset="0"/>
              <a:buChar char="•"/>
            </a:pPr>
            <a:r>
              <a:rPr lang="fr-FR" b="1" i="0" dirty="0">
                <a:effectLst/>
                <a:latin typeface="Söhne"/>
              </a:rPr>
              <a:t>Procédural :</a:t>
            </a:r>
            <a:r>
              <a:rPr lang="fr-FR" b="0" i="0" dirty="0">
                <a:effectLst/>
                <a:latin typeface="Söhne"/>
              </a:rPr>
              <a:t> La maintenance peut être plus complexe, car les changements dans une fonction peuvent avoir des effets sur d'autres parties du programme. La gestion de la complexité dépend fortement de la structuration du code.</a:t>
            </a:r>
          </a:p>
          <a:p>
            <a:pPr marL="0" indent="0">
              <a:buNone/>
            </a:pPr>
            <a:endParaRPr lang="fr-FR" dirty="0"/>
          </a:p>
        </p:txBody>
      </p:sp>
    </p:spTree>
    <p:extLst>
      <p:ext uri="{BB962C8B-B14F-4D97-AF65-F5344CB8AC3E}">
        <p14:creationId xmlns:p14="http://schemas.microsoft.com/office/powerpoint/2010/main" val="1291224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31A72-229C-4C68-0EB7-E5EA26B343B5}"/>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00AD0F68-313F-FD0B-4DFD-0CE1F098F5B7}"/>
              </a:ext>
            </a:extLst>
          </p:cNvPr>
          <p:cNvSpPr>
            <a:spLocks noGrp="1"/>
          </p:cNvSpPr>
          <p:nvPr>
            <p:ph idx="1"/>
          </p:nvPr>
        </p:nvSpPr>
        <p:spPr/>
        <p:txBody>
          <a:bodyPr/>
          <a:lstStyle/>
          <a:p>
            <a:pPr marL="342900" indent="-342900" algn="l">
              <a:buFont typeface="+mj-lt"/>
              <a:buAutoNum type="arabicPeriod" startAt="8"/>
            </a:pPr>
            <a:r>
              <a:rPr lang="fr-FR" b="1" i="0" dirty="0">
                <a:effectLst/>
                <a:latin typeface="Söhne"/>
              </a:rPr>
              <a:t>Exemple de Langages :</a:t>
            </a:r>
          </a:p>
          <a:p>
            <a:pPr algn="l">
              <a:buFont typeface="Arial" panose="020B0604020202020204" pitchFamily="34" charset="0"/>
              <a:buChar char="•"/>
            </a:pPr>
            <a:r>
              <a:rPr lang="fr-FR" b="1" i="0" dirty="0">
                <a:effectLst/>
                <a:latin typeface="Söhne"/>
              </a:rPr>
              <a:t>POO :</a:t>
            </a:r>
            <a:r>
              <a:rPr lang="fr-FR" b="0" i="0" dirty="0">
                <a:effectLst/>
                <a:latin typeface="Söhne"/>
              </a:rPr>
              <a:t> Langages comme Java, Python, C++, PHP (avec le support de la POO), etc.</a:t>
            </a:r>
          </a:p>
          <a:p>
            <a:pPr algn="l">
              <a:buFont typeface="Arial" panose="020B0604020202020204" pitchFamily="34" charset="0"/>
              <a:buChar char="•"/>
            </a:pPr>
            <a:r>
              <a:rPr lang="fr-FR" b="1" i="0" dirty="0">
                <a:effectLst/>
                <a:latin typeface="Söhne"/>
              </a:rPr>
              <a:t>Procédural :</a:t>
            </a:r>
            <a:r>
              <a:rPr lang="fr-FR" b="0" i="0" dirty="0">
                <a:effectLst/>
                <a:latin typeface="Söhne"/>
              </a:rPr>
              <a:t> Langages comme C, Pascal (tout en pouvant intégrer des concepts procéduraux), etc.</a:t>
            </a:r>
          </a:p>
          <a:p>
            <a:pPr marL="0" indent="0">
              <a:buNone/>
            </a:pPr>
            <a:endParaRPr lang="fr-FR" dirty="0"/>
          </a:p>
        </p:txBody>
      </p:sp>
    </p:spTree>
    <p:extLst>
      <p:ext uri="{BB962C8B-B14F-4D97-AF65-F5344CB8AC3E}">
        <p14:creationId xmlns:p14="http://schemas.microsoft.com/office/powerpoint/2010/main" val="1954601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5A34D-C9ED-1E91-46A1-FCFB3159E20A}"/>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A7538AE1-2FEF-0C99-47B3-3943D23449D1}"/>
              </a:ext>
            </a:extLst>
          </p:cNvPr>
          <p:cNvSpPr>
            <a:spLocks noGrp="1"/>
          </p:cNvSpPr>
          <p:nvPr>
            <p:ph idx="1"/>
          </p:nvPr>
        </p:nvSpPr>
        <p:spPr/>
        <p:txBody>
          <a:bodyPr/>
          <a:lstStyle/>
          <a:p>
            <a:pPr marL="342900" indent="-342900" algn="l">
              <a:buFont typeface="+mj-lt"/>
              <a:buAutoNum type="arabicPeriod" startAt="9"/>
            </a:pPr>
            <a:r>
              <a:rPr lang="fr-FR" b="1" i="0" dirty="0">
                <a:effectLst/>
                <a:latin typeface="Söhne"/>
              </a:rPr>
              <a:t>Applications Pratiques :</a:t>
            </a:r>
          </a:p>
          <a:p>
            <a:pPr algn="l">
              <a:buFont typeface="Arial" panose="020B0604020202020204" pitchFamily="34" charset="0"/>
              <a:buChar char="•"/>
            </a:pPr>
            <a:r>
              <a:rPr lang="fr-FR" b="1" i="0" dirty="0">
                <a:effectLst/>
                <a:latin typeface="Söhne"/>
              </a:rPr>
              <a:t>POO :</a:t>
            </a:r>
            <a:r>
              <a:rPr lang="fr-FR" b="0" i="0" dirty="0">
                <a:effectLst/>
                <a:latin typeface="Söhne"/>
              </a:rPr>
              <a:t> Adaptée aux applications complexes, systèmes d'information, développement d'interfaces graphiques, jeux vidéo, etc.</a:t>
            </a:r>
          </a:p>
          <a:p>
            <a:pPr algn="l">
              <a:buFont typeface="Arial" panose="020B0604020202020204" pitchFamily="34" charset="0"/>
              <a:buChar char="•"/>
            </a:pPr>
            <a:r>
              <a:rPr lang="fr-FR" b="1" i="0" dirty="0">
                <a:effectLst/>
                <a:latin typeface="Söhne"/>
              </a:rPr>
              <a:t>Procédural :</a:t>
            </a:r>
            <a:r>
              <a:rPr lang="fr-FR" b="0" i="0" dirty="0">
                <a:effectLst/>
                <a:latin typeface="Söhne"/>
              </a:rPr>
              <a:t> Souvent utilisée pour des scripts, des programmes simples, ou lorsque la complexité du problème ne nécessite pas la richesse de la POO.</a:t>
            </a:r>
          </a:p>
          <a:p>
            <a:pPr marL="0" indent="0">
              <a:buNone/>
            </a:pPr>
            <a:endParaRPr lang="fr-FR" dirty="0"/>
          </a:p>
        </p:txBody>
      </p:sp>
    </p:spTree>
    <p:extLst>
      <p:ext uri="{BB962C8B-B14F-4D97-AF65-F5344CB8AC3E}">
        <p14:creationId xmlns:p14="http://schemas.microsoft.com/office/powerpoint/2010/main" val="69377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03FA5-0DD4-D773-F98D-1C8AD1EA6EDB}"/>
              </a:ext>
            </a:extLst>
          </p:cNvPr>
          <p:cNvSpPr>
            <a:spLocks noGrp="1"/>
          </p:cNvSpPr>
          <p:nvPr>
            <p:ph type="title"/>
          </p:nvPr>
        </p:nvSpPr>
        <p:spPr/>
        <p:txBody>
          <a:bodyPr/>
          <a:lstStyle/>
          <a:p>
            <a:r>
              <a:rPr lang="fr-FR" dirty="0"/>
              <a:t>Comparaison avec la programmation procédurale</a:t>
            </a:r>
          </a:p>
        </p:txBody>
      </p:sp>
      <p:sp>
        <p:nvSpPr>
          <p:cNvPr id="3" name="Espace réservé du contenu 2">
            <a:extLst>
              <a:ext uri="{FF2B5EF4-FFF2-40B4-BE49-F238E27FC236}">
                <a16:creationId xmlns:a16="http://schemas.microsoft.com/office/drawing/2014/main" id="{9AEB329C-07EB-5B37-DFE7-E81A9920B8A0}"/>
              </a:ext>
            </a:extLst>
          </p:cNvPr>
          <p:cNvSpPr>
            <a:spLocks noGrp="1"/>
          </p:cNvSpPr>
          <p:nvPr>
            <p:ph idx="1"/>
          </p:nvPr>
        </p:nvSpPr>
        <p:spPr/>
        <p:txBody>
          <a:bodyPr/>
          <a:lstStyle/>
          <a:p>
            <a:pPr marL="0" indent="0">
              <a:buNone/>
            </a:pPr>
            <a:r>
              <a:rPr lang="fr-FR" b="0" i="0" dirty="0">
                <a:effectLst/>
                <a:latin typeface="Söhne"/>
              </a:rPr>
              <a:t>En conclusion, la POO et la programmation procédurale sont des approches différentes pour concevoir des logiciels. Le choix entre les deux dépend souvent de la nature du problème à résoudre, de la complexité du projet, et des préférences du développeur. La POO est souvent préférée pour sa capacité à gérer la complexité et à favoriser la réutilisabilité et la maintenance du code.</a:t>
            </a:r>
            <a:endParaRPr lang="fr-FR" dirty="0"/>
          </a:p>
        </p:txBody>
      </p:sp>
    </p:spTree>
    <p:extLst>
      <p:ext uri="{BB962C8B-B14F-4D97-AF65-F5344CB8AC3E}">
        <p14:creationId xmlns:p14="http://schemas.microsoft.com/office/powerpoint/2010/main" val="1221445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7101E9-FF8B-9DD8-3DF2-17E41C175260}"/>
              </a:ext>
            </a:extLst>
          </p:cNvPr>
          <p:cNvSpPr>
            <a:spLocks noGrp="1"/>
          </p:cNvSpPr>
          <p:nvPr>
            <p:ph type="title"/>
          </p:nvPr>
        </p:nvSpPr>
        <p:spPr/>
        <p:txBody>
          <a:bodyPr/>
          <a:lstStyle/>
          <a:p>
            <a:r>
              <a:rPr lang="fr-FR" dirty="0"/>
              <a:t>Principes fondamentaux</a:t>
            </a:r>
          </a:p>
        </p:txBody>
      </p:sp>
      <p:sp>
        <p:nvSpPr>
          <p:cNvPr id="3" name="Espace réservé du texte 2">
            <a:extLst>
              <a:ext uri="{FF2B5EF4-FFF2-40B4-BE49-F238E27FC236}">
                <a16:creationId xmlns:a16="http://schemas.microsoft.com/office/drawing/2014/main" id="{35A6062F-5A19-D349-57FF-8BFDB494B0D6}"/>
              </a:ext>
            </a:extLst>
          </p:cNvPr>
          <p:cNvSpPr>
            <a:spLocks noGrp="1"/>
          </p:cNvSpPr>
          <p:nvPr>
            <p:ph type="body" idx="1"/>
          </p:nvPr>
        </p:nvSpPr>
        <p:spPr/>
        <p:txBody>
          <a:bodyPr/>
          <a:lstStyle/>
          <a:p>
            <a:r>
              <a:rPr lang="fr-FR" dirty="0"/>
              <a:t>Objets, classes et instances</a:t>
            </a:r>
          </a:p>
        </p:txBody>
      </p:sp>
    </p:spTree>
    <p:extLst>
      <p:ext uri="{BB962C8B-B14F-4D97-AF65-F5344CB8AC3E}">
        <p14:creationId xmlns:p14="http://schemas.microsoft.com/office/powerpoint/2010/main" val="4273218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26848-FB64-224D-29A0-F5136614FB73}"/>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C6E1484D-7EEC-94D4-594E-73B20F8313E8}"/>
              </a:ext>
            </a:extLst>
          </p:cNvPr>
          <p:cNvSpPr>
            <a:spLocks noGrp="1"/>
          </p:cNvSpPr>
          <p:nvPr>
            <p:ph idx="1"/>
          </p:nvPr>
        </p:nvSpPr>
        <p:spPr/>
        <p:txBody>
          <a:bodyPr/>
          <a:lstStyle/>
          <a:p>
            <a:pPr marL="0" indent="0">
              <a:buNone/>
            </a:pPr>
            <a:r>
              <a:rPr lang="fr-FR" b="0" i="0" dirty="0">
                <a:effectLst/>
                <a:latin typeface="Söhne"/>
              </a:rPr>
              <a:t>Les concepts fondamentaux de la programmation orientée objet (POO) sont les objets, les classes et les instances. Comprendre ces concepts est essentiel pour saisir le fonctionnement de la POO.</a:t>
            </a:r>
            <a:endParaRPr lang="fr-FR" dirty="0"/>
          </a:p>
        </p:txBody>
      </p:sp>
    </p:spTree>
    <p:extLst>
      <p:ext uri="{BB962C8B-B14F-4D97-AF65-F5344CB8AC3E}">
        <p14:creationId xmlns:p14="http://schemas.microsoft.com/office/powerpoint/2010/main" val="2611062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DC9660-885B-6AC2-BA2D-840688A29CB7}"/>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0A9E6933-156E-2E74-F909-3234950954D3}"/>
              </a:ext>
            </a:extLst>
          </p:cNvPr>
          <p:cNvSpPr>
            <a:spLocks noGrp="1"/>
          </p:cNvSpPr>
          <p:nvPr>
            <p:ph idx="1"/>
          </p:nvPr>
        </p:nvSpPr>
        <p:spPr>
          <a:xfrm>
            <a:off x="685801" y="1528175"/>
            <a:ext cx="11163821" cy="5329825"/>
          </a:xfrm>
        </p:spPr>
        <p:txBody>
          <a:bodyPr>
            <a:normAutofit/>
          </a:bodyPr>
          <a:lstStyle/>
          <a:p>
            <a:pPr marL="342900" indent="-342900" algn="l">
              <a:buFont typeface="+mj-lt"/>
              <a:buAutoNum type="arabicPeriod"/>
            </a:pPr>
            <a:r>
              <a:rPr lang="fr-FR" b="1" i="0" dirty="0">
                <a:effectLst/>
                <a:latin typeface="Söhne"/>
              </a:rPr>
              <a:t>Objets :</a:t>
            </a:r>
          </a:p>
          <a:p>
            <a:pPr algn="l">
              <a:buFont typeface="Arial" panose="020B0604020202020204" pitchFamily="34" charset="0"/>
              <a:buChar char="•"/>
            </a:pPr>
            <a:r>
              <a:rPr lang="fr-FR" b="1" i="0" dirty="0">
                <a:effectLst/>
                <a:latin typeface="Söhne"/>
              </a:rPr>
              <a:t>Définition :</a:t>
            </a:r>
            <a:r>
              <a:rPr lang="fr-FR" b="0" i="0" dirty="0">
                <a:effectLst/>
                <a:latin typeface="Söhne"/>
              </a:rPr>
              <a:t> Un objet est une instance concrète ou abstraite d'une classe. Il représente une entité autonome qui peut avoir des propriétés (attributs) et des comportements (méthodes). Un objet est une réalisation spécifique de la structure définie par une classe.</a:t>
            </a:r>
          </a:p>
          <a:p>
            <a:pPr algn="l">
              <a:buFont typeface="Arial" panose="020B0604020202020204" pitchFamily="34" charset="0"/>
              <a:buChar char="•"/>
            </a:pPr>
            <a:r>
              <a:rPr lang="fr-FR" b="1" i="0" dirty="0">
                <a:effectLst/>
                <a:latin typeface="Söhne"/>
              </a:rPr>
              <a:t>Caractéristiques :</a:t>
            </a:r>
            <a:endParaRPr lang="fr-FR" b="0" i="0" dirty="0">
              <a:effectLst/>
              <a:latin typeface="Söhne"/>
            </a:endParaRPr>
          </a:p>
          <a:p>
            <a:pPr marL="742950" lvl="1" indent="-285750" algn="l">
              <a:buFont typeface="Arial" panose="020B0604020202020204" pitchFamily="34" charset="0"/>
              <a:buChar char="•"/>
            </a:pPr>
            <a:r>
              <a:rPr lang="fr-FR" b="1" i="0" dirty="0">
                <a:effectLst/>
                <a:latin typeface="Söhne"/>
              </a:rPr>
              <a:t>Attributs :</a:t>
            </a:r>
            <a:r>
              <a:rPr lang="fr-FR" b="0" i="0" dirty="0">
                <a:effectLst/>
                <a:latin typeface="Söhne"/>
              </a:rPr>
              <a:t> Les propriétés d'un objet, représentant son état. Par exemple, une classe "Voiture" peut avoir des attributs tels que "couleur", "marque" et "vitesse".</a:t>
            </a:r>
          </a:p>
          <a:p>
            <a:pPr marL="742950" lvl="1" indent="-285750" algn="l">
              <a:buFont typeface="Arial" panose="020B0604020202020204" pitchFamily="34" charset="0"/>
              <a:buChar char="•"/>
            </a:pPr>
            <a:r>
              <a:rPr lang="fr-FR" b="1" i="0" dirty="0">
                <a:effectLst/>
                <a:latin typeface="Söhne"/>
              </a:rPr>
              <a:t>Méthodes :</a:t>
            </a:r>
            <a:r>
              <a:rPr lang="fr-FR" b="0" i="0" dirty="0">
                <a:effectLst/>
                <a:latin typeface="Söhne"/>
              </a:rPr>
              <a:t> Les actions que l'objet peut effectuer, représentant son comportement. Par exemple, une classe "Voiture" peut avoir des méthodes comme "accélérer", "freiner" et "allumer les phares".</a:t>
            </a:r>
          </a:p>
          <a:p>
            <a:pPr algn="l">
              <a:buFont typeface="Arial" panose="020B0604020202020204" pitchFamily="34" charset="0"/>
              <a:buChar char="•"/>
            </a:pPr>
            <a:r>
              <a:rPr lang="fr-FR" b="1" i="0" dirty="0">
                <a:effectLst/>
                <a:latin typeface="Söhne"/>
              </a:rPr>
              <a:t>Exemple :</a:t>
            </a:r>
            <a:r>
              <a:rPr lang="fr-FR" b="0" i="0" dirty="0">
                <a:effectLst/>
                <a:latin typeface="Söhne"/>
              </a:rPr>
              <a:t> Si "Voiture" est une classe, une instance spécifique de cette classe pourrait être une voiture particulière, par exemple, une "Voiture Rouge de Marque X à une vitesse de 60 km/h".</a:t>
            </a:r>
          </a:p>
          <a:p>
            <a:pPr marL="0" indent="0">
              <a:buNone/>
            </a:pPr>
            <a:endParaRPr lang="fr-FR" dirty="0"/>
          </a:p>
        </p:txBody>
      </p:sp>
    </p:spTree>
    <p:extLst>
      <p:ext uri="{BB962C8B-B14F-4D97-AF65-F5344CB8AC3E}">
        <p14:creationId xmlns:p14="http://schemas.microsoft.com/office/powerpoint/2010/main" val="408669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4FD368-4852-CE88-6189-398C7A436727}"/>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08C546E6-ED80-866E-F7DA-59A519657C3B}"/>
              </a:ext>
            </a:extLst>
          </p:cNvPr>
          <p:cNvSpPr>
            <a:spLocks noGrp="1"/>
          </p:cNvSpPr>
          <p:nvPr>
            <p:ph idx="1"/>
          </p:nvPr>
        </p:nvSpPr>
        <p:spPr/>
        <p:txBody>
          <a:bodyPr/>
          <a:lstStyle/>
          <a:p>
            <a:pPr marL="0" indent="0">
              <a:buNone/>
            </a:pPr>
            <a:r>
              <a:rPr lang="fr-FR" b="0" i="0" dirty="0">
                <a:effectLst/>
                <a:latin typeface="Söhne"/>
              </a:rPr>
              <a:t>La programmation orientée objet (POO) est un paradigme de programmation qui repose sur le concept d'"objets". C'est une approche de modélisation du code qui vise à organiser et structurer le programme de manière à refléter le monde réel, en représentant les entités et les interactions entre elles.</a:t>
            </a:r>
            <a:endParaRPr lang="fr-FR" dirty="0"/>
          </a:p>
        </p:txBody>
      </p:sp>
    </p:spTree>
    <p:extLst>
      <p:ext uri="{BB962C8B-B14F-4D97-AF65-F5344CB8AC3E}">
        <p14:creationId xmlns:p14="http://schemas.microsoft.com/office/powerpoint/2010/main" val="2751983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548F8-DFDC-81B1-4919-52AC3A0A6378}"/>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90D97AC6-E9FD-BD11-67DC-F6F7A8421037}"/>
              </a:ext>
            </a:extLst>
          </p:cNvPr>
          <p:cNvSpPr>
            <a:spLocks noGrp="1"/>
          </p:cNvSpPr>
          <p:nvPr>
            <p:ph idx="1"/>
          </p:nvPr>
        </p:nvSpPr>
        <p:spPr>
          <a:xfrm>
            <a:off x="685801" y="1540701"/>
            <a:ext cx="11251503" cy="5210828"/>
          </a:xfrm>
        </p:spPr>
        <p:txBody>
          <a:bodyPr/>
          <a:lstStyle/>
          <a:p>
            <a:pPr marL="342900" indent="-342900" algn="l">
              <a:buFont typeface="+mj-lt"/>
              <a:buAutoNum type="arabicPeriod" startAt="2"/>
            </a:pPr>
            <a:r>
              <a:rPr lang="fr-FR" b="1" i="0" dirty="0">
                <a:effectLst/>
                <a:latin typeface="Söhne"/>
              </a:rPr>
              <a:t>Classes :</a:t>
            </a:r>
          </a:p>
          <a:p>
            <a:pPr algn="l">
              <a:buFont typeface="Arial" panose="020B0604020202020204" pitchFamily="34" charset="0"/>
              <a:buChar char="•"/>
            </a:pPr>
            <a:r>
              <a:rPr lang="fr-FR" b="1" i="0" dirty="0">
                <a:effectLst/>
                <a:latin typeface="Söhne"/>
              </a:rPr>
              <a:t>Définition :</a:t>
            </a:r>
            <a:r>
              <a:rPr lang="fr-FR" b="0" i="0" dirty="0">
                <a:effectLst/>
                <a:latin typeface="Söhne"/>
              </a:rPr>
              <a:t> Une classe est un modèle, un plan ou un prototype permettant de créer des objets. Elle définit la structure commune pour un ensemble d'objets partageant des caractéristiques similaires. Une classe est comme un moule à partir duquel des objets peuvent être créés.</a:t>
            </a:r>
          </a:p>
          <a:p>
            <a:pPr algn="l">
              <a:buFont typeface="Arial" panose="020B0604020202020204" pitchFamily="34" charset="0"/>
              <a:buChar char="•"/>
            </a:pPr>
            <a:r>
              <a:rPr lang="fr-FR" b="1" i="0" dirty="0">
                <a:effectLst/>
                <a:latin typeface="Söhne"/>
              </a:rPr>
              <a:t>Caractéristiques :</a:t>
            </a:r>
            <a:endParaRPr lang="fr-FR" b="0" i="0" dirty="0">
              <a:effectLst/>
              <a:latin typeface="Söhne"/>
            </a:endParaRPr>
          </a:p>
          <a:p>
            <a:pPr marL="742950" lvl="1" indent="-285750" algn="l">
              <a:buFont typeface="Arial" panose="020B0604020202020204" pitchFamily="34" charset="0"/>
              <a:buChar char="•"/>
            </a:pPr>
            <a:r>
              <a:rPr lang="fr-FR" b="1" i="0" dirty="0">
                <a:effectLst/>
                <a:latin typeface="Söhne"/>
              </a:rPr>
              <a:t>Attributs :</a:t>
            </a:r>
            <a:r>
              <a:rPr lang="fr-FR" b="0" i="0" dirty="0">
                <a:effectLst/>
                <a:latin typeface="Söhne"/>
              </a:rPr>
              <a:t> Les variables qui décrivent l'état de la classe et de ses instances.</a:t>
            </a:r>
          </a:p>
          <a:p>
            <a:pPr marL="742950" lvl="1" indent="-285750" algn="l">
              <a:buFont typeface="Arial" panose="020B0604020202020204" pitchFamily="34" charset="0"/>
              <a:buChar char="•"/>
            </a:pPr>
            <a:r>
              <a:rPr lang="fr-FR" b="1" i="0" dirty="0">
                <a:effectLst/>
                <a:latin typeface="Söhne"/>
              </a:rPr>
              <a:t>Méthodes :</a:t>
            </a:r>
            <a:r>
              <a:rPr lang="fr-FR" b="0" i="0" dirty="0">
                <a:effectLst/>
                <a:latin typeface="Söhne"/>
              </a:rPr>
              <a:t> Les fonctions qui définissent le comportement de la classe et de ses instances.</a:t>
            </a:r>
          </a:p>
          <a:p>
            <a:pPr algn="l">
              <a:buFont typeface="Arial" panose="020B0604020202020204" pitchFamily="34" charset="0"/>
              <a:buChar char="•"/>
            </a:pPr>
            <a:r>
              <a:rPr lang="fr-FR" b="1" i="0" dirty="0">
                <a:effectLst/>
                <a:latin typeface="Söhne"/>
              </a:rPr>
              <a:t>Exemple :</a:t>
            </a:r>
            <a:r>
              <a:rPr lang="fr-FR" b="0" i="0" dirty="0">
                <a:effectLst/>
                <a:latin typeface="Söhne"/>
              </a:rPr>
              <a:t> La classe "Voiture" pourrait définir des attributs tels que "couleur" et "marque", ainsi que des méthodes telles que "accélérer" et "freiner". Ces caractéristiques seraient partagées par toutes les instances de la classe "Voiture".</a:t>
            </a:r>
          </a:p>
          <a:p>
            <a:endParaRPr lang="fr-FR" dirty="0"/>
          </a:p>
        </p:txBody>
      </p:sp>
    </p:spTree>
    <p:extLst>
      <p:ext uri="{BB962C8B-B14F-4D97-AF65-F5344CB8AC3E}">
        <p14:creationId xmlns:p14="http://schemas.microsoft.com/office/powerpoint/2010/main" val="4101818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4BA74E-FA08-F3F8-635F-8EC1243B85EE}"/>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355B3FD4-16F3-E355-DDBD-9FF13472499A}"/>
              </a:ext>
            </a:extLst>
          </p:cNvPr>
          <p:cNvSpPr>
            <a:spLocks noGrp="1"/>
          </p:cNvSpPr>
          <p:nvPr>
            <p:ph idx="1"/>
          </p:nvPr>
        </p:nvSpPr>
        <p:spPr>
          <a:xfrm>
            <a:off x="187891" y="1841327"/>
            <a:ext cx="11824570" cy="4784942"/>
          </a:xfrm>
        </p:spPr>
        <p:txBody>
          <a:bodyPr/>
          <a:lstStyle/>
          <a:p>
            <a:pPr marL="342900" indent="-342900" algn="l">
              <a:buFont typeface="+mj-lt"/>
              <a:buAutoNum type="arabicPeriod" startAt="3"/>
            </a:pPr>
            <a:r>
              <a:rPr lang="fr-FR" b="1" i="0" dirty="0">
                <a:effectLst/>
                <a:latin typeface="Söhne"/>
              </a:rPr>
              <a:t>Instances :</a:t>
            </a:r>
          </a:p>
          <a:p>
            <a:pPr algn="l">
              <a:buFont typeface="Arial" panose="020B0604020202020204" pitchFamily="34" charset="0"/>
              <a:buChar char="•"/>
            </a:pPr>
            <a:r>
              <a:rPr lang="fr-FR" b="1" i="0" dirty="0">
                <a:solidFill>
                  <a:srgbClr val="D1D5DB"/>
                </a:solidFill>
                <a:effectLst/>
                <a:latin typeface="Söhne"/>
              </a:rPr>
              <a:t>Définition :</a:t>
            </a:r>
            <a:r>
              <a:rPr lang="fr-FR" b="0" i="0" dirty="0">
                <a:solidFill>
                  <a:srgbClr val="D1D5DB"/>
                </a:solidFill>
                <a:effectLst/>
                <a:latin typeface="Söhne"/>
              </a:rPr>
              <a:t> Une instance est un objet spécifique créé à partir d'une classe. Chaque instance possède ses propres valeurs d'attributs, mais partage les mêmes méthodes définies par la classe.</a:t>
            </a:r>
          </a:p>
          <a:p>
            <a:pPr algn="l">
              <a:buFont typeface="Arial" panose="020B0604020202020204" pitchFamily="34" charset="0"/>
              <a:buChar char="•"/>
            </a:pPr>
            <a:r>
              <a:rPr lang="fr-FR" b="1" i="0" dirty="0">
                <a:solidFill>
                  <a:srgbClr val="D1D5DB"/>
                </a:solidFill>
                <a:effectLst/>
                <a:latin typeface="Söhne"/>
              </a:rPr>
              <a:t>Processus de Création :</a:t>
            </a:r>
            <a:r>
              <a:rPr lang="fr-FR" b="0" i="0" dirty="0">
                <a:solidFill>
                  <a:srgbClr val="D1D5DB"/>
                </a:solidFill>
                <a:effectLst/>
                <a:latin typeface="Söhne"/>
              </a:rPr>
              <a:t> On crée une instance en instanciant une classe, c'est-à-dire en utilisant le modèle fourni par la classe pour créer un objet concret.</a:t>
            </a:r>
          </a:p>
          <a:p>
            <a:pPr algn="l">
              <a:buFont typeface="Arial" panose="020B0604020202020204" pitchFamily="34" charset="0"/>
              <a:buChar char="•"/>
            </a:pPr>
            <a:r>
              <a:rPr lang="fr-FR" b="1" i="0" dirty="0">
                <a:solidFill>
                  <a:srgbClr val="D1D5DB"/>
                </a:solidFill>
                <a:effectLst/>
                <a:latin typeface="Söhne"/>
              </a:rPr>
              <a:t>Exemple :</a:t>
            </a:r>
            <a:r>
              <a:rPr lang="fr-FR" b="0" i="0" dirty="0">
                <a:solidFill>
                  <a:srgbClr val="D1D5DB"/>
                </a:solidFill>
                <a:effectLst/>
                <a:latin typeface="Söhne"/>
              </a:rPr>
              <a:t> Si "Voiture" est une classe, une instance particulière pourrait être une "Voiture Rouge de Marque X à une vitesse de 60 km/h". Une autre instance pourrait être une "Voiture Bleue de Marque Y à une vitesse de 80 km/h".</a:t>
            </a:r>
          </a:p>
          <a:p>
            <a:pPr marL="0" indent="0">
              <a:buNone/>
            </a:pPr>
            <a:endParaRPr lang="fr-FR" dirty="0"/>
          </a:p>
        </p:txBody>
      </p:sp>
    </p:spTree>
    <p:extLst>
      <p:ext uri="{BB962C8B-B14F-4D97-AF65-F5344CB8AC3E}">
        <p14:creationId xmlns:p14="http://schemas.microsoft.com/office/powerpoint/2010/main" val="3702088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9567D3-B262-DE73-E542-269C7F4E2E1B}"/>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1D95B8BF-9AFB-ECC9-A594-9D2F6C549228}"/>
              </a:ext>
            </a:extLst>
          </p:cNvPr>
          <p:cNvSpPr>
            <a:spLocks noGrp="1"/>
          </p:cNvSpPr>
          <p:nvPr>
            <p:ph idx="1"/>
          </p:nvPr>
        </p:nvSpPr>
        <p:spPr>
          <a:xfrm>
            <a:off x="237995" y="2142067"/>
            <a:ext cx="11954005" cy="4246207"/>
          </a:xfrm>
        </p:spPr>
        <p:txBody>
          <a:bodyPr/>
          <a:lstStyle/>
          <a:p>
            <a:pPr marL="342900" indent="-342900" algn="l">
              <a:buFont typeface="+mj-lt"/>
              <a:buAutoNum type="arabicPeriod" startAt="4"/>
            </a:pPr>
            <a:r>
              <a:rPr lang="fr-FR" b="1" i="0" dirty="0">
                <a:effectLst/>
                <a:latin typeface="Söhne"/>
              </a:rPr>
              <a:t>Relations entre Objets, Classes et Instances :</a:t>
            </a:r>
          </a:p>
          <a:p>
            <a:pPr algn="l">
              <a:buFont typeface="Arial" panose="020B0604020202020204" pitchFamily="34" charset="0"/>
              <a:buChar char="•"/>
            </a:pPr>
            <a:r>
              <a:rPr lang="fr-FR" b="0" i="0" dirty="0">
                <a:effectLst/>
                <a:latin typeface="Söhne"/>
              </a:rPr>
              <a:t>Une classe est un concept abstrait qui définit la structure générale d'un type d'entité.</a:t>
            </a:r>
          </a:p>
          <a:p>
            <a:pPr algn="l">
              <a:buFont typeface="Arial" panose="020B0604020202020204" pitchFamily="34" charset="0"/>
              <a:buChar char="•"/>
            </a:pPr>
            <a:r>
              <a:rPr lang="fr-FR" b="0" i="0" dirty="0">
                <a:effectLst/>
                <a:latin typeface="Söhne"/>
              </a:rPr>
              <a:t>Un objet est une instance concrète ou abstraite d'une classe, représentant une occurrence spécifique de cette entité.</a:t>
            </a:r>
          </a:p>
          <a:p>
            <a:pPr algn="l">
              <a:buFont typeface="Arial" panose="020B0604020202020204" pitchFamily="34" charset="0"/>
              <a:buChar char="•"/>
            </a:pPr>
            <a:r>
              <a:rPr lang="fr-FR" b="0" i="0" dirty="0">
                <a:effectLst/>
                <a:latin typeface="Söhne"/>
              </a:rPr>
              <a:t>Les instances sont des entités individuelles créées à partir d'une classe spécifique.</a:t>
            </a:r>
          </a:p>
          <a:p>
            <a:pPr algn="l">
              <a:buFont typeface="Arial" panose="020B0604020202020204" pitchFamily="34" charset="0"/>
              <a:buChar char="•"/>
            </a:pPr>
            <a:r>
              <a:rPr lang="fr-FR" b="0" i="0" dirty="0">
                <a:effectLst/>
                <a:latin typeface="Söhne"/>
              </a:rPr>
              <a:t>Les classes fournissent le modèle, et les instances fournissent les données spécifiques à un objet.</a:t>
            </a:r>
          </a:p>
          <a:p>
            <a:pPr marL="0" indent="0">
              <a:buNone/>
            </a:pPr>
            <a:endParaRPr lang="fr-FR" dirty="0"/>
          </a:p>
        </p:txBody>
      </p:sp>
    </p:spTree>
    <p:extLst>
      <p:ext uri="{BB962C8B-B14F-4D97-AF65-F5344CB8AC3E}">
        <p14:creationId xmlns:p14="http://schemas.microsoft.com/office/powerpoint/2010/main" val="975986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D8F00E-4611-38B0-841D-5ACC4E164711}"/>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3B9851E3-E5F6-8F6F-8AF8-2FB78D16AEB2}"/>
              </a:ext>
            </a:extLst>
          </p:cNvPr>
          <p:cNvSpPr>
            <a:spLocks noGrp="1"/>
          </p:cNvSpPr>
          <p:nvPr>
            <p:ph idx="1"/>
          </p:nvPr>
        </p:nvSpPr>
        <p:spPr/>
        <p:txBody>
          <a:bodyPr/>
          <a:lstStyle/>
          <a:p>
            <a:pPr marL="342900" indent="-342900">
              <a:buFont typeface="+mj-lt"/>
              <a:buAutoNum type="arabicPeriod" startAt="5"/>
            </a:pPr>
            <a:r>
              <a:rPr lang="fr-FR" b="1" i="0" dirty="0">
                <a:effectLst/>
                <a:latin typeface="Söhne"/>
              </a:rPr>
              <a:t>Illustration en PHP :</a:t>
            </a:r>
          </a:p>
          <a:p>
            <a:pPr marL="0" indent="0">
              <a:buNone/>
            </a:pPr>
            <a:endParaRPr lang="fr-FR" dirty="0"/>
          </a:p>
        </p:txBody>
      </p:sp>
      <p:pic>
        <p:nvPicPr>
          <p:cNvPr id="5" name="Image 4">
            <a:extLst>
              <a:ext uri="{FF2B5EF4-FFF2-40B4-BE49-F238E27FC236}">
                <a16:creationId xmlns:a16="http://schemas.microsoft.com/office/drawing/2014/main" id="{DC47FB48-3E26-CF94-CF15-5C746AFFB544}"/>
              </a:ext>
            </a:extLst>
          </p:cNvPr>
          <p:cNvPicPr>
            <a:picLocks noChangeAspect="1"/>
          </p:cNvPicPr>
          <p:nvPr/>
        </p:nvPicPr>
        <p:blipFill>
          <a:blip r:embed="rId2"/>
          <a:stretch>
            <a:fillRect/>
          </a:stretch>
        </p:blipFill>
        <p:spPr>
          <a:xfrm>
            <a:off x="7051451" y="683662"/>
            <a:ext cx="4630650" cy="5731245"/>
          </a:xfrm>
          <a:prstGeom prst="rect">
            <a:avLst/>
          </a:prstGeom>
        </p:spPr>
      </p:pic>
    </p:spTree>
    <p:extLst>
      <p:ext uri="{BB962C8B-B14F-4D97-AF65-F5344CB8AC3E}">
        <p14:creationId xmlns:p14="http://schemas.microsoft.com/office/powerpoint/2010/main" val="314885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A76A3B-1F01-2B6B-C0F4-F61A8E1AE73C}"/>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12557B38-6DB6-8EB6-ACF6-4C3675CFF850}"/>
              </a:ext>
            </a:extLst>
          </p:cNvPr>
          <p:cNvSpPr>
            <a:spLocks noGrp="1"/>
          </p:cNvSpPr>
          <p:nvPr>
            <p:ph idx="1"/>
          </p:nvPr>
        </p:nvSpPr>
        <p:spPr/>
        <p:txBody>
          <a:bodyPr/>
          <a:lstStyle/>
          <a:p>
            <a:pPr marL="0" indent="0">
              <a:buNone/>
            </a:pPr>
            <a:r>
              <a:rPr lang="fr-FR" b="0" i="0" dirty="0">
                <a:effectLst/>
                <a:latin typeface="Söhne"/>
              </a:rPr>
              <a:t>Dans cet exemple, la classe "Voiture" définit la structure commune, et les instances </a:t>
            </a:r>
            <a:r>
              <a:rPr lang="fr-FR" dirty="0"/>
              <a:t>$</a:t>
            </a:r>
            <a:r>
              <a:rPr lang="fr-FR" dirty="0" err="1"/>
              <a:t>voitureRouge</a:t>
            </a:r>
            <a:r>
              <a:rPr lang="fr-FR" b="0" i="0" dirty="0">
                <a:effectLst/>
                <a:latin typeface="Söhne"/>
              </a:rPr>
              <a:t> et </a:t>
            </a:r>
            <a:r>
              <a:rPr lang="fr-FR" dirty="0"/>
              <a:t>$</a:t>
            </a:r>
            <a:r>
              <a:rPr lang="fr-FR" dirty="0" err="1"/>
              <a:t>voitureBleue</a:t>
            </a:r>
            <a:r>
              <a:rPr lang="fr-FR" b="0" i="0" dirty="0">
                <a:effectLst/>
                <a:latin typeface="Söhne"/>
              </a:rPr>
              <a:t> sont des objets spécifiques créés à partir de cette classe. Chaque instance a ses propres valeurs d'attributs, mais partage la même structure définie par la classe "Voiture".</a:t>
            </a:r>
            <a:endParaRPr lang="fr-FR" dirty="0"/>
          </a:p>
        </p:txBody>
      </p:sp>
    </p:spTree>
    <p:extLst>
      <p:ext uri="{BB962C8B-B14F-4D97-AF65-F5344CB8AC3E}">
        <p14:creationId xmlns:p14="http://schemas.microsoft.com/office/powerpoint/2010/main" val="3474424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01D0C-28F1-4526-A9C4-11C6339A9EC5}"/>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4886E57A-2EC8-9C98-C19F-AF9C24BD4FAE}"/>
              </a:ext>
            </a:extLst>
          </p:cNvPr>
          <p:cNvSpPr>
            <a:spLocks noGrp="1"/>
          </p:cNvSpPr>
          <p:nvPr>
            <p:ph idx="1"/>
          </p:nvPr>
        </p:nvSpPr>
        <p:spPr/>
        <p:txBody>
          <a:bodyPr/>
          <a:lstStyle/>
          <a:p>
            <a:pPr marL="342900" indent="-342900" algn="l">
              <a:buFont typeface="+mj-lt"/>
              <a:buAutoNum type="arabicPeriod" startAt="6"/>
            </a:pPr>
            <a:r>
              <a:rPr lang="fr-FR" b="1" i="0" dirty="0">
                <a:effectLst/>
                <a:latin typeface="Söhne"/>
              </a:rPr>
              <a:t>Encapsulation :</a:t>
            </a:r>
          </a:p>
          <a:p>
            <a:pPr algn="l">
              <a:buFont typeface="Arial" panose="020B0604020202020204" pitchFamily="34" charset="0"/>
              <a:buChar char="•"/>
            </a:pPr>
            <a:r>
              <a:rPr lang="fr-FR" b="1" i="0" dirty="0">
                <a:effectLst/>
                <a:latin typeface="Söhne"/>
              </a:rPr>
              <a:t>Définition :</a:t>
            </a:r>
            <a:r>
              <a:rPr lang="fr-FR" b="0" i="0" dirty="0">
                <a:effectLst/>
                <a:latin typeface="Söhne"/>
              </a:rPr>
              <a:t> L'encapsulation est un principe de la POO qui regroupe les données (attributs) et les méthodes qui opèrent sur ces données au sein d'une même unité (la classe). Les données sont généralement protégées et l'accès à celles-ci se fait par des méthodes spécifiques.</a:t>
            </a:r>
          </a:p>
          <a:p>
            <a:pPr marL="0" indent="0">
              <a:buNone/>
            </a:pPr>
            <a:endParaRPr lang="fr-FR" dirty="0"/>
          </a:p>
        </p:txBody>
      </p:sp>
    </p:spTree>
    <p:extLst>
      <p:ext uri="{BB962C8B-B14F-4D97-AF65-F5344CB8AC3E}">
        <p14:creationId xmlns:p14="http://schemas.microsoft.com/office/powerpoint/2010/main" val="4023993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401C8C-13C9-F811-FC88-08CC47DB8097}"/>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E53EF034-14CD-4183-A67F-90CAC8AFC4FF}"/>
              </a:ext>
            </a:extLst>
          </p:cNvPr>
          <p:cNvSpPr>
            <a:spLocks noGrp="1"/>
          </p:cNvSpPr>
          <p:nvPr>
            <p:ph idx="1"/>
          </p:nvPr>
        </p:nvSpPr>
        <p:spPr/>
        <p:txBody>
          <a:bodyPr/>
          <a:lstStyle/>
          <a:p>
            <a:r>
              <a:rPr lang="fr-FR" b="1" i="0" dirty="0">
                <a:effectLst/>
                <a:latin typeface="Söhne"/>
              </a:rPr>
              <a:t>Rôle :</a:t>
            </a:r>
            <a:r>
              <a:rPr lang="fr-FR" b="0" i="0" dirty="0">
                <a:effectLst/>
                <a:latin typeface="Söhne"/>
              </a:rPr>
              <a:t> L'encapsulation aide à cacher les détails internes d'une classe et expose uniquement une interface publique. Cela permet de contrôler l'accès aux données et de prévenir les manipulations non autorisées.</a:t>
            </a:r>
            <a:endParaRPr lang="fr-FR" dirty="0"/>
          </a:p>
        </p:txBody>
      </p:sp>
    </p:spTree>
    <p:extLst>
      <p:ext uri="{BB962C8B-B14F-4D97-AF65-F5344CB8AC3E}">
        <p14:creationId xmlns:p14="http://schemas.microsoft.com/office/powerpoint/2010/main" val="3415228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873C98-4E14-8E2D-91FA-8EAE3429AB8A}"/>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ADD06418-9F76-7C20-7F3A-DBA8CB3BDD90}"/>
              </a:ext>
            </a:extLst>
          </p:cNvPr>
          <p:cNvSpPr>
            <a:spLocks noGrp="1"/>
          </p:cNvSpPr>
          <p:nvPr>
            <p:ph idx="1"/>
          </p:nvPr>
        </p:nvSpPr>
        <p:spPr>
          <a:xfrm>
            <a:off x="0" y="2142065"/>
            <a:ext cx="5410199" cy="3649133"/>
          </a:xfrm>
        </p:spPr>
        <p:txBody>
          <a:bodyPr/>
          <a:lstStyle/>
          <a:p>
            <a:r>
              <a:rPr lang="fr-FR" b="1" i="0" dirty="0">
                <a:effectLst/>
                <a:latin typeface="Söhne"/>
              </a:rPr>
              <a:t>Exemple :</a:t>
            </a:r>
            <a:r>
              <a:rPr lang="fr-FR" b="0" i="0" dirty="0">
                <a:effectLst/>
                <a:latin typeface="Söhne"/>
              </a:rPr>
              <a:t> Reprenons l'exemple de la classe "Voiture". Au lieu d'accéder directement à la variable </a:t>
            </a:r>
            <a:r>
              <a:rPr lang="fr-FR" dirty="0"/>
              <a:t>$couleur</a:t>
            </a:r>
            <a:r>
              <a:rPr lang="fr-FR" b="0" i="0" dirty="0">
                <a:effectLst/>
                <a:latin typeface="Söhne"/>
              </a:rPr>
              <a:t> depuis l'extérieur de la classe, on pourrait créer une méthode publique </a:t>
            </a:r>
            <a:r>
              <a:rPr lang="fr-FR" dirty="0" err="1"/>
              <a:t>getCouleur</a:t>
            </a:r>
            <a:r>
              <a:rPr lang="fr-FR" dirty="0"/>
              <a:t>()</a:t>
            </a:r>
            <a:r>
              <a:rPr lang="fr-FR" b="0" i="0" dirty="0">
                <a:effectLst/>
                <a:latin typeface="Söhne"/>
              </a:rPr>
              <a:t> pour obtenir la couleur de la voiture. Cela assure un accès contrôlé à l'attribut </a:t>
            </a:r>
            <a:r>
              <a:rPr lang="fr-FR" dirty="0"/>
              <a:t>$couleur</a:t>
            </a:r>
            <a:r>
              <a:rPr lang="fr-FR" b="0" i="0" dirty="0">
                <a:effectLst/>
                <a:latin typeface="Söhne"/>
              </a:rPr>
              <a:t>.</a:t>
            </a:r>
            <a:endParaRPr lang="fr-FR" dirty="0"/>
          </a:p>
        </p:txBody>
      </p:sp>
      <p:pic>
        <p:nvPicPr>
          <p:cNvPr id="5" name="Image 4">
            <a:extLst>
              <a:ext uri="{FF2B5EF4-FFF2-40B4-BE49-F238E27FC236}">
                <a16:creationId xmlns:a16="http://schemas.microsoft.com/office/drawing/2014/main" id="{6B3D71BD-7E60-DCD4-EC00-5A9129D75683}"/>
              </a:ext>
            </a:extLst>
          </p:cNvPr>
          <p:cNvPicPr>
            <a:picLocks noChangeAspect="1"/>
          </p:cNvPicPr>
          <p:nvPr/>
        </p:nvPicPr>
        <p:blipFill>
          <a:blip r:embed="rId2"/>
          <a:stretch>
            <a:fillRect/>
          </a:stretch>
        </p:blipFill>
        <p:spPr>
          <a:xfrm>
            <a:off x="5573395" y="2972826"/>
            <a:ext cx="6618605" cy="1987609"/>
          </a:xfrm>
          <a:prstGeom prst="rect">
            <a:avLst/>
          </a:prstGeom>
        </p:spPr>
      </p:pic>
    </p:spTree>
    <p:extLst>
      <p:ext uri="{BB962C8B-B14F-4D97-AF65-F5344CB8AC3E}">
        <p14:creationId xmlns:p14="http://schemas.microsoft.com/office/powerpoint/2010/main" val="400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2A274-F30A-CA8D-D990-6649AF46A426}"/>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4AF09899-A85E-FAB4-CCBE-1B4DE10BBEB5}"/>
              </a:ext>
            </a:extLst>
          </p:cNvPr>
          <p:cNvSpPr>
            <a:spLocks noGrp="1"/>
          </p:cNvSpPr>
          <p:nvPr>
            <p:ph idx="1"/>
          </p:nvPr>
        </p:nvSpPr>
        <p:spPr/>
        <p:txBody>
          <a:bodyPr/>
          <a:lstStyle/>
          <a:p>
            <a:pPr marL="342900" indent="-342900" algn="l">
              <a:buFont typeface="+mj-lt"/>
              <a:buAutoNum type="arabicPeriod" startAt="7"/>
            </a:pPr>
            <a:r>
              <a:rPr lang="fr-FR" b="1" i="0" dirty="0">
                <a:effectLst/>
                <a:latin typeface="Söhne"/>
              </a:rPr>
              <a:t>Héritage :</a:t>
            </a:r>
          </a:p>
          <a:p>
            <a:pPr algn="l">
              <a:buFont typeface="Arial" panose="020B0604020202020204" pitchFamily="34" charset="0"/>
              <a:buChar char="•"/>
            </a:pPr>
            <a:r>
              <a:rPr lang="fr-FR" b="1" i="0" dirty="0">
                <a:effectLst/>
                <a:latin typeface="Söhne"/>
              </a:rPr>
              <a:t>Définition :</a:t>
            </a:r>
            <a:r>
              <a:rPr lang="fr-FR" b="0" i="0" dirty="0">
                <a:effectLst/>
                <a:latin typeface="Söhne"/>
              </a:rPr>
              <a:t> L'héritage est un mécanisme qui permet à une classe (appelée classe fille) de hériter des propriétés et des méthodes d'une autre classe (appelée classe parente). Cela favorise la réutilisabilité du code en évitant la redondance.</a:t>
            </a:r>
          </a:p>
          <a:p>
            <a:pPr marL="0" indent="0">
              <a:buNone/>
            </a:pPr>
            <a:endParaRPr lang="fr-FR" dirty="0"/>
          </a:p>
        </p:txBody>
      </p:sp>
    </p:spTree>
    <p:extLst>
      <p:ext uri="{BB962C8B-B14F-4D97-AF65-F5344CB8AC3E}">
        <p14:creationId xmlns:p14="http://schemas.microsoft.com/office/powerpoint/2010/main" val="2654439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B2C434-8787-04D9-1757-47F4CB6081CD}"/>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9F3C0523-0F09-9DFA-B87D-92E2CC09F0D4}"/>
              </a:ext>
            </a:extLst>
          </p:cNvPr>
          <p:cNvSpPr>
            <a:spLocks noGrp="1"/>
          </p:cNvSpPr>
          <p:nvPr>
            <p:ph idx="1"/>
          </p:nvPr>
        </p:nvSpPr>
        <p:spPr/>
        <p:txBody>
          <a:bodyPr/>
          <a:lstStyle/>
          <a:p>
            <a:pPr marL="0" indent="0">
              <a:buNone/>
            </a:pPr>
            <a:r>
              <a:rPr lang="fr-FR" b="1" i="0" dirty="0">
                <a:effectLst/>
                <a:latin typeface="Söhne"/>
              </a:rPr>
              <a:t>Avantages :</a:t>
            </a:r>
            <a:r>
              <a:rPr lang="fr-FR" b="0" i="0" dirty="0">
                <a:effectLst/>
                <a:latin typeface="Söhne"/>
              </a:rPr>
              <a:t> Les classes filles peuvent ajouter de nouvelles fonctionnalités ou modifier le comportement existant sans affecter la classe parente. L'héritage permet également la création de hiérarchies de classes.</a:t>
            </a:r>
            <a:endParaRPr lang="fr-FR" dirty="0"/>
          </a:p>
        </p:txBody>
      </p:sp>
    </p:spTree>
    <p:extLst>
      <p:ext uri="{BB962C8B-B14F-4D97-AF65-F5344CB8AC3E}">
        <p14:creationId xmlns:p14="http://schemas.microsoft.com/office/powerpoint/2010/main" val="164436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0E94B-E76C-EBFB-BDEF-3FE6F51C6DE3}"/>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29D1A2A1-090A-212E-21E4-9DF1D30D84F7}"/>
              </a:ext>
            </a:extLst>
          </p:cNvPr>
          <p:cNvSpPr>
            <a:spLocks noGrp="1"/>
          </p:cNvSpPr>
          <p:nvPr>
            <p:ph idx="1"/>
          </p:nvPr>
        </p:nvSpPr>
        <p:spPr/>
        <p:txBody>
          <a:bodyPr/>
          <a:lstStyle/>
          <a:p>
            <a:pPr marL="0" indent="0" algn="l">
              <a:buNone/>
            </a:pPr>
            <a:r>
              <a:rPr lang="fr-FR" b="0" i="0" dirty="0">
                <a:effectLst/>
                <a:latin typeface="Söhne"/>
              </a:rPr>
              <a:t>Les principaux concepts de la POO comprennent :</a:t>
            </a:r>
          </a:p>
          <a:p>
            <a:pPr algn="l">
              <a:buFont typeface="+mj-lt"/>
              <a:buAutoNum type="arabicPeriod"/>
            </a:pPr>
            <a:r>
              <a:rPr lang="fr-FR" b="1" i="0" dirty="0">
                <a:effectLst/>
                <a:latin typeface="Söhne"/>
              </a:rPr>
              <a:t>Objets :</a:t>
            </a:r>
            <a:endParaRPr lang="fr-FR" b="0" i="0" dirty="0">
              <a:effectLst/>
              <a:latin typeface="Söhne"/>
            </a:endParaRPr>
          </a:p>
          <a:p>
            <a:pPr lvl="1"/>
            <a:r>
              <a:rPr lang="fr-FR" b="0" i="0" dirty="0">
                <a:effectLst/>
                <a:latin typeface="Söhne"/>
              </a:rPr>
              <a:t>Un objet est une instance particulière d'une classe. Il représente une entité concrète ou abstraite qui possède des caractéristiques (attributs) et peut effectuer des actions (méthodes).</a:t>
            </a:r>
          </a:p>
          <a:p>
            <a:pPr marL="0" indent="0">
              <a:buNone/>
            </a:pPr>
            <a:endParaRPr lang="fr-FR" dirty="0"/>
          </a:p>
        </p:txBody>
      </p:sp>
    </p:spTree>
    <p:extLst>
      <p:ext uri="{BB962C8B-B14F-4D97-AF65-F5344CB8AC3E}">
        <p14:creationId xmlns:p14="http://schemas.microsoft.com/office/powerpoint/2010/main" val="2976947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7DC48A-2F17-8D27-954E-5A6084FF29D3}"/>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09BE6852-32C4-ADC6-8D01-C13D8CA5B42C}"/>
              </a:ext>
            </a:extLst>
          </p:cNvPr>
          <p:cNvSpPr>
            <a:spLocks noGrp="1"/>
          </p:cNvSpPr>
          <p:nvPr>
            <p:ph idx="1"/>
          </p:nvPr>
        </p:nvSpPr>
        <p:spPr>
          <a:xfrm>
            <a:off x="685801" y="2142067"/>
            <a:ext cx="4962969" cy="3649133"/>
          </a:xfrm>
        </p:spPr>
        <p:txBody>
          <a:bodyPr/>
          <a:lstStyle/>
          <a:p>
            <a:pPr marL="0" indent="0">
              <a:buNone/>
            </a:pPr>
            <a:r>
              <a:rPr lang="fr-FR" b="1" i="0" dirty="0">
                <a:effectLst/>
                <a:latin typeface="Söhne"/>
              </a:rPr>
              <a:t>Exemple :</a:t>
            </a:r>
            <a:r>
              <a:rPr lang="fr-FR" b="0" i="0" dirty="0">
                <a:effectLst/>
                <a:latin typeface="Söhne"/>
              </a:rPr>
              <a:t> Reprenons l'exemple de la classe "Voiture". On pourrait créer une classe fille "</a:t>
            </a:r>
            <a:r>
              <a:rPr lang="fr-FR" b="0" i="0" dirty="0" err="1">
                <a:effectLst/>
                <a:latin typeface="Söhne"/>
              </a:rPr>
              <a:t>VoitureSport</a:t>
            </a:r>
            <a:r>
              <a:rPr lang="fr-FR" b="0" i="0" dirty="0">
                <a:effectLst/>
                <a:latin typeface="Söhne"/>
              </a:rPr>
              <a:t>" qui hérite de la classe "Voiture" et ajoute des fonctionnalités spécifiques aux voitures de sport.</a:t>
            </a:r>
            <a:endParaRPr lang="fr-FR" dirty="0"/>
          </a:p>
        </p:txBody>
      </p:sp>
      <p:pic>
        <p:nvPicPr>
          <p:cNvPr id="5" name="Image 4">
            <a:extLst>
              <a:ext uri="{FF2B5EF4-FFF2-40B4-BE49-F238E27FC236}">
                <a16:creationId xmlns:a16="http://schemas.microsoft.com/office/drawing/2014/main" id="{FF6B1C30-1CDE-FBF7-81AD-32C51DBE9DBB}"/>
              </a:ext>
            </a:extLst>
          </p:cNvPr>
          <p:cNvPicPr>
            <a:picLocks noChangeAspect="1"/>
          </p:cNvPicPr>
          <p:nvPr/>
        </p:nvPicPr>
        <p:blipFill>
          <a:blip r:embed="rId2"/>
          <a:stretch>
            <a:fillRect/>
          </a:stretch>
        </p:blipFill>
        <p:spPr>
          <a:xfrm>
            <a:off x="5751513" y="2975988"/>
            <a:ext cx="6070876" cy="1981290"/>
          </a:xfrm>
          <a:prstGeom prst="rect">
            <a:avLst/>
          </a:prstGeom>
        </p:spPr>
      </p:pic>
    </p:spTree>
    <p:extLst>
      <p:ext uri="{BB962C8B-B14F-4D97-AF65-F5344CB8AC3E}">
        <p14:creationId xmlns:p14="http://schemas.microsoft.com/office/powerpoint/2010/main" val="49121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6A543D-F63B-704E-B2BE-545C119318A8}"/>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E7BAA9BE-6764-5364-6D90-545A7FFDCAC8}"/>
              </a:ext>
            </a:extLst>
          </p:cNvPr>
          <p:cNvSpPr>
            <a:spLocks noGrp="1"/>
          </p:cNvSpPr>
          <p:nvPr>
            <p:ph idx="1"/>
          </p:nvPr>
        </p:nvSpPr>
        <p:spPr/>
        <p:txBody>
          <a:bodyPr/>
          <a:lstStyle/>
          <a:p>
            <a:pPr marL="342900" indent="-342900" algn="l">
              <a:buFont typeface="+mj-lt"/>
              <a:buAutoNum type="arabicPeriod" startAt="8"/>
            </a:pPr>
            <a:r>
              <a:rPr lang="fr-FR" b="1" i="0" dirty="0">
                <a:effectLst/>
                <a:latin typeface="Söhne"/>
              </a:rPr>
              <a:t>Polymorphisme :</a:t>
            </a:r>
          </a:p>
          <a:p>
            <a:pPr algn="l">
              <a:buFont typeface="Arial" panose="020B0604020202020204" pitchFamily="34" charset="0"/>
              <a:buChar char="•"/>
            </a:pPr>
            <a:r>
              <a:rPr lang="fr-FR" b="1" i="0" dirty="0">
                <a:effectLst/>
                <a:latin typeface="Söhne"/>
              </a:rPr>
              <a:t>Définition :</a:t>
            </a:r>
            <a:r>
              <a:rPr lang="fr-FR" b="0" i="0" dirty="0">
                <a:effectLst/>
                <a:latin typeface="Söhne"/>
              </a:rPr>
              <a:t> Le polymorphisme est la capacité d'objets de différentes classes à être traités de manière homogène. Il existe deux types de polymorphisme : statique (ou surcharge de méthodes) et dynamique (ou polymorphisme d'exécution).</a:t>
            </a:r>
          </a:p>
          <a:p>
            <a:pPr marL="0" indent="0">
              <a:buNone/>
            </a:pPr>
            <a:endParaRPr lang="fr-FR" dirty="0"/>
          </a:p>
        </p:txBody>
      </p:sp>
    </p:spTree>
    <p:extLst>
      <p:ext uri="{BB962C8B-B14F-4D97-AF65-F5344CB8AC3E}">
        <p14:creationId xmlns:p14="http://schemas.microsoft.com/office/powerpoint/2010/main" val="4264241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BF3EF-2F39-C871-C9B2-FA179E1E5873}"/>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9A305C00-52BE-8319-32E1-3EE1D2EEB022}"/>
              </a:ext>
            </a:extLst>
          </p:cNvPr>
          <p:cNvSpPr>
            <a:spLocks noGrp="1"/>
          </p:cNvSpPr>
          <p:nvPr>
            <p:ph idx="1"/>
          </p:nvPr>
        </p:nvSpPr>
        <p:spPr/>
        <p:txBody>
          <a:bodyPr/>
          <a:lstStyle/>
          <a:p>
            <a:r>
              <a:rPr lang="fr-FR" b="1" i="0" dirty="0">
                <a:effectLst/>
                <a:latin typeface="Söhne"/>
              </a:rPr>
              <a:t>Avantages :</a:t>
            </a:r>
            <a:r>
              <a:rPr lang="fr-FR" b="0" i="0" dirty="0">
                <a:effectLst/>
                <a:latin typeface="Söhne"/>
              </a:rPr>
              <a:t> Le polymorphisme simplifie l'écriture de code en permettant l'utilisation d'interfaces communes pour des objets de types différents. Cela améliore la flexibilité et la maintenabilité du code.</a:t>
            </a:r>
            <a:endParaRPr lang="fr-FR" dirty="0"/>
          </a:p>
        </p:txBody>
      </p:sp>
    </p:spTree>
    <p:extLst>
      <p:ext uri="{BB962C8B-B14F-4D97-AF65-F5344CB8AC3E}">
        <p14:creationId xmlns:p14="http://schemas.microsoft.com/office/powerpoint/2010/main" val="3644832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A29C7-6F5A-2491-16ED-C11F9F023065}"/>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A06E24FA-EC9C-FBE7-E618-C7EA7E632C58}"/>
              </a:ext>
            </a:extLst>
          </p:cNvPr>
          <p:cNvSpPr>
            <a:spLocks noGrp="1"/>
          </p:cNvSpPr>
          <p:nvPr>
            <p:ph idx="1"/>
          </p:nvPr>
        </p:nvSpPr>
        <p:spPr>
          <a:xfrm>
            <a:off x="564931" y="2580830"/>
            <a:ext cx="5531069" cy="2566903"/>
          </a:xfrm>
        </p:spPr>
        <p:txBody>
          <a:bodyPr/>
          <a:lstStyle/>
          <a:p>
            <a:r>
              <a:rPr lang="fr-FR" b="1" i="0" dirty="0">
                <a:effectLst/>
                <a:latin typeface="Söhne"/>
              </a:rPr>
              <a:t>Exemple :</a:t>
            </a:r>
            <a:r>
              <a:rPr lang="fr-FR" b="0" i="0" dirty="0">
                <a:effectLst/>
                <a:latin typeface="Söhne"/>
              </a:rPr>
              <a:t> Imaginons une classe "Animal" avec une méthode </a:t>
            </a:r>
            <a:r>
              <a:rPr lang="fr-FR" dirty="0"/>
              <a:t>crier()</a:t>
            </a:r>
            <a:r>
              <a:rPr lang="fr-FR" b="0" i="0" dirty="0">
                <a:effectLst/>
                <a:latin typeface="Söhne"/>
              </a:rPr>
              <a:t>. Les classes filles comme "Chien" et "Chat" peuvent surcharger cette méthode pour produire des cris spécifiques à chaque animal.</a:t>
            </a:r>
            <a:endParaRPr lang="fr-FR" dirty="0"/>
          </a:p>
        </p:txBody>
      </p:sp>
      <p:pic>
        <p:nvPicPr>
          <p:cNvPr id="5" name="Image 4">
            <a:extLst>
              <a:ext uri="{FF2B5EF4-FFF2-40B4-BE49-F238E27FC236}">
                <a16:creationId xmlns:a16="http://schemas.microsoft.com/office/drawing/2014/main" id="{B94C1078-C40E-D83C-4A2B-61D2F7B664A7}"/>
              </a:ext>
            </a:extLst>
          </p:cNvPr>
          <p:cNvPicPr>
            <a:picLocks noChangeAspect="1"/>
          </p:cNvPicPr>
          <p:nvPr/>
        </p:nvPicPr>
        <p:blipFill>
          <a:blip r:embed="rId2"/>
          <a:stretch>
            <a:fillRect/>
          </a:stretch>
        </p:blipFill>
        <p:spPr>
          <a:xfrm>
            <a:off x="7108482" y="1841638"/>
            <a:ext cx="4814978" cy="4301264"/>
          </a:xfrm>
          <a:prstGeom prst="rect">
            <a:avLst/>
          </a:prstGeom>
        </p:spPr>
      </p:pic>
    </p:spTree>
    <p:extLst>
      <p:ext uri="{BB962C8B-B14F-4D97-AF65-F5344CB8AC3E}">
        <p14:creationId xmlns:p14="http://schemas.microsoft.com/office/powerpoint/2010/main" val="300192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860131-F4E2-2A5C-DFEC-FD412481D58A}"/>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E3672B5E-674F-6BEF-1601-B043DA4C9537}"/>
              </a:ext>
            </a:extLst>
          </p:cNvPr>
          <p:cNvSpPr>
            <a:spLocks noGrp="1"/>
          </p:cNvSpPr>
          <p:nvPr>
            <p:ph idx="1"/>
          </p:nvPr>
        </p:nvSpPr>
        <p:spPr>
          <a:xfrm>
            <a:off x="685801" y="2142067"/>
            <a:ext cx="4581217" cy="3649133"/>
          </a:xfrm>
        </p:spPr>
        <p:txBody>
          <a:bodyPr/>
          <a:lstStyle/>
          <a:p>
            <a:pPr marL="342900" indent="-342900" algn="l">
              <a:buFont typeface="+mj-lt"/>
              <a:buAutoNum type="arabicPeriod" startAt="9"/>
            </a:pPr>
            <a:r>
              <a:rPr lang="fr-FR" b="1" i="0" dirty="0">
                <a:effectLst/>
                <a:latin typeface="Söhne"/>
              </a:rPr>
              <a:t>Interfaces et Traits :</a:t>
            </a:r>
          </a:p>
          <a:p>
            <a:pPr algn="l">
              <a:buFont typeface="Arial" panose="020B0604020202020204" pitchFamily="34" charset="0"/>
              <a:buChar char="•"/>
            </a:pPr>
            <a:r>
              <a:rPr lang="fr-FR" b="1" i="0" dirty="0">
                <a:effectLst/>
                <a:latin typeface="Söhne"/>
              </a:rPr>
              <a:t>Interfaces :</a:t>
            </a:r>
            <a:r>
              <a:rPr lang="fr-FR" b="0" i="0" dirty="0">
                <a:effectLst/>
                <a:latin typeface="Söhne"/>
              </a:rPr>
              <a:t> Les interfaces définissent un contrat que les classes doivent respecter en implémentant les méthodes définies dans l'interface.</a:t>
            </a:r>
          </a:p>
          <a:p>
            <a:pPr marL="0" indent="0">
              <a:buNone/>
            </a:pPr>
            <a:endParaRPr lang="fr-FR" dirty="0"/>
          </a:p>
        </p:txBody>
      </p:sp>
      <p:pic>
        <p:nvPicPr>
          <p:cNvPr id="5" name="Image 4">
            <a:extLst>
              <a:ext uri="{FF2B5EF4-FFF2-40B4-BE49-F238E27FC236}">
                <a16:creationId xmlns:a16="http://schemas.microsoft.com/office/drawing/2014/main" id="{EB759170-7656-F0B4-2004-996DFFC29C01}"/>
              </a:ext>
            </a:extLst>
          </p:cNvPr>
          <p:cNvPicPr>
            <a:picLocks noChangeAspect="1"/>
          </p:cNvPicPr>
          <p:nvPr/>
        </p:nvPicPr>
        <p:blipFill>
          <a:blip r:embed="rId2"/>
          <a:stretch>
            <a:fillRect/>
          </a:stretch>
        </p:blipFill>
        <p:spPr>
          <a:xfrm>
            <a:off x="5512037" y="2523938"/>
            <a:ext cx="6551776" cy="3502271"/>
          </a:xfrm>
          <a:prstGeom prst="rect">
            <a:avLst/>
          </a:prstGeom>
        </p:spPr>
      </p:pic>
    </p:spTree>
    <p:extLst>
      <p:ext uri="{BB962C8B-B14F-4D97-AF65-F5344CB8AC3E}">
        <p14:creationId xmlns:p14="http://schemas.microsoft.com/office/powerpoint/2010/main" val="115444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3ECC7-9DC4-24B0-B67A-C3F52F294786}"/>
              </a:ext>
            </a:extLst>
          </p:cNvPr>
          <p:cNvSpPr>
            <a:spLocks noGrp="1"/>
          </p:cNvSpPr>
          <p:nvPr>
            <p:ph type="title"/>
          </p:nvPr>
        </p:nvSpPr>
        <p:spPr>
          <a:xfrm>
            <a:off x="685802" y="609600"/>
            <a:ext cx="6176472" cy="1456267"/>
          </a:xfrm>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DFD23ABE-7C8D-D27A-E571-37F94CD37F94}"/>
              </a:ext>
            </a:extLst>
          </p:cNvPr>
          <p:cNvSpPr>
            <a:spLocks noGrp="1"/>
          </p:cNvSpPr>
          <p:nvPr>
            <p:ph idx="1"/>
          </p:nvPr>
        </p:nvSpPr>
        <p:spPr>
          <a:xfrm>
            <a:off x="685802" y="2142067"/>
            <a:ext cx="4586954" cy="3649133"/>
          </a:xfrm>
        </p:spPr>
        <p:txBody>
          <a:bodyPr/>
          <a:lstStyle/>
          <a:p>
            <a:r>
              <a:rPr lang="fr-FR" b="1" i="0" dirty="0">
                <a:effectLst/>
                <a:latin typeface="Söhne"/>
              </a:rPr>
              <a:t>Traits :</a:t>
            </a:r>
            <a:r>
              <a:rPr lang="fr-FR" b="0" i="0" dirty="0">
                <a:effectLst/>
                <a:latin typeface="Söhne"/>
              </a:rPr>
              <a:t> Les traits permettent la réutilisabilité de méthodes dans plusieurs classes sans utiliser l'héritage.</a:t>
            </a:r>
            <a:endParaRPr lang="fr-FR" dirty="0"/>
          </a:p>
        </p:txBody>
      </p:sp>
      <p:pic>
        <p:nvPicPr>
          <p:cNvPr id="5" name="Image 4">
            <a:extLst>
              <a:ext uri="{FF2B5EF4-FFF2-40B4-BE49-F238E27FC236}">
                <a16:creationId xmlns:a16="http://schemas.microsoft.com/office/drawing/2014/main" id="{F6239494-19E1-9102-C8E6-B0A020DD43F1}"/>
              </a:ext>
            </a:extLst>
          </p:cNvPr>
          <p:cNvPicPr>
            <a:picLocks noChangeAspect="1"/>
          </p:cNvPicPr>
          <p:nvPr/>
        </p:nvPicPr>
        <p:blipFill>
          <a:blip r:embed="rId2"/>
          <a:stretch>
            <a:fillRect/>
          </a:stretch>
        </p:blipFill>
        <p:spPr>
          <a:xfrm>
            <a:off x="7035325" y="524854"/>
            <a:ext cx="4829795" cy="6064686"/>
          </a:xfrm>
          <a:prstGeom prst="rect">
            <a:avLst/>
          </a:prstGeom>
        </p:spPr>
      </p:pic>
    </p:spTree>
    <p:extLst>
      <p:ext uri="{BB962C8B-B14F-4D97-AF65-F5344CB8AC3E}">
        <p14:creationId xmlns:p14="http://schemas.microsoft.com/office/powerpoint/2010/main" val="396744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6EABBF-E9FC-744D-81B1-4F543876561B}"/>
              </a:ext>
            </a:extLst>
          </p:cNvPr>
          <p:cNvSpPr>
            <a:spLocks noGrp="1"/>
          </p:cNvSpPr>
          <p:nvPr>
            <p:ph type="title"/>
          </p:nvPr>
        </p:nvSpPr>
        <p:spPr>
          <a:xfrm>
            <a:off x="369606" y="250676"/>
            <a:ext cx="6535395" cy="1456267"/>
          </a:xfrm>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05D30F6E-65D1-37C7-7F05-3C5A9F273C8F}"/>
              </a:ext>
            </a:extLst>
          </p:cNvPr>
          <p:cNvSpPr>
            <a:spLocks noGrp="1"/>
          </p:cNvSpPr>
          <p:nvPr>
            <p:ph idx="1"/>
          </p:nvPr>
        </p:nvSpPr>
        <p:spPr>
          <a:xfrm>
            <a:off x="685802" y="2142067"/>
            <a:ext cx="4407492" cy="3649133"/>
          </a:xfrm>
        </p:spPr>
        <p:txBody>
          <a:bodyPr/>
          <a:lstStyle/>
          <a:p>
            <a:pPr marL="342900" indent="-342900" algn="l">
              <a:buFont typeface="+mj-lt"/>
              <a:buAutoNum type="arabicPeriod" startAt="10"/>
            </a:pPr>
            <a:r>
              <a:rPr lang="fr-FR" b="1" i="0" dirty="0">
                <a:effectLst/>
                <a:latin typeface="Söhne"/>
              </a:rPr>
              <a:t>Utilisation de la POO en PHP :</a:t>
            </a:r>
          </a:p>
          <a:p>
            <a:pPr algn="l"/>
            <a:r>
              <a:rPr lang="fr-FR" b="0" i="0" dirty="0">
                <a:effectLst/>
                <a:latin typeface="Söhne"/>
              </a:rPr>
              <a:t>La POO en PHP est mise en œuvre avec des classes et des objets. Voici un exemple simple :</a:t>
            </a:r>
          </a:p>
          <a:p>
            <a:pPr marL="0" indent="0">
              <a:buNone/>
            </a:pPr>
            <a:endParaRPr lang="fr-FR" dirty="0"/>
          </a:p>
        </p:txBody>
      </p:sp>
      <p:pic>
        <p:nvPicPr>
          <p:cNvPr id="5" name="Image 4">
            <a:extLst>
              <a:ext uri="{FF2B5EF4-FFF2-40B4-BE49-F238E27FC236}">
                <a16:creationId xmlns:a16="http://schemas.microsoft.com/office/drawing/2014/main" id="{8EA0B7E7-3B37-CD5B-0034-A228FBFF650E}"/>
              </a:ext>
            </a:extLst>
          </p:cNvPr>
          <p:cNvPicPr>
            <a:picLocks noChangeAspect="1"/>
          </p:cNvPicPr>
          <p:nvPr/>
        </p:nvPicPr>
        <p:blipFill>
          <a:blip r:embed="rId2"/>
          <a:stretch>
            <a:fillRect/>
          </a:stretch>
        </p:blipFill>
        <p:spPr>
          <a:xfrm>
            <a:off x="5381138" y="1562477"/>
            <a:ext cx="6358646" cy="4787049"/>
          </a:xfrm>
          <a:prstGeom prst="rect">
            <a:avLst/>
          </a:prstGeom>
        </p:spPr>
      </p:pic>
    </p:spTree>
    <p:extLst>
      <p:ext uri="{BB962C8B-B14F-4D97-AF65-F5344CB8AC3E}">
        <p14:creationId xmlns:p14="http://schemas.microsoft.com/office/powerpoint/2010/main" val="136249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5F06A1-2A4F-859B-F98A-691A226A2527}"/>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E9BF114D-E293-6DF1-4BFC-A8458DB83F1B}"/>
              </a:ext>
            </a:extLst>
          </p:cNvPr>
          <p:cNvSpPr>
            <a:spLocks noGrp="1"/>
          </p:cNvSpPr>
          <p:nvPr>
            <p:ph idx="1"/>
          </p:nvPr>
        </p:nvSpPr>
        <p:spPr/>
        <p:txBody>
          <a:bodyPr/>
          <a:lstStyle/>
          <a:p>
            <a:pPr marL="0" indent="0">
              <a:buNone/>
            </a:pPr>
            <a:r>
              <a:rPr lang="fr-FR" b="0" i="0" dirty="0">
                <a:effectLst/>
                <a:latin typeface="Söhne"/>
              </a:rPr>
              <a:t>Dans cet exemple, la classe </a:t>
            </a:r>
            <a:r>
              <a:rPr lang="fr-FR" dirty="0"/>
              <a:t>Personne</a:t>
            </a:r>
            <a:r>
              <a:rPr lang="fr-FR" b="0" i="0" dirty="0">
                <a:effectLst/>
                <a:latin typeface="Söhne"/>
              </a:rPr>
              <a:t> définit une entité avec deux attributs (</a:t>
            </a:r>
            <a:r>
              <a:rPr lang="fr-FR" dirty="0"/>
              <a:t>nom</a:t>
            </a:r>
            <a:r>
              <a:rPr lang="fr-FR" b="0" i="0" dirty="0">
                <a:effectLst/>
                <a:latin typeface="Söhne"/>
              </a:rPr>
              <a:t> et </a:t>
            </a:r>
            <a:r>
              <a:rPr lang="fr-FR" dirty="0" err="1"/>
              <a:t>age</a:t>
            </a:r>
            <a:r>
              <a:rPr lang="fr-FR" b="0" i="0" dirty="0">
                <a:effectLst/>
                <a:latin typeface="Söhne"/>
              </a:rPr>
              <a:t>) et une méthode (</a:t>
            </a:r>
            <a:r>
              <a:rPr lang="fr-FR" dirty="0" err="1"/>
              <a:t>sePresenter</a:t>
            </a:r>
            <a:r>
              <a:rPr lang="fr-FR" b="0" i="0" dirty="0">
                <a:effectLst/>
                <a:latin typeface="Söhne"/>
              </a:rPr>
              <a:t>). Un objet est créé à partir de cette classe, et la méthode est appelée sur cet objet.</a:t>
            </a:r>
            <a:endParaRPr lang="fr-FR" dirty="0"/>
          </a:p>
        </p:txBody>
      </p:sp>
    </p:spTree>
    <p:extLst>
      <p:ext uri="{BB962C8B-B14F-4D97-AF65-F5344CB8AC3E}">
        <p14:creationId xmlns:p14="http://schemas.microsoft.com/office/powerpoint/2010/main" val="4220208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30DDD-BFEE-99A0-2112-94B96576BAA8}"/>
              </a:ext>
            </a:extLst>
          </p:cNvPr>
          <p:cNvSpPr>
            <a:spLocks noGrp="1"/>
          </p:cNvSpPr>
          <p:nvPr>
            <p:ph type="title"/>
          </p:nvPr>
        </p:nvSpPr>
        <p:spPr/>
        <p:txBody>
          <a:bodyPr/>
          <a:lstStyle/>
          <a:p>
            <a:r>
              <a:rPr lang="fr-FR" dirty="0"/>
              <a:t>Objets, classes et instances</a:t>
            </a:r>
          </a:p>
        </p:txBody>
      </p:sp>
      <p:sp>
        <p:nvSpPr>
          <p:cNvPr id="3" name="Espace réservé du contenu 2">
            <a:extLst>
              <a:ext uri="{FF2B5EF4-FFF2-40B4-BE49-F238E27FC236}">
                <a16:creationId xmlns:a16="http://schemas.microsoft.com/office/drawing/2014/main" id="{6EB6BA5A-8FEB-064C-5389-079E249D6625}"/>
              </a:ext>
            </a:extLst>
          </p:cNvPr>
          <p:cNvSpPr>
            <a:spLocks noGrp="1"/>
          </p:cNvSpPr>
          <p:nvPr>
            <p:ph idx="1"/>
          </p:nvPr>
        </p:nvSpPr>
        <p:spPr/>
        <p:txBody>
          <a:bodyPr/>
          <a:lstStyle/>
          <a:p>
            <a:pPr marL="0" indent="0">
              <a:buNone/>
            </a:pPr>
            <a:r>
              <a:rPr lang="fr-FR" b="0" i="0" dirty="0">
                <a:effectLst/>
                <a:latin typeface="Söhne"/>
              </a:rPr>
              <a:t>La programmation orientée objet en PHP est largement utilisée dans des </a:t>
            </a:r>
            <a:r>
              <a:rPr lang="fr-FR" b="0" i="0" dirty="0" err="1">
                <a:effectLst/>
                <a:latin typeface="Söhne"/>
              </a:rPr>
              <a:t>frameworks</a:t>
            </a:r>
            <a:r>
              <a:rPr lang="fr-FR" b="0" i="0" dirty="0">
                <a:effectLst/>
                <a:latin typeface="Söhne"/>
              </a:rPr>
              <a:t> comme Symfony et </a:t>
            </a:r>
            <a:r>
              <a:rPr lang="fr-FR" b="0" i="0" dirty="0" err="1">
                <a:effectLst/>
                <a:latin typeface="Söhne"/>
              </a:rPr>
              <a:t>Laravel</a:t>
            </a:r>
            <a:r>
              <a:rPr lang="fr-FR" b="0" i="0" dirty="0">
                <a:effectLst/>
                <a:latin typeface="Söhne"/>
              </a:rPr>
              <a:t>, ainsi que dans de nombreux autres projets PHP pour créer un code structuré, réutilisable et facile à maintenir. Elle permet une approche plus modulaire du développement, ce qui facilite la gestion de projets de toutes tailles.</a:t>
            </a:r>
            <a:endParaRPr lang="fr-FR" dirty="0"/>
          </a:p>
        </p:txBody>
      </p:sp>
    </p:spTree>
    <p:extLst>
      <p:ext uri="{BB962C8B-B14F-4D97-AF65-F5344CB8AC3E}">
        <p14:creationId xmlns:p14="http://schemas.microsoft.com/office/powerpoint/2010/main" val="421527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B983D-6DDE-F099-BC52-9F1DAB2520C6}"/>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B9EAAD81-9CFA-8113-94FF-482267C6610A}"/>
              </a:ext>
            </a:extLst>
          </p:cNvPr>
          <p:cNvSpPr>
            <a:spLocks noGrp="1"/>
          </p:cNvSpPr>
          <p:nvPr>
            <p:ph idx="1"/>
          </p:nvPr>
        </p:nvSpPr>
        <p:spPr/>
        <p:txBody>
          <a:bodyPr/>
          <a:lstStyle/>
          <a:p>
            <a:pPr marL="342900" indent="-342900" algn="l">
              <a:buFont typeface="+mj-lt"/>
              <a:buAutoNum type="arabicPeriod" startAt="2"/>
            </a:pPr>
            <a:r>
              <a:rPr lang="fr-FR" b="1" i="0" dirty="0">
                <a:solidFill>
                  <a:srgbClr val="D1D5DB"/>
                </a:solidFill>
                <a:effectLst/>
                <a:latin typeface="Söhne"/>
              </a:rPr>
              <a:t>Classes :</a:t>
            </a:r>
            <a:endParaRPr lang="fr-FR" b="0" i="0" dirty="0">
              <a:solidFill>
                <a:srgbClr val="D1D5DB"/>
              </a:solidFill>
              <a:effectLst/>
              <a:latin typeface="Söhne"/>
            </a:endParaRPr>
          </a:p>
          <a:p>
            <a:pPr algn="l">
              <a:buFont typeface="Arial" panose="020B0604020202020204" pitchFamily="34" charset="0"/>
              <a:buChar char="•"/>
            </a:pPr>
            <a:r>
              <a:rPr lang="fr-FR" b="0" i="0" dirty="0">
                <a:solidFill>
                  <a:srgbClr val="D1D5DB"/>
                </a:solidFill>
                <a:effectLst/>
                <a:latin typeface="Söhne"/>
              </a:rPr>
              <a:t>Une classe est un modèle ou un plan pour la création d'objets. Elle définit les attributs (variables) et les méthodes (fonctions) communes à tous les objets de cette classe.</a:t>
            </a:r>
          </a:p>
          <a:p>
            <a:pPr marL="0" indent="0">
              <a:buNone/>
            </a:pPr>
            <a:endParaRPr lang="fr-FR" dirty="0"/>
          </a:p>
        </p:txBody>
      </p:sp>
    </p:spTree>
    <p:extLst>
      <p:ext uri="{BB962C8B-B14F-4D97-AF65-F5344CB8AC3E}">
        <p14:creationId xmlns:p14="http://schemas.microsoft.com/office/powerpoint/2010/main" val="195532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0A63B-C6A4-80A8-9F96-A3F6B3F736E7}"/>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8B917BD1-A7F8-520C-2EF2-A1F4B5E9AAA4}"/>
              </a:ext>
            </a:extLst>
          </p:cNvPr>
          <p:cNvSpPr>
            <a:spLocks noGrp="1"/>
          </p:cNvSpPr>
          <p:nvPr>
            <p:ph idx="1"/>
          </p:nvPr>
        </p:nvSpPr>
        <p:spPr/>
        <p:txBody>
          <a:bodyPr/>
          <a:lstStyle/>
          <a:p>
            <a:pPr marL="342900" indent="-342900" algn="l">
              <a:buFont typeface="+mj-lt"/>
              <a:buAutoNum type="arabicPeriod" startAt="3"/>
            </a:pPr>
            <a:r>
              <a:rPr lang="fr-FR" b="1" i="0" dirty="0">
                <a:effectLst/>
                <a:latin typeface="Söhne"/>
              </a:rPr>
              <a:t>Encapsulation :</a:t>
            </a:r>
            <a:endParaRPr lang="fr-FR" b="0" i="0" dirty="0">
              <a:effectLst/>
              <a:latin typeface="Söhne"/>
            </a:endParaRPr>
          </a:p>
          <a:p>
            <a:pPr algn="l">
              <a:buFont typeface="Arial" panose="020B0604020202020204" pitchFamily="34" charset="0"/>
              <a:buChar char="•"/>
            </a:pPr>
            <a:r>
              <a:rPr lang="fr-FR" b="0" i="0" dirty="0">
                <a:effectLst/>
                <a:latin typeface="Söhne"/>
              </a:rPr>
              <a:t>L'encapsulation consiste à regrouper les données (attributs) et les méthodes qui opèrent sur ces données au sein d'une même unité, c'est-à-dire une classe. Les données sont généralement protégées et l'accès à celles-ci se fait via des méthodes spécifiques, assurant ainsi un niveau de sécurité et de contrôle.</a:t>
            </a:r>
          </a:p>
          <a:p>
            <a:pPr marL="0" indent="0">
              <a:buNone/>
            </a:pPr>
            <a:endParaRPr lang="fr-FR" dirty="0"/>
          </a:p>
        </p:txBody>
      </p:sp>
    </p:spTree>
    <p:extLst>
      <p:ext uri="{BB962C8B-B14F-4D97-AF65-F5344CB8AC3E}">
        <p14:creationId xmlns:p14="http://schemas.microsoft.com/office/powerpoint/2010/main" val="280436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EFC58-52CD-3AB0-AB9E-AF196E4FE608}"/>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8E789B9F-53D1-B0F7-9997-FB7EA5819FEB}"/>
              </a:ext>
            </a:extLst>
          </p:cNvPr>
          <p:cNvSpPr>
            <a:spLocks noGrp="1"/>
          </p:cNvSpPr>
          <p:nvPr>
            <p:ph idx="1"/>
          </p:nvPr>
        </p:nvSpPr>
        <p:spPr/>
        <p:txBody>
          <a:bodyPr/>
          <a:lstStyle/>
          <a:p>
            <a:pPr marL="342900" indent="-342900" algn="l">
              <a:buFont typeface="+mj-lt"/>
              <a:buAutoNum type="arabicPeriod" startAt="4"/>
            </a:pPr>
            <a:r>
              <a:rPr lang="fr-FR" b="1" i="0" dirty="0">
                <a:effectLst/>
                <a:latin typeface="Söhne"/>
              </a:rPr>
              <a:t>Héritage :</a:t>
            </a:r>
            <a:endParaRPr lang="fr-FR" b="0" i="0" dirty="0">
              <a:effectLst/>
              <a:latin typeface="Söhne"/>
            </a:endParaRPr>
          </a:p>
          <a:p>
            <a:pPr algn="l">
              <a:buFont typeface="Arial" panose="020B0604020202020204" pitchFamily="34" charset="0"/>
              <a:buChar char="•"/>
            </a:pPr>
            <a:r>
              <a:rPr lang="fr-FR" b="0" i="0" dirty="0">
                <a:effectLst/>
                <a:latin typeface="Söhne"/>
              </a:rPr>
              <a:t>L'héritage permet de créer une nouvelle classe en se basant sur une classe existante, appelée classe parente. La nouvelle classe, appelée classe fille, hérite des attributs et des méthodes de la classe parente et peut également en ajouter ou en modifier.</a:t>
            </a:r>
          </a:p>
          <a:p>
            <a:pPr marL="0" indent="0">
              <a:buNone/>
            </a:pPr>
            <a:endParaRPr lang="fr-FR" dirty="0"/>
          </a:p>
        </p:txBody>
      </p:sp>
    </p:spTree>
    <p:extLst>
      <p:ext uri="{BB962C8B-B14F-4D97-AF65-F5344CB8AC3E}">
        <p14:creationId xmlns:p14="http://schemas.microsoft.com/office/powerpoint/2010/main" val="349085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1D7D8-D9AA-D544-D120-BBC038E6C966}"/>
              </a:ext>
            </a:extLst>
          </p:cNvPr>
          <p:cNvSpPr>
            <a:spLocks noGrp="1"/>
          </p:cNvSpPr>
          <p:nvPr>
            <p:ph type="title"/>
          </p:nvPr>
        </p:nvSpPr>
        <p:spPr/>
        <p:txBody>
          <a:bodyPr/>
          <a:lstStyle/>
          <a:p>
            <a:r>
              <a:rPr lang="fr-FR" dirty="0"/>
              <a:t>Qu’est ce que la </a:t>
            </a:r>
            <a:r>
              <a:rPr lang="fr-FR" dirty="0" err="1"/>
              <a:t>pOO</a:t>
            </a:r>
            <a:r>
              <a:rPr lang="fr-FR" dirty="0"/>
              <a:t>?</a:t>
            </a:r>
          </a:p>
        </p:txBody>
      </p:sp>
      <p:sp>
        <p:nvSpPr>
          <p:cNvPr id="3" name="Espace réservé du contenu 2">
            <a:extLst>
              <a:ext uri="{FF2B5EF4-FFF2-40B4-BE49-F238E27FC236}">
                <a16:creationId xmlns:a16="http://schemas.microsoft.com/office/drawing/2014/main" id="{09D2CFCE-FCEF-091E-7726-B944D26CEBE5}"/>
              </a:ext>
            </a:extLst>
          </p:cNvPr>
          <p:cNvSpPr>
            <a:spLocks noGrp="1"/>
          </p:cNvSpPr>
          <p:nvPr>
            <p:ph idx="1"/>
          </p:nvPr>
        </p:nvSpPr>
        <p:spPr/>
        <p:txBody>
          <a:bodyPr/>
          <a:lstStyle/>
          <a:p>
            <a:pPr marL="342900" indent="-342900" algn="l">
              <a:buFont typeface="+mj-lt"/>
              <a:buAutoNum type="arabicPeriod" startAt="5"/>
            </a:pPr>
            <a:r>
              <a:rPr lang="fr-FR" b="1" i="0" dirty="0">
                <a:effectLst/>
                <a:latin typeface="Söhne"/>
              </a:rPr>
              <a:t>Polymorphisme :</a:t>
            </a:r>
            <a:endParaRPr lang="fr-FR" b="0" i="0" dirty="0">
              <a:effectLst/>
              <a:latin typeface="Söhne"/>
            </a:endParaRPr>
          </a:p>
          <a:p>
            <a:pPr algn="l">
              <a:buFont typeface="Arial" panose="020B0604020202020204" pitchFamily="34" charset="0"/>
              <a:buChar char="•"/>
            </a:pPr>
            <a:r>
              <a:rPr lang="fr-FR" b="0" i="0" dirty="0">
                <a:effectLst/>
                <a:latin typeface="Söhne"/>
              </a:rPr>
              <a:t>Le polymorphisme permet à des objets de différentes classes d'être traités de manière homogène. Il peut se manifester sous différentes formes, telles que le polymorphisme statique (surcharge de méthodes) et le polymorphisme dynamique (utilisation de méthodes abstraites et d'interfaces).</a:t>
            </a:r>
          </a:p>
          <a:p>
            <a:pPr marL="0" indent="0">
              <a:buNone/>
            </a:pPr>
            <a:endParaRPr lang="fr-FR" dirty="0"/>
          </a:p>
        </p:txBody>
      </p:sp>
    </p:spTree>
    <p:extLst>
      <p:ext uri="{BB962C8B-B14F-4D97-AF65-F5344CB8AC3E}">
        <p14:creationId xmlns:p14="http://schemas.microsoft.com/office/powerpoint/2010/main" val="2489342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2532FB4CA9D143BCD657C926E54139" ma:contentTypeVersion="0" ma:contentTypeDescription="Crée un document." ma:contentTypeScope="" ma:versionID="1e6b3d04acc5c5ae0bc1bc8368681155">
  <xsd:schema xmlns:xsd="http://www.w3.org/2001/XMLSchema" xmlns:xs="http://www.w3.org/2001/XMLSchema" xmlns:p="http://schemas.microsoft.com/office/2006/metadata/properties" targetNamespace="http://schemas.microsoft.com/office/2006/metadata/properties" ma:root="true" ma:fieldsID="2f11e83d12cbdd0fcf0b62744a2ab94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7687A-5DC4-487F-8CC5-47E5053411EA}">
  <ds:schemaRefs>
    <ds:schemaRef ds:uri="http://schemas.microsoft.com/sharepoint/v3/contenttype/forms"/>
  </ds:schemaRefs>
</ds:datastoreItem>
</file>

<file path=customXml/itemProps2.xml><?xml version="1.0" encoding="utf-8"?>
<ds:datastoreItem xmlns:ds="http://schemas.openxmlformats.org/officeDocument/2006/customXml" ds:itemID="{998F9DDA-6D88-4209-A76B-B71516C4AC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D9DA2A-6705-4660-A39F-DF1319A87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Céleste</Template>
  <TotalTime>2905</TotalTime>
  <Words>3029</Words>
  <Application>Microsoft Office PowerPoint</Application>
  <PresentationFormat>Grand écran</PresentationFormat>
  <Paragraphs>179</Paragraphs>
  <Slides>58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58</vt:i4>
      </vt:variant>
    </vt:vector>
  </HeadingPairs>
  <TitlesOfParts>
    <vt:vector size="63" baseType="lpstr">
      <vt:lpstr>Arial</vt:lpstr>
      <vt:lpstr>Calibri</vt:lpstr>
      <vt:lpstr>Calibri Light</vt:lpstr>
      <vt:lpstr>Söhne</vt:lpstr>
      <vt:lpstr>Céleste</vt:lpstr>
      <vt:lpstr>LA Programmation orientée objet</vt:lpstr>
      <vt:lpstr>Introduction à la POO</vt:lpstr>
      <vt:lpstr>QU’est ce que la POO?</vt:lpstr>
      <vt:lpstr>Qu’est ce que la pOO?</vt:lpstr>
      <vt:lpstr>Qu’est ce que la pOO?</vt:lpstr>
      <vt:lpstr>Qu’est ce que la pOO?</vt:lpstr>
      <vt:lpstr>Qu’est ce que la pOO?</vt:lpstr>
      <vt:lpstr>Qu’est ce que la pOO?</vt:lpstr>
      <vt:lpstr>Qu’est ce que la pOO?</vt:lpstr>
      <vt:lpstr>Qu’est ce que la pOO?</vt:lpstr>
      <vt:lpstr>Qu’est ce que la pOO?</vt:lpstr>
      <vt:lpstr>Pourquoi utiliser la poo?</vt:lpstr>
      <vt:lpstr>Pourquoi Utiliser la POO?</vt:lpstr>
      <vt:lpstr>Pourquoi Utiliser la POO?</vt:lpstr>
      <vt:lpstr>Pourquoi Utiliser la POO?</vt:lpstr>
      <vt:lpstr>Pourquoi Utiliser la POO?</vt:lpstr>
      <vt:lpstr>Pourquoi Utiliser la POO?</vt:lpstr>
      <vt:lpstr>Pourquoi Utiliser la POO?</vt:lpstr>
      <vt:lpstr>Pourquoi Utiliser la POO?</vt:lpstr>
      <vt:lpstr>Pourquoi Utiliser la POO?</vt:lpstr>
      <vt:lpstr>Pourquoi Utiliser la POO?</vt:lpstr>
      <vt:lpstr>Pourquoi Utiliser la POO?</vt:lpstr>
      <vt:lpstr>Pourquoi Utiliser la POO?</vt:lpstr>
      <vt:lpstr>Pourquoi Utiliser la POO?</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Comparaison avec la programmation procédurale</vt:lpstr>
      <vt:lpstr>Principes fondamentaux</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lpstr>Objets, classes et instances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dc:title>
  <dc:creator>Microsoft Office User</dc:creator>
  <cp:lastModifiedBy>SENOUCI Ilan</cp:lastModifiedBy>
  <cp:revision>17</cp:revision>
  <dcterms:created xsi:type="dcterms:W3CDTF">2024-01-27T19:55:35Z</dcterms:created>
  <dcterms:modified xsi:type="dcterms:W3CDTF">2025-01-30T10:05:46Z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0x010100232532FB4CA9D143BCD657C926E54139</vt:lpwstr>
  </property>
</Properties>
</file>