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p:restoredTop sz="95958"/>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2/5/2025</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2/5/2025</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2/5/2025</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2/5/2025</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2/5/2025</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smarty.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smarty.net/docs/en/"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F98E74-2CFB-1180-9859-FB778C07EE73}"/>
              </a:ext>
            </a:extLst>
          </p:cNvPr>
          <p:cNvSpPr>
            <a:spLocks noGrp="1"/>
          </p:cNvSpPr>
          <p:nvPr>
            <p:ph type="ctrTitle"/>
          </p:nvPr>
        </p:nvSpPr>
        <p:spPr/>
        <p:txBody>
          <a:bodyPr/>
          <a:lstStyle/>
          <a:p>
            <a:r>
              <a:rPr lang="fr-FR" dirty="0"/>
              <a:t>SMARTY</a:t>
            </a:r>
          </a:p>
        </p:txBody>
      </p:sp>
      <p:sp>
        <p:nvSpPr>
          <p:cNvPr id="3" name="Sous-titre 2">
            <a:extLst>
              <a:ext uri="{FF2B5EF4-FFF2-40B4-BE49-F238E27FC236}">
                <a16:creationId xmlns:a16="http://schemas.microsoft.com/office/drawing/2014/main" id="{AE535ED8-7001-0FAB-B638-4EE31626C3ED}"/>
              </a:ext>
            </a:extLst>
          </p:cNvPr>
          <p:cNvSpPr>
            <a:spLocks noGrp="1"/>
          </p:cNvSpPr>
          <p:nvPr>
            <p:ph type="subTitle" idx="1"/>
          </p:nvPr>
        </p:nvSpPr>
        <p:spPr/>
        <p:txBody>
          <a:bodyPr/>
          <a:lstStyle/>
          <a:p>
            <a:r>
              <a:rPr lang="fr-FR" dirty="0"/>
              <a:t>Le moteur de </a:t>
            </a:r>
            <a:r>
              <a:rPr lang="fr-FR" dirty="0" err="1"/>
              <a:t>template</a:t>
            </a:r>
            <a:r>
              <a:rPr lang="fr-FR" dirty="0"/>
              <a:t> </a:t>
            </a:r>
            <a:r>
              <a:rPr lang="fr-FR" dirty="0" err="1"/>
              <a:t>php</a:t>
            </a:r>
            <a:endParaRPr lang="fr-FR" dirty="0"/>
          </a:p>
        </p:txBody>
      </p:sp>
    </p:spTree>
    <p:extLst>
      <p:ext uri="{BB962C8B-B14F-4D97-AF65-F5344CB8AC3E}">
        <p14:creationId xmlns:p14="http://schemas.microsoft.com/office/powerpoint/2010/main" val="3307753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D3AEF0-5950-6E0A-D6D5-F0982BEFABC2}"/>
              </a:ext>
            </a:extLst>
          </p:cNvPr>
          <p:cNvSpPr>
            <a:spLocks noGrp="1"/>
          </p:cNvSpPr>
          <p:nvPr>
            <p:ph type="title"/>
          </p:nvPr>
        </p:nvSpPr>
        <p:spPr/>
        <p:txBody>
          <a:bodyPr/>
          <a:lstStyle/>
          <a:p>
            <a:r>
              <a:rPr lang="fr-FR" dirty="0"/>
              <a:t>Qu’est ce que </a:t>
            </a:r>
            <a:r>
              <a:rPr lang="fr-FR" dirty="0" err="1"/>
              <a:t>Smarty</a:t>
            </a:r>
            <a:r>
              <a:rPr lang="fr-FR" dirty="0"/>
              <a:t>?</a:t>
            </a:r>
          </a:p>
        </p:txBody>
      </p:sp>
      <p:sp>
        <p:nvSpPr>
          <p:cNvPr id="3" name="Espace réservé du contenu 2">
            <a:extLst>
              <a:ext uri="{FF2B5EF4-FFF2-40B4-BE49-F238E27FC236}">
                <a16:creationId xmlns:a16="http://schemas.microsoft.com/office/drawing/2014/main" id="{61225CF2-C48F-CB63-79CD-46ACE1D684A5}"/>
              </a:ext>
            </a:extLst>
          </p:cNvPr>
          <p:cNvSpPr>
            <a:spLocks noGrp="1"/>
          </p:cNvSpPr>
          <p:nvPr>
            <p:ph idx="1"/>
          </p:nvPr>
        </p:nvSpPr>
        <p:spPr/>
        <p:txBody>
          <a:bodyPr/>
          <a:lstStyle/>
          <a:p>
            <a:pPr marL="457200" indent="-457200">
              <a:buFont typeface="+mj-lt"/>
              <a:buAutoNum type="arabicPeriod" startAt="6"/>
            </a:pPr>
            <a:r>
              <a:rPr lang="fr-FR" b="1" i="0" dirty="0">
                <a:solidFill>
                  <a:schemeClr val="tx1"/>
                </a:solidFill>
                <a:effectLst/>
                <a:latin typeface="Söhne"/>
              </a:rPr>
              <a:t>Facilité d'intégration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s'intègre facilement avec les projets PHP existants. Il suffit généralement d'inclure la bibliothèque </a:t>
            </a:r>
            <a:r>
              <a:rPr lang="fr-FR" b="0" i="0" dirty="0" err="1">
                <a:solidFill>
                  <a:schemeClr val="tx1"/>
                </a:solidFill>
                <a:effectLst/>
                <a:latin typeface="Söhne"/>
              </a:rPr>
              <a:t>Smarty</a:t>
            </a:r>
            <a:r>
              <a:rPr lang="fr-FR" b="0" i="0" dirty="0">
                <a:solidFill>
                  <a:schemeClr val="tx1"/>
                </a:solidFill>
                <a:effectLst/>
                <a:latin typeface="Söhne"/>
              </a:rPr>
              <a:t> dans le projet et de configurer quelques paramètres pour commencer à l'utiliser.</a:t>
            </a:r>
            <a:endParaRPr lang="fr-FR" dirty="0">
              <a:solidFill>
                <a:schemeClr val="tx1"/>
              </a:solidFill>
            </a:endParaRPr>
          </a:p>
        </p:txBody>
      </p:sp>
    </p:spTree>
    <p:extLst>
      <p:ext uri="{BB962C8B-B14F-4D97-AF65-F5344CB8AC3E}">
        <p14:creationId xmlns:p14="http://schemas.microsoft.com/office/powerpoint/2010/main" val="153618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7EFA03-BD4D-2323-184E-A6D935A4491C}"/>
              </a:ext>
            </a:extLst>
          </p:cNvPr>
          <p:cNvSpPr>
            <a:spLocks noGrp="1"/>
          </p:cNvSpPr>
          <p:nvPr>
            <p:ph type="title"/>
          </p:nvPr>
        </p:nvSpPr>
        <p:spPr/>
        <p:txBody>
          <a:bodyPr/>
          <a:lstStyle/>
          <a:p>
            <a:r>
              <a:rPr lang="fr-FR" dirty="0"/>
              <a:t>Qu’est ce que </a:t>
            </a:r>
            <a:r>
              <a:rPr lang="fr-FR" dirty="0" err="1"/>
              <a:t>Smarty</a:t>
            </a:r>
            <a:r>
              <a:rPr lang="fr-FR" dirty="0"/>
              <a:t>?</a:t>
            </a:r>
          </a:p>
        </p:txBody>
      </p:sp>
      <p:sp>
        <p:nvSpPr>
          <p:cNvPr id="3" name="Espace réservé du contenu 2">
            <a:extLst>
              <a:ext uri="{FF2B5EF4-FFF2-40B4-BE49-F238E27FC236}">
                <a16:creationId xmlns:a16="http://schemas.microsoft.com/office/drawing/2014/main" id="{79930AF5-DB64-2960-74B2-358BB8A46491}"/>
              </a:ext>
            </a:extLst>
          </p:cNvPr>
          <p:cNvSpPr>
            <a:spLocks noGrp="1"/>
          </p:cNvSpPr>
          <p:nvPr>
            <p:ph idx="1"/>
          </p:nvPr>
        </p:nvSpPr>
        <p:spPr/>
        <p:txBody>
          <a:bodyPr/>
          <a:lstStyle/>
          <a:p>
            <a:pPr marL="457200" indent="-457200">
              <a:buFont typeface="+mj-lt"/>
              <a:buAutoNum type="arabicPeriod" startAt="7"/>
            </a:pPr>
            <a:r>
              <a:rPr lang="fr-FR" b="1" i="0" dirty="0">
                <a:solidFill>
                  <a:schemeClr val="tx1"/>
                </a:solidFill>
                <a:effectLst/>
                <a:latin typeface="Söhne"/>
              </a:rPr>
              <a:t>Gestion des caches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propose des mécanismes de mise en cache, ce qui permet d'optimiser les performances en évitant de recompiler les </a:t>
            </a:r>
            <a:r>
              <a:rPr lang="fr-FR" b="0" i="0" dirty="0" err="1">
                <a:solidFill>
                  <a:schemeClr val="tx1"/>
                </a:solidFill>
                <a:effectLst/>
                <a:latin typeface="Söhne"/>
              </a:rPr>
              <a:t>templates</a:t>
            </a:r>
            <a:r>
              <a:rPr lang="fr-FR" b="0" i="0" dirty="0">
                <a:solidFill>
                  <a:schemeClr val="tx1"/>
                </a:solidFill>
                <a:effectLst/>
                <a:latin typeface="Söhne"/>
              </a:rPr>
              <a:t> à chaque requête, sauf si des modifications sont détectées.</a:t>
            </a:r>
            <a:endParaRPr lang="fr-FR" dirty="0">
              <a:solidFill>
                <a:schemeClr val="tx1"/>
              </a:solidFill>
            </a:endParaRPr>
          </a:p>
        </p:txBody>
      </p:sp>
    </p:spTree>
    <p:extLst>
      <p:ext uri="{BB962C8B-B14F-4D97-AF65-F5344CB8AC3E}">
        <p14:creationId xmlns:p14="http://schemas.microsoft.com/office/powerpoint/2010/main" val="300220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81685-CDE2-75A9-C0CA-A58651C28C3D}"/>
              </a:ext>
            </a:extLst>
          </p:cNvPr>
          <p:cNvSpPr>
            <a:spLocks noGrp="1"/>
          </p:cNvSpPr>
          <p:nvPr>
            <p:ph type="title"/>
          </p:nvPr>
        </p:nvSpPr>
        <p:spPr/>
        <p:txBody>
          <a:bodyPr/>
          <a:lstStyle/>
          <a:p>
            <a:r>
              <a:rPr lang="fr-FR" dirty="0"/>
              <a:t>Qu’est ce que </a:t>
            </a:r>
            <a:r>
              <a:rPr lang="fr-FR" dirty="0" err="1"/>
              <a:t>Smarty</a:t>
            </a:r>
            <a:r>
              <a:rPr lang="fr-FR" dirty="0"/>
              <a:t>?</a:t>
            </a:r>
          </a:p>
        </p:txBody>
      </p:sp>
      <p:sp>
        <p:nvSpPr>
          <p:cNvPr id="3" name="Espace réservé du contenu 2">
            <a:extLst>
              <a:ext uri="{FF2B5EF4-FFF2-40B4-BE49-F238E27FC236}">
                <a16:creationId xmlns:a16="http://schemas.microsoft.com/office/drawing/2014/main" id="{79F6969D-D144-BA12-B2D7-B073FCDB8CAC}"/>
              </a:ext>
            </a:extLst>
          </p:cNvPr>
          <p:cNvSpPr>
            <a:spLocks noGrp="1"/>
          </p:cNvSpPr>
          <p:nvPr>
            <p:ph idx="1"/>
          </p:nvPr>
        </p:nvSpPr>
        <p:spPr/>
        <p:txBody>
          <a:bodyPr/>
          <a:lstStyle/>
          <a:p>
            <a:pPr marL="0" indent="0" algn="l">
              <a:buNone/>
            </a:pPr>
            <a:r>
              <a:rPr lang="fr-FR" b="0" i="0" dirty="0">
                <a:solidFill>
                  <a:schemeClr val="tx1"/>
                </a:solidFill>
                <a:effectLst/>
                <a:latin typeface="Söhne"/>
              </a:rPr>
              <a:t>En résumé, </a:t>
            </a:r>
            <a:r>
              <a:rPr lang="fr-FR" b="0" i="0" dirty="0" err="1">
                <a:solidFill>
                  <a:schemeClr val="tx1"/>
                </a:solidFill>
                <a:effectLst/>
                <a:latin typeface="Söhne"/>
              </a:rPr>
              <a:t>Smarty</a:t>
            </a:r>
            <a:r>
              <a:rPr lang="fr-FR" b="0" i="0" dirty="0">
                <a:solidFill>
                  <a:schemeClr val="tx1"/>
                </a:solidFill>
                <a:effectLst/>
                <a:latin typeface="Söhne"/>
              </a:rPr>
              <a:t> simplifie le processus de développement web en offrant une solution organisée pour gérer la présentation des données. Il est particulièrement utile dans les projets où plusieurs personnes travaillent sur la logique métier et la présentation de manière indépendante.</a:t>
            </a:r>
          </a:p>
          <a:p>
            <a:pPr marL="0" indent="0" algn="l">
              <a:buNone/>
            </a:pPr>
            <a:endParaRPr lang="fr-FR" b="0" i="0" dirty="0">
              <a:solidFill>
                <a:srgbClr val="FFFFFF"/>
              </a:solidFill>
              <a:effectLst/>
              <a:latin typeface="Söhne"/>
            </a:endParaRPr>
          </a:p>
        </p:txBody>
      </p:sp>
    </p:spTree>
    <p:extLst>
      <p:ext uri="{BB962C8B-B14F-4D97-AF65-F5344CB8AC3E}">
        <p14:creationId xmlns:p14="http://schemas.microsoft.com/office/powerpoint/2010/main" val="253784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C49AE-5C0F-FB54-27D2-0CDA55A682AB}"/>
              </a:ext>
            </a:extLst>
          </p:cNvPr>
          <p:cNvSpPr>
            <a:spLocks noGrp="1"/>
          </p:cNvSpPr>
          <p:nvPr>
            <p:ph type="title"/>
          </p:nvPr>
        </p:nvSpPr>
        <p:spPr/>
        <p:txBody>
          <a:bodyPr/>
          <a:lstStyle/>
          <a:p>
            <a:r>
              <a:rPr lang="fr-FR" dirty="0"/>
              <a:t>Introduction</a:t>
            </a:r>
          </a:p>
        </p:txBody>
      </p:sp>
      <p:sp>
        <p:nvSpPr>
          <p:cNvPr id="3" name="Espace réservé du texte 2">
            <a:extLst>
              <a:ext uri="{FF2B5EF4-FFF2-40B4-BE49-F238E27FC236}">
                <a16:creationId xmlns:a16="http://schemas.microsoft.com/office/drawing/2014/main" id="{F95AA318-3605-61BB-8A1C-5303F1995A52}"/>
              </a:ext>
            </a:extLst>
          </p:cNvPr>
          <p:cNvSpPr>
            <a:spLocks noGrp="1"/>
          </p:cNvSpPr>
          <p:nvPr>
            <p:ph type="body" idx="1"/>
          </p:nvPr>
        </p:nvSpPr>
        <p:spPr/>
        <p:txBody>
          <a:bodyPr/>
          <a:lstStyle/>
          <a:p>
            <a:r>
              <a:rPr lang="fr-FR" dirty="0"/>
              <a:t>Avantages de l’utilisation de </a:t>
            </a:r>
            <a:r>
              <a:rPr lang="fr-FR" dirty="0" err="1"/>
              <a:t>smarty</a:t>
            </a:r>
            <a:endParaRPr lang="fr-FR" dirty="0"/>
          </a:p>
        </p:txBody>
      </p:sp>
    </p:spTree>
    <p:extLst>
      <p:ext uri="{BB962C8B-B14F-4D97-AF65-F5344CB8AC3E}">
        <p14:creationId xmlns:p14="http://schemas.microsoft.com/office/powerpoint/2010/main" val="266127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E86-F2C8-66C1-EA3F-0835BD802D86}"/>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3FB3D44D-17AF-3BF1-35E5-C7E38031BE31}"/>
              </a:ext>
            </a:extLst>
          </p:cNvPr>
          <p:cNvSpPr>
            <a:spLocks noGrp="1"/>
          </p:cNvSpPr>
          <p:nvPr>
            <p:ph idx="1"/>
          </p:nvPr>
        </p:nvSpPr>
        <p:spPr/>
        <p:txBody>
          <a:bodyPr/>
          <a:lstStyle/>
          <a:p>
            <a:pPr marL="0" indent="0">
              <a:buNone/>
            </a:pPr>
            <a:r>
              <a:rPr lang="fr-FR" b="0" i="0" dirty="0">
                <a:solidFill>
                  <a:schemeClr val="tx1"/>
                </a:solidFill>
                <a:effectLst/>
                <a:latin typeface="Söhne"/>
              </a:rPr>
              <a:t>L'utilisation de </a:t>
            </a:r>
            <a:r>
              <a:rPr lang="fr-FR" b="0" i="0" dirty="0" err="1">
                <a:solidFill>
                  <a:schemeClr val="tx1"/>
                </a:solidFill>
                <a:effectLst/>
                <a:latin typeface="Söhne"/>
              </a:rPr>
              <a:t>Smarty</a:t>
            </a:r>
            <a:r>
              <a:rPr lang="fr-FR" b="0" i="0" dirty="0">
                <a:solidFill>
                  <a:schemeClr val="tx1"/>
                </a:solidFill>
                <a:effectLst/>
                <a:latin typeface="Söhne"/>
              </a:rPr>
              <a:t> dans le développement web offre plusieurs avantages, contribuant à une conception plus propre, modulaire et maintenable. Voici quelques-uns des avantages clés :</a:t>
            </a:r>
            <a:endParaRPr lang="fr-FR" dirty="0">
              <a:solidFill>
                <a:schemeClr val="tx1"/>
              </a:solidFill>
            </a:endParaRPr>
          </a:p>
        </p:txBody>
      </p:sp>
    </p:spTree>
    <p:extLst>
      <p:ext uri="{BB962C8B-B14F-4D97-AF65-F5344CB8AC3E}">
        <p14:creationId xmlns:p14="http://schemas.microsoft.com/office/powerpoint/2010/main" val="2923495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B6A46-2277-5CF0-C784-0B66D94FEBD4}"/>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0A1F7735-1FDC-EE48-9C81-71172AEEAEA8}"/>
              </a:ext>
            </a:extLst>
          </p:cNvPr>
          <p:cNvSpPr>
            <a:spLocks noGrp="1"/>
          </p:cNvSpPr>
          <p:nvPr>
            <p:ph idx="1"/>
          </p:nvPr>
        </p:nvSpPr>
        <p:spPr/>
        <p:txBody>
          <a:bodyPr/>
          <a:lstStyle/>
          <a:p>
            <a:pPr marL="457200" indent="-457200">
              <a:buFont typeface="+mj-lt"/>
              <a:buAutoNum type="arabicPeriod"/>
            </a:pPr>
            <a:r>
              <a:rPr lang="fr-FR" b="1" i="0" dirty="0">
                <a:solidFill>
                  <a:schemeClr val="tx1"/>
                </a:solidFill>
                <a:effectLst/>
                <a:latin typeface="Söhne"/>
              </a:rPr>
              <a:t>Séparation des préoccupations :</a:t>
            </a:r>
            <a:r>
              <a:rPr lang="fr-FR" b="0" i="0" dirty="0">
                <a:solidFill>
                  <a:schemeClr val="tx1"/>
                </a:solidFill>
                <a:effectLst/>
                <a:latin typeface="Söhne"/>
              </a:rPr>
              <a:t> L'un des principaux avantages de </a:t>
            </a:r>
            <a:r>
              <a:rPr lang="fr-FR" b="0" i="0" dirty="0" err="1">
                <a:solidFill>
                  <a:schemeClr val="tx1"/>
                </a:solidFill>
                <a:effectLst/>
                <a:latin typeface="Söhne"/>
              </a:rPr>
              <a:t>Smarty</a:t>
            </a:r>
            <a:r>
              <a:rPr lang="fr-FR" b="0" i="0" dirty="0">
                <a:solidFill>
                  <a:schemeClr val="tx1"/>
                </a:solidFill>
                <a:effectLst/>
                <a:latin typeface="Söhne"/>
              </a:rPr>
              <a:t> est sa capacité à faciliter la séparation des préoccupations dans le développement web. En isolant la logique métier (code PHP) de la présentation (</a:t>
            </a:r>
            <a:r>
              <a:rPr lang="fr-FR" b="0" i="0" dirty="0" err="1">
                <a:solidFill>
                  <a:schemeClr val="tx1"/>
                </a:solidFill>
                <a:effectLst/>
                <a:latin typeface="Söhne"/>
              </a:rPr>
              <a:t>templates</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il devient plus facile pour les équipes de travailler de manière collaborative, les développeurs se concentrant sur la logique métier et les concepteurs sur l'aspect visuel.</a:t>
            </a:r>
            <a:endParaRPr lang="fr-FR" dirty="0">
              <a:solidFill>
                <a:schemeClr val="tx1"/>
              </a:solidFill>
            </a:endParaRPr>
          </a:p>
        </p:txBody>
      </p:sp>
    </p:spTree>
    <p:extLst>
      <p:ext uri="{BB962C8B-B14F-4D97-AF65-F5344CB8AC3E}">
        <p14:creationId xmlns:p14="http://schemas.microsoft.com/office/powerpoint/2010/main" val="324197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E87D5A-F134-58E4-DCBA-9561CB7F1D31}"/>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0D410E78-4777-3D39-E502-BB8186E03ABB}"/>
              </a:ext>
            </a:extLst>
          </p:cNvPr>
          <p:cNvSpPr>
            <a:spLocks noGrp="1"/>
          </p:cNvSpPr>
          <p:nvPr>
            <p:ph idx="1"/>
          </p:nvPr>
        </p:nvSpPr>
        <p:spPr/>
        <p:txBody>
          <a:bodyPr/>
          <a:lstStyle/>
          <a:p>
            <a:pPr marL="457200" indent="-457200">
              <a:buFont typeface="+mj-lt"/>
              <a:buAutoNum type="arabicPeriod" startAt="2"/>
            </a:pPr>
            <a:r>
              <a:rPr lang="fr-FR" b="1" i="0" dirty="0">
                <a:solidFill>
                  <a:schemeClr val="tx1"/>
                </a:solidFill>
                <a:effectLst/>
                <a:latin typeface="Söhne"/>
              </a:rPr>
              <a:t>Facilité de maintenance :</a:t>
            </a:r>
            <a:r>
              <a:rPr lang="fr-FR" b="0" i="0" dirty="0">
                <a:solidFill>
                  <a:schemeClr val="tx1"/>
                </a:solidFill>
                <a:effectLst/>
                <a:latin typeface="Söhne"/>
              </a:rPr>
              <a:t> La séparation des préoccupations résultant de l'utilisation de </a:t>
            </a:r>
            <a:r>
              <a:rPr lang="fr-FR" b="0" i="0" dirty="0" err="1">
                <a:solidFill>
                  <a:schemeClr val="tx1"/>
                </a:solidFill>
                <a:effectLst/>
                <a:latin typeface="Söhne"/>
              </a:rPr>
              <a:t>Smarty</a:t>
            </a:r>
            <a:r>
              <a:rPr lang="fr-FR" b="0" i="0" dirty="0">
                <a:solidFill>
                  <a:schemeClr val="tx1"/>
                </a:solidFill>
                <a:effectLst/>
                <a:latin typeface="Söhne"/>
              </a:rPr>
              <a:t> simplifie la maintenance du code. Les modifications de l'interface utilisateur peuvent être apportées sans altérer la logique métier, et vice versa. Cela rend le code plus compréhensible et facilite la recherche des erreurs.</a:t>
            </a:r>
            <a:endParaRPr lang="fr-FR" dirty="0">
              <a:solidFill>
                <a:schemeClr val="tx1"/>
              </a:solidFill>
            </a:endParaRPr>
          </a:p>
        </p:txBody>
      </p:sp>
    </p:spTree>
    <p:extLst>
      <p:ext uri="{BB962C8B-B14F-4D97-AF65-F5344CB8AC3E}">
        <p14:creationId xmlns:p14="http://schemas.microsoft.com/office/powerpoint/2010/main" val="249167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1C2E1-6C51-0631-CC51-6B6A6A8BC8C3}"/>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C8B847C0-9234-4DC4-227E-C7635FC32965}"/>
              </a:ext>
            </a:extLst>
          </p:cNvPr>
          <p:cNvSpPr>
            <a:spLocks noGrp="1"/>
          </p:cNvSpPr>
          <p:nvPr>
            <p:ph idx="1"/>
          </p:nvPr>
        </p:nvSpPr>
        <p:spPr/>
        <p:txBody>
          <a:bodyPr/>
          <a:lstStyle/>
          <a:p>
            <a:pPr marL="457200" indent="-457200">
              <a:buFont typeface="+mj-lt"/>
              <a:buAutoNum type="arabicPeriod" startAt="3"/>
            </a:pPr>
            <a:r>
              <a:rPr lang="fr-FR" b="1" i="0" dirty="0">
                <a:solidFill>
                  <a:schemeClr val="tx1"/>
                </a:solidFill>
                <a:effectLst/>
                <a:latin typeface="Söhne"/>
              </a:rPr>
              <a:t>Réutilisabilité des </a:t>
            </a:r>
            <a:r>
              <a:rPr lang="fr-FR" b="1" i="0" dirty="0" err="1">
                <a:solidFill>
                  <a:schemeClr val="tx1"/>
                </a:solidFill>
                <a:effectLst/>
                <a:latin typeface="Söhne"/>
              </a:rPr>
              <a:t>templates</a:t>
            </a:r>
            <a:r>
              <a:rPr lang="fr-FR" b="1" i="0" dirty="0">
                <a:solidFill>
                  <a:schemeClr val="tx1"/>
                </a:solidFill>
                <a:effectLst/>
                <a:latin typeface="Söhne"/>
              </a:rPr>
              <a:t> :</a:t>
            </a:r>
            <a:r>
              <a:rPr lang="fr-FR" b="0" i="0" dirty="0">
                <a:solidFill>
                  <a:schemeClr val="tx1"/>
                </a:solidFill>
                <a:effectLst/>
                <a:latin typeface="Söhne"/>
              </a:rPr>
              <a:t> Les </a:t>
            </a:r>
            <a:r>
              <a:rPr lang="fr-FR" b="0" i="0" dirty="0" err="1">
                <a:solidFill>
                  <a:schemeClr val="tx1"/>
                </a:solidFill>
                <a:effectLst/>
                <a:latin typeface="Söhne"/>
              </a:rPr>
              <a:t>templates</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peuvent être réutilisés dans plusieurs parties d'une application ou d'un site web. Cela favorise la cohérence visuelle et fonctionnelle tout en réduisant le besoin de répétition du code.</a:t>
            </a:r>
            <a:endParaRPr lang="fr-FR" dirty="0">
              <a:solidFill>
                <a:schemeClr val="tx1"/>
              </a:solidFill>
            </a:endParaRPr>
          </a:p>
        </p:txBody>
      </p:sp>
    </p:spTree>
    <p:extLst>
      <p:ext uri="{BB962C8B-B14F-4D97-AF65-F5344CB8AC3E}">
        <p14:creationId xmlns:p14="http://schemas.microsoft.com/office/powerpoint/2010/main" val="24176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B49EFB-5D35-D1EF-43B9-9FFA70D05549}"/>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04EF43AA-B792-8820-E53D-563A6ECEA9F8}"/>
              </a:ext>
            </a:extLst>
          </p:cNvPr>
          <p:cNvSpPr>
            <a:spLocks noGrp="1"/>
          </p:cNvSpPr>
          <p:nvPr>
            <p:ph idx="1"/>
          </p:nvPr>
        </p:nvSpPr>
        <p:spPr/>
        <p:txBody>
          <a:bodyPr/>
          <a:lstStyle/>
          <a:p>
            <a:pPr marL="457200" indent="-457200">
              <a:buFont typeface="+mj-lt"/>
              <a:buAutoNum type="arabicPeriod" startAt="4"/>
            </a:pPr>
            <a:r>
              <a:rPr lang="fr-FR" b="1" i="0" dirty="0">
                <a:solidFill>
                  <a:schemeClr val="tx1"/>
                </a:solidFill>
                <a:effectLst/>
                <a:latin typeface="Söhne"/>
              </a:rPr>
              <a:t>Syntaxe simplifiée :</a:t>
            </a:r>
            <a:r>
              <a:rPr lang="fr-FR" b="0" i="0" dirty="0">
                <a:solidFill>
                  <a:schemeClr val="tx1"/>
                </a:solidFill>
                <a:effectLst/>
                <a:latin typeface="Söhne"/>
              </a:rPr>
              <a:t> La syntaxe de </a:t>
            </a:r>
            <a:r>
              <a:rPr lang="fr-FR" b="0" i="0" dirty="0" err="1">
                <a:solidFill>
                  <a:schemeClr val="tx1"/>
                </a:solidFill>
                <a:effectLst/>
                <a:latin typeface="Söhne"/>
              </a:rPr>
              <a:t>Smarty</a:t>
            </a:r>
            <a:r>
              <a:rPr lang="fr-FR" b="0" i="0" dirty="0">
                <a:solidFill>
                  <a:schemeClr val="tx1"/>
                </a:solidFill>
                <a:effectLst/>
                <a:latin typeface="Söhne"/>
              </a:rPr>
              <a:t> est conçue pour être simple et lisible. Cela facilite la maintenance et la compréhension du code, même pour ceux qui ne sont pas familiers avec le langage de programmation PHP.</a:t>
            </a:r>
            <a:endParaRPr lang="fr-FR" dirty="0">
              <a:solidFill>
                <a:schemeClr val="tx1"/>
              </a:solidFill>
            </a:endParaRPr>
          </a:p>
        </p:txBody>
      </p:sp>
    </p:spTree>
    <p:extLst>
      <p:ext uri="{BB962C8B-B14F-4D97-AF65-F5344CB8AC3E}">
        <p14:creationId xmlns:p14="http://schemas.microsoft.com/office/powerpoint/2010/main" val="351883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08F450-248C-C481-4C3C-7C466ABCB0F0}"/>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419F52A3-A8A0-14BA-F195-0B2ED795D8B7}"/>
              </a:ext>
            </a:extLst>
          </p:cNvPr>
          <p:cNvSpPr>
            <a:spLocks noGrp="1"/>
          </p:cNvSpPr>
          <p:nvPr>
            <p:ph idx="1"/>
          </p:nvPr>
        </p:nvSpPr>
        <p:spPr/>
        <p:txBody>
          <a:bodyPr/>
          <a:lstStyle/>
          <a:p>
            <a:pPr marL="457200" indent="-457200">
              <a:buFont typeface="+mj-lt"/>
              <a:buAutoNum type="arabicPeriod" startAt="5"/>
            </a:pPr>
            <a:r>
              <a:rPr lang="fr-FR" b="1" i="0" dirty="0">
                <a:solidFill>
                  <a:schemeClr val="tx1"/>
                </a:solidFill>
                <a:effectLst/>
                <a:latin typeface="Söhne"/>
              </a:rPr>
              <a:t>Structures de contrôle dans les </a:t>
            </a:r>
            <a:r>
              <a:rPr lang="fr-FR" b="1" i="0" dirty="0" err="1">
                <a:solidFill>
                  <a:schemeClr val="tx1"/>
                </a:solidFill>
                <a:effectLst/>
                <a:latin typeface="Söhne"/>
              </a:rPr>
              <a:t>templates</a:t>
            </a:r>
            <a:r>
              <a:rPr lang="fr-FR" b="1" i="0" dirty="0">
                <a:solidFill>
                  <a:schemeClr val="tx1"/>
                </a:solidFill>
                <a:effectLst/>
                <a:latin typeface="Söhne"/>
              </a:rPr>
              <a:t>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offre la possibilité d'utiliser des structures de contrôle telles que les boucles et les conditions directement dans les </a:t>
            </a:r>
            <a:r>
              <a:rPr lang="fr-FR" b="0" i="0" dirty="0" err="1">
                <a:solidFill>
                  <a:schemeClr val="tx1"/>
                </a:solidFill>
                <a:effectLst/>
                <a:latin typeface="Söhne"/>
              </a:rPr>
              <a:t>templates</a:t>
            </a:r>
            <a:r>
              <a:rPr lang="fr-FR" b="0" i="0" dirty="0">
                <a:solidFill>
                  <a:schemeClr val="tx1"/>
                </a:solidFill>
                <a:effectLst/>
                <a:latin typeface="Söhne"/>
              </a:rPr>
              <a:t>. Cela permet de gérer des scénarios complexes sans avoir à incorporer une logique métier lourde dans les fichiers de présentation.</a:t>
            </a:r>
            <a:endParaRPr lang="fr-FR" dirty="0">
              <a:solidFill>
                <a:schemeClr val="tx1"/>
              </a:solidFill>
            </a:endParaRPr>
          </a:p>
        </p:txBody>
      </p:sp>
    </p:spTree>
    <p:extLst>
      <p:ext uri="{BB962C8B-B14F-4D97-AF65-F5344CB8AC3E}">
        <p14:creationId xmlns:p14="http://schemas.microsoft.com/office/powerpoint/2010/main" val="397244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0E102F-51CE-68A0-6183-C915046C3B3D}"/>
              </a:ext>
            </a:extLst>
          </p:cNvPr>
          <p:cNvSpPr>
            <a:spLocks noGrp="1"/>
          </p:cNvSpPr>
          <p:nvPr>
            <p:ph type="title"/>
          </p:nvPr>
        </p:nvSpPr>
        <p:spPr/>
        <p:txBody>
          <a:bodyPr/>
          <a:lstStyle/>
          <a:p>
            <a:r>
              <a:rPr lang="fr-FR" dirty="0" err="1"/>
              <a:t>Smarty</a:t>
            </a:r>
            <a:r>
              <a:rPr lang="fr-FR" dirty="0"/>
              <a:t> - sommaire</a:t>
            </a:r>
          </a:p>
        </p:txBody>
      </p:sp>
      <p:sp>
        <p:nvSpPr>
          <p:cNvPr id="3" name="Espace réservé du contenu 2">
            <a:extLst>
              <a:ext uri="{FF2B5EF4-FFF2-40B4-BE49-F238E27FC236}">
                <a16:creationId xmlns:a16="http://schemas.microsoft.com/office/drawing/2014/main" id="{7AA6DE02-7C97-5EEB-F6B3-41358577B46C}"/>
              </a:ext>
            </a:extLst>
          </p:cNvPr>
          <p:cNvSpPr>
            <a:spLocks noGrp="1"/>
          </p:cNvSpPr>
          <p:nvPr>
            <p:ph sz="half" idx="1"/>
          </p:nvPr>
        </p:nvSpPr>
        <p:spPr/>
        <p:txBody>
          <a:bodyPr/>
          <a:lstStyle/>
          <a:p>
            <a:pPr marL="457200" indent="-457200">
              <a:buFont typeface="+mj-lt"/>
              <a:buAutoNum type="arabicPeriod"/>
            </a:pPr>
            <a:r>
              <a:rPr lang="fr-FR" b="1" i="0" dirty="0">
                <a:solidFill>
                  <a:schemeClr val="tx1"/>
                </a:solidFill>
                <a:effectLst/>
                <a:latin typeface="Söhne"/>
              </a:rPr>
              <a:t>Introduction à </a:t>
            </a:r>
            <a:r>
              <a:rPr lang="fr-FR" b="1" i="0" dirty="0" err="1">
                <a:solidFill>
                  <a:schemeClr val="tx1"/>
                </a:solidFill>
                <a:effectLst/>
                <a:latin typeface="Söhne"/>
              </a:rPr>
              <a:t>Smarty</a:t>
            </a:r>
            <a:endParaRPr lang="fr-FR" b="1" i="0" dirty="0">
              <a:solidFill>
                <a:schemeClr val="tx1"/>
              </a:solidFill>
              <a:effectLst/>
              <a:latin typeface="Söhne"/>
            </a:endParaRPr>
          </a:p>
          <a:p>
            <a:r>
              <a:rPr lang="fr-FR" b="1" i="0" dirty="0">
                <a:solidFill>
                  <a:schemeClr val="tx1"/>
                </a:solidFill>
                <a:effectLst/>
                <a:latin typeface="Söhne"/>
              </a:rPr>
              <a:t>Présentation de </a:t>
            </a:r>
            <a:r>
              <a:rPr lang="fr-FR" b="1" i="0" dirty="0" err="1">
                <a:solidFill>
                  <a:schemeClr val="tx1"/>
                </a:solidFill>
                <a:effectLst/>
                <a:latin typeface="Söhne"/>
              </a:rPr>
              <a:t>Smarty</a:t>
            </a:r>
            <a:endParaRPr lang="fr-FR" b="1" i="0" dirty="0">
              <a:solidFill>
                <a:schemeClr val="tx1"/>
              </a:solidFill>
              <a:effectLst/>
              <a:latin typeface="Söhne"/>
            </a:endParaRPr>
          </a:p>
          <a:p>
            <a:r>
              <a:rPr lang="fr-FR" b="1" i="0" dirty="0">
                <a:solidFill>
                  <a:schemeClr val="tx1"/>
                </a:solidFill>
                <a:effectLst/>
                <a:latin typeface="Söhne"/>
              </a:rPr>
              <a:t>Installation de </a:t>
            </a:r>
            <a:r>
              <a:rPr lang="fr-FR" b="1" i="0" dirty="0" err="1">
                <a:solidFill>
                  <a:schemeClr val="tx1"/>
                </a:solidFill>
                <a:effectLst/>
                <a:latin typeface="Söhne"/>
              </a:rPr>
              <a:t>Smarty</a:t>
            </a:r>
            <a:endParaRPr lang="fr-FR" b="1" dirty="0">
              <a:solidFill>
                <a:schemeClr val="tx1"/>
              </a:solidFill>
              <a:latin typeface="Söhne"/>
            </a:endParaRPr>
          </a:p>
          <a:p>
            <a:r>
              <a:rPr lang="fr-FR" b="1" i="0" dirty="0">
                <a:solidFill>
                  <a:schemeClr val="tx1"/>
                </a:solidFill>
                <a:effectLst/>
                <a:latin typeface="Söhne"/>
              </a:rPr>
              <a:t>Syntaxe de base de </a:t>
            </a:r>
            <a:r>
              <a:rPr lang="fr-FR" b="1" i="0" dirty="0" err="1">
                <a:solidFill>
                  <a:schemeClr val="tx1"/>
                </a:solidFill>
                <a:effectLst/>
                <a:latin typeface="Söhne"/>
              </a:rPr>
              <a:t>Smarty</a:t>
            </a:r>
            <a:endParaRPr lang="fr-FR" dirty="0">
              <a:solidFill>
                <a:schemeClr val="tx1"/>
              </a:solidFill>
            </a:endParaRPr>
          </a:p>
        </p:txBody>
      </p:sp>
      <p:sp>
        <p:nvSpPr>
          <p:cNvPr id="4" name="Espace réservé du contenu 3">
            <a:extLst>
              <a:ext uri="{FF2B5EF4-FFF2-40B4-BE49-F238E27FC236}">
                <a16:creationId xmlns:a16="http://schemas.microsoft.com/office/drawing/2014/main" id="{AC5A8505-5995-31B0-206B-2CC1E7074EF4}"/>
              </a:ext>
            </a:extLst>
          </p:cNvPr>
          <p:cNvSpPr>
            <a:spLocks noGrp="1"/>
          </p:cNvSpPr>
          <p:nvPr>
            <p:ph sz="half" idx="2"/>
          </p:nvPr>
        </p:nvSpPr>
        <p:spPr/>
        <p:txBody>
          <a:bodyPr/>
          <a:lstStyle/>
          <a:p>
            <a:pPr marL="457200" indent="-457200">
              <a:buFont typeface="+mj-lt"/>
              <a:buAutoNum type="arabicPeriod" startAt="2"/>
            </a:pPr>
            <a:r>
              <a:rPr lang="fr-FR" b="1" i="0" dirty="0">
                <a:solidFill>
                  <a:schemeClr val="tx1"/>
                </a:solidFill>
                <a:effectLst/>
                <a:latin typeface="Söhne"/>
              </a:rPr>
              <a:t>Structures de contrôle et boucles</a:t>
            </a:r>
          </a:p>
          <a:p>
            <a:r>
              <a:rPr lang="fr-FR" b="1" i="0" dirty="0">
                <a:solidFill>
                  <a:schemeClr val="tx1"/>
                </a:solidFill>
                <a:effectLst/>
                <a:latin typeface="Söhne"/>
              </a:rPr>
              <a:t>Conditions</a:t>
            </a:r>
            <a:endParaRPr lang="fr-FR" b="1" dirty="0">
              <a:solidFill>
                <a:schemeClr val="tx1"/>
              </a:solidFill>
              <a:latin typeface="Söhne"/>
            </a:endParaRPr>
          </a:p>
          <a:p>
            <a:r>
              <a:rPr lang="fr-FR" b="1" i="0" dirty="0">
                <a:solidFill>
                  <a:schemeClr val="tx1"/>
                </a:solidFill>
                <a:effectLst/>
                <a:latin typeface="Söhne"/>
              </a:rPr>
              <a:t>Boucles</a:t>
            </a:r>
          </a:p>
          <a:p>
            <a:r>
              <a:rPr lang="fr-FR" b="1" i="0" dirty="0">
                <a:solidFill>
                  <a:schemeClr val="tx1"/>
                </a:solidFill>
                <a:effectLst/>
                <a:latin typeface="Söhne"/>
              </a:rPr>
              <a:t>Fonctions intégrées</a:t>
            </a:r>
          </a:p>
          <a:p>
            <a:r>
              <a:rPr lang="fr-FR" b="1" i="0" dirty="0">
                <a:solidFill>
                  <a:schemeClr val="tx1"/>
                </a:solidFill>
                <a:effectLst/>
                <a:latin typeface="Söhne"/>
              </a:rPr>
              <a:t>Incorporation de JavaScript et CSS</a:t>
            </a:r>
          </a:p>
          <a:p>
            <a:pPr marL="0" indent="0">
              <a:buNone/>
            </a:pPr>
            <a:endParaRPr lang="fr-FR" dirty="0">
              <a:solidFill>
                <a:schemeClr val="tx1"/>
              </a:solidFill>
            </a:endParaRPr>
          </a:p>
        </p:txBody>
      </p:sp>
    </p:spTree>
    <p:extLst>
      <p:ext uri="{BB962C8B-B14F-4D97-AF65-F5344CB8AC3E}">
        <p14:creationId xmlns:p14="http://schemas.microsoft.com/office/powerpoint/2010/main" val="260250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B3B67B-5B9B-0F5E-40E2-5F10FD9F1B97}"/>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77707035-9F0F-7A2F-2B3F-342AB219848F}"/>
              </a:ext>
            </a:extLst>
          </p:cNvPr>
          <p:cNvSpPr>
            <a:spLocks noGrp="1"/>
          </p:cNvSpPr>
          <p:nvPr>
            <p:ph idx="1"/>
          </p:nvPr>
        </p:nvSpPr>
        <p:spPr/>
        <p:txBody>
          <a:bodyPr/>
          <a:lstStyle/>
          <a:p>
            <a:pPr marL="457200" indent="-457200">
              <a:buFont typeface="+mj-lt"/>
              <a:buAutoNum type="arabicPeriod" startAt="6"/>
            </a:pPr>
            <a:r>
              <a:rPr lang="fr-FR" b="1" i="0" dirty="0">
                <a:solidFill>
                  <a:schemeClr val="tx1"/>
                </a:solidFill>
                <a:effectLst/>
                <a:latin typeface="Söhne"/>
              </a:rPr>
              <a:t>Modificateurs et fonctions intégrées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propose une variété de modificateurs et de fonctions intégrées qui simplifient la manipulation des données dans les </a:t>
            </a:r>
            <a:r>
              <a:rPr lang="fr-FR" b="0" i="0" dirty="0" err="1">
                <a:solidFill>
                  <a:schemeClr val="tx1"/>
                </a:solidFill>
                <a:effectLst/>
                <a:latin typeface="Söhne"/>
              </a:rPr>
              <a:t>templates</a:t>
            </a:r>
            <a:r>
              <a:rPr lang="fr-FR" b="0" i="0" dirty="0">
                <a:solidFill>
                  <a:schemeClr val="tx1"/>
                </a:solidFill>
                <a:effectLst/>
                <a:latin typeface="Söhne"/>
              </a:rPr>
              <a:t>. Cela permet d'éviter d'effectuer des manipulations complexes dans le code PHP, ce qui rend les </a:t>
            </a:r>
            <a:r>
              <a:rPr lang="fr-FR" b="0" i="0" dirty="0" err="1">
                <a:solidFill>
                  <a:schemeClr val="tx1"/>
                </a:solidFill>
                <a:effectLst/>
                <a:latin typeface="Söhne"/>
              </a:rPr>
              <a:t>templates</a:t>
            </a:r>
            <a:r>
              <a:rPr lang="fr-FR" b="0" i="0" dirty="0">
                <a:solidFill>
                  <a:schemeClr val="tx1"/>
                </a:solidFill>
                <a:effectLst/>
                <a:latin typeface="Söhne"/>
              </a:rPr>
              <a:t> plus lisibles et plus faciles à comprendre.</a:t>
            </a:r>
            <a:endParaRPr lang="fr-FR" dirty="0">
              <a:solidFill>
                <a:schemeClr val="tx1"/>
              </a:solidFill>
            </a:endParaRPr>
          </a:p>
        </p:txBody>
      </p:sp>
    </p:spTree>
    <p:extLst>
      <p:ext uri="{BB962C8B-B14F-4D97-AF65-F5344CB8AC3E}">
        <p14:creationId xmlns:p14="http://schemas.microsoft.com/office/powerpoint/2010/main" val="1460049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7F0FE-5C8A-C2DC-C8BC-22FDD7910C32}"/>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B71A6B9B-FC5F-47B9-B76D-01BE6299551C}"/>
              </a:ext>
            </a:extLst>
          </p:cNvPr>
          <p:cNvSpPr>
            <a:spLocks noGrp="1"/>
          </p:cNvSpPr>
          <p:nvPr>
            <p:ph idx="1"/>
          </p:nvPr>
        </p:nvSpPr>
        <p:spPr/>
        <p:txBody>
          <a:bodyPr/>
          <a:lstStyle/>
          <a:p>
            <a:pPr marL="457200" indent="-457200">
              <a:buFont typeface="+mj-lt"/>
              <a:buAutoNum type="arabicPeriod" startAt="7"/>
            </a:pPr>
            <a:r>
              <a:rPr lang="fr-FR" b="1" i="0" dirty="0">
                <a:solidFill>
                  <a:schemeClr val="tx1"/>
                </a:solidFill>
                <a:effectLst/>
                <a:latin typeface="Söhne"/>
              </a:rPr>
              <a:t>Gestion du cache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intègre un système de mise en cache qui peut améliorer significativement les performances des applications. Les </a:t>
            </a:r>
            <a:r>
              <a:rPr lang="fr-FR" b="0" i="0" dirty="0" err="1">
                <a:solidFill>
                  <a:schemeClr val="tx1"/>
                </a:solidFill>
                <a:effectLst/>
                <a:latin typeface="Söhne"/>
              </a:rPr>
              <a:t>templates</a:t>
            </a:r>
            <a:r>
              <a:rPr lang="fr-FR" b="0" i="0" dirty="0">
                <a:solidFill>
                  <a:schemeClr val="tx1"/>
                </a:solidFill>
                <a:effectLst/>
                <a:latin typeface="Söhne"/>
              </a:rPr>
              <a:t> sont compilés en code PHP, puis le résultat est mis en cache, réduisant ainsi la charge sur le serveur.</a:t>
            </a:r>
            <a:endParaRPr lang="fr-FR" dirty="0">
              <a:solidFill>
                <a:schemeClr val="tx1"/>
              </a:solidFill>
            </a:endParaRPr>
          </a:p>
        </p:txBody>
      </p:sp>
    </p:spTree>
    <p:extLst>
      <p:ext uri="{BB962C8B-B14F-4D97-AF65-F5344CB8AC3E}">
        <p14:creationId xmlns:p14="http://schemas.microsoft.com/office/powerpoint/2010/main" val="188963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878FCB-8A38-24A2-AC32-70B420C79EB9}"/>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358C720C-40A5-BDAF-117C-D95D59786F68}"/>
              </a:ext>
            </a:extLst>
          </p:cNvPr>
          <p:cNvSpPr>
            <a:spLocks noGrp="1"/>
          </p:cNvSpPr>
          <p:nvPr>
            <p:ph idx="1"/>
          </p:nvPr>
        </p:nvSpPr>
        <p:spPr/>
        <p:txBody>
          <a:bodyPr/>
          <a:lstStyle/>
          <a:p>
            <a:pPr marL="457200" indent="-457200">
              <a:buFont typeface="+mj-lt"/>
              <a:buAutoNum type="arabicPeriod" startAt="8"/>
            </a:pPr>
            <a:r>
              <a:rPr lang="fr-FR" b="1" i="0" dirty="0">
                <a:solidFill>
                  <a:schemeClr val="tx1"/>
                </a:solidFill>
                <a:effectLst/>
                <a:latin typeface="Söhne"/>
              </a:rPr>
              <a:t>Facilité d'intégration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s'intègre facilement dans les projets PHP existants. L'installation et la configuration sont généralement simples, permettant aux développeurs de commencer à utiliser </a:t>
            </a:r>
            <a:r>
              <a:rPr lang="fr-FR" b="0" i="0" dirty="0" err="1">
                <a:solidFill>
                  <a:schemeClr val="tx1"/>
                </a:solidFill>
                <a:effectLst/>
                <a:latin typeface="Söhne"/>
              </a:rPr>
              <a:t>Smarty</a:t>
            </a:r>
            <a:r>
              <a:rPr lang="fr-FR" b="0" i="0" dirty="0">
                <a:solidFill>
                  <a:schemeClr val="tx1"/>
                </a:solidFill>
                <a:effectLst/>
                <a:latin typeface="Söhne"/>
              </a:rPr>
              <a:t> rapidement.</a:t>
            </a:r>
            <a:endParaRPr lang="fr-FR" dirty="0">
              <a:solidFill>
                <a:schemeClr val="tx1"/>
              </a:solidFill>
            </a:endParaRPr>
          </a:p>
        </p:txBody>
      </p:sp>
    </p:spTree>
    <p:extLst>
      <p:ext uri="{BB962C8B-B14F-4D97-AF65-F5344CB8AC3E}">
        <p14:creationId xmlns:p14="http://schemas.microsoft.com/office/powerpoint/2010/main" val="912072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106DCD-641A-9DA6-06C9-345E74BBCC35}"/>
              </a:ext>
            </a:extLst>
          </p:cNvPr>
          <p:cNvSpPr>
            <a:spLocks noGrp="1"/>
          </p:cNvSpPr>
          <p:nvPr>
            <p:ph type="title"/>
          </p:nvPr>
        </p:nvSpPr>
        <p:spPr/>
        <p:txBody>
          <a:bodyPr/>
          <a:lstStyle/>
          <a:p>
            <a:r>
              <a:rPr lang="fr-FR" dirty="0"/>
              <a:t>Avantages de l’utilisation de </a:t>
            </a:r>
            <a:r>
              <a:rPr lang="fr-FR" dirty="0" err="1"/>
              <a:t>smarty</a:t>
            </a:r>
            <a:endParaRPr lang="fr-FR" dirty="0"/>
          </a:p>
        </p:txBody>
      </p:sp>
      <p:sp>
        <p:nvSpPr>
          <p:cNvPr id="3" name="Espace réservé du contenu 2">
            <a:extLst>
              <a:ext uri="{FF2B5EF4-FFF2-40B4-BE49-F238E27FC236}">
                <a16:creationId xmlns:a16="http://schemas.microsoft.com/office/drawing/2014/main" id="{4AA4FC6A-FF69-D0CB-7897-277F56D876F2}"/>
              </a:ext>
            </a:extLst>
          </p:cNvPr>
          <p:cNvSpPr>
            <a:spLocks noGrp="1"/>
          </p:cNvSpPr>
          <p:nvPr>
            <p:ph idx="1"/>
          </p:nvPr>
        </p:nvSpPr>
        <p:spPr/>
        <p:txBody>
          <a:bodyPr/>
          <a:lstStyle/>
          <a:p>
            <a:pPr marL="0" indent="0">
              <a:buNone/>
            </a:pPr>
            <a:r>
              <a:rPr lang="fr-FR" b="0" i="0" dirty="0">
                <a:solidFill>
                  <a:schemeClr val="tx1"/>
                </a:solidFill>
                <a:effectLst/>
                <a:latin typeface="Söhne"/>
              </a:rPr>
              <a:t>En résumé, l'utilisation de </a:t>
            </a:r>
            <a:r>
              <a:rPr lang="fr-FR" b="0" i="0" dirty="0" err="1">
                <a:solidFill>
                  <a:schemeClr val="tx1"/>
                </a:solidFill>
                <a:effectLst/>
                <a:latin typeface="Söhne"/>
              </a:rPr>
              <a:t>Smarty</a:t>
            </a:r>
            <a:r>
              <a:rPr lang="fr-FR" b="0" i="0" dirty="0">
                <a:solidFill>
                  <a:schemeClr val="tx1"/>
                </a:solidFill>
                <a:effectLst/>
                <a:latin typeface="Söhne"/>
              </a:rPr>
              <a:t> dans le développement web offre une approche structurée et modulaire, facilitant la collaboration au sein des équipes, la maintenance du code et la création d'interfaces utilisateur cohérentes et réutilisables.</a:t>
            </a:r>
            <a:endParaRPr lang="fr-FR" dirty="0">
              <a:solidFill>
                <a:schemeClr val="tx1"/>
              </a:solidFill>
            </a:endParaRPr>
          </a:p>
        </p:txBody>
      </p:sp>
    </p:spTree>
    <p:extLst>
      <p:ext uri="{BB962C8B-B14F-4D97-AF65-F5344CB8AC3E}">
        <p14:creationId xmlns:p14="http://schemas.microsoft.com/office/powerpoint/2010/main" val="2430780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3C69B-7D53-0C40-EA0F-51F98503B149}"/>
              </a:ext>
            </a:extLst>
          </p:cNvPr>
          <p:cNvSpPr>
            <a:spLocks noGrp="1"/>
          </p:cNvSpPr>
          <p:nvPr>
            <p:ph type="title"/>
          </p:nvPr>
        </p:nvSpPr>
        <p:spPr/>
        <p:txBody>
          <a:bodyPr/>
          <a:lstStyle/>
          <a:p>
            <a:r>
              <a:rPr lang="fr-FR" dirty="0"/>
              <a:t>Installation</a:t>
            </a:r>
          </a:p>
        </p:txBody>
      </p:sp>
      <p:sp>
        <p:nvSpPr>
          <p:cNvPr id="3" name="Espace réservé du texte 2">
            <a:extLst>
              <a:ext uri="{FF2B5EF4-FFF2-40B4-BE49-F238E27FC236}">
                <a16:creationId xmlns:a16="http://schemas.microsoft.com/office/drawing/2014/main" id="{2C42C7A2-FB02-234A-E2FB-9CDFA97ED10B}"/>
              </a:ext>
            </a:extLst>
          </p:cNvPr>
          <p:cNvSpPr>
            <a:spLocks noGrp="1"/>
          </p:cNvSpPr>
          <p:nvPr>
            <p:ph type="body" idx="1"/>
          </p:nvPr>
        </p:nvSpPr>
        <p:spPr/>
        <p:txBody>
          <a:bodyPr/>
          <a:lstStyle/>
          <a:p>
            <a:r>
              <a:rPr lang="fr-FR" dirty="0"/>
              <a:t>Téléchargement et configuration</a:t>
            </a:r>
          </a:p>
        </p:txBody>
      </p:sp>
    </p:spTree>
    <p:extLst>
      <p:ext uri="{BB962C8B-B14F-4D97-AF65-F5344CB8AC3E}">
        <p14:creationId xmlns:p14="http://schemas.microsoft.com/office/powerpoint/2010/main" val="3258780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38C420-F32F-402C-6824-96667FFF6629}"/>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D6E0ECC8-60C7-FEDB-EDF5-63AF31F20B7A}"/>
              </a:ext>
            </a:extLst>
          </p:cNvPr>
          <p:cNvSpPr>
            <a:spLocks noGrp="1"/>
          </p:cNvSpPr>
          <p:nvPr>
            <p:ph idx="1"/>
          </p:nvPr>
        </p:nvSpPr>
        <p:spPr/>
        <p:txBody>
          <a:bodyPr/>
          <a:lstStyle/>
          <a:p>
            <a:pPr marL="0" indent="0">
              <a:buNone/>
            </a:pPr>
            <a:r>
              <a:rPr lang="fr-FR" b="0" i="0" dirty="0">
                <a:solidFill>
                  <a:schemeClr val="tx1"/>
                </a:solidFill>
                <a:effectLst/>
                <a:latin typeface="Söhne"/>
              </a:rPr>
              <a:t>Le téléchargement et la configuration de </a:t>
            </a:r>
            <a:r>
              <a:rPr lang="fr-FR" b="0" i="0" dirty="0" err="1">
                <a:solidFill>
                  <a:schemeClr val="tx1"/>
                </a:solidFill>
                <a:effectLst/>
                <a:latin typeface="Söhne"/>
              </a:rPr>
              <a:t>Smarty</a:t>
            </a:r>
            <a:r>
              <a:rPr lang="fr-FR" b="0" i="0" dirty="0">
                <a:solidFill>
                  <a:schemeClr val="tx1"/>
                </a:solidFill>
                <a:effectLst/>
                <a:latin typeface="Söhne"/>
              </a:rPr>
              <a:t> sont des étapes initiales cruciales pour intégrer ce moteur de </a:t>
            </a:r>
            <a:r>
              <a:rPr lang="fr-FR" b="0" i="0" dirty="0" err="1">
                <a:solidFill>
                  <a:schemeClr val="tx1"/>
                </a:solidFill>
                <a:effectLst/>
                <a:latin typeface="Söhne"/>
              </a:rPr>
              <a:t>template</a:t>
            </a:r>
            <a:r>
              <a:rPr lang="fr-FR" b="0" i="0" dirty="0">
                <a:solidFill>
                  <a:schemeClr val="tx1"/>
                </a:solidFill>
                <a:effectLst/>
                <a:latin typeface="Söhne"/>
              </a:rPr>
              <a:t> dans un projet PHP. Suivez ces étapes pour télécharger et configurer </a:t>
            </a:r>
            <a:r>
              <a:rPr lang="fr-FR" b="0" i="0" dirty="0" err="1">
                <a:solidFill>
                  <a:schemeClr val="tx1"/>
                </a:solidFill>
                <a:effectLst/>
                <a:latin typeface="Söhne"/>
              </a:rPr>
              <a:t>Smarty</a:t>
            </a:r>
            <a:r>
              <a:rPr lang="fr-FR" b="0" i="0" dirty="0">
                <a:solidFill>
                  <a:schemeClr val="tx1"/>
                </a:solidFill>
                <a:effectLst/>
                <a:latin typeface="Söhne"/>
              </a:rPr>
              <a:t> :</a:t>
            </a:r>
            <a:endParaRPr lang="fr-FR" dirty="0">
              <a:solidFill>
                <a:schemeClr val="tx1"/>
              </a:solidFill>
            </a:endParaRPr>
          </a:p>
        </p:txBody>
      </p:sp>
    </p:spTree>
    <p:extLst>
      <p:ext uri="{BB962C8B-B14F-4D97-AF65-F5344CB8AC3E}">
        <p14:creationId xmlns:p14="http://schemas.microsoft.com/office/powerpoint/2010/main" val="45442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4BA00-35B0-E485-92C1-59230AE9B5B7}"/>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28DC76FC-6E01-F2AF-0A41-8665F693110A}"/>
              </a:ext>
            </a:extLst>
          </p:cNvPr>
          <p:cNvSpPr>
            <a:spLocks noGrp="1"/>
          </p:cNvSpPr>
          <p:nvPr>
            <p:ph idx="1"/>
          </p:nvPr>
        </p:nvSpPr>
        <p:spPr/>
        <p:txBody>
          <a:bodyPr/>
          <a:lstStyle/>
          <a:p>
            <a:pPr marL="0" indent="0" algn="l">
              <a:buNone/>
            </a:pPr>
            <a:r>
              <a:rPr lang="fr-FR" b="1" i="0" dirty="0">
                <a:solidFill>
                  <a:schemeClr val="tx1"/>
                </a:solidFill>
                <a:effectLst/>
                <a:latin typeface="Söhne"/>
              </a:rPr>
              <a:t>1. Téléchargement de </a:t>
            </a:r>
            <a:r>
              <a:rPr lang="fr-FR" b="1" i="0" dirty="0" err="1">
                <a:solidFill>
                  <a:schemeClr val="tx1"/>
                </a:solidFill>
                <a:effectLst/>
                <a:latin typeface="Söhne"/>
              </a:rPr>
              <a:t>Smarty</a:t>
            </a:r>
            <a:r>
              <a:rPr lang="fr-FR" b="1" i="0" dirty="0">
                <a:solidFill>
                  <a:schemeClr val="tx1"/>
                </a:solidFill>
                <a:effectLst/>
                <a:latin typeface="Söhne"/>
              </a:rPr>
              <a:t> :</a:t>
            </a:r>
            <a:endParaRPr lang="fr-FR" b="0" i="0" dirty="0">
              <a:solidFill>
                <a:schemeClr val="tx1"/>
              </a:solidFill>
              <a:effectLst/>
              <a:latin typeface="Söhne"/>
            </a:endParaRPr>
          </a:p>
          <a:p>
            <a:pPr algn="l">
              <a:buFont typeface="Arial" panose="020B0604020202020204" pitchFamily="34" charset="0"/>
              <a:buChar char="•"/>
            </a:pPr>
            <a:r>
              <a:rPr lang="fr-FR" b="0" i="0" dirty="0">
                <a:solidFill>
                  <a:schemeClr val="tx1"/>
                </a:solidFill>
                <a:effectLst/>
                <a:latin typeface="Söhne"/>
              </a:rPr>
              <a:t>Accédez au site officiel de </a:t>
            </a:r>
            <a:r>
              <a:rPr lang="fr-FR" b="0" i="0" dirty="0" err="1">
                <a:solidFill>
                  <a:schemeClr val="tx1"/>
                </a:solidFill>
                <a:effectLst/>
                <a:latin typeface="Söhne"/>
              </a:rPr>
              <a:t>Smarty</a:t>
            </a:r>
            <a:r>
              <a:rPr lang="fr-FR" b="0" i="0" dirty="0">
                <a:solidFill>
                  <a:schemeClr val="tx1"/>
                </a:solidFill>
                <a:effectLst/>
                <a:latin typeface="Söhne"/>
              </a:rPr>
              <a:t> à l'adresse suivante : </a:t>
            </a:r>
            <a:r>
              <a:rPr lang="fr-FR" b="0" i="0" u="none" strike="noStrike" dirty="0">
                <a:solidFill>
                  <a:schemeClr val="tx1"/>
                </a:solidFill>
                <a:effectLst/>
                <a:latin typeface="Söhne"/>
                <a:hlinkClick r:id="rId2">
                  <a:extLst>
                    <a:ext uri="{A12FA001-AC4F-418D-AE19-62706E023703}">
                      <ahyp:hlinkClr xmlns:ahyp="http://schemas.microsoft.com/office/drawing/2018/hyperlinkcolor" val="tx"/>
                    </a:ext>
                  </a:extLst>
                </a:hlinkClick>
              </a:rPr>
              <a:t>https://www.smarty.net/</a:t>
            </a:r>
            <a:r>
              <a:rPr lang="fr-FR" b="0" i="0" dirty="0">
                <a:solidFill>
                  <a:schemeClr val="tx1"/>
                </a:solidFill>
                <a:effectLst/>
                <a:latin typeface="Söhne"/>
              </a:rPr>
              <a:t>.</a:t>
            </a:r>
          </a:p>
          <a:p>
            <a:pPr algn="l">
              <a:buFont typeface="Arial" panose="020B0604020202020204" pitchFamily="34" charset="0"/>
              <a:buChar char="•"/>
            </a:pPr>
            <a:r>
              <a:rPr lang="fr-FR" b="0" i="0" dirty="0">
                <a:solidFill>
                  <a:schemeClr val="tx1"/>
                </a:solidFill>
                <a:effectLst/>
                <a:latin typeface="Söhne"/>
              </a:rPr>
              <a:t>Recherchez la section "Download" ou "Téléchargement" sur le site.</a:t>
            </a:r>
          </a:p>
          <a:p>
            <a:pPr algn="l">
              <a:buFont typeface="Arial" panose="020B0604020202020204" pitchFamily="34" charset="0"/>
              <a:buChar char="•"/>
            </a:pPr>
            <a:r>
              <a:rPr lang="fr-FR" b="0" i="0" dirty="0">
                <a:solidFill>
                  <a:schemeClr val="tx1"/>
                </a:solidFill>
                <a:effectLst/>
                <a:latin typeface="Söhne"/>
              </a:rPr>
              <a:t>Téléchargez la dernière version stable de </a:t>
            </a:r>
            <a:r>
              <a:rPr lang="fr-FR" b="0" i="0" dirty="0" err="1">
                <a:solidFill>
                  <a:schemeClr val="tx1"/>
                </a:solidFill>
                <a:effectLst/>
                <a:latin typeface="Söhne"/>
              </a:rPr>
              <a:t>Smarty</a:t>
            </a:r>
            <a:r>
              <a:rPr lang="fr-FR" b="0" i="0" dirty="0">
                <a:solidFill>
                  <a:schemeClr val="tx1"/>
                </a:solidFill>
                <a:effectLst/>
                <a:latin typeface="Söhne"/>
              </a:rPr>
              <a:t> au format .zip ou .</a:t>
            </a:r>
            <a:r>
              <a:rPr lang="fr-FR" b="0" i="0" dirty="0" err="1">
                <a:solidFill>
                  <a:schemeClr val="tx1"/>
                </a:solidFill>
                <a:effectLst/>
                <a:latin typeface="Söhne"/>
              </a:rPr>
              <a:t>tar.gz</a:t>
            </a:r>
            <a:r>
              <a:rPr lang="fr-FR" b="0" i="0" dirty="0">
                <a:solidFill>
                  <a:schemeClr val="tx1"/>
                </a:solidFill>
                <a:effectLst/>
                <a:latin typeface="Söhne"/>
              </a:rPr>
              <a:t>.</a:t>
            </a:r>
          </a:p>
          <a:p>
            <a:pPr marL="0" indent="0">
              <a:buNone/>
            </a:pPr>
            <a:endParaRPr lang="fr-FR" dirty="0"/>
          </a:p>
        </p:txBody>
      </p:sp>
    </p:spTree>
    <p:extLst>
      <p:ext uri="{BB962C8B-B14F-4D97-AF65-F5344CB8AC3E}">
        <p14:creationId xmlns:p14="http://schemas.microsoft.com/office/powerpoint/2010/main" val="1324535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4526B-AE13-A848-5EFF-87B67C4932DA}"/>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F7ED23B9-A74C-29DD-ECD7-1549C9938889}"/>
              </a:ext>
            </a:extLst>
          </p:cNvPr>
          <p:cNvSpPr>
            <a:spLocks noGrp="1"/>
          </p:cNvSpPr>
          <p:nvPr>
            <p:ph idx="1"/>
          </p:nvPr>
        </p:nvSpPr>
        <p:spPr/>
        <p:txBody>
          <a:bodyPr/>
          <a:lstStyle/>
          <a:p>
            <a:pPr marL="0" indent="0" algn="l">
              <a:buNone/>
            </a:pPr>
            <a:r>
              <a:rPr lang="fr-FR" b="1" i="0" dirty="0">
                <a:solidFill>
                  <a:schemeClr val="tx1"/>
                </a:solidFill>
                <a:effectLst/>
                <a:latin typeface="Söhne"/>
              </a:rPr>
              <a:t>2. Extraction des fichiers :</a:t>
            </a:r>
            <a:endParaRPr lang="fr-FR" b="0" i="0" dirty="0">
              <a:solidFill>
                <a:schemeClr val="tx1"/>
              </a:solidFill>
              <a:effectLst/>
              <a:latin typeface="Söhne"/>
            </a:endParaRPr>
          </a:p>
          <a:p>
            <a:pPr algn="l">
              <a:buFont typeface="Arial" panose="020B0604020202020204" pitchFamily="34" charset="0"/>
              <a:buChar char="•"/>
            </a:pPr>
            <a:r>
              <a:rPr lang="fr-FR" b="0" i="0" dirty="0">
                <a:solidFill>
                  <a:schemeClr val="tx1"/>
                </a:solidFill>
                <a:effectLst/>
                <a:latin typeface="Söhne"/>
              </a:rPr>
              <a:t>Une fois le téléchargement terminé, extrayez le contenu du fichier zip ou </a:t>
            </a:r>
            <a:r>
              <a:rPr lang="fr-FR" b="0" i="0" dirty="0" err="1">
                <a:solidFill>
                  <a:schemeClr val="tx1"/>
                </a:solidFill>
                <a:effectLst/>
                <a:latin typeface="Söhne"/>
              </a:rPr>
              <a:t>tar.gz</a:t>
            </a:r>
            <a:r>
              <a:rPr lang="fr-FR" b="0" i="0" dirty="0">
                <a:solidFill>
                  <a:schemeClr val="tx1"/>
                </a:solidFill>
                <a:effectLst/>
                <a:latin typeface="Söhne"/>
              </a:rPr>
              <a:t> dans le répertoire de votre projet ou dans un emplacement spécifique sur votre serveur.</a:t>
            </a:r>
          </a:p>
          <a:p>
            <a:pPr marL="0" indent="0">
              <a:buNone/>
            </a:pPr>
            <a:endParaRPr lang="fr-FR" dirty="0"/>
          </a:p>
        </p:txBody>
      </p:sp>
    </p:spTree>
    <p:extLst>
      <p:ext uri="{BB962C8B-B14F-4D97-AF65-F5344CB8AC3E}">
        <p14:creationId xmlns:p14="http://schemas.microsoft.com/office/powerpoint/2010/main" val="3001764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69E29-CE58-7958-B3DB-4CA3FBFFA06E}"/>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1421E3FE-28B0-4752-DF29-5802A80E1799}"/>
              </a:ext>
            </a:extLst>
          </p:cNvPr>
          <p:cNvSpPr>
            <a:spLocks noGrp="1"/>
          </p:cNvSpPr>
          <p:nvPr>
            <p:ph idx="1"/>
          </p:nvPr>
        </p:nvSpPr>
        <p:spPr>
          <a:xfrm>
            <a:off x="1251678" y="2286001"/>
            <a:ext cx="5140576" cy="3593591"/>
          </a:xfrm>
        </p:spPr>
        <p:txBody>
          <a:bodyPr/>
          <a:lstStyle/>
          <a:p>
            <a:pPr marL="0" indent="0" algn="l">
              <a:buNone/>
            </a:pPr>
            <a:r>
              <a:rPr lang="fr-FR" b="1" i="0" dirty="0">
                <a:solidFill>
                  <a:schemeClr val="tx1"/>
                </a:solidFill>
                <a:effectLst/>
                <a:latin typeface="Söhne"/>
              </a:rPr>
              <a:t>3. Structure des fichiers de </a:t>
            </a:r>
            <a:r>
              <a:rPr lang="fr-FR" b="1" i="0" dirty="0" err="1">
                <a:solidFill>
                  <a:schemeClr val="tx1"/>
                </a:solidFill>
                <a:effectLst/>
                <a:latin typeface="Söhne"/>
              </a:rPr>
              <a:t>Smarty</a:t>
            </a:r>
            <a:r>
              <a:rPr lang="fr-FR" b="1" i="0" dirty="0">
                <a:solidFill>
                  <a:schemeClr val="tx1"/>
                </a:solidFill>
                <a:effectLst/>
                <a:latin typeface="Söhne"/>
              </a:rPr>
              <a:t> :</a:t>
            </a:r>
            <a:endParaRPr lang="fr-FR" b="0" i="0" dirty="0">
              <a:solidFill>
                <a:schemeClr val="tx1"/>
              </a:solidFill>
              <a:effectLst/>
              <a:latin typeface="Söhne"/>
            </a:endParaRPr>
          </a:p>
          <a:p>
            <a:pPr algn="l"/>
            <a:r>
              <a:rPr lang="fr-FR" b="0" i="0" dirty="0">
                <a:solidFill>
                  <a:schemeClr val="tx1"/>
                </a:solidFill>
                <a:effectLst/>
                <a:latin typeface="Söhne"/>
              </a:rPr>
              <a:t>Après l'extraction, votre structure de fichiers </a:t>
            </a:r>
            <a:r>
              <a:rPr lang="fr-FR" b="0" i="0" dirty="0" err="1">
                <a:solidFill>
                  <a:schemeClr val="tx1"/>
                </a:solidFill>
                <a:effectLst/>
                <a:latin typeface="Söhne"/>
              </a:rPr>
              <a:t>Smarty</a:t>
            </a:r>
            <a:r>
              <a:rPr lang="fr-FR" b="0" i="0" dirty="0">
                <a:solidFill>
                  <a:schemeClr val="tx1"/>
                </a:solidFill>
                <a:effectLst/>
                <a:latin typeface="Söhne"/>
              </a:rPr>
              <a:t> pourrait ressembler à ceci :</a:t>
            </a:r>
          </a:p>
          <a:p>
            <a:pPr marL="0" indent="0">
              <a:buNone/>
            </a:pPr>
            <a:endParaRPr lang="fr-FR" dirty="0"/>
          </a:p>
        </p:txBody>
      </p:sp>
      <p:pic>
        <p:nvPicPr>
          <p:cNvPr id="5" name="Image 4">
            <a:extLst>
              <a:ext uri="{FF2B5EF4-FFF2-40B4-BE49-F238E27FC236}">
                <a16:creationId xmlns:a16="http://schemas.microsoft.com/office/drawing/2014/main" id="{D2E8EDFF-81E2-596D-DA4A-81FA8DAE2980}"/>
              </a:ext>
            </a:extLst>
          </p:cNvPr>
          <p:cNvPicPr>
            <a:picLocks noChangeAspect="1"/>
          </p:cNvPicPr>
          <p:nvPr/>
        </p:nvPicPr>
        <p:blipFill>
          <a:blip r:embed="rId2"/>
          <a:stretch>
            <a:fillRect/>
          </a:stretch>
        </p:blipFill>
        <p:spPr>
          <a:xfrm>
            <a:off x="7070695" y="1951429"/>
            <a:ext cx="3403600" cy="4673600"/>
          </a:xfrm>
          <a:prstGeom prst="rect">
            <a:avLst/>
          </a:prstGeom>
        </p:spPr>
      </p:pic>
    </p:spTree>
    <p:extLst>
      <p:ext uri="{BB962C8B-B14F-4D97-AF65-F5344CB8AC3E}">
        <p14:creationId xmlns:p14="http://schemas.microsoft.com/office/powerpoint/2010/main" val="425245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5037E-08DE-9B61-9740-90B59662C6EC}"/>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D9210922-23E4-2F7F-ECDC-0D54F0F8C7CA}"/>
              </a:ext>
            </a:extLst>
          </p:cNvPr>
          <p:cNvSpPr>
            <a:spLocks noGrp="1"/>
          </p:cNvSpPr>
          <p:nvPr>
            <p:ph idx="1"/>
          </p:nvPr>
        </p:nvSpPr>
        <p:spPr>
          <a:xfrm>
            <a:off x="1251678" y="2286001"/>
            <a:ext cx="10178322" cy="4302689"/>
          </a:xfrm>
        </p:spPr>
        <p:txBody>
          <a:bodyPr/>
          <a:lstStyle/>
          <a:p>
            <a:pPr algn="l">
              <a:buFont typeface="Arial" panose="020B0604020202020204" pitchFamily="34" charset="0"/>
              <a:buChar char="•"/>
            </a:pPr>
            <a:r>
              <a:rPr lang="fr-FR" b="0" i="0" dirty="0" err="1">
                <a:solidFill>
                  <a:schemeClr val="tx1"/>
                </a:solidFill>
                <a:effectLst/>
                <a:latin typeface="Söhne"/>
              </a:rPr>
              <a:t>libs</a:t>
            </a:r>
            <a:r>
              <a:rPr lang="fr-FR" b="0" i="0" dirty="0">
                <a:solidFill>
                  <a:schemeClr val="tx1"/>
                </a:solidFill>
                <a:effectLst/>
                <a:latin typeface="Söhne"/>
              </a:rPr>
              <a:t>/ : Contient la bibliothèque principale </a:t>
            </a:r>
            <a:r>
              <a:rPr lang="fr-FR" b="0" i="0" dirty="0" err="1">
                <a:solidFill>
                  <a:schemeClr val="tx1"/>
                </a:solidFill>
                <a:effectLst/>
                <a:latin typeface="Söhne"/>
              </a:rPr>
              <a:t>Smarty</a:t>
            </a:r>
            <a:r>
              <a:rPr lang="fr-FR" b="0" i="0" dirty="0">
                <a:solidFill>
                  <a:schemeClr val="tx1"/>
                </a:solidFill>
                <a:effectLst/>
                <a:latin typeface="Söhne"/>
              </a:rPr>
              <a:t> (</a:t>
            </a:r>
            <a:r>
              <a:rPr lang="fr-FR" b="0" i="0" dirty="0" err="1">
                <a:solidFill>
                  <a:schemeClr val="tx1"/>
                </a:solidFill>
                <a:effectLst/>
                <a:latin typeface="Söhne"/>
              </a:rPr>
              <a:t>Smarty.class.php</a:t>
            </a:r>
            <a:r>
              <a:rPr lang="fr-FR" b="0" i="0" dirty="0">
                <a:solidFill>
                  <a:schemeClr val="tx1"/>
                </a:solidFill>
                <a:effectLst/>
                <a:latin typeface="Söhne"/>
              </a:rPr>
              <a:t>).</a:t>
            </a:r>
          </a:p>
          <a:p>
            <a:pPr algn="l">
              <a:buFont typeface="Arial" panose="020B0604020202020204" pitchFamily="34" charset="0"/>
              <a:buChar char="•"/>
            </a:pPr>
            <a:r>
              <a:rPr lang="fr-FR" b="0" i="0" dirty="0">
                <a:solidFill>
                  <a:schemeClr val="tx1"/>
                </a:solidFill>
                <a:effectLst/>
                <a:latin typeface="Söhne"/>
              </a:rPr>
              <a:t>demos/ : Contient des exemples et des démos.</a:t>
            </a:r>
          </a:p>
          <a:p>
            <a:pPr algn="l">
              <a:buFont typeface="Arial" panose="020B0604020202020204" pitchFamily="34" charset="0"/>
              <a:buChar char="•"/>
            </a:pPr>
            <a:r>
              <a:rPr lang="fr-FR" b="0" i="0" dirty="0">
                <a:solidFill>
                  <a:schemeClr val="tx1"/>
                </a:solidFill>
                <a:effectLst/>
                <a:latin typeface="Söhne"/>
              </a:rPr>
              <a:t>docs/ : Documentation </a:t>
            </a:r>
            <a:r>
              <a:rPr lang="fr-FR" b="0" i="0" dirty="0" err="1">
                <a:solidFill>
                  <a:schemeClr val="tx1"/>
                </a:solidFill>
                <a:effectLst/>
                <a:latin typeface="Söhne"/>
              </a:rPr>
              <a:t>Smarty</a:t>
            </a:r>
            <a:r>
              <a:rPr lang="fr-FR" b="0" i="0" dirty="0">
                <a:solidFill>
                  <a:schemeClr val="tx1"/>
                </a:solidFill>
                <a:effectLst/>
                <a:latin typeface="Söhne"/>
              </a:rPr>
              <a:t>.</a:t>
            </a:r>
          </a:p>
          <a:p>
            <a:pPr algn="l">
              <a:buFont typeface="Arial" panose="020B0604020202020204" pitchFamily="34" charset="0"/>
              <a:buChar char="•"/>
            </a:pPr>
            <a:r>
              <a:rPr lang="fr-FR" b="0" i="0" dirty="0">
                <a:solidFill>
                  <a:schemeClr val="tx1"/>
                </a:solidFill>
                <a:effectLst/>
                <a:latin typeface="Söhne"/>
              </a:rPr>
              <a:t>plugins/ : Emplacement pour les plugins personnalisés.</a:t>
            </a:r>
          </a:p>
          <a:p>
            <a:pPr algn="l">
              <a:buFont typeface="Arial" panose="020B0604020202020204" pitchFamily="34" charset="0"/>
              <a:buChar char="•"/>
            </a:pPr>
            <a:r>
              <a:rPr lang="fr-FR" b="0" i="0" dirty="0" err="1">
                <a:solidFill>
                  <a:schemeClr val="tx1"/>
                </a:solidFill>
                <a:effectLst/>
                <a:latin typeface="Söhne"/>
              </a:rPr>
              <a:t>sysplugins</a:t>
            </a:r>
            <a:r>
              <a:rPr lang="fr-FR" b="0" i="0" dirty="0">
                <a:solidFill>
                  <a:schemeClr val="tx1"/>
                </a:solidFill>
                <a:effectLst/>
                <a:latin typeface="Söhne"/>
              </a:rPr>
              <a:t>/ : Contient les plugins internes à </a:t>
            </a:r>
            <a:r>
              <a:rPr lang="fr-FR" b="0" i="0" dirty="0" err="1">
                <a:solidFill>
                  <a:schemeClr val="tx1"/>
                </a:solidFill>
                <a:effectLst/>
                <a:latin typeface="Söhne"/>
              </a:rPr>
              <a:t>Smarty</a:t>
            </a:r>
            <a:r>
              <a:rPr lang="fr-FR" b="0" i="0" dirty="0">
                <a:solidFill>
                  <a:schemeClr val="tx1"/>
                </a:solidFill>
                <a:effectLst/>
                <a:latin typeface="Söhne"/>
              </a:rPr>
              <a:t>.</a:t>
            </a:r>
          </a:p>
          <a:p>
            <a:pPr algn="l">
              <a:buFont typeface="Arial" panose="020B0604020202020204" pitchFamily="34" charset="0"/>
              <a:buChar char="•"/>
            </a:pPr>
            <a:r>
              <a:rPr lang="fr-FR" b="0" i="0" dirty="0">
                <a:solidFill>
                  <a:schemeClr val="tx1"/>
                </a:solidFill>
                <a:effectLst/>
                <a:latin typeface="Söhne"/>
              </a:rPr>
              <a:t>cache/ : Dossier où </a:t>
            </a:r>
            <a:r>
              <a:rPr lang="fr-FR" b="0" i="0" dirty="0" err="1">
                <a:solidFill>
                  <a:schemeClr val="tx1"/>
                </a:solidFill>
                <a:effectLst/>
                <a:latin typeface="Söhne"/>
              </a:rPr>
              <a:t>Smarty</a:t>
            </a:r>
            <a:r>
              <a:rPr lang="fr-FR" b="0" i="0" dirty="0">
                <a:solidFill>
                  <a:schemeClr val="tx1"/>
                </a:solidFill>
                <a:effectLst/>
                <a:latin typeface="Söhne"/>
              </a:rPr>
              <a:t> stocke les fichiers mis en cache.</a:t>
            </a:r>
          </a:p>
          <a:p>
            <a:pPr algn="l">
              <a:buFont typeface="Arial" panose="020B0604020202020204" pitchFamily="34" charset="0"/>
              <a:buChar char="•"/>
            </a:pPr>
            <a:r>
              <a:rPr lang="fr-FR" b="0" i="0" dirty="0" err="1">
                <a:solidFill>
                  <a:schemeClr val="tx1"/>
                </a:solidFill>
                <a:effectLst/>
                <a:latin typeface="Söhne"/>
              </a:rPr>
              <a:t>configs</a:t>
            </a:r>
            <a:r>
              <a:rPr lang="fr-FR" b="0" i="0" dirty="0">
                <a:solidFill>
                  <a:schemeClr val="tx1"/>
                </a:solidFill>
                <a:effectLst/>
                <a:latin typeface="Söhne"/>
              </a:rPr>
              <a:t>/ : Emplacement des fichiers de configuration </a:t>
            </a:r>
            <a:r>
              <a:rPr lang="fr-FR" b="0" i="0" dirty="0" err="1">
                <a:solidFill>
                  <a:schemeClr val="tx1"/>
                </a:solidFill>
                <a:effectLst/>
                <a:latin typeface="Söhne"/>
              </a:rPr>
              <a:t>Smarty</a:t>
            </a:r>
            <a:r>
              <a:rPr lang="fr-FR" b="0" i="0" dirty="0">
                <a:solidFill>
                  <a:schemeClr val="tx1"/>
                </a:solidFill>
                <a:effectLst/>
                <a:latin typeface="Söhne"/>
              </a:rPr>
              <a:t>.</a:t>
            </a:r>
          </a:p>
          <a:p>
            <a:pPr algn="l">
              <a:buFont typeface="Arial" panose="020B0604020202020204" pitchFamily="34" charset="0"/>
              <a:buChar char="•"/>
            </a:pPr>
            <a:r>
              <a:rPr lang="fr-FR" b="0" i="0" dirty="0" err="1">
                <a:solidFill>
                  <a:schemeClr val="tx1"/>
                </a:solidFill>
                <a:effectLst/>
                <a:latin typeface="Söhne"/>
              </a:rPr>
              <a:t>templates</a:t>
            </a:r>
            <a:r>
              <a:rPr lang="fr-FR" b="0" i="0" dirty="0">
                <a:solidFill>
                  <a:schemeClr val="tx1"/>
                </a:solidFill>
                <a:effectLst/>
                <a:latin typeface="Söhne"/>
              </a:rPr>
              <a:t>/ : Dossier où vous stockerez vos fichiers de </a:t>
            </a:r>
            <a:r>
              <a:rPr lang="fr-FR" b="0" i="0" dirty="0" err="1">
                <a:solidFill>
                  <a:schemeClr val="tx1"/>
                </a:solidFill>
                <a:effectLst/>
                <a:latin typeface="Söhne"/>
              </a:rPr>
              <a:t>template</a:t>
            </a:r>
            <a:r>
              <a:rPr lang="fr-FR" b="0" i="0" dirty="0">
                <a:solidFill>
                  <a:schemeClr val="tx1"/>
                </a:solidFill>
                <a:effectLst/>
                <a:latin typeface="Söhne"/>
              </a:rPr>
              <a:t>.</a:t>
            </a:r>
          </a:p>
          <a:p>
            <a:pPr marL="0" indent="0">
              <a:buNone/>
            </a:pPr>
            <a:endParaRPr lang="fr-FR" dirty="0"/>
          </a:p>
        </p:txBody>
      </p:sp>
    </p:spTree>
    <p:extLst>
      <p:ext uri="{BB962C8B-B14F-4D97-AF65-F5344CB8AC3E}">
        <p14:creationId xmlns:p14="http://schemas.microsoft.com/office/powerpoint/2010/main" val="85221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B4243D-57B1-8A97-1357-B42856E49274}"/>
              </a:ext>
            </a:extLst>
          </p:cNvPr>
          <p:cNvSpPr>
            <a:spLocks noGrp="1"/>
          </p:cNvSpPr>
          <p:nvPr>
            <p:ph type="title"/>
          </p:nvPr>
        </p:nvSpPr>
        <p:spPr/>
        <p:txBody>
          <a:bodyPr/>
          <a:lstStyle/>
          <a:p>
            <a:r>
              <a:rPr lang="fr-FR" dirty="0"/>
              <a:t>Introduction</a:t>
            </a:r>
          </a:p>
        </p:txBody>
      </p:sp>
      <p:sp>
        <p:nvSpPr>
          <p:cNvPr id="3" name="Espace réservé du texte 2">
            <a:extLst>
              <a:ext uri="{FF2B5EF4-FFF2-40B4-BE49-F238E27FC236}">
                <a16:creationId xmlns:a16="http://schemas.microsoft.com/office/drawing/2014/main" id="{C08E6A49-FCD1-9E0B-BC71-8F2009B49E6E}"/>
              </a:ext>
            </a:extLst>
          </p:cNvPr>
          <p:cNvSpPr>
            <a:spLocks noGrp="1"/>
          </p:cNvSpPr>
          <p:nvPr>
            <p:ph type="body" idx="1"/>
          </p:nvPr>
        </p:nvSpPr>
        <p:spPr/>
        <p:txBody>
          <a:bodyPr/>
          <a:lstStyle/>
          <a:p>
            <a:r>
              <a:rPr lang="fr-FR" dirty="0"/>
              <a:t>Qu’est ce que </a:t>
            </a:r>
            <a:r>
              <a:rPr lang="fr-FR" dirty="0" err="1"/>
              <a:t>Smarty</a:t>
            </a:r>
            <a:r>
              <a:rPr lang="fr-FR" dirty="0"/>
              <a:t>?</a:t>
            </a:r>
          </a:p>
        </p:txBody>
      </p:sp>
    </p:spTree>
    <p:extLst>
      <p:ext uri="{BB962C8B-B14F-4D97-AF65-F5344CB8AC3E}">
        <p14:creationId xmlns:p14="http://schemas.microsoft.com/office/powerpoint/2010/main" val="503044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1F9007-FEC2-5004-9EB6-BDA4508370FB}"/>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3E5C0095-D2D6-A638-5630-291BAD5A6EE5}"/>
              </a:ext>
            </a:extLst>
          </p:cNvPr>
          <p:cNvSpPr>
            <a:spLocks noGrp="1"/>
          </p:cNvSpPr>
          <p:nvPr>
            <p:ph idx="1"/>
          </p:nvPr>
        </p:nvSpPr>
        <p:spPr/>
        <p:txBody>
          <a:bodyPr/>
          <a:lstStyle/>
          <a:p>
            <a:pPr marL="0" indent="0" algn="l">
              <a:buNone/>
            </a:pPr>
            <a:r>
              <a:rPr lang="fr-FR" b="1" i="0" dirty="0">
                <a:solidFill>
                  <a:schemeClr val="tx1"/>
                </a:solidFill>
                <a:effectLst/>
                <a:latin typeface="Söhne"/>
              </a:rPr>
              <a:t>4. Configuration de </a:t>
            </a:r>
            <a:r>
              <a:rPr lang="fr-FR" b="1" i="0" dirty="0" err="1">
                <a:solidFill>
                  <a:schemeClr val="tx1"/>
                </a:solidFill>
                <a:effectLst/>
                <a:latin typeface="Söhne"/>
              </a:rPr>
              <a:t>Smarty</a:t>
            </a:r>
            <a:r>
              <a:rPr lang="fr-FR" b="1" i="0" dirty="0">
                <a:solidFill>
                  <a:schemeClr val="tx1"/>
                </a:solidFill>
                <a:effectLst/>
                <a:latin typeface="Söhne"/>
              </a:rPr>
              <a:t> :</a:t>
            </a:r>
            <a:endParaRPr lang="fr-FR" b="0" i="0" dirty="0">
              <a:solidFill>
                <a:schemeClr val="tx1"/>
              </a:solidFill>
              <a:effectLst/>
              <a:latin typeface="Söhne"/>
            </a:endParaRPr>
          </a:p>
          <a:p>
            <a:pPr algn="l">
              <a:buFont typeface="Arial" panose="020B0604020202020204" pitchFamily="34" charset="0"/>
              <a:buChar char="•"/>
            </a:pPr>
            <a:r>
              <a:rPr lang="fr-FR" b="0" i="0" dirty="0">
                <a:solidFill>
                  <a:schemeClr val="tx1"/>
                </a:solidFill>
                <a:effectLst/>
                <a:latin typeface="Söhne"/>
              </a:rPr>
              <a:t>Ouvrez votre projet PHP dans votre éditeur de texte ou IDE préféré.</a:t>
            </a:r>
          </a:p>
          <a:p>
            <a:pPr algn="l">
              <a:buFont typeface="Arial" panose="020B0604020202020204" pitchFamily="34" charset="0"/>
              <a:buChar char="•"/>
            </a:pPr>
            <a:r>
              <a:rPr lang="fr-FR" b="0" i="0" dirty="0">
                <a:solidFill>
                  <a:schemeClr val="tx1"/>
                </a:solidFill>
                <a:effectLst/>
                <a:latin typeface="Söhne"/>
              </a:rPr>
              <a:t>Dans le script PHP où vous souhaitez utiliser </a:t>
            </a:r>
            <a:r>
              <a:rPr lang="fr-FR" b="0" i="0" dirty="0" err="1">
                <a:solidFill>
                  <a:schemeClr val="tx1"/>
                </a:solidFill>
                <a:effectLst/>
                <a:latin typeface="Söhne"/>
              </a:rPr>
              <a:t>Smarty</a:t>
            </a:r>
            <a:r>
              <a:rPr lang="fr-FR" b="0" i="0" dirty="0">
                <a:solidFill>
                  <a:schemeClr val="tx1"/>
                </a:solidFill>
                <a:effectLst/>
                <a:latin typeface="Söhne"/>
              </a:rPr>
              <a:t>, incluez la bibliothèque principale de </a:t>
            </a:r>
            <a:r>
              <a:rPr lang="fr-FR" b="0" i="0" dirty="0" err="1">
                <a:solidFill>
                  <a:schemeClr val="tx1"/>
                </a:solidFill>
                <a:effectLst/>
                <a:latin typeface="Söhne"/>
              </a:rPr>
              <a:t>Smarty</a:t>
            </a:r>
            <a:r>
              <a:rPr lang="fr-FR" b="0" i="0" dirty="0">
                <a:solidFill>
                  <a:schemeClr val="tx1"/>
                </a:solidFill>
                <a:effectLst/>
                <a:latin typeface="Söhne"/>
              </a:rPr>
              <a:t> en ajoutant la ligne suivante au début du script :</a:t>
            </a:r>
          </a:p>
          <a:p>
            <a:pPr marL="0" indent="0">
              <a:buNone/>
            </a:pPr>
            <a:endParaRPr lang="fr-FR" dirty="0"/>
          </a:p>
        </p:txBody>
      </p:sp>
      <p:pic>
        <p:nvPicPr>
          <p:cNvPr id="5" name="Image 4">
            <a:extLst>
              <a:ext uri="{FF2B5EF4-FFF2-40B4-BE49-F238E27FC236}">
                <a16:creationId xmlns:a16="http://schemas.microsoft.com/office/drawing/2014/main" id="{F547749D-364F-E4D8-4465-32ECE0B93CBB}"/>
              </a:ext>
            </a:extLst>
          </p:cNvPr>
          <p:cNvPicPr>
            <a:picLocks noChangeAspect="1"/>
          </p:cNvPicPr>
          <p:nvPr/>
        </p:nvPicPr>
        <p:blipFill>
          <a:blip r:embed="rId2"/>
          <a:stretch>
            <a:fillRect/>
          </a:stretch>
        </p:blipFill>
        <p:spPr>
          <a:xfrm>
            <a:off x="1727635" y="4248933"/>
            <a:ext cx="7759700" cy="990600"/>
          </a:xfrm>
          <a:prstGeom prst="rect">
            <a:avLst/>
          </a:prstGeom>
        </p:spPr>
      </p:pic>
    </p:spTree>
    <p:extLst>
      <p:ext uri="{BB962C8B-B14F-4D97-AF65-F5344CB8AC3E}">
        <p14:creationId xmlns:p14="http://schemas.microsoft.com/office/powerpoint/2010/main" val="1815696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B548B-5376-7AF5-C8E7-4ED1D395325A}"/>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50A1921D-D672-4553-6932-3CAC223CEA35}"/>
              </a:ext>
            </a:extLst>
          </p:cNvPr>
          <p:cNvSpPr>
            <a:spLocks noGrp="1"/>
          </p:cNvSpPr>
          <p:nvPr>
            <p:ph idx="1"/>
          </p:nvPr>
        </p:nvSpPr>
        <p:spPr/>
        <p:txBody>
          <a:bodyPr/>
          <a:lstStyle/>
          <a:p>
            <a:r>
              <a:rPr lang="fr-FR" b="0" i="0" dirty="0">
                <a:solidFill>
                  <a:schemeClr val="tx1"/>
                </a:solidFill>
                <a:effectLst/>
                <a:latin typeface="Söhne"/>
              </a:rPr>
              <a:t>Ensuite, créez une instance de la classe </a:t>
            </a:r>
            <a:r>
              <a:rPr lang="fr-FR" b="0" i="0" dirty="0" err="1">
                <a:solidFill>
                  <a:schemeClr val="tx1"/>
                </a:solidFill>
                <a:effectLst/>
                <a:latin typeface="Söhne"/>
              </a:rPr>
              <a:t>Smarty</a:t>
            </a:r>
            <a:r>
              <a:rPr lang="fr-FR" b="0" i="0" dirty="0">
                <a:solidFill>
                  <a:schemeClr val="tx1"/>
                </a:solidFill>
                <a:effectLst/>
                <a:latin typeface="Söhne"/>
              </a:rPr>
              <a:t> :</a:t>
            </a:r>
            <a:endParaRPr lang="fr-FR" dirty="0">
              <a:solidFill>
                <a:schemeClr val="tx1"/>
              </a:solidFill>
            </a:endParaRPr>
          </a:p>
        </p:txBody>
      </p:sp>
      <p:pic>
        <p:nvPicPr>
          <p:cNvPr id="5" name="Image 4">
            <a:extLst>
              <a:ext uri="{FF2B5EF4-FFF2-40B4-BE49-F238E27FC236}">
                <a16:creationId xmlns:a16="http://schemas.microsoft.com/office/drawing/2014/main" id="{75B3DDEE-CF74-5FC3-AF38-7E519A27E92B}"/>
              </a:ext>
            </a:extLst>
          </p:cNvPr>
          <p:cNvPicPr>
            <a:picLocks noChangeAspect="1"/>
          </p:cNvPicPr>
          <p:nvPr/>
        </p:nvPicPr>
        <p:blipFill>
          <a:blip r:embed="rId2"/>
          <a:stretch>
            <a:fillRect/>
          </a:stretch>
        </p:blipFill>
        <p:spPr>
          <a:xfrm>
            <a:off x="1965649" y="3056655"/>
            <a:ext cx="5803446" cy="744690"/>
          </a:xfrm>
          <a:prstGeom prst="rect">
            <a:avLst/>
          </a:prstGeom>
        </p:spPr>
      </p:pic>
    </p:spTree>
    <p:extLst>
      <p:ext uri="{BB962C8B-B14F-4D97-AF65-F5344CB8AC3E}">
        <p14:creationId xmlns:p14="http://schemas.microsoft.com/office/powerpoint/2010/main" val="1187595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64DFA0-34B4-321A-51FA-9A065D8E0291}"/>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421366F6-789D-59F3-129E-99269BA901C3}"/>
              </a:ext>
            </a:extLst>
          </p:cNvPr>
          <p:cNvSpPr>
            <a:spLocks noGrp="1"/>
          </p:cNvSpPr>
          <p:nvPr>
            <p:ph idx="1"/>
          </p:nvPr>
        </p:nvSpPr>
        <p:spPr>
          <a:xfrm>
            <a:off x="1251678" y="2286001"/>
            <a:ext cx="10178322" cy="3851752"/>
          </a:xfrm>
        </p:spPr>
        <p:txBody>
          <a:bodyPr>
            <a:normAutofit lnSpcReduction="10000"/>
          </a:bodyPr>
          <a:lstStyle/>
          <a:p>
            <a:r>
              <a:rPr lang="fr-FR" b="0" i="0" dirty="0">
                <a:solidFill>
                  <a:schemeClr val="tx1"/>
                </a:solidFill>
                <a:effectLst/>
                <a:latin typeface="Söhne"/>
              </a:rPr>
              <a:t>Vous pouvez personnaliser la configuration de </a:t>
            </a:r>
            <a:r>
              <a:rPr lang="fr-FR" b="0" i="0" dirty="0" err="1">
                <a:solidFill>
                  <a:schemeClr val="tx1"/>
                </a:solidFill>
                <a:effectLst/>
                <a:latin typeface="Söhne"/>
              </a:rPr>
              <a:t>Smarty</a:t>
            </a:r>
            <a:r>
              <a:rPr lang="fr-FR" b="0" i="0" dirty="0">
                <a:solidFill>
                  <a:schemeClr val="tx1"/>
                </a:solidFill>
                <a:effectLst/>
                <a:latin typeface="Söhne"/>
              </a:rPr>
              <a:t> en définissant des paramètres, tels que le répertoire de cache, le répertoire de </a:t>
            </a:r>
            <a:r>
              <a:rPr lang="fr-FR" b="0" i="0" dirty="0" err="1">
                <a:solidFill>
                  <a:schemeClr val="tx1"/>
                </a:solidFill>
                <a:effectLst/>
                <a:latin typeface="Söhne"/>
              </a:rPr>
              <a:t>templates</a:t>
            </a:r>
            <a:r>
              <a:rPr lang="fr-FR" b="0" i="0" dirty="0">
                <a:solidFill>
                  <a:schemeClr val="tx1"/>
                </a:solidFill>
                <a:effectLst/>
                <a:latin typeface="Söhne"/>
              </a:rPr>
              <a:t>, etc. Par exemple :</a:t>
            </a:r>
          </a:p>
          <a:p>
            <a:endParaRPr lang="fr-FR" dirty="0">
              <a:solidFill>
                <a:schemeClr val="tx1"/>
              </a:solidFill>
              <a:latin typeface="Söhne"/>
            </a:endParaRPr>
          </a:p>
          <a:p>
            <a:endParaRPr lang="fr-FR" dirty="0">
              <a:solidFill>
                <a:schemeClr val="tx1"/>
              </a:solidFill>
              <a:latin typeface="Söhne"/>
            </a:endParaRPr>
          </a:p>
          <a:p>
            <a:endParaRPr lang="fr-FR" dirty="0">
              <a:solidFill>
                <a:schemeClr val="tx1"/>
              </a:solidFill>
              <a:latin typeface="Söhne"/>
            </a:endParaRPr>
          </a:p>
          <a:p>
            <a:endParaRPr lang="fr-FR" dirty="0">
              <a:solidFill>
                <a:schemeClr val="tx1"/>
              </a:solidFill>
              <a:latin typeface="Söhne"/>
            </a:endParaRPr>
          </a:p>
          <a:p>
            <a:pPr marL="0" indent="0" algn="l">
              <a:buNone/>
            </a:pPr>
            <a:r>
              <a:rPr lang="fr-FR" b="0" i="0" dirty="0">
                <a:solidFill>
                  <a:schemeClr val="tx1"/>
                </a:solidFill>
                <a:effectLst/>
                <a:latin typeface="Söhne"/>
              </a:rPr>
              <a:t>Assurez-vous que les répertoires spécifiés existent et ont les permissions nécessaires pour écrire des fichiers.</a:t>
            </a:r>
          </a:p>
          <a:p>
            <a:pPr algn="l">
              <a:buFont typeface="Arial" panose="020B0604020202020204" pitchFamily="34" charset="0"/>
              <a:buChar char="•"/>
            </a:pPr>
            <a:r>
              <a:rPr lang="fr-FR" b="0" i="0" dirty="0">
                <a:solidFill>
                  <a:schemeClr val="tx1"/>
                </a:solidFill>
                <a:effectLst/>
                <a:latin typeface="Söhne"/>
              </a:rPr>
              <a:t>Vous pouvez également activer ou désactiver le cache et définir d'autres options selon les besoins de votre projet.</a:t>
            </a:r>
          </a:p>
          <a:p>
            <a:pPr marL="0" indent="0">
              <a:buNone/>
            </a:pPr>
            <a:endParaRPr lang="fr-FR" dirty="0">
              <a:solidFill>
                <a:schemeClr val="tx1"/>
              </a:solidFill>
            </a:endParaRPr>
          </a:p>
        </p:txBody>
      </p:sp>
      <p:pic>
        <p:nvPicPr>
          <p:cNvPr id="5" name="Image 4">
            <a:extLst>
              <a:ext uri="{FF2B5EF4-FFF2-40B4-BE49-F238E27FC236}">
                <a16:creationId xmlns:a16="http://schemas.microsoft.com/office/drawing/2014/main" id="{B02A5265-4ACF-F216-FBBC-43B527C77B7C}"/>
              </a:ext>
            </a:extLst>
          </p:cNvPr>
          <p:cNvPicPr>
            <a:picLocks noChangeAspect="1"/>
          </p:cNvPicPr>
          <p:nvPr/>
        </p:nvPicPr>
        <p:blipFill>
          <a:blip r:embed="rId2"/>
          <a:stretch>
            <a:fillRect/>
          </a:stretch>
        </p:blipFill>
        <p:spPr>
          <a:xfrm>
            <a:off x="1526349" y="3062701"/>
            <a:ext cx="7772400" cy="1339205"/>
          </a:xfrm>
          <a:prstGeom prst="rect">
            <a:avLst/>
          </a:prstGeom>
        </p:spPr>
      </p:pic>
    </p:spTree>
    <p:extLst>
      <p:ext uri="{BB962C8B-B14F-4D97-AF65-F5344CB8AC3E}">
        <p14:creationId xmlns:p14="http://schemas.microsoft.com/office/powerpoint/2010/main" val="3512513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9E6B6-CCCD-B326-3499-72C3AA1FE6D9}"/>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0533DCDF-C5B1-23A5-5E39-DA1D82BCBC6A}"/>
              </a:ext>
            </a:extLst>
          </p:cNvPr>
          <p:cNvSpPr>
            <a:spLocks noGrp="1"/>
          </p:cNvSpPr>
          <p:nvPr>
            <p:ph idx="1"/>
          </p:nvPr>
        </p:nvSpPr>
        <p:spPr>
          <a:xfrm>
            <a:off x="1251678" y="2286001"/>
            <a:ext cx="4696195" cy="3593591"/>
          </a:xfrm>
        </p:spPr>
        <p:txBody>
          <a:bodyPr/>
          <a:lstStyle/>
          <a:p>
            <a:pPr marL="0" indent="0" algn="l">
              <a:buNone/>
            </a:pPr>
            <a:r>
              <a:rPr lang="fr-FR" b="1" i="0" dirty="0">
                <a:solidFill>
                  <a:schemeClr val="tx1"/>
                </a:solidFill>
                <a:effectLst/>
                <a:latin typeface="Söhne"/>
              </a:rPr>
              <a:t>5. Test de </a:t>
            </a:r>
            <a:r>
              <a:rPr lang="fr-FR" b="1" i="0" dirty="0" err="1">
                <a:solidFill>
                  <a:schemeClr val="tx1"/>
                </a:solidFill>
                <a:effectLst/>
                <a:latin typeface="Söhne"/>
              </a:rPr>
              <a:t>Smarty</a:t>
            </a:r>
            <a:r>
              <a:rPr lang="fr-FR" b="1" i="0" dirty="0">
                <a:solidFill>
                  <a:schemeClr val="tx1"/>
                </a:solidFill>
                <a:effectLst/>
                <a:latin typeface="Söhne"/>
              </a:rPr>
              <a:t> :</a:t>
            </a:r>
            <a:endParaRPr lang="fr-FR" b="0" i="0" dirty="0">
              <a:solidFill>
                <a:schemeClr val="tx1"/>
              </a:solidFill>
              <a:effectLst/>
              <a:latin typeface="Söhne"/>
            </a:endParaRPr>
          </a:p>
          <a:p>
            <a:pPr algn="l">
              <a:buFont typeface="Arial" panose="020B0604020202020204" pitchFamily="34" charset="0"/>
              <a:buChar char="•"/>
            </a:pPr>
            <a:r>
              <a:rPr lang="fr-FR" b="0" i="0" dirty="0">
                <a:solidFill>
                  <a:schemeClr val="tx1"/>
                </a:solidFill>
                <a:effectLst/>
                <a:latin typeface="Söhne"/>
              </a:rPr>
              <a:t>Créez un fichier de </a:t>
            </a:r>
            <a:r>
              <a:rPr lang="fr-FR" b="0" i="0" dirty="0" err="1">
                <a:solidFill>
                  <a:schemeClr val="tx1"/>
                </a:solidFill>
                <a:effectLst/>
                <a:latin typeface="Söhne"/>
              </a:rPr>
              <a:t>template</a:t>
            </a:r>
            <a:r>
              <a:rPr lang="fr-FR" b="0" i="0" dirty="0">
                <a:solidFill>
                  <a:schemeClr val="tx1"/>
                </a:solidFill>
                <a:effectLst/>
                <a:latin typeface="Söhne"/>
              </a:rPr>
              <a:t> (par exemple, </a:t>
            </a:r>
            <a:r>
              <a:rPr lang="fr-FR" b="0" i="0" dirty="0" err="1">
                <a:solidFill>
                  <a:schemeClr val="tx1"/>
                </a:solidFill>
                <a:effectLst/>
                <a:latin typeface="Söhne"/>
              </a:rPr>
              <a:t>mon_template.tpl</a:t>
            </a:r>
            <a:r>
              <a:rPr lang="fr-FR" b="0" i="0" dirty="0">
                <a:solidFill>
                  <a:schemeClr val="tx1"/>
                </a:solidFill>
                <a:effectLst/>
                <a:latin typeface="Söhne"/>
              </a:rPr>
              <a:t>) dans le répertoire des </a:t>
            </a:r>
            <a:r>
              <a:rPr lang="fr-FR" b="0" i="0" dirty="0" err="1">
                <a:solidFill>
                  <a:schemeClr val="tx1"/>
                </a:solidFill>
                <a:effectLst/>
                <a:latin typeface="Söhne"/>
              </a:rPr>
              <a:t>templates</a:t>
            </a:r>
            <a:r>
              <a:rPr lang="fr-FR" b="0" i="0" dirty="0">
                <a:solidFill>
                  <a:schemeClr val="tx1"/>
                </a:solidFill>
                <a:effectLst/>
                <a:latin typeface="Söhne"/>
              </a:rPr>
              <a:t>.</a:t>
            </a:r>
          </a:p>
          <a:p>
            <a:pPr marL="0" indent="0">
              <a:buNone/>
            </a:pPr>
            <a:endParaRPr lang="fr-FR" dirty="0"/>
          </a:p>
        </p:txBody>
      </p:sp>
      <p:pic>
        <p:nvPicPr>
          <p:cNvPr id="5" name="Image 4">
            <a:extLst>
              <a:ext uri="{FF2B5EF4-FFF2-40B4-BE49-F238E27FC236}">
                <a16:creationId xmlns:a16="http://schemas.microsoft.com/office/drawing/2014/main" id="{BAB9FC61-5FD8-5E6C-FEA4-0F99A3CD3879}"/>
              </a:ext>
            </a:extLst>
          </p:cNvPr>
          <p:cNvPicPr>
            <a:picLocks noChangeAspect="1"/>
          </p:cNvPicPr>
          <p:nvPr/>
        </p:nvPicPr>
        <p:blipFill>
          <a:blip r:embed="rId2"/>
          <a:stretch>
            <a:fillRect/>
          </a:stretch>
        </p:blipFill>
        <p:spPr>
          <a:xfrm>
            <a:off x="6340839" y="1849771"/>
            <a:ext cx="5370013" cy="4785522"/>
          </a:xfrm>
          <a:prstGeom prst="rect">
            <a:avLst/>
          </a:prstGeom>
        </p:spPr>
      </p:pic>
    </p:spTree>
    <p:extLst>
      <p:ext uri="{BB962C8B-B14F-4D97-AF65-F5344CB8AC3E}">
        <p14:creationId xmlns:p14="http://schemas.microsoft.com/office/powerpoint/2010/main" val="353874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C8C4B9-D62F-CD80-8377-1EAF22C8575A}"/>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DE65DDD7-E37D-7D84-CC9E-752114747C07}"/>
              </a:ext>
            </a:extLst>
          </p:cNvPr>
          <p:cNvSpPr>
            <a:spLocks noGrp="1"/>
          </p:cNvSpPr>
          <p:nvPr>
            <p:ph idx="1"/>
          </p:nvPr>
        </p:nvSpPr>
        <p:spPr/>
        <p:txBody>
          <a:bodyPr/>
          <a:lstStyle/>
          <a:p>
            <a:r>
              <a:rPr lang="fr-FR" b="0" i="0" dirty="0">
                <a:solidFill>
                  <a:schemeClr val="tx1"/>
                </a:solidFill>
                <a:effectLst/>
                <a:latin typeface="Söhne"/>
              </a:rPr>
              <a:t>Dans votre script PHP, assignez des valeurs aux variables du </a:t>
            </a:r>
            <a:r>
              <a:rPr lang="fr-FR" b="0" i="0" dirty="0" err="1">
                <a:solidFill>
                  <a:schemeClr val="tx1"/>
                </a:solidFill>
                <a:effectLst/>
                <a:latin typeface="Söhne"/>
              </a:rPr>
              <a:t>template</a:t>
            </a:r>
            <a:r>
              <a:rPr lang="fr-FR" b="0" i="0" dirty="0">
                <a:solidFill>
                  <a:schemeClr val="tx1"/>
                </a:solidFill>
                <a:effectLst/>
                <a:latin typeface="Söhne"/>
              </a:rPr>
              <a:t> et affichez le résultat :</a:t>
            </a:r>
          </a:p>
          <a:p>
            <a:endParaRPr lang="fr-FR" dirty="0">
              <a:solidFill>
                <a:schemeClr val="tx1"/>
              </a:solidFill>
              <a:latin typeface="Söhne"/>
            </a:endParaRPr>
          </a:p>
          <a:p>
            <a:endParaRPr lang="fr-FR" dirty="0">
              <a:solidFill>
                <a:schemeClr val="tx1"/>
              </a:solidFill>
              <a:latin typeface="Söhne"/>
            </a:endParaRPr>
          </a:p>
          <a:p>
            <a:endParaRPr lang="fr-FR" dirty="0">
              <a:solidFill>
                <a:schemeClr val="tx1"/>
              </a:solidFill>
              <a:latin typeface="Söhne"/>
            </a:endParaRPr>
          </a:p>
          <a:p>
            <a:endParaRPr lang="fr-FR" dirty="0">
              <a:solidFill>
                <a:schemeClr val="tx1"/>
              </a:solidFill>
              <a:latin typeface="Söhne"/>
            </a:endParaRPr>
          </a:p>
          <a:p>
            <a:endParaRPr lang="fr-FR" dirty="0">
              <a:solidFill>
                <a:schemeClr val="tx1"/>
              </a:solidFill>
              <a:latin typeface="Söhne"/>
            </a:endParaRPr>
          </a:p>
          <a:p>
            <a:r>
              <a:rPr lang="fr-FR" b="0" i="0" dirty="0">
                <a:solidFill>
                  <a:schemeClr val="tx1"/>
                </a:solidFill>
                <a:effectLst/>
                <a:latin typeface="Söhne"/>
              </a:rPr>
              <a:t>Lancez votre script PHP dans un navigateur pour voir le résultat.</a:t>
            </a:r>
            <a:endParaRPr lang="fr-FR" dirty="0">
              <a:solidFill>
                <a:schemeClr val="tx1"/>
              </a:solidFill>
            </a:endParaRPr>
          </a:p>
        </p:txBody>
      </p:sp>
      <p:pic>
        <p:nvPicPr>
          <p:cNvPr id="5" name="Image 4">
            <a:extLst>
              <a:ext uri="{FF2B5EF4-FFF2-40B4-BE49-F238E27FC236}">
                <a16:creationId xmlns:a16="http://schemas.microsoft.com/office/drawing/2014/main" id="{D0FE1D17-03C8-CA6D-6C98-B5AC8F2374CC}"/>
              </a:ext>
            </a:extLst>
          </p:cNvPr>
          <p:cNvPicPr>
            <a:picLocks noChangeAspect="1"/>
          </p:cNvPicPr>
          <p:nvPr/>
        </p:nvPicPr>
        <p:blipFill>
          <a:blip r:embed="rId2"/>
          <a:stretch>
            <a:fillRect/>
          </a:stretch>
        </p:blipFill>
        <p:spPr>
          <a:xfrm>
            <a:off x="1608319" y="2760309"/>
            <a:ext cx="8975361" cy="1910248"/>
          </a:xfrm>
          <a:prstGeom prst="rect">
            <a:avLst/>
          </a:prstGeom>
        </p:spPr>
      </p:pic>
    </p:spTree>
    <p:extLst>
      <p:ext uri="{BB962C8B-B14F-4D97-AF65-F5344CB8AC3E}">
        <p14:creationId xmlns:p14="http://schemas.microsoft.com/office/powerpoint/2010/main" val="3251955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5A980-0333-C59D-9554-43E4478A8719}"/>
              </a:ext>
            </a:extLst>
          </p:cNvPr>
          <p:cNvSpPr>
            <a:spLocks noGrp="1"/>
          </p:cNvSpPr>
          <p:nvPr>
            <p:ph type="title"/>
          </p:nvPr>
        </p:nvSpPr>
        <p:spPr/>
        <p:txBody>
          <a:bodyPr/>
          <a:lstStyle/>
          <a:p>
            <a:r>
              <a:rPr lang="fr-FR" dirty="0"/>
              <a:t>Téléchargement et configuration</a:t>
            </a:r>
          </a:p>
        </p:txBody>
      </p:sp>
      <p:sp>
        <p:nvSpPr>
          <p:cNvPr id="3" name="Espace réservé du contenu 2">
            <a:extLst>
              <a:ext uri="{FF2B5EF4-FFF2-40B4-BE49-F238E27FC236}">
                <a16:creationId xmlns:a16="http://schemas.microsoft.com/office/drawing/2014/main" id="{928BF461-ED7A-1F24-C139-BC2EF454A452}"/>
              </a:ext>
            </a:extLst>
          </p:cNvPr>
          <p:cNvSpPr>
            <a:spLocks noGrp="1"/>
          </p:cNvSpPr>
          <p:nvPr>
            <p:ph idx="1"/>
          </p:nvPr>
        </p:nvSpPr>
        <p:spPr/>
        <p:txBody>
          <a:bodyPr/>
          <a:lstStyle/>
          <a:p>
            <a:pPr marL="0" indent="0">
              <a:buNone/>
            </a:pPr>
            <a:r>
              <a:rPr lang="fr-FR" b="0" i="0" dirty="0">
                <a:solidFill>
                  <a:schemeClr val="tx1"/>
                </a:solidFill>
                <a:effectLst/>
                <a:latin typeface="Söhne"/>
              </a:rPr>
              <a:t>Ces étapes de téléchargement et de configuration de </a:t>
            </a:r>
            <a:r>
              <a:rPr lang="fr-FR" b="0" i="0" dirty="0" err="1">
                <a:solidFill>
                  <a:schemeClr val="tx1"/>
                </a:solidFill>
                <a:effectLst/>
                <a:latin typeface="Söhne"/>
              </a:rPr>
              <a:t>Smarty</a:t>
            </a:r>
            <a:r>
              <a:rPr lang="fr-FR" b="0" i="0" dirty="0">
                <a:solidFill>
                  <a:schemeClr val="tx1"/>
                </a:solidFill>
                <a:effectLst/>
                <a:latin typeface="Söhne"/>
              </a:rPr>
              <a:t> devraient vous permettre de commencer à utiliser ce moteur de </a:t>
            </a:r>
            <a:r>
              <a:rPr lang="fr-FR" b="0" i="0" dirty="0" err="1">
                <a:solidFill>
                  <a:schemeClr val="tx1"/>
                </a:solidFill>
                <a:effectLst/>
                <a:latin typeface="Söhne"/>
              </a:rPr>
              <a:t>template</a:t>
            </a:r>
            <a:r>
              <a:rPr lang="fr-FR" b="0" i="0" dirty="0">
                <a:solidFill>
                  <a:schemeClr val="tx1"/>
                </a:solidFill>
                <a:effectLst/>
                <a:latin typeface="Söhne"/>
              </a:rPr>
              <a:t> dans votre projet PHP. N'oubliez pas de consulter la documentation </a:t>
            </a:r>
            <a:r>
              <a:rPr lang="fr-FR" b="0" i="0" dirty="0" err="1">
                <a:solidFill>
                  <a:schemeClr val="tx1"/>
                </a:solidFill>
                <a:effectLst/>
                <a:latin typeface="Söhne"/>
              </a:rPr>
              <a:t>Smarty</a:t>
            </a:r>
            <a:r>
              <a:rPr lang="fr-FR" b="0" i="0" dirty="0">
                <a:solidFill>
                  <a:schemeClr val="tx1"/>
                </a:solidFill>
                <a:effectLst/>
                <a:latin typeface="Söhne"/>
              </a:rPr>
              <a:t> pour plus d'informations sur les fonctionnalités avancées et les bonnes pratiques.</a:t>
            </a:r>
            <a:endParaRPr lang="fr-FR" dirty="0">
              <a:solidFill>
                <a:schemeClr val="tx1"/>
              </a:solidFill>
            </a:endParaRPr>
          </a:p>
        </p:txBody>
      </p:sp>
    </p:spTree>
    <p:extLst>
      <p:ext uri="{BB962C8B-B14F-4D97-AF65-F5344CB8AC3E}">
        <p14:creationId xmlns:p14="http://schemas.microsoft.com/office/powerpoint/2010/main" val="2112004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DB5AC-A36F-9417-0540-598648CDEA8E}"/>
              </a:ext>
            </a:extLst>
          </p:cNvPr>
          <p:cNvSpPr>
            <a:spLocks noGrp="1"/>
          </p:cNvSpPr>
          <p:nvPr>
            <p:ph type="title"/>
          </p:nvPr>
        </p:nvSpPr>
        <p:spPr/>
        <p:txBody>
          <a:bodyPr/>
          <a:lstStyle/>
          <a:p>
            <a:r>
              <a:rPr lang="fr-FR" dirty="0"/>
              <a:t>Syntaxe</a:t>
            </a:r>
          </a:p>
        </p:txBody>
      </p:sp>
      <p:sp>
        <p:nvSpPr>
          <p:cNvPr id="3" name="Espace réservé du texte 2">
            <a:extLst>
              <a:ext uri="{FF2B5EF4-FFF2-40B4-BE49-F238E27FC236}">
                <a16:creationId xmlns:a16="http://schemas.microsoft.com/office/drawing/2014/main" id="{CA03055F-A19A-2C29-CC9D-F94757525C13}"/>
              </a:ext>
            </a:extLst>
          </p:cNvPr>
          <p:cNvSpPr>
            <a:spLocks noGrp="1"/>
          </p:cNvSpPr>
          <p:nvPr>
            <p:ph type="body" idx="1"/>
          </p:nvPr>
        </p:nvSpPr>
        <p:spPr/>
        <p:txBody>
          <a:bodyPr/>
          <a:lstStyle/>
          <a:p>
            <a:r>
              <a:rPr lang="fr-FR" dirty="0"/>
              <a:t>Balises de </a:t>
            </a:r>
            <a:r>
              <a:rPr lang="fr-FR" dirty="0" err="1"/>
              <a:t>template</a:t>
            </a:r>
            <a:endParaRPr lang="fr-FR" dirty="0"/>
          </a:p>
        </p:txBody>
      </p:sp>
    </p:spTree>
    <p:extLst>
      <p:ext uri="{BB962C8B-B14F-4D97-AF65-F5344CB8AC3E}">
        <p14:creationId xmlns:p14="http://schemas.microsoft.com/office/powerpoint/2010/main" val="300479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49B27E-B473-EC16-8353-22DB6B5ED2FE}"/>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3BC8CDCD-F7B7-F308-540D-F9DFE21D7BFA}"/>
              </a:ext>
            </a:extLst>
          </p:cNvPr>
          <p:cNvSpPr>
            <a:spLocks noGrp="1"/>
          </p:cNvSpPr>
          <p:nvPr>
            <p:ph idx="1"/>
          </p:nvPr>
        </p:nvSpPr>
        <p:spPr/>
        <p:txBody>
          <a:bodyPr/>
          <a:lstStyle/>
          <a:p>
            <a:pPr marL="0" indent="0">
              <a:buNone/>
            </a:pPr>
            <a:r>
              <a:rPr lang="fr-FR" b="0" i="0" dirty="0">
                <a:solidFill>
                  <a:schemeClr val="tx1"/>
                </a:solidFill>
                <a:effectLst/>
                <a:latin typeface="Söhne"/>
              </a:rPr>
              <a:t>Les balises de </a:t>
            </a:r>
            <a:r>
              <a:rPr lang="fr-FR" b="0" i="0" dirty="0" err="1">
                <a:solidFill>
                  <a:schemeClr val="tx1"/>
                </a:solidFill>
                <a:effectLst/>
                <a:latin typeface="Söhne"/>
              </a:rPr>
              <a:t>template</a:t>
            </a:r>
            <a:r>
              <a:rPr lang="fr-FR" b="0" i="0" dirty="0">
                <a:solidFill>
                  <a:schemeClr val="tx1"/>
                </a:solidFill>
                <a:effectLst/>
                <a:latin typeface="Söhne"/>
              </a:rPr>
              <a:t> dans </a:t>
            </a:r>
            <a:r>
              <a:rPr lang="fr-FR" b="0" i="0" dirty="0" err="1">
                <a:solidFill>
                  <a:schemeClr val="tx1"/>
                </a:solidFill>
                <a:effectLst/>
                <a:latin typeface="Söhne"/>
              </a:rPr>
              <a:t>Smarty</a:t>
            </a:r>
            <a:r>
              <a:rPr lang="fr-FR" b="0" i="0" dirty="0">
                <a:solidFill>
                  <a:schemeClr val="tx1"/>
                </a:solidFill>
                <a:effectLst/>
                <a:latin typeface="Söhne"/>
              </a:rPr>
              <a:t> sont les éléments qui permettent d'insérer et de manipuler du code dynamique dans les fichiers de </a:t>
            </a:r>
            <a:r>
              <a:rPr lang="fr-FR" b="0" i="0" dirty="0" err="1">
                <a:solidFill>
                  <a:schemeClr val="tx1"/>
                </a:solidFill>
                <a:effectLst/>
                <a:latin typeface="Söhne"/>
              </a:rPr>
              <a:t>template</a:t>
            </a:r>
            <a:r>
              <a:rPr lang="fr-FR" b="0" i="0" dirty="0">
                <a:solidFill>
                  <a:schemeClr val="tx1"/>
                </a:solidFill>
                <a:effectLst/>
                <a:latin typeface="Söhne"/>
              </a:rPr>
              <a:t>. Les balises </a:t>
            </a:r>
            <a:r>
              <a:rPr lang="fr-FR" b="0" i="0" dirty="0" err="1">
                <a:solidFill>
                  <a:schemeClr val="tx1"/>
                </a:solidFill>
                <a:effectLst/>
                <a:latin typeface="Söhne"/>
              </a:rPr>
              <a:t>Smarty</a:t>
            </a:r>
            <a:r>
              <a:rPr lang="fr-FR" b="0" i="0" dirty="0">
                <a:solidFill>
                  <a:schemeClr val="tx1"/>
                </a:solidFill>
                <a:effectLst/>
                <a:latin typeface="Söhne"/>
              </a:rPr>
              <a:t> utilisent une syntaxe spécifique et sont encadrées par des accolades </a:t>
            </a:r>
            <a:r>
              <a:rPr lang="fr-FR" dirty="0">
                <a:solidFill>
                  <a:schemeClr val="tx1"/>
                </a:solidFill>
              </a:rPr>
              <a:t>{}</a:t>
            </a:r>
            <a:r>
              <a:rPr lang="fr-FR" b="0" i="0" dirty="0">
                <a:solidFill>
                  <a:schemeClr val="tx1"/>
                </a:solidFill>
                <a:effectLst/>
                <a:latin typeface="Söhne"/>
              </a:rPr>
              <a:t>. Voici un aperçu des principales balises de </a:t>
            </a:r>
            <a:r>
              <a:rPr lang="fr-FR" b="0" i="0" dirty="0" err="1">
                <a:solidFill>
                  <a:schemeClr val="tx1"/>
                </a:solidFill>
                <a:effectLst/>
                <a:latin typeface="Söhne"/>
              </a:rPr>
              <a:t>template</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a:t>
            </a:r>
            <a:endParaRPr lang="fr-FR" dirty="0">
              <a:solidFill>
                <a:schemeClr val="tx1"/>
              </a:solidFill>
            </a:endParaRPr>
          </a:p>
        </p:txBody>
      </p:sp>
    </p:spTree>
    <p:extLst>
      <p:ext uri="{BB962C8B-B14F-4D97-AF65-F5344CB8AC3E}">
        <p14:creationId xmlns:p14="http://schemas.microsoft.com/office/powerpoint/2010/main" val="2013031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35B14-752C-D079-21E6-2E9B207C30C6}"/>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859BE434-9D9C-B0D0-4A3E-7B7D6FC0B315}"/>
              </a:ext>
            </a:extLst>
          </p:cNvPr>
          <p:cNvSpPr>
            <a:spLocks noGrp="1"/>
          </p:cNvSpPr>
          <p:nvPr>
            <p:ph idx="1"/>
          </p:nvPr>
        </p:nvSpPr>
        <p:spPr/>
        <p:txBody>
          <a:bodyPr/>
          <a:lstStyle/>
          <a:p>
            <a:pPr marL="457200" indent="-457200" algn="l">
              <a:buFont typeface="+mj-lt"/>
              <a:buAutoNum type="arabicPeriod"/>
            </a:pPr>
            <a:r>
              <a:rPr lang="fr-FR" b="1" i="0" dirty="0">
                <a:solidFill>
                  <a:schemeClr val="tx1"/>
                </a:solidFill>
                <a:effectLst/>
                <a:latin typeface="Söhne"/>
              </a:rPr>
              <a:t>Balise d'affichage de variables : {$variable}</a:t>
            </a:r>
            <a:endParaRPr lang="fr-FR" b="0" i="0" dirty="0">
              <a:solidFill>
                <a:schemeClr val="tx1"/>
              </a:solidFill>
              <a:effectLst/>
              <a:latin typeface="Söhne"/>
            </a:endParaRPr>
          </a:p>
          <a:p>
            <a:pPr algn="l"/>
            <a:r>
              <a:rPr lang="fr-FR" b="0" i="0" dirty="0">
                <a:solidFill>
                  <a:schemeClr val="tx1"/>
                </a:solidFill>
                <a:effectLst/>
                <a:latin typeface="Söhne"/>
              </a:rPr>
              <a:t>Cette balise est utilisée pour afficher la valeur d'une variable. Par exemple, si vous avez une variable $nom dans votre script PHP, vous pouvez l'afficher dans le </a:t>
            </a:r>
            <a:r>
              <a:rPr lang="fr-FR" b="0" i="0" dirty="0" err="1">
                <a:solidFill>
                  <a:schemeClr val="tx1"/>
                </a:solidFill>
                <a:effectLst/>
                <a:latin typeface="Söhne"/>
              </a:rPr>
              <a:t>template</a:t>
            </a:r>
            <a:r>
              <a:rPr lang="fr-FR" b="0" i="0" dirty="0">
                <a:solidFill>
                  <a:schemeClr val="tx1"/>
                </a:solidFill>
                <a:effectLst/>
                <a:latin typeface="Söhne"/>
              </a:rPr>
              <a:t> avec la balise suivante :</a:t>
            </a:r>
          </a:p>
          <a:p>
            <a:pPr marL="0" indent="0">
              <a:buNone/>
            </a:pPr>
            <a:endParaRPr lang="fr-FR" dirty="0"/>
          </a:p>
        </p:txBody>
      </p:sp>
      <p:pic>
        <p:nvPicPr>
          <p:cNvPr id="5" name="Image 4">
            <a:extLst>
              <a:ext uri="{FF2B5EF4-FFF2-40B4-BE49-F238E27FC236}">
                <a16:creationId xmlns:a16="http://schemas.microsoft.com/office/drawing/2014/main" id="{CD615D0D-3D1A-B5F9-771B-634898420204}"/>
              </a:ext>
            </a:extLst>
          </p:cNvPr>
          <p:cNvPicPr>
            <a:picLocks noChangeAspect="1"/>
          </p:cNvPicPr>
          <p:nvPr/>
        </p:nvPicPr>
        <p:blipFill>
          <a:blip r:embed="rId2"/>
          <a:stretch>
            <a:fillRect/>
          </a:stretch>
        </p:blipFill>
        <p:spPr>
          <a:xfrm>
            <a:off x="2522085" y="4246323"/>
            <a:ext cx="5327124" cy="732164"/>
          </a:xfrm>
          <a:prstGeom prst="rect">
            <a:avLst/>
          </a:prstGeom>
        </p:spPr>
      </p:pic>
    </p:spTree>
    <p:extLst>
      <p:ext uri="{BB962C8B-B14F-4D97-AF65-F5344CB8AC3E}">
        <p14:creationId xmlns:p14="http://schemas.microsoft.com/office/powerpoint/2010/main" val="617384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E043A-40E8-BB82-6699-2775CBAC020E}"/>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D3248656-33B1-C6E1-F3E1-19C58E0AF888}"/>
              </a:ext>
            </a:extLst>
          </p:cNvPr>
          <p:cNvSpPr>
            <a:spLocks noGrp="1"/>
          </p:cNvSpPr>
          <p:nvPr>
            <p:ph idx="1"/>
          </p:nvPr>
        </p:nvSpPr>
        <p:spPr/>
        <p:txBody>
          <a:bodyPr/>
          <a:lstStyle/>
          <a:p>
            <a:pPr marL="457200" indent="-457200" algn="l">
              <a:buFont typeface="+mj-lt"/>
              <a:buAutoNum type="arabicPeriod" startAt="2"/>
            </a:pPr>
            <a:r>
              <a:rPr lang="fr-FR" b="1" i="0" dirty="0">
                <a:solidFill>
                  <a:schemeClr val="tx1"/>
                </a:solidFill>
                <a:effectLst/>
                <a:latin typeface="Söhne"/>
              </a:rPr>
              <a:t>Balise d'affectation : {</a:t>
            </a:r>
            <a:r>
              <a:rPr lang="fr-FR" b="1" i="0" dirty="0" err="1">
                <a:solidFill>
                  <a:schemeClr val="tx1"/>
                </a:solidFill>
                <a:effectLst/>
                <a:latin typeface="Söhne"/>
              </a:rPr>
              <a:t>assign</a:t>
            </a:r>
            <a:r>
              <a:rPr lang="fr-FR" b="1" i="0" dirty="0">
                <a:solidFill>
                  <a:schemeClr val="tx1"/>
                </a:solidFill>
                <a:effectLst/>
                <a:latin typeface="Söhne"/>
              </a:rPr>
              <a:t>}</a:t>
            </a:r>
            <a:endParaRPr lang="fr-FR" b="0" i="0" dirty="0">
              <a:solidFill>
                <a:schemeClr val="tx1"/>
              </a:solidFill>
              <a:effectLst/>
              <a:latin typeface="Söhne"/>
            </a:endParaRPr>
          </a:p>
          <a:p>
            <a:pPr algn="l"/>
            <a:r>
              <a:rPr lang="fr-FR" b="0" i="0" dirty="0">
                <a:solidFill>
                  <a:schemeClr val="tx1"/>
                </a:solidFill>
                <a:effectLst/>
                <a:latin typeface="Söhne"/>
              </a:rPr>
              <a:t>La balise {</a:t>
            </a:r>
            <a:r>
              <a:rPr lang="fr-FR" b="0" i="0" dirty="0" err="1">
                <a:solidFill>
                  <a:schemeClr val="tx1"/>
                </a:solidFill>
                <a:effectLst/>
                <a:latin typeface="Söhne"/>
              </a:rPr>
              <a:t>assign</a:t>
            </a:r>
            <a:r>
              <a:rPr lang="fr-FR" b="0" i="0" dirty="0">
                <a:solidFill>
                  <a:schemeClr val="tx1"/>
                </a:solidFill>
                <a:effectLst/>
                <a:latin typeface="Söhne"/>
              </a:rPr>
              <a:t>} est utilisée pour assigner une valeur à une variable dans le </a:t>
            </a:r>
            <a:r>
              <a:rPr lang="fr-FR" b="0" i="0" dirty="0" err="1">
                <a:solidFill>
                  <a:schemeClr val="tx1"/>
                </a:solidFill>
                <a:effectLst/>
                <a:latin typeface="Söhne"/>
              </a:rPr>
              <a:t>template</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Par exemple :</a:t>
            </a:r>
          </a:p>
          <a:p>
            <a:pPr algn="l"/>
            <a:endParaRPr lang="fr-FR" dirty="0">
              <a:solidFill>
                <a:schemeClr val="tx1"/>
              </a:solidFill>
              <a:latin typeface="Söhne"/>
            </a:endParaRPr>
          </a:p>
          <a:p>
            <a:pPr algn="l"/>
            <a:endParaRPr lang="fr-FR" b="0" i="0" dirty="0">
              <a:solidFill>
                <a:schemeClr val="tx1"/>
              </a:solidFill>
              <a:effectLst/>
              <a:latin typeface="Söhne"/>
            </a:endParaRPr>
          </a:p>
          <a:p>
            <a:pPr algn="l"/>
            <a:endParaRPr lang="fr-FR" dirty="0">
              <a:solidFill>
                <a:schemeClr val="tx1"/>
              </a:solidFill>
              <a:latin typeface="Söhne"/>
            </a:endParaRPr>
          </a:p>
          <a:p>
            <a:pPr marL="0" indent="0" algn="l">
              <a:buNone/>
            </a:pPr>
            <a:r>
              <a:rPr lang="fr-FR" b="0" i="0" dirty="0">
                <a:solidFill>
                  <a:schemeClr val="tx1"/>
                </a:solidFill>
                <a:effectLst/>
                <a:latin typeface="Söhne"/>
              </a:rPr>
              <a:t>Cela crée une variable </a:t>
            </a:r>
            <a:r>
              <a:rPr lang="fr-FR" dirty="0">
                <a:solidFill>
                  <a:schemeClr val="tx1"/>
                </a:solidFill>
              </a:rPr>
              <a:t>$</a:t>
            </a:r>
            <a:r>
              <a:rPr lang="fr-FR" dirty="0" err="1">
                <a:solidFill>
                  <a:schemeClr val="tx1"/>
                </a:solidFill>
              </a:rPr>
              <a:t>prenom</a:t>
            </a:r>
            <a:r>
              <a:rPr lang="fr-FR" b="0" i="0" dirty="0">
                <a:solidFill>
                  <a:schemeClr val="tx1"/>
                </a:solidFill>
                <a:effectLst/>
                <a:latin typeface="Söhne"/>
              </a:rPr>
              <a:t> avec la valeur "John" dans le </a:t>
            </a:r>
            <a:r>
              <a:rPr lang="fr-FR" b="0" i="0" dirty="0" err="1">
                <a:solidFill>
                  <a:schemeClr val="tx1"/>
                </a:solidFill>
                <a:effectLst/>
                <a:latin typeface="Söhne"/>
              </a:rPr>
              <a:t>template</a:t>
            </a:r>
            <a:r>
              <a:rPr lang="fr-FR" b="0" i="0" dirty="0">
                <a:solidFill>
                  <a:schemeClr val="tx1"/>
                </a:solidFill>
                <a:effectLst/>
                <a:latin typeface="Söhne"/>
              </a:rPr>
              <a:t>.</a:t>
            </a:r>
          </a:p>
          <a:p>
            <a:pPr marL="0" indent="0">
              <a:buNone/>
            </a:pPr>
            <a:endParaRPr lang="fr-FR" dirty="0"/>
          </a:p>
        </p:txBody>
      </p:sp>
      <p:pic>
        <p:nvPicPr>
          <p:cNvPr id="5" name="Image 4">
            <a:extLst>
              <a:ext uri="{FF2B5EF4-FFF2-40B4-BE49-F238E27FC236}">
                <a16:creationId xmlns:a16="http://schemas.microsoft.com/office/drawing/2014/main" id="{B52CD08D-9C23-F239-6F74-3388A18D51B6}"/>
              </a:ext>
            </a:extLst>
          </p:cNvPr>
          <p:cNvPicPr>
            <a:picLocks noChangeAspect="1"/>
          </p:cNvPicPr>
          <p:nvPr/>
        </p:nvPicPr>
        <p:blipFill>
          <a:blip r:embed="rId2"/>
          <a:stretch>
            <a:fillRect/>
          </a:stretch>
        </p:blipFill>
        <p:spPr>
          <a:xfrm>
            <a:off x="1721177" y="3756506"/>
            <a:ext cx="8258500" cy="652579"/>
          </a:xfrm>
          <a:prstGeom prst="rect">
            <a:avLst/>
          </a:prstGeom>
        </p:spPr>
      </p:pic>
    </p:spTree>
    <p:extLst>
      <p:ext uri="{BB962C8B-B14F-4D97-AF65-F5344CB8AC3E}">
        <p14:creationId xmlns:p14="http://schemas.microsoft.com/office/powerpoint/2010/main" val="382621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300F7-A4B0-0950-5895-316223DAFD12}"/>
              </a:ext>
            </a:extLst>
          </p:cNvPr>
          <p:cNvSpPr>
            <a:spLocks noGrp="1"/>
          </p:cNvSpPr>
          <p:nvPr>
            <p:ph type="title"/>
          </p:nvPr>
        </p:nvSpPr>
        <p:spPr/>
        <p:txBody>
          <a:bodyPr/>
          <a:lstStyle/>
          <a:p>
            <a:r>
              <a:rPr lang="fr-FR" dirty="0"/>
              <a:t>Qu’est ce que </a:t>
            </a:r>
            <a:r>
              <a:rPr lang="fr-FR" dirty="0" err="1"/>
              <a:t>Smarty</a:t>
            </a:r>
            <a:r>
              <a:rPr lang="fr-FR" dirty="0"/>
              <a:t>?</a:t>
            </a:r>
          </a:p>
        </p:txBody>
      </p:sp>
      <p:sp>
        <p:nvSpPr>
          <p:cNvPr id="3" name="Espace réservé du contenu 2">
            <a:extLst>
              <a:ext uri="{FF2B5EF4-FFF2-40B4-BE49-F238E27FC236}">
                <a16:creationId xmlns:a16="http://schemas.microsoft.com/office/drawing/2014/main" id="{47BF4080-4C99-BCD3-3FF8-B89D589868C3}"/>
              </a:ext>
            </a:extLst>
          </p:cNvPr>
          <p:cNvSpPr>
            <a:spLocks noGrp="1"/>
          </p:cNvSpPr>
          <p:nvPr>
            <p:ph idx="1"/>
          </p:nvPr>
        </p:nvSpPr>
        <p:spPr/>
        <p:txBody>
          <a:bodyPr/>
          <a:lstStyle/>
          <a:p>
            <a:pPr marL="0" indent="0">
              <a:buNone/>
            </a:pPr>
            <a:r>
              <a:rPr lang="fr-FR" b="0" i="0" dirty="0" err="1">
                <a:solidFill>
                  <a:schemeClr val="tx1"/>
                </a:solidFill>
                <a:effectLst/>
                <a:latin typeface="Söhne"/>
              </a:rPr>
              <a:t>Smarty</a:t>
            </a:r>
            <a:r>
              <a:rPr lang="fr-FR" b="0" i="0" dirty="0">
                <a:solidFill>
                  <a:schemeClr val="tx1"/>
                </a:solidFill>
                <a:effectLst/>
                <a:latin typeface="Söhne"/>
              </a:rPr>
              <a:t> est un moteur de </a:t>
            </a:r>
            <a:r>
              <a:rPr lang="fr-FR" b="0" i="0" dirty="0" err="1">
                <a:solidFill>
                  <a:schemeClr val="tx1"/>
                </a:solidFill>
                <a:effectLst/>
                <a:latin typeface="Söhne"/>
              </a:rPr>
              <a:t>template</a:t>
            </a:r>
            <a:r>
              <a:rPr lang="fr-FR" b="0" i="0" dirty="0">
                <a:solidFill>
                  <a:schemeClr val="tx1"/>
                </a:solidFill>
                <a:effectLst/>
                <a:latin typeface="Söhne"/>
              </a:rPr>
              <a:t> pour le langage de programmation PHP. Il fournit une solution de séparation claire entre la logique métier de l'application, écrite en PHP, et la présentation des données, définie dans des fichiers de </a:t>
            </a:r>
            <a:r>
              <a:rPr lang="fr-FR" b="0" i="0" dirty="0" err="1">
                <a:solidFill>
                  <a:schemeClr val="tx1"/>
                </a:solidFill>
                <a:effectLst/>
                <a:latin typeface="Söhne"/>
              </a:rPr>
              <a:t>template</a:t>
            </a:r>
            <a:r>
              <a:rPr lang="fr-FR" b="0" i="0" dirty="0">
                <a:solidFill>
                  <a:schemeClr val="tx1"/>
                </a:solidFill>
                <a:effectLst/>
                <a:latin typeface="Söhne"/>
              </a:rPr>
              <a:t> au format </a:t>
            </a:r>
            <a:r>
              <a:rPr lang="fr-FR" b="0" i="0" dirty="0" err="1">
                <a:solidFill>
                  <a:schemeClr val="tx1"/>
                </a:solidFill>
                <a:effectLst/>
                <a:latin typeface="Söhne"/>
              </a:rPr>
              <a:t>Smarty</a:t>
            </a:r>
            <a:r>
              <a:rPr lang="fr-FR" b="0" i="0" dirty="0">
                <a:solidFill>
                  <a:schemeClr val="tx1"/>
                </a:solidFill>
                <a:effectLst/>
                <a:latin typeface="Söhne"/>
              </a:rPr>
              <a:t>. La principale motivation derrière l'utilisation de moteurs de </a:t>
            </a:r>
            <a:r>
              <a:rPr lang="fr-FR" b="0" i="0" dirty="0" err="1">
                <a:solidFill>
                  <a:schemeClr val="tx1"/>
                </a:solidFill>
                <a:effectLst/>
                <a:latin typeface="Söhne"/>
              </a:rPr>
              <a:t>template</a:t>
            </a:r>
            <a:r>
              <a:rPr lang="fr-FR" b="0" i="0" dirty="0">
                <a:solidFill>
                  <a:schemeClr val="tx1"/>
                </a:solidFill>
                <a:effectLst/>
                <a:latin typeface="Söhne"/>
              </a:rPr>
              <a:t> comme </a:t>
            </a:r>
            <a:r>
              <a:rPr lang="fr-FR" b="0" i="0" dirty="0" err="1">
                <a:solidFill>
                  <a:schemeClr val="tx1"/>
                </a:solidFill>
                <a:effectLst/>
                <a:latin typeface="Söhne"/>
              </a:rPr>
              <a:t>Smarty</a:t>
            </a:r>
            <a:r>
              <a:rPr lang="fr-FR" b="0" i="0" dirty="0">
                <a:solidFill>
                  <a:schemeClr val="tx1"/>
                </a:solidFill>
                <a:effectLst/>
                <a:latin typeface="Söhne"/>
              </a:rPr>
              <a:t> est de simplifier la création et la maintenance des interfaces utilisateur dans le développement web.</a:t>
            </a:r>
            <a:endParaRPr lang="fr-FR" dirty="0">
              <a:solidFill>
                <a:schemeClr val="tx1"/>
              </a:solidFill>
            </a:endParaRPr>
          </a:p>
        </p:txBody>
      </p:sp>
    </p:spTree>
    <p:extLst>
      <p:ext uri="{BB962C8B-B14F-4D97-AF65-F5344CB8AC3E}">
        <p14:creationId xmlns:p14="http://schemas.microsoft.com/office/powerpoint/2010/main" val="3341194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593449-115F-9164-A4CD-05606B97C3D5}"/>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2232AC30-F5ED-402C-5A25-9A9114A0E94C}"/>
              </a:ext>
            </a:extLst>
          </p:cNvPr>
          <p:cNvSpPr>
            <a:spLocks noGrp="1"/>
          </p:cNvSpPr>
          <p:nvPr>
            <p:ph idx="1"/>
          </p:nvPr>
        </p:nvSpPr>
        <p:spPr/>
        <p:txBody>
          <a:bodyPr/>
          <a:lstStyle/>
          <a:p>
            <a:pPr marL="457200" indent="-457200" algn="l">
              <a:buFont typeface="+mj-lt"/>
              <a:buAutoNum type="arabicPeriod" startAt="3"/>
            </a:pPr>
            <a:r>
              <a:rPr lang="fr-FR" b="1" i="0" dirty="0">
                <a:solidFill>
                  <a:schemeClr val="tx1"/>
                </a:solidFill>
                <a:effectLst/>
                <a:latin typeface="Söhne"/>
              </a:rPr>
              <a:t>Balise conditionnelle : {if} ... {</a:t>
            </a:r>
            <a:r>
              <a:rPr lang="fr-FR" b="1" i="0" dirty="0" err="1">
                <a:solidFill>
                  <a:schemeClr val="tx1"/>
                </a:solidFill>
                <a:effectLst/>
                <a:latin typeface="Söhne"/>
              </a:rPr>
              <a:t>else</a:t>
            </a:r>
            <a:r>
              <a:rPr lang="fr-FR" b="1" i="0" dirty="0">
                <a:solidFill>
                  <a:schemeClr val="tx1"/>
                </a:solidFill>
                <a:effectLst/>
                <a:latin typeface="Söhne"/>
              </a:rPr>
              <a:t>} ... {/if}</a:t>
            </a:r>
            <a:endParaRPr lang="fr-FR" b="0" i="0" dirty="0">
              <a:solidFill>
                <a:schemeClr val="tx1"/>
              </a:solidFill>
              <a:effectLst/>
              <a:latin typeface="Söhne"/>
            </a:endParaRPr>
          </a:p>
          <a:p>
            <a:pPr algn="l"/>
            <a:r>
              <a:rPr lang="fr-FR" b="0" i="0" dirty="0">
                <a:solidFill>
                  <a:schemeClr val="tx1"/>
                </a:solidFill>
                <a:effectLst/>
                <a:latin typeface="Söhne"/>
              </a:rPr>
              <a:t>Les balises {if}, {</a:t>
            </a:r>
            <a:r>
              <a:rPr lang="fr-FR" b="0" i="0" dirty="0" err="1">
                <a:solidFill>
                  <a:schemeClr val="tx1"/>
                </a:solidFill>
                <a:effectLst/>
                <a:latin typeface="Söhne"/>
              </a:rPr>
              <a:t>else</a:t>
            </a:r>
            <a:r>
              <a:rPr lang="fr-FR" b="0" i="0" dirty="0">
                <a:solidFill>
                  <a:schemeClr val="tx1"/>
                </a:solidFill>
                <a:effectLst/>
                <a:latin typeface="Söhne"/>
              </a:rPr>
              <a:t>}, et {/if} permettent d'implémenter des structures conditionnelles dans le </a:t>
            </a:r>
            <a:r>
              <a:rPr lang="fr-FR" b="0" i="0" dirty="0" err="1">
                <a:solidFill>
                  <a:schemeClr val="tx1"/>
                </a:solidFill>
                <a:effectLst/>
                <a:latin typeface="Söhne"/>
              </a:rPr>
              <a:t>template</a:t>
            </a:r>
            <a:r>
              <a:rPr lang="fr-FR" b="0" i="0" dirty="0">
                <a:solidFill>
                  <a:schemeClr val="tx1"/>
                </a:solidFill>
                <a:effectLst/>
                <a:latin typeface="Söhne"/>
              </a:rPr>
              <a:t>. Par exemple :</a:t>
            </a:r>
          </a:p>
          <a:p>
            <a:pPr marL="0" indent="0">
              <a:buNone/>
            </a:pPr>
            <a:endParaRPr lang="fr-FR" dirty="0"/>
          </a:p>
        </p:txBody>
      </p:sp>
      <p:pic>
        <p:nvPicPr>
          <p:cNvPr id="5" name="Image 4">
            <a:extLst>
              <a:ext uri="{FF2B5EF4-FFF2-40B4-BE49-F238E27FC236}">
                <a16:creationId xmlns:a16="http://schemas.microsoft.com/office/drawing/2014/main" id="{E6068324-E113-8397-61F0-C77573A0CA18}"/>
              </a:ext>
            </a:extLst>
          </p:cNvPr>
          <p:cNvPicPr>
            <a:picLocks noChangeAspect="1"/>
          </p:cNvPicPr>
          <p:nvPr/>
        </p:nvPicPr>
        <p:blipFill>
          <a:blip r:embed="rId2"/>
          <a:stretch>
            <a:fillRect/>
          </a:stretch>
        </p:blipFill>
        <p:spPr>
          <a:xfrm>
            <a:off x="3607496" y="3859596"/>
            <a:ext cx="3999456" cy="2204828"/>
          </a:xfrm>
          <a:prstGeom prst="rect">
            <a:avLst/>
          </a:prstGeom>
        </p:spPr>
      </p:pic>
    </p:spTree>
    <p:extLst>
      <p:ext uri="{BB962C8B-B14F-4D97-AF65-F5344CB8AC3E}">
        <p14:creationId xmlns:p14="http://schemas.microsoft.com/office/powerpoint/2010/main" val="3162948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D8762-18BA-7986-292A-F340C2F87BA9}"/>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D72C2F10-3AB1-34AB-6192-F21155D06B4C}"/>
              </a:ext>
            </a:extLst>
          </p:cNvPr>
          <p:cNvSpPr>
            <a:spLocks noGrp="1"/>
          </p:cNvSpPr>
          <p:nvPr>
            <p:ph idx="1"/>
          </p:nvPr>
        </p:nvSpPr>
        <p:spPr/>
        <p:txBody>
          <a:bodyPr/>
          <a:lstStyle/>
          <a:p>
            <a:pPr marL="457200" indent="-457200" algn="l">
              <a:buFont typeface="+mj-lt"/>
              <a:buAutoNum type="arabicPeriod" startAt="4"/>
            </a:pPr>
            <a:r>
              <a:rPr lang="fr-FR" b="1" i="0" dirty="0">
                <a:solidFill>
                  <a:schemeClr val="tx1"/>
                </a:solidFill>
                <a:effectLst/>
                <a:latin typeface="Söhne"/>
              </a:rPr>
              <a:t>Balise de boucle : {</a:t>
            </a:r>
            <a:r>
              <a:rPr lang="fr-FR" b="1" i="0" dirty="0" err="1">
                <a:solidFill>
                  <a:schemeClr val="tx1"/>
                </a:solidFill>
                <a:effectLst/>
                <a:latin typeface="Söhne"/>
              </a:rPr>
              <a:t>foreach</a:t>
            </a:r>
            <a:r>
              <a:rPr lang="fr-FR" b="1" i="0" dirty="0">
                <a:solidFill>
                  <a:schemeClr val="tx1"/>
                </a:solidFill>
                <a:effectLst/>
                <a:latin typeface="Söhne"/>
              </a:rPr>
              <a:t>} ... {/</a:t>
            </a:r>
            <a:r>
              <a:rPr lang="fr-FR" b="1" i="0" dirty="0" err="1">
                <a:solidFill>
                  <a:schemeClr val="tx1"/>
                </a:solidFill>
                <a:effectLst/>
                <a:latin typeface="Söhne"/>
              </a:rPr>
              <a:t>foreach</a:t>
            </a:r>
            <a:r>
              <a:rPr lang="fr-FR" b="1" i="0" dirty="0">
                <a:solidFill>
                  <a:schemeClr val="tx1"/>
                </a:solidFill>
                <a:effectLst/>
                <a:latin typeface="Söhne"/>
              </a:rPr>
              <a:t>}</a:t>
            </a:r>
            <a:endParaRPr lang="fr-FR" b="0" i="0" dirty="0">
              <a:solidFill>
                <a:schemeClr val="tx1"/>
              </a:solidFill>
              <a:effectLst/>
              <a:latin typeface="Söhne"/>
            </a:endParaRPr>
          </a:p>
          <a:p>
            <a:pPr algn="l"/>
            <a:r>
              <a:rPr lang="fr-FR" b="0" i="0" dirty="0">
                <a:solidFill>
                  <a:schemeClr val="tx1"/>
                </a:solidFill>
                <a:effectLst/>
                <a:latin typeface="Söhne"/>
              </a:rPr>
              <a:t>La balise {</a:t>
            </a:r>
            <a:r>
              <a:rPr lang="fr-FR" b="0" i="0" dirty="0" err="1">
                <a:solidFill>
                  <a:schemeClr val="tx1"/>
                </a:solidFill>
                <a:effectLst/>
                <a:latin typeface="Söhne"/>
              </a:rPr>
              <a:t>foreach</a:t>
            </a:r>
            <a:r>
              <a:rPr lang="fr-FR" b="0" i="0" dirty="0">
                <a:solidFill>
                  <a:schemeClr val="tx1"/>
                </a:solidFill>
                <a:effectLst/>
                <a:latin typeface="Söhne"/>
              </a:rPr>
              <a:t>} permet de parcourir des tableaux ou des listes. Par exemple :</a:t>
            </a:r>
          </a:p>
          <a:p>
            <a:pPr algn="l"/>
            <a:endParaRPr lang="fr-FR" dirty="0">
              <a:solidFill>
                <a:schemeClr val="tx1"/>
              </a:solidFill>
              <a:latin typeface="Söhne"/>
            </a:endParaRPr>
          </a:p>
          <a:p>
            <a:pPr algn="l"/>
            <a:endParaRPr lang="fr-FR" b="0" i="0" dirty="0">
              <a:solidFill>
                <a:schemeClr val="tx1"/>
              </a:solidFill>
              <a:effectLst/>
              <a:latin typeface="Söhne"/>
            </a:endParaRPr>
          </a:p>
          <a:p>
            <a:pPr algn="l"/>
            <a:endParaRPr lang="fr-FR" dirty="0">
              <a:solidFill>
                <a:schemeClr val="tx1"/>
              </a:solidFill>
              <a:latin typeface="Söhne"/>
            </a:endParaRPr>
          </a:p>
          <a:p>
            <a:pPr algn="l"/>
            <a:endParaRPr lang="fr-FR" b="0" i="0" dirty="0">
              <a:solidFill>
                <a:schemeClr val="tx1"/>
              </a:solidFill>
              <a:effectLst/>
              <a:latin typeface="Söhne"/>
            </a:endParaRPr>
          </a:p>
          <a:p>
            <a:pPr algn="l"/>
            <a:endParaRPr lang="fr-FR" dirty="0">
              <a:solidFill>
                <a:schemeClr val="tx1"/>
              </a:solidFill>
              <a:latin typeface="Söhne"/>
            </a:endParaRPr>
          </a:p>
          <a:p>
            <a:pPr marL="0" indent="0" algn="l">
              <a:buNone/>
            </a:pPr>
            <a:r>
              <a:rPr lang="fr-FR" b="0" i="0" dirty="0">
                <a:solidFill>
                  <a:schemeClr val="tx1"/>
                </a:solidFill>
                <a:effectLst/>
                <a:latin typeface="Söhne"/>
              </a:rPr>
              <a:t>Cette boucle affiche les noms de chaque utilisateur dans le tableau </a:t>
            </a:r>
            <a:r>
              <a:rPr lang="fr-FR" dirty="0">
                <a:solidFill>
                  <a:schemeClr val="tx1"/>
                </a:solidFill>
              </a:rPr>
              <a:t>$utilisateurs</a:t>
            </a:r>
            <a:r>
              <a:rPr lang="fr-FR" b="0" i="0" dirty="0">
                <a:solidFill>
                  <a:schemeClr val="tx1"/>
                </a:solidFill>
                <a:effectLst/>
                <a:latin typeface="Söhne"/>
              </a:rPr>
              <a:t>.</a:t>
            </a:r>
          </a:p>
          <a:p>
            <a:pPr marL="0" indent="0">
              <a:buNone/>
            </a:pPr>
            <a:endParaRPr lang="fr-FR" dirty="0"/>
          </a:p>
        </p:txBody>
      </p:sp>
      <p:pic>
        <p:nvPicPr>
          <p:cNvPr id="5" name="Image 4">
            <a:extLst>
              <a:ext uri="{FF2B5EF4-FFF2-40B4-BE49-F238E27FC236}">
                <a16:creationId xmlns:a16="http://schemas.microsoft.com/office/drawing/2014/main" id="{16D14BBF-4EAF-D578-9708-E27A1C969D43}"/>
              </a:ext>
            </a:extLst>
          </p:cNvPr>
          <p:cNvPicPr>
            <a:picLocks noChangeAspect="1"/>
          </p:cNvPicPr>
          <p:nvPr/>
        </p:nvPicPr>
        <p:blipFill>
          <a:blip r:embed="rId2"/>
          <a:stretch>
            <a:fillRect/>
          </a:stretch>
        </p:blipFill>
        <p:spPr>
          <a:xfrm>
            <a:off x="1991638" y="3338134"/>
            <a:ext cx="7720603" cy="1437248"/>
          </a:xfrm>
          <a:prstGeom prst="rect">
            <a:avLst/>
          </a:prstGeom>
        </p:spPr>
      </p:pic>
    </p:spTree>
    <p:extLst>
      <p:ext uri="{BB962C8B-B14F-4D97-AF65-F5344CB8AC3E}">
        <p14:creationId xmlns:p14="http://schemas.microsoft.com/office/powerpoint/2010/main" val="691611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927FC-AE0C-0D01-1AB7-C2D59659A016}"/>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C0CD4406-9A6B-8964-5672-7DA68E537C3D}"/>
              </a:ext>
            </a:extLst>
          </p:cNvPr>
          <p:cNvSpPr>
            <a:spLocks noGrp="1"/>
          </p:cNvSpPr>
          <p:nvPr>
            <p:ph idx="1"/>
          </p:nvPr>
        </p:nvSpPr>
        <p:spPr/>
        <p:txBody>
          <a:bodyPr/>
          <a:lstStyle/>
          <a:p>
            <a:pPr marL="457200" indent="-457200" algn="l">
              <a:buFont typeface="+mj-lt"/>
              <a:buAutoNum type="arabicPeriod" startAt="5"/>
            </a:pPr>
            <a:r>
              <a:rPr lang="fr-FR" b="1" i="0" dirty="0">
                <a:solidFill>
                  <a:schemeClr val="tx1"/>
                </a:solidFill>
                <a:effectLst/>
                <a:latin typeface="Söhne"/>
              </a:rPr>
              <a:t>Balise de commentaire : {* commentaire *}</a:t>
            </a:r>
            <a:endParaRPr lang="fr-FR" b="0" i="0" dirty="0">
              <a:solidFill>
                <a:schemeClr val="tx1"/>
              </a:solidFill>
              <a:effectLst/>
              <a:latin typeface="Söhne"/>
            </a:endParaRPr>
          </a:p>
          <a:p>
            <a:pPr algn="l"/>
            <a:r>
              <a:rPr lang="fr-FR" b="0" i="0" dirty="0">
                <a:solidFill>
                  <a:schemeClr val="tx1"/>
                </a:solidFill>
                <a:effectLst/>
                <a:latin typeface="Söhne"/>
              </a:rPr>
              <a:t>La balise {* commentaire *} est utilisée pour insérer des commentaires dans le </a:t>
            </a:r>
            <a:r>
              <a:rPr lang="fr-FR" b="0" i="0" dirty="0" err="1">
                <a:solidFill>
                  <a:schemeClr val="tx1"/>
                </a:solidFill>
                <a:effectLst/>
                <a:latin typeface="Söhne"/>
              </a:rPr>
              <a:t>template</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Ces commentaires ne seront pas affichés dans la sortie générée.</a:t>
            </a:r>
          </a:p>
          <a:p>
            <a:pPr marL="0" indent="0">
              <a:buNone/>
            </a:pPr>
            <a:endParaRPr lang="fr-FR" dirty="0"/>
          </a:p>
        </p:txBody>
      </p:sp>
      <p:pic>
        <p:nvPicPr>
          <p:cNvPr id="5" name="Image 4">
            <a:extLst>
              <a:ext uri="{FF2B5EF4-FFF2-40B4-BE49-F238E27FC236}">
                <a16:creationId xmlns:a16="http://schemas.microsoft.com/office/drawing/2014/main" id="{5D316CA3-7FB4-E5E6-46A6-91C9660C0E3D}"/>
              </a:ext>
            </a:extLst>
          </p:cNvPr>
          <p:cNvPicPr>
            <a:picLocks noChangeAspect="1"/>
          </p:cNvPicPr>
          <p:nvPr/>
        </p:nvPicPr>
        <p:blipFill>
          <a:blip r:embed="rId2"/>
          <a:stretch>
            <a:fillRect/>
          </a:stretch>
        </p:blipFill>
        <p:spPr>
          <a:xfrm>
            <a:off x="2434141" y="3670126"/>
            <a:ext cx="6782928" cy="565244"/>
          </a:xfrm>
          <a:prstGeom prst="rect">
            <a:avLst/>
          </a:prstGeom>
        </p:spPr>
      </p:pic>
    </p:spTree>
    <p:extLst>
      <p:ext uri="{BB962C8B-B14F-4D97-AF65-F5344CB8AC3E}">
        <p14:creationId xmlns:p14="http://schemas.microsoft.com/office/powerpoint/2010/main" val="81461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4D37EF-1EC3-7AFF-096F-8E860ECECDD4}"/>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1103B794-51A0-A492-25B0-5CBFA6BEDF9D}"/>
              </a:ext>
            </a:extLst>
          </p:cNvPr>
          <p:cNvSpPr>
            <a:spLocks noGrp="1"/>
          </p:cNvSpPr>
          <p:nvPr>
            <p:ph idx="1"/>
          </p:nvPr>
        </p:nvSpPr>
        <p:spPr/>
        <p:txBody>
          <a:bodyPr/>
          <a:lstStyle/>
          <a:p>
            <a:pPr marL="457200" indent="-457200" algn="l">
              <a:buFont typeface="+mj-lt"/>
              <a:buAutoNum type="arabicPeriod" startAt="6"/>
            </a:pPr>
            <a:r>
              <a:rPr lang="fr-FR" b="1" i="0" dirty="0">
                <a:solidFill>
                  <a:schemeClr val="tx1"/>
                </a:solidFill>
                <a:effectLst/>
                <a:latin typeface="Söhne"/>
              </a:rPr>
              <a:t>Balises de bloc : {block} ... {/block}</a:t>
            </a:r>
            <a:endParaRPr lang="fr-FR" b="0" i="0" dirty="0">
              <a:solidFill>
                <a:schemeClr val="tx1"/>
              </a:solidFill>
              <a:effectLst/>
              <a:latin typeface="Söhne"/>
            </a:endParaRPr>
          </a:p>
          <a:p>
            <a:pPr algn="l"/>
            <a:r>
              <a:rPr lang="fr-FR" b="0" i="0" dirty="0">
                <a:solidFill>
                  <a:schemeClr val="tx1"/>
                </a:solidFill>
                <a:effectLst/>
                <a:latin typeface="Söhne"/>
              </a:rPr>
              <a:t>Les balises {block} permettent de définir des blocs de contenu réutilisables dans les </a:t>
            </a:r>
            <a:r>
              <a:rPr lang="fr-FR" b="0" i="0" dirty="0" err="1">
                <a:solidFill>
                  <a:schemeClr val="tx1"/>
                </a:solidFill>
                <a:effectLst/>
                <a:latin typeface="Söhne"/>
              </a:rPr>
              <a:t>templates</a:t>
            </a:r>
            <a:r>
              <a:rPr lang="fr-FR" b="0" i="0" dirty="0">
                <a:solidFill>
                  <a:schemeClr val="tx1"/>
                </a:solidFill>
                <a:effectLst/>
                <a:latin typeface="Söhne"/>
              </a:rPr>
              <a:t>. Ces blocs peuvent être étendus dans d'autres </a:t>
            </a:r>
            <a:r>
              <a:rPr lang="fr-FR" b="0" i="0" dirty="0" err="1">
                <a:solidFill>
                  <a:schemeClr val="tx1"/>
                </a:solidFill>
                <a:effectLst/>
                <a:latin typeface="Söhne"/>
              </a:rPr>
              <a:t>templates</a:t>
            </a:r>
            <a:r>
              <a:rPr lang="fr-FR" b="0" i="0" dirty="0">
                <a:solidFill>
                  <a:schemeClr val="tx1"/>
                </a:solidFill>
                <a:effectLst/>
                <a:latin typeface="Söhne"/>
              </a:rPr>
              <a:t> pour ajouter du contenu spécifique.</a:t>
            </a:r>
          </a:p>
          <a:p>
            <a:pPr marL="0" indent="0">
              <a:buNone/>
            </a:pPr>
            <a:endParaRPr lang="fr-FR" dirty="0"/>
          </a:p>
        </p:txBody>
      </p:sp>
      <p:pic>
        <p:nvPicPr>
          <p:cNvPr id="5" name="Image 4">
            <a:extLst>
              <a:ext uri="{FF2B5EF4-FFF2-40B4-BE49-F238E27FC236}">
                <a16:creationId xmlns:a16="http://schemas.microsoft.com/office/drawing/2014/main" id="{6A0A6F7C-44E2-482E-9C71-90394FAB000A}"/>
              </a:ext>
            </a:extLst>
          </p:cNvPr>
          <p:cNvPicPr>
            <a:picLocks noChangeAspect="1"/>
          </p:cNvPicPr>
          <p:nvPr/>
        </p:nvPicPr>
        <p:blipFill>
          <a:blip r:embed="rId2"/>
          <a:stretch>
            <a:fillRect/>
          </a:stretch>
        </p:blipFill>
        <p:spPr>
          <a:xfrm>
            <a:off x="3582444" y="3671105"/>
            <a:ext cx="4633847" cy="1399240"/>
          </a:xfrm>
          <a:prstGeom prst="rect">
            <a:avLst/>
          </a:prstGeom>
        </p:spPr>
      </p:pic>
    </p:spTree>
    <p:extLst>
      <p:ext uri="{BB962C8B-B14F-4D97-AF65-F5344CB8AC3E}">
        <p14:creationId xmlns:p14="http://schemas.microsoft.com/office/powerpoint/2010/main" val="444659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E172EF-229F-2BAD-724D-70F180307BCA}"/>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A8B59B56-D5B7-B11B-3B5C-B06638B4ED56}"/>
              </a:ext>
            </a:extLst>
          </p:cNvPr>
          <p:cNvSpPr>
            <a:spLocks noGrp="1"/>
          </p:cNvSpPr>
          <p:nvPr>
            <p:ph idx="1"/>
          </p:nvPr>
        </p:nvSpPr>
        <p:spPr/>
        <p:txBody>
          <a:bodyPr/>
          <a:lstStyle/>
          <a:p>
            <a:pPr marL="0" indent="0">
              <a:buNone/>
            </a:pPr>
            <a:r>
              <a:rPr lang="fr-FR" b="0" i="0" dirty="0">
                <a:solidFill>
                  <a:schemeClr val="tx1"/>
                </a:solidFill>
                <a:effectLst/>
                <a:latin typeface="Söhne"/>
              </a:rPr>
              <a:t>L'utilisation dans un autre </a:t>
            </a:r>
            <a:r>
              <a:rPr lang="fr-FR" b="0" i="0" dirty="0" err="1">
                <a:solidFill>
                  <a:schemeClr val="tx1"/>
                </a:solidFill>
                <a:effectLst/>
                <a:latin typeface="Söhne"/>
              </a:rPr>
              <a:t>template</a:t>
            </a:r>
            <a:r>
              <a:rPr lang="fr-FR" b="0" i="0" dirty="0">
                <a:solidFill>
                  <a:schemeClr val="tx1"/>
                </a:solidFill>
                <a:effectLst/>
                <a:latin typeface="Söhne"/>
              </a:rPr>
              <a:t> :</a:t>
            </a:r>
            <a:endParaRPr lang="fr-FR" dirty="0">
              <a:solidFill>
                <a:schemeClr val="tx1"/>
              </a:solidFill>
            </a:endParaRPr>
          </a:p>
        </p:txBody>
      </p:sp>
      <p:pic>
        <p:nvPicPr>
          <p:cNvPr id="5" name="Image 4">
            <a:extLst>
              <a:ext uri="{FF2B5EF4-FFF2-40B4-BE49-F238E27FC236}">
                <a16:creationId xmlns:a16="http://schemas.microsoft.com/office/drawing/2014/main" id="{1C7CEB5D-1969-E0CC-A73C-CE86A8FC2358}"/>
              </a:ext>
            </a:extLst>
          </p:cNvPr>
          <p:cNvPicPr>
            <a:picLocks noChangeAspect="1"/>
          </p:cNvPicPr>
          <p:nvPr/>
        </p:nvPicPr>
        <p:blipFill>
          <a:blip r:embed="rId2"/>
          <a:stretch>
            <a:fillRect/>
          </a:stretch>
        </p:blipFill>
        <p:spPr>
          <a:xfrm>
            <a:off x="2680570" y="2910292"/>
            <a:ext cx="5570081" cy="2477726"/>
          </a:xfrm>
          <a:prstGeom prst="rect">
            <a:avLst/>
          </a:prstGeom>
        </p:spPr>
      </p:pic>
    </p:spTree>
    <p:extLst>
      <p:ext uri="{BB962C8B-B14F-4D97-AF65-F5344CB8AC3E}">
        <p14:creationId xmlns:p14="http://schemas.microsoft.com/office/powerpoint/2010/main" val="3062501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6BDE5-583D-6A7F-A6EA-414F5F164C5A}"/>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15A72827-5EBF-406D-1556-52D1C17A5DD5}"/>
              </a:ext>
            </a:extLst>
          </p:cNvPr>
          <p:cNvSpPr>
            <a:spLocks noGrp="1"/>
          </p:cNvSpPr>
          <p:nvPr>
            <p:ph idx="1"/>
          </p:nvPr>
        </p:nvSpPr>
        <p:spPr/>
        <p:txBody>
          <a:bodyPr/>
          <a:lstStyle/>
          <a:p>
            <a:pPr marL="457200" indent="-457200" algn="l">
              <a:buFont typeface="+mj-lt"/>
              <a:buAutoNum type="arabicPeriod" startAt="7"/>
            </a:pPr>
            <a:r>
              <a:rPr lang="fr-FR" b="1" i="0" dirty="0">
                <a:solidFill>
                  <a:schemeClr val="tx1"/>
                </a:solidFill>
                <a:effectLst/>
                <a:latin typeface="Söhne"/>
              </a:rPr>
              <a:t>Balise d'inclusion : {</a:t>
            </a:r>
            <a:r>
              <a:rPr lang="fr-FR" b="1" i="0" dirty="0" err="1">
                <a:solidFill>
                  <a:schemeClr val="tx1"/>
                </a:solidFill>
                <a:effectLst/>
                <a:latin typeface="Söhne"/>
              </a:rPr>
              <a:t>include</a:t>
            </a:r>
            <a:r>
              <a:rPr lang="fr-FR" b="1" i="0" dirty="0">
                <a:solidFill>
                  <a:schemeClr val="tx1"/>
                </a:solidFill>
                <a:effectLst/>
                <a:latin typeface="Söhne"/>
              </a:rPr>
              <a:t> file="</a:t>
            </a:r>
            <a:r>
              <a:rPr lang="fr-FR" b="1" i="0" dirty="0" err="1">
                <a:solidFill>
                  <a:schemeClr val="tx1"/>
                </a:solidFill>
                <a:effectLst/>
                <a:latin typeface="Söhne"/>
              </a:rPr>
              <a:t>fichier.tpl</a:t>
            </a:r>
            <a:r>
              <a:rPr lang="fr-FR" b="1" i="0" dirty="0">
                <a:solidFill>
                  <a:schemeClr val="tx1"/>
                </a:solidFill>
                <a:effectLst/>
                <a:latin typeface="Söhne"/>
              </a:rPr>
              <a:t>"}</a:t>
            </a:r>
            <a:endParaRPr lang="fr-FR" b="0" i="0" dirty="0">
              <a:solidFill>
                <a:schemeClr val="tx1"/>
              </a:solidFill>
              <a:effectLst/>
              <a:latin typeface="Söhne"/>
            </a:endParaRPr>
          </a:p>
          <a:p>
            <a:pPr algn="l"/>
            <a:r>
              <a:rPr lang="fr-FR" b="0" i="0" dirty="0">
                <a:solidFill>
                  <a:schemeClr val="tx1"/>
                </a:solidFill>
                <a:effectLst/>
                <a:latin typeface="Söhne"/>
              </a:rPr>
              <a:t>La balise {</a:t>
            </a:r>
            <a:r>
              <a:rPr lang="fr-FR" b="0" i="0" dirty="0" err="1">
                <a:solidFill>
                  <a:schemeClr val="tx1"/>
                </a:solidFill>
                <a:effectLst/>
                <a:latin typeface="Söhne"/>
              </a:rPr>
              <a:t>include</a:t>
            </a:r>
            <a:r>
              <a:rPr lang="fr-FR" b="0" i="0" dirty="0">
                <a:solidFill>
                  <a:schemeClr val="tx1"/>
                </a:solidFill>
                <a:effectLst/>
                <a:latin typeface="Söhne"/>
              </a:rPr>
              <a:t>} est utilisée pour inclure le contenu d'un autre fichier de </a:t>
            </a:r>
            <a:r>
              <a:rPr lang="fr-FR" b="0" i="0" dirty="0" err="1">
                <a:solidFill>
                  <a:schemeClr val="tx1"/>
                </a:solidFill>
                <a:effectLst/>
                <a:latin typeface="Söhne"/>
              </a:rPr>
              <a:t>template</a:t>
            </a:r>
            <a:r>
              <a:rPr lang="fr-FR" b="0" i="0" dirty="0">
                <a:solidFill>
                  <a:schemeClr val="tx1"/>
                </a:solidFill>
                <a:effectLst/>
                <a:latin typeface="Söhne"/>
              </a:rPr>
              <a:t> dans le </a:t>
            </a:r>
            <a:r>
              <a:rPr lang="fr-FR" b="0" i="0" dirty="0" err="1">
                <a:solidFill>
                  <a:schemeClr val="tx1"/>
                </a:solidFill>
                <a:effectLst/>
                <a:latin typeface="Söhne"/>
              </a:rPr>
              <a:t>template</a:t>
            </a:r>
            <a:r>
              <a:rPr lang="fr-FR" b="0" i="0" dirty="0">
                <a:solidFill>
                  <a:schemeClr val="tx1"/>
                </a:solidFill>
                <a:effectLst/>
                <a:latin typeface="Söhne"/>
              </a:rPr>
              <a:t> actuel.</a:t>
            </a:r>
          </a:p>
          <a:p>
            <a:pPr algn="l"/>
            <a:endParaRPr lang="fr-FR" dirty="0">
              <a:solidFill>
                <a:schemeClr val="tx1"/>
              </a:solidFill>
              <a:latin typeface="Söhne"/>
            </a:endParaRPr>
          </a:p>
          <a:p>
            <a:pPr algn="l"/>
            <a:endParaRPr lang="fr-FR" b="0" i="0" dirty="0">
              <a:solidFill>
                <a:schemeClr val="tx1"/>
              </a:solidFill>
              <a:effectLst/>
              <a:latin typeface="Söhne"/>
            </a:endParaRPr>
          </a:p>
          <a:p>
            <a:pPr algn="l"/>
            <a:endParaRPr lang="fr-FR" dirty="0">
              <a:solidFill>
                <a:schemeClr val="tx1"/>
              </a:solidFill>
              <a:latin typeface="Söhne"/>
            </a:endParaRPr>
          </a:p>
          <a:p>
            <a:pPr marL="0" indent="0" algn="l">
              <a:buNone/>
            </a:pPr>
            <a:r>
              <a:rPr lang="fr-FR" b="0" i="0" dirty="0">
                <a:solidFill>
                  <a:schemeClr val="tx1"/>
                </a:solidFill>
                <a:effectLst/>
                <a:latin typeface="Söhne"/>
              </a:rPr>
              <a:t>Cela inclura le contenu du fichier </a:t>
            </a:r>
            <a:r>
              <a:rPr lang="fr-FR" dirty="0">
                <a:solidFill>
                  <a:schemeClr val="tx1"/>
                </a:solidFill>
              </a:rPr>
              <a:t>en-</a:t>
            </a:r>
            <a:r>
              <a:rPr lang="fr-FR" dirty="0" err="1">
                <a:solidFill>
                  <a:schemeClr val="tx1"/>
                </a:solidFill>
              </a:rPr>
              <a:t>tete.tpl</a:t>
            </a:r>
            <a:r>
              <a:rPr lang="fr-FR" b="0" i="0" dirty="0">
                <a:solidFill>
                  <a:schemeClr val="tx1"/>
                </a:solidFill>
                <a:effectLst/>
                <a:latin typeface="Söhne"/>
              </a:rPr>
              <a:t> dans le </a:t>
            </a:r>
            <a:r>
              <a:rPr lang="fr-FR" b="0" i="0" dirty="0" err="1">
                <a:solidFill>
                  <a:schemeClr val="tx1"/>
                </a:solidFill>
                <a:effectLst/>
                <a:latin typeface="Söhne"/>
              </a:rPr>
              <a:t>template</a:t>
            </a:r>
            <a:r>
              <a:rPr lang="fr-FR" b="0" i="0" dirty="0">
                <a:solidFill>
                  <a:schemeClr val="tx1"/>
                </a:solidFill>
                <a:effectLst/>
                <a:latin typeface="Söhne"/>
              </a:rPr>
              <a:t> actuel.</a:t>
            </a:r>
          </a:p>
          <a:p>
            <a:pPr marL="0" indent="0">
              <a:buNone/>
            </a:pPr>
            <a:endParaRPr lang="fr-FR" dirty="0"/>
          </a:p>
        </p:txBody>
      </p:sp>
      <p:pic>
        <p:nvPicPr>
          <p:cNvPr id="5" name="Image 4">
            <a:extLst>
              <a:ext uri="{FF2B5EF4-FFF2-40B4-BE49-F238E27FC236}">
                <a16:creationId xmlns:a16="http://schemas.microsoft.com/office/drawing/2014/main" id="{2A1A4C2A-B58A-64ED-1A09-F5573E723DD4}"/>
              </a:ext>
            </a:extLst>
          </p:cNvPr>
          <p:cNvPicPr>
            <a:picLocks noChangeAspect="1"/>
          </p:cNvPicPr>
          <p:nvPr/>
        </p:nvPicPr>
        <p:blipFill>
          <a:blip r:embed="rId2"/>
          <a:stretch>
            <a:fillRect/>
          </a:stretch>
        </p:blipFill>
        <p:spPr>
          <a:xfrm>
            <a:off x="1824026" y="3695178"/>
            <a:ext cx="5983081" cy="552892"/>
          </a:xfrm>
          <a:prstGeom prst="rect">
            <a:avLst/>
          </a:prstGeom>
        </p:spPr>
      </p:pic>
    </p:spTree>
    <p:extLst>
      <p:ext uri="{BB962C8B-B14F-4D97-AF65-F5344CB8AC3E}">
        <p14:creationId xmlns:p14="http://schemas.microsoft.com/office/powerpoint/2010/main" val="2955718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A2B68-0C02-3F77-6924-078EE1D8CDA7}"/>
              </a:ext>
            </a:extLst>
          </p:cNvPr>
          <p:cNvSpPr>
            <a:spLocks noGrp="1"/>
          </p:cNvSpPr>
          <p:nvPr>
            <p:ph type="title"/>
          </p:nvPr>
        </p:nvSpPr>
        <p:spPr/>
        <p:txBody>
          <a:bodyPr/>
          <a:lstStyle/>
          <a:p>
            <a:r>
              <a:rPr lang="fr-FR" dirty="0"/>
              <a:t>Balises de </a:t>
            </a:r>
            <a:r>
              <a:rPr lang="fr-FR" dirty="0" err="1"/>
              <a:t>template</a:t>
            </a:r>
            <a:endParaRPr lang="fr-FR" dirty="0"/>
          </a:p>
        </p:txBody>
      </p:sp>
      <p:sp>
        <p:nvSpPr>
          <p:cNvPr id="3" name="Espace réservé du contenu 2">
            <a:extLst>
              <a:ext uri="{FF2B5EF4-FFF2-40B4-BE49-F238E27FC236}">
                <a16:creationId xmlns:a16="http://schemas.microsoft.com/office/drawing/2014/main" id="{EEA49303-BD57-B778-C73A-3B3B12BEEC2F}"/>
              </a:ext>
            </a:extLst>
          </p:cNvPr>
          <p:cNvSpPr>
            <a:spLocks noGrp="1"/>
          </p:cNvSpPr>
          <p:nvPr>
            <p:ph idx="1"/>
          </p:nvPr>
        </p:nvSpPr>
        <p:spPr/>
        <p:txBody>
          <a:bodyPr/>
          <a:lstStyle/>
          <a:p>
            <a:pPr marL="0" indent="0">
              <a:buNone/>
            </a:pPr>
            <a:r>
              <a:rPr lang="fr-FR" b="0" i="0" dirty="0">
                <a:solidFill>
                  <a:schemeClr val="tx1"/>
                </a:solidFill>
                <a:effectLst/>
                <a:latin typeface="Söhne"/>
              </a:rPr>
              <a:t>Ces balises de </a:t>
            </a:r>
            <a:r>
              <a:rPr lang="fr-FR" b="0" i="0" dirty="0" err="1">
                <a:solidFill>
                  <a:schemeClr val="tx1"/>
                </a:solidFill>
                <a:effectLst/>
                <a:latin typeface="Söhne"/>
              </a:rPr>
              <a:t>template</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offrent des fonctionnalités de base pour créer des </a:t>
            </a:r>
            <a:r>
              <a:rPr lang="fr-FR" b="0" i="0" dirty="0" err="1">
                <a:solidFill>
                  <a:schemeClr val="tx1"/>
                </a:solidFill>
                <a:effectLst/>
                <a:latin typeface="Söhne"/>
              </a:rPr>
              <a:t>templates</a:t>
            </a:r>
            <a:r>
              <a:rPr lang="fr-FR" b="0" i="0" dirty="0">
                <a:solidFill>
                  <a:schemeClr val="tx1"/>
                </a:solidFill>
                <a:effectLst/>
                <a:latin typeface="Söhne"/>
              </a:rPr>
              <a:t> dynamiques et flexibles, en permettant l'insertion de variables, l'utilisation de structures conditionnelles, de boucles, et d'autres fonctionnalités utiles dans le développement web.</a:t>
            </a:r>
            <a:endParaRPr lang="fr-FR" dirty="0">
              <a:solidFill>
                <a:schemeClr val="tx1"/>
              </a:solidFill>
            </a:endParaRPr>
          </a:p>
        </p:txBody>
      </p:sp>
    </p:spTree>
    <p:extLst>
      <p:ext uri="{BB962C8B-B14F-4D97-AF65-F5344CB8AC3E}">
        <p14:creationId xmlns:p14="http://schemas.microsoft.com/office/powerpoint/2010/main" val="2450749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B68EC-0727-EDBD-C38B-386117543D87}"/>
              </a:ext>
            </a:extLst>
          </p:cNvPr>
          <p:cNvSpPr>
            <a:spLocks noGrp="1"/>
          </p:cNvSpPr>
          <p:nvPr>
            <p:ph type="title"/>
          </p:nvPr>
        </p:nvSpPr>
        <p:spPr/>
        <p:txBody>
          <a:bodyPr/>
          <a:lstStyle/>
          <a:p>
            <a:r>
              <a:rPr lang="fr-FR" dirty="0"/>
              <a:t>Syntaxe</a:t>
            </a:r>
          </a:p>
        </p:txBody>
      </p:sp>
      <p:sp>
        <p:nvSpPr>
          <p:cNvPr id="3" name="Espace réservé du texte 2">
            <a:extLst>
              <a:ext uri="{FF2B5EF4-FFF2-40B4-BE49-F238E27FC236}">
                <a16:creationId xmlns:a16="http://schemas.microsoft.com/office/drawing/2014/main" id="{9927DE54-36C8-F362-6EF5-BFB99BFF6979}"/>
              </a:ext>
            </a:extLst>
          </p:cNvPr>
          <p:cNvSpPr>
            <a:spLocks noGrp="1"/>
          </p:cNvSpPr>
          <p:nvPr>
            <p:ph type="body" idx="1"/>
          </p:nvPr>
        </p:nvSpPr>
        <p:spPr/>
        <p:txBody>
          <a:bodyPr/>
          <a:lstStyle/>
          <a:p>
            <a:r>
              <a:rPr lang="fr-FR" dirty="0"/>
              <a:t>Affichage des variables</a:t>
            </a:r>
          </a:p>
        </p:txBody>
      </p:sp>
    </p:spTree>
    <p:extLst>
      <p:ext uri="{BB962C8B-B14F-4D97-AF65-F5344CB8AC3E}">
        <p14:creationId xmlns:p14="http://schemas.microsoft.com/office/powerpoint/2010/main" val="1996645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7B3B1-9A70-99AA-B613-0BE3B4088FF7}"/>
              </a:ext>
            </a:extLst>
          </p:cNvPr>
          <p:cNvSpPr>
            <a:spLocks noGrp="1"/>
          </p:cNvSpPr>
          <p:nvPr>
            <p:ph type="title"/>
          </p:nvPr>
        </p:nvSpPr>
        <p:spPr/>
        <p:txBody>
          <a:bodyPr/>
          <a:lstStyle/>
          <a:p>
            <a:r>
              <a:rPr lang="fr-FR" dirty="0"/>
              <a:t>Affichage des variables</a:t>
            </a:r>
          </a:p>
        </p:txBody>
      </p:sp>
      <p:sp>
        <p:nvSpPr>
          <p:cNvPr id="3" name="Espace réservé du contenu 2">
            <a:extLst>
              <a:ext uri="{FF2B5EF4-FFF2-40B4-BE49-F238E27FC236}">
                <a16:creationId xmlns:a16="http://schemas.microsoft.com/office/drawing/2014/main" id="{06DB3F3E-945B-C400-FF1D-12636F72D549}"/>
              </a:ext>
            </a:extLst>
          </p:cNvPr>
          <p:cNvSpPr>
            <a:spLocks noGrp="1"/>
          </p:cNvSpPr>
          <p:nvPr>
            <p:ph idx="1"/>
          </p:nvPr>
        </p:nvSpPr>
        <p:spPr/>
        <p:txBody>
          <a:bodyPr/>
          <a:lstStyle/>
          <a:p>
            <a:pPr marL="0" indent="0">
              <a:buNone/>
            </a:pPr>
            <a:r>
              <a:rPr lang="fr-FR" b="0" i="0" dirty="0">
                <a:solidFill>
                  <a:schemeClr val="tx1"/>
                </a:solidFill>
                <a:effectLst/>
                <a:latin typeface="Söhne"/>
              </a:rPr>
              <a:t>L'affichage des variables dans </a:t>
            </a:r>
            <a:r>
              <a:rPr lang="fr-FR" b="0" i="0" dirty="0" err="1">
                <a:solidFill>
                  <a:schemeClr val="tx1"/>
                </a:solidFill>
                <a:effectLst/>
                <a:latin typeface="Söhne"/>
              </a:rPr>
              <a:t>Smarty</a:t>
            </a:r>
            <a:r>
              <a:rPr lang="fr-FR" b="0" i="0" dirty="0">
                <a:solidFill>
                  <a:schemeClr val="tx1"/>
                </a:solidFill>
                <a:effectLst/>
                <a:latin typeface="Söhne"/>
              </a:rPr>
              <a:t> est une opération fondamentale qui permet d'inclure des données dynamiques dans les fichiers de </a:t>
            </a:r>
            <a:r>
              <a:rPr lang="fr-FR" b="0" i="0" dirty="0" err="1">
                <a:solidFill>
                  <a:schemeClr val="tx1"/>
                </a:solidFill>
                <a:effectLst/>
                <a:latin typeface="Söhne"/>
              </a:rPr>
              <a:t>template</a:t>
            </a:r>
            <a:r>
              <a:rPr lang="fr-FR" b="0" i="0" dirty="0">
                <a:solidFill>
                  <a:schemeClr val="tx1"/>
                </a:solidFill>
                <a:effectLst/>
                <a:latin typeface="Söhne"/>
              </a:rPr>
              <a:t>. Voici comment afficher des variables dans </a:t>
            </a:r>
            <a:r>
              <a:rPr lang="fr-FR" b="0" i="0" dirty="0" err="1">
                <a:solidFill>
                  <a:schemeClr val="tx1"/>
                </a:solidFill>
                <a:effectLst/>
                <a:latin typeface="Söhne"/>
              </a:rPr>
              <a:t>Smarty</a:t>
            </a:r>
            <a:r>
              <a:rPr lang="fr-FR" b="0" i="0" dirty="0">
                <a:solidFill>
                  <a:schemeClr val="tx1"/>
                </a:solidFill>
                <a:effectLst/>
                <a:latin typeface="Söhne"/>
              </a:rPr>
              <a:t> :</a:t>
            </a:r>
            <a:endParaRPr lang="fr-FR" dirty="0">
              <a:solidFill>
                <a:schemeClr val="tx1"/>
              </a:solidFill>
            </a:endParaRPr>
          </a:p>
        </p:txBody>
      </p:sp>
    </p:spTree>
    <p:extLst>
      <p:ext uri="{BB962C8B-B14F-4D97-AF65-F5344CB8AC3E}">
        <p14:creationId xmlns:p14="http://schemas.microsoft.com/office/powerpoint/2010/main" val="19185850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9DF7A-FE2C-7FD5-BEAF-5D187F92640C}"/>
              </a:ext>
            </a:extLst>
          </p:cNvPr>
          <p:cNvSpPr>
            <a:spLocks noGrp="1"/>
          </p:cNvSpPr>
          <p:nvPr>
            <p:ph type="title"/>
          </p:nvPr>
        </p:nvSpPr>
        <p:spPr/>
        <p:txBody>
          <a:bodyPr/>
          <a:lstStyle/>
          <a:p>
            <a:r>
              <a:rPr lang="fr-FR" dirty="0"/>
              <a:t>Affichage des variables</a:t>
            </a:r>
          </a:p>
        </p:txBody>
      </p:sp>
      <p:sp>
        <p:nvSpPr>
          <p:cNvPr id="3" name="Espace réservé du contenu 2">
            <a:extLst>
              <a:ext uri="{FF2B5EF4-FFF2-40B4-BE49-F238E27FC236}">
                <a16:creationId xmlns:a16="http://schemas.microsoft.com/office/drawing/2014/main" id="{069E3136-DF87-4E8A-FF39-4FBA76F12C54}"/>
              </a:ext>
            </a:extLst>
          </p:cNvPr>
          <p:cNvSpPr>
            <a:spLocks noGrp="1"/>
          </p:cNvSpPr>
          <p:nvPr>
            <p:ph idx="1"/>
          </p:nvPr>
        </p:nvSpPr>
        <p:spPr/>
        <p:txBody>
          <a:bodyPr/>
          <a:lstStyle/>
          <a:p>
            <a:pPr marL="0" indent="0" algn="l">
              <a:buNone/>
            </a:pPr>
            <a:r>
              <a:rPr lang="fr-FR" b="1" i="0" dirty="0">
                <a:solidFill>
                  <a:schemeClr val="tx1"/>
                </a:solidFill>
                <a:effectLst/>
                <a:latin typeface="Söhne"/>
              </a:rPr>
              <a:t>Syntaxe de base :</a:t>
            </a:r>
          </a:p>
          <a:p>
            <a:pPr algn="l"/>
            <a:r>
              <a:rPr lang="fr-FR" b="0" i="0" dirty="0">
                <a:solidFill>
                  <a:schemeClr val="tx1"/>
                </a:solidFill>
                <a:effectLst/>
                <a:latin typeface="Söhne"/>
              </a:rPr>
              <a:t>La syntaxe de base pour afficher une variable dans </a:t>
            </a:r>
            <a:r>
              <a:rPr lang="fr-FR" b="0" i="0" dirty="0" err="1">
                <a:solidFill>
                  <a:schemeClr val="tx1"/>
                </a:solidFill>
                <a:effectLst/>
                <a:latin typeface="Söhne"/>
              </a:rPr>
              <a:t>Smarty</a:t>
            </a:r>
            <a:r>
              <a:rPr lang="fr-FR" b="0" i="0" dirty="0">
                <a:solidFill>
                  <a:schemeClr val="tx1"/>
                </a:solidFill>
                <a:effectLst/>
                <a:latin typeface="Söhne"/>
              </a:rPr>
              <a:t> est d'utiliser la balise {$variable} :</a:t>
            </a:r>
          </a:p>
          <a:p>
            <a:pPr marL="0" indent="0" algn="l">
              <a:buNone/>
            </a:pPr>
            <a:endParaRPr lang="fr-FR" b="0" i="0" dirty="0">
              <a:solidFill>
                <a:schemeClr val="tx1"/>
              </a:solidFill>
              <a:effectLst/>
              <a:latin typeface="Söhne"/>
            </a:endParaRPr>
          </a:p>
          <a:p>
            <a:pPr marL="0" indent="0">
              <a:buNone/>
            </a:pPr>
            <a:endParaRPr lang="fr-FR" dirty="0"/>
          </a:p>
        </p:txBody>
      </p:sp>
      <p:pic>
        <p:nvPicPr>
          <p:cNvPr id="5" name="Image 4">
            <a:extLst>
              <a:ext uri="{FF2B5EF4-FFF2-40B4-BE49-F238E27FC236}">
                <a16:creationId xmlns:a16="http://schemas.microsoft.com/office/drawing/2014/main" id="{632E4731-DC1D-7E3E-96A2-1F7F30E277A0}"/>
              </a:ext>
            </a:extLst>
          </p:cNvPr>
          <p:cNvPicPr>
            <a:picLocks noChangeAspect="1"/>
          </p:cNvPicPr>
          <p:nvPr/>
        </p:nvPicPr>
        <p:blipFill>
          <a:blip r:embed="rId2"/>
          <a:stretch>
            <a:fillRect/>
          </a:stretch>
        </p:blipFill>
        <p:spPr>
          <a:xfrm>
            <a:off x="3043825" y="3317052"/>
            <a:ext cx="4432300" cy="677881"/>
          </a:xfrm>
          <a:prstGeom prst="rect">
            <a:avLst/>
          </a:prstGeom>
        </p:spPr>
      </p:pic>
    </p:spTree>
    <p:extLst>
      <p:ext uri="{BB962C8B-B14F-4D97-AF65-F5344CB8AC3E}">
        <p14:creationId xmlns:p14="http://schemas.microsoft.com/office/powerpoint/2010/main" val="209961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5E91D-5761-C0DA-0261-9C11352A34EE}"/>
              </a:ext>
            </a:extLst>
          </p:cNvPr>
          <p:cNvSpPr>
            <a:spLocks noGrp="1"/>
          </p:cNvSpPr>
          <p:nvPr>
            <p:ph type="title"/>
          </p:nvPr>
        </p:nvSpPr>
        <p:spPr/>
        <p:txBody>
          <a:bodyPr/>
          <a:lstStyle/>
          <a:p>
            <a:r>
              <a:rPr lang="fr-FR" dirty="0"/>
              <a:t>Qu’est ce que </a:t>
            </a:r>
            <a:r>
              <a:rPr lang="fr-FR" dirty="0" err="1"/>
              <a:t>Smarty</a:t>
            </a:r>
            <a:r>
              <a:rPr lang="fr-FR" dirty="0"/>
              <a:t>?</a:t>
            </a:r>
          </a:p>
        </p:txBody>
      </p:sp>
      <p:sp>
        <p:nvSpPr>
          <p:cNvPr id="3" name="Espace réservé du contenu 2">
            <a:extLst>
              <a:ext uri="{FF2B5EF4-FFF2-40B4-BE49-F238E27FC236}">
                <a16:creationId xmlns:a16="http://schemas.microsoft.com/office/drawing/2014/main" id="{C21B3161-141D-1A52-6D4F-465781902A86}"/>
              </a:ext>
            </a:extLst>
          </p:cNvPr>
          <p:cNvSpPr>
            <a:spLocks noGrp="1"/>
          </p:cNvSpPr>
          <p:nvPr>
            <p:ph idx="1"/>
          </p:nvPr>
        </p:nvSpPr>
        <p:spPr/>
        <p:txBody>
          <a:bodyPr/>
          <a:lstStyle/>
          <a:p>
            <a:pPr marL="0" indent="0" algn="l">
              <a:buNone/>
            </a:pPr>
            <a:r>
              <a:rPr lang="fr-FR" b="0" i="0" dirty="0">
                <a:solidFill>
                  <a:schemeClr val="tx1"/>
                </a:solidFill>
                <a:effectLst/>
                <a:latin typeface="Söhne"/>
              </a:rPr>
              <a:t>Voici quelques points clés concernant </a:t>
            </a:r>
            <a:r>
              <a:rPr lang="fr-FR" b="0" i="0" dirty="0" err="1">
                <a:solidFill>
                  <a:schemeClr val="tx1"/>
                </a:solidFill>
                <a:effectLst/>
                <a:latin typeface="Söhne"/>
              </a:rPr>
              <a:t>Smarty</a:t>
            </a:r>
            <a:r>
              <a:rPr lang="fr-FR" b="0" i="0" dirty="0">
                <a:solidFill>
                  <a:schemeClr val="tx1"/>
                </a:solidFill>
                <a:effectLst/>
                <a:latin typeface="Söhne"/>
              </a:rPr>
              <a:t> :</a:t>
            </a:r>
          </a:p>
          <a:p>
            <a:pPr algn="l">
              <a:buFont typeface="+mj-lt"/>
              <a:buAutoNum type="arabicPeriod"/>
            </a:pPr>
            <a:r>
              <a:rPr lang="fr-FR" b="1" i="0" dirty="0">
                <a:solidFill>
                  <a:schemeClr val="tx1"/>
                </a:solidFill>
                <a:effectLst/>
                <a:latin typeface="Söhne"/>
              </a:rPr>
              <a:t>Séparation de la logique et de la présentation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encourage la séparation des préoccupations en isolant la logique métier du code PHP et la présentation du code HTML. Cela permet à différents membres de l'équipe de travailler indépendamment sur ces deux aspects sans interférer les uns avec les autres.</a:t>
            </a:r>
          </a:p>
          <a:p>
            <a:pPr marL="0" indent="0">
              <a:buNone/>
            </a:pPr>
            <a:endParaRPr lang="fr-FR" dirty="0"/>
          </a:p>
        </p:txBody>
      </p:sp>
    </p:spTree>
    <p:extLst>
      <p:ext uri="{BB962C8B-B14F-4D97-AF65-F5344CB8AC3E}">
        <p14:creationId xmlns:p14="http://schemas.microsoft.com/office/powerpoint/2010/main" val="193102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37E00-6315-22D3-FEAA-ECDC8B8B2402}"/>
              </a:ext>
            </a:extLst>
          </p:cNvPr>
          <p:cNvSpPr>
            <a:spLocks noGrp="1"/>
          </p:cNvSpPr>
          <p:nvPr>
            <p:ph type="title"/>
          </p:nvPr>
        </p:nvSpPr>
        <p:spPr/>
        <p:txBody>
          <a:bodyPr/>
          <a:lstStyle/>
          <a:p>
            <a:r>
              <a:rPr lang="fr-FR" dirty="0"/>
              <a:t>Affichage des variables</a:t>
            </a:r>
          </a:p>
        </p:txBody>
      </p:sp>
      <p:sp>
        <p:nvSpPr>
          <p:cNvPr id="3" name="Espace réservé du contenu 2">
            <a:extLst>
              <a:ext uri="{FF2B5EF4-FFF2-40B4-BE49-F238E27FC236}">
                <a16:creationId xmlns:a16="http://schemas.microsoft.com/office/drawing/2014/main" id="{54F03F94-84ED-4FC0-3703-3774C265A00A}"/>
              </a:ext>
            </a:extLst>
          </p:cNvPr>
          <p:cNvSpPr>
            <a:spLocks noGrp="1"/>
          </p:cNvSpPr>
          <p:nvPr>
            <p:ph idx="1"/>
          </p:nvPr>
        </p:nvSpPr>
        <p:spPr/>
        <p:txBody>
          <a:bodyPr/>
          <a:lstStyle/>
          <a:p>
            <a:pPr marL="0" indent="0" algn="l">
              <a:buNone/>
            </a:pPr>
            <a:r>
              <a:rPr lang="fr-FR" b="1" i="0" dirty="0">
                <a:solidFill>
                  <a:schemeClr val="tx1"/>
                </a:solidFill>
                <a:effectLst/>
                <a:latin typeface="Söhne"/>
              </a:rPr>
              <a:t>Exemples d'affichage de variables :</a:t>
            </a:r>
          </a:p>
          <a:p>
            <a:pPr algn="l">
              <a:buFont typeface="+mj-lt"/>
              <a:buAutoNum type="arabicPeriod"/>
            </a:pPr>
            <a:r>
              <a:rPr lang="fr-FR" b="1" i="0" dirty="0">
                <a:solidFill>
                  <a:schemeClr val="tx1"/>
                </a:solidFill>
                <a:effectLst/>
                <a:latin typeface="Söhne"/>
              </a:rPr>
              <a:t>Affichage d'une variable simple :</a:t>
            </a:r>
            <a:endParaRPr lang="fr-FR" b="0" i="0" dirty="0">
              <a:solidFill>
                <a:schemeClr val="tx1"/>
              </a:solidFill>
              <a:effectLst/>
              <a:latin typeface="Söhne"/>
            </a:endParaRPr>
          </a:p>
          <a:p>
            <a:pPr algn="l">
              <a:buFont typeface="Courier New" panose="02070309020205020404" pitchFamily="49" charset="0"/>
              <a:buChar char="o"/>
            </a:pPr>
            <a:r>
              <a:rPr lang="fr-FR" b="0" i="0" dirty="0">
                <a:solidFill>
                  <a:schemeClr val="tx1"/>
                </a:solidFill>
                <a:effectLst/>
                <a:latin typeface="Söhne"/>
              </a:rPr>
              <a:t>Supposons que vous ayez la variable suivante dans votre script PHP :</a:t>
            </a:r>
          </a:p>
          <a:p>
            <a:pPr algn="l">
              <a:buFont typeface="Courier New" panose="02070309020205020404" pitchFamily="49" charset="0"/>
              <a:buChar char="o"/>
            </a:pPr>
            <a:endParaRPr lang="fr-FR" dirty="0">
              <a:solidFill>
                <a:schemeClr val="tx1"/>
              </a:solidFill>
              <a:latin typeface="Söhne"/>
            </a:endParaRPr>
          </a:p>
          <a:p>
            <a:pPr algn="l">
              <a:buFont typeface="Courier New" panose="02070309020205020404" pitchFamily="49" charset="0"/>
              <a:buChar char="o"/>
            </a:pPr>
            <a:endParaRPr lang="fr-FR" b="0" i="0" dirty="0">
              <a:solidFill>
                <a:schemeClr val="tx1"/>
              </a:solidFill>
              <a:effectLst/>
              <a:latin typeface="Söhne"/>
            </a:endParaRPr>
          </a:p>
          <a:p>
            <a:pPr algn="l">
              <a:buFont typeface="Courier New" panose="02070309020205020404" pitchFamily="49" charset="0"/>
              <a:buChar char="o"/>
            </a:pPr>
            <a:r>
              <a:rPr lang="fr-FR" b="0" i="0" dirty="0">
                <a:solidFill>
                  <a:schemeClr val="tx1"/>
                </a:solidFill>
                <a:effectLst/>
                <a:latin typeface="Söhne"/>
              </a:rPr>
              <a:t>Vous pouvez afficher cette variable dans un </a:t>
            </a:r>
            <a:r>
              <a:rPr lang="fr-FR" b="0" i="0" dirty="0" err="1">
                <a:solidFill>
                  <a:schemeClr val="tx1"/>
                </a:solidFill>
                <a:effectLst/>
                <a:latin typeface="Söhne"/>
              </a:rPr>
              <a:t>template</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de la manière suivante :</a:t>
            </a:r>
          </a:p>
          <a:p>
            <a:pPr marL="0" indent="0" algn="l">
              <a:buNone/>
            </a:pPr>
            <a:endParaRPr lang="fr-FR" b="0" i="0" dirty="0">
              <a:solidFill>
                <a:schemeClr val="tx1"/>
              </a:solidFill>
              <a:effectLst/>
              <a:latin typeface="Söhne"/>
            </a:endParaRPr>
          </a:p>
          <a:p>
            <a:pPr marL="0" indent="0" algn="l">
              <a:buNone/>
            </a:pPr>
            <a:endParaRPr lang="fr-FR" b="0" i="0" dirty="0">
              <a:solidFill>
                <a:schemeClr val="tx1"/>
              </a:solidFill>
              <a:effectLst/>
              <a:latin typeface="Söhne"/>
            </a:endParaRPr>
          </a:p>
          <a:p>
            <a:pPr marL="0" indent="0">
              <a:buNone/>
            </a:pPr>
            <a:endParaRPr lang="fr-FR" dirty="0"/>
          </a:p>
        </p:txBody>
      </p:sp>
      <p:pic>
        <p:nvPicPr>
          <p:cNvPr id="5" name="Image 4">
            <a:extLst>
              <a:ext uri="{FF2B5EF4-FFF2-40B4-BE49-F238E27FC236}">
                <a16:creationId xmlns:a16="http://schemas.microsoft.com/office/drawing/2014/main" id="{7A4483E3-2318-CA4A-7F85-4FF65EB58A84}"/>
              </a:ext>
            </a:extLst>
          </p:cNvPr>
          <p:cNvPicPr>
            <a:picLocks noChangeAspect="1"/>
          </p:cNvPicPr>
          <p:nvPr/>
        </p:nvPicPr>
        <p:blipFill>
          <a:blip r:embed="rId2"/>
          <a:stretch>
            <a:fillRect/>
          </a:stretch>
        </p:blipFill>
        <p:spPr>
          <a:xfrm>
            <a:off x="1595195" y="3607495"/>
            <a:ext cx="4256894" cy="483738"/>
          </a:xfrm>
          <a:prstGeom prst="rect">
            <a:avLst/>
          </a:prstGeom>
        </p:spPr>
      </p:pic>
      <p:pic>
        <p:nvPicPr>
          <p:cNvPr id="7" name="Image 6">
            <a:extLst>
              <a:ext uri="{FF2B5EF4-FFF2-40B4-BE49-F238E27FC236}">
                <a16:creationId xmlns:a16="http://schemas.microsoft.com/office/drawing/2014/main" id="{58008381-DFD1-837D-904A-9F657AF7DBBB}"/>
              </a:ext>
            </a:extLst>
          </p:cNvPr>
          <p:cNvPicPr>
            <a:picLocks noChangeAspect="1"/>
          </p:cNvPicPr>
          <p:nvPr/>
        </p:nvPicPr>
        <p:blipFill>
          <a:blip r:embed="rId3"/>
          <a:stretch>
            <a:fillRect/>
          </a:stretch>
        </p:blipFill>
        <p:spPr>
          <a:xfrm>
            <a:off x="1595195" y="4960306"/>
            <a:ext cx="5342322" cy="607082"/>
          </a:xfrm>
          <a:prstGeom prst="rect">
            <a:avLst/>
          </a:prstGeom>
        </p:spPr>
      </p:pic>
    </p:spTree>
    <p:extLst>
      <p:ext uri="{BB962C8B-B14F-4D97-AF65-F5344CB8AC3E}">
        <p14:creationId xmlns:p14="http://schemas.microsoft.com/office/powerpoint/2010/main" val="783562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489A9-CDE8-C8AF-46F1-6A147E75F0AF}"/>
              </a:ext>
            </a:extLst>
          </p:cNvPr>
          <p:cNvSpPr>
            <a:spLocks noGrp="1"/>
          </p:cNvSpPr>
          <p:nvPr>
            <p:ph type="title"/>
          </p:nvPr>
        </p:nvSpPr>
        <p:spPr/>
        <p:txBody>
          <a:bodyPr/>
          <a:lstStyle/>
          <a:p>
            <a:r>
              <a:rPr lang="fr-FR" dirty="0"/>
              <a:t>Affichage des variables</a:t>
            </a:r>
          </a:p>
        </p:txBody>
      </p:sp>
      <p:sp>
        <p:nvSpPr>
          <p:cNvPr id="3" name="Espace réservé du contenu 2">
            <a:extLst>
              <a:ext uri="{FF2B5EF4-FFF2-40B4-BE49-F238E27FC236}">
                <a16:creationId xmlns:a16="http://schemas.microsoft.com/office/drawing/2014/main" id="{F5918152-109C-F763-9CD1-EC14C609145C}"/>
              </a:ext>
            </a:extLst>
          </p:cNvPr>
          <p:cNvSpPr>
            <a:spLocks noGrp="1"/>
          </p:cNvSpPr>
          <p:nvPr>
            <p:ph idx="1"/>
          </p:nvPr>
        </p:nvSpPr>
        <p:spPr/>
        <p:txBody>
          <a:bodyPr/>
          <a:lstStyle/>
          <a:p>
            <a:pPr marL="457200" indent="-457200" algn="l">
              <a:buFont typeface="+mj-lt"/>
              <a:buAutoNum type="arabicPeriod" startAt="2"/>
            </a:pPr>
            <a:r>
              <a:rPr lang="fr-FR" b="1" i="0" dirty="0">
                <a:solidFill>
                  <a:schemeClr val="tx1"/>
                </a:solidFill>
                <a:effectLst/>
                <a:latin typeface="Söhne"/>
              </a:rPr>
              <a:t>Affichage de variables de tableau :</a:t>
            </a:r>
            <a:endParaRPr lang="fr-FR" b="0" i="0" dirty="0">
              <a:solidFill>
                <a:schemeClr val="tx1"/>
              </a:solidFill>
              <a:effectLst/>
              <a:latin typeface="Söhne"/>
            </a:endParaRPr>
          </a:p>
          <a:p>
            <a:pPr algn="l">
              <a:buFont typeface="Courier New" panose="02070309020205020404" pitchFamily="49" charset="0"/>
              <a:buChar char="o"/>
            </a:pPr>
            <a:r>
              <a:rPr lang="fr-FR" b="0" i="0" dirty="0">
                <a:solidFill>
                  <a:schemeClr val="tx1"/>
                </a:solidFill>
                <a:effectLst/>
                <a:latin typeface="Söhne"/>
              </a:rPr>
              <a:t>Si vous avez un tableau dans votre script PHP, vous pouvez accéder à ses éléments dans le </a:t>
            </a:r>
            <a:r>
              <a:rPr lang="fr-FR" b="0" i="0" dirty="0" err="1">
                <a:solidFill>
                  <a:schemeClr val="tx1"/>
                </a:solidFill>
                <a:effectLst/>
                <a:latin typeface="Söhne"/>
              </a:rPr>
              <a:t>template</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a:t>
            </a:r>
          </a:p>
          <a:p>
            <a:pPr algn="l">
              <a:buFont typeface="Courier New" panose="02070309020205020404" pitchFamily="49" charset="0"/>
              <a:buChar char="o"/>
            </a:pPr>
            <a:endParaRPr lang="fr-FR" dirty="0">
              <a:solidFill>
                <a:schemeClr val="tx1"/>
              </a:solidFill>
              <a:latin typeface="Söhne"/>
            </a:endParaRPr>
          </a:p>
          <a:p>
            <a:pPr algn="l">
              <a:buFont typeface="Courier New" panose="02070309020205020404" pitchFamily="49" charset="0"/>
              <a:buChar char="o"/>
            </a:pPr>
            <a:endParaRPr lang="fr-FR" b="0" i="0" dirty="0">
              <a:solidFill>
                <a:schemeClr val="tx1"/>
              </a:solidFill>
              <a:effectLst/>
              <a:latin typeface="Söhne"/>
            </a:endParaRPr>
          </a:p>
          <a:p>
            <a:pPr algn="l">
              <a:buFont typeface="Courier New" panose="02070309020205020404" pitchFamily="49" charset="0"/>
              <a:buChar char="o"/>
            </a:pPr>
            <a:r>
              <a:rPr lang="fr-FR" b="0" i="0" dirty="0">
                <a:solidFill>
                  <a:schemeClr val="tx1"/>
                </a:solidFill>
                <a:effectLst/>
                <a:latin typeface="Söhne"/>
              </a:rPr>
              <a:t>Dans le </a:t>
            </a:r>
            <a:r>
              <a:rPr lang="fr-FR" b="0" i="0" dirty="0" err="1">
                <a:solidFill>
                  <a:schemeClr val="tx1"/>
                </a:solidFill>
                <a:effectLst/>
                <a:latin typeface="Söhne"/>
              </a:rPr>
              <a:t>template</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a:t>
            </a:r>
          </a:p>
          <a:p>
            <a:pPr marL="0" indent="0">
              <a:buNone/>
            </a:pPr>
            <a:endParaRPr lang="fr-FR" dirty="0"/>
          </a:p>
        </p:txBody>
      </p:sp>
      <p:pic>
        <p:nvPicPr>
          <p:cNvPr id="9" name="Image 8">
            <a:extLst>
              <a:ext uri="{FF2B5EF4-FFF2-40B4-BE49-F238E27FC236}">
                <a16:creationId xmlns:a16="http://schemas.microsoft.com/office/drawing/2014/main" id="{135B71AE-86A9-1209-9C14-C7E65A55BFDB}"/>
              </a:ext>
            </a:extLst>
          </p:cNvPr>
          <p:cNvPicPr>
            <a:picLocks noChangeAspect="1"/>
          </p:cNvPicPr>
          <p:nvPr/>
        </p:nvPicPr>
        <p:blipFill>
          <a:blip r:embed="rId2"/>
          <a:stretch>
            <a:fillRect/>
          </a:stretch>
        </p:blipFill>
        <p:spPr>
          <a:xfrm>
            <a:off x="1251678" y="3620104"/>
            <a:ext cx="9458593" cy="375009"/>
          </a:xfrm>
          <a:prstGeom prst="rect">
            <a:avLst/>
          </a:prstGeom>
        </p:spPr>
      </p:pic>
      <p:pic>
        <p:nvPicPr>
          <p:cNvPr id="11" name="Image 10">
            <a:extLst>
              <a:ext uri="{FF2B5EF4-FFF2-40B4-BE49-F238E27FC236}">
                <a16:creationId xmlns:a16="http://schemas.microsoft.com/office/drawing/2014/main" id="{D45436CD-91C8-7468-A2A8-94BC2DEDF2AA}"/>
              </a:ext>
            </a:extLst>
          </p:cNvPr>
          <p:cNvPicPr>
            <a:picLocks noChangeAspect="1"/>
          </p:cNvPicPr>
          <p:nvPr/>
        </p:nvPicPr>
        <p:blipFill>
          <a:blip r:embed="rId3"/>
          <a:stretch>
            <a:fillRect/>
          </a:stretch>
        </p:blipFill>
        <p:spPr>
          <a:xfrm>
            <a:off x="1251678" y="4895169"/>
            <a:ext cx="9549031" cy="434047"/>
          </a:xfrm>
          <a:prstGeom prst="rect">
            <a:avLst/>
          </a:prstGeom>
        </p:spPr>
      </p:pic>
    </p:spTree>
    <p:extLst>
      <p:ext uri="{BB962C8B-B14F-4D97-AF65-F5344CB8AC3E}">
        <p14:creationId xmlns:p14="http://schemas.microsoft.com/office/powerpoint/2010/main" val="3546451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E3FEA0-D9E2-8534-5C3A-E8CA9B0C5A28}"/>
              </a:ext>
            </a:extLst>
          </p:cNvPr>
          <p:cNvSpPr>
            <a:spLocks noGrp="1"/>
          </p:cNvSpPr>
          <p:nvPr>
            <p:ph type="title"/>
          </p:nvPr>
        </p:nvSpPr>
        <p:spPr/>
        <p:txBody>
          <a:bodyPr/>
          <a:lstStyle/>
          <a:p>
            <a:r>
              <a:rPr lang="fr-FR" dirty="0"/>
              <a:t>Affichage des variables</a:t>
            </a:r>
          </a:p>
        </p:txBody>
      </p:sp>
      <p:sp>
        <p:nvSpPr>
          <p:cNvPr id="3" name="Espace réservé du contenu 2">
            <a:extLst>
              <a:ext uri="{FF2B5EF4-FFF2-40B4-BE49-F238E27FC236}">
                <a16:creationId xmlns:a16="http://schemas.microsoft.com/office/drawing/2014/main" id="{62DF5991-B726-FAC4-C83E-77E81E00E9A8}"/>
              </a:ext>
            </a:extLst>
          </p:cNvPr>
          <p:cNvSpPr>
            <a:spLocks noGrp="1"/>
          </p:cNvSpPr>
          <p:nvPr>
            <p:ph idx="1"/>
          </p:nvPr>
        </p:nvSpPr>
        <p:spPr/>
        <p:txBody>
          <a:bodyPr/>
          <a:lstStyle/>
          <a:p>
            <a:pPr marL="0" indent="0" algn="l">
              <a:buNone/>
            </a:pPr>
            <a:r>
              <a:rPr lang="fr-FR" b="1" i="0" dirty="0">
                <a:solidFill>
                  <a:schemeClr val="tx1"/>
                </a:solidFill>
                <a:effectLst/>
                <a:latin typeface="Söhne"/>
              </a:rPr>
              <a:t>Échappement automatique :</a:t>
            </a:r>
          </a:p>
          <a:p>
            <a:pPr marL="0" indent="0" algn="l">
              <a:buNone/>
            </a:pPr>
            <a:r>
              <a:rPr lang="fr-FR" b="0" i="0" dirty="0" err="1">
                <a:solidFill>
                  <a:schemeClr val="tx1"/>
                </a:solidFill>
                <a:effectLst/>
                <a:latin typeface="Söhne"/>
              </a:rPr>
              <a:t>Smarty</a:t>
            </a:r>
            <a:r>
              <a:rPr lang="fr-FR" b="0" i="0" dirty="0">
                <a:solidFill>
                  <a:schemeClr val="tx1"/>
                </a:solidFill>
                <a:effectLst/>
                <a:latin typeface="Söhne"/>
              </a:rPr>
              <a:t> effectue automatiquement l'échappement des caractères spéciaux dans les variables pour éviter les problèmes de sécurité, comme l'injection de scripts malveillants. Par exemple, si une variable contient du code HTML, </a:t>
            </a:r>
            <a:r>
              <a:rPr lang="fr-FR" b="0" i="0" dirty="0" err="1">
                <a:solidFill>
                  <a:schemeClr val="tx1"/>
                </a:solidFill>
                <a:effectLst/>
                <a:latin typeface="Söhne"/>
              </a:rPr>
              <a:t>Smarty</a:t>
            </a:r>
            <a:r>
              <a:rPr lang="fr-FR" b="0" i="0" dirty="0">
                <a:solidFill>
                  <a:schemeClr val="tx1"/>
                </a:solidFill>
                <a:effectLst/>
                <a:latin typeface="Söhne"/>
              </a:rPr>
              <a:t> l'échappera par défaut.</a:t>
            </a:r>
          </a:p>
          <a:p>
            <a:pPr marL="0" indent="0">
              <a:buNone/>
            </a:pPr>
            <a:endParaRPr lang="fr-FR" dirty="0"/>
          </a:p>
        </p:txBody>
      </p:sp>
    </p:spTree>
    <p:extLst>
      <p:ext uri="{BB962C8B-B14F-4D97-AF65-F5344CB8AC3E}">
        <p14:creationId xmlns:p14="http://schemas.microsoft.com/office/powerpoint/2010/main" val="2591634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7465E-DB0F-F930-A364-DF0A22E16734}"/>
              </a:ext>
            </a:extLst>
          </p:cNvPr>
          <p:cNvSpPr>
            <a:spLocks noGrp="1"/>
          </p:cNvSpPr>
          <p:nvPr>
            <p:ph type="title"/>
          </p:nvPr>
        </p:nvSpPr>
        <p:spPr/>
        <p:txBody>
          <a:bodyPr/>
          <a:lstStyle/>
          <a:p>
            <a:r>
              <a:rPr lang="fr-FR" dirty="0"/>
              <a:t>Affichage des variables</a:t>
            </a:r>
          </a:p>
        </p:txBody>
      </p:sp>
      <p:sp>
        <p:nvSpPr>
          <p:cNvPr id="3" name="Espace réservé du contenu 2">
            <a:extLst>
              <a:ext uri="{FF2B5EF4-FFF2-40B4-BE49-F238E27FC236}">
                <a16:creationId xmlns:a16="http://schemas.microsoft.com/office/drawing/2014/main" id="{FF1B3AC7-BBDB-EBF6-942E-28E6486A00F3}"/>
              </a:ext>
            </a:extLst>
          </p:cNvPr>
          <p:cNvSpPr>
            <a:spLocks noGrp="1"/>
          </p:cNvSpPr>
          <p:nvPr>
            <p:ph idx="1"/>
          </p:nvPr>
        </p:nvSpPr>
        <p:spPr/>
        <p:txBody>
          <a:bodyPr/>
          <a:lstStyle/>
          <a:p>
            <a:pPr marL="0" indent="0" algn="l">
              <a:buNone/>
            </a:pPr>
            <a:r>
              <a:rPr lang="fr-FR" b="1" i="0" dirty="0">
                <a:solidFill>
                  <a:schemeClr val="tx1"/>
                </a:solidFill>
                <a:effectLst/>
                <a:latin typeface="Söhne"/>
              </a:rPr>
              <a:t>Fonctions intégrées pour l'affichage :</a:t>
            </a:r>
          </a:p>
          <a:p>
            <a:pPr marL="0" indent="0" algn="l">
              <a:buNone/>
            </a:pPr>
            <a:r>
              <a:rPr lang="fr-FR" b="0" i="0" dirty="0" err="1">
                <a:solidFill>
                  <a:schemeClr val="tx1"/>
                </a:solidFill>
                <a:effectLst/>
                <a:latin typeface="Söhne"/>
              </a:rPr>
              <a:t>Smarty</a:t>
            </a:r>
            <a:r>
              <a:rPr lang="fr-FR" b="0" i="0" dirty="0">
                <a:solidFill>
                  <a:schemeClr val="tx1"/>
                </a:solidFill>
                <a:effectLst/>
                <a:latin typeface="Söhne"/>
              </a:rPr>
              <a:t> propose également des fonctions intégrées qui peuvent être utilisées pour formater et afficher des variables. Par exemple, la fonction </a:t>
            </a:r>
            <a:r>
              <a:rPr lang="fr-FR" b="0" i="0" dirty="0" err="1">
                <a:solidFill>
                  <a:schemeClr val="tx1"/>
                </a:solidFill>
                <a:effectLst/>
                <a:latin typeface="Söhne"/>
              </a:rPr>
              <a:t>capitalize</a:t>
            </a:r>
            <a:r>
              <a:rPr lang="fr-FR" b="0" i="0" dirty="0">
                <a:solidFill>
                  <a:schemeClr val="tx1"/>
                </a:solidFill>
                <a:effectLst/>
                <a:latin typeface="Söhne"/>
              </a:rPr>
              <a:t> pour mettre en majuscule la première lettre d'une chaîne :</a:t>
            </a:r>
          </a:p>
          <a:p>
            <a:pPr marL="0" indent="0" algn="l">
              <a:buNone/>
            </a:pPr>
            <a:endParaRPr lang="fr-FR" dirty="0">
              <a:solidFill>
                <a:schemeClr val="tx1"/>
              </a:solidFill>
              <a:latin typeface="Söhne"/>
            </a:endParaRPr>
          </a:p>
          <a:p>
            <a:pPr marL="0" indent="0" algn="l">
              <a:buNone/>
            </a:pPr>
            <a:endParaRPr lang="fr-FR" dirty="0">
              <a:solidFill>
                <a:schemeClr val="tx1"/>
              </a:solidFill>
              <a:effectLst/>
              <a:latin typeface="Söhne"/>
            </a:endParaRPr>
          </a:p>
          <a:p>
            <a:pPr marL="0" indent="0" algn="l">
              <a:buNone/>
            </a:pPr>
            <a:r>
              <a:rPr lang="fr-FR" b="0" i="0" dirty="0">
                <a:solidFill>
                  <a:schemeClr val="tx1"/>
                </a:solidFill>
                <a:effectLst/>
                <a:latin typeface="Söhne"/>
              </a:rPr>
              <a:t>Cette ligne affichera le contenu de la variable </a:t>
            </a:r>
            <a:r>
              <a:rPr lang="fr-FR" dirty="0">
                <a:solidFill>
                  <a:schemeClr val="tx1"/>
                </a:solidFill>
              </a:rPr>
              <a:t>$nom</a:t>
            </a:r>
            <a:r>
              <a:rPr lang="fr-FR" b="0" i="0" dirty="0">
                <a:solidFill>
                  <a:schemeClr val="tx1"/>
                </a:solidFill>
                <a:effectLst/>
                <a:latin typeface="Söhne"/>
              </a:rPr>
              <a:t> avec la première lettre en majuscule.</a:t>
            </a:r>
            <a:br>
              <a:rPr lang="fr-FR" dirty="0">
                <a:solidFill>
                  <a:schemeClr val="tx1"/>
                </a:solidFill>
                <a:effectLst/>
                <a:latin typeface="Söhne"/>
              </a:rPr>
            </a:br>
            <a:endParaRPr lang="fr-FR" dirty="0">
              <a:solidFill>
                <a:schemeClr val="tx1"/>
              </a:solidFill>
              <a:effectLst/>
              <a:latin typeface="Söhne"/>
            </a:endParaRPr>
          </a:p>
          <a:p>
            <a:pPr marL="0" indent="0">
              <a:buNone/>
            </a:pPr>
            <a:endParaRPr lang="fr-FR" dirty="0"/>
          </a:p>
        </p:txBody>
      </p:sp>
      <p:pic>
        <p:nvPicPr>
          <p:cNvPr id="5" name="Image 4">
            <a:extLst>
              <a:ext uri="{FF2B5EF4-FFF2-40B4-BE49-F238E27FC236}">
                <a16:creationId xmlns:a16="http://schemas.microsoft.com/office/drawing/2014/main" id="{9DBC3470-03F2-2CE4-93D2-E835B726481E}"/>
              </a:ext>
            </a:extLst>
          </p:cNvPr>
          <p:cNvPicPr>
            <a:picLocks noChangeAspect="1"/>
          </p:cNvPicPr>
          <p:nvPr/>
        </p:nvPicPr>
        <p:blipFill>
          <a:blip r:embed="rId2"/>
          <a:stretch>
            <a:fillRect/>
          </a:stretch>
        </p:blipFill>
        <p:spPr>
          <a:xfrm>
            <a:off x="1251678" y="3800422"/>
            <a:ext cx="4105287" cy="564748"/>
          </a:xfrm>
          <a:prstGeom prst="rect">
            <a:avLst/>
          </a:prstGeom>
        </p:spPr>
      </p:pic>
    </p:spTree>
    <p:extLst>
      <p:ext uri="{BB962C8B-B14F-4D97-AF65-F5344CB8AC3E}">
        <p14:creationId xmlns:p14="http://schemas.microsoft.com/office/powerpoint/2010/main" val="3979658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F3B7B3-9614-5345-D298-47B6C7C83F20}"/>
              </a:ext>
            </a:extLst>
          </p:cNvPr>
          <p:cNvSpPr>
            <a:spLocks noGrp="1"/>
          </p:cNvSpPr>
          <p:nvPr>
            <p:ph type="title"/>
          </p:nvPr>
        </p:nvSpPr>
        <p:spPr/>
        <p:txBody>
          <a:bodyPr/>
          <a:lstStyle/>
          <a:p>
            <a:r>
              <a:rPr lang="fr-FR" dirty="0"/>
              <a:t>Conditions</a:t>
            </a:r>
          </a:p>
        </p:txBody>
      </p:sp>
      <p:sp>
        <p:nvSpPr>
          <p:cNvPr id="3" name="Espace réservé du texte 2">
            <a:extLst>
              <a:ext uri="{FF2B5EF4-FFF2-40B4-BE49-F238E27FC236}">
                <a16:creationId xmlns:a16="http://schemas.microsoft.com/office/drawing/2014/main" id="{8031A1B0-34ED-8B17-50F8-8EF57E4C2B29}"/>
              </a:ext>
            </a:extLst>
          </p:cNvPr>
          <p:cNvSpPr>
            <a:spLocks noGrp="1"/>
          </p:cNvSpPr>
          <p:nvPr>
            <p:ph type="body" idx="1"/>
          </p:nvPr>
        </p:nvSpPr>
        <p:spPr/>
        <p:txBody>
          <a:bodyPr/>
          <a:lstStyle/>
          <a:p>
            <a:r>
              <a:rPr lang="fr-FR" dirty="0"/>
              <a:t>Syntaxe des conditions</a:t>
            </a:r>
          </a:p>
        </p:txBody>
      </p:sp>
    </p:spTree>
    <p:extLst>
      <p:ext uri="{BB962C8B-B14F-4D97-AF65-F5344CB8AC3E}">
        <p14:creationId xmlns:p14="http://schemas.microsoft.com/office/powerpoint/2010/main" val="1009313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B0496-B647-98DE-E9B3-C6FE1F267AB6}"/>
              </a:ext>
            </a:extLst>
          </p:cNvPr>
          <p:cNvSpPr>
            <a:spLocks noGrp="1"/>
          </p:cNvSpPr>
          <p:nvPr>
            <p:ph type="title"/>
          </p:nvPr>
        </p:nvSpPr>
        <p:spPr/>
        <p:txBody>
          <a:bodyPr/>
          <a:lstStyle/>
          <a:p>
            <a:r>
              <a:rPr lang="fr-FR" dirty="0"/>
              <a:t>Syntaxe des conditions</a:t>
            </a:r>
          </a:p>
        </p:txBody>
      </p:sp>
      <p:sp>
        <p:nvSpPr>
          <p:cNvPr id="3" name="Espace réservé du contenu 2">
            <a:extLst>
              <a:ext uri="{FF2B5EF4-FFF2-40B4-BE49-F238E27FC236}">
                <a16:creationId xmlns:a16="http://schemas.microsoft.com/office/drawing/2014/main" id="{AF4DCF0E-697B-583F-0527-0B7BAB056193}"/>
              </a:ext>
            </a:extLst>
          </p:cNvPr>
          <p:cNvSpPr>
            <a:spLocks noGrp="1"/>
          </p:cNvSpPr>
          <p:nvPr>
            <p:ph idx="1"/>
          </p:nvPr>
        </p:nvSpPr>
        <p:spPr/>
        <p:txBody>
          <a:bodyPr/>
          <a:lstStyle/>
          <a:p>
            <a:pPr marL="0" indent="0">
              <a:buNone/>
            </a:pPr>
            <a:r>
              <a:rPr lang="fr-FR" b="0" i="0" dirty="0">
                <a:solidFill>
                  <a:schemeClr val="tx1"/>
                </a:solidFill>
                <a:effectLst/>
                <a:latin typeface="Söhne"/>
              </a:rPr>
              <a:t>La syntaxe des conditions dans </a:t>
            </a:r>
            <a:r>
              <a:rPr lang="fr-FR" b="0" i="0" dirty="0" err="1">
                <a:solidFill>
                  <a:schemeClr val="tx1"/>
                </a:solidFill>
                <a:effectLst/>
                <a:latin typeface="Söhne"/>
              </a:rPr>
              <a:t>Smarty</a:t>
            </a:r>
            <a:r>
              <a:rPr lang="fr-FR" b="0" i="0" dirty="0">
                <a:solidFill>
                  <a:schemeClr val="tx1"/>
                </a:solidFill>
                <a:effectLst/>
                <a:latin typeface="Söhne"/>
              </a:rPr>
              <a:t> est basée sur des balises spécifiques pour définir des structures conditionnelles dans les fichiers de </a:t>
            </a:r>
            <a:r>
              <a:rPr lang="fr-FR" b="0" i="0" dirty="0" err="1">
                <a:solidFill>
                  <a:schemeClr val="tx1"/>
                </a:solidFill>
                <a:effectLst/>
                <a:latin typeface="Söhne"/>
              </a:rPr>
              <a:t>template</a:t>
            </a:r>
            <a:r>
              <a:rPr lang="fr-FR" b="0" i="0" dirty="0">
                <a:solidFill>
                  <a:schemeClr val="tx1"/>
                </a:solidFill>
                <a:effectLst/>
                <a:latin typeface="Söhne"/>
              </a:rPr>
              <a:t>. Ces structures conditionnelles permettent de contrôler l'affichage de contenu en fonction de certaines conditions. Voici la syntaxe de base pour les conditions dans </a:t>
            </a:r>
            <a:r>
              <a:rPr lang="fr-FR" b="0" i="0" dirty="0" err="1">
                <a:solidFill>
                  <a:schemeClr val="tx1"/>
                </a:solidFill>
                <a:effectLst/>
                <a:latin typeface="Söhne"/>
              </a:rPr>
              <a:t>Smarty</a:t>
            </a:r>
            <a:r>
              <a:rPr lang="fr-FR" b="0" i="0" dirty="0">
                <a:solidFill>
                  <a:schemeClr val="tx1"/>
                </a:solidFill>
                <a:effectLst/>
                <a:latin typeface="Söhne"/>
              </a:rPr>
              <a:t> :</a:t>
            </a:r>
            <a:endParaRPr lang="fr-FR" dirty="0">
              <a:solidFill>
                <a:schemeClr val="tx1"/>
              </a:solidFill>
            </a:endParaRPr>
          </a:p>
        </p:txBody>
      </p:sp>
    </p:spTree>
    <p:extLst>
      <p:ext uri="{BB962C8B-B14F-4D97-AF65-F5344CB8AC3E}">
        <p14:creationId xmlns:p14="http://schemas.microsoft.com/office/powerpoint/2010/main" val="3357102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02327-C314-25C5-6212-5FB8342F09DB}"/>
              </a:ext>
            </a:extLst>
          </p:cNvPr>
          <p:cNvSpPr>
            <a:spLocks noGrp="1"/>
          </p:cNvSpPr>
          <p:nvPr>
            <p:ph type="title"/>
          </p:nvPr>
        </p:nvSpPr>
        <p:spPr/>
        <p:txBody>
          <a:bodyPr/>
          <a:lstStyle/>
          <a:p>
            <a:r>
              <a:rPr lang="fr-FR" dirty="0"/>
              <a:t>Syntaxe des conditions</a:t>
            </a:r>
          </a:p>
        </p:txBody>
      </p:sp>
      <p:sp>
        <p:nvSpPr>
          <p:cNvPr id="3" name="Espace réservé du contenu 2">
            <a:extLst>
              <a:ext uri="{FF2B5EF4-FFF2-40B4-BE49-F238E27FC236}">
                <a16:creationId xmlns:a16="http://schemas.microsoft.com/office/drawing/2014/main" id="{762BD2DD-C0B6-558E-01E9-0618DC4527BA}"/>
              </a:ext>
            </a:extLst>
          </p:cNvPr>
          <p:cNvSpPr>
            <a:spLocks noGrp="1"/>
          </p:cNvSpPr>
          <p:nvPr>
            <p:ph idx="1"/>
          </p:nvPr>
        </p:nvSpPr>
        <p:spPr/>
        <p:txBody>
          <a:bodyPr>
            <a:normAutofit lnSpcReduction="10000"/>
          </a:bodyPr>
          <a:lstStyle/>
          <a:p>
            <a:pPr marL="0" indent="0" algn="l">
              <a:buNone/>
            </a:pPr>
            <a:r>
              <a:rPr lang="fr-FR" b="1" i="0" dirty="0">
                <a:solidFill>
                  <a:schemeClr val="tx1"/>
                </a:solidFill>
                <a:effectLst/>
                <a:latin typeface="Söhne"/>
              </a:rPr>
              <a:t>Syntaxe de base :</a:t>
            </a:r>
          </a:p>
          <a:p>
            <a:pPr algn="l">
              <a:buFont typeface="Arial" panose="020B0604020202020204" pitchFamily="34" charset="0"/>
              <a:buChar char="•"/>
            </a:pPr>
            <a:r>
              <a:rPr lang="fr-FR" b="1" i="0" dirty="0">
                <a:solidFill>
                  <a:schemeClr val="tx1"/>
                </a:solidFill>
                <a:effectLst/>
                <a:latin typeface="Söhne"/>
              </a:rPr>
              <a:t>Condition simple :</a:t>
            </a:r>
            <a:endParaRPr lang="fr-FR" b="0" i="0" dirty="0">
              <a:solidFill>
                <a:schemeClr val="tx1"/>
              </a:solidFill>
              <a:effectLst/>
              <a:latin typeface="Söhne"/>
            </a:endParaRPr>
          </a:p>
          <a:p>
            <a:pPr marL="0" indent="0" algn="l">
              <a:buNone/>
            </a:pPr>
            <a:r>
              <a:rPr lang="fr-FR" b="0" i="0" dirty="0">
                <a:solidFill>
                  <a:schemeClr val="tx1"/>
                </a:solidFill>
                <a:effectLst/>
                <a:latin typeface="Söhne"/>
              </a:rPr>
              <a:t>Utilisation de la balise {if} ... {/if} pour créer une condition simple :</a:t>
            </a:r>
          </a:p>
          <a:p>
            <a:pPr marL="0" indent="0" algn="l">
              <a:buNone/>
            </a:pPr>
            <a:endParaRPr lang="fr-FR" dirty="0">
              <a:solidFill>
                <a:schemeClr val="tx1"/>
              </a:solidFill>
              <a:latin typeface="Söhne"/>
            </a:endParaRPr>
          </a:p>
          <a:p>
            <a:pPr marL="0" indent="0" algn="l">
              <a:buNone/>
            </a:pPr>
            <a:endParaRPr lang="fr-FR" b="0" i="0" dirty="0">
              <a:solidFill>
                <a:schemeClr val="tx1"/>
              </a:solidFill>
              <a:effectLst/>
              <a:latin typeface="Söhne"/>
            </a:endParaRPr>
          </a:p>
          <a:p>
            <a:pPr marL="0" indent="0" algn="l">
              <a:buNone/>
            </a:pPr>
            <a:endParaRPr lang="fr-FR" dirty="0">
              <a:solidFill>
                <a:schemeClr val="tx1"/>
              </a:solidFill>
              <a:latin typeface="Söhne"/>
            </a:endParaRPr>
          </a:p>
          <a:p>
            <a:pPr marL="0" indent="0" algn="l">
              <a:buNone/>
            </a:pPr>
            <a:endParaRPr lang="fr-FR" b="0" i="0" dirty="0">
              <a:solidFill>
                <a:schemeClr val="tx1"/>
              </a:solidFill>
              <a:effectLst/>
              <a:latin typeface="Söhne"/>
            </a:endParaRPr>
          </a:p>
          <a:p>
            <a:pPr marL="0" indent="0" algn="l">
              <a:buNone/>
            </a:pPr>
            <a:r>
              <a:rPr lang="fr-FR" b="0" i="0" dirty="0">
                <a:solidFill>
                  <a:schemeClr val="tx1"/>
                </a:solidFill>
                <a:effectLst/>
                <a:latin typeface="Söhne"/>
              </a:rPr>
              <a:t>Dans cet exemple, le texte "Vous êtes majeur." ne sera affiché que si la variable </a:t>
            </a:r>
            <a:r>
              <a:rPr lang="fr-FR" dirty="0">
                <a:solidFill>
                  <a:schemeClr val="tx1"/>
                </a:solidFill>
              </a:rPr>
              <a:t>$</a:t>
            </a:r>
            <a:r>
              <a:rPr lang="fr-FR" dirty="0" err="1">
                <a:solidFill>
                  <a:schemeClr val="tx1"/>
                </a:solidFill>
              </a:rPr>
              <a:t>age</a:t>
            </a:r>
            <a:r>
              <a:rPr lang="fr-FR" b="0" i="0" dirty="0">
                <a:solidFill>
                  <a:schemeClr val="tx1"/>
                </a:solidFill>
                <a:effectLst/>
                <a:latin typeface="Söhne"/>
              </a:rPr>
              <a:t> est supérieure à 18.</a:t>
            </a:r>
          </a:p>
          <a:p>
            <a:pPr marL="0" indent="0" algn="l">
              <a:buNone/>
            </a:pPr>
            <a:endParaRPr lang="fr-FR" b="0" i="0" dirty="0">
              <a:solidFill>
                <a:schemeClr val="tx1"/>
              </a:solidFill>
              <a:effectLst/>
              <a:latin typeface="Söhne"/>
            </a:endParaRPr>
          </a:p>
          <a:p>
            <a:pPr marL="0" indent="0">
              <a:buNone/>
            </a:pPr>
            <a:endParaRPr lang="fr-FR" dirty="0"/>
          </a:p>
        </p:txBody>
      </p:sp>
      <p:pic>
        <p:nvPicPr>
          <p:cNvPr id="5" name="Image 4">
            <a:extLst>
              <a:ext uri="{FF2B5EF4-FFF2-40B4-BE49-F238E27FC236}">
                <a16:creationId xmlns:a16="http://schemas.microsoft.com/office/drawing/2014/main" id="{8FD18F1D-E89D-401F-4CA8-E2E4C741929C}"/>
              </a:ext>
            </a:extLst>
          </p:cNvPr>
          <p:cNvPicPr>
            <a:picLocks noChangeAspect="1"/>
          </p:cNvPicPr>
          <p:nvPr/>
        </p:nvPicPr>
        <p:blipFill>
          <a:blip r:embed="rId2"/>
          <a:stretch>
            <a:fillRect/>
          </a:stretch>
        </p:blipFill>
        <p:spPr>
          <a:xfrm>
            <a:off x="1402916" y="3629690"/>
            <a:ext cx="4130544" cy="1352798"/>
          </a:xfrm>
          <a:prstGeom prst="rect">
            <a:avLst/>
          </a:prstGeom>
        </p:spPr>
      </p:pic>
    </p:spTree>
    <p:extLst>
      <p:ext uri="{BB962C8B-B14F-4D97-AF65-F5344CB8AC3E}">
        <p14:creationId xmlns:p14="http://schemas.microsoft.com/office/powerpoint/2010/main" val="3527222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D81A30-63E8-08EA-5B8B-F6F75A67DB4E}"/>
              </a:ext>
            </a:extLst>
          </p:cNvPr>
          <p:cNvSpPr>
            <a:spLocks noGrp="1"/>
          </p:cNvSpPr>
          <p:nvPr>
            <p:ph type="title"/>
          </p:nvPr>
        </p:nvSpPr>
        <p:spPr/>
        <p:txBody>
          <a:bodyPr/>
          <a:lstStyle/>
          <a:p>
            <a:r>
              <a:rPr lang="fr-FR" dirty="0"/>
              <a:t>Syntaxe des conditions</a:t>
            </a:r>
          </a:p>
        </p:txBody>
      </p:sp>
      <p:sp>
        <p:nvSpPr>
          <p:cNvPr id="3" name="Espace réservé du contenu 2">
            <a:extLst>
              <a:ext uri="{FF2B5EF4-FFF2-40B4-BE49-F238E27FC236}">
                <a16:creationId xmlns:a16="http://schemas.microsoft.com/office/drawing/2014/main" id="{320775F9-6D81-E7C0-67B5-D3C6343CD24A}"/>
              </a:ext>
            </a:extLst>
          </p:cNvPr>
          <p:cNvSpPr>
            <a:spLocks noGrp="1"/>
          </p:cNvSpPr>
          <p:nvPr>
            <p:ph idx="1"/>
          </p:nvPr>
        </p:nvSpPr>
        <p:spPr>
          <a:xfrm>
            <a:off x="1251678" y="2286001"/>
            <a:ext cx="10178322" cy="4189614"/>
          </a:xfrm>
        </p:spPr>
        <p:txBody>
          <a:bodyPr>
            <a:normAutofit lnSpcReduction="10000"/>
          </a:bodyPr>
          <a:lstStyle/>
          <a:p>
            <a:pPr marL="0" indent="0" algn="l">
              <a:buNone/>
            </a:pPr>
            <a:r>
              <a:rPr lang="fr-FR" b="1" i="0" dirty="0">
                <a:solidFill>
                  <a:schemeClr val="tx1"/>
                </a:solidFill>
                <a:effectLst/>
                <a:latin typeface="Söhne"/>
              </a:rPr>
              <a:t>Condition avec une clause </a:t>
            </a:r>
            <a:r>
              <a:rPr lang="fr-FR" b="1" i="0" dirty="0" err="1">
                <a:solidFill>
                  <a:schemeClr val="tx1"/>
                </a:solidFill>
                <a:effectLst/>
                <a:latin typeface="Söhne"/>
              </a:rPr>
              <a:t>else</a:t>
            </a:r>
            <a:r>
              <a:rPr lang="fr-FR" b="1" i="0" dirty="0">
                <a:solidFill>
                  <a:schemeClr val="tx1"/>
                </a:solidFill>
                <a:effectLst/>
                <a:latin typeface="Söhne"/>
              </a:rPr>
              <a:t> :</a:t>
            </a:r>
            <a:endParaRPr lang="fr-FR" b="0" i="0" dirty="0">
              <a:solidFill>
                <a:schemeClr val="tx1"/>
              </a:solidFill>
              <a:effectLst/>
              <a:latin typeface="Söhne"/>
            </a:endParaRPr>
          </a:p>
          <a:p>
            <a:pPr algn="l"/>
            <a:r>
              <a:rPr lang="fr-FR" b="0" i="0" dirty="0">
                <a:solidFill>
                  <a:schemeClr val="tx1"/>
                </a:solidFill>
                <a:effectLst/>
                <a:latin typeface="Söhne"/>
              </a:rPr>
              <a:t>Vous pouvez ajouter une clause </a:t>
            </a:r>
            <a:r>
              <a:rPr lang="fr-FR" b="0" i="0" dirty="0" err="1">
                <a:solidFill>
                  <a:schemeClr val="tx1"/>
                </a:solidFill>
                <a:effectLst/>
                <a:latin typeface="Söhne"/>
              </a:rPr>
              <a:t>else</a:t>
            </a:r>
            <a:r>
              <a:rPr lang="fr-FR" b="0" i="0" dirty="0">
                <a:solidFill>
                  <a:schemeClr val="tx1"/>
                </a:solidFill>
                <a:effectLst/>
                <a:latin typeface="Söhne"/>
              </a:rPr>
              <a:t> pour spécifier un bloc de code à exécuter lorsque la condition n'est pas vraie :</a:t>
            </a:r>
          </a:p>
          <a:p>
            <a:pPr algn="l"/>
            <a:endParaRPr lang="fr-FR" dirty="0">
              <a:solidFill>
                <a:schemeClr val="tx1"/>
              </a:solidFill>
              <a:latin typeface="Söhne"/>
            </a:endParaRPr>
          </a:p>
          <a:p>
            <a:pPr algn="l"/>
            <a:endParaRPr lang="fr-FR" b="0" i="0" dirty="0">
              <a:solidFill>
                <a:schemeClr val="tx1"/>
              </a:solidFill>
              <a:effectLst/>
              <a:latin typeface="Söhne"/>
            </a:endParaRPr>
          </a:p>
          <a:p>
            <a:pPr algn="l"/>
            <a:endParaRPr lang="fr-FR" dirty="0">
              <a:solidFill>
                <a:schemeClr val="tx1"/>
              </a:solidFill>
              <a:latin typeface="Söhne"/>
            </a:endParaRPr>
          </a:p>
          <a:p>
            <a:pPr algn="l"/>
            <a:endParaRPr lang="fr-FR" b="0" i="0" dirty="0">
              <a:solidFill>
                <a:schemeClr val="tx1"/>
              </a:solidFill>
              <a:effectLst/>
              <a:latin typeface="Söhne"/>
            </a:endParaRPr>
          </a:p>
          <a:p>
            <a:pPr algn="l"/>
            <a:endParaRPr lang="fr-FR" dirty="0">
              <a:solidFill>
                <a:schemeClr val="tx1"/>
              </a:solidFill>
              <a:latin typeface="Söhne"/>
            </a:endParaRPr>
          </a:p>
          <a:p>
            <a:pPr algn="l"/>
            <a:endParaRPr lang="fr-FR" b="0" i="0" dirty="0">
              <a:solidFill>
                <a:schemeClr val="tx1"/>
              </a:solidFill>
              <a:effectLst/>
              <a:latin typeface="Söhne"/>
            </a:endParaRPr>
          </a:p>
          <a:p>
            <a:pPr marL="0" indent="0" algn="l">
              <a:buNone/>
            </a:pPr>
            <a:r>
              <a:rPr lang="fr-FR" b="0" i="0" dirty="0">
                <a:solidFill>
                  <a:schemeClr val="tx1"/>
                </a:solidFill>
                <a:effectLst/>
                <a:latin typeface="Söhne"/>
              </a:rPr>
              <a:t>Dans ce cas, soit le texte "Vous êtes majeur." soit "Vous êtes mineur." sera affiché en fonction de la valeur de la variable </a:t>
            </a:r>
            <a:r>
              <a:rPr lang="fr-FR" dirty="0">
                <a:solidFill>
                  <a:schemeClr val="tx1"/>
                </a:solidFill>
              </a:rPr>
              <a:t>$</a:t>
            </a:r>
            <a:r>
              <a:rPr lang="fr-FR" dirty="0" err="1">
                <a:solidFill>
                  <a:schemeClr val="tx1"/>
                </a:solidFill>
              </a:rPr>
              <a:t>age</a:t>
            </a:r>
            <a:r>
              <a:rPr lang="fr-FR" b="0" i="0" dirty="0">
                <a:solidFill>
                  <a:schemeClr val="tx1"/>
                </a:solidFill>
                <a:effectLst/>
                <a:latin typeface="Söhne"/>
              </a:rPr>
              <a:t>.</a:t>
            </a:r>
          </a:p>
          <a:p>
            <a:pPr algn="l"/>
            <a:endParaRPr lang="fr-FR" dirty="0">
              <a:solidFill>
                <a:schemeClr val="tx1"/>
              </a:solidFill>
              <a:latin typeface="Söhne"/>
            </a:endParaRPr>
          </a:p>
          <a:p>
            <a:pPr algn="l"/>
            <a:endParaRPr lang="fr-FR" b="0" i="0" dirty="0">
              <a:solidFill>
                <a:schemeClr val="tx1"/>
              </a:solidFill>
              <a:effectLst/>
              <a:latin typeface="Söhne"/>
            </a:endParaRPr>
          </a:p>
          <a:p>
            <a:pPr algn="l"/>
            <a:endParaRPr lang="fr-FR" dirty="0">
              <a:solidFill>
                <a:schemeClr val="tx1"/>
              </a:solidFill>
              <a:latin typeface="Söhne"/>
            </a:endParaRPr>
          </a:p>
          <a:p>
            <a:pPr algn="l"/>
            <a:endParaRPr lang="fr-FR" b="0" i="0" dirty="0">
              <a:solidFill>
                <a:schemeClr val="tx1"/>
              </a:solidFill>
              <a:effectLst/>
              <a:latin typeface="Söhne"/>
            </a:endParaRPr>
          </a:p>
          <a:p>
            <a:pPr marL="0" indent="0">
              <a:buNone/>
            </a:pPr>
            <a:endParaRPr lang="fr-FR" dirty="0"/>
          </a:p>
        </p:txBody>
      </p:sp>
      <p:pic>
        <p:nvPicPr>
          <p:cNvPr id="5" name="Image 4">
            <a:extLst>
              <a:ext uri="{FF2B5EF4-FFF2-40B4-BE49-F238E27FC236}">
                <a16:creationId xmlns:a16="http://schemas.microsoft.com/office/drawing/2014/main" id="{3D2D256C-0805-6226-0F91-8FAB4E6F37C4}"/>
              </a:ext>
            </a:extLst>
          </p:cNvPr>
          <p:cNvPicPr>
            <a:picLocks noChangeAspect="1"/>
          </p:cNvPicPr>
          <p:nvPr/>
        </p:nvPicPr>
        <p:blipFill>
          <a:blip r:embed="rId2"/>
          <a:stretch>
            <a:fillRect/>
          </a:stretch>
        </p:blipFill>
        <p:spPr>
          <a:xfrm>
            <a:off x="3832964" y="3614637"/>
            <a:ext cx="3798518" cy="2149162"/>
          </a:xfrm>
          <a:prstGeom prst="rect">
            <a:avLst/>
          </a:prstGeom>
        </p:spPr>
      </p:pic>
    </p:spTree>
    <p:extLst>
      <p:ext uri="{BB962C8B-B14F-4D97-AF65-F5344CB8AC3E}">
        <p14:creationId xmlns:p14="http://schemas.microsoft.com/office/powerpoint/2010/main" val="3016415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2177BE-5ECF-4DF3-19F4-E833AF186337}"/>
              </a:ext>
            </a:extLst>
          </p:cNvPr>
          <p:cNvSpPr>
            <a:spLocks noGrp="1"/>
          </p:cNvSpPr>
          <p:nvPr>
            <p:ph type="title"/>
          </p:nvPr>
        </p:nvSpPr>
        <p:spPr/>
        <p:txBody>
          <a:bodyPr/>
          <a:lstStyle/>
          <a:p>
            <a:r>
              <a:rPr lang="fr-FR" dirty="0"/>
              <a:t>Syntaxe des conditions</a:t>
            </a:r>
          </a:p>
        </p:txBody>
      </p:sp>
      <p:sp>
        <p:nvSpPr>
          <p:cNvPr id="3" name="Espace réservé du contenu 2">
            <a:extLst>
              <a:ext uri="{FF2B5EF4-FFF2-40B4-BE49-F238E27FC236}">
                <a16:creationId xmlns:a16="http://schemas.microsoft.com/office/drawing/2014/main" id="{72EC26FA-E21B-A9B3-5F5C-0A2CF850F2C6}"/>
              </a:ext>
            </a:extLst>
          </p:cNvPr>
          <p:cNvSpPr>
            <a:spLocks noGrp="1"/>
          </p:cNvSpPr>
          <p:nvPr>
            <p:ph idx="1"/>
          </p:nvPr>
        </p:nvSpPr>
        <p:spPr>
          <a:xfrm>
            <a:off x="1251678" y="2286001"/>
            <a:ext cx="10178322" cy="4189614"/>
          </a:xfrm>
        </p:spPr>
        <p:txBody>
          <a:bodyPr/>
          <a:lstStyle/>
          <a:p>
            <a:pPr marL="0" indent="0" algn="l">
              <a:buNone/>
            </a:pPr>
            <a:r>
              <a:rPr lang="fr-FR" b="1" i="0" dirty="0">
                <a:solidFill>
                  <a:schemeClr val="tx1"/>
                </a:solidFill>
                <a:effectLst/>
                <a:latin typeface="Söhne"/>
              </a:rPr>
              <a:t>Opérateurs de comparaison :</a:t>
            </a:r>
          </a:p>
          <a:p>
            <a:pPr marL="0" indent="0" algn="l">
              <a:buNone/>
            </a:pPr>
            <a:r>
              <a:rPr lang="fr-FR" b="0" i="0" dirty="0" err="1">
                <a:solidFill>
                  <a:schemeClr val="tx1"/>
                </a:solidFill>
                <a:effectLst/>
                <a:latin typeface="Söhne"/>
              </a:rPr>
              <a:t>Smarty</a:t>
            </a:r>
            <a:r>
              <a:rPr lang="fr-FR" b="0" i="0" dirty="0">
                <a:solidFill>
                  <a:schemeClr val="tx1"/>
                </a:solidFill>
                <a:effectLst/>
                <a:latin typeface="Söhne"/>
              </a:rPr>
              <a:t> prend en charge les opérateurs de comparaison courants pour évaluer les conditions :</a:t>
            </a:r>
          </a:p>
          <a:p>
            <a:pPr algn="l">
              <a:buFont typeface="Arial" panose="020B0604020202020204" pitchFamily="34" charset="0"/>
              <a:buChar char="•"/>
            </a:pPr>
            <a:r>
              <a:rPr lang="fr-FR" b="1" i="0" dirty="0">
                <a:solidFill>
                  <a:schemeClr val="tx1"/>
                </a:solidFill>
                <a:effectLst/>
                <a:latin typeface="Söhne"/>
              </a:rPr>
              <a:t>Égalité :</a:t>
            </a:r>
            <a:r>
              <a:rPr lang="fr-FR" b="0" i="0" dirty="0">
                <a:solidFill>
                  <a:schemeClr val="tx1"/>
                </a:solidFill>
                <a:effectLst/>
                <a:latin typeface="Söhne"/>
              </a:rPr>
              <a:t> ==</a:t>
            </a:r>
          </a:p>
          <a:p>
            <a:pPr algn="l">
              <a:buFont typeface="Arial" panose="020B0604020202020204" pitchFamily="34" charset="0"/>
              <a:buChar char="•"/>
            </a:pPr>
            <a:r>
              <a:rPr lang="fr-FR" b="1" i="0" dirty="0">
                <a:solidFill>
                  <a:schemeClr val="tx1"/>
                </a:solidFill>
                <a:effectLst/>
                <a:latin typeface="Söhne"/>
              </a:rPr>
              <a:t>Inégalité :</a:t>
            </a:r>
            <a:r>
              <a:rPr lang="fr-FR" b="0" i="0" dirty="0">
                <a:solidFill>
                  <a:schemeClr val="tx1"/>
                </a:solidFill>
                <a:effectLst/>
                <a:latin typeface="Söhne"/>
              </a:rPr>
              <a:t> != ou &lt;&gt;</a:t>
            </a:r>
          </a:p>
          <a:p>
            <a:pPr algn="l">
              <a:buFont typeface="Arial" panose="020B0604020202020204" pitchFamily="34" charset="0"/>
              <a:buChar char="•"/>
            </a:pPr>
            <a:r>
              <a:rPr lang="fr-FR" b="1" i="0" dirty="0">
                <a:solidFill>
                  <a:schemeClr val="tx1"/>
                </a:solidFill>
                <a:effectLst/>
                <a:latin typeface="Söhne"/>
              </a:rPr>
              <a:t>Inférieur :</a:t>
            </a:r>
            <a:r>
              <a:rPr lang="fr-FR" b="0" i="0" dirty="0">
                <a:solidFill>
                  <a:schemeClr val="tx1"/>
                </a:solidFill>
                <a:effectLst/>
                <a:latin typeface="Söhne"/>
              </a:rPr>
              <a:t> &lt;</a:t>
            </a:r>
          </a:p>
          <a:p>
            <a:pPr algn="l">
              <a:buFont typeface="Arial" panose="020B0604020202020204" pitchFamily="34" charset="0"/>
              <a:buChar char="•"/>
            </a:pPr>
            <a:r>
              <a:rPr lang="fr-FR" b="1" i="0" dirty="0">
                <a:solidFill>
                  <a:schemeClr val="tx1"/>
                </a:solidFill>
                <a:effectLst/>
                <a:latin typeface="Söhne"/>
              </a:rPr>
              <a:t>Inférieur ou égal :</a:t>
            </a:r>
            <a:r>
              <a:rPr lang="fr-FR" b="0" i="0" dirty="0">
                <a:solidFill>
                  <a:schemeClr val="tx1"/>
                </a:solidFill>
                <a:effectLst/>
                <a:latin typeface="Söhne"/>
              </a:rPr>
              <a:t> &lt;=</a:t>
            </a:r>
          </a:p>
          <a:p>
            <a:pPr algn="l">
              <a:buFont typeface="Arial" panose="020B0604020202020204" pitchFamily="34" charset="0"/>
              <a:buChar char="•"/>
            </a:pPr>
            <a:r>
              <a:rPr lang="fr-FR" b="1" i="0" dirty="0">
                <a:solidFill>
                  <a:schemeClr val="tx1"/>
                </a:solidFill>
                <a:effectLst/>
                <a:latin typeface="Söhne"/>
              </a:rPr>
              <a:t>Supérieur :</a:t>
            </a:r>
            <a:r>
              <a:rPr lang="fr-FR" b="0" i="0" dirty="0">
                <a:solidFill>
                  <a:schemeClr val="tx1"/>
                </a:solidFill>
                <a:effectLst/>
                <a:latin typeface="Söhne"/>
              </a:rPr>
              <a:t> &gt;</a:t>
            </a:r>
          </a:p>
          <a:p>
            <a:pPr algn="l">
              <a:buFont typeface="Arial" panose="020B0604020202020204" pitchFamily="34" charset="0"/>
              <a:buChar char="•"/>
            </a:pPr>
            <a:r>
              <a:rPr lang="fr-FR" b="1" i="0" dirty="0">
                <a:solidFill>
                  <a:schemeClr val="tx1"/>
                </a:solidFill>
                <a:effectLst/>
                <a:latin typeface="Söhne"/>
              </a:rPr>
              <a:t>Supérieur ou égal :</a:t>
            </a:r>
            <a:r>
              <a:rPr lang="fr-FR" b="0" i="0" dirty="0">
                <a:solidFill>
                  <a:schemeClr val="tx1"/>
                </a:solidFill>
                <a:effectLst/>
                <a:latin typeface="Söhne"/>
              </a:rPr>
              <a:t> &gt;=</a:t>
            </a:r>
          </a:p>
          <a:p>
            <a:pPr marL="0" indent="0">
              <a:buNone/>
            </a:pPr>
            <a:endParaRPr lang="fr-FR" dirty="0"/>
          </a:p>
        </p:txBody>
      </p:sp>
    </p:spTree>
    <p:extLst>
      <p:ext uri="{BB962C8B-B14F-4D97-AF65-F5344CB8AC3E}">
        <p14:creationId xmlns:p14="http://schemas.microsoft.com/office/powerpoint/2010/main" val="3788326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7C5CDB-81D6-CC3B-9417-72D571F64B26}"/>
              </a:ext>
            </a:extLst>
          </p:cNvPr>
          <p:cNvSpPr>
            <a:spLocks noGrp="1"/>
          </p:cNvSpPr>
          <p:nvPr>
            <p:ph type="title"/>
          </p:nvPr>
        </p:nvSpPr>
        <p:spPr/>
        <p:txBody>
          <a:bodyPr/>
          <a:lstStyle/>
          <a:p>
            <a:r>
              <a:rPr lang="fr-FR" dirty="0"/>
              <a:t>Syntaxe des conditions</a:t>
            </a:r>
          </a:p>
        </p:txBody>
      </p:sp>
      <p:sp>
        <p:nvSpPr>
          <p:cNvPr id="3" name="Espace réservé du contenu 2">
            <a:extLst>
              <a:ext uri="{FF2B5EF4-FFF2-40B4-BE49-F238E27FC236}">
                <a16:creationId xmlns:a16="http://schemas.microsoft.com/office/drawing/2014/main" id="{DD09B230-3C0E-FAF9-271D-1873DB979990}"/>
              </a:ext>
            </a:extLst>
          </p:cNvPr>
          <p:cNvSpPr>
            <a:spLocks noGrp="1"/>
          </p:cNvSpPr>
          <p:nvPr>
            <p:ph idx="1"/>
          </p:nvPr>
        </p:nvSpPr>
        <p:spPr/>
        <p:txBody>
          <a:bodyPr/>
          <a:lstStyle/>
          <a:p>
            <a:pPr marL="0" indent="0" algn="l">
              <a:buNone/>
            </a:pPr>
            <a:r>
              <a:rPr lang="fr-FR" b="1" i="0" dirty="0">
                <a:solidFill>
                  <a:schemeClr val="tx1"/>
                </a:solidFill>
                <a:effectLst/>
                <a:latin typeface="Söhne"/>
              </a:rPr>
              <a:t>Opérateurs logiques :</a:t>
            </a:r>
          </a:p>
          <a:p>
            <a:pPr marL="0" indent="0" algn="l">
              <a:buNone/>
            </a:pPr>
            <a:r>
              <a:rPr lang="fr-FR" b="0" i="0" dirty="0" err="1">
                <a:solidFill>
                  <a:schemeClr val="tx1"/>
                </a:solidFill>
                <a:effectLst/>
                <a:latin typeface="Söhne"/>
              </a:rPr>
              <a:t>Smarty</a:t>
            </a:r>
            <a:r>
              <a:rPr lang="fr-FR" b="0" i="0" dirty="0">
                <a:solidFill>
                  <a:schemeClr val="tx1"/>
                </a:solidFill>
                <a:effectLst/>
                <a:latin typeface="Söhne"/>
              </a:rPr>
              <a:t> utilise les opérateurs logiques suivants pour combiner des conditions :</a:t>
            </a:r>
          </a:p>
          <a:p>
            <a:pPr algn="l">
              <a:buFont typeface="Arial" panose="020B0604020202020204" pitchFamily="34" charset="0"/>
              <a:buChar char="•"/>
            </a:pPr>
            <a:r>
              <a:rPr lang="fr-FR" b="1" i="0" dirty="0">
                <a:solidFill>
                  <a:schemeClr val="tx1"/>
                </a:solidFill>
                <a:effectLst/>
                <a:latin typeface="Söhne"/>
              </a:rPr>
              <a:t>Et :</a:t>
            </a:r>
            <a:r>
              <a:rPr lang="fr-FR" b="0" i="0" dirty="0">
                <a:solidFill>
                  <a:schemeClr val="tx1"/>
                </a:solidFill>
                <a:effectLst/>
                <a:latin typeface="Söhne"/>
              </a:rPr>
              <a:t> &amp;&amp; ou and</a:t>
            </a:r>
          </a:p>
          <a:p>
            <a:pPr algn="l">
              <a:buFont typeface="Arial" panose="020B0604020202020204" pitchFamily="34" charset="0"/>
              <a:buChar char="•"/>
            </a:pPr>
            <a:r>
              <a:rPr lang="fr-FR" b="1" i="0" dirty="0">
                <a:solidFill>
                  <a:schemeClr val="tx1"/>
                </a:solidFill>
                <a:effectLst/>
                <a:latin typeface="Söhne"/>
              </a:rPr>
              <a:t>Ou :</a:t>
            </a:r>
            <a:r>
              <a:rPr lang="fr-FR" b="0" i="0" dirty="0">
                <a:solidFill>
                  <a:schemeClr val="tx1"/>
                </a:solidFill>
                <a:effectLst/>
                <a:latin typeface="Söhne"/>
              </a:rPr>
              <a:t> || ou or</a:t>
            </a:r>
          </a:p>
          <a:p>
            <a:pPr algn="l">
              <a:buFont typeface="Arial" panose="020B0604020202020204" pitchFamily="34" charset="0"/>
              <a:buChar char="•"/>
            </a:pPr>
            <a:r>
              <a:rPr lang="fr-FR" b="1" i="0" dirty="0">
                <a:solidFill>
                  <a:schemeClr val="tx1"/>
                </a:solidFill>
                <a:effectLst/>
                <a:latin typeface="Söhne"/>
              </a:rPr>
              <a:t>Non :</a:t>
            </a:r>
            <a:r>
              <a:rPr lang="fr-FR" b="0" i="0" dirty="0">
                <a:solidFill>
                  <a:schemeClr val="tx1"/>
                </a:solidFill>
                <a:effectLst/>
                <a:latin typeface="Söhne"/>
              </a:rPr>
              <a:t> ! ou not</a:t>
            </a:r>
          </a:p>
          <a:p>
            <a:pPr marL="0" indent="0">
              <a:buNone/>
            </a:pPr>
            <a:endParaRPr lang="fr-FR" dirty="0"/>
          </a:p>
        </p:txBody>
      </p:sp>
    </p:spTree>
    <p:extLst>
      <p:ext uri="{BB962C8B-B14F-4D97-AF65-F5344CB8AC3E}">
        <p14:creationId xmlns:p14="http://schemas.microsoft.com/office/powerpoint/2010/main" val="359856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5AA178-2031-EB77-BC01-D29A8DE44BA3}"/>
              </a:ext>
            </a:extLst>
          </p:cNvPr>
          <p:cNvSpPr>
            <a:spLocks noGrp="1"/>
          </p:cNvSpPr>
          <p:nvPr>
            <p:ph type="title"/>
          </p:nvPr>
        </p:nvSpPr>
        <p:spPr/>
        <p:txBody>
          <a:bodyPr/>
          <a:lstStyle/>
          <a:p>
            <a:r>
              <a:rPr lang="fr-FR" dirty="0"/>
              <a:t>Qu’est ce que </a:t>
            </a:r>
            <a:r>
              <a:rPr lang="fr-FR" dirty="0" err="1"/>
              <a:t>Smarty</a:t>
            </a:r>
            <a:r>
              <a:rPr lang="fr-FR" dirty="0"/>
              <a:t>?</a:t>
            </a:r>
          </a:p>
        </p:txBody>
      </p:sp>
      <p:sp>
        <p:nvSpPr>
          <p:cNvPr id="3" name="Espace réservé du contenu 2">
            <a:extLst>
              <a:ext uri="{FF2B5EF4-FFF2-40B4-BE49-F238E27FC236}">
                <a16:creationId xmlns:a16="http://schemas.microsoft.com/office/drawing/2014/main" id="{76C96B6F-1DCE-8024-BE63-7A464C11A6B1}"/>
              </a:ext>
            </a:extLst>
          </p:cNvPr>
          <p:cNvSpPr>
            <a:spLocks noGrp="1"/>
          </p:cNvSpPr>
          <p:nvPr>
            <p:ph idx="1"/>
          </p:nvPr>
        </p:nvSpPr>
        <p:spPr/>
        <p:txBody>
          <a:bodyPr/>
          <a:lstStyle/>
          <a:p>
            <a:pPr marL="457200" indent="-457200">
              <a:buFont typeface="+mj-lt"/>
              <a:buAutoNum type="arabicPeriod" startAt="2"/>
            </a:pPr>
            <a:r>
              <a:rPr lang="fr-FR" b="1" i="0" dirty="0">
                <a:solidFill>
                  <a:schemeClr val="tx1"/>
                </a:solidFill>
                <a:effectLst/>
                <a:latin typeface="Söhne"/>
              </a:rPr>
              <a:t>Syntaxe simplifiée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propose une syntaxe simple et lisible pour les </a:t>
            </a:r>
            <a:r>
              <a:rPr lang="fr-FR" b="0" i="0" dirty="0" err="1">
                <a:solidFill>
                  <a:schemeClr val="tx1"/>
                </a:solidFill>
                <a:effectLst/>
                <a:latin typeface="Söhne"/>
              </a:rPr>
              <a:t>templates</a:t>
            </a:r>
            <a:r>
              <a:rPr lang="fr-FR" b="0" i="0" dirty="0">
                <a:solidFill>
                  <a:schemeClr val="tx1"/>
                </a:solidFill>
                <a:effectLst/>
                <a:latin typeface="Söhne"/>
              </a:rPr>
              <a:t>, facilitant la gestion du code HTML et l'insertion de balises PHP pour récupérer et afficher des données dynamiques.</a:t>
            </a:r>
            <a:endParaRPr lang="fr-FR" dirty="0">
              <a:solidFill>
                <a:schemeClr val="tx1"/>
              </a:solidFill>
            </a:endParaRPr>
          </a:p>
        </p:txBody>
      </p:sp>
    </p:spTree>
    <p:extLst>
      <p:ext uri="{BB962C8B-B14F-4D97-AF65-F5344CB8AC3E}">
        <p14:creationId xmlns:p14="http://schemas.microsoft.com/office/powerpoint/2010/main" val="3958361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BAD78E-151E-32B6-1D0F-A61B3FC39C46}"/>
              </a:ext>
            </a:extLst>
          </p:cNvPr>
          <p:cNvSpPr>
            <a:spLocks noGrp="1"/>
          </p:cNvSpPr>
          <p:nvPr>
            <p:ph type="title"/>
          </p:nvPr>
        </p:nvSpPr>
        <p:spPr/>
        <p:txBody>
          <a:bodyPr/>
          <a:lstStyle/>
          <a:p>
            <a:r>
              <a:rPr lang="fr-FR" dirty="0"/>
              <a:t>Syntaxe des conditions</a:t>
            </a:r>
          </a:p>
        </p:txBody>
      </p:sp>
      <p:sp>
        <p:nvSpPr>
          <p:cNvPr id="3" name="Espace réservé du contenu 2">
            <a:extLst>
              <a:ext uri="{FF2B5EF4-FFF2-40B4-BE49-F238E27FC236}">
                <a16:creationId xmlns:a16="http://schemas.microsoft.com/office/drawing/2014/main" id="{41327FDC-EFCB-A6CF-4BC9-13304ACF968E}"/>
              </a:ext>
            </a:extLst>
          </p:cNvPr>
          <p:cNvSpPr>
            <a:spLocks noGrp="1"/>
          </p:cNvSpPr>
          <p:nvPr>
            <p:ph idx="1"/>
          </p:nvPr>
        </p:nvSpPr>
        <p:spPr/>
        <p:txBody>
          <a:bodyPr/>
          <a:lstStyle/>
          <a:p>
            <a:pPr marL="0" indent="0" algn="l">
              <a:buNone/>
            </a:pPr>
            <a:r>
              <a:rPr lang="fr-FR" b="1" i="0" dirty="0">
                <a:solidFill>
                  <a:schemeClr val="tx1"/>
                </a:solidFill>
                <a:effectLst/>
                <a:latin typeface="Söhne"/>
              </a:rPr>
              <a:t>Exemples :</a:t>
            </a:r>
          </a:p>
          <a:p>
            <a:pPr algn="l">
              <a:buFont typeface="Arial" panose="020B0604020202020204" pitchFamily="34" charset="0"/>
              <a:buChar char="•"/>
            </a:pPr>
            <a:r>
              <a:rPr lang="fr-FR" b="1" i="0" dirty="0">
                <a:solidFill>
                  <a:schemeClr val="tx1"/>
                </a:solidFill>
                <a:effectLst/>
                <a:latin typeface="Söhne"/>
              </a:rPr>
              <a:t>Combinaison de conditions :</a:t>
            </a:r>
          </a:p>
          <a:p>
            <a:pPr algn="l">
              <a:buFont typeface="Arial" panose="020B0604020202020204" pitchFamily="34" charset="0"/>
              <a:buChar char="•"/>
            </a:pPr>
            <a:endParaRPr lang="fr-FR" b="1" dirty="0">
              <a:solidFill>
                <a:schemeClr val="tx1"/>
              </a:solidFill>
              <a:latin typeface="Söhne"/>
            </a:endParaRPr>
          </a:p>
          <a:p>
            <a:pPr algn="l">
              <a:buFont typeface="Arial" panose="020B0604020202020204" pitchFamily="34" charset="0"/>
              <a:buChar char="•"/>
            </a:pPr>
            <a:endParaRPr lang="fr-FR" b="1" i="0" dirty="0">
              <a:solidFill>
                <a:schemeClr val="tx1"/>
              </a:solidFill>
              <a:effectLst/>
              <a:latin typeface="Söhne"/>
            </a:endParaRPr>
          </a:p>
          <a:p>
            <a:pPr algn="l">
              <a:buFont typeface="Arial" panose="020B0604020202020204" pitchFamily="34" charset="0"/>
              <a:buChar char="•"/>
            </a:pPr>
            <a:endParaRPr lang="fr-FR" b="1" dirty="0">
              <a:solidFill>
                <a:schemeClr val="tx1"/>
              </a:solidFill>
              <a:latin typeface="Söhne"/>
            </a:endParaRPr>
          </a:p>
          <a:p>
            <a:pPr algn="l">
              <a:buFont typeface="Arial" panose="020B0604020202020204" pitchFamily="34" charset="0"/>
              <a:buChar char="•"/>
            </a:pPr>
            <a:endParaRPr lang="fr-FR" b="1" i="0" dirty="0">
              <a:solidFill>
                <a:schemeClr val="tx1"/>
              </a:solidFill>
              <a:effectLst/>
              <a:latin typeface="Söhne"/>
            </a:endParaRPr>
          </a:p>
          <a:p>
            <a:pPr marL="0" indent="0" algn="l">
              <a:buNone/>
            </a:pPr>
            <a:r>
              <a:rPr lang="fr-FR" b="0" i="0" dirty="0">
                <a:solidFill>
                  <a:schemeClr val="tx1"/>
                </a:solidFill>
                <a:effectLst/>
                <a:latin typeface="Söhne"/>
              </a:rPr>
              <a:t>Cette condition vérifie si la variable </a:t>
            </a:r>
            <a:r>
              <a:rPr lang="fr-FR" dirty="0">
                <a:solidFill>
                  <a:schemeClr val="tx1"/>
                </a:solidFill>
              </a:rPr>
              <a:t>$</a:t>
            </a:r>
            <a:r>
              <a:rPr lang="fr-FR" dirty="0" err="1">
                <a:solidFill>
                  <a:schemeClr val="tx1"/>
                </a:solidFill>
              </a:rPr>
              <a:t>age</a:t>
            </a:r>
            <a:r>
              <a:rPr lang="fr-FR" b="0" i="0" dirty="0">
                <a:solidFill>
                  <a:schemeClr val="tx1"/>
                </a:solidFill>
                <a:effectLst/>
                <a:latin typeface="Söhne"/>
              </a:rPr>
              <a:t> est supérieure ou égale à 18 et si la variable </a:t>
            </a:r>
            <a:r>
              <a:rPr lang="fr-FR" dirty="0">
                <a:solidFill>
                  <a:schemeClr val="tx1"/>
                </a:solidFill>
              </a:rPr>
              <a:t>$ville</a:t>
            </a:r>
            <a:r>
              <a:rPr lang="fr-FR" b="0" i="0" dirty="0">
                <a:solidFill>
                  <a:schemeClr val="tx1"/>
                </a:solidFill>
                <a:effectLst/>
                <a:latin typeface="Söhne"/>
              </a:rPr>
              <a:t> est égale à "Paris".</a:t>
            </a:r>
          </a:p>
          <a:p>
            <a:pPr marL="0" indent="0">
              <a:buNone/>
            </a:pPr>
            <a:endParaRPr lang="fr-FR" dirty="0"/>
          </a:p>
        </p:txBody>
      </p:sp>
      <p:pic>
        <p:nvPicPr>
          <p:cNvPr id="5" name="Image 4">
            <a:extLst>
              <a:ext uri="{FF2B5EF4-FFF2-40B4-BE49-F238E27FC236}">
                <a16:creationId xmlns:a16="http://schemas.microsoft.com/office/drawing/2014/main" id="{3553444F-9E1B-FD76-51A0-7991AE21909A}"/>
              </a:ext>
            </a:extLst>
          </p:cNvPr>
          <p:cNvPicPr>
            <a:picLocks noChangeAspect="1"/>
          </p:cNvPicPr>
          <p:nvPr/>
        </p:nvPicPr>
        <p:blipFill>
          <a:blip r:embed="rId2"/>
          <a:stretch>
            <a:fillRect/>
          </a:stretch>
        </p:blipFill>
        <p:spPr>
          <a:xfrm>
            <a:off x="1490597" y="3130376"/>
            <a:ext cx="7015184" cy="1284708"/>
          </a:xfrm>
          <a:prstGeom prst="rect">
            <a:avLst/>
          </a:prstGeom>
        </p:spPr>
      </p:pic>
    </p:spTree>
    <p:extLst>
      <p:ext uri="{BB962C8B-B14F-4D97-AF65-F5344CB8AC3E}">
        <p14:creationId xmlns:p14="http://schemas.microsoft.com/office/powerpoint/2010/main" val="2165264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2095E2-31EE-8359-B8E2-E2FA19320143}"/>
              </a:ext>
            </a:extLst>
          </p:cNvPr>
          <p:cNvSpPr>
            <a:spLocks noGrp="1"/>
          </p:cNvSpPr>
          <p:nvPr>
            <p:ph type="title"/>
          </p:nvPr>
        </p:nvSpPr>
        <p:spPr/>
        <p:txBody>
          <a:bodyPr/>
          <a:lstStyle/>
          <a:p>
            <a:r>
              <a:rPr lang="fr-FR" dirty="0"/>
              <a:t>Syntaxe des conditions</a:t>
            </a:r>
          </a:p>
        </p:txBody>
      </p:sp>
      <p:sp>
        <p:nvSpPr>
          <p:cNvPr id="3" name="Espace réservé du contenu 2">
            <a:extLst>
              <a:ext uri="{FF2B5EF4-FFF2-40B4-BE49-F238E27FC236}">
                <a16:creationId xmlns:a16="http://schemas.microsoft.com/office/drawing/2014/main" id="{BAC4BB0C-B16A-4C7C-B36E-C8A6CFA13875}"/>
              </a:ext>
            </a:extLst>
          </p:cNvPr>
          <p:cNvSpPr>
            <a:spLocks noGrp="1"/>
          </p:cNvSpPr>
          <p:nvPr>
            <p:ph idx="1"/>
          </p:nvPr>
        </p:nvSpPr>
        <p:spPr/>
        <p:txBody>
          <a:bodyPr/>
          <a:lstStyle/>
          <a:p>
            <a:pPr algn="l"/>
            <a:r>
              <a:rPr lang="fr-FR" b="1" i="0" dirty="0">
                <a:solidFill>
                  <a:schemeClr val="tx1"/>
                </a:solidFill>
                <a:effectLst/>
                <a:latin typeface="Söhne"/>
              </a:rPr>
              <a:t>Conditions imbriquées :</a:t>
            </a:r>
            <a:endParaRPr lang="fr-FR" b="0" i="0" dirty="0">
              <a:solidFill>
                <a:schemeClr val="tx1"/>
              </a:solidFill>
              <a:effectLst/>
              <a:latin typeface="Söhne"/>
            </a:endParaRPr>
          </a:p>
          <a:p>
            <a:pPr marL="0" indent="0" algn="l">
              <a:buNone/>
            </a:pPr>
            <a:r>
              <a:rPr lang="fr-FR" b="0" i="0" dirty="0">
                <a:solidFill>
                  <a:schemeClr val="tx1"/>
                </a:solidFill>
                <a:effectLst/>
                <a:latin typeface="Söhne"/>
              </a:rPr>
              <a:t>Vous pouvez imbriquer des conditions pour des évaluations plus complexes :</a:t>
            </a:r>
          </a:p>
          <a:p>
            <a:pPr marL="0" indent="0">
              <a:buNone/>
            </a:pPr>
            <a:endParaRPr lang="fr-FR" dirty="0"/>
          </a:p>
        </p:txBody>
      </p:sp>
      <p:pic>
        <p:nvPicPr>
          <p:cNvPr id="5" name="Image 4">
            <a:extLst>
              <a:ext uri="{FF2B5EF4-FFF2-40B4-BE49-F238E27FC236}">
                <a16:creationId xmlns:a16="http://schemas.microsoft.com/office/drawing/2014/main" id="{30A83A1C-168E-973C-7B17-4038808C4132}"/>
              </a:ext>
            </a:extLst>
          </p:cNvPr>
          <p:cNvPicPr>
            <a:picLocks noChangeAspect="1"/>
          </p:cNvPicPr>
          <p:nvPr/>
        </p:nvPicPr>
        <p:blipFill>
          <a:blip r:embed="rId2"/>
          <a:stretch>
            <a:fillRect/>
          </a:stretch>
        </p:blipFill>
        <p:spPr>
          <a:xfrm>
            <a:off x="1346461" y="3279088"/>
            <a:ext cx="4889500" cy="2933700"/>
          </a:xfrm>
          <a:prstGeom prst="rect">
            <a:avLst/>
          </a:prstGeom>
        </p:spPr>
      </p:pic>
      <p:sp>
        <p:nvSpPr>
          <p:cNvPr id="6" name="ZoneTexte 5">
            <a:extLst>
              <a:ext uri="{FF2B5EF4-FFF2-40B4-BE49-F238E27FC236}">
                <a16:creationId xmlns:a16="http://schemas.microsoft.com/office/drawing/2014/main" id="{11E183A8-63F0-ACCF-00E0-982EDA153200}"/>
              </a:ext>
            </a:extLst>
          </p:cNvPr>
          <p:cNvSpPr txBox="1"/>
          <p:nvPr/>
        </p:nvSpPr>
        <p:spPr>
          <a:xfrm>
            <a:off x="6848349" y="5299253"/>
            <a:ext cx="4785780" cy="923330"/>
          </a:xfrm>
          <a:prstGeom prst="rect">
            <a:avLst/>
          </a:prstGeom>
          <a:noFill/>
        </p:spPr>
        <p:txBody>
          <a:bodyPr wrap="square" rtlCol="0">
            <a:spAutoFit/>
          </a:bodyPr>
          <a:lstStyle/>
          <a:p>
            <a:r>
              <a:rPr lang="fr-FR" b="0" i="0" dirty="0">
                <a:effectLst/>
                <a:latin typeface="Söhne"/>
              </a:rPr>
              <a:t>Cette structure de conditions vérifie d'abord si le rôle est "admin", puis vérifie l'autorisation en fonction de cette condition.</a:t>
            </a:r>
            <a:endParaRPr lang="fr-FR" dirty="0"/>
          </a:p>
        </p:txBody>
      </p:sp>
    </p:spTree>
    <p:extLst>
      <p:ext uri="{BB962C8B-B14F-4D97-AF65-F5344CB8AC3E}">
        <p14:creationId xmlns:p14="http://schemas.microsoft.com/office/powerpoint/2010/main" val="563789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BD117-55CA-4B60-AE55-0242D57DB605}"/>
              </a:ext>
            </a:extLst>
          </p:cNvPr>
          <p:cNvSpPr>
            <a:spLocks noGrp="1"/>
          </p:cNvSpPr>
          <p:nvPr>
            <p:ph type="title"/>
          </p:nvPr>
        </p:nvSpPr>
        <p:spPr/>
        <p:txBody>
          <a:bodyPr/>
          <a:lstStyle/>
          <a:p>
            <a:r>
              <a:rPr lang="fr-FR" dirty="0"/>
              <a:t>Syntaxe des conditions</a:t>
            </a:r>
          </a:p>
        </p:txBody>
      </p:sp>
      <p:sp>
        <p:nvSpPr>
          <p:cNvPr id="3" name="Espace réservé du contenu 2">
            <a:extLst>
              <a:ext uri="{FF2B5EF4-FFF2-40B4-BE49-F238E27FC236}">
                <a16:creationId xmlns:a16="http://schemas.microsoft.com/office/drawing/2014/main" id="{4E2406F7-D96E-DFEB-6C0B-44B5C5E7F8C9}"/>
              </a:ext>
            </a:extLst>
          </p:cNvPr>
          <p:cNvSpPr>
            <a:spLocks noGrp="1"/>
          </p:cNvSpPr>
          <p:nvPr>
            <p:ph idx="1"/>
          </p:nvPr>
        </p:nvSpPr>
        <p:spPr/>
        <p:txBody>
          <a:bodyPr/>
          <a:lstStyle/>
          <a:p>
            <a:r>
              <a:rPr lang="fr-FR" b="1" i="0" dirty="0">
                <a:solidFill>
                  <a:schemeClr val="tx1"/>
                </a:solidFill>
                <a:effectLst/>
                <a:latin typeface="Söhne"/>
              </a:rPr>
              <a:t>Utilisation d'opérateurs logiques :</a:t>
            </a:r>
          </a:p>
          <a:p>
            <a:endParaRPr lang="fr-FR" b="1" dirty="0">
              <a:solidFill>
                <a:schemeClr val="tx1"/>
              </a:solidFill>
              <a:latin typeface="Söhne"/>
            </a:endParaRPr>
          </a:p>
          <a:p>
            <a:endParaRPr lang="fr-FR" b="1" i="0" dirty="0">
              <a:solidFill>
                <a:schemeClr val="tx1"/>
              </a:solidFill>
              <a:effectLst/>
              <a:latin typeface="Söhne"/>
            </a:endParaRPr>
          </a:p>
          <a:p>
            <a:endParaRPr lang="fr-FR" b="1" dirty="0">
              <a:solidFill>
                <a:schemeClr val="tx1"/>
              </a:solidFill>
              <a:latin typeface="Söhne"/>
            </a:endParaRPr>
          </a:p>
          <a:p>
            <a:endParaRPr lang="fr-FR" b="1" i="0" dirty="0">
              <a:solidFill>
                <a:schemeClr val="tx1"/>
              </a:solidFill>
              <a:effectLst/>
              <a:latin typeface="Söhne"/>
            </a:endParaRPr>
          </a:p>
          <a:p>
            <a:pPr marL="0" indent="0">
              <a:buNone/>
            </a:pPr>
            <a:r>
              <a:rPr lang="fr-FR" b="0" i="0" dirty="0">
                <a:solidFill>
                  <a:schemeClr val="tx1"/>
                </a:solidFill>
                <a:effectLst/>
                <a:latin typeface="Söhne"/>
              </a:rPr>
              <a:t>Cette condition combine plusieurs critères en utilisant les opérateurs logiques </a:t>
            </a:r>
            <a:r>
              <a:rPr lang="fr-FR" dirty="0">
                <a:solidFill>
                  <a:schemeClr val="tx1"/>
                </a:solidFill>
              </a:rPr>
              <a:t>and</a:t>
            </a:r>
            <a:r>
              <a:rPr lang="fr-FR" b="0" i="0" dirty="0">
                <a:solidFill>
                  <a:schemeClr val="tx1"/>
                </a:solidFill>
                <a:effectLst/>
                <a:latin typeface="Söhne"/>
              </a:rPr>
              <a:t> et </a:t>
            </a:r>
            <a:r>
              <a:rPr lang="fr-FR" dirty="0">
                <a:solidFill>
                  <a:schemeClr val="tx1"/>
                </a:solidFill>
              </a:rPr>
              <a:t>or</a:t>
            </a:r>
            <a:r>
              <a:rPr lang="fr-FR" b="0" i="0" dirty="0">
                <a:solidFill>
                  <a:schemeClr val="tx1"/>
                </a:solidFill>
                <a:effectLst/>
                <a:latin typeface="Söhne"/>
              </a:rPr>
              <a:t>.</a:t>
            </a:r>
            <a:endParaRPr lang="fr-FR" b="1" i="0" dirty="0">
              <a:solidFill>
                <a:schemeClr val="tx1"/>
              </a:solidFill>
              <a:effectLst/>
              <a:latin typeface="Söhne"/>
            </a:endParaRPr>
          </a:p>
          <a:p>
            <a:pPr marL="0" indent="0">
              <a:buNone/>
            </a:pPr>
            <a:endParaRPr lang="fr-FR" dirty="0">
              <a:solidFill>
                <a:schemeClr val="tx1"/>
              </a:solidFill>
            </a:endParaRPr>
          </a:p>
        </p:txBody>
      </p:sp>
      <p:pic>
        <p:nvPicPr>
          <p:cNvPr id="5" name="Image 4">
            <a:extLst>
              <a:ext uri="{FF2B5EF4-FFF2-40B4-BE49-F238E27FC236}">
                <a16:creationId xmlns:a16="http://schemas.microsoft.com/office/drawing/2014/main" id="{054D4B5F-44D2-3B8D-2F82-CF59C96E4279}"/>
              </a:ext>
            </a:extLst>
          </p:cNvPr>
          <p:cNvPicPr>
            <a:picLocks noChangeAspect="1"/>
          </p:cNvPicPr>
          <p:nvPr/>
        </p:nvPicPr>
        <p:blipFill>
          <a:blip r:embed="rId2"/>
          <a:stretch>
            <a:fillRect/>
          </a:stretch>
        </p:blipFill>
        <p:spPr>
          <a:xfrm>
            <a:off x="1251678" y="2780778"/>
            <a:ext cx="9051419" cy="1026178"/>
          </a:xfrm>
          <a:prstGeom prst="rect">
            <a:avLst/>
          </a:prstGeom>
        </p:spPr>
      </p:pic>
    </p:spTree>
    <p:extLst>
      <p:ext uri="{BB962C8B-B14F-4D97-AF65-F5344CB8AC3E}">
        <p14:creationId xmlns:p14="http://schemas.microsoft.com/office/powerpoint/2010/main" val="2462008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DEF059-0C58-603D-1DF1-06093A2C1A2A}"/>
              </a:ext>
            </a:extLst>
          </p:cNvPr>
          <p:cNvSpPr>
            <a:spLocks noGrp="1"/>
          </p:cNvSpPr>
          <p:nvPr>
            <p:ph type="title"/>
          </p:nvPr>
        </p:nvSpPr>
        <p:spPr/>
        <p:txBody>
          <a:bodyPr/>
          <a:lstStyle/>
          <a:p>
            <a:r>
              <a:rPr lang="fr-FR" dirty="0"/>
              <a:t>Syntaxe des conditions</a:t>
            </a:r>
          </a:p>
        </p:txBody>
      </p:sp>
      <p:sp>
        <p:nvSpPr>
          <p:cNvPr id="3" name="Espace réservé du contenu 2">
            <a:extLst>
              <a:ext uri="{FF2B5EF4-FFF2-40B4-BE49-F238E27FC236}">
                <a16:creationId xmlns:a16="http://schemas.microsoft.com/office/drawing/2014/main" id="{BF3CAF6D-682C-6202-0319-E4E02F2EC709}"/>
              </a:ext>
            </a:extLst>
          </p:cNvPr>
          <p:cNvSpPr>
            <a:spLocks noGrp="1"/>
          </p:cNvSpPr>
          <p:nvPr>
            <p:ph idx="1"/>
          </p:nvPr>
        </p:nvSpPr>
        <p:spPr/>
        <p:txBody>
          <a:bodyPr/>
          <a:lstStyle/>
          <a:p>
            <a:pPr algn="l"/>
            <a:r>
              <a:rPr lang="fr-FR" b="1" i="0" dirty="0">
                <a:solidFill>
                  <a:schemeClr val="tx1"/>
                </a:solidFill>
                <a:effectLst/>
                <a:latin typeface="Söhne"/>
              </a:rPr>
              <a:t>Fonctions intégrées pour les conditions :</a:t>
            </a:r>
          </a:p>
          <a:p>
            <a:pPr marL="0" indent="0" algn="l">
              <a:buNone/>
            </a:pPr>
            <a:r>
              <a:rPr lang="fr-FR" b="0" i="0" dirty="0" err="1">
                <a:solidFill>
                  <a:schemeClr val="tx1"/>
                </a:solidFill>
                <a:effectLst/>
                <a:latin typeface="Söhne"/>
              </a:rPr>
              <a:t>Smarty</a:t>
            </a:r>
            <a:r>
              <a:rPr lang="fr-FR" b="0" i="0" dirty="0">
                <a:solidFill>
                  <a:schemeClr val="tx1"/>
                </a:solidFill>
                <a:effectLst/>
                <a:latin typeface="Söhne"/>
              </a:rPr>
              <a:t> offre également des fonctions intégrées qui peuvent être utilisées dans les conditions, telles que </a:t>
            </a:r>
            <a:r>
              <a:rPr lang="fr-FR" b="0" i="0" dirty="0" err="1">
                <a:solidFill>
                  <a:schemeClr val="tx1"/>
                </a:solidFill>
                <a:effectLst/>
                <a:latin typeface="Söhne"/>
              </a:rPr>
              <a:t>isset</a:t>
            </a:r>
            <a:r>
              <a:rPr lang="fr-FR" b="0" i="0" dirty="0">
                <a:solidFill>
                  <a:schemeClr val="tx1"/>
                </a:solidFill>
                <a:effectLst/>
                <a:latin typeface="Söhne"/>
              </a:rPr>
              <a:t>, </a:t>
            </a:r>
            <a:r>
              <a:rPr lang="fr-FR" b="0" i="0" dirty="0" err="1">
                <a:solidFill>
                  <a:schemeClr val="tx1"/>
                </a:solidFill>
                <a:effectLst/>
                <a:latin typeface="Söhne"/>
              </a:rPr>
              <a:t>empty</a:t>
            </a:r>
            <a:r>
              <a:rPr lang="fr-FR" b="0" i="0" dirty="0">
                <a:solidFill>
                  <a:schemeClr val="tx1"/>
                </a:solidFill>
                <a:effectLst/>
                <a:latin typeface="Söhne"/>
              </a:rPr>
              <a:t>, </a:t>
            </a:r>
            <a:r>
              <a:rPr lang="fr-FR" b="0" i="0" dirty="0" err="1">
                <a:solidFill>
                  <a:schemeClr val="tx1"/>
                </a:solidFill>
                <a:effectLst/>
                <a:latin typeface="Söhne"/>
              </a:rPr>
              <a:t>is_numeric</a:t>
            </a:r>
            <a:r>
              <a:rPr lang="fr-FR" b="0" i="0" dirty="0">
                <a:solidFill>
                  <a:schemeClr val="tx1"/>
                </a:solidFill>
                <a:effectLst/>
                <a:latin typeface="Söhne"/>
              </a:rPr>
              <a:t>, etc. Ces fonctions facilitent les vérifications conditionnelles sur les variables.</a:t>
            </a:r>
          </a:p>
          <a:p>
            <a:pPr marL="0" indent="0">
              <a:buNone/>
            </a:pPr>
            <a:endParaRPr lang="fr-FR" dirty="0"/>
          </a:p>
        </p:txBody>
      </p:sp>
    </p:spTree>
    <p:extLst>
      <p:ext uri="{BB962C8B-B14F-4D97-AF65-F5344CB8AC3E}">
        <p14:creationId xmlns:p14="http://schemas.microsoft.com/office/powerpoint/2010/main" val="3570724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678CE4-12D3-295A-C39C-E6E2FC108354}"/>
              </a:ext>
            </a:extLst>
          </p:cNvPr>
          <p:cNvSpPr>
            <a:spLocks noGrp="1"/>
          </p:cNvSpPr>
          <p:nvPr>
            <p:ph type="title"/>
          </p:nvPr>
        </p:nvSpPr>
        <p:spPr/>
        <p:txBody>
          <a:bodyPr/>
          <a:lstStyle/>
          <a:p>
            <a:r>
              <a:rPr lang="fr-FR" dirty="0"/>
              <a:t>Boucle</a:t>
            </a:r>
          </a:p>
        </p:txBody>
      </p:sp>
      <p:sp>
        <p:nvSpPr>
          <p:cNvPr id="3" name="Espace réservé du texte 2">
            <a:extLst>
              <a:ext uri="{FF2B5EF4-FFF2-40B4-BE49-F238E27FC236}">
                <a16:creationId xmlns:a16="http://schemas.microsoft.com/office/drawing/2014/main" id="{95E76143-E176-6396-E4C7-23C88EF87D68}"/>
              </a:ext>
            </a:extLst>
          </p:cNvPr>
          <p:cNvSpPr>
            <a:spLocks noGrp="1"/>
          </p:cNvSpPr>
          <p:nvPr>
            <p:ph type="body" idx="1"/>
          </p:nvPr>
        </p:nvSpPr>
        <p:spPr/>
        <p:txBody>
          <a:bodyPr/>
          <a:lstStyle/>
          <a:p>
            <a:r>
              <a:rPr lang="fr-FR" dirty="0"/>
              <a:t>Syntaxe des boucles</a:t>
            </a:r>
          </a:p>
        </p:txBody>
      </p:sp>
    </p:spTree>
    <p:extLst>
      <p:ext uri="{BB962C8B-B14F-4D97-AF65-F5344CB8AC3E}">
        <p14:creationId xmlns:p14="http://schemas.microsoft.com/office/powerpoint/2010/main" val="17252933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38984D-6A8F-B92A-33EC-E20CBEFBB790}"/>
              </a:ext>
            </a:extLst>
          </p:cNvPr>
          <p:cNvSpPr>
            <a:spLocks noGrp="1"/>
          </p:cNvSpPr>
          <p:nvPr>
            <p:ph type="title"/>
          </p:nvPr>
        </p:nvSpPr>
        <p:spPr/>
        <p:txBody>
          <a:bodyPr/>
          <a:lstStyle/>
          <a:p>
            <a:r>
              <a:rPr lang="fr-FR" dirty="0"/>
              <a:t>Syntaxe des boucles</a:t>
            </a:r>
          </a:p>
        </p:txBody>
      </p:sp>
      <p:sp>
        <p:nvSpPr>
          <p:cNvPr id="3" name="Espace réservé du contenu 2">
            <a:extLst>
              <a:ext uri="{FF2B5EF4-FFF2-40B4-BE49-F238E27FC236}">
                <a16:creationId xmlns:a16="http://schemas.microsoft.com/office/drawing/2014/main" id="{CF13FFBD-7FCF-0AE9-141D-BB0D16AF2DFD}"/>
              </a:ext>
            </a:extLst>
          </p:cNvPr>
          <p:cNvSpPr>
            <a:spLocks noGrp="1"/>
          </p:cNvSpPr>
          <p:nvPr>
            <p:ph idx="1"/>
          </p:nvPr>
        </p:nvSpPr>
        <p:spPr/>
        <p:txBody>
          <a:bodyPr/>
          <a:lstStyle/>
          <a:p>
            <a:pPr marL="0" indent="0" algn="l">
              <a:buNone/>
            </a:pPr>
            <a:r>
              <a:rPr lang="fr-FR" b="0" i="0" dirty="0">
                <a:solidFill>
                  <a:schemeClr val="tx1"/>
                </a:solidFill>
                <a:effectLst/>
                <a:latin typeface="Söhne"/>
              </a:rPr>
              <a:t>La syntaxe des boucles dans </a:t>
            </a:r>
            <a:r>
              <a:rPr lang="fr-FR" b="0" i="0" dirty="0" err="1">
                <a:solidFill>
                  <a:schemeClr val="tx1"/>
                </a:solidFill>
                <a:effectLst/>
                <a:latin typeface="Söhne"/>
              </a:rPr>
              <a:t>Smarty</a:t>
            </a:r>
            <a:r>
              <a:rPr lang="fr-FR" b="0" i="0" dirty="0">
                <a:solidFill>
                  <a:schemeClr val="tx1"/>
                </a:solidFill>
                <a:effectLst/>
                <a:latin typeface="Söhne"/>
              </a:rPr>
              <a:t> permet de parcourir des tableaux, des listes, des objets ou d'autres structures de données. </a:t>
            </a:r>
            <a:r>
              <a:rPr lang="fr-FR" b="0" i="0" dirty="0" err="1">
                <a:solidFill>
                  <a:schemeClr val="tx1"/>
                </a:solidFill>
                <a:effectLst/>
                <a:latin typeface="Söhne"/>
              </a:rPr>
              <a:t>Smarty</a:t>
            </a:r>
            <a:r>
              <a:rPr lang="fr-FR" b="0" i="0" dirty="0">
                <a:solidFill>
                  <a:schemeClr val="tx1"/>
                </a:solidFill>
                <a:effectLst/>
                <a:latin typeface="Söhne"/>
              </a:rPr>
              <a:t> propose une syntaxe claire et concise pour les boucles, rendant le code plus lisible et facile à maintenir. Voici la syntaxe de base pour les boucles dans </a:t>
            </a:r>
            <a:r>
              <a:rPr lang="fr-FR" b="0" i="0" dirty="0" err="1">
                <a:solidFill>
                  <a:schemeClr val="tx1"/>
                </a:solidFill>
                <a:effectLst/>
                <a:latin typeface="Söhne"/>
              </a:rPr>
              <a:t>Smarty</a:t>
            </a:r>
            <a:r>
              <a:rPr lang="fr-FR" b="0" i="0" dirty="0">
                <a:solidFill>
                  <a:schemeClr val="tx1"/>
                </a:solidFill>
                <a:effectLst/>
                <a:latin typeface="Söhne"/>
              </a:rPr>
              <a:t> :</a:t>
            </a:r>
          </a:p>
          <a:p>
            <a:pPr marL="0" indent="0">
              <a:buNone/>
            </a:pPr>
            <a:br>
              <a:rPr lang="fr-FR" dirty="0">
                <a:solidFill>
                  <a:schemeClr val="tx1"/>
                </a:solidFill>
              </a:rPr>
            </a:br>
            <a:endParaRPr lang="fr-FR" dirty="0">
              <a:solidFill>
                <a:schemeClr val="tx1"/>
              </a:solidFill>
            </a:endParaRPr>
          </a:p>
        </p:txBody>
      </p:sp>
    </p:spTree>
    <p:extLst>
      <p:ext uri="{BB962C8B-B14F-4D97-AF65-F5344CB8AC3E}">
        <p14:creationId xmlns:p14="http://schemas.microsoft.com/office/powerpoint/2010/main" val="4992924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09565D-EAF4-3495-09B5-4B7C2A88A0D9}"/>
              </a:ext>
            </a:extLst>
          </p:cNvPr>
          <p:cNvSpPr>
            <a:spLocks noGrp="1"/>
          </p:cNvSpPr>
          <p:nvPr>
            <p:ph type="title"/>
          </p:nvPr>
        </p:nvSpPr>
        <p:spPr/>
        <p:txBody>
          <a:bodyPr/>
          <a:lstStyle/>
          <a:p>
            <a:r>
              <a:rPr lang="fr-FR" dirty="0"/>
              <a:t>Syntaxe des boucles</a:t>
            </a:r>
          </a:p>
        </p:txBody>
      </p:sp>
      <p:sp>
        <p:nvSpPr>
          <p:cNvPr id="3" name="Espace réservé du contenu 2">
            <a:extLst>
              <a:ext uri="{FF2B5EF4-FFF2-40B4-BE49-F238E27FC236}">
                <a16:creationId xmlns:a16="http://schemas.microsoft.com/office/drawing/2014/main" id="{826CD57C-3E0D-AC64-CE65-6B0720C6F6F9}"/>
              </a:ext>
            </a:extLst>
          </p:cNvPr>
          <p:cNvSpPr>
            <a:spLocks noGrp="1"/>
          </p:cNvSpPr>
          <p:nvPr>
            <p:ph idx="1"/>
          </p:nvPr>
        </p:nvSpPr>
        <p:spPr>
          <a:xfrm>
            <a:off x="1138944" y="2260949"/>
            <a:ext cx="10178322" cy="3593591"/>
          </a:xfrm>
        </p:spPr>
        <p:txBody>
          <a:bodyPr>
            <a:normAutofit lnSpcReduction="10000"/>
          </a:bodyPr>
          <a:lstStyle/>
          <a:p>
            <a:pPr algn="l"/>
            <a:r>
              <a:rPr lang="fr-FR" b="1" i="0" dirty="0">
                <a:solidFill>
                  <a:schemeClr val="tx1"/>
                </a:solidFill>
                <a:effectLst/>
                <a:latin typeface="Söhne"/>
              </a:rPr>
              <a:t>Boucle </a:t>
            </a:r>
            <a:r>
              <a:rPr lang="fr-FR" b="1" i="0" dirty="0" err="1">
                <a:solidFill>
                  <a:schemeClr val="tx1"/>
                </a:solidFill>
                <a:effectLst/>
                <a:latin typeface="Söhne"/>
              </a:rPr>
              <a:t>foreach</a:t>
            </a:r>
            <a:r>
              <a:rPr lang="fr-FR" b="1" i="0" dirty="0">
                <a:solidFill>
                  <a:schemeClr val="tx1"/>
                </a:solidFill>
                <a:effectLst/>
                <a:latin typeface="Söhne"/>
              </a:rPr>
              <a:t> :</a:t>
            </a:r>
            <a:endParaRPr lang="fr-FR" b="0" i="0" dirty="0">
              <a:solidFill>
                <a:schemeClr val="tx1"/>
              </a:solidFill>
              <a:effectLst/>
              <a:latin typeface="Söhne"/>
            </a:endParaRPr>
          </a:p>
          <a:p>
            <a:pPr marL="0" indent="0" algn="l">
              <a:buNone/>
            </a:pPr>
            <a:r>
              <a:rPr lang="fr-FR" b="0" i="0" dirty="0">
                <a:solidFill>
                  <a:schemeClr val="tx1"/>
                </a:solidFill>
                <a:effectLst/>
                <a:latin typeface="Söhne"/>
              </a:rPr>
              <a:t>Utilisation de la balise {</a:t>
            </a:r>
            <a:r>
              <a:rPr lang="fr-FR" b="0" i="0" dirty="0" err="1">
                <a:solidFill>
                  <a:schemeClr val="tx1"/>
                </a:solidFill>
                <a:effectLst/>
                <a:latin typeface="Söhne"/>
              </a:rPr>
              <a:t>foreach</a:t>
            </a:r>
            <a:r>
              <a:rPr lang="fr-FR" b="0" i="0" dirty="0">
                <a:solidFill>
                  <a:schemeClr val="tx1"/>
                </a:solidFill>
                <a:effectLst/>
                <a:latin typeface="Söhne"/>
              </a:rPr>
              <a:t>} ... {/</a:t>
            </a:r>
            <a:r>
              <a:rPr lang="fr-FR" b="0" i="0" dirty="0" err="1">
                <a:solidFill>
                  <a:schemeClr val="tx1"/>
                </a:solidFill>
                <a:effectLst/>
                <a:latin typeface="Söhne"/>
              </a:rPr>
              <a:t>foreach</a:t>
            </a:r>
            <a:r>
              <a:rPr lang="fr-FR" b="0" i="0" dirty="0">
                <a:solidFill>
                  <a:schemeClr val="tx1"/>
                </a:solidFill>
                <a:effectLst/>
                <a:latin typeface="Söhne"/>
              </a:rPr>
              <a:t>} pour parcourir un tableau ou une liste :</a:t>
            </a:r>
          </a:p>
          <a:p>
            <a:pPr marL="0" indent="0" algn="l">
              <a:buNone/>
            </a:pPr>
            <a:endParaRPr lang="fr-FR" dirty="0">
              <a:solidFill>
                <a:schemeClr val="tx1"/>
              </a:solidFill>
              <a:latin typeface="Söhne"/>
            </a:endParaRPr>
          </a:p>
          <a:p>
            <a:pPr marL="0" indent="0" algn="l">
              <a:buNone/>
            </a:pPr>
            <a:endParaRPr lang="fr-FR" b="0" i="0" dirty="0">
              <a:solidFill>
                <a:schemeClr val="tx1"/>
              </a:solidFill>
              <a:effectLst/>
              <a:latin typeface="Söhne"/>
            </a:endParaRPr>
          </a:p>
          <a:p>
            <a:pPr marL="0" indent="0" algn="l">
              <a:buNone/>
            </a:pPr>
            <a:endParaRPr lang="fr-FR" dirty="0">
              <a:solidFill>
                <a:schemeClr val="tx1"/>
              </a:solidFill>
              <a:latin typeface="Söhne"/>
            </a:endParaRPr>
          </a:p>
          <a:p>
            <a:pPr marL="0" indent="0" algn="l">
              <a:buNone/>
            </a:pPr>
            <a:endParaRPr lang="fr-FR" b="0" i="0" dirty="0">
              <a:solidFill>
                <a:schemeClr val="tx1"/>
              </a:solidFill>
              <a:effectLst/>
              <a:latin typeface="Söhne"/>
            </a:endParaRPr>
          </a:p>
          <a:p>
            <a:pPr marL="0" indent="0" algn="l">
              <a:buNone/>
            </a:pPr>
            <a:r>
              <a:rPr lang="fr-FR" b="0" i="0" dirty="0">
                <a:solidFill>
                  <a:schemeClr val="tx1"/>
                </a:solidFill>
                <a:effectLst/>
                <a:latin typeface="Söhne"/>
              </a:rPr>
              <a:t>Cette boucle affiche le nom de chaque utilisateur dans le tableau $utilisateurs.</a:t>
            </a:r>
          </a:p>
          <a:p>
            <a:pPr marL="0" indent="0">
              <a:buNone/>
            </a:pPr>
            <a:br>
              <a:rPr lang="fr-FR" dirty="0"/>
            </a:br>
            <a:endParaRPr lang="fr-FR" b="0" i="0" dirty="0">
              <a:solidFill>
                <a:schemeClr val="tx1"/>
              </a:solidFill>
              <a:effectLst/>
              <a:latin typeface="Söhne"/>
            </a:endParaRPr>
          </a:p>
          <a:p>
            <a:pPr marL="0" indent="0" algn="l">
              <a:buNone/>
            </a:pPr>
            <a:endParaRPr lang="fr-FR" b="0" i="0" dirty="0">
              <a:solidFill>
                <a:schemeClr val="tx1"/>
              </a:solidFill>
              <a:effectLst/>
              <a:latin typeface="Söhne"/>
            </a:endParaRPr>
          </a:p>
          <a:p>
            <a:endParaRPr lang="fr-FR" dirty="0"/>
          </a:p>
        </p:txBody>
      </p:sp>
      <p:pic>
        <p:nvPicPr>
          <p:cNvPr id="5" name="Image 4">
            <a:extLst>
              <a:ext uri="{FF2B5EF4-FFF2-40B4-BE49-F238E27FC236}">
                <a16:creationId xmlns:a16="http://schemas.microsoft.com/office/drawing/2014/main" id="{BB6D48C6-5600-4FD2-2B48-D0C097EBB563}"/>
              </a:ext>
            </a:extLst>
          </p:cNvPr>
          <p:cNvPicPr>
            <a:picLocks noChangeAspect="1"/>
          </p:cNvPicPr>
          <p:nvPr/>
        </p:nvPicPr>
        <p:blipFill>
          <a:blip r:embed="rId2"/>
          <a:stretch>
            <a:fillRect/>
          </a:stretch>
        </p:blipFill>
        <p:spPr>
          <a:xfrm>
            <a:off x="1540701" y="3280253"/>
            <a:ext cx="7058938" cy="1278793"/>
          </a:xfrm>
          <a:prstGeom prst="rect">
            <a:avLst/>
          </a:prstGeom>
        </p:spPr>
      </p:pic>
    </p:spTree>
    <p:extLst>
      <p:ext uri="{BB962C8B-B14F-4D97-AF65-F5344CB8AC3E}">
        <p14:creationId xmlns:p14="http://schemas.microsoft.com/office/powerpoint/2010/main" val="32943722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59CD40-FD49-634B-E5AC-3A62FD89F479}"/>
              </a:ext>
            </a:extLst>
          </p:cNvPr>
          <p:cNvSpPr>
            <a:spLocks noGrp="1"/>
          </p:cNvSpPr>
          <p:nvPr>
            <p:ph type="title"/>
          </p:nvPr>
        </p:nvSpPr>
        <p:spPr/>
        <p:txBody>
          <a:bodyPr/>
          <a:lstStyle/>
          <a:p>
            <a:r>
              <a:rPr lang="fr-FR" dirty="0"/>
              <a:t>Syntaxe des boucles</a:t>
            </a:r>
          </a:p>
        </p:txBody>
      </p:sp>
      <p:sp>
        <p:nvSpPr>
          <p:cNvPr id="3" name="Espace réservé du contenu 2">
            <a:extLst>
              <a:ext uri="{FF2B5EF4-FFF2-40B4-BE49-F238E27FC236}">
                <a16:creationId xmlns:a16="http://schemas.microsoft.com/office/drawing/2014/main" id="{F1B8A90A-509E-87DE-F42F-18D65D507294}"/>
              </a:ext>
            </a:extLst>
          </p:cNvPr>
          <p:cNvSpPr>
            <a:spLocks noGrp="1"/>
          </p:cNvSpPr>
          <p:nvPr>
            <p:ph idx="1"/>
          </p:nvPr>
        </p:nvSpPr>
        <p:spPr/>
        <p:txBody>
          <a:bodyPr>
            <a:normAutofit lnSpcReduction="10000"/>
          </a:bodyPr>
          <a:lstStyle/>
          <a:p>
            <a:pPr marL="0" indent="0" algn="l">
              <a:buNone/>
            </a:pPr>
            <a:r>
              <a:rPr lang="fr-FR" b="1" i="0" dirty="0">
                <a:solidFill>
                  <a:schemeClr val="tx1"/>
                </a:solidFill>
                <a:effectLst/>
                <a:latin typeface="Söhne"/>
              </a:rPr>
              <a:t>Options de la boucle </a:t>
            </a:r>
            <a:r>
              <a:rPr lang="fr-FR" b="1" i="0" dirty="0" err="1">
                <a:solidFill>
                  <a:schemeClr val="tx1"/>
                </a:solidFill>
                <a:effectLst/>
                <a:latin typeface="Söhne"/>
              </a:rPr>
              <a:t>foreach</a:t>
            </a:r>
            <a:r>
              <a:rPr lang="fr-FR" b="1" i="0" dirty="0">
                <a:solidFill>
                  <a:schemeClr val="tx1"/>
                </a:solidFill>
                <a:effectLst/>
                <a:latin typeface="Söhne"/>
              </a:rPr>
              <a:t> :</a:t>
            </a:r>
          </a:p>
          <a:p>
            <a:pPr algn="l">
              <a:buFont typeface="Arial" panose="020B0604020202020204" pitchFamily="34" charset="0"/>
              <a:buChar char="•"/>
            </a:pPr>
            <a:r>
              <a:rPr lang="fr-FR" b="1" i="0" dirty="0">
                <a:solidFill>
                  <a:schemeClr val="tx1"/>
                </a:solidFill>
                <a:effectLst/>
                <a:latin typeface="Söhne"/>
              </a:rPr>
              <a:t>Itération avec clé et valeur :</a:t>
            </a:r>
            <a:endParaRPr lang="fr-FR" b="0" i="0" dirty="0">
              <a:solidFill>
                <a:schemeClr val="tx1"/>
              </a:solidFill>
              <a:effectLst/>
              <a:latin typeface="Söhne"/>
            </a:endParaRPr>
          </a:p>
          <a:p>
            <a:pPr marL="0" indent="0" algn="l">
              <a:buNone/>
            </a:pPr>
            <a:r>
              <a:rPr lang="fr-FR" b="0" i="0" dirty="0">
                <a:solidFill>
                  <a:schemeClr val="tx1"/>
                </a:solidFill>
                <a:effectLst/>
                <a:latin typeface="Söhne"/>
              </a:rPr>
              <a:t>Vous pouvez également obtenir la clé (indice) lors du parcours d'un tableau associatif :</a:t>
            </a:r>
          </a:p>
          <a:p>
            <a:pPr marL="0" indent="0" algn="l">
              <a:buNone/>
            </a:pPr>
            <a:endParaRPr lang="fr-FR" dirty="0">
              <a:solidFill>
                <a:schemeClr val="tx1"/>
              </a:solidFill>
              <a:latin typeface="Söhne"/>
            </a:endParaRPr>
          </a:p>
          <a:p>
            <a:pPr marL="0" indent="0" algn="l">
              <a:buNone/>
            </a:pPr>
            <a:endParaRPr lang="fr-FR" b="0" i="0" dirty="0">
              <a:solidFill>
                <a:schemeClr val="tx1"/>
              </a:solidFill>
              <a:effectLst/>
              <a:latin typeface="Söhne"/>
            </a:endParaRPr>
          </a:p>
          <a:p>
            <a:pPr marL="0" indent="0" algn="l">
              <a:buNone/>
            </a:pPr>
            <a:endParaRPr lang="fr-FR" dirty="0">
              <a:solidFill>
                <a:schemeClr val="tx1"/>
              </a:solidFill>
              <a:latin typeface="Söhne"/>
            </a:endParaRPr>
          </a:p>
          <a:p>
            <a:pPr marL="0" indent="0" algn="l">
              <a:buNone/>
            </a:pPr>
            <a:endParaRPr lang="fr-FR" b="0" i="0" dirty="0">
              <a:solidFill>
                <a:schemeClr val="tx1"/>
              </a:solidFill>
              <a:effectLst/>
              <a:latin typeface="Söhne"/>
            </a:endParaRPr>
          </a:p>
          <a:p>
            <a:pPr marL="0" indent="0" algn="l">
              <a:buNone/>
            </a:pPr>
            <a:r>
              <a:rPr lang="fr-FR" b="0" i="0" dirty="0">
                <a:solidFill>
                  <a:schemeClr val="tx1"/>
                </a:solidFill>
                <a:effectLst/>
                <a:latin typeface="Söhne"/>
              </a:rPr>
              <a:t>Dans cet exemple, </a:t>
            </a:r>
            <a:r>
              <a:rPr lang="fr-FR" dirty="0">
                <a:solidFill>
                  <a:schemeClr val="tx1"/>
                </a:solidFill>
              </a:rPr>
              <a:t>$</a:t>
            </a:r>
            <a:r>
              <a:rPr lang="fr-FR" dirty="0" err="1">
                <a:solidFill>
                  <a:schemeClr val="tx1"/>
                </a:solidFill>
              </a:rPr>
              <a:t>cle</a:t>
            </a:r>
            <a:r>
              <a:rPr lang="fr-FR" b="0" i="0" dirty="0">
                <a:solidFill>
                  <a:schemeClr val="tx1"/>
                </a:solidFill>
                <a:effectLst/>
                <a:latin typeface="Söhne"/>
              </a:rPr>
              <a:t> représente la clé du tableau associatif, et </a:t>
            </a:r>
            <a:r>
              <a:rPr lang="fr-FR" dirty="0">
                <a:solidFill>
                  <a:schemeClr val="tx1"/>
                </a:solidFill>
              </a:rPr>
              <a:t>$utilisateur</a:t>
            </a:r>
            <a:r>
              <a:rPr lang="fr-FR" b="0" i="0" dirty="0">
                <a:solidFill>
                  <a:schemeClr val="tx1"/>
                </a:solidFill>
                <a:effectLst/>
                <a:latin typeface="Söhne"/>
              </a:rPr>
              <a:t> représente la valeur associée.</a:t>
            </a:r>
          </a:p>
          <a:p>
            <a:pPr marL="0" indent="0" algn="l">
              <a:buNone/>
            </a:pPr>
            <a:endParaRPr lang="fr-FR" b="0" i="0" dirty="0">
              <a:solidFill>
                <a:schemeClr val="tx1"/>
              </a:solidFill>
              <a:effectLst/>
              <a:latin typeface="Söhne"/>
            </a:endParaRPr>
          </a:p>
          <a:p>
            <a:pPr marL="0" indent="0">
              <a:buNone/>
            </a:pPr>
            <a:endParaRPr lang="fr-FR" dirty="0"/>
          </a:p>
        </p:txBody>
      </p:sp>
      <p:pic>
        <p:nvPicPr>
          <p:cNvPr id="5" name="Image 4">
            <a:extLst>
              <a:ext uri="{FF2B5EF4-FFF2-40B4-BE49-F238E27FC236}">
                <a16:creationId xmlns:a16="http://schemas.microsoft.com/office/drawing/2014/main" id="{E48941B2-8E3C-8DA0-D9D0-15CCE76D4CD0}"/>
              </a:ext>
            </a:extLst>
          </p:cNvPr>
          <p:cNvPicPr>
            <a:picLocks noChangeAspect="1"/>
          </p:cNvPicPr>
          <p:nvPr/>
        </p:nvPicPr>
        <p:blipFill>
          <a:blip r:embed="rId2"/>
          <a:stretch>
            <a:fillRect/>
          </a:stretch>
        </p:blipFill>
        <p:spPr>
          <a:xfrm>
            <a:off x="1251678" y="3591135"/>
            <a:ext cx="7805281" cy="1222514"/>
          </a:xfrm>
          <a:prstGeom prst="rect">
            <a:avLst/>
          </a:prstGeom>
        </p:spPr>
      </p:pic>
    </p:spTree>
    <p:extLst>
      <p:ext uri="{BB962C8B-B14F-4D97-AF65-F5344CB8AC3E}">
        <p14:creationId xmlns:p14="http://schemas.microsoft.com/office/powerpoint/2010/main" val="23238601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1D902-F52A-3385-618C-D88F6B1A3B15}"/>
              </a:ext>
            </a:extLst>
          </p:cNvPr>
          <p:cNvSpPr>
            <a:spLocks noGrp="1"/>
          </p:cNvSpPr>
          <p:nvPr>
            <p:ph type="title"/>
          </p:nvPr>
        </p:nvSpPr>
        <p:spPr/>
        <p:txBody>
          <a:bodyPr/>
          <a:lstStyle/>
          <a:p>
            <a:r>
              <a:rPr lang="fr-FR" dirty="0"/>
              <a:t>Syntaxe des boucles</a:t>
            </a:r>
          </a:p>
        </p:txBody>
      </p:sp>
      <p:sp>
        <p:nvSpPr>
          <p:cNvPr id="3" name="Espace réservé du contenu 2">
            <a:extLst>
              <a:ext uri="{FF2B5EF4-FFF2-40B4-BE49-F238E27FC236}">
                <a16:creationId xmlns:a16="http://schemas.microsoft.com/office/drawing/2014/main" id="{763A6BFA-0AF5-70F8-9B8F-E6273CFB9322}"/>
              </a:ext>
            </a:extLst>
          </p:cNvPr>
          <p:cNvSpPr>
            <a:spLocks noGrp="1"/>
          </p:cNvSpPr>
          <p:nvPr>
            <p:ph idx="1"/>
          </p:nvPr>
        </p:nvSpPr>
        <p:spPr/>
        <p:txBody>
          <a:bodyPr/>
          <a:lstStyle/>
          <a:p>
            <a:pPr algn="l"/>
            <a:r>
              <a:rPr lang="fr-FR" b="1" i="0" dirty="0">
                <a:solidFill>
                  <a:schemeClr val="tx1"/>
                </a:solidFill>
                <a:effectLst/>
                <a:latin typeface="Söhne"/>
              </a:rPr>
              <a:t>Parcours d'une plage numérique :</a:t>
            </a:r>
            <a:endParaRPr lang="fr-FR" b="0" i="0" dirty="0">
              <a:solidFill>
                <a:schemeClr val="tx1"/>
              </a:solidFill>
              <a:effectLst/>
              <a:latin typeface="Söhne"/>
            </a:endParaRPr>
          </a:p>
          <a:p>
            <a:pPr marL="0" indent="0" algn="l">
              <a:buNone/>
            </a:pPr>
            <a:r>
              <a:rPr lang="fr-FR" b="0" i="0" dirty="0">
                <a:solidFill>
                  <a:schemeClr val="tx1"/>
                </a:solidFill>
                <a:effectLst/>
                <a:latin typeface="Söhne"/>
              </a:rPr>
              <a:t>Vous pouvez utiliser la boucle </a:t>
            </a:r>
            <a:r>
              <a:rPr lang="fr-FR" b="0" i="0" dirty="0" err="1">
                <a:solidFill>
                  <a:schemeClr val="tx1"/>
                </a:solidFill>
                <a:effectLst/>
                <a:latin typeface="Söhne"/>
              </a:rPr>
              <a:t>foreach</a:t>
            </a:r>
            <a:r>
              <a:rPr lang="fr-FR" b="0" i="0" dirty="0">
                <a:solidFill>
                  <a:schemeClr val="tx1"/>
                </a:solidFill>
                <a:effectLst/>
                <a:latin typeface="Söhne"/>
              </a:rPr>
              <a:t> pour parcourir une plage numérique :</a:t>
            </a:r>
          </a:p>
          <a:p>
            <a:pPr marL="0" indent="0">
              <a:buNone/>
            </a:pPr>
            <a:endParaRPr lang="fr-FR" dirty="0"/>
          </a:p>
        </p:txBody>
      </p:sp>
      <p:pic>
        <p:nvPicPr>
          <p:cNvPr id="5" name="Image 4">
            <a:extLst>
              <a:ext uri="{FF2B5EF4-FFF2-40B4-BE49-F238E27FC236}">
                <a16:creationId xmlns:a16="http://schemas.microsoft.com/office/drawing/2014/main" id="{0CF89B13-1660-C279-92FB-99A899646333}"/>
              </a:ext>
            </a:extLst>
          </p:cNvPr>
          <p:cNvPicPr>
            <a:picLocks noChangeAspect="1"/>
          </p:cNvPicPr>
          <p:nvPr/>
        </p:nvPicPr>
        <p:blipFill>
          <a:blip r:embed="rId2"/>
          <a:stretch>
            <a:fillRect/>
          </a:stretch>
        </p:blipFill>
        <p:spPr>
          <a:xfrm>
            <a:off x="1453019" y="3151731"/>
            <a:ext cx="5447430" cy="1276741"/>
          </a:xfrm>
          <a:prstGeom prst="rect">
            <a:avLst/>
          </a:prstGeom>
        </p:spPr>
      </p:pic>
    </p:spTree>
    <p:extLst>
      <p:ext uri="{BB962C8B-B14F-4D97-AF65-F5344CB8AC3E}">
        <p14:creationId xmlns:p14="http://schemas.microsoft.com/office/powerpoint/2010/main" val="1456447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72745B-D137-DD6C-8A8D-CE54EF6E499C}"/>
              </a:ext>
            </a:extLst>
          </p:cNvPr>
          <p:cNvSpPr>
            <a:spLocks noGrp="1"/>
          </p:cNvSpPr>
          <p:nvPr>
            <p:ph type="title"/>
          </p:nvPr>
        </p:nvSpPr>
        <p:spPr/>
        <p:txBody>
          <a:bodyPr/>
          <a:lstStyle/>
          <a:p>
            <a:r>
              <a:rPr lang="fr-FR" dirty="0"/>
              <a:t>Syntaxe des boucles</a:t>
            </a:r>
          </a:p>
        </p:txBody>
      </p:sp>
      <p:sp>
        <p:nvSpPr>
          <p:cNvPr id="3" name="Espace réservé du contenu 2">
            <a:extLst>
              <a:ext uri="{FF2B5EF4-FFF2-40B4-BE49-F238E27FC236}">
                <a16:creationId xmlns:a16="http://schemas.microsoft.com/office/drawing/2014/main" id="{5AB7CB2A-27FF-51F4-7061-E919B9398852}"/>
              </a:ext>
            </a:extLst>
          </p:cNvPr>
          <p:cNvSpPr>
            <a:spLocks noGrp="1"/>
          </p:cNvSpPr>
          <p:nvPr>
            <p:ph idx="1"/>
          </p:nvPr>
        </p:nvSpPr>
        <p:spPr/>
        <p:txBody>
          <a:bodyPr/>
          <a:lstStyle/>
          <a:p>
            <a:pPr algn="l"/>
            <a:r>
              <a:rPr lang="fr-FR" b="1" i="0" dirty="0">
                <a:solidFill>
                  <a:schemeClr val="tx1"/>
                </a:solidFill>
                <a:effectLst/>
                <a:latin typeface="Söhne"/>
              </a:rPr>
              <a:t>Fonctions intégrées pour les boucles :</a:t>
            </a:r>
          </a:p>
          <a:p>
            <a:pPr marL="0" indent="0" algn="l">
              <a:buNone/>
            </a:pPr>
            <a:r>
              <a:rPr lang="fr-FR" b="0" i="0" dirty="0" err="1">
                <a:solidFill>
                  <a:schemeClr val="tx1"/>
                </a:solidFill>
                <a:effectLst/>
                <a:latin typeface="Söhne"/>
              </a:rPr>
              <a:t>Smarty</a:t>
            </a:r>
            <a:r>
              <a:rPr lang="fr-FR" b="0" i="0" dirty="0">
                <a:solidFill>
                  <a:schemeClr val="tx1"/>
                </a:solidFill>
                <a:effectLst/>
                <a:latin typeface="Söhne"/>
              </a:rPr>
              <a:t> propose également des fonctions intégrées qui peuvent être utilisées dans les boucles, telles que count, first, last, etc., pour effectuer des opérations spécifiques pendant le parcours d'une boucle.</a:t>
            </a:r>
          </a:p>
          <a:p>
            <a:pPr marL="0" indent="0">
              <a:buNone/>
            </a:pPr>
            <a:endParaRPr lang="fr-FR" dirty="0"/>
          </a:p>
        </p:txBody>
      </p:sp>
    </p:spTree>
    <p:extLst>
      <p:ext uri="{BB962C8B-B14F-4D97-AF65-F5344CB8AC3E}">
        <p14:creationId xmlns:p14="http://schemas.microsoft.com/office/powerpoint/2010/main" val="238588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6D6EFB-CB15-E7C7-A8B4-CE586BF71A84}"/>
              </a:ext>
            </a:extLst>
          </p:cNvPr>
          <p:cNvSpPr>
            <a:spLocks noGrp="1"/>
          </p:cNvSpPr>
          <p:nvPr>
            <p:ph type="title"/>
          </p:nvPr>
        </p:nvSpPr>
        <p:spPr/>
        <p:txBody>
          <a:bodyPr/>
          <a:lstStyle/>
          <a:p>
            <a:r>
              <a:rPr lang="fr-FR" dirty="0"/>
              <a:t>Qu’est ce que </a:t>
            </a:r>
            <a:r>
              <a:rPr lang="fr-FR" dirty="0" err="1"/>
              <a:t>Smarty</a:t>
            </a:r>
            <a:r>
              <a:rPr lang="fr-FR" dirty="0"/>
              <a:t>?</a:t>
            </a:r>
          </a:p>
        </p:txBody>
      </p:sp>
      <p:sp>
        <p:nvSpPr>
          <p:cNvPr id="3" name="Espace réservé du contenu 2">
            <a:extLst>
              <a:ext uri="{FF2B5EF4-FFF2-40B4-BE49-F238E27FC236}">
                <a16:creationId xmlns:a16="http://schemas.microsoft.com/office/drawing/2014/main" id="{2748FEE6-C2ED-EE5D-9282-C693710D2D6C}"/>
              </a:ext>
            </a:extLst>
          </p:cNvPr>
          <p:cNvSpPr>
            <a:spLocks noGrp="1"/>
          </p:cNvSpPr>
          <p:nvPr>
            <p:ph idx="1"/>
          </p:nvPr>
        </p:nvSpPr>
        <p:spPr/>
        <p:txBody>
          <a:bodyPr/>
          <a:lstStyle/>
          <a:p>
            <a:pPr marL="457200" indent="-457200">
              <a:buFont typeface="+mj-lt"/>
              <a:buAutoNum type="arabicPeriod" startAt="3"/>
            </a:pPr>
            <a:r>
              <a:rPr lang="fr-FR" b="1" i="0" dirty="0">
                <a:solidFill>
                  <a:schemeClr val="tx1"/>
                </a:solidFill>
                <a:effectLst/>
                <a:latin typeface="Söhne"/>
              </a:rPr>
              <a:t>Boucles et conditions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prend en charge les structures de contrôle telles que les boucles et les conditions directement dans les </a:t>
            </a:r>
            <a:r>
              <a:rPr lang="fr-FR" b="0" i="0" dirty="0" err="1">
                <a:solidFill>
                  <a:schemeClr val="tx1"/>
                </a:solidFill>
                <a:effectLst/>
                <a:latin typeface="Söhne"/>
              </a:rPr>
              <a:t>templates</a:t>
            </a:r>
            <a:r>
              <a:rPr lang="fr-FR" b="0" i="0" dirty="0">
                <a:solidFill>
                  <a:schemeClr val="tx1"/>
                </a:solidFill>
                <a:effectLst/>
                <a:latin typeface="Söhne"/>
              </a:rPr>
              <a:t>, permettant ainsi de traiter des données complexes sans avoir à incorporer une logique métier lourde dans les fichiers de présentation.</a:t>
            </a:r>
            <a:endParaRPr lang="fr-FR" dirty="0">
              <a:solidFill>
                <a:schemeClr val="tx1"/>
              </a:solidFill>
            </a:endParaRPr>
          </a:p>
        </p:txBody>
      </p:sp>
    </p:spTree>
    <p:extLst>
      <p:ext uri="{BB962C8B-B14F-4D97-AF65-F5344CB8AC3E}">
        <p14:creationId xmlns:p14="http://schemas.microsoft.com/office/powerpoint/2010/main" val="33412286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E140D9-1E00-1FB8-60A3-7182A788029F}"/>
              </a:ext>
            </a:extLst>
          </p:cNvPr>
          <p:cNvSpPr>
            <a:spLocks noGrp="1"/>
          </p:cNvSpPr>
          <p:nvPr>
            <p:ph type="title"/>
          </p:nvPr>
        </p:nvSpPr>
        <p:spPr/>
        <p:txBody>
          <a:bodyPr/>
          <a:lstStyle/>
          <a:p>
            <a:r>
              <a:rPr lang="fr-FR" dirty="0"/>
              <a:t>Fonctions intégrées</a:t>
            </a:r>
          </a:p>
        </p:txBody>
      </p:sp>
      <p:sp>
        <p:nvSpPr>
          <p:cNvPr id="3" name="Espace réservé du texte 2">
            <a:extLst>
              <a:ext uri="{FF2B5EF4-FFF2-40B4-BE49-F238E27FC236}">
                <a16:creationId xmlns:a16="http://schemas.microsoft.com/office/drawing/2014/main" id="{7B32C738-8248-B10A-E1F1-FDD8BF61D9E9}"/>
              </a:ext>
            </a:extLst>
          </p:cNvPr>
          <p:cNvSpPr>
            <a:spLocks noGrp="1"/>
          </p:cNvSpPr>
          <p:nvPr>
            <p:ph type="body" idx="1"/>
          </p:nvPr>
        </p:nvSpPr>
        <p:spPr/>
        <p:txBody>
          <a:bodyPr/>
          <a:lstStyle/>
          <a:p>
            <a:r>
              <a:rPr lang="fr-FR" dirty="0"/>
              <a:t>Utilisation de fonctions </a:t>
            </a:r>
            <a:r>
              <a:rPr lang="fr-FR" dirty="0" err="1"/>
              <a:t>smarty</a:t>
            </a:r>
            <a:endParaRPr lang="fr-FR" dirty="0"/>
          </a:p>
        </p:txBody>
      </p:sp>
    </p:spTree>
    <p:extLst>
      <p:ext uri="{BB962C8B-B14F-4D97-AF65-F5344CB8AC3E}">
        <p14:creationId xmlns:p14="http://schemas.microsoft.com/office/powerpoint/2010/main" val="37443044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0D61C-F397-49E6-7C9C-87362EB4BD70}"/>
              </a:ext>
            </a:extLst>
          </p:cNvPr>
          <p:cNvSpPr>
            <a:spLocks noGrp="1"/>
          </p:cNvSpPr>
          <p:nvPr>
            <p:ph type="title"/>
          </p:nvPr>
        </p:nvSpPr>
        <p:spPr/>
        <p:txBody>
          <a:bodyPr/>
          <a:lstStyle/>
          <a:p>
            <a:r>
              <a:rPr lang="fr-FR" dirty="0"/>
              <a:t>Utilisation de fonctions </a:t>
            </a:r>
            <a:r>
              <a:rPr lang="fr-FR" dirty="0" err="1"/>
              <a:t>smarty</a:t>
            </a:r>
            <a:endParaRPr lang="fr-FR" dirty="0"/>
          </a:p>
        </p:txBody>
      </p:sp>
      <p:sp>
        <p:nvSpPr>
          <p:cNvPr id="3" name="Espace réservé du contenu 2">
            <a:extLst>
              <a:ext uri="{FF2B5EF4-FFF2-40B4-BE49-F238E27FC236}">
                <a16:creationId xmlns:a16="http://schemas.microsoft.com/office/drawing/2014/main" id="{A57D8205-03C9-4269-0210-3A6FACE87C04}"/>
              </a:ext>
            </a:extLst>
          </p:cNvPr>
          <p:cNvSpPr>
            <a:spLocks noGrp="1"/>
          </p:cNvSpPr>
          <p:nvPr>
            <p:ph idx="1"/>
          </p:nvPr>
        </p:nvSpPr>
        <p:spPr/>
        <p:txBody>
          <a:bodyPr/>
          <a:lstStyle/>
          <a:p>
            <a:pPr marL="0" indent="0" algn="l">
              <a:buNone/>
            </a:pPr>
            <a:r>
              <a:rPr lang="fr-FR" b="0" i="0" dirty="0" err="1">
                <a:solidFill>
                  <a:schemeClr val="tx1"/>
                </a:solidFill>
                <a:effectLst/>
                <a:latin typeface="Söhne"/>
              </a:rPr>
              <a:t>Smarty</a:t>
            </a:r>
            <a:r>
              <a:rPr lang="fr-FR" b="0" i="0" dirty="0">
                <a:solidFill>
                  <a:schemeClr val="tx1"/>
                </a:solidFill>
                <a:effectLst/>
                <a:latin typeface="Söhne"/>
              </a:rPr>
              <a:t> offre un ensemble de fonctions prédéfinies qui peuvent être utilisées dans les fichiers de </a:t>
            </a:r>
            <a:r>
              <a:rPr lang="fr-FR" b="0" i="0" dirty="0" err="1">
                <a:solidFill>
                  <a:schemeClr val="tx1"/>
                </a:solidFill>
                <a:effectLst/>
                <a:latin typeface="Söhne"/>
              </a:rPr>
              <a:t>template</a:t>
            </a:r>
            <a:r>
              <a:rPr lang="fr-FR" b="0" i="0" dirty="0">
                <a:solidFill>
                  <a:schemeClr val="tx1"/>
                </a:solidFill>
                <a:effectLst/>
                <a:latin typeface="Söhne"/>
              </a:rPr>
              <a:t> pour effectuer diverses opérations. Ces fonctions facilitent la manipulation des données, le formatage de texte, la gestion des dates, et d'autres tâches courantes. Voici quelques exemples d'utilisation de fonctions </a:t>
            </a:r>
            <a:r>
              <a:rPr lang="fr-FR" b="0" i="0" dirty="0" err="1">
                <a:solidFill>
                  <a:schemeClr val="tx1"/>
                </a:solidFill>
                <a:effectLst/>
                <a:latin typeface="Söhne"/>
              </a:rPr>
              <a:t>Smarty</a:t>
            </a:r>
            <a:r>
              <a:rPr lang="fr-FR" b="0" i="0" dirty="0">
                <a:solidFill>
                  <a:schemeClr val="tx1"/>
                </a:solidFill>
                <a:effectLst/>
                <a:latin typeface="Söhne"/>
              </a:rPr>
              <a:t> prédéfinies :</a:t>
            </a:r>
          </a:p>
          <a:p>
            <a:pPr marL="0" indent="0">
              <a:buNone/>
            </a:pPr>
            <a:br>
              <a:rPr lang="fr-FR" dirty="0">
                <a:solidFill>
                  <a:schemeClr val="tx1"/>
                </a:solidFill>
              </a:rPr>
            </a:br>
            <a:endParaRPr lang="fr-FR" dirty="0">
              <a:solidFill>
                <a:schemeClr val="tx1"/>
              </a:solidFill>
            </a:endParaRPr>
          </a:p>
        </p:txBody>
      </p:sp>
    </p:spTree>
    <p:extLst>
      <p:ext uri="{BB962C8B-B14F-4D97-AF65-F5344CB8AC3E}">
        <p14:creationId xmlns:p14="http://schemas.microsoft.com/office/powerpoint/2010/main" val="28769685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CFF4A-D20C-1BAC-095C-CD4DB0A8B541}"/>
              </a:ext>
            </a:extLst>
          </p:cNvPr>
          <p:cNvSpPr>
            <a:spLocks noGrp="1"/>
          </p:cNvSpPr>
          <p:nvPr>
            <p:ph type="title"/>
          </p:nvPr>
        </p:nvSpPr>
        <p:spPr/>
        <p:txBody>
          <a:bodyPr/>
          <a:lstStyle/>
          <a:p>
            <a:r>
              <a:rPr lang="fr-FR" dirty="0"/>
              <a:t>Utilisation de fonctions </a:t>
            </a:r>
            <a:r>
              <a:rPr lang="fr-FR" dirty="0" err="1"/>
              <a:t>smarty</a:t>
            </a:r>
            <a:endParaRPr lang="fr-FR" dirty="0"/>
          </a:p>
        </p:txBody>
      </p:sp>
      <p:sp>
        <p:nvSpPr>
          <p:cNvPr id="3" name="Espace réservé du contenu 2">
            <a:extLst>
              <a:ext uri="{FF2B5EF4-FFF2-40B4-BE49-F238E27FC236}">
                <a16:creationId xmlns:a16="http://schemas.microsoft.com/office/drawing/2014/main" id="{985E07BF-F631-5D8C-6376-8BF7CFBF2DFF}"/>
              </a:ext>
            </a:extLst>
          </p:cNvPr>
          <p:cNvSpPr>
            <a:spLocks noGrp="1"/>
          </p:cNvSpPr>
          <p:nvPr>
            <p:ph idx="1"/>
          </p:nvPr>
        </p:nvSpPr>
        <p:spPr/>
        <p:txBody>
          <a:bodyPr/>
          <a:lstStyle/>
          <a:p>
            <a:pPr algn="l"/>
            <a:r>
              <a:rPr lang="fr-FR" b="1" i="0" dirty="0">
                <a:solidFill>
                  <a:schemeClr val="tx1"/>
                </a:solidFill>
                <a:effectLst/>
                <a:latin typeface="Söhne"/>
              </a:rPr>
              <a:t>Exemple 1 : Fonction count</a:t>
            </a:r>
          </a:p>
          <a:p>
            <a:pPr marL="0" indent="0" algn="l">
              <a:buNone/>
            </a:pPr>
            <a:r>
              <a:rPr lang="fr-FR" b="0" i="0" dirty="0">
                <a:solidFill>
                  <a:schemeClr val="tx1"/>
                </a:solidFill>
                <a:effectLst/>
                <a:latin typeface="Söhne"/>
              </a:rPr>
              <a:t>La fonction count permet de compter le nombre d'éléments dans une structure de données, telle qu'un tableau ou une liste.</a:t>
            </a:r>
          </a:p>
          <a:p>
            <a:pPr marL="0" indent="0" algn="l">
              <a:buNone/>
            </a:pPr>
            <a:endParaRPr lang="fr-FR" dirty="0">
              <a:solidFill>
                <a:schemeClr val="tx1"/>
              </a:solidFill>
              <a:latin typeface="Söhne"/>
            </a:endParaRPr>
          </a:p>
          <a:p>
            <a:pPr marL="0" indent="0" algn="l">
              <a:buNone/>
            </a:pPr>
            <a:endParaRPr lang="fr-FR" b="0" i="0" dirty="0">
              <a:solidFill>
                <a:schemeClr val="tx1"/>
              </a:solidFill>
              <a:effectLst/>
              <a:latin typeface="Söhne"/>
            </a:endParaRPr>
          </a:p>
          <a:p>
            <a:pPr marL="0" indent="0" algn="l">
              <a:buNone/>
            </a:pPr>
            <a:endParaRPr lang="fr-FR" dirty="0">
              <a:solidFill>
                <a:schemeClr val="tx1"/>
              </a:solidFill>
              <a:latin typeface="Söhne"/>
            </a:endParaRPr>
          </a:p>
          <a:p>
            <a:pPr marL="0" indent="0" algn="l">
              <a:buNone/>
            </a:pPr>
            <a:r>
              <a:rPr lang="fr-FR" b="0" i="0" dirty="0">
                <a:solidFill>
                  <a:schemeClr val="tx1"/>
                </a:solidFill>
                <a:effectLst/>
                <a:latin typeface="Söhne"/>
              </a:rPr>
              <a:t>Dans cet exemple, la fonction </a:t>
            </a:r>
            <a:r>
              <a:rPr lang="fr-FR" dirty="0">
                <a:solidFill>
                  <a:schemeClr val="tx1"/>
                </a:solidFill>
              </a:rPr>
              <a:t>count</a:t>
            </a:r>
            <a:r>
              <a:rPr lang="fr-FR" b="0" i="0" dirty="0">
                <a:solidFill>
                  <a:schemeClr val="tx1"/>
                </a:solidFill>
                <a:effectLst/>
                <a:latin typeface="Söhne"/>
              </a:rPr>
              <a:t> est utilisée pour afficher le nombre d'éléments dans le tableau </a:t>
            </a:r>
            <a:r>
              <a:rPr lang="fr-FR" dirty="0">
                <a:solidFill>
                  <a:schemeClr val="tx1"/>
                </a:solidFill>
              </a:rPr>
              <a:t>$nombres</a:t>
            </a:r>
            <a:r>
              <a:rPr lang="fr-FR" b="0" i="0" dirty="0">
                <a:solidFill>
                  <a:schemeClr val="tx1"/>
                </a:solidFill>
                <a:effectLst/>
                <a:latin typeface="Söhne"/>
              </a:rPr>
              <a:t>.</a:t>
            </a:r>
          </a:p>
          <a:p>
            <a:pPr marL="0" indent="0">
              <a:buNone/>
            </a:pPr>
            <a:endParaRPr lang="fr-FR" dirty="0"/>
          </a:p>
        </p:txBody>
      </p:sp>
      <p:pic>
        <p:nvPicPr>
          <p:cNvPr id="5" name="Image 4">
            <a:extLst>
              <a:ext uri="{FF2B5EF4-FFF2-40B4-BE49-F238E27FC236}">
                <a16:creationId xmlns:a16="http://schemas.microsoft.com/office/drawing/2014/main" id="{A4D580F9-EC65-71E8-EA62-BB45D113E6AA}"/>
              </a:ext>
            </a:extLst>
          </p:cNvPr>
          <p:cNvPicPr>
            <a:picLocks noChangeAspect="1"/>
          </p:cNvPicPr>
          <p:nvPr/>
        </p:nvPicPr>
        <p:blipFill>
          <a:blip r:embed="rId2"/>
          <a:stretch>
            <a:fillRect/>
          </a:stretch>
        </p:blipFill>
        <p:spPr>
          <a:xfrm>
            <a:off x="1251678" y="3770336"/>
            <a:ext cx="10148386" cy="849706"/>
          </a:xfrm>
          <a:prstGeom prst="rect">
            <a:avLst/>
          </a:prstGeom>
        </p:spPr>
      </p:pic>
    </p:spTree>
    <p:extLst>
      <p:ext uri="{BB962C8B-B14F-4D97-AF65-F5344CB8AC3E}">
        <p14:creationId xmlns:p14="http://schemas.microsoft.com/office/powerpoint/2010/main" val="17917124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623A4D-926D-DB2D-7DD3-3B91FE4509AB}"/>
              </a:ext>
            </a:extLst>
          </p:cNvPr>
          <p:cNvSpPr>
            <a:spLocks noGrp="1"/>
          </p:cNvSpPr>
          <p:nvPr>
            <p:ph type="title"/>
          </p:nvPr>
        </p:nvSpPr>
        <p:spPr/>
        <p:txBody>
          <a:bodyPr/>
          <a:lstStyle/>
          <a:p>
            <a:r>
              <a:rPr lang="fr-FR" dirty="0"/>
              <a:t>Utilisation de fonctions </a:t>
            </a:r>
            <a:r>
              <a:rPr lang="fr-FR" dirty="0" err="1"/>
              <a:t>smarty</a:t>
            </a:r>
            <a:endParaRPr lang="fr-FR" dirty="0"/>
          </a:p>
        </p:txBody>
      </p:sp>
      <p:sp>
        <p:nvSpPr>
          <p:cNvPr id="3" name="Espace réservé du contenu 2">
            <a:extLst>
              <a:ext uri="{FF2B5EF4-FFF2-40B4-BE49-F238E27FC236}">
                <a16:creationId xmlns:a16="http://schemas.microsoft.com/office/drawing/2014/main" id="{F9FC12ED-061B-6127-000C-8CED54160B78}"/>
              </a:ext>
            </a:extLst>
          </p:cNvPr>
          <p:cNvSpPr>
            <a:spLocks noGrp="1"/>
          </p:cNvSpPr>
          <p:nvPr>
            <p:ph idx="1"/>
          </p:nvPr>
        </p:nvSpPr>
        <p:spPr/>
        <p:txBody>
          <a:bodyPr/>
          <a:lstStyle/>
          <a:p>
            <a:pPr algn="l"/>
            <a:r>
              <a:rPr lang="fr-FR" b="1" i="0" dirty="0">
                <a:solidFill>
                  <a:schemeClr val="tx1"/>
                </a:solidFill>
                <a:effectLst/>
                <a:latin typeface="Söhne"/>
              </a:rPr>
              <a:t>Exemple 2 : Fonction </a:t>
            </a:r>
            <a:r>
              <a:rPr lang="fr-FR" b="1" i="0" dirty="0" err="1">
                <a:solidFill>
                  <a:schemeClr val="tx1"/>
                </a:solidFill>
                <a:effectLst/>
                <a:latin typeface="Söhne"/>
              </a:rPr>
              <a:t>date_format</a:t>
            </a:r>
            <a:endParaRPr lang="fr-FR" b="1" i="0" dirty="0">
              <a:solidFill>
                <a:schemeClr val="tx1"/>
              </a:solidFill>
              <a:effectLst/>
              <a:latin typeface="Söhne"/>
            </a:endParaRPr>
          </a:p>
          <a:p>
            <a:pPr marL="0" indent="0" algn="l">
              <a:buNone/>
            </a:pPr>
            <a:r>
              <a:rPr lang="fr-FR" b="0" i="0" dirty="0">
                <a:solidFill>
                  <a:schemeClr val="tx1"/>
                </a:solidFill>
                <a:effectLst/>
                <a:latin typeface="Söhne"/>
              </a:rPr>
              <a:t>La fonction </a:t>
            </a:r>
            <a:r>
              <a:rPr lang="fr-FR" b="0" i="0" dirty="0" err="1">
                <a:solidFill>
                  <a:schemeClr val="tx1"/>
                </a:solidFill>
                <a:effectLst/>
                <a:latin typeface="Söhne"/>
              </a:rPr>
              <a:t>date_format</a:t>
            </a:r>
            <a:r>
              <a:rPr lang="fr-FR" b="0" i="0" dirty="0">
                <a:solidFill>
                  <a:schemeClr val="tx1"/>
                </a:solidFill>
                <a:effectLst/>
                <a:latin typeface="Söhne"/>
              </a:rPr>
              <a:t> est utile pour formater des dates selon un format spécifique.</a:t>
            </a:r>
          </a:p>
          <a:p>
            <a:pPr marL="0" indent="0" algn="l">
              <a:buNone/>
            </a:pPr>
            <a:endParaRPr lang="fr-FR" dirty="0">
              <a:solidFill>
                <a:schemeClr val="tx1"/>
              </a:solidFill>
              <a:latin typeface="Söhne"/>
            </a:endParaRPr>
          </a:p>
          <a:p>
            <a:pPr marL="0" indent="0" algn="l">
              <a:buNone/>
            </a:pPr>
            <a:endParaRPr lang="fr-FR" b="0" i="0" dirty="0">
              <a:solidFill>
                <a:schemeClr val="tx1"/>
              </a:solidFill>
              <a:effectLst/>
              <a:latin typeface="Söhne"/>
            </a:endParaRPr>
          </a:p>
          <a:p>
            <a:pPr marL="0" indent="0" algn="l">
              <a:buNone/>
            </a:pPr>
            <a:endParaRPr lang="fr-FR" dirty="0">
              <a:solidFill>
                <a:schemeClr val="tx1"/>
              </a:solidFill>
              <a:latin typeface="Söhne"/>
            </a:endParaRPr>
          </a:p>
          <a:p>
            <a:pPr marL="0" indent="0" algn="l">
              <a:buNone/>
            </a:pPr>
            <a:r>
              <a:rPr lang="fr-FR" b="0" i="0" dirty="0">
                <a:solidFill>
                  <a:schemeClr val="tx1"/>
                </a:solidFill>
                <a:effectLst/>
                <a:latin typeface="Söhne"/>
              </a:rPr>
              <a:t>Cet exemple utilise </a:t>
            </a:r>
            <a:r>
              <a:rPr lang="fr-FR" dirty="0" err="1">
                <a:solidFill>
                  <a:schemeClr val="tx1"/>
                </a:solidFill>
              </a:rPr>
              <a:t>date_format</a:t>
            </a:r>
            <a:r>
              <a:rPr lang="fr-FR" b="0" i="0" dirty="0">
                <a:solidFill>
                  <a:schemeClr val="tx1"/>
                </a:solidFill>
                <a:effectLst/>
                <a:latin typeface="Söhne"/>
              </a:rPr>
              <a:t> pour afficher la date dans le format "jour mois année" (par exemple, "13 février 2022").</a:t>
            </a:r>
          </a:p>
          <a:p>
            <a:endParaRPr lang="fr-FR" dirty="0"/>
          </a:p>
        </p:txBody>
      </p:sp>
      <p:pic>
        <p:nvPicPr>
          <p:cNvPr id="5" name="Image 4">
            <a:extLst>
              <a:ext uri="{FF2B5EF4-FFF2-40B4-BE49-F238E27FC236}">
                <a16:creationId xmlns:a16="http://schemas.microsoft.com/office/drawing/2014/main" id="{702E42E4-C1B5-FE92-9302-E635D4E8F841}"/>
              </a:ext>
            </a:extLst>
          </p:cNvPr>
          <p:cNvPicPr>
            <a:picLocks noChangeAspect="1"/>
          </p:cNvPicPr>
          <p:nvPr/>
        </p:nvPicPr>
        <p:blipFill>
          <a:blip r:embed="rId2"/>
          <a:stretch>
            <a:fillRect/>
          </a:stretch>
        </p:blipFill>
        <p:spPr>
          <a:xfrm>
            <a:off x="1251678" y="3281013"/>
            <a:ext cx="8426015" cy="801783"/>
          </a:xfrm>
          <a:prstGeom prst="rect">
            <a:avLst/>
          </a:prstGeom>
        </p:spPr>
      </p:pic>
    </p:spTree>
    <p:extLst>
      <p:ext uri="{BB962C8B-B14F-4D97-AF65-F5344CB8AC3E}">
        <p14:creationId xmlns:p14="http://schemas.microsoft.com/office/powerpoint/2010/main" val="28482804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FB2F95-AB70-DFAE-BE3B-38569942B968}"/>
              </a:ext>
            </a:extLst>
          </p:cNvPr>
          <p:cNvSpPr>
            <a:spLocks noGrp="1"/>
          </p:cNvSpPr>
          <p:nvPr>
            <p:ph type="title"/>
          </p:nvPr>
        </p:nvSpPr>
        <p:spPr/>
        <p:txBody>
          <a:bodyPr/>
          <a:lstStyle/>
          <a:p>
            <a:r>
              <a:rPr lang="fr-FR" dirty="0"/>
              <a:t>Utilisation de fonctions </a:t>
            </a:r>
            <a:r>
              <a:rPr lang="fr-FR" dirty="0" err="1"/>
              <a:t>smarty</a:t>
            </a:r>
            <a:endParaRPr lang="fr-FR" dirty="0"/>
          </a:p>
        </p:txBody>
      </p:sp>
      <p:sp>
        <p:nvSpPr>
          <p:cNvPr id="3" name="Espace réservé du contenu 2">
            <a:extLst>
              <a:ext uri="{FF2B5EF4-FFF2-40B4-BE49-F238E27FC236}">
                <a16:creationId xmlns:a16="http://schemas.microsoft.com/office/drawing/2014/main" id="{80E10D24-867C-68EE-E0FB-0D384A75D640}"/>
              </a:ext>
            </a:extLst>
          </p:cNvPr>
          <p:cNvSpPr>
            <a:spLocks noGrp="1"/>
          </p:cNvSpPr>
          <p:nvPr>
            <p:ph idx="1"/>
          </p:nvPr>
        </p:nvSpPr>
        <p:spPr/>
        <p:txBody>
          <a:bodyPr/>
          <a:lstStyle/>
          <a:p>
            <a:pPr algn="l"/>
            <a:r>
              <a:rPr lang="fr-FR" b="1" i="0" dirty="0">
                <a:solidFill>
                  <a:schemeClr val="tx1"/>
                </a:solidFill>
                <a:effectLst/>
                <a:latin typeface="Söhne"/>
              </a:rPr>
              <a:t>Exemple 3 : Fonction </a:t>
            </a:r>
            <a:r>
              <a:rPr lang="fr-FR" b="1" i="0" dirty="0" err="1">
                <a:solidFill>
                  <a:schemeClr val="tx1"/>
                </a:solidFill>
                <a:effectLst/>
                <a:latin typeface="Söhne"/>
              </a:rPr>
              <a:t>truncate</a:t>
            </a:r>
            <a:endParaRPr lang="fr-FR" b="1" i="0" dirty="0">
              <a:solidFill>
                <a:schemeClr val="tx1"/>
              </a:solidFill>
              <a:effectLst/>
              <a:latin typeface="Söhne"/>
            </a:endParaRPr>
          </a:p>
          <a:p>
            <a:pPr marL="0" indent="0" algn="l">
              <a:buNone/>
            </a:pPr>
            <a:r>
              <a:rPr lang="fr-FR" b="0" i="0" dirty="0">
                <a:solidFill>
                  <a:schemeClr val="tx1"/>
                </a:solidFill>
                <a:effectLst/>
                <a:latin typeface="Söhne"/>
              </a:rPr>
              <a:t>La fonction </a:t>
            </a:r>
            <a:r>
              <a:rPr lang="fr-FR" b="0" i="0" dirty="0" err="1">
                <a:solidFill>
                  <a:schemeClr val="tx1"/>
                </a:solidFill>
                <a:effectLst/>
                <a:latin typeface="Söhne"/>
              </a:rPr>
              <a:t>truncate</a:t>
            </a:r>
            <a:r>
              <a:rPr lang="fr-FR" b="0" i="0" dirty="0">
                <a:solidFill>
                  <a:schemeClr val="tx1"/>
                </a:solidFill>
                <a:effectLst/>
                <a:latin typeface="Söhne"/>
              </a:rPr>
              <a:t> permet de tronquer une chaîne de caractères à une longueur spécifiée, en ajoutant éventuellement une ellipse.</a:t>
            </a:r>
          </a:p>
          <a:p>
            <a:pPr marL="0" indent="0" algn="l">
              <a:buNone/>
            </a:pPr>
            <a:endParaRPr lang="fr-FR" dirty="0">
              <a:solidFill>
                <a:schemeClr val="tx1"/>
              </a:solidFill>
              <a:latin typeface="Söhne"/>
            </a:endParaRPr>
          </a:p>
          <a:p>
            <a:pPr marL="0" indent="0" algn="l">
              <a:buNone/>
            </a:pPr>
            <a:endParaRPr lang="fr-FR" b="0" i="0" dirty="0">
              <a:solidFill>
                <a:schemeClr val="tx1"/>
              </a:solidFill>
              <a:effectLst/>
              <a:latin typeface="Söhne"/>
            </a:endParaRPr>
          </a:p>
          <a:p>
            <a:pPr marL="0" indent="0" algn="l">
              <a:buNone/>
            </a:pPr>
            <a:endParaRPr lang="fr-FR" dirty="0">
              <a:solidFill>
                <a:schemeClr val="tx1"/>
              </a:solidFill>
              <a:latin typeface="Söhne"/>
            </a:endParaRPr>
          </a:p>
          <a:p>
            <a:pPr marL="0" indent="0" algn="l">
              <a:buNone/>
            </a:pPr>
            <a:r>
              <a:rPr lang="fr-FR" b="0" i="0" dirty="0">
                <a:solidFill>
                  <a:schemeClr val="tx1"/>
                </a:solidFill>
                <a:effectLst/>
                <a:latin typeface="Söhne"/>
              </a:rPr>
              <a:t>Dans cet exemple, la fonction </a:t>
            </a:r>
            <a:r>
              <a:rPr lang="fr-FR" dirty="0" err="1">
                <a:solidFill>
                  <a:schemeClr val="tx1"/>
                </a:solidFill>
              </a:rPr>
              <a:t>truncate</a:t>
            </a:r>
            <a:r>
              <a:rPr lang="fr-FR" b="0" i="0" dirty="0">
                <a:solidFill>
                  <a:schemeClr val="tx1"/>
                </a:solidFill>
                <a:effectLst/>
                <a:latin typeface="Söhne"/>
              </a:rPr>
              <a:t> est utilisée pour tronquer le texte à 30 caractères et ajouter une ellipse à la fin.</a:t>
            </a:r>
          </a:p>
          <a:p>
            <a:endParaRPr lang="fr-FR" dirty="0"/>
          </a:p>
        </p:txBody>
      </p:sp>
      <p:pic>
        <p:nvPicPr>
          <p:cNvPr id="5" name="Image 4">
            <a:extLst>
              <a:ext uri="{FF2B5EF4-FFF2-40B4-BE49-F238E27FC236}">
                <a16:creationId xmlns:a16="http://schemas.microsoft.com/office/drawing/2014/main" id="{70223B19-75A2-600C-1B0A-BF016571C2C0}"/>
              </a:ext>
            </a:extLst>
          </p:cNvPr>
          <p:cNvPicPr>
            <a:picLocks noChangeAspect="1"/>
          </p:cNvPicPr>
          <p:nvPr/>
        </p:nvPicPr>
        <p:blipFill>
          <a:blip r:embed="rId2"/>
          <a:stretch>
            <a:fillRect/>
          </a:stretch>
        </p:blipFill>
        <p:spPr>
          <a:xfrm>
            <a:off x="1251678" y="3657600"/>
            <a:ext cx="9580974" cy="556659"/>
          </a:xfrm>
          <a:prstGeom prst="rect">
            <a:avLst/>
          </a:prstGeom>
        </p:spPr>
      </p:pic>
    </p:spTree>
    <p:extLst>
      <p:ext uri="{BB962C8B-B14F-4D97-AF65-F5344CB8AC3E}">
        <p14:creationId xmlns:p14="http://schemas.microsoft.com/office/powerpoint/2010/main" val="2788310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DAD04-BED7-D91E-7C66-621E35A7594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6F3E48D-EBD6-CEE5-9D90-C8797D04D25E}"/>
              </a:ext>
            </a:extLst>
          </p:cNvPr>
          <p:cNvSpPr>
            <a:spLocks noGrp="1"/>
          </p:cNvSpPr>
          <p:nvPr>
            <p:ph idx="1"/>
          </p:nvPr>
        </p:nvSpPr>
        <p:spPr/>
        <p:txBody>
          <a:bodyPr/>
          <a:lstStyle/>
          <a:p>
            <a:pPr marL="0" indent="0">
              <a:buNone/>
            </a:pPr>
            <a:r>
              <a:rPr lang="fr-FR" b="0" i="0" dirty="0">
                <a:solidFill>
                  <a:schemeClr val="tx1"/>
                </a:solidFill>
                <a:effectLst/>
                <a:latin typeface="Söhne"/>
              </a:rPr>
              <a:t>Ces exemples illustrent quelques-unes des fonctions </a:t>
            </a:r>
            <a:r>
              <a:rPr lang="fr-FR" b="0" i="0" dirty="0" err="1">
                <a:solidFill>
                  <a:schemeClr val="tx1"/>
                </a:solidFill>
                <a:effectLst/>
                <a:latin typeface="Söhne"/>
              </a:rPr>
              <a:t>Smarty</a:t>
            </a:r>
            <a:r>
              <a:rPr lang="fr-FR" b="0" i="0" dirty="0">
                <a:solidFill>
                  <a:schemeClr val="tx1"/>
                </a:solidFill>
                <a:effectLst/>
                <a:latin typeface="Söhne"/>
              </a:rPr>
              <a:t> prédéfinies et montrent comment elles peuvent être utilisées pour manipuler et formater les données dans les fichiers de </a:t>
            </a:r>
            <a:r>
              <a:rPr lang="fr-FR" b="0" i="0" dirty="0" err="1">
                <a:solidFill>
                  <a:schemeClr val="tx1"/>
                </a:solidFill>
                <a:effectLst/>
                <a:latin typeface="Söhne"/>
              </a:rPr>
              <a:t>template</a:t>
            </a:r>
            <a:r>
              <a:rPr lang="fr-FR" b="0" i="0" dirty="0">
                <a:solidFill>
                  <a:schemeClr val="tx1"/>
                </a:solidFill>
                <a:effectLst/>
                <a:latin typeface="Söhne"/>
              </a:rPr>
              <a:t>. La documentation </a:t>
            </a:r>
            <a:r>
              <a:rPr lang="fr-FR" b="0" i="0" dirty="0" err="1">
                <a:solidFill>
                  <a:schemeClr val="tx1"/>
                </a:solidFill>
                <a:effectLst/>
                <a:latin typeface="Söhne"/>
              </a:rPr>
              <a:t>Smarty</a:t>
            </a:r>
            <a:r>
              <a:rPr lang="fr-FR" b="0" i="0" dirty="0">
                <a:solidFill>
                  <a:schemeClr val="tx1"/>
                </a:solidFill>
                <a:effectLst/>
                <a:latin typeface="Söhne"/>
              </a:rPr>
              <a:t> fournit une liste complète des fonctions prédéfinies avec des descriptions détaillées : </a:t>
            </a:r>
            <a:r>
              <a:rPr lang="fr-FR" b="0" i="0" u="none" strike="noStrike" dirty="0">
                <a:solidFill>
                  <a:srgbClr val="002060"/>
                </a:solidFill>
                <a:effectLst/>
                <a:latin typeface="Söhne"/>
                <a:hlinkClick r:id="rId2"/>
              </a:rPr>
              <a:t>Documentation </a:t>
            </a:r>
            <a:r>
              <a:rPr lang="fr-FR" b="0" i="0" u="none" strike="noStrike" dirty="0" err="1">
                <a:solidFill>
                  <a:srgbClr val="002060"/>
                </a:solidFill>
                <a:effectLst/>
                <a:latin typeface="Söhne"/>
                <a:hlinkClick r:id="rId2"/>
              </a:rPr>
              <a:t>Smarty</a:t>
            </a:r>
            <a:r>
              <a:rPr lang="fr-FR" b="0" i="0" u="none" strike="noStrike" dirty="0">
                <a:solidFill>
                  <a:srgbClr val="002060"/>
                </a:solidFill>
                <a:effectLst/>
                <a:latin typeface="Söhne"/>
                <a:hlinkClick r:id="rId2"/>
              </a:rPr>
              <a:t> - Fonctions prédéfinies</a:t>
            </a:r>
            <a:r>
              <a:rPr lang="fr-FR" b="0" i="0" dirty="0">
                <a:solidFill>
                  <a:srgbClr val="002060"/>
                </a:solidFill>
                <a:effectLst/>
                <a:latin typeface="Söhne"/>
                <a:hlinkClick r:id="rId2"/>
              </a:rPr>
              <a:t>.</a:t>
            </a:r>
            <a:endParaRPr lang="fr-FR" dirty="0">
              <a:solidFill>
                <a:srgbClr val="002060"/>
              </a:solidFill>
            </a:endParaRPr>
          </a:p>
        </p:txBody>
      </p:sp>
    </p:spTree>
    <p:extLst>
      <p:ext uri="{BB962C8B-B14F-4D97-AF65-F5344CB8AC3E}">
        <p14:creationId xmlns:p14="http://schemas.microsoft.com/office/powerpoint/2010/main" val="1349548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BBFFEC-0D8B-28EE-AF86-6A0C62261174}"/>
              </a:ext>
            </a:extLst>
          </p:cNvPr>
          <p:cNvSpPr>
            <a:spLocks noGrp="1"/>
          </p:cNvSpPr>
          <p:nvPr>
            <p:ph type="title"/>
          </p:nvPr>
        </p:nvSpPr>
        <p:spPr/>
        <p:txBody>
          <a:bodyPr/>
          <a:lstStyle/>
          <a:p>
            <a:r>
              <a:rPr lang="fr-FR" dirty="0"/>
              <a:t>Incorporation</a:t>
            </a:r>
          </a:p>
        </p:txBody>
      </p:sp>
      <p:sp>
        <p:nvSpPr>
          <p:cNvPr id="3" name="Espace réservé du texte 2">
            <a:extLst>
              <a:ext uri="{FF2B5EF4-FFF2-40B4-BE49-F238E27FC236}">
                <a16:creationId xmlns:a16="http://schemas.microsoft.com/office/drawing/2014/main" id="{E0816188-6A12-9778-755A-AE7A34FBCDA7}"/>
              </a:ext>
            </a:extLst>
          </p:cNvPr>
          <p:cNvSpPr>
            <a:spLocks noGrp="1"/>
          </p:cNvSpPr>
          <p:nvPr>
            <p:ph type="body" idx="1"/>
          </p:nvPr>
        </p:nvSpPr>
        <p:spPr/>
        <p:txBody>
          <a:bodyPr/>
          <a:lstStyle/>
          <a:p>
            <a:r>
              <a:rPr lang="fr-FR" dirty="0"/>
              <a:t>Javascript et </a:t>
            </a:r>
            <a:r>
              <a:rPr lang="fr-FR" dirty="0" err="1"/>
              <a:t>css</a:t>
            </a:r>
            <a:endParaRPr lang="fr-FR" dirty="0"/>
          </a:p>
        </p:txBody>
      </p:sp>
    </p:spTree>
    <p:extLst>
      <p:ext uri="{BB962C8B-B14F-4D97-AF65-F5344CB8AC3E}">
        <p14:creationId xmlns:p14="http://schemas.microsoft.com/office/powerpoint/2010/main" val="4099829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C3C853-E59E-CEB6-C0C2-806166A4FE7F}"/>
              </a:ext>
            </a:extLst>
          </p:cNvPr>
          <p:cNvSpPr>
            <a:spLocks noGrp="1"/>
          </p:cNvSpPr>
          <p:nvPr>
            <p:ph type="title"/>
          </p:nvPr>
        </p:nvSpPr>
        <p:spPr/>
        <p:txBody>
          <a:bodyPr/>
          <a:lstStyle/>
          <a:p>
            <a:r>
              <a:rPr lang="fr-FR" dirty="0"/>
              <a:t>Incorporation javascript &amp; </a:t>
            </a:r>
            <a:r>
              <a:rPr lang="fr-FR" dirty="0" err="1"/>
              <a:t>css</a:t>
            </a:r>
            <a:endParaRPr lang="fr-FR" dirty="0"/>
          </a:p>
        </p:txBody>
      </p:sp>
      <p:sp>
        <p:nvSpPr>
          <p:cNvPr id="3" name="Espace réservé du contenu 2">
            <a:extLst>
              <a:ext uri="{FF2B5EF4-FFF2-40B4-BE49-F238E27FC236}">
                <a16:creationId xmlns:a16="http://schemas.microsoft.com/office/drawing/2014/main" id="{52ADB7D5-48EA-21AE-1E7A-60FEB18B2EC3}"/>
              </a:ext>
            </a:extLst>
          </p:cNvPr>
          <p:cNvSpPr>
            <a:spLocks noGrp="1"/>
          </p:cNvSpPr>
          <p:nvPr>
            <p:ph idx="1"/>
          </p:nvPr>
        </p:nvSpPr>
        <p:spPr/>
        <p:txBody>
          <a:bodyPr/>
          <a:lstStyle/>
          <a:p>
            <a:pPr marL="0" indent="0">
              <a:buNone/>
            </a:pPr>
            <a:r>
              <a:rPr lang="fr-FR" b="0" i="0" dirty="0">
                <a:solidFill>
                  <a:schemeClr val="tx1"/>
                </a:solidFill>
                <a:effectLst/>
                <a:latin typeface="Söhne"/>
              </a:rPr>
              <a:t>L'incorporation de scripts et de styles dans les </a:t>
            </a:r>
            <a:r>
              <a:rPr lang="fr-FR" b="0" i="0" dirty="0" err="1">
                <a:solidFill>
                  <a:schemeClr val="tx1"/>
                </a:solidFill>
                <a:effectLst/>
                <a:latin typeface="Söhne"/>
              </a:rPr>
              <a:t>templates</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est une tâche courante dans le développement web. Cela permet de séparer la structure HTML, les styles CSS, et les scripts JavaScript, ce qui facilite la maintenance et la gestion du code. Voici comment incorporer des scripts et des styles dans les </a:t>
            </a:r>
            <a:r>
              <a:rPr lang="fr-FR" b="0" i="0" dirty="0" err="1">
                <a:solidFill>
                  <a:schemeClr val="tx1"/>
                </a:solidFill>
                <a:effectLst/>
                <a:latin typeface="Söhne"/>
              </a:rPr>
              <a:t>templates</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a:t>
            </a:r>
            <a:endParaRPr lang="fr-FR" dirty="0">
              <a:solidFill>
                <a:schemeClr val="tx1"/>
              </a:solidFill>
            </a:endParaRPr>
          </a:p>
        </p:txBody>
      </p:sp>
    </p:spTree>
    <p:extLst>
      <p:ext uri="{BB962C8B-B14F-4D97-AF65-F5344CB8AC3E}">
        <p14:creationId xmlns:p14="http://schemas.microsoft.com/office/powerpoint/2010/main" val="19642658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921B4-5083-397A-26E7-B7290CB91219}"/>
              </a:ext>
            </a:extLst>
          </p:cNvPr>
          <p:cNvSpPr>
            <a:spLocks noGrp="1"/>
          </p:cNvSpPr>
          <p:nvPr>
            <p:ph type="title"/>
          </p:nvPr>
        </p:nvSpPr>
        <p:spPr/>
        <p:txBody>
          <a:bodyPr/>
          <a:lstStyle/>
          <a:p>
            <a:r>
              <a:rPr lang="fr-FR" dirty="0"/>
              <a:t>Incorporation javascript &amp; </a:t>
            </a:r>
            <a:r>
              <a:rPr lang="fr-FR" dirty="0" err="1"/>
              <a:t>css</a:t>
            </a:r>
            <a:endParaRPr lang="fr-FR" dirty="0"/>
          </a:p>
        </p:txBody>
      </p:sp>
      <p:sp>
        <p:nvSpPr>
          <p:cNvPr id="3" name="Espace réservé du contenu 2">
            <a:extLst>
              <a:ext uri="{FF2B5EF4-FFF2-40B4-BE49-F238E27FC236}">
                <a16:creationId xmlns:a16="http://schemas.microsoft.com/office/drawing/2014/main" id="{A622D9E6-F436-13F8-E79C-3096C6BE768B}"/>
              </a:ext>
            </a:extLst>
          </p:cNvPr>
          <p:cNvSpPr>
            <a:spLocks noGrp="1"/>
          </p:cNvSpPr>
          <p:nvPr>
            <p:ph idx="1"/>
          </p:nvPr>
        </p:nvSpPr>
        <p:spPr/>
        <p:txBody>
          <a:bodyPr/>
          <a:lstStyle/>
          <a:p>
            <a:pPr marL="0" indent="0" algn="l">
              <a:buNone/>
            </a:pPr>
            <a:r>
              <a:rPr lang="fr-FR" b="1" i="0" dirty="0">
                <a:solidFill>
                  <a:schemeClr val="tx1"/>
                </a:solidFill>
                <a:effectLst/>
                <a:latin typeface="Söhne"/>
              </a:rPr>
              <a:t>1. Styles CSS :</a:t>
            </a:r>
          </a:p>
          <a:p>
            <a:pPr marL="0" indent="0" algn="l">
              <a:buNone/>
            </a:pPr>
            <a:r>
              <a:rPr lang="fr-FR" b="0" i="0" dirty="0">
                <a:solidFill>
                  <a:schemeClr val="tx1"/>
                </a:solidFill>
                <a:effectLst/>
                <a:latin typeface="Söhne"/>
              </a:rPr>
              <a:t>Pour incorporer des styles CSS dans vos </a:t>
            </a:r>
            <a:r>
              <a:rPr lang="fr-FR" b="0" i="0" dirty="0" err="1">
                <a:solidFill>
                  <a:schemeClr val="tx1"/>
                </a:solidFill>
                <a:effectLst/>
                <a:latin typeface="Söhne"/>
              </a:rPr>
              <a:t>templates</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vous pouvez utiliser la balise HTML &lt;</a:t>
            </a:r>
            <a:r>
              <a:rPr lang="fr-FR" b="0" i="0" dirty="0" err="1">
                <a:solidFill>
                  <a:schemeClr val="tx1"/>
                </a:solidFill>
                <a:effectLst/>
                <a:latin typeface="Söhne"/>
              </a:rPr>
              <a:t>link</a:t>
            </a:r>
            <a:r>
              <a:rPr lang="fr-FR" b="0" i="0" dirty="0">
                <a:solidFill>
                  <a:schemeClr val="tx1"/>
                </a:solidFill>
                <a:effectLst/>
                <a:latin typeface="Söhne"/>
              </a:rPr>
              <a:t>&gt; dans la section &lt;</a:t>
            </a:r>
            <a:r>
              <a:rPr lang="fr-FR" b="0" i="0" dirty="0" err="1">
                <a:solidFill>
                  <a:schemeClr val="tx1"/>
                </a:solidFill>
                <a:effectLst/>
                <a:latin typeface="Söhne"/>
              </a:rPr>
              <a:t>head</a:t>
            </a:r>
            <a:r>
              <a:rPr lang="fr-FR" b="0" i="0" dirty="0">
                <a:solidFill>
                  <a:schemeClr val="tx1"/>
                </a:solidFill>
                <a:effectLst/>
                <a:latin typeface="Söhne"/>
              </a:rPr>
              <a:t>&gt; du document. Voici comment vous pouvez le faire avec </a:t>
            </a:r>
            <a:r>
              <a:rPr lang="fr-FR" b="0" i="0" dirty="0" err="1">
                <a:solidFill>
                  <a:schemeClr val="tx1"/>
                </a:solidFill>
                <a:effectLst/>
                <a:latin typeface="Söhne"/>
              </a:rPr>
              <a:t>Smarty</a:t>
            </a:r>
            <a:r>
              <a:rPr lang="fr-FR" b="0" i="0" dirty="0">
                <a:solidFill>
                  <a:schemeClr val="tx1"/>
                </a:solidFill>
                <a:effectLst/>
                <a:latin typeface="Söhne"/>
              </a:rPr>
              <a:t> :</a:t>
            </a:r>
          </a:p>
          <a:p>
            <a:pPr marL="0" indent="0">
              <a:buNone/>
            </a:pPr>
            <a:endParaRPr lang="fr-FR" dirty="0"/>
          </a:p>
        </p:txBody>
      </p:sp>
      <p:pic>
        <p:nvPicPr>
          <p:cNvPr id="5" name="Image 4">
            <a:extLst>
              <a:ext uri="{FF2B5EF4-FFF2-40B4-BE49-F238E27FC236}">
                <a16:creationId xmlns:a16="http://schemas.microsoft.com/office/drawing/2014/main" id="{9DBF3460-2A92-F9DB-5359-D71749383B93}"/>
              </a:ext>
            </a:extLst>
          </p:cNvPr>
          <p:cNvPicPr>
            <a:picLocks noChangeAspect="1"/>
          </p:cNvPicPr>
          <p:nvPr/>
        </p:nvPicPr>
        <p:blipFill>
          <a:blip r:embed="rId2"/>
          <a:stretch>
            <a:fillRect/>
          </a:stretch>
        </p:blipFill>
        <p:spPr>
          <a:xfrm>
            <a:off x="1376645" y="1615477"/>
            <a:ext cx="9928388" cy="4264115"/>
          </a:xfrm>
          <a:prstGeom prst="rect">
            <a:avLst/>
          </a:prstGeom>
        </p:spPr>
      </p:pic>
    </p:spTree>
    <p:extLst>
      <p:ext uri="{BB962C8B-B14F-4D97-AF65-F5344CB8AC3E}">
        <p14:creationId xmlns:p14="http://schemas.microsoft.com/office/powerpoint/2010/main" val="397702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110F98-38ED-D83C-BFDC-167FF4DCA1B1}"/>
              </a:ext>
            </a:extLst>
          </p:cNvPr>
          <p:cNvSpPr>
            <a:spLocks noGrp="1"/>
          </p:cNvSpPr>
          <p:nvPr>
            <p:ph type="title"/>
          </p:nvPr>
        </p:nvSpPr>
        <p:spPr/>
        <p:txBody>
          <a:bodyPr/>
          <a:lstStyle/>
          <a:p>
            <a:r>
              <a:rPr lang="fr-FR" dirty="0"/>
              <a:t>Incorporation javascript &amp; </a:t>
            </a:r>
            <a:r>
              <a:rPr lang="fr-FR" dirty="0" err="1"/>
              <a:t>css</a:t>
            </a:r>
            <a:endParaRPr lang="fr-FR" dirty="0"/>
          </a:p>
        </p:txBody>
      </p:sp>
      <p:sp>
        <p:nvSpPr>
          <p:cNvPr id="3" name="Espace réservé du contenu 2">
            <a:extLst>
              <a:ext uri="{FF2B5EF4-FFF2-40B4-BE49-F238E27FC236}">
                <a16:creationId xmlns:a16="http://schemas.microsoft.com/office/drawing/2014/main" id="{A6BE3FD3-BB33-276A-D03C-E59ACB88C45E}"/>
              </a:ext>
            </a:extLst>
          </p:cNvPr>
          <p:cNvSpPr>
            <a:spLocks noGrp="1"/>
          </p:cNvSpPr>
          <p:nvPr>
            <p:ph idx="1"/>
          </p:nvPr>
        </p:nvSpPr>
        <p:spPr/>
        <p:txBody>
          <a:bodyPr/>
          <a:lstStyle/>
          <a:p>
            <a:pPr marL="0" indent="0">
              <a:buNone/>
            </a:pPr>
            <a:r>
              <a:rPr lang="fr-FR" b="0" i="0" dirty="0">
                <a:solidFill>
                  <a:schemeClr val="tx1"/>
                </a:solidFill>
                <a:effectLst/>
                <a:latin typeface="Söhne"/>
              </a:rPr>
              <a:t>Dans cet exemple, </a:t>
            </a:r>
            <a:r>
              <a:rPr lang="fr-FR" dirty="0">
                <a:solidFill>
                  <a:schemeClr val="tx1"/>
                </a:solidFill>
              </a:rPr>
              <a:t>{</a:t>
            </a:r>
            <a:r>
              <a:rPr lang="fr-FR" dirty="0" err="1">
                <a:solidFill>
                  <a:schemeClr val="tx1"/>
                </a:solidFill>
              </a:rPr>
              <a:t>stylesheet</a:t>
            </a:r>
            <a:r>
              <a:rPr lang="fr-FR" dirty="0">
                <a:solidFill>
                  <a:schemeClr val="tx1"/>
                </a:solidFill>
              </a:rPr>
              <a:t> file="</a:t>
            </a:r>
            <a:r>
              <a:rPr lang="fr-FR" dirty="0" err="1">
                <a:solidFill>
                  <a:schemeClr val="tx1"/>
                </a:solidFill>
              </a:rPr>
              <a:t>styles.css</a:t>
            </a:r>
            <a:r>
              <a:rPr lang="fr-FR" dirty="0">
                <a:solidFill>
                  <a:schemeClr val="tx1"/>
                </a:solidFill>
              </a:rPr>
              <a:t>" </a:t>
            </a:r>
            <a:r>
              <a:rPr lang="fr-FR" dirty="0" err="1">
                <a:solidFill>
                  <a:schemeClr val="tx1"/>
                </a:solidFill>
              </a:rPr>
              <a:t>nocache</a:t>
            </a:r>
            <a:r>
              <a:rPr lang="fr-FR" dirty="0">
                <a:solidFill>
                  <a:schemeClr val="tx1"/>
                </a:solidFill>
              </a:rPr>
              <a:t>=</a:t>
            </a:r>
            <a:r>
              <a:rPr lang="fr-FR" dirty="0" err="1">
                <a:solidFill>
                  <a:schemeClr val="tx1"/>
                </a:solidFill>
              </a:rPr>
              <a:t>true</a:t>
            </a:r>
            <a:r>
              <a:rPr lang="fr-FR" dirty="0">
                <a:solidFill>
                  <a:schemeClr val="tx1"/>
                </a:solidFill>
              </a:rPr>
              <a:t>}</a:t>
            </a:r>
            <a:r>
              <a:rPr lang="fr-FR" b="0" i="0" dirty="0">
                <a:solidFill>
                  <a:schemeClr val="tx1"/>
                </a:solidFill>
                <a:effectLst/>
                <a:latin typeface="Söhne"/>
              </a:rPr>
              <a:t> est une fonction </a:t>
            </a:r>
            <a:r>
              <a:rPr lang="fr-FR" b="0" i="0" dirty="0" err="1">
                <a:solidFill>
                  <a:schemeClr val="tx1"/>
                </a:solidFill>
                <a:effectLst/>
                <a:latin typeface="Söhne"/>
              </a:rPr>
              <a:t>Smarty</a:t>
            </a:r>
            <a:r>
              <a:rPr lang="fr-FR" b="0" i="0" dirty="0">
                <a:solidFill>
                  <a:schemeClr val="tx1"/>
                </a:solidFill>
                <a:effectLst/>
                <a:latin typeface="Söhne"/>
              </a:rPr>
              <a:t> spécifique qui génère la balise </a:t>
            </a:r>
            <a:r>
              <a:rPr lang="fr-FR" dirty="0">
                <a:solidFill>
                  <a:schemeClr val="tx1"/>
                </a:solidFill>
              </a:rPr>
              <a:t>&lt;</a:t>
            </a:r>
            <a:r>
              <a:rPr lang="fr-FR" dirty="0" err="1">
                <a:solidFill>
                  <a:schemeClr val="tx1"/>
                </a:solidFill>
              </a:rPr>
              <a:t>link</a:t>
            </a:r>
            <a:r>
              <a:rPr lang="fr-FR" dirty="0">
                <a:solidFill>
                  <a:schemeClr val="tx1"/>
                </a:solidFill>
              </a:rPr>
              <a:t>&gt;</a:t>
            </a:r>
            <a:r>
              <a:rPr lang="fr-FR" b="0" i="0" dirty="0">
                <a:solidFill>
                  <a:schemeClr val="tx1"/>
                </a:solidFill>
                <a:effectLst/>
                <a:latin typeface="Söhne"/>
              </a:rPr>
              <a:t> pour inclure le fichier CSS </a:t>
            </a:r>
            <a:r>
              <a:rPr lang="fr-FR" dirty="0" err="1">
                <a:solidFill>
                  <a:schemeClr val="tx1"/>
                </a:solidFill>
              </a:rPr>
              <a:t>styles.css</a:t>
            </a:r>
            <a:r>
              <a:rPr lang="fr-FR" b="0" i="0" dirty="0">
                <a:solidFill>
                  <a:schemeClr val="tx1"/>
                </a:solidFill>
                <a:effectLst/>
                <a:latin typeface="Söhne"/>
              </a:rPr>
              <a:t>. L'option </a:t>
            </a:r>
            <a:r>
              <a:rPr lang="fr-FR" dirty="0" err="1">
                <a:solidFill>
                  <a:schemeClr val="tx1"/>
                </a:solidFill>
              </a:rPr>
              <a:t>nocache</a:t>
            </a:r>
            <a:r>
              <a:rPr lang="fr-FR" dirty="0">
                <a:solidFill>
                  <a:schemeClr val="tx1"/>
                </a:solidFill>
              </a:rPr>
              <a:t>=</a:t>
            </a:r>
            <a:r>
              <a:rPr lang="fr-FR" dirty="0" err="1">
                <a:solidFill>
                  <a:schemeClr val="tx1"/>
                </a:solidFill>
              </a:rPr>
              <a:t>true</a:t>
            </a:r>
            <a:r>
              <a:rPr lang="fr-FR" b="0" i="0" dirty="0">
                <a:solidFill>
                  <a:schemeClr val="tx1"/>
                </a:solidFill>
                <a:effectLst/>
                <a:latin typeface="Söhne"/>
              </a:rPr>
              <a:t> est souvent utilisée pour forcer le navigateur à recharger le fichier CSS en cas de modification.</a:t>
            </a:r>
            <a:endParaRPr lang="fr-FR" dirty="0">
              <a:solidFill>
                <a:schemeClr val="tx1"/>
              </a:solidFill>
            </a:endParaRPr>
          </a:p>
        </p:txBody>
      </p:sp>
    </p:spTree>
    <p:extLst>
      <p:ext uri="{BB962C8B-B14F-4D97-AF65-F5344CB8AC3E}">
        <p14:creationId xmlns:p14="http://schemas.microsoft.com/office/powerpoint/2010/main" val="160328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DBA675-F47B-22AB-3C13-2FC6838663EF}"/>
              </a:ext>
            </a:extLst>
          </p:cNvPr>
          <p:cNvSpPr>
            <a:spLocks noGrp="1"/>
          </p:cNvSpPr>
          <p:nvPr>
            <p:ph type="title"/>
          </p:nvPr>
        </p:nvSpPr>
        <p:spPr/>
        <p:txBody>
          <a:bodyPr/>
          <a:lstStyle/>
          <a:p>
            <a:r>
              <a:rPr lang="fr-FR" dirty="0"/>
              <a:t>Qu’est ce que </a:t>
            </a:r>
            <a:r>
              <a:rPr lang="fr-FR" dirty="0" err="1"/>
              <a:t>Smarty</a:t>
            </a:r>
            <a:r>
              <a:rPr lang="fr-FR" dirty="0"/>
              <a:t>?</a:t>
            </a:r>
          </a:p>
        </p:txBody>
      </p:sp>
      <p:sp>
        <p:nvSpPr>
          <p:cNvPr id="3" name="Espace réservé du contenu 2">
            <a:extLst>
              <a:ext uri="{FF2B5EF4-FFF2-40B4-BE49-F238E27FC236}">
                <a16:creationId xmlns:a16="http://schemas.microsoft.com/office/drawing/2014/main" id="{21D8D1D7-5116-A108-EBE8-A801A1A5697F}"/>
              </a:ext>
            </a:extLst>
          </p:cNvPr>
          <p:cNvSpPr>
            <a:spLocks noGrp="1"/>
          </p:cNvSpPr>
          <p:nvPr>
            <p:ph idx="1"/>
          </p:nvPr>
        </p:nvSpPr>
        <p:spPr/>
        <p:txBody>
          <a:bodyPr/>
          <a:lstStyle/>
          <a:p>
            <a:pPr marL="457200" indent="-457200">
              <a:buFont typeface="+mj-lt"/>
              <a:buAutoNum type="arabicPeriod" startAt="4"/>
            </a:pPr>
            <a:r>
              <a:rPr lang="fr-FR" b="1" i="0" dirty="0">
                <a:solidFill>
                  <a:schemeClr val="tx1"/>
                </a:solidFill>
                <a:effectLst/>
                <a:latin typeface="Söhne"/>
              </a:rPr>
              <a:t>Modificateurs et fonctions intégrées :</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offre une variété de modificateurs et de fonctions intégrées qui simplifient la manipulation des données directement dans les </a:t>
            </a:r>
            <a:r>
              <a:rPr lang="fr-FR" b="0" i="0" dirty="0" err="1">
                <a:solidFill>
                  <a:schemeClr val="tx1"/>
                </a:solidFill>
                <a:effectLst/>
                <a:latin typeface="Söhne"/>
              </a:rPr>
              <a:t>templates</a:t>
            </a:r>
            <a:r>
              <a:rPr lang="fr-FR" b="0" i="0" dirty="0">
                <a:solidFill>
                  <a:schemeClr val="tx1"/>
                </a:solidFill>
                <a:effectLst/>
                <a:latin typeface="Söhne"/>
              </a:rPr>
              <a:t>, réduisant ainsi la nécessité d'effectuer ces manipulations dans le code PHP.</a:t>
            </a:r>
            <a:endParaRPr lang="fr-FR" dirty="0">
              <a:solidFill>
                <a:schemeClr val="tx1"/>
              </a:solidFill>
            </a:endParaRPr>
          </a:p>
        </p:txBody>
      </p:sp>
    </p:spTree>
    <p:extLst>
      <p:ext uri="{BB962C8B-B14F-4D97-AF65-F5344CB8AC3E}">
        <p14:creationId xmlns:p14="http://schemas.microsoft.com/office/powerpoint/2010/main" val="25566107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EE266-8903-47BA-BDAB-DBFF87F44B24}"/>
              </a:ext>
            </a:extLst>
          </p:cNvPr>
          <p:cNvSpPr>
            <a:spLocks noGrp="1"/>
          </p:cNvSpPr>
          <p:nvPr>
            <p:ph type="title"/>
          </p:nvPr>
        </p:nvSpPr>
        <p:spPr/>
        <p:txBody>
          <a:bodyPr/>
          <a:lstStyle/>
          <a:p>
            <a:r>
              <a:rPr lang="fr-FR" dirty="0"/>
              <a:t>Incorporation javascript &amp; </a:t>
            </a:r>
            <a:r>
              <a:rPr lang="fr-FR" dirty="0" err="1"/>
              <a:t>css</a:t>
            </a:r>
            <a:endParaRPr lang="fr-FR" dirty="0"/>
          </a:p>
        </p:txBody>
      </p:sp>
      <p:sp>
        <p:nvSpPr>
          <p:cNvPr id="3" name="Espace réservé du contenu 2">
            <a:extLst>
              <a:ext uri="{FF2B5EF4-FFF2-40B4-BE49-F238E27FC236}">
                <a16:creationId xmlns:a16="http://schemas.microsoft.com/office/drawing/2014/main" id="{D429EB50-EF18-FEEF-D7C7-818EE6C2C422}"/>
              </a:ext>
            </a:extLst>
          </p:cNvPr>
          <p:cNvSpPr>
            <a:spLocks noGrp="1"/>
          </p:cNvSpPr>
          <p:nvPr>
            <p:ph idx="1"/>
          </p:nvPr>
        </p:nvSpPr>
        <p:spPr/>
        <p:txBody>
          <a:bodyPr/>
          <a:lstStyle/>
          <a:p>
            <a:pPr marL="0" indent="0" algn="l">
              <a:buNone/>
            </a:pPr>
            <a:r>
              <a:rPr lang="fr-FR" b="1" i="0" dirty="0">
                <a:solidFill>
                  <a:schemeClr val="tx1"/>
                </a:solidFill>
                <a:effectLst/>
                <a:latin typeface="Söhne"/>
              </a:rPr>
              <a:t>2. Scripts JavaScript :</a:t>
            </a:r>
          </a:p>
          <a:p>
            <a:pPr algn="l"/>
            <a:r>
              <a:rPr lang="fr-FR" b="0" i="0" dirty="0">
                <a:solidFill>
                  <a:schemeClr val="tx1"/>
                </a:solidFill>
                <a:effectLst/>
                <a:latin typeface="Söhne"/>
              </a:rPr>
              <a:t>Pour incorporer des scripts JavaScript dans vos </a:t>
            </a:r>
            <a:r>
              <a:rPr lang="fr-FR" b="0" i="0" dirty="0" err="1">
                <a:solidFill>
                  <a:schemeClr val="tx1"/>
                </a:solidFill>
                <a:effectLst/>
                <a:latin typeface="Söhne"/>
              </a:rPr>
              <a:t>templates</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utilisez la balise HTML &lt;script&gt;. Voici un exemple :</a:t>
            </a:r>
          </a:p>
          <a:p>
            <a:pPr marL="0" indent="0">
              <a:buNone/>
            </a:pPr>
            <a:endParaRPr lang="fr-FR" dirty="0"/>
          </a:p>
        </p:txBody>
      </p:sp>
      <p:pic>
        <p:nvPicPr>
          <p:cNvPr id="5" name="Image 4">
            <a:extLst>
              <a:ext uri="{FF2B5EF4-FFF2-40B4-BE49-F238E27FC236}">
                <a16:creationId xmlns:a16="http://schemas.microsoft.com/office/drawing/2014/main" id="{27F51A89-CDFC-25BB-4D6E-F24076037774}"/>
              </a:ext>
            </a:extLst>
          </p:cNvPr>
          <p:cNvPicPr>
            <a:picLocks noChangeAspect="1"/>
          </p:cNvPicPr>
          <p:nvPr/>
        </p:nvPicPr>
        <p:blipFill>
          <a:blip r:embed="rId2"/>
          <a:stretch>
            <a:fillRect/>
          </a:stretch>
        </p:blipFill>
        <p:spPr>
          <a:xfrm>
            <a:off x="1251678" y="1380478"/>
            <a:ext cx="9579099" cy="4163223"/>
          </a:xfrm>
          <a:prstGeom prst="rect">
            <a:avLst/>
          </a:prstGeom>
        </p:spPr>
      </p:pic>
    </p:spTree>
    <p:extLst>
      <p:ext uri="{BB962C8B-B14F-4D97-AF65-F5344CB8AC3E}">
        <p14:creationId xmlns:p14="http://schemas.microsoft.com/office/powerpoint/2010/main" val="97230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44AD26-2C78-41C3-8700-54DCD6598F6E}"/>
              </a:ext>
            </a:extLst>
          </p:cNvPr>
          <p:cNvSpPr>
            <a:spLocks noGrp="1"/>
          </p:cNvSpPr>
          <p:nvPr>
            <p:ph type="title"/>
          </p:nvPr>
        </p:nvSpPr>
        <p:spPr/>
        <p:txBody>
          <a:bodyPr/>
          <a:lstStyle/>
          <a:p>
            <a:r>
              <a:rPr lang="fr-FR" dirty="0"/>
              <a:t>Incorporation javascript &amp; </a:t>
            </a:r>
            <a:r>
              <a:rPr lang="fr-FR" dirty="0" err="1"/>
              <a:t>css</a:t>
            </a:r>
            <a:endParaRPr lang="fr-FR" dirty="0"/>
          </a:p>
        </p:txBody>
      </p:sp>
      <p:sp>
        <p:nvSpPr>
          <p:cNvPr id="3" name="Espace réservé du contenu 2">
            <a:extLst>
              <a:ext uri="{FF2B5EF4-FFF2-40B4-BE49-F238E27FC236}">
                <a16:creationId xmlns:a16="http://schemas.microsoft.com/office/drawing/2014/main" id="{99828CC1-60EA-AA0E-3FFC-711EB68C609C}"/>
              </a:ext>
            </a:extLst>
          </p:cNvPr>
          <p:cNvSpPr>
            <a:spLocks noGrp="1"/>
          </p:cNvSpPr>
          <p:nvPr>
            <p:ph idx="1"/>
          </p:nvPr>
        </p:nvSpPr>
        <p:spPr/>
        <p:txBody>
          <a:bodyPr/>
          <a:lstStyle/>
          <a:p>
            <a:pPr marL="0" indent="0">
              <a:buNone/>
            </a:pPr>
            <a:r>
              <a:rPr lang="fr-FR" b="0" i="0" dirty="0">
                <a:solidFill>
                  <a:schemeClr val="tx1"/>
                </a:solidFill>
                <a:effectLst/>
                <a:latin typeface="Söhne"/>
              </a:rPr>
              <a:t>De manière similaire à la balise de style, </a:t>
            </a:r>
            <a:r>
              <a:rPr lang="fr-FR" dirty="0">
                <a:solidFill>
                  <a:schemeClr val="tx1"/>
                </a:solidFill>
              </a:rPr>
              <a:t>{javascript file="</a:t>
            </a:r>
            <a:r>
              <a:rPr lang="fr-FR" dirty="0" err="1">
                <a:solidFill>
                  <a:schemeClr val="tx1"/>
                </a:solidFill>
              </a:rPr>
              <a:t>script.js</a:t>
            </a:r>
            <a:r>
              <a:rPr lang="fr-FR" dirty="0">
                <a:solidFill>
                  <a:schemeClr val="tx1"/>
                </a:solidFill>
              </a:rPr>
              <a:t>" </a:t>
            </a:r>
            <a:r>
              <a:rPr lang="fr-FR" dirty="0" err="1">
                <a:solidFill>
                  <a:schemeClr val="tx1"/>
                </a:solidFill>
              </a:rPr>
              <a:t>nocache</a:t>
            </a:r>
            <a:r>
              <a:rPr lang="fr-FR" dirty="0">
                <a:solidFill>
                  <a:schemeClr val="tx1"/>
                </a:solidFill>
              </a:rPr>
              <a:t>=</a:t>
            </a:r>
            <a:r>
              <a:rPr lang="fr-FR" dirty="0" err="1">
                <a:solidFill>
                  <a:schemeClr val="tx1"/>
                </a:solidFill>
              </a:rPr>
              <a:t>true</a:t>
            </a:r>
            <a:r>
              <a:rPr lang="fr-FR" dirty="0">
                <a:solidFill>
                  <a:schemeClr val="tx1"/>
                </a:solidFill>
              </a:rPr>
              <a:t>}</a:t>
            </a:r>
            <a:r>
              <a:rPr lang="fr-FR" b="0" i="0" dirty="0">
                <a:solidFill>
                  <a:schemeClr val="tx1"/>
                </a:solidFill>
                <a:effectLst/>
                <a:latin typeface="Söhne"/>
              </a:rPr>
              <a:t> est une fonction </a:t>
            </a:r>
            <a:r>
              <a:rPr lang="fr-FR" b="0" i="0" dirty="0" err="1">
                <a:solidFill>
                  <a:schemeClr val="tx1"/>
                </a:solidFill>
                <a:effectLst/>
                <a:latin typeface="Söhne"/>
              </a:rPr>
              <a:t>Smarty</a:t>
            </a:r>
            <a:r>
              <a:rPr lang="fr-FR" b="0" i="0" dirty="0">
                <a:solidFill>
                  <a:schemeClr val="tx1"/>
                </a:solidFill>
                <a:effectLst/>
                <a:latin typeface="Söhne"/>
              </a:rPr>
              <a:t> qui génère la balise </a:t>
            </a:r>
            <a:r>
              <a:rPr lang="fr-FR" dirty="0">
                <a:solidFill>
                  <a:schemeClr val="tx1"/>
                </a:solidFill>
              </a:rPr>
              <a:t>&lt;script&gt;</a:t>
            </a:r>
            <a:r>
              <a:rPr lang="fr-FR" b="0" i="0" dirty="0">
                <a:solidFill>
                  <a:schemeClr val="tx1"/>
                </a:solidFill>
                <a:effectLst/>
                <a:latin typeface="Söhne"/>
              </a:rPr>
              <a:t> pour inclure le fichier JavaScript </a:t>
            </a:r>
            <a:r>
              <a:rPr lang="fr-FR" dirty="0" err="1">
                <a:solidFill>
                  <a:schemeClr val="tx1"/>
                </a:solidFill>
              </a:rPr>
              <a:t>script.js</a:t>
            </a:r>
            <a:r>
              <a:rPr lang="fr-FR" b="0" i="0" dirty="0">
                <a:solidFill>
                  <a:schemeClr val="tx1"/>
                </a:solidFill>
                <a:effectLst/>
                <a:latin typeface="Söhne"/>
              </a:rPr>
              <a:t>. Encore une fois, l'option </a:t>
            </a:r>
            <a:r>
              <a:rPr lang="fr-FR" dirty="0" err="1">
                <a:solidFill>
                  <a:schemeClr val="tx1"/>
                </a:solidFill>
              </a:rPr>
              <a:t>nocache</a:t>
            </a:r>
            <a:r>
              <a:rPr lang="fr-FR" dirty="0">
                <a:solidFill>
                  <a:schemeClr val="tx1"/>
                </a:solidFill>
              </a:rPr>
              <a:t>=</a:t>
            </a:r>
            <a:r>
              <a:rPr lang="fr-FR" dirty="0" err="1">
                <a:solidFill>
                  <a:schemeClr val="tx1"/>
                </a:solidFill>
              </a:rPr>
              <a:t>true</a:t>
            </a:r>
            <a:r>
              <a:rPr lang="fr-FR" b="0" i="0" dirty="0">
                <a:solidFill>
                  <a:schemeClr val="tx1"/>
                </a:solidFill>
                <a:effectLst/>
                <a:latin typeface="Söhne"/>
              </a:rPr>
              <a:t> est utilisée pour éviter la mise en cache du fichier JavaScript.</a:t>
            </a:r>
            <a:endParaRPr lang="fr-FR" dirty="0">
              <a:solidFill>
                <a:schemeClr val="tx1"/>
              </a:solidFill>
            </a:endParaRPr>
          </a:p>
        </p:txBody>
      </p:sp>
    </p:spTree>
    <p:extLst>
      <p:ext uri="{BB962C8B-B14F-4D97-AF65-F5344CB8AC3E}">
        <p14:creationId xmlns:p14="http://schemas.microsoft.com/office/powerpoint/2010/main" val="2385495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D09853-1D95-6D65-7081-93F4DB2B1D2A}"/>
              </a:ext>
            </a:extLst>
          </p:cNvPr>
          <p:cNvSpPr>
            <a:spLocks noGrp="1"/>
          </p:cNvSpPr>
          <p:nvPr>
            <p:ph type="title"/>
          </p:nvPr>
        </p:nvSpPr>
        <p:spPr/>
        <p:txBody>
          <a:bodyPr/>
          <a:lstStyle/>
          <a:p>
            <a:r>
              <a:rPr lang="fr-FR" dirty="0"/>
              <a:t>Incorporation javascript &amp; </a:t>
            </a:r>
            <a:r>
              <a:rPr lang="fr-FR" dirty="0" err="1"/>
              <a:t>css</a:t>
            </a:r>
            <a:endParaRPr lang="fr-FR" dirty="0"/>
          </a:p>
        </p:txBody>
      </p:sp>
      <p:sp>
        <p:nvSpPr>
          <p:cNvPr id="3" name="Espace réservé du contenu 2">
            <a:extLst>
              <a:ext uri="{FF2B5EF4-FFF2-40B4-BE49-F238E27FC236}">
                <a16:creationId xmlns:a16="http://schemas.microsoft.com/office/drawing/2014/main" id="{BF0C82DB-7EEB-7DDA-3C00-35CDE2D21030}"/>
              </a:ext>
            </a:extLst>
          </p:cNvPr>
          <p:cNvSpPr>
            <a:spLocks noGrp="1"/>
          </p:cNvSpPr>
          <p:nvPr>
            <p:ph idx="1"/>
          </p:nvPr>
        </p:nvSpPr>
        <p:spPr/>
        <p:txBody>
          <a:bodyPr/>
          <a:lstStyle/>
          <a:p>
            <a:pPr marL="0" indent="0">
              <a:buNone/>
            </a:pPr>
            <a:r>
              <a:rPr lang="fr-FR" b="0" i="0" dirty="0">
                <a:solidFill>
                  <a:schemeClr val="tx1"/>
                </a:solidFill>
                <a:effectLst/>
                <a:latin typeface="Söhne"/>
              </a:rPr>
              <a:t>Pour ajouter du code JavaScript directement dans un </a:t>
            </a:r>
            <a:r>
              <a:rPr lang="fr-FR" b="0" i="0" dirty="0" err="1">
                <a:solidFill>
                  <a:schemeClr val="tx1"/>
                </a:solidFill>
                <a:effectLst/>
                <a:latin typeface="Söhne"/>
              </a:rPr>
              <a:t>template</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vous pouvez utiliser la balise </a:t>
            </a:r>
            <a:r>
              <a:rPr lang="fr-FR" dirty="0">
                <a:solidFill>
                  <a:schemeClr val="tx1"/>
                </a:solidFill>
              </a:rPr>
              <a:t>&lt;script&gt;</a:t>
            </a:r>
            <a:r>
              <a:rPr lang="fr-FR" b="0" i="0" dirty="0">
                <a:solidFill>
                  <a:schemeClr val="tx1"/>
                </a:solidFill>
                <a:effectLst/>
                <a:latin typeface="Söhne"/>
              </a:rPr>
              <a:t> de manière similaire à ce que vous feriez dans un fichier HTML traditionnel. Voici comment procéder :</a:t>
            </a:r>
            <a:endParaRPr lang="fr-FR" dirty="0">
              <a:solidFill>
                <a:schemeClr val="tx1"/>
              </a:solidFill>
            </a:endParaRPr>
          </a:p>
        </p:txBody>
      </p:sp>
      <p:pic>
        <p:nvPicPr>
          <p:cNvPr id="5" name="Image 4">
            <a:extLst>
              <a:ext uri="{FF2B5EF4-FFF2-40B4-BE49-F238E27FC236}">
                <a16:creationId xmlns:a16="http://schemas.microsoft.com/office/drawing/2014/main" id="{BCD41E64-7315-A4B5-2A7F-1BAF240923B5}"/>
              </a:ext>
            </a:extLst>
          </p:cNvPr>
          <p:cNvPicPr>
            <a:picLocks noChangeAspect="1"/>
          </p:cNvPicPr>
          <p:nvPr/>
        </p:nvPicPr>
        <p:blipFill>
          <a:blip r:embed="rId2"/>
          <a:stretch>
            <a:fillRect/>
          </a:stretch>
        </p:blipFill>
        <p:spPr>
          <a:xfrm>
            <a:off x="1439568" y="1147713"/>
            <a:ext cx="8975361" cy="5337011"/>
          </a:xfrm>
          <a:prstGeom prst="rect">
            <a:avLst/>
          </a:prstGeom>
        </p:spPr>
      </p:pic>
    </p:spTree>
    <p:extLst>
      <p:ext uri="{BB962C8B-B14F-4D97-AF65-F5344CB8AC3E}">
        <p14:creationId xmlns:p14="http://schemas.microsoft.com/office/powerpoint/2010/main" val="232983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B852A0-AE28-CA06-3EEF-2E2507E3B2F7}"/>
              </a:ext>
            </a:extLst>
          </p:cNvPr>
          <p:cNvSpPr>
            <a:spLocks noGrp="1"/>
          </p:cNvSpPr>
          <p:nvPr>
            <p:ph type="title"/>
          </p:nvPr>
        </p:nvSpPr>
        <p:spPr/>
        <p:txBody>
          <a:bodyPr/>
          <a:lstStyle/>
          <a:p>
            <a:r>
              <a:rPr lang="fr-FR" dirty="0"/>
              <a:t>Incorporation javascript &amp; </a:t>
            </a:r>
            <a:r>
              <a:rPr lang="fr-FR" dirty="0" err="1"/>
              <a:t>css</a:t>
            </a:r>
            <a:endParaRPr lang="fr-FR" dirty="0"/>
          </a:p>
        </p:txBody>
      </p:sp>
      <p:sp>
        <p:nvSpPr>
          <p:cNvPr id="3" name="Espace réservé du contenu 2">
            <a:extLst>
              <a:ext uri="{FF2B5EF4-FFF2-40B4-BE49-F238E27FC236}">
                <a16:creationId xmlns:a16="http://schemas.microsoft.com/office/drawing/2014/main" id="{176BB8A2-B060-758F-27FF-27B187669082}"/>
              </a:ext>
            </a:extLst>
          </p:cNvPr>
          <p:cNvSpPr>
            <a:spLocks noGrp="1"/>
          </p:cNvSpPr>
          <p:nvPr>
            <p:ph idx="1"/>
          </p:nvPr>
        </p:nvSpPr>
        <p:spPr/>
        <p:txBody>
          <a:bodyPr/>
          <a:lstStyle/>
          <a:p>
            <a:pPr marL="0" indent="0">
              <a:buNone/>
            </a:pPr>
            <a:r>
              <a:rPr lang="fr-FR" b="0" i="0" dirty="0">
                <a:solidFill>
                  <a:schemeClr val="tx1"/>
                </a:solidFill>
                <a:effectLst/>
                <a:latin typeface="Söhne"/>
              </a:rPr>
              <a:t>Dans cet exemple, le code JavaScript est entouré de la balise </a:t>
            </a:r>
            <a:r>
              <a:rPr lang="fr-FR" dirty="0">
                <a:solidFill>
                  <a:schemeClr val="tx1"/>
                </a:solidFill>
              </a:rPr>
              <a:t>{</a:t>
            </a:r>
            <a:r>
              <a:rPr lang="fr-FR" dirty="0" err="1">
                <a:solidFill>
                  <a:schemeClr val="tx1"/>
                </a:solidFill>
              </a:rPr>
              <a:t>literal</a:t>
            </a:r>
            <a:r>
              <a:rPr lang="fr-FR" dirty="0">
                <a:solidFill>
                  <a:schemeClr val="tx1"/>
                </a:solidFill>
              </a:rPr>
              <a:t>}</a:t>
            </a:r>
            <a:r>
              <a:rPr lang="fr-FR" b="0" i="0" dirty="0">
                <a:solidFill>
                  <a:schemeClr val="tx1"/>
                </a:solidFill>
                <a:effectLst/>
                <a:latin typeface="Söhne"/>
              </a:rPr>
              <a:t>. Cela indique à </a:t>
            </a:r>
            <a:r>
              <a:rPr lang="fr-FR" b="0" i="0" dirty="0" err="1">
                <a:solidFill>
                  <a:schemeClr val="tx1"/>
                </a:solidFill>
                <a:effectLst/>
                <a:latin typeface="Söhne"/>
              </a:rPr>
              <a:t>Smarty</a:t>
            </a:r>
            <a:r>
              <a:rPr lang="fr-FR" b="0" i="0" dirty="0">
                <a:solidFill>
                  <a:schemeClr val="tx1"/>
                </a:solidFill>
                <a:effectLst/>
                <a:latin typeface="Söhne"/>
              </a:rPr>
              <a:t> d'ignorer toute interprétation des balises </a:t>
            </a:r>
            <a:r>
              <a:rPr lang="fr-FR" b="0" i="0" dirty="0" err="1">
                <a:solidFill>
                  <a:schemeClr val="tx1"/>
                </a:solidFill>
                <a:effectLst/>
                <a:latin typeface="Söhne"/>
              </a:rPr>
              <a:t>Smarty</a:t>
            </a:r>
            <a:r>
              <a:rPr lang="fr-FR" b="0" i="0" dirty="0">
                <a:solidFill>
                  <a:schemeClr val="tx1"/>
                </a:solidFill>
                <a:effectLst/>
                <a:latin typeface="Söhne"/>
              </a:rPr>
              <a:t> à l'intérieur de cette section, ce qui est utile pour incorporer du code JavaScript.</a:t>
            </a:r>
            <a:endParaRPr lang="fr-FR" dirty="0">
              <a:solidFill>
                <a:schemeClr val="tx1"/>
              </a:solidFill>
            </a:endParaRPr>
          </a:p>
        </p:txBody>
      </p:sp>
    </p:spTree>
    <p:extLst>
      <p:ext uri="{BB962C8B-B14F-4D97-AF65-F5344CB8AC3E}">
        <p14:creationId xmlns:p14="http://schemas.microsoft.com/office/powerpoint/2010/main" val="24008898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73BB7-4478-D14B-4368-21F255D8E42B}"/>
              </a:ext>
            </a:extLst>
          </p:cNvPr>
          <p:cNvSpPr>
            <a:spLocks noGrp="1"/>
          </p:cNvSpPr>
          <p:nvPr>
            <p:ph type="title"/>
          </p:nvPr>
        </p:nvSpPr>
        <p:spPr/>
        <p:txBody>
          <a:bodyPr/>
          <a:lstStyle/>
          <a:p>
            <a:r>
              <a:rPr lang="fr-FR" dirty="0"/>
              <a:t>Incorporation javascript &amp; </a:t>
            </a:r>
            <a:r>
              <a:rPr lang="fr-FR" dirty="0" err="1"/>
              <a:t>css</a:t>
            </a:r>
            <a:endParaRPr lang="fr-FR" dirty="0"/>
          </a:p>
        </p:txBody>
      </p:sp>
      <p:sp>
        <p:nvSpPr>
          <p:cNvPr id="3" name="Espace réservé du contenu 2">
            <a:extLst>
              <a:ext uri="{FF2B5EF4-FFF2-40B4-BE49-F238E27FC236}">
                <a16:creationId xmlns:a16="http://schemas.microsoft.com/office/drawing/2014/main" id="{BDB307B3-ACAB-5BA3-9EB4-D36DE73EDA0B}"/>
              </a:ext>
            </a:extLst>
          </p:cNvPr>
          <p:cNvSpPr>
            <a:spLocks noGrp="1"/>
          </p:cNvSpPr>
          <p:nvPr>
            <p:ph idx="1"/>
          </p:nvPr>
        </p:nvSpPr>
        <p:spPr/>
        <p:txBody>
          <a:bodyPr/>
          <a:lstStyle/>
          <a:p>
            <a:pPr marL="0" indent="0" algn="l">
              <a:buNone/>
            </a:pPr>
            <a:r>
              <a:rPr lang="fr-FR" b="0" i="0" dirty="0">
                <a:solidFill>
                  <a:schemeClr val="tx1"/>
                </a:solidFill>
                <a:effectLst/>
                <a:latin typeface="Söhne"/>
              </a:rPr>
              <a:t>La balise {</a:t>
            </a:r>
            <a:r>
              <a:rPr lang="fr-FR" b="0" i="0" dirty="0" err="1">
                <a:solidFill>
                  <a:schemeClr val="tx1"/>
                </a:solidFill>
                <a:effectLst/>
                <a:latin typeface="Söhne"/>
              </a:rPr>
              <a:t>literal</a:t>
            </a:r>
            <a:r>
              <a:rPr lang="fr-FR" b="0" i="0" dirty="0">
                <a:solidFill>
                  <a:schemeClr val="tx1"/>
                </a:solidFill>
                <a:effectLst/>
                <a:latin typeface="Söhne"/>
              </a:rPr>
              <a:t>} est utilisée pour désactiver temporairement l'interprétation </a:t>
            </a:r>
            <a:r>
              <a:rPr lang="fr-FR" b="0" i="0" dirty="0" err="1">
                <a:solidFill>
                  <a:schemeClr val="tx1"/>
                </a:solidFill>
                <a:effectLst/>
                <a:latin typeface="Söhne"/>
              </a:rPr>
              <a:t>Smarty</a:t>
            </a:r>
            <a:r>
              <a:rPr lang="fr-FR" b="0" i="0" dirty="0">
                <a:solidFill>
                  <a:schemeClr val="tx1"/>
                </a:solidFill>
                <a:effectLst/>
                <a:latin typeface="Söhne"/>
              </a:rPr>
              <a:t> et garantir que le code JavaScript est inclus tel quel dans le </a:t>
            </a:r>
            <a:r>
              <a:rPr lang="fr-FR" b="0" i="0" dirty="0" err="1">
                <a:solidFill>
                  <a:schemeClr val="tx1"/>
                </a:solidFill>
                <a:effectLst/>
                <a:latin typeface="Söhne"/>
              </a:rPr>
              <a:t>template</a:t>
            </a:r>
            <a:r>
              <a:rPr lang="fr-FR" b="0" i="0" dirty="0">
                <a:solidFill>
                  <a:schemeClr val="tx1"/>
                </a:solidFill>
                <a:effectLst/>
                <a:latin typeface="Söhne"/>
              </a:rPr>
              <a:t> sans être modifié par le moteur </a:t>
            </a:r>
            <a:r>
              <a:rPr lang="fr-FR" b="0" i="0" dirty="0" err="1">
                <a:solidFill>
                  <a:schemeClr val="tx1"/>
                </a:solidFill>
                <a:effectLst/>
                <a:latin typeface="Söhne"/>
              </a:rPr>
              <a:t>Smarty</a:t>
            </a:r>
            <a:r>
              <a:rPr lang="fr-FR" b="0" i="0" dirty="0">
                <a:solidFill>
                  <a:schemeClr val="tx1"/>
                </a:solidFill>
                <a:effectLst/>
                <a:latin typeface="Söhne"/>
              </a:rPr>
              <a:t>.</a:t>
            </a:r>
          </a:p>
          <a:p>
            <a:pPr marL="0" indent="0" algn="l">
              <a:buNone/>
            </a:pPr>
            <a:endParaRPr lang="fr-FR" b="0" i="0" dirty="0">
              <a:solidFill>
                <a:schemeClr val="tx1"/>
              </a:solidFill>
              <a:effectLst/>
              <a:latin typeface="Söhne"/>
            </a:endParaRPr>
          </a:p>
          <a:p>
            <a:pPr marL="0" indent="0" algn="l">
              <a:buNone/>
            </a:pPr>
            <a:r>
              <a:rPr lang="fr-FR" b="0" i="0" dirty="0">
                <a:solidFill>
                  <a:schemeClr val="tx1"/>
                </a:solidFill>
                <a:effectLst/>
                <a:latin typeface="Söhne"/>
              </a:rPr>
              <a:t>Notez que cette approche est pratique pour de petits fragments de code JavaScript directement inclus dans le </a:t>
            </a:r>
            <a:r>
              <a:rPr lang="fr-FR" b="0" i="0" dirty="0" err="1">
                <a:solidFill>
                  <a:schemeClr val="tx1"/>
                </a:solidFill>
                <a:effectLst/>
                <a:latin typeface="Söhne"/>
              </a:rPr>
              <a:t>template</a:t>
            </a:r>
            <a:r>
              <a:rPr lang="fr-FR" b="0" i="0" dirty="0">
                <a:solidFill>
                  <a:schemeClr val="tx1"/>
                </a:solidFill>
                <a:effectLst/>
                <a:latin typeface="Söhne"/>
              </a:rPr>
              <a:t>. Cependant, si vous avez un script plus complexe ou réutilisable, il peut être préférable de le séparer dans un fichier externe (comme mentionné dans la réponse précédente) et de l'inclure dans le </a:t>
            </a:r>
            <a:r>
              <a:rPr lang="fr-FR" b="0" i="0" dirty="0" err="1">
                <a:solidFill>
                  <a:schemeClr val="tx1"/>
                </a:solidFill>
                <a:effectLst/>
                <a:latin typeface="Söhne"/>
              </a:rPr>
              <a:t>template</a:t>
            </a:r>
            <a:r>
              <a:rPr lang="fr-FR" b="0" i="0" dirty="0">
                <a:solidFill>
                  <a:schemeClr val="tx1"/>
                </a:solidFill>
                <a:effectLst/>
                <a:latin typeface="Söhne"/>
              </a:rPr>
              <a:t> à l'aide de la balise {</a:t>
            </a:r>
            <a:r>
              <a:rPr lang="fr-FR" b="0" i="0" dirty="0" err="1">
                <a:solidFill>
                  <a:schemeClr val="tx1"/>
                </a:solidFill>
                <a:effectLst/>
                <a:latin typeface="Söhne"/>
              </a:rPr>
              <a:t>include</a:t>
            </a:r>
            <a:r>
              <a:rPr lang="fr-FR" b="0" i="0" dirty="0">
                <a:solidFill>
                  <a:schemeClr val="tx1"/>
                </a:solidFill>
                <a:effectLst/>
                <a:latin typeface="Söhne"/>
              </a:rPr>
              <a:t>}.</a:t>
            </a:r>
          </a:p>
          <a:p>
            <a:pPr marL="0" indent="0">
              <a:buNone/>
            </a:pPr>
            <a:endParaRPr lang="fr-FR" dirty="0"/>
          </a:p>
        </p:txBody>
      </p:sp>
    </p:spTree>
    <p:extLst>
      <p:ext uri="{BB962C8B-B14F-4D97-AF65-F5344CB8AC3E}">
        <p14:creationId xmlns:p14="http://schemas.microsoft.com/office/powerpoint/2010/main" val="244346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A83CE-68A8-CE66-3F37-BB5E24932C04}"/>
              </a:ext>
            </a:extLst>
          </p:cNvPr>
          <p:cNvSpPr>
            <a:spLocks noGrp="1"/>
          </p:cNvSpPr>
          <p:nvPr>
            <p:ph type="title"/>
          </p:nvPr>
        </p:nvSpPr>
        <p:spPr/>
        <p:txBody>
          <a:bodyPr/>
          <a:lstStyle/>
          <a:p>
            <a:r>
              <a:rPr lang="fr-FR" dirty="0"/>
              <a:t>Qu’est ce que </a:t>
            </a:r>
            <a:r>
              <a:rPr lang="fr-FR" dirty="0" err="1"/>
              <a:t>Smarty</a:t>
            </a:r>
            <a:r>
              <a:rPr lang="fr-FR" dirty="0"/>
              <a:t>?</a:t>
            </a:r>
          </a:p>
        </p:txBody>
      </p:sp>
      <p:sp>
        <p:nvSpPr>
          <p:cNvPr id="3" name="Espace réservé du contenu 2">
            <a:extLst>
              <a:ext uri="{FF2B5EF4-FFF2-40B4-BE49-F238E27FC236}">
                <a16:creationId xmlns:a16="http://schemas.microsoft.com/office/drawing/2014/main" id="{160E14D1-5947-77A6-16C8-9CE66A2F8AB5}"/>
              </a:ext>
            </a:extLst>
          </p:cNvPr>
          <p:cNvSpPr>
            <a:spLocks noGrp="1"/>
          </p:cNvSpPr>
          <p:nvPr>
            <p:ph idx="1"/>
          </p:nvPr>
        </p:nvSpPr>
        <p:spPr/>
        <p:txBody>
          <a:bodyPr/>
          <a:lstStyle/>
          <a:p>
            <a:pPr marL="457200" indent="-457200">
              <a:buFont typeface="+mj-lt"/>
              <a:buAutoNum type="arabicPeriod" startAt="5"/>
            </a:pPr>
            <a:r>
              <a:rPr lang="fr-FR" b="1" i="0" dirty="0">
                <a:solidFill>
                  <a:schemeClr val="tx1"/>
                </a:solidFill>
                <a:effectLst/>
                <a:latin typeface="Söhne"/>
              </a:rPr>
              <a:t>Réutilisation des </a:t>
            </a:r>
            <a:r>
              <a:rPr lang="fr-FR" b="1" i="0" dirty="0" err="1">
                <a:solidFill>
                  <a:schemeClr val="tx1"/>
                </a:solidFill>
                <a:effectLst/>
                <a:latin typeface="Söhne"/>
              </a:rPr>
              <a:t>templates</a:t>
            </a:r>
            <a:r>
              <a:rPr lang="fr-FR" b="1" i="0" dirty="0">
                <a:solidFill>
                  <a:schemeClr val="tx1"/>
                </a:solidFill>
                <a:effectLst/>
                <a:latin typeface="Söhne"/>
              </a:rPr>
              <a:t> :</a:t>
            </a:r>
            <a:r>
              <a:rPr lang="fr-FR" b="0" i="0" dirty="0">
                <a:solidFill>
                  <a:schemeClr val="tx1"/>
                </a:solidFill>
                <a:effectLst/>
                <a:latin typeface="Söhne"/>
              </a:rPr>
              <a:t> Les </a:t>
            </a:r>
            <a:r>
              <a:rPr lang="fr-FR" b="0" i="0" dirty="0" err="1">
                <a:solidFill>
                  <a:schemeClr val="tx1"/>
                </a:solidFill>
                <a:effectLst/>
                <a:latin typeface="Söhne"/>
              </a:rPr>
              <a:t>templates</a:t>
            </a:r>
            <a:r>
              <a:rPr lang="fr-FR" b="0" i="0" dirty="0">
                <a:solidFill>
                  <a:schemeClr val="tx1"/>
                </a:solidFill>
                <a:effectLst/>
                <a:latin typeface="Söhne"/>
              </a:rPr>
              <a:t> </a:t>
            </a:r>
            <a:r>
              <a:rPr lang="fr-FR" b="0" i="0" dirty="0" err="1">
                <a:solidFill>
                  <a:schemeClr val="tx1"/>
                </a:solidFill>
                <a:effectLst/>
                <a:latin typeface="Söhne"/>
              </a:rPr>
              <a:t>Smarty</a:t>
            </a:r>
            <a:r>
              <a:rPr lang="fr-FR" b="0" i="0" dirty="0">
                <a:solidFill>
                  <a:schemeClr val="tx1"/>
                </a:solidFill>
                <a:effectLst/>
                <a:latin typeface="Söhne"/>
              </a:rPr>
              <a:t> peuvent être réutilisés à travers le site ou l'application, ce qui facilite la maintenance et la cohérence visuelle.</a:t>
            </a:r>
            <a:endParaRPr lang="fr-FR" dirty="0">
              <a:solidFill>
                <a:schemeClr val="tx1"/>
              </a:solidFill>
            </a:endParaRPr>
          </a:p>
        </p:txBody>
      </p:sp>
    </p:spTree>
    <p:extLst>
      <p:ext uri="{BB962C8B-B14F-4D97-AF65-F5344CB8AC3E}">
        <p14:creationId xmlns:p14="http://schemas.microsoft.com/office/powerpoint/2010/main" val="313074581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532FB4CA9D143BCD657C926E54139" ma:contentTypeVersion="4" ma:contentTypeDescription="Crée un document." ma:contentTypeScope="" ma:versionID="8f106364d27efc489497612db78172ff">
  <xsd:schema xmlns:xsd="http://www.w3.org/2001/XMLSchema" xmlns:xs="http://www.w3.org/2001/XMLSchema" xmlns:p="http://schemas.microsoft.com/office/2006/metadata/properties" xmlns:ns2="3a3429ee-6d68-4136-b4e2-e22af89bc445" targetNamespace="http://schemas.microsoft.com/office/2006/metadata/properties" ma:root="true" ma:fieldsID="34326775d4ff4916a917fa9dc01f2031" ns2:_="">
    <xsd:import namespace="3a3429ee-6d68-4136-b4e2-e22af89bc4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3429ee-6d68-4136-b4e2-e22af89bc4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7262E7-19D8-496C-94C1-009DC3A380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3429ee-6d68-4136-b4e2-e22af89bc4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017EE9-C9A0-4E25-9715-91D49740187B}">
  <ds:schemaRefs>
    <ds:schemaRef ds:uri="http://schemas.microsoft.com/sharepoint/v3/contenttype/forms"/>
  </ds:schemaRefs>
</ds:datastoreItem>
</file>

<file path=customXml/itemProps3.xml><?xml version="1.0" encoding="utf-8"?>
<ds:datastoreItem xmlns:ds="http://schemas.openxmlformats.org/officeDocument/2006/customXml" ds:itemID="{D6AF84BE-35B4-4D11-88A9-25E93B155E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Badge</Template>
  <TotalTime>305</TotalTime>
  <Words>3446</Words>
  <Application>Microsoft Office PowerPoint</Application>
  <PresentationFormat>Grand écran</PresentationFormat>
  <Paragraphs>320</Paragraphs>
  <Slides>84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84</vt:i4>
      </vt:variant>
    </vt:vector>
  </HeadingPairs>
  <TitlesOfParts>
    <vt:vector size="90" baseType="lpstr">
      <vt:lpstr>Arial</vt:lpstr>
      <vt:lpstr>Courier New</vt:lpstr>
      <vt:lpstr>Gill Sans MT</vt:lpstr>
      <vt:lpstr>Impact</vt:lpstr>
      <vt:lpstr>Söhne</vt:lpstr>
      <vt:lpstr>Badge</vt:lpstr>
      <vt:lpstr>SMARTY</vt:lpstr>
      <vt:lpstr>Smarty - sommaire</vt:lpstr>
      <vt:lpstr>Introduction</vt:lpstr>
      <vt:lpstr>Qu’est ce que Smarty?</vt:lpstr>
      <vt:lpstr>Qu’est ce que Smarty?</vt:lpstr>
      <vt:lpstr>Qu’est ce que Smarty?</vt:lpstr>
      <vt:lpstr>Qu’est ce que Smarty?</vt:lpstr>
      <vt:lpstr>Qu’est ce que Smarty?</vt:lpstr>
      <vt:lpstr>Qu’est ce que Smarty?</vt:lpstr>
      <vt:lpstr>Qu’est ce que Smarty?</vt:lpstr>
      <vt:lpstr>Qu’est ce que Smarty?</vt:lpstr>
      <vt:lpstr>Qu’est ce que Smarty?</vt:lpstr>
      <vt:lpstr>Introduction</vt:lpstr>
      <vt:lpstr>Avantages de l’utilisation de smarty</vt:lpstr>
      <vt:lpstr>Avantages de l’utilisation de smarty</vt:lpstr>
      <vt:lpstr>Avantages de l’utilisation de smarty</vt:lpstr>
      <vt:lpstr>Avantages de l’utilisation de smarty</vt:lpstr>
      <vt:lpstr>Avantages de l’utilisation de smarty</vt:lpstr>
      <vt:lpstr>Avantages de l’utilisation de smarty</vt:lpstr>
      <vt:lpstr>Avantages de l’utilisation de smarty</vt:lpstr>
      <vt:lpstr>Avantages de l’utilisation de smarty</vt:lpstr>
      <vt:lpstr>Avantages de l’utilisation de smarty</vt:lpstr>
      <vt:lpstr>Avantages de l’utilisation de smarty</vt:lpstr>
      <vt:lpstr>Installation</vt:lpstr>
      <vt:lpstr>Téléchargement et configuration</vt:lpstr>
      <vt:lpstr>Téléchargement et configuration</vt:lpstr>
      <vt:lpstr>Téléchargement et configuration</vt:lpstr>
      <vt:lpstr>Téléchargement et configuration</vt:lpstr>
      <vt:lpstr>Téléchargement et configuration</vt:lpstr>
      <vt:lpstr>Téléchargement et configuration</vt:lpstr>
      <vt:lpstr>Téléchargement et configuration</vt:lpstr>
      <vt:lpstr>Téléchargement et configuration</vt:lpstr>
      <vt:lpstr>Téléchargement et configuration</vt:lpstr>
      <vt:lpstr>Téléchargement et configuration</vt:lpstr>
      <vt:lpstr>Téléchargement et configuration</vt:lpstr>
      <vt:lpstr>Syntaxe</vt:lpstr>
      <vt:lpstr>Balises de template</vt:lpstr>
      <vt:lpstr>Balises de template</vt:lpstr>
      <vt:lpstr>Balises de template</vt:lpstr>
      <vt:lpstr>Balises de template</vt:lpstr>
      <vt:lpstr>Balises de template</vt:lpstr>
      <vt:lpstr>Balises de template</vt:lpstr>
      <vt:lpstr>Balises de template</vt:lpstr>
      <vt:lpstr>Balises de template</vt:lpstr>
      <vt:lpstr>Balises de template</vt:lpstr>
      <vt:lpstr>Balises de template</vt:lpstr>
      <vt:lpstr>Syntaxe</vt:lpstr>
      <vt:lpstr>Affichage des variables</vt:lpstr>
      <vt:lpstr>Affichage des variables</vt:lpstr>
      <vt:lpstr>Affichage des variables</vt:lpstr>
      <vt:lpstr>Affichage des variables</vt:lpstr>
      <vt:lpstr>Affichage des variables</vt:lpstr>
      <vt:lpstr>Affichage des variables</vt:lpstr>
      <vt:lpstr>Conditions</vt:lpstr>
      <vt:lpstr>Syntaxe des conditions</vt:lpstr>
      <vt:lpstr>Syntaxe des conditions</vt:lpstr>
      <vt:lpstr>Syntaxe des conditions</vt:lpstr>
      <vt:lpstr>Syntaxe des conditions</vt:lpstr>
      <vt:lpstr>Syntaxe des conditions</vt:lpstr>
      <vt:lpstr>Syntaxe des conditions</vt:lpstr>
      <vt:lpstr>Syntaxe des conditions</vt:lpstr>
      <vt:lpstr>Syntaxe des conditions</vt:lpstr>
      <vt:lpstr>Syntaxe des conditions</vt:lpstr>
      <vt:lpstr>Boucle</vt:lpstr>
      <vt:lpstr>Syntaxe des boucles</vt:lpstr>
      <vt:lpstr>Syntaxe des boucles</vt:lpstr>
      <vt:lpstr>Syntaxe des boucles</vt:lpstr>
      <vt:lpstr>Syntaxe des boucles</vt:lpstr>
      <vt:lpstr>Syntaxe des boucles</vt:lpstr>
      <vt:lpstr>Fonctions intégrées</vt:lpstr>
      <vt:lpstr>Utilisation de fonctions smarty</vt:lpstr>
      <vt:lpstr>Utilisation de fonctions smarty</vt:lpstr>
      <vt:lpstr>Utilisation de fonctions smarty</vt:lpstr>
      <vt:lpstr>Utilisation de fonctions smarty</vt:lpstr>
      <vt:lpstr>Présentation PowerPoint</vt:lpstr>
      <vt:lpstr>Incorporation</vt:lpstr>
      <vt:lpstr>Incorporation javascript &amp; css</vt:lpstr>
      <vt:lpstr>Incorporation javascript &amp; css</vt:lpstr>
      <vt:lpstr>Incorporation javascript &amp; css</vt:lpstr>
      <vt:lpstr>Incorporation javascript &amp; css</vt:lpstr>
      <vt:lpstr>Incorporation javascript &amp; css</vt:lpstr>
      <vt:lpstr>Incorporation javascript &amp; css</vt:lpstr>
      <vt:lpstr>Incorporation javascript &amp; css</vt:lpstr>
      <vt:lpstr>Incorporation javascript &amp; 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SMARTY</dc:title>
  <dc:creator>Microsoft Office User</dc:creator>
  <cp:lastModifiedBy>SENOUCI Ilan</cp:lastModifiedBy>
  <cp:revision>7</cp:revision>
  <dcterms:created xsi:type="dcterms:W3CDTF">2024-02-13T16:32:51Z</dcterms:created>
  <dcterms:modified xsi:type="dcterms:W3CDTF">2025-02-05T14:31:30Z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0x010100232532FB4CA9D143BCD657C926E54139</vt:lpwstr>
  </property>
</Properties>
</file>