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6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  <p:sldId id="377" r:id="rId126"/>
    <p:sldId id="378" r:id="rId127"/>
    <p:sldId id="379" r:id="rId128"/>
    <p:sldId id="380" r:id="rId129"/>
    <p:sldId id="381" r:id="rId130"/>
    <p:sldId id="382" r:id="rId131"/>
    <p:sldId id="383" r:id="rId132"/>
    <p:sldId id="384" r:id="rId133"/>
    <p:sldId id="385" r:id="rId134"/>
    <p:sldId id="386" r:id="rId135"/>
    <p:sldId id="387" r:id="rId136"/>
    <p:sldId id="388" r:id="rId137"/>
    <p:sldId id="389" r:id="rId138"/>
    <p:sldId id="390" r:id="rId139"/>
    <p:sldId id="391" r:id="rId140"/>
    <p:sldId id="392" r:id="rId141"/>
    <p:sldId id="393" r:id="rId142"/>
    <p:sldId id="394" r:id="rId143"/>
    <p:sldId id="395" r:id="rId144"/>
    <p:sldId id="396" r:id="rId145"/>
    <p:sldId id="397" r:id="rId146"/>
    <p:sldId id="398" r:id="rId147"/>
    <p:sldId id="399" r:id="rId148"/>
    <p:sldId id="400" r:id="rId149"/>
    <p:sldId id="401" r:id="rId150"/>
    <p:sldId id="402" r:id="rId151"/>
    <p:sldId id="403" r:id="rId152"/>
    <p:sldId id="404" r:id="rId153"/>
    <p:sldId id="405" r:id="rId154"/>
    <p:sldId id="406" r:id="rId155"/>
    <p:sldId id="407" r:id="rId156"/>
    <p:sldId id="408" r:id="rId157"/>
    <p:sldId id="409" r:id="rId158"/>
    <p:sldId id="410" r:id="rId159"/>
    <p:sldId id="411" r:id="rId160"/>
    <p:sldId id="412" r:id="rId161"/>
    <p:sldId id="413" r:id="rId162"/>
    <p:sldId id="414" r:id="rId163"/>
    <p:sldId id="415" r:id="rId164"/>
    <p:sldId id="416" r:id="rId165"/>
    <p:sldId id="417" r:id="rId166"/>
    <p:sldId id="418" r:id="rId167"/>
    <p:sldId id="419" r:id="rId168"/>
    <p:sldId id="420" r:id="rId169"/>
    <p:sldId id="421" r:id="rId170"/>
    <p:sldId id="422" r:id="rId171"/>
    <p:sldId id="423" r:id="rId172"/>
    <p:sldId id="424" r:id="rId173"/>
    <p:sldId id="425" r:id="rId174"/>
    <p:sldId id="426" r:id="rId175"/>
    <p:sldId id="427" r:id="rId176"/>
    <p:sldId id="428" r:id="rId177"/>
    <p:sldId id="429" r:id="rId178"/>
    <p:sldId id="430" r:id="rId179"/>
    <p:sldId id="431" r:id="rId180"/>
    <p:sldId id="432" r:id="rId181"/>
    <p:sldId id="433" r:id="rId182"/>
    <p:sldId id="434" r:id="rId183"/>
    <p:sldId id="435" r:id="rId184"/>
    <p:sldId id="436" r:id="rId185"/>
    <p:sldId id="437" r:id="rId186"/>
    <p:sldId id="438" r:id="rId187"/>
    <p:sldId id="439" r:id="rId188"/>
    <p:sldId id="440" r:id="rId189"/>
    <p:sldId id="441" r:id="rId190"/>
    <p:sldId id="442" r:id="rId191"/>
    <p:sldId id="443" r:id="rId192"/>
    <p:sldId id="444" r:id="rId193"/>
    <p:sldId id="445" r:id="rId194"/>
    <p:sldId id="446" r:id="rId195"/>
    <p:sldId id="447" r:id="rId196"/>
    <p:sldId id="448" r:id="rId197"/>
    <p:sldId id="449" r:id="rId198"/>
    <p:sldId id="450" r:id="rId199"/>
    <p:sldId id="451" r:id="rId200"/>
    <p:sldId id="452" r:id="rId201"/>
    <p:sldId id="453" r:id="rId202"/>
    <p:sldId id="454" r:id="rId203"/>
    <p:sldId id="455" r:id="rId204"/>
    <p:sldId id="456" r:id="rId205"/>
    <p:sldId id="457" r:id="rId206"/>
    <p:sldId id="458" r:id="rId207"/>
    <p:sldId id="459" r:id="rId208"/>
    <p:sldId id="460" r:id="rId209"/>
    <p:sldId id="461" r:id="rId210"/>
    <p:sldId id="462" r:id="rId211"/>
    <p:sldId id="463" r:id="rId212"/>
    <p:sldId id="464" r:id="rId213"/>
    <p:sldId id="465" r:id="rId214"/>
    <p:sldId id="466" r:id="rId215"/>
    <p:sldId id="467" r:id="rId216"/>
    <p:sldId id="468" r:id="rId217"/>
    <p:sldId id="469" r:id="rId218"/>
    <p:sldId id="470" r:id="rId219"/>
    <p:sldId id="471" r:id="rId220"/>
    <p:sldId id="472" r:id="rId221"/>
    <p:sldId id="473" r:id="rId222"/>
    <p:sldId id="474" r:id="rId223"/>
    <p:sldId id="475" r:id="rId224"/>
    <p:sldId id="476" r:id="rId225"/>
    <p:sldId id="477" r:id="rId226"/>
    <p:sldId id="478" r:id="rId227"/>
    <p:sldId id="479" r:id="rId228"/>
    <p:sldId id="480" r:id="rId229"/>
    <p:sldId id="481" r:id="rId230"/>
    <p:sldId id="482" r:id="rId231"/>
    <p:sldId id="483" r:id="rId232"/>
    <p:sldId id="484" r:id="rId233"/>
    <p:sldId id="485" r:id="rId234"/>
    <p:sldId id="486" r:id="rId235"/>
    <p:sldId id="487" r:id="rId236"/>
    <p:sldId id="488" r:id="rId237"/>
    <p:sldId id="489" r:id="rId238"/>
    <p:sldId id="490" r:id="rId239"/>
    <p:sldId id="491" r:id="rId240"/>
    <p:sldId id="492" r:id="rId241"/>
    <p:sldId id="493" r:id="rId242"/>
    <p:sldId id="494" r:id="rId243"/>
    <p:sldId id="495" r:id="rId244"/>
    <p:sldId id="496" r:id="rId245"/>
    <p:sldId id="497" r:id="rId246"/>
    <p:sldId id="498" r:id="rId247"/>
    <p:sldId id="499" r:id="rId248"/>
    <p:sldId id="500" r:id="rId249"/>
    <p:sldId id="501" r:id="rId250"/>
    <p:sldId id="502" r:id="rId251"/>
    <p:sldId id="503" r:id="rId252"/>
    <p:sldId id="504" r:id="rId253"/>
    <p:sldId id="505" r:id="rId254"/>
    <p:sldId id="506" r:id="rId255"/>
    <p:sldId id="507" r:id="rId256"/>
    <p:sldId id="508" r:id="rId257"/>
    <p:sldId id="509" r:id="rId258"/>
    <p:sldId id="510" r:id="rId259"/>
    <p:sldId id="511" r:id="rId2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2281" autoAdjust="0"/>
  </p:normalViewPr>
  <p:slideViewPr>
    <p:cSldViewPr snapToGrid="0">
      <p:cViewPr varScale="1">
        <p:scale>
          <a:sx n="59" d="100"/>
          <a:sy n="59" d="100"/>
        </p:scale>
        <p:origin x="72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63" Type="http://schemas.openxmlformats.org/officeDocument/2006/relationships/slide" Target="slides/slide59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226" Type="http://schemas.openxmlformats.org/officeDocument/2006/relationships/slide" Target="slides/slide22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16" Type="http://schemas.openxmlformats.org/officeDocument/2006/relationships/slide" Target="slides/slide212.xml"/><Relationship Id="rId237" Type="http://schemas.openxmlformats.org/officeDocument/2006/relationships/slide" Target="slides/slide233.xml"/><Relationship Id="rId258" Type="http://schemas.openxmlformats.org/officeDocument/2006/relationships/slide" Target="slides/slide254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slide" Target="slides/slide202.xml"/><Relationship Id="rId227" Type="http://schemas.openxmlformats.org/officeDocument/2006/relationships/slide" Target="slides/slide223.xml"/><Relationship Id="rId248" Type="http://schemas.openxmlformats.org/officeDocument/2006/relationships/slide" Target="slides/slide244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217" Type="http://schemas.openxmlformats.org/officeDocument/2006/relationships/slide" Target="slides/slide213.xml"/><Relationship Id="rId6" Type="http://schemas.openxmlformats.org/officeDocument/2006/relationships/slide" Target="slides/slide2.xml"/><Relationship Id="rId238" Type="http://schemas.openxmlformats.org/officeDocument/2006/relationships/slide" Target="slides/slide234.xml"/><Relationship Id="rId259" Type="http://schemas.openxmlformats.org/officeDocument/2006/relationships/slide" Target="slides/slide255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7" Type="http://schemas.openxmlformats.org/officeDocument/2006/relationships/slide" Target="slides/slide203.xml"/><Relationship Id="rId228" Type="http://schemas.openxmlformats.org/officeDocument/2006/relationships/slide" Target="slides/slide224.xml"/><Relationship Id="rId249" Type="http://schemas.openxmlformats.org/officeDocument/2006/relationships/slide" Target="slides/slide245.xml"/><Relationship Id="rId13" Type="http://schemas.openxmlformats.org/officeDocument/2006/relationships/slide" Target="slides/slide9.xml"/><Relationship Id="rId109" Type="http://schemas.openxmlformats.org/officeDocument/2006/relationships/slide" Target="slides/slide105.xml"/><Relationship Id="rId260" Type="http://schemas.openxmlformats.org/officeDocument/2006/relationships/slide" Target="slides/slide256.xml"/><Relationship Id="rId34" Type="http://schemas.openxmlformats.org/officeDocument/2006/relationships/slide" Target="slides/slide30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slide" Target="slides/slide116.xml"/><Relationship Id="rId141" Type="http://schemas.openxmlformats.org/officeDocument/2006/relationships/slide" Target="slides/slide137.xml"/><Relationship Id="rId7" Type="http://schemas.openxmlformats.org/officeDocument/2006/relationships/slide" Target="slides/slide3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18" Type="http://schemas.openxmlformats.org/officeDocument/2006/relationships/slide" Target="slides/slide214.xml"/><Relationship Id="rId239" Type="http://schemas.openxmlformats.org/officeDocument/2006/relationships/slide" Target="slides/slide235.xml"/><Relationship Id="rId250" Type="http://schemas.openxmlformats.org/officeDocument/2006/relationships/slide" Target="slides/slide246.xml"/><Relationship Id="rId24" Type="http://schemas.openxmlformats.org/officeDocument/2006/relationships/slide" Target="slides/slide20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31" Type="http://schemas.openxmlformats.org/officeDocument/2006/relationships/slide" Target="slides/slide127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208" Type="http://schemas.openxmlformats.org/officeDocument/2006/relationships/slide" Target="slides/slide204.xml"/><Relationship Id="rId229" Type="http://schemas.openxmlformats.org/officeDocument/2006/relationships/slide" Target="slides/slide225.xml"/><Relationship Id="rId240" Type="http://schemas.openxmlformats.org/officeDocument/2006/relationships/slide" Target="slides/slide236.xml"/><Relationship Id="rId261" Type="http://schemas.openxmlformats.org/officeDocument/2006/relationships/notesMaster" Target="notesMasters/notesMaster1.xml"/><Relationship Id="rId14" Type="http://schemas.openxmlformats.org/officeDocument/2006/relationships/slide" Target="slides/slide10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8" Type="http://schemas.openxmlformats.org/officeDocument/2006/relationships/slide" Target="slides/slide4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219" Type="http://schemas.openxmlformats.org/officeDocument/2006/relationships/slide" Target="slides/slide215.xml"/><Relationship Id="rId230" Type="http://schemas.openxmlformats.org/officeDocument/2006/relationships/slide" Target="slides/slide226.xml"/><Relationship Id="rId251" Type="http://schemas.openxmlformats.org/officeDocument/2006/relationships/slide" Target="slides/slide247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95" Type="http://schemas.openxmlformats.org/officeDocument/2006/relationships/slide" Target="slides/slide191.xml"/><Relationship Id="rId209" Type="http://schemas.openxmlformats.org/officeDocument/2006/relationships/slide" Target="slides/slide205.xml"/><Relationship Id="rId220" Type="http://schemas.openxmlformats.org/officeDocument/2006/relationships/slide" Target="slides/slide216.xml"/><Relationship Id="rId241" Type="http://schemas.openxmlformats.org/officeDocument/2006/relationships/slide" Target="slides/slide237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262" Type="http://schemas.openxmlformats.org/officeDocument/2006/relationships/presProps" Target="presProps.xml"/><Relationship Id="rId78" Type="http://schemas.openxmlformats.org/officeDocument/2006/relationships/slide" Target="slides/slide74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64" Type="http://schemas.openxmlformats.org/officeDocument/2006/relationships/slide" Target="slides/slide160.xml"/><Relationship Id="rId185" Type="http://schemas.openxmlformats.org/officeDocument/2006/relationships/slide" Target="slides/slide181.xml"/><Relationship Id="rId9" Type="http://schemas.openxmlformats.org/officeDocument/2006/relationships/slide" Target="slides/slide5.xml"/><Relationship Id="rId210" Type="http://schemas.openxmlformats.org/officeDocument/2006/relationships/slide" Target="slides/slide206.xml"/><Relationship Id="rId26" Type="http://schemas.openxmlformats.org/officeDocument/2006/relationships/slide" Target="slides/slide22.xml"/><Relationship Id="rId231" Type="http://schemas.openxmlformats.org/officeDocument/2006/relationships/slide" Target="slides/slide227.xml"/><Relationship Id="rId252" Type="http://schemas.openxmlformats.org/officeDocument/2006/relationships/slide" Target="slides/slide248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slide" Target="slides/slide196.xml"/><Relationship Id="rId16" Type="http://schemas.openxmlformats.org/officeDocument/2006/relationships/slide" Target="slides/slide12.xml"/><Relationship Id="rId221" Type="http://schemas.openxmlformats.org/officeDocument/2006/relationships/slide" Target="slides/slide217.xml"/><Relationship Id="rId242" Type="http://schemas.openxmlformats.org/officeDocument/2006/relationships/slide" Target="slides/slide238.xml"/><Relationship Id="rId263" Type="http://schemas.openxmlformats.org/officeDocument/2006/relationships/viewProps" Target="viewProps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11" Type="http://schemas.openxmlformats.org/officeDocument/2006/relationships/slide" Target="slides/slide207.xml"/><Relationship Id="rId232" Type="http://schemas.openxmlformats.org/officeDocument/2006/relationships/slide" Target="slides/slide228.xml"/><Relationship Id="rId253" Type="http://schemas.openxmlformats.org/officeDocument/2006/relationships/slide" Target="slides/slide249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slide" Target="slides/slide197.xml"/><Relationship Id="rId222" Type="http://schemas.openxmlformats.org/officeDocument/2006/relationships/slide" Target="slides/slide218.xml"/><Relationship Id="rId243" Type="http://schemas.openxmlformats.org/officeDocument/2006/relationships/slide" Target="slides/slide239.xml"/><Relationship Id="rId264" Type="http://schemas.openxmlformats.org/officeDocument/2006/relationships/theme" Target="theme/theme1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212" Type="http://schemas.openxmlformats.org/officeDocument/2006/relationships/slide" Target="slides/slide208.xml"/><Relationship Id="rId233" Type="http://schemas.openxmlformats.org/officeDocument/2006/relationships/slide" Target="slides/slide229.xml"/><Relationship Id="rId254" Type="http://schemas.openxmlformats.org/officeDocument/2006/relationships/slide" Target="slides/slide250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202" Type="http://schemas.openxmlformats.org/officeDocument/2006/relationships/slide" Target="slides/slide198.xml"/><Relationship Id="rId223" Type="http://schemas.openxmlformats.org/officeDocument/2006/relationships/slide" Target="slides/slide219.xml"/><Relationship Id="rId244" Type="http://schemas.openxmlformats.org/officeDocument/2006/relationships/slide" Target="slides/slide240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265" Type="http://schemas.openxmlformats.org/officeDocument/2006/relationships/tableStyles" Target="tableStyles.xml"/><Relationship Id="rId50" Type="http://schemas.openxmlformats.org/officeDocument/2006/relationships/slide" Target="slides/slide46.xml"/><Relationship Id="rId104" Type="http://schemas.openxmlformats.org/officeDocument/2006/relationships/slide" Target="slides/slide100.xml"/><Relationship Id="rId125" Type="http://schemas.openxmlformats.org/officeDocument/2006/relationships/slide" Target="slides/slide121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13" Type="http://schemas.openxmlformats.org/officeDocument/2006/relationships/slide" Target="slides/slide209.xml"/><Relationship Id="rId234" Type="http://schemas.openxmlformats.org/officeDocument/2006/relationships/slide" Target="slides/slide230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55" Type="http://schemas.openxmlformats.org/officeDocument/2006/relationships/slide" Target="slides/slide251.xml"/><Relationship Id="rId40" Type="http://schemas.openxmlformats.org/officeDocument/2006/relationships/slide" Target="slides/slide36.xml"/><Relationship Id="rId115" Type="http://schemas.openxmlformats.org/officeDocument/2006/relationships/slide" Target="slides/slide111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9" Type="http://schemas.openxmlformats.org/officeDocument/2006/relationships/slide" Target="slides/slide195.xml"/><Relationship Id="rId203" Type="http://schemas.openxmlformats.org/officeDocument/2006/relationships/slide" Target="slides/slide199.xml"/><Relationship Id="rId19" Type="http://schemas.openxmlformats.org/officeDocument/2006/relationships/slide" Target="slides/slide15.xml"/><Relationship Id="rId224" Type="http://schemas.openxmlformats.org/officeDocument/2006/relationships/slide" Target="slides/slide220.xml"/><Relationship Id="rId245" Type="http://schemas.openxmlformats.org/officeDocument/2006/relationships/slide" Target="slides/slide241.xml"/><Relationship Id="rId30" Type="http://schemas.openxmlformats.org/officeDocument/2006/relationships/slide" Target="slides/slide2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14" Type="http://schemas.openxmlformats.org/officeDocument/2006/relationships/slide" Target="slides/slide210.xml"/><Relationship Id="rId235" Type="http://schemas.openxmlformats.org/officeDocument/2006/relationships/slide" Target="slides/slide231.xml"/><Relationship Id="rId256" Type="http://schemas.openxmlformats.org/officeDocument/2006/relationships/slide" Target="slides/slide252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179" Type="http://schemas.openxmlformats.org/officeDocument/2006/relationships/slide" Target="slides/slide175.xml"/><Relationship Id="rId190" Type="http://schemas.openxmlformats.org/officeDocument/2006/relationships/slide" Target="slides/slide186.xml"/><Relationship Id="rId204" Type="http://schemas.openxmlformats.org/officeDocument/2006/relationships/slide" Target="slides/slide200.xml"/><Relationship Id="rId225" Type="http://schemas.openxmlformats.org/officeDocument/2006/relationships/slide" Target="slides/slide221.xml"/><Relationship Id="rId246" Type="http://schemas.openxmlformats.org/officeDocument/2006/relationships/slide" Target="slides/slide242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94" Type="http://schemas.openxmlformats.org/officeDocument/2006/relationships/slide" Target="slides/slide90.xml"/><Relationship Id="rId148" Type="http://schemas.openxmlformats.org/officeDocument/2006/relationships/slide" Target="slides/slide144.xml"/><Relationship Id="rId169" Type="http://schemas.openxmlformats.org/officeDocument/2006/relationships/slide" Target="slides/slide165.xml"/><Relationship Id="rId4" Type="http://schemas.openxmlformats.org/officeDocument/2006/relationships/slideMaster" Target="slideMasters/slideMaster1.xml"/><Relationship Id="rId180" Type="http://schemas.openxmlformats.org/officeDocument/2006/relationships/slide" Target="slides/slide176.xml"/><Relationship Id="rId215" Type="http://schemas.openxmlformats.org/officeDocument/2006/relationships/slide" Target="slides/slide211.xml"/><Relationship Id="rId236" Type="http://schemas.openxmlformats.org/officeDocument/2006/relationships/slide" Target="slides/slide232.xml"/><Relationship Id="rId257" Type="http://schemas.openxmlformats.org/officeDocument/2006/relationships/slide" Target="slides/slide253.xml"/><Relationship Id="rId42" Type="http://schemas.openxmlformats.org/officeDocument/2006/relationships/slide" Target="slides/slide38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91" Type="http://schemas.openxmlformats.org/officeDocument/2006/relationships/slide" Target="slides/slide187.xml"/><Relationship Id="rId205" Type="http://schemas.openxmlformats.org/officeDocument/2006/relationships/slide" Target="slides/slide201.xml"/><Relationship Id="rId247" Type="http://schemas.openxmlformats.org/officeDocument/2006/relationships/slide" Target="slides/slide24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F12B1-A5D4-4045-9109-95CD39B8D66F}" type="datetimeFigureOut">
              <a:rPr lang="fr-FR" smtClean="0"/>
              <a:t>26/02/2025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7A307-DB29-420F-A0BA-AA307B6F8C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743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7A307-DB29-420F-A0BA-AA307B6F8CE0}" type="slidenum">
              <a:rPr lang="fr-FR" smtClean="0"/>
              <a:t>85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744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7A307-DB29-420F-A0BA-AA307B6F8CE0}" type="slidenum">
              <a:rPr lang="fr-FR" smtClean="0"/>
              <a:t>89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443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7A307-DB29-420F-A0BA-AA307B6F8CE0}" type="slidenum">
              <a:rPr lang="fr-FR" smtClean="0"/>
              <a:t>131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99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9CA362-FFA2-1218-6549-A81CFA3CE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1BC3E0-D0E1-C02E-2D60-C79B2C0465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Cours réalisé par </a:t>
            </a:r>
            <a:r>
              <a:rPr lang="fr-FR" dirty="0" err="1"/>
              <a:t>florian</a:t>
            </a:r>
            <a:r>
              <a:rPr lang="fr-FR" dirty="0"/>
              <a:t> </a:t>
            </a:r>
            <a:r>
              <a:rPr lang="fr-FR" dirty="0" err="1"/>
              <a:t>mancieri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49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514480-4D39-DA11-96CA-C809FB4A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Philosophie de python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DF14DA-E7A5-1EE8-B0B8-5D8265B7E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Une communauté active et riche</a:t>
            </a:r>
            <a:r>
              <a:rPr lang="fr-FR" dirty="0"/>
              <a:t>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Python est open-source et bénéficie d'une immense communauté de développeurs à travers le monde.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De nombreuses bibliothèques sont développées et maintenues par la communauté : </a:t>
            </a:r>
            <a:r>
              <a:rPr lang="fr-FR" b="1" dirty="0" err="1"/>
              <a:t>NumPy</a:t>
            </a:r>
            <a:r>
              <a:rPr lang="fr-FR" b="1" dirty="0"/>
              <a:t>, Pandas, Flask, Django, </a:t>
            </a:r>
            <a:r>
              <a:rPr lang="fr-FR" b="1" dirty="0" err="1"/>
              <a:t>TensorFlow</a:t>
            </a:r>
            <a:r>
              <a:rPr lang="fr-FR" b="1" dirty="0"/>
              <a:t>, etc.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948446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DC9FA9-5F8A-BFDF-999A-B02AFEF6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Les boucles (for,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while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EA0E5E-A449-E72F-D56A-922321708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79350"/>
            <a:ext cx="9280971" cy="1070500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1.5 Boucles imbriquées</a:t>
            </a:r>
          </a:p>
          <a:p>
            <a:pPr marL="0" indent="0">
              <a:buNone/>
            </a:pPr>
            <a:r>
              <a:rPr lang="fr-FR" dirty="0"/>
              <a:t>Les boucles peuvent être </a:t>
            </a:r>
            <a:r>
              <a:rPr lang="fr-FR" b="1" dirty="0"/>
              <a:t>imbriquées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E67631D-E982-47DC-CFDF-4A4F6144D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318" y="2905051"/>
            <a:ext cx="4885457" cy="126745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D15B560-1700-310E-1A73-4D1343E1ABE8}"/>
              </a:ext>
            </a:extLst>
          </p:cNvPr>
          <p:cNvSpPr txBox="1"/>
          <p:nvPr/>
        </p:nvSpPr>
        <p:spPr>
          <a:xfrm>
            <a:off x="1253318" y="423493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Résultat 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C04F409-665D-0638-E83E-F219CD214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67" y="1765462"/>
            <a:ext cx="2057893" cy="493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1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23CBC0-E9BA-315B-5F65-9EFC940B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Les boucles (for,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while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)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D3B5A4-58F5-4B2B-5CB8-F2AAF84B77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940399"/>
            <a:ext cx="8310288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La boucle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endParaRPr kumimoji="0" lang="fr-FR" altLang="fr-FR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boucle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exécute du code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tant qu’une condition est vraie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kumimoji="0" lang="fr-FR" altLang="fr-FR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 Syntaxe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4012684-CA18-308F-440A-679868ADB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72" y="3233007"/>
            <a:ext cx="7859027" cy="122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874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AAA36-6580-1F5A-466F-D64D3A829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Les boucles (for,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while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2B19DB-7F58-C19C-51A1-BD6A6F466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18929"/>
            <a:ext cx="7700746" cy="76200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Exemple : Compter jusqu’à 5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F676A0F-B64F-F23C-74CB-198CDEF3E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240" y="2674849"/>
            <a:ext cx="2747726" cy="187282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D4C30F4-E555-9BAB-08D2-30D076ED07F7}"/>
              </a:ext>
            </a:extLst>
          </p:cNvPr>
          <p:cNvSpPr txBox="1"/>
          <p:nvPr/>
        </p:nvSpPr>
        <p:spPr>
          <a:xfrm>
            <a:off x="4485442" y="342659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Résultat 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9FAE56-9739-72B7-475D-0670C41FA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916" y="2518503"/>
            <a:ext cx="541939" cy="255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5528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D083CD-58C7-FD6E-19C0-EC38A321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Les boucles (for,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while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E2E481-88BA-0EBB-0AC3-88798019A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83420"/>
            <a:ext cx="9183317" cy="1221420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2.2 Éviter une boucle infinie</a:t>
            </a:r>
          </a:p>
          <a:p>
            <a:pPr marL="0" indent="0">
              <a:buNone/>
            </a:pPr>
            <a:r>
              <a:rPr lang="fr-FR" dirty="0"/>
              <a:t>Si la </a:t>
            </a:r>
            <a:r>
              <a:rPr lang="fr-FR" b="1" dirty="0"/>
              <a:t>condition ne devient jamais fausse</a:t>
            </a:r>
            <a:r>
              <a:rPr lang="fr-FR" dirty="0"/>
              <a:t>, la boucle </a:t>
            </a:r>
            <a:r>
              <a:rPr lang="fr-FR" b="1" dirty="0"/>
              <a:t>tourne indéfiniment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DBCE1C-3572-B2D1-2A14-04FCDDBE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653" y="3019659"/>
            <a:ext cx="8917833" cy="132374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E8306ED-1CCE-4EFB-B05C-A0A5503A0464}"/>
              </a:ext>
            </a:extLst>
          </p:cNvPr>
          <p:cNvSpPr txBox="1"/>
          <p:nvPr/>
        </p:nvSpPr>
        <p:spPr>
          <a:xfrm>
            <a:off x="1141413" y="447912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Toujours s’assurer</a:t>
            </a:r>
            <a:r>
              <a:rPr lang="fr-FR" dirty="0">
                <a:solidFill>
                  <a:srgbClr val="FF0000"/>
                </a:solidFill>
              </a:rPr>
              <a:t> qu’une condition de sortie existe !</a:t>
            </a:r>
          </a:p>
        </p:txBody>
      </p:sp>
    </p:spTree>
    <p:extLst>
      <p:ext uri="{BB962C8B-B14F-4D97-AF65-F5344CB8AC3E}">
        <p14:creationId xmlns:p14="http://schemas.microsoft.com/office/powerpoint/2010/main" val="69243078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5C272-2970-CCBB-108C-B83BE4064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Les boucles (for,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while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)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535494-59F5-9214-8A37-DFEC63AFA8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925036"/>
            <a:ext cx="54457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2.3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avec input() (exemple interactif)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911EE98-A1F3-123D-792F-D2003EB5E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481" y="2449288"/>
            <a:ext cx="6639852" cy="165758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E129211E-A6AC-F57F-D969-69D4CCFBB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481" y="4330568"/>
            <a:ext cx="606287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Explication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boucle continue jusqu’à ce que l’utilisateur entre "exit".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65438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489A3E-F8FF-B30D-B313-22570F5F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Les boucles (for,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while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)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07120D-5EBE-51E9-DB95-A4D05FA6BF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2022157"/>
            <a:ext cx="5969904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Les instructions break, continue, </a:t>
            </a:r>
            <a:r>
              <a:rPr kumimoji="0" lang="fr-FR" altLang="fr-FR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</a:t>
            </a:r>
            <a:endParaRPr kumimoji="0" lang="fr-FR" altLang="fr-FR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 break : Quitter une boucle immédiatement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16FA1E0-017F-19CB-95A9-4970C4A85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71" y="2776446"/>
            <a:ext cx="6363588" cy="130510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CD99012-415A-1C4D-7FB7-20796779E9B4}"/>
              </a:ext>
            </a:extLst>
          </p:cNvPr>
          <p:cNvSpPr txBox="1"/>
          <p:nvPr/>
        </p:nvSpPr>
        <p:spPr>
          <a:xfrm>
            <a:off x="1218571" y="415873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Résultat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8CB0C67-EE36-5087-A09C-03A2571AF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050" y="4284402"/>
            <a:ext cx="514380" cy="196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8883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495B72-3C69-54EF-1A9D-54BA2F375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Les boucles (for,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while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)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489167-7613-B16A-70F7-5DE274144E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925037"/>
            <a:ext cx="53142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 continue : Passer à l'itération suivante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BE6F425-4888-326E-D1BF-F3F8FD09C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754" y="2448621"/>
            <a:ext cx="6315956" cy="128605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2D83A4C-C45E-4AE5-F503-E3AAC80AB6E0}"/>
              </a:ext>
            </a:extLst>
          </p:cNvPr>
          <p:cNvSpPr txBox="1"/>
          <p:nvPr/>
        </p:nvSpPr>
        <p:spPr>
          <a:xfrm>
            <a:off x="1215754" y="385814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Résultat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B825252-8ECF-64A3-3FF7-0CCB4C08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546" y="3948947"/>
            <a:ext cx="571761" cy="179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3407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79DDBA-16AE-30AE-7AB5-7C978145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Les boucles (for,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while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)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E5BC8B-5C1E-4A14-F81D-1C59D0AEDB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898404"/>
            <a:ext cx="61831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Ne rien faire (utile pour les blocs vides)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319D096-6E7A-B7D3-C6E4-D56E2EEA8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538" y="2389962"/>
            <a:ext cx="4107942" cy="186629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0183993-89C7-835E-8F56-7FDC768A0EFE}"/>
              </a:ext>
            </a:extLst>
          </p:cNvPr>
          <p:cNvSpPr txBox="1"/>
          <p:nvPr/>
        </p:nvSpPr>
        <p:spPr>
          <a:xfrm>
            <a:off x="5612906" y="305966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Résultat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2EF6B70-B512-1295-5BDB-5FEF6704D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093" y="2389962"/>
            <a:ext cx="660783" cy="2074551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E941D767-2D56-734C-D927-D0F0E07E8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516" y="4946762"/>
            <a:ext cx="6157455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Explication :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permet de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laisser du code vide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sans générer d’erreur.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3779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6887F5-8E3B-4CC1-09DF-BFB17E29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Les boucles (for,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while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)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627802-6558-BF6A-9CA9-AB994EA075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920301"/>
            <a:ext cx="10773779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après une boucle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L’instruction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peut être utilisée avec for ou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Elle s’exécute uniquement si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aucun break ne stoppe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boucle.</a:t>
            </a:r>
            <a:endParaRPr kumimoji="0" lang="fr-FR" altLang="fr-FR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4.1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avec for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247E537-BD12-323D-A5F5-220ADD9AB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3307481"/>
            <a:ext cx="5101826" cy="141660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B089D0F-D5A2-1E8E-21EF-F99099F7FF0A}"/>
              </a:ext>
            </a:extLst>
          </p:cNvPr>
          <p:cNvSpPr txBox="1"/>
          <p:nvPr/>
        </p:nvSpPr>
        <p:spPr>
          <a:xfrm>
            <a:off x="6416644" y="3753079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Résultat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2A2B3A6-81F3-3AD7-028E-0D9DC03ED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276" y="3231002"/>
            <a:ext cx="3934911" cy="16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0322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13E6C-48DC-5B4D-8DB7-BB29DB95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Les boucles (for,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while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)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83A8F1-8443-3EA2-F834-C32B08A0D8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982960"/>
            <a:ext cx="25971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avec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62A6612-437D-1B01-1ABC-BAA2D265E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637086"/>
            <a:ext cx="3982006" cy="223868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96684D6-BC8A-EEEF-BF94-68D96F582719}"/>
              </a:ext>
            </a:extLst>
          </p:cNvPr>
          <p:cNvSpPr txBox="1"/>
          <p:nvPr/>
        </p:nvSpPr>
        <p:spPr>
          <a:xfrm>
            <a:off x="5212533" y="3571763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Résultat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7701097-B6FD-1605-8D81-B4E5E284D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119" y="2627862"/>
            <a:ext cx="2668335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4893F7-EC2D-920B-03F9-CC7E3FEC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Philosophie de python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8837C7-5E85-F414-965D-A7858082F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Exemples d'utilisation modernes</a:t>
            </a:r>
            <a:r>
              <a:rPr lang="fr-FR" dirty="0"/>
              <a:t>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Développement Web</a:t>
            </a:r>
            <a:r>
              <a:rPr lang="fr-FR" dirty="0"/>
              <a:t> : Django, Flask.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Data Science et Machine Learning</a:t>
            </a:r>
            <a:r>
              <a:rPr lang="fr-FR" dirty="0"/>
              <a:t> : Pandas, </a:t>
            </a:r>
            <a:r>
              <a:rPr lang="fr-FR" dirty="0" err="1"/>
              <a:t>Scikit-learn</a:t>
            </a:r>
            <a:r>
              <a:rPr lang="fr-FR" dirty="0"/>
              <a:t>, </a:t>
            </a:r>
            <a:r>
              <a:rPr lang="fr-FR" dirty="0" err="1"/>
              <a:t>TensorFlow</a:t>
            </a:r>
            <a:r>
              <a:rPr lang="fr-FR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Automatisation et scripts</a:t>
            </a:r>
            <a:r>
              <a:rPr lang="fr-FR" dirty="0"/>
              <a:t> : </a:t>
            </a:r>
            <a:r>
              <a:rPr lang="fr-FR" dirty="0" err="1"/>
              <a:t>Selenium</a:t>
            </a:r>
            <a:r>
              <a:rPr lang="fr-FR" dirty="0"/>
              <a:t>, </a:t>
            </a:r>
            <a:r>
              <a:rPr lang="fr-FR" dirty="0" err="1"/>
              <a:t>BeautifulSoup</a:t>
            </a:r>
            <a:r>
              <a:rPr lang="fr-FR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Cybersécurité</a:t>
            </a:r>
            <a:r>
              <a:rPr lang="fr-FR" dirty="0"/>
              <a:t> : </a:t>
            </a:r>
            <a:r>
              <a:rPr lang="fr-FR" dirty="0" err="1"/>
              <a:t>Scrapy</a:t>
            </a:r>
            <a:r>
              <a:rPr lang="fr-FR" dirty="0"/>
              <a:t>, </a:t>
            </a:r>
            <a:r>
              <a:rPr lang="fr-FR" dirty="0" err="1"/>
              <a:t>Scapy</a:t>
            </a:r>
            <a:r>
              <a:rPr lang="fr-FR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Jeux vidéo</a:t>
            </a:r>
            <a:r>
              <a:rPr lang="fr-FR" dirty="0"/>
              <a:t> : </a:t>
            </a:r>
            <a:r>
              <a:rPr lang="fr-FR" dirty="0" err="1"/>
              <a:t>Pygame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087280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138F76-5A50-C4FC-BE33-974303E7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Les boucles (for,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while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)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5507FC-CEB4-9695-D264-81C7B75062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955801"/>
            <a:ext cx="40959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Différences entre for et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56A0979A-77B9-CC55-A38E-138047EDB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463836"/>
              </p:ext>
            </p:extLst>
          </p:nvPr>
        </p:nvGraphicFramePr>
        <p:xfrm>
          <a:off x="525101" y="2860041"/>
          <a:ext cx="11190084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596">
                  <a:extLst>
                    <a:ext uri="{9D8B030D-6E8A-4147-A177-3AD203B41FA5}">
                      <a16:colId xmlns:a16="http://schemas.microsoft.com/office/drawing/2014/main" val="1527604489"/>
                    </a:ext>
                  </a:extLst>
                </a:gridCol>
                <a:gridCol w="4988460">
                  <a:extLst>
                    <a:ext uri="{9D8B030D-6E8A-4147-A177-3AD203B41FA5}">
                      <a16:colId xmlns:a16="http://schemas.microsoft.com/office/drawing/2014/main" val="1720621233"/>
                    </a:ext>
                  </a:extLst>
                </a:gridCol>
                <a:gridCol w="3730028">
                  <a:extLst>
                    <a:ext uri="{9D8B030D-6E8A-4147-A177-3AD203B41FA5}">
                      <a16:colId xmlns:a16="http://schemas.microsoft.com/office/drawing/2014/main" val="3752680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Critère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Boucle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Boucle </a:t>
                      </a:r>
                      <a:r>
                        <a:rPr lang="fr-FR" dirty="0" err="1"/>
                        <a:t>while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15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Utilisation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Parcourt une séquence (liste, chaîne, range, 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Exécute un bloc </a:t>
                      </a:r>
                      <a:r>
                        <a:rPr lang="fr-FR" b="1" dirty="0"/>
                        <a:t>tant qu’une condition est vraie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81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Nombre d'itérations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Déterminé à l'avance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Indéterminé (dépend de la condition)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7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Exemple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in range(5):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while</a:t>
                      </a:r>
                      <a:r>
                        <a:rPr lang="fr-FR" dirty="0"/>
                        <a:t> i &lt; 5: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283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79042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B8612D-6923-CC89-561F-8D4B5552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pratique</a:t>
            </a:r>
          </a:p>
        </p:txBody>
      </p:sp>
    </p:spTree>
    <p:extLst>
      <p:ext uri="{BB962C8B-B14F-4D97-AF65-F5344CB8AC3E}">
        <p14:creationId xmlns:p14="http://schemas.microsoft.com/office/powerpoint/2010/main" val="381601146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44ACD3-E541-CB4C-6853-B8C59EE4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1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331B14-8D33-C8F8-6AA4-1685EFFF2E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4008" y="2068324"/>
            <a:ext cx="1040055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 et types de données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Créer et afficher une variable : Déclarez une variable nom contenant votre prénom et affichez-la.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Convertir les types de données : Demandez à l’utilisateur son âge et affichez-le sous forme de chaîne (</a:t>
            </a:r>
            <a:r>
              <a:rPr kumimoji="0" lang="fr-FR" altLang="fr-FR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Opérations mathématiques : Demandez deux nombres à l’utilisateur et affichez leur somme, différence, produit et quotient.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Manipulation des chaînes : Demandez à l’utilisateur d’entrer un mot et affichez-le en majuscule, minuscule et son nombre de caractères.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957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7661AC-29A7-5A0E-CF6C-55004350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049BE29-0EAC-723E-5D64-23BDC9BF236C}"/>
              </a:ext>
            </a:extLst>
          </p:cNvPr>
          <p:cNvSpPr txBox="1"/>
          <p:nvPr/>
        </p:nvSpPr>
        <p:spPr>
          <a:xfrm>
            <a:off x="878186" y="2780870"/>
            <a:ext cx="98049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Opérateurs et expressions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 de l’aire d’un rectangle : Demandez la longueur et la largeur, puis affichez l’aire.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Vérification de parité : Demandez un nombre et affichez s’il est pair ou impair.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Comparer deux nombres : Demandez deux nombres et affichez le plus grand.</a:t>
            </a:r>
          </a:p>
        </p:txBody>
      </p:sp>
    </p:spTree>
    <p:extLst>
      <p:ext uri="{BB962C8B-B14F-4D97-AF65-F5344CB8AC3E}">
        <p14:creationId xmlns:p14="http://schemas.microsoft.com/office/powerpoint/2010/main" val="93466696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A921B-E008-2461-0A62-CB71DE90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3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E124AC-916D-9765-9BEF-68CE58C563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4" y="3262748"/>
            <a:ext cx="10836322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Conditions (if, </a:t>
            </a:r>
            <a:r>
              <a:rPr kumimoji="0" lang="fr-FR" altLang="fr-FR" sz="16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kumimoji="0" lang="fr-FR" altLang="fr-FR" sz="16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Système de notation : Demandez une note sur 100 et affichez le niveau (Excellent, Bien, Moyen, Insuffisant).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 de l’âge : Demandez l’âge de l’utilisateur et affichez s’il est mineur ou majeur.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Jeu : Devinez un nombre : L’ordinateur choisit un nombre entre 1 et 10, l’utilisateur doit le deviner.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Calculateur d’impôts : Demandez le salaire brut et affichez l’impôt correspondant selon des tranches.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Vérification d’un mot de passe : Demandez à l’utilisateur de saisir un mot de passe et vérifiez s’il est correct.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20855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797C5-DC01-2CF0-22B6-2B076754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4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7168DE-7FCF-6873-3A34-F7B3625003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5477" y="2357904"/>
            <a:ext cx="1024193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Boucles (for,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Compteur de 1 à 10 : Affichez les nombres de 1 à 10 avec une boucle for.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Somme des N premiers nombres : Demandez un nombre N et affichez la somme des nombres de 1 à N.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de multiplication : Affichez la table de multiplication d’un nombre donné par l’utilisateur.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Compteur inversé : Affichez les nombres de 10 à 1 avec une boucle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Saisie sécurisée : Demandez à l’utilisateur de saisir oui ou non, et ne terminez la boucle que si la réponse est valide.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Afficher les nombres pairs : Demandez un nombre N et affichez tous les nombres pairs jusqu’à 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10633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079FB3-8FB3-FBB7-18CB-684F15EC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5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18CCC4-B724-88D6-CE99-DABB9CF34D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5122" y="2786650"/>
            <a:ext cx="1040175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Utilisation de break et continue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Interrompre une boucle : Demandez un mot à l’utilisateur et terminez la boucle si le mot est "stop".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Ignorer certains nombres : Affichez les nombres de 1 à 10, mais ignorez ceux qui sont multiples de 3.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14131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CA2333-EC93-4E01-5F16-07144D9B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6 (bonus)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87DF46-BC6D-DCA4-9727-65A39EA6AE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2611040"/>
            <a:ext cx="1022973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Exercices avancés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Jeu du 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FizzBuzz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Affichez les nombres de 1 à 20.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le nombre est multiple de 3, affichez "</a:t>
            </a:r>
            <a:r>
              <a:rPr kumimoji="0" lang="fr-FR" altLang="fr-FR" sz="16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Fizz</a:t>
            </a: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multiple de 5, affichez "Buzz".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multiple de 3 et 5, affichez "</a:t>
            </a:r>
            <a:r>
              <a:rPr kumimoji="0" lang="fr-FR" altLang="fr-FR" sz="16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FizzBuzz</a:t>
            </a: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 mystère : L’utilisateur a 5 tentatives pour deviner un nombre choisi aléatoirement par l’ordinateur.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Affichage d’une pyramide : Demandez un nombre N et affichez une pyramide d’étoiles (*).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Vérification de mot palindrome : Demandez un mot et vérifiez s’il se lit de la même façon à l’envers.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Calculateur de factorielle : Demandez un nombre N et affichez sa factorielle (N!).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25253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FD684E-8814-D558-D467-2BE91A3A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structures de données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924D66-0456-F370-1EBB-3AEDD9938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listes</a:t>
            </a:r>
          </a:p>
        </p:txBody>
      </p:sp>
    </p:spTree>
    <p:extLst>
      <p:ext uri="{BB962C8B-B14F-4D97-AF65-F5344CB8AC3E}">
        <p14:creationId xmlns:p14="http://schemas.microsoft.com/office/powerpoint/2010/main" val="142824924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6D0BB-65B2-9D1E-0AD5-A85FF2FE1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98DD20-27E5-F993-572A-548476F9A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Les listes en Python</a:t>
            </a:r>
          </a:p>
          <a:p>
            <a:pPr marL="0" indent="0">
              <a:buNone/>
            </a:pPr>
            <a:r>
              <a:rPr lang="fr-FR" dirty="0"/>
              <a:t>Les </a:t>
            </a:r>
            <a:r>
              <a:rPr lang="fr-FR" b="1" dirty="0"/>
              <a:t>listes</a:t>
            </a:r>
            <a:r>
              <a:rPr lang="fr-FR" dirty="0"/>
              <a:t> sont l’une des structures de données les plus utilisées en Python. Elles permettent de </a:t>
            </a:r>
            <a:r>
              <a:rPr lang="fr-FR" b="1" dirty="0"/>
              <a:t>stocker plusieurs valeurs</a:t>
            </a:r>
            <a:r>
              <a:rPr lang="fr-FR" dirty="0"/>
              <a:t> dans un même objet et sont </a:t>
            </a:r>
            <a:r>
              <a:rPr lang="fr-FR" b="1" dirty="0"/>
              <a:t>modifiables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6803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307955-BDB9-2872-D1FF-82619676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à Python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3BC7F6-4981-6E4F-C4EC-4D09D8ECE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Installation &amp;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43054528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F77D8-7F50-E212-97ED-2241A7C4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33B8EE-8393-E45D-F399-5DF7C5A84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79349"/>
            <a:ext cx="6164734" cy="103586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1. Définition et création d’une liste</a:t>
            </a:r>
          </a:p>
          <a:p>
            <a:pPr marL="0" indent="0">
              <a:buNone/>
            </a:pPr>
            <a:r>
              <a:rPr lang="fr-FR" b="1" dirty="0"/>
              <a:t>1.1 Création d’une liste vide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EB5FEAF-1366-804B-6C98-013AA0230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597" y="2915217"/>
            <a:ext cx="4512154" cy="37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6167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57005B-4C7F-B711-75AA-0C169442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0B7F0F-3083-4345-40CF-724A9F1DB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1241"/>
            <a:ext cx="7586128" cy="76200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1.2 Création d’une liste avec des valeurs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131B64B-9189-CC4B-CCAB-F6D9FC2FC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36" y="2623242"/>
            <a:ext cx="4925112" cy="971686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E470A88-F76A-3B5B-0962-6C98B716F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436" y="4160826"/>
            <a:ext cx="1080683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Remarque 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Une liste peut contenir des types de données différents (</a:t>
            </a:r>
            <a:r>
              <a:rPr kumimoji="0" lang="fr-FR" altLang="fr-FR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kumimoji="0" lang="fr-FR" altLang="fr-FR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kumimoji="0" lang="fr-FR" altLang="fr-FR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</a:t>
            </a: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etc.).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éléments sont séparés par des virgules et encadrés par des crochets [].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11623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A01B7-02A0-EFA6-CE2B-C06E8237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DE02C5-6825-A4E2-FC64-B08633B37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772" y="1906509"/>
            <a:ext cx="8663490" cy="1905000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2. Accéder aux éléments d’une liste</a:t>
            </a:r>
          </a:p>
          <a:p>
            <a:pPr marL="0" indent="0">
              <a:buNone/>
            </a:pPr>
            <a:r>
              <a:rPr lang="fr-FR" dirty="0"/>
              <a:t>Les listes sont </a:t>
            </a:r>
            <a:r>
              <a:rPr lang="fr-FR" b="1" dirty="0"/>
              <a:t>indexées</a:t>
            </a:r>
            <a:r>
              <a:rPr lang="fr-FR" dirty="0"/>
              <a:t>, ce qui signifie que chaque élément possède une </a:t>
            </a:r>
            <a:r>
              <a:rPr lang="fr-FR" b="1" dirty="0"/>
              <a:t>position (index)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b="1" dirty="0"/>
              <a:t>2.1 Accéder à un élément par son index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D882F1B-17DC-8CFA-3C5B-48D31DDD8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72" y="3528900"/>
            <a:ext cx="7144747" cy="162900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D4D114F-DA69-3B75-B27A-E92F6D33D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72" y="5525871"/>
            <a:ext cx="81275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index commencent à 0.</a:t>
            </a:r>
            <a:b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index négatifs permettent de partir de la fin (-1 = dernier élément).) </a:t>
            </a:r>
          </a:p>
        </p:txBody>
      </p:sp>
    </p:spTree>
    <p:extLst>
      <p:ext uri="{BB962C8B-B14F-4D97-AF65-F5344CB8AC3E}">
        <p14:creationId xmlns:p14="http://schemas.microsoft.com/office/powerpoint/2010/main" val="416067412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454D99-69AF-D4E1-AD1C-DFE5A7386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257497-CB29-C10C-42C5-F3807EC31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79348"/>
            <a:ext cx="8111229" cy="47455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2.2 Modifier un élément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5AFB16A-ABC6-7C88-8006-80B2127EF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479241"/>
            <a:ext cx="5973009" cy="130510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55828EE-6E40-6BFA-B7AB-C9FC5AAF8C88}"/>
              </a:ext>
            </a:extLst>
          </p:cNvPr>
          <p:cNvSpPr txBox="1"/>
          <p:nvPr/>
        </p:nvSpPr>
        <p:spPr>
          <a:xfrm>
            <a:off x="1079163" y="4020235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listes sont modifiables : on peut changer la valeur d’un élément en l’affectant à un index.</a:t>
            </a:r>
          </a:p>
        </p:txBody>
      </p:sp>
    </p:spTree>
    <p:extLst>
      <p:ext uri="{BB962C8B-B14F-4D97-AF65-F5344CB8AC3E}">
        <p14:creationId xmlns:p14="http://schemas.microsoft.com/office/powerpoint/2010/main" val="46928385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5C1ACC-EC64-4388-DCC3-149C2C20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814D29-84A2-2C06-2CA0-4116D1E4C3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853536"/>
            <a:ext cx="5822428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AJOUTER DES ÉLÉMENTS À UNE LISTE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 AJOUTER UN ÉLÉMENT À LA FIN (APPEND())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919C46C-ED1D-79CD-FD96-91BC81937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841" y="2739145"/>
            <a:ext cx="6001588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4355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3D7DF2-00B6-3D9A-E971-47200355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4E71A0-DA3F-B050-98CA-BDB8C6C3FE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901479"/>
            <a:ext cx="79367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 INSÉRER UN ÉLÉMENT À UNE POSITION SPÉCIFIQUE (INSERT())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08BFFAD-D8E4-DEC5-76A6-479CCBA8E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437650"/>
            <a:ext cx="6807530" cy="143429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43B93EBC-2FF7-4CD6-E3CF-B825A8EF0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4158735"/>
            <a:ext cx="89017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insert(index, valeur) insère un élément à l’index donné sans écraser les autres. </a:t>
            </a:r>
          </a:p>
        </p:txBody>
      </p:sp>
    </p:spTree>
    <p:extLst>
      <p:ext uri="{BB962C8B-B14F-4D97-AF65-F5344CB8AC3E}">
        <p14:creationId xmlns:p14="http://schemas.microsoft.com/office/powerpoint/2010/main" val="139339630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2F14AF-62B5-4B28-747D-24D47405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B936C1-D053-39C0-66DF-C4FC51E5F7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880696"/>
            <a:ext cx="6623929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SUPPRIMER DES ÉLÉMENTS D’UNE LISTE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4.1 SUPPRIMER UN ÉLÉMENT PAR VALEUR (REMOVE())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1C5F48F-CD07-9FB7-F3E7-0252B20C5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123" y="2677787"/>
            <a:ext cx="6511012" cy="173125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F36E134-B19F-40AB-3D3F-CDDC1D8754F1}"/>
              </a:ext>
            </a:extLst>
          </p:cNvPr>
          <p:cNvSpPr txBox="1"/>
          <p:nvPr/>
        </p:nvSpPr>
        <p:spPr>
          <a:xfrm>
            <a:off x="1288122" y="4572225"/>
            <a:ext cx="7385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Attention : Si la valeur n’existe pas, Python affichera une erreur.</a:t>
            </a:r>
          </a:p>
        </p:txBody>
      </p:sp>
    </p:spTree>
    <p:extLst>
      <p:ext uri="{BB962C8B-B14F-4D97-AF65-F5344CB8AC3E}">
        <p14:creationId xmlns:p14="http://schemas.microsoft.com/office/powerpoint/2010/main" val="242174730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7B5C0A-F9E8-B3FF-BE44-767EACE07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741817-B8C5-2166-6CC2-9436815B80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892426"/>
            <a:ext cx="56653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 SUPPRIMER UN ÉLÉMENT PAR INDEX (DEL)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0B823A1-1046-4A6D-94EB-53442204A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092" y="2406683"/>
            <a:ext cx="5665333" cy="153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7735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8331F4-CD3B-10C3-7B92-84C3651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A04CA4-C5D8-1919-F8A6-00CC3BF9A4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883373"/>
            <a:ext cx="63626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4.3 SUPPRIMER ET RÉCUPÉRER UN ÉLÉMENT (POP())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74C06F0-4CFD-5D14-DA7F-11638FF63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514600"/>
            <a:ext cx="8926040" cy="1860514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876198AF-333C-AD2C-4067-2D9945FB4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4633841"/>
            <a:ext cx="83327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pop(index) retourne l’élément supprimé et peut être utilisé pour stocker sa valeur. </a:t>
            </a:r>
          </a:p>
        </p:txBody>
      </p:sp>
    </p:spTree>
    <p:extLst>
      <p:ext uri="{BB962C8B-B14F-4D97-AF65-F5344CB8AC3E}">
        <p14:creationId xmlns:p14="http://schemas.microsoft.com/office/powerpoint/2010/main" val="386951378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B6B89-5F1C-29AF-0D21-E2E3A36F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91C0FC-858D-C3B1-D1FE-2704B9277C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892426"/>
            <a:ext cx="57022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4.4 SUPPRIMER TOUS LES ÉLÉMENTS (CLEAR())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49F91F3-A7A7-89EE-A257-2D388862C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438" y="2653988"/>
            <a:ext cx="6254055" cy="161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96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9881E8-C2B1-EA62-CADF-7DBDE199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 &amp;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4845AD-AB76-6A35-EBD1-250D4E60E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Téléchargement et installation</a:t>
            </a:r>
          </a:p>
          <a:p>
            <a:pPr marL="0" indent="0">
              <a:buNone/>
            </a:pPr>
            <a:r>
              <a:rPr lang="fr-FR" dirty="0"/>
              <a:t>Python est un langage open-source qui peut être téléchargé et installé facilement sur n'importe quel système d'exploitation.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978384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404748-129E-1B0C-E0C5-3E381623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24C185-2974-2F4A-39E4-5584F1B02F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880697"/>
            <a:ext cx="6120586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PARCOURIR UNE LISTE AVEC UNE BOUCLE FOR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 PARCOURIR UNE LISTE AVEC FOR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07328CE-A7FD-4C23-6F8D-BBDFBE041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330" y="2763103"/>
            <a:ext cx="5689764" cy="147392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54D07C5-DEC0-C731-AF0F-E559A0F2C20E}"/>
              </a:ext>
            </a:extLst>
          </p:cNvPr>
          <p:cNvSpPr txBox="1"/>
          <p:nvPr/>
        </p:nvSpPr>
        <p:spPr>
          <a:xfrm>
            <a:off x="1223330" y="4485526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Cette méthode affiche chaque élément un par un.</a:t>
            </a:r>
          </a:p>
        </p:txBody>
      </p:sp>
    </p:spTree>
    <p:extLst>
      <p:ext uri="{BB962C8B-B14F-4D97-AF65-F5344CB8AC3E}">
        <p14:creationId xmlns:p14="http://schemas.microsoft.com/office/powerpoint/2010/main" val="248334527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CBFC21-BFB3-C948-3450-B6E72750D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9A8F85-2838-0BF5-99F4-EBE7A70E1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2010121"/>
            <a:ext cx="80762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 PARCOURIR UNE LISTE AVEC ENUMERATE() (INDEX + VALEUR)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0E6C835-DE11-FC03-82B3-D2A0D2238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435" y="2610014"/>
            <a:ext cx="6190513" cy="162783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7D2EFD54-7763-6A59-DDDA-E8478BA31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435" y="4387335"/>
            <a:ext cx="66848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enumerate</a:t>
            </a: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permet d'obtenir à la fois l’index et la valeur. </a:t>
            </a:r>
          </a:p>
        </p:txBody>
      </p:sp>
    </p:spTree>
    <p:extLst>
      <p:ext uri="{BB962C8B-B14F-4D97-AF65-F5344CB8AC3E}">
        <p14:creationId xmlns:p14="http://schemas.microsoft.com/office/powerpoint/2010/main" val="236940527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050642-B6FD-2DB3-49C4-F66F24A1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B1E648-506D-A44F-575E-EE331AB78E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928640"/>
            <a:ext cx="62985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5.3 PARCOURIR UNE LISTE AVEC RANGE() ET LEN()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E9F9673-F5BD-E29E-1371-C64E4AB2C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89" y="2490428"/>
            <a:ext cx="6883014" cy="184858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82735B-317B-270C-FB96-02EE450743F9}"/>
              </a:ext>
            </a:extLst>
          </p:cNvPr>
          <p:cNvSpPr txBox="1"/>
          <p:nvPr/>
        </p:nvSpPr>
        <p:spPr>
          <a:xfrm>
            <a:off x="1093089" y="4577456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Utile pour accéder aux éléments par leur index.</a:t>
            </a:r>
          </a:p>
        </p:txBody>
      </p:sp>
    </p:spTree>
    <p:extLst>
      <p:ext uri="{BB962C8B-B14F-4D97-AF65-F5344CB8AC3E}">
        <p14:creationId xmlns:p14="http://schemas.microsoft.com/office/powerpoint/2010/main" val="257670710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63FBAE-F3AD-7F79-199F-788C4D0F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FAA91A-49D5-63E3-DEA7-FB3C93AB54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973907"/>
            <a:ext cx="55931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VÉRIFIER LA PRÉSENCE D’UN ÉLÉMENT (IN)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F837B9F-CD1B-2FE2-F542-7A1029505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182" y="2514600"/>
            <a:ext cx="6734406" cy="1631887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875A9B0F-FB6E-F561-7214-78DCBE6CF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182" y="4322951"/>
            <a:ext cx="63818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permet de vérifier si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élément existe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dans une liste. </a:t>
            </a:r>
          </a:p>
        </p:txBody>
      </p:sp>
    </p:spTree>
    <p:extLst>
      <p:ext uri="{BB962C8B-B14F-4D97-AF65-F5344CB8AC3E}">
        <p14:creationId xmlns:p14="http://schemas.microsoft.com/office/powerpoint/2010/main" val="330933178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6396AB-5742-04CD-BDE6-C6595507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A3A181-6A1E-E5F5-3410-EAD7F27218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787" y="1898804"/>
            <a:ext cx="3801041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TRIER ET INVERSER UNE LISTE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 TRIER UNE LISTE (SORT())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6ED58A1-11E5-B1C8-7D7A-015960120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186" y="2685521"/>
            <a:ext cx="5595555" cy="182493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7E62BE29-B76B-DA3D-5C46-773D519B2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186" y="4554385"/>
            <a:ext cx="41745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sort() trie la liste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 ordre croissant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6836220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6F97CB-53D6-5D05-216D-FD8E1E365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C10D3A-8C09-7DC2-D654-20EDB9985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87990"/>
            <a:ext cx="7721930" cy="3568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7.2 Trier en ordre décroissant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E6D30E-E554-8680-7AC4-5AB567A45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680" y="2626833"/>
            <a:ext cx="5100959" cy="168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9226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7C6B4E-27FD-9881-642F-6EC73BE9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32C0B9-E88D-E8AE-110B-EC6E6892D3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937694"/>
            <a:ext cx="44454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7.3 INVERSER L’ORDRE (REVERSE())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F0704C6-8768-DE93-73AF-D113B0A10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001" y="2575692"/>
            <a:ext cx="6679605" cy="141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6305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5C5602-C7D7-B972-8D4D-66BBE792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ECB79F-C46B-FA0F-F528-3549CE6C98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787" y="1953125"/>
            <a:ext cx="5134739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COPIE ET CONCATÉNATION DES LISTES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8.1 COPIER UNE LISTE (COPY())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BA2FFE7-3CB6-33EE-DF6B-B9B58698A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787" y="2829821"/>
            <a:ext cx="6183138" cy="151358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F6A65E53-6702-17BC-308C-1CEFF8F8E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096" y="4658622"/>
            <a:ext cx="104310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 pas utiliser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copie_fruits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fruits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car cela créera une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référence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(les deux listes seront liées). </a:t>
            </a:r>
          </a:p>
        </p:txBody>
      </p:sp>
    </p:spTree>
    <p:extLst>
      <p:ext uri="{BB962C8B-B14F-4D97-AF65-F5344CB8AC3E}">
        <p14:creationId xmlns:p14="http://schemas.microsoft.com/office/powerpoint/2010/main" val="140320438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B2BCF0-98FD-87BD-BB23-EF678892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C4A615-18BB-F6DD-B06D-8BCC2959FA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982960"/>
            <a:ext cx="43172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8.2 CONCATÉNER DEUX LISTES (+)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9239B12-8CFE-9412-4AD6-33A083561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993" y="2685820"/>
            <a:ext cx="7787740" cy="261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7739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9E7E9-E456-3686-148F-93947B00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CA3D56-D674-EC9A-5673-9C5A227467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946747"/>
            <a:ext cx="42963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8.3 ÉTENDRE UNE LISTE (EXTEND())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20E8A33-6DAF-0C39-8B00-CD9DAAAF1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514600"/>
            <a:ext cx="8858568" cy="202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15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A0593B-8568-3325-9D8F-2BAE6BC9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 &amp;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04F7C9-8101-9A02-A70B-38D123637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b="1" dirty="0"/>
              <a:t>sur le site officiel</a:t>
            </a:r>
            <a:r>
              <a:rPr lang="fr-FR" dirty="0"/>
              <a:t> de Python :</a:t>
            </a:r>
            <a:br>
              <a:rPr lang="fr-FR" dirty="0"/>
            </a:br>
            <a:r>
              <a:rPr lang="fr-FR" dirty="0"/>
              <a:t>📌 </a:t>
            </a:r>
            <a:r>
              <a:rPr lang="fr-FR" dirty="0">
                <a:hlinkClick r:id="rId2"/>
              </a:rPr>
              <a:t>https://www.python.org/downloads/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b="1" dirty="0"/>
              <a:t>Choisissez votre système d’exploitation</a:t>
            </a:r>
            <a:r>
              <a:rPr lang="fr-FR" dirty="0"/>
              <a:t> :Windows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macOS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Linux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669532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5505BF-2AED-D4D2-8D3A-0D6D9E3D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</a:t>
            </a:r>
            <a:br>
              <a:rPr lang="fr-FR" dirty="0"/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89987F-541A-6F73-885B-2EB5D47370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714381"/>
            <a:ext cx="9089348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GÉNÉRATION DE LISTES AVEC LIST COMPREHENSION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</a:t>
            </a:r>
            <a:r>
              <a:rPr kumimoji="0" lang="fr-FR" altLang="fr-FR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0" lang="fr-FR" altLang="fr-FR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comprehension</a:t>
            </a: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est une méthode efficace pour générer des listes.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9.1 EXEMPLES DE LIST COMPREHENSION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112587D-C593-4B78-46E3-DCB1DD60A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08" y="3429000"/>
            <a:ext cx="7256260" cy="80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606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CAB1ED-8472-D7FF-06E9-8F43E395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FB0D9D-3B16-6421-519C-2A4BE3125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21940"/>
            <a:ext cx="6979545" cy="70315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9.2 Filtrer une liste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3A4C547-DAAC-BCB1-D045-DB23CA97C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995" y="2977883"/>
            <a:ext cx="8909647" cy="86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1767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E5EEE-E6E9-FBDD-7A07-B8F8AC6D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structures de données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3B018-8889-5797-019F-008E56629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tuples</a:t>
            </a:r>
          </a:p>
        </p:txBody>
      </p:sp>
    </p:spTree>
    <p:extLst>
      <p:ext uri="{BB962C8B-B14F-4D97-AF65-F5344CB8AC3E}">
        <p14:creationId xmlns:p14="http://schemas.microsoft.com/office/powerpoint/2010/main" val="15674548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A31AB3-0562-4D79-7F0D-E3C5D747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tuples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FF5910-BA44-000A-7C59-DDAB6BE5F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Les tuples en Python</a:t>
            </a:r>
          </a:p>
          <a:p>
            <a:pPr marL="0" indent="0">
              <a:buNone/>
            </a:pPr>
            <a:r>
              <a:rPr lang="fr-FR" dirty="0"/>
              <a:t>Les </a:t>
            </a:r>
            <a:r>
              <a:rPr lang="fr-FR" b="1" dirty="0"/>
              <a:t>tuples</a:t>
            </a:r>
            <a:r>
              <a:rPr lang="fr-FR" dirty="0"/>
              <a:t> sont une structure de données </a:t>
            </a:r>
            <a:r>
              <a:rPr lang="fr-FR" b="1" dirty="0"/>
              <a:t>similaire aux listes</a:t>
            </a:r>
            <a:r>
              <a:rPr lang="fr-FR" dirty="0"/>
              <a:t>, mais </a:t>
            </a:r>
            <a:r>
              <a:rPr lang="fr-FR" b="1" dirty="0"/>
              <a:t>immuables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Cela signifie qu’une fois créés, leurs éléments </a:t>
            </a:r>
            <a:r>
              <a:rPr lang="fr-FR" b="1" dirty="0"/>
              <a:t>ne peuvent pas être modifiés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159777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63D69D-DA94-8358-DED8-03F2B47D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tuples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D0DE16-1214-CDFE-559A-0023758D0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33291"/>
            <a:ext cx="6635514" cy="1162617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1. Définition et création d’un tuple</a:t>
            </a:r>
          </a:p>
          <a:p>
            <a:pPr marL="0" indent="0">
              <a:buNone/>
            </a:pPr>
            <a:r>
              <a:rPr lang="fr-FR" b="1" dirty="0"/>
              <a:t>1.1 Créer un tuple vide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1EA0BD-11DD-75BB-7CE5-AA488ECCA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109" y="2959303"/>
            <a:ext cx="3760113" cy="87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9811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E93E7C-7346-BF59-28F8-CFC7A913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tuples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948FEB-F0B4-AD07-F78A-80CB0C98C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88402"/>
            <a:ext cx="7848678" cy="81858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1.2 Créer un tuple avec des valeurs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CD24156-D371-2B1B-BD00-26712AF97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179" y="2706986"/>
            <a:ext cx="6240078" cy="127880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851364AD-7974-394D-5FDF-013EED87A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164" y="4227596"/>
            <a:ext cx="954780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Remarque 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éléments sont séparés par des virgules et encadrés par des parenthèses ().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tuple peut contenir des types de données différents.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84481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9BCF81-2A93-5225-3A67-59D40547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tuples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01580C-5BC7-4E2D-DC9F-E194B36A9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3134"/>
            <a:ext cx="7513700" cy="83669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1.3 Créer un tuple avec un seul élément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3E2B47C-B5E2-FA61-32F6-02F08FC58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996" y="2679826"/>
            <a:ext cx="7793575" cy="1918418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9707219-EB85-9D13-0C42-F5C8BCDE2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996" y="4807404"/>
            <a:ext cx="86581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Astuce : Pour un tuple à un élément, ajoutez une virgule (,) après l’élément. </a:t>
            </a:r>
          </a:p>
        </p:txBody>
      </p:sp>
    </p:spTree>
    <p:extLst>
      <p:ext uri="{BB962C8B-B14F-4D97-AF65-F5344CB8AC3E}">
        <p14:creationId xmlns:p14="http://schemas.microsoft.com/office/powerpoint/2010/main" val="365822835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76772-E764-0FBF-83E5-8A5D4A93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tuples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9CBF3-37F6-AA8B-ABE8-A1F4BD55A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60830"/>
            <a:ext cx="8781185" cy="1579076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2. Accéder aux éléments d’un tuple</a:t>
            </a:r>
          </a:p>
          <a:p>
            <a:pPr marL="0" indent="0">
              <a:buNone/>
            </a:pPr>
            <a:r>
              <a:rPr lang="fr-FR" dirty="0"/>
              <a:t>Les tuples sont </a:t>
            </a:r>
            <a:r>
              <a:rPr lang="fr-FR" b="1" dirty="0"/>
              <a:t>indexés</a:t>
            </a:r>
            <a:r>
              <a:rPr lang="fr-FR" dirty="0"/>
              <a:t> comme les listes.</a:t>
            </a:r>
          </a:p>
          <a:p>
            <a:pPr marL="0" indent="0">
              <a:buNone/>
            </a:pPr>
            <a:r>
              <a:rPr lang="fr-FR" b="1" dirty="0"/>
              <a:t>2.1 Accéder à un élément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3E874E-30E8-C56A-2FD2-E76687453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3429000"/>
            <a:ext cx="6825637" cy="1854676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ACC312DB-71F7-AD62-A5FA-3BE19DB9C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876" y="5400888"/>
            <a:ext cx="80425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index commencent à 0.</a:t>
            </a:r>
            <a:b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index négatifs permettent de partir de la fin (-1 = dernier élément). </a:t>
            </a:r>
          </a:p>
        </p:txBody>
      </p:sp>
    </p:spTree>
    <p:extLst>
      <p:ext uri="{BB962C8B-B14F-4D97-AF65-F5344CB8AC3E}">
        <p14:creationId xmlns:p14="http://schemas.microsoft.com/office/powerpoint/2010/main" val="64814357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099A9-693E-86F3-12B0-D3CC915F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tuples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B7B162-C124-75BC-A2FC-12D7F6F067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964853"/>
            <a:ext cx="52132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 ACCÉDER À UNE TRANCHE (SLICING)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61C1FE8-1167-D0DD-BF6B-041E5DBF0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673" y="2587880"/>
            <a:ext cx="8041242" cy="215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7615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510D4-6CC9-FA0D-96F9-F15D332B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tuples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2FD46-D1C2-FBF1-304B-E799FB12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6337"/>
            <a:ext cx="8600116" cy="131652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/>
              <a:t>3. Les tuples sont immuables</a:t>
            </a:r>
          </a:p>
          <a:p>
            <a:pPr marL="0" indent="0">
              <a:buNone/>
            </a:pPr>
            <a:r>
              <a:rPr lang="fr-FR" dirty="0"/>
              <a:t>Contrairement aux listes, </a:t>
            </a:r>
            <a:r>
              <a:rPr lang="fr-FR" b="1" dirty="0"/>
              <a:t>on ne peut pas modifier un tuple après sa création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3.1 Tentative de modification (génère une erreur)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349993-4084-39E3-0EB2-E042A92F3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47" y="3250282"/>
            <a:ext cx="5812754" cy="86971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61A1A6F-DEC8-A210-2EB7-03EAA1F8DF68}"/>
              </a:ext>
            </a:extLst>
          </p:cNvPr>
          <p:cNvSpPr txBox="1"/>
          <p:nvPr/>
        </p:nvSpPr>
        <p:spPr>
          <a:xfrm>
            <a:off x="1310490" y="4348423"/>
            <a:ext cx="9825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tuples ne permettent ni modification, ni ajout, ni suppression d’éléments.</a:t>
            </a:r>
          </a:p>
        </p:txBody>
      </p:sp>
    </p:spTree>
    <p:extLst>
      <p:ext uri="{BB962C8B-B14F-4D97-AF65-F5344CB8AC3E}">
        <p14:creationId xmlns:p14="http://schemas.microsoft.com/office/powerpoint/2010/main" val="3254327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5A622F-AB84-2DBB-8171-A179D816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 &amp;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3B21BE-9042-1410-2D1E-2DE79B337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fr-FR" b="1" dirty="0"/>
              <a:t>Téléchargez l’installeur</a:t>
            </a:r>
            <a:r>
              <a:rPr lang="fr-FR" dirty="0"/>
              <a:t> adapté à votre OS et exécutez-le.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fr-FR" b="1" dirty="0"/>
              <a:t>Important</a:t>
            </a:r>
            <a:r>
              <a:rPr lang="fr-FR" dirty="0"/>
              <a:t> : Cochez l’option </a:t>
            </a:r>
            <a:r>
              <a:rPr lang="fr-FR" b="1" dirty="0"/>
              <a:t>“</a:t>
            </a:r>
            <a:r>
              <a:rPr lang="fr-FR" b="1" dirty="0" err="1"/>
              <a:t>Add</a:t>
            </a:r>
            <a:r>
              <a:rPr lang="fr-FR" b="1" dirty="0"/>
              <a:t> Python to PATH”</a:t>
            </a:r>
            <a:r>
              <a:rPr lang="fr-FR" dirty="0"/>
              <a:t> avant d’installer, sinon Python ne sera pas accessible en ligne de commande.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fr-FR" b="1" dirty="0"/>
              <a:t>Suivez les instructions</a:t>
            </a:r>
            <a:r>
              <a:rPr lang="fr-FR" dirty="0"/>
              <a:t> de l’installateur et terminez l’installation.</a:t>
            </a:r>
          </a:p>
        </p:txBody>
      </p:sp>
    </p:spTree>
    <p:extLst>
      <p:ext uri="{BB962C8B-B14F-4D97-AF65-F5344CB8AC3E}">
        <p14:creationId xmlns:p14="http://schemas.microsoft.com/office/powerpoint/2010/main" val="104319694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235C32-9050-A63D-8708-0496FAFA5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tuples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8BF3A4-9D9D-C116-112F-6971FB19D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79347"/>
            <a:ext cx="7568021" cy="556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3.2 Solution : Convertir en liste, modifier, puis reconvertir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678727-824F-8EB1-408E-6E6E799D3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426" y="2514600"/>
            <a:ext cx="6563714" cy="31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613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8771EB-92F8-A90F-11BF-24C335859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tuples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EF18D6-4831-E04F-738A-508277AAA8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955800"/>
            <a:ext cx="61879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PARCOURIR UN TUPLE AVEC UNE BOUCLE FOR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7E518A6-8726-34EF-A6B0-C69F0C9D5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514599"/>
            <a:ext cx="5802595" cy="14892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C8DFBE4-7450-D548-2A71-E2733DE2FC6A}"/>
              </a:ext>
            </a:extLst>
          </p:cNvPr>
          <p:cNvSpPr txBox="1"/>
          <p:nvPr/>
        </p:nvSpPr>
        <p:spPr>
          <a:xfrm>
            <a:off x="1186615" y="4158735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Affiche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B5A3CC4-B135-F2D4-B393-FA46EAC14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458" y="4585553"/>
            <a:ext cx="1876878" cy="16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676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6FCD66-799B-1AD7-F18A-D81ABC1B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tuples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D292F4C-A277-843D-8F9B-12B4F43E18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787" y="1919586"/>
            <a:ext cx="55931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VÉRIFIER LA PRÉSENCE D’UN ÉLÉMENT (IN)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A820C01-E1AF-031B-0491-975D52EDB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35" y="2687826"/>
            <a:ext cx="6249211" cy="165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6955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6B954A-4EFB-0E3A-32FA-1C9F1DCC4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tuples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21D28C2-C8A4-893A-9692-D4EC7CD9E9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889750"/>
            <a:ext cx="4381328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OPÉRATIONS SUR LES TUPLES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6.1 CONCATÉNER DEUX TUPLES (+)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BB5A69E-1980-C757-FFF9-DE2D02726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842250"/>
            <a:ext cx="5648159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3694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69F97E-35C7-D082-2F9D-B736FBB1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tuples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1109CC-5676-2DB9-3EB3-A82FCB99C8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788" y="1919587"/>
            <a:ext cx="31325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6.2 Répéter un tuple (*)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225ABC8-7F93-0D70-0275-6F884EAAB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02" y="2747867"/>
            <a:ext cx="10097909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1329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1374D6-CA44-E2C4-FF1A-0DE312CF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tuples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E13A2F-A010-8AB9-A2E5-445FC2B06A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928640"/>
            <a:ext cx="53880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6.3 NOMBRE D’OCCURRENCES (COUNT())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3719A67-14CB-E3B9-A6A4-1652BFFE8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615745"/>
            <a:ext cx="10275334" cy="91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2929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B39ECE-5452-FBCF-D4E1-EBBFD8DDF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tuples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CB1B62-7102-3111-2AA6-385B2D47D3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973907"/>
            <a:ext cx="58448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6.4 TROUVER L’INDEX D’UN ÉLÉMENT (INDEX())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9F29EE0-CB71-72E4-DABE-FD60F84EF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554890"/>
            <a:ext cx="7992025" cy="118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4100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3B388-781C-B062-FAF7-0999703F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tuples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CFCF68-74D8-8FC7-6E0D-1E775998C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49512"/>
            <a:ext cx="8690650" cy="1246361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7. Convertir un tuple en liste et vice versa</a:t>
            </a:r>
          </a:p>
          <a:p>
            <a:pPr marL="0" indent="0">
              <a:buNone/>
            </a:pPr>
            <a:r>
              <a:rPr lang="fr-FR" b="1" dirty="0"/>
              <a:t>7.1 Convertir un tuple en liste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4CAAB0C-CD27-AAA9-F46F-E17493E67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71" y="3095817"/>
            <a:ext cx="7496303" cy="143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8566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EE42E-B6BE-F786-C74F-7EA78EE1F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tuples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372BDA-B2A8-F163-BF26-944C35848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2187"/>
            <a:ext cx="9143324" cy="827639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7.2 Convertir une liste en tuple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B7576E-CBD8-3A53-2C1E-84607F3AE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87" y="2679825"/>
            <a:ext cx="6806787" cy="149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4946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34269-56EA-CFBA-4B13-B76F3D45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tuples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EAA762-2E8D-4030-2CA7-163C02152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24615"/>
            <a:ext cx="8708757" cy="1425167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8. Déballer (</a:t>
            </a:r>
            <a:r>
              <a:rPr lang="fr-FR" b="1" dirty="0" err="1"/>
              <a:t>unpacking</a:t>
            </a:r>
            <a:r>
              <a:rPr lang="fr-FR" b="1" dirty="0"/>
              <a:t>) un tuple</a:t>
            </a:r>
          </a:p>
          <a:p>
            <a:pPr marL="0" indent="0">
              <a:buNone/>
            </a:pPr>
            <a:r>
              <a:rPr lang="fr-FR" dirty="0"/>
              <a:t>On peut </a:t>
            </a:r>
            <a:r>
              <a:rPr lang="fr-FR" b="1" dirty="0"/>
              <a:t>assigner les valeurs d’un tuple</a:t>
            </a:r>
            <a:r>
              <a:rPr lang="fr-FR" dirty="0"/>
              <a:t> directement à des variables.</a:t>
            </a:r>
          </a:p>
          <a:p>
            <a:pPr marL="0" indent="0">
              <a:buNone/>
            </a:pPr>
            <a:r>
              <a:rPr lang="fr-FR" b="1" dirty="0"/>
              <a:t>8.1 Déballage simple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623472-3919-A174-A4E2-047465388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924" y="3263836"/>
            <a:ext cx="5402818" cy="243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66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6C2916-1476-90F3-9EF2-2901E3A57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 &amp;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A20FD5-8F68-6DE8-E11D-7BC92485A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Vérification de l’installation</a:t>
            </a:r>
          </a:p>
          <a:p>
            <a:r>
              <a:rPr lang="fr-FR" dirty="0"/>
              <a:t>Une fois Python installé, ouvrez un </a:t>
            </a:r>
            <a:r>
              <a:rPr lang="fr-FR" b="1" dirty="0"/>
              <a:t>terminal</a:t>
            </a:r>
            <a:r>
              <a:rPr lang="fr-FR" dirty="0"/>
              <a:t> et tapez l’une des commandes suivantes selon votre système :</a:t>
            </a:r>
            <a:br>
              <a:rPr lang="fr-FR" dirty="0"/>
            </a:br>
            <a:br>
              <a:rPr lang="fr-FR" dirty="0"/>
            </a:br>
            <a:r>
              <a:rPr lang="fr-FR" dirty="0"/>
              <a:t>ou</a:t>
            </a:r>
          </a:p>
        </p:txBody>
      </p:sp>
      <p:pic>
        <p:nvPicPr>
          <p:cNvPr id="7" name="Image 6" descr="Une image contenant Police, texte, Graphique, noir&#10;&#10;Le contenu généré par l’IA peut être incorrect.">
            <a:extLst>
              <a:ext uri="{FF2B5EF4-FFF2-40B4-BE49-F238E27FC236}">
                <a16:creationId xmlns:a16="http://schemas.microsoft.com/office/drawing/2014/main" id="{17D15D43-B1D9-F2F5-9345-D3F536D28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989" y="4327830"/>
            <a:ext cx="2717426" cy="429067"/>
          </a:xfrm>
          <a:prstGeom prst="rect">
            <a:avLst/>
          </a:prstGeom>
        </p:spPr>
      </p:pic>
      <p:pic>
        <p:nvPicPr>
          <p:cNvPr id="9" name="Image 8" descr="Une image contenant texte, Police, Graphique, blanc&#10;&#10;Le contenu généré par l’IA peut être incorrect.">
            <a:extLst>
              <a:ext uri="{FF2B5EF4-FFF2-40B4-BE49-F238E27FC236}">
                <a16:creationId xmlns:a16="http://schemas.microsoft.com/office/drawing/2014/main" id="{2AA38362-6187-055A-7CBC-2E013ADB8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882" y="5037752"/>
            <a:ext cx="3098107" cy="47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6789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85E3F-8BCD-2379-D875-CED561E2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tuples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739ECC-48DC-CD6F-4CE5-74E3348518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946747"/>
            <a:ext cx="60532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8.2 DÉBALLAGE AVEC * (RESTANT DES VALEURS)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04ABB2F-E316-EF13-4DDD-433F45962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604" y="2494230"/>
            <a:ext cx="5760778" cy="2416194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BDCCDEEA-B83A-887E-5646-4980ED875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604" y="5101731"/>
            <a:ext cx="86613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*milieu stocke tous les éléments entre premier et dernier sous forme de liste. </a:t>
            </a:r>
          </a:p>
        </p:txBody>
      </p:sp>
    </p:spTree>
    <p:extLst>
      <p:ext uri="{BB962C8B-B14F-4D97-AF65-F5344CB8AC3E}">
        <p14:creationId xmlns:p14="http://schemas.microsoft.com/office/powerpoint/2010/main" val="254562121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DD92E6-B22A-649F-3853-8F5B75BB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tuples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B6CEBE-84F1-591B-7537-5269AAB7C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797867"/>
            <a:ext cx="8192710" cy="93628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9. Différences entre tuples et listes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F3BA6FEF-E011-DD8E-1D29-D67422E01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842143"/>
              </p:ext>
            </p:extLst>
          </p:nvPr>
        </p:nvGraphicFramePr>
        <p:xfrm>
          <a:off x="1004936" y="2734147"/>
          <a:ext cx="9153477" cy="2827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1159">
                  <a:extLst>
                    <a:ext uri="{9D8B030D-6E8A-4147-A177-3AD203B41FA5}">
                      <a16:colId xmlns:a16="http://schemas.microsoft.com/office/drawing/2014/main" val="1044970386"/>
                    </a:ext>
                  </a:extLst>
                </a:gridCol>
                <a:gridCol w="3051159">
                  <a:extLst>
                    <a:ext uri="{9D8B030D-6E8A-4147-A177-3AD203B41FA5}">
                      <a16:colId xmlns:a16="http://schemas.microsoft.com/office/drawing/2014/main" val="2893284584"/>
                    </a:ext>
                  </a:extLst>
                </a:gridCol>
                <a:gridCol w="3051159">
                  <a:extLst>
                    <a:ext uri="{9D8B030D-6E8A-4147-A177-3AD203B41FA5}">
                      <a16:colId xmlns:a16="http://schemas.microsoft.com/office/drawing/2014/main" val="1490806360"/>
                    </a:ext>
                  </a:extLst>
                </a:gridCol>
              </a:tblGrid>
              <a:tr h="471168">
                <a:tc>
                  <a:txBody>
                    <a:bodyPr/>
                    <a:lstStyle/>
                    <a:p>
                      <a:r>
                        <a:rPr lang="fr-FR" dirty="0"/>
                        <a:t>Critère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Listes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list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Tuples</a:t>
                      </a:r>
                      <a:r>
                        <a:rPr lang="fr-FR" dirty="0"/>
                        <a:t> (tuple)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51473"/>
                  </a:ext>
                </a:extLst>
              </a:tr>
              <a:tr h="471168">
                <a:tc>
                  <a:txBody>
                    <a:bodyPr/>
                    <a:lstStyle/>
                    <a:p>
                      <a:r>
                        <a:rPr lang="fr-FR" dirty="0"/>
                        <a:t>Délimitation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[] (crochets)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() (parenthèses)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138028"/>
                  </a:ext>
                </a:extLst>
              </a:tr>
              <a:tr h="471168">
                <a:tc>
                  <a:txBody>
                    <a:bodyPr/>
                    <a:lstStyle/>
                    <a:p>
                      <a:r>
                        <a:rPr lang="fr-FR" dirty="0"/>
                        <a:t>Modification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✅ Modifiable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❌ Immuable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827277"/>
                  </a:ext>
                </a:extLst>
              </a:tr>
              <a:tr h="471168">
                <a:tc>
                  <a:txBody>
                    <a:bodyPr/>
                    <a:lstStyle/>
                    <a:p>
                      <a:r>
                        <a:rPr lang="fr-FR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Plus 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Plus rapide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965464"/>
                  </a:ext>
                </a:extLst>
              </a:tr>
              <a:tr h="471168">
                <a:tc>
                  <a:txBody>
                    <a:bodyPr/>
                    <a:lstStyle/>
                    <a:p>
                      <a:r>
                        <a:rPr lang="fr-FR" dirty="0"/>
                        <a:t>Sécurité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Moins sûr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Plus sûr (car immuable)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198844"/>
                  </a:ext>
                </a:extLst>
              </a:tr>
              <a:tr h="471168">
                <a:tc>
                  <a:txBody>
                    <a:bodyPr/>
                    <a:lstStyle/>
                    <a:p>
                      <a:r>
                        <a:rPr lang="fr-FR" dirty="0"/>
                        <a:t>Taille mémoire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Plus grande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Plus petite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396191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74B8F53B-7B27-2D70-C8E5-00C48F779365}"/>
              </a:ext>
            </a:extLst>
          </p:cNvPr>
          <p:cNvSpPr txBox="1"/>
          <p:nvPr/>
        </p:nvSpPr>
        <p:spPr>
          <a:xfrm>
            <a:off x="1004935" y="5780702"/>
            <a:ext cx="8836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Utiliser un tuple lorsque les données ne doivent pas être modifiées.</a:t>
            </a:r>
          </a:p>
        </p:txBody>
      </p:sp>
    </p:spTree>
    <p:extLst>
      <p:ext uri="{BB962C8B-B14F-4D97-AF65-F5344CB8AC3E}">
        <p14:creationId xmlns:p14="http://schemas.microsoft.com/office/powerpoint/2010/main" val="2826681246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609C43-A8DB-7844-F438-4DD6D481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structures de données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9F2072-A287-57EB-102E-15AD05A70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dictionnaires</a:t>
            </a:r>
          </a:p>
        </p:txBody>
      </p:sp>
    </p:spTree>
    <p:extLst>
      <p:ext uri="{BB962C8B-B14F-4D97-AF65-F5344CB8AC3E}">
        <p14:creationId xmlns:p14="http://schemas.microsoft.com/office/powerpoint/2010/main" val="239732364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FCEACC-265B-BD1F-D63D-41E47ACD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dictionnaires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C64F09-BF21-CA0E-80C6-EB4E8879A0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1826" y="2382560"/>
            <a:ext cx="9691428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DICTIONNAIRES EN PYTHON (DICT)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dictionnaires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sont une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de données clé-valeur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permettant de stocker des informations de manière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rapide et organisée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Contrairement aux listes et tuples, chaque élément est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associé à une clé unique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ce qui permet un accès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très rapide aux données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386287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80D123-8138-4A51-B434-D9223FB7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dictionnaires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A3B5FC-A429-9919-773C-97EEF1E30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70296"/>
            <a:ext cx="9116163" cy="1558704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1. Définition et création d’un dictionnaire</a:t>
            </a:r>
          </a:p>
          <a:p>
            <a:pPr marL="0" indent="0">
              <a:buNone/>
            </a:pPr>
            <a:r>
              <a:rPr lang="fr-FR" b="1" dirty="0"/>
              <a:t>1.1 Créer un dictionnaire vide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88355A4-B6F6-AE0A-D7BD-A39FFFD1B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752" y="3166865"/>
            <a:ext cx="3647261" cy="117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52562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8AA610-3BDD-B312-8D00-E2D1E6B7D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dictionnaires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D6337E-6F2C-541A-99DE-45B41565B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1242"/>
            <a:ext cx="9514516" cy="900066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1.2 Créer un dictionnaire avec des valeurs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81D60AA-68F6-B698-A2FB-5240B1B66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592" y="2573685"/>
            <a:ext cx="8775611" cy="238511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1C180F89-A464-BB66-FC5A-2A4B0FDA8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592" y="5057818"/>
            <a:ext cx="848982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Remarque :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clés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sont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uniques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valeurs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peuvent être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n’importe quel type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tuple, dict…).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clés doivent être immuables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tuple mais pas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ou dict).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199473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B23C9-4ACF-F4EE-CB76-8D6DB0D3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dictionnaires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F1FE35-061D-B2CB-D2E2-2D976E8C85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871643"/>
            <a:ext cx="6758581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ACCÉDER AUX VALEURS D’UN DICTIONNAIRE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 ACCÉDER À UNE VALEUR PAR SA CLÉ (DICO[CLÉ])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06542A3-342B-C31F-561A-3AE78E524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738833"/>
            <a:ext cx="8595220" cy="92011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70A79A0-96C2-497E-1DD3-B21F5E4463C2}"/>
              </a:ext>
            </a:extLst>
          </p:cNvPr>
          <p:cNvSpPr txBox="1"/>
          <p:nvPr/>
        </p:nvSpPr>
        <p:spPr>
          <a:xfrm>
            <a:off x="1141413" y="3776643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Erreur si la clé n’existe pas !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0C1CB11-F569-0E66-46F0-E87483B2F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4312118"/>
            <a:ext cx="6515111" cy="70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0680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C315E7-32AB-70F5-2B4A-9428EC4B7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dictionnaires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7E74CB-C3D6-C445-33AC-6678B7C791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928640"/>
            <a:ext cx="73036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 ACCÉDER À UNE VALEUR EN ÉVITANT L’ERREUR (GET())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0869A76-ACC9-4E9E-B570-BDE6BAC1A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518" y="2548417"/>
            <a:ext cx="9577205" cy="936287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C32F8DE4-CAB0-DE6C-6F80-1E6E396E6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518" y="3691724"/>
            <a:ext cx="85170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(clé,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valeur_par_defaut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retourne "Non renseigné" si la clé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n’existe pas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5857240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92555-F5CD-3B70-A510-18A65EC0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dictionnaires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420411-61D6-DED9-AD6D-D93756C4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14773"/>
            <a:ext cx="8627276" cy="999654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3. Ajouter ou modifier des éléments</a:t>
            </a:r>
          </a:p>
          <a:p>
            <a:pPr marL="0" indent="0">
              <a:buNone/>
            </a:pPr>
            <a:r>
              <a:rPr lang="fr-FR" b="1" dirty="0"/>
              <a:t>3.1 Ajouter une nouvelle clé-valeur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AACC21-4141-3258-F57D-A38C60EAD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486" y="2886924"/>
            <a:ext cx="6056376" cy="82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77744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C1BA2-7439-A7DB-EB82-F2F07F9D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dictionnaires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A46D84-D5BD-EF23-B268-5276D042C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24615"/>
            <a:ext cx="8174603" cy="65562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3.2 Modifier une valeur existante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B9183F-581B-B7B3-207C-532A87406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98" y="2724052"/>
            <a:ext cx="11888859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89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BE2155-2677-D097-F7CB-C8737960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 &amp;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4E19D5-7F88-F85C-864E-7579086FA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Résultat attendu</a:t>
            </a:r>
            <a:r>
              <a:rPr lang="fr-FR" dirty="0"/>
              <a:t> :</a:t>
            </a:r>
            <a:br>
              <a:rPr lang="fr-FR" dirty="0"/>
            </a:br>
            <a:r>
              <a:rPr lang="fr-FR" dirty="0"/>
              <a:t>Si Python est correctement installé, la version installée s’affiche, par exemple :</a:t>
            </a:r>
          </a:p>
        </p:txBody>
      </p:sp>
      <p:pic>
        <p:nvPicPr>
          <p:cNvPr id="5" name="Image 4" descr="Une image contenant Police, texte, Graphique, logo&#10;&#10;Le contenu généré par l’IA peut être incorrect.">
            <a:extLst>
              <a:ext uri="{FF2B5EF4-FFF2-40B4-BE49-F238E27FC236}">
                <a16:creationId xmlns:a16="http://schemas.microsoft.com/office/drawing/2014/main" id="{5D240230-5C57-5142-1241-0D8B46743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4805588"/>
            <a:ext cx="2928257" cy="61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09106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419A74-DD37-FCA5-0093-BF3BCE67B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dictionnaires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A562584-E2D6-8C10-8871-C67D7F8B1C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880697"/>
            <a:ext cx="5328703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SUPPRIMER DES ÉLÉMENTS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4.1 SUPPRIMER UN ÉLÉMENT PAR CLÉ (DEL)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5E31DEA-FDA4-7E06-53A6-5AA565D99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968357"/>
            <a:ext cx="9507277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94286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E39C23-8AA7-8707-238D-91DCCD30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dictionnaires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9866C4-B7FC-BE64-3C23-4ED3927CD0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874319"/>
            <a:ext cx="63834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 SUPPRIMER ET RÉCUPÉRER UNE VALEUR (POP())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8369EA4-9927-A52E-8B9A-893D1A397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514600"/>
            <a:ext cx="8986998" cy="150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4528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C6E08-DF0D-0A04-DE0F-E0E39154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dictionnaires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2AFEC4-282A-04CA-1709-755CBBF4AE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892426"/>
            <a:ext cx="57022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4.3 SUPPRIMER TOUS LES ÉLÉMENTS (CLEAR())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1A529D3-C1E6-055F-AEC4-48407303E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380513"/>
            <a:ext cx="4265761" cy="104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44882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5806F-59DB-DEBE-692D-810D600C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dictionnaires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5F1FB2-F428-894C-9B0F-DF745E7776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787" y="1880697"/>
            <a:ext cx="4214615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PARCOURIR UN DICTIONNAIRE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 PARCOURIR LES CLÉS (KEYS())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9A19675-DF11-F2E5-B9CC-37CB73492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787" y="2731547"/>
            <a:ext cx="4747644" cy="98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551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A3EAB9-6E6B-B015-6660-0526F5F4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dictionnaires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820CA4-B933-805C-D60F-AEA7CFEEE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910533"/>
            <a:ext cx="51203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 PARCOURIR LES VALEURS (VALUES())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CAED43F-0F84-55A2-CD0E-E3C65DCFD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522897"/>
            <a:ext cx="6278465" cy="98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99350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3555A-0F0C-4C8F-2984-08D6F4DB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dictionnaires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D11D2B-9997-43FF-CCA1-9017BB91CC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901480"/>
            <a:ext cx="58480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5.3 PARCOURIR LES CLÉS ET VALEURS (ITEMS())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F246D16-F6F3-285D-01CE-26ABCDD3E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514600"/>
            <a:ext cx="6213996" cy="88950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0E4A5BE-5459-262C-A8B8-EA6EBAFC2BCE}"/>
              </a:ext>
            </a:extLst>
          </p:cNvPr>
          <p:cNvSpPr txBox="1"/>
          <p:nvPr/>
        </p:nvSpPr>
        <p:spPr>
          <a:xfrm>
            <a:off x="1141413" y="3593470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Affichage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D8CDCA9-34C6-A49D-03AC-C1FB3FA60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4152169"/>
            <a:ext cx="2205628" cy="89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84905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8672D-EA64-FF54-896A-C45962B95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dictionnaires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43341B-33BC-3455-8211-FAA94149B6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3841" y="1928640"/>
            <a:ext cx="49744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VÉRIFIER L’EXISTENCE D’UNE CLÉ (IN)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AFEA518-D96F-F6E4-A719-C277243D2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148" y="2629362"/>
            <a:ext cx="5940828" cy="101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7047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86150-CF50-8934-3E5D-D564E30C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dictionnaires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33B29E-0062-79C7-EACA-0F2B05E149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2872" y="1937694"/>
            <a:ext cx="49215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COPIER UN DICTIONNAIRE (COPY())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F819169-0133-983A-84E4-010B77E10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984" y="2585219"/>
            <a:ext cx="6187858" cy="16015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62634C75-A691-38AC-A437-7619FC6DA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145" y="4489185"/>
            <a:ext cx="110514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 pas utiliser =, car cela crée une référence (les modifications affectent les deux dictionnaires). </a:t>
            </a:r>
          </a:p>
        </p:txBody>
      </p:sp>
    </p:spTree>
    <p:extLst>
      <p:ext uri="{BB962C8B-B14F-4D97-AF65-F5344CB8AC3E}">
        <p14:creationId xmlns:p14="http://schemas.microsoft.com/office/powerpoint/2010/main" val="104555475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C5B3F-B584-52EC-DFA4-7EAD973D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dictionnaires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8E7080-DCB4-769E-0848-8A69DF4DA0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892426"/>
            <a:ext cx="59955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FUSIONNER DEUX DICTIONNAIRES (UPDATE())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02B7B93-9FA5-E508-10A1-8AA7E6EFA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871" y="2411977"/>
            <a:ext cx="7930289" cy="178377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AD807D5-E0A7-C9F4-A908-187EBBB4BB7C}"/>
              </a:ext>
            </a:extLst>
          </p:cNvPr>
          <p:cNvSpPr txBox="1"/>
          <p:nvPr/>
        </p:nvSpPr>
        <p:spPr>
          <a:xfrm>
            <a:off x="1240870" y="4438957"/>
            <a:ext cx="7794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Les clés existantes sont mises à jour, les nouvelles sont ajoutées.</a:t>
            </a:r>
          </a:p>
        </p:txBody>
      </p:sp>
    </p:spTree>
    <p:extLst>
      <p:ext uri="{BB962C8B-B14F-4D97-AF65-F5344CB8AC3E}">
        <p14:creationId xmlns:p14="http://schemas.microsoft.com/office/powerpoint/2010/main" val="3713375076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517D6-82E4-282E-4B29-C334441CB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dictionnaires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0D9E1A-C3CA-4532-7AF2-0DF56019AE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2019175"/>
            <a:ext cx="48109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TRIER UN DICTIONNAIRE (SORTED())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9BBA92-4351-A321-B40B-238368A603DE}"/>
              </a:ext>
            </a:extLst>
          </p:cNvPr>
          <p:cNvSpPr txBox="1"/>
          <p:nvPr/>
        </p:nvSpPr>
        <p:spPr>
          <a:xfrm>
            <a:off x="1545880" y="2514600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9.1 Trier par clé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31F4CB1-FF55-8C5F-764C-375C5EB52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80" y="2979247"/>
            <a:ext cx="7954485" cy="126700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57C470C-64ED-AF19-5A0A-4C8A74505B04}"/>
              </a:ext>
            </a:extLst>
          </p:cNvPr>
          <p:cNvSpPr txBox="1"/>
          <p:nvPr/>
        </p:nvSpPr>
        <p:spPr>
          <a:xfrm>
            <a:off x="1482505" y="4341564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9.2 Trier par valeur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0EE24D4-A805-2C67-CF5C-5943A4F10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604" y="4918190"/>
            <a:ext cx="9208791" cy="77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11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32A5C6-E92A-B901-A1C5-5362621D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 &amp;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D98C8E-87BA-DADB-32E2-34973270F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Installation et configuration de Visual Studio Code (VS Code)</a:t>
            </a:r>
          </a:p>
          <a:p>
            <a:pPr lvl="1"/>
            <a:r>
              <a:rPr lang="fr-FR" dirty="0"/>
              <a:t>VS Code est un éditeur de code populaire et puissant, recommandé pour le développement Python.</a:t>
            </a:r>
          </a:p>
          <a:p>
            <a:pPr lvl="1"/>
            <a:r>
              <a:rPr lang="fr-FR" b="1" dirty="0"/>
              <a:t>Installation de VS Code</a:t>
            </a:r>
          </a:p>
          <a:p>
            <a:pPr lvl="1">
              <a:buFont typeface="+mj-lt"/>
              <a:buAutoNum type="arabicPeriod"/>
            </a:pPr>
            <a:r>
              <a:rPr lang="fr-FR" b="1" dirty="0"/>
              <a:t>Téléchargez VS Code</a:t>
            </a:r>
            <a:r>
              <a:rPr lang="fr-FR" dirty="0"/>
              <a:t> depuis le site officiel : </a:t>
            </a:r>
            <a:r>
              <a:rPr lang="fr-FR" dirty="0">
                <a:hlinkClick r:id="rId2"/>
              </a:rPr>
              <a:t>code.visualstudio.com/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b="1" dirty="0"/>
              <a:t>Installez l’éditeur</a:t>
            </a:r>
            <a:r>
              <a:rPr lang="fr-FR" dirty="0"/>
              <a:t> en suivant les instructions fournies.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35937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E3FB2-2FAC-B87D-EC8C-A650DCCEC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dictionnaires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61DE0E-F626-AEEC-E7D3-4A19D28CD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2187"/>
            <a:ext cx="8364726" cy="76200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10. Dictionnaire imbriqué (dictionnaire dans un dictionnaire)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2BC3BED-3453-F4B1-1110-7CF6BA2EB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79" y="2614188"/>
            <a:ext cx="5847864" cy="217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5978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7E359-60A6-A119-FBF2-6D0959EBF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structures de données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0BE4C6-66C5-9846-358B-5F8DFC8A96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ensembles (sets)</a:t>
            </a:r>
          </a:p>
        </p:txBody>
      </p:sp>
    </p:spTree>
    <p:extLst>
      <p:ext uri="{BB962C8B-B14F-4D97-AF65-F5344CB8AC3E}">
        <p14:creationId xmlns:p14="http://schemas.microsoft.com/office/powerpoint/2010/main" val="2016566892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9B4C2-962D-16FD-E97E-FCB5B31EB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ensembles (sets)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FC5CA1-4D5B-003B-EFE9-42B4A177B3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3415775"/>
            <a:ext cx="954167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Les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ensembles (set)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sont une structure de données en Python permettant de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stocker des éléments uniques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de manière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désordonnée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.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Ils sont particulièrement utiles pour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éviter les doublons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et effectuer des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opérations ensemblistes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(union, intersection, etc.). </a:t>
            </a:r>
          </a:p>
        </p:txBody>
      </p:sp>
    </p:spTree>
    <p:extLst>
      <p:ext uri="{BB962C8B-B14F-4D97-AF65-F5344CB8AC3E}">
        <p14:creationId xmlns:p14="http://schemas.microsoft.com/office/powerpoint/2010/main" val="1180649066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89205A-DC80-61F6-5914-7C041AA3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ensembles (sets)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47EF96-9729-4EC4-12D6-D5A59E8BA0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2022157"/>
            <a:ext cx="6109365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DÉFINITION ET CRÉATION D’UN ENSEMBLE (SET)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CRÉER UN ENSEMBLE VIDE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64C3B79-DDB3-34FD-C17A-38AC97CDA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68" y="2918131"/>
            <a:ext cx="4536463" cy="84618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3C52CF6-17EA-0745-692C-5B67518B0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668" y="4157455"/>
            <a:ext cx="59683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Ne pas utiliser {}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, car cela crée un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dictionnaire vide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6670930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06FA63-F310-8663-8B11-74218E0A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ensembles (sets)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25AA22-064A-34E6-E3CF-E70462350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15561"/>
            <a:ext cx="8292298" cy="44739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1.2 Créer un ensemble avec des valeurs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008EAB9-86B9-7898-472F-6FC614853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514600"/>
            <a:ext cx="7912096" cy="9144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39A0758-59A4-F833-4AE1-B430961D1211}"/>
              </a:ext>
            </a:extLst>
          </p:cNvPr>
          <p:cNvSpPr txBox="1"/>
          <p:nvPr/>
        </p:nvSpPr>
        <p:spPr>
          <a:xfrm>
            <a:off x="1141413" y="3668915"/>
            <a:ext cx="8364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tx2"/>
                </a:solidFill>
              </a:rPr>
              <a:t>L’ordre des éléments peut changer</a:t>
            </a:r>
            <a:r>
              <a:rPr lang="fr-FR" dirty="0">
                <a:solidFill>
                  <a:schemeClr val="tx2"/>
                </a:solidFill>
              </a:rPr>
              <a:t>, car les ensembles sont </a:t>
            </a:r>
            <a:r>
              <a:rPr lang="fr-FR" b="1" dirty="0">
                <a:solidFill>
                  <a:schemeClr val="tx2"/>
                </a:solidFill>
              </a:rPr>
              <a:t>désordonnés</a:t>
            </a:r>
            <a:r>
              <a:rPr lang="fr-FR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7964489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772781-704B-9CDC-DDD6-22F2AAA1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ensembles (sets)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42EF97-D3B7-D8AC-3979-E826352C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13298"/>
            <a:ext cx="7323577" cy="60130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1.3 Élimination automatique des doublons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356BCCA-E2B5-ECB6-9B1C-4DD53B629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597637"/>
            <a:ext cx="5570133" cy="83136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8BEBC72-98FF-E0A6-7628-632B8C68FCD4}"/>
              </a:ext>
            </a:extLst>
          </p:cNvPr>
          <p:cNvSpPr txBox="1"/>
          <p:nvPr/>
        </p:nvSpPr>
        <p:spPr>
          <a:xfrm>
            <a:off x="1141413" y="363363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Les ensembles ne stockent pas de doublons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9819567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A49B26-38A2-7997-D4E2-DCB7BB6B1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ensembles (sets)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E8E12B-AA75-D47B-F9F8-8535B30FEE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946747"/>
            <a:ext cx="66495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1.4 CRÉER UN ENSEMBLE À PARTIR D’UNE LISTE (SET())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E4926BB-C850-82A6-22F6-F296A89DE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173" y="2514600"/>
            <a:ext cx="6987320" cy="161130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C948835C-40D0-385B-7D95-1EE726D48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4160997"/>
            <a:ext cx="66223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Convertir une liste en set permet d’éliminer les doublons ! </a:t>
            </a:r>
          </a:p>
        </p:txBody>
      </p:sp>
    </p:spTree>
    <p:extLst>
      <p:ext uri="{BB962C8B-B14F-4D97-AF65-F5344CB8AC3E}">
        <p14:creationId xmlns:p14="http://schemas.microsoft.com/office/powerpoint/2010/main" val="2828098853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31A41-3B08-DAA8-E76B-1F91E400D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ensembles (sets)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A36DA8-955F-ACED-AC36-6E47C80E68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910533"/>
            <a:ext cx="55931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VÉRIFIER LA PRÉSENCE D’UN ÉLÉMENT (IN)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683B249-B112-86E9-D909-B29E3DEB0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579" y="2413834"/>
            <a:ext cx="6589775" cy="1683785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E503E16-4C47-9845-1FA5-51A7B89A4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579" y="4387335"/>
            <a:ext cx="69333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Les ensembles permettent une recherche très rapide (O(1))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63300464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218E92-E077-41AE-637C-1D1F70F0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ensembles (sets)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A71AF6-626E-335B-56BE-A38C99AC78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916911"/>
            <a:ext cx="5357557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AJOUTER DES ÉLÉMENTS À UN ENSEMBLE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 AJOUTER UN ÉLÉMENT (ADD())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1441487-EE68-91F6-379A-86FAB0356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793067"/>
            <a:ext cx="8168449" cy="141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76794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73486C-113B-DF94-9217-97E51BD8C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ensembles (sets)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935F9E-3E1E-C91B-023B-C00C583BEA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787" y="1910533"/>
            <a:ext cx="57342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 AJOUTER PLUSIEURS ÉLÉMENTS (UPDATE())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9486168-A10F-7267-C83C-4E0BB0F20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966" y="2554153"/>
            <a:ext cx="7249537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88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95DFA-4BAE-1C77-2B22-A726E758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 &amp;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8DAF8-4AD5-47A0-8E8D-C7B7E1382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Ajout de l’extension Python</a:t>
            </a:r>
          </a:p>
          <a:p>
            <a:pPr>
              <a:buFont typeface="+mj-lt"/>
              <a:buAutoNum type="arabicPeriod"/>
            </a:pPr>
            <a:r>
              <a:rPr lang="fr-FR" b="1" dirty="0"/>
              <a:t>Ouvrez VS Code</a:t>
            </a:r>
            <a:r>
              <a:rPr lang="fr-FR" dirty="0"/>
              <a:t>.</a:t>
            </a:r>
          </a:p>
          <a:p>
            <a:pPr>
              <a:buFont typeface="+mj-lt"/>
              <a:buAutoNum type="arabicPeriod"/>
            </a:pPr>
            <a:r>
              <a:rPr lang="fr-FR" b="1" dirty="0"/>
              <a:t>Accédez au Marketplace des extensions</a:t>
            </a:r>
            <a:r>
              <a:rPr lang="fr-FR" dirty="0"/>
              <a:t> :</a:t>
            </a:r>
          </a:p>
          <a:p>
            <a:pPr marL="742950" lvl="1" indent="-285750">
              <a:buFont typeface="+mj-lt"/>
              <a:buAutoNum type="arabicPeriod"/>
            </a:pPr>
            <a:r>
              <a:rPr lang="fr-FR" dirty="0"/>
              <a:t>Cliquez sur l’icône </a:t>
            </a:r>
            <a:r>
              <a:rPr lang="fr-FR" b="1" dirty="0"/>
              <a:t>Extensions</a:t>
            </a:r>
            <a:r>
              <a:rPr lang="fr-FR" dirty="0"/>
              <a:t> (ou utilisez </a:t>
            </a:r>
            <a:r>
              <a:rPr lang="fr-FR" dirty="0" err="1"/>
              <a:t>Ctrl+Shift+X</a:t>
            </a:r>
            <a:r>
              <a:rPr lang="fr-FR" dirty="0"/>
              <a:t>).</a:t>
            </a:r>
          </a:p>
          <a:p>
            <a:pPr marL="742950" lvl="1" indent="-285750">
              <a:buFont typeface="+mj-lt"/>
              <a:buAutoNum type="arabicPeriod"/>
            </a:pPr>
            <a:r>
              <a:rPr lang="fr-FR" dirty="0"/>
              <a:t>Recherchez </a:t>
            </a:r>
            <a:r>
              <a:rPr lang="fr-FR" b="1" dirty="0"/>
              <a:t>Python</a:t>
            </a:r>
            <a:r>
              <a:rPr lang="fr-FR" dirty="0"/>
              <a:t> et installez l’extension développée par Microsoft.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764317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AEA716-44E8-EB66-C449-EA7B2B1E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ensembles (sets)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A81F3A-CBCC-987C-EF4D-07A8003CAC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871643"/>
            <a:ext cx="561564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SUPPRIMER DES ÉLÉMENTS D’UN ENSEMBLE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4.1 SUPPRIMER UN ÉLÉMENT (REMOVE())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C8DA50-7D93-0BE9-B975-337A50832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21" y="2753644"/>
            <a:ext cx="6016098" cy="1248624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E2FFA4A0-8AA3-B228-6386-ED00DB0CF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21" y="4124784"/>
            <a:ext cx="48365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Erreur 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KeyError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si l’élément n’existe pas ! </a:t>
            </a:r>
          </a:p>
        </p:txBody>
      </p:sp>
    </p:spTree>
    <p:extLst>
      <p:ext uri="{BB962C8B-B14F-4D97-AF65-F5344CB8AC3E}">
        <p14:creationId xmlns:p14="http://schemas.microsoft.com/office/powerpoint/2010/main" val="3419814240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EE3611-4EE5-9C84-9C44-3E0C665B9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ensembles (sets)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D56712-C36A-C0D2-8045-267F304E8C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901479"/>
            <a:ext cx="68451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 SUPPRIMER UN ÉLÉMENT SANS ERREUR (DISCARD())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1BD480D-EFFD-580A-462A-E55080E6A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980" y="2604430"/>
            <a:ext cx="8682162" cy="173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38160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06F475-B159-5BE2-DC6A-4080077D2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ensembles (sets)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4A1509-F963-81E5-4ECF-BEB2E2F338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865265"/>
            <a:ext cx="77508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4.3 SUPPRIMER ET RÉCUPÉRER UN ÉLÉMENT ALÉATOIRE (POP())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2367FAE-656D-0C9F-8058-D001529AC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387620"/>
            <a:ext cx="8815574" cy="154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70785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C05DF8-C3BC-BF28-3085-0EA2E8209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ensembles (sets)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839FEB-73F1-5C20-C7BF-8709AA778C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901479"/>
            <a:ext cx="57022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4.4 SUPPRIMER TOUS LES ÉLÉMENTS (CLEAR())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C614202-AAF0-58EF-B7C8-298633430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64" y="2438261"/>
            <a:ext cx="6933179" cy="136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59216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E3CFC-DF04-268D-F916-272A4E50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ensembles (sets)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5378CC-1D7F-8CEB-63C3-DB50E5D0F6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865266"/>
            <a:ext cx="67345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PARCOURIR UN ENSEMBLE AVEC UNE BOUCLE FOR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E5B26D0-0359-C0FA-C337-7C93056D0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091" y="2408001"/>
            <a:ext cx="6534487" cy="181091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0294A8D-2000-87EA-90CF-74B4FFBF7A14}"/>
              </a:ext>
            </a:extLst>
          </p:cNvPr>
          <p:cNvSpPr txBox="1"/>
          <p:nvPr/>
        </p:nvSpPr>
        <p:spPr>
          <a:xfrm>
            <a:off x="1248091" y="4432601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L’ordre d’affichage est aléatoire !</a:t>
            </a:r>
          </a:p>
        </p:txBody>
      </p:sp>
    </p:spTree>
    <p:extLst>
      <p:ext uri="{BB962C8B-B14F-4D97-AF65-F5344CB8AC3E}">
        <p14:creationId xmlns:p14="http://schemas.microsoft.com/office/powerpoint/2010/main" val="3243764609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DFBD36-E51B-5CAF-068B-AD4BA98AE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ensembles (sets)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2C2493-9804-2B99-F410-42C6333EDC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923246"/>
            <a:ext cx="1016656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OPÉRATIONS ENSEMBLISTES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6.1 Union (| ou union())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Retourne un ensemble contenant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tous les éléments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 deux ensembles (sans doublons).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98004F-2049-FAE9-7B92-AC5062FC0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039" y="2940483"/>
            <a:ext cx="5400926" cy="330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64757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C0BCE-4585-BF87-6319-E6F57F01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ensembles (sets)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257A2E-8E07-7359-2AC2-E169493FD0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837492"/>
            <a:ext cx="642996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6.2 INTERSECTION (&amp; OU INTERSECTION())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Retourne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éléments communs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entre deux ensembles.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EE393B3-0EB9-29F8-B67D-888780866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457" y="2737769"/>
            <a:ext cx="4319540" cy="261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89001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F8E93-F6C2-228A-EEF7-44BF9BC0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ensembles (sets)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17DEF1-5756-0ED7-5561-321F3A8657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787" y="1837492"/>
            <a:ext cx="9509334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6.3 DIFFÉRENCE (- OU DIFFERENCE())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Retourne les éléments présents dans le premier ensemble mais pas dans le second.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2012D5D-D807-9D83-7EBC-3CE5B14B5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703" y="2905196"/>
            <a:ext cx="4328131" cy="244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03793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4F7155-6E19-1CC7-14E0-97FB199B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ensembles (sets)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B1C7A7-6348-32EB-85C1-043819CE8E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3841" y="1837492"/>
            <a:ext cx="9174306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6.4 DIFFÉRENCE SYMÉTRIQUE (^ OU SYMMETRIC_DIFFERENCE())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Retourne les éléments présents dans l’un des ensembles mais pas dans les deux.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B542FA5-B707-31A2-1732-283E83C14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220" y="2723924"/>
            <a:ext cx="4879350" cy="192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29645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8C6052-A0B9-D794-C8D5-3D9CE22BC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ensembles (sets)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E49F65-D8B6-C692-0537-6310CAC26A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862590"/>
            <a:ext cx="7968848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VÉRIFIER LES RELATIONS ENTRE ENSEMBLES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 VÉRIFIER SI UN ENSEMBLE EST UN SOUS-ENSEMBLE (ISSUBSET())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BFA7D80-B148-3557-12B0-09548AA7B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593" y="2696856"/>
            <a:ext cx="7005900" cy="193940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039B23F0-1612-D626-99B0-D65E01AC9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593" y="4769843"/>
            <a:ext cx="32816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set1 est contenu dans set2. </a:t>
            </a:r>
          </a:p>
        </p:txBody>
      </p:sp>
    </p:spTree>
    <p:extLst>
      <p:ext uri="{BB962C8B-B14F-4D97-AF65-F5344CB8AC3E}">
        <p14:creationId xmlns:p14="http://schemas.microsoft.com/office/powerpoint/2010/main" val="217782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EEBFA7-7EF5-135F-6CE2-B9ED1CDB0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 - 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3FAFE5-32D7-EC74-54DB-FF85486349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Introduction à Python</a:t>
            </a:r>
          </a:p>
          <a:p>
            <a:r>
              <a:rPr lang="fr-FR" dirty="0"/>
              <a:t>Les bases du langage</a:t>
            </a:r>
          </a:p>
          <a:p>
            <a:r>
              <a:rPr lang="fr-FR" dirty="0"/>
              <a:t>Les structures de contrôle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353EAF-95CC-BC5E-EFC0-2E63034DD5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Les structures de données</a:t>
            </a:r>
          </a:p>
          <a:p>
            <a:r>
              <a:rPr lang="fr-FR" dirty="0"/>
              <a:t>Les fonctions et modules</a:t>
            </a:r>
          </a:p>
        </p:txBody>
      </p:sp>
    </p:spTree>
    <p:extLst>
      <p:ext uri="{BB962C8B-B14F-4D97-AF65-F5344CB8AC3E}">
        <p14:creationId xmlns:p14="http://schemas.microsoft.com/office/powerpoint/2010/main" val="1265062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FB7E74-4BEB-92CB-4A9D-A1FE7FDC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 &amp;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EC7342-6B50-957B-06F7-406718384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Configuration de l’interpréteur Python</a:t>
            </a:r>
            <a:r>
              <a:rPr lang="fr-FR" dirty="0"/>
              <a:t> :Ouvrez </a:t>
            </a:r>
            <a:r>
              <a:rPr lang="fr-FR" b="1" dirty="0" err="1"/>
              <a:t>View</a:t>
            </a:r>
            <a:r>
              <a:rPr lang="fr-FR" b="1" dirty="0"/>
              <a:t> &gt; Command Palette</a:t>
            </a:r>
            <a:r>
              <a:rPr lang="fr-FR" dirty="0"/>
              <a:t> (</a:t>
            </a:r>
            <a:r>
              <a:rPr lang="fr-FR" dirty="0" err="1"/>
              <a:t>Ctrl+Shift+P</a:t>
            </a:r>
            <a:r>
              <a:rPr lang="fr-FR" dirty="0"/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Tapez : Python: Select </a:t>
            </a:r>
            <a:r>
              <a:rPr lang="fr-FR" dirty="0" err="1"/>
              <a:t>Interpreter</a:t>
            </a:r>
            <a:r>
              <a:rPr lang="fr-FR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Sélectionnez votre version de Python installée.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757606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30902F-3567-B090-4606-E3B9CFB93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ensembles (sets)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2E1E67-F3B2-D367-DE88-F5070238D0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928640"/>
            <a:ext cx="81419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 VÉRIFIER SI UN ENSEMBLE EST UN SUR-ENSEMBLE (ISSUPERSET())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82F19A5-2DCF-0CB8-F0E6-33E9F60D1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039" y="2514601"/>
            <a:ext cx="8482420" cy="626446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C28F575-4477-A324-0117-545F160E3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3370832"/>
            <a:ext cx="22717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set2 contient set1. </a:t>
            </a:r>
          </a:p>
        </p:txBody>
      </p:sp>
    </p:spTree>
    <p:extLst>
      <p:ext uri="{BB962C8B-B14F-4D97-AF65-F5344CB8AC3E}">
        <p14:creationId xmlns:p14="http://schemas.microsoft.com/office/powerpoint/2010/main" val="2274219812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2F0ED9-2D9D-9111-26E3-4A7D5234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ensembles (sets)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253661-FF30-258A-E44D-F76CBC8596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910533"/>
            <a:ext cx="78101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7.3 VÉRIFIER SI DEUX ENSEMBLES SONT DISJOINTS (ISDISJOINT())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05900C1-FCB0-334C-5E92-B6FD8E5F0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512336"/>
            <a:ext cx="9721562" cy="155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11730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5593BB-75EB-7986-3CE1-8DA802E5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ensembles (sets)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92CB1B-5DC7-8683-820B-FE6BD0ABEB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2001067"/>
            <a:ext cx="43893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COPIER UN ENSEMBLE (COPY())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06729A1-E7BE-4F07-73DC-3DC1BC420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559" y="2568163"/>
            <a:ext cx="5290273" cy="216710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EF25AA3A-A043-F13C-BAB3-24A949DA6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559" y="5068608"/>
            <a:ext cx="81371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 pas utiliser set2 = set1, car cela crée une référence, pas une copie. </a:t>
            </a:r>
          </a:p>
        </p:txBody>
      </p:sp>
    </p:spTree>
    <p:extLst>
      <p:ext uri="{BB962C8B-B14F-4D97-AF65-F5344CB8AC3E}">
        <p14:creationId xmlns:p14="http://schemas.microsoft.com/office/powerpoint/2010/main" val="383338850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FEB4E-59DF-EE60-4563-23D626437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865FC-FA11-25C9-0A8B-F8DAFD9C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pratique</a:t>
            </a:r>
          </a:p>
        </p:txBody>
      </p:sp>
    </p:spTree>
    <p:extLst>
      <p:ext uri="{BB962C8B-B14F-4D97-AF65-F5344CB8AC3E}">
        <p14:creationId xmlns:p14="http://schemas.microsoft.com/office/powerpoint/2010/main" val="2109240520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A81643-9947-BE02-8FAE-4F44C4AC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1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595741-8AB6-CA03-1129-F52A968344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2505551"/>
            <a:ext cx="10721205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EXERCICES SUR LES LISTES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Créer une liste de 5 nombres et afficher la somme des éléments.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Trouver le plus grand et le plus petit élément d’une liste.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Vérifier si un élément donné est présent dans une liste.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Demander à l’utilisateur 5 mots et les stocker dans une liste, puis les afficher en ordre inverse.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Fusionner deux listes sans doublons.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Supprimer tous les éléments en doublon d’une liste.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Remplacer tous les éléments négatifs d’une liste par 0.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Créer une liste de nombres pairs entre 1 et 20 en utilisant 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comprehension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Échanger le premier et le dernier élément d’une liste.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Créer un programme qui trie une liste de nombres sans utiliser sort().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444972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8A9D8-A5AC-C7F2-E428-A5B12292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2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32E034F-5EFE-8B04-7246-A840160EA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437" y="2027976"/>
            <a:ext cx="10169227" cy="448297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3200" dirty="0"/>
              <a:t>2. Exercices sur les tuples</a:t>
            </a:r>
          </a:p>
          <a:p>
            <a:r>
              <a:rPr lang="fr-FR" sz="3300" dirty="0"/>
              <a:t>créer un tuple contenant le nom, l’âge et la ville d’une personne et l’afficher.</a:t>
            </a:r>
          </a:p>
          <a:p>
            <a:r>
              <a:rPr lang="fr-FR" sz="3300" dirty="0"/>
              <a:t>Accéder au premier et au dernier élément d’un tuple sans utiliser d’index négatif.</a:t>
            </a:r>
          </a:p>
          <a:p>
            <a:r>
              <a:rPr lang="fr-FR" sz="3300" dirty="0"/>
              <a:t>Vérifier si un élément existe dans un tuple.</a:t>
            </a:r>
          </a:p>
          <a:p>
            <a:r>
              <a:rPr lang="fr-FR" sz="3300" dirty="0"/>
              <a:t>Convertir une liste en tuple et vice versa.</a:t>
            </a:r>
          </a:p>
          <a:p>
            <a:r>
              <a:rPr lang="fr-FR" sz="3300" dirty="0"/>
              <a:t>Déballer un tuple de 4 éléments en 4 variables et les afficher.</a:t>
            </a:r>
          </a:p>
          <a:p>
            <a:r>
              <a:rPr lang="fr-FR" sz="3300" dirty="0"/>
              <a:t>Concaténer deux tuples et afficher le résultat.</a:t>
            </a:r>
          </a:p>
          <a:p>
            <a:r>
              <a:rPr lang="fr-FR" sz="3300" dirty="0"/>
              <a:t>Créer un tuple contenant des nombres et afficher leur somme et leur moyenne.</a:t>
            </a:r>
          </a:p>
          <a:p>
            <a:r>
              <a:rPr lang="fr-FR" sz="3300" dirty="0"/>
              <a:t>Trouver l’élément le plus fréquent dans un tuple de nombres.</a:t>
            </a:r>
          </a:p>
          <a:p>
            <a:r>
              <a:rPr lang="fr-FR" sz="3300" dirty="0"/>
              <a:t>Créer un tuple de 10 nombres aléatoires et afficher uniquement les nombres pairs.</a:t>
            </a:r>
          </a:p>
          <a:p>
            <a:r>
              <a:rPr lang="fr-FR" sz="3300" dirty="0"/>
              <a:t>Compter le nombre d’occurrences d’un élément dans un tuple.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8555067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3652D4-A58E-CBAD-30AA-C9A2D389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1C5D6C-4F54-D07E-123E-B58C11A13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100" y="2096631"/>
            <a:ext cx="11334939" cy="435849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3600" dirty="0"/>
              <a:t>3. Exercices sur les dictionnaires</a:t>
            </a:r>
          </a:p>
          <a:p>
            <a:r>
              <a:rPr lang="fr-FR" sz="3300" dirty="0"/>
              <a:t>Créer un dictionnaire contenant trois étudiants avec leur moyenne et afficher le dictionnaire.</a:t>
            </a:r>
          </a:p>
          <a:p>
            <a:r>
              <a:rPr lang="fr-FR" sz="3300" dirty="0"/>
              <a:t>Ajouter un nouvel étudiant dans un dictionnaire existant.</a:t>
            </a:r>
          </a:p>
          <a:p>
            <a:r>
              <a:rPr lang="fr-FR" sz="3300" dirty="0"/>
              <a:t>Modifier la note d’un étudiant donné.</a:t>
            </a:r>
          </a:p>
          <a:p>
            <a:r>
              <a:rPr lang="fr-FR" sz="3300" dirty="0"/>
              <a:t>Vérifier si une clé existe dans un dictionnaire.</a:t>
            </a:r>
          </a:p>
          <a:p>
            <a:r>
              <a:rPr lang="fr-FR" sz="3300" dirty="0"/>
              <a:t>Afficher uniquement les clés d’un dictionnaire.</a:t>
            </a:r>
          </a:p>
          <a:p>
            <a:r>
              <a:rPr lang="fr-FR" sz="3300" dirty="0"/>
              <a:t>Afficher uniquement les valeurs d’un dictionnaire.</a:t>
            </a:r>
          </a:p>
          <a:p>
            <a:r>
              <a:rPr lang="fr-FR" sz="3300" dirty="0"/>
              <a:t>Fusionner deux dictionnaires.</a:t>
            </a:r>
          </a:p>
          <a:p>
            <a:r>
              <a:rPr lang="fr-FR" sz="3300" dirty="0"/>
              <a:t>Créer un dictionnaire qui compte le nombre d’occurrences de chaque lettre dans une phrase.</a:t>
            </a:r>
          </a:p>
          <a:p>
            <a:r>
              <a:rPr lang="fr-FR" sz="3300" dirty="0"/>
              <a:t>Créer un programme qui demande à l’utilisateur un mot et construit un dictionnaire avec les lettres comme clés et leurs occurrences comme valeurs.</a:t>
            </a:r>
          </a:p>
          <a:p>
            <a:r>
              <a:rPr lang="fr-FR" sz="3300" dirty="0"/>
              <a:t>Créer un dictionnaire de produits (nom: prix) et demander à l’utilisateur d’entrer un produit pour voir son prix.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3397474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8FE6FC-C317-58BD-5D4B-5D5C9FA63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96D4AF-3206-E9F4-40A9-75F9B11EC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49" y="2145672"/>
            <a:ext cx="11054281" cy="410272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600" dirty="0"/>
              <a:t>4. Exercices sur les ensembles (sets)</a:t>
            </a:r>
          </a:p>
          <a:p>
            <a:r>
              <a:rPr lang="fr-FR" sz="2300" b="1" dirty="0"/>
              <a:t>Créer un ensemble contenant 5 nombres et vérifier si un nombre donné est présent.</a:t>
            </a:r>
            <a:endParaRPr lang="fr-FR" sz="2300" dirty="0"/>
          </a:p>
          <a:p>
            <a:r>
              <a:rPr lang="fr-FR" sz="2300" b="1" dirty="0"/>
              <a:t>Fusionner deux ensembles sans doublons.</a:t>
            </a:r>
            <a:endParaRPr lang="fr-FR" sz="2300" dirty="0"/>
          </a:p>
          <a:p>
            <a:r>
              <a:rPr lang="fr-FR" sz="2300" b="1" dirty="0"/>
              <a:t>Trouver l’intersection entre deux ensembles.</a:t>
            </a:r>
            <a:endParaRPr lang="fr-FR" sz="2300" dirty="0"/>
          </a:p>
          <a:p>
            <a:r>
              <a:rPr lang="fr-FR" sz="2300" b="1" dirty="0"/>
              <a:t>Trouver la différence entre deux ensembles.</a:t>
            </a:r>
            <a:endParaRPr lang="fr-FR" sz="2300" dirty="0"/>
          </a:p>
          <a:p>
            <a:r>
              <a:rPr lang="fr-FR" sz="2300" b="1" dirty="0"/>
              <a:t>Créer un ensemble de mots uniques à partir d’une phrase donnée.</a:t>
            </a:r>
            <a:endParaRPr lang="fr-FR" sz="2300" dirty="0"/>
          </a:p>
          <a:p>
            <a:r>
              <a:rPr lang="fr-FR" sz="2300" b="1" dirty="0"/>
              <a:t>Supprimer un élément donné d’un ensemble sans générer d’erreur.</a:t>
            </a:r>
            <a:endParaRPr lang="fr-FR" sz="2300" dirty="0"/>
          </a:p>
          <a:p>
            <a:r>
              <a:rPr lang="fr-FR" sz="2300" b="1" dirty="0"/>
              <a:t>Vérifier si un ensemble est un sous-ensemble d’un autre.</a:t>
            </a:r>
            <a:endParaRPr lang="fr-FR" sz="2300" dirty="0"/>
          </a:p>
          <a:p>
            <a:r>
              <a:rPr lang="fr-FR" sz="2300" b="1" dirty="0"/>
              <a:t>Créer un ensemble à partir d’une liste contenant des doublons et afficher les éléments uniques.</a:t>
            </a:r>
            <a:endParaRPr lang="fr-FR" sz="2300" dirty="0"/>
          </a:p>
          <a:p>
            <a:r>
              <a:rPr lang="fr-FR" sz="2300" b="1" dirty="0"/>
              <a:t>Créer un programme qui compare deux ensembles et affiche les éléments qui ne sont pas communs aux deux.</a:t>
            </a:r>
            <a:endParaRPr lang="fr-FR" sz="2300" dirty="0"/>
          </a:p>
          <a:p>
            <a:r>
              <a:rPr lang="fr-FR" sz="2300" b="1" dirty="0"/>
              <a:t>Générer un ensemble de nombres aléatoires entre 1 et 50 et afficher uniquement ceux qui sont pairs.</a:t>
            </a:r>
            <a:endParaRPr lang="fr-FR" sz="2300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232465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769A3-3349-E89B-4778-8E6CD94E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fonctions et modules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85C9AB-92A8-2648-BDBD-04888E64E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Définition et appel de fonctions</a:t>
            </a:r>
          </a:p>
        </p:txBody>
      </p:sp>
    </p:spTree>
    <p:extLst>
      <p:ext uri="{BB962C8B-B14F-4D97-AF65-F5344CB8AC3E}">
        <p14:creationId xmlns:p14="http://schemas.microsoft.com/office/powerpoint/2010/main" val="2704805429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0A4E56-D903-56F8-98F2-4D025A0C9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et appel de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BFABE1-9F98-F3F8-7EE7-4FF003F9B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Les </a:t>
            </a:r>
            <a:r>
              <a:rPr lang="fr-FR" b="1" dirty="0"/>
              <a:t>fonctions</a:t>
            </a:r>
            <a:r>
              <a:rPr lang="fr-FR" dirty="0"/>
              <a:t> permettent de regrouper du code réutilisable et d’organiser un programme en plusieurs blocs logiques.</a:t>
            </a:r>
          </a:p>
        </p:txBody>
      </p:sp>
    </p:spTree>
    <p:extLst>
      <p:ext uri="{BB962C8B-B14F-4D97-AF65-F5344CB8AC3E}">
        <p14:creationId xmlns:p14="http://schemas.microsoft.com/office/powerpoint/2010/main" val="3266391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41918-D571-BDF6-DF18-DB4B8E9E3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 &amp;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F5134B-F2BD-F85E-2D20-2774E0767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Créez un fichier </a:t>
            </a:r>
            <a:r>
              <a:rPr lang="fr-FR" b="1" dirty="0" err="1"/>
              <a:t>script.py</a:t>
            </a:r>
            <a:r>
              <a:rPr lang="fr-FR" dirty="0"/>
              <a:t> et ajoutez le code suivant 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57210F-08FE-28D6-745D-47FD36693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4376057"/>
            <a:ext cx="9281499" cy="67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25609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CAF018-C838-30C7-FF93-7FC6D390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et appel de fonctions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8117C1-0AFF-389C-394C-86E4F9714D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8986" y="1992976"/>
            <a:ext cx="10750059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DÉFINITION D’UNE FONCTION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Une fonction est définie avec le mot-clé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suivi du nom de la fonction et des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parenthèses ()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Syntaxe de base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B1FD973-EC99-6B11-65A6-FA3F5994E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3119497"/>
            <a:ext cx="7755648" cy="1361968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6CA9678-7D59-E6EF-EEE8-2D70DE357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986" y="4576298"/>
            <a:ext cx="1037335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Remarque :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Le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nom de la fonction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doit être en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minuscules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, avec _ pour séparer les mots 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snake_case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Le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corps de la fonction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est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indenté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Une fonction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ne s’exécute pas automatiquement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: il faut l’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appeler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55517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BD3678-F5F9-72CC-0016-BEAA048F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et appel de fonctions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85970F-60C6-9C83-CADD-916104F75C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925943"/>
            <a:ext cx="818685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APPEL D’UNE FONCTION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Pour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exécuter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une fonction, il suffit de l’appeler par son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nom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, suivi de ().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275F21D-008B-EDB0-0633-7B26AB8D4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664053"/>
            <a:ext cx="3484908" cy="18417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0BC922B-29D2-FFAD-0E22-A5898D86CAEB}"/>
              </a:ext>
            </a:extLst>
          </p:cNvPr>
          <p:cNvSpPr txBox="1"/>
          <p:nvPr/>
        </p:nvSpPr>
        <p:spPr>
          <a:xfrm>
            <a:off x="1141413" y="4658938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Résultat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FCD90D7-4719-5A3A-14CD-C1CC733C6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347" y="5188237"/>
            <a:ext cx="1821944" cy="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55692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AD742C-5256-1666-5109-1B72941B4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et appel de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1D289A-D8E6-6D13-F146-9C374B739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42722"/>
            <a:ext cx="8093122" cy="1560969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3. Fonctions avec paramètres</a:t>
            </a:r>
          </a:p>
          <a:p>
            <a:pPr marL="0" indent="0">
              <a:buNone/>
            </a:pPr>
            <a:r>
              <a:rPr lang="fr-FR" dirty="0"/>
              <a:t>Les </a:t>
            </a:r>
            <a:r>
              <a:rPr lang="fr-FR" b="1" dirty="0"/>
              <a:t>paramètres</a:t>
            </a:r>
            <a:r>
              <a:rPr lang="fr-FR" dirty="0"/>
              <a:t> permettent de passer des valeurs à une fonction.</a:t>
            </a:r>
          </a:p>
          <a:p>
            <a:pPr marL="0" indent="0">
              <a:buNone/>
            </a:pPr>
            <a:r>
              <a:rPr lang="fr-FR" b="1" dirty="0"/>
              <a:t>3.1 Fonction avec un paramètre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1FFA00-6CDC-63F8-F0D6-9B86CF6D4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074" y="3217337"/>
            <a:ext cx="3943900" cy="161947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348B6D6-4ADF-8885-FD78-AE82EB0E2555}"/>
              </a:ext>
            </a:extLst>
          </p:cNvPr>
          <p:cNvSpPr txBox="1"/>
          <p:nvPr/>
        </p:nvSpPr>
        <p:spPr>
          <a:xfrm>
            <a:off x="5791955" y="3800920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Résultat 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017A0CB-B08F-A183-10C8-C354A667F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513" y="3703180"/>
            <a:ext cx="2257740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32185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96271B-4233-79F8-0BFC-1743ED61A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et appel de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86F0EF-DF0E-497A-B2E0-B6D58526A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15561"/>
            <a:ext cx="8382833" cy="599039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3.2 Fonction avec plusieurs paramètres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B4215A1-C3FC-602A-12D7-80F5C555B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514600"/>
            <a:ext cx="4305901" cy="160042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441B81D-2F47-E87E-A70A-C2A0F8CEBA25}"/>
              </a:ext>
            </a:extLst>
          </p:cNvPr>
          <p:cNvSpPr txBox="1"/>
          <p:nvPr/>
        </p:nvSpPr>
        <p:spPr>
          <a:xfrm>
            <a:off x="1141413" y="4260585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Résultat 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DDA9CE3-4B7A-89B5-BB9F-7D26ED85B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4791323"/>
            <a:ext cx="1905266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22740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DCBC44-68B0-21FC-2460-4C80B9EA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et appel de fonctions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07B5BD-F99D-97D2-CB03-96C291FEE4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830015"/>
            <a:ext cx="5905784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RETOURNER UNE VALEUR (RETURN)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Une fonction peut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renvoyer un résultat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avec return.</a:t>
            </a: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4.1 FONCTION QUI RETOURNE UN RÉSULTAT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71C017D-1A0E-8265-709B-9FF58EA07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456" y="2856666"/>
            <a:ext cx="4279157" cy="2277828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107D941D-339F-D6A0-E7F3-C679310C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148" y="5448853"/>
            <a:ext cx="93923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Remarque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return renvoie la valeur, qui peut être stockée ou utilisée directement. </a:t>
            </a:r>
          </a:p>
        </p:txBody>
      </p:sp>
    </p:spTree>
    <p:extLst>
      <p:ext uri="{BB962C8B-B14F-4D97-AF65-F5344CB8AC3E}">
        <p14:creationId xmlns:p14="http://schemas.microsoft.com/office/powerpoint/2010/main" val="1612811485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B7BDBC-BDC4-8D16-5EE3-6B6C1F06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et appel de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6AE48A-FF2E-31E9-4692-E81C25743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22351"/>
            <a:ext cx="8563902" cy="592249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4.2 Fonction avec plusieurs valeurs retournées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E0AC911-2011-529B-F089-EDBF83ACA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804" y="2560349"/>
            <a:ext cx="5020376" cy="253400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6FE263BE-EC6B-0FFA-B7A4-05BE848E2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5294944"/>
            <a:ext cx="83054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return peut renvoyer plusieurs valeurs, qui seront sous forme de tuple. </a:t>
            </a:r>
          </a:p>
        </p:txBody>
      </p:sp>
    </p:spTree>
    <p:extLst>
      <p:ext uri="{BB962C8B-B14F-4D97-AF65-F5344CB8AC3E}">
        <p14:creationId xmlns:p14="http://schemas.microsoft.com/office/powerpoint/2010/main" val="556817967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B1D117-A0E4-4C31-699A-89D1CA140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et appel de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5DB8A6-81D5-B4C9-2965-B5A19001D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06096"/>
            <a:ext cx="10184472" cy="93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5. Paramètres par défaut</a:t>
            </a:r>
          </a:p>
          <a:p>
            <a:pPr marL="0" indent="0">
              <a:buNone/>
            </a:pPr>
            <a:r>
              <a:rPr lang="fr-FR" dirty="0"/>
              <a:t>On peut définir des </a:t>
            </a:r>
            <a:r>
              <a:rPr lang="fr-FR" b="1" dirty="0"/>
              <a:t>valeurs par défaut</a:t>
            </a:r>
            <a:r>
              <a:rPr lang="fr-FR" dirty="0"/>
              <a:t> pour les paramètres.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7F9636-A841-5BF7-E669-87FE22A51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54" y="2765135"/>
            <a:ext cx="6083252" cy="181317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33610C7-1A17-9D93-398A-6B5CAD96B09A}"/>
              </a:ext>
            </a:extLst>
          </p:cNvPr>
          <p:cNvSpPr txBox="1"/>
          <p:nvPr/>
        </p:nvSpPr>
        <p:spPr>
          <a:xfrm>
            <a:off x="1141413" y="4828844"/>
            <a:ext cx="8147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Si aucun argument n’est donné, la valeur par défaut est utilisée.</a:t>
            </a:r>
          </a:p>
        </p:txBody>
      </p:sp>
    </p:spTree>
    <p:extLst>
      <p:ext uri="{BB962C8B-B14F-4D97-AF65-F5344CB8AC3E}">
        <p14:creationId xmlns:p14="http://schemas.microsoft.com/office/powerpoint/2010/main" val="392287777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56FD82-7D95-D5A2-F08D-DBB66F11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et appel de fonctions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E25A4A-1E0F-BE3B-DF10-231650F75F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784747"/>
            <a:ext cx="941796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NOMBRE VARIABLE DE PARAMÈTRES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Python permet de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passer un nombre variable d’arguments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avec *args et **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kwargs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.</a:t>
            </a: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6.1 *ARGS (ARGUMENTS POSITIONNELS MULTIPLES)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062A254-81BA-080D-E051-71BB21DBC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870482"/>
            <a:ext cx="7377898" cy="1989026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95F6BFB9-49F4-230F-AA81-293185670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966" y="5030724"/>
            <a:ext cx="49087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*args regroupe les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arguments en un tuple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54677169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7F4A6C-8BF2-725C-960C-DC3E3B96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et appel de fonctions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E47460-6CF5-AD97-A593-A82D675AC0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901479"/>
            <a:ext cx="63097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6.2 **KWARGS (ARGUMENTS NOMMÉS MULTIPLES)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3B23498-EE87-1283-3132-AD8B70BBC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080" y="2397688"/>
            <a:ext cx="6468378" cy="160995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B2F60A2-C965-9F7D-D4E0-B4EAA6F36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4118022"/>
            <a:ext cx="60853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kwargs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regroupe les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arguments en un dictionnaire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37B7090-F9A3-2E92-AF0B-101AEC82DD85}"/>
              </a:ext>
            </a:extLst>
          </p:cNvPr>
          <p:cNvSpPr txBox="1"/>
          <p:nvPr/>
        </p:nvSpPr>
        <p:spPr>
          <a:xfrm>
            <a:off x="1129225" y="4597738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Résultat :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5A87449-1EC9-73B1-E7F6-F773F4E27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382" y="4810749"/>
            <a:ext cx="2260803" cy="118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89818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3D51AD-907B-8C08-2E5C-E78B2A15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et appel de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80AD5B-3D8E-24DA-BD79-4AB987FA5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69883"/>
            <a:ext cx="9595997" cy="1676402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7. Portée des variables</a:t>
            </a:r>
          </a:p>
          <a:p>
            <a:pPr marL="0" indent="0">
              <a:buNone/>
            </a:pPr>
            <a:r>
              <a:rPr lang="fr-FR" dirty="0"/>
              <a:t>Les </a:t>
            </a:r>
            <a:r>
              <a:rPr lang="fr-FR" b="1" dirty="0"/>
              <a:t>variables définies dans une fonction</a:t>
            </a:r>
            <a:r>
              <a:rPr lang="fr-FR" dirty="0"/>
              <a:t> sont locales et n’existent qu’à l’intérieur de cette fonction.</a:t>
            </a:r>
          </a:p>
          <a:p>
            <a:pPr marL="0" indent="0">
              <a:buNone/>
            </a:pPr>
            <a:r>
              <a:rPr lang="fr-FR" b="1" dirty="0"/>
              <a:t>7.1 Variable locale (accessible uniquement dans la fonction)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7BCFE9-0567-01A7-4A23-C3C77D74A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78" y="3483297"/>
            <a:ext cx="8018210" cy="215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46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7838A-A9E6-6EF4-0430-5C94C8CB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 &amp;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93D79A-C0F3-A019-8303-1A7DBA3DC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Ouvrez le terminal intégré</a:t>
            </a:r>
            <a:r>
              <a:rPr lang="fr-FR" dirty="0"/>
              <a:t> (</a:t>
            </a:r>
            <a:r>
              <a:rPr lang="fr-FR" dirty="0" err="1"/>
              <a:t>Ctrl+J</a:t>
            </a:r>
            <a:r>
              <a:rPr lang="fr-FR" dirty="0"/>
              <a:t>) et exécutez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A60EFC-C426-5A49-EE07-87265ABB0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4713765"/>
            <a:ext cx="3634921" cy="4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9453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0E6D8B-78FB-1C93-7132-26059804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et appel de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8E64D4-87E4-CEFC-BC26-1CE217E2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41933"/>
            <a:ext cx="9324393" cy="945334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7.2 Variable globale</a:t>
            </a:r>
          </a:p>
          <a:p>
            <a:pPr marL="0" indent="0">
              <a:buNone/>
            </a:pPr>
            <a:r>
              <a:rPr lang="fr-FR" dirty="0"/>
              <a:t>On peut définir une </a:t>
            </a:r>
            <a:r>
              <a:rPr lang="fr-FR" b="1" dirty="0"/>
              <a:t>variable globale</a:t>
            </a:r>
            <a:r>
              <a:rPr lang="fr-FR" dirty="0"/>
              <a:t> pour qu’elle soit accessible </a:t>
            </a:r>
            <a:r>
              <a:rPr lang="fr-FR" b="1" dirty="0"/>
              <a:t>partout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921CE8-F4FC-7B71-E768-9DB0AE804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391" y="2927627"/>
            <a:ext cx="6104129" cy="202788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A4CEDC1-CB04-D38B-191D-D0E5AF661A38}"/>
              </a:ext>
            </a:extLst>
          </p:cNvPr>
          <p:cNvSpPr txBox="1"/>
          <p:nvPr/>
        </p:nvSpPr>
        <p:spPr>
          <a:xfrm>
            <a:off x="1265390" y="5181341"/>
            <a:ext cx="10042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Les variables globales sont accessibles partout, mais leur modification doit être évitée.</a:t>
            </a:r>
          </a:p>
        </p:txBody>
      </p:sp>
    </p:spTree>
    <p:extLst>
      <p:ext uri="{BB962C8B-B14F-4D97-AF65-F5344CB8AC3E}">
        <p14:creationId xmlns:p14="http://schemas.microsoft.com/office/powerpoint/2010/main" val="262422150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B793B9-54FA-F0AB-C9CB-C02423E7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et appel de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77FF04-549B-7BC2-E59F-5403F22D1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77084"/>
            <a:ext cx="9433035" cy="1551916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8. Fonction lambda (fonction anonyme)</a:t>
            </a:r>
          </a:p>
          <a:p>
            <a:pPr marL="0" indent="0">
              <a:buNone/>
            </a:pPr>
            <a:r>
              <a:rPr lang="fr-FR" dirty="0"/>
              <a:t>Une </a:t>
            </a:r>
            <a:r>
              <a:rPr lang="fr-FR" b="1" dirty="0"/>
              <a:t>fonction lambda</a:t>
            </a:r>
            <a:r>
              <a:rPr lang="fr-FR" dirty="0"/>
              <a:t> est une </a:t>
            </a:r>
            <a:r>
              <a:rPr lang="fr-FR" b="1" dirty="0"/>
              <a:t>fonction courte</a:t>
            </a:r>
            <a:r>
              <a:rPr lang="fr-FR" dirty="0"/>
              <a:t> définie en une seule ligne.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246C1E3-7791-20AD-ACED-8D7A15EFD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362" y="3109868"/>
            <a:ext cx="4292343" cy="819336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70758BB-74B4-ACEC-F0A3-8424C99CC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362" y="3973138"/>
            <a:ext cx="48365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Syntaxe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lambda arguments : expression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8817669-AA1A-02B6-EDB6-403AA663A86A}"/>
              </a:ext>
            </a:extLst>
          </p:cNvPr>
          <p:cNvSpPr txBox="1"/>
          <p:nvPr/>
        </p:nvSpPr>
        <p:spPr>
          <a:xfrm>
            <a:off x="1271507" y="432715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Exemple avec plusieurs arguments :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2C4F9D5-2C1D-6B54-9CE2-75708D21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07" y="4827356"/>
            <a:ext cx="6003916" cy="100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79437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62644B-AFE6-142D-A78C-4AB6D7E1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fonctions et modules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0BC16C-2A45-A747-E22E-7FC1991B28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05615" y="5007526"/>
            <a:ext cx="9523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 ET BIBLIOTHÈQUES STANDARDS (MATH, RANDOM, DATETIME, ETC.) </a:t>
            </a:r>
          </a:p>
        </p:txBody>
      </p:sp>
    </p:spTree>
    <p:extLst>
      <p:ext uri="{BB962C8B-B14F-4D97-AF65-F5344CB8AC3E}">
        <p14:creationId xmlns:p14="http://schemas.microsoft.com/office/powerpoint/2010/main" val="4039643681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D24962-5F03-E38C-E2BE-CCEDAEE7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 ET BIBLIOTHÈQUES STANDARDS (MATH, RANDOM, DATETIME, ETC.)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E05BB5-7EE3-21CF-9E43-07D82022F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Les </a:t>
            </a:r>
            <a:r>
              <a:rPr lang="fr-FR" b="1" dirty="0"/>
              <a:t>modules</a:t>
            </a:r>
            <a:r>
              <a:rPr lang="fr-FR" dirty="0"/>
              <a:t> et </a:t>
            </a:r>
            <a:r>
              <a:rPr lang="fr-FR" b="1" dirty="0"/>
              <a:t>bibliothèques standards</a:t>
            </a:r>
            <a:r>
              <a:rPr lang="fr-FR" dirty="0"/>
              <a:t> de Python permettent d’accéder à des fonctionnalités avancées sans avoir à les coder soi-même.</a:t>
            </a:r>
            <a:br>
              <a:rPr lang="fr-FR" dirty="0"/>
            </a:br>
            <a:r>
              <a:rPr lang="fr-FR" dirty="0"/>
              <a:t>Python offre une grande variété de </a:t>
            </a:r>
            <a:r>
              <a:rPr lang="fr-FR" b="1" dirty="0"/>
              <a:t>modules intégrés</a:t>
            </a:r>
            <a:r>
              <a:rPr lang="fr-FR" dirty="0"/>
              <a:t> pour effectuer des </a:t>
            </a:r>
            <a:r>
              <a:rPr lang="fr-FR" b="1" dirty="0"/>
              <a:t>calculs mathématiques, manipuler des dates, générer des nombres aléatoires, etc.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7807286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6AF5E2-0F5F-0DC3-F0E1-325C32C7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 ET BIBLIOTHÈQUES STANDARDS (MATH, RANDOM, DATETIME, ETC.)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1D07F2-1EF1-3908-5828-B4FB7C983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23379"/>
            <a:ext cx="9315339" cy="1524755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1. Importer un module en Python</a:t>
            </a:r>
          </a:p>
          <a:p>
            <a:pPr marL="0" indent="0">
              <a:buNone/>
            </a:pPr>
            <a:r>
              <a:rPr lang="fr-FR" b="1" dirty="0"/>
              <a:t>1.1 Importer un module entier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B6BF05-1E21-4DB9-0119-CC732E95B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000" y="3428999"/>
            <a:ext cx="5090621" cy="914401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E98472EF-5335-412B-BEC7-3D73EA862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000" y="4624987"/>
            <a:ext cx="90236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Remarque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doit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préciser le nom du module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avant la fonction 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math.sqrt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()). </a:t>
            </a:r>
          </a:p>
        </p:txBody>
      </p:sp>
    </p:spTree>
    <p:extLst>
      <p:ext uri="{BB962C8B-B14F-4D97-AF65-F5344CB8AC3E}">
        <p14:creationId xmlns:p14="http://schemas.microsoft.com/office/powerpoint/2010/main" val="2016487660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24D9C8-9038-28CD-F1C1-83C4FDF1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 ET BIBLIOTHÈQUES STANDARDS (MATH, RANDOM, DATETIME, ETC.)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D84803-092C-45AE-B3DB-A9DE0A343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91315"/>
            <a:ext cx="8935094" cy="646569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1.2 Importer une seule fonction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D3C4B1-671F-2326-257E-DD5C07E45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854" y="2837884"/>
            <a:ext cx="4449984" cy="95551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640D244-35B8-F9B9-EA8E-5596E44F7234}"/>
              </a:ext>
            </a:extLst>
          </p:cNvPr>
          <p:cNvSpPr txBox="1"/>
          <p:nvPr/>
        </p:nvSpPr>
        <p:spPr>
          <a:xfrm>
            <a:off x="1265854" y="4020117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tx2"/>
                </a:solidFill>
              </a:rPr>
              <a:t>Plus court</a:t>
            </a:r>
            <a:r>
              <a:rPr lang="fr-FR" dirty="0">
                <a:solidFill>
                  <a:schemeClr val="tx2"/>
                </a:solidFill>
              </a:rPr>
              <a:t>, mais peut </a:t>
            </a:r>
            <a:r>
              <a:rPr lang="fr-FR" b="1" dirty="0">
                <a:solidFill>
                  <a:schemeClr val="tx2"/>
                </a:solidFill>
              </a:rPr>
              <a:t>entraîner des conflits de noms</a:t>
            </a:r>
            <a:r>
              <a:rPr lang="fr-FR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5520897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F6C866-92DB-3336-5E1D-FE03A979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 ET BIBLIOTHÈQUES STANDARDS (MATH, RANDOM, DATETIME, ETC.)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DA3D5C-580B-5331-5A14-1AF21ADB13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2236458"/>
            <a:ext cx="43011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RENOMMER UN MODULE (AS)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0FE0449-9EA3-3D76-6E7C-C90704076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727" y="2771683"/>
            <a:ext cx="5317818" cy="107604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56688E8-AC58-6257-0B5D-0A2E35DB7FDC}"/>
              </a:ext>
            </a:extLst>
          </p:cNvPr>
          <p:cNvSpPr txBox="1"/>
          <p:nvPr/>
        </p:nvSpPr>
        <p:spPr>
          <a:xfrm>
            <a:off x="1248727" y="4104806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Utile pour raccourcir un module avec un alias.</a:t>
            </a:r>
          </a:p>
        </p:txBody>
      </p:sp>
    </p:spTree>
    <p:extLst>
      <p:ext uri="{BB962C8B-B14F-4D97-AF65-F5344CB8AC3E}">
        <p14:creationId xmlns:p14="http://schemas.microsoft.com/office/powerpoint/2010/main" val="2489637473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F2802F-807A-6BDE-7E35-91331CDA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 ET BIBLIOTHÈQUES STANDARDS (MATH, RANDOM, DATETIME, ETC.)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17CABF-7D2A-34DA-F3B8-275B9064C9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3738" y="2119725"/>
            <a:ext cx="990367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MODULE MATH (MATHÉMATIQUES AVANCÉES)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module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propose des fonctions pour des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opérations mathématiques avancées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 FONCTIONS DE 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0629489-08E7-866B-3B50-CF83139A6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23" y="3191110"/>
            <a:ext cx="7195746" cy="196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30112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5DEB0E-7ECC-5C83-09F0-340A8021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 ET BIBLIOTHÈQUES STANDARDS (MATH, RANDOM, DATETIME, ETC.)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33D42D-FD91-778A-50A5-ABE38633B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87165"/>
            <a:ext cx="9215751" cy="483607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2.2 Constantes mathématiques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DA2CF0C-CFC4-9F98-F241-A8E3E11D7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790735"/>
            <a:ext cx="7535042" cy="10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89302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37D8D0-EF7E-0CBB-A437-CF28FAB1C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 ET BIBLIOTHÈQUES STANDARDS (MATH, RANDOM, DATETIME, ETC.)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1A7536-6717-1C5B-435C-5E3FDD429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33599"/>
            <a:ext cx="9215751" cy="76200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2.3 Arrondis et valeurs absolues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F3A8DDD-BBBA-DD00-F7D5-B0113BADA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005140"/>
            <a:ext cx="9321955" cy="141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4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777A09-2985-AC8B-D555-E101E7F1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bases du langage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65AD16-38E4-45B2-D19E-D85F4F459B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variables et les types de données</a:t>
            </a:r>
          </a:p>
        </p:txBody>
      </p:sp>
    </p:spTree>
    <p:extLst>
      <p:ext uri="{BB962C8B-B14F-4D97-AF65-F5344CB8AC3E}">
        <p14:creationId xmlns:p14="http://schemas.microsoft.com/office/powerpoint/2010/main" val="1579674552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8E09FD-D807-1F7D-A589-42F1B7A7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 ET BIBLIOTHÈQUES STANDARDS (MATH, RANDOM, DATETIME, ETC.)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3D4A5E-945C-F11D-3B27-4DF7FD3F82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2106755"/>
            <a:ext cx="10447207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MODULE RANDOM (GÉNÉRATION DE NOMBRES ALÉATOIRES)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 module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random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permet de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générer des nombres aléatoires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utiles pour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les jeux, les simulations, les tests aléatoires, etc.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 GÉNÉRER UN NOMBRE ALÉATOIRE ENTRE 0 ET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5083656-A338-B87B-F8C6-3B3225CC7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3381468"/>
            <a:ext cx="7340614" cy="112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39230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A52399-0924-0742-3071-C9582B2AD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 ET BIBLIOTHÈQUES STANDARDS (MATH, RANDOM, DATETIME, ETC.)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637BA0-883A-6918-8C97-951C16B16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270072" cy="76200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3.2 Générer un nombre entier aléatoire dans un intervalle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9F7C6A-9B10-DA2B-F692-13982E42C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429000"/>
            <a:ext cx="10503701" cy="98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51942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283314-0D97-2E27-9697-CAAB84A5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 ET BIBLIOTHÈQUES STANDARDS (MATH, RANDOM, DATETIME, ETC.)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A9C26E-8B6F-3089-0FAE-7D875EF27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1727"/>
            <a:ext cx="8989415" cy="845746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3.3 Choisir un élément aléatoire dans une liste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F98FD32-3571-37F6-E362-BFD9094C7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937472"/>
            <a:ext cx="9642619" cy="98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67385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5FB03-A463-3E3D-ADCE-ADDB24FDE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 ET BIBLIOTHÈQUES STANDARDS (MATH, RANDOM, DATETIME, ETC.)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4BD82F-5F87-9E9B-89BF-E7895A426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1727"/>
            <a:ext cx="8735918" cy="845746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3.4 Mélanger une liste aléatoirement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8017E2-D06D-1BD8-4EE9-AC124638B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05" y="2847386"/>
            <a:ext cx="6347034" cy="129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99318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917B4E-B46E-64F1-BCFF-87694934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 ET BIBLIOTHÈQUES STANDARDS (MATH, RANDOM, DATETIME, ETC.)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B439BF-BF17-FCEC-B05E-6A1AF7E7F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59593"/>
            <a:ext cx="9079949" cy="68278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3.5 Générer plusieurs nombres aléatoires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5FC9A96-0C25-54FF-CB01-0E4D694BC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035212"/>
            <a:ext cx="9901463" cy="48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81473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9E2626-DA06-8D77-2BE7-20375BCA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 ET BIBLIOTHÈQUES STANDARDS (MATH, RANDOM, DATETIME, ETC.)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ABD100-D3B8-218A-1C58-E9B8356132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2119724"/>
            <a:ext cx="7476727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MODULE DATETIME (GESTION DES DATES ET HEURES)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module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datetime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permet de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manipuler les dates et les heures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4.1 OBTENIR LA DATE ET L’HEURE ACTUELLE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621D0B4-8F46-BE07-E4B7-1DC53B6AF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233" y="3202431"/>
            <a:ext cx="6820515" cy="151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69116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2D355F-C721-7BFE-683A-5179804F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 ET BIBLIOTHÈQUES STANDARDS (MATH, RANDOM, DATETIME, ETC.)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260644-1CB7-3B70-0A80-AD860A9F8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14738"/>
            <a:ext cx="9143324" cy="60130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4.2 Afficher la date sous un format spécifique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B3991C-788C-2363-197B-1A1A43186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768475"/>
            <a:ext cx="8101203" cy="90723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35F0888C-9231-0763-AD48-92BFC7B9D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317" y="4055952"/>
            <a:ext cx="41264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Principaux formats :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%Y → Année complète (2025)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%m → Mois (02)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%d → Jour (07)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%H → Heure (14)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%M → Minute (30)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%S → Seconde (10)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547940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2940F-C879-4A55-8954-0DEC9EC5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 ET BIBLIOTHÈQUES STANDARDS (MATH, RANDOM, DATETIME, ETC.)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3015CE-29ED-9370-1784-FF4F80B82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787" y="2133599"/>
            <a:ext cx="9161431" cy="76200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4.3 Créer une date spécifique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DD3918-4F2E-7CCE-3EF3-66C5F397A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787" y="2895600"/>
            <a:ext cx="7799998" cy="87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72719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60C8AA-0BBD-E26C-C26A-7885C3B4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 ET BIBLIOTHÈQUES STANDARDS (MATH, RANDOM, DATETIME, ETC.)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1416E7-A021-34D9-FA71-B41452081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33599"/>
            <a:ext cx="8636330" cy="76200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4.4 Calculer la différence entre deux dates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BADAF6-F794-3E4F-D9F6-CEDD69658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970" y="2895600"/>
            <a:ext cx="7543838" cy="259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55649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567A3F-8895-DB8C-406A-727EE9C2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 ET BIBLIOTHÈQUES STANDARDS (MATH, RANDOM, DATETIME, ETC.)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69FEAB-A608-8409-613E-E147EFC4C1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2101617"/>
            <a:ext cx="8855309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MODULE OS (GESTION DES FICHIERS ET DU SYSTÈME D’EXPLOITATION)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module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permet d’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interagir avec le système de fichiers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 OBTENIR LE RÉPERTOIRE DE TRAVAIL ACTUEL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F9BD74E-2AD2-B08D-38CA-486DE913D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3191856"/>
            <a:ext cx="7830643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62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38F183-D4E6-4D51-0745-09DB1B75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 et les types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371603-BFE3-A434-495C-0D75DA23D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Les variables et types de données en Python</a:t>
            </a:r>
          </a:p>
          <a:p>
            <a:pPr marL="0" indent="0">
              <a:buNone/>
            </a:pPr>
            <a:r>
              <a:rPr lang="fr-FR" dirty="0"/>
              <a:t>En Python, une variable est un conteneur permettant de stocker des valeurs. Contrairement à d'autres langages de programmation, Python est </a:t>
            </a:r>
            <a:r>
              <a:rPr lang="fr-FR" b="1" dirty="0"/>
              <a:t>dynamique</a:t>
            </a:r>
            <a:r>
              <a:rPr lang="fr-FR" dirty="0"/>
              <a:t>, ce qui signifie qu'il </a:t>
            </a:r>
            <a:r>
              <a:rPr lang="fr-FR" b="1" dirty="0"/>
              <a:t>déduit automatiquement</a:t>
            </a:r>
            <a:r>
              <a:rPr lang="fr-FR" dirty="0"/>
              <a:t> le type de données sans qu’il soit nécessaire de le préciser.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3053834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5C552C-95B7-E5F6-3927-CDD9DF38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 ET BIBLIOTHÈQUES STANDARDS (MATH, RANDOM, DATETIME, ETC.)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5B2CA8-6A30-7CDF-7C76-8BE4F14E5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33599"/>
            <a:ext cx="9206698" cy="76200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5.2 Lister les fichiers d’un dossier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FA3FDB-8575-C9BE-EF0C-0379FC950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920497"/>
            <a:ext cx="10005638" cy="4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39491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B562DD-E97A-569D-7BCC-D015765C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 ET BIBLIOTHÈQUES STANDARDS (MATH, RANDOM, DATETIME, ETC.)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2CCF6A-4673-A26B-A884-5FEF3243A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78112"/>
            <a:ext cx="8744971" cy="510767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5.3 Créer un dossier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93BDAE-EC52-A0F4-5D15-BD30BCC57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345" y="2934945"/>
            <a:ext cx="4709017" cy="51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35525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D87DA7-02E7-C035-7926-7868494B0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 ET BIBLIOTHÈQUES STANDARDS (MATH, RANDOM, DATETIME, ETC.)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F272BC-BD83-621E-CE20-32AD68172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33599"/>
            <a:ext cx="8600116" cy="76200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5.4 Vérifier si un fichier existe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7192D93-50EF-1164-6E6C-E0C4D7405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40" y="2875230"/>
            <a:ext cx="10202640" cy="52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52953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63F389-F26F-E441-1FA1-E487D4D0B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 ET BIBLIOTHÈQUES STANDARDS (MATH, RANDOM, DATETIME, ETC.)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3BE737-98B2-6783-6CA4-D69AC7B8B9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2110671"/>
            <a:ext cx="7701147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MODULE SYS (INFORMATIONS SUR L’INTERPRÉTEUR PYTHON)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Le module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sys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permet d’interagir avec l’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interpréteur Python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.</a:t>
            </a: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6.1 AFFICHER LA VERSION DE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B5BA0FB-AEB2-BC38-D733-D5F22751E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19" y="3174920"/>
            <a:ext cx="3356788" cy="98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20399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B02FD6-560C-50B5-514C-F452AB69F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 ET BIBLIOTHÈQUES STANDARDS (MATH, RANDOM, DATETIME, ETC.)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D70E3A-DF87-B1E1-FA9D-58858B855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60006"/>
            <a:ext cx="9206698" cy="86385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6.2 Obtenir les arguments de la ligne de commande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20B25BE-7B36-A15C-458A-DC8AAED07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089" y="2902548"/>
            <a:ext cx="9069326" cy="52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42176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AF4A77-BE77-CD4A-98C1-45628934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 ET BIBLIOTHÈQUES STANDARDS (MATH, RANDOM, DATETIME, ETC.)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635F5B-9BD9-1A01-83FC-BB329DBFCA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2128778"/>
            <a:ext cx="7630615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MODULE TIME (GESTION DU TEMPS ET DES PAUSES)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module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permet de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gérer le temps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 d’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ajouter des pauses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 PAUSE DANS UN PROGRAMME (SLEEP())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8D627E2-4001-812C-C35E-DC7004402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047" y="3201013"/>
            <a:ext cx="6051617" cy="168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03606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56447-A031-D0FB-F95A-3B8FDB8A0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 ET BIBLIOTHÈQUES STANDARDS (MATH, RANDOM, DATETIME, ETC.)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91F8B-9EE5-4F47-E79F-4E8D5E18C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96219"/>
            <a:ext cx="8926040" cy="89101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7.2 Obtenir le temps actuel en secondes depuis 1970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315C86F-0BA6-DD9F-5674-39DF6F5A3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400" y="2990416"/>
            <a:ext cx="7540301" cy="55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60682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DAC020-561F-99F1-8BF4-BA7590AAB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 ET BIBLIOTHÈQUES STANDARDS (MATH, RANDOM, DATETIME, ETC.)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732A6B-4996-59D8-65CE-3F4379824B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9397" y="2116503"/>
            <a:ext cx="10854429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MODULE JSON (GESTION DES FICHIERS JSON)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module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permet de manipuler des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fichiers JSON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souvent utilisés pour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stocker des données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8.1 CONVERTIR UN DICTIONNAIRE EN JSON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8C6120-0D45-5A96-0E56-DC1F69EC4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261" y="3486031"/>
            <a:ext cx="9387418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13567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8A2B2-D25D-79C5-39AA-E4E4BBBB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 ET BIBLIOTHÈQUES STANDARDS (MATH, RANDOM, DATETIME, ETC.)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8B8E1D-CD06-BF43-F8A5-D817363D8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60040"/>
            <a:ext cx="9116163" cy="90912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8.2 Charger des données JSON dans un dictionnaire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FA7B810-744F-8480-D394-1123300C3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95" y="3100341"/>
            <a:ext cx="6772282" cy="9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70171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297C0-3073-E655-6F1F-04F2CE52C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ED193A-CC53-CB21-E4B3-8D68C1DFA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pratique</a:t>
            </a:r>
          </a:p>
        </p:txBody>
      </p:sp>
    </p:spTree>
    <p:extLst>
      <p:ext uri="{BB962C8B-B14F-4D97-AF65-F5344CB8AC3E}">
        <p14:creationId xmlns:p14="http://schemas.microsoft.com/office/powerpoint/2010/main" val="2379408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2B7B65-B591-84C6-0245-782D76E1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 et les types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6485BD-F194-ECC1-45E5-DD4121508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1. Déclaration et affectation de variables</a:t>
            </a:r>
          </a:p>
          <a:p>
            <a:pPr marL="0" indent="0">
              <a:buNone/>
            </a:pPr>
            <a:r>
              <a:rPr lang="fr-FR" dirty="0"/>
              <a:t>En Python, il suffit d’utiliser le signe = pour affecter une valeur à une variable 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 descr="Une image contenant texte, Polic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240FB284-61F4-40F5-596E-1122B6276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907" y="3148106"/>
            <a:ext cx="837101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9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BC360E-2429-D8B2-C850-1FEDCF79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1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979112-0329-EBB3-71BF-1565A7B116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5242" y="2930960"/>
            <a:ext cx="11137985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 Fonctions de base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Créer une fonction bonjour()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qui affiche "Bonjour, bienvenue en Python !", puis l’appeler.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Créer une fonction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dire_bonjour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(nom)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qui prend un prénom en paramètre et affiche "Bonjour, [nom] !".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Créer une fonction additionner(a, b)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qui prend deux nombres et retourne leur somme.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Créer une fonction carre(x)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qui retourne le carré d’un nombre donné.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Créer une fonction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est_pair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(n)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qui retourne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 n est pair, sinon False.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58509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D58C88-DB8E-48D4-0B54-709364D14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2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7B22DE-B6B9-4DC9-7E36-B1B90E6314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9397" y="2986618"/>
            <a:ext cx="9360607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 Fonctions avec return et conditions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Créer une fonction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max_de_trois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(a, b, c)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qui retourne le plus grand de trois nombres.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Créer une fonction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verifier_age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age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qui affiche "Majeur" si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&gt;= 18, sinon "Mineur".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Créer une fonction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signe_nombre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(n)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qui affiche "Positif", "Négatif" ou "Zéro" selon la valeur de n.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Créer une fonction factorielle(n)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qui calcule la factorielle d’un nombre n.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Créer une fonction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est_palindrome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(mot)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qui vérifie si un mot est un palindrome.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609133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FBC114-F864-965B-C2D3-52C1FA88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3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1C2786-CA8E-9517-0793-320E010C9F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3884531"/>
            <a:ext cx="10045991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 Fonctions avec *args et **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kwargs</a:t>
            </a:r>
            <a:endParaRPr kumimoji="0" lang="fr-FR" altLang="fr-F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Créer une fonction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somme_nombres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(*args)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qui retourne la somme d’un nombre variable d’arguments.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Créer une fonction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infos_personne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(**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kwargs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qui affiche les informations d’une personne sous forme clé : valeur.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Créer une fonction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produit_liste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(liste)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qui prend une liste de nombres et retourne leur produit.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063540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C797AF-76E9-D156-AACA-A6E5AE899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4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F6315E-5DBC-6694-7C4A-F3B307DC1A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2504298"/>
            <a:ext cx="9420840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 Fonctions avancées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Créer une fonction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table_multiplication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(n)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qui affiche la table de multiplication de n de 1 à 10.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Créer une fonction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compter_voyelles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(chaine)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qui retourne le nombre de voyelles dans une chaîne de caractères.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Créer une fonction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generer_mot_de_passe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(longueur)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qui génère un mot de passe aléatoire avec des lettres et chiffres.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Créer une fonction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nombre_occurences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(liste, valeur)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qui compte combien de fois valeur apparaît dans liste.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Créer une fonction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inverse_chaine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(chaine)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qui retourne la chaîne inversée.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Créer une fonction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convertir_temps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(secondes)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qui convertit un nombre de secondes en heures, minutes, secondes.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Créer une fonction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trier_liste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(liste, ordre="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asc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qui trie une liste en ordre croissant ou décroissant.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346740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842B8-934B-79BF-06C7-5DDCD01F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5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913E29-34DA-492C-E868-BBE4062605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3413491"/>
            <a:ext cx="4597734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 Utiliser le module math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pour calculer :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 racine carrée de 25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 sinus de 90°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 logarithme de 100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 valeur de π et de 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947439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5A992-9DC4-C7A7-3842-5FF42011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6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430210-0CF6-B9A1-5A03-F3B70611F9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3382713"/>
            <a:ext cx="5080237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Utiliser le module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random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pour :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Générer un entier entre 1 et 100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Choisir un élément au hasard dans une liste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Mélanger une liste d’éléments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66133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6C2871-D005-575A-9929-606041165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7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0D187D-EC44-EADD-B9B1-F501B4F0D5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3367324"/>
            <a:ext cx="6197530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Utiliser le module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datetime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pour :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Afficher la date et l’heure actuelles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Afficher uniquement l’année et le mois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Calculer le nombre de jours entre deux dates données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901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44B678-35E6-68B1-4780-17ACB0D2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 et les types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6225E5-5A47-653E-D6D3-269B8C296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Remarque :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Les noms de variables doivent commencer par une </a:t>
            </a:r>
            <a:r>
              <a:rPr lang="fr-FR" b="1" dirty="0"/>
              <a:t>lettre ou un </a:t>
            </a:r>
            <a:r>
              <a:rPr lang="fr-FR" b="1" dirty="0" err="1"/>
              <a:t>underscore</a:t>
            </a:r>
            <a:r>
              <a:rPr lang="fr-FR" b="1" dirty="0"/>
              <a:t> (_)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Ils ne peuvent pas contenir d'espaces ni commencer par un chiffre.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Python est </a:t>
            </a:r>
            <a:r>
              <a:rPr lang="fr-FR" b="1" dirty="0"/>
              <a:t>sensible à la casse</a:t>
            </a:r>
            <a:r>
              <a:rPr lang="fr-FR" dirty="0"/>
              <a:t> (Nom et nom sont différents).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830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482B1-A0FD-D55F-E7C8-77789E00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 et les types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44B761-7E84-88C5-E9D0-A4F206E1C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31572"/>
            <a:ext cx="9905998" cy="489858"/>
          </a:xfrm>
        </p:spPr>
        <p:txBody>
          <a:bodyPr/>
          <a:lstStyle/>
          <a:p>
            <a:r>
              <a:rPr lang="fr-FR" dirty="0"/>
              <a:t>Les principaux types de données en Python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90297A0-9B9A-6704-4576-B6A98B725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025571"/>
              </p:ext>
            </p:extLst>
          </p:nvPr>
        </p:nvGraphicFramePr>
        <p:xfrm>
          <a:off x="326571" y="2721430"/>
          <a:ext cx="116585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458">
                  <a:extLst>
                    <a:ext uri="{9D8B030D-6E8A-4147-A177-3AD203B41FA5}">
                      <a16:colId xmlns:a16="http://schemas.microsoft.com/office/drawing/2014/main" val="269626341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430014452"/>
                    </a:ext>
                  </a:extLst>
                </a:gridCol>
                <a:gridCol w="5301341">
                  <a:extLst>
                    <a:ext uri="{9D8B030D-6E8A-4147-A177-3AD203B41FA5}">
                      <a16:colId xmlns:a16="http://schemas.microsoft.com/office/drawing/2014/main" val="1353358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exemple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050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int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Entiers (nombres sans virgule)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nombre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16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float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Nombres à virgule flottante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 = 3.14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429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str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Chaînes de caractères (texte)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prenom</a:t>
                      </a:r>
                      <a:r>
                        <a:rPr lang="fr-FR" dirty="0"/>
                        <a:t> =   "Pascal"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214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bool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Booléens (</a:t>
                      </a:r>
                      <a:r>
                        <a:rPr lang="fr-FR" dirty="0" err="1"/>
                        <a:t>True</a:t>
                      </a:r>
                      <a:r>
                        <a:rPr lang="fr-FR" dirty="0"/>
                        <a:t> ou 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est_actif</a:t>
                      </a:r>
                      <a:r>
                        <a:rPr lang="fr-FR" dirty="0"/>
                        <a:t> = </a:t>
                      </a:r>
                      <a:r>
                        <a:rPr lang="fr-FR" dirty="0" err="1"/>
                        <a:t>True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28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liste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Liste d’éléments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nombres = [1, 2, 3, 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84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Tuple (liste immuable)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coordonnees</a:t>
                      </a:r>
                      <a:r>
                        <a:rPr lang="fr-FR" dirty="0"/>
                        <a:t> = (10, 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384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Dictionnaire (clé-valeur)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personne = {"nom": "Alice", "</a:t>
                      </a:r>
                      <a:r>
                        <a:rPr lang="fr-FR" dirty="0" err="1"/>
                        <a:t>age</a:t>
                      </a:r>
                      <a:r>
                        <a:rPr lang="fr-FR" dirty="0"/>
                        <a:t>": 25}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106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Ensemble (collection d’éléments uniques)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couleurs = {"rouge", "vert", "bleu"}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017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201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17B971-6162-40E9-38F7-0D2E0ACD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 et les types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8CC77D-30B9-2B41-D0E9-20BD59423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Vérifier le type d’une variable</a:t>
            </a:r>
          </a:p>
          <a:p>
            <a:r>
              <a:rPr lang="fr-FR" dirty="0"/>
              <a:t>Python propose la fonction type() pour afficher le type d’une variable 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 descr="Une image contenant texte, Polic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34C14129-427F-EBC8-833D-86CB6B3F8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707" y="2801470"/>
            <a:ext cx="6805409" cy="229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0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7F04B3-DAE8-C4CE-54CA-FA9A832AF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 et les types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C70830-92A5-298E-0822-A325844C2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Conversion entre types de données</a:t>
            </a:r>
          </a:p>
          <a:p>
            <a:pPr marL="0" indent="0">
              <a:buNone/>
            </a:pPr>
            <a:r>
              <a:rPr lang="fr-FR" dirty="0"/>
              <a:t>Python permet de </a:t>
            </a:r>
            <a:r>
              <a:rPr lang="fr-FR" b="1" dirty="0"/>
              <a:t>convertir</a:t>
            </a:r>
            <a:r>
              <a:rPr lang="fr-FR" dirty="0"/>
              <a:t> une variable d’un type à un autre.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4235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D0D8A9-B9A2-AC0A-F80D-A07419F0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à Python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555169-73C6-3F48-74FE-24959D8885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Histoire de python</a:t>
            </a:r>
          </a:p>
        </p:txBody>
      </p:sp>
    </p:spTree>
    <p:extLst>
      <p:ext uri="{BB962C8B-B14F-4D97-AF65-F5344CB8AC3E}">
        <p14:creationId xmlns:p14="http://schemas.microsoft.com/office/powerpoint/2010/main" val="1708146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F7DF19-6E97-2C09-3BFD-604F3132F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 et les types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64EAF6-2D64-BCDF-BB85-9D188501C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849087"/>
          </a:xfrm>
        </p:spPr>
        <p:txBody>
          <a:bodyPr/>
          <a:lstStyle/>
          <a:p>
            <a:r>
              <a:rPr lang="fr-FR" dirty="0"/>
              <a:t>Conversion d’un entier en chaîne de caractères</a:t>
            </a:r>
          </a:p>
        </p:txBody>
      </p:sp>
      <p:pic>
        <p:nvPicPr>
          <p:cNvPr id="5" name="Image 4" descr="Une image contenant texte, Police, capture d’écran, ligne&#10;&#10;Le contenu généré par l’IA peut être incorrect.">
            <a:extLst>
              <a:ext uri="{FF2B5EF4-FFF2-40B4-BE49-F238E27FC236}">
                <a16:creationId xmlns:a16="http://schemas.microsoft.com/office/drawing/2014/main" id="{5F38960B-CD61-0E92-57FC-6DA5958F8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3613094"/>
            <a:ext cx="7046409" cy="138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40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C80C68-F7EF-1413-115C-FFFC167E9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 et les types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665DE5-A36C-9880-AB73-00DFDDE8E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76200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Conversion d’une chaîne en entier</a:t>
            </a:r>
          </a:p>
        </p:txBody>
      </p:sp>
      <p:pic>
        <p:nvPicPr>
          <p:cNvPr id="7" name="Image 6" descr="Une image contenant texte, Polic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A786B7A2-6B5F-880E-5667-55143466A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3429000"/>
            <a:ext cx="7263817" cy="132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63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E8C8F7-EBBC-1F85-304D-1A27EA7F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 et les types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C33AEA-7B3A-3931-C6AF-D4CCD6F83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7000"/>
            <a:ext cx="9905998" cy="642258"/>
          </a:xfrm>
        </p:spPr>
        <p:txBody>
          <a:bodyPr/>
          <a:lstStyle/>
          <a:p>
            <a:r>
              <a:rPr lang="fr-FR" dirty="0"/>
              <a:t>Conversion d’un entier en flottant</a:t>
            </a:r>
          </a:p>
        </p:txBody>
      </p:sp>
      <p:pic>
        <p:nvPicPr>
          <p:cNvPr id="5" name="Image 4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E4648AC4-5F23-25BE-BBF3-8FD73ED3A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3412672"/>
            <a:ext cx="8168930" cy="148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62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C01A24-B088-B30C-336A-7E572CE8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 et les types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02FF19-4298-78D4-52EE-7CB25ABD8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7000"/>
            <a:ext cx="9905998" cy="631372"/>
          </a:xfrm>
        </p:spPr>
        <p:txBody>
          <a:bodyPr/>
          <a:lstStyle/>
          <a:p>
            <a:r>
              <a:rPr lang="fr-FR" dirty="0"/>
              <a:t>Conversion d’une chaîne en liste de caractères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60B801-D4CE-2E8B-DDAF-4272DFC5F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3298372"/>
            <a:ext cx="9675734" cy="77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593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C97FBE-B32C-FDEF-3DF4-54A6A060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 et les types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22D31-E5DF-598C-85F2-F313A9FE8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Manipulation des chaînes de caractères (type </a:t>
            </a:r>
            <a:r>
              <a:rPr lang="fr-FR" b="1" dirty="0" err="1"/>
              <a:t>str</a:t>
            </a:r>
            <a:r>
              <a:rPr lang="fr-FR" b="1" dirty="0"/>
              <a:t>)</a:t>
            </a:r>
          </a:p>
          <a:p>
            <a:pPr marL="0" indent="0">
              <a:buNone/>
            </a:pPr>
            <a:r>
              <a:rPr lang="fr-FR" dirty="0"/>
              <a:t>Les chaînes de caractères sont des </a:t>
            </a:r>
            <a:r>
              <a:rPr lang="fr-FR" b="1" dirty="0"/>
              <a:t>séquences immuables</a:t>
            </a:r>
            <a:r>
              <a:rPr lang="fr-FR" dirty="0"/>
              <a:t> d’octets représentant du texte.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1802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8CFEA-8EA1-F04F-3642-59A58183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 et les types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266BC-682D-FC42-1FCE-32E666A20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7000"/>
            <a:ext cx="9905998" cy="631372"/>
          </a:xfrm>
        </p:spPr>
        <p:txBody>
          <a:bodyPr/>
          <a:lstStyle/>
          <a:p>
            <a:r>
              <a:rPr lang="fr-FR" dirty="0"/>
              <a:t>Concaténation</a:t>
            </a:r>
          </a:p>
        </p:txBody>
      </p:sp>
      <p:pic>
        <p:nvPicPr>
          <p:cNvPr id="5" name="Image 4" descr="Une image contenant texte, Polic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63C9B2D7-7563-F921-73F7-C38B3FB69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3450772"/>
            <a:ext cx="6737777" cy="191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95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0AC3E7-030D-6DBC-3F18-79CAFC3F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 et les types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49C759-17FF-F176-98FA-622F609E0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522515"/>
          </a:xfrm>
        </p:spPr>
        <p:txBody>
          <a:bodyPr/>
          <a:lstStyle/>
          <a:p>
            <a:r>
              <a:rPr lang="fr-FR" dirty="0"/>
              <a:t>Répétition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5E96F60-940A-5070-D272-171435BED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3331028"/>
            <a:ext cx="7532392" cy="88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129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DB2833-008D-CC4A-E1B9-010CDF7B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 et les types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E2E9DE-F6CD-F98D-62DD-3F573F0A2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7000"/>
            <a:ext cx="9905998" cy="555172"/>
          </a:xfrm>
        </p:spPr>
        <p:txBody>
          <a:bodyPr/>
          <a:lstStyle/>
          <a:p>
            <a:r>
              <a:rPr lang="fr-FR" dirty="0"/>
              <a:t>Accès aux caractères</a:t>
            </a:r>
          </a:p>
        </p:txBody>
      </p:sp>
      <p:pic>
        <p:nvPicPr>
          <p:cNvPr id="5" name="Image 4" descr="Une image contenant texte, Polic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72800DCB-1382-4910-4238-D343B8B9A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3374572"/>
            <a:ext cx="7002236" cy="136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88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B1AB6D-D094-D11A-F6C0-B3D8B41CC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 et les types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AC876A-9C2D-55F0-76EF-E82EC2AB8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7000"/>
            <a:ext cx="9905998" cy="576944"/>
          </a:xfrm>
        </p:spPr>
        <p:txBody>
          <a:bodyPr/>
          <a:lstStyle/>
          <a:p>
            <a:r>
              <a:rPr lang="fr-FR" dirty="0"/>
              <a:t>Longueur d’une chaîne</a:t>
            </a:r>
          </a:p>
        </p:txBody>
      </p:sp>
      <p:pic>
        <p:nvPicPr>
          <p:cNvPr id="5" name="Image 4" descr="Une image contenant Police, texte, Graphiqu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85AAF6DE-B39B-5C02-21B3-B2F74F768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3429000"/>
            <a:ext cx="5001196" cy="113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53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22AC9C-7217-8C4A-D7BD-AF1EF521C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 et les types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BD01F3-D513-E4F3-C144-AEF2A0918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981723"/>
          </a:xfrm>
        </p:spPr>
        <p:txBody>
          <a:bodyPr/>
          <a:lstStyle/>
          <a:p>
            <a:r>
              <a:rPr lang="fr-FR" dirty="0"/>
              <a:t>Convertir en majuscule / minuscule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99D02C-DB9C-FD16-E9C9-97F0B158D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781" y="3577701"/>
            <a:ext cx="6326043" cy="141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0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45DE52-D4E0-D861-83A4-388949BC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Histoire de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F24124-CE81-9B9F-345D-3EA448E1B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Création et origine</a:t>
            </a:r>
            <a:r>
              <a:rPr lang="fr-FR" dirty="0"/>
              <a:t> :</a:t>
            </a:r>
          </a:p>
          <a:p>
            <a:pPr marL="0" indent="0">
              <a:buNone/>
            </a:pPr>
            <a:r>
              <a:rPr lang="fr-FR" dirty="0"/>
              <a:t>Python a été créé en </a:t>
            </a:r>
            <a:r>
              <a:rPr lang="fr-FR" b="1" dirty="0"/>
              <a:t>1989</a:t>
            </a:r>
            <a:r>
              <a:rPr lang="fr-FR" dirty="0"/>
              <a:t> par </a:t>
            </a:r>
            <a:r>
              <a:rPr lang="fr-FR" b="1" dirty="0"/>
              <a:t>Guido van </a:t>
            </a:r>
            <a:r>
              <a:rPr lang="fr-FR" b="1" dirty="0" err="1"/>
              <a:t>Rossum</a:t>
            </a:r>
            <a:r>
              <a:rPr lang="fr-FR" dirty="0"/>
              <a:t>, un programmeur néerlandais.</a:t>
            </a:r>
          </a:p>
          <a:p>
            <a:pPr marL="0" indent="0">
              <a:buNone/>
            </a:pPr>
            <a:r>
              <a:rPr lang="fr-FR" dirty="0"/>
              <a:t>Le langage a été développé au </a:t>
            </a:r>
            <a:r>
              <a:rPr lang="fr-FR" b="1" dirty="0"/>
              <a:t>CWI (Centrum </a:t>
            </a:r>
            <a:r>
              <a:rPr lang="fr-FR" b="1" dirty="0" err="1"/>
              <a:t>Wiskunde</a:t>
            </a:r>
            <a:r>
              <a:rPr lang="fr-FR" b="1" dirty="0"/>
              <a:t> &amp; Informatica)</a:t>
            </a:r>
            <a:r>
              <a:rPr lang="fr-FR" dirty="0"/>
              <a:t> aux Pays-Bas.</a:t>
            </a:r>
          </a:p>
          <a:p>
            <a:pPr marL="0" indent="0">
              <a:buNone/>
            </a:pPr>
            <a:r>
              <a:rPr lang="fr-FR" dirty="0"/>
              <a:t>Inspiré par le langage de programmation </a:t>
            </a:r>
            <a:r>
              <a:rPr lang="fr-FR" b="1" dirty="0"/>
              <a:t>ABC</a:t>
            </a:r>
            <a:r>
              <a:rPr lang="fr-FR" dirty="0"/>
              <a:t>, Python a été conçu pour être </a:t>
            </a:r>
            <a:r>
              <a:rPr lang="fr-FR" b="1" dirty="0"/>
              <a:t>facile à lire et à utiliser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81297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65ABA5-4377-3255-57C9-CE8A1BBD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 et les types de données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4213596-35DD-9D67-BBF2-22D32933E9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966457"/>
            <a:ext cx="840807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Opérations mathématiques avec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float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Python prend en charge toutes les </a:t>
            </a:r>
            <a:r>
              <a:rPr lang="fr-FR" b="1" dirty="0"/>
              <a:t>opérations arithmétiques</a:t>
            </a:r>
            <a:r>
              <a:rPr lang="fr-FR" dirty="0"/>
              <a:t> classiques.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D1B58110-84F3-B436-4BBF-897A76436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518890"/>
              </p:ext>
            </p:extLst>
          </p:nvPr>
        </p:nvGraphicFramePr>
        <p:xfrm>
          <a:off x="1141413" y="2860041"/>
          <a:ext cx="10239759" cy="361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253">
                  <a:extLst>
                    <a:ext uri="{9D8B030D-6E8A-4147-A177-3AD203B41FA5}">
                      <a16:colId xmlns:a16="http://schemas.microsoft.com/office/drawing/2014/main" val="3869652774"/>
                    </a:ext>
                  </a:extLst>
                </a:gridCol>
                <a:gridCol w="3413253">
                  <a:extLst>
                    <a:ext uri="{9D8B030D-6E8A-4147-A177-3AD203B41FA5}">
                      <a16:colId xmlns:a16="http://schemas.microsoft.com/office/drawing/2014/main" val="2891236124"/>
                    </a:ext>
                  </a:extLst>
                </a:gridCol>
                <a:gridCol w="3413253">
                  <a:extLst>
                    <a:ext uri="{9D8B030D-6E8A-4147-A177-3AD203B41FA5}">
                      <a16:colId xmlns:a16="http://schemas.microsoft.com/office/drawing/2014/main" val="1151869679"/>
                    </a:ext>
                  </a:extLst>
                </a:gridCol>
              </a:tblGrid>
              <a:tr h="451473">
                <a:tc>
                  <a:txBody>
                    <a:bodyPr/>
                    <a:lstStyle/>
                    <a:p>
                      <a:r>
                        <a:rPr lang="fr-FR" dirty="0"/>
                        <a:t>Opérateur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Exemple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450445"/>
                  </a:ext>
                </a:extLst>
              </a:tr>
              <a:tr h="451473">
                <a:tc>
                  <a:txBody>
                    <a:bodyPr/>
                    <a:lstStyle/>
                    <a:p>
                      <a:r>
                        <a:rPr lang="fr-F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 + 3 #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861329"/>
                  </a:ext>
                </a:extLst>
              </a:tr>
              <a:tr h="451473"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Soustraction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 – 4 #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94015"/>
                  </a:ext>
                </a:extLst>
              </a:tr>
              <a:tr h="451473">
                <a:tc>
                  <a:txBody>
                    <a:bodyPr/>
                    <a:lstStyle/>
                    <a:p>
                      <a:r>
                        <a:rPr lang="fr-FR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 * 7 # 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177670"/>
                  </a:ext>
                </a:extLst>
              </a:tr>
              <a:tr h="451473">
                <a:tc>
                  <a:txBody>
                    <a:bodyPr/>
                    <a:lstStyle/>
                    <a:p>
                      <a:r>
                        <a:rPr lang="fr-FR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Division flottante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15 / 4 # 3.75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741182"/>
                  </a:ext>
                </a:extLst>
              </a:tr>
              <a:tr h="451473">
                <a:tc>
                  <a:txBody>
                    <a:bodyPr/>
                    <a:lstStyle/>
                    <a:p>
                      <a:r>
                        <a:rPr lang="fr-FR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Division entière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15 // 4 #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232202"/>
                  </a:ext>
                </a:extLst>
              </a:tr>
              <a:tr h="451473">
                <a:tc>
                  <a:txBody>
                    <a:bodyPr/>
                    <a:lstStyle/>
                    <a:p>
                      <a:r>
                        <a:rPr lang="fr-FR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Modulo (reste de division)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18 % 3 #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24461"/>
                  </a:ext>
                </a:extLst>
              </a:tr>
              <a:tr h="451473">
                <a:tc>
                  <a:txBody>
                    <a:bodyPr/>
                    <a:lstStyle/>
                    <a:p>
                      <a:r>
                        <a:rPr lang="fr-FR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Puissance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 ** 3 #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909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102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8B3E04-DAFA-F0A3-4952-3CB9E574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 et les types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4FD045-3C94-3EBA-834B-F6E829049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 : Opérations mathématiques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F7C76B8-00F4-1E72-D1E1-2F1403475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36" y="1208636"/>
            <a:ext cx="6652045" cy="469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D3CC3-3232-D9F4-BE40-B67174D4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06" y="0"/>
            <a:ext cx="9905998" cy="1905000"/>
          </a:xfrm>
        </p:spPr>
        <p:txBody>
          <a:bodyPr/>
          <a:lstStyle/>
          <a:p>
            <a:r>
              <a:rPr lang="fr-FR" dirty="0"/>
              <a:t>Les variables et les types de données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A0D83E-3309-36BE-39EC-24E7B86BB2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4161" y="1397168"/>
            <a:ext cx="904127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Opérations sur les booléens 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bool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2CC5F11E-D3D9-9DF8-2F24-A3EC17723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161" y="1916927"/>
            <a:ext cx="102867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Les booléens 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True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et False) sont très utilisés dans les conditions et comparaisons.) 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185CABC6-18C4-B24B-5B8D-6C1E99482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481619"/>
              </p:ext>
            </p:extLst>
          </p:nvPr>
        </p:nvGraphicFramePr>
        <p:xfrm>
          <a:off x="734380" y="2420494"/>
          <a:ext cx="8953800" cy="3040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600">
                  <a:extLst>
                    <a:ext uri="{9D8B030D-6E8A-4147-A177-3AD203B41FA5}">
                      <a16:colId xmlns:a16="http://schemas.microsoft.com/office/drawing/2014/main" val="1119367779"/>
                    </a:ext>
                  </a:extLst>
                </a:gridCol>
                <a:gridCol w="2984600">
                  <a:extLst>
                    <a:ext uri="{9D8B030D-6E8A-4147-A177-3AD203B41FA5}">
                      <a16:colId xmlns:a16="http://schemas.microsoft.com/office/drawing/2014/main" val="3323139690"/>
                    </a:ext>
                  </a:extLst>
                </a:gridCol>
                <a:gridCol w="2984600">
                  <a:extLst>
                    <a:ext uri="{9D8B030D-6E8A-4147-A177-3AD203B41FA5}">
                      <a16:colId xmlns:a16="http://schemas.microsoft.com/office/drawing/2014/main" val="1437709828"/>
                    </a:ext>
                  </a:extLst>
                </a:gridCol>
              </a:tblGrid>
              <a:tr h="434334">
                <a:tc>
                  <a:txBody>
                    <a:bodyPr/>
                    <a:lstStyle/>
                    <a:p>
                      <a:r>
                        <a:rPr lang="fr-FR" dirty="0"/>
                        <a:t>Opérateur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Exemple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564893"/>
                  </a:ext>
                </a:extLst>
              </a:tr>
              <a:tr h="434334">
                <a:tc>
                  <a:txBody>
                    <a:bodyPr/>
                    <a:lstStyle/>
                    <a:p>
                      <a:r>
                        <a:rPr lang="fr-FR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Egalité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 == 5 # </a:t>
                      </a:r>
                      <a:r>
                        <a:rPr lang="fr-FR" dirty="0" err="1"/>
                        <a:t>true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991717"/>
                  </a:ext>
                </a:extLst>
              </a:tr>
              <a:tr h="434334">
                <a:tc>
                  <a:txBody>
                    <a:bodyPr/>
                    <a:lstStyle/>
                    <a:p>
                      <a:r>
                        <a:rPr lang="fr-FR" dirty="0"/>
                        <a:t>!=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Différence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 != 3 # </a:t>
                      </a:r>
                      <a:r>
                        <a:rPr lang="fr-FR" dirty="0" err="1"/>
                        <a:t>true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84460"/>
                  </a:ext>
                </a:extLst>
              </a:tr>
              <a:tr h="434334">
                <a:tc>
                  <a:txBody>
                    <a:bodyPr/>
                    <a:lstStyle/>
                    <a:p>
                      <a:r>
                        <a:rPr lang="fr-FR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Supérieur à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 &gt; 3 # </a:t>
                      </a:r>
                      <a:r>
                        <a:rPr lang="fr-FR" dirty="0" err="1"/>
                        <a:t>true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117384"/>
                  </a:ext>
                </a:extLst>
              </a:tr>
              <a:tr h="434334">
                <a:tc>
                  <a:txBody>
                    <a:bodyPr/>
                    <a:lstStyle/>
                    <a:p>
                      <a:r>
                        <a:rPr lang="fr-FR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Inférieur à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 &lt; 5 # </a:t>
                      </a:r>
                      <a:r>
                        <a:rPr lang="fr-FR" dirty="0" err="1"/>
                        <a:t>true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020267"/>
                  </a:ext>
                </a:extLst>
              </a:tr>
              <a:tr h="434334">
                <a:tc>
                  <a:txBody>
                    <a:bodyPr/>
                    <a:lstStyle/>
                    <a:p>
                      <a:r>
                        <a:rPr lang="fr-FR" dirty="0"/>
                        <a:t>&gt;=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Supérieur ou égal 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 &gt;= 8 # </a:t>
                      </a:r>
                      <a:r>
                        <a:rPr lang="fr-FR" dirty="0" err="1"/>
                        <a:t>true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809224"/>
                  </a:ext>
                </a:extLst>
              </a:tr>
              <a:tr h="434334">
                <a:tc>
                  <a:txBody>
                    <a:bodyPr/>
                    <a:lstStyle/>
                    <a:p>
                      <a:r>
                        <a:rPr lang="fr-FR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Inférieur ou égal à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 &lt;= 6 # </a:t>
                      </a:r>
                      <a:r>
                        <a:rPr lang="fr-FR" dirty="0" err="1"/>
                        <a:t>true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952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0428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A5CA8A-99AE-9A60-C1AD-CC94169B5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 et les types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C1BCF9-3AD9-2C03-3835-F8035E3A0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118" y="1912397"/>
            <a:ext cx="7226424" cy="671005"/>
          </a:xfrm>
        </p:spPr>
        <p:txBody>
          <a:bodyPr/>
          <a:lstStyle/>
          <a:p>
            <a:r>
              <a:rPr lang="fr-FR" b="1" dirty="0"/>
              <a:t>Exemple : Utilisation des booléens dans une condition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480906-ED97-B762-9303-48D9CEC9F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081" y="2707755"/>
            <a:ext cx="6179843" cy="172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36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536086-1874-3D48-D353-D50E883B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bases du langage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85F342-C609-008A-79D9-5F842B213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opérateurs (arithmétiques, logiques, comparaisons, etc.)</a:t>
            </a:r>
          </a:p>
        </p:txBody>
      </p:sp>
    </p:spTree>
    <p:extLst>
      <p:ext uri="{BB962C8B-B14F-4D97-AF65-F5344CB8AC3E}">
        <p14:creationId xmlns:p14="http://schemas.microsoft.com/office/powerpoint/2010/main" val="25548596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DDA925-4CEC-BCA6-3F6B-6D6EF47E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opérateurs (arithmétiques, logiques, comparaisons, etc.)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8A2661-4EA7-2F59-4829-B7C9B68D2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05361"/>
            <a:ext cx="9076785" cy="1461117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1. Les opérateurs arithmétiques</a:t>
            </a:r>
          </a:p>
          <a:p>
            <a:pPr marL="0" indent="0">
              <a:buNone/>
            </a:pPr>
            <a:r>
              <a:rPr lang="fr-FR" dirty="0"/>
              <a:t>Les opérateurs arithmétiques sont utilisés pour effectuer des opérations mathématiques de base.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401E01C4-CE0A-8369-E0AE-48F65D316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804165"/>
              </p:ext>
            </p:extLst>
          </p:nvPr>
        </p:nvGraphicFramePr>
        <p:xfrm>
          <a:off x="1222258" y="1963397"/>
          <a:ext cx="10239759" cy="361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253">
                  <a:extLst>
                    <a:ext uri="{9D8B030D-6E8A-4147-A177-3AD203B41FA5}">
                      <a16:colId xmlns:a16="http://schemas.microsoft.com/office/drawing/2014/main" val="3869652774"/>
                    </a:ext>
                  </a:extLst>
                </a:gridCol>
                <a:gridCol w="3413253">
                  <a:extLst>
                    <a:ext uri="{9D8B030D-6E8A-4147-A177-3AD203B41FA5}">
                      <a16:colId xmlns:a16="http://schemas.microsoft.com/office/drawing/2014/main" val="2891236124"/>
                    </a:ext>
                  </a:extLst>
                </a:gridCol>
                <a:gridCol w="3413253">
                  <a:extLst>
                    <a:ext uri="{9D8B030D-6E8A-4147-A177-3AD203B41FA5}">
                      <a16:colId xmlns:a16="http://schemas.microsoft.com/office/drawing/2014/main" val="1151869679"/>
                    </a:ext>
                  </a:extLst>
                </a:gridCol>
              </a:tblGrid>
              <a:tr h="451473">
                <a:tc>
                  <a:txBody>
                    <a:bodyPr/>
                    <a:lstStyle/>
                    <a:p>
                      <a:r>
                        <a:rPr lang="fr-FR" dirty="0"/>
                        <a:t>Opérateur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Exemple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450445"/>
                  </a:ext>
                </a:extLst>
              </a:tr>
              <a:tr h="451473">
                <a:tc>
                  <a:txBody>
                    <a:bodyPr/>
                    <a:lstStyle/>
                    <a:p>
                      <a:r>
                        <a:rPr lang="fr-F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 + 3 #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861329"/>
                  </a:ext>
                </a:extLst>
              </a:tr>
              <a:tr h="451473"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Soustraction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 – 4 #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94015"/>
                  </a:ext>
                </a:extLst>
              </a:tr>
              <a:tr h="451473">
                <a:tc>
                  <a:txBody>
                    <a:bodyPr/>
                    <a:lstStyle/>
                    <a:p>
                      <a:r>
                        <a:rPr lang="fr-FR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 * 7 # 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177670"/>
                  </a:ext>
                </a:extLst>
              </a:tr>
              <a:tr h="451473">
                <a:tc>
                  <a:txBody>
                    <a:bodyPr/>
                    <a:lstStyle/>
                    <a:p>
                      <a:r>
                        <a:rPr lang="fr-FR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Division flottante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15 / 4 # 3.75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741182"/>
                  </a:ext>
                </a:extLst>
              </a:tr>
              <a:tr h="451473">
                <a:tc>
                  <a:txBody>
                    <a:bodyPr/>
                    <a:lstStyle/>
                    <a:p>
                      <a:r>
                        <a:rPr lang="fr-FR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Division entière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15 // 4 #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232202"/>
                  </a:ext>
                </a:extLst>
              </a:tr>
              <a:tr h="451473">
                <a:tc>
                  <a:txBody>
                    <a:bodyPr/>
                    <a:lstStyle/>
                    <a:p>
                      <a:r>
                        <a:rPr lang="fr-FR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Modulo (reste de division)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18 % 3 #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24461"/>
                  </a:ext>
                </a:extLst>
              </a:tr>
              <a:tr h="451473">
                <a:tc>
                  <a:txBody>
                    <a:bodyPr/>
                    <a:lstStyle/>
                    <a:p>
                      <a:r>
                        <a:rPr lang="fr-FR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Puissance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 ** 3 #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909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88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7190B-0720-C4A7-171F-C76C36403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opérateurs (arithmétiques, logiques, comparaisons, etc.)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5AA6F5-9D14-0AFF-5E11-83A057729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Exemples d'utilisation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84A9A03-1015-0EA1-31D8-00E126759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958" y="2091147"/>
            <a:ext cx="6382522" cy="450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108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899261-EB71-7F54-CA28-720C9E06D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opérateurs (arithmétiques, logiques, comparaisons, etc.)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AB2212-CEEF-9354-6276-B0A4D449FF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2127172"/>
            <a:ext cx="967747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2. Les opérateurs de comparaison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Les opérateurs de comparaison permettent de comparer deux valeurs et retournent un booléen 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ou False).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4C070B7-6425-8E6A-EE05-C646A7F46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275687"/>
              </p:ext>
            </p:extLst>
          </p:nvPr>
        </p:nvGraphicFramePr>
        <p:xfrm>
          <a:off x="1503252" y="3290506"/>
          <a:ext cx="8953800" cy="3040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600">
                  <a:extLst>
                    <a:ext uri="{9D8B030D-6E8A-4147-A177-3AD203B41FA5}">
                      <a16:colId xmlns:a16="http://schemas.microsoft.com/office/drawing/2014/main" val="1119367779"/>
                    </a:ext>
                  </a:extLst>
                </a:gridCol>
                <a:gridCol w="2984600">
                  <a:extLst>
                    <a:ext uri="{9D8B030D-6E8A-4147-A177-3AD203B41FA5}">
                      <a16:colId xmlns:a16="http://schemas.microsoft.com/office/drawing/2014/main" val="3323139690"/>
                    </a:ext>
                  </a:extLst>
                </a:gridCol>
                <a:gridCol w="2984600">
                  <a:extLst>
                    <a:ext uri="{9D8B030D-6E8A-4147-A177-3AD203B41FA5}">
                      <a16:colId xmlns:a16="http://schemas.microsoft.com/office/drawing/2014/main" val="1437709828"/>
                    </a:ext>
                  </a:extLst>
                </a:gridCol>
              </a:tblGrid>
              <a:tr h="434334">
                <a:tc>
                  <a:txBody>
                    <a:bodyPr/>
                    <a:lstStyle/>
                    <a:p>
                      <a:r>
                        <a:rPr lang="fr-FR" dirty="0"/>
                        <a:t>Opérateur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Exemple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564893"/>
                  </a:ext>
                </a:extLst>
              </a:tr>
              <a:tr h="434334">
                <a:tc>
                  <a:txBody>
                    <a:bodyPr/>
                    <a:lstStyle/>
                    <a:p>
                      <a:r>
                        <a:rPr lang="fr-FR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Egalité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 == 5 # </a:t>
                      </a:r>
                      <a:r>
                        <a:rPr lang="fr-FR" dirty="0" err="1"/>
                        <a:t>true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991717"/>
                  </a:ext>
                </a:extLst>
              </a:tr>
              <a:tr h="434334">
                <a:tc>
                  <a:txBody>
                    <a:bodyPr/>
                    <a:lstStyle/>
                    <a:p>
                      <a:r>
                        <a:rPr lang="fr-FR" dirty="0"/>
                        <a:t>!=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Différence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 != 3 # </a:t>
                      </a:r>
                      <a:r>
                        <a:rPr lang="fr-FR" dirty="0" err="1"/>
                        <a:t>true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84460"/>
                  </a:ext>
                </a:extLst>
              </a:tr>
              <a:tr h="434334">
                <a:tc>
                  <a:txBody>
                    <a:bodyPr/>
                    <a:lstStyle/>
                    <a:p>
                      <a:r>
                        <a:rPr lang="fr-FR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Supérieur à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 &gt; 3 # </a:t>
                      </a:r>
                      <a:r>
                        <a:rPr lang="fr-FR" dirty="0" err="1"/>
                        <a:t>true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117384"/>
                  </a:ext>
                </a:extLst>
              </a:tr>
              <a:tr h="434334">
                <a:tc>
                  <a:txBody>
                    <a:bodyPr/>
                    <a:lstStyle/>
                    <a:p>
                      <a:r>
                        <a:rPr lang="fr-FR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Inférieur à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 &lt; 5 # </a:t>
                      </a:r>
                      <a:r>
                        <a:rPr lang="fr-FR" dirty="0" err="1"/>
                        <a:t>true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020267"/>
                  </a:ext>
                </a:extLst>
              </a:tr>
              <a:tr h="434334">
                <a:tc>
                  <a:txBody>
                    <a:bodyPr/>
                    <a:lstStyle/>
                    <a:p>
                      <a:r>
                        <a:rPr lang="fr-FR" dirty="0"/>
                        <a:t>&gt;=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Supérieur ou égal 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 &gt;= 8 # </a:t>
                      </a:r>
                      <a:r>
                        <a:rPr lang="fr-FR" dirty="0" err="1"/>
                        <a:t>true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809224"/>
                  </a:ext>
                </a:extLst>
              </a:tr>
              <a:tr h="434334">
                <a:tc>
                  <a:txBody>
                    <a:bodyPr/>
                    <a:lstStyle/>
                    <a:p>
                      <a:r>
                        <a:rPr lang="fr-FR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Inférieur ou égal à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 &lt;= 6 # </a:t>
                      </a:r>
                      <a:r>
                        <a:rPr lang="fr-FR" dirty="0" err="1"/>
                        <a:t>true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952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6809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E44EE-1150-2A06-B89C-DBDF771C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opérateurs (arithmétiques, logiques, comparaisons, etc.)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F928F9-C9C1-0A09-C975-79610C481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120" y="2179469"/>
            <a:ext cx="7315200" cy="3351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Exemple d'utilisation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6F81BBC-2852-F511-3D97-73301D0B7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111" y="2615679"/>
            <a:ext cx="3932445" cy="373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437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6D6C3E-104F-00AA-FAD0-BFAD1367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opérateurs (arithmétiques, logiques, comparaisons, etc.)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F597B7-67AB-6FAE-6C54-CA7027A44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52095"/>
            <a:ext cx="7150331" cy="1407851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3. Les opérateurs logiques</a:t>
            </a:r>
          </a:p>
          <a:p>
            <a:pPr marL="0" indent="0">
              <a:buNone/>
            </a:pPr>
            <a:r>
              <a:rPr lang="fr-FR" dirty="0"/>
              <a:t>Les opérateurs logiques permettent de combiner plusieurs conditions.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CED50E1-A122-7CB5-E298-A343B415F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376477"/>
              </p:ext>
            </p:extLst>
          </p:nvPr>
        </p:nvGraphicFramePr>
        <p:xfrm>
          <a:off x="488272" y="3648723"/>
          <a:ext cx="11461072" cy="178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837">
                  <a:extLst>
                    <a:ext uri="{9D8B030D-6E8A-4147-A177-3AD203B41FA5}">
                      <a16:colId xmlns:a16="http://schemas.microsoft.com/office/drawing/2014/main" val="550296757"/>
                    </a:ext>
                  </a:extLst>
                </a:gridCol>
                <a:gridCol w="6143347">
                  <a:extLst>
                    <a:ext uri="{9D8B030D-6E8A-4147-A177-3AD203B41FA5}">
                      <a16:colId xmlns:a16="http://schemas.microsoft.com/office/drawing/2014/main" val="3743762084"/>
                    </a:ext>
                  </a:extLst>
                </a:gridCol>
                <a:gridCol w="2672179">
                  <a:extLst>
                    <a:ext uri="{9D8B030D-6E8A-4147-A177-3AD203B41FA5}">
                      <a16:colId xmlns:a16="http://schemas.microsoft.com/office/drawing/2014/main" val="1600728172"/>
                    </a:ext>
                  </a:extLst>
                </a:gridCol>
                <a:gridCol w="1109709">
                  <a:extLst>
                    <a:ext uri="{9D8B030D-6E8A-4147-A177-3AD203B41FA5}">
                      <a16:colId xmlns:a16="http://schemas.microsoft.com/office/drawing/2014/main" val="2605330571"/>
                    </a:ext>
                  </a:extLst>
                </a:gridCol>
              </a:tblGrid>
              <a:tr h="446444">
                <a:tc>
                  <a:txBody>
                    <a:bodyPr/>
                    <a:lstStyle/>
                    <a:p>
                      <a:r>
                        <a:rPr lang="fr-FR" dirty="0"/>
                        <a:t>Opérateur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Exemple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Résultat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90028"/>
                  </a:ext>
                </a:extLst>
              </a:tr>
              <a:tr h="446444">
                <a:tc>
                  <a:txBody>
                    <a:bodyPr/>
                    <a:lstStyle/>
                    <a:p>
                      <a:r>
                        <a:rPr lang="fr-FR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Retourne </a:t>
                      </a:r>
                      <a:r>
                        <a:rPr lang="fr-FR" dirty="0" err="1"/>
                        <a:t>True</a:t>
                      </a:r>
                      <a:r>
                        <a:rPr lang="fr-FR" dirty="0"/>
                        <a:t> si toutes les conditions sont vraies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(5 &gt; 3) and (10 &gt; 5)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23158"/>
                  </a:ext>
                </a:extLst>
              </a:tr>
              <a:tr h="446444">
                <a:tc>
                  <a:txBody>
                    <a:bodyPr/>
                    <a:lstStyle/>
                    <a:p>
                      <a:r>
                        <a:rPr lang="fr-FR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Retourne </a:t>
                      </a:r>
                      <a:r>
                        <a:rPr lang="fr-FR" dirty="0" err="1"/>
                        <a:t>True</a:t>
                      </a:r>
                      <a:r>
                        <a:rPr lang="fr-FR" dirty="0"/>
                        <a:t> si au moins une condition est vraie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(5 &gt; 3) or (10 &lt; 5)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36156"/>
                  </a:ext>
                </a:extLst>
              </a:tr>
              <a:tr h="446444">
                <a:tc>
                  <a:txBody>
                    <a:bodyPr/>
                    <a:lstStyle/>
                    <a:p>
                      <a:r>
                        <a:rPr lang="fr-FR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Inverse la valeur d'une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not(5 &gt;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397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36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64DA5B-F14A-FC8A-76EE-3702EB80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Histoire de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7C4C76-C570-E9E2-B4CF-3A9673514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Première version</a:t>
            </a:r>
            <a:r>
              <a:rPr lang="fr-FR" dirty="0"/>
              <a:t> :</a:t>
            </a:r>
          </a:p>
          <a:p>
            <a:pPr marL="0" indent="0">
              <a:buNone/>
            </a:pPr>
            <a:r>
              <a:rPr lang="fr-FR" dirty="0"/>
              <a:t>La première version publique, </a:t>
            </a:r>
            <a:r>
              <a:rPr lang="fr-FR" b="1" dirty="0"/>
              <a:t>Python 0.9.0</a:t>
            </a:r>
            <a:r>
              <a:rPr lang="fr-FR" dirty="0"/>
              <a:t>, a été publiée en </a:t>
            </a:r>
            <a:r>
              <a:rPr lang="fr-FR" b="1" dirty="0"/>
              <a:t>1991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Elle comprenait des fonctionnalités clés comme les </a:t>
            </a:r>
            <a:r>
              <a:rPr lang="fr-FR" b="1" dirty="0"/>
              <a:t>exceptions</a:t>
            </a:r>
            <a:r>
              <a:rPr lang="fr-FR" dirty="0"/>
              <a:t>, les </a:t>
            </a:r>
            <a:r>
              <a:rPr lang="fr-FR" b="1" dirty="0"/>
              <a:t>fonctions</a:t>
            </a:r>
            <a:r>
              <a:rPr lang="fr-FR" dirty="0"/>
              <a:t>, les </a:t>
            </a:r>
            <a:r>
              <a:rPr lang="fr-FR" b="1" dirty="0"/>
              <a:t>types de données dynamiques</a:t>
            </a:r>
            <a:r>
              <a:rPr lang="fr-FR" dirty="0"/>
              <a:t>, ainsi que la gestion des modules.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13970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1832C-BA2B-F89B-1348-C2A6AD95D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opérateurs (arithmétiques, logiques, comparaisons, etc.)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DCB022-76BE-6D5F-F2EE-B09675872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557" y="2098828"/>
            <a:ext cx="8215651" cy="49345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Exemple d'utilisation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550FB5-5E5B-3C2F-76A8-3B8C5163B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31" y="2197267"/>
            <a:ext cx="5707547" cy="443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121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2C960-FAFB-DB7F-BD5B-EAF437975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opérateurs (arithmétiques, logiques, comparaisons, etc.)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0BF6E5-CF47-3E8E-36DE-7D2476F22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14238"/>
            <a:ext cx="10435069" cy="128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4. Les opérateurs d'affectation</a:t>
            </a:r>
          </a:p>
          <a:p>
            <a:pPr marL="0" indent="0">
              <a:buNone/>
            </a:pPr>
            <a:r>
              <a:rPr lang="fr-FR" dirty="0"/>
              <a:t>Les opérateurs d'affectation permettent d'assigner des valeurs à des variables et de modifier leur valeur.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4093E40-652F-2401-AD76-73DD45237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684958"/>
              </p:ext>
            </p:extLst>
          </p:nvPr>
        </p:nvGraphicFramePr>
        <p:xfrm>
          <a:off x="1836691" y="3258679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3636112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690033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81936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Opérateur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Equivalent 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Exemple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40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Affectation 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 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7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 = x +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 +=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14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 = x -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 -=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7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 = x *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 *=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6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 = x /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 /=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32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//=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 = x //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 //=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02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 = x %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 %=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401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**=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 = x **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 **=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086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8112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564CB6-63A4-3982-18B8-608EF4518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opérateurs (arithmétiques, logiques, comparaisons, etc.)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3D8B54-71AC-DFCC-F796-3DBA96887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15844"/>
            <a:ext cx="8819332" cy="60960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Exemple d'utilisation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FE5B420-5B29-BEA4-386D-15DF2863C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647" y="2725445"/>
            <a:ext cx="6167053" cy="354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320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6BE6F2-EA58-C925-2AC2-F0E159D8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opérateurs (arithmétiques, logiques, comparaisons, etc.)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1FDC90-64B8-F627-273D-90239776D1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7227" y="2160441"/>
            <a:ext cx="1105058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5. Les opérateurs d'appartenance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Les opérateurs d’appartenance permettent de vérifier si une valeur est présente dans une séquence 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list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, tuple, dict, set,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str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).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2C514591-4289-90F8-80E6-442C470E6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717026"/>
              </p:ext>
            </p:extLst>
          </p:nvPr>
        </p:nvGraphicFramePr>
        <p:xfrm>
          <a:off x="727970" y="3515557"/>
          <a:ext cx="10804126" cy="1841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405">
                  <a:extLst>
                    <a:ext uri="{9D8B030D-6E8A-4147-A177-3AD203B41FA5}">
                      <a16:colId xmlns:a16="http://schemas.microsoft.com/office/drawing/2014/main" val="3966809073"/>
                    </a:ext>
                  </a:extLst>
                </a:gridCol>
                <a:gridCol w="6105105">
                  <a:extLst>
                    <a:ext uri="{9D8B030D-6E8A-4147-A177-3AD203B41FA5}">
                      <a16:colId xmlns:a16="http://schemas.microsoft.com/office/drawing/2014/main" val="1503139660"/>
                    </a:ext>
                  </a:extLst>
                </a:gridCol>
                <a:gridCol w="2272306">
                  <a:extLst>
                    <a:ext uri="{9D8B030D-6E8A-4147-A177-3AD203B41FA5}">
                      <a16:colId xmlns:a16="http://schemas.microsoft.com/office/drawing/2014/main" val="2329370072"/>
                    </a:ext>
                  </a:extLst>
                </a:gridCol>
                <a:gridCol w="1077310">
                  <a:extLst>
                    <a:ext uri="{9D8B030D-6E8A-4147-A177-3AD203B41FA5}">
                      <a16:colId xmlns:a16="http://schemas.microsoft.com/office/drawing/2014/main" val="3453215805"/>
                    </a:ext>
                  </a:extLst>
                </a:gridCol>
              </a:tblGrid>
              <a:tr h="613688">
                <a:tc>
                  <a:txBody>
                    <a:bodyPr/>
                    <a:lstStyle/>
                    <a:p>
                      <a:r>
                        <a:rPr lang="fr-FR" dirty="0"/>
                        <a:t>Opérateur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Exemple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Résultat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527540"/>
                  </a:ext>
                </a:extLst>
              </a:tr>
              <a:tr h="613688">
                <a:tc>
                  <a:txBody>
                    <a:bodyPr/>
                    <a:lstStyle/>
                    <a:p>
                      <a:r>
                        <a:rPr lang="fr-FR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Retourne </a:t>
                      </a:r>
                      <a:r>
                        <a:rPr lang="fr-FR" dirty="0" err="1"/>
                        <a:t>True</a:t>
                      </a:r>
                      <a:r>
                        <a:rPr lang="fr-FR" dirty="0"/>
                        <a:t> si la valeur est dans la séquence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"a" in "Python"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00760"/>
                  </a:ext>
                </a:extLst>
              </a:tr>
              <a:tr h="613688">
                <a:tc>
                  <a:txBody>
                    <a:bodyPr/>
                    <a:lstStyle/>
                    <a:p>
                      <a:r>
                        <a:rPr lang="fr-FR" dirty="0"/>
                        <a:t>not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Retourne </a:t>
                      </a:r>
                      <a:r>
                        <a:rPr lang="fr-FR" dirty="0" err="1"/>
                        <a:t>True</a:t>
                      </a:r>
                      <a:r>
                        <a:rPr lang="fr-FR" dirty="0"/>
                        <a:t> si la valeur </a:t>
                      </a:r>
                      <a:r>
                        <a:rPr lang="fr-FR" b="1" dirty="0"/>
                        <a:t>n'est pas</a:t>
                      </a:r>
                      <a:r>
                        <a:rPr lang="fr-FR" dirty="0"/>
                        <a:t> dans la séquence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"z" not in "Python"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37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5301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BB9475-B723-C7C4-6E83-45953BB4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opérateurs (arithmétiques, logiques, comparaisons, etc.)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A5D8E8-5AF3-0666-1BDB-7C37BEB18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05360"/>
            <a:ext cx="8384327" cy="671005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Exemple d'utilisation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86DA2B-4288-E32F-4DDB-55391D873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365" y="2943085"/>
            <a:ext cx="6487656" cy="267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134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19484-340A-3B4A-4994-66988A62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opérateurs (arithmétiques, logiques, comparaisons, etc.)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9D5AC-1A86-031F-DB3B-C70860A2B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78727"/>
            <a:ext cx="10017818" cy="1070500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6. Les opérateurs d'identité</a:t>
            </a:r>
          </a:p>
          <a:p>
            <a:pPr marL="0" indent="0">
              <a:buNone/>
            </a:pPr>
            <a:r>
              <a:rPr lang="fr-FR" dirty="0"/>
              <a:t>Les opérateurs d'identité comparent les </a:t>
            </a:r>
            <a:r>
              <a:rPr lang="fr-FR" b="1" dirty="0"/>
              <a:t>références mémoire</a:t>
            </a:r>
            <a:r>
              <a:rPr lang="fr-FR" dirty="0"/>
              <a:t> de deux objets.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0CB79140-AEA8-9BE2-935F-964863A84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074796"/>
              </p:ext>
            </p:extLst>
          </p:nvPr>
        </p:nvGraphicFramePr>
        <p:xfrm>
          <a:off x="248575" y="3642491"/>
          <a:ext cx="114078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248">
                  <a:extLst>
                    <a:ext uri="{9D8B030D-6E8A-4147-A177-3AD203B41FA5}">
                      <a16:colId xmlns:a16="http://schemas.microsoft.com/office/drawing/2014/main" val="772007406"/>
                    </a:ext>
                  </a:extLst>
                </a:gridCol>
                <a:gridCol w="6348795">
                  <a:extLst>
                    <a:ext uri="{9D8B030D-6E8A-4147-A177-3AD203B41FA5}">
                      <a16:colId xmlns:a16="http://schemas.microsoft.com/office/drawing/2014/main" val="695260724"/>
                    </a:ext>
                  </a:extLst>
                </a:gridCol>
                <a:gridCol w="1587199">
                  <a:extLst>
                    <a:ext uri="{9D8B030D-6E8A-4147-A177-3AD203B41FA5}">
                      <a16:colId xmlns:a16="http://schemas.microsoft.com/office/drawing/2014/main" val="523672432"/>
                    </a:ext>
                  </a:extLst>
                </a:gridCol>
                <a:gridCol w="1923564">
                  <a:extLst>
                    <a:ext uri="{9D8B030D-6E8A-4147-A177-3AD203B41FA5}">
                      <a16:colId xmlns:a16="http://schemas.microsoft.com/office/drawing/2014/main" val="1563132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Opérateur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Exemple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Résultat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41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is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Retourne </a:t>
                      </a:r>
                      <a:r>
                        <a:rPr lang="fr-FR" dirty="0" err="1"/>
                        <a:t>True</a:t>
                      </a:r>
                      <a:r>
                        <a:rPr lang="fr-FR" dirty="0"/>
                        <a:t> si les deux objets sont identiques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 </a:t>
                      </a:r>
                      <a:r>
                        <a:rPr lang="fr-FR" dirty="0" err="1"/>
                        <a:t>is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r>
                        <a:rPr lang="fr-FR" dirty="0"/>
                        <a:t> ou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44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Is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Retourne </a:t>
                      </a:r>
                      <a:r>
                        <a:rPr lang="fr-FR" dirty="0" err="1"/>
                        <a:t>True</a:t>
                      </a:r>
                      <a:r>
                        <a:rPr lang="fr-FR" dirty="0"/>
                        <a:t> si les deux objets ne sont pas identiques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 </a:t>
                      </a:r>
                      <a:r>
                        <a:rPr lang="fr-FR" dirty="0" err="1"/>
                        <a:t>is</a:t>
                      </a:r>
                      <a:r>
                        <a:rPr lang="fr-FR" dirty="0"/>
                        <a:t> not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r>
                        <a:rPr lang="fr-FR" dirty="0"/>
                        <a:t> ou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409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4541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E3D84-0A37-C431-44E3-4F8A235F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opérateurs (arithmétiques, logiques, comparaisons, etc.)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555A9-314E-BF13-41C4-0BA8BBDC4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434" y="2210169"/>
            <a:ext cx="9165562" cy="60886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Exemple d'utilisation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CF6863-7420-C59A-CBBD-B27340AEC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58" y="2911876"/>
            <a:ext cx="10199153" cy="262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401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9DB60-919B-E045-5022-129871C1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bases du langage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98BFA0-1189-E5BC-F416-B5146E5672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gestion des entrées/sorties</a:t>
            </a:r>
          </a:p>
        </p:txBody>
      </p:sp>
    </p:spTree>
    <p:extLst>
      <p:ext uri="{BB962C8B-B14F-4D97-AF65-F5344CB8AC3E}">
        <p14:creationId xmlns:p14="http://schemas.microsoft.com/office/powerpoint/2010/main" val="12148389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0FAA84-9DD1-A46D-21E0-C7CD3A71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gestion des entrées/sorties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6F6FCB-58B4-92AF-10CB-5C764E734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La gestion des entrées/sorties (I/O - Input/Output) en Python est essentielle pour </a:t>
            </a:r>
            <a:r>
              <a:rPr lang="fr-FR" b="1" dirty="0"/>
              <a:t>interagir avec l’utilisateur</a:t>
            </a:r>
            <a:r>
              <a:rPr lang="fr-FR" dirty="0"/>
              <a:t> et </a:t>
            </a:r>
            <a:r>
              <a:rPr lang="fr-FR" b="1" dirty="0"/>
              <a:t>manipuler des fichiers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Elle se divise en deux catégories :</a:t>
            </a:r>
          </a:p>
          <a:p>
            <a:pPr>
              <a:buFont typeface="+mj-lt"/>
              <a:buAutoNum type="arabicPeriod"/>
            </a:pPr>
            <a:r>
              <a:rPr lang="fr-FR" b="1" dirty="0"/>
              <a:t>Les entrées (Input) :</a:t>
            </a:r>
            <a:r>
              <a:rPr lang="fr-FR" dirty="0"/>
              <a:t> permet de lire des données depuis l’utilisateur ou un fichier.</a:t>
            </a:r>
          </a:p>
          <a:p>
            <a:pPr>
              <a:buFont typeface="+mj-lt"/>
              <a:buAutoNum type="arabicPeriod"/>
            </a:pPr>
            <a:r>
              <a:rPr lang="fr-FR" b="1" dirty="0"/>
              <a:t>Les sorties (Output) :</a:t>
            </a:r>
            <a:r>
              <a:rPr lang="fr-FR" dirty="0"/>
              <a:t> permet d’afficher des informations à l’écran ou d’écrire dans un fichier.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83082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66DDAD-5489-E310-22AF-A57CCA497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gestion des entrées/sorties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5AF1B4-A22A-F5B2-38A7-EBDC096C3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7328" y="1922726"/>
            <a:ext cx="1007996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Les entrées (Input) avec input()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La fonction input() est utilisée pour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récupérer une entrée utilisateur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sous forme de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chaîne de caractères (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str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)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.</a:t>
            </a: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Syntaxe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AB59DD3-BDBF-6547-CE9B-7A2D9B3F3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3677052"/>
            <a:ext cx="8455600" cy="37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58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1E039-2EE7-100E-3D9B-78F0B5583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Histoire de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13E789-B67A-1039-6DCC-73ADA2AE1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94857"/>
            <a:ext cx="9905998" cy="3396343"/>
          </a:xfrm>
        </p:spPr>
        <p:txBody>
          <a:bodyPr/>
          <a:lstStyle/>
          <a:p>
            <a:r>
              <a:rPr lang="fr-FR" b="1" dirty="0"/>
              <a:t>Évolution et popularité</a:t>
            </a:r>
            <a:r>
              <a:rPr lang="fr-FR" dirty="0"/>
              <a:t> :</a:t>
            </a:r>
          </a:p>
          <a:p>
            <a:pPr marL="0" indent="0">
              <a:buNone/>
            </a:pPr>
            <a:r>
              <a:rPr lang="fr-FR" b="1" dirty="0"/>
              <a:t>Python 2.0</a:t>
            </a:r>
            <a:r>
              <a:rPr lang="fr-FR" dirty="0"/>
              <a:t> (2000) a introduit la gestion automatique de la mémoire avec le </a:t>
            </a:r>
            <a:r>
              <a:rPr lang="fr-FR" b="1" dirty="0"/>
              <a:t>ramasse-miettes (</a:t>
            </a:r>
            <a:r>
              <a:rPr lang="fr-FR" b="1" dirty="0" err="1"/>
              <a:t>garbage</a:t>
            </a:r>
            <a:r>
              <a:rPr lang="fr-FR" b="1" dirty="0"/>
              <a:t> collector)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b="1" dirty="0"/>
              <a:t>Python 3.0</a:t>
            </a:r>
            <a:r>
              <a:rPr lang="fr-FR" dirty="0"/>
              <a:t> (2008) a marqué une rupture avec Python 2 en introduisant une syntaxe plus moderne et cohérente.</a:t>
            </a:r>
          </a:p>
          <a:p>
            <a:pPr marL="0" indent="0">
              <a:buNone/>
            </a:pPr>
            <a:r>
              <a:rPr lang="fr-FR" dirty="0"/>
              <a:t>Aujourd’hui, Python est largement utilisé dans de nombreux domaines : </a:t>
            </a:r>
            <a:r>
              <a:rPr lang="fr-FR" b="1" dirty="0"/>
              <a:t>développement web, data science, intelligence artificielle, automatisation, et plus encore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44638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47FE2D-F2BD-6846-DCB6-092F50A4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gestion des entrées/sorties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2E471E-0CD7-1FFC-40B3-DF16D7C39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492" y="2174658"/>
            <a:ext cx="9325360" cy="67988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Exemple simple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FAB83E8-9673-657D-A7DA-6F04D7401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492" y="2854541"/>
            <a:ext cx="6011606" cy="813692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12AB7C10-78E0-75BC-B939-ECB71796F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492" y="4343401"/>
            <a:ext cx="10870075" cy="121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Remarque :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- input() retourne toujours une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chaîne de caractères (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str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)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, même si l'utilisateur entre un nombre.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- Pour traiter un nombre, il faut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convertir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l'entrée.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9586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37A3E8-1DC1-F285-9B6D-D6504768A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gestion des entrées/sorties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EC0F5E-54CD-4B9F-75A2-A0E918ADC2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993691"/>
            <a:ext cx="44967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Exemple avec conversion (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et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float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499AC53-8A9F-F444-6810-12B290581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25" y="2660268"/>
            <a:ext cx="10736173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008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8B4A46-BC53-173C-B6CB-D2B4149B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gestion des entrées/sorties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354921-2E8F-F947-AA41-40DE187DE9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9370" y="1938634"/>
            <a:ext cx="1042304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Erreurs courantes :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Si l'utilisateur entre du texte au lieu d'un nombre, Python déclenchera une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erreur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ValueError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.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👉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Solution : Utiliser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try-except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pour capturer les erreurs.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3DCCECB-C905-145C-2E05-5EE02CFAA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3240340"/>
            <a:ext cx="9107541" cy="19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247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6A6437-2978-D964-AE6C-952FDFEB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gestion des entrées/sorties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4704D4-662A-6BB2-1FAC-04D78046B5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914435"/>
            <a:ext cx="820769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2. Les sorties (Output) avec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print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La fonction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print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() permet d'afficher du texte ou des variables à l’écran.</a:t>
            </a: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Syntaxe de base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C65B651-4715-BBD4-8DAB-B7D027150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3149424"/>
            <a:ext cx="6818351" cy="67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073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256166-7E8F-01C7-B37A-F972227B2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gestion des entrées/sorties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78E0D6-5CE4-C2EF-0DF0-BC63DC59D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47782"/>
            <a:ext cx="8739434" cy="46681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Affichage de plusieurs éléments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0E1408-77F3-EC5D-9F40-3685A2D51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96" y="2712911"/>
            <a:ext cx="6045731" cy="129640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CD90F7A-D824-F04F-B313-BA15F8E54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256" y="4434370"/>
            <a:ext cx="1100831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Remarque :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print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() accepte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plusieurs valeurs séparées par des virgules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, ce qui évite la concaténation avec +.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1178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C963E1-87AD-7356-B023-F99EC835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gestion des entrées/sorties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ADB1BA-4402-E914-D5C5-83E01196D7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965267"/>
            <a:ext cx="641393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Personnalisation du séparateur (sep)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Par défaut,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print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() sépare les valeurs par un espace (" ").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On peut modifier cela avec sep="...".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A188500-D8FF-527D-771D-43A258D81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3247017"/>
            <a:ext cx="8222031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17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2CD2BD-46D4-6357-2475-079EE797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gestion des entrées/sorties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AC7016-93B0-9B63-D7DD-BF5DB0F5EE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961724"/>
            <a:ext cx="97113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Suppression du retour à la ligne (end)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Par défaut,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print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() ajoute un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retour à la ligne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(\n). On peut le modifier avec end="...".)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B2B9DA6-7DA1-F985-479A-19703BDEA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455" y="2947386"/>
            <a:ext cx="5902222" cy="130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973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03898-3B95-32FE-5FF0-B52EA4A7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gestion des entrées/sorties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1AE525-88F1-CDA7-FF8D-5B3C5F3643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1514" y="2052935"/>
            <a:ext cx="691888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3. Formatage des chaînes (f-string, .format(), 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Utilisation de f-string (Méthode recommandée - Python 3.6+)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D3D6778-CE41-ABF4-5F6B-7F7E1C7A3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14" y="2982923"/>
            <a:ext cx="8462170" cy="136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115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D5D875-3780-7B89-EBB5-D18118FB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gestion des entrées/sorties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E61A11-9FFA-E38B-ADBD-225F89F5F9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940425"/>
            <a:ext cx="2696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Utilisation de .format()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E2A24E5-18F9-E21D-ABCE-150CD8BE1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537800"/>
            <a:ext cx="10137464" cy="130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327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DD92C3-1CF3-902F-CFEA-92CB3DD02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gestion des entrées/sorties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45752B-7F4F-5976-9121-E21699C1B8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965267"/>
            <a:ext cx="727314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4. Lecture et écriture dans un fichier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Ouverture d’un fichier (open())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La fonction open() est utilisée pour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lire ou écrire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dans un fichier.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EA6C808-A990-3B84-9CEC-586A39CA4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3129329"/>
            <a:ext cx="8182130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7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F6D965-817B-70BE-CE97-7B0AB8F44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Philosophie de python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5AD52A-D598-4C32-EF7E-202DF4A19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Python est un langage basé sur la </a:t>
            </a:r>
            <a:r>
              <a:rPr lang="fr-FR" b="1" dirty="0"/>
              <a:t>simplicité et la lisibilité</a:t>
            </a:r>
            <a:r>
              <a:rPr lang="fr-FR" dirty="0"/>
              <a:t> du code.</a:t>
            </a:r>
          </a:p>
          <a:p>
            <a:pPr marL="0" indent="0">
              <a:buNone/>
            </a:pPr>
            <a:r>
              <a:rPr lang="fr-FR" dirty="0"/>
              <a:t>Le </a:t>
            </a:r>
            <a:r>
              <a:rPr lang="fr-FR" b="1" dirty="0"/>
              <a:t>Zen de Python</a:t>
            </a:r>
            <a:r>
              <a:rPr lang="fr-FR" dirty="0"/>
              <a:t>, un ensemble de principes fondamentaux, définit sa philosophie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 descr="Une image contenant texte, Police, Graphique, logo&#10;&#10;Le contenu généré par l’IA peut être incorrect.">
            <a:extLst>
              <a:ext uri="{FF2B5EF4-FFF2-40B4-BE49-F238E27FC236}">
                <a16:creationId xmlns:a16="http://schemas.microsoft.com/office/drawing/2014/main" id="{696053D8-28F6-460A-05B8-985734C64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4459711"/>
            <a:ext cx="4466944" cy="105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227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CE7902-F324-43C4-9341-378DDA75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gestion des entrées/sorties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D74D3B-F5FE-5C9B-9988-FC3FB956E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72196"/>
            <a:ext cx="8668412" cy="53784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Modes d’ouverture :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9586C68D-3394-A4E8-32B9-F12E84F82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1729"/>
              </p:ext>
            </p:extLst>
          </p:nvPr>
        </p:nvGraphicFramePr>
        <p:xfrm>
          <a:off x="1206377" y="2859184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0519975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3362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"r"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Lecture seule (par défaut)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23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"w"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Écriture (efface le contenu existant)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46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"a"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Ajout à la fin du fichier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875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"r+"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Lecture et écriture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927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1509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5D6AC2-89CE-9839-C042-68999555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gestion des entrées/sorties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2011EA-6772-D6A9-DFDA-A82C90215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76760"/>
            <a:ext cx="8757189" cy="53784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4.1 Lecture d’un fichier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F116275-F6C5-9FD7-097E-F39B41B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627563"/>
            <a:ext cx="8754675" cy="162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286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1FD9A6-BBBA-6A40-A986-D1B844C8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gestion des entrées/sorties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5E56CF-F3FF-F0CD-B55C-6B1AB5807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10053"/>
            <a:ext cx="8970253" cy="591106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Autres méthodes de lecture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644B923-33C8-15D0-CA58-F6528BB6B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106" y="2649988"/>
            <a:ext cx="9020517" cy="1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803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AE5B9-09C5-227B-7919-A3664757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gestion des entrées/sorties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76D547-704C-B1B9-611B-B2FC9AF205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2636" y="2038080"/>
            <a:ext cx="87238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👉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Bonne pratique : Utiliser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with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open()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(ferme automatiquement le fichier) :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7887BDA-4A72-5999-5FB6-4403FB7B2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750723"/>
            <a:ext cx="7259395" cy="135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958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DDD9B5-79CE-D715-5C5C-2C05EB29B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gestion des entrées/sorties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65CFA3-720B-9458-4C27-09ED84980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01175"/>
            <a:ext cx="7656358" cy="68876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4.2 Écriture dans un fichier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7C29CE-5618-4089-5B2F-FB1E701C2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10" y="2811261"/>
            <a:ext cx="9995929" cy="133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735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35D6E1-4820-C96E-4E14-4731E2C2D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gestion des entrées/sorties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A0D463-07E3-D339-3CFB-9D0DE8B6B1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987180"/>
            <a:ext cx="47820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Ajout de contenu sans écraser ("a") :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3E665C9-F01A-BD82-1BC6-63194C861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279" y="2681056"/>
            <a:ext cx="8073253" cy="100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7367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EF567-DEA9-FD39-4310-55F0D5F9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gestion des entrées/sorties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ACBB69-9F4B-619C-1F1F-26A1CACBE1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969425"/>
            <a:ext cx="26869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4.3 Lire et écrire (r+)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048093B-3785-A667-2FD5-3998ABB48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620716"/>
            <a:ext cx="8791102" cy="115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358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8BF1E2-3F7B-1060-3F66-898489392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structures de contrôle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BB93F7-B83A-5D2F-97CB-552E1751E4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261942" y="5022915"/>
            <a:ext cx="31758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Les conditions (if,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elif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,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else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6309376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EF1A65-7177-9FC8-89A2-DEAA5BF40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Les conditions (if,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elif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,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else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) </a:t>
            </a:r>
            <a:endParaRPr lang="fr-FR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0D757EF-5571-2DF3-537A-DC94F157C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156" y="1959113"/>
            <a:ext cx="99245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La structure de base des conditions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Python, on utilise if,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(sinon si) et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(sinon) pour structurer une condition.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0825842-C55C-8603-7571-5A380A5B5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502" y="2805991"/>
            <a:ext cx="9916909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098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854416-593D-30AF-C270-678DEB60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Les conditions (if,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elif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,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else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)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60DCDC-55CD-A189-E6A6-BFF3AB54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74541"/>
            <a:ext cx="8703923" cy="44906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2. Exemple simple : Vérification de l'âge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74D0BC-D0E6-0302-3129-ACDC3F4C8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423604"/>
            <a:ext cx="6878286" cy="257455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C9DE13C-9C1C-3967-491E-085E0849E2C2}"/>
              </a:ext>
            </a:extLst>
          </p:cNvPr>
          <p:cNvSpPr txBox="1"/>
          <p:nvPr/>
        </p:nvSpPr>
        <p:spPr>
          <a:xfrm>
            <a:off x="2615106" y="111111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5127F9C-1658-26C6-6C58-DE2982225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5121823"/>
            <a:ext cx="776366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 :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est supérieur ou égal à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18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le programme affiche "Vous êtes majeur."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Sinon 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il affiche "Vous êtes mineur."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22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FA7E1F-329F-DECB-F950-6DC5025F5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Philosophie de python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4B5507-CA68-3BD3-E9F8-9B26ED95E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Ce code affiche plusieurs maximes importantes dont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Lisibilité avant tout</a:t>
            </a:r>
            <a:r>
              <a:rPr lang="fr-FR" dirty="0"/>
              <a:t> : "</a:t>
            </a:r>
            <a:r>
              <a:rPr lang="fr-FR" dirty="0" err="1"/>
              <a:t>Beautiful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ugly</a:t>
            </a:r>
            <a:r>
              <a:rPr lang="fr-FR" dirty="0"/>
              <a:t>."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Simplicité</a:t>
            </a:r>
            <a:r>
              <a:rPr lang="fr-FR" dirty="0"/>
              <a:t> : "Simple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complex</a:t>
            </a:r>
            <a:r>
              <a:rPr lang="fr-FR" dirty="0"/>
              <a:t>."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Explicite plutôt qu’implicite</a:t>
            </a:r>
            <a:r>
              <a:rPr lang="fr-FR" dirty="0"/>
              <a:t> : "Explicit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implicit</a:t>
            </a:r>
            <a:r>
              <a:rPr lang="fr-FR" dirty="0"/>
              <a:t>."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Facilité d'utilisation</a:t>
            </a:r>
            <a:r>
              <a:rPr lang="fr-FR" dirty="0"/>
              <a:t> : Python favorise une approche intuitive et fluide.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Code modulaire</a:t>
            </a:r>
            <a:r>
              <a:rPr lang="fr-FR" dirty="0"/>
              <a:t> : L'utilisation de modules et de bibliothèques encourage la réutilisation du code.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31776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E0323D-11C5-4617-DC31-E05A56B9C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Les conditions (if,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elif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,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else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) 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4B24EA-F4DA-EA0B-A40A-CFDB597C13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2015565"/>
            <a:ext cx="10594867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Utilisation de </a:t>
            </a:r>
            <a:r>
              <a:rPr kumimoji="0" lang="fr-FR" altLang="fr-FR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(plusieurs conditions)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L'instruction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permet d'ajouter plusieurs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alternatives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: Système de notation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ECF0B40-2887-75A9-DB71-24221382E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47" y="3047553"/>
            <a:ext cx="5334744" cy="3200847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88BFF34B-957D-4FD6-6BBB-FB588EF9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5674" y="3837028"/>
            <a:ext cx="4540079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 :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 la note est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≥ 90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afficher "Excellent"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Sinon, si la note est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≥ 70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afficher "Bien"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Sinon, si la note est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≥ 50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afficher "Passable"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Sinon, afficher "Échec"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28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768D75-3931-F4B3-C37D-D931ECD36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Les conditions (if,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elif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,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else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)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75AF10-47A4-444C-2894-2DAD93E2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77004"/>
            <a:ext cx="9094540" cy="8751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1" dirty="0"/>
              <a:t>4. Opérateurs de comparaison dans les conditions</a:t>
            </a:r>
          </a:p>
          <a:p>
            <a:pPr marL="0" indent="0">
              <a:buNone/>
            </a:pPr>
            <a:r>
              <a:rPr lang="fr-FR" dirty="0"/>
              <a:t>Les conditions utilisent des </a:t>
            </a:r>
            <a:r>
              <a:rPr lang="fr-FR" b="1" dirty="0"/>
              <a:t>opérateurs de comparaison</a:t>
            </a:r>
            <a:r>
              <a:rPr lang="fr-FR" dirty="0"/>
              <a:t> pour évaluer les valeurs.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C79DB8D-6600-951B-A649-93DE8C6DA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002958"/>
              </p:ext>
            </p:extLst>
          </p:nvPr>
        </p:nvGraphicFramePr>
        <p:xfrm>
          <a:off x="1801181" y="3240924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960675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40265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68543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Opérateur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Exemple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90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Égalité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 ==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01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Différent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 !=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29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Supérieur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 &gt;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401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Inférieur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 &lt;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23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Supérieur ou égal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 &gt;=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860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Inférieur ou égal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 &lt;=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918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6956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3FBE0-235B-2911-B7DC-AC408491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Les conditions (if,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elif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,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else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) 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8E3614-51A4-F6E9-5DE9-33C123DD70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933914"/>
            <a:ext cx="30444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avec == et !=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0D2C7EE-77CA-FA6B-EAF8-873C97EA3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396099"/>
            <a:ext cx="6868484" cy="2524477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D31AB2B6-DB6A-1A57-5226-FEBB91758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507" y="5118379"/>
            <a:ext cx="578235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Explication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l’utilisateur entre "oui", le programme continue.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"non", il s’arrête.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Autrement, il affiche "Réponse invalide."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370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4BF994-BEB3-F412-B942-DFB454A4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Les conditions (if,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elif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,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else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) 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877AA5-3D79-3AA3-7885-B05BBE0191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4881" y="1904314"/>
            <a:ext cx="88216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Opérateurs logiques (and, or, not)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opérateurs logiques permettent de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combiner plusieurs conditions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900FA5E-05F8-4EE1-0CEF-223DCEB65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503846"/>
              </p:ext>
            </p:extLst>
          </p:nvPr>
        </p:nvGraphicFramePr>
        <p:xfrm>
          <a:off x="585926" y="3249802"/>
          <a:ext cx="1115035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146">
                  <a:extLst>
                    <a:ext uri="{9D8B030D-6E8A-4147-A177-3AD203B41FA5}">
                      <a16:colId xmlns:a16="http://schemas.microsoft.com/office/drawing/2014/main" val="2543308200"/>
                    </a:ext>
                  </a:extLst>
                </a:gridCol>
                <a:gridCol w="5702424">
                  <a:extLst>
                    <a:ext uri="{9D8B030D-6E8A-4147-A177-3AD203B41FA5}">
                      <a16:colId xmlns:a16="http://schemas.microsoft.com/office/drawing/2014/main" val="2077186978"/>
                    </a:ext>
                  </a:extLst>
                </a:gridCol>
                <a:gridCol w="3716785">
                  <a:extLst>
                    <a:ext uri="{9D8B030D-6E8A-4147-A177-3AD203B41FA5}">
                      <a16:colId xmlns:a16="http://schemas.microsoft.com/office/drawing/2014/main" val="1165610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Opérateur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Exemple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303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Vrai si </a:t>
                      </a:r>
                      <a:r>
                        <a:rPr lang="fr-FR" b="1" dirty="0"/>
                        <a:t>toutes</a:t>
                      </a:r>
                      <a:r>
                        <a:rPr lang="fr-FR" dirty="0"/>
                        <a:t> les conditions sont vraies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 &gt; 5) and (x &lt; 10)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657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Vrai si </a:t>
                      </a:r>
                      <a:r>
                        <a:rPr lang="fr-FR" b="1" dirty="0"/>
                        <a:t>au moins une</a:t>
                      </a:r>
                      <a:r>
                        <a:rPr lang="fr-FR" dirty="0"/>
                        <a:t> condition est vraie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 &gt; 5) or (x &lt; 3)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675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Inverse la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not(x &gt;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87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63396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77097-C2A9-7E48-25E6-2F55913C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Les conditions (if,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elif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,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else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) 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2BCB14-CE5F-539A-374C-ED1C5B5316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967058"/>
            <a:ext cx="29514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avec and et or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D8EEF7A-10BC-CB2E-A26E-E5DD32C45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25" y="2514600"/>
            <a:ext cx="7094294" cy="233210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AB353AB-F034-C645-370F-ED1CA78700D4}"/>
              </a:ext>
            </a:extLst>
          </p:cNvPr>
          <p:cNvSpPr txBox="1"/>
          <p:nvPr/>
        </p:nvSpPr>
        <p:spPr>
          <a:xfrm>
            <a:off x="1141413" y="5169425"/>
            <a:ext cx="72064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Explication :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L’utilisateur doit avoir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plus de 18 ans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 revenu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≥ 2000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une des conditions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n'est pas remplie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il n'est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 éligible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910539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7174F-F39E-763E-7D70-46195DAF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Les conditions (if,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elif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,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else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) 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681DDA-A2BC-4228-AF4B-43837DDA92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9370" y="1948701"/>
            <a:ext cx="99116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Condition simplifiée (if sur une ligne)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peut écrire une condition sur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une seule ligne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avec une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 ternaire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44E636E-1CC9-2D9E-567E-C9A0DFD41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797122"/>
            <a:ext cx="7410763" cy="1263756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9C1F5467-ABD0-F519-9B4A-93D374A5A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4299868"/>
            <a:ext cx="323037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Explication :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&gt;= 18, statut = "Majeur"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Sinon, statut = "Mineur"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90121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A3CF7A-8CD3-37EE-53CC-0F4EE729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Les conditions (if,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elif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,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else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) 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F94E54-15EC-1714-55A4-1BF427AA6F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895436"/>
            <a:ext cx="624562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Conditions imbriquées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peut imbriquer plusieurs conditions dans un if.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1F15B01-ED92-B9A9-2846-9C6D0CBB7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935024"/>
            <a:ext cx="5125165" cy="290553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DF8F2547-A5E3-8BA2-6187-90BFD2599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4167" y="4041122"/>
            <a:ext cx="5125165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Explication :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Si l’âge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≥ 18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, vérifier si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≥ 65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pour afficher "Vous êtes retraité."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Sinon, afficher "Vous êtes adulte."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Si l’âge est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&lt; 18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, afficher "Vous êtes mineur."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3203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9C9840-905D-B5CB-6BDF-D0B851AC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Les conditions (if,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elif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,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else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) 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263E51-8C4F-FD37-B331-10E28025F9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944519"/>
            <a:ext cx="850264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8. Vérification des valeurs vides (None, "", 0, False)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En Python, les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valeurs suivantes sont considérées comme 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dans une condition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None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"" (chaîne vide)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[], {}, (), set() (listes, dictionnaires et ensembles vides)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1184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5A320-5620-6145-39BB-E6D85D7BD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Les conditions (if,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elif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,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else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)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64E7A9-515A-6C56-1429-305475236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1376"/>
            <a:ext cx="7549826" cy="57335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Exemple : Tester si une variable est vide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0BA626D-58C0-BEF7-EFE1-21D41680D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558428"/>
            <a:ext cx="5580422" cy="2176149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61FEC447-BD12-3524-23B7-C83B60236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951" y="2969393"/>
            <a:ext cx="4984064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Explication :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l’utilisateur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entre une valeur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le message "Bonjour, [nom]" s'affiche.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rien n'est saisi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afficher "Vous n'avez rien saisi."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67500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1D4AF8-3353-761D-DDCE-5417885C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Les conditions (if,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elif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,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else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) 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BD43E4-39F1-533A-F3D9-C88B053601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868269"/>
            <a:ext cx="81820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9. Utilisation des match-case (Python 3.10+)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Depuis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Python 3.10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, match-case permet une alternative plus lisible aux if-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elif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-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else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F062BA9-A4B3-C9D0-5C46-6DD5AB09974C}"/>
              </a:ext>
            </a:extLst>
          </p:cNvPr>
          <p:cNvSpPr txBox="1"/>
          <p:nvPr/>
        </p:nvSpPr>
        <p:spPr>
          <a:xfrm>
            <a:off x="1141413" y="251460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Exemple 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071654B-8F5C-F0E6-00CD-2448038DE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975" y="2963355"/>
            <a:ext cx="6096851" cy="3524742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107DB6A6-3067-D5BD-46FB-3129093A7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933" y="4048617"/>
            <a:ext cx="5152638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Explication :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 évalue jour et exécute le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 correspondant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(case).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_ correspond au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 par défaut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6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AFB2B9-F9D8-48B7-2072-7C78CFD1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Philosophie de python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D27DEB-DA98-429E-6AC4-92D2D907B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Python est un langage interprété</a:t>
            </a:r>
            <a:r>
              <a:rPr lang="fr-FR" dirty="0"/>
              <a:t> : il n’a pas besoin d’être compilé, ce qui le rend très flexible pour le prototypage et le développement rapide.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955547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22674C-F7D7-A758-444D-03BB522E9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structures de contrôle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7D34EE-21DD-6022-C2A6-645C2B73D7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51010" y="5022915"/>
            <a:ext cx="86867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Les boucles (for,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while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69765860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C82D6-1261-62B1-9DD8-0AF72AAF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Les boucles (for,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while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)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8B2A08-ABED-A412-EAF6-5F670EE9AD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1514" y="2777291"/>
            <a:ext cx="966271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Les boucles en Python (for,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while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Les boucles permettent d’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exécuter un bloc de code plusieurs fois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sans avoir à le réécrire manuellement. Python propose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deux types de boucles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: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for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: Pour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parcourir une séquence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(liste, chaîne, dictionnaire,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while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: Tant qu’une condition est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vraie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, exécuter un bloc de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7704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8F736D-1F53-01B9-F8A4-C18FB1BC3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Les boucles (for,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while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)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7175EF-1C9C-D8CC-B885-EEB8300987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3040" y="2818513"/>
            <a:ext cx="1096772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La boucle for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boucle for est utilisée pour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parcourir des éléments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d’une liste, un dictionnaire, une chaîne, etc.</a:t>
            </a:r>
          </a:p>
        </p:txBody>
      </p:sp>
    </p:spTree>
    <p:extLst>
      <p:ext uri="{BB962C8B-B14F-4D97-AF65-F5344CB8AC3E}">
        <p14:creationId xmlns:p14="http://schemas.microsoft.com/office/powerpoint/2010/main" val="24776720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33B292-9DB5-A1C4-4D4D-5FA8280A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Les boucles (for,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while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6FFA93-15F8-B1FC-9095-82EEE728C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83419"/>
            <a:ext cx="9307604" cy="6976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1.1 Syntaxe de base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D16BFC6-E0FD-5C43-7375-FACD5B27A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871" y="2762754"/>
            <a:ext cx="5147861" cy="190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8530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5845E7-17B5-0AA9-D506-A9DD2F372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Les boucles (for,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while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1586B9-C61F-5884-F84A-26BBD0B07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79350"/>
            <a:ext cx="9067907" cy="53525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Exemple : Parcourir une liste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4E1644-E868-1C85-C273-759384092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364" y="2514600"/>
            <a:ext cx="6033831" cy="158968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009C0AD-F487-AA65-CFD8-DB55A897DBBA}"/>
              </a:ext>
            </a:extLst>
          </p:cNvPr>
          <p:cNvSpPr txBox="1"/>
          <p:nvPr/>
        </p:nvSpPr>
        <p:spPr>
          <a:xfrm>
            <a:off x="1177019" y="415873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Résultat 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426F693-1B55-BD94-8404-58E348F7D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91" y="4343401"/>
            <a:ext cx="1991438" cy="193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1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4A57B9-7081-DA9F-5E77-E171BAC6F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Les boucles (for,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while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)</a:t>
            </a:r>
            <a:endParaRPr lang="fr-FR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32B5ED0-B3F5-1E63-B40C-3840F2D945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3557" y="1995443"/>
            <a:ext cx="505779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Utilisation de range()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range() génère une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séquence de nombres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71B3A11-71B8-444A-1855-DF14899C3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133" y="3086053"/>
            <a:ext cx="4913499" cy="576176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DEEDDBD6-D75B-5D79-7CC1-CE6A852CA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133" y="4005582"/>
            <a:ext cx="530465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début : Valeur de départ (optionnel, par défaut 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fin : Valeur finale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non incluse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pas : Incrémentation (optionnel, par défaut 1) </a:t>
            </a:r>
          </a:p>
        </p:txBody>
      </p:sp>
    </p:spTree>
    <p:extLst>
      <p:ext uri="{BB962C8B-B14F-4D97-AF65-F5344CB8AC3E}">
        <p14:creationId xmlns:p14="http://schemas.microsoft.com/office/powerpoint/2010/main" val="27005806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2C6DE7-0E98-943B-7438-B729B22B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Les boucles (for,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while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F546F9-6F9F-3536-3820-19914D67B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003" y="1992297"/>
            <a:ext cx="7833911" cy="591106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Exemples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86FBEA-42F7-6B07-70D7-3713763D0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583403"/>
            <a:ext cx="4589799" cy="84643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DAACDB1-F35F-EB1D-7A4A-46BEB8EB9A63}"/>
              </a:ext>
            </a:extLst>
          </p:cNvPr>
          <p:cNvSpPr txBox="1"/>
          <p:nvPr/>
        </p:nvSpPr>
        <p:spPr>
          <a:xfrm>
            <a:off x="1141413" y="359676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Résultat 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BA1A6C0-3265-7493-E243-32DC367E1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867" y="3633460"/>
            <a:ext cx="342948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6170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F3766-145E-D0C6-C6DD-1F93E0B6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Les boucles (for,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while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)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EBEAF6B-76EA-48DC-CC39-767F8C84D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71064"/>
            <a:ext cx="6192114" cy="666843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D29E11F-912F-8F64-EDCF-F7929CF92893}"/>
              </a:ext>
            </a:extLst>
          </p:cNvPr>
          <p:cNvSpPr txBox="1"/>
          <p:nvPr/>
        </p:nvSpPr>
        <p:spPr>
          <a:xfrm>
            <a:off x="1141413" y="305966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Résultat 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1160FD2-5595-A057-5FF3-E08AE8419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109" y="3156018"/>
            <a:ext cx="559464" cy="250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3659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C7B8CF-19EF-FB5E-079E-1E6B1FF9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Les boucles (for,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while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6958F6-C94E-9CC2-201B-63BECFD8F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2059249"/>
            <a:ext cx="7807278" cy="79048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1.3 Parcourir une chaîne de caractères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23C5F29-38AD-B5FA-BDB4-15DA25038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304" y="2714342"/>
            <a:ext cx="3768701" cy="194834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333C6E4-F609-7DEA-BA6D-30E3765B5132}"/>
              </a:ext>
            </a:extLst>
          </p:cNvPr>
          <p:cNvSpPr txBox="1"/>
          <p:nvPr/>
        </p:nvSpPr>
        <p:spPr>
          <a:xfrm>
            <a:off x="5470863" y="350385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Résultat 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2BA1978-0AC4-E033-3AD2-3C1ECD629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093" y="2701027"/>
            <a:ext cx="389807" cy="227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9493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82A35-024D-32E4-33D5-5E19A1F71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Les boucles (for,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while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817EB8-1289-6859-8B72-18F0A544D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34961"/>
            <a:ext cx="8996886" cy="1159277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1.4 Parcourir un dictionnaire</a:t>
            </a:r>
          </a:p>
          <a:p>
            <a:pPr marL="0" indent="0">
              <a:buNone/>
            </a:pPr>
            <a:r>
              <a:rPr lang="fr-FR" dirty="0"/>
              <a:t>Les </a:t>
            </a:r>
            <a:r>
              <a:rPr lang="fr-FR" b="1" dirty="0"/>
              <a:t>dictionnaires</a:t>
            </a:r>
            <a:r>
              <a:rPr lang="fr-FR" dirty="0"/>
              <a:t> contiennent des </a:t>
            </a:r>
            <a:r>
              <a:rPr lang="fr-FR" b="1" dirty="0"/>
              <a:t>paires clé-valeur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0AFEEEE-877B-5A28-E24B-2F87B1B20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321" y="2872804"/>
            <a:ext cx="6563641" cy="134321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52E4C1D-9DC1-2C4E-CFED-5300EC4FF531}"/>
              </a:ext>
            </a:extLst>
          </p:cNvPr>
          <p:cNvSpPr txBox="1"/>
          <p:nvPr/>
        </p:nvSpPr>
        <p:spPr>
          <a:xfrm>
            <a:off x="1207321" y="438955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Résultat 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D7F8320-D42B-3E1E-13C1-4DAED8C12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311" y="4987909"/>
            <a:ext cx="1619476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1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2532FB4CA9D143BCD657C926E54139" ma:contentTypeVersion="0" ma:contentTypeDescription="Crée un document." ma:contentTypeScope="" ma:versionID="1e6b3d04acc5c5ae0bc1bc836868115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f11e83d12cbdd0fcf0b62744a2ab94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F3961C-3F64-4FEC-AE01-81E2401357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098BDEE-A922-45B0-A4B1-1B0F418DFD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EF78B0-0C9D-4476-B39F-E444FCF85A3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Maillage</Template>
  <TotalTime>4464</TotalTime>
  <Words>8464</Words>
  <Application>Microsoft Office PowerPoint</Application>
  <PresentationFormat>Grand écran</PresentationFormat>
  <Paragraphs>1160</Paragraphs>
  <Slides>256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256</vt:i4>
      </vt:variant>
    </vt:vector>
  </HeadingPairs>
  <TitlesOfParts>
    <vt:vector size="261" baseType="lpstr">
      <vt:lpstr>Arial</vt:lpstr>
      <vt:lpstr>Calibri</vt:lpstr>
      <vt:lpstr>Century Gothic</vt:lpstr>
      <vt:lpstr>Wingdings</vt:lpstr>
      <vt:lpstr>Maillage</vt:lpstr>
      <vt:lpstr>Python</vt:lpstr>
      <vt:lpstr>PYTHON - sommaire</vt:lpstr>
      <vt:lpstr>Introduction à Python </vt:lpstr>
      <vt:lpstr>Histoire de python</vt:lpstr>
      <vt:lpstr>Histoire de python</vt:lpstr>
      <vt:lpstr>Histoire de python</vt:lpstr>
      <vt:lpstr>Philosophie de python </vt:lpstr>
      <vt:lpstr>Philosophie de python </vt:lpstr>
      <vt:lpstr>Philosophie de python </vt:lpstr>
      <vt:lpstr>Philosophie de python </vt:lpstr>
      <vt:lpstr>Philosophie de python </vt:lpstr>
      <vt:lpstr>Introduction à Python</vt:lpstr>
      <vt:lpstr>Installation &amp; configuration</vt:lpstr>
      <vt:lpstr>Installation &amp; configuration</vt:lpstr>
      <vt:lpstr>Installation &amp; configuration</vt:lpstr>
      <vt:lpstr>Installation &amp; configuration</vt:lpstr>
      <vt:lpstr>Installation &amp; configuration</vt:lpstr>
      <vt:lpstr>Installation &amp; configuration</vt:lpstr>
      <vt:lpstr>Installation &amp; configuration</vt:lpstr>
      <vt:lpstr>Installation &amp; configuration</vt:lpstr>
      <vt:lpstr>Installation &amp; configuration</vt:lpstr>
      <vt:lpstr>Installation &amp; configuration</vt:lpstr>
      <vt:lpstr>Les bases du langage</vt:lpstr>
      <vt:lpstr>Les variables et les types de données</vt:lpstr>
      <vt:lpstr>Les variables et les types de données</vt:lpstr>
      <vt:lpstr>Les variables et les types de données</vt:lpstr>
      <vt:lpstr>Les variables et les types de données</vt:lpstr>
      <vt:lpstr>Les variables et les types de données</vt:lpstr>
      <vt:lpstr>Les variables et les types de données</vt:lpstr>
      <vt:lpstr>Les variables et les types de données</vt:lpstr>
      <vt:lpstr>Les variables et les types de données</vt:lpstr>
      <vt:lpstr>Les variables et les types de données</vt:lpstr>
      <vt:lpstr>Les variables et les types de données</vt:lpstr>
      <vt:lpstr>Les variables et les types de données</vt:lpstr>
      <vt:lpstr>Les variables et les types de données</vt:lpstr>
      <vt:lpstr>Les variables et les types de données</vt:lpstr>
      <vt:lpstr>Les variables et les types de données</vt:lpstr>
      <vt:lpstr>Les variables et les types de données</vt:lpstr>
      <vt:lpstr>Les variables et les types de données</vt:lpstr>
      <vt:lpstr>Les variables et les types de données</vt:lpstr>
      <vt:lpstr>Les variables et les types de données</vt:lpstr>
      <vt:lpstr>Les variables et les types de données</vt:lpstr>
      <vt:lpstr>Les variables et les types de données</vt:lpstr>
      <vt:lpstr>Les bases du langage</vt:lpstr>
      <vt:lpstr>Les opérateurs (arithmétiques, logiques, comparaisons, etc.)</vt:lpstr>
      <vt:lpstr>Les opérateurs (arithmétiques, logiques, comparaisons, etc.)</vt:lpstr>
      <vt:lpstr>Les opérateurs (arithmétiques, logiques, comparaisons, etc.)</vt:lpstr>
      <vt:lpstr>Les opérateurs (arithmétiques, logiques, comparaisons, etc.)</vt:lpstr>
      <vt:lpstr>Les opérateurs (arithmétiques, logiques, comparaisons, etc.)</vt:lpstr>
      <vt:lpstr>Les opérateurs (arithmétiques, logiques, comparaisons, etc.)</vt:lpstr>
      <vt:lpstr>Les opérateurs (arithmétiques, logiques, comparaisons, etc.)</vt:lpstr>
      <vt:lpstr>Les opérateurs (arithmétiques, logiques, comparaisons, etc.)</vt:lpstr>
      <vt:lpstr>Les opérateurs (arithmétiques, logiques, comparaisons, etc.)</vt:lpstr>
      <vt:lpstr>Les opérateurs (arithmétiques, logiques, comparaisons, etc.)</vt:lpstr>
      <vt:lpstr>Les opérateurs (arithmétiques, logiques, comparaisons, etc.)</vt:lpstr>
      <vt:lpstr>Les opérateurs (arithmétiques, logiques, comparaisons, etc.)</vt:lpstr>
      <vt:lpstr>Les bases du langage</vt:lpstr>
      <vt:lpstr>La gestion des entrées/sorties</vt:lpstr>
      <vt:lpstr>La gestion des entrées/sorties</vt:lpstr>
      <vt:lpstr>La gestion des entrées/sorties</vt:lpstr>
      <vt:lpstr>La gestion des entrées/sorties</vt:lpstr>
      <vt:lpstr>La gestion des entrées/sorties</vt:lpstr>
      <vt:lpstr>La gestion des entrées/sorties</vt:lpstr>
      <vt:lpstr>La gestion des entrées/sorties</vt:lpstr>
      <vt:lpstr>La gestion des entrées/sorties</vt:lpstr>
      <vt:lpstr>La gestion des entrées/sorties</vt:lpstr>
      <vt:lpstr>La gestion des entrées/sorties</vt:lpstr>
      <vt:lpstr>La gestion des entrées/sorties</vt:lpstr>
      <vt:lpstr>La gestion des entrées/sorties</vt:lpstr>
      <vt:lpstr>La gestion des entrées/sorties</vt:lpstr>
      <vt:lpstr>La gestion des entrées/sorties</vt:lpstr>
      <vt:lpstr>La gestion des entrées/sorties</vt:lpstr>
      <vt:lpstr>La gestion des entrées/sorties</vt:lpstr>
      <vt:lpstr>La gestion des entrées/sorties</vt:lpstr>
      <vt:lpstr>La gestion des entrées/sorties</vt:lpstr>
      <vt:lpstr>La gestion des entrées/sorties</vt:lpstr>
      <vt:lpstr>Les structures de contrôle</vt:lpstr>
      <vt:lpstr>Les conditions (if, elif, else) </vt:lpstr>
      <vt:lpstr>Les conditions (if, elif, else) </vt:lpstr>
      <vt:lpstr>Les conditions (if, elif, else) </vt:lpstr>
      <vt:lpstr>Les conditions (if, elif, else) </vt:lpstr>
      <vt:lpstr>Les conditions (if, elif, else) </vt:lpstr>
      <vt:lpstr>Les conditions (if, elif, else) </vt:lpstr>
      <vt:lpstr>Les conditions (if, elif, else) </vt:lpstr>
      <vt:lpstr>Les conditions (if, elif, else) </vt:lpstr>
      <vt:lpstr>Les conditions (if, elif, else) </vt:lpstr>
      <vt:lpstr>Les conditions (if, elif, else) </vt:lpstr>
      <vt:lpstr>Les conditions (if, elif, else) </vt:lpstr>
      <vt:lpstr>Les conditions (if, elif, else) </vt:lpstr>
      <vt:lpstr>Les structures de contrôle</vt:lpstr>
      <vt:lpstr>Les boucles (for, while)</vt:lpstr>
      <vt:lpstr>Les boucles (for, while)</vt:lpstr>
      <vt:lpstr>Les boucles (for, while)</vt:lpstr>
      <vt:lpstr>Les boucles (for, while)</vt:lpstr>
      <vt:lpstr>Les boucles (for, while)</vt:lpstr>
      <vt:lpstr>Les boucles (for, while)</vt:lpstr>
      <vt:lpstr>Les boucles (for, while)</vt:lpstr>
      <vt:lpstr>Les boucles (for, while)</vt:lpstr>
      <vt:lpstr>Les boucles (for, while)</vt:lpstr>
      <vt:lpstr>Les boucles (for, while)</vt:lpstr>
      <vt:lpstr>Les boucles (for, while)</vt:lpstr>
      <vt:lpstr>Les boucles (for, while)</vt:lpstr>
      <vt:lpstr>Les boucles (for, while)</vt:lpstr>
      <vt:lpstr>Les boucles (for, while)</vt:lpstr>
      <vt:lpstr>Les boucles (for, while)</vt:lpstr>
      <vt:lpstr>Les boucles (for, while)</vt:lpstr>
      <vt:lpstr>Les boucles (for, while)</vt:lpstr>
      <vt:lpstr>Les boucles (for, while)</vt:lpstr>
      <vt:lpstr>Les boucles (for, while)</vt:lpstr>
      <vt:lpstr>Les boucles (for, while)</vt:lpstr>
      <vt:lpstr>Mise en pratique</vt:lpstr>
      <vt:lpstr>Exercice 1</vt:lpstr>
      <vt:lpstr>Exercice 2</vt:lpstr>
      <vt:lpstr>Exercice 3</vt:lpstr>
      <vt:lpstr>Exercice 4</vt:lpstr>
      <vt:lpstr>Exercice 5</vt:lpstr>
      <vt:lpstr>Exercice 6 (bonus)</vt:lpstr>
      <vt:lpstr>Les structures de données</vt:lpstr>
      <vt:lpstr>Les listes</vt:lpstr>
      <vt:lpstr>Les listes</vt:lpstr>
      <vt:lpstr>Les listes</vt:lpstr>
      <vt:lpstr>Les listes</vt:lpstr>
      <vt:lpstr>Les listes</vt:lpstr>
      <vt:lpstr>Les listes</vt:lpstr>
      <vt:lpstr>Les listes</vt:lpstr>
      <vt:lpstr>Les listes</vt:lpstr>
      <vt:lpstr>Les listes</vt:lpstr>
      <vt:lpstr>Les listes</vt:lpstr>
      <vt:lpstr>Les listes</vt:lpstr>
      <vt:lpstr>Les listes</vt:lpstr>
      <vt:lpstr>Les listes</vt:lpstr>
      <vt:lpstr>Les listes</vt:lpstr>
      <vt:lpstr>Les listes</vt:lpstr>
      <vt:lpstr>Les listes</vt:lpstr>
      <vt:lpstr>Les listes</vt:lpstr>
      <vt:lpstr>Les listes</vt:lpstr>
      <vt:lpstr>Les listes</vt:lpstr>
      <vt:lpstr>Les listes</vt:lpstr>
      <vt:lpstr>Les listes</vt:lpstr>
      <vt:lpstr>Les listes </vt:lpstr>
      <vt:lpstr>Les listes</vt:lpstr>
      <vt:lpstr>Les structures de données</vt:lpstr>
      <vt:lpstr>Les tuples</vt:lpstr>
      <vt:lpstr>Les tuples</vt:lpstr>
      <vt:lpstr>Les tuples</vt:lpstr>
      <vt:lpstr>Les tuples</vt:lpstr>
      <vt:lpstr>Les tuples</vt:lpstr>
      <vt:lpstr>Les tuples</vt:lpstr>
      <vt:lpstr>Les tuples</vt:lpstr>
      <vt:lpstr>Les tuples</vt:lpstr>
      <vt:lpstr>Les tuples</vt:lpstr>
      <vt:lpstr>Les tuples</vt:lpstr>
      <vt:lpstr>Les tuples</vt:lpstr>
      <vt:lpstr>Les tuples</vt:lpstr>
      <vt:lpstr>Les tuples</vt:lpstr>
      <vt:lpstr>Les tuples</vt:lpstr>
      <vt:lpstr>Les tuples</vt:lpstr>
      <vt:lpstr>Les tuples</vt:lpstr>
      <vt:lpstr>Les tuples</vt:lpstr>
      <vt:lpstr>Les tuples</vt:lpstr>
      <vt:lpstr>Les tuples</vt:lpstr>
      <vt:lpstr>Les structures de données</vt:lpstr>
      <vt:lpstr>Les dictionnaires</vt:lpstr>
      <vt:lpstr>Les dictionnaires</vt:lpstr>
      <vt:lpstr>Les dictionnaires</vt:lpstr>
      <vt:lpstr>Les dictionnaires</vt:lpstr>
      <vt:lpstr>Les dictionnaires</vt:lpstr>
      <vt:lpstr>Les dictionnaires</vt:lpstr>
      <vt:lpstr>Les dictionnaires</vt:lpstr>
      <vt:lpstr>Les dictionnaires</vt:lpstr>
      <vt:lpstr>Les dictionnaires</vt:lpstr>
      <vt:lpstr>Les dictionnaires</vt:lpstr>
      <vt:lpstr>Les dictionnaires</vt:lpstr>
      <vt:lpstr>Les dictionnaires</vt:lpstr>
      <vt:lpstr>Les dictionnaires</vt:lpstr>
      <vt:lpstr>Les dictionnaires</vt:lpstr>
      <vt:lpstr>Les dictionnaires</vt:lpstr>
      <vt:lpstr>Les dictionnaires</vt:lpstr>
      <vt:lpstr>Les dictionnaires</vt:lpstr>
      <vt:lpstr>Les dictionnaires</vt:lpstr>
      <vt:lpstr>Les structures de données</vt:lpstr>
      <vt:lpstr>Les ensembles (sets)</vt:lpstr>
      <vt:lpstr>Les ensembles (sets)</vt:lpstr>
      <vt:lpstr>Les ensembles (sets)</vt:lpstr>
      <vt:lpstr>Les ensembles (sets)</vt:lpstr>
      <vt:lpstr>Les ensembles (sets)</vt:lpstr>
      <vt:lpstr>Les ensembles (sets)</vt:lpstr>
      <vt:lpstr>Les ensembles (sets)</vt:lpstr>
      <vt:lpstr>Les ensembles (sets)</vt:lpstr>
      <vt:lpstr>Les ensembles (sets)</vt:lpstr>
      <vt:lpstr>Les ensembles (sets)</vt:lpstr>
      <vt:lpstr>Les ensembles (sets)</vt:lpstr>
      <vt:lpstr>Les ensembles (sets)</vt:lpstr>
      <vt:lpstr>Les ensembles (sets)</vt:lpstr>
      <vt:lpstr>Les ensembles (sets)</vt:lpstr>
      <vt:lpstr>Les ensembles (sets)</vt:lpstr>
      <vt:lpstr>Les ensembles (sets)</vt:lpstr>
      <vt:lpstr>Les ensembles (sets)</vt:lpstr>
      <vt:lpstr>Les ensembles (sets)</vt:lpstr>
      <vt:lpstr>Les ensembles (sets)</vt:lpstr>
      <vt:lpstr>Les ensembles (sets)</vt:lpstr>
      <vt:lpstr>Les ensembles (sets)</vt:lpstr>
      <vt:lpstr>Mise en pratique</vt:lpstr>
      <vt:lpstr>Exercice 1</vt:lpstr>
      <vt:lpstr>Exercice 2</vt:lpstr>
      <vt:lpstr>Exercice 3</vt:lpstr>
      <vt:lpstr>Exercice 4</vt:lpstr>
      <vt:lpstr>Les fonctions et modules</vt:lpstr>
      <vt:lpstr>Définition et appel de fonctions</vt:lpstr>
      <vt:lpstr>Définition et appel de fonctions</vt:lpstr>
      <vt:lpstr>Définition et appel de fonctions</vt:lpstr>
      <vt:lpstr>Définition et appel de fonctions</vt:lpstr>
      <vt:lpstr>Définition et appel de fonctions</vt:lpstr>
      <vt:lpstr>Définition et appel de fonctions</vt:lpstr>
      <vt:lpstr>Définition et appel de fonctions</vt:lpstr>
      <vt:lpstr>Définition et appel de fonctions</vt:lpstr>
      <vt:lpstr>Définition et appel de fonctions</vt:lpstr>
      <vt:lpstr>Définition et appel de fonctions</vt:lpstr>
      <vt:lpstr>Définition et appel de fonctions</vt:lpstr>
      <vt:lpstr>Définition et appel de fonctions</vt:lpstr>
      <vt:lpstr>Définition et appel de fonctions</vt:lpstr>
      <vt:lpstr>Les fonctions et modules</vt:lpstr>
      <vt:lpstr>MODULES ET BIBLIOTHÈQUES STANDARDS (MATH, RANDOM, DATETIME, ETC.)</vt:lpstr>
      <vt:lpstr>MODULES ET BIBLIOTHÈQUES STANDARDS (MATH, RANDOM, DATETIME, ETC.)</vt:lpstr>
      <vt:lpstr>MODULES ET BIBLIOTHÈQUES STANDARDS (MATH, RANDOM, DATETIME, ETC.)</vt:lpstr>
      <vt:lpstr>MODULES ET BIBLIOTHÈQUES STANDARDS (MATH, RANDOM, DATETIME, ETC.)</vt:lpstr>
      <vt:lpstr>MODULES ET BIBLIOTHÈQUES STANDARDS (MATH, RANDOM, DATETIME, ETC.)</vt:lpstr>
      <vt:lpstr>MODULES ET BIBLIOTHÈQUES STANDARDS (MATH, RANDOM, DATETIME, ETC.)</vt:lpstr>
      <vt:lpstr>MODULES ET BIBLIOTHÈQUES STANDARDS (MATH, RANDOM, DATETIME, ETC.)</vt:lpstr>
      <vt:lpstr>MODULES ET BIBLIOTHÈQUES STANDARDS (MATH, RANDOM, DATETIME, ETC.)</vt:lpstr>
      <vt:lpstr>MODULES ET BIBLIOTHÈQUES STANDARDS (MATH, RANDOM, DATETIME, ETC.)</vt:lpstr>
      <vt:lpstr>MODULES ET BIBLIOTHÈQUES STANDARDS (MATH, RANDOM, DATETIME, ETC.)</vt:lpstr>
      <vt:lpstr>MODULES ET BIBLIOTHÈQUES STANDARDS (MATH, RANDOM, DATETIME, ETC.)</vt:lpstr>
      <vt:lpstr>MODULES ET BIBLIOTHÈQUES STANDARDS (MATH, RANDOM, DATETIME, ETC.)</vt:lpstr>
      <vt:lpstr>MODULES ET BIBLIOTHÈQUES STANDARDS (MATH, RANDOM, DATETIME, ETC.)</vt:lpstr>
      <vt:lpstr>MODULES ET BIBLIOTHÈQUES STANDARDS (MATH, RANDOM, DATETIME, ETC.)</vt:lpstr>
      <vt:lpstr>MODULES ET BIBLIOTHÈQUES STANDARDS (MATH, RANDOM, DATETIME, ETC.)</vt:lpstr>
      <vt:lpstr>MODULES ET BIBLIOTHÈQUES STANDARDS (MATH, RANDOM, DATETIME, ETC.)</vt:lpstr>
      <vt:lpstr>MODULES ET BIBLIOTHÈQUES STANDARDS (MATH, RANDOM, DATETIME, ETC.)</vt:lpstr>
      <vt:lpstr>MODULES ET BIBLIOTHÈQUES STANDARDS (MATH, RANDOM, DATETIME, ETC.)</vt:lpstr>
      <vt:lpstr>MODULES ET BIBLIOTHÈQUES STANDARDS (MATH, RANDOM, DATETIME, ETC.)</vt:lpstr>
      <vt:lpstr>MODULES ET BIBLIOTHÈQUES STANDARDS (MATH, RANDOM, DATETIME, ETC.)</vt:lpstr>
      <vt:lpstr>MODULES ET BIBLIOTHÈQUES STANDARDS (MATH, RANDOM, DATETIME, ETC.)</vt:lpstr>
      <vt:lpstr>MODULES ET BIBLIOTHÈQUES STANDARDS (MATH, RANDOM, DATETIME, ETC.)</vt:lpstr>
      <vt:lpstr>MODULES ET BIBLIOTHÈQUES STANDARDS (MATH, RANDOM, DATETIME, ETC.)</vt:lpstr>
      <vt:lpstr>MODULES ET BIBLIOTHÈQUES STANDARDS (MATH, RANDOM, DATETIME, ETC.)</vt:lpstr>
      <vt:lpstr>MODULES ET BIBLIOTHÈQUES STANDARDS (MATH, RANDOM, DATETIME, ETC.)</vt:lpstr>
      <vt:lpstr>MODULES ET BIBLIOTHÈQUES STANDARDS (MATH, RANDOM, DATETIME, ETC.)</vt:lpstr>
      <vt:lpstr>Mise en pratique</vt:lpstr>
      <vt:lpstr>Exercice 1</vt:lpstr>
      <vt:lpstr>Exercice 2</vt:lpstr>
      <vt:lpstr>Exercice 3</vt:lpstr>
      <vt:lpstr>Exercice 4</vt:lpstr>
      <vt:lpstr>Exercice 5</vt:lpstr>
      <vt:lpstr>Exercice 6</vt:lpstr>
      <vt:lpstr>Exercice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FLORIAN MANCIERI</dc:creator>
  <cp:lastModifiedBy>SENOUCI Ilan</cp:lastModifiedBy>
  <cp:revision>37</cp:revision>
  <dcterms:created xsi:type="dcterms:W3CDTF">2025-02-20T12:45:07Z</dcterms:created>
  <dcterms:modified xsi:type="dcterms:W3CDTF">2025-02-26T11:13:23Z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0x010100232532FB4CA9D143BCD657C926E54139</vt:lpwstr>
  </property>
</Properties>
</file>