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Montserrat SemiBold"/>
      <p:regular r:id="rId27"/>
      <p:bold r:id="rId28"/>
      <p:italic r:id="rId29"/>
      <p:boldItalic r:id="rId30"/>
    </p:embeddedFont>
    <p:embeddedFont>
      <p:font typeface="Montserrat"/>
      <p:regular r:id="rId31"/>
      <p:bold r:id="rId32"/>
      <p:italic r:id="rId33"/>
      <p:boldItalic r:id="rId34"/>
    </p:embeddedFont>
    <p:embeddedFont>
      <p:font typeface="Inter"/>
      <p:regular r:id="rId35"/>
      <p:bold r:id="rId36"/>
    </p:embeddedFont>
    <p:embeddedFont>
      <p:font typeface="Fira Sans Extra Condensed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MontserratSemiBold-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Inter-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37" Type="http://schemas.openxmlformats.org/officeDocument/2006/relationships/font" Target="fonts/FiraSansExtraCondensedMedium-regular.fntdata"/><Relationship Id="rId14" Type="http://schemas.openxmlformats.org/officeDocument/2006/relationships/slide" Target="slides/slide10.xml"/><Relationship Id="rId36" Type="http://schemas.openxmlformats.org/officeDocument/2006/relationships/font" Target="fonts/Inter-bold.fntdata"/><Relationship Id="rId17" Type="http://schemas.openxmlformats.org/officeDocument/2006/relationships/slide" Target="slides/slide13.xml"/><Relationship Id="rId39" Type="http://schemas.openxmlformats.org/officeDocument/2006/relationships/font" Target="fonts/FiraSansExtraCondensedMedium-italic.fntdata"/><Relationship Id="rId16" Type="http://schemas.openxmlformats.org/officeDocument/2006/relationships/slide" Target="slides/slide12.xml"/><Relationship Id="rId38" Type="http://schemas.openxmlformats.org/officeDocument/2006/relationships/font" Target="fonts/FiraSansExtraCondensedMedium-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c1e4d1b2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c1e4d1b2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9fa940987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9fa940987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9fa940987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9fa940987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5c1e4d1b23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5c1e4d1b23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c1e4d1b23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c1e4d1b23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c1e4d1b23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c1e4d1b23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c1e4d1b23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c1e4d1b23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c1e4d1b23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c1e4d1b23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5c1e4d1b23_4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5c1e4d1b23_4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5c1e4d1b23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5c1e4d1b23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9469d1f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9469d1f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9fa940987_3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9fa940987_3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9fa940987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9fa940987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9fa940987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9fa940987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9469d1f4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9469d1f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9fa94098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9fa94098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c1e4d1b2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c1e4d1b2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c1e4d1b23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c1e4d1b23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c1e4d1b23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c1e4d1b23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c1e4d1b23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c1e4d1b23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c1e4d1b23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c1e4d1b23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6" name="Shape 56"/>
        <p:cNvGrpSpPr/>
        <p:nvPr/>
      </p:nvGrpSpPr>
      <p:grpSpPr>
        <a:xfrm>
          <a:off x="0" y="0"/>
          <a:ext cx="0" cy="0"/>
          <a:chOff x="0" y="0"/>
          <a:chExt cx="0" cy="0"/>
        </a:xfrm>
      </p:grpSpPr>
      <p:sp>
        <p:nvSpPr>
          <p:cNvPr id="57" name="Google Shape;57;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1" name="Shape 61"/>
        <p:cNvGrpSpPr/>
        <p:nvPr/>
      </p:nvGrpSpPr>
      <p:grpSpPr>
        <a:xfrm>
          <a:off x="0" y="0"/>
          <a:ext cx="0" cy="0"/>
          <a:chOff x="0" y="0"/>
          <a:chExt cx="0" cy="0"/>
        </a:xfrm>
      </p:grpSpPr>
      <p:sp>
        <p:nvSpPr>
          <p:cNvPr id="62" name="Google Shape;62;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63" name="Google Shape;63;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4" name="Google Shape;64;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6" name="Google Shape;66;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7" name="Google Shape;67;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9" name="Google Shape;69;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0" name="Google Shape;70;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2" name="Google Shape;72;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3" name="Google Shape;73;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5" name="Google Shape;75;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77" name="Shape 77"/>
        <p:cNvGrpSpPr/>
        <p:nvPr/>
      </p:nvGrpSpPr>
      <p:grpSpPr>
        <a:xfrm>
          <a:off x="0" y="0"/>
          <a:ext cx="0" cy="0"/>
          <a:chOff x="0" y="0"/>
          <a:chExt cx="0" cy="0"/>
        </a:xfrm>
      </p:grpSpPr>
      <p:sp>
        <p:nvSpPr>
          <p:cNvPr id="78" name="Google Shape;78;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79" name="Google Shape;79;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0" name="Google Shape;80;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1" name="Google Shape;81;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2" name="Google Shape;82;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3" name="Google Shape;83;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84" name="Shape 84"/>
        <p:cNvGrpSpPr/>
        <p:nvPr/>
      </p:nvGrpSpPr>
      <p:grpSpPr>
        <a:xfrm>
          <a:off x="0" y="0"/>
          <a:ext cx="0" cy="0"/>
          <a:chOff x="0" y="0"/>
          <a:chExt cx="0" cy="0"/>
        </a:xfrm>
      </p:grpSpPr>
      <p:sp>
        <p:nvSpPr>
          <p:cNvPr id="85" name="Google Shape;85;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86" name="Google Shape;86;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7" name="Google Shape;87;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88" name="Google Shape;88;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9" name="Google Shape;89;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90" name="Google Shape;90;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2" name="Shape 92"/>
        <p:cNvGrpSpPr/>
        <p:nvPr/>
      </p:nvGrpSpPr>
      <p:grpSpPr>
        <a:xfrm>
          <a:off x="0" y="0"/>
          <a:ext cx="0" cy="0"/>
          <a:chOff x="0" y="0"/>
          <a:chExt cx="0" cy="0"/>
        </a:xfrm>
      </p:grpSpPr>
      <p:sp>
        <p:nvSpPr>
          <p:cNvPr id="93" name="Google Shape;93;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4" name="Google Shape;94;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5" name="Google Shape;95;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6" name="Google Shape;96;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7" name="Google Shape;97;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8" name="Google Shape;98;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9" name="Google Shape;99;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00" name="Google Shape;100;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02" name="Shape 102"/>
        <p:cNvGrpSpPr/>
        <p:nvPr/>
      </p:nvGrpSpPr>
      <p:grpSpPr>
        <a:xfrm>
          <a:off x="0" y="0"/>
          <a:ext cx="0" cy="0"/>
          <a:chOff x="0" y="0"/>
          <a:chExt cx="0" cy="0"/>
        </a:xfrm>
      </p:grpSpPr>
      <p:sp>
        <p:nvSpPr>
          <p:cNvPr id="103" name="Google Shape;103;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4" name="Google Shape;104;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5" name="Google Shape;105;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6" name="Google Shape;106;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7" name="Google Shape;107;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8" name="Google Shape;108;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9" name="Google Shape;109;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0" name="Google Shape;110;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11" name="Google Shape;111;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2" name="Google Shape;112;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13" name="Google Shape;113;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14" name="Shape 114"/>
        <p:cNvGrpSpPr/>
        <p:nvPr/>
      </p:nvGrpSpPr>
      <p:grpSpPr>
        <a:xfrm>
          <a:off x="0" y="0"/>
          <a:ext cx="0" cy="0"/>
          <a:chOff x="0" y="0"/>
          <a:chExt cx="0" cy="0"/>
        </a:xfrm>
      </p:grpSpPr>
      <p:sp>
        <p:nvSpPr>
          <p:cNvPr id="115" name="Google Shape;115;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6" name="Google Shape;116;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17" name="Google Shape;117;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8" name="Google Shape;118;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19" name="Google Shape;119;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0" name="Google Shape;120;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21" name="Google Shape;121;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2" name="Google Shape;122;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23" name="Google Shape;123;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24" name="Google Shape;124;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26" name="Shape 126"/>
        <p:cNvGrpSpPr/>
        <p:nvPr/>
      </p:nvGrpSpPr>
      <p:grpSpPr>
        <a:xfrm>
          <a:off x="0" y="0"/>
          <a:ext cx="0" cy="0"/>
          <a:chOff x="0" y="0"/>
          <a:chExt cx="0" cy="0"/>
        </a:xfrm>
      </p:grpSpPr>
      <p:sp>
        <p:nvSpPr>
          <p:cNvPr id="127" name="Google Shape;127;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9" name="Google Shape;129;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 name="Google Shape;15;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6" name="Google Shape;16;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31" name="Shape 131"/>
        <p:cNvGrpSpPr/>
        <p:nvPr/>
      </p:nvGrpSpPr>
      <p:grpSpPr>
        <a:xfrm>
          <a:off x="0" y="0"/>
          <a:ext cx="0" cy="0"/>
          <a:chOff x="0" y="0"/>
          <a:chExt cx="0" cy="0"/>
        </a:xfrm>
      </p:grpSpPr>
      <p:sp>
        <p:nvSpPr>
          <p:cNvPr id="132" name="Google Shape;132;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36" name="Shape 136"/>
        <p:cNvGrpSpPr/>
        <p:nvPr/>
      </p:nvGrpSpPr>
      <p:grpSpPr>
        <a:xfrm>
          <a:off x="0" y="0"/>
          <a:ext cx="0" cy="0"/>
          <a:chOff x="0" y="0"/>
          <a:chExt cx="0" cy="0"/>
        </a:xfrm>
      </p:grpSpPr>
      <p:sp>
        <p:nvSpPr>
          <p:cNvPr id="137" name="Google Shape;137;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38" name="Shape 138"/>
        <p:cNvGrpSpPr/>
        <p:nvPr/>
      </p:nvGrpSpPr>
      <p:grpSpPr>
        <a:xfrm>
          <a:off x="0" y="0"/>
          <a:ext cx="0" cy="0"/>
          <a:chOff x="0" y="0"/>
          <a:chExt cx="0" cy="0"/>
        </a:xfrm>
      </p:grpSpPr>
      <p:sp>
        <p:nvSpPr>
          <p:cNvPr id="139" name="Google Shape;139;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0" name="Google Shape;140;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42" name="Shape 142"/>
        <p:cNvGrpSpPr/>
        <p:nvPr/>
      </p:nvGrpSpPr>
      <p:grpSpPr>
        <a:xfrm>
          <a:off x="0" y="0"/>
          <a:ext cx="0" cy="0"/>
          <a:chOff x="0" y="0"/>
          <a:chExt cx="0" cy="0"/>
        </a:xfrm>
      </p:grpSpPr>
      <p:sp>
        <p:nvSpPr>
          <p:cNvPr id="143" name="Google Shape;143;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4" name="Google Shape;144;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45" name="Google Shape;145;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46" name="Shape 146"/>
        <p:cNvGrpSpPr/>
        <p:nvPr/>
      </p:nvGrpSpPr>
      <p:grpSpPr>
        <a:xfrm>
          <a:off x="0" y="0"/>
          <a:ext cx="0" cy="0"/>
          <a:chOff x="0" y="0"/>
          <a:chExt cx="0" cy="0"/>
        </a:xfrm>
      </p:grpSpPr>
      <p:sp>
        <p:nvSpPr>
          <p:cNvPr id="147" name="Google Shape;147;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48" name="Google Shape;148;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49" name="Google Shape;149;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0" name="Google Shape;150;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1" name="Google Shape;151;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2" name="Google Shape;152;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3" name="Google Shape;153;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4" name="Google Shape;154;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56" name="Shape 156"/>
        <p:cNvGrpSpPr/>
        <p:nvPr/>
      </p:nvGrpSpPr>
      <p:grpSpPr>
        <a:xfrm>
          <a:off x="0" y="0"/>
          <a:ext cx="0" cy="0"/>
          <a:chOff x="0" y="0"/>
          <a:chExt cx="0" cy="0"/>
        </a:xfrm>
      </p:grpSpPr>
      <p:sp>
        <p:nvSpPr>
          <p:cNvPr id="157" name="Google Shape;157;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58" name="Google Shape;158;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59" name="Google Shape;159;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0" name="Google Shape;160;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1" name="Google Shape;161;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2" name="Google Shape;162;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63" name="Google Shape;163;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4" name="Google Shape;164;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5" name="Google Shape;165;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6" name="Google Shape;166;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7" name="Google Shape;167;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8" name="Google Shape;168;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9" name="Google Shape;169;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0" name="Google Shape;170;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72" name="Shape 172"/>
        <p:cNvGrpSpPr/>
        <p:nvPr/>
      </p:nvGrpSpPr>
      <p:grpSpPr>
        <a:xfrm>
          <a:off x="0" y="0"/>
          <a:ext cx="0" cy="0"/>
          <a:chOff x="0" y="0"/>
          <a:chExt cx="0" cy="0"/>
        </a:xfrm>
      </p:grpSpPr>
      <p:sp>
        <p:nvSpPr>
          <p:cNvPr id="173" name="Google Shape;173;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74" name="Google Shape;174;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b="1" lang="en"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2"/>
                </a:solidFill>
                <a:latin typeface="Montserrat"/>
                <a:ea typeface="Montserrat"/>
                <a:cs typeface="Montserrat"/>
                <a:sym typeface="Montserrat"/>
              </a:rPr>
              <a:t>, including icons by </a:t>
            </a:r>
            <a:r>
              <a:rPr b="1" lang="en"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2"/>
                </a:solidFill>
                <a:latin typeface="Montserrat"/>
                <a:ea typeface="Montserrat"/>
                <a:cs typeface="Montserrat"/>
                <a:sym typeface="Montserrat"/>
              </a:rPr>
              <a:t>, and infographics &amp; images by </a:t>
            </a:r>
            <a:r>
              <a:rPr b="1" lang="en"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0" name="Google Shape;20;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4" name="Google Shape;24;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5" name="Google Shape;25;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 name="Google Shape;26;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1" name="Google Shape;31;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4" name="Google Shape;44;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713225" y="544075"/>
            <a:ext cx="4264800" cy="1541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accent1"/>
                </a:solidFill>
                <a:latin typeface="Inter"/>
                <a:ea typeface="Inter"/>
                <a:cs typeface="Inter"/>
                <a:sym typeface="Inter"/>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28"/>
          <p:cNvSpPr txBox="1"/>
          <p:nvPr>
            <p:ph type="ctrTitle"/>
          </p:nvPr>
        </p:nvSpPr>
        <p:spPr>
          <a:xfrm>
            <a:off x="1736975" y="1178700"/>
            <a:ext cx="6865200" cy="27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Analyzing the factors influencing</a:t>
            </a:r>
            <a:r>
              <a:rPr lang="en">
                <a:solidFill>
                  <a:schemeClr val="accent1"/>
                </a:solidFill>
              </a:rPr>
              <a:t> </a:t>
            </a:r>
            <a:r>
              <a:rPr lang="en">
                <a:solidFill>
                  <a:srgbClr val="4A8CFF"/>
                </a:solidFill>
              </a:rPr>
              <a:t>Employee Attrition</a:t>
            </a:r>
            <a:endParaRPr>
              <a:solidFill>
                <a:srgbClr val="4A8C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Analysis</a:t>
            </a:r>
            <a:endParaRPr/>
          </a:p>
        </p:txBody>
      </p:sp>
      <p:sp>
        <p:nvSpPr>
          <p:cNvPr id="252" name="Google Shape;252;p37"/>
          <p:cNvSpPr txBox="1"/>
          <p:nvPr>
            <p:ph idx="2" type="title"/>
          </p:nvPr>
        </p:nvSpPr>
        <p:spPr>
          <a:xfrm>
            <a:off x="3968350" y="126232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8"/>
          <p:cNvPicPr preferRelativeResize="0"/>
          <p:nvPr/>
        </p:nvPicPr>
        <p:blipFill>
          <a:blip r:embed="rId3">
            <a:alphaModFix/>
          </a:blip>
          <a:stretch>
            <a:fillRect/>
          </a:stretch>
        </p:blipFill>
        <p:spPr>
          <a:xfrm>
            <a:off x="0" y="0"/>
            <a:ext cx="9144000" cy="5286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779900" y="145150"/>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is attrition dependent on different </a:t>
            </a:r>
            <a:r>
              <a:rPr lang="en">
                <a:solidFill>
                  <a:schemeClr val="accent3"/>
                </a:solidFill>
              </a:rPr>
              <a:t>age groups</a:t>
            </a:r>
            <a:r>
              <a:rPr lang="en"/>
              <a:t>?</a:t>
            </a:r>
            <a:endParaRPr/>
          </a:p>
        </p:txBody>
      </p:sp>
      <p:pic>
        <p:nvPicPr>
          <p:cNvPr id="263" name="Google Shape;263;p39"/>
          <p:cNvPicPr preferRelativeResize="0"/>
          <p:nvPr/>
        </p:nvPicPr>
        <p:blipFill>
          <a:blip r:embed="rId3">
            <a:alphaModFix/>
          </a:blip>
          <a:stretch>
            <a:fillRect/>
          </a:stretch>
        </p:blipFill>
        <p:spPr>
          <a:xfrm>
            <a:off x="162750" y="1464375"/>
            <a:ext cx="4419600" cy="3143250"/>
          </a:xfrm>
          <a:prstGeom prst="rect">
            <a:avLst/>
          </a:prstGeom>
          <a:noFill/>
          <a:ln>
            <a:noFill/>
          </a:ln>
        </p:spPr>
      </p:pic>
      <p:sp>
        <p:nvSpPr>
          <p:cNvPr id="264" name="Google Shape;264;p39"/>
          <p:cNvSpPr txBox="1"/>
          <p:nvPr/>
        </p:nvSpPr>
        <p:spPr>
          <a:xfrm>
            <a:off x="4948950" y="1533963"/>
            <a:ext cx="3829200" cy="138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Employees under the age of 25 have the highest quit rate, followed by those between the ages of 25 and 34. As age increases, employees tend to be more engaged.</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697100" y="145150"/>
            <a:ext cx="80811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a:t>
            </a:r>
            <a:r>
              <a:rPr lang="en">
                <a:solidFill>
                  <a:schemeClr val="accent3"/>
                </a:solidFill>
              </a:rPr>
              <a:t>work duration in current role</a:t>
            </a:r>
            <a:r>
              <a:rPr lang="en"/>
              <a:t> impact attrition?</a:t>
            </a:r>
            <a:endParaRPr/>
          </a:p>
        </p:txBody>
      </p:sp>
      <p:pic>
        <p:nvPicPr>
          <p:cNvPr id="270" name="Google Shape;270;p40"/>
          <p:cNvPicPr preferRelativeResize="0"/>
          <p:nvPr/>
        </p:nvPicPr>
        <p:blipFill>
          <a:blip r:embed="rId3">
            <a:alphaModFix/>
          </a:blip>
          <a:stretch>
            <a:fillRect/>
          </a:stretch>
        </p:blipFill>
        <p:spPr>
          <a:xfrm>
            <a:off x="0" y="1233850"/>
            <a:ext cx="5019675" cy="3495675"/>
          </a:xfrm>
          <a:prstGeom prst="rect">
            <a:avLst/>
          </a:prstGeom>
          <a:noFill/>
          <a:ln>
            <a:noFill/>
          </a:ln>
        </p:spPr>
      </p:pic>
      <p:sp>
        <p:nvSpPr>
          <p:cNvPr id="271" name="Google Shape;271;p40"/>
          <p:cNvSpPr txBox="1"/>
          <p:nvPr/>
        </p:nvSpPr>
        <p:spPr>
          <a:xfrm>
            <a:off x="5259425" y="1233838"/>
            <a:ext cx="3829200" cy="138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People are more prone to leave the organization in the starting years on their role. When people are in the same role for a long period of time, they tend to stay longer for moving in an upward role.</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427200" y="41650"/>
            <a:ext cx="8289600" cy="5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a:t>
            </a:r>
            <a:r>
              <a:rPr lang="en">
                <a:solidFill>
                  <a:schemeClr val="accent3"/>
                </a:solidFill>
              </a:rPr>
              <a:t>w</a:t>
            </a:r>
            <a:r>
              <a:rPr lang="en">
                <a:solidFill>
                  <a:schemeClr val="accent3"/>
                </a:solidFill>
              </a:rPr>
              <a:t>ork experience</a:t>
            </a:r>
            <a:r>
              <a:rPr lang="en"/>
              <a:t> affect attrition?</a:t>
            </a:r>
            <a:endParaRPr/>
          </a:p>
        </p:txBody>
      </p:sp>
      <p:pic>
        <p:nvPicPr>
          <p:cNvPr id="277" name="Google Shape;277;p41"/>
          <p:cNvPicPr preferRelativeResize="0"/>
          <p:nvPr/>
        </p:nvPicPr>
        <p:blipFill>
          <a:blip r:embed="rId3">
            <a:alphaModFix/>
          </a:blip>
          <a:stretch>
            <a:fillRect/>
          </a:stretch>
        </p:blipFill>
        <p:spPr>
          <a:xfrm>
            <a:off x="1081075" y="697450"/>
            <a:ext cx="6981825" cy="3000375"/>
          </a:xfrm>
          <a:prstGeom prst="rect">
            <a:avLst/>
          </a:prstGeom>
          <a:noFill/>
          <a:ln>
            <a:noFill/>
          </a:ln>
        </p:spPr>
      </p:pic>
      <p:sp>
        <p:nvSpPr>
          <p:cNvPr id="278" name="Google Shape;278;p41"/>
          <p:cNvSpPr txBox="1"/>
          <p:nvPr/>
        </p:nvSpPr>
        <p:spPr>
          <a:xfrm>
            <a:off x="1081075" y="3759025"/>
            <a:ext cx="7635600" cy="92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Montserrat"/>
                <a:ea typeface="Montserrat"/>
                <a:cs typeface="Montserrat"/>
                <a:sym typeface="Montserrat"/>
              </a:rPr>
              <a:t>Employees who started their career with the company, have a higher chances of leaving the organization to a different company. People who have gained much experience, working in multiple companies tend to stay in the company they join.</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779900" y="62350"/>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 </a:t>
            </a:r>
            <a:r>
              <a:rPr lang="en">
                <a:solidFill>
                  <a:schemeClr val="accent3"/>
                </a:solidFill>
              </a:rPr>
              <a:t>marital status</a:t>
            </a:r>
            <a:r>
              <a:rPr lang="en"/>
              <a:t> related to the decision to quit or not?</a:t>
            </a:r>
            <a:endParaRPr/>
          </a:p>
        </p:txBody>
      </p:sp>
      <p:pic>
        <p:nvPicPr>
          <p:cNvPr id="284" name="Google Shape;284;p42"/>
          <p:cNvPicPr preferRelativeResize="0"/>
          <p:nvPr/>
        </p:nvPicPr>
        <p:blipFill>
          <a:blip r:embed="rId3">
            <a:alphaModFix/>
          </a:blip>
          <a:stretch>
            <a:fillRect/>
          </a:stretch>
        </p:blipFill>
        <p:spPr>
          <a:xfrm>
            <a:off x="638800" y="757800"/>
            <a:ext cx="2405875" cy="3986525"/>
          </a:xfrm>
          <a:prstGeom prst="rect">
            <a:avLst/>
          </a:prstGeom>
          <a:noFill/>
          <a:ln>
            <a:noFill/>
          </a:ln>
        </p:spPr>
      </p:pic>
      <p:sp>
        <p:nvSpPr>
          <p:cNvPr id="285" name="Google Shape;285;p42"/>
          <p:cNvSpPr txBox="1"/>
          <p:nvPr/>
        </p:nvSpPr>
        <p:spPr>
          <a:xfrm>
            <a:off x="3383900" y="1479900"/>
            <a:ext cx="51042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Single employees has the highest turnover rate. This can be seen that young and free people (not having to worry about family) tend to jump work to experience many different working environments and find jobs that match their interests.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779900" y="145150"/>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a:t>
            </a:r>
            <a:r>
              <a:rPr lang="en">
                <a:solidFill>
                  <a:schemeClr val="accent3"/>
                </a:solidFill>
              </a:rPr>
              <a:t>managers</a:t>
            </a:r>
            <a:r>
              <a:rPr lang="en"/>
              <a:t> a reason for people resigning?</a:t>
            </a:r>
            <a:endParaRPr/>
          </a:p>
        </p:txBody>
      </p:sp>
      <p:pic>
        <p:nvPicPr>
          <p:cNvPr id="291" name="Google Shape;291;p43"/>
          <p:cNvPicPr preferRelativeResize="0"/>
          <p:nvPr/>
        </p:nvPicPr>
        <p:blipFill>
          <a:blip r:embed="rId3">
            <a:alphaModFix/>
          </a:blip>
          <a:stretch>
            <a:fillRect/>
          </a:stretch>
        </p:blipFill>
        <p:spPr>
          <a:xfrm>
            <a:off x="0" y="1244200"/>
            <a:ext cx="5000625" cy="3476625"/>
          </a:xfrm>
          <a:prstGeom prst="rect">
            <a:avLst/>
          </a:prstGeom>
          <a:noFill/>
          <a:ln>
            <a:noFill/>
          </a:ln>
        </p:spPr>
      </p:pic>
      <p:sp>
        <p:nvSpPr>
          <p:cNvPr id="292" name="Google Shape;292;p43"/>
          <p:cNvSpPr txBox="1"/>
          <p:nvPr/>
        </p:nvSpPr>
        <p:spPr>
          <a:xfrm>
            <a:off x="5176625" y="1244200"/>
            <a:ext cx="38085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People frequently quit their job at the beginning, when their time with their manager is relatively short, taking into account their relationship with past supervisors. When employees believe they need improvement, they often look for a change after two years. People frequently seek a change when they have worked with a manager for a period of time that is significantly longer. However, individuals are happy with their work when they spend a lot of time with their management. As a result, the likelihood of an employee quitting is quite low.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717900" y="62350"/>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 </a:t>
            </a:r>
            <a:r>
              <a:rPr lang="en">
                <a:solidFill>
                  <a:schemeClr val="accent3"/>
                </a:solidFill>
              </a:rPr>
              <a:t>business trips</a:t>
            </a:r>
            <a:r>
              <a:rPr lang="en"/>
              <a:t> affect an employee's decision to quit?</a:t>
            </a:r>
            <a:endParaRPr/>
          </a:p>
        </p:txBody>
      </p:sp>
      <p:pic>
        <p:nvPicPr>
          <p:cNvPr id="298" name="Google Shape;298;p44"/>
          <p:cNvPicPr preferRelativeResize="0"/>
          <p:nvPr/>
        </p:nvPicPr>
        <p:blipFill>
          <a:blip r:embed="rId3">
            <a:alphaModFix/>
          </a:blip>
          <a:stretch>
            <a:fillRect/>
          </a:stretch>
        </p:blipFill>
        <p:spPr>
          <a:xfrm>
            <a:off x="1333500" y="1137475"/>
            <a:ext cx="6477000" cy="2723650"/>
          </a:xfrm>
          <a:prstGeom prst="rect">
            <a:avLst/>
          </a:prstGeom>
          <a:noFill/>
          <a:ln>
            <a:noFill/>
          </a:ln>
        </p:spPr>
      </p:pic>
      <p:sp>
        <p:nvSpPr>
          <p:cNvPr id="299" name="Google Shape;299;p44"/>
          <p:cNvSpPr txBox="1"/>
          <p:nvPr/>
        </p:nvSpPr>
        <p:spPr>
          <a:xfrm>
            <a:off x="1333500" y="3861125"/>
            <a:ext cx="7092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Highest employee attrition can be observed by those employees who travels frequently and for employees who do not have to travel for work, they are less likely to give up their current job.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779900" y="145150"/>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the </a:t>
            </a:r>
            <a:r>
              <a:rPr lang="en">
                <a:solidFill>
                  <a:schemeClr val="accent3"/>
                </a:solidFill>
              </a:rPr>
              <a:t>environment satisfaction</a:t>
            </a:r>
            <a:r>
              <a:rPr lang="en"/>
              <a:t> impact attrition?</a:t>
            </a:r>
            <a:endParaRPr/>
          </a:p>
        </p:txBody>
      </p:sp>
      <p:pic>
        <p:nvPicPr>
          <p:cNvPr id="305" name="Google Shape;305;p45"/>
          <p:cNvPicPr preferRelativeResize="0"/>
          <p:nvPr/>
        </p:nvPicPr>
        <p:blipFill>
          <a:blip r:embed="rId3">
            <a:alphaModFix/>
          </a:blip>
          <a:stretch>
            <a:fillRect/>
          </a:stretch>
        </p:blipFill>
        <p:spPr>
          <a:xfrm>
            <a:off x="0" y="1471875"/>
            <a:ext cx="5029200" cy="2847975"/>
          </a:xfrm>
          <a:prstGeom prst="rect">
            <a:avLst/>
          </a:prstGeom>
          <a:noFill/>
          <a:ln>
            <a:noFill/>
          </a:ln>
        </p:spPr>
      </p:pic>
      <p:sp>
        <p:nvSpPr>
          <p:cNvPr id="306" name="Google Shape;306;p45"/>
          <p:cNvSpPr txBox="1"/>
          <p:nvPr/>
        </p:nvSpPr>
        <p:spPr>
          <a:xfrm>
            <a:off x="5425000" y="1471875"/>
            <a:ext cx="34359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When the satisfaction level is low and medium, the chances of people leaving the organization slightly decreases. This is indicative of the better hopes with which people stay in an organization.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1150825" y="145150"/>
            <a:ext cx="69858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self </a:t>
            </a:r>
            <a:r>
              <a:rPr lang="en">
                <a:solidFill>
                  <a:schemeClr val="accent3"/>
                </a:solidFill>
              </a:rPr>
              <a:t>job satisfaction</a:t>
            </a:r>
            <a:r>
              <a:rPr lang="en"/>
              <a:t> impact attrition?</a:t>
            </a:r>
            <a:endParaRPr/>
          </a:p>
        </p:txBody>
      </p:sp>
      <p:pic>
        <p:nvPicPr>
          <p:cNvPr id="312" name="Google Shape;312;p46"/>
          <p:cNvPicPr preferRelativeResize="0"/>
          <p:nvPr/>
        </p:nvPicPr>
        <p:blipFill>
          <a:blip r:embed="rId3">
            <a:alphaModFix/>
          </a:blip>
          <a:stretch>
            <a:fillRect/>
          </a:stretch>
        </p:blipFill>
        <p:spPr>
          <a:xfrm>
            <a:off x="0" y="1461525"/>
            <a:ext cx="5000625" cy="2857500"/>
          </a:xfrm>
          <a:prstGeom prst="rect">
            <a:avLst/>
          </a:prstGeom>
          <a:noFill/>
          <a:ln>
            <a:noFill/>
          </a:ln>
        </p:spPr>
      </p:pic>
      <p:sp>
        <p:nvSpPr>
          <p:cNvPr id="313" name="Google Shape;313;p46"/>
          <p:cNvSpPr txBox="1"/>
          <p:nvPr/>
        </p:nvSpPr>
        <p:spPr>
          <a:xfrm>
            <a:off x="5371175" y="1627125"/>
            <a:ext cx="3468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With an increasing job satisfaction, the attrition rates decrease, except for employees with a high level of satisfaction, they tend to quit 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87" name="Google Shape;187;p29"/>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88" name="Google Shape;188;p29"/>
          <p:cNvSpPr txBox="1"/>
          <p:nvPr>
            <p:ph idx="3" type="title"/>
          </p:nvPr>
        </p:nvSpPr>
        <p:spPr>
          <a:xfrm>
            <a:off x="717800" y="1521025"/>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89" name="Google Shape;189;p29"/>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 to the topic and the dataset</a:t>
            </a:r>
            <a:endParaRPr/>
          </a:p>
        </p:txBody>
      </p:sp>
      <p:sp>
        <p:nvSpPr>
          <p:cNvPr id="190" name="Google Shape;190;p29"/>
          <p:cNvSpPr txBox="1"/>
          <p:nvPr>
            <p:ph idx="4" type="ctrTitle"/>
          </p:nvPr>
        </p:nvSpPr>
        <p:spPr>
          <a:xfrm>
            <a:off x="6275800" y="1446813"/>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Preparation</a:t>
            </a:r>
            <a:endParaRPr/>
          </a:p>
        </p:txBody>
      </p:sp>
      <p:sp>
        <p:nvSpPr>
          <p:cNvPr id="191" name="Google Shape;191;p29"/>
          <p:cNvSpPr txBox="1"/>
          <p:nvPr>
            <p:ph idx="5" type="title"/>
          </p:nvPr>
        </p:nvSpPr>
        <p:spPr>
          <a:xfrm>
            <a:off x="4686400" y="1521025"/>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92" name="Google Shape;192;p29"/>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preprocessing for analysis</a:t>
            </a:r>
            <a:endParaRPr/>
          </a:p>
          <a:p>
            <a:pPr indent="0" lvl="0" marL="0" rtl="0" algn="l">
              <a:spcBef>
                <a:spcPts val="0"/>
              </a:spcBef>
              <a:spcAft>
                <a:spcPts val="0"/>
              </a:spcAft>
              <a:buNone/>
            </a:pPr>
            <a:r>
              <a:t/>
            </a:r>
            <a:endParaRPr/>
          </a:p>
        </p:txBody>
      </p:sp>
      <p:sp>
        <p:nvSpPr>
          <p:cNvPr id="193" name="Google Shape;193;p29"/>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t>
            </a:r>
            <a:endParaRPr/>
          </a:p>
        </p:txBody>
      </p:sp>
      <p:sp>
        <p:nvSpPr>
          <p:cNvPr id="194" name="Google Shape;194;p29"/>
          <p:cNvSpPr txBox="1"/>
          <p:nvPr>
            <p:ph idx="8" type="title"/>
          </p:nvPr>
        </p:nvSpPr>
        <p:spPr>
          <a:xfrm>
            <a:off x="717800" y="2960450"/>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95" name="Google Shape;195;p29"/>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Exploratory data analysis</a:t>
            </a:r>
            <a:endParaRPr/>
          </a:p>
          <a:p>
            <a:pPr indent="0" lvl="0" marL="0" rtl="0" algn="l">
              <a:spcBef>
                <a:spcPts val="0"/>
              </a:spcBef>
              <a:spcAft>
                <a:spcPts val="0"/>
              </a:spcAft>
              <a:buNone/>
            </a:pPr>
            <a:r>
              <a:t/>
            </a:r>
            <a:endParaRPr/>
          </a:p>
        </p:txBody>
      </p:sp>
      <p:sp>
        <p:nvSpPr>
          <p:cNvPr id="196" name="Google Shape;196;p29"/>
          <p:cNvSpPr txBox="1"/>
          <p:nvPr>
            <p:ph idx="13" type="ctrTitle"/>
          </p:nvPr>
        </p:nvSpPr>
        <p:spPr>
          <a:xfrm>
            <a:off x="6275650" y="2868775"/>
            <a:ext cx="23472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197" name="Google Shape;197;p29"/>
          <p:cNvSpPr txBox="1"/>
          <p:nvPr>
            <p:ph idx="14" type="title"/>
          </p:nvPr>
        </p:nvSpPr>
        <p:spPr>
          <a:xfrm>
            <a:off x="4686400" y="2960450"/>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98" name="Google Shape;198;p29"/>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Draw conclusions and offer solutions</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713375" y="2227050"/>
            <a:ext cx="620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319" name="Google Shape;319;p47"/>
          <p:cNvSpPr txBox="1"/>
          <p:nvPr>
            <p:ph idx="2" type="title"/>
          </p:nvPr>
        </p:nvSpPr>
        <p:spPr>
          <a:xfrm>
            <a:off x="713300" y="1262325"/>
            <a:ext cx="4462500" cy="11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325" name="Google Shape;325;p48"/>
          <p:cNvSpPr txBox="1"/>
          <p:nvPr/>
        </p:nvSpPr>
        <p:spPr>
          <a:xfrm>
            <a:off x="717800" y="1117700"/>
            <a:ext cx="66426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The below recommendations is based on the key findings related to reducing attrition rate.</a:t>
            </a:r>
            <a:endParaRPr>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just">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Implement strategies to address the specific needs and career aspirations of employees across different age groups.</a:t>
            </a:r>
            <a:endParaRPr>
              <a:solidFill>
                <a:schemeClr val="dk1"/>
              </a:solidFill>
              <a:latin typeface="Montserrat"/>
              <a:ea typeface="Montserrat"/>
              <a:cs typeface="Montserrat"/>
              <a:sym typeface="Montserrat"/>
            </a:endParaRPr>
          </a:p>
          <a:p>
            <a:pPr indent="-317500" lvl="0" marL="457200" rtl="0" algn="just">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Regularly review and benchmark compensation packages to ensure they are competitive in the market.</a:t>
            </a:r>
            <a:endParaRPr>
              <a:solidFill>
                <a:schemeClr val="dk1"/>
              </a:solidFill>
              <a:latin typeface="Montserrat"/>
              <a:ea typeface="Montserrat"/>
              <a:cs typeface="Montserrat"/>
              <a:sym typeface="Montserrat"/>
            </a:endParaRPr>
          </a:p>
          <a:p>
            <a:pPr indent="-317500" lvl="0" marL="457200" rtl="0" algn="just">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Provide opportunities for career advancement, skill development, and cross-functional training.</a:t>
            </a:r>
            <a:endParaRPr>
              <a:solidFill>
                <a:schemeClr val="dk1"/>
              </a:solidFill>
              <a:latin typeface="Montserrat"/>
              <a:ea typeface="Montserrat"/>
              <a:cs typeface="Montserrat"/>
              <a:sym typeface="Montserrat"/>
            </a:endParaRPr>
          </a:p>
          <a:p>
            <a:pPr indent="-317500" lvl="0" marL="457200" rtl="0" algn="just">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Enhance employee engagement and job satisfaction by offering a supportive work environment.</a:t>
            </a:r>
            <a:endParaRPr>
              <a:solidFill>
                <a:schemeClr val="dk1"/>
              </a:solidFill>
              <a:latin typeface="Montserrat"/>
              <a:ea typeface="Montserrat"/>
              <a:cs typeface="Montserrat"/>
              <a:sym typeface="Montserrat"/>
            </a:endParaRPr>
          </a:p>
          <a:p>
            <a:pPr indent="-317500" lvl="0" marL="457200" rtl="0" algn="just">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Focus on improving factors such as environment satisfaction, job involvement, job satisfaction, work-life balance, and managing overtime demands.</a:t>
            </a:r>
            <a:endParaRPr>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351950" y="1743000"/>
            <a:ext cx="6440100" cy="165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THANK YOU FOR YOUR ATTENTION</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204" name="Google Shape;204;p30"/>
          <p:cNvSpPr txBox="1"/>
          <p:nvPr>
            <p:ph idx="2" type="title"/>
          </p:nvPr>
        </p:nvSpPr>
        <p:spPr>
          <a:xfrm>
            <a:off x="3968350" y="126232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Problem</a:t>
            </a:r>
            <a:endParaRPr/>
          </a:p>
        </p:txBody>
      </p:sp>
      <p:sp>
        <p:nvSpPr>
          <p:cNvPr id="210" name="Google Shape;210;p31"/>
          <p:cNvSpPr txBox="1"/>
          <p:nvPr>
            <p:ph idx="1" type="subTitle"/>
          </p:nvPr>
        </p:nvSpPr>
        <p:spPr>
          <a:xfrm>
            <a:off x="3562150" y="2142600"/>
            <a:ext cx="4487700" cy="181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In a work environment, Employee Attrition describes an unanticipated attrition of the workforce. The causes of this decline are all unavoidable reasons such as retirement, resignation, employee loss of work capacity or sudden death. Companies with high workforce attrition rates often face the risk of abusing internal resources.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the Dataset</a:t>
            </a:r>
            <a:endParaRPr/>
          </a:p>
        </p:txBody>
      </p:sp>
      <p:sp>
        <p:nvSpPr>
          <p:cNvPr id="216" name="Google Shape;216;p32"/>
          <p:cNvSpPr txBox="1"/>
          <p:nvPr>
            <p:ph idx="1" type="body"/>
          </p:nvPr>
        </p:nvSpPr>
        <p:spPr>
          <a:xfrm>
            <a:off x="1156525" y="2096100"/>
            <a:ext cx="4889400" cy="201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This is a fictional dataset created by IBM data scientists. Includes more than 35 attributes, it provides a comprehensive and diverse analysis of an organization's employees, focusing on areas such as employee attrition, personal and work-related factors, and resources. </a:t>
            </a:r>
            <a:endParaRPr/>
          </a:p>
        </p:txBody>
      </p:sp>
      <p:sp>
        <p:nvSpPr>
          <p:cNvPr id="217" name="Google Shape;217;p32"/>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Preparation</a:t>
            </a:r>
            <a:endParaRPr/>
          </a:p>
        </p:txBody>
      </p:sp>
      <p:sp>
        <p:nvSpPr>
          <p:cNvPr id="224" name="Google Shape;224;p33"/>
          <p:cNvSpPr txBox="1"/>
          <p:nvPr>
            <p:ph idx="2" type="title"/>
          </p:nvPr>
        </p:nvSpPr>
        <p:spPr>
          <a:xfrm>
            <a:off x="713300" y="1262325"/>
            <a:ext cx="4462500" cy="11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idx="1" type="subTitle"/>
          </p:nvPr>
        </p:nvSpPr>
        <p:spPr>
          <a:xfrm>
            <a:off x="717800" y="691725"/>
            <a:ext cx="6518400" cy="23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1"/>
                </a:solidFill>
              </a:rPr>
              <a:t>1) Import data</a:t>
            </a:r>
            <a:r>
              <a:rPr lang="en">
                <a:solidFill>
                  <a:schemeClr val="accent1"/>
                </a:solidFill>
              </a:rPr>
              <a:t> </a:t>
            </a:r>
            <a:endParaRPr/>
          </a:p>
          <a:p>
            <a:pPr indent="0" lvl="0" marL="0" marR="50800" rtl="0" algn="l">
              <a:spcBef>
                <a:spcPts val="1600"/>
              </a:spcBef>
              <a:spcAft>
                <a:spcPts val="0"/>
              </a:spcAft>
              <a:buNone/>
            </a:pPr>
            <a:r>
              <a:t/>
            </a:r>
            <a:endParaRPr/>
          </a:p>
          <a:p>
            <a:pPr indent="0" lvl="0" marL="0" rtl="0" algn="l">
              <a:spcBef>
                <a:spcPts val="1600"/>
              </a:spcBef>
              <a:spcAft>
                <a:spcPts val="0"/>
              </a:spcAft>
              <a:buNone/>
            </a:pPr>
            <a:r>
              <a:rPr b="1" lang="en">
                <a:solidFill>
                  <a:schemeClr val="accent1"/>
                </a:solidFill>
              </a:rPr>
              <a:t>2) Remove unnecessary columns</a:t>
            </a:r>
            <a:endParaRPr b="1">
              <a:solidFill>
                <a:schemeClr val="accent1"/>
              </a:solidFill>
            </a:endParaRPr>
          </a:p>
          <a:p>
            <a:pPr indent="0" lvl="0" marL="0" rtl="0" algn="l">
              <a:spcBef>
                <a:spcPts val="1600"/>
              </a:spcBef>
              <a:spcAft>
                <a:spcPts val="1600"/>
              </a:spcAft>
              <a:buClr>
                <a:schemeClr val="dk1"/>
              </a:buClr>
              <a:buSzPts val="1100"/>
              <a:buFont typeface="Arial"/>
              <a:buNone/>
            </a:pPr>
            <a:r>
              <a:rPr lang="en">
                <a:solidFill>
                  <a:schemeClr val="accent1"/>
                </a:solidFill>
              </a:rPr>
              <a:t> </a:t>
            </a:r>
            <a:endParaRPr/>
          </a:p>
        </p:txBody>
      </p:sp>
      <p:pic>
        <p:nvPicPr>
          <p:cNvPr id="230" name="Google Shape;230;p34"/>
          <p:cNvPicPr preferRelativeResize="0"/>
          <p:nvPr/>
        </p:nvPicPr>
        <p:blipFill>
          <a:blip r:embed="rId3">
            <a:alphaModFix/>
          </a:blip>
          <a:stretch>
            <a:fillRect/>
          </a:stretch>
        </p:blipFill>
        <p:spPr>
          <a:xfrm>
            <a:off x="717800" y="1129200"/>
            <a:ext cx="5524500" cy="342900"/>
          </a:xfrm>
          <a:prstGeom prst="rect">
            <a:avLst/>
          </a:prstGeom>
          <a:noFill/>
          <a:ln>
            <a:noFill/>
          </a:ln>
        </p:spPr>
      </p:pic>
      <p:pic>
        <p:nvPicPr>
          <p:cNvPr id="231" name="Google Shape;231;p34"/>
          <p:cNvPicPr preferRelativeResize="0"/>
          <p:nvPr/>
        </p:nvPicPr>
        <p:blipFill>
          <a:blip r:embed="rId4">
            <a:alphaModFix/>
          </a:blip>
          <a:stretch>
            <a:fillRect/>
          </a:stretch>
        </p:blipFill>
        <p:spPr>
          <a:xfrm>
            <a:off x="717800" y="2028125"/>
            <a:ext cx="5667375" cy="74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idx="1" type="subTitle"/>
          </p:nvPr>
        </p:nvSpPr>
        <p:spPr>
          <a:xfrm>
            <a:off x="623025" y="128325"/>
            <a:ext cx="7285800" cy="50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1"/>
                </a:solidFill>
              </a:rPr>
              <a:t>3</a:t>
            </a:r>
            <a:r>
              <a:rPr b="1" lang="en">
                <a:solidFill>
                  <a:schemeClr val="accent1"/>
                </a:solidFill>
              </a:rPr>
              <a:t>) Check for duplicate and missing values</a:t>
            </a:r>
            <a:r>
              <a:rPr lang="en">
                <a:solidFill>
                  <a:schemeClr val="accent1"/>
                </a:solidFill>
              </a:rPr>
              <a:t> </a:t>
            </a:r>
            <a:endParaRPr/>
          </a:p>
          <a:p>
            <a:pPr indent="0" lvl="0" marL="0" marR="50800" rtl="0" algn="l">
              <a:spcBef>
                <a:spcPts val="1600"/>
              </a:spcBef>
              <a:spcAft>
                <a:spcPts val="0"/>
              </a:spcAft>
              <a:buNone/>
            </a:pPr>
            <a:r>
              <a:t/>
            </a:r>
            <a:endParaRPr/>
          </a:p>
          <a:p>
            <a:pPr indent="0" lvl="0" marL="0" rtl="0" algn="l">
              <a:spcBef>
                <a:spcPts val="1600"/>
              </a:spcBef>
              <a:spcAft>
                <a:spcPts val="0"/>
              </a:spcAft>
              <a:buNone/>
            </a:pPr>
            <a:r>
              <a:t/>
            </a:r>
            <a:endParaRPr b="1">
              <a:solidFill>
                <a:schemeClr val="accent1"/>
              </a:solidFill>
            </a:endParaRPr>
          </a:p>
          <a:p>
            <a:pPr indent="0" lvl="0" marL="0" rtl="0" algn="l">
              <a:spcBef>
                <a:spcPts val="1600"/>
              </a:spcBef>
              <a:spcAft>
                <a:spcPts val="1600"/>
              </a:spcAft>
              <a:buNone/>
            </a:pPr>
            <a:r>
              <a:rPr lang="en">
                <a:solidFill>
                  <a:schemeClr val="accent1"/>
                </a:solidFill>
              </a:rPr>
              <a:t> </a:t>
            </a:r>
            <a:endParaRPr/>
          </a:p>
        </p:txBody>
      </p:sp>
      <p:pic>
        <p:nvPicPr>
          <p:cNvPr id="237" name="Google Shape;237;p35"/>
          <p:cNvPicPr preferRelativeResize="0"/>
          <p:nvPr/>
        </p:nvPicPr>
        <p:blipFill>
          <a:blip r:embed="rId3">
            <a:alphaModFix/>
          </a:blip>
          <a:stretch>
            <a:fillRect/>
          </a:stretch>
        </p:blipFill>
        <p:spPr>
          <a:xfrm>
            <a:off x="623025" y="577425"/>
            <a:ext cx="2228850" cy="685800"/>
          </a:xfrm>
          <a:prstGeom prst="rect">
            <a:avLst/>
          </a:prstGeom>
          <a:noFill/>
          <a:ln>
            <a:noFill/>
          </a:ln>
        </p:spPr>
      </p:pic>
      <p:sp>
        <p:nvSpPr>
          <p:cNvPr id="238" name="Google Shape;238;p35"/>
          <p:cNvSpPr txBox="1"/>
          <p:nvPr/>
        </p:nvSpPr>
        <p:spPr>
          <a:xfrm>
            <a:off x="3789850" y="449150"/>
            <a:ext cx="3560100" cy="45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239" name="Google Shape;239;p35"/>
          <p:cNvPicPr preferRelativeResize="0"/>
          <p:nvPr/>
        </p:nvPicPr>
        <p:blipFill>
          <a:blip r:embed="rId4">
            <a:alphaModFix/>
          </a:blip>
          <a:stretch>
            <a:fillRect/>
          </a:stretch>
        </p:blipFill>
        <p:spPr>
          <a:xfrm>
            <a:off x="4351925" y="577424"/>
            <a:ext cx="2435950" cy="440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idx="1" type="subTitle"/>
          </p:nvPr>
        </p:nvSpPr>
        <p:spPr>
          <a:xfrm>
            <a:off x="337375" y="211125"/>
            <a:ext cx="8806500" cy="29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1"/>
                </a:solidFill>
              </a:rPr>
              <a:t>4</a:t>
            </a:r>
            <a:r>
              <a:rPr b="1" lang="en">
                <a:solidFill>
                  <a:schemeClr val="accent1"/>
                </a:solidFill>
              </a:rPr>
              <a:t>) Replace value</a:t>
            </a:r>
            <a:r>
              <a:rPr b="1" lang="en">
                <a:solidFill>
                  <a:schemeClr val="accent1"/>
                </a:solidFill>
              </a:rPr>
              <a:t>s</a:t>
            </a:r>
            <a:endParaRPr b="1">
              <a:solidFill>
                <a:schemeClr val="accent1"/>
              </a:solidFill>
            </a:endParaRPr>
          </a:p>
          <a:p>
            <a:pPr indent="0" lvl="0" marL="0" rtl="0" algn="l">
              <a:spcBef>
                <a:spcPts val="1600"/>
              </a:spcBef>
              <a:spcAft>
                <a:spcPts val="0"/>
              </a:spcAft>
              <a:buClr>
                <a:schemeClr val="dk1"/>
              </a:buClr>
              <a:buSzPts val="1100"/>
              <a:buFont typeface="Arial"/>
              <a:buNone/>
            </a:pPr>
            <a:r>
              <a:rPr lang="en">
                <a:solidFill>
                  <a:schemeClr val="accent1"/>
                </a:solidFill>
              </a:rPr>
              <a:t> </a:t>
            </a:r>
            <a:endParaRPr/>
          </a:p>
          <a:p>
            <a:pPr indent="0" lvl="0" marL="0" marR="50800" rtl="0" algn="l">
              <a:spcBef>
                <a:spcPts val="1600"/>
              </a:spcBef>
              <a:spcAft>
                <a:spcPts val="0"/>
              </a:spcAft>
              <a:buNone/>
            </a:pPr>
            <a:r>
              <a:t/>
            </a:r>
            <a:endParaRPr/>
          </a:p>
          <a:p>
            <a:pPr indent="0" lvl="0" marL="0" rtl="0" algn="l">
              <a:spcBef>
                <a:spcPts val="1600"/>
              </a:spcBef>
              <a:spcAft>
                <a:spcPts val="0"/>
              </a:spcAft>
              <a:buNone/>
            </a:pPr>
            <a:r>
              <a:t/>
            </a:r>
            <a:endParaRPr b="1">
              <a:solidFill>
                <a:schemeClr val="accent1"/>
              </a:solidFill>
            </a:endParaRPr>
          </a:p>
          <a:p>
            <a:pPr indent="0" lvl="0" marL="0" rtl="0" algn="l">
              <a:spcBef>
                <a:spcPts val="1600"/>
              </a:spcBef>
              <a:spcAft>
                <a:spcPts val="0"/>
              </a:spcAft>
              <a:buNone/>
            </a:pPr>
            <a:r>
              <a:t/>
            </a:r>
            <a:endParaRPr b="1">
              <a:solidFill>
                <a:schemeClr val="accent1"/>
              </a:solidFill>
            </a:endParaRPr>
          </a:p>
          <a:p>
            <a:pPr indent="0" lvl="0" marL="0" rtl="0" algn="l">
              <a:spcBef>
                <a:spcPts val="1600"/>
              </a:spcBef>
              <a:spcAft>
                <a:spcPts val="0"/>
              </a:spcAft>
              <a:buNone/>
            </a:pPr>
            <a:r>
              <a:rPr b="1" lang="en">
                <a:solidFill>
                  <a:schemeClr val="accent1"/>
                </a:solidFill>
              </a:rPr>
              <a:t>5</a:t>
            </a:r>
            <a:r>
              <a:rPr b="1" lang="en">
                <a:solidFill>
                  <a:schemeClr val="accent1"/>
                </a:solidFill>
              </a:rPr>
              <a:t>) Export data</a:t>
            </a:r>
            <a:endParaRPr b="1">
              <a:solidFill>
                <a:schemeClr val="accent1"/>
              </a:solidFill>
            </a:endParaRPr>
          </a:p>
          <a:p>
            <a:pPr indent="0" lvl="0" marL="0" rtl="0" algn="l">
              <a:spcBef>
                <a:spcPts val="1600"/>
              </a:spcBef>
              <a:spcAft>
                <a:spcPts val="1600"/>
              </a:spcAft>
              <a:buNone/>
            </a:pPr>
            <a:r>
              <a:rPr lang="en">
                <a:solidFill>
                  <a:schemeClr val="accent1"/>
                </a:solidFill>
              </a:rPr>
              <a:t> </a:t>
            </a:r>
            <a:endParaRPr/>
          </a:p>
        </p:txBody>
      </p:sp>
      <p:pic>
        <p:nvPicPr>
          <p:cNvPr id="245" name="Google Shape;245;p36"/>
          <p:cNvPicPr preferRelativeResize="0"/>
          <p:nvPr/>
        </p:nvPicPr>
        <p:blipFill>
          <a:blip r:embed="rId3">
            <a:alphaModFix/>
          </a:blip>
          <a:stretch>
            <a:fillRect/>
          </a:stretch>
        </p:blipFill>
        <p:spPr>
          <a:xfrm>
            <a:off x="506000" y="755050"/>
            <a:ext cx="8469251" cy="1278050"/>
          </a:xfrm>
          <a:prstGeom prst="rect">
            <a:avLst/>
          </a:prstGeom>
          <a:noFill/>
          <a:ln>
            <a:noFill/>
          </a:ln>
        </p:spPr>
      </p:pic>
      <p:pic>
        <p:nvPicPr>
          <p:cNvPr id="246" name="Google Shape;246;p36"/>
          <p:cNvPicPr preferRelativeResize="0"/>
          <p:nvPr/>
        </p:nvPicPr>
        <p:blipFill>
          <a:blip r:embed="rId4">
            <a:alphaModFix/>
          </a:blip>
          <a:stretch>
            <a:fillRect/>
          </a:stretch>
        </p:blipFill>
        <p:spPr>
          <a:xfrm>
            <a:off x="506000" y="2743775"/>
            <a:ext cx="3609975" cy="34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