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notesSlides/notesSlide4.xml" ContentType="application/vnd.openxmlformats-officedocument.presentationml.notesSlide+xml"/>
  <Override PartName="/ppt/ink/ink4.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6" d="100"/>
          <a:sy n="66" d="100"/>
        </p:scale>
        <p:origin x="687"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5E884-6DD3-41F4-8A77-14AF38DE5A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89E1A8-D4BD-4836-95B4-B9504D3CDD03}">
      <dgm:prSet/>
      <dgm:spPr/>
      <dgm:t>
        <a:bodyPr/>
        <a:lstStyle/>
        <a:p>
          <a:pPr>
            <a:lnSpc>
              <a:spcPct val="100000"/>
            </a:lnSpc>
          </a:pPr>
          <a:r>
            <a:rPr lang="en-US" b="0" i="0" baseline="0" dirty="0">
              <a:solidFill>
                <a:schemeClr val="bg1">
                  <a:lumMod val="95000"/>
                  <a:lumOff val="5000"/>
                </a:schemeClr>
              </a:solidFill>
              <a:latin typeface="Abadi Extra Light" panose="020B0204020104020204" pitchFamily="34" charset="0"/>
            </a:rPr>
            <a:t>Flight delays are a significant issue in the aviation industry, affecting millions of passengers every year. These delays not only lead to frustration and inconvenience for passengers but also cause significant financial losses for airlines.</a:t>
          </a:r>
          <a:endParaRPr lang="en-US" dirty="0">
            <a:solidFill>
              <a:schemeClr val="bg1">
                <a:lumMod val="95000"/>
                <a:lumOff val="5000"/>
              </a:schemeClr>
            </a:solidFill>
            <a:latin typeface="Abadi Extra Light" panose="020B0204020104020204" pitchFamily="34" charset="0"/>
          </a:endParaRPr>
        </a:p>
      </dgm:t>
    </dgm:pt>
    <dgm:pt modelId="{0CDF3871-5E2F-4940-94A6-2021E2AD9FB9}" type="parTrans" cxnId="{29855A7B-2233-4F93-8F9B-14E994B90051}">
      <dgm:prSet/>
      <dgm:spPr/>
      <dgm:t>
        <a:bodyPr/>
        <a:lstStyle/>
        <a:p>
          <a:endParaRPr lang="en-US"/>
        </a:p>
      </dgm:t>
    </dgm:pt>
    <dgm:pt modelId="{4EC392DB-1E18-4506-A642-EF6C8C3FE384}" type="sibTrans" cxnId="{29855A7B-2233-4F93-8F9B-14E994B90051}">
      <dgm:prSet/>
      <dgm:spPr/>
      <dgm:t>
        <a:bodyPr/>
        <a:lstStyle/>
        <a:p>
          <a:endParaRPr lang="en-US"/>
        </a:p>
      </dgm:t>
    </dgm:pt>
    <dgm:pt modelId="{F1FF1183-DADF-4370-8F26-F53FC80B8B8A}">
      <dgm:prSet/>
      <dgm:spPr/>
      <dgm:t>
        <a:bodyPr/>
        <a:lstStyle/>
        <a:p>
          <a:pPr>
            <a:lnSpc>
              <a:spcPct val="100000"/>
            </a:lnSpc>
          </a:pPr>
          <a:r>
            <a:rPr lang="en-US" b="0" i="0" baseline="0" dirty="0">
              <a:solidFill>
                <a:schemeClr val="bg1">
                  <a:lumMod val="95000"/>
                  <a:lumOff val="5000"/>
                </a:schemeClr>
              </a:solidFill>
              <a:latin typeface="Abadi Extra Light" panose="020B0204020104020204" pitchFamily="34" charset="0"/>
            </a:rPr>
            <a:t>The economic impact of flight delays is substantial, with airlines incurring increased operational costs, including fuel, crew, and compensation expenses.</a:t>
          </a:r>
          <a:endParaRPr lang="en-US" dirty="0">
            <a:solidFill>
              <a:schemeClr val="bg1">
                <a:lumMod val="95000"/>
                <a:lumOff val="5000"/>
              </a:schemeClr>
            </a:solidFill>
            <a:latin typeface="Abadi Extra Light" panose="020B0204020104020204" pitchFamily="34" charset="0"/>
          </a:endParaRPr>
        </a:p>
      </dgm:t>
    </dgm:pt>
    <dgm:pt modelId="{04592CE5-F078-4D23-BEA2-D1B2D69BC2DE}" type="parTrans" cxnId="{4C4165A6-7BC2-4D16-88E1-BF5BE9088DC6}">
      <dgm:prSet/>
      <dgm:spPr/>
      <dgm:t>
        <a:bodyPr/>
        <a:lstStyle/>
        <a:p>
          <a:endParaRPr lang="en-US"/>
        </a:p>
      </dgm:t>
    </dgm:pt>
    <dgm:pt modelId="{D642AE90-A603-4683-8E11-7BA35AED3FD7}" type="sibTrans" cxnId="{4C4165A6-7BC2-4D16-88E1-BF5BE9088DC6}">
      <dgm:prSet/>
      <dgm:spPr/>
      <dgm:t>
        <a:bodyPr/>
        <a:lstStyle/>
        <a:p>
          <a:endParaRPr lang="en-US"/>
        </a:p>
      </dgm:t>
    </dgm:pt>
    <dgm:pt modelId="{60595253-2C49-427D-9B27-0A7EB999069A}">
      <dgm:prSet/>
      <dgm:spPr/>
      <dgm:t>
        <a:bodyPr/>
        <a:lstStyle/>
        <a:p>
          <a:pPr>
            <a:lnSpc>
              <a:spcPct val="100000"/>
            </a:lnSpc>
          </a:pPr>
          <a:r>
            <a:rPr lang="en-US" b="0" i="0" baseline="0" dirty="0">
              <a:solidFill>
                <a:schemeClr val="bg1">
                  <a:lumMod val="95000"/>
                  <a:lumOff val="5000"/>
                </a:schemeClr>
              </a:solidFill>
              <a:latin typeface="Abadi Extra Light" panose="020F0502020204030204" pitchFamily="34" charset="0"/>
            </a:rPr>
            <a:t>In this project, I will explore how Artificial Intelligence (AI) can be used to optimize flight schedules and reduce delays, ultimately improving the reliability and efficiency of air travel.</a:t>
          </a:r>
          <a:endParaRPr lang="en-US" dirty="0">
            <a:solidFill>
              <a:schemeClr val="bg1">
                <a:lumMod val="95000"/>
                <a:lumOff val="5000"/>
              </a:schemeClr>
            </a:solidFill>
            <a:latin typeface="Abadi Extra Light" panose="020F0502020204030204" pitchFamily="34" charset="0"/>
          </a:endParaRPr>
        </a:p>
      </dgm:t>
    </dgm:pt>
    <dgm:pt modelId="{A34F0D5A-E5B6-48D0-B805-C5D47258EB97}" type="parTrans" cxnId="{C7A0CDEB-6ABB-4470-A164-2FAB70A69001}">
      <dgm:prSet/>
      <dgm:spPr/>
      <dgm:t>
        <a:bodyPr/>
        <a:lstStyle/>
        <a:p>
          <a:endParaRPr lang="en-US"/>
        </a:p>
      </dgm:t>
    </dgm:pt>
    <dgm:pt modelId="{E46D5215-CB85-4D43-A9D6-538A26A27899}" type="sibTrans" cxnId="{C7A0CDEB-6ABB-4470-A164-2FAB70A69001}">
      <dgm:prSet/>
      <dgm:spPr/>
      <dgm:t>
        <a:bodyPr/>
        <a:lstStyle/>
        <a:p>
          <a:endParaRPr lang="en-US"/>
        </a:p>
      </dgm:t>
    </dgm:pt>
    <dgm:pt modelId="{C3FA998B-D921-4108-A576-E2F9FF7B0935}" type="pres">
      <dgm:prSet presAssocID="{11C5E884-6DD3-41F4-8A77-14AF38DE5A7E}" presName="root" presStyleCnt="0">
        <dgm:presLayoutVars>
          <dgm:dir/>
          <dgm:resizeHandles val="exact"/>
        </dgm:presLayoutVars>
      </dgm:prSet>
      <dgm:spPr/>
    </dgm:pt>
    <dgm:pt modelId="{EFDDDC55-8DFB-4F1C-9598-D48FDCE5BABD}" type="pres">
      <dgm:prSet presAssocID="{E489E1A8-D4BD-4836-95B4-B9504D3CDD03}" presName="compNode" presStyleCnt="0"/>
      <dgm:spPr/>
    </dgm:pt>
    <dgm:pt modelId="{1059AFCF-DE49-485D-9A1C-7780895508D6}" type="pres">
      <dgm:prSet presAssocID="{E489E1A8-D4BD-4836-95B4-B9504D3CDD03}" presName="bgRect" presStyleLbl="bgShp" presStyleIdx="0" presStyleCnt="3"/>
      <dgm:spPr/>
    </dgm:pt>
    <dgm:pt modelId="{1B42F171-E977-4C58-9C23-39C31F59E64F}" type="pres">
      <dgm:prSet presAssocID="{E489E1A8-D4BD-4836-95B4-B9504D3CDD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E410F9F6-09CF-4189-86F7-9A17BF07DC2A}" type="pres">
      <dgm:prSet presAssocID="{E489E1A8-D4BD-4836-95B4-B9504D3CDD03}" presName="spaceRect" presStyleCnt="0"/>
      <dgm:spPr/>
    </dgm:pt>
    <dgm:pt modelId="{E7A313BA-6D5A-42D7-B25B-441AC41C4FA6}" type="pres">
      <dgm:prSet presAssocID="{E489E1A8-D4BD-4836-95B4-B9504D3CDD03}" presName="parTx" presStyleLbl="revTx" presStyleIdx="0" presStyleCnt="3">
        <dgm:presLayoutVars>
          <dgm:chMax val="0"/>
          <dgm:chPref val="0"/>
        </dgm:presLayoutVars>
      </dgm:prSet>
      <dgm:spPr/>
    </dgm:pt>
    <dgm:pt modelId="{555F8499-51C4-47F3-979C-E83018A8DDD7}" type="pres">
      <dgm:prSet presAssocID="{4EC392DB-1E18-4506-A642-EF6C8C3FE384}" presName="sibTrans" presStyleCnt="0"/>
      <dgm:spPr/>
    </dgm:pt>
    <dgm:pt modelId="{48E69057-50DA-44C6-B8FE-91246F8B0CAB}" type="pres">
      <dgm:prSet presAssocID="{F1FF1183-DADF-4370-8F26-F53FC80B8B8A}" presName="compNode" presStyleCnt="0"/>
      <dgm:spPr/>
    </dgm:pt>
    <dgm:pt modelId="{1D30042F-3B75-412D-AB8A-8B71AAAE0D2C}" type="pres">
      <dgm:prSet presAssocID="{F1FF1183-DADF-4370-8F26-F53FC80B8B8A}" presName="bgRect" presStyleLbl="bgShp" presStyleIdx="1" presStyleCnt="3"/>
      <dgm:spPr/>
    </dgm:pt>
    <dgm:pt modelId="{7190C17F-445E-4D4F-A6D5-6BDA07CB964F}" type="pres">
      <dgm:prSet presAssocID="{F1FF1183-DADF-4370-8F26-F53FC80B8B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2E5A153A-E6BC-4335-A8D1-A362CCAFAAB3}" type="pres">
      <dgm:prSet presAssocID="{F1FF1183-DADF-4370-8F26-F53FC80B8B8A}" presName="spaceRect" presStyleCnt="0"/>
      <dgm:spPr/>
    </dgm:pt>
    <dgm:pt modelId="{FDA68C40-73CF-49BC-8484-F5877FD08F02}" type="pres">
      <dgm:prSet presAssocID="{F1FF1183-DADF-4370-8F26-F53FC80B8B8A}" presName="parTx" presStyleLbl="revTx" presStyleIdx="1" presStyleCnt="3">
        <dgm:presLayoutVars>
          <dgm:chMax val="0"/>
          <dgm:chPref val="0"/>
        </dgm:presLayoutVars>
      </dgm:prSet>
      <dgm:spPr/>
    </dgm:pt>
    <dgm:pt modelId="{AD6B6E61-43D5-457F-ADEA-A44B36B42F7B}" type="pres">
      <dgm:prSet presAssocID="{D642AE90-A603-4683-8E11-7BA35AED3FD7}" presName="sibTrans" presStyleCnt="0"/>
      <dgm:spPr/>
    </dgm:pt>
    <dgm:pt modelId="{DA9EAE18-99CA-4515-8188-137CAFCA9943}" type="pres">
      <dgm:prSet presAssocID="{60595253-2C49-427D-9B27-0A7EB999069A}" presName="compNode" presStyleCnt="0"/>
      <dgm:spPr/>
    </dgm:pt>
    <dgm:pt modelId="{A28C0C9E-0334-4142-B1A7-D5E9B886747F}" type="pres">
      <dgm:prSet presAssocID="{60595253-2C49-427D-9B27-0A7EB999069A}" presName="bgRect" presStyleLbl="bgShp" presStyleIdx="2" presStyleCnt="3"/>
      <dgm:spPr/>
    </dgm:pt>
    <dgm:pt modelId="{AC171D93-EFB9-4E4F-B0EE-A0CEB238858B}" type="pres">
      <dgm:prSet presAssocID="{60595253-2C49-427D-9B27-0A7EB99906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icopter"/>
        </a:ext>
      </dgm:extLst>
    </dgm:pt>
    <dgm:pt modelId="{20F9D7C9-93EB-4A43-B742-B1FC549630D3}" type="pres">
      <dgm:prSet presAssocID="{60595253-2C49-427D-9B27-0A7EB999069A}" presName="spaceRect" presStyleCnt="0"/>
      <dgm:spPr/>
    </dgm:pt>
    <dgm:pt modelId="{3160B6B5-5361-4FF0-86FD-1FE6D5C318B0}" type="pres">
      <dgm:prSet presAssocID="{60595253-2C49-427D-9B27-0A7EB999069A}" presName="parTx" presStyleLbl="revTx" presStyleIdx="2" presStyleCnt="3">
        <dgm:presLayoutVars>
          <dgm:chMax val="0"/>
          <dgm:chPref val="0"/>
        </dgm:presLayoutVars>
      </dgm:prSet>
      <dgm:spPr/>
    </dgm:pt>
  </dgm:ptLst>
  <dgm:cxnLst>
    <dgm:cxn modelId="{9977250D-25DF-49BE-9EE8-64E5198E2A7A}" type="presOf" srcId="{E489E1A8-D4BD-4836-95B4-B9504D3CDD03}" destId="{E7A313BA-6D5A-42D7-B25B-441AC41C4FA6}" srcOrd="0" destOrd="0" presId="urn:microsoft.com/office/officeart/2018/2/layout/IconVerticalSolidList"/>
    <dgm:cxn modelId="{0E180760-586D-4CDD-AD5D-1F6203A14082}" type="presOf" srcId="{11C5E884-6DD3-41F4-8A77-14AF38DE5A7E}" destId="{C3FA998B-D921-4108-A576-E2F9FF7B0935}" srcOrd="0" destOrd="0" presId="urn:microsoft.com/office/officeart/2018/2/layout/IconVerticalSolidList"/>
    <dgm:cxn modelId="{CF541464-8BCB-41D9-BE45-4547E175D4BC}" type="presOf" srcId="{F1FF1183-DADF-4370-8F26-F53FC80B8B8A}" destId="{FDA68C40-73CF-49BC-8484-F5877FD08F02}" srcOrd="0" destOrd="0" presId="urn:microsoft.com/office/officeart/2018/2/layout/IconVerticalSolidList"/>
    <dgm:cxn modelId="{6E962359-8E52-4C28-A693-4C9FD54E2206}" type="presOf" srcId="{60595253-2C49-427D-9B27-0A7EB999069A}" destId="{3160B6B5-5361-4FF0-86FD-1FE6D5C318B0}" srcOrd="0" destOrd="0" presId="urn:microsoft.com/office/officeart/2018/2/layout/IconVerticalSolidList"/>
    <dgm:cxn modelId="{29855A7B-2233-4F93-8F9B-14E994B90051}" srcId="{11C5E884-6DD3-41F4-8A77-14AF38DE5A7E}" destId="{E489E1A8-D4BD-4836-95B4-B9504D3CDD03}" srcOrd="0" destOrd="0" parTransId="{0CDF3871-5E2F-4940-94A6-2021E2AD9FB9}" sibTransId="{4EC392DB-1E18-4506-A642-EF6C8C3FE384}"/>
    <dgm:cxn modelId="{4C4165A6-7BC2-4D16-88E1-BF5BE9088DC6}" srcId="{11C5E884-6DD3-41F4-8A77-14AF38DE5A7E}" destId="{F1FF1183-DADF-4370-8F26-F53FC80B8B8A}" srcOrd="1" destOrd="0" parTransId="{04592CE5-F078-4D23-BEA2-D1B2D69BC2DE}" sibTransId="{D642AE90-A603-4683-8E11-7BA35AED3FD7}"/>
    <dgm:cxn modelId="{C7A0CDEB-6ABB-4470-A164-2FAB70A69001}" srcId="{11C5E884-6DD3-41F4-8A77-14AF38DE5A7E}" destId="{60595253-2C49-427D-9B27-0A7EB999069A}" srcOrd="2" destOrd="0" parTransId="{A34F0D5A-E5B6-48D0-B805-C5D47258EB97}" sibTransId="{E46D5215-CB85-4D43-A9D6-538A26A27899}"/>
    <dgm:cxn modelId="{49A5EF89-1ABC-404B-8177-BF93211F8102}" type="presParOf" srcId="{C3FA998B-D921-4108-A576-E2F9FF7B0935}" destId="{EFDDDC55-8DFB-4F1C-9598-D48FDCE5BABD}" srcOrd="0" destOrd="0" presId="urn:microsoft.com/office/officeart/2018/2/layout/IconVerticalSolidList"/>
    <dgm:cxn modelId="{9F9DCA22-D9A8-4131-BBB2-48CAF7D272B7}" type="presParOf" srcId="{EFDDDC55-8DFB-4F1C-9598-D48FDCE5BABD}" destId="{1059AFCF-DE49-485D-9A1C-7780895508D6}" srcOrd="0" destOrd="0" presId="urn:microsoft.com/office/officeart/2018/2/layout/IconVerticalSolidList"/>
    <dgm:cxn modelId="{BEA1D970-B599-41F2-A297-90A47CA7F624}" type="presParOf" srcId="{EFDDDC55-8DFB-4F1C-9598-D48FDCE5BABD}" destId="{1B42F171-E977-4C58-9C23-39C31F59E64F}" srcOrd="1" destOrd="0" presId="urn:microsoft.com/office/officeart/2018/2/layout/IconVerticalSolidList"/>
    <dgm:cxn modelId="{1082CCA8-F264-443F-B757-C5C3C16D9C05}" type="presParOf" srcId="{EFDDDC55-8DFB-4F1C-9598-D48FDCE5BABD}" destId="{E410F9F6-09CF-4189-86F7-9A17BF07DC2A}" srcOrd="2" destOrd="0" presId="urn:microsoft.com/office/officeart/2018/2/layout/IconVerticalSolidList"/>
    <dgm:cxn modelId="{7195E641-4D3F-426A-9370-ADB02A55E535}" type="presParOf" srcId="{EFDDDC55-8DFB-4F1C-9598-D48FDCE5BABD}" destId="{E7A313BA-6D5A-42D7-B25B-441AC41C4FA6}" srcOrd="3" destOrd="0" presId="urn:microsoft.com/office/officeart/2018/2/layout/IconVerticalSolidList"/>
    <dgm:cxn modelId="{7E328ADF-AAB6-4090-93C4-3375D2B4111E}" type="presParOf" srcId="{C3FA998B-D921-4108-A576-E2F9FF7B0935}" destId="{555F8499-51C4-47F3-979C-E83018A8DDD7}" srcOrd="1" destOrd="0" presId="urn:microsoft.com/office/officeart/2018/2/layout/IconVerticalSolidList"/>
    <dgm:cxn modelId="{9EE646D6-7886-45F3-A4D3-E7C9A0D5A0FF}" type="presParOf" srcId="{C3FA998B-D921-4108-A576-E2F9FF7B0935}" destId="{48E69057-50DA-44C6-B8FE-91246F8B0CAB}" srcOrd="2" destOrd="0" presId="urn:microsoft.com/office/officeart/2018/2/layout/IconVerticalSolidList"/>
    <dgm:cxn modelId="{F959C0A6-0DE7-454E-806A-F4EF9153EA71}" type="presParOf" srcId="{48E69057-50DA-44C6-B8FE-91246F8B0CAB}" destId="{1D30042F-3B75-412D-AB8A-8B71AAAE0D2C}" srcOrd="0" destOrd="0" presId="urn:microsoft.com/office/officeart/2018/2/layout/IconVerticalSolidList"/>
    <dgm:cxn modelId="{C64FCF93-5E7C-4B04-81CD-D2D8AF63AA04}" type="presParOf" srcId="{48E69057-50DA-44C6-B8FE-91246F8B0CAB}" destId="{7190C17F-445E-4D4F-A6D5-6BDA07CB964F}" srcOrd="1" destOrd="0" presId="urn:microsoft.com/office/officeart/2018/2/layout/IconVerticalSolidList"/>
    <dgm:cxn modelId="{1C224020-A27D-4C8A-90C8-BDE398D23706}" type="presParOf" srcId="{48E69057-50DA-44C6-B8FE-91246F8B0CAB}" destId="{2E5A153A-E6BC-4335-A8D1-A362CCAFAAB3}" srcOrd="2" destOrd="0" presId="urn:microsoft.com/office/officeart/2018/2/layout/IconVerticalSolidList"/>
    <dgm:cxn modelId="{DB79946F-EB09-45E6-820D-DA4CC8BFA532}" type="presParOf" srcId="{48E69057-50DA-44C6-B8FE-91246F8B0CAB}" destId="{FDA68C40-73CF-49BC-8484-F5877FD08F02}" srcOrd="3" destOrd="0" presId="urn:microsoft.com/office/officeart/2018/2/layout/IconVerticalSolidList"/>
    <dgm:cxn modelId="{41D4371B-1381-4AFD-B16B-870C00305E13}" type="presParOf" srcId="{C3FA998B-D921-4108-A576-E2F9FF7B0935}" destId="{AD6B6E61-43D5-457F-ADEA-A44B36B42F7B}" srcOrd="3" destOrd="0" presId="urn:microsoft.com/office/officeart/2018/2/layout/IconVerticalSolidList"/>
    <dgm:cxn modelId="{932C4D01-08D7-44BF-9546-6812EA6B795F}" type="presParOf" srcId="{C3FA998B-D921-4108-A576-E2F9FF7B0935}" destId="{DA9EAE18-99CA-4515-8188-137CAFCA9943}" srcOrd="4" destOrd="0" presId="urn:microsoft.com/office/officeart/2018/2/layout/IconVerticalSolidList"/>
    <dgm:cxn modelId="{2C4464D1-F965-4B21-A590-023507E20707}" type="presParOf" srcId="{DA9EAE18-99CA-4515-8188-137CAFCA9943}" destId="{A28C0C9E-0334-4142-B1A7-D5E9B886747F}" srcOrd="0" destOrd="0" presId="urn:microsoft.com/office/officeart/2018/2/layout/IconVerticalSolidList"/>
    <dgm:cxn modelId="{B358CA93-2645-4801-881D-0070E0F8AA74}" type="presParOf" srcId="{DA9EAE18-99CA-4515-8188-137CAFCA9943}" destId="{AC171D93-EFB9-4E4F-B0EE-A0CEB238858B}" srcOrd="1" destOrd="0" presId="urn:microsoft.com/office/officeart/2018/2/layout/IconVerticalSolidList"/>
    <dgm:cxn modelId="{275CEA58-8251-451B-8BE0-EF20B3795A96}" type="presParOf" srcId="{DA9EAE18-99CA-4515-8188-137CAFCA9943}" destId="{20F9D7C9-93EB-4A43-B742-B1FC549630D3}" srcOrd="2" destOrd="0" presId="urn:microsoft.com/office/officeart/2018/2/layout/IconVerticalSolidList"/>
    <dgm:cxn modelId="{CA4EE41C-DAA1-42AD-86B3-5A2629D76768}" type="presParOf" srcId="{DA9EAE18-99CA-4515-8188-137CAFCA9943}" destId="{3160B6B5-5361-4FF0-86FD-1FE6D5C318B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EACBA-43FD-48A2-86DA-F86B38EA97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138F15-5C3A-40BB-991E-E52596E1B06A}">
      <dgm:prSet/>
      <dgm:spPr/>
      <dgm:t>
        <a:bodyPr/>
        <a:lstStyle/>
        <a:p>
          <a:pPr>
            <a:lnSpc>
              <a:spcPct val="100000"/>
            </a:lnSpc>
          </a:pPr>
          <a:r>
            <a:rPr lang="en-US" b="0" i="0" baseline="0">
              <a:latin typeface="Times New Roman" panose="02020603050405020304" pitchFamily="18" charset="0"/>
              <a:cs typeface="Times New Roman" panose="02020603050405020304" pitchFamily="18" charset="0"/>
            </a:rPr>
            <a:t>The solution will leverage advanced machine learning techniques, such as predictive analytics and deep learning, to analyze large datasets and identify patterns that could lead to delays.</a:t>
          </a:r>
          <a:endParaRPr lang="en-US">
            <a:latin typeface="Times New Roman" panose="02020603050405020304" pitchFamily="18" charset="0"/>
            <a:cs typeface="Times New Roman" panose="02020603050405020304" pitchFamily="18" charset="0"/>
          </a:endParaRPr>
        </a:p>
      </dgm:t>
    </dgm:pt>
    <dgm:pt modelId="{C58FAE2D-B147-496E-8D2F-2C38DF659CF0}" type="parTrans" cxnId="{ECFEAD18-4A83-469D-8594-8785DC8AE8C6}">
      <dgm:prSet/>
      <dgm:spPr/>
      <dgm:t>
        <a:bodyPr/>
        <a:lstStyle/>
        <a:p>
          <a:endParaRPr lang="en-US"/>
        </a:p>
      </dgm:t>
    </dgm:pt>
    <dgm:pt modelId="{3DEC6CFE-FBBF-435C-9B45-F07219D3D9CA}" type="sibTrans" cxnId="{ECFEAD18-4A83-469D-8594-8785DC8AE8C6}">
      <dgm:prSet/>
      <dgm:spPr/>
      <dgm:t>
        <a:bodyPr/>
        <a:lstStyle/>
        <a:p>
          <a:endParaRPr lang="en-US"/>
        </a:p>
      </dgm:t>
    </dgm:pt>
    <dgm:pt modelId="{261743AB-2F67-4B09-BBE5-806BBCDAD734}">
      <dgm:prSet/>
      <dgm:spPr/>
      <dgm:t>
        <a:bodyPr/>
        <a:lstStyle/>
        <a:p>
          <a:pPr>
            <a:lnSpc>
              <a:spcPct val="100000"/>
            </a:lnSpc>
          </a:pPr>
          <a:r>
            <a:rPr lang="en-US" b="0" i="0" baseline="0">
              <a:latin typeface="Times New Roman" panose="02020603050405020304" pitchFamily="18" charset="0"/>
              <a:cs typeface="Times New Roman" panose="02020603050405020304" pitchFamily="18" charset="0"/>
            </a:rPr>
            <a:t>Predictive analytics involves using historical data to forecast future outcomes. In this context, it can predict flight delays based on past trends in weather, air traffic, and other relevant factors.</a:t>
          </a:r>
          <a:endParaRPr lang="en-US">
            <a:latin typeface="Times New Roman" panose="02020603050405020304" pitchFamily="18" charset="0"/>
            <a:cs typeface="Times New Roman" panose="02020603050405020304" pitchFamily="18" charset="0"/>
          </a:endParaRPr>
        </a:p>
      </dgm:t>
    </dgm:pt>
    <dgm:pt modelId="{9B4371F3-46CB-4C9E-B29E-35B2A086E4D1}" type="parTrans" cxnId="{407A1F57-F5E3-4922-9A4E-08736A2C958D}">
      <dgm:prSet/>
      <dgm:spPr/>
      <dgm:t>
        <a:bodyPr/>
        <a:lstStyle/>
        <a:p>
          <a:endParaRPr lang="en-US"/>
        </a:p>
      </dgm:t>
    </dgm:pt>
    <dgm:pt modelId="{99A544BE-E4F2-454C-ABB6-85209B955AD5}" type="sibTrans" cxnId="{407A1F57-F5E3-4922-9A4E-08736A2C958D}">
      <dgm:prSet/>
      <dgm:spPr/>
      <dgm:t>
        <a:bodyPr/>
        <a:lstStyle/>
        <a:p>
          <a:endParaRPr lang="en-US"/>
        </a:p>
      </dgm:t>
    </dgm:pt>
    <dgm:pt modelId="{4B9E844D-B043-4C5F-98CE-D9536AF6314C}">
      <dgm:prSet/>
      <dgm:spPr/>
      <dgm:t>
        <a:bodyPr/>
        <a:lstStyle/>
        <a:p>
          <a:pPr>
            <a:lnSpc>
              <a:spcPct val="100000"/>
            </a:lnSpc>
          </a:pPr>
          <a:r>
            <a:rPr lang="en-US" b="0" i="0" baseline="0">
              <a:latin typeface="Times New Roman" panose="02020603050405020304" pitchFamily="18" charset="0"/>
              <a:cs typeface="Times New Roman" panose="02020603050405020304" pitchFamily="18" charset="0"/>
            </a:rPr>
            <a:t>Natural Language Processing (NLP) will be used to analyze unstructured text data from pilot reports, maintenance logs, and even passenger feedback to identify potential issues that could cause delays.</a:t>
          </a:r>
          <a:endParaRPr lang="en-US">
            <a:latin typeface="Times New Roman" panose="02020603050405020304" pitchFamily="18" charset="0"/>
            <a:cs typeface="Times New Roman" panose="02020603050405020304" pitchFamily="18" charset="0"/>
          </a:endParaRPr>
        </a:p>
      </dgm:t>
    </dgm:pt>
    <dgm:pt modelId="{60AC5032-8FDD-43C0-9141-3CEAB3052F5A}" type="parTrans" cxnId="{0FC7B872-69A3-4784-8FBD-5EF3B013B51F}">
      <dgm:prSet/>
      <dgm:spPr/>
      <dgm:t>
        <a:bodyPr/>
        <a:lstStyle/>
        <a:p>
          <a:endParaRPr lang="en-US"/>
        </a:p>
      </dgm:t>
    </dgm:pt>
    <dgm:pt modelId="{06616E9C-FA6C-4E65-BAB4-FE4E82DE8846}" type="sibTrans" cxnId="{0FC7B872-69A3-4784-8FBD-5EF3B013B51F}">
      <dgm:prSet/>
      <dgm:spPr/>
      <dgm:t>
        <a:bodyPr/>
        <a:lstStyle/>
        <a:p>
          <a:endParaRPr lang="en-US"/>
        </a:p>
      </dgm:t>
    </dgm:pt>
    <dgm:pt modelId="{04B1473C-E7B0-4890-9592-97DD01063916}">
      <dgm:prSet/>
      <dgm:spPr/>
      <dgm:t>
        <a:bodyPr/>
        <a:lstStyle/>
        <a:p>
          <a:pPr>
            <a:lnSpc>
              <a:spcPct val="100000"/>
            </a:lnSpc>
          </a:pPr>
          <a:r>
            <a:rPr lang="en-US" b="0" i="0" baseline="0">
              <a:latin typeface="Times New Roman" panose="02020603050405020304" pitchFamily="18" charset="0"/>
              <a:cs typeface="Times New Roman" panose="02020603050405020304" pitchFamily="18" charset="0"/>
            </a:rPr>
            <a:t>The AI models will be continuously trained and updated with new data to improve their accuracy and adapt to changing conditions.</a:t>
          </a:r>
          <a:endParaRPr lang="en-US">
            <a:latin typeface="Times New Roman" panose="02020603050405020304" pitchFamily="18" charset="0"/>
            <a:cs typeface="Times New Roman" panose="02020603050405020304" pitchFamily="18" charset="0"/>
          </a:endParaRPr>
        </a:p>
      </dgm:t>
    </dgm:pt>
    <dgm:pt modelId="{7AC69D16-EEA4-43B5-A0B8-E9D7541BCFBF}" type="parTrans" cxnId="{C2A10332-1334-4398-A9B9-92F8B7D346B6}">
      <dgm:prSet/>
      <dgm:spPr/>
      <dgm:t>
        <a:bodyPr/>
        <a:lstStyle/>
        <a:p>
          <a:endParaRPr lang="en-US"/>
        </a:p>
      </dgm:t>
    </dgm:pt>
    <dgm:pt modelId="{3F931889-CA65-4856-9FA1-50F6F565CC23}" type="sibTrans" cxnId="{C2A10332-1334-4398-A9B9-92F8B7D346B6}">
      <dgm:prSet/>
      <dgm:spPr/>
      <dgm:t>
        <a:bodyPr/>
        <a:lstStyle/>
        <a:p>
          <a:endParaRPr lang="en-US"/>
        </a:p>
      </dgm:t>
    </dgm:pt>
    <dgm:pt modelId="{C2738B07-78FF-45CF-968A-9E018EDD2378}" type="pres">
      <dgm:prSet presAssocID="{64AEACBA-43FD-48A2-86DA-F86B38EA97D7}" presName="root" presStyleCnt="0">
        <dgm:presLayoutVars>
          <dgm:dir/>
          <dgm:resizeHandles val="exact"/>
        </dgm:presLayoutVars>
      </dgm:prSet>
      <dgm:spPr/>
    </dgm:pt>
    <dgm:pt modelId="{FB856FC8-D15B-4A30-B631-58269BA0407F}" type="pres">
      <dgm:prSet presAssocID="{D5138F15-5C3A-40BB-991E-E52596E1B06A}" presName="compNode" presStyleCnt="0"/>
      <dgm:spPr/>
    </dgm:pt>
    <dgm:pt modelId="{FCBC6567-2F52-4087-BE1B-28FBAF1FB7CD}" type="pres">
      <dgm:prSet presAssocID="{D5138F15-5C3A-40BB-991E-E52596E1B06A}" presName="bgRect" presStyleLbl="bgShp" presStyleIdx="0" presStyleCnt="4"/>
      <dgm:spPr/>
    </dgm:pt>
    <dgm:pt modelId="{78DEA6D5-303B-41D0-B349-ECF2449B72B6}" type="pres">
      <dgm:prSet presAssocID="{D5138F15-5C3A-40BB-991E-E52596E1B0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032061D-0FF2-4943-A894-5574D2B09E95}" type="pres">
      <dgm:prSet presAssocID="{D5138F15-5C3A-40BB-991E-E52596E1B06A}" presName="spaceRect" presStyleCnt="0"/>
      <dgm:spPr/>
    </dgm:pt>
    <dgm:pt modelId="{4424323C-B5A9-450B-A41C-C60FB8E22D9D}" type="pres">
      <dgm:prSet presAssocID="{D5138F15-5C3A-40BB-991E-E52596E1B06A}" presName="parTx" presStyleLbl="revTx" presStyleIdx="0" presStyleCnt="4">
        <dgm:presLayoutVars>
          <dgm:chMax val="0"/>
          <dgm:chPref val="0"/>
        </dgm:presLayoutVars>
      </dgm:prSet>
      <dgm:spPr/>
    </dgm:pt>
    <dgm:pt modelId="{11952E8D-E267-475E-824C-AEC743E8C69D}" type="pres">
      <dgm:prSet presAssocID="{3DEC6CFE-FBBF-435C-9B45-F07219D3D9CA}" presName="sibTrans" presStyleCnt="0"/>
      <dgm:spPr/>
    </dgm:pt>
    <dgm:pt modelId="{2E196D98-AC4E-4C1A-95B4-72FAE4A36046}" type="pres">
      <dgm:prSet presAssocID="{261743AB-2F67-4B09-BBE5-806BBCDAD734}" presName="compNode" presStyleCnt="0"/>
      <dgm:spPr/>
    </dgm:pt>
    <dgm:pt modelId="{00B6703C-DA26-47BB-B373-BF0D78B49A71}" type="pres">
      <dgm:prSet presAssocID="{261743AB-2F67-4B09-BBE5-806BBCDAD734}" presName="bgRect" presStyleLbl="bgShp" presStyleIdx="1" presStyleCnt="4"/>
      <dgm:spPr/>
    </dgm:pt>
    <dgm:pt modelId="{F66261CD-8679-4219-BF4D-AFEEBF96F9BA}" type="pres">
      <dgm:prSet presAssocID="{261743AB-2F67-4B09-BBE5-806BBCDAD7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893F360D-7734-41A6-9439-666A11B3B8D8}" type="pres">
      <dgm:prSet presAssocID="{261743AB-2F67-4B09-BBE5-806BBCDAD734}" presName="spaceRect" presStyleCnt="0"/>
      <dgm:spPr/>
    </dgm:pt>
    <dgm:pt modelId="{2A2196F3-24DE-4A01-AEA4-61ED99D52936}" type="pres">
      <dgm:prSet presAssocID="{261743AB-2F67-4B09-BBE5-806BBCDAD734}" presName="parTx" presStyleLbl="revTx" presStyleIdx="1" presStyleCnt="4">
        <dgm:presLayoutVars>
          <dgm:chMax val="0"/>
          <dgm:chPref val="0"/>
        </dgm:presLayoutVars>
      </dgm:prSet>
      <dgm:spPr/>
    </dgm:pt>
    <dgm:pt modelId="{29858ABE-0504-43C8-BA3D-E060F079ADCA}" type="pres">
      <dgm:prSet presAssocID="{99A544BE-E4F2-454C-ABB6-85209B955AD5}" presName="sibTrans" presStyleCnt="0"/>
      <dgm:spPr/>
    </dgm:pt>
    <dgm:pt modelId="{26723B14-2B8B-4AD6-8092-ADC17E9AE792}" type="pres">
      <dgm:prSet presAssocID="{4B9E844D-B043-4C5F-98CE-D9536AF6314C}" presName="compNode" presStyleCnt="0"/>
      <dgm:spPr/>
    </dgm:pt>
    <dgm:pt modelId="{1A0B6E06-0352-4956-8009-56C037920691}" type="pres">
      <dgm:prSet presAssocID="{4B9E844D-B043-4C5F-98CE-D9536AF6314C}" presName="bgRect" presStyleLbl="bgShp" presStyleIdx="2" presStyleCnt="4"/>
      <dgm:spPr/>
    </dgm:pt>
    <dgm:pt modelId="{CCFFBDB1-93FD-4533-A05A-E5DD4CDE9D83}" type="pres">
      <dgm:prSet presAssocID="{4B9E844D-B043-4C5F-98CE-D9536AF631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C72D7E7-07EE-4B2A-B8B3-9CFD504690F7}" type="pres">
      <dgm:prSet presAssocID="{4B9E844D-B043-4C5F-98CE-D9536AF6314C}" presName="spaceRect" presStyleCnt="0"/>
      <dgm:spPr/>
    </dgm:pt>
    <dgm:pt modelId="{D5A6B0DA-657B-4566-BA65-540B0A9E4E97}" type="pres">
      <dgm:prSet presAssocID="{4B9E844D-B043-4C5F-98CE-D9536AF6314C}" presName="parTx" presStyleLbl="revTx" presStyleIdx="2" presStyleCnt="4">
        <dgm:presLayoutVars>
          <dgm:chMax val="0"/>
          <dgm:chPref val="0"/>
        </dgm:presLayoutVars>
      </dgm:prSet>
      <dgm:spPr/>
    </dgm:pt>
    <dgm:pt modelId="{7136237D-1AC1-46FD-B664-8EA40F9A404A}" type="pres">
      <dgm:prSet presAssocID="{06616E9C-FA6C-4E65-BAB4-FE4E82DE8846}" presName="sibTrans" presStyleCnt="0"/>
      <dgm:spPr/>
    </dgm:pt>
    <dgm:pt modelId="{D5037215-B426-4011-B34A-67D5FAA51E5B}" type="pres">
      <dgm:prSet presAssocID="{04B1473C-E7B0-4890-9592-97DD01063916}" presName="compNode" presStyleCnt="0"/>
      <dgm:spPr/>
    </dgm:pt>
    <dgm:pt modelId="{18FD484A-7F2B-4615-9A87-ABECDC3DFBD1}" type="pres">
      <dgm:prSet presAssocID="{04B1473C-E7B0-4890-9592-97DD01063916}" presName="bgRect" presStyleLbl="bgShp" presStyleIdx="3" presStyleCnt="4"/>
      <dgm:spPr/>
    </dgm:pt>
    <dgm:pt modelId="{4198616A-42B2-496E-885A-144EEEB31ED1}" type="pres">
      <dgm:prSet presAssocID="{04B1473C-E7B0-4890-9592-97DD010639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84E2CAA-202D-413F-82E6-66A1C49722BF}" type="pres">
      <dgm:prSet presAssocID="{04B1473C-E7B0-4890-9592-97DD01063916}" presName="spaceRect" presStyleCnt="0"/>
      <dgm:spPr/>
    </dgm:pt>
    <dgm:pt modelId="{B57A3825-8188-48FA-A13E-6B843F03FF8A}" type="pres">
      <dgm:prSet presAssocID="{04B1473C-E7B0-4890-9592-97DD01063916}" presName="parTx" presStyleLbl="revTx" presStyleIdx="3" presStyleCnt="4">
        <dgm:presLayoutVars>
          <dgm:chMax val="0"/>
          <dgm:chPref val="0"/>
        </dgm:presLayoutVars>
      </dgm:prSet>
      <dgm:spPr/>
    </dgm:pt>
  </dgm:ptLst>
  <dgm:cxnLst>
    <dgm:cxn modelId="{ECFEAD18-4A83-469D-8594-8785DC8AE8C6}" srcId="{64AEACBA-43FD-48A2-86DA-F86B38EA97D7}" destId="{D5138F15-5C3A-40BB-991E-E52596E1B06A}" srcOrd="0" destOrd="0" parTransId="{C58FAE2D-B147-496E-8D2F-2C38DF659CF0}" sibTransId="{3DEC6CFE-FBBF-435C-9B45-F07219D3D9CA}"/>
    <dgm:cxn modelId="{C2A10332-1334-4398-A9B9-92F8B7D346B6}" srcId="{64AEACBA-43FD-48A2-86DA-F86B38EA97D7}" destId="{04B1473C-E7B0-4890-9592-97DD01063916}" srcOrd="3" destOrd="0" parTransId="{7AC69D16-EEA4-43B5-A0B8-E9D7541BCFBF}" sibTransId="{3F931889-CA65-4856-9FA1-50F6F565CC23}"/>
    <dgm:cxn modelId="{0FC7B872-69A3-4784-8FBD-5EF3B013B51F}" srcId="{64AEACBA-43FD-48A2-86DA-F86B38EA97D7}" destId="{4B9E844D-B043-4C5F-98CE-D9536AF6314C}" srcOrd="2" destOrd="0" parTransId="{60AC5032-8FDD-43C0-9141-3CEAB3052F5A}" sibTransId="{06616E9C-FA6C-4E65-BAB4-FE4E82DE8846}"/>
    <dgm:cxn modelId="{407A1F57-F5E3-4922-9A4E-08736A2C958D}" srcId="{64AEACBA-43FD-48A2-86DA-F86B38EA97D7}" destId="{261743AB-2F67-4B09-BBE5-806BBCDAD734}" srcOrd="1" destOrd="0" parTransId="{9B4371F3-46CB-4C9E-B29E-35B2A086E4D1}" sibTransId="{99A544BE-E4F2-454C-ABB6-85209B955AD5}"/>
    <dgm:cxn modelId="{C6DE6377-5DBD-4C03-AC5F-E63E00CA66D2}" type="presOf" srcId="{4B9E844D-B043-4C5F-98CE-D9536AF6314C}" destId="{D5A6B0DA-657B-4566-BA65-540B0A9E4E97}" srcOrd="0" destOrd="0" presId="urn:microsoft.com/office/officeart/2018/2/layout/IconVerticalSolidList"/>
    <dgm:cxn modelId="{68641B99-FA2E-4450-9A64-447223DBCB71}" type="presOf" srcId="{D5138F15-5C3A-40BB-991E-E52596E1B06A}" destId="{4424323C-B5A9-450B-A41C-C60FB8E22D9D}" srcOrd="0" destOrd="0" presId="urn:microsoft.com/office/officeart/2018/2/layout/IconVerticalSolidList"/>
    <dgm:cxn modelId="{CD550BAA-1F2A-4FBD-9C21-BDDB6C426614}" type="presOf" srcId="{64AEACBA-43FD-48A2-86DA-F86B38EA97D7}" destId="{C2738B07-78FF-45CF-968A-9E018EDD2378}" srcOrd="0" destOrd="0" presId="urn:microsoft.com/office/officeart/2018/2/layout/IconVerticalSolidList"/>
    <dgm:cxn modelId="{4B2EA9E0-E51F-42ED-BE78-C280D110BD27}" type="presOf" srcId="{261743AB-2F67-4B09-BBE5-806BBCDAD734}" destId="{2A2196F3-24DE-4A01-AEA4-61ED99D52936}" srcOrd="0" destOrd="0" presId="urn:microsoft.com/office/officeart/2018/2/layout/IconVerticalSolidList"/>
    <dgm:cxn modelId="{9A6D49F7-1B69-4031-8D82-CF56A263C346}" type="presOf" srcId="{04B1473C-E7B0-4890-9592-97DD01063916}" destId="{B57A3825-8188-48FA-A13E-6B843F03FF8A}" srcOrd="0" destOrd="0" presId="urn:microsoft.com/office/officeart/2018/2/layout/IconVerticalSolidList"/>
    <dgm:cxn modelId="{07B9F0D4-EBC9-46C7-8FA4-A1A438FBC5CF}" type="presParOf" srcId="{C2738B07-78FF-45CF-968A-9E018EDD2378}" destId="{FB856FC8-D15B-4A30-B631-58269BA0407F}" srcOrd="0" destOrd="0" presId="urn:microsoft.com/office/officeart/2018/2/layout/IconVerticalSolidList"/>
    <dgm:cxn modelId="{37764E19-1486-49EF-8BDC-20FA20D0EF6D}" type="presParOf" srcId="{FB856FC8-D15B-4A30-B631-58269BA0407F}" destId="{FCBC6567-2F52-4087-BE1B-28FBAF1FB7CD}" srcOrd="0" destOrd="0" presId="urn:microsoft.com/office/officeart/2018/2/layout/IconVerticalSolidList"/>
    <dgm:cxn modelId="{2A3FA297-1AC9-4941-A5ED-60D5F5980E43}" type="presParOf" srcId="{FB856FC8-D15B-4A30-B631-58269BA0407F}" destId="{78DEA6D5-303B-41D0-B349-ECF2449B72B6}" srcOrd="1" destOrd="0" presId="urn:microsoft.com/office/officeart/2018/2/layout/IconVerticalSolidList"/>
    <dgm:cxn modelId="{3625E44C-1FF2-4DEF-9DED-E52312A31AC5}" type="presParOf" srcId="{FB856FC8-D15B-4A30-B631-58269BA0407F}" destId="{8032061D-0FF2-4943-A894-5574D2B09E95}" srcOrd="2" destOrd="0" presId="urn:microsoft.com/office/officeart/2018/2/layout/IconVerticalSolidList"/>
    <dgm:cxn modelId="{58A393B0-206D-4EC3-A3EA-431AB1614F4B}" type="presParOf" srcId="{FB856FC8-D15B-4A30-B631-58269BA0407F}" destId="{4424323C-B5A9-450B-A41C-C60FB8E22D9D}" srcOrd="3" destOrd="0" presId="urn:microsoft.com/office/officeart/2018/2/layout/IconVerticalSolidList"/>
    <dgm:cxn modelId="{AF17D702-5E53-43A8-8911-29FE9A8B101A}" type="presParOf" srcId="{C2738B07-78FF-45CF-968A-9E018EDD2378}" destId="{11952E8D-E267-475E-824C-AEC743E8C69D}" srcOrd="1" destOrd="0" presId="urn:microsoft.com/office/officeart/2018/2/layout/IconVerticalSolidList"/>
    <dgm:cxn modelId="{12C38961-C972-4419-A2C1-D1D34629F2C9}" type="presParOf" srcId="{C2738B07-78FF-45CF-968A-9E018EDD2378}" destId="{2E196D98-AC4E-4C1A-95B4-72FAE4A36046}" srcOrd="2" destOrd="0" presId="urn:microsoft.com/office/officeart/2018/2/layout/IconVerticalSolidList"/>
    <dgm:cxn modelId="{063F4E08-761C-4D1B-B47C-F50E78C8E0C6}" type="presParOf" srcId="{2E196D98-AC4E-4C1A-95B4-72FAE4A36046}" destId="{00B6703C-DA26-47BB-B373-BF0D78B49A71}" srcOrd="0" destOrd="0" presId="urn:microsoft.com/office/officeart/2018/2/layout/IconVerticalSolidList"/>
    <dgm:cxn modelId="{8085802C-D737-4D5C-8867-E8838D6117A2}" type="presParOf" srcId="{2E196D98-AC4E-4C1A-95B4-72FAE4A36046}" destId="{F66261CD-8679-4219-BF4D-AFEEBF96F9BA}" srcOrd="1" destOrd="0" presId="urn:microsoft.com/office/officeart/2018/2/layout/IconVerticalSolidList"/>
    <dgm:cxn modelId="{1774F191-85CE-4E0A-9A12-D033B999BD8E}" type="presParOf" srcId="{2E196D98-AC4E-4C1A-95B4-72FAE4A36046}" destId="{893F360D-7734-41A6-9439-666A11B3B8D8}" srcOrd="2" destOrd="0" presId="urn:microsoft.com/office/officeart/2018/2/layout/IconVerticalSolidList"/>
    <dgm:cxn modelId="{7AB9B22B-0A97-4BB7-AC9B-EDCF53D540ED}" type="presParOf" srcId="{2E196D98-AC4E-4C1A-95B4-72FAE4A36046}" destId="{2A2196F3-24DE-4A01-AEA4-61ED99D52936}" srcOrd="3" destOrd="0" presId="urn:microsoft.com/office/officeart/2018/2/layout/IconVerticalSolidList"/>
    <dgm:cxn modelId="{D2AC4239-6CFC-4DA0-8517-706B8A97078A}" type="presParOf" srcId="{C2738B07-78FF-45CF-968A-9E018EDD2378}" destId="{29858ABE-0504-43C8-BA3D-E060F079ADCA}" srcOrd="3" destOrd="0" presId="urn:microsoft.com/office/officeart/2018/2/layout/IconVerticalSolidList"/>
    <dgm:cxn modelId="{D1A0F076-AC0F-48A5-A605-B2A0E38BBCC2}" type="presParOf" srcId="{C2738B07-78FF-45CF-968A-9E018EDD2378}" destId="{26723B14-2B8B-4AD6-8092-ADC17E9AE792}" srcOrd="4" destOrd="0" presId="urn:microsoft.com/office/officeart/2018/2/layout/IconVerticalSolidList"/>
    <dgm:cxn modelId="{1FF790BF-89CD-4FE6-B334-3B4C3A393BB2}" type="presParOf" srcId="{26723B14-2B8B-4AD6-8092-ADC17E9AE792}" destId="{1A0B6E06-0352-4956-8009-56C037920691}" srcOrd="0" destOrd="0" presId="urn:microsoft.com/office/officeart/2018/2/layout/IconVerticalSolidList"/>
    <dgm:cxn modelId="{83AD808F-13C6-471D-9DA5-B8548D443109}" type="presParOf" srcId="{26723B14-2B8B-4AD6-8092-ADC17E9AE792}" destId="{CCFFBDB1-93FD-4533-A05A-E5DD4CDE9D83}" srcOrd="1" destOrd="0" presId="urn:microsoft.com/office/officeart/2018/2/layout/IconVerticalSolidList"/>
    <dgm:cxn modelId="{18D11AF3-13BD-4386-A4F8-6DFCE9BFE147}" type="presParOf" srcId="{26723B14-2B8B-4AD6-8092-ADC17E9AE792}" destId="{6C72D7E7-07EE-4B2A-B8B3-9CFD504690F7}" srcOrd="2" destOrd="0" presId="urn:microsoft.com/office/officeart/2018/2/layout/IconVerticalSolidList"/>
    <dgm:cxn modelId="{A16CFCD6-C7F1-4713-8B1B-A6736C2E9C6C}" type="presParOf" srcId="{26723B14-2B8B-4AD6-8092-ADC17E9AE792}" destId="{D5A6B0DA-657B-4566-BA65-540B0A9E4E97}" srcOrd="3" destOrd="0" presId="urn:microsoft.com/office/officeart/2018/2/layout/IconVerticalSolidList"/>
    <dgm:cxn modelId="{1FFC04EF-E8AA-4018-A46E-B2A42CAAD9E1}" type="presParOf" srcId="{C2738B07-78FF-45CF-968A-9E018EDD2378}" destId="{7136237D-1AC1-46FD-B664-8EA40F9A404A}" srcOrd="5" destOrd="0" presId="urn:microsoft.com/office/officeart/2018/2/layout/IconVerticalSolidList"/>
    <dgm:cxn modelId="{3A39236E-DF7A-491B-AEF3-0FEEC23D33E0}" type="presParOf" srcId="{C2738B07-78FF-45CF-968A-9E018EDD2378}" destId="{D5037215-B426-4011-B34A-67D5FAA51E5B}" srcOrd="6" destOrd="0" presId="urn:microsoft.com/office/officeart/2018/2/layout/IconVerticalSolidList"/>
    <dgm:cxn modelId="{7BEBC700-748A-4500-9858-41720BDE36F7}" type="presParOf" srcId="{D5037215-B426-4011-B34A-67D5FAA51E5B}" destId="{18FD484A-7F2B-4615-9A87-ABECDC3DFBD1}" srcOrd="0" destOrd="0" presId="urn:microsoft.com/office/officeart/2018/2/layout/IconVerticalSolidList"/>
    <dgm:cxn modelId="{8EE18668-670C-49CD-82F9-213B93DF0FC6}" type="presParOf" srcId="{D5037215-B426-4011-B34A-67D5FAA51E5B}" destId="{4198616A-42B2-496E-885A-144EEEB31ED1}" srcOrd="1" destOrd="0" presId="urn:microsoft.com/office/officeart/2018/2/layout/IconVerticalSolidList"/>
    <dgm:cxn modelId="{BE73217B-C3AF-4F42-9A85-D0A4CD0788E6}" type="presParOf" srcId="{D5037215-B426-4011-B34A-67D5FAA51E5B}" destId="{084E2CAA-202D-413F-82E6-66A1C49722BF}" srcOrd="2" destOrd="0" presId="urn:microsoft.com/office/officeart/2018/2/layout/IconVerticalSolidList"/>
    <dgm:cxn modelId="{8F08D5F1-551A-4E64-AC09-6C643E901869}" type="presParOf" srcId="{D5037215-B426-4011-B34A-67D5FAA51E5B}" destId="{B57A3825-8188-48FA-A13E-6B843F03FF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E8FFD-56D0-4F63-8C7A-348E3AD609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5970D9-7B3D-4808-B778-CAA19D336492}">
      <dgm:prSet/>
      <dgm:spPr/>
      <dgm:t>
        <a:bodyPr/>
        <a:lstStyle/>
        <a:p>
          <a:r>
            <a:rPr lang="en-US" b="1" i="0" baseline="0"/>
            <a:t>Data Quality</a:t>
          </a:r>
          <a:r>
            <a:rPr lang="en-US" b="0" i="0" baseline="0"/>
            <a:t>: "Ensuring the accuracy and completeness of the data is critical for model performance."</a:t>
          </a:r>
          <a:endParaRPr lang="en-US"/>
        </a:p>
      </dgm:t>
    </dgm:pt>
    <dgm:pt modelId="{42516776-8DF2-4EB7-B59F-7D42B8ACF27A}" type="parTrans" cxnId="{1AFC07B4-59D4-4375-A587-7C2DCD45C8B7}">
      <dgm:prSet/>
      <dgm:spPr/>
      <dgm:t>
        <a:bodyPr/>
        <a:lstStyle/>
        <a:p>
          <a:endParaRPr lang="en-US"/>
        </a:p>
      </dgm:t>
    </dgm:pt>
    <dgm:pt modelId="{5F9C2FE5-8DA3-47F9-8A08-A3D970947461}" type="sibTrans" cxnId="{1AFC07B4-59D4-4375-A587-7C2DCD45C8B7}">
      <dgm:prSet/>
      <dgm:spPr/>
      <dgm:t>
        <a:bodyPr/>
        <a:lstStyle/>
        <a:p>
          <a:endParaRPr lang="en-US"/>
        </a:p>
      </dgm:t>
    </dgm:pt>
    <dgm:pt modelId="{FBE36BD8-AAC0-4981-9AA1-C1EE8320C0B7}">
      <dgm:prSet/>
      <dgm:spPr/>
      <dgm:t>
        <a:bodyPr/>
        <a:lstStyle/>
        <a:p>
          <a:r>
            <a:rPr lang="en-US" b="1" i="0" baseline="0"/>
            <a:t>Data Integration</a:t>
          </a:r>
          <a:r>
            <a:rPr lang="en-US" b="0" i="0" baseline="0"/>
            <a:t>: "Integrating data from various sources can be complex and time-consuming."</a:t>
          </a:r>
          <a:endParaRPr lang="en-US"/>
        </a:p>
      </dgm:t>
    </dgm:pt>
    <dgm:pt modelId="{834C4463-7841-4C44-80C1-ADB3BA504FF5}" type="parTrans" cxnId="{2F6B279B-C19F-499D-86A2-F6B1D69BF7FA}">
      <dgm:prSet/>
      <dgm:spPr/>
      <dgm:t>
        <a:bodyPr/>
        <a:lstStyle/>
        <a:p>
          <a:endParaRPr lang="en-US"/>
        </a:p>
      </dgm:t>
    </dgm:pt>
    <dgm:pt modelId="{48D1D286-9F07-45FB-938E-E245133D4F5E}" type="sibTrans" cxnId="{2F6B279B-C19F-499D-86A2-F6B1D69BF7FA}">
      <dgm:prSet/>
      <dgm:spPr/>
      <dgm:t>
        <a:bodyPr/>
        <a:lstStyle/>
        <a:p>
          <a:endParaRPr lang="en-US"/>
        </a:p>
      </dgm:t>
    </dgm:pt>
    <dgm:pt modelId="{38977CA0-C79D-4D2A-9DC0-6F802B0193CF}">
      <dgm:prSet/>
      <dgm:spPr/>
      <dgm:t>
        <a:bodyPr/>
        <a:lstStyle/>
        <a:p>
          <a:r>
            <a:rPr lang="en-US" b="1" i="0" baseline="0"/>
            <a:t>Model Bias</a:t>
          </a:r>
          <a:r>
            <a:rPr lang="en-US" b="0" i="0" baseline="0"/>
            <a:t>: "There is a risk of model bias if the training data is not representative of all scenarios."</a:t>
          </a:r>
          <a:endParaRPr lang="en-US"/>
        </a:p>
      </dgm:t>
    </dgm:pt>
    <dgm:pt modelId="{7232183B-4CFC-48EA-8737-A1096EC2F8C6}" type="parTrans" cxnId="{7C6A6FAE-ADC4-471B-8937-3E5C176859B7}">
      <dgm:prSet/>
      <dgm:spPr/>
      <dgm:t>
        <a:bodyPr/>
        <a:lstStyle/>
        <a:p>
          <a:endParaRPr lang="en-US"/>
        </a:p>
      </dgm:t>
    </dgm:pt>
    <dgm:pt modelId="{3EEBDC6B-C1F2-4AAB-B83E-824B3A1C11B4}" type="sibTrans" cxnId="{7C6A6FAE-ADC4-471B-8937-3E5C176859B7}">
      <dgm:prSet/>
      <dgm:spPr/>
      <dgm:t>
        <a:bodyPr/>
        <a:lstStyle/>
        <a:p>
          <a:endParaRPr lang="en-US"/>
        </a:p>
      </dgm:t>
    </dgm:pt>
    <dgm:pt modelId="{B25C9A60-14F3-47C9-86D8-D2FE1C2623E3}">
      <dgm:prSet/>
      <dgm:spPr/>
      <dgm:t>
        <a:bodyPr/>
        <a:lstStyle/>
        <a:p>
          <a:r>
            <a:rPr lang="en-US" b="1" i="0" baseline="0"/>
            <a:t>Ethical Considerations</a:t>
          </a:r>
          <a:r>
            <a:rPr lang="en-US" b="0" i="0" baseline="0"/>
            <a:t>: "Using real-time data raises privacy concerns, which must be managed carefully."</a:t>
          </a:r>
          <a:endParaRPr lang="en-US"/>
        </a:p>
      </dgm:t>
    </dgm:pt>
    <dgm:pt modelId="{099102F1-F1AC-4929-9EBC-1E2FD1CE29E3}" type="parTrans" cxnId="{AB1CCABF-674D-4EA7-AD34-ABB4AABA7E34}">
      <dgm:prSet/>
      <dgm:spPr/>
      <dgm:t>
        <a:bodyPr/>
        <a:lstStyle/>
        <a:p>
          <a:endParaRPr lang="en-US"/>
        </a:p>
      </dgm:t>
    </dgm:pt>
    <dgm:pt modelId="{B11B3D54-9CF1-43EF-AA69-578267541FEA}" type="sibTrans" cxnId="{AB1CCABF-674D-4EA7-AD34-ABB4AABA7E34}">
      <dgm:prSet/>
      <dgm:spPr/>
      <dgm:t>
        <a:bodyPr/>
        <a:lstStyle/>
        <a:p>
          <a:endParaRPr lang="en-US"/>
        </a:p>
      </dgm:t>
    </dgm:pt>
    <dgm:pt modelId="{CC85309B-F8FD-40F1-A9EF-4E3C7D8536DB}">
      <dgm:prSet/>
      <dgm:spPr/>
      <dgm:t>
        <a:bodyPr/>
        <a:lstStyle/>
        <a:p>
          <a:r>
            <a:rPr lang="en-US" b="1" i="0" baseline="0"/>
            <a:t>Cost and Resource Constraints</a:t>
          </a:r>
          <a:r>
            <a:rPr lang="en-US" b="0" i="0" baseline="0"/>
            <a:t>: "Developing and maintaining an AI solution requires significant investment in technology and skilled personnel." </a:t>
          </a:r>
          <a:endParaRPr lang="en-US"/>
        </a:p>
      </dgm:t>
    </dgm:pt>
    <dgm:pt modelId="{F816CC0E-F775-4C24-B607-2C459F8005C3}" type="parTrans" cxnId="{BF6587BA-BEAC-480D-9400-E9D722B5A31A}">
      <dgm:prSet/>
      <dgm:spPr/>
      <dgm:t>
        <a:bodyPr/>
        <a:lstStyle/>
        <a:p>
          <a:endParaRPr lang="en-US"/>
        </a:p>
      </dgm:t>
    </dgm:pt>
    <dgm:pt modelId="{53D50149-CC1C-4AFB-896B-25C9582C4076}" type="sibTrans" cxnId="{BF6587BA-BEAC-480D-9400-E9D722B5A31A}">
      <dgm:prSet/>
      <dgm:spPr/>
      <dgm:t>
        <a:bodyPr/>
        <a:lstStyle/>
        <a:p>
          <a:endParaRPr lang="en-US"/>
        </a:p>
      </dgm:t>
    </dgm:pt>
    <dgm:pt modelId="{6DCE09F6-4873-4B03-B9AE-46D7E801138F}" type="pres">
      <dgm:prSet presAssocID="{C75E8FFD-56D0-4F63-8C7A-348E3AD609F2}" presName="root" presStyleCnt="0">
        <dgm:presLayoutVars>
          <dgm:dir/>
          <dgm:resizeHandles val="exact"/>
        </dgm:presLayoutVars>
      </dgm:prSet>
      <dgm:spPr/>
    </dgm:pt>
    <dgm:pt modelId="{8CACA29B-D996-46A0-8495-D20441793ED4}" type="pres">
      <dgm:prSet presAssocID="{945970D9-7B3D-4808-B778-CAA19D336492}" presName="compNode" presStyleCnt="0"/>
      <dgm:spPr/>
    </dgm:pt>
    <dgm:pt modelId="{ED52DC01-933B-4718-820A-7EF6233780A5}" type="pres">
      <dgm:prSet presAssocID="{945970D9-7B3D-4808-B778-CAA19D336492}" presName="bgRect" presStyleLbl="bgShp" presStyleIdx="0" presStyleCnt="5"/>
      <dgm:spPr/>
    </dgm:pt>
    <dgm:pt modelId="{85EEC0D3-C01D-48AE-A98E-FE914FEF47E7}" type="pres">
      <dgm:prSet presAssocID="{945970D9-7B3D-4808-B778-CAA19D33649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4F0CF268-4E1A-499F-9A3B-FACB5838DFAA}" type="pres">
      <dgm:prSet presAssocID="{945970D9-7B3D-4808-B778-CAA19D336492}" presName="spaceRect" presStyleCnt="0"/>
      <dgm:spPr/>
    </dgm:pt>
    <dgm:pt modelId="{D30E2F2D-7FD9-456D-8B8F-824051AB56A3}" type="pres">
      <dgm:prSet presAssocID="{945970D9-7B3D-4808-B778-CAA19D336492}" presName="parTx" presStyleLbl="revTx" presStyleIdx="0" presStyleCnt="5">
        <dgm:presLayoutVars>
          <dgm:chMax val="0"/>
          <dgm:chPref val="0"/>
        </dgm:presLayoutVars>
      </dgm:prSet>
      <dgm:spPr/>
    </dgm:pt>
    <dgm:pt modelId="{E7CFCD88-976E-4126-86D1-B4F5891302B9}" type="pres">
      <dgm:prSet presAssocID="{5F9C2FE5-8DA3-47F9-8A08-A3D970947461}" presName="sibTrans" presStyleCnt="0"/>
      <dgm:spPr/>
    </dgm:pt>
    <dgm:pt modelId="{C72C5754-50B5-4529-BAB7-1E797681C23D}" type="pres">
      <dgm:prSet presAssocID="{FBE36BD8-AAC0-4981-9AA1-C1EE8320C0B7}" presName="compNode" presStyleCnt="0"/>
      <dgm:spPr/>
    </dgm:pt>
    <dgm:pt modelId="{F7B3B793-80DD-4EFA-8318-371967248A2E}" type="pres">
      <dgm:prSet presAssocID="{FBE36BD8-AAC0-4981-9AA1-C1EE8320C0B7}" presName="bgRect" presStyleLbl="bgShp" presStyleIdx="1" presStyleCnt="5"/>
      <dgm:spPr/>
    </dgm:pt>
    <dgm:pt modelId="{7D967B1B-E14A-43BD-9593-67E0A61096F0}" type="pres">
      <dgm:prSet presAssocID="{FBE36BD8-AAC0-4981-9AA1-C1EE8320C0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C8E5D45-AC21-4239-96E8-8459F6AF811A}" type="pres">
      <dgm:prSet presAssocID="{FBE36BD8-AAC0-4981-9AA1-C1EE8320C0B7}" presName="spaceRect" presStyleCnt="0"/>
      <dgm:spPr/>
    </dgm:pt>
    <dgm:pt modelId="{FAAB340E-84A9-4E00-8733-5BCBAB3ED9C2}" type="pres">
      <dgm:prSet presAssocID="{FBE36BD8-AAC0-4981-9AA1-C1EE8320C0B7}" presName="parTx" presStyleLbl="revTx" presStyleIdx="1" presStyleCnt="5">
        <dgm:presLayoutVars>
          <dgm:chMax val="0"/>
          <dgm:chPref val="0"/>
        </dgm:presLayoutVars>
      </dgm:prSet>
      <dgm:spPr/>
    </dgm:pt>
    <dgm:pt modelId="{65D21D51-9A23-483F-8604-3B1509F82ACC}" type="pres">
      <dgm:prSet presAssocID="{48D1D286-9F07-45FB-938E-E245133D4F5E}" presName="sibTrans" presStyleCnt="0"/>
      <dgm:spPr/>
    </dgm:pt>
    <dgm:pt modelId="{551B9BFB-CEC2-471A-BC45-9DB064EA42F9}" type="pres">
      <dgm:prSet presAssocID="{38977CA0-C79D-4D2A-9DC0-6F802B0193CF}" presName="compNode" presStyleCnt="0"/>
      <dgm:spPr/>
    </dgm:pt>
    <dgm:pt modelId="{AFDD006C-A56B-413A-8A55-EA10B6AAE85D}" type="pres">
      <dgm:prSet presAssocID="{38977CA0-C79D-4D2A-9DC0-6F802B0193CF}" presName="bgRect" presStyleLbl="bgShp" presStyleIdx="2" presStyleCnt="5"/>
      <dgm:spPr/>
    </dgm:pt>
    <dgm:pt modelId="{8E4654C9-1A14-4248-8581-8DD0D2EAECC3}" type="pres">
      <dgm:prSet presAssocID="{38977CA0-C79D-4D2A-9DC0-6F802B0193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4A847C5-4A46-48DC-BD40-D0E855A51D28}" type="pres">
      <dgm:prSet presAssocID="{38977CA0-C79D-4D2A-9DC0-6F802B0193CF}" presName="spaceRect" presStyleCnt="0"/>
      <dgm:spPr/>
    </dgm:pt>
    <dgm:pt modelId="{7EFA4531-1B97-4026-B409-A0073A9B83CB}" type="pres">
      <dgm:prSet presAssocID="{38977CA0-C79D-4D2A-9DC0-6F802B0193CF}" presName="parTx" presStyleLbl="revTx" presStyleIdx="2" presStyleCnt="5">
        <dgm:presLayoutVars>
          <dgm:chMax val="0"/>
          <dgm:chPref val="0"/>
        </dgm:presLayoutVars>
      </dgm:prSet>
      <dgm:spPr/>
    </dgm:pt>
    <dgm:pt modelId="{97060E8D-C3B4-4098-94EE-655AC1342D35}" type="pres">
      <dgm:prSet presAssocID="{3EEBDC6B-C1F2-4AAB-B83E-824B3A1C11B4}" presName="sibTrans" presStyleCnt="0"/>
      <dgm:spPr/>
    </dgm:pt>
    <dgm:pt modelId="{C81A2F46-4EDC-4072-9E8C-55202A00CFEA}" type="pres">
      <dgm:prSet presAssocID="{B25C9A60-14F3-47C9-86D8-D2FE1C2623E3}" presName="compNode" presStyleCnt="0"/>
      <dgm:spPr/>
    </dgm:pt>
    <dgm:pt modelId="{D3757BA2-C09B-4A26-BEB5-C475114949D5}" type="pres">
      <dgm:prSet presAssocID="{B25C9A60-14F3-47C9-86D8-D2FE1C2623E3}" presName="bgRect" presStyleLbl="bgShp" presStyleIdx="3" presStyleCnt="5"/>
      <dgm:spPr/>
    </dgm:pt>
    <dgm:pt modelId="{0FD515EC-7885-47EA-BA13-39134539A255}" type="pres">
      <dgm:prSet presAssocID="{B25C9A60-14F3-47C9-86D8-D2FE1C2623E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1993F2D7-7B30-4EBF-9C1B-5A692BCD701B}" type="pres">
      <dgm:prSet presAssocID="{B25C9A60-14F3-47C9-86D8-D2FE1C2623E3}" presName="spaceRect" presStyleCnt="0"/>
      <dgm:spPr/>
    </dgm:pt>
    <dgm:pt modelId="{CBD05ED8-22E9-471C-9308-674A4AA115BD}" type="pres">
      <dgm:prSet presAssocID="{B25C9A60-14F3-47C9-86D8-D2FE1C2623E3}" presName="parTx" presStyleLbl="revTx" presStyleIdx="3" presStyleCnt="5">
        <dgm:presLayoutVars>
          <dgm:chMax val="0"/>
          <dgm:chPref val="0"/>
        </dgm:presLayoutVars>
      </dgm:prSet>
      <dgm:spPr/>
    </dgm:pt>
    <dgm:pt modelId="{8D1A563F-BB2F-402E-9801-3ACC9AE19E7F}" type="pres">
      <dgm:prSet presAssocID="{B11B3D54-9CF1-43EF-AA69-578267541FEA}" presName="sibTrans" presStyleCnt="0"/>
      <dgm:spPr/>
    </dgm:pt>
    <dgm:pt modelId="{4F2DC80A-0D3C-4993-A02F-99A3DE7DA43D}" type="pres">
      <dgm:prSet presAssocID="{CC85309B-F8FD-40F1-A9EF-4E3C7D8536DB}" presName="compNode" presStyleCnt="0"/>
      <dgm:spPr/>
    </dgm:pt>
    <dgm:pt modelId="{43C95935-6BE1-42DF-BC0E-8165B2A1B825}" type="pres">
      <dgm:prSet presAssocID="{CC85309B-F8FD-40F1-A9EF-4E3C7D8536DB}" presName="bgRect" presStyleLbl="bgShp" presStyleIdx="4" presStyleCnt="5"/>
      <dgm:spPr/>
    </dgm:pt>
    <dgm:pt modelId="{A9D5C2BF-77FA-4555-ABD2-0136A714ED10}" type="pres">
      <dgm:prSet presAssocID="{CC85309B-F8FD-40F1-A9EF-4E3C7D8536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6FCCD2A2-C630-438E-9C88-151E384C10AF}" type="pres">
      <dgm:prSet presAssocID="{CC85309B-F8FD-40F1-A9EF-4E3C7D8536DB}" presName="spaceRect" presStyleCnt="0"/>
      <dgm:spPr/>
    </dgm:pt>
    <dgm:pt modelId="{578B6D85-7332-4D17-829B-7E18A9400219}" type="pres">
      <dgm:prSet presAssocID="{CC85309B-F8FD-40F1-A9EF-4E3C7D8536DB}" presName="parTx" presStyleLbl="revTx" presStyleIdx="4" presStyleCnt="5">
        <dgm:presLayoutVars>
          <dgm:chMax val="0"/>
          <dgm:chPref val="0"/>
        </dgm:presLayoutVars>
      </dgm:prSet>
      <dgm:spPr/>
    </dgm:pt>
  </dgm:ptLst>
  <dgm:cxnLst>
    <dgm:cxn modelId="{9DAF7D06-8634-42E9-A19C-9F59A8552D12}" type="presOf" srcId="{38977CA0-C79D-4D2A-9DC0-6F802B0193CF}" destId="{7EFA4531-1B97-4026-B409-A0073A9B83CB}" srcOrd="0" destOrd="0" presId="urn:microsoft.com/office/officeart/2018/2/layout/IconVerticalSolidList"/>
    <dgm:cxn modelId="{DE5C9975-6F24-4CA5-B628-22C10BEEF5A5}" type="presOf" srcId="{CC85309B-F8FD-40F1-A9EF-4E3C7D8536DB}" destId="{578B6D85-7332-4D17-829B-7E18A9400219}" srcOrd="0" destOrd="0" presId="urn:microsoft.com/office/officeart/2018/2/layout/IconVerticalSolidList"/>
    <dgm:cxn modelId="{CF8A9D79-318D-4EE5-B750-2DEDE58DD476}" type="presOf" srcId="{C75E8FFD-56D0-4F63-8C7A-348E3AD609F2}" destId="{6DCE09F6-4873-4B03-B9AE-46D7E801138F}" srcOrd="0" destOrd="0" presId="urn:microsoft.com/office/officeart/2018/2/layout/IconVerticalSolidList"/>
    <dgm:cxn modelId="{2F6B279B-C19F-499D-86A2-F6B1D69BF7FA}" srcId="{C75E8FFD-56D0-4F63-8C7A-348E3AD609F2}" destId="{FBE36BD8-AAC0-4981-9AA1-C1EE8320C0B7}" srcOrd="1" destOrd="0" parTransId="{834C4463-7841-4C44-80C1-ADB3BA504FF5}" sibTransId="{48D1D286-9F07-45FB-938E-E245133D4F5E}"/>
    <dgm:cxn modelId="{7C6A6FAE-ADC4-471B-8937-3E5C176859B7}" srcId="{C75E8FFD-56D0-4F63-8C7A-348E3AD609F2}" destId="{38977CA0-C79D-4D2A-9DC0-6F802B0193CF}" srcOrd="2" destOrd="0" parTransId="{7232183B-4CFC-48EA-8737-A1096EC2F8C6}" sibTransId="{3EEBDC6B-C1F2-4AAB-B83E-824B3A1C11B4}"/>
    <dgm:cxn modelId="{9277A0B3-6ED6-42AD-A734-E6F3CD81A6CA}" type="presOf" srcId="{FBE36BD8-AAC0-4981-9AA1-C1EE8320C0B7}" destId="{FAAB340E-84A9-4E00-8733-5BCBAB3ED9C2}" srcOrd="0" destOrd="0" presId="urn:microsoft.com/office/officeart/2018/2/layout/IconVerticalSolidList"/>
    <dgm:cxn modelId="{1AFC07B4-59D4-4375-A587-7C2DCD45C8B7}" srcId="{C75E8FFD-56D0-4F63-8C7A-348E3AD609F2}" destId="{945970D9-7B3D-4808-B778-CAA19D336492}" srcOrd="0" destOrd="0" parTransId="{42516776-8DF2-4EB7-B59F-7D42B8ACF27A}" sibTransId="{5F9C2FE5-8DA3-47F9-8A08-A3D970947461}"/>
    <dgm:cxn modelId="{BF6587BA-BEAC-480D-9400-E9D722B5A31A}" srcId="{C75E8FFD-56D0-4F63-8C7A-348E3AD609F2}" destId="{CC85309B-F8FD-40F1-A9EF-4E3C7D8536DB}" srcOrd="4" destOrd="0" parTransId="{F816CC0E-F775-4C24-B607-2C459F8005C3}" sibTransId="{53D50149-CC1C-4AFB-896B-25C9582C4076}"/>
    <dgm:cxn modelId="{AB1CCABF-674D-4EA7-AD34-ABB4AABA7E34}" srcId="{C75E8FFD-56D0-4F63-8C7A-348E3AD609F2}" destId="{B25C9A60-14F3-47C9-86D8-D2FE1C2623E3}" srcOrd="3" destOrd="0" parTransId="{099102F1-F1AC-4929-9EBC-1E2FD1CE29E3}" sibTransId="{B11B3D54-9CF1-43EF-AA69-578267541FEA}"/>
    <dgm:cxn modelId="{92E1B8C3-10D4-4F99-8780-62AF97817F5A}" type="presOf" srcId="{945970D9-7B3D-4808-B778-CAA19D336492}" destId="{D30E2F2D-7FD9-456D-8B8F-824051AB56A3}" srcOrd="0" destOrd="0" presId="urn:microsoft.com/office/officeart/2018/2/layout/IconVerticalSolidList"/>
    <dgm:cxn modelId="{ED6EB9F8-1AB5-4A1F-B561-13285241CA72}" type="presOf" srcId="{B25C9A60-14F3-47C9-86D8-D2FE1C2623E3}" destId="{CBD05ED8-22E9-471C-9308-674A4AA115BD}" srcOrd="0" destOrd="0" presId="urn:microsoft.com/office/officeart/2018/2/layout/IconVerticalSolidList"/>
    <dgm:cxn modelId="{01BC97BE-8D16-42E9-BB81-49013FFF7BE9}" type="presParOf" srcId="{6DCE09F6-4873-4B03-B9AE-46D7E801138F}" destId="{8CACA29B-D996-46A0-8495-D20441793ED4}" srcOrd="0" destOrd="0" presId="urn:microsoft.com/office/officeart/2018/2/layout/IconVerticalSolidList"/>
    <dgm:cxn modelId="{9F5ADA6E-50FB-47BA-9707-FF732BB97F24}" type="presParOf" srcId="{8CACA29B-D996-46A0-8495-D20441793ED4}" destId="{ED52DC01-933B-4718-820A-7EF6233780A5}" srcOrd="0" destOrd="0" presId="urn:microsoft.com/office/officeart/2018/2/layout/IconVerticalSolidList"/>
    <dgm:cxn modelId="{A5B7911C-C2CE-4727-919B-427CFB813ACE}" type="presParOf" srcId="{8CACA29B-D996-46A0-8495-D20441793ED4}" destId="{85EEC0D3-C01D-48AE-A98E-FE914FEF47E7}" srcOrd="1" destOrd="0" presId="urn:microsoft.com/office/officeart/2018/2/layout/IconVerticalSolidList"/>
    <dgm:cxn modelId="{0099D461-BD1A-4E4E-A814-349C520AA25A}" type="presParOf" srcId="{8CACA29B-D996-46A0-8495-D20441793ED4}" destId="{4F0CF268-4E1A-499F-9A3B-FACB5838DFAA}" srcOrd="2" destOrd="0" presId="urn:microsoft.com/office/officeart/2018/2/layout/IconVerticalSolidList"/>
    <dgm:cxn modelId="{27DECE07-73CD-4327-A278-70E2690FF3B7}" type="presParOf" srcId="{8CACA29B-D996-46A0-8495-D20441793ED4}" destId="{D30E2F2D-7FD9-456D-8B8F-824051AB56A3}" srcOrd="3" destOrd="0" presId="urn:microsoft.com/office/officeart/2018/2/layout/IconVerticalSolidList"/>
    <dgm:cxn modelId="{F701404F-262A-4A44-98F1-25425912A663}" type="presParOf" srcId="{6DCE09F6-4873-4B03-B9AE-46D7E801138F}" destId="{E7CFCD88-976E-4126-86D1-B4F5891302B9}" srcOrd="1" destOrd="0" presId="urn:microsoft.com/office/officeart/2018/2/layout/IconVerticalSolidList"/>
    <dgm:cxn modelId="{6F117960-8ABC-4C58-9430-E19EBD236A21}" type="presParOf" srcId="{6DCE09F6-4873-4B03-B9AE-46D7E801138F}" destId="{C72C5754-50B5-4529-BAB7-1E797681C23D}" srcOrd="2" destOrd="0" presId="urn:microsoft.com/office/officeart/2018/2/layout/IconVerticalSolidList"/>
    <dgm:cxn modelId="{DC2A1506-DBE3-40AF-B9AC-32654E9C9DC4}" type="presParOf" srcId="{C72C5754-50B5-4529-BAB7-1E797681C23D}" destId="{F7B3B793-80DD-4EFA-8318-371967248A2E}" srcOrd="0" destOrd="0" presId="urn:microsoft.com/office/officeart/2018/2/layout/IconVerticalSolidList"/>
    <dgm:cxn modelId="{A521D4E4-2C53-4870-B981-3A3DEB5D3A34}" type="presParOf" srcId="{C72C5754-50B5-4529-BAB7-1E797681C23D}" destId="{7D967B1B-E14A-43BD-9593-67E0A61096F0}" srcOrd="1" destOrd="0" presId="urn:microsoft.com/office/officeart/2018/2/layout/IconVerticalSolidList"/>
    <dgm:cxn modelId="{E37D74CC-58EB-40E3-9575-BF449B0EBF70}" type="presParOf" srcId="{C72C5754-50B5-4529-BAB7-1E797681C23D}" destId="{CC8E5D45-AC21-4239-96E8-8459F6AF811A}" srcOrd="2" destOrd="0" presId="urn:microsoft.com/office/officeart/2018/2/layout/IconVerticalSolidList"/>
    <dgm:cxn modelId="{D51A3463-E634-468F-BDE3-85D98695F631}" type="presParOf" srcId="{C72C5754-50B5-4529-BAB7-1E797681C23D}" destId="{FAAB340E-84A9-4E00-8733-5BCBAB3ED9C2}" srcOrd="3" destOrd="0" presId="urn:microsoft.com/office/officeart/2018/2/layout/IconVerticalSolidList"/>
    <dgm:cxn modelId="{35822FD0-D96A-4B93-A031-050E14658D5F}" type="presParOf" srcId="{6DCE09F6-4873-4B03-B9AE-46D7E801138F}" destId="{65D21D51-9A23-483F-8604-3B1509F82ACC}" srcOrd="3" destOrd="0" presId="urn:microsoft.com/office/officeart/2018/2/layout/IconVerticalSolidList"/>
    <dgm:cxn modelId="{1E007750-1596-4BF5-B70A-DAD56789D131}" type="presParOf" srcId="{6DCE09F6-4873-4B03-B9AE-46D7E801138F}" destId="{551B9BFB-CEC2-471A-BC45-9DB064EA42F9}" srcOrd="4" destOrd="0" presId="urn:microsoft.com/office/officeart/2018/2/layout/IconVerticalSolidList"/>
    <dgm:cxn modelId="{A105BD6E-92BB-42B9-99CF-BD3DF43122CF}" type="presParOf" srcId="{551B9BFB-CEC2-471A-BC45-9DB064EA42F9}" destId="{AFDD006C-A56B-413A-8A55-EA10B6AAE85D}" srcOrd="0" destOrd="0" presId="urn:microsoft.com/office/officeart/2018/2/layout/IconVerticalSolidList"/>
    <dgm:cxn modelId="{EF7F0B16-6111-48F2-954A-D15D2D94FFE1}" type="presParOf" srcId="{551B9BFB-CEC2-471A-BC45-9DB064EA42F9}" destId="{8E4654C9-1A14-4248-8581-8DD0D2EAECC3}" srcOrd="1" destOrd="0" presId="urn:microsoft.com/office/officeart/2018/2/layout/IconVerticalSolidList"/>
    <dgm:cxn modelId="{D0FF098A-C9FD-40AC-A915-717B5181084E}" type="presParOf" srcId="{551B9BFB-CEC2-471A-BC45-9DB064EA42F9}" destId="{34A847C5-4A46-48DC-BD40-D0E855A51D28}" srcOrd="2" destOrd="0" presId="urn:microsoft.com/office/officeart/2018/2/layout/IconVerticalSolidList"/>
    <dgm:cxn modelId="{4DB5E808-809A-4001-9380-569A4F0B8F28}" type="presParOf" srcId="{551B9BFB-CEC2-471A-BC45-9DB064EA42F9}" destId="{7EFA4531-1B97-4026-B409-A0073A9B83CB}" srcOrd="3" destOrd="0" presId="urn:microsoft.com/office/officeart/2018/2/layout/IconVerticalSolidList"/>
    <dgm:cxn modelId="{17D0C351-9278-4004-B52E-E9707DA91328}" type="presParOf" srcId="{6DCE09F6-4873-4B03-B9AE-46D7E801138F}" destId="{97060E8D-C3B4-4098-94EE-655AC1342D35}" srcOrd="5" destOrd="0" presId="urn:microsoft.com/office/officeart/2018/2/layout/IconVerticalSolidList"/>
    <dgm:cxn modelId="{9AF96780-6B5F-400D-A74B-649F24926DC6}" type="presParOf" srcId="{6DCE09F6-4873-4B03-B9AE-46D7E801138F}" destId="{C81A2F46-4EDC-4072-9E8C-55202A00CFEA}" srcOrd="6" destOrd="0" presId="urn:microsoft.com/office/officeart/2018/2/layout/IconVerticalSolidList"/>
    <dgm:cxn modelId="{23AECC79-62EE-4894-A114-17FEB2939E88}" type="presParOf" srcId="{C81A2F46-4EDC-4072-9E8C-55202A00CFEA}" destId="{D3757BA2-C09B-4A26-BEB5-C475114949D5}" srcOrd="0" destOrd="0" presId="urn:microsoft.com/office/officeart/2018/2/layout/IconVerticalSolidList"/>
    <dgm:cxn modelId="{F4E2E02B-1387-497E-A6E4-E93E1D5EEB37}" type="presParOf" srcId="{C81A2F46-4EDC-4072-9E8C-55202A00CFEA}" destId="{0FD515EC-7885-47EA-BA13-39134539A255}" srcOrd="1" destOrd="0" presId="urn:microsoft.com/office/officeart/2018/2/layout/IconVerticalSolidList"/>
    <dgm:cxn modelId="{4A5321C8-D261-4F84-8158-E5D954EB364D}" type="presParOf" srcId="{C81A2F46-4EDC-4072-9E8C-55202A00CFEA}" destId="{1993F2D7-7B30-4EBF-9C1B-5A692BCD701B}" srcOrd="2" destOrd="0" presId="urn:microsoft.com/office/officeart/2018/2/layout/IconVerticalSolidList"/>
    <dgm:cxn modelId="{2772A981-E8D0-4A91-9316-6EF5C9111A8A}" type="presParOf" srcId="{C81A2F46-4EDC-4072-9E8C-55202A00CFEA}" destId="{CBD05ED8-22E9-471C-9308-674A4AA115BD}" srcOrd="3" destOrd="0" presId="urn:microsoft.com/office/officeart/2018/2/layout/IconVerticalSolidList"/>
    <dgm:cxn modelId="{BCBF4887-A99F-4F47-8EB7-8DDC5B15A7F2}" type="presParOf" srcId="{6DCE09F6-4873-4B03-B9AE-46D7E801138F}" destId="{8D1A563F-BB2F-402E-9801-3ACC9AE19E7F}" srcOrd="7" destOrd="0" presId="urn:microsoft.com/office/officeart/2018/2/layout/IconVerticalSolidList"/>
    <dgm:cxn modelId="{097D7A7A-4CC3-47CF-BD93-708E76B3D356}" type="presParOf" srcId="{6DCE09F6-4873-4B03-B9AE-46D7E801138F}" destId="{4F2DC80A-0D3C-4993-A02F-99A3DE7DA43D}" srcOrd="8" destOrd="0" presId="urn:microsoft.com/office/officeart/2018/2/layout/IconVerticalSolidList"/>
    <dgm:cxn modelId="{B5C92639-9BC4-419B-B46A-0B35EF7D89E8}" type="presParOf" srcId="{4F2DC80A-0D3C-4993-A02F-99A3DE7DA43D}" destId="{43C95935-6BE1-42DF-BC0E-8165B2A1B825}" srcOrd="0" destOrd="0" presId="urn:microsoft.com/office/officeart/2018/2/layout/IconVerticalSolidList"/>
    <dgm:cxn modelId="{247E13F3-3ABB-4098-AD40-1518FE99069C}" type="presParOf" srcId="{4F2DC80A-0D3C-4993-A02F-99A3DE7DA43D}" destId="{A9D5C2BF-77FA-4555-ABD2-0136A714ED10}" srcOrd="1" destOrd="0" presId="urn:microsoft.com/office/officeart/2018/2/layout/IconVerticalSolidList"/>
    <dgm:cxn modelId="{49C6EC57-6658-4D02-B721-757F9F11EFE2}" type="presParOf" srcId="{4F2DC80A-0D3C-4993-A02F-99A3DE7DA43D}" destId="{6FCCD2A2-C630-438E-9C88-151E384C10AF}" srcOrd="2" destOrd="0" presId="urn:microsoft.com/office/officeart/2018/2/layout/IconVerticalSolidList"/>
    <dgm:cxn modelId="{C81394C0-FBE4-45E6-A387-C9C818FD7CDB}" type="presParOf" srcId="{4F2DC80A-0D3C-4993-A02F-99A3DE7DA43D}" destId="{578B6D85-7332-4D17-829B-7E18A94002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FD54C5-D780-46A3-B5B9-03A7DA464B9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D87BF3F-E5D9-44CF-97B2-54A6FAC378D8}">
      <dgm:prSet/>
      <dgm:spPr/>
      <dgm:t>
        <a:bodyPr/>
        <a:lstStyle/>
        <a:p>
          <a:r>
            <a:rPr lang="en-US" b="0" i="0" baseline="0"/>
            <a:t>Flight delays are a complex issue, but AI offers a promising solution to predict and prevent them.</a:t>
          </a:r>
          <a:endParaRPr lang="en-US"/>
        </a:p>
      </dgm:t>
    </dgm:pt>
    <dgm:pt modelId="{28A5A52A-49DA-4720-8D7B-F2FBDF026E74}" type="parTrans" cxnId="{15AFA165-0613-455B-951D-E6C24F0799A2}">
      <dgm:prSet/>
      <dgm:spPr/>
      <dgm:t>
        <a:bodyPr/>
        <a:lstStyle/>
        <a:p>
          <a:endParaRPr lang="en-US"/>
        </a:p>
      </dgm:t>
    </dgm:pt>
    <dgm:pt modelId="{4E98B944-BEA7-43C7-9AE3-3F95B96234AB}" type="sibTrans" cxnId="{15AFA165-0613-455B-951D-E6C24F0799A2}">
      <dgm:prSet/>
      <dgm:spPr/>
      <dgm:t>
        <a:bodyPr/>
        <a:lstStyle/>
        <a:p>
          <a:endParaRPr lang="en-US"/>
        </a:p>
      </dgm:t>
    </dgm:pt>
    <dgm:pt modelId="{0B075AAD-D9D4-4A63-A904-938789AC3C6F}">
      <dgm:prSet/>
      <dgm:spPr/>
      <dgm:t>
        <a:bodyPr/>
        <a:lstStyle/>
        <a:p>
          <a:r>
            <a:rPr lang="en-US" b="0" i="0" baseline="0"/>
            <a:t>By leveraging AI, airlines can improve the reliability of air travel, reduce operational costs, and enhance passenger satisfaction.</a:t>
          </a:r>
          <a:endParaRPr lang="en-US"/>
        </a:p>
      </dgm:t>
    </dgm:pt>
    <dgm:pt modelId="{C4160A0F-82B8-4623-AD93-788C0060C455}" type="parTrans" cxnId="{B80F7791-F991-4C83-B38F-5A9D1759D886}">
      <dgm:prSet/>
      <dgm:spPr/>
      <dgm:t>
        <a:bodyPr/>
        <a:lstStyle/>
        <a:p>
          <a:endParaRPr lang="en-US"/>
        </a:p>
      </dgm:t>
    </dgm:pt>
    <dgm:pt modelId="{C992CBE4-804D-4151-BDC3-2F7F3F888D46}" type="sibTrans" cxnId="{B80F7791-F991-4C83-B38F-5A9D1759D886}">
      <dgm:prSet/>
      <dgm:spPr/>
      <dgm:t>
        <a:bodyPr/>
        <a:lstStyle/>
        <a:p>
          <a:endParaRPr lang="en-US"/>
        </a:p>
      </dgm:t>
    </dgm:pt>
    <dgm:pt modelId="{E86E0989-4A9F-4B95-9EEB-84F39871EA5C}">
      <dgm:prSet/>
      <dgm:spPr/>
      <dgm:t>
        <a:bodyPr/>
        <a:lstStyle/>
        <a:p>
          <a:r>
            <a:rPr lang="en-US" b="0" i="0" baseline="0"/>
            <a:t>The successful implementation of this solution could revolutionize how airlines manage flight schedules, leading to a more efficient and reliable travel experience.</a:t>
          </a:r>
          <a:endParaRPr lang="en-US"/>
        </a:p>
      </dgm:t>
    </dgm:pt>
    <dgm:pt modelId="{0DD174A0-4BFA-4BED-841C-0881047C6B86}" type="parTrans" cxnId="{2F2062E3-C1F7-4562-AF98-4468B15AC57D}">
      <dgm:prSet/>
      <dgm:spPr/>
      <dgm:t>
        <a:bodyPr/>
        <a:lstStyle/>
        <a:p>
          <a:endParaRPr lang="en-US"/>
        </a:p>
      </dgm:t>
    </dgm:pt>
    <dgm:pt modelId="{546BA9CB-E5EB-415C-B406-34ACAC938DC7}" type="sibTrans" cxnId="{2F2062E3-C1F7-4562-AF98-4468B15AC57D}">
      <dgm:prSet/>
      <dgm:spPr/>
      <dgm:t>
        <a:bodyPr/>
        <a:lstStyle/>
        <a:p>
          <a:endParaRPr lang="en-US"/>
        </a:p>
      </dgm:t>
    </dgm:pt>
    <dgm:pt modelId="{5734D917-CAE4-430F-B951-A326FBE9BAB1}" type="pres">
      <dgm:prSet presAssocID="{0FFD54C5-D780-46A3-B5B9-03A7DA464B9A}" presName="linear" presStyleCnt="0">
        <dgm:presLayoutVars>
          <dgm:animLvl val="lvl"/>
          <dgm:resizeHandles val="exact"/>
        </dgm:presLayoutVars>
      </dgm:prSet>
      <dgm:spPr/>
    </dgm:pt>
    <dgm:pt modelId="{583E612B-2C6C-4FC2-97B3-6CA3569EBBB5}" type="pres">
      <dgm:prSet presAssocID="{FD87BF3F-E5D9-44CF-97B2-54A6FAC378D8}" presName="parentText" presStyleLbl="node1" presStyleIdx="0" presStyleCnt="3">
        <dgm:presLayoutVars>
          <dgm:chMax val="0"/>
          <dgm:bulletEnabled val="1"/>
        </dgm:presLayoutVars>
      </dgm:prSet>
      <dgm:spPr/>
    </dgm:pt>
    <dgm:pt modelId="{83FA02C5-726C-4EB3-8788-E19DC9F7D93C}" type="pres">
      <dgm:prSet presAssocID="{4E98B944-BEA7-43C7-9AE3-3F95B96234AB}" presName="spacer" presStyleCnt="0"/>
      <dgm:spPr/>
    </dgm:pt>
    <dgm:pt modelId="{E99906F0-25FF-45FA-9556-AB488C51517C}" type="pres">
      <dgm:prSet presAssocID="{0B075AAD-D9D4-4A63-A904-938789AC3C6F}" presName="parentText" presStyleLbl="node1" presStyleIdx="1" presStyleCnt="3">
        <dgm:presLayoutVars>
          <dgm:chMax val="0"/>
          <dgm:bulletEnabled val="1"/>
        </dgm:presLayoutVars>
      </dgm:prSet>
      <dgm:spPr/>
    </dgm:pt>
    <dgm:pt modelId="{42B0F115-9888-4247-A284-D54F22BCC786}" type="pres">
      <dgm:prSet presAssocID="{C992CBE4-804D-4151-BDC3-2F7F3F888D46}" presName="spacer" presStyleCnt="0"/>
      <dgm:spPr/>
    </dgm:pt>
    <dgm:pt modelId="{21CD16C2-C952-497F-BB0C-2697737D19A0}" type="pres">
      <dgm:prSet presAssocID="{E86E0989-4A9F-4B95-9EEB-84F39871EA5C}" presName="parentText" presStyleLbl="node1" presStyleIdx="2" presStyleCnt="3">
        <dgm:presLayoutVars>
          <dgm:chMax val="0"/>
          <dgm:bulletEnabled val="1"/>
        </dgm:presLayoutVars>
      </dgm:prSet>
      <dgm:spPr/>
    </dgm:pt>
  </dgm:ptLst>
  <dgm:cxnLst>
    <dgm:cxn modelId="{4C017416-4DDB-4C7A-BB96-3182AF0D3398}" type="presOf" srcId="{FD87BF3F-E5D9-44CF-97B2-54A6FAC378D8}" destId="{583E612B-2C6C-4FC2-97B3-6CA3569EBBB5}" srcOrd="0" destOrd="0" presId="urn:microsoft.com/office/officeart/2005/8/layout/vList2"/>
    <dgm:cxn modelId="{6C0CBB2D-FDC7-47CA-A313-A0E6BF227971}" type="presOf" srcId="{0B075AAD-D9D4-4A63-A904-938789AC3C6F}" destId="{E99906F0-25FF-45FA-9556-AB488C51517C}" srcOrd="0" destOrd="0" presId="urn:microsoft.com/office/officeart/2005/8/layout/vList2"/>
    <dgm:cxn modelId="{15AFA165-0613-455B-951D-E6C24F0799A2}" srcId="{0FFD54C5-D780-46A3-B5B9-03A7DA464B9A}" destId="{FD87BF3F-E5D9-44CF-97B2-54A6FAC378D8}" srcOrd="0" destOrd="0" parTransId="{28A5A52A-49DA-4720-8D7B-F2FBDF026E74}" sibTransId="{4E98B944-BEA7-43C7-9AE3-3F95B96234AB}"/>
    <dgm:cxn modelId="{BBDDF64D-147C-422A-8382-B6E648CADCF5}" type="presOf" srcId="{0FFD54C5-D780-46A3-B5B9-03A7DA464B9A}" destId="{5734D917-CAE4-430F-B951-A326FBE9BAB1}" srcOrd="0" destOrd="0" presId="urn:microsoft.com/office/officeart/2005/8/layout/vList2"/>
    <dgm:cxn modelId="{B50B2C76-A01F-43A9-83C7-B677B79C3B03}" type="presOf" srcId="{E86E0989-4A9F-4B95-9EEB-84F39871EA5C}" destId="{21CD16C2-C952-497F-BB0C-2697737D19A0}" srcOrd="0" destOrd="0" presId="urn:microsoft.com/office/officeart/2005/8/layout/vList2"/>
    <dgm:cxn modelId="{B80F7791-F991-4C83-B38F-5A9D1759D886}" srcId="{0FFD54C5-D780-46A3-B5B9-03A7DA464B9A}" destId="{0B075AAD-D9D4-4A63-A904-938789AC3C6F}" srcOrd="1" destOrd="0" parTransId="{C4160A0F-82B8-4623-AD93-788C0060C455}" sibTransId="{C992CBE4-804D-4151-BDC3-2F7F3F888D46}"/>
    <dgm:cxn modelId="{2F2062E3-C1F7-4562-AF98-4468B15AC57D}" srcId="{0FFD54C5-D780-46A3-B5B9-03A7DA464B9A}" destId="{E86E0989-4A9F-4B95-9EEB-84F39871EA5C}" srcOrd="2" destOrd="0" parTransId="{0DD174A0-4BFA-4BED-841C-0881047C6B86}" sibTransId="{546BA9CB-E5EB-415C-B406-34ACAC938DC7}"/>
    <dgm:cxn modelId="{0D044FDD-4FC5-4238-AD87-50125ECEFE8E}" type="presParOf" srcId="{5734D917-CAE4-430F-B951-A326FBE9BAB1}" destId="{583E612B-2C6C-4FC2-97B3-6CA3569EBBB5}" srcOrd="0" destOrd="0" presId="urn:microsoft.com/office/officeart/2005/8/layout/vList2"/>
    <dgm:cxn modelId="{2D43C807-0093-4C37-B5E4-F1E48B03020F}" type="presParOf" srcId="{5734D917-CAE4-430F-B951-A326FBE9BAB1}" destId="{83FA02C5-726C-4EB3-8788-E19DC9F7D93C}" srcOrd="1" destOrd="0" presId="urn:microsoft.com/office/officeart/2005/8/layout/vList2"/>
    <dgm:cxn modelId="{46FF3DCF-C66E-4CBD-89D4-87F49CB7B213}" type="presParOf" srcId="{5734D917-CAE4-430F-B951-A326FBE9BAB1}" destId="{E99906F0-25FF-45FA-9556-AB488C51517C}" srcOrd="2" destOrd="0" presId="urn:microsoft.com/office/officeart/2005/8/layout/vList2"/>
    <dgm:cxn modelId="{9C77A1A6-C569-4A3E-BE2B-97C7952F3F1F}" type="presParOf" srcId="{5734D917-CAE4-430F-B951-A326FBE9BAB1}" destId="{42B0F115-9888-4247-A284-D54F22BCC786}" srcOrd="3" destOrd="0" presId="urn:microsoft.com/office/officeart/2005/8/layout/vList2"/>
    <dgm:cxn modelId="{8AC57DA8-7F6B-4CDF-A4BD-BC1ED3930701}" type="presParOf" srcId="{5734D917-CAE4-430F-B951-A326FBE9BAB1}" destId="{21CD16C2-C952-497F-BB0C-2697737D19A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9AFCF-DE49-485D-9A1C-7780895508D6}">
      <dsp:nvSpPr>
        <dsp:cNvPr id="0" name=""/>
        <dsp:cNvSpPr/>
      </dsp:nvSpPr>
      <dsp:spPr>
        <a:xfrm>
          <a:off x="0" y="509"/>
          <a:ext cx="10515600" cy="11930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2F171-E977-4C58-9C23-39C31F59E64F}">
      <dsp:nvSpPr>
        <dsp:cNvPr id="0" name=""/>
        <dsp:cNvSpPr/>
      </dsp:nvSpPr>
      <dsp:spPr>
        <a:xfrm>
          <a:off x="360899" y="268947"/>
          <a:ext cx="656180" cy="656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313BA-6D5A-42D7-B25B-441AC41C4FA6}">
      <dsp:nvSpPr>
        <dsp:cNvPr id="0" name=""/>
        <dsp:cNvSpPr/>
      </dsp:nvSpPr>
      <dsp:spPr>
        <a:xfrm>
          <a:off x="1377978" y="509"/>
          <a:ext cx="9137621" cy="11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65" tIns="126265" rIns="126265" bIns="126265" numCol="1" spcCol="1270" anchor="ctr" anchorCtr="0">
          <a:noAutofit/>
        </a:bodyPr>
        <a:lstStyle/>
        <a:p>
          <a:pPr marL="0" lvl="0" indent="0" algn="l" defTabSz="933450">
            <a:lnSpc>
              <a:spcPct val="100000"/>
            </a:lnSpc>
            <a:spcBef>
              <a:spcPct val="0"/>
            </a:spcBef>
            <a:spcAft>
              <a:spcPct val="35000"/>
            </a:spcAft>
            <a:buNone/>
          </a:pPr>
          <a:r>
            <a:rPr lang="en-US" sz="2100" b="0" i="0" kern="1200" baseline="0" dirty="0">
              <a:solidFill>
                <a:schemeClr val="bg1">
                  <a:lumMod val="95000"/>
                  <a:lumOff val="5000"/>
                </a:schemeClr>
              </a:solidFill>
              <a:latin typeface="Abadi Extra Light" panose="020B0204020104020204" pitchFamily="34" charset="0"/>
            </a:rPr>
            <a:t>Flight delays are a significant issue in the aviation industry, affecting millions of passengers every year. These delays not only lead to frustration and inconvenience for passengers but also cause significant financial losses for airlines.</a:t>
          </a:r>
          <a:endParaRPr lang="en-US" sz="2100" kern="1200" dirty="0">
            <a:solidFill>
              <a:schemeClr val="bg1">
                <a:lumMod val="95000"/>
                <a:lumOff val="5000"/>
              </a:schemeClr>
            </a:solidFill>
            <a:latin typeface="Abadi Extra Light" panose="020B0204020104020204" pitchFamily="34" charset="0"/>
          </a:endParaRPr>
        </a:p>
      </dsp:txBody>
      <dsp:txXfrm>
        <a:off x="1377978" y="509"/>
        <a:ext cx="9137621" cy="1193054"/>
      </dsp:txXfrm>
    </dsp:sp>
    <dsp:sp modelId="{1D30042F-3B75-412D-AB8A-8B71AAAE0D2C}">
      <dsp:nvSpPr>
        <dsp:cNvPr id="0" name=""/>
        <dsp:cNvSpPr/>
      </dsp:nvSpPr>
      <dsp:spPr>
        <a:xfrm>
          <a:off x="0" y="1491828"/>
          <a:ext cx="10515600" cy="11930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0C17F-445E-4D4F-A6D5-6BDA07CB964F}">
      <dsp:nvSpPr>
        <dsp:cNvPr id="0" name=""/>
        <dsp:cNvSpPr/>
      </dsp:nvSpPr>
      <dsp:spPr>
        <a:xfrm>
          <a:off x="360899" y="1760265"/>
          <a:ext cx="656180" cy="656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68C40-73CF-49BC-8484-F5877FD08F02}">
      <dsp:nvSpPr>
        <dsp:cNvPr id="0" name=""/>
        <dsp:cNvSpPr/>
      </dsp:nvSpPr>
      <dsp:spPr>
        <a:xfrm>
          <a:off x="1377978" y="1491828"/>
          <a:ext cx="9137621" cy="11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65" tIns="126265" rIns="126265" bIns="126265" numCol="1" spcCol="1270" anchor="ctr" anchorCtr="0">
          <a:noAutofit/>
        </a:bodyPr>
        <a:lstStyle/>
        <a:p>
          <a:pPr marL="0" lvl="0" indent="0" algn="l" defTabSz="933450">
            <a:lnSpc>
              <a:spcPct val="100000"/>
            </a:lnSpc>
            <a:spcBef>
              <a:spcPct val="0"/>
            </a:spcBef>
            <a:spcAft>
              <a:spcPct val="35000"/>
            </a:spcAft>
            <a:buNone/>
          </a:pPr>
          <a:r>
            <a:rPr lang="en-US" sz="2100" b="0" i="0" kern="1200" baseline="0" dirty="0">
              <a:solidFill>
                <a:schemeClr val="bg1">
                  <a:lumMod val="95000"/>
                  <a:lumOff val="5000"/>
                </a:schemeClr>
              </a:solidFill>
              <a:latin typeface="Abadi Extra Light" panose="020B0204020104020204" pitchFamily="34" charset="0"/>
            </a:rPr>
            <a:t>The economic impact of flight delays is substantial, with airlines incurring increased operational costs, including fuel, crew, and compensation expenses.</a:t>
          </a:r>
          <a:endParaRPr lang="en-US" sz="2100" kern="1200" dirty="0">
            <a:solidFill>
              <a:schemeClr val="bg1">
                <a:lumMod val="95000"/>
                <a:lumOff val="5000"/>
              </a:schemeClr>
            </a:solidFill>
            <a:latin typeface="Abadi Extra Light" panose="020B0204020104020204" pitchFamily="34" charset="0"/>
          </a:endParaRPr>
        </a:p>
      </dsp:txBody>
      <dsp:txXfrm>
        <a:off x="1377978" y="1491828"/>
        <a:ext cx="9137621" cy="1193054"/>
      </dsp:txXfrm>
    </dsp:sp>
    <dsp:sp modelId="{A28C0C9E-0334-4142-B1A7-D5E9B886747F}">
      <dsp:nvSpPr>
        <dsp:cNvPr id="0" name=""/>
        <dsp:cNvSpPr/>
      </dsp:nvSpPr>
      <dsp:spPr>
        <a:xfrm>
          <a:off x="0" y="2983147"/>
          <a:ext cx="10515600" cy="11930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71D93-EFB9-4E4F-B0EE-A0CEB238858B}">
      <dsp:nvSpPr>
        <dsp:cNvPr id="0" name=""/>
        <dsp:cNvSpPr/>
      </dsp:nvSpPr>
      <dsp:spPr>
        <a:xfrm>
          <a:off x="360899" y="3251584"/>
          <a:ext cx="656180" cy="656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0B6B5-5361-4FF0-86FD-1FE6D5C318B0}">
      <dsp:nvSpPr>
        <dsp:cNvPr id="0" name=""/>
        <dsp:cNvSpPr/>
      </dsp:nvSpPr>
      <dsp:spPr>
        <a:xfrm>
          <a:off x="1377978" y="2983147"/>
          <a:ext cx="9137621" cy="119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65" tIns="126265" rIns="126265" bIns="126265" numCol="1" spcCol="1270" anchor="ctr" anchorCtr="0">
          <a:noAutofit/>
        </a:bodyPr>
        <a:lstStyle/>
        <a:p>
          <a:pPr marL="0" lvl="0" indent="0" algn="l" defTabSz="933450">
            <a:lnSpc>
              <a:spcPct val="100000"/>
            </a:lnSpc>
            <a:spcBef>
              <a:spcPct val="0"/>
            </a:spcBef>
            <a:spcAft>
              <a:spcPct val="35000"/>
            </a:spcAft>
            <a:buNone/>
          </a:pPr>
          <a:r>
            <a:rPr lang="en-US" sz="2100" b="0" i="0" kern="1200" baseline="0" dirty="0">
              <a:solidFill>
                <a:schemeClr val="bg1">
                  <a:lumMod val="95000"/>
                  <a:lumOff val="5000"/>
                </a:schemeClr>
              </a:solidFill>
              <a:latin typeface="Abadi Extra Light" panose="020F0502020204030204" pitchFamily="34" charset="0"/>
            </a:rPr>
            <a:t>In this project, I will explore how Artificial Intelligence (AI) can be used to optimize flight schedules and reduce delays, ultimately improving the reliability and efficiency of air travel.</a:t>
          </a:r>
          <a:endParaRPr lang="en-US" sz="2100" kern="1200" dirty="0">
            <a:solidFill>
              <a:schemeClr val="bg1">
                <a:lumMod val="95000"/>
                <a:lumOff val="5000"/>
              </a:schemeClr>
            </a:solidFill>
            <a:latin typeface="Abadi Extra Light" panose="020F0502020204030204" pitchFamily="34" charset="0"/>
          </a:endParaRPr>
        </a:p>
      </dsp:txBody>
      <dsp:txXfrm>
        <a:off x="1377978" y="2983147"/>
        <a:ext cx="9137621" cy="119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C6567-2F52-4087-BE1B-28FBAF1FB7CD}">
      <dsp:nvSpPr>
        <dsp:cNvPr id="0" name=""/>
        <dsp:cNvSpPr/>
      </dsp:nvSpPr>
      <dsp:spPr>
        <a:xfrm>
          <a:off x="0" y="229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EA6D5-303B-41D0-B349-ECF2449B72B6}">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4323C-B5A9-450B-A41C-C60FB8E22D9D}">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b="0" i="0" kern="1200" baseline="0">
              <a:latin typeface="Times New Roman" panose="02020603050405020304" pitchFamily="18" charset="0"/>
              <a:cs typeface="Times New Roman" panose="02020603050405020304" pitchFamily="18" charset="0"/>
            </a:rPr>
            <a:t>The solution will leverage advanced machine learning techniques, such as predictive analytics and deep learning, to analyze large datasets and identify patterns that could lead to delays.</a:t>
          </a:r>
          <a:endParaRPr lang="en-US" sz="1500" kern="1200">
            <a:latin typeface="Times New Roman" panose="02020603050405020304" pitchFamily="18" charset="0"/>
            <a:cs typeface="Times New Roman" panose="02020603050405020304" pitchFamily="18" charset="0"/>
          </a:endParaRPr>
        </a:p>
      </dsp:txBody>
      <dsp:txXfrm>
        <a:off x="1345038" y="2297"/>
        <a:ext cx="5555473" cy="1164535"/>
      </dsp:txXfrm>
    </dsp:sp>
    <dsp:sp modelId="{00B6703C-DA26-47BB-B373-BF0D78B49A71}">
      <dsp:nvSpPr>
        <dsp:cNvPr id="0" name=""/>
        <dsp:cNvSpPr/>
      </dsp:nvSpPr>
      <dsp:spPr>
        <a:xfrm>
          <a:off x="0" y="145796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261CD-8679-4219-BF4D-AFEEBF96F9BA}">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196F3-24DE-4A01-AEA4-61ED99D52936}">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b="0" i="0" kern="1200" baseline="0">
              <a:latin typeface="Times New Roman" panose="02020603050405020304" pitchFamily="18" charset="0"/>
              <a:cs typeface="Times New Roman" panose="02020603050405020304" pitchFamily="18" charset="0"/>
            </a:rPr>
            <a:t>Predictive analytics involves using historical data to forecast future outcomes. In this context, it can predict flight delays based on past trends in weather, air traffic, and other relevant factors.</a:t>
          </a:r>
          <a:endParaRPr lang="en-US" sz="1500" kern="1200">
            <a:latin typeface="Times New Roman" panose="02020603050405020304" pitchFamily="18" charset="0"/>
            <a:cs typeface="Times New Roman" panose="02020603050405020304" pitchFamily="18" charset="0"/>
          </a:endParaRPr>
        </a:p>
      </dsp:txBody>
      <dsp:txXfrm>
        <a:off x="1345038" y="1457967"/>
        <a:ext cx="5555473" cy="1164535"/>
      </dsp:txXfrm>
    </dsp:sp>
    <dsp:sp modelId="{1A0B6E06-0352-4956-8009-56C037920691}">
      <dsp:nvSpPr>
        <dsp:cNvPr id="0" name=""/>
        <dsp:cNvSpPr/>
      </dsp:nvSpPr>
      <dsp:spPr>
        <a:xfrm>
          <a:off x="0" y="291363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FBDB1-93FD-4533-A05A-E5DD4CDE9D83}">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A6B0DA-657B-4566-BA65-540B0A9E4E97}">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b="0" i="0" kern="1200" baseline="0">
              <a:latin typeface="Times New Roman" panose="02020603050405020304" pitchFamily="18" charset="0"/>
              <a:cs typeface="Times New Roman" panose="02020603050405020304" pitchFamily="18" charset="0"/>
            </a:rPr>
            <a:t>Natural Language Processing (NLP) will be used to analyze unstructured text data from pilot reports, maintenance logs, and even passenger feedback to identify potential issues that could cause delays.</a:t>
          </a:r>
          <a:endParaRPr lang="en-US" sz="1500" kern="1200">
            <a:latin typeface="Times New Roman" panose="02020603050405020304" pitchFamily="18" charset="0"/>
            <a:cs typeface="Times New Roman" panose="02020603050405020304" pitchFamily="18" charset="0"/>
          </a:endParaRPr>
        </a:p>
      </dsp:txBody>
      <dsp:txXfrm>
        <a:off x="1345038" y="2913637"/>
        <a:ext cx="5555473" cy="1164535"/>
      </dsp:txXfrm>
    </dsp:sp>
    <dsp:sp modelId="{18FD484A-7F2B-4615-9A87-ABECDC3DFBD1}">
      <dsp:nvSpPr>
        <dsp:cNvPr id="0" name=""/>
        <dsp:cNvSpPr/>
      </dsp:nvSpPr>
      <dsp:spPr>
        <a:xfrm>
          <a:off x="0" y="436930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8616A-42B2-496E-885A-144EEEB31ED1}">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7A3825-8188-48FA-A13E-6B843F03FF8A}">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100000"/>
            </a:lnSpc>
            <a:spcBef>
              <a:spcPct val="0"/>
            </a:spcBef>
            <a:spcAft>
              <a:spcPct val="35000"/>
            </a:spcAft>
            <a:buNone/>
          </a:pPr>
          <a:r>
            <a:rPr lang="en-US" sz="1500" b="0" i="0" kern="1200" baseline="0">
              <a:latin typeface="Times New Roman" panose="02020603050405020304" pitchFamily="18" charset="0"/>
              <a:cs typeface="Times New Roman" panose="02020603050405020304" pitchFamily="18" charset="0"/>
            </a:rPr>
            <a:t>The AI models will be continuously trained and updated with new data to improve their accuracy and adapt to changing conditions.</a:t>
          </a:r>
          <a:endParaRPr lang="en-US" sz="1500" kern="1200">
            <a:latin typeface="Times New Roman" panose="02020603050405020304" pitchFamily="18" charset="0"/>
            <a:cs typeface="Times New Roman" panose="02020603050405020304" pitchFamily="18" charset="0"/>
          </a:endParaRPr>
        </a:p>
      </dsp:txBody>
      <dsp:txXfrm>
        <a:off x="1345038" y="4369307"/>
        <a:ext cx="5555473" cy="1164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2DC01-933B-4718-820A-7EF6233780A5}">
      <dsp:nvSpPr>
        <dsp:cNvPr id="0" name=""/>
        <dsp:cNvSpPr/>
      </dsp:nvSpPr>
      <dsp:spPr>
        <a:xfrm>
          <a:off x="0" y="4325"/>
          <a:ext cx="6900512" cy="921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EC0D3-C01D-48AE-A98E-FE914FEF47E7}">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E2F2D-7FD9-456D-8B8F-824051AB56A3}">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b="1" i="0" kern="1200" baseline="0"/>
            <a:t>Data Quality</a:t>
          </a:r>
          <a:r>
            <a:rPr lang="en-US" sz="1900" b="0" i="0" kern="1200" baseline="0"/>
            <a:t>: "Ensuring the accuracy and completeness of the data is critical for model performance."</a:t>
          </a:r>
          <a:endParaRPr lang="en-US" sz="1900" kern="1200"/>
        </a:p>
      </dsp:txBody>
      <dsp:txXfrm>
        <a:off x="1064041" y="4325"/>
        <a:ext cx="5836470" cy="921248"/>
      </dsp:txXfrm>
    </dsp:sp>
    <dsp:sp modelId="{F7B3B793-80DD-4EFA-8318-371967248A2E}">
      <dsp:nvSpPr>
        <dsp:cNvPr id="0" name=""/>
        <dsp:cNvSpPr/>
      </dsp:nvSpPr>
      <dsp:spPr>
        <a:xfrm>
          <a:off x="0" y="1155885"/>
          <a:ext cx="6900512" cy="921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67B1B-E14A-43BD-9593-67E0A61096F0}">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B340E-84A9-4E00-8733-5BCBAB3ED9C2}">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b="1" i="0" kern="1200" baseline="0"/>
            <a:t>Data Integration</a:t>
          </a:r>
          <a:r>
            <a:rPr lang="en-US" sz="1900" b="0" i="0" kern="1200" baseline="0"/>
            <a:t>: "Integrating data from various sources can be complex and time-consuming."</a:t>
          </a:r>
          <a:endParaRPr lang="en-US" sz="1900" kern="1200"/>
        </a:p>
      </dsp:txBody>
      <dsp:txXfrm>
        <a:off x="1064041" y="1155885"/>
        <a:ext cx="5836470" cy="921248"/>
      </dsp:txXfrm>
    </dsp:sp>
    <dsp:sp modelId="{AFDD006C-A56B-413A-8A55-EA10B6AAE85D}">
      <dsp:nvSpPr>
        <dsp:cNvPr id="0" name=""/>
        <dsp:cNvSpPr/>
      </dsp:nvSpPr>
      <dsp:spPr>
        <a:xfrm>
          <a:off x="0" y="2307446"/>
          <a:ext cx="6900512" cy="9212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4654C9-1A14-4248-8581-8DD0D2EAECC3}">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A4531-1B97-4026-B409-A0073A9B83CB}">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b="1" i="0" kern="1200" baseline="0"/>
            <a:t>Model Bias</a:t>
          </a:r>
          <a:r>
            <a:rPr lang="en-US" sz="1900" b="0" i="0" kern="1200" baseline="0"/>
            <a:t>: "There is a risk of model bias if the training data is not representative of all scenarios."</a:t>
          </a:r>
          <a:endParaRPr lang="en-US" sz="1900" kern="1200"/>
        </a:p>
      </dsp:txBody>
      <dsp:txXfrm>
        <a:off x="1064041" y="2307446"/>
        <a:ext cx="5836470" cy="921248"/>
      </dsp:txXfrm>
    </dsp:sp>
    <dsp:sp modelId="{D3757BA2-C09B-4A26-BEB5-C475114949D5}">
      <dsp:nvSpPr>
        <dsp:cNvPr id="0" name=""/>
        <dsp:cNvSpPr/>
      </dsp:nvSpPr>
      <dsp:spPr>
        <a:xfrm>
          <a:off x="0" y="3459006"/>
          <a:ext cx="6900512" cy="9212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515EC-7885-47EA-BA13-39134539A255}">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D05ED8-22E9-471C-9308-674A4AA115BD}">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b="1" i="0" kern="1200" baseline="0"/>
            <a:t>Ethical Considerations</a:t>
          </a:r>
          <a:r>
            <a:rPr lang="en-US" sz="1900" b="0" i="0" kern="1200" baseline="0"/>
            <a:t>: "Using real-time data raises privacy concerns, which must be managed carefully."</a:t>
          </a:r>
          <a:endParaRPr lang="en-US" sz="1900" kern="1200"/>
        </a:p>
      </dsp:txBody>
      <dsp:txXfrm>
        <a:off x="1064041" y="3459006"/>
        <a:ext cx="5836470" cy="921248"/>
      </dsp:txXfrm>
    </dsp:sp>
    <dsp:sp modelId="{43C95935-6BE1-42DF-BC0E-8165B2A1B825}">
      <dsp:nvSpPr>
        <dsp:cNvPr id="0" name=""/>
        <dsp:cNvSpPr/>
      </dsp:nvSpPr>
      <dsp:spPr>
        <a:xfrm>
          <a:off x="0" y="4610567"/>
          <a:ext cx="6900512" cy="9212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5C2BF-77FA-4555-ABD2-0136A714ED10}">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8B6D85-7332-4D17-829B-7E18A9400219}">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b="1" i="0" kern="1200" baseline="0"/>
            <a:t>Cost and Resource Constraints</a:t>
          </a:r>
          <a:r>
            <a:rPr lang="en-US" sz="1900" b="0" i="0" kern="1200" baseline="0"/>
            <a:t>: "Developing and maintaining an AI solution requires significant investment in technology and skilled personnel." </a:t>
          </a:r>
          <a:endParaRPr lang="en-US" sz="1900" kern="1200"/>
        </a:p>
      </dsp:txBody>
      <dsp:txXfrm>
        <a:off x="1064041" y="4610567"/>
        <a:ext cx="5836470" cy="921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E612B-2C6C-4FC2-97B3-6CA3569EBBB5}">
      <dsp:nvSpPr>
        <dsp:cNvPr id="0" name=""/>
        <dsp:cNvSpPr/>
      </dsp:nvSpPr>
      <dsp:spPr>
        <a:xfrm>
          <a:off x="0" y="50430"/>
          <a:ext cx="6900512" cy="1750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baseline="0"/>
            <a:t>Flight delays are a complex issue, but AI offers a promising solution to predict and prevent them.</a:t>
          </a:r>
          <a:endParaRPr lang="en-US" sz="3200" kern="1200"/>
        </a:p>
      </dsp:txBody>
      <dsp:txXfrm>
        <a:off x="85444" y="135874"/>
        <a:ext cx="6729624" cy="1579432"/>
      </dsp:txXfrm>
    </dsp:sp>
    <dsp:sp modelId="{E99906F0-25FF-45FA-9556-AB488C51517C}">
      <dsp:nvSpPr>
        <dsp:cNvPr id="0" name=""/>
        <dsp:cNvSpPr/>
      </dsp:nvSpPr>
      <dsp:spPr>
        <a:xfrm>
          <a:off x="0" y="1892910"/>
          <a:ext cx="6900512" cy="175032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baseline="0"/>
            <a:t>By leveraging AI, airlines can improve the reliability of air travel, reduce operational costs, and enhance passenger satisfaction.</a:t>
          </a:r>
          <a:endParaRPr lang="en-US" sz="3200" kern="1200"/>
        </a:p>
      </dsp:txBody>
      <dsp:txXfrm>
        <a:off x="85444" y="1978354"/>
        <a:ext cx="6729624" cy="1579432"/>
      </dsp:txXfrm>
    </dsp:sp>
    <dsp:sp modelId="{21CD16C2-C952-497F-BB0C-2697737D19A0}">
      <dsp:nvSpPr>
        <dsp:cNvPr id="0" name=""/>
        <dsp:cNvSpPr/>
      </dsp:nvSpPr>
      <dsp:spPr>
        <a:xfrm>
          <a:off x="0" y="3735390"/>
          <a:ext cx="6900512" cy="175032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baseline="0"/>
            <a:t>The successful implementation of this solution could revolutionize how airlines manage flight schedules, leading to a more efficient and reliable travel experience.</a:t>
          </a:r>
          <a:endParaRPr lang="en-US" sz="3200" kern="1200"/>
        </a:p>
      </dsp:txBody>
      <dsp:txXfrm>
        <a:off x="85444" y="3820834"/>
        <a:ext cx="6729624" cy="15794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3T20:33:09.35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3T20:36:40.78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3T21:22:10.58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3T21:35:04.26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0A49C-1780-4F5D-8A73-3288D9904F93}"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3B339-0F87-4CF7-ADF2-B1C10D32F83A}" type="slidenum">
              <a:rPr lang="en-US" smtClean="0"/>
              <a:t>‹#›</a:t>
            </a:fld>
            <a:endParaRPr lang="en-US"/>
          </a:p>
        </p:txBody>
      </p:sp>
    </p:spTree>
    <p:extLst>
      <p:ext uri="{BB962C8B-B14F-4D97-AF65-F5344CB8AC3E}">
        <p14:creationId xmlns:p14="http://schemas.microsoft.com/office/powerpoint/2010/main" val="365438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3B339-0F87-4CF7-ADF2-B1C10D32F83A}" type="slidenum">
              <a:rPr lang="en-US" smtClean="0"/>
              <a:t>2</a:t>
            </a:fld>
            <a:endParaRPr lang="en-US"/>
          </a:p>
        </p:txBody>
      </p:sp>
    </p:spTree>
    <p:extLst>
      <p:ext uri="{BB962C8B-B14F-4D97-AF65-F5344CB8AC3E}">
        <p14:creationId xmlns:p14="http://schemas.microsoft.com/office/powerpoint/2010/main" val="355472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3B339-0F87-4CF7-ADF2-B1C10D32F83A}" type="slidenum">
              <a:rPr lang="en-US" smtClean="0"/>
              <a:t>3</a:t>
            </a:fld>
            <a:endParaRPr lang="en-US"/>
          </a:p>
        </p:txBody>
      </p:sp>
    </p:spTree>
    <p:extLst>
      <p:ext uri="{BB962C8B-B14F-4D97-AF65-F5344CB8AC3E}">
        <p14:creationId xmlns:p14="http://schemas.microsoft.com/office/powerpoint/2010/main" val="182135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3B339-0F87-4CF7-ADF2-B1C10D32F83A}" type="slidenum">
              <a:rPr lang="en-US" smtClean="0"/>
              <a:t>4</a:t>
            </a:fld>
            <a:endParaRPr lang="en-US"/>
          </a:p>
        </p:txBody>
      </p:sp>
    </p:spTree>
    <p:extLst>
      <p:ext uri="{BB962C8B-B14F-4D97-AF65-F5344CB8AC3E}">
        <p14:creationId xmlns:p14="http://schemas.microsoft.com/office/powerpoint/2010/main" val="118082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3B339-0F87-4CF7-ADF2-B1C10D32F83A}" type="slidenum">
              <a:rPr lang="en-US" smtClean="0"/>
              <a:t>7</a:t>
            </a:fld>
            <a:endParaRPr lang="en-US"/>
          </a:p>
        </p:txBody>
      </p:sp>
    </p:spTree>
    <p:extLst>
      <p:ext uri="{BB962C8B-B14F-4D97-AF65-F5344CB8AC3E}">
        <p14:creationId xmlns:p14="http://schemas.microsoft.com/office/powerpoint/2010/main" val="193255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3B339-0F87-4CF7-ADF2-B1C10D32F83A}" type="slidenum">
              <a:rPr lang="en-US" smtClean="0"/>
              <a:t>10</a:t>
            </a:fld>
            <a:endParaRPr lang="en-US"/>
          </a:p>
        </p:txBody>
      </p:sp>
    </p:spTree>
    <p:extLst>
      <p:ext uri="{BB962C8B-B14F-4D97-AF65-F5344CB8AC3E}">
        <p14:creationId xmlns:p14="http://schemas.microsoft.com/office/powerpoint/2010/main" val="43474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8/14/2024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02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642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5807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853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854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560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224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486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047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82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8/14/2024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00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8/14/2024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6614316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busy airport with delayed flights">
            <a:extLst>
              <a:ext uri="{FF2B5EF4-FFF2-40B4-BE49-F238E27FC236}">
                <a16:creationId xmlns:a16="http://schemas.microsoft.com/office/drawing/2014/main" id="{0B74360C-F7B5-BA19-EA3F-FF01AB2BBDD6}"/>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28202" r="-1" b="15533"/>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57612E-6564-C6F4-8B1E-6604A506B05B}"/>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6800" dirty="0"/>
              <a:t>Reducing Flight Delays with AI: Optimizing Schedules for Reliable Air Travel</a:t>
            </a:r>
          </a:p>
        </p:txBody>
      </p:sp>
      <p:sp>
        <p:nvSpPr>
          <p:cNvPr id="3" name="Subtitle 2">
            <a:extLst>
              <a:ext uri="{FF2B5EF4-FFF2-40B4-BE49-F238E27FC236}">
                <a16:creationId xmlns:a16="http://schemas.microsoft.com/office/drawing/2014/main" id="{9697268E-3BFA-CBAF-BC0D-793177797ADD}"/>
              </a:ext>
            </a:extLst>
          </p:cNvPr>
          <p:cNvSpPr>
            <a:spLocks noGrp="1"/>
          </p:cNvSpPr>
          <p:nvPr>
            <p:ph type="subTitle" idx="1"/>
          </p:nvPr>
        </p:nvSpPr>
        <p:spPr>
          <a:xfrm>
            <a:off x="1527048" y="4599432"/>
            <a:ext cx="9144000" cy="1536192"/>
          </a:xfrm>
        </p:spPr>
        <p:txBody>
          <a:bodyPr>
            <a:normAutofit/>
          </a:bodyPr>
          <a:lstStyle/>
          <a:p>
            <a:pPr algn="r"/>
            <a:r>
              <a:rPr lang="en-US" sz="3200" dirty="0"/>
              <a:t>Name: Hieu Nguyen</a:t>
            </a:r>
          </a:p>
        </p:txBody>
      </p:sp>
      <p:sp>
        <p:nvSpPr>
          <p:cNvPr id="104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876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1C73C-9B96-8A7D-C893-42434A449E63}"/>
              </a:ext>
            </a:extLst>
          </p:cNvPr>
          <p:cNvSpPr>
            <a:spLocks noGrp="1"/>
          </p:cNvSpPr>
          <p:nvPr>
            <p:ph type="title"/>
          </p:nvPr>
        </p:nvSpPr>
        <p:spPr>
          <a:xfrm>
            <a:off x="635000" y="640823"/>
            <a:ext cx="3418659" cy="5583148"/>
          </a:xfrm>
        </p:spPr>
        <p:txBody>
          <a:bodyPr anchor="ctr">
            <a:normAutofit/>
          </a:bodyPr>
          <a:lstStyle/>
          <a:p>
            <a:r>
              <a:rPr lang="en-US" sz="6000"/>
              <a:t>Conclusion</a:t>
            </a:r>
          </a:p>
        </p:txBody>
      </p:sp>
      <p:sp>
        <p:nvSpPr>
          <p:cNvPr id="13" name="Rectangle 1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Rectangle 2">
            <a:extLst>
              <a:ext uri="{FF2B5EF4-FFF2-40B4-BE49-F238E27FC236}">
                <a16:creationId xmlns:a16="http://schemas.microsoft.com/office/drawing/2014/main" id="{8310F3CD-6326-3F31-324A-B9B8C9AE1C4A}"/>
              </a:ext>
            </a:extLst>
          </p:cNvPr>
          <p:cNvGraphicFramePr>
            <a:graphicFrameLocks noGrp="1"/>
          </p:cNvGraphicFramePr>
          <p:nvPr>
            <p:ph idx="1"/>
            <p:extLst>
              <p:ext uri="{D42A27DB-BD31-4B8C-83A1-F6EECF244321}">
                <p14:modId xmlns:p14="http://schemas.microsoft.com/office/powerpoint/2010/main" val="19417914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812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FFA06-618E-5CDE-23CA-70B084C58C5D}"/>
              </a:ext>
            </a:extLst>
          </p:cNvPr>
          <p:cNvSpPr>
            <a:spLocks noGrp="1"/>
          </p:cNvSpPr>
          <p:nvPr>
            <p:ph type="title"/>
          </p:nvPr>
        </p:nvSpPr>
        <p:spPr>
          <a:xfrm>
            <a:off x="5297762" y="329184"/>
            <a:ext cx="6251110" cy="1783080"/>
          </a:xfrm>
        </p:spPr>
        <p:txBody>
          <a:bodyPr anchor="b">
            <a:normAutofit/>
          </a:bodyPr>
          <a:lstStyle/>
          <a:p>
            <a:r>
              <a:rPr lang="en-US" sz="7200"/>
              <a:t>References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B380E"/>
          </a:solidFill>
          <a:ln w="38100" cap="rnd">
            <a:solidFill>
              <a:srgbClr val="EB380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3FE44AD-A875-C535-DF50-718895FC2203}"/>
              </a:ext>
            </a:extLst>
          </p:cNvPr>
          <p:cNvSpPr>
            <a:spLocks noGrp="1" noChangeArrowheads="1"/>
          </p:cNvSpPr>
          <p:nvPr>
            <p:ph idx="1"/>
          </p:nvPr>
        </p:nvSpPr>
        <p:spPr bwMode="auto">
          <a:xfrm>
            <a:off x="5297762" y="2706624"/>
            <a:ext cx="6251110"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lnSpc>
                <a:spcPct val="100000"/>
              </a:lnSpc>
              <a:spcBef>
                <a:spcPct val="0"/>
              </a:spcBef>
              <a:spcAft>
                <a:spcPts val="600"/>
              </a:spcAft>
            </a:pPr>
            <a:endParaRPr kumimoji="0" lang="en-US" altLang="en-US" sz="26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ts val="600"/>
              </a:spcAft>
            </a:pPr>
            <a:r>
              <a:rPr kumimoji="0" lang="en-US" altLang="en-US" sz="2600" b="0" i="0" u="none" strike="noStrike" cap="none" normalizeH="0" baseline="0" dirty="0">
                <a:ln>
                  <a:noFill/>
                </a:ln>
                <a:effectLst/>
                <a:latin typeface="Arial" panose="020B0604020202020204" pitchFamily="34" charset="0"/>
              </a:rPr>
              <a:t>Bureau of Transportation Statistics. (2024). Airline On-Time Statistics and Delay Causes. U.S. Department of Transportation.</a:t>
            </a:r>
          </a:p>
          <a:p>
            <a:pPr eaLnBrk="0" fontAlgn="base" hangingPunct="0">
              <a:lnSpc>
                <a:spcPct val="100000"/>
              </a:lnSpc>
              <a:spcBef>
                <a:spcPct val="0"/>
              </a:spcBef>
              <a:spcAft>
                <a:spcPts val="600"/>
              </a:spcAft>
            </a:pPr>
            <a:r>
              <a:rPr kumimoji="0" lang="en-US" altLang="en-US" sz="2600" b="0" i="0" u="none" strike="noStrike" cap="none" normalizeH="0" baseline="0" dirty="0">
                <a:ln>
                  <a:noFill/>
                </a:ln>
                <a:effectLst/>
                <a:latin typeface="Arial" panose="020B0604020202020204" pitchFamily="34" charset="0"/>
              </a:rPr>
              <a:t>Hall, E. (2019). AI in Aviation: The Role of Machine Learning in Predicting and Preventing Delays. Aviation Today.</a:t>
            </a:r>
          </a:p>
        </p:txBody>
      </p:sp>
      <p:pic>
        <p:nvPicPr>
          <p:cNvPr id="6" name="Picture 5" descr="Plane on tarmac">
            <a:extLst>
              <a:ext uri="{FF2B5EF4-FFF2-40B4-BE49-F238E27FC236}">
                <a16:creationId xmlns:a16="http://schemas.microsoft.com/office/drawing/2014/main" id="{572A871B-AB21-52A9-35CF-CBDBB1E4638C}"/>
              </a:ext>
            </a:extLst>
          </p:cNvPr>
          <p:cNvPicPr>
            <a:picLocks noChangeAspect="1"/>
          </p:cNvPicPr>
          <p:nvPr/>
        </p:nvPicPr>
        <p:blipFill>
          <a:blip r:embed="rId2"/>
          <a:srcRect l="40051" r="14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23044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ack board with yellow text&#10;&#10;Description automatically generated">
            <a:extLst>
              <a:ext uri="{FF2B5EF4-FFF2-40B4-BE49-F238E27FC236}">
                <a16:creationId xmlns:a16="http://schemas.microsoft.com/office/drawing/2014/main" id="{A547F35C-98E2-608A-DD80-AF15CD72BCB4}"/>
              </a:ext>
            </a:extLst>
          </p:cNvPr>
          <p:cNvPicPr>
            <a:picLocks noChangeAspect="1"/>
          </p:cNvPicPr>
          <p:nvPr/>
        </p:nvPicPr>
        <p:blipFill>
          <a:blip r:embed="rId3">
            <a:alphaModFix amt="40000"/>
            <a:extLst>
              <a:ext uri="{28A0092B-C50C-407E-A947-70E740481C1C}">
                <a14:useLocalDpi xmlns:a14="http://schemas.microsoft.com/office/drawing/2010/main" val="0"/>
              </a:ext>
            </a:extLst>
          </a:blip>
          <a:srcRect t="16328" b="4167"/>
          <a:stretch/>
        </p:blipFill>
        <p:spPr>
          <a:xfrm>
            <a:off x="20" y="10"/>
            <a:ext cx="12191979" cy="6857990"/>
          </a:xfrm>
          <a:prstGeom prst="rect">
            <a:avLst/>
          </a:prstGeom>
        </p:spPr>
      </p:pic>
      <p:sp>
        <p:nvSpPr>
          <p:cNvPr id="2" name="Title 1">
            <a:extLst>
              <a:ext uri="{FF2B5EF4-FFF2-40B4-BE49-F238E27FC236}">
                <a16:creationId xmlns:a16="http://schemas.microsoft.com/office/drawing/2014/main" id="{8E72AAE7-F324-80B0-6CAC-3BDDCA9EB102}"/>
              </a:ext>
            </a:extLst>
          </p:cNvPr>
          <p:cNvSpPr>
            <a:spLocks noGrp="1"/>
          </p:cNvSpPr>
          <p:nvPr>
            <p:ph type="title"/>
          </p:nvPr>
        </p:nvSpPr>
        <p:spPr>
          <a:xfrm>
            <a:off x="838200" y="365125"/>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US" sz="7200" dirty="0">
              <a:latin typeface="Times New Roman" panose="02020603050405020304" pitchFamily="18" charset="0"/>
              <a:cs typeface="Times New Roman" panose="02020603050405020304" pitchFamily="18" charset="0"/>
            </a:endParaRPr>
          </a:p>
        </p:txBody>
      </p:sp>
      <p:sp>
        <p:nvSpPr>
          <p:cNvPr id="3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Rectangle 1">
            <a:extLst>
              <a:ext uri="{FF2B5EF4-FFF2-40B4-BE49-F238E27FC236}">
                <a16:creationId xmlns:a16="http://schemas.microsoft.com/office/drawing/2014/main" id="{8AF3B40A-A5F3-9A29-09EC-627DF372F29F}"/>
              </a:ext>
            </a:extLst>
          </p:cNvPr>
          <p:cNvGraphicFramePr>
            <a:graphicFrameLocks noGrp="1"/>
          </p:cNvGraphicFramePr>
          <p:nvPr>
            <p:ph idx="1"/>
            <p:extLst>
              <p:ext uri="{D42A27DB-BD31-4B8C-83A1-F6EECF244321}">
                <p14:modId xmlns:p14="http://schemas.microsoft.com/office/powerpoint/2010/main" val="86725752"/>
              </p:ext>
            </p:extLst>
          </p:nvPr>
        </p:nvGraphicFramePr>
        <p:xfrm>
          <a:off x="838200" y="2005013"/>
          <a:ext cx="10515600" cy="4176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2686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582C2-35D4-BA70-18FC-11C59C3204A6}"/>
              </a:ext>
            </a:extLst>
          </p:cNvPr>
          <p:cNvSpPr>
            <a:spLocks noGrp="1"/>
          </p:cNvSpPr>
          <p:nvPr>
            <p:ph type="title"/>
          </p:nvPr>
        </p:nvSpPr>
        <p:spPr>
          <a:xfrm>
            <a:off x="6739128" y="638089"/>
            <a:ext cx="4818888" cy="1476801"/>
          </a:xfrm>
        </p:spPr>
        <p:txBody>
          <a:bodyPr anchor="b">
            <a:normAutofit/>
          </a:bodyPr>
          <a:lstStyle/>
          <a:p>
            <a:pPr>
              <a:lnSpc>
                <a:spcPct val="90000"/>
              </a:lnSpc>
            </a:pPr>
            <a:r>
              <a:rPr lang="en-US" sz="4800" b="0" i="0">
                <a:effectLst/>
                <a:highlight>
                  <a:srgbClr val="FFFFFF"/>
                </a:highlight>
                <a:latin typeface="times new roman" panose="02020603050405020304" pitchFamily="18" charset="0"/>
              </a:rPr>
              <a:t>Problem Statement:</a:t>
            </a:r>
            <a:endParaRPr lang="en-US" sz="4800"/>
          </a:p>
        </p:txBody>
      </p:sp>
      <p:sp>
        <p:nvSpPr>
          <p:cNvPr id="5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EA801"/>
          </a:solidFill>
          <a:ln w="38100" cap="rnd">
            <a:solidFill>
              <a:srgbClr val="FEA80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CF135F1-2CF8-2CCF-47F2-6E3F5D78E8B4}"/>
              </a:ext>
            </a:extLst>
          </p:cNvPr>
          <p:cNvSpPr>
            <a:spLocks noGrp="1" noChangeArrowheads="1"/>
          </p:cNvSpPr>
          <p:nvPr>
            <p:ph idx="1"/>
          </p:nvPr>
        </p:nvSpPr>
        <p:spPr bwMode="auto">
          <a:xfrm>
            <a:off x="6739128" y="2664886"/>
            <a:ext cx="4818888" cy="35507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 Flight delays can be caused by various factors, including adverse weather conditions, technical malfunctions, and inefficiencies in air traffic control systems.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 Weather-related delays are among the most common, accounting for approximately 40% of all delays. Other significant causes include air traffic control delays (25%) and technical issues (20%).</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 According to the Bureau of Transportation Statistics, nearly 20% of flights in the United States are delayed each year, leading to an estimated annual loss of $8 billion for U.S. airlines.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 These delays also result in missed connections, disrupted travel plans, and diminished passenger satisfaction, highlighting the need for a more effective solution.</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47" name="Ink 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pic>
        <p:nvPicPr>
          <p:cNvPr id="8" name="Picture 7" descr="A pie chart with different colored circles">
            <a:extLst>
              <a:ext uri="{FF2B5EF4-FFF2-40B4-BE49-F238E27FC236}">
                <a16:creationId xmlns:a16="http://schemas.microsoft.com/office/drawing/2014/main" id="{85613317-CEB9-806F-4BCE-6336AD4D1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936" y="1381887"/>
            <a:ext cx="5458968" cy="4094225"/>
          </a:xfrm>
          <a:prstGeom prst="rect">
            <a:avLst/>
          </a:prstGeom>
        </p:spPr>
      </p:pic>
    </p:spTree>
    <p:extLst>
      <p:ext uri="{BB962C8B-B14F-4D97-AF65-F5344CB8AC3E}">
        <p14:creationId xmlns:p14="http://schemas.microsoft.com/office/powerpoint/2010/main" val="209473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weather model&#10;&#10;Description automatically generated">
            <a:extLst>
              <a:ext uri="{FF2B5EF4-FFF2-40B4-BE49-F238E27FC236}">
                <a16:creationId xmlns:a16="http://schemas.microsoft.com/office/drawing/2014/main" id="{9C3A6920-C616-D5BD-28A8-2E9B83E74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94" y="1842324"/>
            <a:ext cx="4518188" cy="4255841"/>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6DAFFE"/>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CE1B793-606F-A72C-95E6-81A3CC857442}"/>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rPr>
              <a:t>Proposed AI Solution</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DAFFE"/>
          </a:solidFill>
          <a:ln w="38100" cap="rnd">
            <a:solidFill>
              <a:srgbClr val="6DAF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ABADD3-20A8-27CB-446C-4E1D34BDD2B9}"/>
              </a:ext>
            </a:extLst>
          </p:cNvPr>
          <p:cNvSpPr>
            <a:spLocks noGrp="1"/>
          </p:cNvSpPr>
          <p:nvPr>
            <p:ph idx="1"/>
          </p:nvPr>
        </p:nvSpPr>
        <p:spPr>
          <a:xfrm>
            <a:off x="5759354" y="2664886"/>
            <a:ext cx="5461095" cy="3550789"/>
          </a:xfrm>
        </p:spPr>
        <p:txBody>
          <a:bodyPr anchor="t">
            <a:normAutofit/>
          </a:bodyPr>
          <a:lstStyle/>
          <a:p>
            <a:r>
              <a:rPr lang="en-US">
                <a:solidFill>
                  <a:srgbClr val="FFFFFF"/>
                </a:solidFill>
              </a:rPr>
              <a:t>Artificial Intelligence (AI) can help predict and mitigate flight delays by analyzing patterns in historical data, real-time weather conditions, and air traffic information.</a:t>
            </a:r>
          </a:p>
          <a:p>
            <a:r>
              <a:rPr lang="en-US">
                <a:solidFill>
                  <a:srgbClr val="FFFFFF"/>
                </a:solidFill>
              </a:rPr>
              <a:t>Machine learning models can identify correlations and forecast delays before they occur, allowing airlines to adjust schedules proactively.</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53252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BB149B-0DDD-FB3E-D673-FD79ABCAF946}"/>
              </a:ext>
            </a:extLst>
          </p:cNvPr>
          <p:cNvSpPr>
            <a:spLocks noGrp="1"/>
          </p:cNvSpPr>
          <p:nvPr>
            <p:ph type="title"/>
          </p:nvPr>
        </p:nvSpPr>
        <p:spPr>
          <a:xfrm>
            <a:off x="635001" y="640823"/>
            <a:ext cx="3103194" cy="5583148"/>
          </a:xfrm>
        </p:spPr>
        <p:txBody>
          <a:bodyPr anchor="ctr">
            <a:normAutofit/>
          </a:bodyPr>
          <a:lstStyle/>
          <a:p>
            <a:r>
              <a:rPr lang="en-US" dirty="0">
                <a:solidFill>
                  <a:schemeClr val="bg1"/>
                </a:solidFill>
              </a:rPr>
              <a:t>AI Technology:</a:t>
            </a:r>
          </a:p>
        </p:txBody>
      </p:sp>
      <p:graphicFrame>
        <p:nvGraphicFramePr>
          <p:cNvPr id="23" name="Rectangle 1">
            <a:extLst>
              <a:ext uri="{FF2B5EF4-FFF2-40B4-BE49-F238E27FC236}">
                <a16:creationId xmlns:a16="http://schemas.microsoft.com/office/drawing/2014/main" id="{D7C25DE7-41D0-126A-3338-7174F972AA3B}"/>
              </a:ext>
            </a:extLst>
          </p:cNvPr>
          <p:cNvGraphicFramePr>
            <a:graphicFrameLocks noGrp="1"/>
          </p:cNvGraphicFramePr>
          <p:nvPr>
            <p:ph idx="1"/>
            <p:extLst>
              <p:ext uri="{D42A27DB-BD31-4B8C-83A1-F6EECF244321}">
                <p14:modId xmlns:p14="http://schemas.microsoft.com/office/powerpoint/2010/main" val="275955482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06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E2AE5-A8EA-6048-2681-7BFAAECC4D47}"/>
              </a:ext>
            </a:extLst>
          </p:cNvPr>
          <p:cNvSpPr>
            <a:spLocks noGrp="1"/>
          </p:cNvSpPr>
          <p:nvPr>
            <p:ph type="title"/>
          </p:nvPr>
        </p:nvSpPr>
        <p:spPr>
          <a:xfrm>
            <a:off x="630935" y="740664"/>
            <a:ext cx="6962559" cy="1380744"/>
          </a:xfrm>
        </p:spPr>
        <p:txBody>
          <a:bodyPr anchor="b">
            <a:normAutofit/>
          </a:bodyPr>
          <a:lstStyle/>
          <a:p>
            <a:r>
              <a:rPr lang="en-US" sz="5600" dirty="0"/>
              <a:t>Implementation Plan</a:t>
            </a:r>
          </a:p>
        </p:txBody>
      </p:sp>
      <p:sp>
        <p:nvSpPr>
          <p:cNvPr id="3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E80EA"/>
          </a:solidFill>
          <a:ln w="38100" cap="rnd">
            <a:solidFill>
              <a:srgbClr val="FE80E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
            <a:extLst>
              <a:ext uri="{FF2B5EF4-FFF2-40B4-BE49-F238E27FC236}">
                <a16:creationId xmlns:a16="http://schemas.microsoft.com/office/drawing/2014/main" id="{8C4578B7-4C0B-AA55-7C47-3B49DABFED26}"/>
              </a:ext>
            </a:extLst>
          </p:cNvPr>
          <p:cNvSpPr>
            <a:spLocks noGrp="1" noChangeArrowheads="1"/>
          </p:cNvSpPr>
          <p:nvPr>
            <p:ph idx="1"/>
          </p:nvPr>
        </p:nvSpPr>
        <p:spPr bwMode="auto">
          <a:xfrm>
            <a:off x="630936" y="2647227"/>
            <a:ext cx="6962560" cy="35615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342900" marR="0" lvl="0" indent="-342900"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500" b="1" i="0" u="none" strike="noStrike" cap="none" normalizeH="0" baseline="0" dirty="0">
                <a:ln>
                  <a:noFill/>
                </a:ln>
                <a:effectLst/>
                <a:latin typeface="Arial" panose="020B0604020202020204" pitchFamily="34" charset="0"/>
              </a:rPr>
              <a:t>Data Collection</a:t>
            </a:r>
            <a:r>
              <a:rPr kumimoji="0" lang="en-US" altLang="en-US" sz="1500" b="0" i="0" u="none" strike="noStrike" cap="none" normalizeH="0" baseline="0" dirty="0">
                <a:ln>
                  <a:noFill/>
                </a:ln>
                <a:effectLst/>
                <a:latin typeface="Arial" panose="020B0604020202020204" pitchFamily="34" charset="0"/>
              </a:rPr>
              <a:t>: "Gather data from various sources, including historical flight records, real-time weather data, and air traffic control information.“</a:t>
            </a:r>
          </a:p>
          <a:p>
            <a:pPr marL="342900" marR="0" lvl="0" indent="-342900"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500" b="1" i="0" u="none" strike="noStrike" cap="none" normalizeH="0" baseline="0" dirty="0">
                <a:ln>
                  <a:noFill/>
                </a:ln>
                <a:effectLst/>
                <a:latin typeface="Arial" panose="020B0604020202020204" pitchFamily="34" charset="0"/>
              </a:rPr>
              <a:t>Data Preprocessing</a:t>
            </a:r>
            <a:r>
              <a:rPr kumimoji="0" lang="en-US" altLang="en-US" sz="1500" b="0" i="0" u="none" strike="noStrike" cap="none" normalizeH="0" baseline="0" dirty="0">
                <a:ln>
                  <a:noFill/>
                </a:ln>
                <a:effectLst/>
                <a:latin typeface="Arial" panose="020B0604020202020204" pitchFamily="34" charset="0"/>
              </a:rPr>
              <a:t>: "Clean and preprocess the data to ensure accuracy and consistency.“</a:t>
            </a:r>
          </a:p>
          <a:p>
            <a:pPr marL="342900" marR="0" lvl="0" indent="-342900"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500" b="1" i="0" u="none" strike="noStrike" cap="none" normalizeH="0" baseline="0" dirty="0">
                <a:ln>
                  <a:noFill/>
                </a:ln>
                <a:effectLst/>
                <a:latin typeface="Arial" panose="020B0604020202020204" pitchFamily="34" charset="0"/>
              </a:rPr>
              <a:t>Model Development</a:t>
            </a:r>
            <a:r>
              <a:rPr kumimoji="0" lang="en-US" altLang="en-US" sz="1500" b="0" i="0" u="none" strike="noStrike" cap="none" normalizeH="0" baseline="0" dirty="0">
                <a:ln>
                  <a:noFill/>
                </a:ln>
                <a:effectLst/>
                <a:latin typeface="Arial" panose="020B0604020202020204" pitchFamily="34" charset="0"/>
              </a:rPr>
              <a:t>: "Develop machine learning models using the preprocessed data.“</a:t>
            </a:r>
          </a:p>
          <a:p>
            <a:pPr marL="342900" marR="0" lvl="0" indent="-342900"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500" b="1" i="0" u="none" strike="noStrike" cap="none" normalizeH="0" baseline="0" dirty="0">
                <a:ln>
                  <a:noFill/>
                </a:ln>
                <a:effectLst/>
                <a:latin typeface="Arial" panose="020B0604020202020204" pitchFamily="34" charset="0"/>
              </a:rPr>
              <a:t>Model Validation</a:t>
            </a:r>
            <a:r>
              <a:rPr kumimoji="0" lang="en-US" altLang="en-US" sz="1500" b="0" i="0" u="none" strike="noStrike" cap="none" normalizeH="0" baseline="0" dirty="0">
                <a:ln>
                  <a:noFill/>
                </a:ln>
                <a:effectLst/>
                <a:latin typeface="Arial" panose="020B0604020202020204" pitchFamily="34" charset="0"/>
              </a:rPr>
              <a:t>: "Validate the models with a separate dataset to ensure accurate predictions.“</a:t>
            </a:r>
          </a:p>
          <a:p>
            <a:pPr marL="342900" marR="0" lvl="0" indent="-342900"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500" b="1" i="0" u="none" strike="noStrike" cap="none" normalizeH="0" baseline="0" dirty="0">
                <a:ln>
                  <a:noFill/>
                </a:ln>
                <a:effectLst/>
                <a:latin typeface="Arial" panose="020B0604020202020204" pitchFamily="34" charset="0"/>
              </a:rPr>
              <a:t>Deployment</a:t>
            </a:r>
            <a:r>
              <a:rPr kumimoji="0" lang="en-US" altLang="en-US" sz="1500" b="0" i="0" u="none" strike="noStrike" cap="none" normalizeH="0" baseline="0" dirty="0">
                <a:ln>
                  <a:noFill/>
                </a:ln>
                <a:effectLst/>
                <a:latin typeface="Arial" panose="020B0604020202020204" pitchFamily="34" charset="0"/>
              </a:rPr>
              <a:t>: "Deploy the validated models into the airline’s operational systems." </a:t>
            </a:r>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descr="A diagram of a data processing process&#10;&#10;Description automatically generated">
            <a:extLst>
              <a:ext uri="{FF2B5EF4-FFF2-40B4-BE49-F238E27FC236}">
                <a16:creationId xmlns:a16="http://schemas.microsoft.com/office/drawing/2014/main" id="{B0BD582D-8CEE-1DDD-105B-AD341BE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298" y="640080"/>
            <a:ext cx="2724486" cy="5577840"/>
          </a:xfrm>
          <a:prstGeom prst="rect">
            <a:avLst/>
          </a:prstGeom>
        </p:spPr>
      </p:pic>
    </p:spTree>
    <p:extLst>
      <p:ext uri="{BB962C8B-B14F-4D97-AF65-F5344CB8AC3E}">
        <p14:creationId xmlns:p14="http://schemas.microsoft.com/office/powerpoint/2010/main" val="120535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FE7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E6F0FA-59EA-EAFF-797D-CEAD5E49271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Data Requirements</a:t>
            </a:r>
          </a:p>
        </p:txBody>
      </p:sp>
      <p:sp>
        <p:nvSpPr>
          <p:cNvPr id="48" name="Rectangle 4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iagram&#10;&#10;Description automatically generated">
            <a:extLst>
              <a:ext uri="{FF2B5EF4-FFF2-40B4-BE49-F238E27FC236}">
                <a16:creationId xmlns:a16="http://schemas.microsoft.com/office/drawing/2014/main" id="{6B1DDCCF-D017-0C27-C5AE-8A4B71B6C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148" y="3067050"/>
            <a:ext cx="7674655" cy="3019537"/>
          </a:xfrm>
          <a:prstGeom prst="rect">
            <a:avLst/>
          </a:prstGeom>
        </p:spPr>
      </p:pic>
    </p:spTree>
    <p:extLst>
      <p:ext uri="{BB962C8B-B14F-4D97-AF65-F5344CB8AC3E}">
        <p14:creationId xmlns:p14="http://schemas.microsoft.com/office/powerpoint/2010/main" val="333435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2F3FB-F573-1B4B-6301-981238B25C7F}"/>
              </a:ext>
            </a:extLst>
          </p:cNvPr>
          <p:cNvSpPr>
            <a:spLocks noGrp="1"/>
          </p:cNvSpPr>
          <p:nvPr>
            <p:ph type="title"/>
          </p:nvPr>
        </p:nvSpPr>
        <p:spPr>
          <a:xfrm>
            <a:off x="8129016" y="640080"/>
            <a:ext cx="3432048" cy="1714065"/>
          </a:xfrm>
        </p:spPr>
        <p:txBody>
          <a:bodyPr anchor="b">
            <a:normAutofit/>
          </a:bodyPr>
          <a:lstStyle/>
          <a:p>
            <a:pPr>
              <a:lnSpc>
                <a:spcPct val="90000"/>
              </a:lnSpc>
            </a:pPr>
            <a:r>
              <a:rPr lang="en-US" sz="3800" dirty="0"/>
              <a:t>Expected Outcomes with a line graph showing delay reduction:</a:t>
            </a:r>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FF8A26"/>
          </a:solidFill>
          <a:ln w="38100" cap="rnd">
            <a:solidFill>
              <a:srgbClr val="FF8A2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9161E856-4B23-DB10-7876-1E8B117AA0F3}"/>
              </a:ext>
            </a:extLst>
          </p:cNvPr>
          <p:cNvSpPr>
            <a:spLocks noGrp="1" noChangeArrowheads="1"/>
          </p:cNvSpPr>
          <p:nvPr>
            <p:ph idx="1"/>
          </p:nvPr>
        </p:nvSpPr>
        <p:spPr bwMode="auto">
          <a:xfrm>
            <a:off x="8129016" y="2803470"/>
            <a:ext cx="3432048" cy="3414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eaLnBrk="0" fontAlgn="base" hangingPunct="0">
              <a:lnSpc>
                <a:spcPct val="100000"/>
              </a:lnSpc>
              <a:spcBef>
                <a:spcPct val="0"/>
              </a:spcBef>
              <a:spcAft>
                <a:spcPts val="600"/>
              </a:spcAft>
            </a:pPr>
            <a:endParaRPr kumimoji="0" lang="en-US" altLang="en-US" sz="1700" b="0" i="0" u="none" strike="noStrike" cap="none" normalizeH="0" baseline="0">
              <a:ln>
                <a:noFill/>
              </a:ln>
              <a:effectLst/>
              <a:latin typeface="Arial" panose="020B0604020202020204" pitchFamily="34" charset="0"/>
            </a:endParaRPr>
          </a:p>
          <a:p>
            <a:pPr eaLnBrk="0" fontAlgn="base" hangingPunct="0">
              <a:lnSpc>
                <a:spcPct val="100000"/>
              </a:lnSpc>
              <a:spcBef>
                <a:spcPct val="0"/>
              </a:spcBef>
              <a:spcAft>
                <a:spcPts val="600"/>
              </a:spcAft>
            </a:pPr>
            <a:r>
              <a:rPr kumimoji="0" lang="en-US" altLang="en-US" sz="1700" b="0" i="0" u="none" strike="noStrike" cap="none" normalizeH="0" baseline="0">
                <a:ln>
                  <a:noFill/>
                </a:ln>
                <a:effectLst/>
                <a:latin typeface="Arial" panose="020B0604020202020204" pitchFamily="34" charset="0"/>
              </a:rPr>
              <a:t>The AI solution is expected to reduce flight delays by 30%, improve on-time performance, and increase passenger satisfaction.</a:t>
            </a:r>
          </a:p>
          <a:p>
            <a:pPr eaLnBrk="0" fontAlgn="base" hangingPunct="0">
              <a:lnSpc>
                <a:spcPct val="100000"/>
              </a:lnSpc>
              <a:spcBef>
                <a:spcPct val="0"/>
              </a:spcBef>
              <a:spcAft>
                <a:spcPts val="600"/>
              </a:spcAft>
            </a:pPr>
            <a:r>
              <a:rPr kumimoji="0" lang="en-US" altLang="en-US" sz="1700" b="0" i="0" u="none" strike="noStrike" cap="none" normalizeH="0" baseline="0">
                <a:ln>
                  <a:noFill/>
                </a:ln>
                <a:effectLst/>
                <a:latin typeface="Arial" panose="020B0604020202020204" pitchFamily="34" charset="0"/>
              </a:rPr>
              <a:t>Success will be measured through metrics such as the reduction in average delay time and improvements in customer satisfaction scores.</a:t>
            </a: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8" name="Picture 7" descr="A graph with blue and orange dots&#10;&#10;Description automatically generated">
            <a:extLst>
              <a:ext uri="{FF2B5EF4-FFF2-40B4-BE49-F238E27FC236}">
                <a16:creationId xmlns:a16="http://schemas.microsoft.com/office/drawing/2014/main" id="{7B651028-3ED9-4C1B-E4DA-F3094C6F1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36" y="840105"/>
            <a:ext cx="6903720" cy="5177789"/>
          </a:xfrm>
          <a:prstGeom prst="rect">
            <a:avLst/>
          </a:prstGeom>
        </p:spPr>
      </p:pic>
    </p:spTree>
    <p:extLst>
      <p:ext uri="{BB962C8B-B14F-4D97-AF65-F5344CB8AC3E}">
        <p14:creationId xmlns:p14="http://schemas.microsoft.com/office/powerpoint/2010/main" val="191620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7976F-197A-33C8-F0B3-4B3D36F6FE20}"/>
              </a:ext>
            </a:extLst>
          </p:cNvPr>
          <p:cNvSpPr>
            <a:spLocks noGrp="1"/>
          </p:cNvSpPr>
          <p:nvPr>
            <p:ph type="title"/>
          </p:nvPr>
        </p:nvSpPr>
        <p:spPr>
          <a:xfrm>
            <a:off x="635000" y="640823"/>
            <a:ext cx="3418659" cy="5583148"/>
          </a:xfrm>
        </p:spPr>
        <p:txBody>
          <a:bodyPr anchor="ctr">
            <a:normAutofit/>
          </a:bodyPr>
          <a:lstStyle/>
          <a:p>
            <a:r>
              <a:rPr lang="en-US" sz="6000"/>
              <a:t>Challenges and Limitations</a:t>
            </a:r>
          </a:p>
        </p:txBody>
      </p:sp>
      <p:sp>
        <p:nvSpPr>
          <p:cNvPr id="12" name="Rectangle 11">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CEB65B55-C21F-2784-1EA6-BE810818CDF8}"/>
              </a:ext>
            </a:extLst>
          </p:cNvPr>
          <p:cNvGraphicFramePr>
            <a:graphicFrameLocks noGrp="1"/>
          </p:cNvGraphicFramePr>
          <p:nvPr>
            <p:ph idx="1"/>
            <p:extLst>
              <p:ext uri="{D42A27DB-BD31-4B8C-83A1-F6EECF244321}">
                <p14:modId xmlns:p14="http://schemas.microsoft.com/office/powerpoint/2010/main" val="9314241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78479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775</Words>
  <Application>Microsoft Office PowerPoint</Application>
  <PresentationFormat>Widescreen</PresentationFormat>
  <Paragraphs>50</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Aptos</vt:lpstr>
      <vt:lpstr>Arial</vt:lpstr>
      <vt:lpstr>The Hand Bold</vt:lpstr>
      <vt:lpstr>The Serif Hand Black</vt:lpstr>
      <vt:lpstr>times new roman</vt:lpstr>
      <vt:lpstr>times new roman</vt:lpstr>
      <vt:lpstr>SketchyVTI</vt:lpstr>
      <vt:lpstr>Reducing Flight Delays with AI: Optimizing Schedules for Reliable Air Travel</vt:lpstr>
      <vt:lpstr>Introduction:</vt:lpstr>
      <vt:lpstr>Problem Statement:</vt:lpstr>
      <vt:lpstr>Proposed AI Solution</vt:lpstr>
      <vt:lpstr>AI Technology:</vt:lpstr>
      <vt:lpstr>Implementation Plan</vt:lpstr>
      <vt:lpstr>Data Requirements</vt:lpstr>
      <vt:lpstr>Expected Outcomes with a line graph showing delay reduction:</vt:lpstr>
      <vt:lpstr>Challenges and Limitations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hiêu nguyễn</dc:creator>
  <cp:lastModifiedBy>hiêu nguyễn</cp:lastModifiedBy>
  <cp:revision>2</cp:revision>
  <dcterms:created xsi:type="dcterms:W3CDTF">2024-08-13T18:20:14Z</dcterms:created>
  <dcterms:modified xsi:type="dcterms:W3CDTF">2024-08-14T17:43:18Z</dcterms:modified>
</cp:coreProperties>
</file>