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 autoAdjust="0"/>
    <p:restoredTop sz="82011" autoAdjust="0"/>
  </p:normalViewPr>
  <p:slideViewPr>
    <p:cSldViewPr snapToGrid="0" snapToObjects="1" showGuides="1">
      <p:cViewPr varScale="1">
        <p:scale>
          <a:sx n="53" d="100"/>
          <a:sy n="53" d="100"/>
        </p:scale>
        <p:origin x="706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83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36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27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19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03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03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67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dataplatform.cloud.ibm.com/dashboards/71f05cf2-51d4-4005-8bdb-67f4279f16b0/view/4364b81f39e9239610f5dce407992a0e2b622c5fb6bbd20380d47b490e357297a86045c2c82b1d08dc435637f4ba410ccf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040" y="1825625"/>
            <a:ext cx="4794861" cy="1991995"/>
          </a:xfrm>
        </p:spPr>
        <p:txBody>
          <a:bodyPr anchor="t">
            <a:noAutofit/>
          </a:bodyPr>
          <a:lstStyle/>
          <a:p>
            <a:pPr algn="ctr"/>
            <a:r>
              <a:rPr lang="en-US" b="1" dirty="0">
                <a:solidFill>
                  <a:srgbClr val="0E659B"/>
                </a:solidFill>
              </a:rPr>
              <a:t>Technology Trends</a:t>
            </a:r>
            <a:br>
              <a:rPr lang="en-US" b="1" dirty="0">
                <a:solidFill>
                  <a:srgbClr val="0E659B"/>
                </a:solidFill>
              </a:rPr>
            </a:br>
            <a:r>
              <a:rPr lang="en-US" b="1" dirty="0">
                <a:solidFill>
                  <a:srgbClr val="0E659B"/>
                </a:solidFill>
              </a:rPr>
              <a:t>&amp;</a:t>
            </a:r>
            <a:br>
              <a:rPr lang="en-US" b="1" dirty="0">
                <a:solidFill>
                  <a:srgbClr val="0E659B"/>
                </a:solidFill>
              </a:rPr>
            </a:br>
            <a:r>
              <a:rPr lang="en-US" b="1" dirty="0">
                <a:solidFill>
                  <a:srgbClr val="0E659B"/>
                </a:solidFill>
              </a:rPr>
              <a:t>Analysis Presentation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2220" y="4791874"/>
            <a:ext cx="5181600" cy="138508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200" dirty="0"/>
              <a:t>Hieu Nguyen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November 2024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MySQL most popular</a:t>
            </a:r>
          </a:p>
          <a:p>
            <a:r>
              <a:rPr lang="en-US" dirty="0"/>
              <a:t>Behind is Microsoft SQL</a:t>
            </a:r>
          </a:p>
          <a:p>
            <a:r>
              <a:rPr lang="en-US" dirty="0"/>
              <a:t>MongoDB and Redis are upcoming favorites</a:t>
            </a:r>
          </a:p>
          <a:p>
            <a:r>
              <a:rPr lang="en-US" dirty="0"/>
              <a:t>New kid on the block: Elasticsearch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dirty="0"/>
              <a:t>Open-source databases are still preferable in companies</a:t>
            </a:r>
          </a:p>
          <a:p>
            <a:r>
              <a:rPr lang="en-US" dirty="0"/>
              <a:t>NoSQL databases will make an impact for storing non-relational data</a:t>
            </a:r>
          </a:p>
          <a:p>
            <a:r>
              <a:rPr lang="en-US" dirty="0"/>
              <a:t>Redis supports abstract data types</a:t>
            </a:r>
          </a:p>
          <a:p>
            <a:r>
              <a:rPr lang="en-US" dirty="0"/>
              <a:t>Pre-tuned search to website, app, or ecommerce store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10805" y="1690688"/>
            <a:ext cx="7068725" cy="4020761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4000" b="1" dirty="0"/>
              <a:t>IBM COGNOS LINK DASHBOARD</a:t>
            </a:r>
          </a:p>
          <a:p>
            <a:pPr marL="0" indent="0" algn="ctr">
              <a:buNone/>
            </a:pPr>
            <a:endParaRPr lang="en-US" sz="4000" b="1" dirty="0"/>
          </a:p>
          <a:p>
            <a:pPr marL="0" indent="0" algn="ctr">
              <a:buNone/>
            </a:pPr>
            <a:r>
              <a:rPr lang="en-US" sz="4000" dirty="0">
                <a:hlinkClick r:id="rId2"/>
              </a:rPr>
              <a:t>https://dataplatform.cloud.ibm.com/dashboards/71f05cf2-51d4-4005-8bdb-67f4279f16b0/view/4364b81f39e9239610f5dce407992a0e2b622c5fb6bbd20380d47b490e357297a86045c2c82b1d08dc435637f4ba410ccf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CURRENT TECHNOLOGY USAGE DASHBOARD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30A0E4-DDF7-41BE-8B91-1377FB2A3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95" y="1177637"/>
            <a:ext cx="11393809" cy="508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FUTURE TECHNOLOGY TREND DASHBOARD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516210-3B78-4400-9E2F-3AFF24CB1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80" y="1234440"/>
            <a:ext cx="11403840" cy="505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DEMOGRAPHICS DASHBOARD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45D073-D6AF-4310-B368-2B79AAC7E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43" y="1383030"/>
            <a:ext cx="11452313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dirty="0"/>
              <a:t>Technology Trends now and future</a:t>
            </a:r>
          </a:p>
          <a:p>
            <a:r>
              <a:rPr lang="en-US" dirty="0"/>
              <a:t>Training and Reskilling workers</a:t>
            </a:r>
          </a:p>
          <a:p>
            <a:r>
              <a:rPr lang="en-US" dirty="0"/>
              <a:t>Females participation in Technology field</a:t>
            </a:r>
          </a:p>
          <a:p>
            <a:r>
              <a:rPr lang="en-US" dirty="0"/>
              <a:t>Bridge divide of technology gaps in developing countries</a:t>
            </a:r>
          </a:p>
          <a:p>
            <a:r>
              <a:rPr lang="en-US" dirty="0"/>
              <a:t>Eliminate age and education discrimination in employment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Fast changing technology every year</a:t>
            </a:r>
          </a:p>
          <a:p>
            <a:r>
              <a:rPr lang="en-US" dirty="0"/>
              <a:t>Concentration on several countries like USA and India</a:t>
            </a:r>
          </a:p>
          <a:p>
            <a:r>
              <a:rPr lang="en-US" dirty="0"/>
              <a:t>Gender gap in technology jobs</a:t>
            </a:r>
          </a:p>
          <a:p>
            <a:r>
              <a:rPr lang="en-US" dirty="0"/>
              <a:t>Platforms like Docker and AWS are growing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Companies need to be flexible and adjust to rapid changes</a:t>
            </a:r>
          </a:p>
          <a:p>
            <a:r>
              <a:rPr lang="en-US" dirty="0"/>
              <a:t>Need to spread technology out to lagging countries</a:t>
            </a:r>
          </a:p>
          <a:p>
            <a:r>
              <a:rPr lang="en-US" dirty="0"/>
              <a:t>Impact of job hiring’s</a:t>
            </a:r>
          </a:p>
          <a:p>
            <a:r>
              <a:rPr lang="en-US" dirty="0"/>
              <a:t>Shift to faster app deployments and cloud services in future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Technology Trends for current and next year </a:t>
            </a:r>
          </a:p>
          <a:p>
            <a:r>
              <a:rPr lang="en-US" dirty="0"/>
              <a:t>Programming Languages, Database and Platform overview</a:t>
            </a:r>
          </a:p>
          <a:p>
            <a:r>
              <a:rPr lang="en-US" dirty="0"/>
              <a:t>Demographics overview</a:t>
            </a:r>
          </a:p>
          <a:p>
            <a:r>
              <a:rPr lang="en-US" dirty="0"/>
              <a:t>Actions to be taken</a:t>
            </a:r>
          </a:p>
          <a:p>
            <a:r>
              <a:rPr lang="en-US" dirty="0"/>
              <a:t>In future, incorporate Machine Learning to predict trends and salaries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77A733-11FF-4A33-8180-CD64965838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69130" y="1825625"/>
            <a:ext cx="7326630" cy="4351338"/>
          </a:xfr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GITHUB JOB POSTINGS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B458AF-9177-46B5-80C2-1FE0128AFB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8248" y="1497013"/>
            <a:ext cx="10903182" cy="4675187"/>
          </a:xfr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Executive Summary</a:t>
            </a:r>
          </a:p>
          <a:p>
            <a:r>
              <a:rPr lang="en-US" sz="2400" dirty="0"/>
              <a:t>Introduction</a:t>
            </a:r>
          </a:p>
          <a:p>
            <a:r>
              <a:rPr lang="en-US" sz="2400" dirty="0"/>
              <a:t>Methodology</a:t>
            </a:r>
          </a:p>
          <a:p>
            <a:r>
              <a:rPr lang="en-US" sz="2400" dirty="0"/>
              <a:t>Results</a:t>
            </a:r>
          </a:p>
          <a:p>
            <a:pPr lvl="1"/>
            <a:r>
              <a:rPr lang="en-US" dirty="0"/>
              <a:t>Visualization – Charts</a:t>
            </a:r>
          </a:p>
          <a:p>
            <a:pPr lvl="1"/>
            <a:r>
              <a:rPr lang="en-US" dirty="0"/>
              <a:t>Dashboard</a:t>
            </a:r>
          </a:p>
          <a:p>
            <a:r>
              <a:rPr lang="en-US" sz="2400" dirty="0"/>
              <a:t>Discussion</a:t>
            </a:r>
          </a:p>
          <a:p>
            <a:pPr lvl="1"/>
            <a:r>
              <a:rPr lang="en-US" dirty="0"/>
              <a:t>Findings &amp; Implications</a:t>
            </a:r>
          </a:p>
          <a:p>
            <a:r>
              <a:rPr lang="en-US" sz="2400" dirty="0"/>
              <a:t>Conclusion</a:t>
            </a:r>
          </a:p>
          <a:p>
            <a:r>
              <a:rPr lang="en-US" sz="24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8397934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 BY SALARY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9D151B-31EE-4E0D-9365-1BB5C2595E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8660" y="1417320"/>
            <a:ext cx="10721340" cy="4796937"/>
          </a:xfr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11700" y="1630529"/>
            <a:ext cx="6642100" cy="4149124"/>
          </a:xfrm>
        </p:spPr>
        <p:txBody>
          <a:bodyPr>
            <a:normAutofit/>
          </a:bodyPr>
          <a:lstStyle/>
          <a:p>
            <a:r>
              <a:rPr lang="en-US" sz="4000" dirty="0"/>
              <a:t>Trends in programming languages and databases</a:t>
            </a:r>
          </a:p>
          <a:p>
            <a:r>
              <a:rPr lang="en-US" sz="4000" dirty="0"/>
              <a:t>Demographics survey</a:t>
            </a:r>
          </a:p>
          <a:p>
            <a:r>
              <a:rPr lang="en-US" sz="4000" dirty="0"/>
              <a:t>Technological gap in countries</a:t>
            </a:r>
          </a:p>
          <a:p>
            <a:r>
              <a:rPr lang="en-US" sz="4000" dirty="0"/>
              <a:t>Gender gap in jobs</a:t>
            </a:r>
          </a:p>
          <a:p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428750"/>
            <a:ext cx="7068725" cy="4748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About: Analyzing the trends in software development</a:t>
            </a:r>
          </a:p>
          <a:p>
            <a:r>
              <a:rPr lang="en-US" sz="3200" dirty="0"/>
              <a:t>Purpose:</a:t>
            </a:r>
          </a:p>
          <a:p>
            <a:pPr lvl="1"/>
            <a:r>
              <a:rPr lang="en-US" sz="2800" dirty="0"/>
              <a:t>Identify skill requirements for future</a:t>
            </a:r>
          </a:p>
          <a:p>
            <a:pPr lvl="1"/>
            <a:r>
              <a:rPr lang="en-US" sz="2800" dirty="0"/>
              <a:t>What are the top programming languages in demand?</a:t>
            </a:r>
          </a:p>
          <a:p>
            <a:pPr lvl="1"/>
            <a:r>
              <a:rPr lang="en-US" sz="2800" dirty="0"/>
              <a:t>What are the top database skills in demand?</a:t>
            </a:r>
          </a:p>
          <a:p>
            <a:pPr lvl="1"/>
            <a:r>
              <a:rPr lang="en-US" sz="2800" dirty="0"/>
              <a:t>What are the popular IDEs?</a:t>
            </a:r>
          </a:p>
          <a:p>
            <a:r>
              <a:rPr lang="en-US" sz="3200" dirty="0"/>
              <a:t>Audience: Human Resource and IT Head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Data Collection Sources</a:t>
            </a:r>
          </a:p>
          <a:p>
            <a:pPr lvl="1"/>
            <a:r>
              <a:rPr lang="en-US" sz="2800" dirty="0"/>
              <a:t>Stack Overflow Developer 2019 Survey</a:t>
            </a:r>
          </a:p>
          <a:p>
            <a:pPr lvl="1"/>
            <a:r>
              <a:rPr lang="en-US" sz="2800" dirty="0"/>
              <a:t>GitHub Job Postings</a:t>
            </a:r>
          </a:p>
          <a:p>
            <a:pPr lvl="1"/>
            <a:r>
              <a:rPr lang="en-US" sz="2800" dirty="0"/>
              <a:t>Programming Languages Annual Salary</a:t>
            </a:r>
          </a:p>
          <a:p>
            <a:r>
              <a:rPr lang="en-US" sz="4000" dirty="0"/>
              <a:t>Data Exploration</a:t>
            </a:r>
          </a:p>
          <a:p>
            <a:r>
              <a:rPr lang="en-US" sz="4000" dirty="0"/>
              <a:t>Data Cleaning</a:t>
            </a:r>
          </a:p>
          <a:p>
            <a:r>
              <a:rPr lang="en-US" sz="4000" dirty="0"/>
              <a:t>Data Visualization</a:t>
            </a:r>
          </a:p>
          <a:p>
            <a:r>
              <a:rPr lang="en-US" sz="4000" dirty="0"/>
              <a:t>Presentation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181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408836-603B-4650-B626-2DBCDDA7F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08200"/>
            <a:ext cx="10515599" cy="3478227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2EBE49F-836F-4539-885E-05DFBA9E8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582744"/>
            <a:ext cx="10515598" cy="43655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MY" dirty="0"/>
              <a:t>Results are based on this table:</a:t>
            </a:r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18A2C2-A029-4AA6-9529-0B3314312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1" y="2462502"/>
            <a:ext cx="5072148" cy="37144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23EABA-4EE1-45CB-9231-B8F45A026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0346" y="2462502"/>
            <a:ext cx="5887156" cy="320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JavaScript, HTML/CSS, SQL are top 3 this year</a:t>
            </a:r>
          </a:p>
          <a:p>
            <a:r>
              <a:rPr lang="en-US" dirty="0"/>
              <a:t>Python and Typescript becoming popular next year</a:t>
            </a:r>
          </a:p>
          <a:p>
            <a:r>
              <a:rPr lang="en-US" dirty="0"/>
              <a:t>PowerShell edged out in next year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Web development are still in high demand</a:t>
            </a:r>
          </a:p>
          <a:p>
            <a:r>
              <a:rPr lang="en-US" dirty="0"/>
              <a:t>Big Data technology in companies still requires SQL</a:t>
            </a:r>
          </a:p>
          <a:p>
            <a:r>
              <a:rPr lang="en-US" dirty="0"/>
              <a:t>With AI and ML in rising demand, Python is best choice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FD3F7C-0F7C-478D-BED4-54A5600BC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47" y="2327564"/>
            <a:ext cx="5309616" cy="39626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887C06-9211-4502-A49F-EE5C9E31C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2114" y="2327564"/>
            <a:ext cx="5919768" cy="396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431</Words>
  <Application>Microsoft Office PowerPoint</Application>
  <PresentationFormat>Widescreen</PresentationFormat>
  <Paragraphs>113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Technology Trends &amp; Analysis Presentation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CURRENT TECHNOLOGY USAGE DASHBOARD</vt:lpstr>
      <vt:lpstr>FUTURE TECHNOLOGY TREND DASHBOARD</vt:lpstr>
      <vt:lpstr>DEMOGRAPHICS DASHBOARD</vt:lpstr>
      <vt:lpstr>DISCUSSION</vt:lpstr>
      <vt:lpstr>OVERALL FINDINGS &amp; IMPLICATIONS</vt:lpstr>
      <vt:lpstr>CONCLUSION</vt:lpstr>
      <vt:lpstr>APPENDIX</vt:lpstr>
      <vt:lpstr>GITHUB JOB POSTINGS</vt:lpstr>
      <vt:lpstr>POPULAR LANGUAGES BY SALARY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Hiếu Nguyễn</cp:lastModifiedBy>
  <cp:revision>62</cp:revision>
  <dcterms:created xsi:type="dcterms:W3CDTF">2020-10-28T18:29:43Z</dcterms:created>
  <dcterms:modified xsi:type="dcterms:W3CDTF">2024-11-17T04:08:24Z</dcterms:modified>
</cp:coreProperties>
</file>