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51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2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53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4777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51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35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38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0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4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3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1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3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0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5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2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7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9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74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eu29052005/SpaceX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Hieu29052005/SpaceX/tree/ma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" y="6333745"/>
            <a:ext cx="12188826" cy="553402"/>
            <a:chOff x="-1" y="6333745"/>
            <a:chExt cx="12188826" cy="553402"/>
          </a:xfrm>
          <a:solidFill>
            <a:schemeClr val="accent2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-1" y="6397880"/>
              <a:ext cx="12188825" cy="489267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0" marR="5080" indent="0">
              <a:lnSpc>
                <a:spcPts val="8200"/>
              </a:lnSpc>
              <a:spcBef>
                <a:spcPts val="1540"/>
              </a:spcBef>
              <a:buNone/>
            </a:pPr>
            <a:r>
              <a:rPr sz="8800" spc="-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US" sz="8800" spc="-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8800" spc="-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800" spc="-6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sz="8800" spc="-8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800" spc="-5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 </a:t>
            </a:r>
            <a:r>
              <a:rPr sz="88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7921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>
                <a:latin typeface="Times New Roman" panose="02020603050405020304" pitchFamily="18" charset="0"/>
                <a:cs typeface="Times New Roman" panose="02020603050405020304" pitchFamily="18" charset="0"/>
              </a:rPr>
              <a:t>Hiếu  Nguyễn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https://github.com/Hieu29052005/SpaceX</a:t>
            </a:r>
            <a:endParaRPr lang="en-US" sz="2400" spc="13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8/8/2024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726260"/>
            <a:ext cx="368871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4168192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label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 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successful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&amp; 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sz="1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r>
              <a:rPr sz="1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‘Mission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Outcome’</a:t>
            </a:r>
            <a:r>
              <a:rPr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‘Landing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Location’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column 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‘class’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‘Mission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Outcome’ is 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0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otherwise.  </a:t>
            </a:r>
            <a:r>
              <a:rPr sz="1800" u="heavy" spc="-20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800" u="heavy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Mapping: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ASDS, 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RTLS,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Ocean –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to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sz="1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 None, 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ASDS, None ASDS, 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Ocean, 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RTLS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to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sz="1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GitHub url:</a:t>
            </a:r>
            <a:endParaRPr lang="en-US" sz="2000" u="heavy" spc="-5" dirty="0">
              <a:uFill>
                <a:solidFill>
                  <a:srgbClr val="40404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1900555" indent="0">
              <a:lnSpc>
                <a:spcPct val="148000"/>
              </a:lnSpc>
              <a:buNone/>
            </a:pPr>
            <a:r>
              <a:rPr lang="en-US" sz="2000" u="heavy" spc="-5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https://github.com/Hieu29052005/SpaceX/blob/main/SpaceX/labs-jupyter-spacex-Data%20wrangling.ipynb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53997"/>
            <a:ext cx="653415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</a:t>
            </a:r>
            <a:r>
              <a:rPr lang="en-US" spc="-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72345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variables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Number,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Site,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Orbit, Class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lang="en-US" sz="2000" u="heavy" spc="-5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Plots</a:t>
            </a:r>
            <a:r>
              <a:rPr sz="2000" u="heavy" spc="-55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Used: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Mass,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Site,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Site,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Orbit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Rate,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Orbit,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Orbit,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Success 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Yearly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plots, line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charts, and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plots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between variables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 if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they could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machine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US" sz="2000" u="heavy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2000" u="heavy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r>
              <a:rPr lang="en-US" sz="2000" u="heavy" spc="-5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US" sz="2000" u="heavy" spc="-5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https://github.com/Hieu29052005/SpaceX/blob/main/SpaceX/jupyter-labs-eda-dataviz.ipynb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617297"/>
            <a:ext cx="324548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   WITH     SQL</a:t>
            </a:r>
            <a:endParaRPr sz="4000" spc="-7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3594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DB2</a:t>
            </a:r>
            <a:r>
              <a:rPr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Queried using SQL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Queried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launch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names, mission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outcomes, various pay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booster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landing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r>
              <a:rPr lang="en-US" sz="2000" u="heavy" spc="-5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https://github.com/Hieu29052005/SpaceX/blob/main/SpaceX/EDA%20with%20SQL.ipynb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92387"/>
            <a:ext cx="8733790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</a:t>
            </a:r>
            <a:r>
              <a:rPr lang="en-US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en-US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pc="-7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402581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Folium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 mark Launch Sites, successful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unsuccessful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landings, and a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proximity example 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locations: 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Railway, Highway,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Coast,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why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they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are.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visualizes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landings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sz="2000" u="heavy" spc="5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r>
              <a:rPr lang="en-US" sz="2000" u="heavy" spc="-5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https://github.com/Hieu29052005/SpaceX/blob/main/SpaceX/Interactive%20Visual%20Analytics%20with%20Folium.ipynb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53997"/>
            <a:ext cx="832929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lang="en-US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pc="-2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73179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and a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sz="2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selected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distribution of successful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landings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launch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launch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inputs: All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mass 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slider between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and 10000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kg.</a:t>
            </a: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is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visualize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can help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how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varies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sites,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mass,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marL="12700">
              <a:lnSpc>
                <a:spcPts val="2350"/>
              </a:lnSpc>
            </a:pP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booster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sz="2000" u="heavy" spc="5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r>
              <a:rPr lang="en-US" sz="2000" u="heavy" spc="-5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US" sz="2000" u="heavy" spc="-5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https://github.com/Hieu29052005/SpaceX/blob/main/SpaceX/spacex_dash_app.py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53997"/>
            <a:ext cx="7919084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</a:t>
            </a:r>
            <a:r>
              <a:rPr lang="en-US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pc="-5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180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sz="2000" u="heavy" spc="-95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endParaRPr lang="en-US" sz="2000" u="heavy" spc="-5" dirty="0">
              <a:uFill>
                <a:solidFill>
                  <a:srgbClr val="40404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u="heavy" spc="-5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https://github.com/Hieu29052005/SpaceX/blob/main/SpaceX/SpaceX_Machine_Learning_Prediction_Part_5.jupyterlite.ipynb</a:t>
            </a:r>
            <a:endParaRPr lang="en-IN" sz="2000" u="heavy" spc="-5" dirty="0">
              <a:uFill>
                <a:solidFill>
                  <a:srgbClr val="40404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  <a:solidFill>
            <a:schemeClr val="accent2">
              <a:lumMod val="75000"/>
            </a:schemeClr>
          </a:solidFill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  <a:solidFill>
            <a:schemeClr val="accent2">
              <a:lumMod val="75000"/>
            </a:schemeClr>
          </a:solidFill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  <a:solidFill>
            <a:schemeClr val="accent2">
              <a:lumMod val="75000"/>
            </a:schemeClr>
          </a:solidFill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  <a:solidFill>
            <a:schemeClr val="accent2">
              <a:lumMod val="75000"/>
            </a:schemeClr>
          </a:solidFill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  <a:solidFill>
            <a:schemeClr val="accent2">
              <a:lumMod val="75000"/>
            </a:schemeClr>
          </a:solidFill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  <a:solidFill>
            <a:schemeClr val="accent2">
              <a:lumMod val="75000"/>
            </a:schemeClr>
          </a:solidFill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  <a:solidFill>
            <a:schemeClr val="accent2">
              <a:lumMod val="75000"/>
            </a:schemeClr>
          </a:solidFill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  <a:solidFill>
            <a:schemeClr val="accent2">
              <a:lumMod val="75000"/>
            </a:schemeClr>
          </a:solidFill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grpFill/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795" y="694782"/>
            <a:ext cx="10353761" cy="115595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7" y="5183503"/>
            <a:ext cx="90350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preview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Plotly dashboard.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sides will show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visualization, EDA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SQL, 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Folium,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our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83%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7200" spc="-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7200" spc="-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7200" spc="-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7200" spc="-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7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7200" spc="-1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200"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lang="en-US" sz="24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</a:t>
            </a:r>
            <a:r>
              <a:rPr sz="24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24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sz="24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2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183048"/>
            <a:ext cx="516255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z="36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36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z="3600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</a:t>
            </a:r>
            <a:r>
              <a:rPr sz="3600" spc="-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latin typeface="Carlito"/>
                <a:cs typeface="Carlito"/>
              </a:rPr>
              <a:t>Graphic </a:t>
            </a:r>
            <a:r>
              <a:rPr sz="1600" spc="-10" dirty="0">
                <a:latin typeface="Carlito"/>
                <a:cs typeface="Carlito"/>
              </a:rPr>
              <a:t>suggests </a:t>
            </a:r>
            <a:r>
              <a:rPr sz="1600" spc="-5" dirty="0">
                <a:latin typeface="Carlito"/>
                <a:cs typeface="Carlito"/>
              </a:rPr>
              <a:t>an </a:t>
            </a:r>
            <a:r>
              <a:rPr sz="1600" spc="-20" dirty="0">
                <a:latin typeface="Carlito"/>
                <a:cs typeface="Carlito"/>
              </a:rPr>
              <a:t>increase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15" dirty="0">
                <a:latin typeface="Carlito"/>
                <a:cs typeface="Carlito"/>
              </a:rPr>
              <a:t>success </a:t>
            </a:r>
            <a:r>
              <a:rPr sz="1600" spc="-40" dirty="0">
                <a:latin typeface="Carlito"/>
                <a:cs typeface="Carlito"/>
              </a:rPr>
              <a:t>rate </a:t>
            </a:r>
            <a:r>
              <a:rPr sz="1600" spc="-20" dirty="0">
                <a:latin typeface="Carlito"/>
                <a:cs typeface="Carlito"/>
              </a:rPr>
              <a:t>over </a:t>
            </a:r>
            <a:r>
              <a:rPr sz="1600" spc="-5" dirty="0">
                <a:latin typeface="Carlito"/>
                <a:cs typeface="Carlito"/>
              </a:rPr>
              <a:t>time </a:t>
            </a:r>
            <a:r>
              <a:rPr sz="1600" spc="-20" dirty="0">
                <a:latin typeface="Carlito"/>
                <a:cs typeface="Carlito"/>
              </a:rPr>
              <a:t>(indicated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10" dirty="0">
                <a:latin typeface="Carlito"/>
                <a:cs typeface="Carlito"/>
              </a:rPr>
              <a:t>Flight </a:t>
            </a:r>
            <a:r>
              <a:rPr sz="1600" spc="-5" dirty="0">
                <a:latin typeface="Carlito"/>
                <a:cs typeface="Carlito"/>
              </a:rPr>
              <a:t>Number).  </a:t>
            </a:r>
            <a:r>
              <a:rPr sz="1600" spc="-25" dirty="0">
                <a:latin typeface="Carlito"/>
                <a:cs typeface="Carlito"/>
              </a:rPr>
              <a:t>Likely </a:t>
            </a:r>
            <a:r>
              <a:rPr sz="1600" spc="-5" dirty="0">
                <a:latin typeface="Carlito"/>
                <a:cs typeface="Carlito"/>
              </a:rPr>
              <a:t>a big </a:t>
            </a:r>
            <a:r>
              <a:rPr sz="1600" spc="-25" dirty="0">
                <a:latin typeface="Carlito"/>
                <a:cs typeface="Carlito"/>
              </a:rPr>
              <a:t>breakthrough </a:t>
            </a:r>
            <a:r>
              <a:rPr sz="1600" spc="-20" dirty="0">
                <a:latin typeface="Carlito"/>
                <a:cs typeface="Carlito"/>
              </a:rPr>
              <a:t>around </a:t>
            </a:r>
            <a:r>
              <a:rPr sz="1600" spc="-10" dirty="0">
                <a:latin typeface="Carlito"/>
                <a:cs typeface="Carlito"/>
              </a:rPr>
              <a:t>flight </a:t>
            </a:r>
            <a:r>
              <a:rPr sz="1600" spc="-15" dirty="0">
                <a:latin typeface="Carlito"/>
                <a:cs typeface="Carlito"/>
              </a:rPr>
              <a:t>20 </a:t>
            </a:r>
            <a:r>
              <a:rPr sz="1600" spc="-5" dirty="0">
                <a:latin typeface="Carlito"/>
                <a:cs typeface="Carlito"/>
              </a:rPr>
              <a:t>which </a:t>
            </a:r>
            <a:r>
              <a:rPr sz="1600" spc="-15" dirty="0">
                <a:latin typeface="Carlito"/>
                <a:cs typeface="Carlito"/>
              </a:rPr>
              <a:t>significantly </a:t>
            </a:r>
            <a:r>
              <a:rPr sz="1600" spc="-20" dirty="0">
                <a:latin typeface="Carlito"/>
                <a:cs typeface="Carlito"/>
              </a:rPr>
              <a:t>increased </a:t>
            </a:r>
            <a:r>
              <a:rPr sz="1600" spc="-15" dirty="0">
                <a:latin typeface="Carlito"/>
                <a:cs typeface="Carlito"/>
              </a:rPr>
              <a:t>success </a:t>
            </a:r>
            <a:r>
              <a:rPr sz="1600" spc="-25" dirty="0">
                <a:latin typeface="Carlito"/>
                <a:cs typeface="Carlito"/>
              </a:rPr>
              <a:t>rate.  </a:t>
            </a:r>
            <a:r>
              <a:rPr sz="1600" spc="-20" dirty="0">
                <a:latin typeface="Carlito"/>
                <a:cs typeface="Carlito"/>
              </a:rPr>
              <a:t>CCAFS appears </a:t>
            </a:r>
            <a:r>
              <a:rPr sz="1600" spc="-15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be the main </a:t>
            </a:r>
            <a:r>
              <a:rPr sz="1600" spc="-10" dirty="0">
                <a:latin typeface="Carlito"/>
                <a:cs typeface="Carlito"/>
              </a:rPr>
              <a:t>launch </a:t>
            </a:r>
            <a:r>
              <a:rPr sz="1600" spc="-15" dirty="0">
                <a:latin typeface="Carlito"/>
                <a:cs typeface="Carlito"/>
              </a:rPr>
              <a:t>site </a:t>
            </a:r>
            <a:r>
              <a:rPr sz="1600" spc="-5" dirty="0">
                <a:latin typeface="Carlito"/>
                <a:cs typeface="Carlito"/>
              </a:rPr>
              <a:t>as it has the </a:t>
            </a:r>
            <a:r>
              <a:rPr sz="1600" spc="-20" dirty="0">
                <a:latin typeface="Carlito"/>
                <a:cs typeface="Carlito"/>
              </a:rPr>
              <a:t>most</a:t>
            </a:r>
            <a:r>
              <a:rPr sz="1600" spc="-90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516635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2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8014" y="77128"/>
            <a:ext cx="402526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36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z="3600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</a:t>
            </a:r>
            <a:r>
              <a:rPr sz="3600" spc="-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lang="en-US" sz="1600" spc="-15" dirty="0">
                <a:latin typeface="Carlito"/>
                <a:cs typeface="Carlito"/>
              </a:rPr>
              <a:t>Blue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795" y="694782"/>
            <a:ext cx="10353761" cy="115595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r>
              <a:rPr u="heavy" spc="-190" dirty="0">
                <a:solidFill>
                  <a:srgbClr val="002060"/>
                </a:solidFill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397451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(46)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(47)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2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215306"/>
            <a:ext cx="457390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36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36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z="36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Orbit</a:t>
            </a:r>
            <a:r>
              <a:rPr sz="3600" spc="-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43200" y="1323426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 dirty="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2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369230"/>
            <a:ext cx="494157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lang="en-US" sz="36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36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z="36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Orbit</a:t>
            </a:r>
            <a:r>
              <a:rPr sz="3600" spc="-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36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 dirty="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lang="en-US" sz="1600" spc="-15" dirty="0">
                <a:latin typeface="Carlito"/>
                <a:cs typeface="Carlito"/>
              </a:rPr>
              <a:t>Blue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2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535600"/>
            <a:ext cx="380428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36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z="36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Orbit</a:t>
            </a:r>
            <a:r>
              <a:rPr sz="36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2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5400" y="98083"/>
            <a:ext cx="4927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lang="en-US" sz="3600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36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Yearly</a:t>
            </a:r>
            <a:r>
              <a:rPr sz="3600" spc="-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6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</a:t>
            </a:r>
            <a:r>
              <a:rPr sz="8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8000" spc="-1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0" spc="-1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37463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lang="en-US" sz="24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4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DB2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en-US" sz="24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4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	</a:t>
            </a:r>
            <a:r>
              <a:rPr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4" y="653997"/>
            <a:ext cx="563656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lang="en-US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spc="-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337996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unique launch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CCAFS SLC-40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CCAFSSLC-40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CCAFS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LC-40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name. 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unique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launch_site values:  </a:t>
            </a:r>
            <a:endParaRPr lang="en-US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CCAFS SLC-40, KSC LC-39A,</a:t>
            </a:r>
            <a:r>
              <a:rPr sz="2000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VAFB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SLC-4E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949666"/>
            <a:ext cx="949642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lang="en-US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lang="en-US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</a:t>
            </a:r>
            <a:r>
              <a:rPr lang="en-US" spc="-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Beginning </a:t>
            </a:r>
            <a:r>
              <a:rPr lang="en-US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pc="-5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pc="-6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5873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entries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with  Launch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beginning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CCA.</a:t>
            </a: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53997"/>
            <a:ext cx="7138034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pc="-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lang="en-US"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lang="en-US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pc="-5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pc="-6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5900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kg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NASA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CRS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stands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Resupply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which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payloads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sent to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(ISS).</a:t>
            </a: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53997"/>
            <a:ext cx="7722234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en-US"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lang="en-US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F9</a:t>
            </a:r>
            <a:r>
              <a:rPr spc="-6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calculates</a:t>
            </a:r>
            <a:r>
              <a:rPr sz="20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or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launches which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booster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F9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v1.1</a:t>
            </a: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of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F9 1.1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20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our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53997"/>
            <a:ext cx="965517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  <a:r>
              <a:rPr lang="en-US"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</a:t>
            </a:r>
            <a:r>
              <a:rPr spc="-5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 </a:t>
            </a:r>
            <a:r>
              <a:rPr lang="en-US" spc="-5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</a:t>
            </a:r>
            <a:r>
              <a:rPr lang="en-US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5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sz="2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 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wasn’t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2015.</a:t>
            </a: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landings in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2014.</a:t>
            </a: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795" y="694782"/>
            <a:ext cx="10353761" cy="115595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heavy" spc="-49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SpaceX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and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SpaceX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page.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 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‘class’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classifies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landings.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SQL, 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visualization,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folium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maps,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dashboards.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Gathered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features.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hot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encoding. 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 models.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score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models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produced: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Regression,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Machine,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sz="2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Classifier,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K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Nearest Neighbors.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produced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83.33%. All models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landings.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 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87762"/>
            <a:ext cx="9105265" cy="1201867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lang="en-US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 </a:t>
            </a:r>
            <a:r>
              <a:rPr lang="en-US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 </a:t>
            </a:r>
            <a:r>
              <a:rPr lang="en-US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 </a:t>
            </a:r>
            <a:r>
              <a:rPr lang="en-US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pc="-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 </a:t>
            </a:r>
            <a:r>
              <a:rPr lang="en-US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4000 </a:t>
            </a:r>
            <a:r>
              <a:rPr lang="en-US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6000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 booster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had  successful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landings  and 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mass between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4000 and 6000</a:t>
            </a:r>
            <a:r>
              <a:rPr sz="2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noninclusively.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861897"/>
            <a:ext cx="9974808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pc="-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pc="-5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MISSION      OUTCOME</a:t>
            </a:r>
            <a:endParaRPr spc="-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</a:p>
          <a:p>
            <a:pPr marL="12700">
              <a:lnSpc>
                <a:spcPts val="2305"/>
              </a:lnSpc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SpaceX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appears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nearly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99%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failures are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intended.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Interestingly,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 unclear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unfortunately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934159"/>
            <a:ext cx="943864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Boosters </a:t>
            </a:r>
            <a:r>
              <a:rPr lang="en-US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Carried </a:t>
            </a:r>
            <a:r>
              <a:rPr lang="en-US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en-US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9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booster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 carried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15600  kg.</a:t>
            </a: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booster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all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F9 B5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B10xx.x</a:t>
            </a:r>
            <a:r>
              <a:rPr sz="2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correlates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booster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862151"/>
            <a:ext cx="938403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 </a:t>
            </a:r>
            <a:r>
              <a:rPr lang="en-US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 </a:t>
            </a:r>
            <a:r>
              <a:rPr lang="en-US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 </a:t>
            </a:r>
            <a:r>
              <a:rPr lang="en-US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 </a:t>
            </a:r>
            <a:r>
              <a:rPr lang="en-US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</a:t>
            </a:r>
            <a:r>
              <a:rPr spc="-6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6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pc="-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Month,</a:t>
            </a:r>
            <a:r>
              <a:rPr sz="2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Outcome, Booster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Version,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(kg),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  launches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  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were two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occurrences.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77819"/>
            <a:ext cx="8011795" cy="176612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Ranking </a:t>
            </a:r>
            <a:r>
              <a:rPr lang="en-US"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Counts </a:t>
            </a:r>
            <a:r>
              <a:rPr lang="en-US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  <a:r>
              <a:rPr spc="-8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Landings  </a:t>
            </a:r>
            <a:r>
              <a:rPr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2010-06-04 </a:t>
            </a:r>
            <a:r>
              <a:rPr lang="en-US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7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2017-03</a:t>
            </a:r>
            <a:r>
              <a:rPr lang="en-US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6072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successful</a:t>
            </a:r>
            <a:r>
              <a:rPr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landings  and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2010-06-04 and 2017-03-20 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inclusively.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two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successful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 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outcomes: drone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landings.</a:t>
            </a: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were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landings in</a:t>
            </a:r>
            <a:r>
              <a:rPr sz="2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375647"/>
            <a:ext cx="8347075" cy="33522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</a:t>
            </a:r>
            <a:r>
              <a:rPr sz="80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sz="8000" spc="-10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spc="-10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80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Folium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795" y="694782"/>
            <a:ext cx="10353761" cy="115595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lang="en-US" u="heavy" spc="-37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u="heavy" spc="-32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heavy" spc="-45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u="heavy" spc="-30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Locations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launch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map.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right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Florida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they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other.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launch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 are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ocean.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795" y="694782"/>
            <a:ext cx="10353761" cy="115595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Color-Coded </a:t>
            </a:r>
            <a:r>
              <a:rPr lang="en-US" u="heavy" spc="-32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heavy" spc="-53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u="heavy" spc="-27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Markers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8976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Folium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display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(green icon)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icon).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VAFB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SLC-4E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landings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6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795" y="694782"/>
            <a:ext cx="10353761" cy="115595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u="heavy" spc="-50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u="heavy" spc="-27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heavy" spc="-44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u="heavy" spc="-26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Proximities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KSC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LC-39A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 are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railways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and supply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transportation.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 are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highways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transport. Launch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 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coasts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 from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cities so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land in the sea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rockets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falling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densely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populated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375647"/>
            <a:ext cx="9321165" cy="33522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sz="8000" spc="-6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80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sz="8000" spc="-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spc="-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8000" spc="-3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sz="8000" spc="-5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spc="-5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0" spc="-7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accent2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328575"/>
            <a:ext cx="29978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3674083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2200" u="heavy" spc="-20" dirty="0">
                <a:uFill>
                  <a:solidFill>
                    <a:srgbClr val="BB562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pricing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($62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million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$165 million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USD)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Largely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recover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rocket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(Stage</a:t>
            </a:r>
            <a:r>
              <a:rPr sz="2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wants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sz="2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780" algn="ctr">
              <a:lnSpc>
                <a:spcPct val="100000"/>
              </a:lnSpc>
            </a:pPr>
            <a:r>
              <a:rPr sz="2200" u="heavy" spc="-20" dirty="0">
                <a:uFill>
                  <a:solidFill>
                    <a:srgbClr val="BB562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model </a:t>
            </a:r>
            <a:r>
              <a:rPr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successful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795" y="694782"/>
            <a:ext cx="10353761" cy="115595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  <a:r>
              <a:rPr lang="en-US" u="heavy" spc="-38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u="heavy" spc="-38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heavy" spc="-39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Launches </a:t>
            </a:r>
            <a:r>
              <a:rPr lang="en-US" u="heavy" spc="-39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u="heavy" spc="-39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Across </a:t>
            </a:r>
            <a:r>
              <a:rPr lang="en-US" u="heavy" spc="-39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u="heavy" spc="-37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heavy" spc="-42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u="heavy" spc="-38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successful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landings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launch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sites.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CCAFS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LC-40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name of  CCAFS SLC-40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CCAFS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KSC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amount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landings, but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majority of the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change.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VAFB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share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successful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landings.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due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sample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launching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coast.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795" y="694782"/>
            <a:ext cx="10353761" cy="115595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Highest </a:t>
            </a:r>
            <a:r>
              <a:rPr lang="en-US" u="heavy" spc="-28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u="heavy" spc="-52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lang="en-US" u="heavy" spc="-52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u="heavy" spc="-39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lang="en-US" u="heavy" spc="-39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u="heavy" spc="-37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KSC LC-39A has </a:t>
            </a:r>
            <a:r>
              <a:rPr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</a:t>
            </a:r>
            <a:r>
              <a:rPr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1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landings and 3 </a:t>
            </a:r>
            <a:r>
              <a:rPr sz="1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</a:t>
            </a:r>
            <a:r>
              <a:rPr sz="19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landings.</a:t>
            </a: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8719" y="2276855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lang="en-US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lang="en-US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en-US" spc="-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lang="en-US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pc="-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en-US" spc="-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heavy" spc="-409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429999" y="6108579"/>
            <a:ext cx="45002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24445" y="5334000"/>
            <a:ext cx="9972156" cy="117109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Plotly dashboard has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selector.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0-10000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15600.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 and 0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failure.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also  accounts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booster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color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number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size.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0-6000,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interestingly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two failed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payloads of 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kg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977" y="2133842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accent2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913795" y="2096064"/>
            <a:ext cx="10353762" cy="1455273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0" marR="5080" indent="0">
              <a:lnSpc>
                <a:spcPts val="8200"/>
              </a:lnSpc>
              <a:spcBef>
                <a:spcPts val="1540"/>
              </a:spcBef>
              <a:buNone/>
            </a:pPr>
            <a:r>
              <a:rPr sz="6000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</a:t>
            </a:r>
            <a:r>
              <a:rPr sz="6000" spc="-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spc="-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6000" spc="-5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 </a:t>
            </a:r>
            <a:r>
              <a:rPr sz="6000"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en-US"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CV(CV=10)	</a:t>
            </a:r>
            <a:r>
              <a:rPr sz="24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	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	</a:t>
            </a:r>
            <a:r>
              <a:rPr sz="24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REGRESSION,</a:t>
            </a:r>
            <a:r>
              <a:rPr lang="en-US" sz="24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SVM,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TREE,</a:t>
            </a:r>
            <a:r>
              <a:rPr lang="en-US"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2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79092"/>
            <a:ext cx="4008754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2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173199"/>
            <a:ext cx="3073400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</a:t>
            </a:r>
            <a:r>
              <a:rPr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616533"/>
            <a:ext cx="324485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-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-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pc="-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pc="-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pc="-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pc="-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-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pc="-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73050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model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Y who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wants 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SpaceX</a:t>
            </a: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is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when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successfully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~$100 million</a:t>
            </a:r>
            <a:r>
              <a:rPr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USD</a:t>
            </a: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SpaceX API and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SpaceX Wikipedia</a:t>
            </a:r>
            <a:r>
              <a:rPr sz="20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data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data into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DB2 SQL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model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83%</a:t>
            </a: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with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whether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launch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landing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whether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launch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possible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 and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616533"/>
            <a:ext cx="245427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pc="-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pc="-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pc="-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-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pc="-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06457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sz="2000" u="heavy" spc="-10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sz="2000" u="heavy" spc="-40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endParaRPr lang="en-US" sz="2000" u="heavy" spc="-5" dirty="0">
              <a:uFill>
                <a:solidFill>
                  <a:srgbClr val="40404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1750" dirty="0">
                <a:latin typeface="Carlito"/>
                <a:cs typeface="Carlito"/>
                <a:hlinkClick r:id="rId2"/>
              </a:rPr>
              <a:t>https://github.com/Hieu29052005/SpaceX/tree/main</a:t>
            </a:r>
            <a:endParaRPr lang="en-US" sz="17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IN" sz="2000" u="heavy" spc="-5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Instructors: </a:t>
            </a:r>
            <a:r>
              <a:rPr lang="en-IN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Rav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Ahuja, Alex </a:t>
            </a:r>
            <a:r>
              <a:rPr lang="en-IN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Aklson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Aije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Egwaikhide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Svetlana Levitan, Romeo </a:t>
            </a:r>
            <a:r>
              <a:rPr lang="en-IN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Kienzler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Polong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Lin, Joseph </a:t>
            </a:r>
            <a:r>
              <a:rPr lang="en-IN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Santarcangelo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Azim </a:t>
            </a:r>
            <a:r>
              <a:rPr lang="en-IN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Hirjani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Hima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Vasudevan, </a:t>
            </a:r>
            <a:r>
              <a:rPr lang="en-IN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Saishruthi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Swaminathan, Saeed </a:t>
            </a:r>
            <a:r>
              <a:rPr lang="en-IN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Aghabozorgi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Special </a:t>
            </a:r>
            <a:r>
              <a:rPr sz="2000" u="heavy" spc="-15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Thanks </a:t>
            </a:r>
            <a:r>
              <a:rPr sz="2000" u="heavy" spc="-20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u="heavy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000" u="heavy" spc="-20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795" y="694782"/>
            <a:ext cx="10353761" cy="115595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0148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SpaceX public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and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SpaceX Wikipedia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wrangling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Classifying true landings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unsuccessful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(EDA)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analytics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Folium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Plotly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20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1905000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  <a:r>
              <a:rPr lang="en-US" sz="2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COLLECTION,</a:t>
            </a:r>
            <a:r>
              <a:rPr lang="en-US"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WRANGLING,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VISUALIZATION,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DASHBOARD,	</a:t>
            </a:r>
            <a:r>
              <a:rPr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	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709633"/>
            <a:ext cx="6031230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401840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 from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X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and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 scraping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will show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and 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show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webscraping.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Space X API </a:t>
            </a:r>
            <a:r>
              <a:rPr sz="2000" u="heavy" spc="-25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u="heavy" spc="-95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Columns: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FlightNumber,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Date,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BoosterVersion,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PayloadMass,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Orbit, LaunchSite,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Flights,</a:t>
            </a:r>
            <a:r>
              <a:rPr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GridFins,</a:t>
            </a: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Reused, Legs,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LandingPad,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Block,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ReusedCount,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Serial, Longitude,</a:t>
            </a:r>
            <a:r>
              <a:rPr sz="20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 </a:t>
            </a:r>
            <a:r>
              <a:rPr sz="2000" u="heavy" spc="-25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Webscrape Data</a:t>
            </a:r>
            <a:r>
              <a:rPr sz="2000" u="heavy" spc="-125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Columns: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site,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Payload,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PayloadMass,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Orbit, 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outcome, 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 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Booster,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landing,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Date,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  <a:solidFill>
            <a:schemeClr val="accent2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600" spc="-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  <a:solidFill>
            <a:schemeClr val="accent2">
              <a:lumMod val="75000"/>
            </a:schemeClr>
          </a:solidFill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  <a:solidFill>
            <a:schemeClr val="accent2">
              <a:lumMod val="75000"/>
            </a:schemeClr>
          </a:solidFill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  <a:solidFill>
            <a:schemeClr val="accent2">
              <a:lumMod val="75000"/>
            </a:schemeClr>
          </a:solidFill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  <a:solidFill>
            <a:schemeClr val="accent2">
              <a:lumMod val="75000"/>
            </a:schemeClr>
          </a:solidFill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  <a:solidFill>
            <a:schemeClr val="accent2">
              <a:lumMod val="75000"/>
            </a:schemeClr>
          </a:solidFill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  <a:solidFill>
            <a:schemeClr val="accent2">
              <a:lumMod val="75000"/>
            </a:schemeClr>
          </a:solidFill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522206" y="1420368"/>
            <a:ext cx="1894839" cy="1143000"/>
            <a:chOff x="9496043" y="1478280"/>
            <a:chExt cx="1894839" cy="1143000"/>
          </a:xfrm>
          <a:solidFill>
            <a:schemeClr val="accent2">
              <a:lumMod val="75000"/>
            </a:schemeClr>
          </a:solidFill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6547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US" sz="15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https://github.com/Hieu29052005/SpaceX/blob/main/SpaceX/jupyter-labs-spacex-data-collection-api.ipynb</a:t>
            </a:r>
            <a:endParaRPr sz="15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  <a:solidFill>
            <a:schemeClr val="accent2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  <a:solidFill>
            <a:schemeClr val="accent2">
              <a:lumMod val="75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  <a:solidFill>
            <a:schemeClr val="accent2">
              <a:lumMod val="75000"/>
            </a:schemeClr>
          </a:solidFill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  <a:solidFill>
            <a:schemeClr val="accent2">
              <a:lumMod val="75000"/>
            </a:schemeClr>
          </a:solidFill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  <a:solidFill>
            <a:schemeClr val="accent2">
              <a:lumMod val="75000"/>
            </a:schemeClr>
          </a:solidFill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  <a:solidFill>
            <a:schemeClr val="accent2">
              <a:lumMod val="75000"/>
            </a:schemeClr>
          </a:solidFill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  <a:solidFill>
            <a:schemeClr val="accent2">
              <a:lumMod val="75000"/>
            </a:schemeClr>
          </a:solidFill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65915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https://github.com/Hieu29052005/SpaceX/blob/main/SpaceX/jupyter-labs-webscraping.ipynb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182</TotalTime>
  <Words>2834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Bookman Old Style</vt:lpstr>
      <vt:lpstr>Carlito</vt:lpstr>
      <vt:lpstr>Rockwell</vt:lpstr>
      <vt:lpstr>Times New Roman</vt:lpstr>
      <vt:lpstr>Damask</vt:lpstr>
      <vt:lpstr>PowerPoint Presentation</vt:lpstr>
      <vt:lpstr>Outline </vt:lpstr>
      <vt:lpstr>Executive  Summary </vt:lpstr>
      <vt:lpstr>Introduction</vt:lpstr>
      <vt:lpstr>Methodology </vt:lpstr>
      <vt:lpstr>PowerPoint Presentation</vt:lpstr>
      <vt:lpstr>Data  Collection  Overview</vt:lpstr>
      <vt:lpstr>Filter data to only  include Falcon 9  launches</vt:lpstr>
      <vt:lpstr>PowerPoint Presentation</vt:lpstr>
      <vt:lpstr>Data   Wrangling</vt:lpstr>
      <vt:lpstr>EDA     with Data    Visualization</vt:lpstr>
      <vt:lpstr>EDA    WITH     SQL</vt:lpstr>
      <vt:lpstr>Build  an  interactive  map  with   Folium</vt:lpstr>
      <vt:lpstr>Build  a  Dashboard  with Plotly  Dash</vt:lpstr>
      <vt:lpstr>Predictive  analysis  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 Number vs. Orbit      type</vt:lpstr>
      <vt:lpstr>Payload vs. Orbit  type</vt:lpstr>
      <vt:lpstr>Launch  Success Yearly   Trend</vt:lpstr>
      <vt:lpstr>PowerPoint Presentation</vt:lpstr>
      <vt:lpstr>All  Launch   Site        Names</vt:lpstr>
      <vt:lpstr>Launch   Site   Names    Beginning   with    `CCA`</vt:lpstr>
      <vt:lpstr>Total    Payload    Mass   from    NASA</vt:lpstr>
      <vt:lpstr>Average    Payload   Mass   by   F9 v1.1</vt:lpstr>
      <vt:lpstr>First   Successful   Ground Pad    Landing   Date</vt:lpstr>
      <vt:lpstr>Successful   Drone   Ship   Landing   with Payload   Between  4000  and  6000</vt:lpstr>
      <vt:lpstr>Total   Number  of  Each      MISSION      OUTCOME</vt:lpstr>
      <vt:lpstr>Boosters  that Carried  Maximum   Payload</vt:lpstr>
      <vt:lpstr>2015  Failed  Drone  Ship  Landing      Records</vt:lpstr>
      <vt:lpstr>Ranking   Counts  of  Successful Landings  Between  2010-06-04  and      2017-03-20</vt:lpstr>
      <vt:lpstr>Interactive Map  with  Folium</vt:lpstr>
      <vt:lpstr>Launch   Site   Locations </vt:lpstr>
      <vt:lpstr>Color-Coded  Launch   Markers </vt:lpstr>
      <vt:lpstr>Key    Location   Proximities </vt:lpstr>
      <vt:lpstr>Build a Dashboard  with  Plotly  Dash</vt:lpstr>
      <vt:lpstr>Successful    Launches    Across    Launch   Sites </vt:lpstr>
      <vt:lpstr>Highest   Success    Rate    Launch Site </vt:lpstr>
      <vt:lpstr>Payload   Mass   vs.   Success    vs.   Booster  Version  Category </vt:lpstr>
      <vt:lpstr>PowerPoint Presentation</vt:lpstr>
      <vt:lpstr>Classification Accuracy</vt:lpstr>
      <vt:lpstr>Confusion Matrix</vt:lpstr>
      <vt:lpstr>C  O N C  L  U  S   I   O   N</vt:lpstr>
      <vt:lpstr>A   P   P   E  N  D  I  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Hiếu Nguyễn</cp:lastModifiedBy>
  <cp:revision>4</cp:revision>
  <dcterms:created xsi:type="dcterms:W3CDTF">2021-08-26T16:53:12Z</dcterms:created>
  <dcterms:modified xsi:type="dcterms:W3CDTF">2024-08-28T03:45:54Z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