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9753600" cy="7315200"/>
  <p:notesSz cx="6858000" cy="9144000"/>
  <p:embeddedFontLst>
    <p:embeddedFont>
      <p:font typeface="Lato Bold" charset="1" panose="020F0502020204030203"/>
      <p:regular r:id="rId22"/>
    </p:embeddedFont>
    <p:embeddedFont>
      <p:font typeface="Lato" charset="1" panose="020F05020202040302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Freeform 3" id="3"/>
          <p:cNvSpPr/>
          <p:nvPr/>
        </p:nvSpPr>
        <p:spPr>
          <a:xfrm flipH="false" flipV="false" rot="0">
            <a:off x="2487873" y="1599141"/>
            <a:ext cx="4777854" cy="4116917"/>
          </a:xfrm>
          <a:custGeom>
            <a:avLst/>
            <a:gdLst/>
            <a:ahLst/>
            <a:cxnLst/>
            <a:rect r="r" b="b" t="t" l="l"/>
            <a:pathLst>
              <a:path h="4116917" w="4777854">
                <a:moveTo>
                  <a:pt x="0" y="0"/>
                </a:moveTo>
                <a:lnTo>
                  <a:pt x="4777854" y="0"/>
                </a:lnTo>
                <a:lnTo>
                  <a:pt x="4777854" y="4116918"/>
                </a:lnTo>
                <a:lnTo>
                  <a:pt x="0" y="4116918"/>
                </a:lnTo>
                <a:lnTo>
                  <a:pt x="0" y="0"/>
                </a:lnTo>
                <a:close/>
              </a:path>
            </a:pathLst>
          </a:custGeom>
          <a:blipFill>
            <a:blip r:embed="rId3"/>
            <a:stretch>
              <a:fillRect l="0" t="0" r="0" b="0"/>
            </a:stretch>
          </a:blipFill>
        </p:spPr>
      </p:sp>
      <p:sp>
        <p:nvSpPr>
          <p:cNvPr name="TextBox 4" id="4"/>
          <p:cNvSpPr txBox="true"/>
          <p:nvPr/>
        </p:nvSpPr>
        <p:spPr>
          <a:xfrm rot="0">
            <a:off x="342189" y="158149"/>
            <a:ext cx="9069222" cy="426517"/>
          </a:xfrm>
          <a:prstGeom prst="rect">
            <a:avLst/>
          </a:prstGeom>
        </p:spPr>
        <p:txBody>
          <a:bodyPr anchor="t" rtlCol="false" tIns="0" lIns="0" bIns="0" rIns="0">
            <a:spAutoFit/>
          </a:bodyPr>
          <a:lstStyle/>
          <a:p>
            <a:pPr algn="ctr">
              <a:lnSpc>
                <a:spcPts val="3225"/>
              </a:lnSpc>
            </a:pPr>
            <a:r>
              <a:rPr lang="en-US" sz="2986">
                <a:solidFill>
                  <a:srgbClr val="FFFFFF"/>
                </a:solidFill>
                <a:latin typeface="Lato Bold"/>
              </a:rPr>
              <a:t>Activity Diagram - Logout</a:t>
            </a:r>
          </a:p>
        </p:txBody>
      </p:sp>
      <p:sp>
        <p:nvSpPr>
          <p:cNvPr name="TextBox 5" id="5"/>
          <p:cNvSpPr txBox="true"/>
          <p:nvPr/>
        </p:nvSpPr>
        <p:spPr>
          <a:xfrm rot="0">
            <a:off x="7405360" y="6967441"/>
            <a:ext cx="2011680" cy="307552"/>
          </a:xfrm>
          <a:prstGeom prst="rect">
            <a:avLst/>
          </a:prstGeom>
        </p:spPr>
        <p:txBody>
          <a:bodyPr anchor="t" rtlCol="false" tIns="0" lIns="0" bIns="0" rIns="0">
            <a:spAutoFit/>
          </a:bodyPr>
          <a:lstStyle/>
          <a:p>
            <a:pPr algn="r">
              <a:lnSpc>
                <a:spcPts val="1535"/>
              </a:lnSpc>
            </a:pPr>
            <a:r>
              <a:rPr lang="en-US" sz="1279">
                <a:solidFill>
                  <a:srgbClr val="203864"/>
                </a:solidFill>
                <a:latin typeface="Lato Bold"/>
              </a:rPr>
              <a:t>8</a:t>
            </a:r>
          </a:p>
        </p:txBody>
      </p:sp>
    </p:spTree>
  </p:cSld>
  <p:clrMapOvr>
    <a:masterClrMapping/>
  </p:clrMapOvr>
  <p:transition spd="fast">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Freeform 3" id="3"/>
          <p:cNvSpPr/>
          <p:nvPr/>
        </p:nvSpPr>
        <p:spPr>
          <a:xfrm flipH="false" flipV="false" rot="0">
            <a:off x="-330356" y="2995833"/>
            <a:ext cx="10215895" cy="3250669"/>
          </a:xfrm>
          <a:custGeom>
            <a:avLst/>
            <a:gdLst/>
            <a:ahLst/>
            <a:cxnLst/>
            <a:rect r="r" b="b" t="t" l="l"/>
            <a:pathLst>
              <a:path h="3250669" w="10215895">
                <a:moveTo>
                  <a:pt x="0" y="0"/>
                </a:moveTo>
                <a:lnTo>
                  <a:pt x="10215895" y="0"/>
                </a:lnTo>
                <a:lnTo>
                  <a:pt x="10215895" y="3250669"/>
                </a:lnTo>
                <a:lnTo>
                  <a:pt x="0" y="3250669"/>
                </a:lnTo>
                <a:lnTo>
                  <a:pt x="0" y="0"/>
                </a:lnTo>
                <a:close/>
              </a:path>
            </a:pathLst>
          </a:custGeom>
          <a:blipFill>
            <a:blip r:embed="rId3"/>
            <a:stretch>
              <a:fillRect l="0" t="-14170" r="0" b="-17949"/>
            </a:stretch>
          </a:blipFill>
        </p:spPr>
      </p:sp>
      <p:sp>
        <p:nvSpPr>
          <p:cNvPr name="TextBox 4" id="4"/>
          <p:cNvSpPr txBox="true"/>
          <p:nvPr/>
        </p:nvSpPr>
        <p:spPr>
          <a:xfrm rot="0">
            <a:off x="7416649" y="7046463"/>
            <a:ext cx="2011680" cy="307552"/>
          </a:xfrm>
          <a:prstGeom prst="rect">
            <a:avLst/>
          </a:prstGeom>
        </p:spPr>
        <p:txBody>
          <a:bodyPr anchor="t" rtlCol="false" tIns="0" lIns="0" bIns="0" rIns="0">
            <a:spAutoFit/>
          </a:bodyPr>
          <a:lstStyle/>
          <a:p>
            <a:pPr algn="r">
              <a:lnSpc>
                <a:spcPts val="1535"/>
              </a:lnSpc>
            </a:pPr>
            <a:r>
              <a:rPr lang="en-US" sz="1279">
                <a:solidFill>
                  <a:srgbClr val="C00000"/>
                </a:solidFill>
                <a:latin typeface="Lato Bold"/>
              </a:rPr>
              <a:t>5</a:t>
            </a:r>
          </a:p>
        </p:txBody>
      </p:sp>
      <p:sp>
        <p:nvSpPr>
          <p:cNvPr name="TextBox 5" id="5"/>
          <p:cNvSpPr txBox="true"/>
          <p:nvPr/>
        </p:nvSpPr>
        <p:spPr>
          <a:xfrm rot="0">
            <a:off x="342189" y="158149"/>
            <a:ext cx="9069222" cy="426517"/>
          </a:xfrm>
          <a:prstGeom prst="rect">
            <a:avLst/>
          </a:prstGeom>
        </p:spPr>
        <p:txBody>
          <a:bodyPr anchor="t" rtlCol="false" tIns="0" lIns="0" bIns="0" rIns="0">
            <a:spAutoFit/>
          </a:bodyPr>
          <a:lstStyle/>
          <a:p>
            <a:pPr algn="ctr">
              <a:lnSpc>
                <a:spcPts val="3225"/>
              </a:lnSpc>
            </a:pPr>
            <a:r>
              <a:rPr lang="en-US" sz="2986">
                <a:solidFill>
                  <a:srgbClr val="FFFFFF"/>
                </a:solidFill>
                <a:latin typeface="Lato Bold"/>
              </a:rPr>
              <a:t>Detailed Requirement - Use Case "Login"</a:t>
            </a:r>
          </a:p>
        </p:txBody>
      </p:sp>
      <p:sp>
        <p:nvSpPr>
          <p:cNvPr name="TextBox 6" id="6"/>
          <p:cNvSpPr txBox="true"/>
          <p:nvPr/>
        </p:nvSpPr>
        <p:spPr>
          <a:xfrm rot="0">
            <a:off x="342053" y="1101674"/>
            <a:ext cx="9069493" cy="1655242"/>
          </a:xfrm>
          <a:prstGeom prst="rect">
            <a:avLst/>
          </a:prstGeom>
        </p:spPr>
        <p:txBody>
          <a:bodyPr anchor="t" rtlCol="false" tIns="0" lIns="0" bIns="0" rIns="0">
            <a:spAutoFit/>
          </a:bodyPr>
          <a:lstStyle/>
          <a:p>
            <a:pPr algn="l" marL="384237" indent="-192119" lvl="1">
              <a:lnSpc>
                <a:spcPts val="3225"/>
              </a:lnSpc>
              <a:buFont typeface="Arial"/>
              <a:buChar char="•"/>
            </a:pPr>
            <a:r>
              <a:rPr lang="en-US" sz="2986">
                <a:solidFill>
                  <a:srgbClr val="000000"/>
                </a:solidFill>
                <a:latin typeface="Lato"/>
              </a:rPr>
              <a:t>Use case code: UC001</a:t>
            </a:r>
          </a:p>
          <a:p>
            <a:pPr algn="l" marL="644821" indent="-322410" lvl="1">
              <a:lnSpc>
                <a:spcPts val="3225"/>
              </a:lnSpc>
              <a:buFont typeface="Arial"/>
              <a:buChar char="•"/>
            </a:pPr>
            <a:r>
              <a:rPr lang="en-US" sz="2986">
                <a:solidFill>
                  <a:srgbClr val="000000"/>
                </a:solidFill>
                <a:latin typeface="Lato"/>
              </a:rPr>
              <a:t>Brief Description: describe the interaction between user, Novel website when user wants to login to their account</a:t>
            </a:r>
          </a:p>
        </p:txBody>
      </p:sp>
    </p:spTree>
  </p:cSld>
  <p:clrMapOvr>
    <a:masterClrMapping/>
  </p:clrMapOvr>
  <p:transition spd="fast">
    <p:push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TextBox 3" id="3"/>
          <p:cNvSpPr txBox="true"/>
          <p:nvPr/>
        </p:nvSpPr>
        <p:spPr>
          <a:xfrm rot="0">
            <a:off x="7416649" y="7046463"/>
            <a:ext cx="2011680" cy="307552"/>
          </a:xfrm>
          <a:prstGeom prst="rect">
            <a:avLst/>
          </a:prstGeom>
        </p:spPr>
        <p:txBody>
          <a:bodyPr anchor="t" rtlCol="false" tIns="0" lIns="0" bIns="0" rIns="0">
            <a:spAutoFit/>
          </a:bodyPr>
          <a:lstStyle/>
          <a:p>
            <a:pPr algn="r">
              <a:lnSpc>
                <a:spcPts val="1535"/>
              </a:lnSpc>
            </a:pPr>
            <a:r>
              <a:rPr lang="en-US" sz="1279">
                <a:solidFill>
                  <a:srgbClr val="C00000"/>
                </a:solidFill>
                <a:latin typeface="Lato Bold"/>
              </a:rPr>
              <a:t>5</a:t>
            </a:r>
          </a:p>
        </p:txBody>
      </p:sp>
      <p:sp>
        <p:nvSpPr>
          <p:cNvPr name="TextBox 4" id="4"/>
          <p:cNvSpPr txBox="true"/>
          <p:nvPr/>
        </p:nvSpPr>
        <p:spPr>
          <a:xfrm rot="0">
            <a:off x="342189" y="158149"/>
            <a:ext cx="9069222" cy="426517"/>
          </a:xfrm>
          <a:prstGeom prst="rect">
            <a:avLst/>
          </a:prstGeom>
        </p:spPr>
        <p:txBody>
          <a:bodyPr anchor="t" rtlCol="false" tIns="0" lIns="0" bIns="0" rIns="0">
            <a:spAutoFit/>
          </a:bodyPr>
          <a:lstStyle/>
          <a:p>
            <a:pPr algn="ctr">
              <a:lnSpc>
                <a:spcPts val="3225"/>
              </a:lnSpc>
            </a:pPr>
            <a:r>
              <a:rPr lang="en-US" sz="2986">
                <a:solidFill>
                  <a:srgbClr val="FFFFFF"/>
                </a:solidFill>
                <a:latin typeface="Lato Bold"/>
              </a:rPr>
              <a:t>Detailed Requirement - Use Case "Read Novel"</a:t>
            </a:r>
          </a:p>
        </p:txBody>
      </p:sp>
      <p:sp>
        <p:nvSpPr>
          <p:cNvPr name="TextBox 5" id="5"/>
          <p:cNvSpPr txBox="true"/>
          <p:nvPr/>
        </p:nvSpPr>
        <p:spPr>
          <a:xfrm rot="0">
            <a:off x="342053" y="1101674"/>
            <a:ext cx="9069493" cy="2064817"/>
          </a:xfrm>
          <a:prstGeom prst="rect">
            <a:avLst/>
          </a:prstGeom>
        </p:spPr>
        <p:txBody>
          <a:bodyPr anchor="t" rtlCol="false" tIns="0" lIns="0" bIns="0" rIns="0">
            <a:spAutoFit/>
          </a:bodyPr>
          <a:lstStyle/>
          <a:p>
            <a:pPr algn="l" marL="384237" indent="-192119" lvl="1">
              <a:lnSpc>
                <a:spcPts val="3225"/>
              </a:lnSpc>
              <a:buFont typeface="Arial"/>
              <a:buChar char="•"/>
            </a:pPr>
            <a:r>
              <a:rPr lang="en-US" sz="2986">
                <a:solidFill>
                  <a:srgbClr val="000000"/>
                </a:solidFill>
                <a:latin typeface="Lato"/>
              </a:rPr>
              <a:t>Use case code: UC002</a:t>
            </a:r>
          </a:p>
          <a:p>
            <a:pPr algn="l" marL="384237" indent="-192119" lvl="1">
              <a:lnSpc>
                <a:spcPts val="3225"/>
              </a:lnSpc>
              <a:buFont typeface="Arial"/>
              <a:buChar char="•"/>
            </a:pPr>
            <a:r>
              <a:rPr lang="en-US" sz="2986">
                <a:solidFill>
                  <a:srgbClr val="000000"/>
                </a:solidFill>
                <a:latin typeface="Lato"/>
              </a:rPr>
              <a:t>Brief Description: describe the interaction between user and Novel website when user wishes to read a novel</a:t>
            </a:r>
          </a:p>
          <a:p>
            <a:pPr algn="l" marL="384237" indent="-192119" lvl="1">
              <a:lnSpc>
                <a:spcPts val="3225"/>
              </a:lnSpc>
              <a:buFont typeface="Arial"/>
              <a:buChar char="•"/>
            </a:pPr>
            <a:r>
              <a:rPr lang="en-US" sz="2986">
                <a:solidFill>
                  <a:srgbClr val="000000"/>
                </a:solidFill>
                <a:latin typeface="Lato"/>
              </a:rPr>
              <a:t>Actor: User and Novel website</a:t>
            </a:r>
          </a:p>
        </p:txBody>
      </p:sp>
    </p:spTree>
  </p:cSld>
  <p:clrMapOvr>
    <a:masterClrMapping/>
  </p:clrMapOvr>
  <p:transition spd="fast">
    <p:push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Freeform 3" id="3"/>
          <p:cNvSpPr/>
          <p:nvPr/>
        </p:nvSpPr>
        <p:spPr>
          <a:xfrm flipH="false" flipV="false" rot="0">
            <a:off x="731520" y="1823230"/>
            <a:ext cx="8089690" cy="4681343"/>
          </a:xfrm>
          <a:custGeom>
            <a:avLst/>
            <a:gdLst/>
            <a:ahLst/>
            <a:cxnLst/>
            <a:rect r="r" b="b" t="t" l="l"/>
            <a:pathLst>
              <a:path h="4681343" w="8089690">
                <a:moveTo>
                  <a:pt x="0" y="0"/>
                </a:moveTo>
                <a:lnTo>
                  <a:pt x="8089690" y="0"/>
                </a:lnTo>
                <a:lnTo>
                  <a:pt x="8089690" y="4681344"/>
                </a:lnTo>
                <a:lnTo>
                  <a:pt x="0" y="4681344"/>
                </a:lnTo>
                <a:lnTo>
                  <a:pt x="0" y="0"/>
                </a:lnTo>
                <a:close/>
              </a:path>
            </a:pathLst>
          </a:custGeom>
          <a:blipFill>
            <a:blip r:embed="rId3"/>
            <a:stretch>
              <a:fillRect l="0" t="0" r="0" b="0"/>
            </a:stretch>
          </a:blipFill>
        </p:spPr>
      </p:sp>
      <p:sp>
        <p:nvSpPr>
          <p:cNvPr name="TextBox 4" id="4"/>
          <p:cNvSpPr txBox="true"/>
          <p:nvPr/>
        </p:nvSpPr>
        <p:spPr>
          <a:xfrm rot="0">
            <a:off x="7416649" y="7046463"/>
            <a:ext cx="2011680" cy="307552"/>
          </a:xfrm>
          <a:prstGeom prst="rect">
            <a:avLst/>
          </a:prstGeom>
        </p:spPr>
        <p:txBody>
          <a:bodyPr anchor="t" rtlCol="false" tIns="0" lIns="0" bIns="0" rIns="0">
            <a:spAutoFit/>
          </a:bodyPr>
          <a:lstStyle/>
          <a:p>
            <a:pPr algn="r">
              <a:lnSpc>
                <a:spcPts val="1535"/>
              </a:lnSpc>
            </a:pPr>
            <a:r>
              <a:rPr lang="en-US" sz="1279">
                <a:solidFill>
                  <a:srgbClr val="C00000"/>
                </a:solidFill>
                <a:latin typeface="Lato Bold"/>
              </a:rPr>
              <a:t>5</a:t>
            </a:r>
          </a:p>
        </p:txBody>
      </p:sp>
      <p:sp>
        <p:nvSpPr>
          <p:cNvPr name="TextBox 5" id="5"/>
          <p:cNvSpPr txBox="true"/>
          <p:nvPr/>
        </p:nvSpPr>
        <p:spPr>
          <a:xfrm rot="0">
            <a:off x="342189" y="158149"/>
            <a:ext cx="9069222" cy="426517"/>
          </a:xfrm>
          <a:prstGeom prst="rect">
            <a:avLst/>
          </a:prstGeom>
        </p:spPr>
        <p:txBody>
          <a:bodyPr anchor="t" rtlCol="false" tIns="0" lIns="0" bIns="0" rIns="0">
            <a:spAutoFit/>
          </a:bodyPr>
          <a:lstStyle/>
          <a:p>
            <a:pPr algn="ctr">
              <a:lnSpc>
                <a:spcPts val="3225"/>
              </a:lnSpc>
            </a:pPr>
            <a:r>
              <a:rPr lang="en-US" sz="2986">
                <a:solidFill>
                  <a:srgbClr val="FFFFFF"/>
                </a:solidFill>
                <a:latin typeface="Lato Bold"/>
              </a:rPr>
              <a:t>Detailed Requirement - Use Case "Read Novel"</a:t>
            </a:r>
          </a:p>
        </p:txBody>
      </p:sp>
      <p:sp>
        <p:nvSpPr>
          <p:cNvPr name="TextBox 6" id="6"/>
          <p:cNvSpPr txBox="true"/>
          <p:nvPr/>
        </p:nvSpPr>
        <p:spPr>
          <a:xfrm rot="0">
            <a:off x="342053" y="1101674"/>
            <a:ext cx="9069493" cy="426517"/>
          </a:xfrm>
          <a:prstGeom prst="rect">
            <a:avLst/>
          </a:prstGeom>
        </p:spPr>
        <p:txBody>
          <a:bodyPr anchor="t" rtlCol="false" tIns="0" lIns="0" bIns="0" rIns="0">
            <a:spAutoFit/>
          </a:bodyPr>
          <a:lstStyle/>
          <a:p>
            <a:pPr algn="l" marL="384237" indent="-192119" lvl="1">
              <a:lnSpc>
                <a:spcPts val="3225"/>
              </a:lnSpc>
              <a:buFont typeface="Arial"/>
              <a:buChar char="•"/>
            </a:pPr>
            <a:r>
              <a:rPr lang="en-US" sz="2986">
                <a:solidFill>
                  <a:srgbClr val="000000"/>
                </a:solidFill>
                <a:latin typeface="Lato"/>
              </a:rPr>
              <a:t>Flow of Event: </a:t>
            </a:r>
          </a:p>
        </p:txBody>
      </p:sp>
    </p:spTree>
  </p:cSld>
  <p:clrMapOvr>
    <a:masterClrMapping/>
  </p:clrMapOvr>
  <p:transition spd="fast">
    <p:push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TextBox 3" id="3"/>
          <p:cNvSpPr txBox="true"/>
          <p:nvPr/>
        </p:nvSpPr>
        <p:spPr>
          <a:xfrm rot="0">
            <a:off x="7416649" y="7046463"/>
            <a:ext cx="2011680" cy="307552"/>
          </a:xfrm>
          <a:prstGeom prst="rect">
            <a:avLst/>
          </a:prstGeom>
        </p:spPr>
        <p:txBody>
          <a:bodyPr anchor="t" rtlCol="false" tIns="0" lIns="0" bIns="0" rIns="0">
            <a:spAutoFit/>
          </a:bodyPr>
          <a:lstStyle/>
          <a:p>
            <a:pPr algn="r">
              <a:lnSpc>
                <a:spcPts val="1535"/>
              </a:lnSpc>
            </a:pPr>
            <a:r>
              <a:rPr lang="en-US" sz="1279">
                <a:solidFill>
                  <a:srgbClr val="C00000"/>
                </a:solidFill>
                <a:latin typeface="Lato Bold"/>
              </a:rPr>
              <a:t>5</a:t>
            </a:r>
          </a:p>
        </p:txBody>
      </p:sp>
      <p:sp>
        <p:nvSpPr>
          <p:cNvPr name="TextBox 4" id="4"/>
          <p:cNvSpPr txBox="true"/>
          <p:nvPr/>
        </p:nvSpPr>
        <p:spPr>
          <a:xfrm rot="0">
            <a:off x="342189" y="158149"/>
            <a:ext cx="9069222" cy="426517"/>
          </a:xfrm>
          <a:prstGeom prst="rect">
            <a:avLst/>
          </a:prstGeom>
        </p:spPr>
        <p:txBody>
          <a:bodyPr anchor="t" rtlCol="false" tIns="0" lIns="0" bIns="0" rIns="0">
            <a:spAutoFit/>
          </a:bodyPr>
          <a:lstStyle/>
          <a:p>
            <a:pPr algn="ctr">
              <a:lnSpc>
                <a:spcPts val="3225"/>
              </a:lnSpc>
            </a:pPr>
            <a:r>
              <a:rPr lang="en-US" sz="2986">
                <a:solidFill>
                  <a:srgbClr val="FFFFFF"/>
                </a:solidFill>
                <a:latin typeface="Lato Bold"/>
              </a:rPr>
              <a:t>Detailed Requirement - Use Case "Upgrade to VIP"</a:t>
            </a:r>
          </a:p>
        </p:txBody>
      </p:sp>
      <p:sp>
        <p:nvSpPr>
          <p:cNvPr name="TextBox 5" id="5"/>
          <p:cNvSpPr txBox="true"/>
          <p:nvPr/>
        </p:nvSpPr>
        <p:spPr>
          <a:xfrm rot="0">
            <a:off x="358835" y="1371107"/>
            <a:ext cx="9069493" cy="2064817"/>
          </a:xfrm>
          <a:prstGeom prst="rect">
            <a:avLst/>
          </a:prstGeom>
        </p:spPr>
        <p:txBody>
          <a:bodyPr anchor="t" rtlCol="false" tIns="0" lIns="0" bIns="0" rIns="0">
            <a:spAutoFit/>
          </a:bodyPr>
          <a:lstStyle/>
          <a:p>
            <a:pPr algn="l" marL="384237" indent="-192119" lvl="1">
              <a:lnSpc>
                <a:spcPts val="3225"/>
              </a:lnSpc>
              <a:buFont typeface="Arial"/>
              <a:buChar char="•"/>
            </a:pPr>
            <a:r>
              <a:rPr lang="en-US" sz="2986">
                <a:solidFill>
                  <a:srgbClr val="000000"/>
                </a:solidFill>
                <a:latin typeface="Lato"/>
              </a:rPr>
              <a:t>Use case code: UC003</a:t>
            </a:r>
          </a:p>
          <a:p>
            <a:pPr algn="l" marL="384237" indent="-192119" lvl="1">
              <a:lnSpc>
                <a:spcPts val="3225"/>
              </a:lnSpc>
              <a:buFont typeface="Arial"/>
              <a:buChar char="•"/>
            </a:pPr>
            <a:r>
              <a:rPr lang="en-US" sz="2986">
                <a:solidFill>
                  <a:srgbClr val="000000"/>
                </a:solidFill>
                <a:latin typeface="Lato"/>
              </a:rPr>
              <a:t>Brief Description: describe the interaction between user, Novel website and the VNPay system when user wants to upgrade to VIP membership</a:t>
            </a:r>
          </a:p>
          <a:p>
            <a:pPr algn="l">
              <a:lnSpc>
                <a:spcPts val="3225"/>
              </a:lnSpc>
            </a:pPr>
          </a:p>
        </p:txBody>
      </p:sp>
    </p:spTree>
  </p:cSld>
  <p:clrMapOvr>
    <a:masterClrMapping/>
  </p:clrMapOvr>
  <p:transition spd="fast">
    <p:push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Freeform 3" id="3"/>
          <p:cNvSpPr/>
          <p:nvPr/>
        </p:nvSpPr>
        <p:spPr>
          <a:xfrm flipH="false" flipV="false" rot="0">
            <a:off x="342189" y="1772170"/>
            <a:ext cx="9068977" cy="4811510"/>
          </a:xfrm>
          <a:custGeom>
            <a:avLst/>
            <a:gdLst/>
            <a:ahLst/>
            <a:cxnLst/>
            <a:rect r="r" b="b" t="t" l="l"/>
            <a:pathLst>
              <a:path h="4811510" w="9068977">
                <a:moveTo>
                  <a:pt x="0" y="0"/>
                </a:moveTo>
                <a:lnTo>
                  <a:pt x="9068977" y="0"/>
                </a:lnTo>
                <a:lnTo>
                  <a:pt x="9068977" y="4811510"/>
                </a:lnTo>
                <a:lnTo>
                  <a:pt x="0" y="4811510"/>
                </a:lnTo>
                <a:lnTo>
                  <a:pt x="0" y="0"/>
                </a:lnTo>
                <a:close/>
              </a:path>
            </a:pathLst>
          </a:custGeom>
          <a:blipFill>
            <a:blip r:embed="rId3"/>
            <a:stretch>
              <a:fillRect l="0" t="0" r="0" b="-15990"/>
            </a:stretch>
          </a:blipFill>
        </p:spPr>
      </p:sp>
      <p:sp>
        <p:nvSpPr>
          <p:cNvPr name="TextBox 4" id="4"/>
          <p:cNvSpPr txBox="true"/>
          <p:nvPr/>
        </p:nvSpPr>
        <p:spPr>
          <a:xfrm rot="0">
            <a:off x="7416649" y="7046463"/>
            <a:ext cx="2011680" cy="307552"/>
          </a:xfrm>
          <a:prstGeom prst="rect">
            <a:avLst/>
          </a:prstGeom>
        </p:spPr>
        <p:txBody>
          <a:bodyPr anchor="t" rtlCol="false" tIns="0" lIns="0" bIns="0" rIns="0">
            <a:spAutoFit/>
          </a:bodyPr>
          <a:lstStyle/>
          <a:p>
            <a:pPr algn="r">
              <a:lnSpc>
                <a:spcPts val="1535"/>
              </a:lnSpc>
            </a:pPr>
            <a:r>
              <a:rPr lang="en-US" sz="1279">
                <a:solidFill>
                  <a:srgbClr val="C00000"/>
                </a:solidFill>
                <a:latin typeface="Lato Bold"/>
              </a:rPr>
              <a:t>5</a:t>
            </a:r>
          </a:p>
        </p:txBody>
      </p:sp>
      <p:sp>
        <p:nvSpPr>
          <p:cNvPr name="TextBox 5" id="5"/>
          <p:cNvSpPr txBox="true"/>
          <p:nvPr/>
        </p:nvSpPr>
        <p:spPr>
          <a:xfrm rot="0">
            <a:off x="342189" y="158149"/>
            <a:ext cx="9069222" cy="426517"/>
          </a:xfrm>
          <a:prstGeom prst="rect">
            <a:avLst/>
          </a:prstGeom>
        </p:spPr>
        <p:txBody>
          <a:bodyPr anchor="t" rtlCol="false" tIns="0" lIns="0" bIns="0" rIns="0">
            <a:spAutoFit/>
          </a:bodyPr>
          <a:lstStyle/>
          <a:p>
            <a:pPr algn="ctr">
              <a:lnSpc>
                <a:spcPts val="3225"/>
              </a:lnSpc>
            </a:pPr>
            <a:r>
              <a:rPr lang="en-US" sz="2986">
                <a:solidFill>
                  <a:srgbClr val="FFFFFF"/>
                </a:solidFill>
                <a:latin typeface="Lato Bold"/>
              </a:rPr>
              <a:t>Detailed Requirement - Use Case "Upgrade to VIP"</a:t>
            </a:r>
          </a:p>
        </p:txBody>
      </p:sp>
      <p:sp>
        <p:nvSpPr>
          <p:cNvPr name="TextBox 6" id="6"/>
          <p:cNvSpPr txBox="true"/>
          <p:nvPr/>
        </p:nvSpPr>
        <p:spPr>
          <a:xfrm rot="0">
            <a:off x="494453" y="1254074"/>
            <a:ext cx="9069493" cy="426517"/>
          </a:xfrm>
          <a:prstGeom prst="rect">
            <a:avLst/>
          </a:prstGeom>
        </p:spPr>
        <p:txBody>
          <a:bodyPr anchor="t" rtlCol="false" tIns="0" lIns="0" bIns="0" rIns="0">
            <a:spAutoFit/>
          </a:bodyPr>
          <a:lstStyle/>
          <a:p>
            <a:pPr algn="l" marL="384237" indent="-192119" lvl="1">
              <a:lnSpc>
                <a:spcPts val="3225"/>
              </a:lnSpc>
              <a:buFont typeface="Arial"/>
              <a:buChar char="•"/>
            </a:pPr>
            <a:r>
              <a:rPr lang="en-US" sz="2986">
                <a:solidFill>
                  <a:srgbClr val="000000"/>
                </a:solidFill>
                <a:latin typeface="Lato"/>
              </a:rPr>
              <a:t>Flow of Event: </a:t>
            </a:r>
          </a:p>
        </p:txBody>
      </p:sp>
    </p:spTree>
  </p:cSld>
  <p:clrMapOvr>
    <a:masterClrMapping/>
  </p:clrMapOvr>
  <p:transition spd="fast">
    <p:push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TextBox 3" id="3"/>
          <p:cNvSpPr txBox="true"/>
          <p:nvPr/>
        </p:nvSpPr>
        <p:spPr>
          <a:xfrm rot="0">
            <a:off x="7416649" y="7046463"/>
            <a:ext cx="2011680" cy="307552"/>
          </a:xfrm>
          <a:prstGeom prst="rect">
            <a:avLst/>
          </a:prstGeom>
        </p:spPr>
        <p:txBody>
          <a:bodyPr anchor="t" rtlCol="false" tIns="0" lIns="0" bIns="0" rIns="0">
            <a:spAutoFit/>
          </a:bodyPr>
          <a:lstStyle/>
          <a:p>
            <a:pPr algn="r">
              <a:lnSpc>
                <a:spcPts val="1535"/>
              </a:lnSpc>
            </a:pPr>
            <a:r>
              <a:rPr lang="en-US" sz="1279">
                <a:solidFill>
                  <a:srgbClr val="C00000"/>
                </a:solidFill>
                <a:latin typeface="Lato Bold"/>
              </a:rPr>
              <a:t>9</a:t>
            </a:r>
          </a:p>
        </p:txBody>
      </p:sp>
      <p:sp>
        <p:nvSpPr>
          <p:cNvPr name="TextBox 4" id="4"/>
          <p:cNvSpPr txBox="true"/>
          <p:nvPr/>
        </p:nvSpPr>
        <p:spPr>
          <a:xfrm rot="0">
            <a:off x="4551274" y="3316802"/>
            <a:ext cx="4294960" cy="729220"/>
          </a:xfrm>
          <a:prstGeom prst="rect">
            <a:avLst/>
          </a:prstGeom>
        </p:spPr>
        <p:txBody>
          <a:bodyPr anchor="t" rtlCol="false" tIns="0" lIns="0" bIns="0" rIns="0">
            <a:spAutoFit/>
          </a:bodyPr>
          <a:lstStyle/>
          <a:p>
            <a:pPr algn="l">
              <a:lnSpc>
                <a:spcPts val="5529"/>
              </a:lnSpc>
            </a:pPr>
            <a:r>
              <a:rPr lang="en-US" sz="5119">
                <a:solidFill>
                  <a:srgbClr val="C00000"/>
                </a:solidFill>
                <a:latin typeface="Lato Bold"/>
              </a:rPr>
              <a:t>THANK YOU !</a:t>
            </a:r>
          </a:p>
        </p:txBody>
      </p:sp>
    </p:spTree>
  </p:cSld>
  <p:clrMapOvr>
    <a:masterClrMapping/>
  </p:clrMapOvr>
  <p:transition spd="fast">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Freeform 3" id="3"/>
          <p:cNvSpPr/>
          <p:nvPr/>
        </p:nvSpPr>
        <p:spPr>
          <a:xfrm flipH="false" flipV="false" rot="0">
            <a:off x="440546" y="424980"/>
            <a:ext cx="2173040" cy="652367"/>
          </a:xfrm>
          <a:custGeom>
            <a:avLst/>
            <a:gdLst/>
            <a:ahLst/>
            <a:cxnLst/>
            <a:rect r="r" b="b" t="t" l="l"/>
            <a:pathLst>
              <a:path h="652367" w="2173040">
                <a:moveTo>
                  <a:pt x="0" y="0"/>
                </a:moveTo>
                <a:lnTo>
                  <a:pt x="2173040" y="0"/>
                </a:lnTo>
                <a:lnTo>
                  <a:pt x="2173040" y="652367"/>
                </a:lnTo>
                <a:lnTo>
                  <a:pt x="0" y="652367"/>
                </a:lnTo>
                <a:lnTo>
                  <a:pt x="0" y="0"/>
                </a:lnTo>
                <a:close/>
              </a:path>
            </a:pathLst>
          </a:custGeom>
          <a:blipFill>
            <a:blip r:embed="rId3"/>
            <a:stretch>
              <a:fillRect l="0" t="0" r="0" b="0"/>
            </a:stretch>
          </a:blipFill>
        </p:spPr>
      </p:sp>
      <p:sp>
        <p:nvSpPr>
          <p:cNvPr name="TextBox 4" id="4"/>
          <p:cNvSpPr txBox="true"/>
          <p:nvPr/>
        </p:nvSpPr>
        <p:spPr>
          <a:xfrm rot="0">
            <a:off x="531986" y="2685948"/>
            <a:ext cx="7649101" cy="756788"/>
          </a:xfrm>
          <a:prstGeom prst="rect">
            <a:avLst/>
          </a:prstGeom>
        </p:spPr>
        <p:txBody>
          <a:bodyPr anchor="t" rtlCol="false" tIns="0" lIns="0" bIns="0" rIns="0">
            <a:spAutoFit/>
          </a:bodyPr>
          <a:lstStyle/>
          <a:p>
            <a:pPr algn="l">
              <a:lnSpc>
                <a:spcPts val="6220"/>
              </a:lnSpc>
            </a:pPr>
            <a:r>
              <a:rPr lang="en-US" sz="5759">
                <a:solidFill>
                  <a:srgbClr val="C00000"/>
                </a:solidFill>
                <a:latin typeface="Lato Bold"/>
              </a:rPr>
              <a:t>NOVEL WEB</a:t>
            </a:r>
          </a:p>
        </p:txBody>
      </p:sp>
      <p:sp>
        <p:nvSpPr>
          <p:cNvPr name="TextBox 5" id="5"/>
          <p:cNvSpPr txBox="true"/>
          <p:nvPr/>
        </p:nvSpPr>
        <p:spPr>
          <a:xfrm rot="0">
            <a:off x="531986" y="3879758"/>
            <a:ext cx="7649101" cy="785364"/>
          </a:xfrm>
          <a:prstGeom prst="rect">
            <a:avLst/>
          </a:prstGeom>
        </p:spPr>
        <p:txBody>
          <a:bodyPr anchor="t" rtlCol="false" tIns="0" lIns="0" bIns="0" rIns="0">
            <a:spAutoFit/>
          </a:bodyPr>
          <a:lstStyle/>
          <a:p>
            <a:pPr algn="l">
              <a:lnSpc>
                <a:spcPts val="3225"/>
              </a:lnSpc>
            </a:pPr>
            <a:r>
              <a:rPr lang="en-US" sz="2986">
                <a:solidFill>
                  <a:srgbClr val="C00000"/>
                </a:solidFill>
                <a:latin typeface="Lato"/>
              </a:rPr>
              <a:t>GROUP 19</a:t>
            </a:r>
          </a:p>
          <a:p>
            <a:pPr algn="l">
              <a:lnSpc>
                <a:spcPts val="3225"/>
              </a:lnSpc>
            </a:pPr>
          </a:p>
          <a:p>
            <a:pPr algn="l">
              <a:lnSpc>
                <a:spcPts val="3225"/>
              </a:lnSpc>
            </a:pPr>
          </a:p>
          <a:p>
            <a:pPr algn="l">
              <a:lnSpc>
                <a:spcPts val="3225"/>
              </a:lnSpc>
            </a:pPr>
          </a:p>
        </p:txBody>
      </p:sp>
    </p:spTree>
  </p:cSld>
  <p:clrMapOvr>
    <a:masterClrMapping/>
  </p:clrMapOvr>
  <p:transition spd="fast">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TextBox 3" id="3"/>
          <p:cNvSpPr txBox="true"/>
          <p:nvPr/>
        </p:nvSpPr>
        <p:spPr>
          <a:xfrm rot="0">
            <a:off x="7416649" y="7046463"/>
            <a:ext cx="2011680" cy="307552"/>
          </a:xfrm>
          <a:prstGeom prst="rect">
            <a:avLst/>
          </a:prstGeom>
        </p:spPr>
        <p:txBody>
          <a:bodyPr anchor="t" rtlCol="false" tIns="0" lIns="0" bIns="0" rIns="0">
            <a:spAutoFit/>
          </a:bodyPr>
          <a:lstStyle/>
          <a:p>
            <a:pPr algn="r">
              <a:lnSpc>
                <a:spcPts val="1535"/>
              </a:lnSpc>
            </a:pPr>
            <a:r>
              <a:rPr lang="en-US" sz="1279">
                <a:solidFill>
                  <a:srgbClr val="C00000"/>
                </a:solidFill>
                <a:latin typeface="Lato Bold"/>
              </a:rPr>
              <a:t>3</a:t>
            </a:r>
          </a:p>
        </p:txBody>
      </p:sp>
      <p:sp>
        <p:nvSpPr>
          <p:cNvPr name="TextBox 4" id="4"/>
          <p:cNvSpPr txBox="true"/>
          <p:nvPr/>
        </p:nvSpPr>
        <p:spPr>
          <a:xfrm rot="0">
            <a:off x="342189" y="158149"/>
            <a:ext cx="9069222" cy="361840"/>
          </a:xfrm>
          <a:prstGeom prst="rect">
            <a:avLst/>
          </a:prstGeom>
        </p:spPr>
        <p:txBody>
          <a:bodyPr anchor="t" rtlCol="false" tIns="0" lIns="0" bIns="0" rIns="0">
            <a:spAutoFit/>
          </a:bodyPr>
          <a:lstStyle/>
          <a:p>
            <a:pPr algn="ctr">
              <a:lnSpc>
                <a:spcPts val="3225"/>
              </a:lnSpc>
            </a:pPr>
            <a:r>
              <a:rPr lang="en-US" sz="2986">
                <a:solidFill>
                  <a:srgbClr val="FFFFFF"/>
                </a:solidFill>
                <a:latin typeface="Lato Bold"/>
              </a:rPr>
              <a:t>Table of contents</a:t>
            </a:r>
          </a:p>
        </p:txBody>
      </p:sp>
      <p:sp>
        <p:nvSpPr>
          <p:cNvPr name="TextBox 5" id="5"/>
          <p:cNvSpPr txBox="true"/>
          <p:nvPr/>
        </p:nvSpPr>
        <p:spPr>
          <a:xfrm rot="0">
            <a:off x="358835" y="1016095"/>
            <a:ext cx="9069493" cy="2064817"/>
          </a:xfrm>
          <a:prstGeom prst="rect">
            <a:avLst/>
          </a:prstGeom>
        </p:spPr>
        <p:txBody>
          <a:bodyPr anchor="t" rtlCol="false" tIns="0" lIns="0" bIns="0" rIns="0">
            <a:spAutoFit/>
          </a:bodyPr>
          <a:lstStyle/>
          <a:p>
            <a:pPr algn="l" marL="384364" indent="-192182" lvl="1">
              <a:lnSpc>
                <a:spcPts val="3225"/>
              </a:lnSpc>
              <a:buFont typeface="Arial"/>
              <a:buChar char="•"/>
            </a:pPr>
            <a:r>
              <a:rPr lang="en-US" sz="2986">
                <a:solidFill>
                  <a:srgbClr val="000000"/>
                </a:solidFill>
                <a:latin typeface="Lato"/>
              </a:rPr>
              <a:t>Introduction</a:t>
            </a:r>
          </a:p>
          <a:p>
            <a:pPr algn="l" marL="384237" indent="-192119" lvl="1">
              <a:lnSpc>
                <a:spcPts val="3225"/>
              </a:lnSpc>
              <a:buFont typeface="Arial"/>
              <a:buChar char="•"/>
            </a:pPr>
            <a:r>
              <a:rPr lang="en-US" sz="2986">
                <a:solidFill>
                  <a:srgbClr val="000000"/>
                </a:solidFill>
                <a:latin typeface="Lato"/>
              </a:rPr>
              <a:t>Overall description </a:t>
            </a:r>
          </a:p>
          <a:p>
            <a:pPr algn="l" marL="384237" indent="-192119" lvl="1">
              <a:lnSpc>
                <a:spcPts val="3225"/>
              </a:lnSpc>
              <a:buFont typeface="Arial"/>
              <a:buChar char="•"/>
            </a:pPr>
            <a:r>
              <a:rPr lang="en-US" sz="2986">
                <a:solidFill>
                  <a:srgbClr val="000000"/>
                </a:solidFill>
                <a:latin typeface="Lato"/>
              </a:rPr>
              <a:t>Detailed Requirement</a:t>
            </a:r>
          </a:p>
          <a:p>
            <a:pPr algn="l" marL="384237" indent="-192119" lvl="1">
              <a:lnSpc>
                <a:spcPts val="3225"/>
              </a:lnSpc>
              <a:buFont typeface="Arial"/>
              <a:buChar char="•"/>
            </a:pPr>
            <a:r>
              <a:rPr lang="en-US" sz="2986">
                <a:solidFill>
                  <a:srgbClr val="000000"/>
                </a:solidFill>
                <a:latin typeface="Lato"/>
              </a:rPr>
              <a:t>Supplementary Specification</a:t>
            </a:r>
          </a:p>
          <a:p>
            <a:pPr algn="l" marL="384238" indent="-192119" lvl="1">
              <a:lnSpc>
                <a:spcPts val="3225"/>
              </a:lnSpc>
              <a:buFont typeface="Arial"/>
              <a:buChar char="•"/>
            </a:pPr>
            <a:r>
              <a:rPr lang="en-US" sz="2986">
                <a:solidFill>
                  <a:srgbClr val="000000"/>
                </a:solidFill>
                <a:latin typeface="Lato"/>
              </a:rPr>
              <a:t>References</a:t>
            </a:r>
          </a:p>
        </p:txBody>
      </p:sp>
    </p:spTree>
  </p:cSld>
  <p:clrMapOvr>
    <a:masterClrMapping/>
  </p:clrMapOvr>
  <p:transition spd="fast">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TextBox 3" id="3"/>
          <p:cNvSpPr txBox="true"/>
          <p:nvPr/>
        </p:nvSpPr>
        <p:spPr>
          <a:xfrm rot="0">
            <a:off x="7416649" y="7046463"/>
            <a:ext cx="2011680" cy="307552"/>
          </a:xfrm>
          <a:prstGeom prst="rect">
            <a:avLst/>
          </a:prstGeom>
        </p:spPr>
        <p:txBody>
          <a:bodyPr anchor="t" rtlCol="false" tIns="0" lIns="0" bIns="0" rIns="0">
            <a:spAutoFit/>
          </a:bodyPr>
          <a:lstStyle/>
          <a:p>
            <a:pPr algn="r">
              <a:lnSpc>
                <a:spcPts val="1535"/>
              </a:lnSpc>
            </a:pPr>
            <a:r>
              <a:rPr lang="en-US" sz="1279">
                <a:solidFill>
                  <a:srgbClr val="C00000"/>
                </a:solidFill>
                <a:latin typeface="Lato Bold"/>
              </a:rPr>
              <a:t>5</a:t>
            </a:r>
          </a:p>
        </p:txBody>
      </p:sp>
      <p:sp>
        <p:nvSpPr>
          <p:cNvPr name="TextBox 4" id="4"/>
          <p:cNvSpPr txBox="true"/>
          <p:nvPr/>
        </p:nvSpPr>
        <p:spPr>
          <a:xfrm rot="0">
            <a:off x="342189" y="158149"/>
            <a:ext cx="9069222" cy="361840"/>
          </a:xfrm>
          <a:prstGeom prst="rect">
            <a:avLst/>
          </a:prstGeom>
        </p:spPr>
        <p:txBody>
          <a:bodyPr anchor="t" rtlCol="false" tIns="0" lIns="0" bIns="0" rIns="0">
            <a:spAutoFit/>
          </a:bodyPr>
          <a:lstStyle/>
          <a:p>
            <a:pPr algn="ctr">
              <a:lnSpc>
                <a:spcPts val="3225"/>
              </a:lnSpc>
            </a:pPr>
            <a:r>
              <a:rPr lang="en-US" sz="2986">
                <a:solidFill>
                  <a:srgbClr val="FFFFFF"/>
                </a:solidFill>
                <a:latin typeface="Lato Bold"/>
              </a:rPr>
              <a:t>Introduction</a:t>
            </a:r>
          </a:p>
        </p:txBody>
      </p:sp>
      <p:sp>
        <p:nvSpPr>
          <p:cNvPr name="TextBox 5" id="5"/>
          <p:cNvSpPr txBox="true"/>
          <p:nvPr/>
        </p:nvSpPr>
        <p:spPr>
          <a:xfrm rot="0">
            <a:off x="342053" y="1101674"/>
            <a:ext cx="9069493" cy="2064817"/>
          </a:xfrm>
          <a:prstGeom prst="rect">
            <a:avLst/>
          </a:prstGeom>
        </p:spPr>
        <p:txBody>
          <a:bodyPr anchor="t" rtlCol="false" tIns="0" lIns="0" bIns="0" rIns="0">
            <a:spAutoFit/>
          </a:bodyPr>
          <a:lstStyle/>
          <a:p>
            <a:pPr algn="l" marL="384364" indent="-192182" lvl="1">
              <a:lnSpc>
                <a:spcPts val="3225"/>
              </a:lnSpc>
              <a:buFont typeface="Arial"/>
              <a:buChar char="•"/>
            </a:pPr>
            <a:r>
              <a:rPr lang="en-US" sz="2986">
                <a:solidFill>
                  <a:srgbClr val="000000"/>
                </a:solidFill>
                <a:latin typeface="Lato"/>
              </a:rPr>
              <a:t>This web application provides an online library for sharing and reading novels. </a:t>
            </a:r>
          </a:p>
          <a:p>
            <a:pPr algn="l" marL="384364" indent="-192182" lvl="1">
              <a:lnSpc>
                <a:spcPts val="3225"/>
              </a:lnSpc>
              <a:buFont typeface="Arial"/>
              <a:buChar char="•"/>
            </a:pPr>
            <a:r>
              <a:rPr lang="en-US" sz="2986">
                <a:solidFill>
                  <a:srgbClr val="000000"/>
                </a:solidFill>
                <a:latin typeface="Lato"/>
              </a:rPr>
              <a:t>Users can read many famous novel for free or with a VIP membership.</a:t>
            </a:r>
          </a:p>
          <a:p>
            <a:pPr algn="l" marL="384364" indent="-192182" lvl="1">
              <a:lnSpc>
                <a:spcPts val="3225"/>
              </a:lnSpc>
            </a:pPr>
          </a:p>
        </p:txBody>
      </p:sp>
    </p:spTree>
  </p:cSld>
  <p:clrMapOvr>
    <a:masterClrMapping/>
  </p:clrMapOvr>
  <p:transition spd="fast">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TextBox 3" id="3"/>
          <p:cNvSpPr txBox="true"/>
          <p:nvPr/>
        </p:nvSpPr>
        <p:spPr>
          <a:xfrm rot="0">
            <a:off x="7416649" y="7046463"/>
            <a:ext cx="2011680" cy="307552"/>
          </a:xfrm>
          <a:prstGeom prst="rect">
            <a:avLst/>
          </a:prstGeom>
        </p:spPr>
        <p:txBody>
          <a:bodyPr anchor="t" rtlCol="false" tIns="0" lIns="0" bIns="0" rIns="0">
            <a:spAutoFit/>
          </a:bodyPr>
          <a:lstStyle/>
          <a:p>
            <a:pPr algn="r">
              <a:lnSpc>
                <a:spcPts val="1535"/>
              </a:lnSpc>
            </a:pPr>
            <a:r>
              <a:rPr lang="en-US" sz="1279">
                <a:solidFill>
                  <a:srgbClr val="C00000"/>
                </a:solidFill>
                <a:latin typeface="Lato Bold"/>
              </a:rPr>
              <a:t>6</a:t>
            </a:r>
          </a:p>
        </p:txBody>
      </p:sp>
      <p:sp>
        <p:nvSpPr>
          <p:cNvPr name="TextBox 4" id="4"/>
          <p:cNvSpPr txBox="true"/>
          <p:nvPr/>
        </p:nvSpPr>
        <p:spPr>
          <a:xfrm rot="0">
            <a:off x="342189" y="158149"/>
            <a:ext cx="9069222" cy="361840"/>
          </a:xfrm>
          <a:prstGeom prst="rect">
            <a:avLst/>
          </a:prstGeom>
        </p:spPr>
        <p:txBody>
          <a:bodyPr anchor="t" rtlCol="false" tIns="0" lIns="0" bIns="0" rIns="0">
            <a:spAutoFit/>
          </a:bodyPr>
          <a:lstStyle/>
          <a:p>
            <a:pPr algn="ctr">
              <a:lnSpc>
                <a:spcPts val="3225"/>
              </a:lnSpc>
            </a:pPr>
            <a:r>
              <a:rPr lang="en-US" sz="2986">
                <a:solidFill>
                  <a:srgbClr val="FFFFFF"/>
                </a:solidFill>
                <a:latin typeface="Lato Bold"/>
              </a:rPr>
              <a:t>Actors</a:t>
            </a:r>
          </a:p>
        </p:txBody>
      </p:sp>
      <p:sp>
        <p:nvSpPr>
          <p:cNvPr name="TextBox 5" id="5"/>
          <p:cNvSpPr txBox="true"/>
          <p:nvPr/>
        </p:nvSpPr>
        <p:spPr>
          <a:xfrm rot="0">
            <a:off x="342053" y="1101674"/>
            <a:ext cx="9069493" cy="5341417"/>
          </a:xfrm>
          <a:prstGeom prst="rect">
            <a:avLst/>
          </a:prstGeom>
        </p:spPr>
        <p:txBody>
          <a:bodyPr anchor="t" rtlCol="false" tIns="0" lIns="0" bIns="0" rIns="0">
            <a:spAutoFit/>
          </a:bodyPr>
          <a:lstStyle/>
          <a:p>
            <a:pPr algn="l" marL="384364" indent="-192182" lvl="1">
              <a:lnSpc>
                <a:spcPts val="3225"/>
              </a:lnSpc>
              <a:buFont typeface="Arial"/>
              <a:buChar char="•"/>
            </a:pPr>
            <a:r>
              <a:rPr lang="en-US" sz="2986">
                <a:solidFill>
                  <a:srgbClr val="000000"/>
                </a:solidFill>
                <a:latin typeface="Lato"/>
              </a:rPr>
              <a:t>User: user are people who are interested in using website to read their novel online. They can do many things on the websites such as add new novels to their favorite lists, search for a particular novel, read the novel, rate a novel or comment on a novel</a:t>
            </a:r>
          </a:p>
          <a:p>
            <a:pPr algn="l" marL="384364" indent="-192182" lvl="1">
              <a:lnSpc>
                <a:spcPts val="3225"/>
              </a:lnSpc>
              <a:buFont typeface="Arial"/>
              <a:buChar char="•"/>
            </a:pPr>
            <a:r>
              <a:rPr lang="en-US" sz="2986">
                <a:solidFill>
                  <a:srgbClr val="000000"/>
                </a:solidFill>
                <a:latin typeface="Lato"/>
              </a:rPr>
              <a:t>VNPAY system: It plays a critical role in executing transaction between user and the Novel website. Whenever a user want to upgrade to VIP membership, they are asked to perform a transaction on VNPAY.</a:t>
            </a:r>
          </a:p>
          <a:p>
            <a:pPr algn="l" marL="384364" indent="-192182" lvl="1">
              <a:lnSpc>
                <a:spcPts val="3225"/>
              </a:lnSpc>
              <a:buFont typeface="Arial"/>
              <a:buChar char="•"/>
            </a:pPr>
            <a:r>
              <a:rPr lang="en-US" sz="2986">
                <a:solidFill>
                  <a:srgbClr val="000000"/>
                </a:solidFill>
                <a:latin typeface="Lato"/>
              </a:rPr>
              <a:t>Administrator: Admins are responsible for managing users, items in the database.</a:t>
            </a:r>
          </a:p>
        </p:txBody>
      </p:sp>
    </p:spTree>
  </p:cSld>
  <p:clrMapOvr>
    <a:masterClrMapping/>
  </p:clrMapOvr>
  <p:transition spd="fast">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TextBox 3" id="3"/>
          <p:cNvSpPr txBox="true"/>
          <p:nvPr/>
        </p:nvSpPr>
        <p:spPr>
          <a:xfrm rot="0">
            <a:off x="342189" y="158149"/>
            <a:ext cx="9069222" cy="426517"/>
          </a:xfrm>
          <a:prstGeom prst="rect">
            <a:avLst/>
          </a:prstGeom>
        </p:spPr>
        <p:txBody>
          <a:bodyPr anchor="t" rtlCol="false" tIns="0" lIns="0" bIns="0" rIns="0">
            <a:spAutoFit/>
          </a:bodyPr>
          <a:lstStyle/>
          <a:p>
            <a:pPr algn="ctr">
              <a:lnSpc>
                <a:spcPts val="3225"/>
              </a:lnSpc>
            </a:pPr>
            <a:r>
              <a:rPr lang="en-US" sz="2986">
                <a:solidFill>
                  <a:srgbClr val="FFFFFF"/>
                </a:solidFill>
                <a:latin typeface="Lato Bold"/>
              </a:rPr>
              <a:t>Use case Diagram</a:t>
            </a:r>
          </a:p>
        </p:txBody>
      </p:sp>
      <p:sp>
        <p:nvSpPr>
          <p:cNvPr name="Freeform 4" id="4" descr="Ảnh có chứa biểu đồ, ảnh chụp màn hình, văn bản  Mô tả được tự động tạo"/>
          <p:cNvSpPr/>
          <p:nvPr/>
        </p:nvSpPr>
        <p:spPr>
          <a:xfrm flipH="false" flipV="false" rot="0">
            <a:off x="1000519" y="1227813"/>
            <a:ext cx="7873469" cy="5576204"/>
          </a:xfrm>
          <a:custGeom>
            <a:avLst/>
            <a:gdLst/>
            <a:ahLst/>
            <a:cxnLst/>
            <a:rect r="r" b="b" t="t" l="l"/>
            <a:pathLst>
              <a:path h="5576204" w="7873469">
                <a:moveTo>
                  <a:pt x="0" y="0"/>
                </a:moveTo>
                <a:lnTo>
                  <a:pt x="7873469" y="0"/>
                </a:lnTo>
                <a:lnTo>
                  <a:pt x="7873469" y="5576204"/>
                </a:lnTo>
                <a:lnTo>
                  <a:pt x="0" y="5576204"/>
                </a:lnTo>
                <a:lnTo>
                  <a:pt x="0" y="0"/>
                </a:lnTo>
                <a:close/>
              </a:path>
            </a:pathLst>
          </a:custGeom>
          <a:blipFill>
            <a:blip r:embed="rId3"/>
            <a:stretch>
              <a:fillRect l="-39" t="0" r="-39" b="0"/>
            </a:stretch>
          </a:blipFill>
        </p:spPr>
      </p:sp>
      <p:sp>
        <p:nvSpPr>
          <p:cNvPr name="TextBox 5" id="5"/>
          <p:cNvSpPr txBox="true"/>
          <p:nvPr/>
        </p:nvSpPr>
        <p:spPr>
          <a:xfrm rot="0">
            <a:off x="7416649" y="7046463"/>
            <a:ext cx="2011680" cy="307552"/>
          </a:xfrm>
          <a:prstGeom prst="rect">
            <a:avLst/>
          </a:prstGeom>
        </p:spPr>
        <p:txBody>
          <a:bodyPr anchor="t" rtlCol="false" tIns="0" lIns="0" bIns="0" rIns="0">
            <a:spAutoFit/>
          </a:bodyPr>
          <a:lstStyle/>
          <a:p>
            <a:pPr algn="r">
              <a:lnSpc>
                <a:spcPts val="1535"/>
              </a:lnSpc>
            </a:pPr>
            <a:r>
              <a:rPr lang="en-US" sz="1279">
                <a:solidFill>
                  <a:srgbClr val="203864"/>
                </a:solidFill>
                <a:latin typeface="Lato Bold"/>
              </a:rPr>
              <a:t>7</a:t>
            </a:r>
          </a:p>
        </p:txBody>
      </p:sp>
    </p:spTree>
  </p:cSld>
  <p:clrMapOvr>
    <a:masterClrMapping/>
  </p:clrMapOvr>
  <p:transition spd="fast">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Freeform 3" id="3"/>
          <p:cNvSpPr/>
          <p:nvPr/>
        </p:nvSpPr>
        <p:spPr>
          <a:xfrm flipH="false" flipV="false" rot="0">
            <a:off x="2314145" y="1546753"/>
            <a:ext cx="5125310" cy="4221694"/>
          </a:xfrm>
          <a:custGeom>
            <a:avLst/>
            <a:gdLst/>
            <a:ahLst/>
            <a:cxnLst/>
            <a:rect r="r" b="b" t="t" l="l"/>
            <a:pathLst>
              <a:path h="4221694" w="5125310">
                <a:moveTo>
                  <a:pt x="0" y="0"/>
                </a:moveTo>
                <a:lnTo>
                  <a:pt x="5125310" y="0"/>
                </a:lnTo>
                <a:lnTo>
                  <a:pt x="5125310" y="4221694"/>
                </a:lnTo>
                <a:lnTo>
                  <a:pt x="0" y="4221694"/>
                </a:lnTo>
                <a:lnTo>
                  <a:pt x="0" y="0"/>
                </a:lnTo>
                <a:close/>
              </a:path>
            </a:pathLst>
          </a:custGeom>
          <a:blipFill>
            <a:blip r:embed="rId3"/>
            <a:stretch>
              <a:fillRect l="0" t="0" r="0" b="0"/>
            </a:stretch>
          </a:blipFill>
        </p:spPr>
      </p:sp>
      <p:sp>
        <p:nvSpPr>
          <p:cNvPr name="TextBox 4" id="4"/>
          <p:cNvSpPr txBox="true"/>
          <p:nvPr/>
        </p:nvSpPr>
        <p:spPr>
          <a:xfrm rot="0">
            <a:off x="342189" y="158149"/>
            <a:ext cx="9069222" cy="426517"/>
          </a:xfrm>
          <a:prstGeom prst="rect">
            <a:avLst/>
          </a:prstGeom>
        </p:spPr>
        <p:txBody>
          <a:bodyPr anchor="t" rtlCol="false" tIns="0" lIns="0" bIns="0" rIns="0">
            <a:spAutoFit/>
          </a:bodyPr>
          <a:lstStyle/>
          <a:p>
            <a:pPr algn="ctr">
              <a:lnSpc>
                <a:spcPts val="3225"/>
              </a:lnSpc>
            </a:pPr>
            <a:r>
              <a:rPr lang="en-US" sz="2986">
                <a:solidFill>
                  <a:srgbClr val="FFFFFF"/>
                </a:solidFill>
                <a:latin typeface="Lato Bold"/>
              </a:rPr>
              <a:t>Activity Diagram - User Authentication</a:t>
            </a:r>
          </a:p>
        </p:txBody>
      </p:sp>
      <p:sp>
        <p:nvSpPr>
          <p:cNvPr name="TextBox 5" id="5"/>
          <p:cNvSpPr txBox="true"/>
          <p:nvPr/>
        </p:nvSpPr>
        <p:spPr>
          <a:xfrm rot="0">
            <a:off x="7405360" y="6967441"/>
            <a:ext cx="2011680" cy="307552"/>
          </a:xfrm>
          <a:prstGeom prst="rect">
            <a:avLst/>
          </a:prstGeom>
        </p:spPr>
        <p:txBody>
          <a:bodyPr anchor="t" rtlCol="false" tIns="0" lIns="0" bIns="0" rIns="0">
            <a:spAutoFit/>
          </a:bodyPr>
          <a:lstStyle/>
          <a:p>
            <a:pPr algn="r">
              <a:lnSpc>
                <a:spcPts val="1535"/>
              </a:lnSpc>
            </a:pPr>
            <a:r>
              <a:rPr lang="en-US" sz="1279">
                <a:solidFill>
                  <a:srgbClr val="203864"/>
                </a:solidFill>
                <a:latin typeface="Lato Bold"/>
              </a:rPr>
              <a:t>8</a:t>
            </a:r>
          </a:p>
        </p:txBody>
      </p:sp>
    </p:spTree>
  </p:cSld>
  <p:clrMapOvr>
    <a:masterClrMapping/>
  </p:clrMapOvr>
  <p:transition spd="fast">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Freeform 3" id="3"/>
          <p:cNvSpPr/>
          <p:nvPr/>
        </p:nvSpPr>
        <p:spPr>
          <a:xfrm flipH="false" flipV="false" rot="0">
            <a:off x="731520" y="1170658"/>
            <a:ext cx="8144320" cy="5155640"/>
          </a:xfrm>
          <a:custGeom>
            <a:avLst/>
            <a:gdLst/>
            <a:ahLst/>
            <a:cxnLst/>
            <a:rect r="r" b="b" t="t" l="l"/>
            <a:pathLst>
              <a:path h="5155640" w="8144320">
                <a:moveTo>
                  <a:pt x="0" y="0"/>
                </a:moveTo>
                <a:lnTo>
                  <a:pt x="8144320" y="0"/>
                </a:lnTo>
                <a:lnTo>
                  <a:pt x="8144320" y="5155639"/>
                </a:lnTo>
                <a:lnTo>
                  <a:pt x="0" y="5155639"/>
                </a:lnTo>
                <a:lnTo>
                  <a:pt x="0" y="0"/>
                </a:lnTo>
                <a:close/>
              </a:path>
            </a:pathLst>
          </a:custGeom>
          <a:blipFill>
            <a:blip r:embed="rId3"/>
            <a:stretch>
              <a:fillRect l="0" t="0" r="0" b="0"/>
            </a:stretch>
          </a:blipFill>
        </p:spPr>
      </p:sp>
      <p:sp>
        <p:nvSpPr>
          <p:cNvPr name="TextBox 4" id="4"/>
          <p:cNvSpPr txBox="true"/>
          <p:nvPr/>
        </p:nvSpPr>
        <p:spPr>
          <a:xfrm rot="0">
            <a:off x="342189" y="158149"/>
            <a:ext cx="9069222" cy="426517"/>
          </a:xfrm>
          <a:prstGeom prst="rect">
            <a:avLst/>
          </a:prstGeom>
        </p:spPr>
        <p:txBody>
          <a:bodyPr anchor="t" rtlCol="false" tIns="0" lIns="0" bIns="0" rIns="0">
            <a:spAutoFit/>
          </a:bodyPr>
          <a:lstStyle/>
          <a:p>
            <a:pPr algn="ctr">
              <a:lnSpc>
                <a:spcPts val="3225"/>
              </a:lnSpc>
            </a:pPr>
            <a:r>
              <a:rPr lang="en-US" sz="2986">
                <a:solidFill>
                  <a:srgbClr val="FFFFFF"/>
                </a:solidFill>
                <a:latin typeface="Lato Bold"/>
              </a:rPr>
              <a:t>Activity Diagram - Home Page Control</a:t>
            </a:r>
          </a:p>
        </p:txBody>
      </p:sp>
      <p:sp>
        <p:nvSpPr>
          <p:cNvPr name="TextBox 5" id="5"/>
          <p:cNvSpPr txBox="true"/>
          <p:nvPr/>
        </p:nvSpPr>
        <p:spPr>
          <a:xfrm rot="0">
            <a:off x="7405360" y="6967441"/>
            <a:ext cx="2011680" cy="307552"/>
          </a:xfrm>
          <a:prstGeom prst="rect">
            <a:avLst/>
          </a:prstGeom>
        </p:spPr>
        <p:txBody>
          <a:bodyPr anchor="t" rtlCol="false" tIns="0" lIns="0" bIns="0" rIns="0">
            <a:spAutoFit/>
          </a:bodyPr>
          <a:lstStyle/>
          <a:p>
            <a:pPr algn="r">
              <a:lnSpc>
                <a:spcPts val="1535"/>
              </a:lnSpc>
            </a:pPr>
            <a:r>
              <a:rPr lang="en-US" sz="1279">
                <a:solidFill>
                  <a:srgbClr val="203864"/>
                </a:solidFill>
                <a:latin typeface="Lato Bold"/>
              </a:rPr>
              <a:t>8</a:t>
            </a:r>
          </a:p>
        </p:txBody>
      </p:sp>
    </p:spTree>
  </p:cSld>
  <p:clrMapOvr>
    <a:masterClrMapping/>
  </p:clrMapOvr>
  <p:transition spd="fast">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Freeform 3" id="3"/>
          <p:cNvSpPr/>
          <p:nvPr/>
        </p:nvSpPr>
        <p:spPr>
          <a:xfrm flipH="false" flipV="false" rot="0">
            <a:off x="2036340" y="1682987"/>
            <a:ext cx="5680920" cy="4386374"/>
          </a:xfrm>
          <a:custGeom>
            <a:avLst/>
            <a:gdLst/>
            <a:ahLst/>
            <a:cxnLst/>
            <a:rect r="r" b="b" t="t" l="l"/>
            <a:pathLst>
              <a:path h="4386374" w="5680920">
                <a:moveTo>
                  <a:pt x="0" y="0"/>
                </a:moveTo>
                <a:lnTo>
                  <a:pt x="5680920" y="0"/>
                </a:lnTo>
                <a:lnTo>
                  <a:pt x="5680920" y="4386374"/>
                </a:lnTo>
                <a:lnTo>
                  <a:pt x="0" y="4386374"/>
                </a:lnTo>
                <a:lnTo>
                  <a:pt x="0" y="0"/>
                </a:lnTo>
                <a:close/>
              </a:path>
            </a:pathLst>
          </a:custGeom>
          <a:blipFill>
            <a:blip r:embed="rId3"/>
            <a:stretch>
              <a:fillRect l="0" t="0" r="0" b="0"/>
            </a:stretch>
          </a:blipFill>
        </p:spPr>
      </p:sp>
      <p:sp>
        <p:nvSpPr>
          <p:cNvPr name="TextBox 4" id="4"/>
          <p:cNvSpPr txBox="true"/>
          <p:nvPr/>
        </p:nvSpPr>
        <p:spPr>
          <a:xfrm rot="0">
            <a:off x="342189" y="158149"/>
            <a:ext cx="9069222" cy="426517"/>
          </a:xfrm>
          <a:prstGeom prst="rect">
            <a:avLst/>
          </a:prstGeom>
        </p:spPr>
        <p:txBody>
          <a:bodyPr anchor="t" rtlCol="false" tIns="0" lIns="0" bIns="0" rIns="0">
            <a:spAutoFit/>
          </a:bodyPr>
          <a:lstStyle/>
          <a:p>
            <a:pPr algn="ctr">
              <a:lnSpc>
                <a:spcPts val="3225"/>
              </a:lnSpc>
            </a:pPr>
            <a:r>
              <a:rPr lang="en-US" sz="2986">
                <a:solidFill>
                  <a:srgbClr val="FFFFFF"/>
                </a:solidFill>
                <a:latin typeface="Lato Bold"/>
              </a:rPr>
              <a:t>Activity Diagram - Read Novel</a:t>
            </a:r>
          </a:p>
        </p:txBody>
      </p:sp>
      <p:sp>
        <p:nvSpPr>
          <p:cNvPr name="TextBox 5" id="5"/>
          <p:cNvSpPr txBox="true"/>
          <p:nvPr/>
        </p:nvSpPr>
        <p:spPr>
          <a:xfrm rot="0">
            <a:off x="7405360" y="6967441"/>
            <a:ext cx="2011680" cy="307552"/>
          </a:xfrm>
          <a:prstGeom prst="rect">
            <a:avLst/>
          </a:prstGeom>
        </p:spPr>
        <p:txBody>
          <a:bodyPr anchor="t" rtlCol="false" tIns="0" lIns="0" bIns="0" rIns="0">
            <a:spAutoFit/>
          </a:bodyPr>
          <a:lstStyle/>
          <a:p>
            <a:pPr algn="r">
              <a:lnSpc>
                <a:spcPts val="1535"/>
              </a:lnSpc>
            </a:pPr>
            <a:r>
              <a:rPr lang="en-US" sz="1279">
                <a:solidFill>
                  <a:srgbClr val="203864"/>
                </a:solidFill>
                <a:latin typeface="Lato Bold"/>
              </a:rPr>
              <a:t>8</a:t>
            </a:r>
          </a:p>
        </p:txBody>
      </p:sp>
    </p:spTree>
  </p:cSld>
  <p:clrMapOvr>
    <a:masterClrMapping/>
  </p:clrMapOvr>
  <p:transition spd="fast">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DAGINfs_ffI</dc:identifier>
  <dcterms:modified xsi:type="dcterms:W3CDTF">2011-08-01T06:04:30Z</dcterms:modified>
  <cp:revision>1</cp:revision>
  <dc:title>HUST_PPT_template_2022_RED_4x3-1-1.pptx</dc:title>
</cp:coreProperties>
</file>