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753600" cy="7315200"/>
  <p:notesSz cx="6858000" cy="9144000"/>
  <p:embeddedFontLst>
    <p:embeddedFont>
      <p:font typeface="Lato Bold" charset="1" panose="020F0502020204030203"/>
      <p:regular r:id="rId25"/>
    </p:embeddedFont>
    <p:embeddedFont>
      <p:font typeface="Lato" charset="1" panose="020F05020202040302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4145" y="1546753"/>
            <a:ext cx="5125310" cy="4221694"/>
          </a:xfrm>
          <a:custGeom>
            <a:avLst/>
            <a:gdLst/>
            <a:ahLst/>
            <a:cxnLst/>
            <a:rect r="r" b="b" t="t" l="l"/>
            <a:pathLst>
              <a:path h="4221694" w="5125310">
                <a:moveTo>
                  <a:pt x="0" y="0"/>
                </a:moveTo>
                <a:lnTo>
                  <a:pt x="5125310" y="0"/>
                </a:lnTo>
                <a:lnTo>
                  <a:pt x="5125310" y="4221694"/>
                </a:lnTo>
                <a:lnTo>
                  <a:pt x="0" y="4221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Activity Diagram - User Authentication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05360" y="6967441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8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1520" y="1170658"/>
            <a:ext cx="8144320" cy="5155640"/>
          </a:xfrm>
          <a:custGeom>
            <a:avLst/>
            <a:gdLst/>
            <a:ahLst/>
            <a:cxnLst/>
            <a:rect r="r" b="b" t="t" l="l"/>
            <a:pathLst>
              <a:path h="5155640" w="8144320">
                <a:moveTo>
                  <a:pt x="0" y="0"/>
                </a:moveTo>
                <a:lnTo>
                  <a:pt x="8144320" y="0"/>
                </a:lnTo>
                <a:lnTo>
                  <a:pt x="8144320" y="5155639"/>
                </a:lnTo>
                <a:lnTo>
                  <a:pt x="0" y="515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Activity Diagram - Home Page Control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05360" y="6967441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8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36340" y="1682987"/>
            <a:ext cx="5680920" cy="4386374"/>
          </a:xfrm>
          <a:custGeom>
            <a:avLst/>
            <a:gdLst/>
            <a:ahLst/>
            <a:cxnLst/>
            <a:rect r="r" b="b" t="t" l="l"/>
            <a:pathLst>
              <a:path h="4386374" w="5680920">
                <a:moveTo>
                  <a:pt x="0" y="0"/>
                </a:moveTo>
                <a:lnTo>
                  <a:pt x="5680920" y="0"/>
                </a:lnTo>
                <a:lnTo>
                  <a:pt x="5680920" y="4386374"/>
                </a:lnTo>
                <a:lnTo>
                  <a:pt x="0" y="4386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Activity Diagram - Read Novel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05360" y="6967441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8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87873" y="1599141"/>
            <a:ext cx="4777854" cy="4116917"/>
          </a:xfrm>
          <a:custGeom>
            <a:avLst/>
            <a:gdLst/>
            <a:ahLst/>
            <a:cxnLst/>
            <a:rect r="r" b="b" t="t" l="l"/>
            <a:pathLst>
              <a:path h="4116917" w="4777854">
                <a:moveTo>
                  <a:pt x="0" y="0"/>
                </a:moveTo>
                <a:lnTo>
                  <a:pt x="4777854" y="0"/>
                </a:lnTo>
                <a:lnTo>
                  <a:pt x="4777854" y="4116918"/>
                </a:lnTo>
                <a:lnTo>
                  <a:pt x="0" y="4116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Activity Diagram - Logout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05360" y="6967441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8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0356" y="2995833"/>
            <a:ext cx="10215895" cy="3250669"/>
          </a:xfrm>
          <a:custGeom>
            <a:avLst/>
            <a:gdLst/>
            <a:ahLst/>
            <a:cxnLst/>
            <a:rect r="r" b="b" t="t" l="l"/>
            <a:pathLst>
              <a:path h="3250669" w="10215895">
                <a:moveTo>
                  <a:pt x="0" y="0"/>
                </a:moveTo>
                <a:lnTo>
                  <a:pt x="10215895" y="0"/>
                </a:lnTo>
                <a:lnTo>
                  <a:pt x="10215895" y="3250669"/>
                </a:lnTo>
                <a:lnTo>
                  <a:pt x="0" y="3250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170" r="0" b="-1794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Detailed Requirement - Use Case "Login"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2053" y="1101674"/>
            <a:ext cx="9069493" cy="1655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Use case code: UC001</a:t>
            </a:r>
          </a:p>
          <a:p>
            <a:pPr algn="l" marL="644821" indent="-322410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Brief Description: describe the interaction between user, Novel website when user wants to login to their account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Detailed Requirement - Use Case "Read Novel"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2053" y="1101674"/>
            <a:ext cx="9069493" cy="206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Use case code: UC002</a:t>
            </a:r>
          </a:p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Brief Description: describe the interaction between user and Novel website when user wishes to read a novel</a:t>
            </a:r>
          </a:p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Actor: User and Novel website</a:t>
            </a:r>
          </a:p>
        </p:txBody>
      </p:sp>
    </p:spTree>
  </p:cSld>
  <p:clrMapOvr>
    <a:masterClrMapping/>
  </p:clrMapOvr>
  <p:transition spd="fast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1520" y="1823230"/>
            <a:ext cx="8089690" cy="4681343"/>
          </a:xfrm>
          <a:custGeom>
            <a:avLst/>
            <a:gdLst/>
            <a:ahLst/>
            <a:cxnLst/>
            <a:rect r="r" b="b" t="t" l="l"/>
            <a:pathLst>
              <a:path h="4681343" w="8089690">
                <a:moveTo>
                  <a:pt x="0" y="0"/>
                </a:moveTo>
                <a:lnTo>
                  <a:pt x="8089690" y="0"/>
                </a:lnTo>
                <a:lnTo>
                  <a:pt x="8089690" y="4681344"/>
                </a:lnTo>
                <a:lnTo>
                  <a:pt x="0" y="4681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Detailed Requirement - Use Case "Read Novel"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2053" y="1101674"/>
            <a:ext cx="9069493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Flow of Event: </a:t>
            </a:r>
          </a:p>
        </p:txBody>
      </p:sp>
    </p:spTree>
  </p:cSld>
  <p:clrMapOvr>
    <a:masterClrMapping/>
  </p:clrMapOvr>
  <p:transition spd="fast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Detailed Requirement - Use Case "Upgrade to VIP"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8835" y="1371107"/>
            <a:ext cx="9069493" cy="206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Use case code: UC003</a:t>
            </a:r>
          </a:p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Brief Description: describe the interaction between user, Novel website and the VNPay system when user wants to upgrade to VIP membership</a:t>
            </a:r>
          </a:p>
          <a:p>
            <a:pPr algn="l">
              <a:lnSpc>
                <a:spcPts val="3225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189" y="1772170"/>
            <a:ext cx="9068977" cy="4811510"/>
          </a:xfrm>
          <a:custGeom>
            <a:avLst/>
            <a:gdLst/>
            <a:ahLst/>
            <a:cxnLst/>
            <a:rect r="r" b="b" t="t" l="l"/>
            <a:pathLst>
              <a:path h="4811510" w="9068977">
                <a:moveTo>
                  <a:pt x="0" y="0"/>
                </a:moveTo>
                <a:lnTo>
                  <a:pt x="9068977" y="0"/>
                </a:lnTo>
                <a:lnTo>
                  <a:pt x="9068977" y="4811510"/>
                </a:lnTo>
                <a:lnTo>
                  <a:pt x="0" y="4811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59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Detailed Requirement - Use Case "Upgrade to VIP"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453" y="1254074"/>
            <a:ext cx="9069493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Flow of Event: </a:t>
            </a:r>
          </a:p>
        </p:txBody>
      </p:sp>
    </p:spTree>
  </p:cSld>
  <p:clrMapOvr>
    <a:masterClrMapping/>
  </p:clrMapOvr>
  <p:transition spd="fast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51274" y="3316802"/>
            <a:ext cx="4294960" cy="72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9"/>
              </a:lnSpc>
            </a:pPr>
            <a:r>
              <a:rPr lang="en-US" sz="5119">
                <a:solidFill>
                  <a:srgbClr val="C00000"/>
                </a:solidFill>
                <a:latin typeface="Lato Bold"/>
              </a:rPr>
              <a:t>THANK YOU !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0546" y="424980"/>
            <a:ext cx="2173040" cy="652367"/>
          </a:xfrm>
          <a:custGeom>
            <a:avLst/>
            <a:gdLst/>
            <a:ahLst/>
            <a:cxnLst/>
            <a:rect r="r" b="b" t="t" l="l"/>
            <a:pathLst>
              <a:path h="652367" w="2173040">
                <a:moveTo>
                  <a:pt x="0" y="0"/>
                </a:moveTo>
                <a:lnTo>
                  <a:pt x="2173040" y="0"/>
                </a:lnTo>
                <a:lnTo>
                  <a:pt x="2173040" y="652367"/>
                </a:lnTo>
                <a:lnTo>
                  <a:pt x="0" y="652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1986" y="2685948"/>
            <a:ext cx="7649101" cy="75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0"/>
              </a:lnSpc>
            </a:pPr>
            <a:r>
              <a:rPr lang="en-US" sz="5759">
                <a:solidFill>
                  <a:srgbClr val="C00000"/>
                </a:solidFill>
                <a:latin typeface="Lato Bold"/>
              </a:rPr>
              <a:t>NOVEL WEB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1986" y="3879758"/>
            <a:ext cx="7649101" cy="785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sz="2986">
                <a:solidFill>
                  <a:srgbClr val="C00000"/>
                </a:solidFill>
                <a:latin typeface="Lato"/>
              </a:rPr>
              <a:t>GROUP 19</a:t>
            </a:r>
          </a:p>
          <a:p>
            <a:pPr algn="l">
              <a:lnSpc>
                <a:spcPts val="3225"/>
              </a:lnSpc>
            </a:pPr>
          </a:p>
          <a:p>
            <a:pPr algn="l">
              <a:lnSpc>
                <a:spcPts val="3225"/>
              </a:lnSpc>
            </a:pPr>
          </a:p>
          <a:p>
            <a:pPr algn="l">
              <a:lnSpc>
                <a:spcPts val="3225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36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Table of contents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8835" y="1016095"/>
            <a:ext cx="9069493" cy="206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364" indent="-192182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Introduction</a:t>
            </a:r>
          </a:p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Overall description </a:t>
            </a:r>
          </a:p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Detailed Requirement</a:t>
            </a:r>
          </a:p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Supplementary Specification</a:t>
            </a:r>
          </a:p>
          <a:p>
            <a:pPr algn="l" marL="384238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References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36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2053" y="1101674"/>
            <a:ext cx="9069493" cy="206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364" indent="-192182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This web application provides an online library for sharing and reading novels. </a:t>
            </a:r>
          </a:p>
          <a:p>
            <a:pPr algn="l" marL="384364" indent="-192182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Users can read many famous novel for free or with a VIP membership.</a:t>
            </a:r>
          </a:p>
          <a:p>
            <a:pPr algn="l" marL="384364" indent="-192182" lvl="1">
              <a:lnSpc>
                <a:spcPts val="3225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C00000"/>
                </a:solidFill>
                <a:latin typeface="Lato Bold"/>
              </a:rPr>
              <a:t>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36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Actors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2053" y="1101674"/>
            <a:ext cx="9069493" cy="411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User: people who use website to read their novel online. </a:t>
            </a:r>
          </a:p>
          <a:p>
            <a:pPr algn="l">
              <a:lnSpc>
                <a:spcPts val="3225"/>
              </a:lnSpc>
            </a:pPr>
            <a:r>
              <a:rPr lang="en-US" sz="2986">
                <a:solidFill>
                  <a:srgbClr val="000000"/>
                </a:solidFill>
                <a:latin typeface="Lato"/>
              </a:rPr>
              <a:t>    </a:t>
            </a:r>
            <a:r>
              <a:rPr lang="en-US" sz="2986">
                <a:solidFill>
                  <a:srgbClr val="000000"/>
                </a:solidFill>
                <a:latin typeface="Lato"/>
              </a:rPr>
              <a:t>They can: add new novels to their favorite lists, search for a novel, read the novel, rate a novel or comment on a novel.</a:t>
            </a:r>
          </a:p>
          <a:p>
            <a:pPr algn="l">
              <a:lnSpc>
                <a:spcPts val="3225"/>
              </a:lnSpc>
            </a:pPr>
          </a:p>
          <a:p>
            <a:pPr algn="l" marL="384237" indent="-192119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VNPAY system: executes transaction between user and the Novel website. </a:t>
            </a:r>
          </a:p>
          <a:p>
            <a:pPr algn="l">
              <a:lnSpc>
                <a:spcPts val="3225"/>
              </a:lnSpc>
            </a:pPr>
          </a:p>
          <a:p>
            <a:pPr algn="l" marL="384364" indent="-192182" lvl="1">
              <a:lnSpc>
                <a:spcPts val="3225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Lato"/>
              </a:rPr>
              <a:t>Administrator: Manage users, items in the database.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Use case Diagram</a:t>
            </a:r>
          </a:p>
        </p:txBody>
      </p:sp>
      <p:sp>
        <p:nvSpPr>
          <p:cNvPr name="Freeform 4" id="4" descr="Ảnh có chứa biểu đồ, ảnh chụp màn hình, văn bản  Mô tả được tự động tạo"/>
          <p:cNvSpPr/>
          <p:nvPr/>
        </p:nvSpPr>
        <p:spPr>
          <a:xfrm flipH="false" flipV="false" rot="0">
            <a:off x="1000519" y="1227813"/>
            <a:ext cx="7873469" cy="5576204"/>
          </a:xfrm>
          <a:custGeom>
            <a:avLst/>
            <a:gdLst/>
            <a:ahLst/>
            <a:cxnLst/>
            <a:rect r="r" b="b" t="t" l="l"/>
            <a:pathLst>
              <a:path h="5576204" w="7873469">
                <a:moveTo>
                  <a:pt x="0" y="0"/>
                </a:moveTo>
                <a:lnTo>
                  <a:pt x="7873469" y="0"/>
                </a:lnTo>
                <a:lnTo>
                  <a:pt x="7873469" y="5576204"/>
                </a:lnTo>
                <a:lnTo>
                  <a:pt x="0" y="5576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" t="0" r="-3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7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7603" y="731520"/>
            <a:ext cx="7678395" cy="5870172"/>
          </a:xfrm>
          <a:custGeom>
            <a:avLst/>
            <a:gdLst/>
            <a:ahLst/>
            <a:cxnLst/>
            <a:rect r="r" b="b" t="t" l="l"/>
            <a:pathLst>
              <a:path h="5870172" w="7678395">
                <a:moveTo>
                  <a:pt x="0" y="0"/>
                </a:moveTo>
                <a:lnTo>
                  <a:pt x="7678394" y="0"/>
                </a:lnTo>
                <a:lnTo>
                  <a:pt x="7678394" y="5870172"/>
                </a:lnTo>
                <a:lnTo>
                  <a:pt x="0" y="5870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Class Diagram - User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7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5267" y="731520"/>
            <a:ext cx="7923067" cy="5852160"/>
          </a:xfrm>
          <a:custGeom>
            <a:avLst/>
            <a:gdLst/>
            <a:ahLst/>
            <a:cxnLst/>
            <a:rect r="r" b="b" t="t" l="l"/>
            <a:pathLst>
              <a:path h="5852160" w="7923067">
                <a:moveTo>
                  <a:pt x="0" y="0"/>
                </a:moveTo>
                <a:lnTo>
                  <a:pt x="7923066" y="0"/>
                </a:lnTo>
                <a:lnTo>
                  <a:pt x="7923066" y="5852160"/>
                </a:lnTo>
                <a:lnTo>
                  <a:pt x="0" y="585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Class Diagram - Admin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7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6001" y="731520"/>
            <a:ext cx="6401599" cy="5852160"/>
          </a:xfrm>
          <a:custGeom>
            <a:avLst/>
            <a:gdLst/>
            <a:ahLst/>
            <a:cxnLst/>
            <a:rect r="r" b="b" t="t" l="l"/>
            <a:pathLst>
              <a:path h="5852160" w="6401599">
                <a:moveTo>
                  <a:pt x="0" y="0"/>
                </a:moveTo>
                <a:lnTo>
                  <a:pt x="6401598" y="0"/>
                </a:lnTo>
                <a:lnTo>
                  <a:pt x="6401598" y="5852160"/>
                </a:lnTo>
                <a:lnTo>
                  <a:pt x="0" y="585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189" y="158149"/>
            <a:ext cx="9069222" cy="42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986">
                <a:solidFill>
                  <a:srgbClr val="FFFFFF"/>
                </a:solidFill>
                <a:latin typeface="Lato Bold"/>
              </a:rPr>
              <a:t>Class Diagram - Novel Web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16649" y="7046463"/>
            <a:ext cx="2011680" cy="3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>
                <a:solidFill>
                  <a:srgbClr val="203864"/>
                </a:solidFill>
                <a:latin typeface="Lato Bold"/>
              </a:rPr>
              <a:t>7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DAGINfs_ffI</dc:identifier>
  <dcterms:modified xsi:type="dcterms:W3CDTF">2011-08-01T06:04:30Z</dcterms:modified>
  <cp:revision>1</cp:revision>
  <dc:title>HUST_PPT_template_2022_RED_4x3-1-1.pptx</dc:title>
</cp:coreProperties>
</file>