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8561D-3DCE-4E65-A6DC-2568EFA636B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E742-6096-4EBF-AB8B-76578F2A4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7161E-9266-4A97-ACC4-2D11B555F24C}" type="datetimeFigureOut">
              <a:rPr lang="en-AU" smtClean="0"/>
              <a:t>10/04/2018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79DB-3446-42BF-B209-3A9195E36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3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79DB-3446-42BF-B209-3A9195E360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5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79DB-3446-42BF-B209-3A9195E360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8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5139673" y="191993"/>
            <a:ext cx="4012938" cy="60626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3788" h="527584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826" y="4767263"/>
            <a:ext cx="526374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4767263"/>
            <a:ext cx="6253018" cy="273844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Department Name or Program Title Here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91994"/>
            <a:ext cx="4530436" cy="60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964045"/>
            <a:ext cx="8229600" cy="363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7" name="Picture 16" descr="16x9PP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" y="0"/>
            <a:ext cx="9170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993"/>
            <a:ext cx="4414982" cy="60626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8231188" cy="345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4414838" cy="3468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26038" y="1079500"/>
            <a:ext cx="3538537" cy="3468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931826" y="4784582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85800" y="4784582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smtClean="0">
                <a:latin typeface="Franklin Gothic Book"/>
                <a:cs typeface="Franklin Gothic Book"/>
              </a:rPr>
              <a:t>Kieu Tuan Dung – Department of</a:t>
            </a:r>
            <a:r>
              <a:rPr lang="en-US" b="0" i="0" baseline="0" smtClean="0">
                <a:latin typeface="Franklin Gothic Book"/>
                <a:cs typeface="Franklin Gothic Book"/>
              </a:rPr>
              <a:t> Information System</a:t>
            </a:r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5"/>
          <a:stretch/>
        </p:blipFill>
        <p:spPr>
          <a:xfrm>
            <a:off x="5498925" y="166941"/>
            <a:ext cx="3187875" cy="6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Franklin Gothic Medium" panose="020B0603020102020204" pitchFamily="34" charset="0"/>
          <a:ea typeface="Franklin Gothic Medium" panose="020B0603020102020204" pitchFamily="34" charset="0"/>
          <a:cs typeface="Franklin Gothic Medium" panose="020B06030201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ungkt@tlu.edu.v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CSE282_Python" TargetMode="External"/><Relationship Id="rId2" Type="http://schemas.openxmlformats.org/officeDocument/2006/relationships/hyperlink" Target="https://github.com/ThuyloiUniversity/CSE282_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04409" y="1044862"/>
            <a:ext cx="5048202" cy="1125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47886" y="3593935"/>
            <a:ext cx="6879936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2000" smtClean="0">
                <a:latin typeface="Franklin Gothic Book"/>
                <a:cs typeface="Franklin Gothic Book"/>
              </a:rPr>
              <a:t>Mở đầu</a:t>
            </a:r>
            <a:r>
              <a:rPr lang="en-US" sz="2000" b="0" i="0" smtClean="0">
                <a:latin typeface="Franklin Gothic Book"/>
                <a:cs typeface="Franklin Gothic Book"/>
              </a:rPr>
              <a:t>. Giới thiệu môn học</a:t>
            </a:r>
            <a:endParaRPr lang="en-US" sz="2000" b="0" i="0" dirty="0">
              <a:latin typeface="Franklin Gothic Book"/>
              <a:cs typeface="Franklin Gothic Book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47886" y="2930088"/>
            <a:ext cx="6879936" cy="63937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3200" b="0" i="0" smtClean="0">
                <a:latin typeface="Franklin Gothic Medium"/>
                <a:cs typeface="Franklin Gothic Medium"/>
              </a:rPr>
              <a:t>CSE 282 – Nhập môn Lập trình KHDL</a:t>
            </a:r>
            <a:endParaRPr lang="en-US" sz="3200" b="0" i="0" dirty="0">
              <a:latin typeface="Franklin Gothic Medium"/>
              <a:cs typeface="Franklin Gothic Medium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47886" y="4186628"/>
            <a:ext cx="6879936" cy="320522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1400" b="0" i="0" smtClean="0">
                <a:latin typeface="Franklin Gothic Book"/>
                <a:cs typeface="Franklin Gothic Book"/>
              </a:rPr>
              <a:t>dungkt@tlu.edu.vn</a:t>
            </a:r>
            <a:endParaRPr lang="en-US" sz="1400" b="0" i="0" dirty="0">
              <a:latin typeface="Franklin Gothic Book"/>
              <a:cs typeface="Franklin Gothic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"/>
          <a:stretch/>
        </p:blipFill>
        <p:spPr>
          <a:xfrm>
            <a:off x="4731856" y="1159646"/>
            <a:ext cx="4394098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ĐÁNH GIÁ MÔN HỌC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/>
              <a:t>Thang điểm:</a:t>
            </a:r>
          </a:p>
          <a:p>
            <a:pPr lvl="1"/>
            <a:r>
              <a:rPr lang="en-AU"/>
              <a:t>A: 8,5 – 10</a:t>
            </a:r>
          </a:p>
          <a:p>
            <a:pPr lvl="1"/>
            <a:r>
              <a:rPr lang="en-AU"/>
              <a:t>B: 7.0 – 8,4</a:t>
            </a:r>
          </a:p>
          <a:p>
            <a:pPr lvl="1"/>
            <a:r>
              <a:rPr lang="en-AU"/>
              <a:t>C: 5,5 – 6,9</a:t>
            </a:r>
          </a:p>
          <a:p>
            <a:pPr lvl="1"/>
            <a:r>
              <a:rPr lang="en-AU"/>
              <a:t>D: 4,0 – 5,4</a:t>
            </a:r>
          </a:p>
          <a:p>
            <a:pPr lvl="1"/>
            <a:r>
              <a:rPr lang="en-AU"/>
              <a:t>F: &lt; 4,0 </a:t>
            </a:r>
          </a:p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23501"/>
              </p:ext>
            </p:extLst>
          </p:nvPr>
        </p:nvGraphicFramePr>
        <p:xfrm>
          <a:off x="3635527" y="1124590"/>
          <a:ext cx="49377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427">
                  <a:extLst>
                    <a:ext uri="{9D8B030D-6E8A-4147-A177-3AD203B41FA5}">
                      <a16:colId xmlns:a16="http://schemas.microsoft.com/office/drawing/2014/main" val="616412327"/>
                    </a:ext>
                  </a:extLst>
                </a:gridCol>
                <a:gridCol w="806334">
                  <a:extLst>
                    <a:ext uri="{9D8B030D-6E8A-4147-A177-3AD203B41FA5}">
                      <a16:colId xmlns:a16="http://schemas.microsoft.com/office/drawing/2014/main" val="29339801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smtClean="0"/>
                        <a:t>Trọng</a:t>
                      </a:r>
                      <a:r>
                        <a:rPr lang="en-AU" baseline="0" smtClean="0"/>
                        <a:t> số điểm Khóa học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Điểm</a:t>
                      </a:r>
                      <a:r>
                        <a:rPr lang="en-AU" baseline="0" smtClean="0"/>
                        <a:t> chuyên cần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3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Điểm</a:t>
                      </a:r>
                      <a:r>
                        <a:rPr lang="en-AU" baseline="0" smtClean="0"/>
                        <a:t> giữa kì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2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Điểm</a:t>
                      </a:r>
                      <a:r>
                        <a:rPr lang="en-AU" baseline="0" smtClean="0"/>
                        <a:t> cuối kì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4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GIẢI ĐÁP THẮC MẮC</a:t>
            </a:r>
            <a:endParaRPr lang="en-AU"/>
          </a:p>
        </p:txBody>
      </p:sp>
      <p:pic>
        <p:nvPicPr>
          <p:cNvPr id="4" name="Picture 2" descr="Kết quả hình ảnh cho question and answer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94" y="204628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x9PPBackground.ps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-1" y="3584864"/>
            <a:ext cx="9144000" cy="1558636"/>
          </a:xfrm>
          <a:prstGeom prst="rect">
            <a:avLst/>
          </a:prstGeom>
        </p:spPr>
      </p:pic>
      <p:pic>
        <p:nvPicPr>
          <p:cNvPr id="7" name="Picture 6" descr="16x9PPBackground.ps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80"/>
          <a:stretch/>
        </p:blipFill>
        <p:spPr>
          <a:xfrm>
            <a:off x="-1" y="0"/>
            <a:ext cx="9144001" cy="1472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4" y="1636732"/>
            <a:ext cx="3438151" cy="17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Giới thiệu Môn học</a:t>
            </a:r>
          </a:p>
          <a:p>
            <a:r>
              <a:rPr lang="en-US"/>
              <a:t>Thông tin GV</a:t>
            </a:r>
          </a:p>
          <a:p>
            <a:r>
              <a:rPr lang="en-US"/>
              <a:t>Website Môn học</a:t>
            </a:r>
          </a:p>
          <a:p>
            <a:r>
              <a:rPr lang="en-US"/>
              <a:t>Nội dung Khóa học</a:t>
            </a:r>
          </a:p>
          <a:p>
            <a:r>
              <a:rPr lang="en-US"/>
              <a:t>Đánh giá khóa học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THÔNG TIN GIÁO VIÊN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/>
              <a:t>Email: </a:t>
            </a:r>
            <a:r>
              <a:rPr lang="en-AU" smtClean="0">
                <a:hlinkClick r:id="rId2"/>
              </a:rPr>
              <a:t>dungkt@tlu.edu.vn</a:t>
            </a:r>
            <a:r>
              <a:rPr lang="en-AU" smtClean="0"/>
              <a:t>	</a:t>
            </a:r>
            <a:endParaRPr lang="en-AU"/>
          </a:p>
          <a:p>
            <a:r>
              <a:rPr lang="en-AU"/>
              <a:t>Điện thoại: </a:t>
            </a:r>
            <a:r>
              <a:rPr lang="en-AU" smtClean="0"/>
              <a:t>086.86.00.513	</a:t>
            </a: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1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WEBSITE KHÓA HỌC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Website:</a:t>
            </a:r>
            <a:endParaRPr lang="en-US" smtClean="0">
              <a:hlinkClick r:id="rId2"/>
            </a:endParaRPr>
          </a:p>
          <a:p>
            <a:pPr lvl="1"/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github.com/ThuyloiUniversity/CSE282_Python</a:t>
            </a:r>
            <a:endParaRPr lang="en-US" smtClean="0"/>
          </a:p>
          <a:p>
            <a:r>
              <a:rPr lang="en-US" smtClean="0"/>
              <a:t>Room:</a:t>
            </a:r>
          </a:p>
          <a:p>
            <a:pPr lvl="1"/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gitter.im/CSE282_Python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GROUP CỦA LỚP HỌC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Web: https://www.facebook.com/groups/cse282/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1" y="1739536"/>
            <a:ext cx="7460673" cy="24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CHÚNG TA SẼ HỌC GÌ?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15219" y="1079500"/>
            <a:ext cx="6915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PHẦN MỀM HỌC TẬP</a:t>
            </a:r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63" y="1605283"/>
            <a:ext cx="5176404" cy="29127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6188"/>
          <a:stretch/>
        </p:blipFill>
        <p:spPr>
          <a:xfrm>
            <a:off x="363681" y="1600087"/>
            <a:ext cx="3200400" cy="15690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31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GIÁO TRÌNH &amp; TÀI LIỆU THAM KHẢO</a:t>
            </a:r>
            <a:endParaRPr lang="en-AU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vi-VN" b="1"/>
              <a:t>Giáo </a:t>
            </a:r>
            <a:r>
              <a:rPr lang="vi-VN" b="1" smtClean="0"/>
              <a:t>trình</a:t>
            </a:r>
            <a:r>
              <a:rPr lang="en-US" b="1" smtClean="0"/>
              <a:t> tham khảo</a:t>
            </a:r>
            <a:r>
              <a:rPr lang="vi-VN" b="1" smtClean="0"/>
              <a:t>:</a:t>
            </a:r>
            <a:endParaRPr lang="en-US" b="1" smtClean="0"/>
          </a:p>
          <a:p>
            <a:pPr lvl="1"/>
            <a:r>
              <a:rPr lang="en-US" smtClean="0"/>
              <a:t>Scipy Lecture Notes, www.scipy-lectures.org</a:t>
            </a:r>
          </a:p>
          <a:p>
            <a:r>
              <a:rPr lang="en-US" b="1" smtClean="0"/>
              <a:t>Tài liệu tham khảo</a:t>
            </a:r>
            <a:endParaRPr lang="vi-VN" b="1"/>
          </a:p>
          <a:p>
            <a:pPr lvl="1"/>
            <a:r>
              <a:rPr lang="vi-VN" smtClean="0"/>
              <a:t>Allen </a:t>
            </a:r>
            <a:r>
              <a:rPr lang="vi-VN"/>
              <a:t>Downey, Think Python: </a:t>
            </a:r>
            <a:r>
              <a:rPr lang="vi-VN">
                <a:solidFill>
                  <a:srgbClr val="C00000"/>
                </a:solidFill>
              </a:rPr>
              <a:t>How to think like a computer scientist</a:t>
            </a:r>
            <a:r>
              <a:rPr lang="vi-VN"/>
              <a:t>, O’Reilly Media Inc, 2012</a:t>
            </a:r>
          </a:p>
          <a:p>
            <a:pPr lvl="1"/>
            <a:r>
              <a:rPr lang="vi-VN" smtClean="0"/>
              <a:t>Mark </a:t>
            </a:r>
            <a:r>
              <a:rPr lang="vi-VN"/>
              <a:t>Lutz, </a:t>
            </a:r>
            <a:r>
              <a:rPr lang="vi-VN">
                <a:solidFill>
                  <a:srgbClr val="C00000"/>
                </a:solidFill>
              </a:rPr>
              <a:t>Learning Python 5th Edition</a:t>
            </a:r>
            <a:r>
              <a:rPr lang="vi-VN"/>
              <a:t>, O'Reilly Media Inc, 2013</a:t>
            </a:r>
          </a:p>
          <a:p>
            <a:pPr lvl="1"/>
            <a:r>
              <a:rPr lang="vi-VN" smtClean="0"/>
              <a:t>Wes </a:t>
            </a:r>
            <a:r>
              <a:rPr lang="vi-VN"/>
              <a:t>McKinny, </a:t>
            </a:r>
            <a:r>
              <a:rPr lang="vi-VN">
                <a:solidFill>
                  <a:srgbClr val="C00000"/>
                </a:solidFill>
              </a:rPr>
              <a:t>Python for Data Analysis: Data Wrangling with Pandas, NumPy, and IPython</a:t>
            </a:r>
            <a:r>
              <a:rPr lang="vi-VN"/>
              <a:t>, O'Reilly Media Inc, 2012</a:t>
            </a:r>
          </a:p>
          <a:p>
            <a:pPr lvl="1"/>
            <a:r>
              <a:rPr lang="vi-VN" smtClean="0"/>
              <a:t>Eric </a:t>
            </a:r>
            <a:r>
              <a:rPr lang="vi-VN"/>
              <a:t>Matthes, </a:t>
            </a:r>
            <a:r>
              <a:rPr lang="vi-VN">
                <a:solidFill>
                  <a:srgbClr val="C00000"/>
                </a:solidFill>
              </a:rPr>
              <a:t>Python Crash Course, A Hands-On, Project-Based Introduction to Programming</a:t>
            </a:r>
            <a:r>
              <a:rPr lang="vi-VN"/>
              <a:t>, No Starch press, 2016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8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PHƯƠNG PHÁP HỌC TẬP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/>
              <a:t>Đọc Giáo trình trước khi tới lớp</a:t>
            </a:r>
          </a:p>
          <a:p>
            <a:r>
              <a:rPr lang="vi-VN"/>
              <a:t>Sử dụng Slide để ghi lại các điểm quan trọng</a:t>
            </a:r>
          </a:p>
          <a:p>
            <a:r>
              <a:rPr lang="vi-VN"/>
              <a:t>Xung phong hỏi nếu ko hiểu bài</a:t>
            </a:r>
          </a:p>
          <a:p>
            <a:r>
              <a:rPr lang="vi-VN"/>
              <a:t>Phản hồi của sinh viên là nguồn tư liệu quan trọng để cải tiến môn học</a:t>
            </a:r>
          </a:p>
          <a:p>
            <a:r>
              <a:rPr lang="en-AU" smtClean="0"/>
              <a:t>Khi gặp 1 vấn đề/nghiên cứu vấn đề:</a:t>
            </a:r>
          </a:p>
          <a:p>
            <a:pPr lvl="1"/>
            <a:r>
              <a:rPr lang="en-AU" smtClean="0"/>
              <a:t>Luôn đặt ra các câu hỏi trong đầu để tìm tòi thêm kiến thức.</a:t>
            </a:r>
          </a:p>
          <a:p>
            <a:pPr lvl="1"/>
            <a:r>
              <a:rPr lang="en-AU" smtClean="0"/>
              <a:t>Ưu tiên thứ tự: Google </a:t>
            </a:r>
            <a:r>
              <a:rPr lang="en-AU" smtClean="0">
                <a:sym typeface="Wingdings" panose="05000000000000000000" pitchFamily="2" charset="2"/>
              </a:rPr>
              <a:t> Hỏi bạn  Hỏi thầy </a:t>
            </a:r>
            <a:r>
              <a:rPr lang="en-AU"/>
              <a:t>để tìm giải </a:t>
            </a:r>
            <a:r>
              <a:rPr lang="en-AU" smtClean="0"/>
              <a:t>pháp. Giải quyết triệt để, ko buông xuôi khi gặp khó khăn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9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326</Words>
  <Application>Microsoft Office PowerPoint</Application>
  <PresentationFormat>On-screen Show (16:9)</PresentationFormat>
  <Paragraphs>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Open Sans Extrabold</vt:lpstr>
      <vt:lpstr>Wingdings</vt:lpstr>
      <vt:lpstr>Office Theme</vt:lpstr>
      <vt:lpstr>PowerPoint Presentation</vt:lpstr>
      <vt:lpstr>NỘI DUNG</vt:lpstr>
      <vt:lpstr>THÔNG TIN GIÁO VIÊN</vt:lpstr>
      <vt:lpstr>WEBSITE KHÓA HỌC</vt:lpstr>
      <vt:lpstr>GROUP CỦA LỚP HỌC</vt:lpstr>
      <vt:lpstr>CHÚNG TA SẼ HỌC GÌ?</vt:lpstr>
      <vt:lpstr>PHẦN MỀM HỌC TẬP</vt:lpstr>
      <vt:lpstr>GIÁO TRÌNH &amp; TÀI LIỆU THAM KHẢO</vt:lpstr>
      <vt:lpstr>PHƯƠNG PHÁP HỌC TẬP</vt:lpstr>
      <vt:lpstr>ĐÁNH GIÁ MÔN HỌC</vt:lpstr>
      <vt:lpstr>GIẢI ĐÁP THẮC MẮC</vt:lpstr>
      <vt:lpstr>PowerPoint Presentation</vt:lpstr>
    </vt:vector>
  </TitlesOfParts>
  <Company>Texas A&amp;M Engineering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Kieu Tuan Dung</cp:lastModifiedBy>
  <cp:revision>80</cp:revision>
  <dcterms:created xsi:type="dcterms:W3CDTF">2015-09-29T16:05:30Z</dcterms:created>
  <dcterms:modified xsi:type="dcterms:W3CDTF">2018-04-10T08:52:37Z</dcterms:modified>
</cp:coreProperties>
</file>