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97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326" autoAdjust="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3362760" y="2285640"/>
            <a:ext cx="5042160" cy="40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rgbClr val="58B6C0"/>
            </a:solidFill>
            <a:round/>
          </a:ln>
        </p:spPr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Tw Cen MT Condensed"/>
              </a:rPr>
              <a:t>8/31/17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5C490B1-7823-4B41-AD25-739D993AAAC6}" type="slidenum">
              <a:rPr lang="en-US" sz="1000">
                <a:solidFill>
                  <a:srgbClr val="FFFFFF"/>
                </a:solidFill>
                <a:latin typeface="Tw Cen MT Condensed"/>
              </a:rPr>
              <a:t>‹#›</a:t>
            </a:fld>
            <a:endParaRPr/>
          </a:p>
        </p:txBody>
      </p:sp>
      <p:sp>
        <p:nvSpPr>
          <p:cNvPr id="5" name="Line 6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rgbClr val="58B6C0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rgbClr val="58B6C0"/>
          </a:solidFill>
          <a:ln w="15840">
            <a:noFill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w Cen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w Cen MT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rgbClr val="58B6C0"/>
            </a:solidFill>
            <a:round/>
          </a:ln>
        </p:spPr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>
                <a:solidFill>
                  <a:srgbClr val="FFFFFF"/>
                </a:solidFill>
                <a:latin typeface="Tw Cen MT Condensed"/>
              </a:rPr>
              <a:t>Click to edit the title text formatClick to edit Master title style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lstStyle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Tw Cen MT"/>
              <a:buChar char=" "/>
            </a:pPr>
            <a:r>
              <a:rPr lang="en-US" sz="2200">
                <a:solidFill>
                  <a:srgbClr val="FFFFFF"/>
                </a:solidFill>
                <a:latin typeface="Tw Cen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3" charset="2"/>
              <a:buChar char=""/>
            </a:pPr>
            <a:r>
              <a:rPr lang="en-US">
                <a:solidFill>
                  <a:srgbClr val="FFFFFF"/>
                </a:solidFill>
                <a:latin typeface="Tw Cen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"/>
            </a:pPr>
            <a:r>
              <a:rPr lang="en-US" sz="1400">
                <a:solidFill>
                  <a:srgbClr val="FFFFFF"/>
                </a:solidFill>
                <a:latin typeface="Tw Cen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"/>
            </a:pPr>
            <a:r>
              <a:rPr lang="en-US" sz="1400">
                <a:solidFill>
                  <a:srgbClr val="FFFFFF"/>
                </a:solidFill>
                <a:latin typeface="Tw Cen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3" charset="2"/>
              <a:buChar char=""/>
            </a:pPr>
            <a:r>
              <a:rPr lang="en-US" sz="1400">
                <a:solidFill>
                  <a:srgbClr val="FFFFFF"/>
                </a:solidFill>
                <a:latin typeface="Tw Cen MT"/>
              </a:rPr>
              <a:t>Fifth level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Tw Cen MT Condensed"/>
              </a:rPr>
              <a:t>8/31/17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D3F30EA-FBB0-479B-B7E7-15151AE9D608}" type="slidenum">
              <a:rPr lang="en-US" sz="1000">
                <a:solidFill>
                  <a:srgbClr val="FFFFFF"/>
                </a:solidFill>
                <a:latin typeface="Tw Cen MT Condensed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Microsoft+DAT208x+1T2018/courseware/4784ba9ff1694e39a5526acd812d2e08/27a207e59ad14ac0a2f13d313974250f/?child=first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Bài Mở đầu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smtClean="0">
                <a:solidFill>
                  <a:srgbClr val="FFFFFF"/>
                </a:solidFill>
                <a:latin typeface="Tw Cen MT"/>
              </a:rPr>
              <a:t>Giới thiệu Python và Khoa học dữ liệu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Data Scientist - Workflow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929161"/>
            <a:ext cx="9719640" cy="4379839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FF00"/>
                </a:solidFill>
                <a:latin typeface="Tw Cen MT"/>
              </a:rPr>
              <a:t>Bước 3: Thu thập và làm sạch dữ liệu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Để dạy cho máy biết phân biệt chó/mèo, nó càng phải học nhiều hình ảnh càng tốt. Nên phải đi “gom dữ liệu”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Dữ liệu gom xong sẽ còn lộn xộn và nhiều rác thì phải “làm sạch dữ liệu”. Nếu dữ liệu chưa đủ phải thu thập thêm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1" smtClean="0">
                <a:solidFill>
                  <a:srgbClr val="FFFFFF"/>
                </a:solidFill>
                <a:latin typeface="Tw Cen MT"/>
              </a:rPr>
              <a:t>Hình ảnh ko cần thì loại bỏ; Hình mờ thì làm cho rõ …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Đồng bộ hóa dữ liệu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1" smtClean="0">
                <a:solidFill>
                  <a:srgbClr val="FFFFFF"/>
                </a:solidFill>
                <a:latin typeface="Tw Cen MT"/>
              </a:rPr>
              <a:t>Hình ảnh mang về có kích thước khác nhau, phải đưa hết về cùng kích thước, định dạng theo mô hình dữ liệu đã chọn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34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Data Scientist - Workflow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929161"/>
            <a:ext cx="9719640" cy="4379839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FF00"/>
                </a:solidFill>
                <a:latin typeface="Tw Cen MT"/>
              </a:rPr>
              <a:t>Bước 4: Chọn giải pháp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Nếu vấn đề đã có sẵn giải pháp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Lựa chọn/kết hợp các giải pháp lại, chạy thử nghiệm, kiểm tra thử nghiệm nào tốt nhất và vì sao, chọn giải pháp để phát triển thêm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Nếu vấn đề chưa có sẵn giải pháp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Cần làm research: tìm hiểu xem trước mình đã có ai từng làm về vấn đề này hay chưa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Sau đó, chọn ra 1 hoặc 1 loạt các phương pháp để thử nghiệm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66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Data Scientist - Workflow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929161"/>
            <a:ext cx="9719640" cy="4379839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FF00"/>
                </a:solidFill>
                <a:latin typeface="Tw Cen MT"/>
              </a:rPr>
              <a:t>Bước 5: Máy học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Chạy thử mô hình và đánh giá hiệu năng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Tưởng tượng bạn điều khiển bảng điều khiển với nhiều nút. Bạn thử chỉnh nút này 1 chút, thấy kết quả ra tốt hơn chút xíu thì giữ lại và chỉnh thử nút khác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Nhận diện các yếu tốt ảnh hưởng đến kết quả. Điều chỉnh dấu hiệu ưu tiên để ra được kết quả tốt nhất.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00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Data Scientist - Workflow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929161"/>
            <a:ext cx="9719640" cy="4379839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FF00"/>
                </a:solidFill>
                <a:latin typeface="Tw Cen MT"/>
              </a:rPr>
              <a:t>Bước 6: Output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Kết quả gắn vào một sản phẩm lớn có tính ứng dụng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Viết bài báo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Tổ chức hội thảo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58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Tố chất cần có của một Data Scientis?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929161"/>
            <a:ext cx="9719640" cy="4379839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70" y="2253823"/>
            <a:ext cx="75057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2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Tố chất cần có của một Data Scientis?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929161"/>
            <a:ext cx="9719640" cy="4379839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00"/>
                </a:solidFill>
                <a:latin typeface="Tw Cen MT"/>
              </a:rPr>
              <a:t>1. Kiên nhẫn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Tố chất này cực kì quan trọng vì DS phải dành phần lớn thời gian để thu thập và làm sạch dữ liệu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71" y="3327675"/>
            <a:ext cx="6991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4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Tố chất cần có của một Data Scientis?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929161"/>
            <a:ext cx="9719640" cy="4379839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00"/>
                </a:solidFill>
                <a:latin typeface="Tw Cen MT"/>
              </a:rPr>
              <a:t>2. Giao tiếp tốt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Với Team Business: để hiểu rõ hơn về sản phẩm cũng như requirements, từ đó tìm ra các insights có giá trị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Với Team Engineer: để áp dụng mô hình của mình vào hệ thống hoặc đề nghị họ tổ chức/hệ thống data cho mình sử dụng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Trình bày, giải thích insights cho các bên liên quan hiểu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24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Tố chất cần có của một Data Scientis?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929161"/>
            <a:ext cx="9719640" cy="4379839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00"/>
                </a:solidFill>
                <a:latin typeface="Tw Cen MT"/>
              </a:rPr>
              <a:t>3. Thích tìm hiểu và thử cái mới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Nghề Data Scientist còn mới mẻ và sử dụng nhiều kiến thức liên ngành.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Mỗi ngành riêng lại có bước tiến và công nghệ mới: Bạn cần cập nhật kiến thức liên tục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80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Kỹ năng cần thiết cho Data Scientist?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828801"/>
            <a:ext cx="9719640" cy="4480200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00"/>
                </a:solidFill>
                <a:latin typeface="Tw Cen MT"/>
              </a:rPr>
              <a:t>Nghề Data Scientist đòi hỏi khá nhiều kiến thức và kĩ năng tổng hợp, bao gồm (nhưng không giới hạn):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Tw Cen MT"/>
              </a:rPr>
              <a:t>Machine Learning: để học từ dữ liệu, từ đó tạo ra các mô hình dự đoán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Tw Cen MT"/>
              </a:rPr>
              <a:t>Database: giúp lưu trữ, truy xuất dữ liệu cũng như thực hiện tính toán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Tw Cen MT"/>
              </a:rPr>
              <a:t>Programming language: viết code để áp dụng các mô hình đã học được nói trên vào sản phẩm cụ thể hoặc để thao tác với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Tw Cen MT"/>
              </a:rPr>
              <a:t>Visualization: giúp hiểu hơn về dữ liệu hoặc trình bày kết quả phân tích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37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Kỹ năng cần thiết cho Data Scientist?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828801"/>
            <a:ext cx="9719640" cy="4480200"/>
          </a:xfrm>
          <a:prstGeom prst="rect">
            <a:avLst/>
          </a:prstGeom>
        </p:spPr>
        <p:txBody>
          <a:bodyPr lIns="45720" rIns="45720"/>
          <a:lstStyle/>
          <a:p>
            <a:pPr marL="514350" indent="-514350">
              <a:buFont typeface="+mj-lt"/>
              <a:buAutoNum type="arabicParenR"/>
            </a:pPr>
            <a:r>
              <a:rPr lang="en-US" sz="2800" smtClean="0">
                <a:solidFill>
                  <a:srgbClr val="FFFF00"/>
                </a:solidFill>
                <a:latin typeface="Tw Cen MT"/>
              </a:rPr>
              <a:t>Kiến thức toán học (Yếu tố số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Tw Cen MT"/>
              </a:rPr>
              <a:t>Machine Learning là sự kết hợp của các mô hình toán học chạy bên dưới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Tw Cen MT"/>
              </a:rPr>
              <a:t>Khi xử lý/ làm việc với dữ liệu, bạn sẽ cần sử dụng rất nhiều kiến thức về toán, xác suất thống kê v.v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Tw Cen MT"/>
              </a:rPr>
              <a:t>Tư duy toán học sẽ giúp bạn dễ tiếp thu và học các kĩ năng khác nhau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534" y="5036169"/>
            <a:ext cx="70580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4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Data Scientist là gì?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lstStyle/>
          <a:p>
            <a:pPr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2800" smtClean="0">
                <a:solidFill>
                  <a:srgbClr val="FFFFFF"/>
                </a:solidFill>
                <a:latin typeface="Tw Cen MT"/>
              </a:rPr>
              <a:t>Data Scientist – Nhà khoa học dữ liệu là nghề sexy nhất của thế kỉ 21, theo Havard Business Review nhận định.</a:t>
            </a:r>
          </a:p>
          <a:p>
            <a:pPr>
              <a:buFont typeface="Arial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 Với skillset chuyên sâu và trải dài trên nhiều lĩnh vực, các Nhà khoa học dữ liệu được ví “quý hiếm như kỳ lân”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Kỹ năng cần thiết cho Data Scientist?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828801"/>
            <a:ext cx="9719640" cy="4480200"/>
          </a:xfrm>
          <a:prstGeom prst="rect">
            <a:avLst/>
          </a:prstGeom>
        </p:spPr>
        <p:txBody>
          <a:bodyPr lIns="45720" rIns="45720"/>
          <a:lstStyle/>
          <a:p>
            <a:pPr marL="514350" indent="-514350">
              <a:buFont typeface="+mj-lt"/>
              <a:buAutoNum type="arabicParenR" startAt="2"/>
            </a:pPr>
            <a:r>
              <a:rPr lang="en-US" sz="2800" smtClean="0">
                <a:solidFill>
                  <a:srgbClr val="FFFF00"/>
                </a:solidFill>
                <a:latin typeface="Tw Cen MT"/>
              </a:rPr>
              <a:t>Khả năng lập trình phần mềm (Yếu tố số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Tw Cen MT"/>
              </a:rPr>
              <a:t>Công việc của Data Scientist rất gần với Software Engineer. Vì vậy, code cứng là một yêu cầu quan trọng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smtClean="0">
              <a:solidFill>
                <a:schemeClr val="bg1"/>
              </a:solidFill>
              <a:latin typeface="Tw Cen MT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86" y="3396780"/>
            <a:ext cx="3810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2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Kỹ năng cần thiết cho Data Scientist?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828801"/>
            <a:ext cx="9719640" cy="4480200"/>
          </a:xfrm>
          <a:prstGeom prst="rect">
            <a:avLst/>
          </a:prstGeom>
        </p:spPr>
        <p:txBody>
          <a:bodyPr lIns="45720" rIns="45720"/>
          <a:lstStyle/>
          <a:p>
            <a:pPr marL="514350" indent="-514350">
              <a:buFont typeface="+mj-lt"/>
              <a:buAutoNum type="arabicParenR" startAt="3"/>
            </a:pPr>
            <a:r>
              <a:rPr lang="en-US" sz="2800" smtClean="0">
                <a:solidFill>
                  <a:srgbClr val="FFFF00"/>
                </a:solidFill>
                <a:latin typeface="Tw Cen MT"/>
              </a:rPr>
              <a:t>Sự nhạy bén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Tw Cen MT"/>
              </a:rPr>
              <a:t>Khi nhìn vào dữ liệu, bạn cần đủ nhạy để suy đoán: đối với loại dữ liệu này thì nên làm gì với nó, nên estimate như thế nào?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  <a:latin typeface="Tw Cen M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  <a:latin typeface="Tw Cen MT"/>
              </a:rPr>
              <a:t>Sự nhạy bén là tố chất song cũng tích lũy dần theo kinh nghiệm và thời gian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smtClean="0">
              <a:solidFill>
                <a:schemeClr val="bg1"/>
              </a:solidFill>
              <a:latin typeface="Tw Cen MT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91" y="3328201"/>
            <a:ext cx="69151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1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Kỹ năng cần thiết cho Data Scientist?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828801"/>
            <a:ext cx="9719640" cy="4480200"/>
          </a:xfrm>
          <a:prstGeom prst="rect">
            <a:avLst/>
          </a:prstGeom>
        </p:spPr>
        <p:txBody>
          <a:bodyPr lIns="45720" rIns="45720"/>
          <a:lstStyle/>
          <a:p>
            <a:pPr marL="514350" indent="-514350">
              <a:buFont typeface="+mj-lt"/>
              <a:buAutoNum type="arabicParenR" startAt="3"/>
            </a:pPr>
            <a:r>
              <a:rPr lang="en-US" sz="2800" smtClean="0">
                <a:solidFill>
                  <a:srgbClr val="FFFF00"/>
                </a:solidFill>
                <a:latin typeface="Tw Cen MT"/>
              </a:rPr>
              <a:t>Sự nhạy bén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w Cen MT"/>
              </a:rPr>
              <a:t>https://itviec.com/blog/data-scientist-la-gi</a:t>
            </a:r>
            <a:r>
              <a:rPr lang="en-US" sz="2800" smtClean="0">
                <a:solidFill>
                  <a:schemeClr val="bg1"/>
                </a:solidFill>
                <a:latin typeface="Tw Cen MT"/>
              </a:rPr>
              <a:t>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w Cen MT"/>
              </a:rPr>
              <a:t>http://</a:t>
            </a:r>
            <a:r>
              <a:rPr lang="en-US" sz="2800" smtClean="0">
                <a:solidFill>
                  <a:schemeClr val="bg1"/>
                </a:solidFill>
                <a:latin typeface="Tw Cen MT"/>
              </a:rPr>
              <a:t>genk.vn/3-ngon-ngu-lap-trinh-hai-ra-tien-ma-ban-co-the-hoc-mien-phi-tren-mang-20170511153628757.chn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w Cen MT"/>
                <a:hlinkClick r:id="rId2"/>
              </a:rPr>
              <a:t>https://courses.edx.org/courses/course-v1:Microsoft+DAT208x+1T2018/courseware/4784ba9ff1694e39a5526acd812d2e08/27a207e59ad14ac0a2f13d313974250f/?</a:t>
            </a:r>
            <a:r>
              <a:rPr lang="en-US" sz="2800" smtClean="0">
                <a:solidFill>
                  <a:schemeClr val="bg1"/>
                </a:solidFill>
                <a:latin typeface="Tw Cen MT"/>
                <a:hlinkClick r:id="rId2"/>
              </a:rPr>
              <a:t>child=first</a:t>
            </a:r>
            <a:endParaRPr lang="en-US" sz="2800" smtClean="0">
              <a:solidFill>
                <a:schemeClr val="bg1"/>
              </a:solidFill>
              <a:latin typeface="Tw Cen M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Tw Cen MT"/>
              </a:rPr>
              <a:t>https://ongxuanhong.wordpress.com/2015/10/11/gop-nhat-kinh-nghiem-lam-nghe-data-scientist/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8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Data Scientist làm gì?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024200" y="2084760"/>
            <a:ext cx="9719640" cy="4418640"/>
          </a:xfrm>
          <a:prstGeom prst="rect">
            <a:avLst/>
          </a:prstGeom>
        </p:spPr>
        <p:txBody>
          <a:bodyPr lIns="45720" rIns="4572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Thu thập, xử lý dữ liệu để tìm ra những giá trị insight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FFFFFF"/>
                </a:solidFill>
                <a:latin typeface="Tw Cen MT"/>
              </a:rPr>
              <a:t>Ví dụ</a:t>
            </a:r>
            <a:r>
              <a:rPr lang="en-US" sz="2400" i="1" smtClean="0">
                <a:solidFill>
                  <a:srgbClr val="FFFFFF"/>
                </a:solidFill>
                <a:latin typeface="Tw Cen MT"/>
              </a:rPr>
              <a:t>: dựa trên các thông tin thu thập được từ các post/comment/status trên mạng xã hội, Data Scientist có thể tìm ra được: cứ gần đến ngày Valentine thì tần suất xuất hiện các thương hiệu ABC cao hơn hẳn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Giải thích, trình bày những insight đó cho các bên liên quan, để chuyển hóa insight thành hành động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FFFFFF"/>
                </a:solidFill>
                <a:latin typeface="Tw Cen MT"/>
              </a:rPr>
              <a:t>Ví dụ</a:t>
            </a:r>
            <a:r>
              <a:rPr lang="en-US" sz="2400" i="1" smtClean="0">
                <a:solidFill>
                  <a:srgbClr val="FFFFFF"/>
                </a:solidFill>
                <a:latin typeface="Tw Cen MT"/>
              </a:rPr>
              <a:t>: khi tìm ra được insight giá trị từ data, bạn cần làm report/presentation hay visualization để biểu diễn, giải thích cho các bên liên quan hiểu được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900" smtClean="0">
              <a:solidFill>
                <a:srgbClr val="FFFFFF"/>
              </a:solidFill>
              <a:latin typeface="Tw Cen M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400">
                <a:solidFill>
                  <a:srgbClr val="FFFFFF"/>
                </a:solidFill>
                <a:latin typeface="Tw Cen MT"/>
              </a:rPr>
              <a:t>Data Scientist </a:t>
            </a:r>
            <a:endParaRPr lang="en-US" sz="5400" smtClean="0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Data Analyst và Data Scientist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024201" y="2084760"/>
            <a:ext cx="4830190" cy="4418640"/>
          </a:xfrm>
          <a:prstGeom prst="rect">
            <a:avLst/>
          </a:prstGeom>
        </p:spPr>
        <p:txBody>
          <a:bodyPr lIns="45720" rIns="45720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  <a:latin typeface="Tw Cen MT"/>
              </a:rPr>
              <a:t>Data Scientist : </a:t>
            </a:r>
            <a:r>
              <a:rPr lang="en-US" sz="2800" smtClean="0">
                <a:solidFill>
                  <a:srgbClr val="FFFFFF"/>
                </a:solidFill>
                <a:latin typeface="Tw Cen MT"/>
              </a:rPr>
              <a:t>(analyst) </a:t>
            </a:r>
            <a:r>
              <a:rPr lang="en-US" sz="2800">
                <a:solidFill>
                  <a:srgbClr val="FFFFFF"/>
                </a:solidFill>
                <a:latin typeface="Tw Cen MT"/>
              </a:rPr>
              <a:t>– người phân tích bằng các phương pháp thống kê để tìm ra giá trị insight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Data Scientist: (building)</a:t>
            </a:r>
            <a:r>
              <a:rPr lang="en-US" sz="2800" i="1" smtClean="0">
                <a:solidFill>
                  <a:srgbClr val="FFFFFF"/>
                </a:solidFill>
                <a:latin typeface="Tw Cen MT"/>
              </a:rPr>
              <a:t> – </a:t>
            </a:r>
            <a:r>
              <a:rPr lang="en-US" sz="2800" smtClean="0">
                <a:solidFill>
                  <a:srgbClr val="FFFFFF"/>
                </a:solidFill>
                <a:latin typeface="Tw Cen MT"/>
              </a:rPr>
              <a:t>đảm nhiệm việc xử lý /lưu trữ data, viết code/thuật toán cho các sản phẩm data của công ty</a:t>
            </a:r>
            <a:endParaRPr lang="en-US" sz="2400" smtClean="0">
              <a:solidFill>
                <a:srgbClr val="FFFFFF"/>
              </a:solidFill>
              <a:latin typeface="Tw Cen M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900" smtClean="0">
              <a:solidFill>
                <a:srgbClr val="FFFFFF"/>
              </a:solidFill>
              <a:latin typeface="Tw Cen MT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13" y="2084760"/>
            <a:ext cx="4969014" cy="370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41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Sản phẩm Data là gì?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Một sản phẩm CNPM được xây dựng dựa trên dữ liệu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Tính năng recommendation của Amazon được xây dựng dựa trên dữ liệu của nó: người dùng muốn mua món đồ gì?, những món đồ nên mua kèm?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Sản phẩm Data có thể là 1 sản phẩm riêng biệt hoặc 1 phần trong sản phẩm lớn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Tính năng recommendation là 1 phần của trang web Amazon.com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Sản phẩm Data bao gồm nhiều thành phần nhưng Mô hình dữ liệu là lõi của nó và được phát triển bằng Machine Learning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Mô hình dữ liệu là gì?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Ví dụ: Bạn muốn dùng một chiếc hộp đen để nhận diện loài vật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B1: Bạn phải tìm rất nhiều hình ảnh con chó và con mèo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B2: Cho hộp đen đọc những hình ảnh này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B3: Dạy cho hộp đen biết đặc điểm nào trên bức hình là của con chó, đặc điểm nào là của con mèo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B4: Bạn đưa ra 2 hình ảnh mơi, hộp đen sẽ trả lời đâu là hình ảnh con chó, hình ảnh con mèo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00"/>
                </a:solidFill>
                <a:latin typeface="Tw Cen MT"/>
              </a:rPr>
              <a:t>Toàn bộ quá trình này gọi là học máy (machine learning) và cái hộp đen chính là mô hình dữ liệu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8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Data Scientist - Workflow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07" y="2084760"/>
            <a:ext cx="7134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5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Data Scientist - Workflow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862254"/>
            <a:ext cx="9719640" cy="4446746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FF00"/>
                </a:solidFill>
                <a:latin typeface="Tw Cen MT"/>
              </a:rPr>
              <a:t>Bước 1: Input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Workflow bắt đầu từ 1 yêu cầu/1 nhiệm vụ: “Nhu cầu tìm kiếm hình ảnh của Google: đưa cho máy 1 bức ảnh, trả về những bức ảnh tương tự”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Nhu cầu này có thể bắt nguồn từ: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Do bộ phận business thu thập phản hồi từ người dùng và đề nghị có thêm tính năng ABC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Hoặc, do chính Data Scientist khi làm việc với dữ liệu, nghiên cứu đặc tính của sản phẩm/ công ty cũng như kiểu/ lượng data hiện có … thì nảy sinh thêm sáng kiến phát minh tính năng XYZ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02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5000" smtClean="0">
                <a:solidFill>
                  <a:srgbClr val="FFFFFF"/>
                </a:solidFill>
                <a:latin typeface="Tw Cen MT Condensed"/>
              </a:rPr>
              <a:t>Data Scientist - Workflow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1024200" y="1929161"/>
            <a:ext cx="9719640" cy="4379839"/>
          </a:xfrm>
          <a:prstGeom prst="rect">
            <a:avLst/>
          </a:prstGeom>
        </p:spPr>
        <p:txBody>
          <a:bodyPr lIns="45720" rIns="4572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FF00"/>
                </a:solidFill>
                <a:latin typeface="Tw Cen MT"/>
              </a:rPr>
              <a:t>Bước 2: Lên kế hoạch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Làm tính năng này có khả thi hay ko?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Sẽ cần loại dữ liệu gì? Ở đâu? Bao nhiêu là đủ? Lấy dữ liệu như thế nào?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Cần bao nhiêu resource (nhân lực, thời gian)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FFFF"/>
                </a:solidFill>
                <a:latin typeface="Tw Cen MT"/>
              </a:rPr>
              <a:t>Tính năng này sẽ được gắn vào đâu trong sản phẩm cuối cùng và sẽ giúp ích được gì cho người dùng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smtClean="0">
              <a:solidFill>
                <a:srgbClr val="FFFFFF"/>
              </a:solidFill>
              <a:latin typeface="Tw Cen MT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64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1455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DejaVu Sans</vt:lpstr>
      <vt:lpstr>StarSymbol</vt:lpstr>
      <vt:lpstr>Tw Cen MT</vt:lpstr>
      <vt:lpstr>Tw Cen MT Condensed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Kieu Tuan Dung</cp:lastModifiedBy>
  <cp:revision>170</cp:revision>
  <dcterms:modified xsi:type="dcterms:W3CDTF">2018-03-22T13:38:35Z</dcterms:modified>
</cp:coreProperties>
</file>