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A903-2C3E-98DE-70D6-ADED745DF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A60ED2-4284-3768-8496-4CBA799DB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76534-3E40-4A38-3180-A67F759656A0}"/>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5" name="Footer Placeholder 4">
            <a:extLst>
              <a:ext uri="{FF2B5EF4-FFF2-40B4-BE49-F238E27FC236}">
                <a16:creationId xmlns:a16="http://schemas.microsoft.com/office/drawing/2014/main" id="{6366DCDA-C668-FD28-DEA7-C3CD2FAA0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45F01-E20B-1A11-624B-6DB4B5BE9D7E}"/>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387795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F0CC-7CA8-5BF7-4B30-68560B64EB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38BAD8-4640-6EF1-2BB2-8A31CE3063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E0043-78FE-0C68-CC58-8E95388550F5}"/>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5" name="Footer Placeholder 4">
            <a:extLst>
              <a:ext uri="{FF2B5EF4-FFF2-40B4-BE49-F238E27FC236}">
                <a16:creationId xmlns:a16="http://schemas.microsoft.com/office/drawing/2014/main" id="{0C9DB8D9-AFF0-8EE6-3E2D-5033247ED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99FA7-ABC9-4B8E-4A4B-9964D05BB476}"/>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231141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230B3-D78F-5CE7-FAA9-E35CBF48F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850C9F-F89F-841F-C7D9-4C4049C50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B664F-E5D9-7863-6605-004BF2FF0495}"/>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5" name="Footer Placeholder 4">
            <a:extLst>
              <a:ext uri="{FF2B5EF4-FFF2-40B4-BE49-F238E27FC236}">
                <a16:creationId xmlns:a16="http://schemas.microsoft.com/office/drawing/2014/main" id="{2C72F796-DC46-8F7F-CFA9-41487E330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4436B-A9B0-1D42-B5CE-564FDF1E78E2}"/>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3319846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1AC1-6221-7597-702A-63C25C0CC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A1607-7B85-4A28-5444-082E6E05A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1CDED-13B1-B554-0706-21AC791D07D5}"/>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5" name="Footer Placeholder 4">
            <a:extLst>
              <a:ext uri="{FF2B5EF4-FFF2-40B4-BE49-F238E27FC236}">
                <a16:creationId xmlns:a16="http://schemas.microsoft.com/office/drawing/2014/main" id="{BF3EDCDC-9816-DD5A-F6D2-DD6FAF599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D593B-2271-C6E2-E628-ACC6EEEC79D8}"/>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181765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DFEA-5B41-BA73-3688-344C784BA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2486CD-92A2-8C78-9A50-4D7B60240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0380-0BBC-4FD0-8957-BD978DDF8060}"/>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5" name="Footer Placeholder 4">
            <a:extLst>
              <a:ext uri="{FF2B5EF4-FFF2-40B4-BE49-F238E27FC236}">
                <a16:creationId xmlns:a16="http://schemas.microsoft.com/office/drawing/2014/main" id="{9F419C41-4F0F-3219-65D7-9903894E8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7350B-7350-5674-270A-965C82CAE0F3}"/>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396688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454F-2C39-2022-C5C6-E36A3CB43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8FC2A-45D2-7737-AE70-816DF2F6BF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99BA6-3C21-2EBA-6290-4D729240C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9D2BA-D93D-8ED7-4FB0-3D34D9AE2F7D}"/>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6" name="Footer Placeholder 5">
            <a:extLst>
              <a:ext uri="{FF2B5EF4-FFF2-40B4-BE49-F238E27FC236}">
                <a16:creationId xmlns:a16="http://schemas.microsoft.com/office/drawing/2014/main" id="{CC843245-0FDB-1084-D56A-6A5AFC25A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DB5ED-8E3D-438F-389F-204867674DCE}"/>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128178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653D-6E11-432C-EC51-65AFBB9DB9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CC69FF-0FE4-F8FD-F7F7-2DD16862D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C4D64-4907-3F80-1A69-3E251196F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61B551-0DD2-CA2E-4A59-320B94200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384E6-2767-23D4-53E4-E850F1DB3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63266-118C-E0BA-BCEB-0D4EFBB21F36}"/>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8" name="Footer Placeholder 7">
            <a:extLst>
              <a:ext uri="{FF2B5EF4-FFF2-40B4-BE49-F238E27FC236}">
                <a16:creationId xmlns:a16="http://schemas.microsoft.com/office/drawing/2014/main" id="{28942813-BF3E-8510-53B6-466AB3848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81DEFC-551C-60B6-FF8C-CF9BDB37A2E7}"/>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271003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FF6E-D120-62C9-2BCC-0E0E7869CF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F3C2BB-2127-1554-6624-F7799683D2F1}"/>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4" name="Footer Placeholder 3">
            <a:extLst>
              <a:ext uri="{FF2B5EF4-FFF2-40B4-BE49-F238E27FC236}">
                <a16:creationId xmlns:a16="http://schemas.microsoft.com/office/drawing/2014/main" id="{E0F1E0AE-6AB0-8F01-8E25-AB8FC43DA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01F05-33D9-F6A4-DFA0-BA20A695E1C6}"/>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345774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C9F54-3F15-7FEE-F095-6987BF426854}"/>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3" name="Footer Placeholder 2">
            <a:extLst>
              <a:ext uri="{FF2B5EF4-FFF2-40B4-BE49-F238E27FC236}">
                <a16:creationId xmlns:a16="http://schemas.microsoft.com/office/drawing/2014/main" id="{48B62ECA-3372-A0F7-9048-EA1753FD5B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E78EF9-413D-DB1E-8E71-836EE06ECB84}"/>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353264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E79D-3A53-1EAE-7033-C049131DE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5277EA-F480-2CF6-39C8-9539530DC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FDDEA-7AAA-C70A-1358-10D98908F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89614-5128-6C0D-D21D-A2D7052DC739}"/>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6" name="Footer Placeholder 5">
            <a:extLst>
              <a:ext uri="{FF2B5EF4-FFF2-40B4-BE49-F238E27FC236}">
                <a16:creationId xmlns:a16="http://schemas.microsoft.com/office/drawing/2014/main" id="{1646C45B-1A81-E1FD-E813-E79D728B5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147D0-16E6-7322-7931-484BE85F9288}"/>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17820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F823-987F-BAF7-9FF0-CF8796EAA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A4027-5CE6-17C5-7539-3932E9244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0DB5F-2BD1-F12D-02C8-36B7D2FE9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E186E-D1BB-137C-CAB2-563C07D784FA}"/>
              </a:ext>
            </a:extLst>
          </p:cNvPr>
          <p:cNvSpPr>
            <a:spLocks noGrp="1"/>
          </p:cNvSpPr>
          <p:nvPr>
            <p:ph type="dt" sz="half" idx="10"/>
          </p:nvPr>
        </p:nvSpPr>
        <p:spPr/>
        <p:txBody>
          <a:bodyPr/>
          <a:lstStyle/>
          <a:p>
            <a:fld id="{EB9AA86D-5147-407C-BB4E-D27A3392EEE1}" type="datetimeFigureOut">
              <a:rPr lang="en-US" smtClean="0"/>
              <a:t>9/20/2023</a:t>
            </a:fld>
            <a:endParaRPr lang="en-US"/>
          </a:p>
        </p:txBody>
      </p:sp>
      <p:sp>
        <p:nvSpPr>
          <p:cNvPr id="6" name="Footer Placeholder 5">
            <a:extLst>
              <a:ext uri="{FF2B5EF4-FFF2-40B4-BE49-F238E27FC236}">
                <a16:creationId xmlns:a16="http://schemas.microsoft.com/office/drawing/2014/main" id="{29322037-5A46-3D1A-7FF4-3F8A104DC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70511-2A24-4B8D-588A-3EB66636F38F}"/>
              </a:ext>
            </a:extLst>
          </p:cNvPr>
          <p:cNvSpPr>
            <a:spLocks noGrp="1"/>
          </p:cNvSpPr>
          <p:nvPr>
            <p:ph type="sldNum" sz="quarter" idx="12"/>
          </p:nvPr>
        </p:nvSpPr>
        <p:spPr/>
        <p:txBody>
          <a:bodyPr/>
          <a:lstStyle/>
          <a:p>
            <a:fld id="{101B068D-276C-47F4-B1F5-58C9EDDBC708}" type="slidenum">
              <a:rPr lang="en-US" smtClean="0"/>
              <a:t>‹#›</a:t>
            </a:fld>
            <a:endParaRPr lang="en-US"/>
          </a:p>
        </p:txBody>
      </p:sp>
    </p:spTree>
    <p:extLst>
      <p:ext uri="{BB962C8B-B14F-4D97-AF65-F5344CB8AC3E}">
        <p14:creationId xmlns:p14="http://schemas.microsoft.com/office/powerpoint/2010/main" val="388942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0B4A4-A0ED-2E55-A187-B2F93FBB4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2D38D7-876B-1E06-6741-AA944EDF4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49175-AD21-A46C-7E1E-AFA54B9A1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AA86D-5147-407C-BB4E-D27A3392EEE1}" type="datetimeFigureOut">
              <a:rPr lang="en-US" smtClean="0"/>
              <a:t>9/20/2023</a:t>
            </a:fld>
            <a:endParaRPr lang="en-US"/>
          </a:p>
        </p:txBody>
      </p:sp>
      <p:sp>
        <p:nvSpPr>
          <p:cNvPr id="5" name="Footer Placeholder 4">
            <a:extLst>
              <a:ext uri="{FF2B5EF4-FFF2-40B4-BE49-F238E27FC236}">
                <a16:creationId xmlns:a16="http://schemas.microsoft.com/office/drawing/2014/main" id="{FF95AF76-CDE9-FAEE-B702-D71401C7C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2C454-FACB-482E-8E55-8E3B26DC9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B068D-276C-47F4-B1F5-58C9EDDBC708}" type="slidenum">
              <a:rPr lang="en-US" smtClean="0"/>
              <a:t>‹#›</a:t>
            </a:fld>
            <a:endParaRPr lang="en-US"/>
          </a:p>
        </p:txBody>
      </p:sp>
    </p:spTree>
    <p:extLst>
      <p:ext uri="{BB962C8B-B14F-4D97-AF65-F5344CB8AC3E}">
        <p14:creationId xmlns:p14="http://schemas.microsoft.com/office/powerpoint/2010/main" val="240099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FE5EA-7CB9-A617-F5EF-5E7E95C98978}"/>
              </a:ext>
            </a:extLst>
          </p:cNvPr>
          <p:cNvSpPr>
            <a:spLocks noGrp="1"/>
          </p:cNvSpPr>
          <p:nvPr>
            <p:ph type="ctrTitle"/>
          </p:nvPr>
        </p:nvSpPr>
        <p:spPr>
          <a:xfrm>
            <a:off x="5297593" y="840105"/>
            <a:ext cx="6251110" cy="1446657"/>
          </a:xfrm>
        </p:spPr>
        <p:txBody>
          <a:bodyPr anchor="b">
            <a:normAutofit fontScale="90000"/>
          </a:bodyPr>
          <a:lstStyle/>
          <a:p>
            <a:pPr algn="l"/>
            <a:r>
              <a:rPr lang="en-US" sz="5400" dirty="0" err="1"/>
              <a:t>Đề</a:t>
            </a:r>
            <a:r>
              <a:rPr lang="en-US" sz="5400" dirty="0"/>
              <a:t> </a:t>
            </a:r>
            <a:r>
              <a:rPr lang="en-US" sz="5400" dirty="0" err="1"/>
              <a:t>tài</a:t>
            </a:r>
            <a:r>
              <a:rPr lang="en-US" sz="5400" dirty="0"/>
              <a:t>: </a:t>
            </a:r>
            <a:r>
              <a:rPr lang="en-US" sz="5400" dirty="0" err="1"/>
              <a:t>Tổng</a:t>
            </a:r>
            <a:r>
              <a:rPr lang="en-US" sz="5400" dirty="0"/>
              <a:t> Quan </a:t>
            </a:r>
            <a:r>
              <a:rPr lang="en-US" sz="5400" dirty="0" err="1"/>
              <a:t>về</a:t>
            </a:r>
            <a:r>
              <a:rPr lang="en-US" sz="5400" dirty="0"/>
              <a:t> </a:t>
            </a:r>
            <a:r>
              <a:rPr lang="en-US" sz="5400" dirty="0" err="1"/>
              <a:t>NoQSL</a:t>
            </a:r>
            <a:endParaRPr lang="en-US" sz="5400" dirty="0"/>
          </a:p>
        </p:txBody>
      </p:sp>
      <p:sp>
        <p:nvSpPr>
          <p:cNvPr id="3" name="Subtitle 2">
            <a:extLst>
              <a:ext uri="{FF2B5EF4-FFF2-40B4-BE49-F238E27FC236}">
                <a16:creationId xmlns:a16="http://schemas.microsoft.com/office/drawing/2014/main" id="{3244781F-9107-C2C9-D018-EFDAFD193FA0}"/>
              </a:ext>
            </a:extLst>
          </p:cNvPr>
          <p:cNvSpPr>
            <a:spLocks noGrp="1"/>
          </p:cNvSpPr>
          <p:nvPr>
            <p:ph type="subTitle" idx="1"/>
          </p:nvPr>
        </p:nvSpPr>
        <p:spPr>
          <a:xfrm>
            <a:off x="5297761" y="3270648"/>
            <a:ext cx="6251111" cy="2295525"/>
          </a:xfrm>
        </p:spPr>
        <p:txBody>
          <a:bodyPr>
            <a:normAutofit/>
          </a:bodyPr>
          <a:lstStyle/>
          <a:p>
            <a:pPr algn="l"/>
            <a:r>
              <a:rPr lang="en-US" sz="2000" dirty="0" err="1"/>
              <a:t>Nhóm</a:t>
            </a:r>
            <a:r>
              <a:rPr lang="en-US" sz="2000" dirty="0"/>
              <a:t>: 5    </a:t>
            </a:r>
          </a:p>
          <a:p>
            <a:pPr algn="l"/>
            <a:r>
              <a:rPr lang="en-US" sz="2000" dirty="0"/>
              <a:t>Thành </a:t>
            </a:r>
            <a:r>
              <a:rPr lang="en-US" sz="2000" dirty="0" err="1"/>
              <a:t>viên</a:t>
            </a:r>
            <a:r>
              <a:rPr lang="en-US" sz="2000" dirty="0"/>
              <a:t>: Vũ </a:t>
            </a:r>
            <a:r>
              <a:rPr lang="en-US" sz="2000" dirty="0" err="1"/>
              <a:t>Tấn</a:t>
            </a:r>
            <a:r>
              <a:rPr lang="en-US" sz="2000" dirty="0"/>
              <a:t> </a:t>
            </a:r>
            <a:r>
              <a:rPr lang="en-US" sz="2000" dirty="0" err="1"/>
              <a:t>Phát</a:t>
            </a:r>
            <a:endParaRPr lang="en-US" sz="2000" dirty="0"/>
          </a:p>
          <a:p>
            <a:pPr algn="l"/>
            <a:r>
              <a:rPr lang="en-US" sz="2000" dirty="0"/>
              <a:t>	        Lê </a:t>
            </a:r>
            <a:r>
              <a:rPr lang="en-US" sz="2000" dirty="0" err="1"/>
              <a:t>Viết</a:t>
            </a:r>
            <a:r>
              <a:rPr lang="en-US" sz="2000" dirty="0"/>
              <a:t> Khoa </a:t>
            </a:r>
          </a:p>
          <a:p>
            <a:pPr algn="l"/>
            <a:r>
              <a:rPr lang="en-US" sz="2000" dirty="0"/>
              <a:t>	        Nguyễn Hoàng Trung Hiếu</a:t>
            </a:r>
          </a:p>
          <a:p>
            <a:pPr algn="l"/>
            <a:endParaRPr lang="en-US" sz="1000" dirty="0"/>
          </a:p>
          <a:p>
            <a:pPr algn="l"/>
            <a:r>
              <a:rPr lang="en-US" sz="1000" dirty="0"/>
              <a:t> </a:t>
            </a:r>
          </a:p>
        </p:txBody>
      </p:sp>
      <p:pic>
        <p:nvPicPr>
          <p:cNvPr id="5" name="Picture 4">
            <a:extLst>
              <a:ext uri="{FF2B5EF4-FFF2-40B4-BE49-F238E27FC236}">
                <a16:creationId xmlns:a16="http://schemas.microsoft.com/office/drawing/2014/main" id="{3B7ECDB0-A650-C963-9C7C-25B9A51E1ABF}"/>
              </a:ext>
            </a:extLst>
          </p:cNvPr>
          <p:cNvPicPr>
            <a:picLocks noChangeAspect="1"/>
          </p:cNvPicPr>
          <p:nvPr/>
        </p:nvPicPr>
        <p:blipFill rotWithShape="1">
          <a:blip r:embed="rId2"/>
          <a:srcRect l="47200"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49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2108-BFFE-F5B9-EA1C-BAA1B2D2AA8D}"/>
              </a:ext>
            </a:extLst>
          </p:cNvPr>
          <p:cNvSpPr>
            <a:spLocks noGrp="1"/>
          </p:cNvSpPr>
          <p:nvPr>
            <p:ph type="title"/>
          </p:nvPr>
        </p:nvSpPr>
        <p:spPr/>
        <p:txBody>
          <a:bodyPr/>
          <a:lstStyle/>
          <a:p>
            <a:r>
              <a:rPr lang="en-US" dirty="0"/>
              <a:t>NoSQL </a:t>
            </a:r>
            <a:r>
              <a:rPr lang="en-US" dirty="0" err="1"/>
              <a:t>là</a:t>
            </a:r>
            <a:r>
              <a:rPr lang="en-US" dirty="0"/>
              <a:t> </a:t>
            </a:r>
            <a:r>
              <a:rPr lang="en-US" dirty="0" err="1"/>
              <a:t>gì</a:t>
            </a:r>
            <a:r>
              <a:rPr lang="en-US" dirty="0"/>
              <a:t>?</a:t>
            </a:r>
          </a:p>
        </p:txBody>
      </p:sp>
      <p:sp>
        <p:nvSpPr>
          <p:cNvPr id="3" name="Content Placeholder 2">
            <a:extLst>
              <a:ext uri="{FF2B5EF4-FFF2-40B4-BE49-F238E27FC236}">
                <a16:creationId xmlns:a16="http://schemas.microsoft.com/office/drawing/2014/main" id="{B7759DDC-CC48-8F05-37BB-65B67E904A3B}"/>
              </a:ext>
            </a:extLst>
          </p:cNvPr>
          <p:cNvSpPr>
            <a:spLocks noGrp="1"/>
          </p:cNvSpPr>
          <p:nvPr>
            <p:ph idx="1"/>
          </p:nvPr>
        </p:nvSpPr>
        <p:spPr/>
        <p:txBody>
          <a:bodyPr/>
          <a:lstStyle/>
          <a:p>
            <a:r>
              <a:rPr lang="vi-VN" b="0" i="0" dirty="0">
                <a:solidFill>
                  <a:srgbClr val="1F1F1F"/>
                </a:solidFill>
                <a:effectLst/>
                <a:latin typeface="Google Sans"/>
              </a:rPr>
              <a:t>là một thuật ngữ chung để chỉ các cơ sở dữ liệu không sử dụng mô hình dữ liệu quan hệ truyền thống. NoSQL bắt đầu phát triển vào đầu những năm 2000 để giải quyết một số hạn chế của cơ sở dữ liệu quan hệ, chẳng hạn như khả năng mở rộng, hiệu suất và tính linh hoạt.</a:t>
            </a:r>
            <a:endParaRPr lang="en-US" dirty="0"/>
          </a:p>
        </p:txBody>
      </p:sp>
    </p:spTree>
    <p:extLst>
      <p:ext uri="{BB962C8B-B14F-4D97-AF65-F5344CB8AC3E}">
        <p14:creationId xmlns:p14="http://schemas.microsoft.com/office/powerpoint/2010/main" val="302356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F17B-F814-0C49-DC74-FDBA41F6A8AB}"/>
              </a:ext>
            </a:extLst>
          </p:cNvPr>
          <p:cNvSpPr>
            <a:spLocks noGrp="1"/>
          </p:cNvSpPr>
          <p:nvPr>
            <p:ph type="title"/>
          </p:nvPr>
        </p:nvSpPr>
        <p:spPr/>
        <p:txBody>
          <a:bodyPr/>
          <a:lstStyle/>
          <a:p>
            <a:r>
              <a:rPr lang="en-US" dirty="0"/>
              <a:t>NoSQL </a:t>
            </a:r>
            <a:r>
              <a:rPr lang="en-US" dirty="0" err="1"/>
              <a:t>có</a:t>
            </a:r>
            <a:r>
              <a:rPr lang="en-US" dirty="0"/>
              <a:t> </a:t>
            </a:r>
            <a:r>
              <a:rPr lang="en-US" dirty="0" err="1"/>
              <a:t>gì</a:t>
            </a:r>
            <a:r>
              <a:rPr lang="en-US" dirty="0"/>
              <a:t> </a:t>
            </a:r>
            <a:r>
              <a:rPr lang="en-US" dirty="0" err="1"/>
              <a:t>khác</a:t>
            </a:r>
            <a:r>
              <a:rPr lang="en-US" dirty="0"/>
              <a:t> </a:t>
            </a:r>
            <a:r>
              <a:rPr lang="en-US" dirty="0" err="1"/>
              <a:t>với</a:t>
            </a:r>
            <a:r>
              <a:rPr lang="en-US" dirty="0"/>
              <a:t> SQL</a:t>
            </a:r>
          </a:p>
        </p:txBody>
      </p:sp>
      <p:pic>
        <p:nvPicPr>
          <p:cNvPr id="5" name="Content Placeholder 4">
            <a:extLst>
              <a:ext uri="{FF2B5EF4-FFF2-40B4-BE49-F238E27FC236}">
                <a16:creationId xmlns:a16="http://schemas.microsoft.com/office/drawing/2014/main" id="{30CD8059-F621-504B-1058-0FC4318109A9}"/>
              </a:ext>
            </a:extLst>
          </p:cNvPr>
          <p:cNvPicPr>
            <a:picLocks noGrp="1" noChangeAspect="1"/>
          </p:cNvPicPr>
          <p:nvPr>
            <p:ph idx="1"/>
          </p:nvPr>
        </p:nvPicPr>
        <p:blipFill>
          <a:blip r:embed="rId2"/>
          <a:stretch>
            <a:fillRect/>
          </a:stretch>
        </p:blipFill>
        <p:spPr>
          <a:xfrm>
            <a:off x="1083295" y="1564851"/>
            <a:ext cx="6533562" cy="4707574"/>
          </a:xfrm>
        </p:spPr>
      </p:pic>
    </p:spTree>
    <p:extLst>
      <p:ext uri="{BB962C8B-B14F-4D97-AF65-F5344CB8AC3E}">
        <p14:creationId xmlns:p14="http://schemas.microsoft.com/office/powerpoint/2010/main" val="387850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2168-930E-34D0-90BD-E5A71C221721}"/>
              </a:ext>
            </a:extLst>
          </p:cNvPr>
          <p:cNvSpPr>
            <a:spLocks noGrp="1"/>
          </p:cNvSpPr>
          <p:nvPr>
            <p:ph type="title"/>
          </p:nvPr>
        </p:nvSpPr>
        <p:spPr/>
        <p:txBody>
          <a:bodyPr/>
          <a:lstStyle/>
          <a:p>
            <a:r>
              <a:rPr lang="en-US" dirty="0" err="1"/>
              <a:t>Các</a:t>
            </a:r>
            <a:r>
              <a:rPr lang="en-US" dirty="0"/>
              <a:t> </a:t>
            </a:r>
            <a:r>
              <a:rPr lang="en-US" dirty="0" err="1"/>
              <a:t>loại</a:t>
            </a:r>
            <a:r>
              <a:rPr lang="en-US" dirty="0"/>
              <a:t> NoSQL</a:t>
            </a:r>
          </a:p>
        </p:txBody>
      </p:sp>
      <p:sp>
        <p:nvSpPr>
          <p:cNvPr id="3" name="Content Placeholder 2">
            <a:extLst>
              <a:ext uri="{FF2B5EF4-FFF2-40B4-BE49-F238E27FC236}">
                <a16:creationId xmlns:a16="http://schemas.microsoft.com/office/drawing/2014/main" id="{D1938337-ECF4-2A85-ED4A-FE6E14C19F98}"/>
              </a:ext>
            </a:extLst>
          </p:cNvPr>
          <p:cNvSpPr>
            <a:spLocks noGrp="1"/>
          </p:cNvSpPr>
          <p:nvPr>
            <p:ph idx="1"/>
          </p:nvPr>
        </p:nvSpPr>
        <p:spPr>
          <a:xfrm>
            <a:off x="838200" y="1489435"/>
            <a:ext cx="10515600" cy="5090474"/>
          </a:xfrm>
        </p:spPr>
        <p:txBody>
          <a:bodyPr>
            <a:normAutofit/>
          </a:bodyPr>
          <a:lstStyle/>
          <a:p>
            <a:r>
              <a:rPr lang="vi-VN" b="0" i="0" dirty="0">
                <a:solidFill>
                  <a:srgbClr val="1F1F1F"/>
                </a:solidFill>
                <a:effectLst/>
                <a:latin typeface="Google Sans"/>
              </a:rPr>
              <a:t>Có nhiều cách để phân loại NoSQL, nhưng cách phổ biến nhất là dựa trên mô hình dữ liệu:</a:t>
            </a:r>
            <a:endParaRPr lang="en-US" b="0" i="0" dirty="0">
              <a:solidFill>
                <a:srgbClr val="1F1F1F"/>
              </a:solidFill>
              <a:effectLst/>
              <a:latin typeface="Google Sans"/>
            </a:endParaRPr>
          </a:p>
          <a:p>
            <a:pPr lvl="1"/>
            <a:r>
              <a:rPr lang="vi-VN" b="0" i="0" dirty="0">
                <a:solidFill>
                  <a:srgbClr val="1F1F1F"/>
                </a:solidFill>
                <a:effectLst/>
                <a:latin typeface="Google Sans"/>
              </a:rPr>
              <a:t>Document database: Lưu trữ dữ liệu dưới dạng tài liệu. Các tài liệu có thể có cấu trúc khác nhau và có thể chứa bất kỳ loại dữ liệu nào.</a:t>
            </a:r>
            <a:endParaRPr lang="en-US" b="0" i="0" dirty="0">
              <a:solidFill>
                <a:srgbClr val="1F1F1F"/>
              </a:solidFill>
              <a:effectLst/>
              <a:latin typeface="Google Sans"/>
            </a:endParaRPr>
          </a:p>
          <a:p>
            <a:pPr lvl="1"/>
            <a:endParaRPr lang="vi-VN" sz="1400" b="0" i="0" dirty="0">
              <a:solidFill>
                <a:srgbClr val="1F1F1F"/>
              </a:solidFill>
              <a:effectLst/>
              <a:latin typeface="Google Sans"/>
            </a:endParaRPr>
          </a:p>
          <a:p>
            <a:pPr lvl="1"/>
            <a:r>
              <a:rPr lang="vi-VN" b="0" i="0" dirty="0">
                <a:solidFill>
                  <a:srgbClr val="1F1F1F"/>
                </a:solidFill>
                <a:effectLst/>
                <a:latin typeface="Google Sans"/>
              </a:rPr>
              <a:t>Key-value database: Lưu trữ dữ liệu dưới dạng cặp khóa-giá trị. Khóa là một giá trị duy nhất xác định giá trị. Giá trị có thể là bất kỳ loại dữ liệu nào.</a:t>
            </a:r>
          </a:p>
          <a:p>
            <a:pPr lvl="1"/>
            <a:endParaRPr lang="en-US" sz="1400" b="0" i="0" dirty="0">
              <a:solidFill>
                <a:srgbClr val="1F1F1F"/>
              </a:solidFill>
              <a:effectLst/>
              <a:latin typeface="Google Sans"/>
            </a:endParaRPr>
          </a:p>
          <a:p>
            <a:pPr lvl="1"/>
            <a:r>
              <a:rPr lang="vi-VN" b="0" i="0" dirty="0">
                <a:solidFill>
                  <a:srgbClr val="1F1F1F"/>
                </a:solidFill>
                <a:effectLst/>
                <a:latin typeface="Google Sans"/>
              </a:rPr>
              <a:t>Wide-column database: Lưu trữ dữ liệu trong các cột, không giới hạn kích thước của các hàng. Các cột có thể chứa bất kỳ loại dữ liệu nào.</a:t>
            </a:r>
          </a:p>
          <a:p>
            <a:pPr lvl="1"/>
            <a:endParaRPr lang="en-US" sz="1400" b="0" i="0" dirty="0">
              <a:solidFill>
                <a:srgbClr val="1F1F1F"/>
              </a:solidFill>
              <a:effectLst/>
              <a:latin typeface="Google Sans"/>
            </a:endParaRPr>
          </a:p>
          <a:p>
            <a:pPr lvl="1"/>
            <a:r>
              <a:rPr lang="vi-VN" b="0" i="0" dirty="0">
                <a:solidFill>
                  <a:srgbClr val="1F1F1F"/>
                </a:solidFill>
                <a:effectLst/>
                <a:latin typeface="Google Sans"/>
              </a:rPr>
              <a:t>Graph database: Lưu trữ dữ liệu dưới dạng nút và cạnh, mô tả mối quan hệ giữa các thực thể.</a:t>
            </a:r>
          </a:p>
          <a:p>
            <a:pPr lvl="1"/>
            <a:endParaRPr lang="en-US" b="0" i="0" dirty="0">
              <a:solidFill>
                <a:srgbClr val="1F1F1F"/>
              </a:solidFill>
              <a:effectLst/>
              <a:latin typeface="Google Sans"/>
            </a:endParaRPr>
          </a:p>
          <a:p>
            <a:endParaRPr lang="en-US" dirty="0"/>
          </a:p>
        </p:txBody>
      </p:sp>
    </p:spTree>
    <p:extLst>
      <p:ext uri="{BB962C8B-B14F-4D97-AF65-F5344CB8AC3E}">
        <p14:creationId xmlns:p14="http://schemas.microsoft.com/office/powerpoint/2010/main" val="351344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4BD5-0B60-108F-2CAC-6595BFF43D4E}"/>
              </a:ext>
            </a:extLst>
          </p:cNvPr>
          <p:cNvSpPr>
            <a:spLocks noGrp="1"/>
          </p:cNvSpPr>
          <p:nvPr>
            <p:ph type="title"/>
          </p:nvPr>
        </p:nvSpPr>
        <p:spPr/>
        <p:txBody>
          <a:bodyPr/>
          <a:lstStyle/>
          <a:p>
            <a:r>
              <a:rPr lang="vi-VN" b="0" i="0" dirty="0">
                <a:solidFill>
                  <a:srgbClr val="1F1F1F"/>
                </a:solidFill>
                <a:effectLst/>
                <a:latin typeface="Google Sans"/>
              </a:rPr>
              <a:t>Ưu điểm và nhược điểm của NoSQL</a:t>
            </a:r>
            <a:endParaRPr lang="en-US" dirty="0"/>
          </a:p>
        </p:txBody>
      </p:sp>
      <p:sp>
        <p:nvSpPr>
          <p:cNvPr id="3" name="Content Placeholder 2">
            <a:extLst>
              <a:ext uri="{FF2B5EF4-FFF2-40B4-BE49-F238E27FC236}">
                <a16:creationId xmlns:a16="http://schemas.microsoft.com/office/drawing/2014/main" id="{B4490F37-3D6B-1F68-56CB-3E2E4D0EC2B3}"/>
              </a:ext>
            </a:extLst>
          </p:cNvPr>
          <p:cNvSpPr>
            <a:spLocks noGrp="1"/>
          </p:cNvSpPr>
          <p:nvPr>
            <p:ph idx="1"/>
          </p:nvPr>
        </p:nvSpPr>
        <p:spPr/>
        <p:txBody>
          <a:bodyPr/>
          <a:lstStyle/>
          <a:p>
            <a:pPr algn="l"/>
            <a:r>
              <a:rPr lang="vi-VN" b="0" i="0" dirty="0">
                <a:solidFill>
                  <a:srgbClr val="1F1F1F"/>
                </a:solidFill>
                <a:effectLst/>
                <a:latin typeface="Google Sans"/>
              </a:rPr>
              <a:t>Ưu điểm:</a:t>
            </a:r>
          </a:p>
          <a:p>
            <a:pPr lvl="1"/>
            <a:r>
              <a:rPr lang="vi-VN" b="0" i="0" dirty="0">
                <a:solidFill>
                  <a:srgbClr val="1F1F1F"/>
                </a:solidFill>
                <a:effectLst/>
                <a:latin typeface="Google Sans"/>
              </a:rPr>
              <a:t>Khả năng mở rộng cao: NoSQL thường được thiết kế để mở rộng theo chiều ngang, có nghĩa là chúng có thể được mở rộng bằng cách thêm nhiều máy chủ.</a:t>
            </a:r>
          </a:p>
          <a:p>
            <a:pPr lvl="1"/>
            <a:r>
              <a:rPr lang="vi-VN" b="0" i="0" dirty="0">
                <a:solidFill>
                  <a:srgbClr val="1F1F1F"/>
                </a:solidFill>
                <a:effectLst/>
                <a:latin typeface="Google Sans"/>
              </a:rPr>
              <a:t>Hiệu suất cao: NoSQL thường được tối ưu hóa cho các loại truy vấn cụ thể, có thể dẫn đến hiệu suất tốt hơn so với cơ sở dữ liệu quan hệ cho một số khối lượng công việc.</a:t>
            </a:r>
          </a:p>
          <a:p>
            <a:pPr lvl="1"/>
            <a:r>
              <a:rPr lang="vi-VN" b="0" i="0" dirty="0">
                <a:solidFill>
                  <a:srgbClr val="1F1F1F"/>
                </a:solidFill>
                <a:effectLst/>
                <a:latin typeface="Google Sans"/>
              </a:rPr>
              <a:t>Tính linh hoạt: NoSQL thường có mô hình dữ liệu linh hoạt cho phép bạn lưu trữ và truy vấn dữ liệu theo cách phù hợp nhất với nhu cầu của bạn.</a:t>
            </a:r>
          </a:p>
          <a:p>
            <a:endParaRPr lang="en-US" dirty="0"/>
          </a:p>
        </p:txBody>
      </p:sp>
    </p:spTree>
    <p:extLst>
      <p:ext uri="{BB962C8B-B14F-4D97-AF65-F5344CB8AC3E}">
        <p14:creationId xmlns:p14="http://schemas.microsoft.com/office/powerpoint/2010/main" val="204999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9B34-D9FB-69C4-A2CD-5EDDCD7969FC}"/>
              </a:ext>
            </a:extLst>
          </p:cNvPr>
          <p:cNvSpPr>
            <a:spLocks noGrp="1"/>
          </p:cNvSpPr>
          <p:nvPr>
            <p:ph type="title"/>
          </p:nvPr>
        </p:nvSpPr>
        <p:spPr/>
        <p:txBody>
          <a:bodyPr/>
          <a:lstStyle/>
          <a:p>
            <a:r>
              <a:rPr lang="vi-VN" b="0" i="0" dirty="0">
                <a:solidFill>
                  <a:srgbClr val="1F1F1F"/>
                </a:solidFill>
                <a:effectLst/>
                <a:latin typeface="Google Sans"/>
              </a:rPr>
              <a:t>Ưu điểm và nhược điểm của NoSQL</a:t>
            </a:r>
            <a:endParaRPr lang="en-US" dirty="0"/>
          </a:p>
        </p:txBody>
      </p:sp>
      <p:sp>
        <p:nvSpPr>
          <p:cNvPr id="3" name="Content Placeholder 2">
            <a:extLst>
              <a:ext uri="{FF2B5EF4-FFF2-40B4-BE49-F238E27FC236}">
                <a16:creationId xmlns:a16="http://schemas.microsoft.com/office/drawing/2014/main" id="{C14DFBDA-59CD-5B88-EE11-3331DF7EB74A}"/>
              </a:ext>
            </a:extLst>
          </p:cNvPr>
          <p:cNvSpPr>
            <a:spLocks noGrp="1"/>
          </p:cNvSpPr>
          <p:nvPr>
            <p:ph idx="1"/>
          </p:nvPr>
        </p:nvSpPr>
        <p:spPr/>
        <p:txBody>
          <a:bodyPr/>
          <a:lstStyle/>
          <a:p>
            <a:pPr algn="l"/>
            <a:r>
              <a:rPr lang="vi-VN" b="0" i="0" dirty="0">
                <a:solidFill>
                  <a:srgbClr val="1F1F1F"/>
                </a:solidFill>
                <a:effectLst/>
                <a:latin typeface="Google Sans"/>
              </a:rPr>
              <a:t>Nhược điểm:</a:t>
            </a:r>
          </a:p>
          <a:p>
            <a:pPr lvl="1"/>
            <a:r>
              <a:rPr lang="vi-VN" b="0" i="0" dirty="0">
                <a:solidFill>
                  <a:srgbClr val="1F1F1F"/>
                </a:solidFill>
                <a:effectLst/>
                <a:latin typeface="Google Sans"/>
              </a:rPr>
              <a:t>Thiếu tiêu chuẩn hóa: Không có tiêu chuẩn duy nhất nào cho NoSQL, điều này có thể khiến việc di chuyển giữa các hệ thống khác nhau trở nên khó khăn.</a:t>
            </a:r>
          </a:p>
          <a:p>
            <a:pPr lvl="1"/>
            <a:r>
              <a:rPr lang="vi-VN" b="0" i="0" dirty="0">
                <a:solidFill>
                  <a:srgbClr val="1F1F1F"/>
                </a:solidFill>
                <a:effectLst/>
                <a:latin typeface="Google Sans"/>
              </a:rPr>
              <a:t>Có thể khó học và sử dụng: NoSQL có thể có các khái niệm và thuật ngữ khác với cơ sở dữ liệu quan hệ.</a:t>
            </a:r>
          </a:p>
          <a:p>
            <a:endParaRPr lang="en-US" dirty="0"/>
          </a:p>
        </p:txBody>
      </p:sp>
    </p:spTree>
    <p:extLst>
      <p:ext uri="{BB962C8B-B14F-4D97-AF65-F5344CB8AC3E}">
        <p14:creationId xmlns:p14="http://schemas.microsoft.com/office/powerpoint/2010/main" val="364109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59BC-5CA9-4D7F-7497-C51A37211CD9}"/>
              </a:ext>
            </a:extLst>
          </p:cNvPr>
          <p:cNvSpPr>
            <a:spLocks noGrp="1"/>
          </p:cNvSpPr>
          <p:nvPr>
            <p:ph type="title"/>
          </p:nvPr>
        </p:nvSpPr>
        <p:spPr/>
        <p:txBody>
          <a:bodyPr/>
          <a:lstStyle/>
          <a:p>
            <a:r>
              <a:rPr lang="en-US" b="0" i="0" dirty="0" err="1">
                <a:solidFill>
                  <a:srgbClr val="1F1F1F"/>
                </a:solidFill>
                <a:effectLst/>
                <a:latin typeface="Google Sans"/>
              </a:rPr>
              <a:t>Ứng</a:t>
            </a:r>
            <a:r>
              <a:rPr lang="en-US" b="0" i="0" dirty="0">
                <a:solidFill>
                  <a:srgbClr val="1F1F1F"/>
                </a:solidFill>
                <a:effectLst/>
                <a:latin typeface="Google Sans"/>
              </a:rPr>
              <a:t> </a:t>
            </a:r>
            <a:r>
              <a:rPr lang="en-US" b="0" i="0" dirty="0" err="1">
                <a:solidFill>
                  <a:srgbClr val="1F1F1F"/>
                </a:solidFill>
                <a:effectLst/>
                <a:latin typeface="Google Sans"/>
              </a:rPr>
              <a:t>dụng</a:t>
            </a:r>
            <a:r>
              <a:rPr lang="en-US" b="0" i="0" dirty="0">
                <a:solidFill>
                  <a:srgbClr val="1F1F1F"/>
                </a:solidFill>
                <a:effectLst/>
                <a:latin typeface="Google Sans"/>
              </a:rPr>
              <a:t> </a:t>
            </a:r>
            <a:r>
              <a:rPr lang="en-US" b="0" i="0" dirty="0" err="1">
                <a:solidFill>
                  <a:srgbClr val="1F1F1F"/>
                </a:solidFill>
                <a:effectLst/>
                <a:latin typeface="Google Sans"/>
              </a:rPr>
              <a:t>của</a:t>
            </a:r>
            <a:r>
              <a:rPr lang="en-US" b="0" i="0" dirty="0">
                <a:solidFill>
                  <a:srgbClr val="1F1F1F"/>
                </a:solidFill>
                <a:effectLst/>
                <a:latin typeface="Google Sans"/>
              </a:rPr>
              <a:t> NoSQL</a:t>
            </a:r>
            <a:endParaRPr lang="en-US" dirty="0"/>
          </a:p>
        </p:txBody>
      </p:sp>
      <p:sp>
        <p:nvSpPr>
          <p:cNvPr id="3" name="Content Placeholder 2">
            <a:extLst>
              <a:ext uri="{FF2B5EF4-FFF2-40B4-BE49-F238E27FC236}">
                <a16:creationId xmlns:a16="http://schemas.microsoft.com/office/drawing/2014/main" id="{7196F6F1-CC6F-A479-4D5F-E7569462A0F4}"/>
              </a:ext>
            </a:extLst>
          </p:cNvPr>
          <p:cNvSpPr>
            <a:spLocks noGrp="1"/>
          </p:cNvSpPr>
          <p:nvPr>
            <p:ph idx="1"/>
          </p:nvPr>
        </p:nvSpPr>
        <p:spPr>
          <a:xfrm>
            <a:off x="838200" y="1825625"/>
            <a:ext cx="10515600" cy="3274276"/>
          </a:xfrm>
        </p:spPr>
        <p:txBody>
          <a:bodyPr/>
          <a:lstStyle/>
          <a:p>
            <a:pPr algn="l"/>
            <a:r>
              <a:rPr lang="vi-VN" b="0" i="0" dirty="0">
                <a:solidFill>
                  <a:srgbClr val="1F1F1F"/>
                </a:solidFill>
                <a:effectLst/>
                <a:latin typeface="Google Sans"/>
              </a:rPr>
              <a:t>NoSQL thường được sử dụng cho các ứng dụng yêu cầu khả năng mở rộng cao, hiệu suất cao và tính linh hoạt. Một số ứng dụng phổ biến của NoSQL bao gồm:</a:t>
            </a:r>
          </a:p>
          <a:p>
            <a:pPr lvl="1"/>
            <a:r>
              <a:rPr lang="vi-VN" b="0" i="0" dirty="0">
                <a:solidFill>
                  <a:srgbClr val="1F1F1F"/>
                </a:solidFill>
                <a:effectLst/>
                <a:latin typeface="Google Sans"/>
              </a:rPr>
              <a:t>Ứng dụng web và di động</a:t>
            </a:r>
          </a:p>
          <a:p>
            <a:pPr lvl="1"/>
            <a:r>
              <a:rPr lang="vi-VN" b="0" i="0" dirty="0">
                <a:solidFill>
                  <a:srgbClr val="1F1F1F"/>
                </a:solidFill>
                <a:effectLst/>
                <a:latin typeface="Google Sans"/>
              </a:rPr>
              <a:t>Dữ liệu lớn</a:t>
            </a:r>
          </a:p>
          <a:p>
            <a:pPr lvl="1"/>
            <a:r>
              <a:rPr lang="vi-VN" b="0" i="0" dirty="0">
                <a:solidFill>
                  <a:srgbClr val="1F1F1F"/>
                </a:solidFill>
                <a:effectLst/>
                <a:latin typeface="Google Sans"/>
              </a:rPr>
              <a:t>Máy học</a:t>
            </a:r>
          </a:p>
          <a:p>
            <a:pPr lvl="1"/>
            <a:r>
              <a:rPr lang="vi-VN" b="0" i="0" dirty="0">
                <a:solidFill>
                  <a:srgbClr val="1F1F1F"/>
                </a:solidFill>
                <a:effectLst/>
                <a:latin typeface="Google Sans"/>
              </a:rPr>
              <a:t>Trò chơi</a:t>
            </a:r>
          </a:p>
          <a:p>
            <a:pPr lvl="1"/>
            <a:r>
              <a:rPr lang="vi-VN" b="0" i="0" dirty="0">
                <a:solidFill>
                  <a:srgbClr val="1F1F1F"/>
                </a:solidFill>
                <a:effectLst/>
                <a:latin typeface="Google Sans"/>
              </a:rPr>
              <a:t>Tự động hóa</a:t>
            </a:r>
          </a:p>
          <a:p>
            <a:pPr marL="0" indent="0">
              <a:buNone/>
            </a:pPr>
            <a:endParaRPr lang="en-US" dirty="0"/>
          </a:p>
        </p:txBody>
      </p:sp>
    </p:spTree>
    <p:extLst>
      <p:ext uri="{BB962C8B-B14F-4D97-AF65-F5344CB8AC3E}">
        <p14:creationId xmlns:p14="http://schemas.microsoft.com/office/powerpoint/2010/main" val="52626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F82F-AB88-8270-9E18-04D4C02F13EE}"/>
              </a:ext>
            </a:extLst>
          </p:cNvPr>
          <p:cNvSpPr>
            <a:spLocks noGrp="1"/>
          </p:cNvSpPr>
          <p:nvPr>
            <p:ph type="title"/>
          </p:nvPr>
        </p:nvSpPr>
        <p:spPr>
          <a:xfrm>
            <a:off x="838200" y="2373034"/>
            <a:ext cx="10515600" cy="1322273"/>
          </a:xfrm>
        </p:spPr>
        <p:txBody>
          <a:bodyPr/>
          <a:lstStyle/>
          <a:p>
            <a:pPr algn="ctr"/>
            <a:r>
              <a:rPr lang="en-US" dirty="0"/>
              <a:t>THANK YOU!!!</a:t>
            </a:r>
          </a:p>
        </p:txBody>
      </p:sp>
    </p:spTree>
    <p:extLst>
      <p:ext uri="{BB962C8B-B14F-4D97-AF65-F5344CB8AC3E}">
        <p14:creationId xmlns:p14="http://schemas.microsoft.com/office/powerpoint/2010/main" val="238853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501</Words>
  <Application>Microsoft Office PowerPoint</Application>
  <PresentationFormat>Màn hình rộng</PresentationFormat>
  <Paragraphs>36</Paragraphs>
  <Slides>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8</vt:i4>
      </vt:variant>
    </vt:vector>
  </HeadingPairs>
  <TitlesOfParts>
    <vt:vector size="13" baseType="lpstr">
      <vt:lpstr>Arial</vt:lpstr>
      <vt:lpstr>Calibri</vt:lpstr>
      <vt:lpstr>Calibri Light</vt:lpstr>
      <vt:lpstr>Google Sans</vt:lpstr>
      <vt:lpstr>Office Theme</vt:lpstr>
      <vt:lpstr>Đề tài: Tổng Quan về NoQSL</vt:lpstr>
      <vt:lpstr>NoSQL là gì?</vt:lpstr>
      <vt:lpstr>NoSQL có gì khác với SQL</vt:lpstr>
      <vt:lpstr>Các loại NoSQL</vt:lpstr>
      <vt:lpstr>Ưu điểm và nhược điểm của NoSQL</vt:lpstr>
      <vt:lpstr>Ưu điểm và nhược điểm của NoSQL</vt:lpstr>
      <vt:lpstr>Ứng dụng của NoSQL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Tổng Quan về NoQSL</dc:title>
  <dc:creator>Vũ Tấn Phát</dc:creator>
  <cp:lastModifiedBy>Hiếu Nguyễn</cp:lastModifiedBy>
  <cp:revision>2</cp:revision>
  <dcterms:created xsi:type="dcterms:W3CDTF">2023-09-20T07:41:44Z</dcterms:created>
  <dcterms:modified xsi:type="dcterms:W3CDTF">2023-09-20T13:54:01Z</dcterms:modified>
</cp:coreProperties>
</file>