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9" r:id="rId12"/>
    <p:sldId id="448" r:id="rId13"/>
    <p:sldId id="450" r:id="rId14"/>
    <p:sldId id="451" r:id="rId15"/>
    <p:sldId id="485" r:id="rId16"/>
    <p:sldId id="456" r:id="rId17"/>
    <p:sldId id="453" r:id="rId18"/>
    <p:sldId id="458" r:id="rId19"/>
    <p:sldId id="457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54" r:id="rId47"/>
    <p:sldId id="486" r:id="rId48"/>
    <p:sldId id="48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501" r:id="rId57"/>
    <p:sldId id="495" r:id="rId58"/>
    <p:sldId id="496" r:id="rId59"/>
    <p:sldId id="497" r:id="rId60"/>
    <p:sldId id="498" r:id="rId61"/>
    <p:sldId id="499" r:id="rId62"/>
    <p:sldId id="500" r:id="rId63"/>
    <p:sldId id="502" r:id="rId64"/>
    <p:sldId id="503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16" r:id="rId77"/>
    <p:sldId id="517" r:id="rId78"/>
    <p:sldId id="518" r:id="rId79"/>
    <p:sldId id="520" r:id="rId80"/>
    <p:sldId id="521" r:id="rId81"/>
    <p:sldId id="522" r:id="rId82"/>
    <p:sldId id="525" r:id="rId83"/>
    <p:sldId id="527" r:id="rId84"/>
    <p:sldId id="526" r:id="rId85"/>
    <p:sldId id="528" r:id="rId86"/>
    <p:sldId id="529" r:id="rId87"/>
    <p:sldId id="530" r:id="rId88"/>
    <p:sldId id="531" r:id="rId89"/>
    <p:sldId id="532" r:id="rId90"/>
    <p:sldId id="533" r:id="rId91"/>
    <p:sldId id="534" r:id="rId92"/>
    <p:sldId id="535" r:id="rId93"/>
    <p:sldId id="536" r:id="rId94"/>
    <p:sldId id="537" r:id="rId95"/>
    <p:sldId id="538" r:id="rId96"/>
    <p:sldId id="539" r:id="rId97"/>
    <p:sldId id="540" r:id="rId98"/>
    <p:sldId id="541" r:id="rId99"/>
    <p:sldId id="542" r:id="rId100"/>
    <p:sldId id="543" r:id="rId101"/>
    <p:sldId id="544" r:id="rId102"/>
    <p:sldId id="545" r:id="rId103"/>
    <p:sldId id="546" r:id="rId104"/>
    <p:sldId id="547" r:id="rId105"/>
    <p:sldId id="548" r:id="rId106"/>
    <p:sldId id="549" r:id="rId107"/>
    <p:sldId id="550" r:id="rId108"/>
    <p:sldId id="551" r:id="rId109"/>
    <p:sldId id="552" r:id="rId110"/>
    <p:sldId id="553" r:id="rId111"/>
    <p:sldId id="554" r:id="rId112"/>
    <p:sldId id="555" r:id="rId113"/>
    <p:sldId id="562" r:id="rId114"/>
    <p:sldId id="563" r:id="rId115"/>
    <p:sldId id="564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574" r:id="rId126"/>
    <p:sldId id="575" r:id="rId127"/>
    <p:sldId id="576" r:id="rId128"/>
    <p:sldId id="577" r:id="rId129"/>
    <p:sldId id="578" r:id="rId130"/>
    <p:sldId id="579" r:id="rId131"/>
    <p:sldId id="580" r:id="rId132"/>
    <p:sldId id="581" r:id="rId133"/>
    <p:sldId id="582" r:id="rId134"/>
    <p:sldId id="583" r:id="rId135"/>
    <p:sldId id="584" r:id="rId136"/>
    <p:sldId id="585" r:id="rId137"/>
    <p:sldId id="586" r:id="rId138"/>
    <p:sldId id="587" r:id="rId139"/>
    <p:sldId id="588" r:id="rId140"/>
    <p:sldId id="589" r:id="rId141"/>
    <p:sldId id="590" r:id="rId142"/>
    <p:sldId id="591" r:id="rId143"/>
    <p:sldId id="592" r:id="rId144"/>
    <p:sldId id="593" r:id="rId145"/>
    <p:sldId id="594" r:id="rId146"/>
    <p:sldId id="595" r:id="rId147"/>
    <p:sldId id="596" r:id="rId148"/>
    <p:sldId id="597" r:id="rId149"/>
    <p:sldId id="598" r:id="rId150"/>
    <p:sldId id="599" r:id="rId151"/>
    <p:sldId id="600" r:id="rId152"/>
    <p:sldId id="601" r:id="rId153"/>
    <p:sldId id="602" r:id="rId154"/>
    <p:sldId id="603" r:id="rId155"/>
    <p:sldId id="604" r:id="rId156"/>
    <p:sldId id="605" r:id="rId157"/>
    <p:sldId id="606" r:id="rId158"/>
    <p:sldId id="607" r:id="rId159"/>
    <p:sldId id="608" r:id="rId160"/>
    <p:sldId id="609" r:id="rId161"/>
    <p:sldId id="611" r:id="rId162"/>
    <p:sldId id="613" r:id="rId163"/>
    <p:sldId id="612" r:id="rId164"/>
    <p:sldId id="614" r:id="rId165"/>
    <p:sldId id="616" r:id="rId166"/>
    <p:sldId id="617" r:id="rId167"/>
    <p:sldId id="618" r:id="rId168"/>
    <p:sldId id="619" r:id="rId169"/>
    <p:sldId id="620" r:id="rId170"/>
    <p:sldId id="621" r:id="rId171"/>
    <p:sldId id="622" r:id="rId172"/>
    <p:sldId id="623" r:id="rId173"/>
    <p:sldId id="624" r:id="rId1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commentAuthors" Target="commentAuthor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3B75498-9B23-4CB1-825A-953A813C0ED0}"/>
              </a:ext>
            </a:extLst>
          </p:cNvPr>
          <p:cNvSpPr txBox="1"/>
          <p:nvPr/>
        </p:nvSpPr>
        <p:spPr>
          <a:xfrm>
            <a:off x="4156020" y="1671439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 		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1FFED-D2AB-4A8E-8991-06B97779EE4D}"/>
              </a:ext>
            </a:extLst>
          </p:cNvPr>
          <p:cNvSpPr txBox="1"/>
          <p:nvPr/>
        </p:nvSpPr>
        <p:spPr>
          <a:xfrm>
            <a:off x="3859338" y="2416509"/>
            <a:ext cx="62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	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67F73-4FC2-424D-BFC3-DC63BFD9DC4E}"/>
              </a:ext>
            </a:extLst>
          </p:cNvPr>
          <p:cNvSpPr txBox="1"/>
          <p:nvPr/>
        </p:nvSpPr>
        <p:spPr>
          <a:xfrm>
            <a:off x="3248338" y="4444232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 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760F5-62E3-42FB-94AA-79C8CD274B87}"/>
              </a:ext>
            </a:extLst>
          </p:cNvPr>
          <p:cNvSpPr/>
          <p:nvPr/>
        </p:nvSpPr>
        <p:spPr>
          <a:xfrm>
            <a:off x="5180513" y="155850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8DF796-B11D-49F8-B2A9-87785C56A290}"/>
              </a:ext>
            </a:extLst>
          </p:cNvPr>
          <p:cNvSpPr/>
          <p:nvPr/>
        </p:nvSpPr>
        <p:spPr>
          <a:xfrm>
            <a:off x="4375825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CABD6-2109-42C5-B0B2-209A358EDB0F}"/>
              </a:ext>
            </a:extLst>
          </p:cNvPr>
          <p:cNvCxnSpPr/>
          <p:nvPr/>
        </p:nvCxnSpPr>
        <p:spPr>
          <a:xfrm flipH="1">
            <a:off x="4922795" y="20627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4160D-AA36-4036-B900-273575B7DE20}"/>
              </a:ext>
            </a:extLst>
          </p:cNvPr>
          <p:cNvSpPr/>
          <p:nvPr/>
        </p:nvSpPr>
        <p:spPr>
          <a:xfrm>
            <a:off x="4916890" y="426428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3097B-C475-4612-AD33-36A45C97E087}"/>
              </a:ext>
            </a:extLst>
          </p:cNvPr>
          <p:cNvCxnSpPr/>
          <p:nvPr/>
        </p:nvCxnSpPr>
        <p:spPr>
          <a:xfrm>
            <a:off x="4853762" y="4014188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CDD446-BD8D-4D4C-B6A4-9C195C70084B}"/>
              </a:ext>
            </a:extLst>
          </p:cNvPr>
          <p:cNvSpPr/>
          <p:nvPr/>
        </p:nvSpPr>
        <p:spPr>
          <a:xfrm>
            <a:off x="5982203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404F8B-8AFC-4369-897B-F9972CF5EB07}"/>
              </a:ext>
            </a:extLst>
          </p:cNvPr>
          <p:cNvCxnSpPr/>
          <p:nvPr/>
        </p:nvCxnSpPr>
        <p:spPr>
          <a:xfrm>
            <a:off x="5772138" y="2062781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A3659-B6C3-4B97-B9D8-4E3A61B0FBB9}"/>
              </a:ext>
            </a:extLst>
          </p:cNvPr>
          <p:cNvCxnSpPr/>
          <p:nvPr/>
        </p:nvCxnSpPr>
        <p:spPr>
          <a:xfrm flipH="1">
            <a:off x="4020406" y="400219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AEA8F5-164C-49A9-9B21-BC4E6D40EB34}"/>
              </a:ext>
            </a:extLst>
          </p:cNvPr>
          <p:cNvSpPr/>
          <p:nvPr/>
        </p:nvSpPr>
        <p:spPr>
          <a:xfrm>
            <a:off x="3546667" y="426799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5C3A3-4D06-49DA-AD6B-DB397808B6EE}"/>
              </a:ext>
            </a:extLst>
          </p:cNvPr>
          <p:cNvSpPr txBox="1"/>
          <p:nvPr/>
        </p:nvSpPr>
        <p:spPr>
          <a:xfrm>
            <a:off x="5395112" y="32683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322227-31E7-4453-BA1B-55CDCE2A7E6D}"/>
              </a:ext>
            </a:extLst>
          </p:cNvPr>
          <p:cNvSpPr/>
          <p:nvPr/>
        </p:nvSpPr>
        <p:spPr>
          <a:xfrm>
            <a:off x="7142361" y="429150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142EC9-CBE2-428D-91DA-47322052E19C}"/>
              </a:ext>
            </a:extLst>
          </p:cNvPr>
          <p:cNvCxnSpPr/>
          <p:nvPr/>
        </p:nvCxnSpPr>
        <p:spPr>
          <a:xfrm>
            <a:off x="7079233" y="4041407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F2F6EA-D4D9-4AAD-993A-CC4236ED2752}"/>
              </a:ext>
            </a:extLst>
          </p:cNvPr>
          <p:cNvCxnSpPr/>
          <p:nvPr/>
        </p:nvCxnSpPr>
        <p:spPr>
          <a:xfrm flipH="1">
            <a:off x="6245877" y="4029414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48531B-5605-40A5-935C-620C7D66CDEB}"/>
              </a:ext>
            </a:extLst>
          </p:cNvPr>
          <p:cNvSpPr/>
          <p:nvPr/>
        </p:nvSpPr>
        <p:spPr>
          <a:xfrm>
            <a:off x="5772138" y="429521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123CED-0F11-4169-B3E9-36FA193CDF39}"/>
              </a:ext>
            </a:extLst>
          </p:cNvPr>
          <p:cNvSpPr/>
          <p:nvPr/>
        </p:nvSpPr>
        <p:spPr>
          <a:xfrm>
            <a:off x="2706726" y="5483767"/>
            <a:ext cx="6567996" cy="9668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height of a tree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 number of edges on the longest downward path between the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root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leaf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node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number of layers the tree contains.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895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0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946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33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581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717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72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728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624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8684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7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3B75498-9B23-4CB1-825A-953A813C0ED0}"/>
              </a:ext>
            </a:extLst>
          </p:cNvPr>
          <p:cNvSpPr txBox="1"/>
          <p:nvPr/>
        </p:nvSpPr>
        <p:spPr>
          <a:xfrm>
            <a:off x="4156020" y="1671439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 		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1FFED-D2AB-4A8E-8991-06B97779EE4D}"/>
              </a:ext>
            </a:extLst>
          </p:cNvPr>
          <p:cNvSpPr txBox="1"/>
          <p:nvPr/>
        </p:nvSpPr>
        <p:spPr>
          <a:xfrm>
            <a:off x="3859338" y="2416509"/>
            <a:ext cx="62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	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67F73-4FC2-424D-BFC3-DC63BFD9DC4E}"/>
              </a:ext>
            </a:extLst>
          </p:cNvPr>
          <p:cNvSpPr txBox="1"/>
          <p:nvPr/>
        </p:nvSpPr>
        <p:spPr>
          <a:xfrm>
            <a:off x="3248338" y="4444232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 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760F5-62E3-42FB-94AA-79C8CD274B87}"/>
              </a:ext>
            </a:extLst>
          </p:cNvPr>
          <p:cNvSpPr/>
          <p:nvPr/>
        </p:nvSpPr>
        <p:spPr>
          <a:xfrm>
            <a:off x="5180513" y="155850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8DF796-B11D-49F8-B2A9-87785C56A290}"/>
              </a:ext>
            </a:extLst>
          </p:cNvPr>
          <p:cNvSpPr/>
          <p:nvPr/>
        </p:nvSpPr>
        <p:spPr>
          <a:xfrm>
            <a:off x="4375825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CABD6-2109-42C5-B0B2-209A358EDB0F}"/>
              </a:ext>
            </a:extLst>
          </p:cNvPr>
          <p:cNvCxnSpPr/>
          <p:nvPr/>
        </p:nvCxnSpPr>
        <p:spPr>
          <a:xfrm flipH="1">
            <a:off x="4922795" y="20627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4160D-AA36-4036-B900-273575B7DE20}"/>
              </a:ext>
            </a:extLst>
          </p:cNvPr>
          <p:cNvSpPr/>
          <p:nvPr/>
        </p:nvSpPr>
        <p:spPr>
          <a:xfrm>
            <a:off x="4916890" y="426428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3097B-C475-4612-AD33-36A45C97E087}"/>
              </a:ext>
            </a:extLst>
          </p:cNvPr>
          <p:cNvCxnSpPr/>
          <p:nvPr/>
        </p:nvCxnSpPr>
        <p:spPr>
          <a:xfrm>
            <a:off x="4853762" y="4014188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CDD446-BD8D-4D4C-B6A4-9C195C70084B}"/>
              </a:ext>
            </a:extLst>
          </p:cNvPr>
          <p:cNvSpPr/>
          <p:nvPr/>
        </p:nvSpPr>
        <p:spPr>
          <a:xfrm>
            <a:off x="5982203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404F8B-8AFC-4369-897B-F9972CF5EB07}"/>
              </a:ext>
            </a:extLst>
          </p:cNvPr>
          <p:cNvCxnSpPr/>
          <p:nvPr/>
        </p:nvCxnSpPr>
        <p:spPr>
          <a:xfrm>
            <a:off x="5772138" y="2062781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A3659-B6C3-4B97-B9D8-4E3A61B0FBB9}"/>
              </a:ext>
            </a:extLst>
          </p:cNvPr>
          <p:cNvCxnSpPr/>
          <p:nvPr/>
        </p:nvCxnSpPr>
        <p:spPr>
          <a:xfrm flipH="1">
            <a:off x="4020406" y="400219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AEA8F5-164C-49A9-9B21-BC4E6D40EB34}"/>
              </a:ext>
            </a:extLst>
          </p:cNvPr>
          <p:cNvSpPr/>
          <p:nvPr/>
        </p:nvSpPr>
        <p:spPr>
          <a:xfrm>
            <a:off x="3546667" y="426799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5C3A3-4D06-49DA-AD6B-DB397808B6EE}"/>
              </a:ext>
            </a:extLst>
          </p:cNvPr>
          <p:cNvSpPr txBox="1"/>
          <p:nvPr/>
        </p:nvSpPr>
        <p:spPr>
          <a:xfrm>
            <a:off x="5395112" y="32683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322227-31E7-4453-BA1B-55CDCE2A7E6D}"/>
              </a:ext>
            </a:extLst>
          </p:cNvPr>
          <p:cNvSpPr/>
          <p:nvPr/>
        </p:nvSpPr>
        <p:spPr>
          <a:xfrm>
            <a:off x="7142361" y="429150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142EC9-CBE2-428D-91DA-47322052E19C}"/>
              </a:ext>
            </a:extLst>
          </p:cNvPr>
          <p:cNvCxnSpPr/>
          <p:nvPr/>
        </p:nvCxnSpPr>
        <p:spPr>
          <a:xfrm>
            <a:off x="7079233" y="4041407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F2F6EA-D4D9-4AAD-993A-CC4236ED2752}"/>
              </a:ext>
            </a:extLst>
          </p:cNvPr>
          <p:cNvCxnSpPr/>
          <p:nvPr/>
        </p:nvCxnSpPr>
        <p:spPr>
          <a:xfrm flipH="1">
            <a:off x="6245877" y="4029414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48531B-5605-40A5-935C-620C7D66CDEB}"/>
              </a:ext>
            </a:extLst>
          </p:cNvPr>
          <p:cNvSpPr/>
          <p:nvPr/>
        </p:nvSpPr>
        <p:spPr>
          <a:xfrm>
            <a:off x="5772138" y="429521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99471-8BC2-4252-B755-344813E1765B}"/>
              </a:ext>
            </a:extLst>
          </p:cNvPr>
          <p:cNvSpPr txBox="1"/>
          <p:nvPr/>
        </p:nvSpPr>
        <p:spPr>
          <a:xfrm>
            <a:off x="158196" y="5539385"/>
            <a:ext cx="421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there in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binary search tree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height?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25097-5D62-4F49-909A-838E1A66DE3A}"/>
              </a:ext>
            </a:extLst>
          </p:cNvPr>
          <p:cNvSpPr txBox="1"/>
          <p:nvPr/>
        </p:nvSpPr>
        <p:spPr>
          <a:xfrm>
            <a:off x="4670582" y="5296092"/>
            <a:ext cx="1670649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accent1">
                    <a:lumMod val="75000"/>
                  </a:schemeClr>
                </a:solidFill>
              </a:rPr>
              <a:t>h-1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= 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hu-HU" b="1" baseline="30000" dirty="0">
                <a:solidFill>
                  <a:schemeClr val="accent1">
                    <a:lumMod val="75000"/>
                  </a:schemeClr>
                </a:solidFill>
              </a:rPr>
              <a:t>h-1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= 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 = 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 + 1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 = O(logN)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02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243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84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8962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2203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7444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251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411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347CB-7E27-4FCA-B022-ADE668756054}"/>
              </a:ext>
            </a:extLst>
          </p:cNvPr>
          <p:cNvSpPr/>
          <p:nvPr/>
        </p:nvSpPr>
        <p:spPr>
          <a:xfrm>
            <a:off x="8142057" y="42510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1631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347CB-7E27-4FCA-B022-ADE668756054}"/>
              </a:ext>
            </a:extLst>
          </p:cNvPr>
          <p:cNvSpPr/>
          <p:nvPr/>
        </p:nvSpPr>
        <p:spPr>
          <a:xfrm>
            <a:off x="8142057" y="42510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B5FD14-FF42-4436-A95C-88B98B24A16A}"/>
              </a:ext>
            </a:extLst>
          </p:cNvPr>
          <p:cNvSpPr/>
          <p:nvPr/>
        </p:nvSpPr>
        <p:spPr>
          <a:xfrm>
            <a:off x="5715959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6569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logarithmic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valid only when the tree structure is balanced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keep the height of a tree at a minimum which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h=logN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tree structure may became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the number of nodes significantly differ in the subtrees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tree is imbalanced so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h=logN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 is no more valid then the operations’ running time is no more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15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09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3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985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586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60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873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06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818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7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35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D15CD1-CE2F-4D2F-9126-3ADAE28C0285}"/>
              </a:ext>
            </a:extLst>
          </p:cNvPr>
          <p:cNvSpPr/>
          <p:nvPr/>
        </p:nvSpPr>
        <p:spPr>
          <a:xfrm>
            <a:off x="3408221" y="2135675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49BD4-2CD0-4B5B-A310-2B5D0D4D0FE7}"/>
              </a:ext>
            </a:extLst>
          </p:cNvPr>
          <p:cNvSpPr/>
          <p:nvPr/>
        </p:nvSpPr>
        <p:spPr>
          <a:xfrm>
            <a:off x="2603533" y="2848090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871EEC-5B4F-4807-91E0-67F97486AD0C}"/>
              </a:ext>
            </a:extLst>
          </p:cNvPr>
          <p:cNvCxnSpPr/>
          <p:nvPr/>
        </p:nvCxnSpPr>
        <p:spPr>
          <a:xfrm flipH="1">
            <a:off x="3150503" y="2639956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86291-F7F6-4CF3-94D3-71965B8ED171}"/>
              </a:ext>
            </a:extLst>
          </p:cNvPr>
          <p:cNvCxnSpPr/>
          <p:nvPr/>
        </p:nvCxnSpPr>
        <p:spPr>
          <a:xfrm flipH="1">
            <a:off x="2383728" y="337927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3BCB483-BAE0-4187-83A3-4C9F4FDDA15B}"/>
              </a:ext>
            </a:extLst>
          </p:cNvPr>
          <p:cNvSpPr/>
          <p:nvPr/>
        </p:nvSpPr>
        <p:spPr>
          <a:xfrm>
            <a:off x="1909989" y="3645068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CEA7DF-26A8-47D2-A556-1E483A3B39BB}"/>
              </a:ext>
            </a:extLst>
          </p:cNvPr>
          <p:cNvSpPr/>
          <p:nvPr/>
        </p:nvSpPr>
        <p:spPr>
          <a:xfrm>
            <a:off x="7602859" y="213567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EEBAEE-AFCC-477C-B489-F84311BD2506}"/>
              </a:ext>
            </a:extLst>
          </p:cNvPr>
          <p:cNvSpPr/>
          <p:nvPr/>
        </p:nvSpPr>
        <p:spPr>
          <a:xfrm>
            <a:off x="6798171" y="284809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B4CB3C-0011-4C1E-92F5-1C37E71340AC}"/>
              </a:ext>
            </a:extLst>
          </p:cNvPr>
          <p:cNvCxnSpPr/>
          <p:nvPr/>
        </p:nvCxnSpPr>
        <p:spPr>
          <a:xfrm flipH="1">
            <a:off x="7345141" y="2639956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F0F6BF9-CF0E-441B-89EC-2F73EAC21E57}"/>
              </a:ext>
            </a:extLst>
          </p:cNvPr>
          <p:cNvSpPr/>
          <p:nvPr/>
        </p:nvSpPr>
        <p:spPr>
          <a:xfrm>
            <a:off x="7584574" y="3543304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8E0C47-00F4-4723-A7C6-C4448FA9D448}"/>
              </a:ext>
            </a:extLst>
          </p:cNvPr>
          <p:cNvCxnSpPr/>
          <p:nvPr/>
        </p:nvCxnSpPr>
        <p:spPr>
          <a:xfrm>
            <a:off x="7374509" y="339679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D3B273D-03A7-4CE1-9D01-DD5DA82E6684}"/>
              </a:ext>
            </a:extLst>
          </p:cNvPr>
          <p:cNvSpPr/>
          <p:nvPr/>
        </p:nvSpPr>
        <p:spPr>
          <a:xfrm>
            <a:off x="8404549" y="284809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A374E-A07A-4FC4-A68E-9C73CBDC97D8}"/>
              </a:ext>
            </a:extLst>
          </p:cNvPr>
          <p:cNvCxnSpPr/>
          <p:nvPr/>
        </p:nvCxnSpPr>
        <p:spPr>
          <a:xfrm>
            <a:off x="8194484" y="2639956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9A9424-D73B-48E1-AC03-EEA2F94BA4A7}"/>
              </a:ext>
            </a:extLst>
          </p:cNvPr>
          <p:cNvCxnSpPr/>
          <p:nvPr/>
        </p:nvCxnSpPr>
        <p:spPr>
          <a:xfrm flipH="1">
            <a:off x="6578366" y="337927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6CB054-15E1-4074-B8AD-A2B599504E32}"/>
              </a:ext>
            </a:extLst>
          </p:cNvPr>
          <p:cNvSpPr/>
          <p:nvPr/>
        </p:nvSpPr>
        <p:spPr>
          <a:xfrm>
            <a:off x="6104627" y="364506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02639F-8ADD-4E19-8E89-996A01A02289}"/>
              </a:ext>
            </a:extLst>
          </p:cNvPr>
          <p:cNvSpPr/>
          <p:nvPr/>
        </p:nvSpPr>
        <p:spPr>
          <a:xfrm>
            <a:off x="9190952" y="3498879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52BBB-9124-48A4-A425-7F437A1904A0}"/>
              </a:ext>
            </a:extLst>
          </p:cNvPr>
          <p:cNvCxnSpPr/>
          <p:nvPr/>
        </p:nvCxnSpPr>
        <p:spPr>
          <a:xfrm>
            <a:off x="8980887" y="3352371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53DFA0-AABF-49E7-960B-4E64FCF75B95}"/>
              </a:ext>
            </a:extLst>
          </p:cNvPr>
          <p:cNvSpPr txBox="1"/>
          <p:nvPr/>
        </p:nvSpPr>
        <p:spPr>
          <a:xfrm>
            <a:off x="2192375" y="4651186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TREE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B352-73FA-4BCA-8B9C-40EE3B54ABF2}"/>
              </a:ext>
            </a:extLst>
          </p:cNvPr>
          <p:cNvSpPr txBox="1"/>
          <p:nvPr/>
        </p:nvSpPr>
        <p:spPr>
          <a:xfrm>
            <a:off x="7071114" y="4651186"/>
            <a:ext cx="18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TREE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FC38FE-0214-40C9-8460-E41DE87D0D01}"/>
              </a:ext>
            </a:extLst>
          </p:cNvPr>
          <p:cNvSpPr txBox="1"/>
          <p:nvPr/>
        </p:nvSpPr>
        <p:spPr>
          <a:xfrm>
            <a:off x="941327" y="5147108"/>
            <a:ext cx="450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running time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can be reduced to even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complexity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87105-3BB0-4D0D-93F1-E1A3ADD252F8}"/>
              </a:ext>
            </a:extLst>
          </p:cNvPr>
          <p:cNvSpPr txBox="1"/>
          <p:nvPr/>
        </p:nvSpPr>
        <p:spPr>
          <a:xfrm>
            <a:off x="6177617" y="5150012"/>
            <a:ext cx="374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running time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078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8317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7641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5202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8855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4962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6052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4957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6312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C32B7-D7C8-42AB-A512-017251122142}"/>
              </a:ext>
            </a:extLst>
          </p:cNvPr>
          <p:cNvSpPr/>
          <p:nvPr/>
        </p:nvSpPr>
        <p:spPr>
          <a:xfrm>
            <a:off x="8101440" y="4244525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943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C32B7-D7C8-42AB-A512-017251122142}"/>
              </a:ext>
            </a:extLst>
          </p:cNvPr>
          <p:cNvSpPr/>
          <p:nvPr/>
        </p:nvSpPr>
        <p:spPr>
          <a:xfrm>
            <a:off x="8101440" y="4244525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96B33C-246E-40AD-B25D-987233F622D7}"/>
              </a:ext>
            </a:extLst>
          </p:cNvPr>
          <p:cNvSpPr/>
          <p:nvPr/>
        </p:nvSpPr>
        <p:spPr>
          <a:xfrm>
            <a:off x="9087326" y="495922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75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trees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data structures so the aim is to be able to store items efficiently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keeps the keys in sorted order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that lookup and other operations can use the principle of binary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comparison allows the operations to skip over half of the tree, so that each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 time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proportional to the logarithm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number of items stored in the tree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much better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 linear time required to find items by key in an unsorted array but slower than the corresponding operations on hash tables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190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451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804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855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844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185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510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9625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83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856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69706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42338954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52E3F2-E0CE-42F2-B60F-097CFC0B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89135"/>
              </p:ext>
            </p:extLst>
          </p:nvPr>
        </p:nvGraphicFramePr>
        <p:xfrm>
          <a:off x="2032000" y="1838253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AVERAGE-CASE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WORST-CASE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deletion (removal)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7394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9BEED-2E4C-4528-BE04-1BEC0FF66407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918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19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487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789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828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257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FD5B2E-EBD0-4800-A3DD-A8CB5C1A3EDC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B55A58-FAE3-4EF1-BB0E-FEE48323BDB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6533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F244FF-7690-4C21-97D1-60C7CB513981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032B-276C-4B25-A881-71E6A1717CC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3541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8B433-8C3C-486C-8379-5831604FAC76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C3C15-C3C2-48DD-852A-ADEA0AF3B59D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3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9BEED-2E4C-4528-BE04-1BEC0FF66407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58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646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44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8853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050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771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6917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366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6649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658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3761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77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6775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6C9743-8358-4E83-9174-4D9014576E5B}"/>
              </a:ext>
            </a:extLst>
          </p:cNvPr>
          <p:cNvSpPr/>
          <p:nvPr/>
        </p:nvSpPr>
        <p:spPr>
          <a:xfrm>
            <a:off x="3273893" y="443241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DD221C-16FE-4648-9061-1C82499118DE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3829376" y="4176688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0800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8AC09-0806-4655-A994-470E5D1A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21A-1798-48C2-9EEF-0E89ADD8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endParaRPr lang="en-CA" sz="200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BED081E-9BEC-4E37-B36D-59006B00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8" y="552907"/>
            <a:ext cx="8296585" cy="57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9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manipulate the last item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 complexity that is quite fast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manipulate the first item of the data structure fast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 for an arbitrary item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for both data structures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IF THE ARRAY DATA STRUCTURE IS SORTED?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seach for arbitrary item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logaritmic time complexity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concept behind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8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7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4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1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5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0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09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8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62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55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46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D8BB66-411A-4FB0-A7C2-0B00439479D5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5775285" y="3120502"/>
            <a:ext cx="48014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2E10BD-5F1C-4464-A3F8-6D31CDD80A1D}"/>
              </a:ext>
            </a:extLst>
          </p:cNvPr>
          <p:cNvSpPr txBox="1"/>
          <p:nvPr/>
        </p:nvSpPr>
        <p:spPr>
          <a:xfrm>
            <a:off x="7205387" y="2539081"/>
            <a:ext cx="308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IT IS NOT A TREE !!!</a:t>
            </a:r>
            <a:endParaRPr lang="en-GB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82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1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81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4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08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C9024-B974-473D-8380-01377D3D67D0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C43C55-5F24-4BE1-8C34-B36BEE356AF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7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57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2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BC9C3-FBDA-40F0-9FBC-0B38F592F7ED}"/>
              </a:ext>
            </a:extLst>
          </p:cNvPr>
          <p:cNvSpPr txBox="1"/>
          <p:nvPr/>
        </p:nvSpPr>
        <p:spPr>
          <a:xfrm>
            <a:off x="2326149" y="1735743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relationships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2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2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05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11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68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58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66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9FFB4-0978-4FDC-A5D8-27D0FA98150D}"/>
              </a:ext>
            </a:extLst>
          </p:cNvPr>
          <p:cNvSpPr/>
          <p:nvPr/>
        </p:nvSpPr>
        <p:spPr>
          <a:xfrm>
            <a:off x="7288035" y="3615842"/>
            <a:ext cx="1052115" cy="9940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6297-DEE3-4905-9C9B-6DC7DE1369F5}"/>
              </a:ext>
            </a:extLst>
          </p:cNvPr>
          <p:cNvSpPr txBox="1"/>
          <p:nvPr/>
        </p:nvSpPr>
        <p:spPr>
          <a:xfrm>
            <a:off x="5657732" y="4906053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binary search tree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rightmost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tree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5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4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2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5AC2A-57F9-4BF5-B44C-91DC913CC7CD}"/>
              </a:ext>
            </a:extLst>
          </p:cNvPr>
          <p:cNvSpPr txBox="1"/>
          <p:nvPr/>
        </p:nvSpPr>
        <p:spPr>
          <a:xfrm>
            <a:off x="2326149" y="1735743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relationships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7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79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70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9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37CE6-C31B-4AEE-B233-41BB071BF2A1}"/>
              </a:ext>
            </a:extLst>
          </p:cNvPr>
          <p:cNvSpPr/>
          <p:nvPr/>
        </p:nvSpPr>
        <p:spPr>
          <a:xfrm>
            <a:off x="3541815" y="3615842"/>
            <a:ext cx="1052115" cy="9940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65D7D-443A-453C-A0E1-66935A4A6AB4}"/>
              </a:ext>
            </a:extLst>
          </p:cNvPr>
          <p:cNvSpPr txBox="1"/>
          <p:nvPr/>
        </p:nvSpPr>
        <p:spPr>
          <a:xfrm>
            <a:off x="1941168" y="4906053"/>
            <a:ext cx="425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binary search tree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leftmost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tree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0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751563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1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15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12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08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6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92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E8CB4-BF91-47F7-8058-1668468BEB5B}"/>
              </a:ext>
            </a:extLst>
          </p:cNvPr>
          <p:cNvSpPr txBox="1"/>
          <p:nvPr/>
        </p:nvSpPr>
        <p:spPr>
          <a:xfrm>
            <a:off x="3913288" y="5613827"/>
            <a:ext cx="520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just have to notify the parent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child has been removed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the node will be removed by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bage collector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50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86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27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37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056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4B4FC-1CE8-4445-8518-AE6A75F824C6}"/>
              </a:ext>
            </a:extLst>
          </p:cNvPr>
          <p:cNvSpPr txBox="1"/>
          <p:nvPr/>
        </p:nvSpPr>
        <p:spPr>
          <a:xfrm>
            <a:off x="7283952" y="2257356"/>
            <a:ext cx="457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just have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the parent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left (or right) child has been changed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770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451604" y="270549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101332" y="2717124"/>
            <a:ext cx="2092757" cy="6303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890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54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A84075-CD16-44C8-BE2B-4D0EEE9722A4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2600AA-B9F6-4619-A4B1-671A0AB84315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355A5B-1693-456A-99DF-3645771529D1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CD61D9-00A5-45CA-89A5-26F5C7D3CF01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BC7377-3E1F-4BC7-BF38-AE0C8CFBC781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A04A2D8-BDC0-49A6-8BD9-F3F3459E49BE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65E0D0-8D85-4641-96CE-7913424968B7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4250D0-925B-485A-9E71-047D2576D1BB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D9B0E1D-137D-465D-A879-3EB957B1653A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3BE534-5CB5-470E-A8CA-CE5FB4FC09A0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2AEC2E1-20D2-4903-9774-3E9DB195DAB4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6DD8D7-1B21-4657-AD50-625A7EB7A1C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A919D2-BCD3-4E3D-A5C6-E381045D8248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02AD3D9-6246-4B3B-9379-CDF80D044E97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8897E-F2BA-4B5B-8563-C5FCCA887E02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94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62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B1872-70AF-4152-B57E-456597D90E8A}"/>
              </a:ext>
            </a:extLst>
          </p:cNvPr>
          <p:cNvSpPr/>
          <p:nvPr/>
        </p:nvSpPr>
        <p:spPr>
          <a:xfrm>
            <a:off x="6316273" y="3127773"/>
            <a:ext cx="4095482" cy="270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C1031-B348-46BC-BC08-E1BCEECD91C9}"/>
              </a:ext>
            </a:extLst>
          </p:cNvPr>
          <p:cNvSpPr txBox="1"/>
          <p:nvPr/>
        </p:nvSpPr>
        <p:spPr>
          <a:xfrm>
            <a:off x="7684130" y="2220589"/>
            <a:ext cx="299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smallest item in the right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subtree is called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successor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09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458FC-119A-4986-815B-FE505F0EB1C5}"/>
              </a:ext>
            </a:extLst>
          </p:cNvPr>
          <p:cNvSpPr/>
          <p:nvPr/>
        </p:nvSpPr>
        <p:spPr>
          <a:xfrm>
            <a:off x="1780245" y="3130066"/>
            <a:ext cx="4095482" cy="270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51DF3-26BB-45D0-9EE1-07795521CB7A}"/>
              </a:ext>
            </a:extLst>
          </p:cNvPr>
          <p:cNvSpPr txBox="1"/>
          <p:nvPr/>
        </p:nvSpPr>
        <p:spPr>
          <a:xfrm>
            <a:off x="5986309" y="5133607"/>
            <a:ext cx="322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item in the left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subtree is called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predecessor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11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31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9CDA02-753B-4434-B89B-20F0BF9C3CD7}"/>
              </a:ext>
            </a:extLst>
          </p:cNvPr>
          <p:cNvSpPr txBox="1"/>
          <p:nvPr/>
        </p:nvSpPr>
        <p:spPr>
          <a:xfrm>
            <a:off x="4953143" y="5509544"/>
            <a:ext cx="370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how to deal with lea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reduction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92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88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584803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traversal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means visiting every node of the binary search tree exactly once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b="1" dirty="0">
                <a:solidFill>
                  <a:srgbClr val="FFC000"/>
                </a:solidFill>
              </a:rPr>
              <a:t>in-order traversal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</a:t>
            </a: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93578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9D1B-E8FA-46CB-95F2-F4E5E9769DCC}"/>
              </a:ext>
            </a:extLst>
          </p:cNvPr>
          <p:cNvSpPr txBox="1"/>
          <p:nvPr/>
        </p:nvSpPr>
        <p:spPr>
          <a:xfrm>
            <a:off x="838200" y="5226282"/>
            <a:ext cx="1053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EVERY DECISION CAN GET RID OF HALF OF THE DATA (LIKE WITH BINARY SEARCH)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THIS IS HOW WE CAN ACHIEVE O(logN) RUNNING TIME</a:t>
            </a:r>
          </a:p>
        </p:txBody>
      </p:sp>
    </p:spTree>
    <p:extLst>
      <p:ext uri="{BB962C8B-B14F-4D97-AF65-F5344CB8AC3E}">
        <p14:creationId xmlns:p14="http://schemas.microsoft.com/office/powerpoint/2010/main" val="3312285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260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2443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2751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9536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5412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1734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EBE2-C8A6-4DDF-94B4-14EB1EBEBB29}"/>
              </a:ext>
            </a:extLst>
          </p:cNvPr>
          <p:cNvSpPr/>
          <p:nvPr/>
        </p:nvSpPr>
        <p:spPr>
          <a:xfrm>
            <a:off x="4186793" y="497483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1169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EBE2-C8A6-4DDF-94B4-14EB1EBEBB29}"/>
              </a:ext>
            </a:extLst>
          </p:cNvPr>
          <p:cNvSpPr/>
          <p:nvPr/>
        </p:nvSpPr>
        <p:spPr>
          <a:xfrm>
            <a:off x="4186793" y="497483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BA2D96-9D66-43E6-B532-D188A9B866B3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1979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35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73477</TotalTime>
  <Words>4582</Words>
  <Application>Microsoft Office PowerPoint</Application>
  <PresentationFormat>Widescreen</PresentationFormat>
  <Paragraphs>1472</Paragraphs>
  <Slides>173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7" baseType="lpstr">
      <vt:lpstr>Arial</vt:lpstr>
      <vt:lpstr>Calibri</vt:lpstr>
      <vt:lpstr>Calibri Light</vt:lpstr>
      <vt:lpstr>Office Theme</vt:lpstr>
      <vt:lpstr>Binary Search Trees (Algorithms and Data Structures)</vt:lpstr>
      <vt:lpstr>Binary Search Trees</vt:lpstr>
      <vt:lpstr>Trees (Graph Theory)</vt:lpstr>
      <vt:lpstr>Trees (Graph Theory)</vt:lpstr>
      <vt:lpstr>Trees (Graph Theory)</vt:lpstr>
      <vt:lpstr>Trees (Graph Theory)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Trees (Algorithms and Data Structures)</vt:lpstr>
      <vt:lpstr>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Hieu Nguyen</cp:lastModifiedBy>
  <cp:revision>562</cp:revision>
  <dcterms:created xsi:type="dcterms:W3CDTF">2015-02-15T18:13:13Z</dcterms:created>
  <dcterms:modified xsi:type="dcterms:W3CDTF">2021-03-25T02:18:00Z</dcterms:modified>
</cp:coreProperties>
</file>