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89" r:id="rId33"/>
    <p:sldId id="292" r:id="rId34"/>
    <p:sldId id="293" r:id="rId35"/>
    <p:sldId id="296" r:id="rId36"/>
    <p:sldId id="297" r:id="rId37"/>
    <p:sldId id="298" r:id="rId38"/>
    <p:sldId id="259" r:id="rId39"/>
    <p:sldId id="258" r:id="rId40"/>
    <p:sldId id="294" r:id="rId41"/>
    <p:sldId id="295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4" autoAdjust="0"/>
    <p:restoredTop sz="94660"/>
  </p:normalViewPr>
  <p:slideViewPr>
    <p:cSldViewPr snapToGrid="0">
      <p:cViewPr>
        <p:scale>
          <a:sx n="75" d="100"/>
          <a:sy n="75" d="100"/>
        </p:scale>
        <p:origin x="107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D4B3E-56D0-42D4-BAD0-3AE33FEA5C2F}" type="datetimeFigureOut">
              <a:rPr lang="en-US" smtClean="0"/>
              <a:t>2018/12/03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B0EC4-3CE4-4CAB-9A76-3E338AD0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0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2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4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1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0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2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9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0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7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58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7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0EC4-3CE4-4CAB-9A76-3E338AD07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183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449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3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65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65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7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91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0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88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4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5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75B4-3707-49F1-B08E-AE80B9D0F4ED}" type="datetimeFigureOut">
              <a:rPr lang="fr-CA" smtClean="0"/>
              <a:t>2018-12-03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575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9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9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9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7.emf"/><Relationship Id="rId4" Type="http://schemas.openxmlformats.org/officeDocument/2006/relationships/image" Target="../media/image23.emf"/><Relationship Id="rId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3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2.emf"/><Relationship Id="rId4" Type="http://schemas.openxmlformats.org/officeDocument/2006/relationships/image" Target="../media/image9.emf"/><Relationship Id="rId9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8.emf"/><Relationship Id="rId7" Type="http://schemas.openxmlformats.org/officeDocument/2006/relationships/image" Target="../media/image29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11" Type="http://schemas.openxmlformats.org/officeDocument/2006/relationships/image" Target="../media/image11.emf"/><Relationship Id="rId5" Type="http://schemas.openxmlformats.org/officeDocument/2006/relationships/image" Target="../media/image22.emf"/><Relationship Id="rId10" Type="http://schemas.openxmlformats.org/officeDocument/2006/relationships/image" Target="../media/image10.emf"/><Relationship Id="rId4" Type="http://schemas.openxmlformats.org/officeDocument/2006/relationships/image" Target="../media/image23.emf"/><Relationship Id="rId9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29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11" Type="http://schemas.openxmlformats.org/officeDocument/2006/relationships/image" Target="../media/image11.emf"/><Relationship Id="rId5" Type="http://schemas.openxmlformats.org/officeDocument/2006/relationships/image" Target="../media/image22.emf"/><Relationship Id="rId15" Type="http://schemas.openxmlformats.org/officeDocument/2006/relationships/image" Target="../media/image35.emf"/><Relationship Id="rId10" Type="http://schemas.openxmlformats.org/officeDocument/2006/relationships/image" Target="../media/image10.emf"/><Relationship Id="rId4" Type="http://schemas.openxmlformats.org/officeDocument/2006/relationships/image" Target="../media/image23.emf"/><Relationship Id="rId9" Type="http://schemas.openxmlformats.org/officeDocument/2006/relationships/image" Target="../media/image9.emf"/><Relationship Id="rId1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67679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0" y="4643120"/>
            <a:ext cx="6624320" cy="22148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567679" y="1250677"/>
            <a:ext cx="6624320" cy="128797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An Gentle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Introduction to</a:t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Graph Convolution Network</a:t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(GCN)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67680" y="3075887"/>
            <a:ext cx="6624320" cy="1544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onstantia" panose="02030602050306030303" pitchFamily="18" charset="0"/>
              </a:rPr>
              <a:t>Hugh Nguyen</a:t>
            </a:r>
          </a:p>
          <a:p>
            <a:r>
              <a:rPr lang="en-US" sz="2000" dirty="0" smtClean="0">
                <a:latin typeface="Constantia" panose="02030602050306030303" pitchFamily="18" charset="0"/>
              </a:rPr>
              <a:t>Data Scientist Co-op</a:t>
            </a:r>
          </a:p>
          <a:p>
            <a:r>
              <a:rPr lang="en-US" sz="2000" dirty="0" smtClean="0">
                <a:latin typeface="Constantia" panose="02030602050306030303" pitchFamily="18" charset="0"/>
              </a:rPr>
              <a:t>RBC – Joint Security Operations Center</a:t>
            </a:r>
          </a:p>
          <a:p>
            <a:endParaRPr lang="en-US" sz="2000" dirty="0">
              <a:latin typeface="Constantia" panose="02030602050306030303" pitchFamily="18" charset="0"/>
            </a:endParaRPr>
          </a:p>
          <a:p>
            <a:r>
              <a:rPr lang="en-US" sz="2000" dirty="0" smtClean="0">
                <a:latin typeface="Constantia" panose="02030602050306030303" pitchFamily="18" charset="0"/>
              </a:rPr>
              <a:t>Date: 2018/12/06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07" y="2818386"/>
            <a:ext cx="3496022" cy="3389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174" y="869851"/>
            <a:ext cx="1264522" cy="1226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97" y="869850"/>
            <a:ext cx="1264522" cy="1226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875" y="869851"/>
            <a:ext cx="1264522" cy="12264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4755197" y="4704481"/>
            <a:ext cx="1143000" cy="1143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898197" y="2120907"/>
            <a:ext cx="4191000" cy="37265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55197" y="894481"/>
            <a:ext cx="4114800" cy="3810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902223"/>
            <a:ext cx="1264522" cy="12264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637" y="2807223"/>
            <a:ext cx="3474146" cy="33682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4479177" y="3204701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809931" y="2145126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4479175" y="3204701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0437" y="1283223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493303" y="1377967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846636" y="1812822"/>
            <a:ext cx="1038004" cy="173992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468621" y="1830175"/>
            <a:ext cx="1024682" cy="139026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39103" y="1377967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12426" y="1394353"/>
            <a:ext cx="3079348" cy="4184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021328" y="926599"/>
            <a:ext cx="2600849" cy="227810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26216" y="902222"/>
            <a:ext cx="2665558" cy="45232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1844124" y="9000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427" y="1812822"/>
            <a:ext cx="2308124" cy="223858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 bwMode="auto">
          <a:xfrm>
            <a:off x="8679427" y="1812821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501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263" y="980799"/>
            <a:ext cx="2353694" cy="228278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57" y="901382"/>
            <a:ext cx="1264522" cy="12264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57" y="2806382"/>
            <a:ext cx="3474146" cy="336825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 bwMode="auto">
          <a:xfrm>
            <a:off x="4042297" y="320386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638796" y="91786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373051" y="214428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1776692" y="906691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420313" y="320386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43466" y="1289298"/>
            <a:ext cx="207011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-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= 1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168183" y="137712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797822" y="1829334"/>
            <a:ext cx="754345" cy="172257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414159" y="1377126"/>
            <a:ext cx="754024" cy="182673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 bwMode="auto">
          <a:xfrm>
            <a:off x="4402223" y="137712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222598" y="906691"/>
            <a:ext cx="2556864" cy="465566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776692" y="1322392"/>
            <a:ext cx="2678202" cy="48958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 bwMode="auto">
          <a:xfrm>
            <a:off x="9414157" y="955461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616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2609047"/>
            <a:ext cx="3458208" cy="33527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278" y="843425"/>
            <a:ext cx="1347452" cy="13068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7" y="708342"/>
            <a:ext cx="1264522" cy="12264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437" y="2613342"/>
            <a:ext cx="3474146" cy="336825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 bwMode="auto">
          <a:xfrm>
            <a:off x="3259977" y="301082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856476" y="72482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90731" y="195124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858449" y="1166410"/>
                <a:ext cx="511281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49" y="1166410"/>
                <a:ext cx="5112810" cy="701410"/>
              </a:xfrm>
              <a:prstGeom prst="rect">
                <a:avLst/>
              </a:prstGeom>
              <a:blipFill rotWithShape="0">
                <a:blip r:embed="rId7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 bwMode="auto">
          <a:xfrm>
            <a:off x="11628437" y="1257501"/>
            <a:ext cx="379734" cy="44144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037637" y="1698942"/>
            <a:ext cx="2970534" cy="20574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659504" y="1243008"/>
            <a:ext cx="2958105" cy="21425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auto">
          <a:xfrm>
            <a:off x="8288118" y="3010820"/>
            <a:ext cx="1130519" cy="1110044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063262" y="3010820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160837" y="4153820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209" y="937189"/>
            <a:ext cx="2354147" cy="22832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37" y="870902"/>
            <a:ext cx="1264522" cy="1226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837" y="2775902"/>
            <a:ext cx="3474146" cy="336825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4959150" y="389238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2770877" y="88738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505132" y="211380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4" y="2809237"/>
            <a:ext cx="3397625" cy="3294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7" y="921702"/>
            <a:ext cx="1264522" cy="1226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37" y="2826702"/>
            <a:ext cx="3474146" cy="33682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671" y="925693"/>
            <a:ext cx="1604158" cy="155582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3790750" y="394318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602477" y="93818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36732" y="216460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604449" y="1379770"/>
                <a:ext cx="5345246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.55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49" y="1379770"/>
                <a:ext cx="5345246" cy="701410"/>
              </a:xfrm>
              <a:prstGeom prst="rect">
                <a:avLst/>
              </a:prstGeom>
              <a:blipFill rotWithShape="0">
                <a:blip r:embed="rId7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 bwMode="auto">
          <a:xfrm>
            <a:off x="11374437" y="1470861"/>
            <a:ext cx="575258" cy="44144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541872" y="1912302"/>
            <a:ext cx="2407823" cy="2667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164637" y="1456368"/>
            <a:ext cx="2198972" cy="281876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8783637" y="3909980"/>
            <a:ext cx="1130519" cy="1050322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9012237" y="4198302"/>
            <a:ext cx="952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55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153" y="926830"/>
            <a:ext cx="1616676" cy="1567970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25" idx="2"/>
            <a:endCxn id="18" idx="2"/>
          </p:cNvCxnSpPr>
          <p:nvPr/>
        </p:nvCxnSpPr>
        <p:spPr>
          <a:xfrm flipH="1">
            <a:off x="4362250" y="4960302"/>
            <a:ext cx="4986647" cy="12588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18" idx="0"/>
          </p:cNvCxnSpPr>
          <p:nvPr/>
        </p:nvCxnSpPr>
        <p:spPr>
          <a:xfrm flipH="1">
            <a:off x="4362250" y="3909980"/>
            <a:ext cx="4986647" cy="332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31" y="834591"/>
            <a:ext cx="1264522" cy="12264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96" y="2301315"/>
            <a:ext cx="3961935" cy="384117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5923597" y="4208462"/>
            <a:ext cx="1524000" cy="0"/>
          </a:xfrm>
          <a:prstGeom prst="straightConnector1">
            <a:avLst/>
          </a:prstGeom>
          <a:ln w="7620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997" y="2760662"/>
            <a:ext cx="305456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9" y="2926157"/>
            <a:ext cx="1264522" cy="122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1" y="1682483"/>
            <a:ext cx="3962479" cy="38416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40385" y="3314382"/>
            <a:ext cx="487252" cy="512996"/>
            <a:chOff x="4740385" y="3954462"/>
            <a:chExt cx="487252" cy="512996"/>
          </a:xfrm>
        </p:grpSpPr>
        <p:sp>
          <p:nvSpPr>
            <p:cNvPr id="15" name="Oval 14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7"/>
              <a:endCxn id="1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934518" y="2983956"/>
            <a:ext cx="457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437" y="1682482"/>
            <a:ext cx="3948695" cy="38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9" y="2926157"/>
            <a:ext cx="1264522" cy="122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1" y="1682483"/>
            <a:ext cx="3962479" cy="38416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40385" y="3314382"/>
            <a:ext cx="487252" cy="512996"/>
            <a:chOff x="4740385" y="3954462"/>
            <a:chExt cx="487252" cy="512996"/>
          </a:xfrm>
        </p:grpSpPr>
        <p:sp>
          <p:nvSpPr>
            <p:cNvPr id="15" name="Oval 14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7"/>
              <a:endCxn id="1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934518" y="2983956"/>
            <a:ext cx="457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437" y="1682482"/>
            <a:ext cx="3948695" cy="38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41917" y="918808"/>
            <a:ext cx="7711123" cy="5288602"/>
            <a:chOff x="1951037" y="735928"/>
            <a:chExt cx="8382000" cy="596718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3289" y="1058862"/>
              <a:ext cx="1264522" cy="12264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8474" y="4792662"/>
              <a:ext cx="1914563" cy="191044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2339" y="4829922"/>
              <a:ext cx="1905000" cy="1846934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 bwMode="auto">
            <a:xfrm>
              <a:off x="3237687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4" name="Straight Connector 23"/>
            <p:cNvCxnSpPr>
              <a:stCxn id="23" idx="1"/>
              <a:endCxn id="23" idx="5"/>
            </p:cNvCxnSpPr>
            <p:nvPr/>
          </p:nvCxnSpPr>
          <p:spPr>
            <a:xfrm>
              <a:off x="3309043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7"/>
              <a:endCxn id="23" idx="3"/>
            </p:cNvCxnSpPr>
            <p:nvPr/>
          </p:nvCxnSpPr>
          <p:spPr>
            <a:xfrm flipH="1">
              <a:off x="3309043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086918" y="3192462"/>
              <a:ext cx="960119" cy="11264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6000" dirty="0">
                  <a:solidFill>
                    <a:srgbClr val="002060"/>
                  </a:solidFill>
                </a:rPr>
                <a:t>=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8475" y="754062"/>
              <a:ext cx="1909405" cy="185766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2437" y="5166437"/>
              <a:ext cx="1264522" cy="122642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2437" y="3116262"/>
              <a:ext cx="1264522" cy="122642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18474" y="2735262"/>
              <a:ext cx="1909406" cy="1905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086918" y="1135062"/>
              <a:ext cx="960119" cy="11264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6000" dirty="0">
                  <a:solidFill>
                    <a:srgbClr val="002060"/>
                  </a:solidFill>
                </a:rPr>
                <a:t>=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6918" y="5190200"/>
              <a:ext cx="960119" cy="11264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6000" dirty="0">
                  <a:solidFill>
                    <a:srgbClr val="002060"/>
                  </a:solidFill>
                </a:rPr>
                <a:t>=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1037" y="2793328"/>
              <a:ext cx="1905000" cy="184693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560" y="735928"/>
              <a:ext cx="1905000" cy="1846934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436266" y="1441795"/>
              <a:ext cx="487252" cy="512996"/>
              <a:chOff x="4740385" y="3954462"/>
              <a:chExt cx="487252" cy="512996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7"/>
                <a:endCxn id="36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435585" y="3497262"/>
              <a:ext cx="487252" cy="512996"/>
              <a:chOff x="4740385" y="3954462"/>
              <a:chExt cx="487252" cy="512996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7"/>
                <a:endCxn id="40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435585" y="5498866"/>
              <a:ext cx="487252" cy="512996"/>
              <a:chOff x="4740385" y="3954462"/>
              <a:chExt cx="487252" cy="512996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5" name="Straight Connector 44"/>
              <p:cNvCxnSpPr>
                <a:stCxn id="44" idx="1"/>
                <a:endCxn id="4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7"/>
                <a:endCxn id="4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 bwMode="auto">
            <a:xfrm>
              <a:off x="5513289" y="1058862"/>
              <a:ext cx="1264522" cy="1226425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32437" y="3109037"/>
              <a:ext cx="1264522" cy="122642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532437" y="5166437"/>
              <a:ext cx="1264522" cy="1226425"/>
            </a:xfrm>
            <a:prstGeom prst="rect">
              <a:avLst/>
            </a:prstGeom>
            <a:noFill/>
            <a:ln w="76200"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9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AGENDA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793" y="1384540"/>
            <a:ext cx="10912415" cy="408892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nstantia" panose="02030602050306030303" pitchFamily="18" charset="0"/>
              </a:rPr>
              <a:t>Outstanding Questions: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Constantia" panose="02030602050306030303" pitchFamily="18" charset="0"/>
              </a:rPr>
              <a:t>What is a graph? Why do we even bother using it?</a:t>
            </a:r>
            <a:br>
              <a:rPr lang="en-US" dirty="0" smtClean="0">
                <a:latin typeface="Constantia" panose="02030602050306030303" pitchFamily="18" charset="0"/>
              </a:rPr>
            </a:br>
            <a:endParaRPr lang="en-US" dirty="0" smtClean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Constantia" panose="02030602050306030303" pitchFamily="18" charset="0"/>
              </a:rPr>
              <a:t>What is Convolution Neural Network? Why does it fail on graph?</a:t>
            </a:r>
            <a:br>
              <a:rPr lang="en-US" dirty="0" smtClean="0">
                <a:latin typeface="Constantia" panose="02030602050306030303" pitchFamily="18" charset="0"/>
              </a:rPr>
            </a:br>
            <a:endParaRPr lang="en-US" dirty="0" smtClean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Constantia" panose="02030602050306030303" pitchFamily="18" charset="0"/>
              </a:rPr>
              <a:t>What is Graph Convolution Network and some of its applications?</a:t>
            </a:r>
            <a:br>
              <a:rPr lang="en-US" dirty="0" smtClean="0">
                <a:latin typeface="Constantia" panose="02030602050306030303" pitchFamily="18" charset="0"/>
              </a:rPr>
            </a:br>
            <a:endParaRPr lang="en-US" dirty="0" smtClean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Constantia" panose="02030602050306030303" pitchFamily="18" charset="0"/>
              </a:rPr>
              <a:t>Semi-supervised Nodes Classification Performance Review</a:t>
            </a:r>
            <a:br>
              <a:rPr lang="en-US" dirty="0" smtClean="0">
                <a:latin typeface="Constantia" panose="02030602050306030303" pitchFamily="18" charset="0"/>
              </a:rPr>
            </a:br>
            <a:endParaRPr lang="en-US" dirty="0" smtClean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 smtClean="0">
              <a:latin typeface="Constantia" panose="0203060205030603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9356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739222" y="6409009"/>
            <a:ext cx="2452777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Graph Overview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CONVOLUTION LAYER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48102" y="1621287"/>
            <a:ext cx="7850938" cy="4098793"/>
            <a:chOff x="2674822" y="1753367"/>
            <a:chExt cx="6922772" cy="3570963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5656" y="4077807"/>
              <a:ext cx="1101938" cy="109956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2959" y="1928797"/>
              <a:ext cx="727803" cy="70587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5656" y="1753367"/>
              <a:ext cx="1098969" cy="106919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3980" y="4292936"/>
              <a:ext cx="727803" cy="705876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3980" y="3112945"/>
              <a:ext cx="727803" cy="705876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5656" y="2893659"/>
              <a:ext cx="1098970" cy="109660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74822" y="2927079"/>
              <a:ext cx="1096434" cy="1063014"/>
            </a:xfrm>
            <a:prstGeom prst="rect">
              <a:avLst/>
            </a:prstGeom>
          </p:spPr>
        </p:pic>
        <p:grpSp>
          <p:nvGrpSpPr>
            <p:cNvPr id="74" name="Group 73"/>
            <p:cNvGrpSpPr/>
            <p:nvPr/>
          </p:nvGrpSpPr>
          <p:grpSpPr>
            <a:xfrm>
              <a:off x="5212680" y="3332232"/>
              <a:ext cx="280441" cy="295258"/>
              <a:chOff x="4740385" y="3954462"/>
              <a:chExt cx="487252" cy="512996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6" name="Straight Connector 75"/>
              <p:cNvCxnSpPr>
                <a:stCxn id="75" idx="1"/>
                <a:endCxn id="7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7"/>
                <a:endCxn id="7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/>
            <p:cNvSpPr/>
            <p:nvPr/>
          </p:nvSpPr>
          <p:spPr bwMode="auto">
            <a:xfrm>
              <a:off x="5832959" y="1928797"/>
              <a:ext cx="727803" cy="705876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5843980" y="3108787"/>
              <a:ext cx="727803" cy="705876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5843980" y="4292936"/>
              <a:ext cx="727803" cy="705876"/>
            </a:xfrm>
            <a:prstGeom prst="rect">
              <a:avLst/>
            </a:prstGeom>
            <a:noFill/>
            <a:ln w="76200"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925684" y="1753367"/>
              <a:ext cx="2133600" cy="3570963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3923656" y="3427059"/>
              <a:ext cx="9040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276456" y="3466052"/>
              <a:ext cx="9040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itle 1"/>
          <p:cNvSpPr txBox="1">
            <a:spLocks/>
          </p:cNvSpPr>
          <p:nvPr/>
        </p:nvSpPr>
        <p:spPr>
          <a:xfrm>
            <a:off x="1028698" y="883294"/>
            <a:ext cx="10492742" cy="602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Constantia" panose="02030602050306030303" pitchFamily="18" charset="0"/>
              </a:rPr>
              <a:t>A stack of filters forms a convolution layer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49629" y="2143362"/>
            <a:ext cx="10492742" cy="2571276"/>
            <a:chOff x="1028698" y="883294"/>
            <a:chExt cx="10492742" cy="25712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1028698" y="883294"/>
              <a:ext cx="10492742" cy="6025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 algn="l">
                <a:buFont typeface="+mj-lt"/>
                <a:buAutoNum type="arabicPeriod"/>
              </a:pPr>
              <a:r>
                <a:rPr lang="en-US" sz="2400" dirty="0" smtClean="0">
                  <a:latin typeface="Constantia" panose="02030602050306030303" pitchFamily="18" charset="0"/>
                </a:rPr>
                <a:t>Select a pooling window size; normally 2 to 3</a:t>
              </a:r>
              <a:endParaRPr lang="en-US" sz="2400" dirty="0">
                <a:latin typeface="Constantia" panose="02030602050306030303" pitchFamily="18" charset="0"/>
              </a:endParaRP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028698" y="1485875"/>
              <a:ext cx="10492742" cy="6025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 algn="l">
                <a:buFont typeface="+mj-lt"/>
                <a:buAutoNum type="arabicPeriod" startAt="2"/>
              </a:pPr>
              <a:r>
                <a:rPr lang="en-US" sz="2400" dirty="0" smtClean="0">
                  <a:latin typeface="Constantia" panose="02030602050306030303" pitchFamily="18" charset="0"/>
                </a:rPr>
                <a:t>Select a stride; normally 2</a:t>
              </a:r>
              <a:endParaRPr lang="en-US" sz="2400" dirty="0">
                <a:latin typeface="Constantia" panose="02030602050306030303" pitchFamily="18" charset="0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1028698" y="2189186"/>
              <a:ext cx="10492742" cy="6025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 algn="l">
                <a:buFont typeface="+mj-lt"/>
                <a:buAutoNum type="arabicPeriod" startAt="3"/>
              </a:pPr>
              <a:r>
                <a:rPr lang="en-US" sz="2400" dirty="0" smtClean="0">
                  <a:latin typeface="Constantia" panose="02030602050306030303" pitchFamily="18" charset="0"/>
                </a:rPr>
                <a:t>A stack of filters forms a convolution layer</a:t>
              </a:r>
              <a:endParaRPr lang="en-US" sz="2400" dirty="0">
                <a:latin typeface="Constantia" panose="02030602050306030303" pitchFamily="18" charset="0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1028698" y="2851989"/>
              <a:ext cx="10492742" cy="6025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 algn="l">
                <a:buFont typeface="+mj-lt"/>
                <a:buAutoNum type="arabicPeriod" startAt="4"/>
              </a:pPr>
              <a:r>
                <a:rPr lang="en-US" sz="2400" dirty="0" smtClean="0">
                  <a:latin typeface="Constantia" panose="02030602050306030303" pitchFamily="18" charset="0"/>
                </a:rPr>
                <a:t>A stack of filters forms a convolution layer</a:t>
              </a:r>
              <a:endParaRPr lang="en-US" sz="2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6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042" y="2504174"/>
            <a:ext cx="2531995" cy="2526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36637" y="1897062"/>
            <a:ext cx="1143000" cy="1066800"/>
            <a:chOff x="1036637" y="1897062"/>
            <a:chExt cx="1676400" cy="1676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179637" y="1439862"/>
            <a:ext cx="3276600" cy="9906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35134" y="1580779"/>
            <a:ext cx="1264303" cy="92588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91" y="2485441"/>
            <a:ext cx="2552266" cy="25467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57" y="187674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01557" y="1876742"/>
            <a:ext cx="1143000" cy="1066800"/>
            <a:chOff x="1036637" y="1897062"/>
            <a:chExt cx="1676400" cy="1676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78157" y="93259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3444557" y="1495742"/>
            <a:ext cx="2438400" cy="9144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57054" y="1560459"/>
            <a:ext cx="1950103" cy="92339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090" y="2463533"/>
            <a:ext cx="2532387" cy="25269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077" y="185642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80877" y="1856422"/>
            <a:ext cx="1143000" cy="1066800"/>
            <a:chOff x="1036637" y="1897062"/>
            <a:chExt cx="1676400" cy="1676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47677" y="91227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5052377" y="1475765"/>
            <a:ext cx="607873" cy="380657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58723" y="1356174"/>
            <a:ext cx="3013352" cy="110736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997" y="2242502"/>
            <a:ext cx="2514600" cy="25091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197" y="1632902"/>
            <a:ext cx="3916114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90241" y="2699702"/>
            <a:ext cx="20669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 pooling</a:t>
            </a:r>
          </a:p>
        </p:txBody>
      </p:sp>
      <p:sp>
        <p:nvSpPr>
          <p:cNvPr id="17" name="Isosceles Triangle 16"/>
          <p:cNvSpPr/>
          <p:nvPr/>
        </p:nvSpPr>
        <p:spPr bwMode="auto">
          <a:xfrm rot="5400000">
            <a:off x="6609397" y="209010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96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POOLING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5487" y="1164602"/>
            <a:ext cx="11241026" cy="4579938"/>
            <a:chOff x="138174" y="962342"/>
            <a:chExt cx="11241026" cy="4579938"/>
          </a:xfrm>
        </p:grpSpPr>
        <p:grpSp>
          <p:nvGrpSpPr>
            <p:cNvPr id="3" name="Group 2"/>
            <p:cNvGrpSpPr/>
            <p:nvPr/>
          </p:nvGrpSpPr>
          <p:grpSpPr>
            <a:xfrm>
              <a:off x="6624320" y="962342"/>
              <a:ext cx="4754880" cy="4579938"/>
              <a:chOff x="2636837" y="754062"/>
              <a:chExt cx="7848600" cy="594904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479" y="809299"/>
                <a:ext cx="1750958" cy="174719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837" y="4792662"/>
                <a:ext cx="1914563" cy="191044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6838" y="754062"/>
                <a:ext cx="1909405" cy="185766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6837" y="2735262"/>
                <a:ext cx="1909406" cy="190529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2461" y="4874289"/>
                <a:ext cx="1750958" cy="1747192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3956" y="2814054"/>
                <a:ext cx="1751481" cy="1747714"/>
              </a:xfrm>
              <a:prstGeom prst="rect">
                <a:avLst/>
              </a:prstGeom>
            </p:spPr>
          </p:pic>
          <p:sp>
            <p:nvSpPr>
              <p:cNvPr id="23" name="Isosceles Triangle 22"/>
              <p:cNvSpPr/>
              <p:nvPr/>
            </p:nvSpPr>
            <p:spPr bwMode="auto">
              <a:xfrm rot="5400000">
                <a:off x="6446837" y="2278062"/>
                <a:ext cx="228600" cy="2819400"/>
              </a:xfrm>
              <a:prstGeom prst="triangle">
                <a:avLst/>
              </a:prstGeom>
              <a:solidFill>
                <a:srgbClr val="002050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38174" y="1295041"/>
              <a:ext cx="4972306" cy="4098793"/>
              <a:chOff x="2674822" y="1753367"/>
              <a:chExt cx="4384462" cy="3570963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2959" y="1928797"/>
                <a:ext cx="727803" cy="70587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3980" y="4292936"/>
                <a:ext cx="727803" cy="705876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3980" y="3112945"/>
                <a:ext cx="727803" cy="705876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4822" y="2927079"/>
                <a:ext cx="1096434" cy="1063014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5212680" y="3332232"/>
                <a:ext cx="280441" cy="295258"/>
                <a:chOff x="4740385" y="3954462"/>
                <a:chExt cx="487252" cy="512996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4740385" y="3954462"/>
                  <a:ext cx="487252" cy="512996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1"/>
                  <a:endCxn id="40" idx="5"/>
                </p:cNvCxnSpPr>
                <p:nvPr/>
              </p:nvCxnSpPr>
              <p:spPr>
                <a:xfrm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7"/>
                  <a:endCxn id="40" idx="3"/>
                </p:cNvCxnSpPr>
                <p:nvPr/>
              </p:nvCxnSpPr>
              <p:spPr>
                <a:xfrm flipH="1"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 bwMode="auto">
              <a:xfrm>
                <a:off x="5832959" y="1928797"/>
                <a:ext cx="727803" cy="705876"/>
              </a:xfrm>
              <a:prstGeom prst="rect">
                <a:avLst/>
              </a:prstGeom>
              <a:noFill/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843980" y="3108787"/>
                <a:ext cx="727803" cy="705876"/>
              </a:xfrm>
              <a:prstGeom prst="rect">
                <a:avLst/>
              </a:prstGeom>
              <a:noFill/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843980" y="4292936"/>
                <a:ext cx="727803" cy="705876"/>
              </a:xfrm>
              <a:prstGeom prst="rect">
                <a:avLst/>
              </a:prstGeom>
              <a:noFill/>
              <a:ln w="762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4925684" y="1753367"/>
                <a:ext cx="2133600" cy="3570963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3923656" y="3427059"/>
                <a:ext cx="9040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/>
            <p:nvPr/>
          </p:nvCxnSpPr>
          <p:spPr>
            <a:xfrm>
              <a:off x="5201885" y="3260686"/>
              <a:ext cx="102529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6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ACTIVATION FUNCTION – 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ReLU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97" y="1841182"/>
            <a:ext cx="3916114" cy="381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797" y="1841182"/>
            <a:ext cx="3870312" cy="38100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1021397" y="698182"/>
            <a:ext cx="7239000" cy="1752600"/>
            <a:chOff x="960437" y="1287462"/>
            <a:chExt cx="7239000" cy="1752600"/>
          </a:xfrm>
        </p:grpSpPr>
        <p:grpSp>
          <p:nvGrpSpPr>
            <p:cNvPr id="47" name="Group 46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3" name="Straight Connector 52"/>
              <p:cNvCxnSpPr>
                <a:stCxn id="52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0" name="Straight Connector 49"/>
            <p:cNvCxnSpPr>
              <a:stCxn id="48" idx="7"/>
              <a:endCxn id="52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2" idx="6"/>
              <a:endCxn id="49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8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ACTIVATION FUNCTION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–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ReLU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477" y="1891216"/>
            <a:ext cx="3871089" cy="38107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7" y="1891982"/>
            <a:ext cx="3916114" cy="3810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534477" y="748982"/>
            <a:ext cx="7239000" cy="1752600"/>
            <a:chOff x="960437" y="1287462"/>
            <a:chExt cx="7239000" cy="1752600"/>
          </a:xfrm>
        </p:grpSpPr>
        <p:grpSp>
          <p:nvGrpSpPr>
            <p:cNvPr id="35" name="Group 34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1" name="Straight Connector 40"/>
              <p:cNvCxnSpPr>
                <a:stCxn id="40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endCxn id="40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8" name="Straight Connector 37"/>
            <p:cNvCxnSpPr>
              <a:stCxn id="36" idx="7"/>
              <a:endCxn id="40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0" idx="6"/>
              <a:endCxn id="37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5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ACTIVATION FUNCTION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–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ReLU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7" y="1708337"/>
            <a:ext cx="3868796" cy="38085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7" y="1709102"/>
            <a:ext cx="3916114" cy="38100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952751" y="3156902"/>
            <a:ext cx="2637086" cy="844018"/>
            <a:chOff x="3471076" y="1287462"/>
            <a:chExt cx="2637086" cy="844018"/>
          </a:xfrm>
        </p:grpSpPr>
        <p:grpSp>
          <p:nvGrpSpPr>
            <p:cNvPr id="23" name="Group 22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7" name="Straight Connector 26"/>
              <p:cNvCxnSpPr>
                <a:stCxn id="2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stCxn id="21" idx="3"/>
              <a:endCxn id="26" idx="2"/>
            </p:cNvCxnSpPr>
            <p:nvPr/>
          </p:nvCxnSpPr>
          <p:spPr>
            <a:xfrm>
              <a:off x="3471076" y="1673542"/>
              <a:ext cx="960686" cy="35929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6"/>
              <a:endCxn id="19" idx="1"/>
            </p:cNvCxnSpPr>
            <p:nvPr/>
          </p:nvCxnSpPr>
          <p:spPr>
            <a:xfrm flipV="1">
              <a:off x="5233424" y="1672031"/>
              <a:ext cx="874738" cy="37440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9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WHAT’S THE PROBLEM?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521570"/>
            <a:ext cx="4925684" cy="336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95478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739222" y="6521570"/>
            <a:ext cx="2452777" cy="336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Graph Overview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3" y="732590"/>
            <a:ext cx="4691346" cy="2596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9" y="3561884"/>
            <a:ext cx="4685450" cy="2563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83" y="1444709"/>
            <a:ext cx="5317154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SO FAR …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2242" y="1517163"/>
            <a:ext cx="11127517" cy="4152788"/>
            <a:chOff x="-125293" y="1517163"/>
            <a:chExt cx="11127517" cy="41527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340" y="2179087"/>
              <a:ext cx="588407" cy="6184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5520" y="4628990"/>
              <a:ext cx="820927" cy="104096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5521" y="1519831"/>
              <a:ext cx="818715" cy="101220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5520" y="3045079"/>
              <a:ext cx="818715" cy="10381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6340" y="4260739"/>
              <a:ext cx="588407" cy="6314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6136" y="3251263"/>
              <a:ext cx="588582" cy="614411"/>
            </a:xfrm>
            <a:prstGeom prst="rect">
              <a:avLst/>
            </a:prstGeom>
          </p:spPr>
        </p:pic>
        <p:sp>
          <p:nvSpPr>
            <p:cNvPr id="23" name="Isosceles Triangle 22"/>
            <p:cNvSpPr/>
            <p:nvPr/>
          </p:nvSpPr>
          <p:spPr bwMode="auto">
            <a:xfrm rot="5400000">
              <a:off x="7333264" y="2839631"/>
              <a:ext cx="143843" cy="1278719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16512" y="1810423"/>
              <a:ext cx="690605" cy="67791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29011" y="4513849"/>
              <a:ext cx="690605" cy="67791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29011" y="3169601"/>
              <a:ext cx="690605" cy="67791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25293" y="2790232"/>
              <a:ext cx="1756528" cy="172361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2856702" y="3327258"/>
              <a:ext cx="318041" cy="338901"/>
              <a:chOff x="4740385" y="3954462"/>
              <a:chExt cx="487252" cy="512996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7"/>
                <a:endCxn id="40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 bwMode="auto">
            <a:xfrm>
              <a:off x="3416513" y="1810423"/>
              <a:ext cx="675172" cy="67791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429012" y="3164829"/>
              <a:ext cx="675172" cy="677912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429012" y="4524009"/>
              <a:ext cx="675172" cy="677912"/>
            </a:xfrm>
            <a:prstGeom prst="rect">
              <a:avLst/>
            </a:prstGeom>
            <a:noFill/>
            <a:ln w="76200"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81244" y="1517163"/>
              <a:ext cx="1623966" cy="3989557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722030" y="3478990"/>
              <a:ext cx="89321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84158" y="3478991"/>
              <a:ext cx="102529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01833" y="2179087"/>
              <a:ext cx="599930" cy="61849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02294" y="3247178"/>
              <a:ext cx="599930" cy="61849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01833" y="4273729"/>
              <a:ext cx="599930" cy="618496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9377033" y="3191428"/>
              <a:ext cx="510175" cy="611685"/>
              <a:chOff x="5154100" y="3720044"/>
              <a:chExt cx="801662" cy="844018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3" name="Straight Connector 52"/>
              <p:cNvCxnSpPr>
                <a:stCxn id="5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5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SO FAR …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5929" y="2183358"/>
            <a:ext cx="11480143" cy="2491284"/>
            <a:chOff x="274637" y="2832476"/>
            <a:chExt cx="11480143" cy="249128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637" y="3139904"/>
              <a:ext cx="2013657" cy="1952279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/>
            <p:nvPr/>
          </p:nvCxnSpPr>
          <p:spPr>
            <a:xfrm>
              <a:off x="2408237" y="4082705"/>
              <a:ext cx="5334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256837" y="4030662"/>
              <a:ext cx="5334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093940" y="3040062"/>
              <a:ext cx="6961673" cy="2283698"/>
              <a:chOff x="3093940" y="2623957"/>
              <a:chExt cx="8534497" cy="279964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374783" y="4294369"/>
                <a:ext cx="622013" cy="654878"/>
                <a:chOff x="4740385" y="3954462"/>
                <a:chExt cx="487252" cy="512996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4740385" y="3954462"/>
                  <a:ext cx="487252" cy="512996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94" name="Straight Connector 93"/>
                <p:cNvCxnSpPr>
                  <a:stCxn id="93" idx="1"/>
                  <a:endCxn id="93" idx="5"/>
                </p:cNvCxnSpPr>
                <p:nvPr/>
              </p:nvCxnSpPr>
              <p:spPr>
                <a:xfrm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3" idx="7"/>
                  <a:endCxn id="93" idx="3"/>
                </p:cNvCxnSpPr>
                <p:nvPr/>
              </p:nvCxnSpPr>
              <p:spPr>
                <a:xfrm flipH="1"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 bwMode="auto">
              <a:xfrm>
                <a:off x="5237052" y="2645298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487316" y="4301010"/>
                <a:ext cx="617497" cy="650122"/>
                <a:chOff x="5154100" y="3720044"/>
                <a:chExt cx="801662" cy="844018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>
                  <a:off x="5154100" y="3720044"/>
                  <a:ext cx="801662" cy="844018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2"/>
                </p:cNvCxnSpPr>
                <p:nvPr/>
              </p:nvCxnSpPr>
              <p:spPr>
                <a:xfrm>
                  <a:off x="5154100" y="4142053"/>
                  <a:ext cx="420662" cy="0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endCxn id="90" idx="7"/>
                </p:cNvCxnSpPr>
                <p:nvPr/>
              </p:nvCxnSpPr>
              <p:spPr>
                <a:xfrm flipV="1">
                  <a:off x="5554931" y="3843648"/>
                  <a:ext cx="283430" cy="298405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 bwMode="auto">
              <a:xfrm>
                <a:off x="6323073" y="2637721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 rot="5400000">
                <a:off x="7675271" y="4253898"/>
                <a:ext cx="443006" cy="711197"/>
              </a:xfrm>
              <a:prstGeom prst="triangle">
                <a:avLst/>
              </a:prstGeom>
              <a:solidFill>
                <a:srgbClr val="002050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24638" y="2645298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4865810" y="3159591"/>
                <a:ext cx="1634544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Convolution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6293900" y="3154817"/>
                <a:ext cx="946579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ReLU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311003" y="3169228"/>
                <a:ext cx="1187430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Pooling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231671" y="4301946"/>
                <a:ext cx="622013" cy="654878"/>
                <a:chOff x="4740385" y="3954462"/>
                <a:chExt cx="487252" cy="512996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4740385" y="3954462"/>
                  <a:ext cx="487252" cy="512996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/>
              <p:cNvSpPr/>
              <p:nvPr/>
            </p:nvSpPr>
            <p:spPr bwMode="auto">
              <a:xfrm>
                <a:off x="3093940" y="2652874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344204" y="4308586"/>
                <a:ext cx="617497" cy="650122"/>
                <a:chOff x="5154100" y="3720044"/>
                <a:chExt cx="801662" cy="844018"/>
              </a:xfrm>
            </p:grpSpPr>
            <p:sp>
              <p:nvSpPr>
                <p:cNvPr id="84" name="Oval 83"/>
                <p:cNvSpPr/>
                <p:nvPr/>
              </p:nvSpPr>
              <p:spPr bwMode="auto">
                <a:xfrm>
                  <a:off x="5154100" y="3720044"/>
                  <a:ext cx="801662" cy="844018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4" idx="2"/>
                </p:cNvCxnSpPr>
                <p:nvPr/>
              </p:nvCxnSpPr>
              <p:spPr>
                <a:xfrm>
                  <a:off x="5154100" y="4142053"/>
                  <a:ext cx="420662" cy="0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endCxn id="84" idx="7"/>
                </p:cNvCxnSpPr>
                <p:nvPr/>
              </p:nvCxnSpPr>
              <p:spPr>
                <a:xfrm flipV="1">
                  <a:off x="5554931" y="3843648"/>
                  <a:ext cx="283430" cy="298405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ectangle 44"/>
              <p:cNvSpPr/>
              <p:nvPr/>
            </p:nvSpPr>
            <p:spPr bwMode="auto">
              <a:xfrm>
                <a:off x="4179962" y="2645298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2722699" y="3167167"/>
                <a:ext cx="1634544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Convolution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4150788" y="3162395"/>
                <a:ext cx="946579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ReLU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8632599" y="4280605"/>
                <a:ext cx="622013" cy="654878"/>
                <a:chOff x="4740385" y="3954462"/>
                <a:chExt cx="487252" cy="512996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4740385" y="3954462"/>
                  <a:ext cx="487252" cy="512996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1" idx="7"/>
                  <a:endCxn id="81" idx="3"/>
                </p:cNvCxnSpPr>
                <p:nvPr/>
              </p:nvCxnSpPr>
              <p:spPr>
                <a:xfrm flipH="1">
                  <a:off x="4811741" y="4029589"/>
                  <a:ext cx="344540" cy="362742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tangle 48"/>
              <p:cNvSpPr/>
              <p:nvPr/>
            </p:nvSpPr>
            <p:spPr bwMode="auto">
              <a:xfrm>
                <a:off x="8494868" y="2631534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9745132" y="4287246"/>
                <a:ext cx="617497" cy="650122"/>
                <a:chOff x="5154100" y="3720044"/>
                <a:chExt cx="801662" cy="844018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5154100" y="3720044"/>
                  <a:ext cx="801662" cy="844018"/>
                </a:xfrm>
                <a:prstGeom prst="ellipse">
                  <a:avLst/>
                </a:prstGeom>
                <a:noFill/>
                <a:ln w="571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cxnSp>
              <p:nvCxnSpPr>
                <p:cNvPr id="79" name="Straight Connector 78"/>
                <p:cNvCxnSpPr>
                  <a:stCxn id="78" idx="2"/>
                </p:cNvCxnSpPr>
                <p:nvPr/>
              </p:nvCxnSpPr>
              <p:spPr>
                <a:xfrm>
                  <a:off x="5154100" y="4142053"/>
                  <a:ext cx="420662" cy="0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endCxn id="78" idx="7"/>
                </p:cNvCxnSpPr>
                <p:nvPr/>
              </p:nvCxnSpPr>
              <p:spPr>
                <a:xfrm flipV="1">
                  <a:off x="5554931" y="3843648"/>
                  <a:ext cx="283430" cy="298405"/>
                </a:xfrm>
                <a:prstGeom prst="line">
                  <a:avLst/>
                </a:prstGeom>
                <a:ln w="57150">
                  <a:solidFill>
                    <a:srgbClr val="00205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/>
              <p:cNvSpPr/>
              <p:nvPr/>
            </p:nvSpPr>
            <p:spPr bwMode="auto">
              <a:xfrm>
                <a:off x="9580889" y="2623957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 bwMode="auto">
              <a:xfrm rot="5400000">
                <a:off x="10933087" y="4240134"/>
                <a:ext cx="443006" cy="711197"/>
              </a:xfrm>
              <a:prstGeom prst="triangle">
                <a:avLst/>
              </a:prstGeom>
              <a:solidFill>
                <a:srgbClr val="002050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682454" y="2631534"/>
                <a:ext cx="945983" cy="2770728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8123626" y="3145826"/>
                <a:ext cx="1634544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Convolution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9551716" y="3141054"/>
                <a:ext cx="946579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ReLU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0568819" y="3155463"/>
                <a:ext cx="1187430" cy="59992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Pooling</a:t>
                </a:r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0874" y="2832476"/>
              <a:ext cx="653906" cy="6525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98799" y="4629864"/>
              <a:ext cx="653906" cy="6525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98799" y="3755551"/>
              <a:ext cx="653906" cy="6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FULLY CONNECTED LAYER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44601" y="1456688"/>
            <a:ext cx="9102799" cy="3944625"/>
            <a:chOff x="1930717" y="1421642"/>
            <a:chExt cx="9102799" cy="3944625"/>
          </a:xfrm>
        </p:grpSpPr>
        <p:grpSp>
          <p:nvGrpSpPr>
            <p:cNvPr id="11" name="Group 10"/>
            <p:cNvGrpSpPr/>
            <p:nvPr/>
          </p:nvGrpSpPr>
          <p:grpSpPr>
            <a:xfrm>
              <a:off x="1930717" y="1457905"/>
              <a:ext cx="1886140" cy="3841050"/>
              <a:chOff x="2560637" y="2201862"/>
              <a:chExt cx="1886140" cy="3841050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3395191" y="4081563"/>
                <a:ext cx="5334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712" y="2802787"/>
                <a:ext cx="653906" cy="65250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0637" y="4600175"/>
                <a:ext cx="653906" cy="65250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637" y="3725862"/>
                <a:ext cx="653906" cy="65250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5464" y="2201862"/>
                <a:ext cx="331313" cy="3841050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3214543" y="2201862"/>
                <a:ext cx="900921" cy="60092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214543" y="3455287"/>
                <a:ext cx="90092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3214543" y="3455287"/>
                <a:ext cx="898846" cy="270576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212468" y="4378363"/>
                <a:ext cx="900921" cy="338099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10393" y="4600175"/>
                <a:ext cx="902996" cy="125887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210393" y="5252676"/>
                <a:ext cx="902996" cy="790236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3395191" y="4945062"/>
                <a:ext cx="533400" cy="30761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3395191" y="2851737"/>
                <a:ext cx="609600" cy="27505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/>
            <p:cNvSpPr/>
            <p:nvPr/>
          </p:nvSpPr>
          <p:spPr bwMode="auto">
            <a:xfrm>
              <a:off x="7299716" y="1421642"/>
              <a:ext cx="2047484" cy="3944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890516" y="2024251"/>
              <a:ext cx="1143000" cy="1143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9890516" y="3645130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/>
                  </a:solidFill>
                </a:rPr>
                <a:t>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833116" y="2540230"/>
              <a:ext cx="1066800" cy="1371600"/>
              <a:chOff x="5684837" y="3268662"/>
              <a:chExt cx="1066800" cy="1371600"/>
            </a:xfrm>
            <a:solidFill>
              <a:schemeClr val="accent2"/>
            </a:solidFill>
          </p:grpSpPr>
          <p:sp>
            <p:nvSpPr>
              <p:cNvPr id="95" name="Oval 94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96" name="Straight Connector 95"/>
              <p:cNvCxnSpPr>
                <a:stCxn id="103" idx="6"/>
                <a:endCxn id="107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4" idx="6"/>
                <a:endCxn id="106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106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03" idx="6"/>
                <a:endCxn id="106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05" idx="6"/>
                <a:endCxn id="107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grpFill/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09" name="Straight Connector 108"/>
              <p:cNvCxnSpPr>
                <a:stCxn id="95" idx="6"/>
                <a:endCxn id="106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95" idx="6"/>
                <a:endCxn id="107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8" idx="6"/>
                <a:endCxn id="107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8" idx="6"/>
                <a:endCxn id="106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/>
            <p:nvPr/>
          </p:nvCxnSpPr>
          <p:spPr>
            <a:xfrm flipV="1">
              <a:off x="4321528" y="3302230"/>
              <a:ext cx="262791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CNN FULL STACK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8358" y="614725"/>
            <a:ext cx="11755284" cy="3350326"/>
            <a:chOff x="266174" y="2021456"/>
            <a:chExt cx="11755284" cy="3350326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174" y="3008135"/>
              <a:ext cx="1371600" cy="1329792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1722437" y="3663123"/>
              <a:ext cx="304800" cy="990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3887743" y="3914954"/>
              <a:ext cx="507382" cy="534190"/>
              <a:chOff x="4740385" y="3954462"/>
              <a:chExt cx="487252" cy="512996"/>
            </a:xfrm>
          </p:grpSpPr>
          <p:sp>
            <p:nvSpPr>
              <p:cNvPr id="63" name="Oval 62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63" idx="1"/>
                <a:endCxn id="63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3" idx="7"/>
                <a:endCxn id="63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 bwMode="auto">
            <a:xfrm>
              <a:off x="3775395" y="2569790"/>
              <a:ext cx="771648" cy="22601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4795247" y="3920371"/>
              <a:ext cx="503698" cy="530311"/>
              <a:chOff x="5154100" y="3720044"/>
              <a:chExt cx="801662" cy="844018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9" name="Straight Connector 68"/>
              <p:cNvCxnSpPr>
                <a:stCxn id="68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 bwMode="auto">
            <a:xfrm>
              <a:off x="4661272" y="256360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5400000">
              <a:off x="5764274" y="388194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559830" y="2569790"/>
              <a:ext cx="771648" cy="226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3472569" y="298930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4637476" y="298541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5467137" y="299716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139586" y="3921134"/>
              <a:ext cx="507382" cy="534190"/>
              <a:chOff x="4740385" y="3954462"/>
              <a:chExt cx="487252" cy="512996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00" name="Straight Connector 99"/>
              <p:cNvCxnSpPr>
                <a:stCxn id="99" idx="1"/>
                <a:endCxn id="99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7"/>
                <a:endCxn id="99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/>
            <p:cNvSpPr/>
            <p:nvPr/>
          </p:nvSpPr>
          <p:spPr bwMode="auto">
            <a:xfrm>
              <a:off x="2027237" y="2575970"/>
              <a:ext cx="771648" cy="22601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3047090" y="3926550"/>
              <a:ext cx="503698" cy="530311"/>
              <a:chOff x="5154100" y="3720044"/>
              <a:chExt cx="801662" cy="844018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endCxn id="105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 bwMode="auto">
            <a:xfrm>
              <a:off x="2913116" y="256979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1724412" y="29954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2889318" y="299159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545176" y="3903726"/>
              <a:ext cx="507382" cy="534190"/>
              <a:chOff x="4740385" y="3954462"/>
              <a:chExt cx="487252" cy="512996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13" name="Straight Connector 112"/>
              <p:cNvCxnSpPr>
                <a:stCxn id="112" idx="1"/>
                <a:endCxn id="11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2" idx="7"/>
                <a:endCxn id="11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 bwMode="auto">
            <a:xfrm>
              <a:off x="6432827" y="2558563"/>
              <a:ext cx="771648" cy="22601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452680" y="3909143"/>
              <a:ext cx="503698" cy="530311"/>
              <a:chOff x="5154100" y="3720044"/>
              <a:chExt cx="801662" cy="844018"/>
            </a:xfrm>
          </p:grpSpPr>
          <p:sp>
            <p:nvSpPr>
              <p:cNvPr id="117" name="Oval 11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18" name="Straight Connector 117"/>
              <p:cNvCxnSpPr>
                <a:stCxn id="11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endCxn id="11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/>
            <p:cNvSpPr/>
            <p:nvPr/>
          </p:nvSpPr>
          <p:spPr bwMode="auto">
            <a:xfrm>
              <a:off x="7318705" y="255238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1" name="Isosceles Triangle 120"/>
            <p:cNvSpPr/>
            <p:nvPr/>
          </p:nvSpPr>
          <p:spPr bwMode="auto">
            <a:xfrm rot="5400000">
              <a:off x="8421706" y="387071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8217262" y="2558563"/>
              <a:ext cx="771648" cy="226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 rot="16200000">
              <a:off x="6130001" y="297807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7294908" y="297418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16200000">
              <a:off x="8124569" y="298593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131662" y="2552382"/>
              <a:ext cx="771648" cy="226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8924132" y="284433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9319301" y="3911142"/>
              <a:ext cx="409960" cy="527092"/>
              <a:chOff x="5684837" y="3268662"/>
              <a:chExt cx="1066800" cy="1371600"/>
            </a:xfrm>
          </p:grpSpPr>
          <p:sp>
            <p:nvSpPr>
              <p:cNvPr id="129" name="Oval 128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0" name="Straight Connector 129"/>
              <p:cNvCxnSpPr>
                <a:stCxn id="136" idx="6"/>
                <a:endCxn id="140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37" idx="6"/>
                <a:endCxn id="140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37" idx="6"/>
                <a:endCxn id="139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endCxn id="139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36" idx="6"/>
                <a:endCxn id="139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38" idx="6"/>
                <a:endCxn id="140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2" name="Straight Connector 141"/>
              <p:cNvCxnSpPr>
                <a:stCxn id="129" idx="6"/>
                <a:endCxn id="139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29" idx="6"/>
                <a:endCxn id="140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1" idx="6"/>
                <a:endCxn id="140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41" idx="6"/>
                <a:endCxn id="139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angle 145"/>
            <p:cNvSpPr/>
            <p:nvPr/>
          </p:nvSpPr>
          <p:spPr bwMode="auto">
            <a:xfrm>
              <a:off x="10045997" y="2552382"/>
              <a:ext cx="771648" cy="226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 rot="16200000">
              <a:off x="9838467" y="284433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10233636" y="3911142"/>
              <a:ext cx="409960" cy="527092"/>
              <a:chOff x="5684837" y="3268662"/>
              <a:chExt cx="1066800" cy="13716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50" name="Straight Connector 149"/>
              <p:cNvCxnSpPr>
                <a:stCxn id="156" idx="6"/>
                <a:endCxn id="160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57" idx="6"/>
                <a:endCxn id="160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157" idx="6"/>
                <a:endCxn id="159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59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56" idx="6"/>
                <a:endCxn id="159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58" idx="6"/>
                <a:endCxn id="160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62" name="Straight Connector 161"/>
              <p:cNvCxnSpPr>
                <a:stCxn id="149" idx="6"/>
                <a:endCxn id="159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49" idx="6"/>
                <a:endCxn id="160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61" idx="6"/>
                <a:endCxn id="160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1" idx="6"/>
                <a:endCxn id="159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1198710" y="2586457"/>
              <a:ext cx="822748" cy="2173147"/>
              <a:chOff x="9266237" y="2497524"/>
              <a:chExt cx="1143000" cy="3019038"/>
            </a:xfrm>
          </p:grpSpPr>
          <p:sp>
            <p:nvSpPr>
              <p:cNvPr id="167" name="Rectangle 166"/>
              <p:cNvSpPr/>
              <p:nvPr/>
            </p:nvSpPr>
            <p:spPr bwMode="auto">
              <a:xfrm>
                <a:off x="9266237" y="2497524"/>
                <a:ext cx="1143000" cy="1143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0" b="1" dirty="0">
                    <a:solidFill>
                      <a:schemeClr val="tx1"/>
                    </a:solidFill>
                  </a:rPr>
                  <a:t>X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9266237" y="4373562"/>
                <a:ext cx="1143000" cy="1143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0" b="1" dirty="0">
                    <a:solidFill>
                      <a:schemeClr val="bg1"/>
                    </a:solidFill>
                  </a:rPr>
                  <a:t>O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 flipV="1">
              <a:off x="10866437" y="3685474"/>
              <a:ext cx="304800" cy="990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1247437" y="2021456"/>
              <a:ext cx="693138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</a:t>
              </a: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95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247437" y="4799318"/>
              <a:ext cx="693138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.11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75" y="3904219"/>
            <a:ext cx="7067476" cy="2141285"/>
            <a:chOff x="1630751" y="3979097"/>
            <a:chExt cx="6991829" cy="21412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751" y="3979097"/>
              <a:ext cx="2005963" cy="21412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410" y="3980577"/>
              <a:ext cx="2034966" cy="21381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103" y="3985484"/>
              <a:ext cx="2132477" cy="2133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3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CNN PROS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" y="981931"/>
            <a:ext cx="5126006" cy="320100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600960" y="2159967"/>
            <a:ext cx="558800" cy="132079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0" y="2159967"/>
            <a:ext cx="4602879" cy="16986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64" y="5074324"/>
            <a:ext cx="9129551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CNN PROS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" y="877167"/>
            <a:ext cx="4124961" cy="379237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43" y="1267464"/>
            <a:ext cx="4689098" cy="273581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6" y="4866360"/>
            <a:ext cx="9076207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CNN CANNOT HANDLE NON-EUCLIDEAN DOMAIN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54" y="1214547"/>
            <a:ext cx="7471746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CNN CANNOT HANDLE NON-EUCLIDEAN DOMAIN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4" y="1107441"/>
            <a:ext cx="11430991" cy="49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072935"/>
            <a:ext cx="12192000" cy="10342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Graph Theory 101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WHAT IS A GRAPH?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69" y="1353628"/>
            <a:ext cx="8669706" cy="42242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9356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739222" y="6409009"/>
            <a:ext cx="2452777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Graph Overview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04241"/>
            <a:ext cx="12192000" cy="18249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Convolutional Neural Network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(CNN)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904241"/>
            <a:ext cx="12192000" cy="18249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Graph Convolution Network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/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(GCN)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CONVOLUTION NEURAL NETWORK (CNN)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18358" y="3329473"/>
            <a:ext cx="11755284" cy="3141310"/>
            <a:chOff x="218358" y="1753837"/>
            <a:chExt cx="11755284" cy="33503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358" y="2740516"/>
              <a:ext cx="1371600" cy="132979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1674621" y="3395504"/>
              <a:ext cx="304800" cy="990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39927" y="3647335"/>
              <a:ext cx="507382" cy="534190"/>
              <a:chOff x="4740385" y="3954462"/>
              <a:chExt cx="487252" cy="512996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7"/>
                <a:endCxn id="1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3727579" y="2302171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7431" y="3652752"/>
              <a:ext cx="503698" cy="530311"/>
              <a:chOff x="5154100" y="3720044"/>
              <a:chExt cx="801662" cy="844018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8" name="Straight Connector 17"/>
              <p:cNvCxnSpPr>
                <a:stCxn id="1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 bwMode="auto">
            <a:xfrm>
              <a:off x="4613456" y="229599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5716458" y="3614322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512014" y="2302171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3424753" y="2721685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89660" y="271779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419321" y="2729546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091770" y="3653515"/>
              <a:ext cx="507382" cy="534190"/>
              <a:chOff x="4740385" y="3954462"/>
              <a:chExt cx="487252" cy="512996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7" idx="7"/>
                <a:endCxn id="2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1979421" y="2308351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999274" y="3658931"/>
              <a:ext cx="503698" cy="530311"/>
              <a:chOff x="5154100" y="3720044"/>
              <a:chExt cx="801662" cy="84401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3" name="Straight Connector 32"/>
              <p:cNvCxnSpPr>
                <a:stCxn id="3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 bwMode="auto">
            <a:xfrm>
              <a:off x="2865300" y="2302171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676596" y="2727865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841502" y="2723972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497360" y="3636107"/>
              <a:ext cx="507382" cy="534190"/>
              <a:chOff x="4740385" y="3954462"/>
              <a:chExt cx="487252" cy="512996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6385011" y="2290944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404864" y="3641524"/>
              <a:ext cx="503698" cy="530311"/>
              <a:chOff x="5154100" y="3720044"/>
              <a:chExt cx="801662" cy="844018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5" name="Straight Connector 44"/>
              <p:cNvCxnSpPr>
                <a:stCxn id="44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44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 bwMode="auto">
            <a:xfrm>
              <a:off x="7270889" y="228476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 rot="5400000">
              <a:off x="8373890" y="3603095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169446" y="2290944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6082185" y="2710457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247092" y="2706564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076753" y="2718318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083846" y="228476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8876316" y="2576716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271485" y="3643523"/>
              <a:ext cx="409960" cy="527092"/>
              <a:chOff x="5684837" y="3268662"/>
              <a:chExt cx="1066800" cy="13716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7" name="Straight Connector 56"/>
              <p:cNvCxnSpPr>
                <a:stCxn id="63" idx="6"/>
                <a:endCxn id="67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4" idx="6"/>
                <a:endCxn id="67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4" idx="6"/>
                <a:endCxn id="66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66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63" idx="6"/>
                <a:endCxn id="66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65" idx="6"/>
                <a:endCxn id="67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9" name="Straight Connector 68"/>
              <p:cNvCxnSpPr>
                <a:stCxn id="56" idx="6"/>
                <a:endCxn id="66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6" idx="6"/>
                <a:endCxn id="67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6"/>
                <a:endCxn id="67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8" idx="6"/>
                <a:endCxn id="66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 bwMode="auto">
            <a:xfrm>
              <a:off x="9998181" y="228476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9790651" y="2576716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0185820" y="3643523"/>
              <a:ext cx="409960" cy="527092"/>
              <a:chOff x="5684837" y="3268662"/>
              <a:chExt cx="1066800" cy="1371600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7" name="Straight Connector 76"/>
              <p:cNvCxnSpPr>
                <a:stCxn id="83" idx="6"/>
                <a:endCxn id="87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84" idx="6"/>
                <a:endCxn id="87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6"/>
                <a:endCxn id="86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86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83" idx="6"/>
                <a:endCxn id="86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5" idx="6"/>
                <a:endCxn id="87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9" name="Straight Connector 88"/>
              <p:cNvCxnSpPr>
                <a:stCxn id="76" idx="6"/>
                <a:endCxn id="86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76" idx="6"/>
                <a:endCxn id="87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6"/>
                <a:endCxn id="87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8" idx="6"/>
                <a:endCxn id="86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1150894" y="2318838"/>
              <a:ext cx="822748" cy="2173148"/>
              <a:chOff x="9266237" y="2497523"/>
              <a:chExt cx="1143000" cy="3019039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9266237" y="2497523"/>
                <a:ext cx="1143000" cy="1143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0" b="1" dirty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9266237" y="4373562"/>
                <a:ext cx="1143000" cy="1143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0" b="1" dirty="0">
                    <a:solidFill>
                      <a:schemeClr val="bg1">
                        <a:lumMod val="50000"/>
                      </a:schemeClr>
                    </a:solidFill>
                  </a:rPr>
                  <a:t>O</a:t>
                </a: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10818621" y="3417855"/>
              <a:ext cx="304800" cy="990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199621" y="1753837"/>
              <a:ext cx="70115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.92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199621" y="4531699"/>
              <a:ext cx="70115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.51</a:t>
              </a:r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21" y="786226"/>
            <a:ext cx="9906000" cy="2796954"/>
          </a:xfrm>
          <a:prstGeom prst="rect">
            <a:avLst/>
          </a:prstGeom>
        </p:spPr>
      </p:pic>
      <p:sp>
        <p:nvSpPr>
          <p:cNvPr id="102" name="Title 1"/>
          <p:cNvSpPr txBox="1">
            <a:spLocks/>
          </p:cNvSpPr>
          <p:nvPr/>
        </p:nvSpPr>
        <p:spPr>
          <a:xfrm>
            <a:off x="4773795" y="6409285"/>
            <a:ext cx="3901341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 (Facebook)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302436" y="945872"/>
            <a:ext cx="11889564" cy="485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Consider this image: (2D Matrix)</a:t>
            </a:r>
            <a:endParaRPr lang="en-US" sz="24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27" y="1978095"/>
            <a:ext cx="3474146" cy="33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7" y="2618668"/>
            <a:ext cx="2406109" cy="233361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528" y="2618667"/>
            <a:ext cx="2406109" cy="233361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28" y="2618668"/>
            <a:ext cx="2406109" cy="2333619"/>
          </a:xfrm>
          <a:prstGeom prst="rect">
            <a:avLst/>
          </a:prstGeom>
        </p:spPr>
      </p:pic>
      <p:sp>
        <p:nvSpPr>
          <p:cNvPr id="105" name="Title 1"/>
          <p:cNvSpPr txBox="1">
            <a:spLocks/>
          </p:cNvSpPr>
          <p:nvPr/>
        </p:nvSpPr>
        <p:spPr>
          <a:xfrm>
            <a:off x="302436" y="1117137"/>
            <a:ext cx="11889564" cy="485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Features match pieces of the image</a:t>
            </a:r>
            <a:endParaRPr lang="en-US" sz="24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2818386"/>
            <a:ext cx="3496022" cy="33894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334" y="869851"/>
            <a:ext cx="1264522" cy="122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157" y="869850"/>
            <a:ext cx="1264522" cy="1226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035" y="869851"/>
            <a:ext cx="1264522" cy="12264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4765357" y="3180481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361856" y="894481"/>
            <a:ext cx="2546501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096111" y="2120906"/>
            <a:ext cx="2669247" cy="220257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42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FILTERING OPERATION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9429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6409009"/>
            <a:ext cx="492568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Graph Convolution Network (GCN)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83404"/>
            <a:ext cx="1219200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9347200" y="6409009"/>
            <a:ext cx="2844799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Constantia" panose="02030602050306030303" pitchFamily="18" charset="0"/>
              </a:rPr>
              <a:t>CNN Architecture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5588099" y="6399125"/>
            <a:ext cx="3298524" cy="44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nstantia" panose="02030602050306030303" pitchFamily="18" charset="0"/>
              </a:rPr>
              <a:t>Source: Brandon Rohrer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47" y="2818386"/>
            <a:ext cx="3496022" cy="33894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014" y="869851"/>
            <a:ext cx="1264522" cy="1226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837" y="869850"/>
            <a:ext cx="1264522" cy="12264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715" y="869851"/>
            <a:ext cx="1264522" cy="1226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5507037" y="3942481"/>
            <a:ext cx="1219200" cy="114300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726237" y="2037481"/>
            <a:ext cx="0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475998" y="2037481"/>
            <a:ext cx="31039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1DB16D7-740B-4A50-8BE9-295AB22FD732}" vid="{04363943-F36F-41C6-9106-2C537B64F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237</TotalTime>
  <Words>716</Words>
  <Application>Microsoft Office PowerPoint</Application>
  <PresentationFormat>Widescreen</PresentationFormat>
  <Paragraphs>253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Constantia</vt:lpstr>
      <vt:lpstr>Office Theme</vt:lpstr>
      <vt:lpstr>An Gentle Introduction to Graph Convolution Network (GCN)</vt:lpstr>
      <vt:lpstr>AGENDA</vt:lpstr>
      <vt:lpstr>WHAT’S THE PROBLEM?</vt:lpstr>
      <vt:lpstr>Convolutional Neural Network (CNN)</vt:lpstr>
      <vt:lpstr>CONVOLUTION NEURAL NETWORK (CNN)</vt:lpstr>
      <vt:lpstr>FILTERING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FILTERING OPERATION</vt:lpstr>
      <vt:lpstr>CONVOLUTION LAYER</vt:lpstr>
      <vt:lpstr>POOLING OPERATION</vt:lpstr>
      <vt:lpstr>POOLING OPERATION</vt:lpstr>
      <vt:lpstr>POOLING OPERATION</vt:lpstr>
      <vt:lpstr>POOLING OPERATION</vt:lpstr>
      <vt:lpstr>POOLING OPERATION</vt:lpstr>
      <vt:lpstr>POOLING OPERATION</vt:lpstr>
      <vt:lpstr>ACTIVATION FUNCTION – ReLU</vt:lpstr>
      <vt:lpstr>ACTIVATION FUNCTION – ReLU</vt:lpstr>
      <vt:lpstr>ACTIVATION FUNCTION – ReLU</vt:lpstr>
      <vt:lpstr>SO FAR …</vt:lpstr>
      <vt:lpstr>SO FAR …</vt:lpstr>
      <vt:lpstr>FULLY CONNECTED LAYER</vt:lpstr>
      <vt:lpstr>CNN FULL STACK</vt:lpstr>
      <vt:lpstr>CNN PROS</vt:lpstr>
      <vt:lpstr>CNN PROS</vt:lpstr>
      <vt:lpstr>CNN CANNOT HANDLE NON-EUCLIDEAN DOMAIN</vt:lpstr>
      <vt:lpstr>CNN CANNOT HANDLE NON-EUCLIDEAN DOMAIN</vt:lpstr>
      <vt:lpstr>Graph Theory 101</vt:lpstr>
      <vt:lpstr>WHAT IS A GRAPH?</vt:lpstr>
      <vt:lpstr>PowerPoint Presentation</vt:lpstr>
      <vt:lpstr>Graph Convolution Network (GCN)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Hugh</dc:creator>
  <cp:keywords>RBC Internal</cp:keywords>
  <cp:lastModifiedBy>Nguyen, Hugh</cp:lastModifiedBy>
  <cp:revision>120</cp:revision>
  <dcterms:created xsi:type="dcterms:W3CDTF">2018-12-03T16:26:52Z</dcterms:created>
  <dcterms:modified xsi:type="dcterms:W3CDTF">2018-12-03T21:53:43Z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73170ba2-8131-42c2-9b0e-5696a26f19f3</vt:lpwstr>
  </property>
  <property fmtid="{D5CDD505-2E9C-101B-9397-08002B2CF9AE}" pid="3" name="Classification">
    <vt:lpwstr>TT_RBC_Internal</vt:lpwstr>
  </property>
</Properties>
</file>