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6" r:id="rId5"/>
    <p:sldId id="259" r:id="rId6"/>
    <p:sldId id="260" r:id="rId7"/>
    <p:sldId id="261" r:id="rId8"/>
    <p:sldId id="262" r:id="rId9"/>
    <p:sldId id="263" r:id="rId10"/>
    <p:sldId id="264" r:id="rId11"/>
    <p:sldId id="265" r:id="rId12"/>
  </p:sldIdLst>
  <p:sldSz cx="18288000" cy="10287000"/>
  <p:notesSz cx="6858000" cy="9144000"/>
  <p:embeddedFontLst>
    <p:embeddedFont>
      <p:font typeface="Calibri" panose="020F0502020204030204" pitchFamily="34" charset="0"/>
      <p:regular r:id="rId13"/>
      <p:bold r:id="rId14"/>
      <p:italic r:id="rId15"/>
      <p:boldItalic r:id="rId16"/>
    </p:embeddedFont>
    <p:embeddedFont>
      <p:font typeface="Josefin Sans" pitchFamily="2" charset="0"/>
      <p:regular r:id="rId17"/>
    </p:embeddedFont>
    <p:embeddedFont>
      <p:font typeface="Josefin Sans Bold" pitchFamily="2" charset="0"/>
      <p:regular r:id="rId18"/>
      <p:boldItalic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94622" autoAdjust="0"/>
  </p:normalViewPr>
  <p:slideViewPr>
    <p:cSldViewPr>
      <p:cViewPr varScale="1">
        <p:scale>
          <a:sx n="70" d="100"/>
          <a:sy n="70" d="100"/>
        </p:scale>
        <p:origin x="73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grpSp>
        <p:nvGrpSpPr>
          <p:cNvPr id="2" name="Group 2"/>
          <p:cNvGrpSpPr/>
          <p:nvPr/>
        </p:nvGrpSpPr>
        <p:grpSpPr>
          <a:xfrm>
            <a:off x="8902445" y="3319632"/>
            <a:ext cx="8217084" cy="3647735"/>
            <a:chOff x="0" y="0"/>
            <a:chExt cx="10956112" cy="4863647"/>
          </a:xfrm>
        </p:grpSpPr>
        <p:sp>
          <p:nvSpPr>
            <p:cNvPr id="3" name="TextBox 3"/>
            <p:cNvSpPr txBox="1"/>
            <p:nvPr/>
          </p:nvSpPr>
          <p:spPr>
            <a:xfrm>
              <a:off x="0" y="1679214"/>
              <a:ext cx="10956112" cy="1463336"/>
            </a:xfrm>
            <a:prstGeom prst="rect">
              <a:avLst/>
            </a:prstGeom>
          </p:spPr>
          <p:txBody>
            <a:bodyPr lIns="0" tIns="0" rIns="0" bIns="0" rtlCol="0" anchor="t">
              <a:spAutoFit/>
            </a:bodyPr>
            <a:lstStyle/>
            <a:p>
              <a:pPr algn="ctr">
                <a:lnSpc>
                  <a:spcPts val="8372"/>
                </a:lnSpc>
              </a:pPr>
              <a:r>
                <a:rPr lang="en-US" sz="7475">
                  <a:solidFill>
                    <a:srgbClr val="F7B4A7"/>
                  </a:solidFill>
                  <a:latin typeface="Josefin Sans Bold"/>
                </a:rPr>
                <a:t>HUCE-AI</a:t>
              </a:r>
            </a:p>
          </p:txBody>
        </p:sp>
        <p:sp>
          <p:nvSpPr>
            <p:cNvPr id="4" name="TextBox 4"/>
            <p:cNvSpPr txBox="1"/>
            <p:nvPr/>
          </p:nvSpPr>
          <p:spPr>
            <a:xfrm>
              <a:off x="0" y="-71755"/>
              <a:ext cx="10956112" cy="544195"/>
            </a:xfrm>
            <a:prstGeom prst="rect">
              <a:avLst/>
            </a:prstGeom>
          </p:spPr>
          <p:txBody>
            <a:bodyPr lIns="0" tIns="0" rIns="0" bIns="0" rtlCol="0" anchor="t">
              <a:spAutoFit/>
            </a:bodyPr>
            <a:lstStyle/>
            <a:p>
              <a:pPr algn="ctr">
                <a:lnSpc>
                  <a:spcPts val="3359"/>
                </a:lnSpc>
              </a:pPr>
              <a:endParaRPr/>
            </a:p>
          </p:txBody>
        </p:sp>
        <p:sp>
          <p:nvSpPr>
            <p:cNvPr id="5" name="TextBox 5"/>
            <p:cNvSpPr txBox="1"/>
            <p:nvPr/>
          </p:nvSpPr>
          <p:spPr>
            <a:xfrm>
              <a:off x="0" y="4108420"/>
              <a:ext cx="10956112" cy="761153"/>
            </a:xfrm>
            <a:prstGeom prst="rect">
              <a:avLst/>
            </a:prstGeom>
          </p:spPr>
          <p:txBody>
            <a:bodyPr lIns="0" tIns="0" rIns="0" bIns="0" rtlCol="0" anchor="t">
              <a:spAutoFit/>
            </a:bodyPr>
            <a:lstStyle/>
            <a:p>
              <a:pPr>
                <a:lnSpc>
                  <a:spcPts val="4760"/>
                </a:lnSpc>
              </a:pPr>
              <a:endParaRPr/>
            </a:p>
          </p:txBody>
        </p:sp>
      </p:grpSp>
      <p:sp>
        <p:nvSpPr>
          <p:cNvPr id="6" name="Freeform 6"/>
          <p:cNvSpPr/>
          <p:nvPr/>
        </p:nvSpPr>
        <p:spPr>
          <a:xfrm>
            <a:off x="1182834" y="-1921745"/>
            <a:ext cx="6755642" cy="4114800"/>
          </a:xfrm>
          <a:custGeom>
            <a:avLst/>
            <a:gdLst/>
            <a:ahLst/>
            <a:cxnLst/>
            <a:rect l="l" t="t" r="r" b="b"/>
            <a:pathLst>
              <a:path w="6755642" h="4114800">
                <a:moveTo>
                  <a:pt x="0" y="0"/>
                </a:moveTo>
                <a:lnTo>
                  <a:pt x="6755642" y="0"/>
                </a:lnTo>
                <a:lnTo>
                  <a:pt x="675564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6303834" y="1790711"/>
            <a:ext cx="1194327" cy="2586142"/>
          </a:xfrm>
          <a:custGeom>
            <a:avLst/>
            <a:gdLst/>
            <a:ahLst/>
            <a:cxnLst/>
            <a:rect l="l" t="t" r="r" b="b"/>
            <a:pathLst>
              <a:path w="1194327" h="2586142">
                <a:moveTo>
                  <a:pt x="0" y="0"/>
                </a:moveTo>
                <a:lnTo>
                  <a:pt x="1194327" y="0"/>
                </a:lnTo>
                <a:lnTo>
                  <a:pt x="1194327" y="2586142"/>
                </a:lnTo>
                <a:lnTo>
                  <a:pt x="0" y="258614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flipH="1">
            <a:off x="2095190" y="2021154"/>
            <a:ext cx="5357753" cy="5591583"/>
          </a:xfrm>
          <a:custGeom>
            <a:avLst/>
            <a:gdLst/>
            <a:ahLst/>
            <a:cxnLst/>
            <a:rect l="l" t="t" r="r" b="b"/>
            <a:pathLst>
              <a:path w="5357753" h="5591583">
                <a:moveTo>
                  <a:pt x="5357753" y="0"/>
                </a:moveTo>
                <a:lnTo>
                  <a:pt x="0" y="0"/>
                </a:lnTo>
                <a:lnTo>
                  <a:pt x="0" y="5591582"/>
                </a:lnTo>
                <a:lnTo>
                  <a:pt x="5357753" y="5591582"/>
                </a:lnTo>
                <a:lnTo>
                  <a:pt x="5357753"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9"/>
          <p:cNvSpPr/>
          <p:nvPr/>
        </p:nvSpPr>
        <p:spPr>
          <a:xfrm>
            <a:off x="-947148" y="1264426"/>
            <a:ext cx="3144039" cy="2440918"/>
          </a:xfrm>
          <a:custGeom>
            <a:avLst/>
            <a:gdLst/>
            <a:ahLst/>
            <a:cxnLst/>
            <a:rect l="l" t="t" r="r" b="b"/>
            <a:pathLst>
              <a:path w="3144039" h="2440918">
                <a:moveTo>
                  <a:pt x="0" y="0"/>
                </a:moveTo>
                <a:lnTo>
                  <a:pt x="3144040" y="0"/>
                </a:lnTo>
                <a:lnTo>
                  <a:pt x="3144040" y="2440918"/>
                </a:lnTo>
                <a:lnTo>
                  <a:pt x="0" y="24409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Freeform 10"/>
          <p:cNvSpPr/>
          <p:nvPr/>
        </p:nvSpPr>
        <p:spPr>
          <a:xfrm>
            <a:off x="624872" y="5005800"/>
            <a:ext cx="1894295" cy="4252500"/>
          </a:xfrm>
          <a:custGeom>
            <a:avLst/>
            <a:gdLst/>
            <a:ahLst/>
            <a:cxnLst/>
            <a:rect l="l" t="t" r="r" b="b"/>
            <a:pathLst>
              <a:path w="1894295" h="4252500">
                <a:moveTo>
                  <a:pt x="0" y="0"/>
                </a:moveTo>
                <a:lnTo>
                  <a:pt x="1894295" y="0"/>
                </a:lnTo>
                <a:lnTo>
                  <a:pt x="1894295" y="4252500"/>
                </a:lnTo>
                <a:lnTo>
                  <a:pt x="0" y="42525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11" name="Freeform 11"/>
          <p:cNvSpPr/>
          <p:nvPr/>
        </p:nvSpPr>
        <p:spPr>
          <a:xfrm>
            <a:off x="4011803" y="7612736"/>
            <a:ext cx="3486358" cy="4114800"/>
          </a:xfrm>
          <a:custGeom>
            <a:avLst/>
            <a:gdLst/>
            <a:ahLst/>
            <a:cxnLst/>
            <a:rect l="l" t="t" r="r" b="b"/>
            <a:pathLst>
              <a:path w="3486358" h="4114800">
                <a:moveTo>
                  <a:pt x="0" y="0"/>
                </a:moveTo>
                <a:lnTo>
                  <a:pt x="3486358" y="0"/>
                </a:lnTo>
                <a:lnTo>
                  <a:pt x="3486358"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2" name="TextBox 11">
            <a:extLst>
              <a:ext uri="{FF2B5EF4-FFF2-40B4-BE49-F238E27FC236}">
                <a16:creationId xmlns:a16="http://schemas.microsoft.com/office/drawing/2014/main" id="{F22AD831-1C6A-7CA4-D01F-2E523A88F0DB}"/>
              </a:ext>
            </a:extLst>
          </p:cNvPr>
          <p:cNvSpPr txBox="1"/>
          <p:nvPr/>
        </p:nvSpPr>
        <p:spPr>
          <a:xfrm>
            <a:off x="9525000" y="6057900"/>
            <a:ext cx="7315200" cy="492443"/>
          </a:xfrm>
          <a:prstGeom prst="rect">
            <a:avLst/>
          </a:prstGeom>
          <a:noFill/>
        </p:spPr>
        <p:txBody>
          <a:bodyPr wrap="square" rtlCol="0">
            <a:spAutoFit/>
          </a:bodyPr>
          <a:lstStyle/>
          <a:p>
            <a:pPr algn="ctr"/>
            <a:r>
              <a:rPr lang="en-US" sz="2600">
                <a:solidFill>
                  <a:schemeClr val="bg1"/>
                </a:solidFill>
              </a:rPr>
              <a:t>Chatbot tư vấn hỗ trợ bán máy tính cho sinh viên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4" name="TextBox 4"/>
          <p:cNvSpPr txBox="1"/>
          <p:nvPr/>
        </p:nvSpPr>
        <p:spPr>
          <a:xfrm>
            <a:off x="1219200" y="1104900"/>
            <a:ext cx="8077200" cy="1285801"/>
          </a:xfrm>
          <a:prstGeom prst="rect">
            <a:avLst/>
          </a:prstGeom>
        </p:spPr>
        <p:txBody>
          <a:bodyPr wrap="square" lIns="0" tIns="0" rIns="0" bIns="0" rtlCol="0" anchor="t">
            <a:spAutoFit/>
          </a:bodyPr>
          <a:lstStyle/>
          <a:p>
            <a:pPr>
              <a:lnSpc>
                <a:spcPts val="5142"/>
              </a:lnSpc>
              <a:spcBef>
                <a:spcPct val="0"/>
              </a:spcBef>
            </a:pPr>
            <a:r>
              <a:rPr lang="en-US" sz="3672">
                <a:solidFill>
                  <a:srgbClr val="FFFFFF"/>
                </a:solidFill>
                <a:latin typeface="Josefin Sans Bold"/>
              </a:rPr>
              <a:t>Một số chức năng chưa thể triển khai trong thời gian cuộc thi</a:t>
            </a:r>
          </a:p>
        </p:txBody>
      </p:sp>
      <p:sp>
        <p:nvSpPr>
          <p:cNvPr id="5" name="TextBox 5"/>
          <p:cNvSpPr txBox="1"/>
          <p:nvPr/>
        </p:nvSpPr>
        <p:spPr>
          <a:xfrm>
            <a:off x="609600" y="3467100"/>
            <a:ext cx="15859091" cy="1982146"/>
          </a:xfrm>
          <a:prstGeom prst="rect">
            <a:avLst/>
          </a:prstGeom>
        </p:spPr>
        <p:txBody>
          <a:bodyPr lIns="0" tIns="0" rIns="0" bIns="0" rtlCol="0" anchor="t">
            <a:spAutoFit/>
          </a:bodyPr>
          <a:lstStyle/>
          <a:p>
            <a:pPr marL="598677" lvl="1" indent="-299339">
              <a:lnSpc>
                <a:spcPts val="3882"/>
              </a:lnSpc>
              <a:spcBef>
                <a:spcPct val="0"/>
              </a:spcBef>
              <a:buFont typeface="Arial"/>
              <a:buChar char="•"/>
            </a:pPr>
            <a:r>
              <a:rPr lang="en-US" sz="2772">
                <a:solidFill>
                  <a:srgbClr val="FFFFFF"/>
                </a:solidFill>
                <a:latin typeface="Josefin Sans"/>
              </a:rPr>
              <a:t>Cải thiện hiệu suất của việc sử dụng 2 chatbot cùng lúc, các trigger tạo ra event drivent giữa các chatbot</a:t>
            </a:r>
          </a:p>
          <a:p>
            <a:pPr marL="598677" lvl="1" indent="-299339">
              <a:lnSpc>
                <a:spcPts val="3882"/>
              </a:lnSpc>
              <a:spcBef>
                <a:spcPct val="0"/>
              </a:spcBef>
              <a:buFont typeface="Arial"/>
              <a:buChar char="•"/>
            </a:pPr>
            <a:r>
              <a:rPr lang="en-US" sz="2772">
                <a:solidFill>
                  <a:srgbClr val="FFFFFF"/>
                </a:solidFill>
                <a:latin typeface="Josefin Sans"/>
              </a:rPr>
              <a:t>Cải thiện khả năng giao tiếp của chatbot thông qua các prompt đầu vào (mức độ đặt câu hỏi, tạo cho khách hàng cảm giác muốn mua hang,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grpSp>
        <p:nvGrpSpPr>
          <p:cNvPr id="2" name="Group 2"/>
          <p:cNvGrpSpPr/>
          <p:nvPr/>
        </p:nvGrpSpPr>
        <p:grpSpPr>
          <a:xfrm>
            <a:off x="5035458" y="2772280"/>
            <a:ext cx="8217084" cy="3647735"/>
            <a:chOff x="0" y="0"/>
            <a:chExt cx="10956112" cy="4863647"/>
          </a:xfrm>
        </p:grpSpPr>
        <p:sp>
          <p:nvSpPr>
            <p:cNvPr id="3" name="TextBox 3"/>
            <p:cNvSpPr txBox="1"/>
            <p:nvPr/>
          </p:nvSpPr>
          <p:spPr>
            <a:xfrm>
              <a:off x="0" y="1679214"/>
              <a:ext cx="10956112" cy="1463336"/>
            </a:xfrm>
            <a:prstGeom prst="rect">
              <a:avLst/>
            </a:prstGeom>
          </p:spPr>
          <p:txBody>
            <a:bodyPr lIns="0" tIns="0" rIns="0" bIns="0" rtlCol="0" anchor="t">
              <a:spAutoFit/>
            </a:bodyPr>
            <a:lstStyle/>
            <a:p>
              <a:pPr algn="ctr">
                <a:lnSpc>
                  <a:spcPts val="8372"/>
                </a:lnSpc>
              </a:pPr>
              <a:r>
                <a:rPr lang="en-US" sz="7475">
                  <a:solidFill>
                    <a:srgbClr val="F7B4A7"/>
                  </a:solidFill>
                  <a:latin typeface="Josefin Sans Bold"/>
                </a:rPr>
                <a:t>Thank you</a:t>
              </a:r>
            </a:p>
          </p:txBody>
        </p:sp>
        <p:sp>
          <p:nvSpPr>
            <p:cNvPr id="4" name="TextBox 4"/>
            <p:cNvSpPr txBox="1"/>
            <p:nvPr/>
          </p:nvSpPr>
          <p:spPr>
            <a:xfrm>
              <a:off x="0" y="-71755"/>
              <a:ext cx="10956112" cy="544195"/>
            </a:xfrm>
            <a:prstGeom prst="rect">
              <a:avLst/>
            </a:prstGeom>
          </p:spPr>
          <p:txBody>
            <a:bodyPr lIns="0" tIns="0" rIns="0" bIns="0" rtlCol="0" anchor="t">
              <a:spAutoFit/>
            </a:bodyPr>
            <a:lstStyle/>
            <a:p>
              <a:pPr algn="ctr">
                <a:lnSpc>
                  <a:spcPts val="3359"/>
                </a:lnSpc>
              </a:pPr>
              <a:endParaRPr/>
            </a:p>
          </p:txBody>
        </p:sp>
        <p:sp>
          <p:nvSpPr>
            <p:cNvPr id="5" name="TextBox 5"/>
            <p:cNvSpPr txBox="1"/>
            <p:nvPr/>
          </p:nvSpPr>
          <p:spPr>
            <a:xfrm>
              <a:off x="0" y="4108420"/>
              <a:ext cx="10956112" cy="761153"/>
            </a:xfrm>
            <a:prstGeom prst="rect">
              <a:avLst/>
            </a:prstGeom>
          </p:spPr>
          <p:txBody>
            <a:bodyPr lIns="0" tIns="0" rIns="0" bIns="0" rtlCol="0" anchor="t">
              <a:spAutoFit/>
            </a:bodyPr>
            <a:lstStyle/>
            <a:p>
              <a:pPr>
                <a:lnSpc>
                  <a:spcPts val="4760"/>
                </a:lnSpc>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TextBox 2"/>
          <p:cNvSpPr txBox="1"/>
          <p:nvPr/>
        </p:nvSpPr>
        <p:spPr>
          <a:xfrm>
            <a:off x="10347591" y="2888049"/>
            <a:ext cx="4861553" cy="918260"/>
          </a:xfrm>
          <a:prstGeom prst="rect">
            <a:avLst/>
          </a:prstGeom>
        </p:spPr>
        <p:txBody>
          <a:bodyPr lIns="0" tIns="0" rIns="0" bIns="0" rtlCol="0" anchor="t">
            <a:spAutoFit/>
          </a:bodyPr>
          <a:lstStyle/>
          <a:p>
            <a:pPr algn="ctr">
              <a:lnSpc>
                <a:spcPts val="7288"/>
              </a:lnSpc>
            </a:pPr>
            <a:r>
              <a:rPr lang="en-US" sz="6073">
                <a:solidFill>
                  <a:srgbClr val="F7B4A7"/>
                </a:solidFill>
                <a:latin typeface="Josefin Sans Bold"/>
              </a:rPr>
              <a:t>Mục Lục</a:t>
            </a:r>
          </a:p>
        </p:txBody>
      </p:sp>
      <p:sp>
        <p:nvSpPr>
          <p:cNvPr id="3" name="TextBox 3"/>
          <p:cNvSpPr txBox="1"/>
          <p:nvPr/>
        </p:nvSpPr>
        <p:spPr>
          <a:xfrm>
            <a:off x="8561314" y="4167986"/>
            <a:ext cx="8434106" cy="1935857"/>
          </a:xfrm>
          <a:prstGeom prst="rect">
            <a:avLst/>
          </a:prstGeom>
        </p:spPr>
        <p:txBody>
          <a:bodyPr lIns="0" tIns="0" rIns="0" bIns="0" rtlCol="0" anchor="t">
            <a:spAutoFit/>
          </a:bodyPr>
          <a:lstStyle/>
          <a:p>
            <a:pPr marL="598677" lvl="1" indent="-299339" algn="just">
              <a:lnSpc>
                <a:spcPts val="3882"/>
              </a:lnSpc>
              <a:buFont typeface="Arial"/>
              <a:buChar char="•"/>
            </a:pPr>
            <a:r>
              <a:rPr lang="en-US" sz="2772">
                <a:solidFill>
                  <a:srgbClr val="94DDDE"/>
                </a:solidFill>
                <a:latin typeface="Josefin Sans"/>
              </a:rPr>
              <a:t>Tổng quan về UseCase của Chatbot</a:t>
            </a:r>
          </a:p>
          <a:p>
            <a:pPr marL="598677" lvl="1" indent="-299339" algn="just">
              <a:lnSpc>
                <a:spcPts val="3882"/>
              </a:lnSpc>
              <a:buFont typeface="Arial"/>
              <a:buChar char="•"/>
            </a:pPr>
            <a:r>
              <a:rPr lang="en-US" sz="2772">
                <a:solidFill>
                  <a:srgbClr val="94DDDE"/>
                </a:solidFill>
                <a:latin typeface="Josefin Sans"/>
              </a:rPr>
              <a:t>Dữ liệu, và hệ thống</a:t>
            </a:r>
          </a:p>
          <a:p>
            <a:pPr marL="598677" lvl="1" indent="-299339" algn="just">
              <a:lnSpc>
                <a:spcPts val="3882"/>
              </a:lnSpc>
              <a:buFont typeface="Arial"/>
              <a:buChar char="•"/>
            </a:pPr>
            <a:r>
              <a:rPr lang="en-US" sz="2772">
                <a:solidFill>
                  <a:srgbClr val="94DDDE"/>
                </a:solidFill>
                <a:latin typeface="Josefin Sans"/>
              </a:rPr>
              <a:t>Đánh giá tổng quát</a:t>
            </a:r>
          </a:p>
          <a:p>
            <a:pPr algn="just">
              <a:lnSpc>
                <a:spcPts val="3882"/>
              </a:lnSpc>
            </a:pPr>
            <a:endParaRPr lang="en-US" sz="2772">
              <a:solidFill>
                <a:srgbClr val="94DDDE"/>
              </a:solidFill>
              <a:latin typeface="Josefin Sans"/>
            </a:endParaRPr>
          </a:p>
        </p:txBody>
      </p:sp>
      <p:sp>
        <p:nvSpPr>
          <p:cNvPr id="4" name="Freeform 4"/>
          <p:cNvSpPr/>
          <p:nvPr/>
        </p:nvSpPr>
        <p:spPr>
          <a:xfrm>
            <a:off x="1028700" y="1817226"/>
            <a:ext cx="3874545" cy="5122596"/>
          </a:xfrm>
          <a:custGeom>
            <a:avLst/>
            <a:gdLst/>
            <a:ahLst/>
            <a:cxnLst/>
            <a:rect l="l" t="t" r="r" b="b"/>
            <a:pathLst>
              <a:path w="3874545" h="5122596">
                <a:moveTo>
                  <a:pt x="0" y="0"/>
                </a:moveTo>
                <a:lnTo>
                  <a:pt x="3874545" y="0"/>
                </a:lnTo>
                <a:lnTo>
                  <a:pt x="3874545" y="5122595"/>
                </a:lnTo>
                <a:lnTo>
                  <a:pt x="0" y="51225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2099917" y="2607954"/>
            <a:ext cx="3874545" cy="5122596"/>
          </a:xfrm>
          <a:custGeom>
            <a:avLst/>
            <a:gdLst/>
            <a:ahLst/>
            <a:cxnLst/>
            <a:rect l="l" t="t" r="r" b="b"/>
            <a:pathLst>
              <a:path w="3874545" h="5122596">
                <a:moveTo>
                  <a:pt x="0" y="0"/>
                </a:moveTo>
                <a:lnTo>
                  <a:pt x="3874546" y="0"/>
                </a:lnTo>
                <a:lnTo>
                  <a:pt x="3874546" y="5122596"/>
                </a:lnTo>
                <a:lnTo>
                  <a:pt x="0" y="512259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a:off x="3214674" y="3347179"/>
            <a:ext cx="3874545" cy="5122596"/>
          </a:xfrm>
          <a:custGeom>
            <a:avLst/>
            <a:gdLst/>
            <a:ahLst/>
            <a:cxnLst/>
            <a:rect l="l" t="t" r="r" b="b"/>
            <a:pathLst>
              <a:path w="3874545" h="5122596">
                <a:moveTo>
                  <a:pt x="0" y="0"/>
                </a:moveTo>
                <a:lnTo>
                  <a:pt x="3874545" y="0"/>
                </a:lnTo>
                <a:lnTo>
                  <a:pt x="3874545" y="5122595"/>
                </a:lnTo>
                <a:lnTo>
                  <a:pt x="0" y="512259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1164585" y="2340692"/>
            <a:ext cx="10198754" cy="7170739"/>
          </a:xfrm>
          <a:custGeom>
            <a:avLst/>
            <a:gdLst/>
            <a:ahLst/>
            <a:cxnLst/>
            <a:rect l="l" t="t" r="r" b="b"/>
            <a:pathLst>
              <a:path w="10198754" h="7170739">
                <a:moveTo>
                  <a:pt x="0" y="0"/>
                </a:moveTo>
                <a:lnTo>
                  <a:pt x="10198754" y="0"/>
                </a:lnTo>
                <a:lnTo>
                  <a:pt x="10198754" y="7170739"/>
                </a:lnTo>
                <a:lnTo>
                  <a:pt x="0" y="7170739"/>
                </a:lnTo>
                <a:lnTo>
                  <a:pt x="0" y="0"/>
                </a:lnTo>
                <a:close/>
              </a:path>
            </a:pathLst>
          </a:custGeom>
          <a:blipFill>
            <a:blip r:embed="rId2"/>
            <a:stretch>
              <a:fillRect/>
            </a:stretch>
          </a:blipFill>
        </p:spPr>
        <p:txBody>
          <a:bodyPr/>
          <a:lstStyle/>
          <a:p>
            <a:endParaRPr lang="en-US"/>
          </a:p>
        </p:txBody>
      </p:sp>
      <p:grpSp>
        <p:nvGrpSpPr>
          <p:cNvPr id="3" name="Group 3"/>
          <p:cNvGrpSpPr/>
          <p:nvPr/>
        </p:nvGrpSpPr>
        <p:grpSpPr>
          <a:xfrm>
            <a:off x="13773650" y="3392779"/>
            <a:ext cx="1543050" cy="1543050"/>
            <a:chOff x="0" y="0"/>
            <a:chExt cx="812800" cy="812800"/>
          </a:xfrm>
        </p:grpSpPr>
        <p:sp>
          <p:nvSpPr>
            <p:cNvPr id="4" name="Freeform 4"/>
            <p:cNvSpPr/>
            <p:nvPr/>
          </p:nvSpPr>
          <p:spPr>
            <a:xfrm>
              <a:off x="0" y="0"/>
              <a:ext cx="812800" cy="812800"/>
            </a:xfrm>
            <a:custGeom>
              <a:avLst/>
              <a:gdLst/>
              <a:ahLst/>
              <a:cxnLst/>
              <a:rect l="l" t="t" r="r" b="b"/>
              <a:pathLst>
                <a:path w="812800" h="812800">
                  <a:moveTo>
                    <a:pt x="406400" y="812800"/>
                  </a:moveTo>
                  <a:lnTo>
                    <a:pt x="0" y="406400"/>
                  </a:lnTo>
                  <a:lnTo>
                    <a:pt x="203200" y="406400"/>
                  </a:lnTo>
                  <a:lnTo>
                    <a:pt x="203200" y="0"/>
                  </a:lnTo>
                  <a:lnTo>
                    <a:pt x="609600" y="0"/>
                  </a:lnTo>
                  <a:lnTo>
                    <a:pt x="609600" y="406400"/>
                  </a:lnTo>
                  <a:lnTo>
                    <a:pt x="812800" y="406400"/>
                  </a:lnTo>
                  <a:lnTo>
                    <a:pt x="406400" y="812800"/>
                  </a:lnTo>
                  <a:close/>
                </a:path>
              </a:pathLst>
            </a:custGeom>
            <a:solidFill>
              <a:srgbClr val="94DDDE"/>
            </a:solidFill>
          </p:spPr>
          <p:txBody>
            <a:bodyPr/>
            <a:lstStyle/>
            <a:p>
              <a:endParaRPr lang="en-US"/>
            </a:p>
          </p:txBody>
        </p:sp>
        <p:sp>
          <p:nvSpPr>
            <p:cNvPr id="5" name="TextBox 5"/>
            <p:cNvSpPr txBox="1"/>
            <p:nvPr/>
          </p:nvSpPr>
          <p:spPr>
            <a:xfrm>
              <a:off x="203200" y="-66675"/>
              <a:ext cx="406400" cy="777875"/>
            </a:xfrm>
            <a:prstGeom prst="rect">
              <a:avLst/>
            </a:prstGeom>
          </p:spPr>
          <p:txBody>
            <a:bodyPr lIns="50800" tIns="50800" rIns="50800" bIns="50800" rtlCol="0" anchor="ctr"/>
            <a:lstStyle/>
            <a:p>
              <a:pPr algn="ctr">
                <a:lnSpc>
                  <a:spcPts val="3359"/>
                </a:lnSpc>
              </a:pPr>
              <a:endParaRPr/>
            </a:p>
          </p:txBody>
        </p:sp>
      </p:grpSp>
      <p:sp>
        <p:nvSpPr>
          <p:cNvPr id="6" name="TextBox 6"/>
          <p:cNvSpPr txBox="1"/>
          <p:nvPr/>
        </p:nvSpPr>
        <p:spPr>
          <a:xfrm>
            <a:off x="5135017" y="649261"/>
            <a:ext cx="8017966" cy="673153"/>
          </a:xfrm>
          <a:prstGeom prst="rect">
            <a:avLst/>
          </a:prstGeom>
        </p:spPr>
        <p:txBody>
          <a:bodyPr lIns="0" tIns="0" rIns="0" bIns="0" rtlCol="0" anchor="t">
            <a:spAutoFit/>
          </a:bodyPr>
          <a:lstStyle/>
          <a:p>
            <a:pPr algn="ctr">
              <a:lnSpc>
                <a:spcPts val="5422"/>
              </a:lnSpc>
              <a:spcBef>
                <a:spcPct val="0"/>
              </a:spcBef>
            </a:pPr>
            <a:r>
              <a:rPr lang="en-US" sz="3872">
                <a:solidFill>
                  <a:srgbClr val="FFFFFF"/>
                </a:solidFill>
                <a:latin typeface="Josefin Sans"/>
              </a:rPr>
              <a:t>Tổng quan về UseCase của Chatbot</a:t>
            </a:r>
          </a:p>
        </p:txBody>
      </p:sp>
      <p:sp>
        <p:nvSpPr>
          <p:cNvPr id="7" name="TextBox 7"/>
          <p:cNvSpPr txBox="1"/>
          <p:nvPr/>
        </p:nvSpPr>
        <p:spPr>
          <a:xfrm>
            <a:off x="11966934" y="1640636"/>
            <a:ext cx="5156481" cy="1453567"/>
          </a:xfrm>
          <a:prstGeom prst="rect">
            <a:avLst/>
          </a:prstGeom>
        </p:spPr>
        <p:txBody>
          <a:bodyPr lIns="0" tIns="0" rIns="0" bIns="0" rtlCol="0" anchor="t">
            <a:spAutoFit/>
          </a:bodyPr>
          <a:lstStyle/>
          <a:p>
            <a:pPr algn="ctr">
              <a:lnSpc>
                <a:spcPts val="3882"/>
              </a:lnSpc>
              <a:spcBef>
                <a:spcPct val="0"/>
              </a:spcBef>
            </a:pPr>
            <a:r>
              <a:rPr lang="en-US" sz="2772">
                <a:solidFill>
                  <a:srgbClr val="FEFEFE"/>
                </a:solidFill>
                <a:latin typeface="Josefin Sans"/>
              </a:rPr>
              <a:t>Mất thời gian tìm kiếm trong rất nhiều sản phẩm có trên trang web</a:t>
            </a:r>
          </a:p>
        </p:txBody>
      </p:sp>
      <p:sp>
        <p:nvSpPr>
          <p:cNvPr id="8" name="TextBox 8"/>
          <p:cNvSpPr txBox="1"/>
          <p:nvPr/>
        </p:nvSpPr>
        <p:spPr>
          <a:xfrm>
            <a:off x="11966934" y="5076825"/>
            <a:ext cx="5292366" cy="1939342"/>
          </a:xfrm>
          <a:prstGeom prst="rect">
            <a:avLst/>
          </a:prstGeom>
        </p:spPr>
        <p:txBody>
          <a:bodyPr lIns="0" tIns="0" rIns="0" bIns="0" rtlCol="0" anchor="t">
            <a:spAutoFit/>
          </a:bodyPr>
          <a:lstStyle/>
          <a:p>
            <a:pPr algn="ctr">
              <a:lnSpc>
                <a:spcPts val="3882"/>
              </a:lnSpc>
              <a:spcBef>
                <a:spcPct val="0"/>
              </a:spcBef>
            </a:pPr>
            <a:r>
              <a:rPr lang="en-US" sz="2772">
                <a:solidFill>
                  <a:srgbClr val="FEFEFE"/>
                </a:solidFill>
                <a:latin typeface="Josefin Sans"/>
              </a:rPr>
              <a:t>Không tìm được sản phẩm phù hợp với bản thân hoặc không biết chọn trong các sản phẩm có cùng phân khúc</a:t>
            </a: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6" name="TextBox 6"/>
          <p:cNvSpPr txBox="1"/>
          <p:nvPr/>
        </p:nvSpPr>
        <p:spPr>
          <a:xfrm>
            <a:off x="5135017" y="649261"/>
            <a:ext cx="8017966" cy="673153"/>
          </a:xfrm>
          <a:prstGeom prst="rect">
            <a:avLst/>
          </a:prstGeom>
        </p:spPr>
        <p:txBody>
          <a:bodyPr lIns="0" tIns="0" rIns="0" bIns="0" rtlCol="0" anchor="t">
            <a:spAutoFit/>
          </a:bodyPr>
          <a:lstStyle/>
          <a:p>
            <a:pPr algn="ctr">
              <a:lnSpc>
                <a:spcPts val="5422"/>
              </a:lnSpc>
              <a:spcBef>
                <a:spcPct val="0"/>
              </a:spcBef>
            </a:pPr>
            <a:r>
              <a:rPr lang="en-US" sz="3872">
                <a:solidFill>
                  <a:srgbClr val="FFFFFF"/>
                </a:solidFill>
                <a:latin typeface="Josefin Sans"/>
              </a:rPr>
              <a:t>Tổng quan về UseCase của Chatbot</a:t>
            </a:r>
          </a:p>
        </p:txBody>
      </p:sp>
      <p:sp>
        <p:nvSpPr>
          <p:cNvPr id="9" name="Arrow: Right 8">
            <a:extLst>
              <a:ext uri="{FF2B5EF4-FFF2-40B4-BE49-F238E27FC236}">
                <a16:creationId xmlns:a16="http://schemas.microsoft.com/office/drawing/2014/main" id="{21CE0193-D916-64D6-D987-54FEB61662D3}"/>
              </a:ext>
            </a:extLst>
          </p:cNvPr>
          <p:cNvSpPr/>
          <p:nvPr/>
        </p:nvSpPr>
        <p:spPr>
          <a:xfrm>
            <a:off x="1524000" y="4610100"/>
            <a:ext cx="1295400" cy="990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D5C55D4-8441-1CFA-656B-E83AE169BB04}"/>
              </a:ext>
            </a:extLst>
          </p:cNvPr>
          <p:cNvSpPr txBox="1"/>
          <p:nvPr/>
        </p:nvSpPr>
        <p:spPr>
          <a:xfrm>
            <a:off x="3810000" y="4459069"/>
            <a:ext cx="12115800" cy="1292662"/>
          </a:xfrm>
          <a:prstGeom prst="rect">
            <a:avLst/>
          </a:prstGeom>
          <a:noFill/>
        </p:spPr>
        <p:txBody>
          <a:bodyPr wrap="square" rtlCol="0">
            <a:spAutoFit/>
          </a:bodyPr>
          <a:lstStyle/>
          <a:p>
            <a:r>
              <a:rPr lang="en-US" sz="2600">
                <a:solidFill>
                  <a:schemeClr val="bg1"/>
                </a:solidFill>
              </a:rPr>
              <a:t>Triển khai một mô hình Chatbot trực tiếp trên trang web của doanh nghiệp nhằm tư vấn trực tiếp cho khách hàng nhằm giúp khách hàng nhanh chóng tìm được mặt hang mong muốn</a:t>
            </a:r>
          </a:p>
        </p:txBody>
      </p:sp>
    </p:spTree>
    <p:extLst>
      <p:ext uri="{BB962C8B-B14F-4D97-AF65-F5344CB8AC3E}">
        <p14:creationId xmlns:p14="http://schemas.microsoft.com/office/powerpoint/2010/main" val="1322358870"/>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4884217" y="1989787"/>
            <a:ext cx="3137615" cy="3137615"/>
          </a:xfrm>
          <a:custGeom>
            <a:avLst/>
            <a:gdLst/>
            <a:ahLst/>
            <a:cxnLst/>
            <a:rect l="l" t="t" r="r" b="b"/>
            <a:pathLst>
              <a:path w="3137615" h="3137615">
                <a:moveTo>
                  <a:pt x="0" y="0"/>
                </a:moveTo>
                <a:lnTo>
                  <a:pt x="3137615" y="0"/>
                </a:lnTo>
                <a:lnTo>
                  <a:pt x="3137615" y="3137614"/>
                </a:lnTo>
                <a:lnTo>
                  <a:pt x="0" y="3137614"/>
                </a:lnTo>
                <a:lnTo>
                  <a:pt x="0" y="0"/>
                </a:lnTo>
                <a:close/>
              </a:path>
            </a:pathLst>
          </a:custGeom>
          <a:blipFill>
            <a:blip r:embed="rId2"/>
            <a:stretch>
              <a:fillRect/>
            </a:stretch>
          </a:blipFill>
        </p:spPr>
        <p:txBody>
          <a:bodyPr/>
          <a:lstStyle/>
          <a:p>
            <a:endParaRPr lang="en-US"/>
          </a:p>
        </p:txBody>
      </p:sp>
      <p:sp>
        <p:nvSpPr>
          <p:cNvPr id="3" name="Freeform 3"/>
          <p:cNvSpPr/>
          <p:nvPr/>
        </p:nvSpPr>
        <p:spPr>
          <a:xfrm>
            <a:off x="9316989" y="1884489"/>
            <a:ext cx="4323884" cy="3242913"/>
          </a:xfrm>
          <a:custGeom>
            <a:avLst/>
            <a:gdLst/>
            <a:ahLst/>
            <a:cxnLst/>
            <a:rect l="l" t="t" r="r" b="b"/>
            <a:pathLst>
              <a:path w="4323884" h="3242913">
                <a:moveTo>
                  <a:pt x="0" y="0"/>
                </a:moveTo>
                <a:lnTo>
                  <a:pt x="4323884" y="0"/>
                </a:lnTo>
                <a:lnTo>
                  <a:pt x="4323884" y="3242912"/>
                </a:lnTo>
                <a:lnTo>
                  <a:pt x="0" y="3242912"/>
                </a:lnTo>
                <a:lnTo>
                  <a:pt x="0" y="0"/>
                </a:lnTo>
                <a:close/>
              </a:path>
            </a:pathLst>
          </a:custGeom>
          <a:blipFill>
            <a:blip r:embed="rId3"/>
            <a:stretch>
              <a:fillRect/>
            </a:stretch>
          </a:blipFill>
        </p:spPr>
        <p:txBody>
          <a:bodyPr/>
          <a:lstStyle/>
          <a:p>
            <a:endParaRPr lang="en-US"/>
          </a:p>
        </p:txBody>
      </p:sp>
      <p:sp>
        <p:nvSpPr>
          <p:cNvPr id="4" name="Freeform 4"/>
          <p:cNvSpPr/>
          <p:nvPr/>
        </p:nvSpPr>
        <p:spPr>
          <a:xfrm>
            <a:off x="6215348" y="6055748"/>
            <a:ext cx="5472865" cy="3075066"/>
          </a:xfrm>
          <a:custGeom>
            <a:avLst/>
            <a:gdLst/>
            <a:ahLst/>
            <a:cxnLst/>
            <a:rect l="l" t="t" r="r" b="b"/>
            <a:pathLst>
              <a:path w="5472865" h="3075066">
                <a:moveTo>
                  <a:pt x="0" y="0"/>
                </a:moveTo>
                <a:lnTo>
                  <a:pt x="5472865" y="0"/>
                </a:lnTo>
                <a:lnTo>
                  <a:pt x="5472865" y="3075066"/>
                </a:lnTo>
                <a:lnTo>
                  <a:pt x="0" y="3075066"/>
                </a:lnTo>
                <a:lnTo>
                  <a:pt x="0" y="0"/>
                </a:lnTo>
                <a:close/>
              </a:path>
            </a:pathLst>
          </a:custGeom>
          <a:blipFill>
            <a:blip r:embed="rId4"/>
            <a:stretch>
              <a:fillRect/>
            </a:stretch>
          </a:blipFill>
        </p:spPr>
        <p:txBody>
          <a:bodyPr/>
          <a:lstStyle/>
          <a:p>
            <a:endParaRPr lang="en-US"/>
          </a:p>
        </p:txBody>
      </p:sp>
      <p:sp>
        <p:nvSpPr>
          <p:cNvPr id="5" name="TextBox 5"/>
          <p:cNvSpPr txBox="1"/>
          <p:nvPr/>
        </p:nvSpPr>
        <p:spPr>
          <a:xfrm>
            <a:off x="6977249" y="649261"/>
            <a:ext cx="4333503" cy="673153"/>
          </a:xfrm>
          <a:prstGeom prst="rect">
            <a:avLst/>
          </a:prstGeom>
        </p:spPr>
        <p:txBody>
          <a:bodyPr lIns="0" tIns="0" rIns="0" bIns="0" rtlCol="0" anchor="t">
            <a:spAutoFit/>
          </a:bodyPr>
          <a:lstStyle/>
          <a:p>
            <a:pPr algn="ctr">
              <a:lnSpc>
                <a:spcPts val="5422"/>
              </a:lnSpc>
              <a:spcBef>
                <a:spcPct val="0"/>
              </a:spcBef>
            </a:pPr>
            <a:r>
              <a:rPr lang="en-US" sz="3872">
                <a:solidFill>
                  <a:srgbClr val="FFFFFF"/>
                </a:solidFill>
                <a:latin typeface="Josefin Sans"/>
              </a:rPr>
              <a:t>Công nghệ sử dụng</a:t>
            </a: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2290574" y="3549329"/>
            <a:ext cx="14093219" cy="5488605"/>
          </a:xfrm>
          <a:custGeom>
            <a:avLst/>
            <a:gdLst/>
            <a:ahLst/>
            <a:cxnLst/>
            <a:rect l="l" t="t" r="r" b="b"/>
            <a:pathLst>
              <a:path w="14093219" h="5488605">
                <a:moveTo>
                  <a:pt x="0" y="0"/>
                </a:moveTo>
                <a:lnTo>
                  <a:pt x="14093218" y="0"/>
                </a:lnTo>
                <a:lnTo>
                  <a:pt x="14093218" y="5488605"/>
                </a:lnTo>
                <a:lnTo>
                  <a:pt x="0" y="5488605"/>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5632442" y="1559418"/>
            <a:ext cx="7409483" cy="581078"/>
          </a:xfrm>
          <a:prstGeom prst="rect">
            <a:avLst/>
          </a:prstGeom>
        </p:spPr>
        <p:txBody>
          <a:bodyPr lIns="0" tIns="0" rIns="0" bIns="0" rtlCol="0" anchor="t">
            <a:spAutoFit/>
          </a:bodyPr>
          <a:lstStyle/>
          <a:p>
            <a:pPr algn="ctr">
              <a:lnSpc>
                <a:spcPts val="4722"/>
              </a:lnSpc>
              <a:spcBef>
                <a:spcPct val="0"/>
              </a:spcBef>
            </a:pPr>
            <a:r>
              <a:rPr lang="en-US" sz="3372">
                <a:solidFill>
                  <a:srgbClr val="FFFFFF"/>
                </a:solidFill>
                <a:latin typeface="Josefin Sans"/>
              </a:rPr>
              <a:t>Mắt xích nối các hệ thống lại với nhau</a:t>
            </a: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2637119" y="3390900"/>
            <a:ext cx="13013761" cy="6331046"/>
          </a:xfrm>
          <a:custGeom>
            <a:avLst/>
            <a:gdLst/>
            <a:ahLst/>
            <a:cxnLst/>
            <a:rect l="l" t="t" r="r" b="b"/>
            <a:pathLst>
              <a:path w="13013761" h="6331046">
                <a:moveTo>
                  <a:pt x="0" y="0"/>
                </a:moveTo>
                <a:lnTo>
                  <a:pt x="13013762" y="0"/>
                </a:lnTo>
                <a:lnTo>
                  <a:pt x="13013762" y="6331047"/>
                </a:lnTo>
                <a:lnTo>
                  <a:pt x="0" y="6331047"/>
                </a:lnTo>
                <a:lnTo>
                  <a:pt x="0" y="0"/>
                </a:lnTo>
                <a:close/>
              </a:path>
            </a:pathLst>
          </a:custGeom>
          <a:blipFill>
            <a:blip r:embed="rId2"/>
            <a:stretch>
              <a:fillRect l="-1374" r="-1374"/>
            </a:stretch>
          </a:blipFill>
        </p:spPr>
        <p:txBody>
          <a:bodyPr/>
          <a:lstStyle/>
          <a:p>
            <a:endParaRPr lang="en-US"/>
          </a:p>
        </p:txBody>
      </p:sp>
      <p:sp>
        <p:nvSpPr>
          <p:cNvPr id="3" name="TextBox 3"/>
          <p:cNvSpPr txBox="1"/>
          <p:nvPr/>
        </p:nvSpPr>
        <p:spPr>
          <a:xfrm>
            <a:off x="6904137" y="762728"/>
            <a:ext cx="4479727" cy="673153"/>
          </a:xfrm>
          <a:prstGeom prst="rect">
            <a:avLst/>
          </a:prstGeom>
        </p:spPr>
        <p:txBody>
          <a:bodyPr lIns="0" tIns="0" rIns="0" bIns="0" rtlCol="0" anchor="t">
            <a:spAutoFit/>
          </a:bodyPr>
          <a:lstStyle/>
          <a:p>
            <a:pPr algn="ctr">
              <a:lnSpc>
                <a:spcPts val="5422"/>
              </a:lnSpc>
              <a:spcBef>
                <a:spcPct val="0"/>
              </a:spcBef>
            </a:pPr>
            <a:r>
              <a:rPr lang="en-US" sz="3872">
                <a:solidFill>
                  <a:srgbClr val="FFFFFF"/>
                </a:solidFill>
                <a:latin typeface="Josefin Sans"/>
              </a:rPr>
              <a:t>Dữ liệu, và hệ thống</a:t>
            </a:r>
          </a:p>
        </p:txBody>
      </p:sp>
      <p:sp>
        <p:nvSpPr>
          <p:cNvPr id="4" name="TextBox 4"/>
          <p:cNvSpPr txBox="1"/>
          <p:nvPr/>
        </p:nvSpPr>
        <p:spPr>
          <a:xfrm>
            <a:off x="2290836" y="2196834"/>
            <a:ext cx="13706326" cy="981872"/>
          </a:xfrm>
          <a:prstGeom prst="rect">
            <a:avLst/>
          </a:prstGeom>
        </p:spPr>
        <p:txBody>
          <a:bodyPr lIns="0" tIns="0" rIns="0" bIns="0" rtlCol="0" anchor="t">
            <a:spAutoFit/>
          </a:bodyPr>
          <a:lstStyle/>
          <a:p>
            <a:pPr>
              <a:lnSpc>
                <a:spcPts val="3882"/>
              </a:lnSpc>
              <a:spcBef>
                <a:spcPct val="0"/>
              </a:spcBef>
            </a:pPr>
            <a:r>
              <a:rPr lang="en-US" sz="2772">
                <a:solidFill>
                  <a:srgbClr val="FEFEFE"/>
                </a:solidFill>
                <a:latin typeface="Josefin Sans"/>
              </a:rPr>
              <a:t>Dữ liệu về thông tin máy sử dụng trong quá trình tư vấn được lấy từ 2 trang là Thế giới di động và An phát pc</a:t>
            </a: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5716785" y="2786086"/>
            <a:ext cx="7421445" cy="6999688"/>
          </a:xfrm>
          <a:custGeom>
            <a:avLst/>
            <a:gdLst/>
            <a:ahLst/>
            <a:cxnLst/>
            <a:rect l="l" t="t" r="r" b="b"/>
            <a:pathLst>
              <a:path w="7421445" h="6999688">
                <a:moveTo>
                  <a:pt x="0" y="0"/>
                </a:moveTo>
                <a:lnTo>
                  <a:pt x="7421445" y="0"/>
                </a:lnTo>
                <a:lnTo>
                  <a:pt x="7421445" y="6999688"/>
                </a:lnTo>
                <a:lnTo>
                  <a:pt x="0" y="6999688"/>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1327947" y="843031"/>
            <a:ext cx="2238077" cy="557583"/>
          </a:xfrm>
          <a:prstGeom prst="rect">
            <a:avLst/>
          </a:prstGeom>
        </p:spPr>
        <p:txBody>
          <a:bodyPr lIns="0" tIns="0" rIns="0" bIns="0" rtlCol="0" anchor="t">
            <a:spAutoFit/>
          </a:bodyPr>
          <a:lstStyle/>
          <a:p>
            <a:pPr algn="ctr">
              <a:lnSpc>
                <a:spcPts val="4442"/>
              </a:lnSpc>
              <a:spcBef>
                <a:spcPct val="0"/>
              </a:spcBef>
            </a:pPr>
            <a:r>
              <a:rPr lang="en-US" sz="3172">
                <a:solidFill>
                  <a:srgbClr val="FFFFFF"/>
                </a:solidFill>
                <a:latin typeface="Josefin Sans"/>
              </a:rPr>
              <a:t>Về hệ thống</a:t>
            </a:r>
          </a:p>
        </p:txBody>
      </p:sp>
      <p:sp>
        <p:nvSpPr>
          <p:cNvPr id="4" name="TextBox 4"/>
          <p:cNvSpPr txBox="1"/>
          <p:nvPr/>
        </p:nvSpPr>
        <p:spPr>
          <a:xfrm>
            <a:off x="2640169" y="1536745"/>
            <a:ext cx="11985129" cy="967792"/>
          </a:xfrm>
          <a:prstGeom prst="rect">
            <a:avLst/>
          </a:prstGeom>
        </p:spPr>
        <p:txBody>
          <a:bodyPr lIns="0" tIns="0" rIns="0" bIns="0" rtlCol="0" anchor="t">
            <a:spAutoFit/>
          </a:bodyPr>
          <a:lstStyle/>
          <a:p>
            <a:pPr algn="just">
              <a:lnSpc>
                <a:spcPts val="3882"/>
              </a:lnSpc>
            </a:pPr>
            <a:r>
              <a:rPr lang="en-US" sz="2772">
                <a:solidFill>
                  <a:srgbClr val="FFFFFF"/>
                </a:solidFill>
                <a:latin typeface="Josefin Sans"/>
              </a:rPr>
              <a:t>Bao gồm 2 thành phần chính, phía server và giao diện</a:t>
            </a:r>
          </a:p>
          <a:p>
            <a:pPr marL="598677" lvl="1" indent="-299339" algn="just">
              <a:lnSpc>
                <a:spcPts val="3882"/>
              </a:lnSpc>
              <a:spcBef>
                <a:spcPct val="0"/>
              </a:spcBef>
              <a:buFont typeface="Arial"/>
              <a:buChar char="•"/>
            </a:pPr>
            <a:r>
              <a:rPr lang="en-US" sz="2772">
                <a:solidFill>
                  <a:srgbClr val="FFFFFF"/>
                </a:solidFill>
                <a:latin typeface="Josefin Sans"/>
              </a:rPr>
              <a:t>Trong đó gồm 2 loại api chatbot , 1 để tư vấn, 1 để sinh mã sql tìm kiếm</a:t>
            </a: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TextBox 2"/>
          <p:cNvSpPr txBox="1"/>
          <p:nvPr/>
        </p:nvSpPr>
        <p:spPr>
          <a:xfrm>
            <a:off x="1028700" y="942975"/>
            <a:ext cx="4705127" cy="623623"/>
          </a:xfrm>
          <a:prstGeom prst="rect">
            <a:avLst/>
          </a:prstGeom>
        </p:spPr>
        <p:txBody>
          <a:bodyPr lIns="0" tIns="0" rIns="0" bIns="0" rtlCol="0" anchor="t">
            <a:spAutoFit/>
          </a:bodyPr>
          <a:lstStyle/>
          <a:p>
            <a:pPr algn="ctr">
              <a:lnSpc>
                <a:spcPts val="5002"/>
              </a:lnSpc>
              <a:spcBef>
                <a:spcPct val="0"/>
              </a:spcBef>
            </a:pPr>
            <a:r>
              <a:rPr lang="en-US" sz="3572">
                <a:solidFill>
                  <a:srgbClr val="FFFFFF"/>
                </a:solidFill>
                <a:latin typeface="Josefin Sans Bold"/>
              </a:rPr>
              <a:t>Về đọc hiểu ngữ cảnh</a:t>
            </a:r>
          </a:p>
        </p:txBody>
      </p:sp>
      <p:sp>
        <p:nvSpPr>
          <p:cNvPr id="3" name="TextBox 3"/>
          <p:cNvSpPr txBox="1"/>
          <p:nvPr/>
        </p:nvSpPr>
        <p:spPr>
          <a:xfrm>
            <a:off x="1028700" y="2100196"/>
            <a:ext cx="16349372" cy="1049876"/>
          </a:xfrm>
          <a:prstGeom prst="rect">
            <a:avLst/>
          </a:prstGeom>
        </p:spPr>
        <p:txBody>
          <a:bodyPr lIns="0" tIns="0" rIns="0" bIns="0" rtlCol="0" anchor="t">
            <a:spAutoFit/>
          </a:bodyPr>
          <a:lstStyle/>
          <a:p>
            <a:pPr marL="653212" lvl="1" indent="-326606" algn="ctr">
              <a:lnSpc>
                <a:spcPts val="4235"/>
              </a:lnSpc>
              <a:spcBef>
                <a:spcPct val="0"/>
              </a:spcBef>
              <a:buFont typeface="Arial"/>
              <a:buChar char="•"/>
            </a:pPr>
            <a:r>
              <a:rPr lang="en-US" sz="3025">
                <a:solidFill>
                  <a:srgbClr val="FFFFFF"/>
                </a:solidFill>
                <a:latin typeface="Josefin Sans"/>
              </a:rPr>
              <a:t>Sử dụng BufferMemory của Langchain Memory với mỗi luồng chat, tránh việc gửi lại toàn bộ hội thoại mỗi khi chat</a:t>
            </a:r>
          </a:p>
        </p:txBody>
      </p:sp>
      <p:sp>
        <p:nvSpPr>
          <p:cNvPr id="4" name="TextBox 4"/>
          <p:cNvSpPr txBox="1"/>
          <p:nvPr/>
        </p:nvSpPr>
        <p:spPr>
          <a:xfrm>
            <a:off x="1195181" y="3673948"/>
            <a:ext cx="2535808" cy="581078"/>
          </a:xfrm>
          <a:prstGeom prst="rect">
            <a:avLst/>
          </a:prstGeom>
        </p:spPr>
        <p:txBody>
          <a:bodyPr lIns="0" tIns="0" rIns="0" bIns="0" rtlCol="0" anchor="t">
            <a:spAutoFit/>
          </a:bodyPr>
          <a:lstStyle/>
          <a:p>
            <a:pPr algn="ctr">
              <a:lnSpc>
                <a:spcPts val="4722"/>
              </a:lnSpc>
              <a:spcBef>
                <a:spcPct val="0"/>
              </a:spcBef>
            </a:pPr>
            <a:r>
              <a:rPr lang="en-US" sz="3372">
                <a:solidFill>
                  <a:srgbClr val="FFFFFF"/>
                </a:solidFill>
                <a:latin typeface="Josefin Sans Bold"/>
              </a:rPr>
              <a:t>Bên cạnh đó</a:t>
            </a:r>
          </a:p>
        </p:txBody>
      </p:sp>
      <p:sp>
        <p:nvSpPr>
          <p:cNvPr id="5" name="TextBox 5"/>
          <p:cNvSpPr txBox="1"/>
          <p:nvPr/>
        </p:nvSpPr>
        <p:spPr>
          <a:xfrm>
            <a:off x="1352282" y="4788425"/>
            <a:ext cx="11721480" cy="519852"/>
          </a:xfrm>
          <a:prstGeom prst="rect">
            <a:avLst/>
          </a:prstGeom>
        </p:spPr>
        <p:txBody>
          <a:bodyPr lIns="0" tIns="0" rIns="0" bIns="0" rtlCol="0" anchor="t">
            <a:spAutoFit/>
          </a:bodyPr>
          <a:lstStyle/>
          <a:p>
            <a:pPr marL="653212" lvl="1" indent="-326606" algn="ctr">
              <a:lnSpc>
                <a:spcPts val="4235"/>
              </a:lnSpc>
              <a:spcBef>
                <a:spcPct val="0"/>
              </a:spcBef>
              <a:buFont typeface="Arial"/>
              <a:buChar char="•"/>
            </a:pPr>
            <a:r>
              <a:rPr lang="en-US" sz="3025">
                <a:solidFill>
                  <a:srgbClr val="FFFFFF"/>
                </a:solidFill>
                <a:latin typeface="Josefin Sans"/>
              </a:rPr>
              <a:t>Vectorization Database: Độ chính xác không cao, poor perform</a:t>
            </a:r>
          </a:p>
        </p:txBody>
      </p:sp>
    </p:spTree>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303</Words>
  <Application>Microsoft Office PowerPoint</Application>
  <PresentationFormat>Custom</PresentationFormat>
  <Paragraphs>26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Josefin Sans Bold</vt:lpstr>
      <vt:lpstr>Calibri</vt:lpstr>
      <vt:lpstr>Arial</vt:lpstr>
      <vt:lpstr>Josefin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HUCE-AI</dc:title>
  <cp:lastModifiedBy>hieu nguyen</cp:lastModifiedBy>
  <cp:revision>2</cp:revision>
  <dcterms:created xsi:type="dcterms:W3CDTF">2006-08-16T00:00:00Z</dcterms:created>
  <dcterms:modified xsi:type="dcterms:W3CDTF">2023-12-17T06:56:18Z</dcterms:modified>
  <dc:identifier>DAF3KoxNA9A</dc:identifier>
</cp:coreProperties>
</file>