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9" r:id="rId4"/>
    <p:sldId id="260" r:id="rId5"/>
    <p:sldId id="261" r:id="rId6"/>
    <p:sldId id="262" r:id="rId7"/>
    <p:sldId id="264" r:id="rId8"/>
    <p:sldId id="265" r:id="rId9"/>
    <p:sldId id="294" r:id="rId10"/>
    <p:sldId id="274" r:id="rId11"/>
    <p:sldId id="276" r:id="rId12"/>
    <p:sldId id="292" r:id="rId13"/>
    <p:sldId id="293" r:id="rId14"/>
    <p:sldId id="280" r:id="rId15"/>
    <p:sldId id="281" r:id="rId16"/>
    <p:sldId id="282" r:id="rId17"/>
    <p:sldId id="288" r:id="rId18"/>
    <p:sldId id="290" r:id="rId19"/>
    <p:sldId id="291" r:id="rId20"/>
    <p:sldId id="2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6247" autoAdjust="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1A1218-B8E4-4069-AED9-040964B77A6E}"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104A5-85B4-4B7A-8172-672D650F1F32}" type="slidenum">
              <a:rPr lang="en-US" smtClean="0"/>
              <a:t>‹#›</a:t>
            </a:fld>
            <a:endParaRPr lang="en-US"/>
          </a:p>
        </p:txBody>
      </p:sp>
    </p:spTree>
    <p:extLst>
      <p:ext uri="{BB962C8B-B14F-4D97-AF65-F5344CB8AC3E}">
        <p14:creationId xmlns:p14="http://schemas.microsoft.com/office/powerpoint/2010/main" val="271668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a:t>Differential Privacy: </a:t>
            </a:r>
            <a:r>
              <a:rPr lang="vi-VN" sz="1200"/>
              <a:t>Kỹ thuật này thực hiện </a:t>
            </a:r>
            <a:r>
              <a:rPr lang="vi-VN" sz="1200" b="1"/>
              <a:t>thêm nhiễu </a:t>
            </a:r>
            <a:r>
              <a:rPr lang="vi-VN" sz="1200"/>
              <a:t>vào trong </a:t>
            </a:r>
            <a:r>
              <a:rPr lang="vi-VN" sz="1200" b="1"/>
              <a:t>dữ liệu </a:t>
            </a:r>
            <a:r>
              <a:rPr lang="vi-VN" sz="1200"/>
              <a:t>/ </a:t>
            </a:r>
            <a:r>
              <a:rPr lang="vi-VN" sz="1200" b="1"/>
              <a:t>trọng số</a:t>
            </a:r>
            <a:r>
              <a:rPr lang="vi-VN" sz="1200"/>
              <a:t>, nhằm làm khó khăn cho Attacker trong trường hợp muốn rút trích một phần thông tin gốc. </a:t>
            </a:r>
            <a:r>
              <a:rPr lang="vi-VN" sz="1200" b="1"/>
              <a:t>Nhược điểm </a:t>
            </a:r>
            <a:r>
              <a:rPr lang="vi-VN" sz="1200"/>
              <a:t>của kỹ thuật này là làm </a:t>
            </a:r>
            <a:r>
              <a:rPr lang="vi-VN" sz="1200" b="1"/>
              <a:t>giảm độ chính xác </a:t>
            </a:r>
            <a:r>
              <a:rPr lang="vi-VN" sz="1200"/>
              <a:t>của mô hình do nhiễu. </a:t>
            </a:r>
          </a:p>
          <a:p>
            <a:endParaRPr lang="en-US"/>
          </a:p>
        </p:txBody>
      </p:sp>
      <p:sp>
        <p:nvSpPr>
          <p:cNvPr id="4" name="Slide Number Placeholder 3"/>
          <p:cNvSpPr>
            <a:spLocks noGrp="1"/>
          </p:cNvSpPr>
          <p:nvPr>
            <p:ph type="sldNum" sz="quarter" idx="5"/>
          </p:nvPr>
        </p:nvSpPr>
        <p:spPr/>
        <p:txBody>
          <a:bodyPr/>
          <a:lstStyle/>
          <a:p>
            <a:fld id="{A0D104A5-85B4-4B7A-8172-672D650F1F32}" type="slidenum">
              <a:rPr lang="en-US" smtClean="0"/>
              <a:t>8</a:t>
            </a:fld>
            <a:endParaRPr lang="en-US"/>
          </a:p>
        </p:txBody>
      </p:sp>
    </p:spTree>
    <p:extLst>
      <p:ext uri="{BB962C8B-B14F-4D97-AF65-F5344CB8AC3E}">
        <p14:creationId xmlns:p14="http://schemas.microsoft.com/office/powerpoint/2010/main" val="330056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200" b="1"/>
              <a:t>Differential Privacy: </a:t>
            </a:r>
            <a:r>
              <a:rPr lang="vi-VN" sz="1200"/>
              <a:t>Kỹ thuật này thực hiện </a:t>
            </a:r>
            <a:r>
              <a:rPr lang="vi-VN" sz="1200" b="1"/>
              <a:t>thêm nhiễu </a:t>
            </a:r>
            <a:r>
              <a:rPr lang="vi-VN" sz="1200"/>
              <a:t>vào trong </a:t>
            </a:r>
            <a:r>
              <a:rPr lang="vi-VN" sz="1200" b="1"/>
              <a:t>dữ liệu </a:t>
            </a:r>
            <a:r>
              <a:rPr lang="vi-VN" sz="1200"/>
              <a:t>/ </a:t>
            </a:r>
            <a:r>
              <a:rPr lang="vi-VN" sz="1200" b="1"/>
              <a:t>trọng số</a:t>
            </a:r>
            <a:r>
              <a:rPr lang="vi-VN" sz="1200"/>
              <a:t>, nhằm làm khó khăn cho Attacker trong trường hợp muốn rút trích một phần thông tin gốc. </a:t>
            </a:r>
            <a:r>
              <a:rPr lang="vi-VN" sz="1200" b="1"/>
              <a:t>Nhược điểm </a:t>
            </a:r>
            <a:r>
              <a:rPr lang="vi-VN" sz="1200"/>
              <a:t>của kỹ thuật này là làm </a:t>
            </a:r>
            <a:r>
              <a:rPr lang="vi-VN" sz="1200" b="1"/>
              <a:t>giảm độ chính xác </a:t>
            </a:r>
            <a:r>
              <a:rPr lang="vi-VN" sz="1200"/>
              <a:t>của mô hình do nhiễu. </a:t>
            </a:r>
          </a:p>
          <a:p>
            <a:endParaRPr lang="en-US"/>
          </a:p>
        </p:txBody>
      </p:sp>
      <p:sp>
        <p:nvSpPr>
          <p:cNvPr id="4" name="Slide Number Placeholder 3"/>
          <p:cNvSpPr>
            <a:spLocks noGrp="1"/>
          </p:cNvSpPr>
          <p:nvPr>
            <p:ph type="sldNum" sz="quarter" idx="5"/>
          </p:nvPr>
        </p:nvSpPr>
        <p:spPr/>
        <p:txBody>
          <a:bodyPr/>
          <a:lstStyle/>
          <a:p>
            <a:fld id="{A0D104A5-85B4-4B7A-8172-672D650F1F32}" type="slidenum">
              <a:rPr lang="en-US" smtClean="0"/>
              <a:t>9</a:t>
            </a:fld>
            <a:endParaRPr lang="en-US"/>
          </a:p>
        </p:txBody>
      </p:sp>
    </p:spTree>
    <p:extLst>
      <p:ext uri="{BB962C8B-B14F-4D97-AF65-F5344CB8AC3E}">
        <p14:creationId xmlns:p14="http://schemas.microsoft.com/office/powerpoint/2010/main" val="19732555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62B3F-D47E-2F53-A7A1-233A61F663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22917A-C247-0AA1-1677-A5DC99F8A7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8F8CA9-8463-ABA0-78A4-2270372B3098}"/>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050A105D-AA65-ABEF-865E-B3A8EE71F2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0052B-71ED-6205-1CAB-03721B41F19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4174498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B9E2-71CB-887F-C910-E090CC8EB4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2D4D17-7518-4D6C-D8B8-AAEE0CE496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2BCF1-A5A7-7190-1384-569CFD9DC6F5}"/>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DF512A00-E223-AD81-5644-5F30F69031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54388-85D6-0B7F-75EA-8DE4FC1E3A1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63767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4F1906-6504-5517-7268-E15645BC25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F1E8F5-C2C3-0CD1-2799-C8F2C1B039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CEE5B-BF6A-07F7-1B5E-7457AC85B849}"/>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B064B8C8-59FB-904E-C681-6E2F026D3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E95C5F-4E52-F06B-B8CF-35BB2ACD13F0}"/>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833029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4813-63D4-CD5E-455B-E766939DDC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57B167-ABA9-BE09-EE0B-4C8ED11AEC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C62D2-FDA9-2454-7F28-6094CEA841C7}"/>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9DA04F10-CDA6-A790-38C0-1F7AFBC3B8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9845B-0B08-6A8F-D478-203A5C355139}"/>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352143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4C1BC-78B0-2CF6-7A1D-EF1D561729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B5C48D-F07A-55CC-4C57-D9E5EC392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003550-9483-93CA-97EC-CD72FADD4FF1}"/>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77E6F2C1-CDAA-460B-7E4A-B34DBB6E49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8FCA-BBA5-0FCD-9628-D1EB602DBDD6}"/>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2093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5044-A419-C947-AE65-87EC78E00C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ED364C-F028-F268-39CF-D022578419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7A605-271B-D308-1A7F-4DD81641BA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D7B5E4-EE08-B200-A69C-FE690C28A230}"/>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6" name="Footer Placeholder 5">
            <a:extLst>
              <a:ext uri="{FF2B5EF4-FFF2-40B4-BE49-F238E27FC236}">
                <a16:creationId xmlns:a16="http://schemas.microsoft.com/office/drawing/2014/main" id="{4D406E0F-8EAE-D47F-B6B0-DA8FB7DFC3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22B5AF-292B-021F-5C2A-E241E458E5F3}"/>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219832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D8D3C-A908-7775-ED46-7BBD0D5CE56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18F12-EEEE-C928-65D3-CFA583A5F1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B8E51C-23B0-9095-7D46-EB7A7F3C3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0CAB12-5458-5058-DF50-7944A36FA2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756FE4-1DBD-47AA-0792-08490850EBF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D9D680-8D7A-5274-80FE-618CE15FD1B4}"/>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8" name="Footer Placeholder 7">
            <a:extLst>
              <a:ext uri="{FF2B5EF4-FFF2-40B4-BE49-F238E27FC236}">
                <a16:creationId xmlns:a16="http://schemas.microsoft.com/office/drawing/2014/main" id="{3DFD5D31-A5EC-7F9D-8534-B501BF86C3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19958D-29D1-A763-5CDC-E6791E7A5E7D}"/>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352262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022CF-D478-FDA9-F2D6-972A5E1A97E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AE3C7D-8547-6ACD-7D15-3AF83A7D5DD3}"/>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4" name="Footer Placeholder 3">
            <a:extLst>
              <a:ext uri="{FF2B5EF4-FFF2-40B4-BE49-F238E27FC236}">
                <a16:creationId xmlns:a16="http://schemas.microsoft.com/office/drawing/2014/main" id="{1AE6BB93-464A-D2EE-75A8-37147FE713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B57679-53F9-C4E9-33F3-5BE9BDD46A7E}"/>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1603209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2636EF-3DBF-92A6-69F8-83A09705FF23}"/>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3" name="Footer Placeholder 2">
            <a:extLst>
              <a:ext uri="{FF2B5EF4-FFF2-40B4-BE49-F238E27FC236}">
                <a16:creationId xmlns:a16="http://schemas.microsoft.com/office/drawing/2014/main" id="{6C364542-7884-2CB2-A28C-265C57AC9C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5CFDD-8496-2A81-BD60-178FF3D75D54}"/>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58156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BEC07-FF03-D4AF-A492-E5A7092E03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45B8BD-F120-67ED-6B22-B45AE1E240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41BE258-BB01-2A25-18EF-A552E936D8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5A9011-46AD-CF9A-C712-4B13C617D3BC}"/>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6" name="Footer Placeholder 5">
            <a:extLst>
              <a:ext uri="{FF2B5EF4-FFF2-40B4-BE49-F238E27FC236}">
                <a16:creationId xmlns:a16="http://schemas.microsoft.com/office/drawing/2014/main" id="{1A938AC6-8AA2-19D6-9BAC-10F8C37E98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FCD5C-937A-B32E-1659-3976F1FD89F1}"/>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683226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6A3E-4179-A458-A9C6-BC89CD3F0D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A4A2F2-DA87-B599-2AD5-9A26EF7E55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1B81CB-26E0-D7BB-3D9C-C319460C11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8833C1-5C90-E51F-9A24-52FEDA3DAA94}"/>
              </a:ext>
            </a:extLst>
          </p:cNvPr>
          <p:cNvSpPr>
            <a:spLocks noGrp="1"/>
          </p:cNvSpPr>
          <p:nvPr>
            <p:ph type="dt" sz="half" idx="10"/>
          </p:nvPr>
        </p:nvSpPr>
        <p:spPr/>
        <p:txBody>
          <a:bodyPr/>
          <a:lstStyle/>
          <a:p>
            <a:fld id="{95F35F94-D260-4556-9B29-64E9A9800BE0}" type="datetimeFigureOut">
              <a:rPr lang="en-US" smtClean="0"/>
              <a:t>1/13/2024</a:t>
            </a:fld>
            <a:endParaRPr lang="en-US"/>
          </a:p>
        </p:txBody>
      </p:sp>
      <p:sp>
        <p:nvSpPr>
          <p:cNvPr id="6" name="Footer Placeholder 5">
            <a:extLst>
              <a:ext uri="{FF2B5EF4-FFF2-40B4-BE49-F238E27FC236}">
                <a16:creationId xmlns:a16="http://schemas.microsoft.com/office/drawing/2014/main" id="{725B17D1-A68F-9E36-3E99-B5133D7C46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E9ADD9-9245-A1D9-FA15-5D31D9254825}"/>
              </a:ext>
            </a:extLst>
          </p:cNvPr>
          <p:cNvSpPr>
            <a:spLocks noGrp="1"/>
          </p:cNvSpPr>
          <p:nvPr>
            <p:ph type="sldNum" sz="quarter" idx="12"/>
          </p:nvPr>
        </p:nvSpPr>
        <p:spPr/>
        <p:txBody>
          <a:bodyPr/>
          <a:lstStyle/>
          <a:p>
            <a:fld id="{E1306956-45E3-4E6C-AA34-F0E83F09C058}" type="slidenum">
              <a:rPr lang="en-US" smtClean="0"/>
              <a:t>‹#›</a:t>
            </a:fld>
            <a:endParaRPr lang="en-US"/>
          </a:p>
        </p:txBody>
      </p:sp>
    </p:spTree>
    <p:extLst>
      <p:ext uri="{BB962C8B-B14F-4D97-AF65-F5344CB8AC3E}">
        <p14:creationId xmlns:p14="http://schemas.microsoft.com/office/powerpoint/2010/main" val="2173242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D98C02-3A2B-E019-9C00-86EC8EC57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AEBA840-F686-1777-C421-E791E94601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EC3E5A-9DE7-2F5B-1925-D0DB10BA57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F35F94-D260-4556-9B29-64E9A9800BE0}" type="datetimeFigureOut">
              <a:rPr lang="en-US" smtClean="0"/>
              <a:t>1/13/2024</a:t>
            </a:fld>
            <a:endParaRPr lang="en-US"/>
          </a:p>
        </p:txBody>
      </p:sp>
      <p:sp>
        <p:nvSpPr>
          <p:cNvPr id="5" name="Footer Placeholder 4">
            <a:extLst>
              <a:ext uri="{FF2B5EF4-FFF2-40B4-BE49-F238E27FC236}">
                <a16:creationId xmlns:a16="http://schemas.microsoft.com/office/drawing/2014/main" id="{FF425BAB-15C2-C7ED-B4A5-2AEDD26C3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F5067D3-7604-28D8-EE3A-9F7329AA6B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306956-45E3-4E6C-AA34-F0E83F09C058}" type="slidenum">
              <a:rPr lang="en-US" smtClean="0"/>
              <a:t>‹#›</a:t>
            </a:fld>
            <a:endParaRPr lang="en-US"/>
          </a:p>
        </p:txBody>
      </p:sp>
    </p:spTree>
    <p:extLst>
      <p:ext uri="{BB962C8B-B14F-4D97-AF65-F5344CB8AC3E}">
        <p14:creationId xmlns:p14="http://schemas.microsoft.com/office/powerpoint/2010/main" val="2137914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E0D2-8B72-E37E-12DF-0C4AE73CE093}"/>
              </a:ext>
            </a:extLst>
          </p:cNvPr>
          <p:cNvSpPr>
            <a:spLocks noGrp="1"/>
          </p:cNvSpPr>
          <p:nvPr>
            <p:ph type="ctrTitle"/>
          </p:nvPr>
        </p:nvSpPr>
        <p:spPr/>
        <p:txBody>
          <a:bodyPr/>
          <a:lstStyle/>
          <a:p>
            <a:r>
              <a:rPr lang="en-US"/>
              <a:t>Báo cáo Federated Learning </a:t>
            </a:r>
          </a:p>
        </p:txBody>
      </p:sp>
      <p:sp>
        <p:nvSpPr>
          <p:cNvPr id="3" name="Subtitle 2">
            <a:extLst>
              <a:ext uri="{FF2B5EF4-FFF2-40B4-BE49-F238E27FC236}">
                <a16:creationId xmlns:a16="http://schemas.microsoft.com/office/drawing/2014/main" id="{2F95023D-5C51-A825-6C5E-77A4E157CFD7}"/>
              </a:ext>
            </a:extLst>
          </p:cNvPr>
          <p:cNvSpPr>
            <a:spLocks noGrp="1"/>
          </p:cNvSpPr>
          <p:nvPr>
            <p:ph type="subTitle" idx="1"/>
          </p:nvPr>
        </p:nvSpPr>
        <p:spPr/>
        <p:txBody>
          <a:bodyPr/>
          <a:lstStyle/>
          <a:p>
            <a:r>
              <a:rPr lang="en-US"/>
              <a:t>13/1/2023</a:t>
            </a:r>
          </a:p>
        </p:txBody>
      </p:sp>
      <p:sp>
        <p:nvSpPr>
          <p:cNvPr id="4" name="TextBox 3">
            <a:extLst>
              <a:ext uri="{FF2B5EF4-FFF2-40B4-BE49-F238E27FC236}">
                <a16:creationId xmlns:a16="http://schemas.microsoft.com/office/drawing/2014/main" id="{3708430B-26B3-43EA-D8CD-E43CDE96123E}"/>
              </a:ext>
            </a:extLst>
          </p:cNvPr>
          <p:cNvSpPr txBox="1"/>
          <p:nvPr/>
        </p:nvSpPr>
        <p:spPr>
          <a:xfrm>
            <a:off x="1887794" y="4306529"/>
            <a:ext cx="4650658" cy="430887"/>
          </a:xfrm>
          <a:prstGeom prst="rect">
            <a:avLst/>
          </a:prstGeom>
          <a:noFill/>
        </p:spPr>
        <p:txBody>
          <a:bodyPr wrap="square" rtlCol="0">
            <a:spAutoFit/>
          </a:bodyPr>
          <a:lstStyle/>
          <a:p>
            <a:r>
              <a:rPr lang="en-US" sz="2200"/>
              <a:t>Nguyễn Huy Hiệu</a:t>
            </a:r>
          </a:p>
        </p:txBody>
      </p:sp>
    </p:spTree>
    <p:extLst>
      <p:ext uri="{BB962C8B-B14F-4D97-AF65-F5344CB8AC3E}">
        <p14:creationId xmlns:p14="http://schemas.microsoft.com/office/powerpoint/2010/main" val="141511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247F7F1D-A2AA-69A4-DDCA-E01C2E96250F}"/>
              </a:ext>
            </a:extLst>
          </p:cNvPr>
          <p:cNvSpPr txBox="1"/>
          <p:nvPr/>
        </p:nvSpPr>
        <p:spPr>
          <a:xfrm>
            <a:off x="838199" y="1690688"/>
            <a:ext cx="10373139" cy="2369880"/>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Vấn đề của thuật toán gốc:</a:t>
            </a:r>
          </a:p>
          <a:p>
            <a:pPr marL="342900" indent="-342900" algn="l" rtl="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Chưa quan tâm sâu đến vấn đề non-iid</a:t>
            </a:r>
          </a:p>
          <a:p>
            <a:pPr marL="342900" indent="-342900" algn="l" rtl="0">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r>
              <a:rPr lang="en-US" sz="2400" b="1">
                <a:effectLst/>
                <a:latin typeface="Times New Roman" panose="02020603050405020304" pitchFamily="18" charset="0"/>
                <a:cs typeface="Times New Roman" panose="02020603050405020304" pitchFamily="18" charset="0"/>
              </a:rPr>
              <a:t>Không thể giả lập thuật toán gốc:</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Không có công cụ để giả lập các máy</a:t>
            </a:r>
          </a:p>
          <a:p>
            <a:pPr marL="342900" indent="-342900">
              <a:buFont typeface="Arial" panose="020B0604020202020204" pitchFamily="34" charset="0"/>
              <a:buChar char="•"/>
            </a:pPr>
            <a:r>
              <a:rPr lang="en-US" sz="2000">
                <a:effectLst/>
                <a:latin typeface="Times New Roman" panose="02020603050405020304" pitchFamily="18" charset="0"/>
                <a:cs typeface="Times New Roman" panose="02020603050405020304" pitchFamily="18" charset="0"/>
              </a:rPr>
              <a:t>Kh</a:t>
            </a:r>
            <a:r>
              <a:rPr lang="en-US" sz="2000">
                <a:latin typeface="Times New Roman" panose="02020603050405020304" pitchFamily="18" charset="0"/>
                <a:cs typeface="Times New Roman" panose="02020603050405020304" pitchFamily="18" charset="0"/>
              </a:rPr>
              <a:t>ông có công cụ để đo các thông số tính toán cũng như truyền thông cần thiết của thiết bị</a:t>
            </a:r>
          </a:p>
          <a:p>
            <a:pPr marL="342900" indent="-342900">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Flower không hỗ trợ trực tiếp việc phân cụm </a:t>
            </a:r>
            <a:endParaRPr lang="en-US" sz="200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7811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Thuật toán đề xuất </a:t>
            </a:r>
          </a:p>
        </p:txBody>
      </p:sp>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690688"/>
            <a:ext cx="10515600" cy="4351338"/>
          </a:xfrm>
        </p:spPr>
        <p:txBody>
          <a:bodyPr>
            <a:normAutofit/>
          </a:bodyPr>
          <a:lstStyle/>
          <a:p>
            <a:pPr marL="0" indent="0">
              <a:buNone/>
            </a:pPr>
            <a:r>
              <a:rPr lang="en-US" sz="2400"/>
              <a:t>Cố gắng giả lập thuật toán gốc + áp dụng Strategy Federated Impurity </a:t>
            </a:r>
          </a:p>
        </p:txBody>
      </p:sp>
      <p:pic>
        <p:nvPicPr>
          <p:cNvPr id="4" name="Content Placeholder 3">
            <a:extLst>
              <a:ext uri="{FF2B5EF4-FFF2-40B4-BE49-F238E27FC236}">
                <a16:creationId xmlns:a16="http://schemas.microsoft.com/office/drawing/2014/main" id="{2995EA3A-C448-4E01-5B63-1C343F349CB8}"/>
              </a:ext>
            </a:extLst>
          </p:cNvPr>
          <p:cNvPicPr>
            <a:picLocks noChangeAspect="1"/>
          </p:cNvPicPr>
          <p:nvPr/>
        </p:nvPicPr>
        <p:blipFill>
          <a:blip r:embed="rId2"/>
          <a:stretch>
            <a:fillRect/>
          </a:stretch>
        </p:blipFill>
        <p:spPr>
          <a:xfrm>
            <a:off x="1137326" y="2141537"/>
            <a:ext cx="4958674" cy="4132230"/>
          </a:xfrm>
          <a:prstGeom prst="rect">
            <a:avLst/>
          </a:prstGeom>
        </p:spPr>
      </p:pic>
      <p:sp>
        <p:nvSpPr>
          <p:cNvPr id="5" name="TextBox 4">
            <a:extLst>
              <a:ext uri="{FF2B5EF4-FFF2-40B4-BE49-F238E27FC236}">
                <a16:creationId xmlns:a16="http://schemas.microsoft.com/office/drawing/2014/main" id="{4CFB19A5-F0AD-5E48-0347-D0019C3BF5F8}"/>
              </a:ext>
            </a:extLst>
          </p:cNvPr>
          <p:cNvSpPr txBox="1"/>
          <p:nvPr/>
        </p:nvSpPr>
        <p:spPr>
          <a:xfrm>
            <a:off x="6643396" y="3961430"/>
            <a:ext cx="3750906" cy="492443"/>
          </a:xfrm>
          <a:prstGeom prst="rect">
            <a:avLst/>
          </a:prstGeom>
          <a:noFill/>
        </p:spPr>
        <p:txBody>
          <a:bodyPr wrap="square" rtlCol="0">
            <a:spAutoFit/>
          </a:bodyPr>
          <a:lstStyle/>
          <a:p>
            <a:r>
              <a:rPr lang="en-US" sz="2600"/>
              <a:t>+ </a:t>
            </a:r>
            <a:r>
              <a:rPr lang="en-US" sz="2600" b="1"/>
              <a:t>Federated Impurity</a:t>
            </a:r>
          </a:p>
        </p:txBody>
      </p:sp>
    </p:spTree>
    <p:extLst>
      <p:ext uri="{BB962C8B-B14F-4D97-AF65-F5344CB8AC3E}">
        <p14:creationId xmlns:p14="http://schemas.microsoft.com/office/powerpoint/2010/main" val="409778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Federated Impurity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690688"/>
                <a:ext cx="10515600" cy="4351338"/>
              </a:xfrm>
            </p:spPr>
            <p:txBody>
              <a:bodyPr>
                <a:normAutofit lnSpcReduction="10000"/>
              </a:bodyPr>
              <a:lstStyle/>
              <a:p>
                <a:pPr marL="0" marR="0" indent="0">
                  <a:spcBef>
                    <a:spcPts val="0"/>
                  </a:spcBef>
                  <a:spcAft>
                    <a:spcPts val="0"/>
                  </a:spcAft>
                  <a:buNone/>
                </a:pPr>
                <a:r>
                  <a:rPr lang="en-US" sz="2400" b="1" kern="100">
                    <a:effectLst/>
                    <a:latin typeface="Calibri" panose="020F0502020204030204" pitchFamily="34" charset="0"/>
                    <a:ea typeface="Calibri" panose="020F0502020204030204" pitchFamily="34" charset="0"/>
                    <a:cs typeface="Times New Roman" panose="02020603050405020304" pitchFamily="18" charset="0"/>
                  </a:rPr>
                  <a:t>Đo lường mức độ non-iid của một nút dữ liệu</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kern="100">
                    <a:effectLst/>
                    <a:latin typeface="Calibri" panose="020F0502020204030204" pitchFamily="34" charset="0"/>
                    <a:ea typeface="Calibri" panose="020F0502020204030204" pitchFamily="34" charset="0"/>
                    <a:cs typeface="Times New Roman" panose="02020603050405020304" pitchFamily="18" charset="0"/>
                  </a:rPr>
                  <a:t>Để đo lường độ không thuần khiết của một nút dữ liệu, FedImp sử dụng entropy, một độ đo thống kê cho sự hỗn loạn các nhãn. Công thức entropy được sử dụng như sau: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𝑆</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𝑗</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sup>
                        <m:e>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e>
                      </m:nary>
                      <m:func>
                        <m:func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funcPr>
                        <m:fName>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kern="100">
                                  <a:effectLst/>
                                  <a:latin typeface="Cambria Math" panose="02040503050406030204" pitchFamily="18" charset="0"/>
                                  <a:ea typeface="Calibri" panose="020F0502020204030204" pitchFamily="34" charset="0"/>
                                  <a:cs typeface="Times New Roman" panose="02020603050405020304" pitchFamily="18" charset="0"/>
                                </a:rPr>
                                <m:t>log</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sub>
                          </m:sSub>
                        </m:fName>
                        <m:e>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𝑗</m:t>
                              </m:r>
                            </m:sub>
                          </m:sSub>
                        </m:e>
                      </m:func>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kern="100">
                    <a:effectLst/>
                    <a:latin typeface="Calibri" panose="020F0502020204030204" pitchFamily="34" charset="0"/>
                    <a:ea typeface="Calibri" panose="020F0502020204030204" pitchFamily="34" charset="0"/>
                    <a:cs typeface="Times New Roman" panose="02020603050405020304" pitchFamily="18" charset="0"/>
                  </a:rPr>
                  <a:t>Trong đó:</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C</a:t>
                </a:r>
                <a:r>
                  <a:rPr lang="en-US" sz="2400" kern="100">
                    <a:effectLst/>
                    <a:latin typeface="Calibri" panose="020F0502020204030204" pitchFamily="34" charset="0"/>
                    <a:ea typeface="Calibri" panose="020F0502020204030204" pitchFamily="34" charset="0"/>
                    <a:cs typeface="Times New Roman" panose="02020603050405020304" pitchFamily="18" charset="0"/>
                  </a:rPr>
                  <a:t> là số lớp trong hệ thống.</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pj</a:t>
                </a:r>
                <a:r>
                  <a:rPr lang="en-US" sz="2400" kern="100">
                    <a:effectLst/>
                    <a:latin typeface="Calibri" panose="020F0502020204030204" pitchFamily="34" charset="0"/>
                    <a:ea typeface="Calibri" panose="020F0502020204030204" pitchFamily="34" charset="0"/>
                    <a:cs typeface="Times New Roman" panose="02020603050405020304" pitchFamily="18" charset="0"/>
                  </a:rPr>
                  <a:t>​ là tỷ lệ các ví dụ thuộc lớp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j</a:t>
                </a:r>
                <a:r>
                  <a:rPr lang="en-US" sz="2400" kern="100">
                    <a:effectLst/>
                    <a:latin typeface="Calibri" panose="020F0502020204030204" pitchFamily="34" charset="0"/>
                    <a:ea typeface="Calibri" panose="020F0502020204030204" pitchFamily="34" charset="0"/>
                    <a:cs typeface="Times New Roman" panose="02020603050405020304" pitchFamily="18" charset="0"/>
                  </a:rPr>
                  <a:t> trong nút dữ liệu.</a:t>
                </a:r>
              </a:p>
              <a:p>
                <a:pPr marL="0" marR="0" indent="0">
                  <a:spcBef>
                    <a:spcPts val="0"/>
                  </a:spcBef>
                  <a:spcAft>
                    <a:spcPts val="0"/>
                  </a:spcAft>
                  <a:buNone/>
                </a:pP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kern="100">
                    <a:effectLst/>
                    <a:latin typeface="Calibri" panose="020F0502020204030204" pitchFamily="34" charset="0"/>
                    <a:ea typeface="Calibri" panose="020F0502020204030204" pitchFamily="34" charset="0"/>
                    <a:cs typeface="Times New Roman" panose="02020603050405020304" pitchFamily="18" charset="0"/>
                  </a:rPr>
                  <a:t>Thuộc tính của entropy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S</a:t>
                </a:r>
                <a:r>
                  <a:rPr lang="en-US" sz="2400" kern="100">
                    <a:effectLst/>
                    <a:latin typeface="Calibri" panose="020F0502020204030204" pitchFamily="34" charset="0"/>
                    <a:ea typeface="Calibri" panose="020F0502020204030204" pitchFamily="34" charset="0"/>
                    <a:cs typeface="Times New Roman" panose="02020603050405020304" pitchFamily="18" charset="0"/>
                  </a:rPr>
                  <a:t> (0≤</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S</a:t>
                </a:r>
                <a:r>
                  <a:rPr lang="en-US" sz="2400" kern="100">
                    <a:effectLst/>
                    <a:latin typeface="Calibri" panose="020F0502020204030204" pitchFamily="34" charset="0"/>
                    <a:ea typeface="Calibri" panose="020F0502020204030204" pitchFamily="34" charset="0"/>
                    <a:cs typeface="Times New Roman" panose="02020603050405020304" pitchFamily="18" charset="0"/>
                  </a:rPr>
                  <a:t>≤1)</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S</a:t>
                </a:r>
                <a:r>
                  <a:rPr lang="en-US" sz="2400" kern="100">
                    <a:effectLst/>
                    <a:latin typeface="Calibri" panose="020F0502020204030204" pitchFamily="34" charset="0"/>
                    <a:ea typeface="Calibri" panose="020F0502020204030204" pitchFamily="34" charset="0"/>
                    <a:cs typeface="Times New Roman" panose="02020603050405020304" pitchFamily="18" charset="0"/>
                  </a:rPr>
                  <a:t>=0 khi tất cả các ví dụ trong tập dữ liệu thuộc chỉ một lớp.</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S</a:t>
                </a:r>
                <a:r>
                  <a:rPr lang="en-US" sz="2400" kern="100">
                    <a:effectLst/>
                    <a:latin typeface="Calibri" panose="020F0502020204030204" pitchFamily="34" charset="0"/>
                    <a:ea typeface="Calibri" panose="020F0502020204030204" pitchFamily="34" charset="0"/>
                    <a:cs typeface="Times New Roman" panose="02020603050405020304" pitchFamily="18" charset="0"/>
                  </a:rPr>
                  <a:t>=1 khi số ví dụ trong mỗi lớp bằng nhau.</a:t>
                </a:r>
              </a:p>
              <a:p>
                <a:endParaRPr lang="en-US" sz="2400"/>
              </a:p>
            </p:txBody>
          </p:sp>
        </mc:Choice>
        <mc:Fallback>
          <p:sp>
            <p:nvSpPr>
              <p:cNvPr id="3" name="Content Placeholder 2">
                <a:extLst>
                  <a:ext uri="{FF2B5EF4-FFF2-40B4-BE49-F238E27FC236}">
                    <a16:creationId xmlns:a16="http://schemas.microsoft.com/office/drawing/2014/main" id="{FC58BC58-84A5-774C-395B-4BD6E076E9BE}"/>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28" t="-2661" b="-1541"/>
                </a:stretch>
              </a:blipFill>
            </p:spPr>
            <p:txBody>
              <a:bodyPr/>
              <a:lstStyle/>
              <a:p>
                <a:r>
                  <a:rPr lang="en-US">
                    <a:noFill/>
                  </a:rPr>
                  <a:t> </a:t>
                </a:r>
              </a:p>
            </p:txBody>
          </p:sp>
        </mc:Fallback>
      </mc:AlternateContent>
    </p:spTree>
    <p:extLst>
      <p:ext uri="{BB962C8B-B14F-4D97-AF65-F5344CB8AC3E}">
        <p14:creationId xmlns:p14="http://schemas.microsoft.com/office/powerpoint/2010/main" val="3152687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Federated Impurity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C58BC58-84A5-774C-395B-4BD6E076E9BE}"/>
                  </a:ext>
                </a:extLst>
              </p:cNvPr>
              <p:cNvSpPr>
                <a:spLocks noGrp="1"/>
              </p:cNvSpPr>
              <p:nvPr>
                <p:ph idx="1"/>
              </p:nvPr>
            </p:nvSpPr>
            <p:spPr>
              <a:xfrm>
                <a:off x="838200" y="1690688"/>
                <a:ext cx="10515600" cy="4351338"/>
              </a:xfrm>
            </p:spPr>
            <p:txBody>
              <a:bodyPr>
                <a:normAutofit lnSpcReduction="10000"/>
              </a:bodyPr>
              <a:lstStyle/>
              <a:p>
                <a:pPr marL="0" marR="0" indent="0">
                  <a:spcBef>
                    <a:spcPts val="0"/>
                  </a:spcBef>
                  <a:spcAft>
                    <a:spcPts val="0"/>
                  </a:spcAft>
                  <a:buNone/>
                </a:pPr>
                <a:r>
                  <a:rPr lang="en-US" sz="2400" b="1"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ψi</a:t>
                </a:r>
                <a:r>
                  <a:rPr lang="en-US" sz="2400" kern="100">
                    <a:effectLst/>
                    <a:latin typeface="Calibri" panose="020F0502020204030204" pitchFamily="34" charset="0"/>
                    <a:ea typeface="Calibri" panose="020F0502020204030204" pitchFamily="34" charset="0"/>
                    <a:cs typeface="Times New Roman" panose="02020603050405020304" pitchFamily="18" charset="0"/>
                  </a:rPr>
                  <a:t>​(</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t</a:t>
                </a:r>
                <a:r>
                  <a:rPr lang="en-US" sz="2400" kern="100">
                    <a:effectLst/>
                    <a:latin typeface="Calibri" panose="020F0502020204030204" pitchFamily="34" charset="0"/>
                    <a:ea typeface="Calibri" panose="020F0502020204030204" pitchFamily="34" charset="0"/>
                    <a:cs typeface="Times New Roman" panose="02020603050405020304" pitchFamily="18" charset="0"/>
                  </a:rPr>
                  <a:t>) trong FedImp phụ thuộc cả vào kích thước tập huấn luyện của nút và độ không thuần khiết của nó. Công thức tính trọng số như sau:</a:t>
                </a:r>
              </a:p>
              <a:p>
                <a:pPr marL="0" marR="0" indent="0">
                  <a:spcBef>
                    <a:spcPts val="0"/>
                  </a:spcBef>
                  <a:spcAft>
                    <a:spcPts val="0"/>
                  </a:spcAft>
                  <a:buNone/>
                </a:pPr>
                <a14:m>
                  <m:oMathPara xmlns:m="http://schemas.openxmlformats.org/officeDocument/2006/math">
                    <m:oMathParaPr>
                      <m:jc m:val="centerGroup"/>
                    </m:oMathParaPr>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𝐷</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sup>
                          </m:sSup>
                        </m:num>
                        <m:den>
                          <m:nary>
                            <m:naryPr>
                              <m:chr m:val="∑"/>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naryPr>
                            <m:sub>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𝐷</m:t>
                                  </m:r>
                                </m:e>
                                <m:sub>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sSup>
                                </m:sub>
                              </m:sSub>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𝑆</m:t>
                                      </m:r>
                                    </m:e>
                                    <m:sub>
                                      <m:sSup>
                                        <m:sSup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e>
                                        <m:sup>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up>
                                      </m:sSup>
                                    </m:sub>
                                  </m:sSub>
                                </m:sup>
                              </m:sSup>
                            </m:e>
                          </m:nary>
                        </m:den>
                      </m:f>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kern="100">
                    <a:effectLst/>
                    <a:latin typeface="Calibri" panose="020F0502020204030204" pitchFamily="34" charset="0"/>
                    <a:ea typeface="Calibri" panose="020F0502020204030204" pitchFamily="34" charset="0"/>
                    <a:cs typeface="Times New Roman" panose="02020603050405020304" pitchFamily="18" charset="0"/>
                  </a:rPr>
                  <a:t>Trong đó:</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Di</a:t>
                </a:r>
                <a:r>
                  <a:rPr lang="en-US" sz="2400" kern="100">
                    <a:effectLst/>
                    <a:latin typeface="Calibri" panose="020F0502020204030204" pitchFamily="34" charset="0"/>
                    <a:ea typeface="Calibri" panose="020F0502020204030204" pitchFamily="34" charset="0"/>
                    <a:cs typeface="Times New Roman" panose="02020603050405020304" pitchFamily="18" charset="0"/>
                  </a:rPr>
                  <a:t>​ là số lượng mẫu huấn luyện trên nút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i</a:t>
                </a:r>
                <a:r>
                  <a:rPr lang="en-US" sz="24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Si</a:t>
                </a:r>
                <a:r>
                  <a:rPr lang="en-US" sz="2400" kern="100">
                    <a:effectLst/>
                    <a:latin typeface="Calibri" panose="020F0502020204030204" pitchFamily="34" charset="0"/>
                    <a:ea typeface="Calibri" panose="020F0502020204030204" pitchFamily="34" charset="0"/>
                    <a:cs typeface="Times New Roman" panose="02020603050405020304" pitchFamily="18" charset="0"/>
                  </a:rPr>
                  <a:t>​ là entropy của nút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i</a:t>
                </a:r>
                <a:r>
                  <a:rPr lang="en-US" sz="24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2400" i="1" kern="100">
                    <a:effectLst/>
                    <a:latin typeface="Calibri" panose="020F0502020204030204" pitchFamily="34" charset="0"/>
                    <a:ea typeface="Calibri" panose="020F0502020204030204" pitchFamily="34" charset="0"/>
                    <a:cs typeface="Times New Roman" panose="02020603050405020304" pitchFamily="18" charset="0"/>
                  </a:rPr>
                  <a:t>Nt</a:t>
                </a:r>
                <a:r>
                  <a:rPr lang="en-US" sz="2400" kern="100">
                    <a:effectLst/>
                    <a:latin typeface="Calibri" panose="020F0502020204030204" pitchFamily="34" charset="0"/>
                    <a:ea typeface="Calibri" panose="020F0502020204030204" pitchFamily="34" charset="0"/>
                    <a:cs typeface="Times New Roman" panose="02020603050405020304" pitchFamily="18" charset="0"/>
                  </a:rPr>
                  <a:t>​ là số lượng nút tham gia vào vòng lặp </a:t>
                </a:r>
                <a:r>
                  <a:rPr lang="en-US" sz="2400" i="1" kern="100">
                    <a:effectLst/>
                    <a:latin typeface="Calibri" panose="020F0502020204030204" pitchFamily="34" charset="0"/>
                    <a:ea typeface="Calibri" panose="020F0502020204030204" pitchFamily="34" charset="0"/>
                    <a:cs typeface="Times New Roman" panose="02020603050405020304" pitchFamily="18" charset="0"/>
                  </a:rPr>
                  <a:t>t</a:t>
                </a:r>
                <a:r>
                  <a:rPr lang="en-US" sz="2400" kern="100">
                    <a:effectLst/>
                    <a:latin typeface="Calibri" panose="020F0502020204030204" pitchFamily="34" charset="0"/>
                    <a:ea typeface="Calibri" panose="020F0502020204030204" pitchFamily="34" charset="0"/>
                    <a:cs typeface="Times New Roman" panose="02020603050405020304" pitchFamily="18" charset="0"/>
                  </a:rPr>
                  <a:t>.</a:t>
                </a:r>
              </a:p>
              <a:p>
                <a:pPr marL="0" marR="0" indent="0">
                  <a:spcBef>
                    <a:spcPts val="0"/>
                  </a:spcBef>
                  <a:spcAft>
                    <a:spcPts val="0"/>
                  </a:spcAft>
                  <a:buNone/>
                </a:pPr>
                <a:endParaRPr lang="en-US" sz="2400" b="1"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spcBef>
                    <a:spcPts val="0"/>
                  </a:spcBef>
                  <a:spcAft>
                    <a:spcPts val="0"/>
                  </a:spcAft>
                  <a:buNone/>
                </a:pPr>
                <a:r>
                  <a:rPr lang="en-US" sz="2400" b="1" kern="100">
                    <a:effectLst/>
                    <a:latin typeface="Calibri" panose="020F0502020204030204" pitchFamily="34" charset="0"/>
                    <a:ea typeface="Calibri" panose="020F0502020204030204" pitchFamily="34" charset="0"/>
                    <a:cs typeface="Times New Roman" panose="02020603050405020304" pitchFamily="18" charset="0"/>
                  </a:rPr>
                  <a:t>Cập nhật mô hình toàn cầu</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14:m>
                  <m:oMath xmlns:m="http://schemas.openxmlformats.org/officeDocument/2006/math">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𝑤</m:t>
                    </m:r>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sz="2400" i="1" kern="10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2400" kern="100">
                                <a:latin typeface="Cambria Math" panose="02040503050406030204" pitchFamily="18" charset="0"/>
                                <a:ea typeface="Calibri" panose="020F0502020204030204" pitchFamily="34" charset="0"/>
                                <a:cs typeface="Times New Roman" panose="02020603050405020304" pitchFamily="18" charset="0"/>
                              </a:rPr>
                              <m:t>ψ</m:t>
                            </m:r>
                          </m:e>
                          <m:sub>
                            <m:r>
                              <a:rPr lang="en-US" sz="2400" i="1" kern="100">
                                <a:latin typeface="Cambria Math" panose="02040503050406030204" pitchFamily="18" charset="0"/>
                                <a:ea typeface="Calibri" panose="020F0502020204030204" pitchFamily="34" charset="0"/>
                                <a:cs typeface="Times New Roman" panose="02020603050405020304" pitchFamily="18" charset="0"/>
                              </a:rPr>
                              <m:t>𝑖</m:t>
                            </m:r>
                          </m:sub>
                        </m:sSub>
                      </m:e>
                    </m:nary>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2400" kern="100">
                    <a:effectLst/>
                    <a:latin typeface="Calibri" panose="020F0502020204030204" pitchFamily="34" charset="0"/>
                    <a:ea typeface="Calibri" panose="020F0502020204030204" pitchFamily="34" charset="0"/>
                    <a:cs typeface="Times New Roman" panose="02020603050405020304" pitchFamily="18" charset="0"/>
                  </a:rPr>
                  <a:t> trong đó </a:t>
                </a:r>
                <a14:m>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2400" kern="100">
                    <a:effectLst/>
                    <a:latin typeface="Calibri" panose="020F0502020204030204" pitchFamily="34" charset="0"/>
                    <a:ea typeface="Calibri" panose="020F0502020204030204" pitchFamily="34" charset="0"/>
                    <a:cs typeface="Times New Roman" panose="02020603050405020304" pitchFamily="18" charset="0"/>
                  </a:rPr>
                  <a:t> là mô hình cục bộ của nút i tại vòng lặp t. </a:t>
                </a:r>
              </a:p>
              <a:p>
                <a:endParaRPr lang="en-US" sz="2400"/>
              </a:p>
            </p:txBody>
          </p:sp>
        </mc:Choice>
        <mc:Fallback>
          <p:sp>
            <p:nvSpPr>
              <p:cNvPr id="3" name="Content Placeholder 2">
                <a:extLst>
                  <a:ext uri="{FF2B5EF4-FFF2-40B4-BE49-F238E27FC236}">
                    <a16:creationId xmlns:a16="http://schemas.microsoft.com/office/drawing/2014/main" id="{FC58BC58-84A5-774C-395B-4BD6E076E9BE}"/>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928" t="-2661"/>
                </a:stretch>
              </a:blipFill>
            </p:spPr>
            <p:txBody>
              <a:bodyPr/>
              <a:lstStyle/>
              <a:p>
                <a:r>
                  <a:rPr lang="en-US">
                    <a:noFill/>
                  </a:rPr>
                  <a:t> </a:t>
                </a:r>
              </a:p>
            </p:txBody>
          </p:sp>
        </mc:Fallback>
      </mc:AlternateContent>
    </p:spTree>
    <p:extLst>
      <p:ext uri="{BB962C8B-B14F-4D97-AF65-F5344CB8AC3E}">
        <p14:creationId xmlns:p14="http://schemas.microsoft.com/office/powerpoint/2010/main" val="2877573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365126"/>
            <a:ext cx="10515600" cy="609660"/>
          </a:xfrm>
        </p:spPr>
        <p:txBody>
          <a:bodyPr>
            <a:normAutofit fontScale="90000"/>
          </a:bodyPr>
          <a:lstStyle/>
          <a:p>
            <a:r>
              <a:rPr lang="en-US"/>
              <a:t>Kịch bản thực nghiệm</a:t>
            </a:r>
          </a:p>
        </p:txBody>
      </p:sp>
      <p:sp>
        <p:nvSpPr>
          <p:cNvPr id="5" name="Content Placeholder 4">
            <a:extLst>
              <a:ext uri="{FF2B5EF4-FFF2-40B4-BE49-F238E27FC236}">
                <a16:creationId xmlns:a16="http://schemas.microsoft.com/office/drawing/2014/main" id="{A09C0D19-197F-38B4-B6B2-ADFA42C72946}"/>
              </a:ext>
            </a:extLst>
          </p:cNvPr>
          <p:cNvSpPr>
            <a:spLocks noGrp="1"/>
          </p:cNvSpPr>
          <p:nvPr>
            <p:ph idx="1"/>
          </p:nvPr>
        </p:nvSpPr>
        <p:spPr>
          <a:xfrm>
            <a:off x="838200" y="1043796"/>
            <a:ext cx="10515600" cy="5449079"/>
          </a:xfrm>
        </p:spPr>
        <p:txBody>
          <a:bodyPr>
            <a:normAutofit/>
          </a:bodyPr>
          <a:lstStyle/>
          <a:p>
            <a:pPr marL="0" indent="0">
              <a:buNone/>
            </a:pPr>
            <a:r>
              <a:rPr lang="en-US" sz="2200"/>
              <a:t>Thực nghiệm huấn luyện trên các scenarios khác nhau dựa trên việc chia dữ liệu non-iid theo giá trị %non-iid của dataset</a:t>
            </a:r>
          </a:p>
          <a:p>
            <a:r>
              <a:rPr lang="en-US" sz="2200"/>
              <a:t>%non-iid: đại diện cho mức độ non-iid của tất cả các bộ dữ liệu</a:t>
            </a:r>
          </a:p>
          <a:p>
            <a:pPr marL="0" indent="0">
              <a:buNone/>
            </a:pPr>
            <a:r>
              <a:rPr lang="en-US" sz="2200"/>
              <a:t>Ví dụ với %non-iid = 50</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Client1 size: 5935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Client2 size: 6432</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Client3 size: 5968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Client4 size: 6094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Client5 size: 5943</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Client6 size: 5766</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Client7 size: 5935</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Client8 size: 6030</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Client9 size: 5886</a:t>
            </a:r>
          </a:p>
          <a:p>
            <a:pPr marL="0" marR="0" indent="0">
              <a:lnSpc>
                <a:spcPct val="107000"/>
              </a:lnSpc>
              <a:spcBef>
                <a:spcPts val="0"/>
              </a:spcBef>
              <a:spcAft>
                <a:spcPts val="0"/>
              </a:spcAft>
              <a:buNone/>
            </a:pPr>
            <a:r>
              <a:rPr lang="en-US" sz="1600" kern="0">
                <a:solidFill>
                  <a:srgbClr val="212121"/>
                </a:solidFill>
                <a:effectLst/>
                <a:latin typeface="Courier New" panose="02070309020205020404" pitchFamily="49" charset="0"/>
                <a:ea typeface="Times New Roman" panose="02020603050405020304" pitchFamily="18" charset="0"/>
              </a:rPr>
              <a:t>Client10 </a:t>
            </a:r>
            <a:r>
              <a:rPr lang="en-US" sz="1600" kern="0">
                <a:solidFill>
                  <a:srgbClr val="212121"/>
                </a:solidFill>
                <a:effectLst/>
                <a:latin typeface="Courier New" panose="02070309020205020404" pitchFamily="49" charset="0"/>
                <a:ea typeface="Times New Roman" panose="02020603050405020304" pitchFamily="18" charset="0"/>
                <a:cs typeface="Times New Roman" panose="02020603050405020304" pitchFamily="18" charset="0"/>
              </a:rPr>
              <a:t>size</a:t>
            </a:r>
            <a:r>
              <a:rPr lang="en-US" sz="1600" kern="0">
                <a:solidFill>
                  <a:srgbClr val="212121"/>
                </a:solidFill>
                <a:effectLst/>
                <a:latin typeface="Courier New" panose="02070309020205020404" pitchFamily="49" charset="0"/>
                <a:ea typeface="Times New Roman" panose="02020603050405020304" pitchFamily="18" charset="0"/>
              </a:rPr>
              <a:t>: 6011</a:t>
            </a:r>
          </a:p>
          <a:p>
            <a:pPr marL="0" marR="0" indent="0">
              <a:lnSpc>
                <a:spcPct val="107000"/>
              </a:lnSpc>
              <a:spcBef>
                <a:spcPts val="0"/>
              </a:spcBef>
              <a:spcAft>
                <a:spcPts val="0"/>
              </a:spcAft>
              <a:buNone/>
            </a:pPr>
            <a:endParaRPr lang="en-US"/>
          </a:p>
        </p:txBody>
      </p:sp>
      <p:pic>
        <p:nvPicPr>
          <p:cNvPr id="6" name="Picture 5">
            <a:extLst>
              <a:ext uri="{FF2B5EF4-FFF2-40B4-BE49-F238E27FC236}">
                <a16:creationId xmlns:a16="http://schemas.microsoft.com/office/drawing/2014/main" id="{AE566FB0-B12C-EE78-A999-6B3D7128906D}"/>
              </a:ext>
            </a:extLst>
          </p:cNvPr>
          <p:cNvPicPr>
            <a:picLocks noChangeAspect="1"/>
          </p:cNvPicPr>
          <p:nvPr/>
        </p:nvPicPr>
        <p:blipFill>
          <a:blip r:embed="rId2"/>
          <a:stretch>
            <a:fillRect/>
          </a:stretch>
        </p:blipFill>
        <p:spPr>
          <a:xfrm>
            <a:off x="4114800" y="2612433"/>
            <a:ext cx="7386806" cy="3880441"/>
          </a:xfrm>
          <a:prstGeom prst="rect">
            <a:avLst/>
          </a:prstGeom>
        </p:spPr>
      </p:pic>
    </p:spTree>
    <p:extLst>
      <p:ext uri="{BB962C8B-B14F-4D97-AF65-F5344CB8AC3E}">
        <p14:creationId xmlns:p14="http://schemas.microsoft.com/office/powerpoint/2010/main" val="46227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Thực nghiệm</a:t>
            </a:r>
          </a:p>
        </p:txBody>
      </p:sp>
      <p:sp>
        <p:nvSpPr>
          <p:cNvPr id="5" name="Content Placeholder 4">
            <a:extLst>
              <a:ext uri="{FF2B5EF4-FFF2-40B4-BE49-F238E27FC236}">
                <a16:creationId xmlns:a16="http://schemas.microsoft.com/office/drawing/2014/main" id="{A09C0D19-197F-38B4-B6B2-ADFA42C72946}"/>
              </a:ext>
            </a:extLst>
          </p:cNvPr>
          <p:cNvSpPr>
            <a:spLocks noGrp="1"/>
          </p:cNvSpPr>
          <p:nvPr>
            <p:ph idx="1"/>
          </p:nvPr>
        </p:nvSpPr>
        <p:spPr>
          <a:xfrm>
            <a:off x="838200" y="1391478"/>
            <a:ext cx="10515600" cy="5101397"/>
          </a:xfrm>
        </p:spPr>
        <p:txBody>
          <a:bodyPr>
            <a:normAutofit/>
          </a:bodyPr>
          <a:lstStyle/>
          <a:p>
            <a:pPr marL="0" indent="0">
              <a:buNone/>
            </a:pPr>
            <a:r>
              <a:rPr lang="en-US" sz="2200"/>
              <a:t>Thực nghiệm huấn luyện trên các scenarios khác nhau dựa trên việc chia dữ liệu non-iid theo giá trị %non-iid</a:t>
            </a:r>
          </a:p>
          <a:p>
            <a:pPr marL="0" indent="0">
              <a:buNone/>
            </a:pPr>
            <a:r>
              <a:rPr lang="en-US"/>
              <a:t>FedAvg</a:t>
            </a:r>
          </a:p>
          <a:p>
            <a:pPr marL="514350" indent="-514350">
              <a:buAutoNum type="arabicPeriod"/>
            </a:pPr>
            <a:endParaRPr lang="en-US"/>
          </a:p>
        </p:txBody>
      </p:sp>
      <p:graphicFrame>
        <p:nvGraphicFramePr>
          <p:cNvPr id="4" name="Table 3">
            <a:extLst>
              <a:ext uri="{FF2B5EF4-FFF2-40B4-BE49-F238E27FC236}">
                <a16:creationId xmlns:a16="http://schemas.microsoft.com/office/drawing/2014/main" id="{2CD84101-0575-7E98-9159-899D8077D709}"/>
              </a:ext>
            </a:extLst>
          </p:cNvPr>
          <p:cNvGraphicFramePr>
            <a:graphicFrameLocks noGrp="1"/>
          </p:cNvGraphicFramePr>
          <p:nvPr>
            <p:extLst>
              <p:ext uri="{D42A27DB-BD31-4B8C-83A1-F6EECF244321}">
                <p14:modId xmlns:p14="http://schemas.microsoft.com/office/powerpoint/2010/main" val="908115462"/>
              </p:ext>
            </p:extLst>
          </p:nvPr>
        </p:nvGraphicFramePr>
        <p:xfrm>
          <a:off x="1181099" y="2742509"/>
          <a:ext cx="9829802" cy="3750366"/>
        </p:xfrm>
        <a:graphic>
          <a:graphicData uri="http://schemas.openxmlformats.org/drawingml/2006/table">
            <a:tbl>
              <a:tblPr firstRow="1" firstCol="1" bandRow="1">
                <a:tableStyleId>{5C22544A-7EE6-4342-B048-85BDC9FD1C3A}</a:tableStyleId>
              </a:tblPr>
              <a:tblGrid>
                <a:gridCol w="855771">
                  <a:extLst>
                    <a:ext uri="{9D8B030D-6E8A-4147-A177-3AD203B41FA5}">
                      <a16:colId xmlns:a16="http://schemas.microsoft.com/office/drawing/2014/main" val="2148488239"/>
                    </a:ext>
                  </a:extLst>
                </a:gridCol>
                <a:gridCol w="815821">
                  <a:extLst>
                    <a:ext uri="{9D8B030D-6E8A-4147-A177-3AD203B41FA5}">
                      <a16:colId xmlns:a16="http://schemas.microsoft.com/office/drawing/2014/main" val="3200901312"/>
                    </a:ext>
                  </a:extLst>
                </a:gridCol>
                <a:gridCol w="815821">
                  <a:extLst>
                    <a:ext uri="{9D8B030D-6E8A-4147-A177-3AD203B41FA5}">
                      <a16:colId xmlns:a16="http://schemas.microsoft.com/office/drawing/2014/main" val="4135724776"/>
                    </a:ext>
                  </a:extLst>
                </a:gridCol>
                <a:gridCol w="815821">
                  <a:extLst>
                    <a:ext uri="{9D8B030D-6E8A-4147-A177-3AD203B41FA5}">
                      <a16:colId xmlns:a16="http://schemas.microsoft.com/office/drawing/2014/main" val="1603954521"/>
                    </a:ext>
                  </a:extLst>
                </a:gridCol>
                <a:gridCol w="815821">
                  <a:extLst>
                    <a:ext uri="{9D8B030D-6E8A-4147-A177-3AD203B41FA5}">
                      <a16:colId xmlns:a16="http://schemas.microsoft.com/office/drawing/2014/main" val="672419569"/>
                    </a:ext>
                  </a:extLst>
                </a:gridCol>
                <a:gridCol w="815821">
                  <a:extLst>
                    <a:ext uri="{9D8B030D-6E8A-4147-A177-3AD203B41FA5}">
                      <a16:colId xmlns:a16="http://schemas.microsoft.com/office/drawing/2014/main" val="1351960639"/>
                    </a:ext>
                  </a:extLst>
                </a:gridCol>
                <a:gridCol w="815821">
                  <a:extLst>
                    <a:ext uri="{9D8B030D-6E8A-4147-A177-3AD203B41FA5}">
                      <a16:colId xmlns:a16="http://schemas.microsoft.com/office/drawing/2014/main" val="3529487809"/>
                    </a:ext>
                  </a:extLst>
                </a:gridCol>
                <a:gridCol w="815821">
                  <a:extLst>
                    <a:ext uri="{9D8B030D-6E8A-4147-A177-3AD203B41FA5}">
                      <a16:colId xmlns:a16="http://schemas.microsoft.com/office/drawing/2014/main" val="942275231"/>
                    </a:ext>
                  </a:extLst>
                </a:gridCol>
                <a:gridCol w="815821">
                  <a:extLst>
                    <a:ext uri="{9D8B030D-6E8A-4147-A177-3AD203B41FA5}">
                      <a16:colId xmlns:a16="http://schemas.microsoft.com/office/drawing/2014/main" val="2854678851"/>
                    </a:ext>
                  </a:extLst>
                </a:gridCol>
                <a:gridCol w="815821">
                  <a:extLst>
                    <a:ext uri="{9D8B030D-6E8A-4147-A177-3AD203B41FA5}">
                      <a16:colId xmlns:a16="http://schemas.microsoft.com/office/drawing/2014/main" val="1855592312"/>
                    </a:ext>
                  </a:extLst>
                </a:gridCol>
                <a:gridCol w="815821">
                  <a:extLst>
                    <a:ext uri="{9D8B030D-6E8A-4147-A177-3AD203B41FA5}">
                      <a16:colId xmlns:a16="http://schemas.microsoft.com/office/drawing/2014/main" val="3214865801"/>
                    </a:ext>
                  </a:extLst>
                </a:gridCol>
                <a:gridCol w="815821">
                  <a:extLst>
                    <a:ext uri="{9D8B030D-6E8A-4147-A177-3AD203B41FA5}">
                      <a16:colId xmlns:a16="http://schemas.microsoft.com/office/drawing/2014/main" val="1134389303"/>
                    </a:ext>
                  </a:extLst>
                </a:gridCol>
              </a:tblGrid>
              <a:tr h="603640">
                <a:tc>
                  <a:txBody>
                    <a:bodyPr/>
                    <a:lstStyle/>
                    <a:p>
                      <a:pPr marL="0" marR="0" algn="l">
                        <a:lnSpc>
                          <a:spcPct val="107000"/>
                        </a:lnSpc>
                        <a:spcBef>
                          <a:spcPts val="0"/>
                        </a:spcBef>
                        <a:spcAft>
                          <a:spcPts val="0"/>
                        </a:spcAft>
                      </a:pPr>
                      <a:r>
                        <a:rPr lang="en-US" sz="1600" kern="100">
                          <a:effectLst/>
                        </a:rPr>
                        <a:t> </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%non-iid = 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10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20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30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40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50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80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90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100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77613871"/>
                  </a:ext>
                </a:extLst>
              </a:tr>
              <a:tr h="775489">
                <a:tc>
                  <a:txBody>
                    <a:bodyPr/>
                    <a:lstStyle/>
                    <a:p>
                      <a:pPr marL="0" marR="0" algn="l">
                        <a:lnSpc>
                          <a:spcPct val="107000"/>
                        </a:lnSpc>
                        <a:spcBef>
                          <a:spcPts val="0"/>
                        </a:spcBef>
                        <a:spcAft>
                          <a:spcPts val="0"/>
                        </a:spcAft>
                      </a:pPr>
                      <a:r>
                        <a:rPr lang="en-US" sz="1600" kern="100">
                          <a:effectLst/>
                        </a:rPr>
                        <a:t>Acc</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0.9699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0.9635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0.9689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0.9559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0.9169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0.3103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0.2067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7596691"/>
                  </a:ext>
                </a:extLst>
              </a:tr>
              <a:tr h="797874">
                <a:tc>
                  <a:txBody>
                    <a:bodyPr/>
                    <a:lstStyle/>
                    <a:p>
                      <a:pPr marL="0" marR="0" algn="l">
                        <a:lnSpc>
                          <a:spcPct val="107000"/>
                        </a:lnSpc>
                        <a:spcBef>
                          <a:spcPts val="0"/>
                        </a:spcBef>
                        <a:spcAft>
                          <a:spcPts val="0"/>
                        </a:spcAft>
                      </a:pPr>
                      <a:r>
                        <a:rPr lang="en-US" sz="1600" kern="100">
                          <a:effectLst/>
                        </a:rPr>
                        <a:t>Precision</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0.9997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0.9636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0.9690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0.9566</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0.9180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0.9927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0.9188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9472160"/>
                  </a:ext>
                </a:extLst>
              </a:tr>
              <a:tr h="775489">
                <a:tc>
                  <a:txBody>
                    <a:bodyPr/>
                    <a:lstStyle/>
                    <a:p>
                      <a:pPr marL="0" marR="0" algn="l">
                        <a:lnSpc>
                          <a:spcPct val="107000"/>
                        </a:lnSpc>
                        <a:spcBef>
                          <a:spcPts val="0"/>
                        </a:spcBef>
                        <a:spcAft>
                          <a:spcPts val="0"/>
                        </a:spcAft>
                      </a:pPr>
                      <a:r>
                        <a:rPr lang="en-US" sz="1600" kern="100">
                          <a:effectLst/>
                        </a:rPr>
                        <a:t>Recall</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0.9699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0.9635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0.9689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0.9559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0.9169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0.3103</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0.2067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62917994"/>
                  </a:ext>
                </a:extLst>
              </a:tr>
              <a:tr h="797874">
                <a:tc>
                  <a:txBody>
                    <a:bodyPr/>
                    <a:lstStyle/>
                    <a:p>
                      <a:pPr marL="0" marR="0" algn="l">
                        <a:lnSpc>
                          <a:spcPct val="107000"/>
                        </a:lnSpc>
                        <a:spcBef>
                          <a:spcPts val="0"/>
                        </a:spcBef>
                        <a:spcAft>
                          <a:spcPts val="0"/>
                        </a:spcAft>
                      </a:pPr>
                      <a:r>
                        <a:rPr lang="en-US" sz="1600" kern="100">
                          <a:effectLst/>
                        </a:rPr>
                        <a:t>F1-Score</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0.9702</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0.9707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0.9699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0.9635</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0.9689</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0.9561</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0.9514</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0.9168</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0.3770</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600" kern="100">
                          <a:effectLst/>
                        </a:rPr>
                        <a:t>0.2837</a:t>
                      </a:r>
                      <a:endParaRPr lang="en-US"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35774265"/>
                  </a:ext>
                </a:extLst>
              </a:tr>
            </a:tbl>
          </a:graphicData>
        </a:graphic>
      </p:graphicFrame>
    </p:spTree>
    <p:extLst>
      <p:ext uri="{BB962C8B-B14F-4D97-AF65-F5344CB8AC3E}">
        <p14:creationId xmlns:p14="http://schemas.microsoft.com/office/powerpoint/2010/main" val="413423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Thực nghiệm</a:t>
            </a:r>
          </a:p>
        </p:txBody>
      </p:sp>
      <p:sp>
        <p:nvSpPr>
          <p:cNvPr id="5" name="Content Placeholder 4">
            <a:extLst>
              <a:ext uri="{FF2B5EF4-FFF2-40B4-BE49-F238E27FC236}">
                <a16:creationId xmlns:a16="http://schemas.microsoft.com/office/drawing/2014/main" id="{A09C0D19-197F-38B4-B6B2-ADFA42C72946}"/>
              </a:ext>
            </a:extLst>
          </p:cNvPr>
          <p:cNvSpPr>
            <a:spLocks noGrp="1"/>
          </p:cNvSpPr>
          <p:nvPr>
            <p:ph idx="1"/>
          </p:nvPr>
        </p:nvSpPr>
        <p:spPr>
          <a:xfrm>
            <a:off x="838200" y="1391478"/>
            <a:ext cx="10515600" cy="5101397"/>
          </a:xfrm>
        </p:spPr>
        <p:txBody>
          <a:bodyPr>
            <a:normAutofit/>
          </a:bodyPr>
          <a:lstStyle/>
          <a:p>
            <a:pPr marL="0" indent="0">
              <a:buNone/>
            </a:pPr>
            <a:r>
              <a:rPr lang="en-US" sz="2200"/>
              <a:t>Thực nghiệm huấn luyện trên các scenarios khác nhau dựa trên việc chia dữ liệu non-iid theo giá trị %non-iid</a:t>
            </a:r>
          </a:p>
          <a:p>
            <a:pPr marL="0" indent="0">
              <a:buNone/>
            </a:pPr>
            <a:r>
              <a:rPr lang="en-US"/>
              <a:t>FedImp</a:t>
            </a:r>
          </a:p>
          <a:p>
            <a:pPr marL="514350" indent="-514350">
              <a:buAutoNum type="arabicPeriod"/>
            </a:pPr>
            <a:endParaRPr lang="en-US"/>
          </a:p>
        </p:txBody>
      </p:sp>
      <p:graphicFrame>
        <p:nvGraphicFramePr>
          <p:cNvPr id="3" name="Table 2">
            <a:extLst>
              <a:ext uri="{FF2B5EF4-FFF2-40B4-BE49-F238E27FC236}">
                <a16:creationId xmlns:a16="http://schemas.microsoft.com/office/drawing/2014/main" id="{F10CC305-0613-8584-A248-993BE50AF366}"/>
              </a:ext>
            </a:extLst>
          </p:cNvPr>
          <p:cNvGraphicFramePr>
            <a:graphicFrameLocks noGrp="1"/>
          </p:cNvGraphicFramePr>
          <p:nvPr>
            <p:extLst>
              <p:ext uri="{D42A27DB-BD31-4B8C-83A1-F6EECF244321}">
                <p14:modId xmlns:p14="http://schemas.microsoft.com/office/powerpoint/2010/main" val="1735711419"/>
              </p:ext>
            </p:extLst>
          </p:nvPr>
        </p:nvGraphicFramePr>
        <p:xfrm>
          <a:off x="940904" y="2717042"/>
          <a:ext cx="10282062" cy="3775833"/>
        </p:xfrm>
        <a:graphic>
          <a:graphicData uri="http://schemas.openxmlformats.org/drawingml/2006/table">
            <a:tbl>
              <a:tblPr firstRow="1" firstCol="1" bandRow="1">
                <a:tableStyleId>{5C22544A-7EE6-4342-B048-85BDC9FD1C3A}</a:tableStyleId>
              </a:tblPr>
              <a:tblGrid>
                <a:gridCol w="887211">
                  <a:extLst>
                    <a:ext uri="{9D8B030D-6E8A-4147-A177-3AD203B41FA5}">
                      <a16:colId xmlns:a16="http://schemas.microsoft.com/office/drawing/2014/main" val="3015058002"/>
                    </a:ext>
                  </a:extLst>
                </a:gridCol>
                <a:gridCol w="845792">
                  <a:extLst>
                    <a:ext uri="{9D8B030D-6E8A-4147-A177-3AD203B41FA5}">
                      <a16:colId xmlns:a16="http://schemas.microsoft.com/office/drawing/2014/main" val="994012122"/>
                    </a:ext>
                  </a:extLst>
                </a:gridCol>
                <a:gridCol w="845792">
                  <a:extLst>
                    <a:ext uri="{9D8B030D-6E8A-4147-A177-3AD203B41FA5}">
                      <a16:colId xmlns:a16="http://schemas.microsoft.com/office/drawing/2014/main" val="2098862815"/>
                    </a:ext>
                  </a:extLst>
                </a:gridCol>
                <a:gridCol w="845792">
                  <a:extLst>
                    <a:ext uri="{9D8B030D-6E8A-4147-A177-3AD203B41FA5}">
                      <a16:colId xmlns:a16="http://schemas.microsoft.com/office/drawing/2014/main" val="2521217999"/>
                    </a:ext>
                  </a:extLst>
                </a:gridCol>
                <a:gridCol w="845792">
                  <a:extLst>
                    <a:ext uri="{9D8B030D-6E8A-4147-A177-3AD203B41FA5}">
                      <a16:colId xmlns:a16="http://schemas.microsoft.com/office/drawing/2014/main" val="162545608"/>
                    </a:ext>
                  </a:extLst>
                </a:gridCol>
                <a:gridCol w="845792">
                  <a:extLst>
                    <a:ext uri="{9D8B030D-6E8A-4147-A177-3AD203B41FA5}">
                      <a16:colId xmlns:a16="http://schemas.microsoft.com/office/drawing/2014/main" val="1101816946"/>
                    </a:ext>
                  </a:extLst>
                </a:gridCol>
                <a:gridCol w="845792">
                  <a:extLst>
                    <a:ext uri="{9D8B030D-6E8A-4147-A177-3AD203B41FA5}">
                      <a16:colId xmlns:a16="http://schemas.microsoft.com/office/drawing/2014/main" val="3851965020"/>
                    </a:ext>
                  </a:extLst>
                </a:gridCol>
                <a:gridCol w="845792">
                  <a:extLst>
                    <a:ext uri="{9D8B030D-6E8A-4147-A177-3AD203B41FA5}">
                      <a16:colId xmlns:a16="http://schemas.microsoft.com/office/drawing/2014/main" val="1474444233"/>
                    </a:ext>
                  </a:extLst>
                </a:gridCol>
                <a:gridCol w="845792">
                  <a:extLst>
                    <a:ext uri="{9D8B030D-6E8A-4147-A177-3AD203B41FA5}">
                      <a16:colId xmlns:a16="http://schemas.microsoft.com/office/drawing/2014/main" val="1315612770"/>
                    </a:ext>
                  </a:extLst>
                </a:gridCol>
                <a:gridCol w="845792">
                  <a:extLst>
                    <a:ext uri="{9D8B030D-6E8A-4147-A177-3AD203B41FA5}">
                      <a16:colId xmlns:a16="http://schemas.microsoft.com/office/drawing/2014/main" val="2051467180"/>
                    </a:ext>
                  </a:extLst>
                </a:gridCol>
                <a:gridCol w="845792">
                  <a:extLst>
                    <a:ext uri="{9D8B030D-6E8A-4147-A177-3AD203B41FA5}">
                      <a16:colId xmlns:a16="http://schemas.microsoft.com/office/drawing/2014/main" val="4184773651"/>
                    </a:ext>
                  </a:extLst>
                </a:gridCol>
                <a:gridCol w="936931">
                  <a:extLst>
                    <a:ext uri="{9D8B030D-6E8A-4147-A177-3AD203B41FA5}">
                      <a16:colId xmlns:a16="http://schemas.microsoft.com/office/drawing/2014/main" val="4001449988"/>
                    </a:ext>
                  </a:extLst>
                </a:gridCol>
              </a:tblGrid>
              <a:tr h="679359">
                <a:tc>
                  <a:txBody>
                    <a:bodyPr/>
                    <a:lstStyle/>
                    <a:p>
                      <a:pPr marL="0" marR="0" algn="l">
                        <a:lnSpc>
                          <a:spcPct val="107000"/>
                        </a:lnSpc>
                        <a:spcBef>
                          <a:spcPts val="0"/>
                        </a:spcBef>
                        <a:spcAft>
                          <a:spcPts val="0"/>
                        </a:spcAft>
                      </a:pPr>
                      <a:r>
                        <a:rPr lang="en-US" sz="1500" kern="100">
                          <a:effectLst/>
                        </a:rPr>
                        <a:t> </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%non-iid = 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10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20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30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40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50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60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70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80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90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07000"/>
                        </a:lnSpc>
                        <a:spcBef>
                          <a:spcPts val="0"/>
                        </a:spcBef>
                        <a:spcAft>
                          <a:spcPts val="0"/>
                        </a:spcAft>
                      </a:pPr>
                      <a:r>
                        <a:rPr lang="en-US" sz="1500" kern="100">
                          <a:effectLst/>
                        </a:rPr>
                        <a:t>100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1903952"/>
                  </a:ext>
                </a:extLst>
              </a:tr>
              <a:tr h="763105">
                <a:tc>
                  <a:txBody>
                    <a:bodyPr/>
                    <a:lstStyle/>
                    <a:p>
                      <a:pPr marL="0" marR="0" algn="l">
                        <a:lnSpc>
                          <a:spcPct val="107000"/>
                        </a:lnSpc>
                        <a:spcBef>
                          <a:spcPts val="0"/>
                        </a:spcBef>
                        <a:spcAft>
                          <a:spcPts val="0"/>
                        </a:spcAft>
                      </a:pPr>
                      <a:r>
                        <a:rPr lang="en-US" sz="1500" kern="100">
                          <a:effectLst/>
                        </a:rPr>
                        <a:t>Acc</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0.9706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0.956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0.9471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0.9271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0.3399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0.2108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35527350"/>
                  </a:ext>
                </a:extLst>
              </a:tr>
              <a:tr h="785132">
                <a:tc>
                  <a:txBody>
                    <a:bodyPr/>
                    <a:lstStyle/>
                    <a:p>
                      <a:pPr marL="0" marR="0" algn="l">
                        <a:lnSpc>
                          <a:spcPct val="107000"/>
                        </a:lnSpc>
                        <a:spcBef>
                          <a:spcPts val="0"/>
                        </a:spcBef>
                        <a:spcAft>
                          <a:spcPts val="0"/>
                        </a:spcAft>
                      </a:pPr>
                      <a:r>
                        <a:rPr lang="en-US" sz="1500" kern="100">
                          <a:effectLst/>
                        </a:rPr>
                        <a:t>Precision</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0.9706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0.956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0.9471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0.9279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0.9450</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0.9947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4437499"/>
                  </a:ext>
                </a:extLst>
              </a:tr>
              <a:tr h="763105">
                <a:tc>
                  <a:txBody>
                    <a:bodyPr/>
                    <a:lstStyle/>
                    <a:p>
                      <a:pPr marL="0" marR="0" algn="l">
                        <a:lnSpc>
                          <a:spcPct val="107000"/>
                        </a:lnSpc>
                        <a:spcBef>
                          <a:spcPts val="0"/>
                        </a:spcBef>
                        <a:spcAft>
                          <a:spcPts val="0"/>
                        </a:spcAft>
                      </a:pPr>
                      <a:r>
                        <a:rPr lang="en-US" sz="1500" kern="100">
                          <a:effectLst/>
                        </a:rPr>
                        <a:t>Recall</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0.9706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0.956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0.9471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0.9271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0.3399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0.2108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1739323"/>
                  </a:ext>
                </a:extLst>
              </a:tr>
              <a:tr h="785132">
                <a:tc>
                  <a:txBody>
                    <a:bodyPr/>
                    <a:lstStyle/>
                    <a:p>
                      <a:pPr marL="0" marR="0" algn="l">
                        <a:lnSpc>
                          <a:spcPct val="107000"/>
                        </a:lnSpc>
                        <a:spcBef>
                          <a:spcPts val="0"/>
                        </a:spcBef>
                        <a:spcAft>
                          <a:spcPts val="0"/>
                        </a:spcAft>
                      </a:pPr>
                      <a:r>
                        <a:rPr lang="en-US" sz="1500" kern="100">
                          <a:effectLst/>
                        </a:rPr>
                        <a:t>F1-Score</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0.9695</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0.9706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0.9698</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0.9644</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0.9647</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0.956</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0.9471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0.9272</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0.4041</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500" kern="100">
                          <a:solidFill>
                            <a:srgbClr val="212121"/>
                          </a:solidFill>
                          <a:effectLst/>
                          <a:latin typeface="Courier New" panose="02070309020205020404" pitchFamily="49" charset="0"/>
                          <a:ea typeface="Calibri" panose="020F0502020204030204" pitchFamily="34" charset="0"/>
                          <a:cs typeface="Times New Roman" panose="02020603050405020304" pitchFamily="18" charset="0"/>
                        </a:rPr>
                        <a:t>0.3019</a:t>
                      </a:r>
                      <a:endParaRPr lang="en-US" sz="15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1618442"/>
                  </a:ext>
                </a:extLst>
              </a:tr>
            </a:tbl>
          </a:graphicData>
        </a:graphic>
      </p:graphicFrame>
    </p:spTree>
    <p:extLst>
      <p:ext uri="{BB962C8B-B14F-4D97-AF65-F5344CB8AC3E}">
        <p14:creationId xmlns:p14="http://schemas.microsoft.com/office/powerpoint/2010/main" val="32029208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204871"/>
            <a:ext cx="10515600" cy="605836"/>
          </a:xfrm>
        </p:spPr>
        <p:txBody>
          <a:bodyPr>
            <a:normAutofit fontScale="90000"/>
          </a:bodyPr>
          <a:lstStyle/>
          <a:p>
            <a:r>
              <a:rPr lang="en-US"/>
              <a:t>Thử nghiệm</a:t>
            </a:r>
          </a:p>
        </p:txBody>
      </p:sp>
      <p:sp>
        <p:nvSpPr>
          <p:cNvPr id="8" name="TextBox 7">
            <a:extLst>
              <a:ext uri="{FF2B5EF4-FFF2-40B4-BE49-F238E27FC236}">
                <a16:creationId xmlns:a16="http://schemas.microsoft.com/office/drawing/2014/main" id="{AFC7D51A-5DBD-0E11-028B-64F94980B5C2}"/>
              </a:ext>
            </a:extLst>
          </p:cNvPr>
          <p:cNvSpPr txBox="1"/>
          <p:nvPr/>
        </p:nvSpPr>
        <p:spPr>
          <a:xfrm>
            <a:off x="838201" y="1037229"/>
            <a:ext cx="5009863" cy="3262432"/>
          </a:xfrm>
          <a:prstGeom prst="rect">
            <a:avLst/>
          </a:prstGeom>
          <a:noFill/>
        </p:spPr>
        <p:txBody>
          <a:bodyPr wrap="square" rtlCol="0">
            <a:spAutoFit/>
          </a:bodyPr>
          <a:lstStyle/>
          <a:p>
            <a:r>
              <a:rPr lang="en-US" sz="2600" b="1">
                <a:latin typeface="Calibri (Body)"/>
              </a:rPr>
              <a:t>FedCVM</a:t>
            </a:r>
          </a:p>
          <a:p>
            <a:endParaRPr lang="en-US">
              <a:latin typeface="Calibri (Body)"/>
            </a:endParaRPr>
          </a:p>
          <a:p>
            <a:r>
              <a:rPr lang="en-US" sz="1600">
                <a:latin typeface="Calibri  "/>
              </a:rPr>
              <a:t>Vẫn dựa trên công thức tổng hợp của FedImp tuy nhiên giá entropy được thay bằng chỉ số </a:t>
            </a:r>
            <a:r>
              <a:rPr lang="en-US" sz="1600" b="1">
                <a:latin typeface="Calibri  "/>
              </a:rPr>
              <a:t>Cramer-von Mises </a:t>
            </a:r>
            <a:r>
              <a:rPr lang="en-US" sz="1600">
                <a:latin typeface="Calibri  "/>
              </a:rPr>
              <a:t>(CvM)</a:t>
            </a:r>
            <a:r>
              <a:rPr lang="vi-VN" sz="1600">
                <a:latin typeface="Calibri  "/>
              </a:rPr>
              <a:t>. Cụ thể, Cramer-von Mises criterion thường được sử dụng để kiểm tra giả định về sự phân phối của một mẫu dữ liệu so với một phân phối xác định.</a:t>
            </a:r>
            <a:endParaRPr lang="en-US" sz="1600">
              <a:latin typeface="Calibri  "/>
            </a:endParaRPr>
          </a:p>
          <a:p>
            <a:endParaRPr lang="en-US" sz="1600">
              <a:latin typeface="Calibri  "/>
            </a:endParaRPr>
          </a:p>
          <a:p>
            <a:r>
              <a:rPr lang="en-US" sz="1600">
                <a:latin typeface="Calibri  "/>
              </a:rPr>
              <a:t>CvM</a:t>
            </a:r>
            <a:r>
              <a:rPr lang="vi-VN" sz="1600">
                <a:latin typeface="Calibri  "/>
              </a:rPr>
              <a:t> dựa trên sự so sánh giữa hàm phân phối tích lũy (CDF) của phân phối ước lượng và phân phối ước lượng chính xác.</a:t>
            </a:r>
            <a:endParaRPr lang="en-US" sz="1600">
              <a:latin typeface="Calibri  "/>
            </a:endParaRPr>
          </a:p>
          <a:p>
            <a:endParaRPr lang="en-US">
              <a:latin typeface="Calibri  "/>
            </a:endParaRPr>
          </a:p>
        </p:txBody>
      </p:sp>
      <p:pic>
        <p:nvPicPr>
          <p:cNvPr id="5" name="Picture 4">
            <a:extLst>
              <a:ext uri="{FF2B5EF4-FFF2-40B4-BE49-F238E27FC236}">
                <a16:creationId xmlns:a16="http://schemas.microsoft.com/office/drawing/2014/main" id="{07314AAB-60FB-EE8A-D773-4FD96B7CF7F8}"/>
              </a:ext>
            </a:extLst>
          </p:cNvPr>
          <p:cNvPicPr>
            <a:picLocks noChangeAspect="1"/>
          </p:cNvPicPr>
          <p:nvPr/>
        </p:nvPicPr>
        <p:blipFill>
          <a:blip r:embed="rId2"/>
          <a:stretch>
            <a:fillRect/>
          </a:stretch>
        </p:blipFill>
        <p:spPr>
          <a:xfrm>
            <a:off x="6096000" y="2135521"/>
            <a:ext cx="5524661" cy="2762331"/>
          </a:xfrm>
          <a:prstGeom prst="rect">
            <a:avLst/>
          </a:prstGeom>
        </p:spPr>
      </p:pic>
      <p:sp>
        <p:nvSpPr>
          <p:cNvPr id="7" name="TextBox 6">
            <a:extLst>
              <a:ext uri="{FF2B5EF4-FFF2-40B4-BE49-F238E27FC236}">
                <a16:creationId xmlns:a16="http://schemas.microsoft.com/office/drawing/2014/main" id="{12F0C8D7-36CE-DEB5-8CE7-9CA9BBE42196}"/>
              </a:ext>
            </a:extLst>
          </p:cNvPr>
          <p:cNvSpPr txBox="1"/>
          <p:nvPr/>
        </p:nvSpPr>
        <p:spPr>
          <a:xfrm>
            <a:off x="838200" y="4063398"/>
            <a:ext cx="4704961" cy="1569660"/>
          </a:xfrm>
          <a:prstGeom prst="rect">
            <a:avLst/>
          </a:prstGeom>
          <a:noFill/>
        </p:spPr>
        <p:txBody>
          <a:bodyPr wrap="square">
            <a:spAutoFit/>
          </a:bodyPr>
          <a:lstStyle/>
          <a:p>
            <a:pPr algn="l"/>
            <a:r>
              <a:rPr lang="vi-VN" sz="1600">
                <a:latin typeface="Calibri" panose="020F0502020204030204" pitchFamily="34" charset="0"/>
                <a:ea typeface="Calibri" panose="020F0502020204030204" pitchFamily="34" charset="0"/>
                <a:cs typeface="Calibri" panose="020F0502020204030204" pitchFamily="34" charset="0"/>
              </a:rPr>
              <a:t>Công thức của hàm phân phối tích lũy là:</a:t>
            </a:r>
          </a:p>
          <a:p>
            <a:pPr algn="l"/>
            <a:r>
              <a:rPr lang="vi-VN" sz="1600">
                <a:latin typeface="Calibri" panose="020F0502020204030204" pitchFamily="34" charset="0"/>
                <a:ea typeface="Calibri" panose="020F0502020204030204" pitchFamily="34" charset="0"/>
                <a:cs typeface="Calibri" panose="020F0502020204030204" pitchFamily="34" charset="0"/>
              </a:rPr>
              <a:t>F(x)=P(X≤x)</a:t>
            </a:r>
          </a:p>
          <a:p>
            <a:pPr algn="l"/>
            <a:r>
              <a:rPr lang="vi-VN" sz="1600">
                <a:latin typeface="Calibri" panose="020F0502020204030204" pitchFamily="34" charset="0"/>
                <a:ea typeface="Calibri" panose="020F0502020204030204" pitchFamily="34" charset="0"/>
                <a:cs typeface="Calibri" panose="020F0502020204030204" pitchFamily="34" charset="0"/>
              </a:rPr>
              <a:t>Trong đó:</a:t>
            </a:r>
          </a:p>
          <a:p>
            <a:pPr algn="l">
              <a:buFont typeface="Arial" panose="020B0604020202020204" pitchFamily="34" charset="0"/>
              <a:buChar char="•"/>
            </a:pPr>
            <a:r>
              <a:rPr lang="vi-VN" sz="1600">
                <a:latin typeface="Calibri" panose="020F0502020204030204" pitchFamily="34" charset="0"/>
                <a:ea typeface="Calibri" panose="020F0502020204030204" pitchFamily="34" charset="0"/>
                <a:cs typeface="Calibri" panose="020F0502020204030204" pitchFamily="34" charset="0"/>
              </a:rPr>
              <a:t>F(x) là hàm phân phối tích lũy của biến ngẫu nhiên X.</a:t>
            </a:r>
          </a:p>
          <a:p>
            <a:pPr algn="l">
              <a:buFont typeface="Arial" panose="020B0604020202020204" pitchFamily="34" charset="0"/>
              <a:buChar char="•"/>
            </a:pPr>
            <a:r>
              <a:rPr lang="vi-VN" sz="1600">
                <a:latin typeface="Calibri" panose="020F0502020204030204" pitchFamily="34" charset="0"/>
                <a:ea typeface="Calibri" panose="020F0502020204030204" pitchFamily="34" charset="0"/>
                <a:cs typeface="Calibri" panose="020F0502020204030204" pitchFamily="34" charset="0"/>
              </a:rPr>
              <a:t>P(X≤x) là xác suất của biến ngẫu nhiên X nhỏ hơn hoặc bằng x.</a:t>
            </a:r>
          </a:p>
        </p:txBody>
      </p:sp>
    </p:spTree>
    <p:extLst>
      <p:ext uri="{BB962C8B-B14F-4D97-AF65-F5344CB8AC3E}">
        <p14:creationId xmlns:p14="http://schemas.microsoft.com/office/powerpoint/2010/main" val="324134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204871"/>
            <a:ext cx="10515600" cy="605836"/>
          </a:xfrm>
        </p:spPr>
        <p:txBody>
          <a:bodyPr>
            <a:normAutofit fontScale="90000"/>
          </a:bodyPr>
          <a:lstStyle/>
          <a:p>
            <a:r>
              <a:rPr lang="en-US"/>
              <a:t>Thực nghiệm</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FC7D51A-5DBD-0E11-028B-64F94980B5C2}"/>
                  </a:ext>
                </a:extLst>
              </p:cNvPr>
              <p:cNvSpPr txBox="1"/>
              <p:nvPr/>
            </p:nvSpPr>
            <p:spPr>
              <a:xfrm>
                <a:off x="838201" y="1037229"/>
                <a:ext cx="8650856" cy="5289077"/>
              </a:xfrm>
              <a:prstGeom prst="rect">
                <a:avLst/>
              </a:prstGeom>
              <a:noFill/>
            </p:spPr>
            <p:txBody>
              <a:bodyPr wrap="square" rtlCol="0">
                <a:spAutoFit/>
              </a:bodyPr>
              <a:lstStyle/>
              <a:p>
                <a:r>
                  <a:rPr lang="en-US" sz="2600" b="1">
                    <a:latin typeface="Calibri (Body)"/>
                  </a:rPr>
                  <a:t>FedCVM</a:t>
                </a:r>
              </a:p>
              <a:p>
                <a:endParaRPr lang="en-US">
                  <a:latin typeface="Calibri (Body)"/>
                </a:endParaRPr>
              </a:p>
              <a:p>
                <a:pPr marL="0" marR="0">
                  <a:spcBef>
                    <a:spcPts val="0"/>
                  </a:spcBef>
                  <a:spcAft>
                    <a:spcPts val="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Trọng số của mỗi nút đến quá trình tổng hợp toàn cầu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ψi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t</a:t>
                </a:r>
                <a:r>
                  <a:rPr lang="en-US" sz="1800" kern="100">
                    <a:effectLst/>
                    <a:latin typeface="Calibri" panose="020F0502020204030204" pitchFamily="34" charset="0"/>
                    <a:ea typeface="Calibri" panose="020F0502020204030204" pitchFamily="34" charset="0"/>
                    <a:cs typeface="Times New Roman" panose="02020603050405020304" pitchFamily="18" charset="0"/>
                  </a:rPr>
                  <a:t>) trong FedImp phụ thuộc cả vào kích thước tập huấn luyện của nút và độ không thuần khiết của nó. Công thức tính trọng số như sau:</a:t>
                </a:r>
              </a:p>
              <a:p>
                <a14:m>
                  <m:oMathPara xmlns:m="http://schemas.openxmlformats.org/officeDocument/2006/math">
                    <m:oMathParaPr>
                      <m:jc m:val="centerGroup"/>
                    </m:oMathParaPr>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ψ</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ctrlPr>
                                <a:rPr lang="en-US" i="1" kern="100">
                                  <a:latin typeface="Cambria Math" panose="02040503050406030204" pitchFamily="18" charset="0"/>
                                  <a:ea typeface="Calibri" panose="020F0502020204030204" pitchFamily="34" charset="0"/>
                                  <a:cs typeface="Times New Roman" panose="02020603050405020304" pitchFamily="18" charset="0"/>
                                </a:rPr>
                              </m:ctrlPr>
                            </m:naryPr>
                            <m:sub>
                              <m:sSup>
                                <m:sSupPr>
                                  <m:ctrlPr>
                                    <a:rPr lang="en-US" i="1" kern="100">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latin typeface="Cambria Math" panose="02040503050406030204" pitchFamily="18" charset="0"/>
                                      <a:ea typeface="Calibri" panose="020F0502020204030204" pitchFamily="34" charset="0"/>
                                      <a:cs typeface="Times New Roman" panose="02020603050405020304" pitchFamily="18" charset="0"/>
                                    </a:rPr>
                                    <m:t>𝑖</m:t>
                                  </m:r>
                                </m:e>
                                <m:sup>
                                  <m:r>
                                    <a:rPr lang="en-US" i="1" kern="100">
                                      <a:latin typeface="Cambria Math" panose="02040503050406030204" pitchFamily="18" charset="0"/>
                                      <a:ea typeface="Calibri" panose="020F0502020204030204" pitchFamily="34" charset="0"/>
                                      <a:cs typeface="Times New Roman" panose="02020603050405020304" pitchFamily="18" charset="0"/>
                                    </a:rPr>
                                    <m:t>′</m:t>
                                  </m:r>
                                </m:sup>
                              </m:sSup>
                              <m:r>
                                <a:rPr lang="en-US" i="1" kern="100">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i="1" kern="100">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latin typeface="Cambria Math" panose="02040503050406030204" pitchFamily="18" charset="0"/>
                                      <a:ea typeface="Calibri" panose="020F0502020204030204" pitchFamily="34" charset="0"/>
                                      <a:cs typeface="Times New Roman" panose="02020603050405020304" pitchFamily="18" charset="0"/>
                                    </a:rPr>
                                    <m:t>𝑁</m:t>
                                  </m:r>
                                </m:e>
                                <m:sub>
                                  <m:r>
                                    <a:rPr lang="en-US" i="1" kern="100">
                                      <a:latin typeface="Cambria Math" panose="02040503050406030204" pitchFamily="18" charset="0"/>
                                      <a:ea typeface="Calibri" panose="020F0502020204030204" pitchFamily="34" charset="0"/>
                                      <a:cs typeface="Times New Roman" panose="02020603050405020304" pitchFamily="18" charset="0"/>
                                    </a:rPr>
                                    <m:t>𝑡</m:t>
                                  </m:r>
                                </m:sub>
                              </m:sSub>
                            </m:sup>
                            <m:e>
                              <m:sSup>
                                <m:sSupPr>
                                  <m:ctrlPr>
                                    <a:rPr lang="en-US" i="1" kern="100">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i="1" kern="100">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latin typeface="Cambria Math" panose="02040503050406030204" pitchFamily="18" charset="0"/>
                                          <a:ea typeface="Calibri" panose="020F0502020204030204" pitchFamily="34" charset="0"/>
                                          <a:cs typeface="Times New Roman" panose="02020603050405020304" pitchFamily="18" charset="0"/>
                                        </a:rPr>
                                        <m:t>𝑆</m:t>
                                      </m:r>
                                    </m:e>
                                    <m:sub>
                                      <m:sSup>
                                        <m:sSupPr>
                                          <m:ctrlPr>
                                            <a:rPr lang="en-US" i="1" kern="100">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latin typeface="Cambria Math" panose="02040503050406030204" pitchFamily="18" charset="0"/>
                                              <a:ea typeface="Calibri" panose="020F0502020204030204" pitchFamily="34" charset="0"/>
                                              <a:cs typeface="Times New Roman" panose="02020603050405020304" pitchFamily="18" charset="0"/>
                                            </a:rPr>
                                            <m:t>𝑖</m:t>
                                          </m:r>
                                        </m:e>
                                        <m:sup>
                                          <m:r>
                                            <a:rPr lang="en-US" i="1" kern="100">
                                              <a:latin typeface="Cambria Math" panose="02040503050406030204" pitchFamily="18" charset="0"/>
                                              <a:ea typeface="Calibri" panose="020F0502020204030204" pitchFamily="34" charset="0"/>
                                              <a:cs typeface="Times New Roman" panose="02020603050405020304" pitchFamily="18" charset="0"/>
                                            </a:rPr>
                                            <m:t>′</m:t>
                                          </m:r>
                                        </m:sup>
                                      </m:sSup>
                                    </m:sub>
                                  </m:sSub>
                                </m:sup>
                              </m:sSup>
                            </m:e>
                          </m:nary>
                        </m:num>
                        <m:den>
                          <m:sSup>
                            <m:sSupPr>
                              <m:ctrlPr>
                                <a:rPr lang="en-US" i="1" kern="100">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latin typeface="Cambria Math" panose="02040503050406030204" pitchFamily="18" charset="0"/>
                                  <a:ea typeface="Calibri" panose="020F0502020204030204" pitchFamily="34" charset="0"/>
                                  <a:cs typeface="Times New Roman" panose="02020603050405020304" pitchFamily="18" charset="0"/>
                                </a:rPr>
                                <m:t>𝑒</m:t>
                              </m:r>
                            </m:e>
                            <m:sup>
                              <m:sSub>
                                <m:sSubPr>
                                  <m:ctrlPr>
                                    <a:rPr lang="en-US" i="1" kern="100">
                                      <a:latin typeface="Cambria Math" panose="02040503050406030204" pitchFamily="18" charset="0"/>
                                      <a:ea typeface="Calibri" panose="020F0502020204030204" pitchFamily="34" charset="0"/>
                                      <a:cs typeface="Times New Roman" panose="02020603050405020304" pitchFamily="18" charset="0"/>
                                    </a:rPr>
                                  </m:ctrlPr>
                                </m:sSubPr>
                                <m:e>
                                  <m:r>
                                    <a:rPr lang="en-US" i="1" kern="100">
                                      <a:latin typeface="Cambria Math" panose="02040503050406030204" pitchFamily="18" charset="0"/>
                                      <a:ea typeface="Calibri" panose="020F0502020204030204" pitchFamily="34" charset="0"/>
                                      <a:cs typeface="Times New Roman" panose="02020603050405020304" pitchFamily="18" charset="0"/>
                                    </a:rPr>
                                    <m:t>𝑆</m:t>
                                  </m:r>
                                </m:e>
                                <m:sub>
                                  <m:sSup>
                                    <m:sSupPr>
                                      <m:ctrlPr>
                                        <a:rPr lang="en-US" i="1" kern="100">
                                          <a:latin typeface="Cambria Math" panose="02040503050406030204" pitchFamily="18" charset="0"/>
                                          <a:ea typeface="Calibri" panose="020F0502020204030204" pitchFamily="34" charset="0"/>
                                          <a:cs typeface="Times New Roman" panose="02020603050405020304" pitchFamily="18" charset="0"/>
                                        </a:rPr>
                                      </m:ctrlPr>
                                    </m:sSupPr>
                                    <m:e>
                                      <m:r>
                                        <a:rPr lang="en-US" i="1" kern="100">
                                          <a:latin typeface="Cambria Math" panose="02040503050406030204" pitchFamily="18" charset="0"/>
                                          <a:ea typeface="Calibri" panose="020F0502020204030204" pitchFamily="34" charset="0"/>
                                          <a:cs typeface="Times New Roman" panose="02020603050405020304" pitchFamily="18" charset="0"/>
                                        </a:rPr>
                                        <m:t>𝑖</m:t>
                                      </m:r>
                                    </m:e>
                                    <m:sup>
                                      <m:r>
                                        <a:rPr lang="en-US" i="1" kern="100">
                                          <a:latin typeface="Cambria Math" panose="02040503050406030204" pitchFamily="18" charset="0"/>
                                          <a:ea typeface="Calibri" panose="020F0502020204030204" pitchFamily="34" charset="0"/>
                                          <a:cs typeface="Times New Roman" panose="02020603050405020304" pitchFamily="18" charset="0"/>
                                        </a:rPr>
                                        <m:t>′</m:t>
                                      </m:r>
                                    </m:sup>
                                  </m:sSup>
                                </m:sub>
                              </m:sSub>
                            </m:sup>
                          </m:sSup>
                        </m:den>
                      </m:f>
                    </m:oMath>
                  </m:oMathPara>
                </a14:m>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Trong đó:</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Di</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số lượng mẫu huấn luyện trên nút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Si</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giá trị </a:t>
                </a:r>
                <a:r>
                  <a:rPr lang="en-US" b="1">
                    <a:latin typeface="Calibri  "/>
                  </a:rPr>
                  <a:t>Cramer-von Mises</a:t>
                </a:r>
                <a:r>
                  <a:rPr lang="en-US" sz="1800" kern="100">
                    <a:effectLst/>
                    <a:latin typeface="Calibri" panose="020F0502020204030204" pitchFamily="34" charset="0"/>
                    <a:ea typeface="Calibri" panose="020F0502020204030204" pitchFamily="34" charset="0"/>
                    <a:cs typeface="Times New Roman" panose="02020603050405020304" pitchFamily="18" charset="0"/>
                  </a:rPr>
                  <a:t> của nút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i</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spcBef>
                    <a:spcPts val="0"/>
                  </a:spcBef>
                  <a:spcAft>
                    <a:spcPts val="0"/>
                  </a:spcAft>
                  <a:buSzPts val="1000"/>
                  <a:buFont typeface="Symbol" panose="05050102010706020507" pitchFamily="18" charset="2"/>
                  <a:buChar char=""/>
                  <a:tabLst>
                    <a:tab pos="457200" algn="l"/>
                  </a:tabLst>
                </a:pPr>
                <a:r>
                  <a:rPr lang="en-US" sz="1800" i="1" kern="100">
                    <a:effectLst/>
                    <a:latin typeface="Calibri" panose="020F0502020204030204" pitchFamily="34" charset="0"/>
                    <a:ea typeface="Calibri" panose="020F0502020204030204" pitchFamily="34" charset="0"/>
                    <a:cs typeface="Times New Roman" panose="02020603050405020304" pitchFamily="18" charset="0"/>
                  </a:rPr>
                  <a:t>Nt</a:t>
                </a:r>
                <a:r>
                  <a:rPr lang="en-US" sz="1800" kern="100">
                    <a:effectLst/>
                    <a:latin typeface="Calibri" panose="020F0502020204030204" pitchFamily="34" charset="0"/>
                    <a:ea typeface="Calibri" panose="020F0502020204030204" pitchFamily="34" charset="0"/>
                    <a:cs typeface="Times New Roman" panose="02020603050405020304" pitchFamily="18" charset="0"/>
                  </a:rPr>
                  <a:t>​ là số lượng nút tham gia vào vòng lặp </a:t>
                </a:r>
                <a:r>
                  <a:rPr lang="en-US" sz="1800" i="1" kern="100">
                    <a:effectLst/>
                    <a:latin typeface="Calibri" panose="020F0502020204030204" pitchFamily="34" charset="0"/>
                    <a:ea typeface="Calibri" panose="020F0502020204030204" pitchFamily="34" charset="0"/>
                    <a:cs typeface="Times New Roman" panose="02020603050405020304" pitchFamily="18" charset="0"/>
                  </a:rPr>
                  <a:t>t</a:t>
                </a:r>
                <a:r>
                  <a:rPr lang="en-US" sz="1800" kern="10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0"/>
                  </a:spcAft>
                </a:pPr>
                <a:r>
                  <a:rPr lang="en-US" sz="1800" b="1" kern="100">
                    <a:effectLst/>
                    <a:latin typeface="Calibri" panose="020F0502020204030204" pitchFamily="34" charset="0"/>
                    <a:ea typeface="Calibri" panose="020F0502020204030204" pitchFamily="34" charset="0"/>
                    <a:cs typeface="Times New Roman" panose="02020603050405020304" pitchFamily="18" charset="0"/>
                  </a:rPr>
                  <a:t>Cập nhật mô hình toàn cầu</a:t>
                </a: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14:m>
                  <m:oMathPara xmlns:m="http://schemas.openxmlformats.org/officeDocument/2006/math">
                    <m:oMathParaPr>
                      <m:jc m:val="centerGroup"/>
                    </m:oMathParaPr>
                    <m:oMath xmlns:m="http://schemas.openxmlformats.org/officeDocument/2006/math">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m:t>
                      </m:r>
                      <m:nary>
                        <m:naryPr>
                          <m:chr m:val="∑"/>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𝑁</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sup>
                        <m:e>
                          <m:sSub>
                            <m:sSubPr>
                              <m:ctrlPr>
                                <a:rPr lang="en-US" i="1" kern="100">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n-US" kern="100">
                                  <a:latin typeface="Cambria Math" panose="02040503050406030204" pitchFamily="18" charset="0"/>
                                  <a:ea typeface="Calibri" panose="020F0502020204030204" pitchFamily="34" charset="0"/>
                                  <a:cs typeface="Times New Roman" panose="02020603050405020304" pitchFamily="18" charset="0"/>
                                </a:rPr>
                                <m:t>ψ</m:t>
                              </m:r>
                            </m:e>
                            <m:sub>
                              <m:r>
                                <a:rPr lang="en-US" i="1" kern="100">
                                  <a:latin typeface="Cambria Math" panose="02040503050406030204" pitchFamily="18" charset="0"/>
                                  <a:ea typeface="Calibri" panose="020F0502020204030204" pitchFamily="34" charset="0"/>
                                  <a:cs typeface="Times New Roman" panose="02020603050405020304" pitchFamily="18" charset="0"/>
                                </a:rPr>
                                <m:t>𝑖</m:t>
                              </m:r>
                            </m:sub>
                          </m:sSub>
                        </m:e>
                      </m:nary>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m:oMathPara>
                </a14:m>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Trong đó </a:t>
                </a:r>
                <a14:m>
                  <m:oMath xmlns:m="http://schemas.openxmlformats.org/officeDocument/2006/math">
                    <m:sSub>
                      <m:sSub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𝑖</m:t>
                        </m:r>
                      </m:sub>
                    </m:sSub>
                    <m:d>
                      <m:d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𝑡</m:t>
                        </m:r>
                      </m:e>
                    </m:d>
                  </m:oMath>
                </a14:m>
                <a:r>
                  <a:rPr lang="en-US" sz="1800" kern="100">
                    <a:effectLst/>
                    <a:latin typeface="Calibri" panose="020F0502020204030204" pitchFamily="34" charset="0"/>
                    <a:ea typeface="Calibri" panose="020F0502020204030204" pitchFamily="34" charset="0"/>
                    <a:cs typeface="Times New Roman" panose="02020603050405020304" pitchFamily="18" charset="0"/>
                  </a:rPr>
                  <a:t> là mô hình cục bộ của nút i tại vòng lặp t. </a:t>
                </a:r>
              </a:p>
              <a:p>
                <a:endParaRPr lang="en-US">
                  <a:latin typeface="Calibri  "/>
                </a:endParaRPr>
              </a:p>
            </p:txBody>
          </p:sp>
        </mc:Choice>
        <mc:Fallback>
          <p:sp>
            <p:nvSpPr>
              <p:cNvPr id="8" name="TextBox 7">
                <a:extLst>
                  <a:ext uri="{FF2B5EF4-FFF2-40B4-BE49-F238E27FC236}">
                    <a16:creationId xmlns:a16="http://schemas.microsoft.com/office/drawing/2014/main" id="{AFC7D51A-5DBD-0E11-028B-64F94980B5C2}"/>
                  </a:ext>
                </a:extLst>
              </p:cNvPr>
              <p:cNvSpPr txBox="1">
                <a:spLocks noRot="1" noChangeAspect="1" noMove="1" noResize="1" noEditPoints="1" noAdjustHandles="1" noChangeArrowheads="1" noChangeShapeType="1" noTextEdit="1"/>
              </p:cNvSpPr>
              <p:nvPr/>
            </p:nvSpPr>
            <p:spPr>
              <a:xfrm>
                <a:off x="838201" y="1037229"/>
                <a:ext cx="8650856" cy="5289077"/>
              </a:xfrm>
              <a:prstGeom prst="rect">
                <a:avLst/>
              </a:prstGeom>
              <a:blipFill>
                <a:blip r:embed="rId2"/>
                <a:stretch>
                  <a:fillRect l="-1268" t="-922" r="-1057"/>
                </a:stretch>
              </a:blipFill>
            </p:spPr>
            <p:txBody>
              <a:bodyPr/>
              <a:lstStyle/>
              <a:p>
                <a:r>
                  <a:rPr lang="en-US">
                    <a:noFill/>
                  </a:rPr>
                  <a:t> </a:t>
                </a:r>
              </a:p>
            </p:txBody>
          </p:sp>
        </mc:Fallback>
      </mc:AlternateContent>
    </p:spTree>
    <p:extLst>
      <p:ext uri="{BB962C8B-B14F-4D97-AF65-F5344CB8AC3E}">
        <p14:creationId xmlns:p14="http://schemas.microsoft.com/office/powerpoint/2010/main" val="3355198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204871"/>
            <a:ext cx="10515600" cy="605836"/>
          </a:xfrm>
        </p:spPr>
        <p:txBody>
          <a:bodyPr>
            <a:normAutofit fontScale="90000"/>
          </a:bodyPr>
          <a:lstStyle/>
          <a:p>
            <a:r>
              <a:rPr lang="en-US"/>
              <a:t>Thực nghiệm</a:t>
            </a:r>
          </a:p>
        </p:txBody>
      </p:sp>
      <p:sp>
        <p:nvSpPr>
          <p:cNvPr id="8" name="TextBox 7">
            <a:extLst>
              <a:ext uri="{FF2B5EF4-FFF2-40B4-BE49-F238E27FC236}">
                <a16:creationId xmlns:a16="http://schemas.microsoft.com/office/drawing/2014/main" id="{AFC7D51A-5DBD-0E11-028B-64F94980B5C2}"/>
              </a:ext>
            </a:extLst>
          </p:cNvPr>
          <p:cNvSpPr txBox="1"/>
          <p:nvPr/>
        </p:nvSpPr>
        <p:spPr>
          <a:xfrm>
            <a:off x="838201" y="1037229"/>
            <a:ext cx="8650856" cy="2431435"/>
          </a:xfrm>
          <a:prstGeom prst="rect">
            <a:avLst/>
          </a:prstGeom>
          <a:noFill/>
        </p:spPr>
        <p:txBody>
          <a:bodyPr wrap="square" rtlCol="0">
            <a:spAutoFit/>
          </a:bodyPr>
          <a:lstStyle/>
          <a:p>
            <a:r>
              <a:rPr lang="en-US" sz="2600" b="1">
                <a:latin typeface="Calibri (Body)"/>
              </a:rPr>
              <a:t>FedCVM</a:t>
            </a:r>
          </a:p>
          <a:p>
            <a:endParaRPr lang="en-US">
              <a:latin typeface="Calibri (Body)"/>
            </a:endParaRP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Ưu </a:t>
            </a:r>
            <a:r>
              <a:rPr lang="en-US" kern="100">
                <a:latin typeface="Calibri" panose="020F0502020204030204" pitchFamily="34" charset="0"/>
                <a:ea typeface="Calibri" panose="020F0502020204030204" pitchFamily="34" charset="0"/>
                <a:cs typeface="Times New Roman" panose="02020603050405020304" pitchFamily="18" charset="0"/>
              </a:rPr>
              <a:t>điểm (Chưa chứng minh được):</a:t>
            </a: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 Entropy ch</a:t>
            </a:r>
            <a:r>
              <a:rPr lang="en-US" kern="100">
                <a:latin typeface="Calibri" panose="020F0502020204030204" pitchFamily="34" charset="0"/>
                <a:ea typeface="Calibri" panose="020F0502020204030204" pitchFamily="34" charset="0"/>
                <a:cs typeface="Times New Roman" panose="02020603050405020304" pitchFamily="18" charset="0"/>
              </a:rPr>
              <a:t>ỉ chạy trong khoảng từ 0 đến 1 và chưa xét đến kích cỡ của bộ dữ liệu</a:t>
            </a:r>
          </a:p>
          <a:p>
            <a:pPr marL="0" marR="0">
              <a:spcBef>
                <a:spcPts val="0"/>
              </a:spcBef>
              <a:spcAft>
                <a:spcPts val="0"/>
              </a:spcAft>
            </a:pPr>
            <a:r>
              <a:rPr lang="en-US" sz="1800" kern="100">
                <a:effectLst/>
                <a:latin typeface="Calibri" panose="020F0502020204030204" pitchFamily="34" charset="0"/>
                <a:ea typeface="Calibri" panose="020F0502020204030204" pitchFamily="34" charset="0"/>
                <a:cs typeface="Times New Roman" panose="02020603050405020304" pitchFamily="18" charset="0"/>
              </a:rPr>
              <a:t>- </a:t>
            </a:r>
            <a:r>
              <a:rPr lang="en-US">
                <a:latin typeface="Calibri  "/>
              </a:rPr>
              <a:t>Cramer-von Mises có thể chạy từ 0 đến +</a:t>
            </a:r>
            <a:r>
              <a:rPr lang="en-US">
                <a:latin typeface="Times New Roman" panose="02020603050405020304" pitchFamily="18" charset="0"/>
                <a:cs typeface="Times New Roman" panose="02020603050405020304" pitchFamily="18" charset="0"/>
              </a:rPr>
              <a:t>∞ và kích cỡ của bộ dữ liệu cũng đã được xét đến trong quá trình tính giá trị này</a:t>
            </a:r>
          </a:p>
          <a:p>
            <a:pPr marL="0" marR="0">
              <a:spcBef>
                <a:spcPts val="0"/>
              </a:spcBef>
              <a:spcAft>
                <a:spcPts val="0"/>
              </a:spcAft>
            </a:pPr>
            <a:endParaRPr lang="en-US"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US">
              <a:latin typeface="Calibri  "/>
            </a:endParaRPr>
          </a:p>
        </p:txBody>
      </p:sp>
    </p:spTree>
    <p:extLst>
      <p:ext uri="{BB962C8B-B14F-4D97-AF65-F5344CB8AC3E}">
        <p14:creationId xmlns:p14="http://schemas.microsoft.com/office/powerpoint/2010/main" val="2231103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E44E6-9868-CFE0-8CC6-6725B595A81F}"/>
              </a:ext>
            </a:extLst>
          </p:cNvPr>
          <p:cNvSpPr>
            <a:spLocks noGrp="1"/>
          </p:cNvSpPr>
          <p:nvPr>
            <p:ph type="title"/>
          </p:nvPr>
        </p:nvSpPr>
        <p:spPr/>
        <p:txBody>
          <a:bodyPr/>
          <a:lstStyle/>
          <a:p>
            <a:r>
              <a:rPr lang="en-US"/>
              <a:t>Multi Clustered Federated Learning</a:t>
            </a:r>
          </a:p>
        </p:txBody>
      </p:sp>
      <p:sp>
        <p:nvSpPr>
          <p:cNvPr id="3" name="Content Placeholder 2">
            <a:extLst>
              <a:ext uri="{FF2B5EF4-FFF2-40B4-BE49-F238E27FC236}">
                <a16:creationId xmlns:a16="http://schemas.microsoft.com/office/drawing/2014/main" id="{E5948D9F-CC45-6F92-0B3D-40E1FB819128}"/>
              </a:ext>
            </a:extLst>
          </p:cNvPr>
          <p:cNvSpPr>
            <a:spLocks noGrp="1"/>
          </p:cNvSpPr>
          <p:nvPr>
            <p:ph idx="1"/>
          </p:nvPr>
        </p:nvSpPr>
        <p:spPr/>
        <p:txBody>
          <a:bodyPr/>
          <a:lstStyle/>
          <a:p>
            <a:r>
              <a:rPr lang="en-US">
                <a:latin typeface="Calibri (Body)"/>
              </a:rPr>
              <a:t>Mục đích: Giải quyết 2 vấn đề là hiệu ứng Straggler và dữ liệu non-IID</a:t>
            </a:r>
          </a:p>
          <a:p>
            <a:pPr lvl="1"/>
            <a:r>
              <a:rPr lang="en-US" sz="2600">
                <a:latin typeface="Calibri (Body)"/>
              </a:rPr>
              <a:t>Straggler effect: sự không đồng nhất về tài nguyên của các client dẫn đến sự không đồng nhất về thời gian tính toán cũng như truyền thông.</a:t>
            </a:r>
          </a:p>
          <a:p>
            <a:pPr lvl="1"/>
            <a:r>
              <a:rPr lang="en-US" sz="2600">
                <a:latin typeface="Calibri (Body)"/>
              </a:rPr>
              <a:t>Non-IID dataset: sự khác nhau về phân phối dữ liệu giữa các client làm giảm độ chính xác và thời gian hội tụ</a:t>
            </a:r>
          </a:p>
          <a:p>
            <a:pPr>
              <a:buFont typeface="Wingdings" panose="05000000000000000000" pitchFamily="2" charset="2"/>
              <a:buChar char="è"/>
            </a:pPr>
            <a:r>
              <a:rPr lang="en-US">
                <a:solidFill>
                  <a:srgbClr val="000000"/>
                </a:solidFill>
                <a:latin typeface="Calibri (Body)"/>
                <a:cs typeface="Times New Roman" panose="02020603050405020304" pitchFamily="18" charset="0"/>
              </a:rPr>
              <a:t> G</a:t>
            </a:r>
            <a:r>
              <a:rPr lang="vi-VN" i="0">
                <a:solidFill>
                  <a:srgbClr val="000000"/>
                </a:solidFill>
                <a:effectLst/>
                <a:latin typeface="Calibri (Body)"/>
                <a:cs typeface="Times New Roman" panose="02020603050405020304" pitchFamily="18" charset="0"/>
              </a:rPr>
              <a:t>iảm tối đa thời gian hoàn thành tính toán sao cho vẫn đạt được độ chính xác</a:t>
            </a:r>
            <a:r>
              <a:rPr lang="en-US" i="0">
                <a:solidFill>
                  <a:srgbClr val="000000"/>
                </a:solidFill>
                <a:effectLst/>
                <a:latin typeface="Calibri (Body)"/>
                <a:cs typeface="Times New Roman" panose="02020603050405020304" pitchFamily="18" charset="0"/>
              </a:rPr>
              <a:t> cho trước</a:t>
            </a:r>
          </a:p>
          <a:p>
            <a:pPr marL="0" indent="0">
              <a:buNone/>
            </a:pPr>
            <a:endParaRPr lang="en-US">
              <a:latin typeface="Calibri (Body)"/>
            </a:endParaRPr>
          </a:p>
          <a:p>
            <a:pPr lvl="1"/>
            <a:endParaRPr lang="en-US"/>
          </a:p>
          <a:p>
            <a:pPr lvl="1"/>
            <a:endParaRPr lang="en-US"/>
          </a:p>
          <a:p>
            <a:pPr lvl="1"/>
            <a:endParaRPr lang="en-US"/>
          </a:p>
        </p:txBody>
      </p:sp>
    </p:spTree>
    <p:extLst>
      <p:ext uri="{BB962C8B-B14F-4D97-AF65-F5344CB8AC3E}">
        <p14:creationId xmlns:p14="http://schemas.microsoft.com/office/powerpoint/2010/main" val="548291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204871"/>
            <a:ext cx="10515600" cy="605836"/>
          </a:xfrm>
        </p:spPr>
        <p:txBody>
          <a:bodyPr>
            <a:normAutofit fontScale="90000"/>
          </a:bodyPr>
          <a:lstStyle/>
          <a:p>
            <a:r>
              <a:rPr lang="en-US"/>
              <a:t>Thực nghiệm</a:t>
            </a:r>
          </a:p>
        </p:txBody>
      </p:sp>
      <p:sp>
        <p:nvSpPr>
          <p:cNvPr id="6" name="TextBox 5">
            <a:extLst>
              <a:ext uri="{FF2B5EF4-FFF2-40B4-BE49-F238E27FC236}">
                <a16:creationId xmlns:a16="http://schemas.microsoft.com/office/drawing/2014/main" id="{9B7D5511-A93E-B8E3-E337-CD6FE64B0198}"/>
              </a:ext>
            </a:extLst>
          </p:cNvPr>
          <p:cNvSpPr txBox="1"/>
          <p:nvPr/>
        </p:nvSpPr>
        <p:spPr>
          <a:xfrm>
            <a:off x="9173497" y="1187777"/>
            <a:ext cx="2454499" cy="1569660"/>
          </a:xfrm>
          <a:prstGeom prst="rect">
            <a:avLst/>
          </a:prstGeom>
          <a:noFill/>
        </p:spPr>
        <p:txBody>
          <a:bodyPr wrap="square" rtlCol="0">
            <a:spAutoFit/>
          </a:bodyPr>
          <a:lstStyle/>
          <a:p>
            <a:r>
              <a:rPr lang="en-US" sz="2400">
                <a:latin typeface="Calibri "/>
              </a:rPr>
              <a:t>Độ chính xác:</a:t>
            </a:r>
          </a:p>
          <a:p>
            <a:r>
              <a:rPr lang="en-US" sz="2400">
                <a:latin typeface="Calibri "/>
              </a:rPr>
              <a:t>FedCVM: 99,04%</a:t>
            </a:r>
          </a:p>
          <a:p>
            <a:r>
              <a:rPr lang="en-US" sz="2400">
                <a:latin typeface="Calibri "/>
              </a:rPr>
              <a:t>FedAvg: 98.7%</a:t>
            </a:r>
          </a:p>
          <a:p>
            <a:r>
              <a:rPr lang="en-US" sz="2400">
                <a:latin typeface="Calibri "/>
              </a:rPr>
              <a:t>FedImp: 98.94%</a:t>
            </a:r>
          </a:p>
        </p:txBody>
      </p:sp>
      <p:pic>
        <p:nvPicPr>
          <p:cNvPr id="5" name="Picture 4">
            <a:extLst>
              <a:ext uri="{FF2B5EF4-FFF2-40B4-BE49-F238E27FC236}">
                <a16:creationId xmlns:a16="http://schemas.microsoft.com/office/drawing/2014/main" id="{AE0ECBAA-E7C6-58C1-8DB0-C33DC81B63A4}"/>
              </a:ext>
            </a:extLst>
          </p:cNvPr>
          <p:cNvPicPr>
            <a:picLocks noChangeAspect="1"/>
          </p:cNvPicPr>
          <p:nvPr/>
        </p:nvPicPr>
        <p:blipFill>
          <a:blip r:embed="rId2"/>
          <a:stretch>
            <a:fillRect/>
          </a:stretch>
        </p:blipFill>
        <p:spPr>
          <a:xfrm>
            <a:off x="357527" y="810707"/>
            <a:ext cx="8567486" cy="5752455"/>
          </a:xfrm>
          <a:prstGeom prst="rect">
            <a:avLst/>
          </a:prstGeom>
        </p:spPr>
      </p:pic>
    </p:spTree>
    <p:extLst>
      <p:ext uri="{BB962C8B-B14F-4D97-AF65-F5344CB8AC3E}">
        <p14:creationId xmlns:p14="http://schemas.microsoft.com/office/powerpoint/2010/main" val="1007891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a:xfrm>
            <a:off x="838200" y="365126"/>
            <a:ext cx="10515600" cy="689234"/>
          </a:xfrm>
        </p:spPr>
        <p:txBody>
          <a:bodyPr>
            <a:normAutofit fontScale="90000"/>
          </a:bodyPr>
          <a:lstStyle/>
          <a:p>
            <a:r>
              <a:rPr lang="en-US"/>
              <a:t>Multi Clustered Federated Learning</a:t>
            </a:r>
          </a:p>
        </p:txBody>
      </p:sp>
      <p:pic>
        <p:nvPicPr>
          <p:cNvPr id="4" name="Content Placeholder 3">
            <a:extLst>
              <a:ext uri="{FF2B5EF4-FFF2-40B4-BE49-F238E27FC236}">
                <a16:creationId xmlns:a16="http://schemas.microsoft.com/office/drawing/2014/main" id="{031E7B69-4B50-56B7-D253-0EB22DF28C36}"/>
              </a:ext>
            </a:extLst>
          </p:cNvPr>
          <p:cNvPicPr>
            <a:picLocks noGrp="1" noChangeAspect="1"/>
          </p:cNvPicPr>
          <p:nvPr>
            <p:ph idx="1"/>
          </p:nvPr>
        </p:nvPicPr>
        <p:blipFill>
          <a:blip r:embed="rId2"/>
          <a:stretch>
            <a:fillRect/>
          </a:stretch>
        </p:blipFill>
        <p:spPr>
          <a:xfrm>
            <a:off x="6466937" y="1690688"/>
            <a:ext cx="5221604" cy="4351338"/>
          </a:xfrm>
          <a:prstGeom prst="rect">
            <a:avLst/>
          </a:prstGeom>
        </p:spPr>
      </p:pic>
      <p:sp>
        <p:nvSpPr>
          <p:cNvPr id="6" name="TextBox 5">
            <a:extLst>
              <a:ext uri="{FF2B5EF4-FFF2-40B4-BE49-F238E27FC236}">
                <a16:creationId xmlns:a16="http://schemas.microsoft.com/office/drawing/2014/main" id="{3260A216-ADE1-DA35-C043-D88F4C68355C}"/>
              </a:ext>
            </a:extLst>
          </p:cNvPr>
          <p:cNvSpPr txBox="1"/>
          <p:nvPr/>
        </p:nvSpPr>
        <p:spPr>
          <a:xfrm>
            <a:off x="838200" y="2542918"/>
            <a:ext cx="5221604" cy="1323439"/>
          </a:xfrm>
          <a:prstGeom prst="rect">
            <a:avLst/>
          </a:prstGeom>
          <a:noFill/>
        </p:spPr>
        <p:txBody>
          <a:bodyPr wrap="square">
            <a:spAutoFit/>
          </a:bodyPr>
          <a:lstStyle/>
          <a:p>
            <a:pPr algn="l" rtl="0"/>
            <a:r>
              <a:rPr lang="en-US" sz="2000">
                <a:latin typeface="Times New Roman" panose="02020603050405020304" pitchFamily="18" charset="0"/>
                <a:cs typeface="Times New Roman" panose="02020603050405020304" pitchFamily="18" charset="0"/>
              </a:rPr>
              <a:t>Mô hình</a:t>
            </a:r>
            <a:r>
              <a:rPr lang="en-US" sz="2000" b="1" i="0">
                <a:solidFill>
                  <a:srgbClr val="000000"/>
                </a:solidFill>
                <a:effectLst/>
                <a:latin typeface="Times New Roman" panose="02020603050405020304" pitchFamily="18" charset="0"/>
                <a:cs typeface="Times New Roman" panose="02020603050405020304" pitchFamily="18" charset="0"/>
              </a:rPr>
              <a:t> Multi Clustered Federated Learning</a:t>
            </a:r>
            <a:r>
              <a:rPr lang="en-US" sz="2000">
                <a:latin typeface="Times New Roman" panose="02020603050405020304" pitchFamily="18" charset="0"/>
                <a:cs typeface="Times New Roman" panose="02020603050405020304" pitchFamily="18" charset="0"/>
              </a:rPr>
              <a:t> bao gồm có 2 giai đoạn:</a:t>
            </a:r>
          </a:p>
          <a:p>
            <a:pPr lvl="1"/>
            <a:r>
              <a:rPr lang="en-US" sz="2000" b="1">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Pre-clustering Stage</a:t>
            </a:r>
            <a:endParaRPr lang="en-US" sz="2000">
              <a:effectLst/>
              <a:latin typeface="Times New Roman" panose="02020603050405020304" pitchFamily="18" charset="0"/>
              <a:cs typeface="Times New Roman" panose="02020603050405020304" pitchFamily="18" charset="0"/>
            </a:endParaRPr>
          </a:p>
          <a:p>
            <a:pPr lvl="1"/>
            <a:r>
              <a:rPr lang="en-US" sz="2000">
                <a:effectLst/>
                <a:latin typeface="Times New Roman" panose="02020603050405020304" pitchFamily="18" charset="0"/>
                <a:cs typeface="Times New Roman" panose="02020603050405020304" pitchFamily="18" charset="0"/>
              </a:rPr>
              <a:t>- </a:t>
            </a:r>
            <a:r>
              <a:rPr lang="en-US" sz="2000" i="0">
                <a:solidFill>
                  <a:srgbClr val="000000"/>
                </a:solidFill>
                <a:effectLst/>
                <a:latin typeface="Times New Roman" panose="02020603050405020304" pitchFamily="18" charset="0"/>
                <a:cs typeface="Times New Roman" panose="02020603050405020304" pitchFamily="18" charset="0"/>
              </a:rPr>
              <a:t>Training Stage </a:t>
            </a:r>
            <a:endParaRPr lang="en-US" sz="2000"/>
          </a:p>
        </p:txBody>
      </p:sp>
      <p:sp>
        <p:nvSpPr>
          <p:cNvPr id="5" name="TextBox 4">
            <a:extLst>
              <a:ext uri="{FF2B5EF4-FFF2-40B4-BE49-F238E27FC236}">
                <a16:creationId xmlns:a16="http://schemas.microsoft.com/office/drawing/2014/main" id="{755414BA-D189-9E0F-44CF-D34D562FDBC6}"/>
              </a:ext>
            </a:extLst>
          </p:cNvPr>
          <p:cNvSpPr txBox="1"/>
          <p:nvPr/>
        </p:nvSpPr>
        <p:spPr>
          <a:xfrm>
            <a:off x="838200" y="1090523"/>
            <a:ext cx="5592541" cy="1200329"/>
          </a:xfrm>
          <a:prstGeom prst="rect">
            <a:avLst/>
          </a:prstGeom>
          <a:noFill/>
        </p:spPr>
        <p:txBody>
          <a:bodyPr wrap="square">
            <a:spAutoFit/>
          </a:bodyPr>
          <a:lstStyle/>
          <a:p>
            <a:r>
              <a:rPr lang="en-US" sz="1800" b="0" i="0">
                <a:solidFill>
                  <a:srgbClr val="000000"/>
                </a:solidFill>
                <a:effectLst/>
                <a:latin typeface="NimbusRomNo9L-Regu"/>
              </a:rPr>
              <a:t>A Reinforcement Learning Approach for Minimizing Job Completion Time in Clustered Federated Learning</a:t>
            </a:r>
            <a:r>
              <a:rPr lang="en-US"/>
              <a:t> -</a:t>
            </a:r>
            <a:br>
              <a:rPr lang="en-US"/>
            </a:br>
            <a:r>
              <a:rPr lang="en-US" sz="1800" b="0" i="0">
                <a:solidFill>
                  <a:srgbClr val="000000"/>
                </a:solidFill>
                <a:effectLst/>
                <a:latin typeface="NimbusRomNo9L-Regu"/>
              </a:rPr>
              <a:t>Ruiting Zho et al.</a:t>
            </a:r>
            <a:br>
              <a:rPr lang="en-US"/>
            </a:br>
            <a:endParaRPr lang="en-US"/>
          </a:p>
        </p:txBody>
      </p:sp>
    </p:spTree>
    <p:extLst>
      <p:ext uri="{BB962C8B-B14F-4D97-AF65-F5344CB8AC3E}">
        <p14:creationId xmlns:p14="http://schemas.microsoft.com/office/powerpoint/2010/main" val="129815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extLst>
              <p:ext uri="{D42A27DB-BD31-4B8C-83A1-F6EECF244321}">
                <p14:modId xmlns:p14="http://schemas.microsoft.com/office/powerpoint/2010/main" val="2470003475"/>
              </p:ext>
            </p:extLst>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extLst>
              <p:ext uri="{D42A27DB-BD31-4B8C-83A1-F6EECF244321}">
                <p14:modId xmlns:p14="http://schemas.microsoft.com/office/powerpoint/2010/main" val="1940088284"/>
              </p:ext>
            </p:extLst>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047039" y="4101458"/>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288391" y="4813722"/>
            <a:ext cx="2143424" cy="257211"/>
          </a:xfrm>
          <a:prstGeom prst="rect">
            <a:avLst/>
          </a:prstGeom>
        </p:spPr>
      </p:pic>
    </p:spTree>
    <p:extLst>
      <p:ext uri="{BB962C8B-B14F-4D97-AF65-F5344CB8AC3E}">
        <p14:creationId xmlns:p14="http://schemas.microsoft.com/office/powerpoint/2010/main" val="718342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16" name="TextBox 15">
            <a:extLst>
              <a:ext uri="{FF2B5EF4-FFF2-40B4-BE49-F238E27FC236}">
                <a16:creationId xmlns:a16="http://schemas.microsoft.com/office/drawing/2014/main" id="{428A9B6A-70C8-C010-1D22-B485FC46F0C4}"/>
              </a:ext>
            </a:extLst>
          </p:cNvPr>
          <p:cNvSpPr txBox="1"/>
          <p:nvPr/>
        </p:nvSpPr>
        <p:spPr>
          <a:xfrm>
            <a:off x="838199" y="1358259"/>
            <a:ext cx="8987590" cy="1077218"/>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endParaRPr lang="en-US" sz="2400" b="1">
              <a:latin typeface="Times New Roman" panose="02020603050405020304" pitchFamily="18" charset="0"/>
              <a:cs typeface="Times New Roman" panose="02020603050405020304" pitchFamily="18" charset="0"/>
            </a:endParaRPr>
          </a:p>
          <a:p>
            <a:r>
              <a:rPr lang="en-US" sz="2000" b="0" i="0">
                <a:effectLst/>
                <a:latin typeface="Times New Roman" panose="02020603050405020304" pitchFamily="18" charset="0"/>
                <a:cs typeface="Times New Roman" panose="02020603050405020304" pitchFamily="18" charset="0"/>
              </a:rPr>
              <a:t>Xây dựng k cụm và phân chia clients vào k cụm này dựa trên thời gian đào tạo cục bộ 1 vòng toàn cầu của mỗi client, được tính theo công thức sau:</a:t>
            </a:r>
          </a:p>
        </p:txBody>
      </p:sp>
      <p:graphicFrame>
        <p:nvGraphicFramePr>
          <p:cNvPr id="17" name="Table 16">
            <a:extLst>
              <a:ext uri="{FF2B5EF4-FFF2-40B4-BE49-F238E27FC236}">
                <a16:creationId xmlns:a16="http://schemas.microsoft.com/office/drawing/2014/main" id="{34469FFD-984F-086E-839F-E1CCC4B402CE}"/>
              </a:ext>
            </a:extLst>
          </p:cNvPr>
          <p:cNvGraphicFramePr>
            <a:graphicFrameLocks noGrp="1"/>
          </p:cNvGraphicFramePr>
          <p:nvPr/>
        </p:nvGraphicFramePr>
        <p:xfrm>
          <a:off x="594041" y="2519713"/>
          <a:ext cx="8987589" cy="1310640"/>
        </p:xfrm>
        <a:graphic>
          <a:graphicData uri="http://schemas.openxmlformats.org/drawingml/2006/table">
            <a:tbl>
              <a:tblPr firstRow="1" bandRow="1">
                <a:tableStyleId>{5C22544A-7EE6-4342-B048-85BDC9FD1C3A}</a:tableStyleId>
              </a:tblPr>
              <a:tblGrid>
                <a:gridCol w="2607485">
                  <a:extLst>
                    <a:ext uri="{9D8B030D-6E8A-4147-A177-3AD203B41FA5}">
                      <a16:colId xmlns:a16="http://schemas.microsoft.com/office/drawing/2014/main" val="1766304231"/>
                    </a:ext>
                  </a:extLst>
                </a:gridCol>
                <a:gridCol w="6380104">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a:t>
                      </a:r>
                      <a:r>
                        <a:rPr lang="en-US" sz="1600" b="0" i="0">
                          <a:solidFill>
                            <a:schemeClr val="tx1"/>
                          </a:solidFill>
                          <a:effectLst/>
                          <a:latin typeface="Times New Roman" panose="02020603050405020304" pitchFamily="18" charset="0"/>
                          <a:cs typeface="Times New Roman" panose="02020603050405020304" pitchFamily="18" charset="0"/>
                        </a:rPr>
                        <a:t> là </a:t>
                      </a:r>
                      <a:r>
                        <a:rPr lang="vi-VN" sz="1600" b="0" i="0">
                          <a:solidFill>
                            <a:schemeClr val="tx1"/>
                          </a:solidFill>
                          <a:effectLst/>
                          <a:latin typeface="Times New Roman" panose="02020603050405020304" pitchFamily="18" charset="0"/>
                          <a:cs typeface="Times New Roman" panose="02020603050405020304" pitchFamily="18" charset="0"/>
                        </a:rPr>
                        <a:t>kích thước dữ liệu cho một vòng đào tạo cục bộ</a:t>
                      </a:r>
                      <a:endParaRPr lang="en-US" sz="1600" b="0" i="0">
                        <a:solidFill>
                          <a:schemeClr val="tx1"/>
                        </a:solidFill>
                        <a:effectLst/>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fi</a:t>
                      </a:r>
                      <a:r>
                        <a:rPr lang="vi-VN" sz="1600" b="0" i="0">
                          <a:solidFill>
                            <a:schemeClr val="tx1"/>
                          </a:solidFill>
                          <a:effectLst/>
                          <a:latin typeface="Times New Roman" panose="02020603050405020304" pitchFamily="18" charset="0"/>
                          <a:cs typeface="Times New Roman" panose="02020603050405020304" pitchFamily="18" charset="0"/>
                        </a:rPr>
                        <a:t> đại diện cho khả năng tính toán (</a:t>
                      </a:r>
                      <a:r>
                        <a:rPr lang="en-US" sz="1600" b="0" i="0">
                          <a:solidFill>
                            <a:schemeClr val="tx1"/>
                          </a:solidFill>
                          <a:effectLst/>
                          <a:latin typeface="Times New Roman" panose="02020603050405020304" pitchFamily="18" charset="0"/>
                          <a:cs typeface="Times New Roman" panose="02020603050405020304" pitchFamily="18" charset="0"/>
                        </a:rPr>
                        <a:t>tần </a:t>
                      </a:r>
                      <a:r>
                        <a:rPr lang="vi-VN" sz="1600" b="0" i="0">
                          <a:solidFill>
                            <a:schemeClr val="tx1"/>
                          </a:solidFill>
                          <a:effectLst/>
                          <a:latin typeface="Times New Roman" panose="02020603050405020304" pitchFamily="18" charset="0"/>
                          <a:cs typeface="Times New Roman" panose="02020603050405020304" pitchFamily="18" charset="0"/>
                        </a:rPr>
                        <a:t>số CPU) </a:t>
                      </a:r>
                      <a:r>
                        <a:rPr lang="en-US" sz="1600" b="0" i="0">
                          <a:solidFill>
                            <a:schemeClr val="tx1"/>
                          </a:solidFill>
                          <a:effectLst/>
                          <a:latin typeface="Times New Roman" panose="02020603050405020304" pitchFamily="18" charset="0"/>
                          <a:cs typeface="Times New Roman" panose="02020603050405020304" pitchFamily="18" charset="0"/>
                        </a:rPr>
                        <a:t>của client i</a:t>
                      </a:r>
                    </a:p>
                    <a:p>
                      <a:pPr marL="800100" lvl="1" indent="-342900">
                        <a:buFont typeface="Arial" panose="020B0604020202020204" pitchFamily="34" charset="0"/>
                        <a:buChar char="•"/>
                      </a:pPr>
                      <a:r>
                        <a:rPr lang="vi-VN" sz="1600" b="1" i="0">
                          <a:solidFill>
                            <a:schemeClr val="tx1"/>
                          </a:solidFill>
                          <a:effectLst/>
                          <a:latin typeface="Times New Roman" panose="02020603050405020304" pitchFamily="18" charset="0"/>
                          <a:cs typeface="Times New Roman" panose="02020603050405020304" pitchFamily="18" charset="0"/>
                        </a:rPr>
                        <a:t>Ui </a:t>
                      </a:r>
                      <a:r>
                        <a:rPr lang="vi-VN" sz="1600" b="0" i="0">
                          <a:solidFill>
                            <a:schemeClr val="tx1"/>
                          </a:solidFill>
                          <a:effectLst/>
                          <a:latin typeface="Times New Roman" panose="02020603050405020304" pitchFamily="18" charset="0"/>
                          <a:cs typeface="Times New Roman" panose="02020603050405020304" pitchFamily="18" charset="0"/>
                        </a:rPr>
                        <a:t>là số chu kỳ CPU cần để đào tạo một mẫu dữ liệu</a:t>
                      </a:r>
                      <a:r>
                        <a:rPr lang="en-US" sz="1600" b="0" i="0">
                          <a:solidFill>
                            <a:schemeClr val="tx1"/>
                          </a:solidFill>
                          <a:effectLst/>
                          <a:latin typeface="Times New Roman" panose="02020603050405020304" pitchFamily="18" charset="0"/>
                          <a:cs typeface="Times New Roman" panose="02020603050405020304" pitchFamily="18" charset="0"/>
                        </a:rPr>
                        <a:t> của client I</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Delta i </a:t>
                      </a:r>
                      <a:r>
                        <a:rPr lang="en-US" sz="1600" b="0" i="0">
                          <a:solidFill>
                            <a:schemeClr val="tx1"/>
                          </a:solidFill>
                          <a:effectLst/>
                          <a:latin typeface="Times New Roman" panose="02020603050405020304" pitchFamily="18" charset="0"/>
                          <a:cs typeface="Times New Roman" panose="02020603050405020304" pitchFamily="18" charset="0"/>
                        </a:rPr>
                        <a:t>là số vòng lặp cục bộ của client i</a:t>
                      </a:r>
                    </a:p>
                  </a:txBody>
                  <a:tcPr>
                    <a:solidFill>
                      <a:schemeClr val="bg1"/>
                    </a:solidFill>
                  </a:tcPr>
                </a:tc>
                <a:extLst>
                  <a:ext uri="{0D108BD9-81ED-4DB2-BD59-A6C34878D82A}">
                    <a16:rowId xmlns:a16="http://schemas.microsoft.com/office/drawing/2014/main" val="3389841889"/>
                  </a:ext>
                </a:extLst>
              </a:tr>
            </a:tbl>
          </a:graphicData>
        </a:graphic>
      </p:graphicFrame>
      <p:pic>
        <p:nvPicPr>
          <p:cNvPr id="18" name="Picture 17">
            <a:extLst>
              <a:ext uri="{FF2B5EF4-FFF2-40B4-BE49-F238E27FC236}">
                <a16:creationId xmlns:a16="http://schemas.microsoft.com/office/drawing/2014/main" id="{6BA51221-872B-303E-1888-98606D5A81B3}"/>
              </a:ext>
            </a:extLst>
          </p:cNvPr>
          <p:cNvPicPr>
            <a:picLocks noChangeAspect="1"/>
          </p:cNvPicPr>
          <p:nvPr/>
        </p:nvPicPr>
        <p:blipFill>
          <a:blip r:embed="rId2"/>
          <a:stretch>
            <a:fillRect/>
          </a:stretch>
        </p:blipFill>
        <p:spPr>
          <a:xfrm>
            <a:off x="1053862" y="2942928"/>
            <a:ext cx="1971950" cy="523948"/>
          </a:xfrm>
          <a:prstGeom prst="rect">
            <a:avLst/>
          </a:prstGeom>
        </p:spPr>
      </p:pic>
      <p:graphicFrame>
        <p:nvGraphicFramePr>
          <p:cNvPr id="19" name="Table 18">
            <a:extLst>
              <a:ext uri="{FF2B5EF4-FFF2-40B4-BE49-F238E27FC236}">
                <a16:creationId xmlns:a16="http://schemas.microsoft.com/office/drawing/2014/main" id="{5E1730B8-6B2A-5F7C-B285-B4900E3DB147}"/>
              </a:ext>
            </a:extLst>
          </p:cNvPr>
          <p:cNvGraphicFramePr>
            <a:graphicFrameLocks noGrp="1"/>
          </p:cNvGraphicFramePr>
          <p:nvPr/>
        </p:nvGraphicFramePr>
        <p:xfrm>
          <a:off x="594040" y="3830353"/>
          <a:ext cx="8987590" cy="1798320"/>
        </p:xfrm>
        <a:graphic>
          <a:graphicData uri="http://schemas.openxmlformats.org/drawingml/2006/table">
            <a:tbl>
              <a:tblPr firstRow="1" bandRow="1">
                <a:tableStyleId>{5C22544A-7EE6-4342-B048-85BDC9FD1C3A}</a:tableStyleId>
              </a:tblPr>
              <a:tblGrid>
                <a:gridCol w="2598860">
                  <a:extLst>
                    <a:ext uri="{9D8B030D-6E8A-4147-A177-3AD203B41FA5}">
                      <a16:colId xmlns:a16="http://schemas.microsoft.com/office/drawing/2014/main" val="1766304231"/>
                    </a:ext>
                  </a:extLst>
                </a:gridCol>
                <a:gridCol w="6388730">
                  <a:extLst>
                    <a:ext uri="{9D8B030D-6E8A-4147-A177-3AD203B41FA5}">
                      <a16:colId xmlns:a16="http://schemas.microsoft.com/office/drawing/2014/main" val="3817266764"/>
                    </a:ext>
                  </a:extLst>
                </a:gridCol>
              </a:tblGrid>
              <a:tr h="370840">
                <a:tc>
                  <a:txBody>
                    <a:bodyPr/>
                    <a:lstStyle/>
                    <a:p>
                      <a:endParaRPr lang="en-US"/>
                    </a:p>
                  </a:txBody>
                  <a:tcPr>
                    <a:solidFill>
                      <a:schemeClr val="bg1"/>
                    </a:solidFill>
                  </a:tcPr>
                </a:tc>
                <a:tc>
                  <a:txBody>
                    <a:bodyPr/>
                    <a:lstStyle/>
                    <a:p>
                      <a:pPr algn="l" rtl="0"/>
                      <a:r>
                        <a:rPr lang="en-US" sz="1600">
                          <a:solidFill>
                            <a:schemeClr val="tx1"/>
                          </a:solidFill>
                          <a:latin typeface="Times New Roman" panose="02020603050405020304" pitchFamily="18" charset="0"/>
                          <a:cs typeface="Times New Roman" panose="02020603050405020304" pitchFamily="18" charset="0"/>
                        </a:rPr>
                        <a:t>Trong đó:</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Dv</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M </a:t>
                      </a:r>
                      <a:r>
                        <a:rPr lang="en-US" sz="1600" b="0" i="0">
                          <a:solidFill>
                            <a:schemeClr val="tx1"/>
                          </a:solidFill>
                          <a:effectLst/>
                          <a:latin typeface="Times New Roman" panose="02020603050405020304" pitchFamily="18" charset="0"/>
                          <a:cs typeface="Times New Roman" panose="02020603050405020304" pitchFamily="18" charset="0"/>
                        </a:rPr>
                        <a:t>là kích thước dữ liệu mà client tải lên (kích thước mô hình)</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Bi</a:t>
                      </a:r>
                      <a:r>
                        <a:rPr lang="en-US" sz="1600" b="0" i="0">
                          <a:solidFill>
                            <a:schemeClr val="tx1"/>
                          </a:solidFill>
                          <a:effectLst/>
                          <a:latin typeface="Times New Roman" panose="02020603050405020304" pitchFamily="18" charset="0"/>
                          <a:cs typeface="Times New Roman" panose="02020603050405020304" pitchFamily="18" charset="0"/>
                        </a:rPr>
                        <a:t> là băng thông chuyền </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gi</a:t>
                      </a:r>
                      <a:r>
                        <a:rPr lang="en-US" sz="1600" b="0" i="0">
                          <a:solidFill>
                            <a:schemeClr val="tx1"/>
                          </a:solidFill>
                          <a:effectLst/>
                          <a:latin typeface="Times New Roman" panose="02020603050405020304" pitchFamily="18" charset="0"/>
                          <a:cs typeface="Times New Roman" panose="02020603050405020304" pitchFamily="18" charset="0"/>
                        </a:rPr>
                        <a:t> là channel gain, được tính như sau</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pi </a:t>
                      </a:r>
                      <a:r>
                        <a:rPr lang="en-US" sz="1600" b="0" i="0">
                          <a:solidFill>
                            <a:schemeClr val="tx1"/>
                          </a:solidFill>
                          <a:effectLst/>
                          <a:latin typeface="Times New Roman" panose="02020603050405020304" pitchFamily="18" charset="0"/>
                          <a:cs typeface="Times New Roman" panose="02020603050405020304" pitchFamily="18" charset="0"/>
                        </a:rPr>
                        <a:t>là công suất phát</a:t>
                      </a:r>
                    </a:p>
                    <a:p>
                      <a:pPr marL="800100" lvl="1" indent="-342900">
                        <a:buFont typeface="Arial" panose="020B0604020202020204" pitchFamily="34" charset="0"/>
                        <a:buChar char="•"/>
                      </a:pPr>
                      <a:r>
                        <a:rPr lang="en-US" sz="1600" b="1" i="0">
                          <a:solidFill>
                            <a:schemeClr val="tx1"/>
                          </a:solidFill>
                          <a:effectLst/>
                          <a:latin typeface="Times New Roman" panose="02020603050405020304" pitchFamily="18" charset="0"/>
                          <a:cs typeface="Times New Roman" panose="02020603050405020304" pitchFamily="18" charset="0"/>
                        </a:rPr>
                        <a:t>N0</a:t>
                      </a:r>
                      <a:r>
                        <a:rPr lang="en-US" sz="1600" b="0" i="0">
                          <a:solidFill>
                            <a:schemeClr val="tx1"/>
                          </a:solidFill>
                          <a:effectLst/>
                          <a:latin typeface="Times New Roman" panose="02020603050405020304" pitchFamily="18" charset="0"/>
                          <a:cs typeface="Times New Roman" panose="02020603050405020304" pitchFamily="18" charset="0"/>
                        </a:rPr>
                        <a:t> là công suất nhiễu nền</a:t>
                      </a:r>
                    </a:p>
                  </a:txBody>
                  <a:tcPr>
                    <a:solidFill>
                      <a:schemeClr val="bg1"/>
                    </a:solidFill>
                  </a:tcPr>
                </a:tc>
                <a:extLst>
                  <a:ext uri="{0D108BD9-81ED-4DB2-BD59-A6C34878D82A}">
                    <a16:rowId xmlns:a16="http://schemas.microsoft.com/office/drawing/2014/main" val="3389841889"/>
                  </a:ext>
                </a:extLst>
              </a:tr>
            </a:tbl>
          </a:graphicData>
        </a:graphic>
      </p:graphicFrame>
      <p:pic>
        <p:nvPicPr>
          <p:cNvPr id="20" name="Picture 19">
            <a:extLst>
              <a:ext uri="{FF2B5EF4-FFF2-40B4-BE49-F238E27FC236}">
                <a16:creationId xmlns:a16="http://schemas.microsoft.com/office/drawing/2014/main" id="{39D7FBE4-0CE6-AC03-589F-7F542956E934}"/>
              </a:ext>
            </a:extLst>
          </p:cNvPr>
          <p:cNvPicPr>
            <a:picLocks noChangeAspect="1"/>
          </p:cNvPicPr>
          <p:nvPr/>
        </p:nvPicPr>
        <p:blipFill>
          <a:blip r:embed="rId3"/>
          <a:stretch>
            <a:fillRect/>
          </a:stretch>
        </p:blipFill>
        <p:spPr>
          <a:xfrm>
            <a:off x="1053862" y="4437433"/>
            <a:ext cx="1400370" cy="504895"/>
          </a:xfrm>
          <a:prstGeom prst="rect">
            <a:avLst/>
          </a:prstGeom>
        </p:spPr>
      </p:pic>
      <p:pic>
        <p:nvPicPr>
          <p:cNvPr id="21" name="Picture 20">
            <a:extLst>
              <a:ext uri="{FF2B5EF4-FFF2-40B4-BE49-F238E27FC236}">
                <a16:creationId xmlns:a16="http://schemas.microsoft.com/office/drawing/2014/main" id="{094ACD6E-67EC-55F6-EAAC-95C74C86910E}"/>
              </a:ext>
            </a:extLst>
          </p:cNvPr>
          <p:cNvPicPr>
            <a:picLocks noChangeAspect="1"/>
          </p:cNvPicPr>
          <p:nvPr/>
        </p:nvPicPr>
        <p:blipFill>
          <a:blip r:embed="rId4"/>
          <a:stretch>
            <a:fillRect/>
          </a:stretch>
        </p:blipFill>
        <p:spPr>
          <a:xfrm>
            <a:off x="4443854" y="4128397"/>
            <a:ext cx="2081591" cy="299229"/>
          </a:xfrm>
          <a:prstGeom prst="rect">
            <a:avLst/>
          </a:prstGeom>
        </p:spPr>
      </p:pic>
      <p:sp>
        <p:nvSpPr>
          <p:cNvPr id="22" name="TextBox 21">
            <a:extLst>
              <a:ext uri="{FF2B5EF4-FFF2-40B4-BE49-F238E27FC236}">
                <a16:creationId xmlns:a16="http://schemas.microsoft.com/office/drawing/2014/main" id="{CF8C4BEF-455A-3CD4-3701-0064B3079309}"/>
              </a:ext>
            </a:extLst>
          </p:cNvPr>
          <p:cNvSpPr txBox="1"/>
          <p:nvPr/>
        </p:nvSpPr>
        <p:spPr>
          <a:xfrm>
            <a:off x="2283996" y="5805216"/>
            <a:ext cx="7297634" cy="369332"/>
          </a:xfrm>
          <a:prstGeom prst="rect">
            <a:avLst/>
          </a:prstGeom>
          <a:noFill/>
        </p:spPr>
        <p:txBody>
          <a:bodyPr wrap="square" rtlCol="0">
            <a:spAutoFit/>
          </a:bodyPr>
          <a:lstStyle/>
          <a:p>
            <a:r>
              <a:rPr lang="en-US"/>
              <a:t>Thời gian cho một vòng tổng hợp cho mỗi client</a:t>
            </a:r>
          </a:p>
        </p:txBody>
      </p:sp>
      <p:pic>
        <p:nvPicPr>
          <p:cNvPr id="23" name="Picture 22">
            <a:extLst>
              <a:ext uri="{FF2B5EF4-FFF2-40B4-BE49-F238E27FC236}">
                <a16:creationId xmlns:a16="http://schemas.microsoft.com/office/drawing/2014/main" id="{0AF92AEC-1DDF-388D-1930-6353CE1FFFF0}"/>
              </a:ext>
            </a:extLst>
          </p:cNvPr>
          <p:cNvPicPr>
            <a:picLocks noChangeAspect="1"/>
          </p:cNvPicPr>
          <p:nvPr/>
        </p:nvPicPr>
        <p:blipFill>
          <a:blip r:embed="rId5"/>
          <a:stretch>
            <a:fillRect/>
          </a:stretch>
        </p:blipFill>
        <p:spPr>
          <a:xfrm>
            <a:off x="6844192" y="5828247"/>
            <a:ext cx="1888544" cy="300963"/>
          </a:xfrm>
          <a:prstGeom prst="rect">
            <a:avLst/>
          </a:prstGeom>
        </p:spPr>
      </p:pic>
      <p:pic>
        <p:nvPicPr>
          <p:cNvPr id="24" name="Picture 23">
            <a:extLst>
              <a:ext uri="{FF2B5EF4-FFF2-40B4-BE49-F238E27FC236}">
                <a16:creationId xmlns:a16="http://schemas.microsoft.com/office/drawing/2014/main" id="{3AC2EAF7-D9A1-838D-8B30-13D77FDC110E}"/>
              </a:ext>
            </a:extLst>
          </p:cNvPr>
          <p:cNvPicPr>
            <a:picLocks noChangeAspect="1"/>
          </p:cNvPicPr>
          <p:nvPr/>
        </p:nvPicPr>
        <p:blipFill>
          <a:blip r:embed="rId6"/>
          <a:stretch>
            <a:fillRect/>
          </a:stretch>
        </p:blipFill>
        <p:spPr>
          <a:xfrm>
            <a:off x="7131075" y="5024901"/>
            <a:ext cx="2143424" cy="257211"/>
          </a:xfrm>
          <a:prstGeom prst="rect">
            <a:avLst/>
          </a:prstGeom>
        </p:spPr>
      </p:pic>
    </p:spTree>
    <p:extLst>
      <p:ext uri="{BB962C8B-B14F-4D97-AF65-F5344CB8AC3E}">
        <p14:creationId xmlns:p14="http://schemas.microsoft.com/office/powerpoint/2010/main" val="4168658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5171FABC-01FE-3AB3-7CCE-0EA97DC2F6C8}"/>
              </a:ext>
            </a:extLst>
          </p:cNvPr>
          <p:cNvSpPr txBox="1"/>
          <p:nvPr/>
        </p:nvSpPr>
        <p:spPr>
          <a:xfrm>
            <a:off x="838200" y="1416929"/>
            <a:ext cx="8987590" cy="113877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Pre-clustering Stage</a:t>
            </a:r>
          </a:p>
          <a:p>
            <a:endParaRPr lang="vi-VN" sz="2000">
              <a:effectLst/>
              <a:latin typeface="Times New Roman" panose="02020603050405020304" pitchFamily="18" charset="0"/>
              <a:cs typeface="Times New Roman" panose="02020603050405020304" pitchFamily="18" charset="0"/>
            </a:endParaRPr>
          </a:p>
          <a:p>
            <a:pPr algn="l" rtl="0"/>
            <a:endParaRPr lang="en-US" sz="240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60FFCDF-85F3-C55C-622B-26566CF17A3F}"/>
              </a:ext>
            </a:extLst>
          </p:cNvPr>
          <p:cNvSpPr txBox="1"/>
          <p:nvPr/>
        </p:nvSpPr>
        <p:spPr>
          <a:xfrm>
            <a:off x="838201" y="1909371"/>
            <a:ext cx="3159576" cy="2031325"/>
          </a:xfrm>
          <a:prstGeom prst="rect">
            <a:avLst/>
          </a:prstGeom>
          <a:noFill/>
        </p:spPr>
        <p:txBody>
          <a:bodyPr wrap="square">
            <a:spAutoFit/>
          </a:bodyPr>
          <a:lstStyle/>
          <a:p>
            <a:pPr algn="l" rtl="0"/>
            <a:r>
              <a:rPr lang="en-US" b="0" i="0">
                <a:effectLst/>
              </a:rPr>
              <a:t>→ Sử dụng một thuật toán phân cụm dựa trên Kmeans để giải quyết vấn đề</a:t>
            </a:r>
          </a:p>
          <a:p>
            <a:pPr algn="l" rtl="0"/>
            <a:endParaRPr lang="en-US"/>
          </a:p>
          <a:p>
            <a:pPr algn="l" rtl="0"/>
            <a:r>
              <a:rPr lang="en-US">
                <a:effectLst/>
              </a:rPr>
              <a:t>Các cụm được quyết định dựa trên thời gian tổng hợp cho mỗi client</a:t>
            </a:r>
          </a:p>
        </p:txBody>
      </p:sp>
      <p:pic>
        <p:nvPicPr>
          <p:cNvPr id="5" name="Picture 4">
            <a:extLst>
              <a:ext uri="{FF2B5EF4-FFF2-40B4-BE49-F238E27FC236}">
                <a16:creationId xmlns:a16="http://schemas.microsoft.com/office/drawing/2014/main" id="{F5C5EC44-0156-81A2-CF4D-5D80976B0180}"/>
              </a:ext>
            </a:extLst>
          </p:cNvPr>
          <p:cNvPicPr>
            <a:picLocks noChangeAspect="1"/>
          </p:cNvPicPr>
          <p:nvPr/>
        </p:nvPicPr>
        <p:blipFill>
          <a:blip r:embed="rId2"/>
          <a:stretch>
            <a:fillRect/>
          </a:stretch>
        </p:blipFill>
        <p:spPr>
          <a:xfrm>
            <a:off x="4611109" y="1510935"/>
            <a:ext cx="5490727" cy="4859522"/>
          </a:xfrm>
          <a:prstGeom prst="rect">
            <a:avLst/>
          </a:prstGeom>
        </p:spPr>
      </p:pic>
      <p:pic>
        <p:nvPicPr>
          <p:cNvPr id="6" name="Picture 5">
            <a:extLst>
              <a:ext uri="{FF2B5EF4-FFF2-40B4-BE49-F238E27FC236}">
                <a16:creationId xmlns:a16="http://schemas.microsoft.com/office/drawing/2014/main" id="{7E98AD3D-4D67-E8D6-4182-A52112A39450}"/>
              </a:ext>
            </a:extLst>
          </p:cNvPr>
          <p:cNvPicPr>
            <a:picLocks noChangeAspect="1"/>
          </p:cNvPicPr>
          <p:nvPr/>
        </p:nvPicPr>
        <p:blipFill>
          <a:blip r:embed="rId3"/>
          <a:stretch>
            <a:fillRect/>
          </a:stretch>
        </p:blipFill>
        <p:spPr>
          <a:xfrm>
            <a:off x="1470601" y="4138623"/>
            <a:ext cx="1888544" cy="300963"/>
          </a:xfrm>
          <a:prstGeom prst="rect">
            <a:avLst/>
          </a:prstGeom>
        </p:spPr>
      </p:pic>
    </p:spTree>
    <p:extLst>
      <p:ext uri="{BB962C8B-B14F-4D97-AF65-F5344CB8AC3E}">
        <p14:creationId xmlns:p14="http://schemas.microsoft.com/office/powerpoint/2010/main" val="2344322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6" name="TextBox 5">
            <a:extLst>
              <a:ext uri="{FF2B5EF4-FFF2-40B4-BE49-F238E27FC236}">
                <a16:creationId xmlns:a16="http://schemas.microsoft.com/office/drawing/2014/main" id="{AD5023BD-0B71-A9D2-5D82-E190092A42DE}"/>
              </a:ext>
            </a:extLst>
          </p:cNvPr>
          <p:cNvSpPr txBox="1"/>
          <p:nvPr/>
        </p:nvSpPr>
        <p:spPr>
          <a:xfrm>
            <a:off x="838200" y="1416928"/>
            <a:ext cx="8987590" cy="2985433"/>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r>
              <a:rPr lang="en-US" sz="2000">
                <a:latin typeface="Times New Roman" panose="02020603050405020304" pitchFamily="18" charset="0"/>
                <a:cs typeface="Times New Roman" panose="02020603050405020304" pitchFamily="18" charset="0"/>
              </a:rPr>
              <a:t>Ở giai đoạn này máy chủ cần thực hiện việc chọn các máy sẽ tham gia vào quá trình huấn luyện ở vòng lặp toàn cầu thứ i</a:t>
            </a:r>
          </a:p>
          <a:p>
            <a:endParaRPr lang="en-US" sz="2000">
              <a:effectLst/>
              <a:latin typeface="Times New Roman" panose="02020603050405020304" pitchFamily="18" charset="0"/>
              <a:cs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Giống ở Pre Clustering stage, ở giai đoạn này chúng ta cũng cần tính toán thời gian truyền thông từ cluster head lên máy chủ server</a:t>
            </a:r>
          </a:p>
          <a:p>
            <a:endParaRPr lang="en-US" sz="2000">
              <a:latin typeface="Times New Roman" panose="02020603050405020304" pitchFamily="18" charset="0"/>
              <a:cs typeface="Times New Roman" panose="02020603050405020304" pitchFamily="18" charset="0"/>
            </a:endParaRPr>
          </a:p>
          <a:p>
            <a:pPr lvl="6"/>
            <a:r>
              <a:rPr lang="en-US" sz="2000">
                <a:latin typeface="Times New Roman" panose="02020603050405020304" pitchFamily="18" charset="0"/>
                <a:cs typeface="Times New Roman" panose="02020603050405020304" pitchFamily="18" charset="0"/>
              </a:rPr>
              <a:t>               </a:t>
            </a:r>
            <a:endParaRPr lang="vi-VN" sz="2000">
              <a:effectLst/>
              <a:latin typeface="Times New Roman" panose="02020603050405020304" pitchFamily="18" charset="0"/>
              <a:cs typeface="Times New Roman" panose="02020603050405020304" pitchFamily="18" charset="0"/>
            </a:endParaRPr>
          </a:p>
          <a:p>
            <a:pPr algn="l" rtl="0"/>
            <a:r>
              <a:rPr lang="en-US" sz="2000">
                <a:effectLst/>
                <a:latin typeface="Times New Roman" panose="02020603050405020304" pitchFamily="18" charset="0"/>
                <a:cs typeface="Times New Roman" panose="02020603050405020304" pitchFamily="18" charset="0"/>
              </a:rPr>
              <a:t>Khi đó thời gian của giai đoạn này sẽ là Tc:</a:t>
            </a:r>
          </a:p>
        </p:txBody>
      </p:sp>
      <p:pic>
        <p:nvPicPr>
          <p:cNvPr id="7" name="Picture 6">
            <a:extLst>
              <a:ext uri="{FF2B5EF4-FFF2-40B4-BE49-F238E27FC236}">
                <a16:creationId xmlns:a16="http://schemas.microsoft.com/office/drawing/2014/main" id="{A12CF979-7C7E-3B86-1635-A192CC89DDD4}"/>
              </a:ext>
            </a:extLst>
          </p:cNvPr>
          <p:cNvPicPr>
            <a:picLocks noChangeAspect="1"/>
          </p:cNvPicPr>
          <p:nvPr/>
        </p:nvPicPr>
        <p:blipFill rotWithShape="1">
          <a:blip r:embed="rId2"/>
          <a:srcRect b="6370"/>
          <a:stretch/>
        </p:blipFill>
        <p:spPr>
          <a:xfrm>
            <a:off x="3763067" y="3444087"/>
            <a:ext cx="1430976" cy="469366"/>
          </a:xfrm>
          <a:prstGeom prst="rect">
            <a:avLst/>
          </a:prstGeom>
        </p:spPr>
      </p:pic>
      <p:pic>
        <p:nvPicPr>
          <p:cNvPr id="8" name="Picture 7">
            <a:extLst>
              <a:ext uri="{FF2B5EF4-FFF2-40B4-BE49-F238E27FC236}">
                <a16:creationId xmlns:a16="http://schemas.microsoft.com/office/drawing/2014/main" id="{6C99A7C1-6C6F-8899-F560-912F74800EDF}"/>
              </a:ext>
            </a:extLst>
          </p:cNvPr>
          <p:cNvPicPr>
            <a:picLocks noChangeAspect="1"/>
          </p:cNvPicPr>
          <p:nvPr/>
        </p:nvPicPr>
        <p:blipFill>
          <a:blip r:embed="rId3"/>
          <a:stretch>
            <a:fillRect/>
          </a:stretch>
        </p:blipFill>
        <p:spPr>
          <a:xfrm>
            <a:off x="3061082" y="4307277"/>
            <a:ext cx="4541826" cy="723591"/>
          </a:xfrm>
          <a:prstGeom prst="rect">
            <a:avLst/>
          </a:prstGeom>
        </p:spPr>
      </p:pic>
    </p:spTree>
    <p:extLst>
      <p:ext uri="{BB962C8B-B14F-4D97-AF65-F5344CB8AC3E}">
        <p14:creationId xmlns:p14="http://schemas.microsoft.com/office/powerpoint/2010/main" val="3636482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F4FDC494-DB49-FB18-54F7-665C86952B08}"/>
              </a:ext>
            </a:extLst>
          </p:cNvPr>
          <p:cNvSpPr txBox="1"/>
          <p:nvPr/>
        </p:nvSpPr>
        <p:spPr>
          <a:xfrm>
            <a:off x="838200" y="1416929"/>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FD389C-3D51-F3B5-0576-A09724178792}"/>
              </a:ext>
            </a:extLst>
          </p:cNvPr>
          <p:cNvPicPr>
            <a:picLocks noChangeAspect="1"/>
          </p:cNvPicPr>
          <p:nvPr/>
        </p:nvPicPr>
        <p:blipFill rotWithShape="1">
          <a:blip r:embed="rId3"/>
          <a:srcRect b="23806"/>
          <a:stretch/>
        </p:blipFill>
        <p:spPr>
          <a:xfrm>
            <a:off x="4402252" y="2377223"/>
            <a:ext cx="5693400" cy="2333130"/>
          </a:xfrm>
          <a:prstGeom prst="rect">
            <a:avLst/>
          </a:prstGeom>
        </p:spPr>
      </p:pic>
      <p:graphicFrame>
        <p:nvGraphicFramePr>
          <p:cNvPr id="5" name="Table 4">
            <a:extLst>
              <a:ext uri="{FF2B5EF4-FFF2-40B4-BE49-F238E27FC236}">
                <a16:creationId xmlns:a16="http://schemas.microsoft.com/office/drawing/2014/main" id="{CEE6DA68-96A2-A98E-E336-6E8281C3FB99}"/>
              </a:ext>
            </a:extLst>
          </p:cNvPr>
          <p:cNvGraphicFramePr>
            <a:graphicFrameLocks noGrp="1"/>
          </p:cNvGraphicFramePr>
          <p:nvPr>
            <p:extLst>
              <p:ext uri="{D42A27DB-BD31-4B8C-83A1-F6EECF244321}">
                <p14:modId xmlns:p14="http://schemas.microsoft.com/office/powerpoint/2010/main" val="1688588055"/>
              </p:ext>
            </p:extLst>
          </p:nvPr>
        </p:nvGraphicFramePr>
        <p:xfrm>
          <a:off x="1079740" y="2377223"/>
          <a:ext cx="3322512" cy="2486195"/>
        </p:xfrm>
        <a:graphic>
          <a:graphicData uri="http://schemas.openxmlformats.org/drawingml/2006/table">
            <a:tbl>
              <a:tblPr firstRow="1" bandRow="1">
                <a:tableStyleId>{5C22544A-7EE6-4342-B048-85BDC9FD1C3A}</a:tableStyleId>
              </a:tblPr>
              <a:tblGrid>
                <a:gridCol w="3322512">
                  <a:extLst>
                    <a:ext uri="{9D8B030D-6E8A-4147-A177-3AD203B41FA5}">
                      <a16:colId xmlns:a16="http://schemas.microsoft.com/office/drawing/2014/main" val="2418391991"/>
                    </a:ext>
                  </a:extLst>
                </a:gridCol>
              </a:tblGrid>
              <a:tr h="464995">
                <a:tc>
                  <a:txBody>
                    <a:bodyPr/>
                    <a:lstStyle/>
                    <a:p>
                      <a:r>
                        <a:rPr lang="en-US" sz="1600" b="0">
                          <a:solidFill>
                            <a:sysClr val="windowText" lastClr="000000"/>
                          </a:solidFill>
                        </a:rPr>
                        <a:t>Mục tiêu của giai đoạn này là:</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70571210"/>
                  </a:ext>
                </a:extLst>
              </a:tr>
              <a:tr h="375280">
                <a:tc>
                  <a:txBody>
                    <a:bodyPr/>
                    <a:lstStyle/>
                    <a:p>
                      <a:r>
                        <a:rPr lang="en-US" sz="1600" b="0">
                          <a:solidFill>
                            <a:sysClr val="windowText" lastClr="000000"/>
                          </a:solidFill>
                        </a:rPr>
                        <a:t>Cần phải đảm bảo một độ chính xác:</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4760083"/>
                  </a:ext>
                </a:extLst>
              </a:tr>
              <a:tr h="621102">
                <a:tc>
                  <a:txBody>
                    <a:bodyPr/>
                    <a:lstStyle/>
                    <a:p>
                      <a:r>
                        <a:rPr lang="en-US" sz="1600" b="0" i="0" kern="1200">
                          <a:solidFill>
                            <a:schemeClr val="dk1"/>
                          </a:solidFill>
                          <a:effectLst/>
                          <a:latin typeface="+mn-lt"/>
                          <a:ea typeface="+mn-ea"/>
                          <a:cs typeface="+mn-cs"/>
                        </a:rPr>
                        <a:t>C</a:t>
                      </a:r>
                      <a:r>
                        <a:rPr lang="vi-VN" sz="1600" b="0" i="0" kern="1200">
                          <a:solidFill>
                            <a:schemeClr val="dk1"/>
                          </a:solidFill>
                          <a:effectLst/>
                          <a:latin typeface="+mj-lt"/>
                          <a:ea typeface="+mn-ea"/>
                          <a:cs typeface="+mn-cs"/>
                        </a:rPr>
                        <a:t>hi phí bảo mật tổng cộng sau vòng lặp toàn cầu T sẽ không vượt quá </a:t>
                      </a:r>
                      <a:r>
                        <a:rPr lang="en-US" sz="1600" b="0" i="0" kern="1200">
                          <a:solidFill>
                            <a:schemeClr val="dk1"/>
                          </a:solidFill>
                          <a:effectLst/>
                          <a:latin typeface="Times New Roman" panose="02020603050405020304" pitchFamily="18" charset="0"/>
                          <a:ea typeface="+mn-ea"/>
                          <a:cs typeface="Times New Roman" panose="02020603050405020304" pitchFamily="18" charset="0"/>
                        </a:rPr>
                        <a:t>Cmax</a:t>
                      </a:r>
                      <a:endParaRPr lang="en-US" sz="1600" b="0">
                        <a:solidFill>
                          <a:sysClr val="windowText" lastClr="000000"/>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42425628"/>
                  </a:ext>
                </a:extLst>
              </a:tr>
              <a:tr h="534837">
                <a:tc>
                  <a:txBody>
                    <a:bodyPr/>
                    <a:lstStyle/>
                    <a:p>
                      <a:r>
                        <a:rPr lang="en-US" sz="1600" b="0">
                          <a:solidFill>
                            <a:sysClr val="windowText" lastClr="000000"/>
                          </a:solidFill>
                        </a:rPr>
                        <a:t>Ở mỗi vòng lặp toàn cầu có không quá n_k client tham gia vào quá trình huấn luyện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76996084"/>
                  </a:ext>
                </a:extLst>
              </a:tr>
            </a:tbl>
          </a:graphicData>
        </a:graphic>
      </p:graphicFrame>
    </p:spTree>
    <p:extLst>
      <p:ext uri="{BB962C8B-B14F-4D97-AF65-F5344CB8AC3E}">
        <p14:creationId xmlns:p14="http://schemas.microsoft.com/office/powerpoint/2010/main" val="4066989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B79CB-8931-0256-575C-7324B2A135AC}"/>
              </a:ext>
            </a:extLst>
          </p:cNvPr>
          <p:cNvSpPr>
            <a:spLocks noGrp="1"/>
          </p:cNvSpPr>
          <p:nvPr>
            <p:ph type="title"/>
          </p:nvPr>
        </p:nvSpPr>
        <p:spPr/>
        <p:txBody>
          <a:bodyPr/>
          <a:lstStyle/>
          <a:p>
            <a:r>
              <a:rPr lang="en-US"/>
              <a:t>Multi Clustered Federated Learning</a:t>
            </a:r>
          </a:p>
        </p:txBody>
      </p:sp>
      <p:sp>
        <p:nvSpPr>
          <p:cNvPr id="3" name="TextBox 2">
            <a:extLst>
              <a:ext uri="{FF2B5EF4-FFF2-40B4-BE49-F238E27FC236}">
                <a16:creationId xmlns:a16="http://schemas.microsoft.com/office/drawing/2014/main" id="{F4FDC494-DB49-FB18-54F7-665C86952B08}"/>
              </a:ext>
            </a:extLst>
          </p:cNvPr>
          <p:cNvSpPr txBox="1"/>
          <p:nvPr/>
        </p:nvSpPr>
        <p:spPr>
          <a:xfrm>
            <a:off x="838200" y="1416929"/>
            <a:ext cx="8987590" cy="1200329"/>
          </a:xfrm>
          <a:prstGeom prst="rect">
            <a:avLst/>
          </a:prstGeom>
          <a:noFill/>
        </p:spPr>
        <p:txBody>
          <a:bodyPr wrap="square">
            <a:spAutoFit/>
          </a:bodyPr>
          <a:lstStyle/>
          <a:p>
            <a:pPr algn="l" rtl="0"/>
            <a:r>
              <a:rPr lang="en-US" sz="2400" b="1">
                <a:effectLst/>
                <a:latin typeface="Times New Roman" panose="02020603050405020304" pitchFamily="18" charset="0"/>
                <a:cs typeface="Times New Roman" panose="02020603050405020304" pitchFamily="18" charset="0"/>
              </a:rPr>
              <a:t>Training Stage</a:t>
            </a:r>
          </a:p>
          <a:p>
            <a:pPr algn="l" rtl="0"/>
            <a:endParaRPr lang="en-US" sz="2400" b="1">
              <a:latin typeface="Times New Roman" panose="02020603050405020304" pitchFamily="18" charset="0"/>
              <a:cs typeface="Times New Roman" panose="02020603050405020304" pitchFamily="18" charset="0"/>
            </a:endParaRPr>
          </a:p>
          <a:p>
            <a:pPr algn="l" rtl="0"/>
            <a:endParaRPr lang="en-US" sz="2400" b="1">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0AE424C-7EB8-69EF-5B81-AC727B79AFB9}"/>
              </a:ext>
            </a:extLst>
          </p:cNvPr>
          <p:cNvSpPr txBox="1"/>
          <p:nvPr/>
        </p:nvSpPr>
        <p:spPr>
          <a:xfrm>
            <a:off x="838200" y="1938233"/>
            <a:ext cx="10409903" cy="4524315"/>
          </a:xfrm>
          <a:prstGeom prst="rect">
            <a:avLst/>
          </a:prstGeom>
          <a:noFill/>
        </p:spPr>
        <p:txBody>
          <a:bodyPr wrap="square">
            <a:spAutoFit/>
          </a:bodyPr>
          <a:lstStyle/>
          <a:p>
            <a:r>
              <a:rPr lang="vi-VN" sz="1600" b="0" i="0">
                <a:solidFill>
                  <a:srgbClr val="0F0F0F"/>
                </a:solidFill>
                <a:effectLst/>
                <a:latin typeface="Söhne"/>
              </a:rPr>
              <a:t>Để giảm thiểu thời gian hoàn thành công việc, </a:t>
            </a:r>
            <a:r>
              <a:rPr lang="en-US" sz="1600" b="0" i="0">
                <a:solidFill>
                  <a:srgbClr val="0F0F0F"/>
                </a:solidFill>
                <a:effectLst/>
                <a:latin typeface="Söhne"/>
              </a:rPr>
              <a:t>bài toán</a:t>
            </a:r>
            <a:r>
              <a:rPr lang="vi-VN" sz="1600" b="0" i="0">
                <a:solidFill>
                  <a:srgbClr val="0F0F0F"/>
                </a:solidFill>
                <a:effectLst/>
                <a:latin typeface="Söhne"/>
              </a:rPr>
              <a:t> được biến đổi thành một</a:t>
            </a:r>
            <a:r>
              <a:rPr lang="en-US" sz="1600" b="0" i="0">
                <a:solidFill>
                  <a:srgbClr val="0F0F0F"/>
                </a:solidFill>
                <a:effectLst/>
                <a:latin typeface="Söhne"/>
              </a:rPr>
              <a:t> </a:t>
            </a:r>
            <a:r>
              <a:rPr lang="en-US" sz="1600" b="0" i="0">
                <a:solidFill>
                  <a:srgbClr val="000000"/>
                </a:solidFill>
                <a:effectLst/>
                <a:latin typeface="NimbusRomNo9L-Regu"/>
              </a:rPr>
              <a:t>Markov decision process (MDP), </a:t>
            </a:r>
            <a:r>
              <a:rPr lang="vi-VN" sz="1600" b="0" i="0">
                <a:solidFill>
                  <a:srgbClr val="0F0F0F"/>
                </a:solidFill>
                <a:effectLst/>
                <a:latin typeface="Söhne"/>
              </a:rPr>
              <a:t>được mô tả bởi bộ {S, A, P, R, </a:t>
            </a:r>
            <a:r>
              <a:rPr lang="en-US" sz="1600" b="0" i="0">
                <a:solidFill>
                  <a:srgbClr val="0F0F0F"/>
                </a:solidFill>
                <a:effectLst/>
                <a:latin typeface="Söhne"/>
              </a:rPr>
              <a:t>y</a:t>
            </a:r>
            <a:r>
              <a:rPr lang="vi-VN" sz="1600" b="0" i="0">
                <a:solidFill>
                  <a:srgbClr val="0F0F0F"/>
                </a:solidFill>
                <a:effectLst/>
                <a:latin typeface="Söhne"/>
              </a:rPr>
              <a:t>,}</a:t>
            </a:r>
            <a:r>
              <a:rPr lang="en-US" sz="1600" b="0" i="0">
                <a:solidFill>
                  <a:srgbClr val="0F0F0F"/>
                </a:solidFill>
                <a:effectLst/>
                <a:latin typeface="Söhne"/>
              </a:rPr>
              <a:t>,với:</a:t>
            </a:r>
          </a:p>
          <a:p>
            <a:pPr marL="285750" indent="-285750">
              <a:buFont typeface="Arial" panose="020B0604020202020204" pitchFamily="34" charset="0"/>
              <a:buChar char="•"/>
            </a:pPr>
            <a:r>
              <a:rPr lang="vi-VN" sz="1600" b="0" i="0">
                <a:solidFill>
                  <a:srgbClr val="0F0F0F"/>
                </a:solidFill>
                <a:effectLst/>
                <a:latin typeface="Söhne"/>
              </a:rPr>
              <a:t>S chỉ định một </a:t>
            </a:r>
            <a:r>
              <a:rPr lang="en-US" sz="1600" b="0" i="0">
                <a:solidFill>
                  <a:srgbClr val="0F0F0F"/>
                </a:solidFill>
                <a:effectLst/>
                <a:latin typeface="Söhne"/>
              </a:rPr>
              <a:t>vector </a:t>
            </a:r>
            <a:r>
              <a:rPr lang="vi-VN" sz="1600" b="0" i="0">
                <a:solidFill>
                  <a:srgbClr val="0F0F0F"/>
                </a:solidFill>
                <a:effectLst/>
                <a:latin typeface="Söhne"/>
              </a:rPr>
              <a:t>các trạng thái</a:t>
            </a:r>
            <a:r>
              <a:rPr lang="en-US" sz="1600" b="0" i="0">
                <a:solidFill>
                  <a:srgbClr val="0F0F0F"/>
                </a:solidFill>
                <a:effectLst/>
                <a:latin typeface="Söhne"/>
              </a:rPr>
              <a:t> gồm các giá trị loss cục bộ F(wi)</a:t>
            </a:r>
            <a:r>
              <a:rPr lang="vi-VN" sz="1600" b="0" i="0">
                <a:solidFill>
                  <a:srgbClr val="0F0F0F"/>
                </a:solidFill>
                <a:effectLst/>
                <a:latin typeface="Söhne"/>
              </a:rPr>
              <a:t> </a:t>
            </a:r>
            <a:r>
              <a:rPr lang="en-US" sz="1600" b="0" i="0">
                <a:solidFill>
                  <a:srgbClr val="0F0F0F"/>
                </a:solidFill>
                <a:effectLst/>
                <a:latin typeface="Söhne"/>
              </a:rPr>
              <a:t>của mỗi client, thời gian huấn luyện hiện tại của mỗi client và vòng toàn cầu thứ t.</a:t>
            </a:r>
          </a:p>
          <a:p>
            <a:r>
              <a:rPr lang="en-US" sz="1600" b="0" i="0">
                <a:solidFill>
                  <a:srgbClr val="0F0F0F"/>
                </a:solidFill>
                <a:effectLst/>
                <a:latin typeface="Söhne"/>
              </a:rPr>
              <a:t> </a:t>
            </a:r>
          </a:p>
          <a:p>
            <a:pPr marL="285750" indent="-285750">
              <a:buFont typeface="Arial" panose="020B0604020202020204" pitchFamily="34" charset="0"/>
              <a:buChar char="•"/>
            </a:pPr>
            <a:r>
              <a:rPr lang="vi-VN" sz="1600" b="0" i="0">
                <a:solidFill>
                  <a:srgbClr val="0F0F0F"/>
                </a:solidFill>
                <a:effectLst/>
                <a:latin typeface="Söhne"/>
              </a:rPr>
              <a:t>A chỉ định một tập hợp các hành động</a:t>
            </a:r>
            <a:r>
              <a:rPr lang="en-US" sz="1600" b="0" i="0">
                <a:solidFill>
                  <a:srgbClr val="0F0F0F"/>
                </a:solidFill>
                <a:effectLst/>
                <a:latin typeface="Söhne"/>
              </a:rPr>
              <a:t> với mỗi St, máy chủ sẽ xác định một hành động a_t để thực hiện. Đầu tiên nó lựa chọn xem client I có được chọn cho vòng t hay không và tính toán số vòng lặp kết hợp ở vòng toàn cầu t. </a:t>
            </a:r>
          </a:p>
          <a:p>
            <a:pPr marL="285750" indent="-285750">
              <a:buFont typeface="Arial" panose="020B0604020202020204" pitchFamily="34" charset="0"/>
              <a:buChar char="•"/>
            </a:pPr>
            <a:endParaRPr lang="en-US" sz="1600">
              <a:solidFill>
                <a:srgbClr val="0F0F0F"/>
              </a:solidFill>
              <a:latin typeface="Söhne"/>
            </a:endParaRPr>
          </a:p>
          <a:p>
            <a:pPr marL="285750" indent="-285750">
              <a:buFont typeface="Arial" panose="020B0604020202020204" pitchFamily="34" charset="0"/>
              <a:buChar char="•"/>
            </a:pPr>
            <a:r>
              <a:rPr lang="vi-VN" sz="1600" b="0" i="0">
                <a:solidFill>
                  <a:srgbClr val="0F0F0F"/>
                </a:solidFill>
                <a:effectLst/>
                <a:latin typeface="Söhne"/>
              </a:rPr>
              <a:t>Hàm chuyển trạng thái P: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x</a:t>
            </a:r>
            <a:r>
              <a:rPr lang="vi-VN" sz="1600" b="0" i="0">
                <a:solidFill>
                  <a:srgbClr val="0F0F0F"/>
                </a:solidFill>
                <a:effectLst/>
                <a:latin typeface="Söhne"/>
              </a:rPr>
              <a:t> S </a:t>
            </a:r>
            <a:r>
              <a:rPr lang="en-US" sz="1600" b="0" i="0">
                <a:solidFill>
                  <a:srgbClr val="0F0F0F"/>
                </a:solidFill>
                <a:effectLst/>
                <a:latin typeface="Söhne"/>
              </a:rPr>
              <a:t>-&gt;</a:t>
            </a:r>
            <a:r>
              <a:rPr lang="vi-VN" sz="1600" b="0" i="0">
                <a:solidFill>
                  <a:srgbClr val="0F0F0F"/>
                </a:solidFill>
                <a:effectLst/>
                <a:latin typeface="Söhne"/>
              </a:rPr>
              <a:t> [0, 1] được sử dụng để tính xác suất chuyển trạng thái p(st+1|st, at), với hành động hiện tại at và trạng thái st</a:t>
            </a:r>
            <a:endParaRPr lang="en-US" sz="1600" b="0" i="0">
              <a:solidFill>
                <a:srgbClr val="0F0F0F"/>
              </a:solidFill>
              <a:effectLst/>
              <a:latin typeface="Söhne"/>
            </a:endParaRPr>
          </a:p>
          <a:p>
            <a:pPr marL="285750" indent="-285750">
              <a:buFont typeface="Arial" panose="020B0604020202020204" pitchFamily="34" charset="0"/>
              <a:buChar char="•"/>
            </a:pPr>
            <a:endParaRPr lang="en-US" sz="1600" b="0" i="0">
              <a:solidFill>
                <a:srgbClr val="0F0F0F"/>
              </a:solidFill>
              <a:effectLst/>
              <a:latin typeface="Söhne"/>
            </a:endParaRPr>
          </a:p>
          <a:p>
            <a:pPr marL="285750" indent="-285750">
              <a:buFont typeface="Arial" panose="020B0604020202020204" pitchFamily="34" charset="0"/>
              <a:buChar char="•"/>
            </a:pPr>
            <a:r>
              <a:rPr lang="vi-VN" sz="1600" b="0" i="0">
                <a:solidFill>
                  <a:srgbClr val="0F0F0F"/>
                </a:solidFill>
                <a:effectLst/>
                <a:latin typeface="Söhne"/>
              </a:rPr>
              <a:t>Phần thưởng </a:t>
            </a:r>
            <a:r>
              <a:rPr lang="en-US" sz="1600" b="0" i="0">
                <a:solidFill>
                  <a:srgbClr val="0F0F0F"/>
                </a:solidFill>
                <a:effectLst/>
                <a:latin typeface="Söhne"/>
              </a:rPr>
              <a:t>R</a:t>
            </a:r>
            <a:r>
              <a:rPr lang="vi-VN" sz="1600" b="0" i="0">
                <a:solidFill>
                  <a:srgbClr val="0F0F0F"/>
                </a:solidFill>
                <a:effectLst/>
                <a:latin typeface="Söhne"/>
              </a:rPr>
              <a:t>t tại vòng lặp toàn cục t</a:t>
            </a:r>
            <a:r>
              <a:rPr lang="en-US" sz="1600" b="0" i="0">
                <a:solidFill>
                  <a:srgbClr val="0F0F0F"/>
                </a:solidFill>
                <a:effectLst/>
                <a:latin typeface="Söhne"/>
              </a:rPr>
              <a:t> của hành động a_t</a:t>
            </a:r>
            <a:r>
              <a:rPr lang="vi-VN" sz="1600" b="0" i="0">
                <a:solidFill>
                  <a:srgbClr val="0F0F0F"/>
                </a:solidFill>
                <a:effectLst/>
                <a:latin typeface="Söhne"/>
              </a:rPr>
              <a:t> được tính bằng hàm thưởng R: S </a:t>
            </a:r>
            <a:r>
              <a:rPr lang="en-US" sz="1600" b="0" i="0">
                <a:solidFill>
                  <a:srgbClr val="0F0F0F"/>
                </a:solidFill>
                <a:effectLst/>
                <a:latin typeface="Söhne"/>
              </a:rPr>
              <a:t>x</a:t>
            </a:r>
            <a:r>
              <a:rPr lang="vi-VN" sz="1600" b="0" i="0">
                <a:solidFill>
                  <a:srgbClr val="0F0F0F"/>
                </a:solidFill>
                <a:effectLst/>
                <a:latin typeface="Söhne"/>
              </a:rPr>
              <a:t> A </a:t>
            </a:r>
            <a:r>
              <a:rPr lang="en-US" sz="1600" b="0" i="0">
                <a:solidFill>
                  <a:srgbClr val="0F0F0F"/>
                </a:solidFill>
                <a:effectLst/>
                <a:latin typeface="Söhne"/>
              </a:rPr>
              <a:t>-&gt;</a:t>
            </a:r>
            <a:r>
              <a:rPr lang="vi-VN" sz="1600" b="0" i="0">
                <a:solidFill>
                  <a:srgbClr val="0F0F0F"/>
                </a:solidFill>
                <a:effectLst/>
                <a:latin typeface="Söhne"/>
              </a:rPr>
              <a:t> R, và các phần thưởng tương lai được </a:t>
            </a:r>
            <a:r>
              <a:rPr lang="en-US" sz="1600" b="0" i="0">
                <a:solidFill>
                  <a:srgbClr val="0F0F0F"/>
                </a:solidFill>
                <a:effectLst/>
                <a:latin typeface="Söhne"/>
              </a:rPr>
              <a:t>giảm theo </a:t>
            </a:r>
            <a:r>
              <a:rPr lang="vi-VN" sz="1600" b="0" i="0">
                <a:solidFill>
                  <a:srgbClr val="0F0F0F"/>
                </a:solidFill>
                <a:effectLst/>
                <a:latin typeface="Söhne"/>
              </a:rPr>
              <a:t>hệ số , </a:t>
            </a:r>
            <a:r>
              <a:rPr lang="en-US" sz="1600" b="0" i="0">
                <a:solidFill>
                  <a:srgbClr val="0F0F0F"/>
                </a:solidFill>
                <a:effectLst/>
                <a:latin typeface="Söhne"/>
              </a:rPr>
              <a:t>y </a:t>
            </a:r>
            <a:r>
              <a:rPr lang="vi-VN" sz="1600" b="0" i="0">
                <a:solidFill>
                  <a:srgbClr val="0F0F0F"/>
                </a:solidFill>
                <a:effectLst/>
                <a:latin typeface="Söhne"/>
              </a:rPr>
              <a:t>∈ [0, 1]. </a:t>
            </a:r>
            <a:r>
              <a:rPr lang="en-US" sz="1600" b="0" i="0">
                <a:solidFill>
                  <a:srgbClr val="0F0F0F"/>
                </a:solidFill>
                <a:effectLst/>
                <a:latin typeface="Söhne"/>
              </a:rPr>
              <a:t> Phần thưởng ở vòng t được tính như sau</a:t>
            </a:r>
          </a:p>
          <a:p>
            <a:pPr marL="285750" indent="-285750">
              <a:buFont typeface="Arial" panose="020B0604020202020204" pitchFamily="34" charset="0"/>
              <a:buChar char="•"/>
            </a:pPr>
            <a:endParaRPr lang="en-US" sz="1600"/>
          </a:p>
          <a:p>
            <a:r>
              <a:rPr lang="en-US" sz="1600"/>
              <a:t>Trong đó: 	</a:t>
            </a:r>
          </a:p>
          <a:p>
            <a:pPr marL="1657350" lvl="3" indent="-285750">
              <a:buFont typeface="Arial" panose="020B0604020202020204" pitchFamily="34" charset="0"/>
              <a:buChar char="•"/>
            </a:pPr>
            <a:r>
              <a:rPr lang="en-US" sz="1600"/>
              <a:t>p1t là phạt nếu (4a) không đáp ứng</a:t>
            </a:r>
          </a:p>
          <a:p>
            <a:pPr marL="1657350" lvl="3" indent="-285750">
              <a:buFont typeface="Arial" panose="020B0604020202020204" pitchFamily="34" charset="0"/>
              <a:buChar char="•"/>
            </a:pPr>
            <a:r>
              <a:rPr lang="en-US" sz="1600"/>
              <a:t>p2t là phạt nếu (4b) không đáp ứng</a:t>
            </a:r>
          </a:p>
          <a:p>
            <a:pPr marL="1657350" lvl="3" indent="-285750">
              <a:buFont typeface="Arial" panose="020B0604020202020204" pitchFamily="34" charset="0"/>
              <a:buChar char="•"/>
            </a:pPr>
            <a:r>
              <a:rPr lang="en-US" sz="1600"/>
              <a:t>p3t là phạt nếu (4c) không đáp ứng</a:t>
            </a:r>
          </a:p>
        </p:txBody>
      </p:sp>
    </p:spTree>
    <p:extLst>
      <p:ext uri="{BB962C8B-B14F-4D97-AF65-F5344CB8AC3E}">
        <p14:creationId xmlns:p14="http://schemas.microsoft.com/office/powerpoint/2010/main" val="22832294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1117</TotalTime>
  <Words>1985</Words>
  <Application>Microsoft Office PowerPoint</Application>
  <PresentationFormat>Widescreen</PresentationFormat>
  <Paragraphs>293</Paragraphs>
  <Slides>20</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20</vt:i4>
      </vt:variant>
    </vt:vector>
  </HeadingPairs>
  <TitlesOfParts>
    <vt:vector size="34" baseType="lpstr">
      <vt:lpstr>Arial</vt:lpstr>
      <vt:lpstr>Calibri</vt:lpstr>
      <vt:lpstr>Calibri </vt:lpstr>
      <vt:lpstr>Calibri  </vt:lpstr>
      <vt:lpstr>Calibri (Body)</vt:lpstr>
      <vt:lpstr>Calibri Light</vt:lpstr>
      <vt:lpstr>Cambria Math</vt:lpstr>
      <vt:lpstr>Courier New</vt:lpstr>
      <vt:lpstr>NimbusRomNo9L-Regu</vt:lpstr>
      <vt:lpstr>Söhne</vt:lpstr>
      <vt:lpstr>Symbol</vt:lpstr>
      <vt:lpstr>Times New Roman</vt:lpstr>
      <vt:lpstr>Wingdings</vt:lpstr>
      <vt:lpstr>Office Theme</vt:lpstr>
      <vt:lpstr>Báo cáo Federated Learning </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Multi Clustered Federated Learning</vt:lpstr>
      <vt:lpstr>Thuật toán đề xuất </vt:lpstr>
      <vt:lpstr>Federated Impurity</vt:lpstr>
      <vt:lpstr>Federated Impurity</vt:lpstr>
      <vt:lpstr>Kịch bản thực nghiệm</vt:lpstr>
      <vt:lpstr>Thực nghiệm</vt:lpstr>
      <vt:lpstr>Thực nghiệm</vt:lpstr>
      <vt:lpstr>Thử nghiệm</vt:lpstr>
      <vt:lpstr>Thực nghiệm</vt:lpstr>
      <vt:lpstr>Thực nghiệm</vt:lpstr>
      <vt:lpstr>Thực nghiệm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Federated Learning </dc:title>
  <dc:creator>hieu nguyen</dc:creator>
  <cp:lastModifiedBy>hieu nguyen</cp:lastModifiedBy>
  <cp:revision>18</cp:revision>
  <dcterms:created xsi:type="dcterms:W3CDTF">2023-12-23T17:43:17Z</dcterms:created>
  <dcterms:modified xsi:type="dcterms:W3CDTF">2024-01-13T04:07:45Z</dcterms:modified>
</cp:coreProperties>
</file>