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5"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3" autoAdjust="0"/>
    <p:restoredTop sz="94660"/>
  </p:normalViewPr>
  <p:slideViewPr>
    <p:cSldViewPr snapToGrid="0">
      <p:cViewPr varScale="1">
        <p:scale>
          <a:sx n="111" d="100"/>
          <a:sy n="111" d="100"/>
        </p:scale>
        <p:origin x="78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D693F-9320-EF79-48BD-BB1EA24A0C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F7197E-C8C5-687E-9346-5CC5F12CF1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959F29-7112-C52D-8145-8FB14ABA3DEE}"/>
              </a:ext>
            </a:extLst>
          </p:cNvPr>
          <p:cNvSpPr>
            <a:spLocks noGrp="1"/>
          </p:cNvSpPr>
          <p:nvPr>
            <p:ph type="dt" sz="half" idx="10"/>
          </p:nvPr>
        </p:nvSpPr>
        <p:spPr/>
        <p:txBody>
          <a:bodyPr/>
          <a:lstStyle/>
          <a:p>
            <a:fld id="{AA694D4B-C3DF-4095-8763-0F41D2B63533}" type="datetimeFigureOut">
              <a:rPr lang="en-US" smtClean="0"/>
              <a:t>2/21/2024</a:t>
            </a:fld>
            <a:endParaRPr lang="en-US"/>
          </a:p>
        </p:txBody>
      </p:sp>
      <p:sp>
        <p:nvSpPr>
          <p:cNvPr id="5" name="Footer Placeholder 4">
            <a:extLst>
              <a:ext uri="{FF2B5EF4-FFF2-40B4-BE49-F238E27FC236}">
                <a16:creationId xmlns:a16="http://schemas.microsoft.com/office/drawing/2014/main" id="{86BF8379-76C4-35A8-3B6A-1735DA98D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9145B9-8105-C402-5170-148A94E4ABE6}"/>
              </a:ext>
            </a:extLst>
          </p:cNvPr>
          <p:cNvSpPr>
            <a:spLocks noGrp="1"/>
          </p:cNvSpPr>
          <p:nvPr>
            <p:ph type="sldNum" sz="quarter" idx="12"/>
          </p:nvPr>
        </p:nvSpPr>
        <p:spPr/>
        <p:txBody>
          <a:bodyPr/>
          <a:lstStyle/>
          <a:p>
            <a:fld id="{8DA21C3D-67B9-490D-B837-8423B93209DD}" type="slidenum">
              <a:rPr lang="en-US" smtClean="0"/>
              <a:t>‹#›</a:t>
            </a:fld>
            <a:endParaRPr lang="en-US"/>
          </a:p>
        </p:txBody>
      </p:sp>
    </p:spTree>
    <p:extLst>
      <p:ext uri="{BB962C8B-B14F-4D97-AF65-F5344CB8AC3E}">
        <p14:creationId xmlns:p14="http://schemas.microsoft.com/office/powerpoint/2010/main" val="2525381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1D60B-94D5-7FCD-5C3F-C722509213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6921E7-748F-2730-5A37-CF15DBF675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5E7A81-3E16-8395-31CC-696C981FE6A4}"/>
              </a:ext>
            </a:extLst>
          </p:cNvPr>
          <p:cNvSpPr>
            <a:spLocks noGrp="1"/>
          </p:cNvSpPr>
          <p:nvPr>
            <p:ph type="dt" sz="half" idx="10"/>
          </p:nvPr>
        </p:nvSpPr>
        <p:spPr/>
        <p:txBody>
          <a:bodyPr/>
          <a:lstStyle/>
          <a:p>
            <a:fld id="{AA694D4B-C3DF-4095-8763-0F41D2B63533}" type="datetimeFigureOut">
              <a:rPr lang="en-US" smtClean="0"/>
              <a:t>2/21/2024</a:t>
            </a:fld>
            <a:endParaRPr lang="en-US"/>
          </a:p>
        </p:txBody>
      </p:sp>
      <p:sp>
        <p:nvSpPr>
          <p:cNvPr id="5" name="Footer Placeholder 4">
            <a:extLst>
              <a:ext uri="{FF2B5EF4-FFF2-40B4-BE49-F238E27FC236}">
                <a16:creationId xmlns:a16="http://schemas.microsoft.com/office/drawing/2014/main" id="{5540C3FF-67E1-D6E9-B533-0EE8DDC00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F2A8F-CDBC-A870-5CE5-B49F5F9BE774}"/>
              </a:ext>
            </a:extLst>
          </p:cNvPr>
          <p:cNvSpPr>
            <a:spLocks noGrp="1"/>
          </p:cNvSpPr>
          <p:nvPr>
            <p:ph type="sldNum" sz="quarter" idx="12"/>
          </p:nvPr>
        </p:nvSpPr>
        <p:spPr/>
        <p:txBody>
          <a:bodyPr/>
          <a:lstStyle/>
          <a:p>
            <a:fld id="{8DA21C3D-67B9-490D-B837-8423B93209DD}" type="slidenum">
              <a:rPr lang="en-US" smtClean="0"/>
              <a:t>‹#›</a:t>
            </a:fld>
            <a:endParaRPr lang="en-US"/>
          </a:p>
        </p:txBody>
      </p:sp>
    </p:spTree>
    <p:extLst>
      <p:ext uri="{BB962C8B-B14F-4D97-AF65-F5344CB8AC3E}">
        <p14:creationId xmlns:p14="http://schemas.microsoft.com/office/powerpoint/2010/main" val="3551784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6114D1-8A5C-6310-6E9C-280C793EBB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41E019-BE8B-B161-C7AF-5489601F7E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BE163B-71EB-0D82-D9D1-478346C755AA}"/>
              </a:ext>
            </a:extLst>
          </p:cNvPr>
          <p:cNvSpPr>
            <a:spLocks noGrp="1"/>
          </p:cNvSpPr>
          <p:nvPr>
            <p:ph type="dt" sz="half" idx="10"/>
          </p:nvPr>
        </p:nvSpPr>
        <p:spPr/>
        <p:txBody>
          <a:bodyPr/>
          <a:lstStyle/>
          <a:p>
            <a:fld id="{AA694D4B-C3DF-4095-8763-0F41D2B63533}" type="datetimeFigureOut">
              <a:rPr lang="en-US" smtClean="0"/>
              <a:t>2/21/2024</a:t>
            </a:fld>
            <a:endParaRPr lang="en-US"/>
          </a:p>
        </p:txBody>
      </p:sp>
      <p:sp>
        <p:nvSpPr>
          <p:cNvPr id="5" name="Footer Placeholder 4">
            <a:extLst>
              <a:ext uri="{FF2B5EF4-FFF2-40B4-BE49-F238E27FC236}">
                <a16:creationId xmlns:a16="http://schemas.microsoft.com/office/drawing/2014/main" id="{24D4F5E5-B73F-94E7-4D1D-E1FC24DDAD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85DC7C-EE8F-83F2-62B1-84AD66266E72}"/>
              </a:ext>
            </a:extLst>
          </p:cNvPr>
          <p:cNvSpPr>
            <a:spLocks noGrp="1"/>
          </p:cNvSpPr>
          <p:nvPr>
            <p:ph type="sldNum" sz="quarter" idx="12"/>
          </p:nvPr>
        </p:nvSpPr>
        <p:spPr/>
        <p:txBody>
          <a:bodyPr/>
          <a:lstStyle/>
          <a:p>
            <a:fld id="{8DA21C3D-67B9-490D-B837-8423B93209DD}" type="slidenum">
              <a:rPr lang="en-US" smtClean="0"/>
              <a:t>‹#›</a:t>
            </a:fld>
            <a:endParaRPr lang="en-US"/>
          </a:p>
        </p:txBody>
      </p:sp>
    </p:spTree>
    <p:extLst>
      <p:ext uri="{BB962C8B-B14F-4D97-AF65-F5344CB8AC3E}">
        <p14:creationId xmlns:p14="http://schemas.microsoft.com/office/powerpoint/2010/main" val="1711968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C50F-2A87-FB6F-7C7C-1F941ADF67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C4258C-0278-9333-0862-F0C291023C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4487D8-51E9-598F-0E65-6F129EF5FA3A}"/>
              </a:ext>
            </a:extLst>
          </p:cNvPr>
          <p:cNvSpPr>
            <a:spLocks noGrp="1"/>
          </p:cNvSpPr>
          <p:nvPr>
            <p:ph type="dt" sz="half" idx="10"/>
          </p:nvPr>
        </p:nvSpPr>
        <p:spPr/>
        <p:txBody>
          <a:bodyPr/>
          <a:lstStyle/>
          <a:p>
            <a:fld id="{AA694D4B-C3DF-4095-8763-0F41D2B63533}" type="datetimeFigureOut">
              <a:rPr lang="en-US" smtClean="0"/>
              <a:t>2/21/2024</a:t>
            </a:fld>
            <a:endParaRPr lang="en-US"/>
          </a:p>
        </p:txBody>
      </p:sp>
      <p:sp>
        <p:nvSpPr>
          <p:cNvPr id="5" name="Footer Placeholder 4">
            <a:extLst>
              <a:ext uri="{FF2B5EF4-FFF2-40B4-BE49-F238E27FC236}">
                <a16:creationId xmlns:a16="http://schemas.microsoft.com/office/drawing/2014/main" id="{B7C29F56-469C-9188-AE8B-3822ACE96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A485CE-9AE6-846B-4355-E255EF21F14F}"/>
              </a:ext>
            </a:extLst>
          </p:cNvPr>
          <p:cNvSpPr>
            <a:spLocks noGrp="1"/>
          </p:cNvSpPr>
          <p:nvPr>
            <p:ph type="sldNum" sz="quarter" idx="12"/>
          </p:nvPr>
        </p:nvSpPr>
        <p:spPr/>
        <p:txBody>
          <a:bodyPr/>
          <a:lstStyle/>
          <a:p>
            <a:fld id="{8DA21C3D-67B9-490D-B837-8423B93209DD}" type="slidenum">
              <a:rPr lang="en-US" smtClean="0"/>
              <a:t>‹#›</a:t>
            </a:fld>
            <a:endParaRPr lang="en-US"/>
          </a:p>
        </p:txBody>
      </p:sp>
    </p:spTree>
    <p:extLst>
      <p:ext uri="{BB962C8B-B14F-4D97-AF65-F5344CB8AC3E}">
        <p14:creationId xmlns:p14="http://schemas.microsoft.com/office/powerpoint/2010/main" val="1603855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FF5DF-61EC-E262-FCB3-749DFEC3E9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C700AF-FEEF-D765-D9A4-E41E426B7E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22F1D7-06B1-B031-D4A0-16B24428D22B}"/>
              </a:ext>
            </a:extLst>
          </p:cNvPr>
          <p:cNvSpPr>
            <a:spLocks noGrp="1"/>
          </p:cNvSpPr>
          <p:nvPr>
            <p:ph type="dt" sz="half" idx="10"/>
          </p:nvPr>
        </p:nvSpPr>
        <p:spPr/>
        <p:txBody>
          <a:bodyPr/>
          <a:lstStyle/>
          <a:p>
            <a:fld id="{AA694D4B-C3DF-4095-8763-0F41D2B63533}" type="datetimeFigureOut">
              <a:rPr lang="en-US" smtClean="0"/>
              <a:t>2/21/2024</a:t>
            </a:fld>
            <a:endParaRPr lang="en-US"/>
          </a:p>
        </p:txBody>
      </p:sp>
      <p:sp>
        <p:nvSpPr>
          <p:cNvPr id="5" name="Footer Placeholder 4">
            <a:extLst>
              <a:ext uri="{FF2B5EF4-FFF2-40B4-BE49-F238E27FC236}">
                <a16:creationId xmlns:a16="http://schemas.microsoft.com/office/drawing/2014/main" id="{87535ED1-C948-4719-39B8-9433F82EB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1F186F-04E0-2006-2408-562C5AA6BBA4}"/>
              </a:ext>
            </a:extLst>
          </p:cNvPr>
          <p:cNvSpPr>
            <a:spLocks noGrp="1"/>
          </p:cNvSpPr>
          <p:nvPr>
            <p:ph type="sldNum" sz="quarter" idx="12"/>
          </p:nvPr>
        </p:nvSpPr>
        <p:spPr/>
        <p:txBody>
          <a:bodyPr/>
          <a:lstStyle/>
          <a:p>
            <a:fld id="{8DA21C3D-67B9-490D-B837-8423B93209DD}" type="slidenum">
              <a:rPr lang="en-US" smtClean="0"/>
              <a:t>‹#›</a:t>
            </a:fld>
            <a:endParaRPr lang="en-US"/>
          </a:p>
        </p:txBody>
      </p:sp>
    </p:spTree>
    <p:extLst>
      <p:ext uri="{BB962C8B-B14F-4D97-AF65-F5344CB8AC3E}">
        <p14:creationId xmlns:p14="http://schemas.microsoft.com/office/powerpoint/2010/main" val="3494946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E5619-99DF-979D-934C-57014C2CE8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CC3F50-12B5-F501-D686-7A35557FA3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5DE31E-7834-DFA5-33EC-1FDF3EDA1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29FBA9-2DF6-3547-A405-C4D860488FAF}"/>
              </a:ext>
            </a:extLst>
          </p:cNvPr>
          <p:cNvSpPr>
            <a:spLocks noGrp="1"/>
          </p:cNvSpPr>
          <p:nvPr>
            <p:ph type="dt" sz="half" idx="10"/>
          </p:nvPr>
        </p:nvSpPr>
        <p:spPr/>
        <p:txBody>
          <a:bodyPr/>
          <a:lstStyle/>
          <a:p>
            <a:fld id="{AA694D4B-C3DF-4095-8763-0F41D2B63533}" type="datetimeFigureOut">
              <a:rPr lang="en-US" smtClean="0"/>
              <a:t>2/21/2024</a:t>
            </a:fld>
            <a:endParaRPr lang="en-US"/>
          </a:p>
        </p:txBody>
      </p:sp>
      <p:sp>
        <p:nvSpPr>
          <p:cNvPr id="6" name="Footer Placeholder 5">
            <a:extLst>
              <a:ext uri="{FF2B5EF4-FFF2-40B4-BE49-F238E27FC236}">
                <a16:creationId xmlns:a16="http://schemas.microsoft.com/office/drawing/2014/main" id="{A1342586-31D5-F7F9-C69C-73313D99F4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87AC2D-C810-BD25-D6E1-E0712528FA80}"/>
              </a:ext>
            </a:extLst>
          </p:cNvPr>
          <p:cNvSpPr>
            <a:spLocks noGrp="1"/>
          </p:cNvSpPr>
          <p:nvPr>
            <p:ph type="sldNum" sz="quarter" idx="12"/>
          </p:nvPr>
        </p:nvSpPr>
        <p:spPr/>
        <p:txBody>
          <a:bodyPr/>
          <a:lstStyle/>
          <a:p>
            <a:fld id="{8DA21C3D-67B9-490D-B837-8423B93209DD}" type="slidenum">
              <a:rPr lang="en-US" smtClean="0"/>
              <a:t>‹#›</a:t>
            </a:fld>
            <a:endParaRPr lang="en-US"/>
          </a:p>
        </p:txBody>
      </p:sp>
    </p:spTree>
    <p:extLst>
      <p:ext uri="{BB962C8B-B14F-4D97-AF65-F5344CB8AC3E}">
        <p14:creationId xmlns:p14="http://schemas.microsoft.com/office/powerpoint/2010/main" val="113171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BBBF-A1F2-AE41-FBE3-851AF6CA45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4ECFD3-9673-9FAA-F0C5-B6B441445F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260EB8-82F7-495D-759C-1EE67D4CE5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42B8FB-F99C-8696-C8EE-CE438CD617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AF5189-E75B-8A85-A72A-F01C21E879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DF337E-9243-CA2E-6CE1-2530656C429D}"/>
              </a:ext>
            </a:extLst>
          </p:cNvPr>
          <p:cNvSpPr>
            <a:spLocks noGrp="1"/>
          </p:cNvSpPr>
          <p:nvPr>
            <p:ph type="dt" sz="half" idx="10"/>
          </p:nvPr>
        </p:nvSpPr>
        <p:spPr/>
        <p:txBody>
          <a:bodyPr/>
          <a:lstStyle/>
          <a:p>
            <a:fld id="{AA694D4B-C3DF-4095-8763-0F41D2B63533}" type="datetimeFigureOut">
              <a:rPr lang="en-US" smtClean="0"/>
              <a:t>2/21/2024</a:t>
            </a:fld>
            <a:endParaRPr lang="en-US"/>
          </a:p>
        </p:txBody>
      </p:sp>
      <p:sp>
        <p:nvSpPr>
          <p:cNvPr id="8" name="Footer Placeholder 7">
            <a:extLst>
              <a:ext uri="{FF2B5EF4-FFF2-40B4-BE49-F238E27FC236}">
                <a16:creationId xmlns:a16="http://schemas.microsoft.com/office/drawing/2014/main" id="{EBA6457B-A904-3C8F-5908-42D22B4D76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39EAAB-F799-00DC-EB17-D19E7710DEE5}"/>
              </a:ext>
            </a:extLst>
          </p:cNvPr>
          <p:cNvSpPr>
            <a:spLocks noGrp="1"/>
          </p:cNvSpPr>
          <p:nvPr>
            <p:ph type="sldNum" sz="quarter" idx="12"/>
          </p:nvPr>
        </p:nvSpPr>
        <p:spPr/>
        <p:txBody>
          <a:bodyPr/>
          <a:lstStyle/>
          <a:p>
            <a:fld id="{8DA21C3D-67B9-490D-B837-8423B93209DD}" type="slidenum">
              <a:rPr lang="en-US" smtClean="0"/>
              <a:t>‹#›</a:t>
            </a:fld>
            <a:endParaRPr lang="en-US"/>
          </a:p>
        </p:txBody>
      </p:sp>
    </p:spTree>
    <p:extLst>
      <p:ext uri="{BB962C8B-B14F-4D97-AF65-F5344CB8AC3E}">
        <p14:creationId xmlns:p14="http://schemas.microsoft.com/office/powerpoint/2010/main" val="1453337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80CFF-783F-1ED9-1992-E47645B7CE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D4DB5E-54CE-A049-4192-FD367EB64CEB}"/>
              </a:ext>
            </a:extLst>
          </p:cNvPr>
          <p:cNvSpPr>
            <a:spLocks noGrp="1"/>
          </p:cNvSpPr>
          <p:nvPr>
            <p:ph type="dt" sz="half" idx="10"/>
          </p:nvPr>
        </p:nvSpPr>
        <p:spPr/>
        <p:txBody>
          <a:bodyPr/>
          <a:lstStyle/>
          <a:p>
            <a:fld id="{AA694D4B-C3DF-4095-8763-0F41D2B63533}" type="datetimeFigureOut">
              <a:rPr lang="en-US" smtClean="0"/>
              <a:t>2/21/2024</a:t>
            </a:fld>
            <a:endParaRPr lang="en-US"/>
          </a:p>
        </p:txBody>
      </p:sp>
      <p:sp>
        <p:nvSpPr>
          <p:cNvPr id="4" name="Footer Placeholder 3">
            <a:extLst>
              <a:ext uri="{FF2B5EF4-FFF2-40B4-BE49-F238E27FC236}">
                <a16:creationId xmlns:a16="http://schemas.microsoft.com/office/drawing/2014/main" id="{C9F0F2C2-077D-30C1-C8FE-281C7140A9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76995A-0F88-9016-F19B-DCFCF8BB4CAA}"/>
              </a:ext>
            </a:extLst>
          </p:cNvPr>
          <p:cNvSpPr>
            <a:spLocks noGrp="1"/>
          </p:cNvSpPr>
          <p:nvPr>
            <p:ph type="sldNum" sz="quarter" idx="12"/>
          </p:nvPr>
        </p:nvSpPr>
        <p:spPr/>
        <p:txBody>
          <a:bodyPr/>
          <a:lstStyle/>
          <a:p>
            <a:fld id="{8DA21C3D-67B9-490D-B837-8423B93209DD}" type="slidenum">
              <a:rPr lang="en-US" smtClean="0"/>
              <a:t>‹#›</a:t>
            </a:fld>
            <a:endParaRPr lang="en-US"/>
          </a:p>
        </p:txBody>
      </p:sp>
    </p:spTree>
    <p:extLst>
      <p:ext uri="{BB962C8B-B14F-4D97-AF65-F5344CB8AC3E}">
        <p14:creationId xmlns:p14="http://schemas.microsoft.com/office/powerpoint/2010/main" val="1834795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481A92-2859-96AF-167F-4B884481AD59}"/>
              </a:ext>
            </a:extLst>
          </p:cNvPr>
          <p:cNvSpPr>
            <a:spLocks noGrp="1"/>
          </p:cNvSpPr>
          <p:nvPr>
            <p:ph type="dt" sz="half" idx="10"/>
          </p:nvPr>
        </p:nvSpPr>
        <p:spPr/>
        <p:txBody>
          <a:bodyPr/>
          <a:lstStyle/>
          <a:p>
            <a:fld id="{AA694D4B-C3DF-4095-8763-0F41D2B63533}" type="datetimeFigureOut">
              <a:rPr lang="en-US" smtClean="0"/>
              <a:t>2/21/2024</a:t>
            </a:fld>
            <a:endParaRPr lang="en-US"/>
          </a:p>
        </p:txBody>
      </p:sp>
      <p:sp>
        <p:nvSpPr>
          <p:cNvPr id="3" name="Footer Placeholder 2">
            <a:extLst>
              <a:ext uri="{FF2B5EF4-FFF2-40B4-BE49-F238E27FC236}">
                <a16:creationId xmlns:a16="http://schemas.microsoft.com/office/drawing/2014/main" id="{902A4E87-901C-120C-1DC4-CB1069E6B7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BB0FFB-D509-7779-9EB1-0C36D55A4E16}"/>
              </a:ext>
            </a:extLst>
          </p:cNvPr>
          <p:cNvSpPr>
            <a:spLocks noGrp="1"/>
          </p:cNvSpPr>
          <p:nvPr>
            <p:ph type="sldNum" sz="quarter" idx="12"/>
          </p:nvPr>
        </p:nvSpPr>
        <p:spPr/>
        <p:txBody>
          <a:bodyPr/>
          <a:lstStyle/>
          <a:p>
            <a:fld id="{8DA21C3D-67B9-490D-B837-8423B93209DD}" type="slidenum">
              <a:rPr lang="en-US" smtClean="0"/>
              <a:t>‹#›</a:t>
            </a:fld>
            <a:endParaRPr lang="en-US"/>
          </a:p>
        </p:txBody>
      </p:sp>
    </p:spTree>
    <p:extLst>
      <p:ext uri="{BB962C8B-B14F-4D97-AF65-F5344CB8AC3E}">
        <p14:creationId xmlns:p14="http://schemas.microsoft.com/office/powerpoint/2010/main" val="102851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A4862-621D-E129-3F4A-FBFA6C50AA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D23FBA-EF56-B940-80B3-1D96F878EB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AB380C-9E22-D5B8-EFC9-ECC72BB322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0499D7-7BBD-D8F8-91AB-D9981852D15F}"/>
              </a:ext>
            </a:extLst>
          </p:cNvPr>
          <p:cNvSpPr>
            <a:spLocks noGrp="1"/>
          </p:cNvSpPr>
          <p:nvPr>
            <p:ph type="dt" sz="half" idx="10"/>
          </p:nvPr>
        </p:nvSpPr>
        <p:spPr/>
        <p:txBody>
          <a:bodyPr/>
          <a:lstStyle/>
          <a:p>
            <a:fld id="{AA694D4B-C3DF-4095-8763-0F41D2B63533}" type="datetimeFigureOut">
              <a:rPr lang="en-US" smtClean="0"/>
              <a:t>2/21/2024</a:t>
            </a:fld>
            <a:endParaRPr lang="en-US"/>
          </a:p>
        </p:txBody>
      </p:sp>
      <p:sp>
        <p:nvSpPr>
          <p:cNvPr id="6" name="Footer Placeholder 5">
            <a:extLst>
              <a:ext uri="{FF2B5EF4-FFF2-40B4-BE49-F238E27FC236}">
                <a16:creationId xmlns:a16="http://schemas.microsoft.com/office/drawing/2014/main" id="{FDBA9C89-C3F6-BDC7-A940-FF0F796566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1AA8DC-1A13-3692-2E28-1F93A4D0AF44}"/>
              </a:ext>
            </a:extLst>
          </p:cNvPr>
          <p:cNvSpPr>
            <a:spLocks noGrp="1"/>
          </p:cNvSpPr>
          <p:nvPr>
            <p:ph type="sldNum" sz="quarter" idx="12"/>
          </p:nvPr>
        </p:nvSpPr>
        <p:spPr/>
        <p:txBody>
          <a:bodyPr/>
          <a:lstStyle/>
          <a:p>
            <a:fld id="{8DA21C3D-67B9-490D-B837-8423B93209DD}" type="slidenum">
              <a:rPr lang="en-US" smtClean="0"/>
              <a:t>‹#›</a:t>
            </a:fld>
            <a:endParaRPr lang="en-US"/>
          </a:p>
        </p:txBody>
      </p:sp>
    </p:spTree>
    <p:extLst>
      <p:ext uri="{BB962C8B-B14F-4D97-AF65-F5344CB8AC3E}">
        <p14:creationId xmlns:p14="http://schemas.microsoft.com/office/powerpoint/2010/main" val="1070893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879CE-8036-DDFB-69D2-B9CC14BD7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CA39F9-C657-8D65-A45E-CCF1C1E29F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F18ED7-A3B1-2DE8-72DC-CB31AA28AA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56BD7D-797C-3EDF-938D-BAEBC5CA9EF2}"/>
              </a:ext>
            </a:extLst>
          </p:cNvPr>
          <p:cNvSpPr>
            <a:spLocks noGrp="1"/>
          </p:cNvSpPr>
          <p:nvPr>
            <p:ph type="dt" sz="half" idx="10"/>
          </p:nvPr>
        </p:nvSpPr>
        <p:spPr/>
        <p:txBody>
          <a:bodyPr/>
          <a:lstStyle/>
          <a:p>
            <a:fld id="{AA694D4B-C3DF-4095-8763-0F41D2B63533}" type="datetimeFigureOut">
              <a:rPr lang="en-US" smtClean="0"/>
              <a:t>2/21/2024</a:t>
            </a:fld>
            <a:endParaRPr lang="en-US"/>
          </a:p>
        </p:txBody>
      </p:sp>
      <p:sp>
        <p:nvSpPr>
          <p:cNvPr id="6" name="Footer Placeholder 5">
            <a:extLst>
              <a:ext uri="{FF2B5EF4-FFF2-40B4-BE49-F238E27FC236}">
                <a16:creationId xmlns:a16="http://schemas.microsoft.com/office/drawing/2014/main" id="{AC562C30-71A4-D5A9-D99A-5F6B01A9F2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EC730B-7AE3-4E4C-A88A-41651F6AB523}"/>
              </a:ext>
            </a:extLst>
          </p:cNvPr>
          <p:cNvSpPr>
            <a:spLocks noGrp="1"/>
          </p:cNvSpPr>
          <p:nvPr>
            <p:ph type="sldNum" sz="quarter" idx="12"/>
          </p:nvPr>
        </p:nvSpPr>
        <p:spPr/>
        <p:txBody>
          <a:bodyPr/>
          <a:lstStyle/>
          <a:p>
            <a:fld id="{8DA21C3D-67B9-490D-B837-8423B93209DD}" type="slidenum">
              <a:rPr lang="en-US" smtClean="0"/>
              <a:t>‹#›</a:t>
            </a:fld>
            <a:endParaRPr lang="en-US"/>
          </a:p>
        </p:txBody>
      </p:sp>
    </p:spTree>
    <p:extLst>
      <p:ext uri="{BB962C8B-B14F-4D97-AF65-F5344CB8AC3E}">
        <p14:creationId xmlns:p14="http://schemas.microsoft.com/office/powerpoint/2010/main" val="2470359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4932A4-066A-90E7-C581-2B348B9A76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81C69E-0D6D-9C43-E503-FAED55EFB1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7B95C-55A2-98CD-8680-73203230B8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94D4B-C3DF-4095-8763-0F41D2B63533}" type="datetimeFigureOut">
              <a:rPr lang="en-US" smtClean="0"/>
              <a:t>2/21/2024</a:t>
            </a:fld>
            <a:endParaRPr lang="en-US"/>
          </a:p>
        </p:txBody>
      </p:sp>
      <p:sp>
        <p:nvSpPr>
          <p:cNvPr id="5" name="Footer Placeholder 4">
            <a:extLst>
              <a:ext uri="{FF2B5EF4-FFF2-40B4-BE49-F238E27FC236}">
                <a16:creationId xmlns:a16="http://schemas.microsoft.com/office/drawing/2014/main" id="{BAF1FA38-19BC-3FEF-0EA6-E2611F8F79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E2084A-7795-8E8F-A260-F54DF52406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21C3D-67B9-490D-B837-8423B93209DD}" type="slidenum">
              <a:rPr lang="en-US" smtClean="0"/>
              <a:t>‹#›</a:t>
            </a:fld>
            <a:endParaRPr lang="en-US"/>
          </a:p>
        </p:txBody>
      </p:sp>
    </p:spTree>
    <p:extLst>
      <p:ext uri="{BB962C8B-B14F-4D97-AF65-F5344CB8AC3E}">
        <p14:creationId xmlns:p14="http://schemas.microsoft.com/office/powerpoint/2010/main" val="1634290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2A25-04FA-E5F7-CE0B-66108F9B9F16}"/>
              </a:ext>
            </a:extLst>
          </p:cNvPr>
          <p:cNvSpPr>
            <a:spLocks noGrp="1"/>
          </p:cNvSpPr>
          <p:nvPr>
            <p:ph type="ctrTitle"/>
          </p:nvPr>
        </p:nvSpPr>
        <p:spPr/>
        <p:txBody>
          <a:bodyPr/>
          <a:lstStyle/>
          <a:p>
            <a:r>
              <a:rPr lang="en-US"/>
              <a:t>Federated Learning</a:t>
            </a:r>
          </a:p>
        </p:txBody>
      </p:sp>
      <p:sp>
        <p:nvSpPr>
          <p:cNvPr id="3" name="Subtitle 2">
            <a:extLst>
              <a:ext uri="{FF2B5EF4-FFF2-40B4-BE49-F238E27FC236}">
                <a16:creationId xmlns:a16="http://schemas.microsoft.com/office/drawing/2014/main" id="{B5E52573-8290-4CFD-023C-3EF48F94D267}"/>
              </a:ext>
            </a:extLst>
          </p:cNvPr>
          <p:cNvSpPr>
            <a:spLocks noGrp="1"/>
          </p:cNvSpPr>
          <p:nvPr>
            <p:ph type="subTitle" idx="1"/>
          </p:nvPr>
        </p:nvSpPr>
        <p:spPr/>
        <p:txBody>
          <a:bodyPr/>
          <a:lstStyle/>
          <a:p>
            <a:r>
              <a:rPr lang="en-US"/>
              <a:t>20/2/2024</a:t>
            </a:r>
          </a:p>
        </p:txBody>
      </p:sp>
    </p:spTree>
    <p:extLst>
      <p:ext uri="{BB962C8B-B14F-4D97-AF65-F5344CB8AC3E}">
        <p14:creationId xmlns:p14="http://schemas.microsoft.com/office/powerpoint/2010/main" val="1750808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F680-1ED7-B148-5567-557F492F627D}"/>
              </a:ext>
            </a:extLst>
          </p:cNvPr>
          <p:cNvSpPr>
            <a:spLocks noGrp="1"/>
          </p:cNvSpPr>
          <p:nvPr>
            <p:ph type="title"/>
          </p:nvPr>
        </p:nvSpPr>
        <p:spPr>
          <a:xfrm>
            <a:off x="838200" y="1065601"/>
            <a:ext cx="10515600" cy="759574"/>
          </a:xfrm>
        </p:spPr>
        <p:txBody>
          <a:bodyPr>
            <a:normAutofit fontScale="90000"/>
          </a:bodyPr>
          <a:lstStyle/>
          <a:p>
            <a:r>
              <a:rPr lang="en-US"/>
              <a:t>3. Thực nghiệm</a:t>
            </a:r>
            <a:br>
              <a:rPr lang="en-US"/>
            </a:br>
            <a:endParaRPr lang="en-US"/>
          </a:p>
        </p:txBody>
      </p:sp>
      <p:sp>
        <p:nvSpPr>
          <p:cNvPr id="5" name="Content Placeholder 4">
            <a:extLst>
              <a:ext uri="{FF2B5EF4-FFF2-40B4-BE49-F238E27FC236}">
                <a16:creationId xmlns:a16="http://schemas.microsoft.com/office/drawing/2014/main" id="{CE1E86B2-C1FB-624F-D99F-22EF3A937427}"/>
              </a:ext>
            </a:extLst>
          </p:cNvPr>
          <p:cNvSpPr>
            <a:spLocks noGrp="1"/>
          </p:cNvSpPr>
          <p:nvPr>
            <p:ph idx="1"/>
          </p:nvPr>
        </p:nvSpPr>
        <p:spPr>
          <a:xfrm>
            <a:off x="838200" y="1552755"/>
            <a:ext cx="10515600" cy="5115464"/>
          </a:xfrm>
        </p:spPr>
        <p:txBody>
          <a:bodyPr>
            <a:normAutofit/>
          </a:bodyPr>
          <a:lstStyle/>
          <a:p>
            <a:pPr marL="0" indent="0">
              <a:buNone/>
            </a:pPr>
            <a:r>
              <a:rPr lang="en-US" sz="2000"/>
              <a:t>Alpha = 1</a:t>
            </a:r>
          </a:p>
          <a:p>
            <a:pPr marL="0" indent="0">
              <a:buNone/>
            </a:pPr>
            <a:endParaRPr lang="en-US"/>
          </a:p>
        </p:txBody>
      </p:sp>
      <p:pic>
        <p:nvPicPr>
          <p:cNvPr id="4" name="Picture 3">
            <a:extLst>
              <a:ext uri="{FF2B5EF4-FFF2-40B4-BE49-F238E27FC236}">
                <a16:creationId xmlns:a16="http://schemas.microsoft.com/office/drawing/2014/main" id="{473EA5B2-5DB7-6251-B07C-CA786360D9C1}"/>
              </a:ext>
            </a:extLst>
          </p:cNvPr>
          <p:cNvPicPr>
            <a:picLocks noChangeAspect="1"/>
          </p:cNvPicPr>
          <p:nvPr/>
        </p:nvPicPr>
        <p:blipFill>
          <a:blip r:embed="rId2"/>
          <a:stretch>
            <a:fillRect/>
          </a:stretch>
        </p:blipFill>
        <p:spPr>
          <a:xfrm>
            <a:off x="2189018" y="1630171"/>
            <a:ext cx="9035503" cy="4729458"/>
          </a:xfrm>
          <a:prstGeom prst="rect">
            <a:avLst/>
          </a:prstGeom>
        </p:spPr>
      </p:pic>
    </p:spTree>
    <p:extLst>
      <p:ext uri="{BB962C8B-B14F-4D97-AF65-F5344CB8AC3E}">
        <p14:creationId xmlns:p14="http://schemas.microsoft.com/office/powerpoint/2010/main" val="3609071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F680-1ED7-B148-5567-557F492F627D}"/>
              </a:ext>
            </a:extLst>
          </p:cNvPr>
          <p:cNvSpPr>
            <a:spLocks noGrp="1"/>
          </p:cNvSpPr>
          <p:nvPr>
            <p:ph type="title"/>
          </p:nvPr>
        </p:nvSpPr>
        <p:spPr>
          <a:xfrm>
            <a:off x="838200" y="1065601"/>
            <a:ext cx="10515600" cy="759574"/>
          </a:xfrm>
        </p:spPr>
        <p:txBody>
          <a:bodyPr>
            <a:normAutofit fontScale="90000"/>
          </a:bodyPr>
          <a:lstStyle/>
          <a:p>
            <a:r>
              <a:rPr lang="en-US"/>
              <a:t>3. Thực nghiệm</a:t>
            </a:r>
            <a:br>
              <a:rPr lang="en-US"/>
            </a:br>
            <a:endParaRPr lang="en-US"/>
          </a:p>
        </p:txBody>
      </p:sp>
      <p:sp>
        <p:nvSpPr>
          <p:cNvPr id="5" name="Content Placeholder 4">
            <a:extLst>
              <a:ext uri="{FF2B5EF4-FFF2-40B4-BE49-F238E27FC236}">
                <a16:creationId xmlns:a16="http://schemas.microsoft.com/office/drawing/2014/main" id="{CE1E86B2-C1FB-624F-D99F-22EF3A937427}"/>
              </a:ext>
            </a:extLst>
          </p:cNvPr>
          <p:cNvSpPr>
            <a:spLocks noGrp="1"/>
          </p:cNvSpPr>
          <p:nvPr>
            <p:ph idx="1"/>
          </p:nvPr>
        </p:nvSpPr>
        <p:spPr>
          <a:xfrm>
            <a:off x="838200" y="1552755"/>
            <a:ext cx="10515600" cy="5115464"/>
          </a:xfrm>
        </p:spPr>
        <p:txBody>
          <a:bodyPr>
            <a:normAutofit/>
          </a:bodyPr>
          <a:lstStyle/>
          <a:p>
            <a:pPr marL="0" indent="0">
              <a:buNone/>
            </a:pPr>
            <a:r>
              <a:rPr lang="en-US" sz="2000"/>
              <a:t>Alpha = 1</a:t>
            </a:r>
          </a:p>
          <a:p>
            <a:pPr marL="0" indent="0">
              <a:buNone/>
            </a:pPr>
            <a:endParaRPr lang="en-US"/>
          </a:p>
        </p:txBody>
      </p:sp>
      <p:pic>
        <p:nvPicPr>
          <p:cNvPr id="4" name="Picture 3">
            <a:extLst>
              <a:ext uri="{FF2B5EF4-FFF2-40B4-BE49-F238E27FC236}">
                <a16:creationId xmlns:a16="http://schemas.microsoft.com/office/drawing/2014/main" id="{DEDE2230-194E-FA27-D51A-B04440CD6E33}"/>
              </a:ext>
            </a:extLst>
          </p:cNvPr>
          <p:cNvPicPr>
            <a:picLocks noChangeAspect="1"/>
          </p:cNvPicPr>
          <p:nvPr/>
        </p:nvPicPr>
        <p:blipFill>
          <a:blip r:embed="rId2"/>
          <a:stretch>
            <a:fillRect/>
          </a:stretch>
        </p:blipFill>
        <p:spPr>
          <a:xfrm>
            <a:off x="366642" y="1836264"/>
            <a:ext cx="11348030" cy="4831955"/>
          </a:xfrm>
          <a:prstGeom prst="rect">
            <a:avLst/>
          </a:prstGeom>
        </p:spPr>
      </p:pic>
    </p:spTree>
    <p:extLst>
      <p:ext uri="{BB962C8B-B14F-4D97-AF65-F5344CB8AC3E}">
        <p14:creationId xmlns:p14="http://schemas.microsoft.com/office/powerpoint/2010/main" val="1702518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F680-1ED7-B148-5567-557F492F627D}"/>
              </a:ext>
            </a:extLst>
          </p:cNvPr>
          <p:cNvSpPr>
            <a:spLocks noGrp="1"/>
          </p:cNvSpPr>
          <p:nvPr>
            <p:ph type="title"/>
          </p:nvPr>
        </p:nvSpPr>
        <p:spPr>
          <a:xfrm>
            <a:off x="838200" y="1065601"/>
            <a:ext cx="10515600" cy="759574"/>
          </a:xfrm>
        </p:spPr>
        <p:txBody>
          <a:bodyPr>
            <a:normAutofit fontScale="90000"/>
          </a:bodyPr>
          <a:lstStyle/>
          <a:p>
            <a:r>
              <a:rPr lang="en-US"/>
              <a:t>3. Thực nghiệm</a:t>
            </a:r>
            <a:br>
              <a:rPr lang="en-US"/>
            </a:br>
            <a:endParaRPr lang="en-US"/>
          </a:p>
        </p:txBody>
      </p:sp>
      <p:sp>
        <p:nvSpPr>
          <p:cNvPr id="5" name="Content Placeholder 4">
            <a:extLst>
              <a:ext uri="{FF2B5EF4-FFF2-40B4-BE49-F238E27FC236}">
                <a16:creationId xmlns:a16="http://schemas.microsoft.com/office/drawing/2014/main" id="{CE1E86B2-C1FB-624F-D99F-22EF3A937427}"/>
              </a:ext>
            </a:extLst>
          </p:cNvPr>
          <p:cNvSpPr>
            <a:spLocks noGrp="1"/>
          </p:cNvSpPr>
          <p:nvPr>
            <p:ph idx="1"/>
          </p:nvPr>
        </p:nvSpPr>
        <p:spPr>
          <a:xfrm>
            <a:off x="838200" y="1552755"/>
            <a:ext cx="10515600" cy="5115464"/>
          </a:xfrm>
        </p:spPr>
        <p:txBody>
          <a:bodyPr>
            <a:normAutofit/>
          </a:bodyPr>
          <a:lstStyle/>
          <a:p>
            <a:pPr marL="0" indent="0">
              <a:buNone/>
            </a:pPr>
            <a:r>
              <a:rPr lang="en-US" sz="2000"/>
              <a:t>Alpha = 10</a:t>
            </a:r>
          </a:p>
          <a:p>
            <a:pPr marL="0" indent="0">
              <a:buNone/>
            </a:pPr>
            <a:endParaRPr lang="en-US"/>
          </a:p>
        </p:txBody>
      </p:sp>
      <p:pic>
        <p:nvPicPr>
          <p:cNvPr id="4" name="Picture 3">
            <a:extLst>
              <a:ext uri="{FF2B5EF4-FFF2-40B4-BE49-F238E27FC236}">
                <a16:creationId xmlns:a16="http://schemas.microsoft.com/office/drawing/2014/main" id="{B2560773-0B70-BC65-4AEA-8380D6463FD5}"/>
              </a:ext>
            </a:extLst>
          </p:cNvPr>
          <p:cNvPicPr>
            <a:picLocks noChangeAspect="1"/>
          </p:cNvPicPr>
          <p:nvPr/>
        </p:nvPicPr>
        <p:blipFill>
          <a:blip r:embed="rId2"/>
          <a:stretch>
            <a:fillRect/>
          </a:stretch>
        </p:blipFill>
        <p:spPr>
          <a:xfrm>
            <a:off x="1978136" y="1987566"/>
            <a:ext cx="7784700" cy="4091079"/>
          </a:xfrm>
          <a:prstGeom prst="rect">
            <a:avLst/>
          </a:prstGeom>
        </p:spPr>
      </p:pic>
    </p:spTree>
    <p:extLst>
      <p:ext uri="{BB962C8B-B14F-4D97-AF65-F5344CB8AC3E}">
        <p14:creationId xmlns:p14="http://schemas.microsoft.com/office/powerpoint/2010/main" val="3715609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F680-1ED7-B148-5567-557F492F627D}"/>
              </a:ext>
            </a:extLst>
          </p:cNvPr>
          <p:cNvSpPr>
            <a:spLocks noGrp="1"/>
          </p:cNvSpPr>
          <p:nvPr>
            <p:ph type="title"/>
          </p:nvPr>
        </p:nvSpPr>
        <p:spPr>
          <a:xfrm>
            <a:off x="838200" y="1065601"/>
            <a:ext cx="10515600" cy="759574"/>
          </a:xfrm>
        </p:spPr>
        <p:txBody>
          <a:bodyPr>
            <a:normAutofit fontScale="90000"/>
          </a:bodyPr>
          <a:lstStyle/>
          <a:p>
            <a:r>
              <a:rPr lang="en-US"/>
              <a:t>3. Thực nghiệm</a:t>
            </a:r>
            <a:br>
              <a:rPr lang="en-US"/>
            </a:br>
            <a:endParaRPr lang="en-US"/>
          </a:p>
        </p:txBody>
      </p:sp>
      <p:sp>
        <p:nvSpPr>
          <p:cNvPr id="5" name="Content Placeholder 4">
            <a:extLst>
              <a:ext uri="{FF2B5EF4-FFF2-40B4-BE49-F238E27FC236}">
                <a16:creationId xmlns:a16="http://schemas.microsoft.com/office/drawing/2014/main" id="{CE1E86B2-C1FB-624F-D99F-22EF3A937427}"/>
              </a:ext>
            </a:extLst>
          </p:cNvPr>
          <p:cNvSpPr>
            <a:spLocks noGrp="1"/>
          </p:cNvSpPr>
          <p:nvPr>
            <p:ph idx="1"/>
          </p:nvPr>
        </p:nvSpPr>
        <p:spPr>
          <a:xfrm>
            <a:off x="838200" y="1552755"/>
            <a:ext cx="10515600" cy="5115464"/>
          </a:xfrm>
        </p:spPr>
        <p:txBody>
          <a:bodyPr>
            <a:normAutofit/>
          </a:bodyPr>
          <a:lstStyle/>
          <a:p>
            <a:pPr marL="0" indent="0">
              <a:buNone/>
            </a:pPr>
            <a:r>
              <a:rPr lang="en-US" sz="2000"/>
              <a:t>Alpha = 10</a:t>
            </a:r>
          </a:p>
          <a:p>
            <a:pPr marL="0" indent="0">
              <a:buNone/>
            </a:pPr>
            <a:endParaRPr lang="en-US"/>
          </a:p>
        </p:txBody>
      </p:sp>
      <p:pic>
        <p:nvPicPr>
          <p:cNvPr id="6" name="Picture 5">
            <a:extLst>
              <a:ext uri="{FF2B5EF4-FFF2-40B4-BE49-F238E27FC236}">
                <a16:creationId xmlns:a16="http://schemas.microsoft.com/office/drawing/2014/main" id="{0810DECD-C38D-6EA0-B97E-C191117E2BDD}"/>
              </a:ext>
            </a:extLst>
          </p:cNvPr>
          <p:cNvPicPr>
            <a:picLocks noChangeAspect="1"/>
          </p:cNvPicPr>
          <p:nvPr/>
        </p:nvPicPr>
        <p:blipFill>
          <a:blip r:embed="rId2"/>
          <a:stretch>
            <a:fillRect/>
          </a:stretch>
        </p:blipFill>
        <p:spPr>
          <a:xfrm>
            <a:off x="923636" y="1945247"/>
            <a:ext cx="10584873" cy="4507005"/>
          </a:xfrm>
          <a:prstGeom prst="rect">
            <a:avLst/>
          </a:prstGeom>
        </p:spPr>
      </p:pic>
    </p:spTree>
    <p:extLst>
      <p:ext uri="{BB962C8B-B14F-4D97-AF65-F5344CB8AC3E}">
        <p14:creationId xmlns:p14="http://schemas.microsoft.com/office/powerpoint/2010/main" val="663901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F680-1ED7-B148-5567-557F492F627D}"/>
              </a:ext>
            </a:extLst>
          </p:cNvPr>
          <p:cNvSpPr>
            <a:spLocks noGrp="1"/>
          </p:cNvSpPr>
          <p:nvPr>
            <p:ph type="title"/>
          </p:nvPr>
        </p:nvSpPr>
        <p:spPr>
          <a:xfrm>
            <a:off x="838200" y="1065601"/>
            <a:ext cx="10515600" cy="759574"/>
          </a:xfrm>
        </p:spPr>
        <p:txBody>
          <a:bodyPr>
            <a:normAutofit fontScale="90000"/>
          </a:bodyPr>
          <a:lstStyle/>
          <a:p>
            <a:r>
              <a:rPr lang="en-US"/>
              <a:t>3. Thực nghiệm</a:t>
            </a:r>
            <a:br>
              <a:rPr lang="en-US"/>
            </a:br>
            <a:endParaRPr lang="en-US"/>
          </a:p>
        </p:txBody>
      </p:sp>
      <p:sp>
        <p:nvSpPr>
          <p:cNvPr id="5" name="Content Placeholder 4">
            <a:extLst>
              <a:ext uri="{FF2B5EF4-FFF2-40B4-BE49-F238E27FC236}">
                <a16:creationId xmlns:a16="http://schemas.microsoft.com/office/drawing/2014/main" id="{CE1E86B2-C1FB-624F-D99F-22EF3A937427}"/>
              </a:ext>
            </a:extLst>
          </p:cNvPr>
          <p:cNvSpPr>
            <a:spLocks noGrp="1"/>
          </p:cNvSpPr>
          <p:nvPr>
            <p:ph idx="1"/>
          </p:nvPr>
        </p:nvSpPr>
        <p:spPr>
          <a:xfrm>
            <a:off x="838200" y="1552755"/>
            <a:ext cx="10515600" cy="5115464"/>
          </a:xfrm>
        </p:spPr>
        <p:txBody>
          <a:bodyPr>
            <a:normAutofit/>
          </a:bodyPr>
          <a:lstStyle/>
          <a:p>
            <a:pPr marL="0" indent="0">
              <a:buNone/>
            </a:pPr>
            <a:r>
              <a:rPr lang="en-US" sz="2000"/>
              <a:t>Alpha = 1000</a:t>
            </a:r>
          </a:p>
          <a:p>
            <a:pPr marL="0" indent="0">
              <a:buNone/>
            </a:pPr>
            <a:endParaRPr lang="en-US"/>
          </a:p>
        </p:txBody>
      </p:sp>
      <p:pic>
        <p:nvPicPr>
          <p:cNvPr id="4" name="Picture 3">
            <a:extLst>
              <a:ext uri="{FF2B5EF4-FFF2-40B4-BE49-F238E27FC236}">
                <a16:creationId xmlns:a16="http://schemas.microsoft.com/office/drawing/2014/main" id="{E9289F36-DADF-E20F-9E8D-AD981611A0EF}"/>
              </a:ext>
            </a:extLst>
          </p:cNvPr>
          <p:cNvPicPr>
            <a:picLocks noChangeAspect="1"/>
          </p:cNvPicPr>
          <p:nvPr/>
        </p:nvPicPr>
        <p:blipFill>
          <a:blip r:embed="rId2"/>
          <a:stretch>
            <a:fillRect/>
          </a:stretch>
        </p:blipFill>
        <p:spPr>
          <a:xfrm>
            <a:off x="1773382" y="1943426"/>
            <a:ext cx="9250962" cy="4914574"/>
          </a:xfrm>
          <a:prstGeom prst="rect">
            <a:avLst/>
          </a:prstGeom>
        </p:spPr>
      </p:pic>
    </p:spTree>
    <p:extLst>
      <p:ext uri="{BB962C8B-B14F-4D97-AF65-F5344CB8AC3E}">
        <p14:creationId xmlns:p14="http://schemas.microsoft.com/office/powerpoint/2010/main" val="2370612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F680-1ED7-B148-5567-557F492F627D}"/>
              </a:ext>
            </a:extLst>
          </p:cNvPr>
          <p:cNvSpPr>
            <a:spLocks noGrp="1"/>
          </p:cNvSpPr>
          <p:nvPr>
            <p:ph type="title"/>
          </p:nvPr>
        </p:nvSpPr>
        <p:spPr>
          <a:xfrm>
            <a:off x="838200" y="1065601"/>
            <a:ext cx="10515600" cy="759574"/>
          </a:xfrm>
        </p:spPr>
        <p:txBody>
          <a:bodyPr>
            <a:normAutofit fontScale="90000"/>
          </a:bodyPr>
          <a:lstStyle/>
          <a:p>
            <a:r>
              <a:rPr lang="en-US"/>
              <a:t>3. Thực nghiệm</a:t>
            </a:r>
            <a:br>
              <a:rPr lang="en-US"/>
            </a:br>
            <a:endParaRPr lang="en-US"/>
          </a:p>
        </p:txBody>
      </p:sp>
      <p:sp>
        <p:nvSpPr>
          <p:cNvPr id="5" name="Content Placeholder 4">
            <a:extLst>
              <a:ext uri="{FF2B5EF4-FFF2-40B4-BE49-F238E27FC236}">
                <a16:creationId xmlns:a16="http://schemas.microsoft.com/office/drawing/2014/main" id="{CE1E86B2-C1FB-624F-D99F-22EF3A937427}"/>
              </a:ext>
            </a:extLst>
          </p:cNvPr>
          <p:cNvSpPr>
            <a:spLocks noGrp="1"/>
          </p:cNvSpPr>
          <p:nvPr>
            <p:ph idx="1"/>
          </p:nvPr>
        </p:nvSpPr>
        <p:spPr>
          <a:xfrm>
            <a:off x="838200" y="1552755"/>
            <a:ext cx="10515600" cy="5115464"/>
          </a:xfrm>
        </p:spPr>
        <p:txBody>
          <a:bodyPr>
            <a:normAutofit/>
          </a:bodyPr>
          <a:lstStyle/>
          <a:p>
            <a:pPr marL="0" indent="0">
              <a:buNone/>
            </a:pPr>
            <a:r>
              <a:rPr lang="en-US" sz="2000"/>
              <a:t>Alpha = 1000</a:t>
            </a:r>
          </a:p>
          <a:p>
            <a:pPr marL="0" indent="0">
              <a:buNone/>
            </a:pPr>
            <a:endParaRPr lang="en-US"/>
          </a:p>
        </p:txBody>
      </p:sp>
      <p:pic>
        <p:nvPicPr>
          <p:cNvPr id="4" name="Picture 3">
            <a:extLst>
              <a:ext uri="{FF2B5EF4-FFF2-40B4-BE49-F238E27FC236}">
                <a16:creationId xmlns:a16="http://schemas.microsoft.com/office/drawing/2014/main" id="{704000A0-7E51-E6A3-0AA2-F4BD385F6C75}"/>
              </a:ext>
            </a:extLst>
          </p:cNvPr>
          <p:cNvPicPr>
            <a:picLocks noChangeAspect="1"/>
          </p:cNvPicPr>
          <p:nvPr/>
        </p:nvPicPr>
        <p:blipFill>
          <a:blip r:embed="rId2"/>
          <a:stretch>
            <a:fillRect/>
          </a:stretch>
        </p:blipFill>
        <p:spPr>
          <a:xfrm>
            <a:off x="599209" y="1825175"/>
            <a:ext cx="10993582" cy="4681032"/>
          </a:xfrm>
          <a:prstGeom prst="rect">
            <a:avLst/>
          </a:prstGeom>
        </p:spPr>
      </p:pic>
    </p:spTree>
    <p:extLst>
      <p:ext uri="{BB962C8B-B14F-4D97-AF65-F5344CB8AC3E}">
        <p14:creationId xmlns:p14="http://schemas.microsoft.com/office/powerpoint/2010/main" val="4044885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F680-1ED7-B148-5567-557F492F627D}"/>
              </a:ext>
            </a:extLst>
          </p:cNvPr>
          <p:cNvSpPr>
            <a:spLocks noGrp="1"/>
          </p:cNvSpPr>
          <p:nvPr>
            <p:ph type="title"/>
          </p:nvPr>
        </p:nvSpPr>
        <p:spPr>
          <a:xfrm>
            <a:off x="838200" y="1065601"/>
            <a:ext cx="10515600" cy="759574"/>
          </a:xfrm>
        </p:spPr>
        <p:txBody>
          <a:bodyPr>
            <a:normAutofit fontScale="90000"/>
          </a:bodyPr>
          <a:lstStyle/>
          <a:p>
            <a:r>
              <a:rPr lang="en-US"/>
              <a:t>3. Thực nghiệm</a:t>
            </a:r>
            <a:br>
              <a:rPr lang="en-US"/>
            </a:br>
            <a:endParaRPr lang="en-US"/>
          </a:p>
        </p:txBody>
      </p:sp>
      <p:sp>
        <p:nvSpPr>
          <p:cNvPr id="5" name="Content Placeholder 4">
            <a:extLst>
              <a:ext uri="{FF2B5EF4-FFF2-40B4-BE49-F238E27FC236}">
                <a16:creationId xmlns:a16="http://schemas.microsoft.com/office/drawing/2014/main" id="{CE1E86B2-C1FB-624F-D99F-22EF3A937427}"/>
              </a:ext>
            </a:extLst>
          </p:cNvPr>
          <p:cNvSpPr>
            <a:spLocks noGrp="1"/>
          </p:cNvSpPr>
          <p:nvPr>
            <p:ph idx="1"/>
          </p:nvPr>
        </p:nvSpPr>
        <p:spPr>
          <a:xfrm>
            <a:off x="838200" y="1552755"/>
            <a:ext cx="10515600" cy="5115464"/>
          </a:xfrm>
        </p:spPr>
        <p:txBody>
          <a:bodyPr>
            <a:normAutofit/>
          </a:bodyPr>
          <a:lstStyle/>
          <a:p>
            <a:pPr marL="0" indent="0">
              <a:buNone/>
            </a:pPr>
            <a:r>
              <a:rPr lang="en-US" sz="2000"/>
              <a:t>Alpha = 0.1 trên MNIST</a:t>
            </a:r>
          </a:p>
          <a:p>
            <a:pPr marL="0" indent="0">
              <a:buNone/>
            </a:pPr>
            <a:endParaRPr lang="en-US"/>
          </a:p>
        </p:txBody>
      </p:sp>
      <p:pic>
        <p:nvPicPr>
          <p:cNvPr id="3" name="Picture 2" descr="A group of blue and white bars">
            <a:extLst>
              <a:ext uri="{FF2B5EF4-FFF2-40B4-BE49-F238E27FC236}">
                <a16:creationId xmlns:a16="http://schemas.microsoft.com/office/drawing/2014/main" id="{7D7BC4C4-76D5-C5C8-093C-F3C83BF8E8C5}"/>
              </a:ext>
            </a:extLst>
          </p:cNvPr>
          <p:cNvPicPr>
            <a:picLocks noChangeAspect="1"/>
          </p:cNvPicPr>
          <p:nvPr/>
        </p:nvPicPr>
        <p:blipFill>
          <a:blip r:embed="rId2"/>
          <a:stretch>
            <a:fillRect/>
          </a:stretch>
        </p:blipFill>
        <p:spPr>
          <a:xfrm>
            <a:off x="1327727" y="1948829"/>
            <a:ext cx="9331036" cy="4595735"/>
          </a:xfrm>
          <a:prstGeom prst="rect">
            <a:avLst/>
          </a:prstGeom>
        </p:spPr>
      </p:pic>
    </p:spTree>
    <p:extLst>
      <p:ext uri="{BB962C8B-B14F-4D97-AF65-F5344CB8AC3E}">
        <p14:creationId xmlns:p14="http://schemas.microsoft.com/office/powerpoint/2010/main" val="2115747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F680-1ED7-B148-5567-557F492F627D}"/>
              </a:ext>
            </a:extLst>
          </p:cNvPr>
          <p:cNvSpPr>
            <a:spLocks noGrp="1"/>
          </p:cNvSpPr>
          <p:nvPr>
            <p:ph type="title"/>
          </p:nvPr>
        </p:nvSpPr>
        <p:spPr>
          <a:xfrm>
            <a:off x="838200" y="1065601"/>
            <a:ext cx="10515600" cy="759574"/>
          </a:xfrm>
        </p:spPr>
        <p:txBody>
          <a:bodyPr>
            <a:normAutofit fontScale="90000"/>
          </a:bodyPr>
          <a:lstStyle/>
          <a:p>
            <a:r>
              <a:rPr lang="en-US"/>
              <a:t>3. Thực nghiệm</a:t>
            </a:r>
            <a:br>
              <a:rPr lang="en-US"/>
            </a:br>
            <a:endParaRPr lang="en-US"/>
          </a:p>
        </p:txBody>
      </p:sp>
      <p:sp>
        <p:nvSpPr>
          <p:cNvPr id="5" name="Content Placeholder 4">
            <a:extLst>
              <a:ext uri="{FF2B5EF4-FFF2-40B4-BE49-F238E27FC236}">
                <a16:creationId xmlns:a16="http://schemas.microsoft.com/office/drawing/2014/main" id="{CE1E86B2-C1FB-624F-D99F-22EF3A937427}"/>
              </a:ext>
            </a:extLst>
          </p:cNvPr>
          <p:cNvSpPr>
            <a:spLocks noGrp="1"/>
          </p:cNvSpPr>
          <p:nvPr>
            <p:ph idx="1"/>
          </p:nvPr>
        </p:nvSpPr>
        <p:spPr>
          <a:xfrm>
            <a:off x="838200" y="1552755"/>
            <a:ext cx="10515600" cy="5115464"/>
          </a:xfrm>
        </p:spPr>
        <p:txBody>
          <a:bodyPr>
            <a:normAutofit/>
          </a:bodyPr>
          <a:lstStyle/>
          <a:p>
            <a:pPr marL="0" indent="0">
              <a:buNone/>
            </a:pPr>
            <a:r>
              <a:rPr lang="en-US" sz="2000"/>
              <a:t>Alpha = 0.1 trên MNIST</a:t>
            </a:r>
          </a:p>
          <a:p>
            <a:pPr marL="0" indent="0">
              <a:buNone/>
            </a:pPr>
            <a:endParaRPr lang="en-US"/>
          </a:p>
        </p:txBody>
      </p:sp>
      <p:pic>
        <p:nvPicPr>
          <p:cNvPr id="6" name="Picture 5">
            <a:extLst>
              <a:ext uri="{FF2B5EF4-FFF2-40B4-BE49-F238E27FC236}">
                <a16:creationId xmlns:a16="http://schemas.microsoft.com/office/drawing/2014/main" id="{31CEF58E-7CF0-5B37-36F2-16666F9C2B2B}"/>
              </a:ext>
            </a:extLst>
          </p:cNvPr>
          <p:cNvPicPr>
            <a:picLocks noChangeAspect="1"/>
          </p:cNvPicPr>
          <p:nvPr/>
        </p:nvPicPr>
        <p:blipFill>
          <a:blip r:embed="rId2"/>
          <a:stretch>
            <a:fillRect/>
          </a:stretch>
        </p:blipFill>
        <p:spPr>
          <a:xfrm>
            <a:off x="1777712" y="1981848"/>
            <a:ext cx="9465138" cy="4790143"/>
          </a:xfrm>
          <a:prstGeom prst="rect">
            <a:avLst/>
          </a:prstGeom>
        </p:spPr>
      </p:pic>
    </p:spTree>
    <p:extLst>
      <p:ext uri="{BB962C8B-B14F-4D97-AF65-F5344CB8AC3E}">
        <p14:creationId xmlns:p14="http://schemas.microsoft.com/office/powerpoint/2010/main" val="3867700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F680-1ED7-B148-5567-557F492F627D}"/>
              </a:ext>
            </a:extLst>
          </p:cNvPr>
          <p:cNvSpPr>
            <a:spLocks noGrp="1"/>
          </p:cNvSpPr>
          <p:nvPr>
            <p:ph type="title"/>
          </p:nvPr>
        </p:nvSpPr>
        <p:spPr>
          <a:xfrm>
            <a:off x="838200" y="1065601"/>
            <a:ext cx="10515600" cy="759574"/>
          </a:xfrm>
        </p:spPr>
        <p:txBody>
          <a:bodyPr>
            <a:normAutofit fontScale="90000"/>
          </a:bodyPr>
          <a:lstStyle/>
          <a:p>
            <a:r>
              <a:rPr lang="en-US"/>
              <a:t>3. Thực nghiệm</a:t>
            </a:r>
            <a:br>
              <a:rPr lang="en-US"/>
            </a:br>
            <a:endParaRPr lang="en-US"/>
          </a:p>
        </p:txBody>
      </p:sp>
      <p:sp>
        <p:nvSpPr>
          <p:cNvPr id="5" name="Content Placeholder 4">
            <a:extLst>
              <a:ext uri="{FF2B5EF4-FFF2-40B4-BE49-F238E27FC236}">
                <a16:creationId xmlns:a16="http://schemas.microsoft.com/office/drawing/2014/main" id="{CE1E86B2-C1FB-624F-D99F-22EF3A937427}"/>
              </a:ext>
            </a:extLst>
          </p:cNvPr>
          <p:cNvSpPr>
            <a:spLocks noGrp="1"/>
          </p:cNvSpPr>
          <p:nvPr>
            <p:ph idx="1"/>
          </p:nvPr>
        </p:nvSpPr>
        <p:spPr>
          <a:xfrm>
            <a:off x="838200" y="1552755"/>
            <a:ext cx="10515600" cy="5115464"/>
          </a:xfrm>
        </p:spPr>
        <p:txBody>
          <a:bodyPr>
            <a:normAutofit/>
          </a:bodyPr>
          <a:lstStyle/>
          <a:p>
            <a:pPr marL="0" indent="0">
              <a:buNone/>
            </a:pPr>
            <a:r>
              <a:rPr lang="en-US" sz="2000"/>
              <a:t>Kết luận:</a:t>
            </a:r>
          </a:p>
          <a:p>
            <a:pPr>
              <a:buFontTx/>
              <a:buChar char="-"/>
            </a:pPr>
            <a:r>
              <a:rPr lang="en-US" sz="2000"/>
              <a:t>Các case thực nghiệm chưa cho thấy sự khác biệt giữa các strategy trên biểu đồ, tuy nhiên con số thực tế cho thấy FedImp tốt hơn FedAvg và kém hơn một chút so với Strategy mới.</a:t>
            </a:r>
          </a:p>
          <a:p>
            <a:pPr>
              <a:buFontTx/>
              <a:buChar char="-"/>
            </a:pPr>
            <a:r>
              <a:rPr lang="en-US" sz="2000"/>
              <a:t>Strategy mới ít giật hơn</a:t>
            </a:r>
          </a:p>
          <a:p>
            <a:pPr>
              <a:buFontTx/>
              <a:buChar char="-"/>
            </a:pPr>
            <a:r>
              <a:rPr lang="en-US" sz="2000"/>
              <a:t>Mô hình vẫn quá đơn giản nên chưa thể hiện được sự ảnh hưởng của dữ liệu Non-IID</a:t>
            </a:r>
          </a:p>
          <a:p>
            <a:pPr>
              <a:buFontTx/>
              <a:buChar char="-"/>
            </a:pPr>
            <a:r>
              <a:rPr lang="en-US" sz="2000"/>
              <a:t>Vẫn cần thực nghiệm thêm</a:t>
            </a:r>
          </a:p>
        </p:txBody>
      </p:sp>
    </p:spTree>
    <p:extLst>
      <p:ext uri="{BB962C8B-B14F-4D97-AF65-F5344CB8AC3E}">
        <p14:creationId xmlns:p14="http://schemas.microsoft.com/office/powerpoint/2010/main" val="3091837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F680-1ED7-B148-5567-557F492F627D}"/>
              </a:ext>
            </a:extLst>
          </p:cNvPr>
          <p:cNvSpPr>
            <a:spLocks noGrp="1"/>
          </p:cNvSpPr>
          <p:nvPr>
            <p:ph type="title"/>
          </p:nvPr>
        </p:nvSpPr>
        <p:spPr>
          <a:xfrm>
            <a:off x="838200" y="1065601"/>
            <a:ext cx="10515600" cy="759574"/>
          </a:xfrm>
        </p:spPr>
        <p:txBody>
          <a:bodyPr>
            <a:normAutofit fontScale="90000"/>
          </a:bodyPr>
          <a:lstStyle/>
          <a:p>
            <a:r>
              <a:rPr lang="en-US"/>
              <a:t>4. Một số ý tưởng khác</a:t>
            </a:r>
            <a:br>
              <a:rPr lang="en-US"/>
            </a:br>
            <a:endParaRPr lang="en-US"/>
          </a:p>
        </p:txBody>
      </p:sp>
      <p:sp>
        <p:nvSpPr>
          <p:cNvPr id="5" name="Content Placeholder 4">
            <a:extLst>
              <a:ext uri="{FF2B5EF4-FFF2-40B4-BE49-F238E27FC236}">
                <a16:creationId xmlns:a16="http://schemas.microsoft.com/office/drawing/2014/main" id="{CE1E86B2-C1FB-624F-D99F-22EF3A937427}"/>
              </a:ext>
            </a:extLst>
          </p:cNvPr>
          <p:cNvSpPr>
            <a:spLocks noGrp="1"/>
          </p:cNvSpPr>
          <p:nvPr>
            <p:ph idx="1"/>
          </p:nvPr>
        </p:nvSpPr>
        <p:spPr>
          <a:xfrm>
            <a:off x="838200" y="1552755"/>
            <a:ext cx="10515600" cy="5115464"/>
          </a:xfrm>
        </p:spPr>
        <p:txBody>
          <a:bodyPr>
            <a:normAutofit/>
          </a:bodyPr>
          <a:lstStyle/>
          <a:p>
            <a:pPr>
              <a:buFontTx/>
              <a:buChar char="-"/>
            </a:pPr>
            <a:r>
              <a:rPr lang="en-US" sz="2000"/>
              <a:t>Sử dụng các chỉ số đánh giá mô hình để đánh giá client -&gt; có thể được dùng trong quá trình chọn mô hình ở các bước sau</a:t>
            </a:r>
          </a:p>
          <a:p>
            <a:pPr>
              <a:buFontTx/>
              <a:buChar char="-"/>
            </a:pPr>
            <a:r>
              <a:rPr lang="en-US" sz="2000"/>
              <a:t>Điều chỉnh lại cách tính trọng số phù hợp hơn</a:t>
            </a:r>
          </a:p>
          <a:p>
            <a:pPr>
              <a:buFontTx/>
              <a:buChar char="-"/>
            </a:pPr>
            <a:r>
              <a:rPr lang="en-US" sz="2000"/>
              <a:t>Áp dụng TradaBoost …</a:t>
            </a:r>
          </a:p>
        </p:txBody>
      </p:sp>
    </p:spTree>
    <p:extLst>
      <p:ext uri="{BB962C8B-B14F-4D97-AF65-F5344CB8AC3E}">
        <p14:creationId xmlns:p14="http://schemas.microsoft.com/office/powerpoint/2010/main" val="1032494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F83DB-34B5-435C-4902-EBFD823B4EF3}"/>
              </a:ext>
            </a:extLst>
          </p:cNvPr>
          <p:cNvSpPr>
            <a:spLocks noGrp="1"/>
          </p:cNvSpPr>
          <p:nvPr>
            <p:ph type="title"/>
          </p:nvPr>
        </p:nvSpPr>
        <p:spPr/>
        <p:txBody>
          <a:bodyPr/>
          <a:lstStyle/>
          <a:p>
            <a:r>
              <a:rPr lang="en-US"/>
              <a:t>Xử lý vấn đề Non-IID</a:t>
            </a:r>
          </a:p>
        </p:txBody>
      </p:sp>
      <p:sp>
        <p:nvSpPr>
          <p:cNvPr id="3" name="Content Placeholder 2">
            <a:extLst>
              <a:ext uri="{FF2B5EF4-FFF2-40B4-BE49-F238E27FC236}">
                <a16:creationId xmlns:a16="http://schemas.microsoft.com/office/drawing/2014/main" id="{45535AD6-627E-A298-9D32-A757D8E97DB6}"/>
              </a:ext>
            </a:extLst>
          </p:cNvPr>
          <p:cNvSpPr>
            <a:spLocks noGrp="1"/>
          </p:cNvSpPr>
          <p:nvPr>
            <p:ph idx="1"/>
          </p:nvPr>
        </p:nvSpPr>
        <p:spPr/>
        <p:txBody>
          <a:bodyPr/>
          <a:lstStyle/>
          <a:p>
            <a:pPr marL="514350" indent="-514350">
              <a:buAutoNum type="arabicPeriod"/>
            </a:pPr>
            <a:r>
              <a:rPr lang="en-US"/>
              <a:t>FedImp</a:t>
            </a:r>
          </a:p>
          <a:p>
            <a:pPr marL="514350" indent="-514350">
              <a:buAutoNum type="arabicPeriod"/>
            </a:pPr>
            <a:r>
              <a:rPr lang="en-US"/>
              <a:t>Strategy mới áp dụng việc đánh trọng số dựa trên đánh giá các mô hình</a:t>
            </a:r>
          </a:p>
          <a:p>
            <a:pPr marL="514350" indent="-514350">
              <a:buAutoNum type="arabicPeriod"/>
            </a:pPr>
            <a:r>
              <a:rPr lang="en-US"/>
              <a:t>Thực nghiệm</a:t>
            </a:r>
          </a:p>
          <a:p>
            <a:pPr marL="514350" indent="-514350">
              <a:buAutoNum type="arabicPeriod"/>
            </a:pPr>
            <a:r>
              <a:rPr lang="en-US"/>
              <a:t>Một số ý tưởng khác</a:t>
            </a:r>
          </a:p>
        </p:txBody>
      </p:sp>
    </p:spTree>
    <p:extLst>
      <p:ext uri="{BB962C8B-B14F-4D97-AF65-F5344CB8AC3E}">
        <p14:creationId xmlns:p14="http://schemas.microsoft.com/office/powerpoint/2010/main" val="4114728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CF680-1ED7-B148-5567-557F492F627D}"/>
              </a:ext>
            </a:extLst>
          </p:cNvPr>
          <p:cNvSpPr>
            <a:spLocks noGrp="1"/>
          </p:cNvSpPr>
          <p:nvPr>
            <p:ph type="title"/>
          </p:nvPr>
        </p:nvSpPr>
        <p:spPr>
          <a:xfrm>
            <a:off x="838200" y="365125"/>
            <a:ext cx="10515600" cy="1325563"/>
          </a:xfrm>
        </p:spPr>
        <p:txBody>
          <a:bodyPr>
            <a:normAutofit/>
          </a:bodyPr>
          <a:lstStyle/>
          <a:p>
            <a:r>
              <a:rPr lang="en-US" sz="4200"/>
              <a:t>Straggler Effect</a:t>
            </a:r>
            <a:br>
              <a:rPr lang="en-US" sz="4200"/>
            </a:br>
            <a:endParaRPr lang="en-US" sz="4200"/>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CE1E86B2-C1FB-624F-D99F-22EF3A937427}"/>
              </a:ext>
            </a:extLst>
          </p:cNvPr>
          <p:cNvSpPr>
            <a:spLocks noGrp="1"/>
          </p:cNvSpPr>
          <p:nvPr>
            <p:ph idx="1"/>
          </p:nvPr>
        </p:nvSpPr>
        <p:spPr>
          <a:xfrm>
            <a:off x="838200" y="1929384"/>
            <a:ext cx="10515600" cy="4251960"/>
          </a:xfrm>
        </p:spPr>
        <p:txBody>
          <a:bodyPr>
            <a:normAutofit/>
          </a:bodyPr>
          <a:lstStyle/>
          <a:p>
            <a:pPr marL="514350" indent="-514350">
              <a:buAutoNum type="arabicPeriod"/>
            </a:pPr>
            <a:r>
              <a:rPr lang="en-US" sz="2200"/>
              <a:t>Thuật toán gốc</a:t>
            </a:r>
          </a:p>
          <a:p>
            <a:pPr marL="514350" indent="-514350">
              <a:buAutoNum type="arabicPeriod"/>
            </a:pPr>
            <a:r>
              <a:rPr lang="en-US" sz="2200"/>
              <a:t>Đề xuất cải tiến</a:t>
            </a:r>
          </a:p>
          <a:p>
            <a:pPr marL="514350" indent="-514350">
              <a:buAutoNum type="arabicPeriod"/>
            </a:pPr>
            <a:r>
              <a:rPr lang="en-US" sz="2200"/>
              <a:t>Thực nghiệm (nếu có)</a:t>
            </a:r>
          </a:p>
          <a:p>
            <a:pPr marL="514350" indent="-514350">
              <a:buAutoNum type="arabicPeriod"/>
            </a:pPr>
            <a:endParaRPr lang="en-US" sz="2200"/>
          </a:p>
          <a:p>
            <a:pPr marL="0" indent="0">
              <a:buNone/>
            </a:pPr>
            <a:endParaRPr lang="en-US" sz="2200"/>
          </a:p>
        </p:txBody>
      </p:sp>
    </p:spTree>
    <p:extLst>
      <p:ext uri="{BB962C8B-B14F-4D97-AF65-F5344CB8AC3E}">
        <p14:creationId xmlns:p14="http://schemas.microsoft.com/office/powerpoint/2010/main" val="4024948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CF680-1ED7-B148-5567-557F492F627D}"/>
              </a:ext>
            </a:extLst>
          </p:cNvPr>
          <p:cNvSpPr>
            <a:spLocks noGrp="1"/>
          </p:cNvSpPr>
          <p:nvPr>
            <p:ph type="title"/>
          </p:nvPr>
        </p:nvSpPr>
        <p:spPr>
          <a:xfrm>
            <a:off x="838200" y="365125"/>
            <a:ext cx="10515600" cy="1325563"/>
          </a:xfrm>
        </p:spPr>
        <p:txBody>
          <a:bodyPr>
            <a:normAutofit/>
          </a:bodyPr>
          <a:lstStyle/>
          <a:p>
            <a:pPr marL="514350" indent="-514350">
              <a:buAutoNum type="arabicPeriod"/>
            </a:pPr>
            <a:r>
              <a:rPr lang="en-US" sz="5400"/>
              <a:t>Vấn đề của thuật toán gốc</a:t>
            </a:r>
          </a:p>
        </p:txBody>
      </p:sp>
      <p:sp>
        <p:nvSpPr>
          <p:cNvPr id="1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CE1E86B2-C1FB-624F-D99F-22EF3A937427}"/>
              </a:ext>
            </a:extLst>
          </p:cNvPr>
          <p:cNvSpPr>
            <a:spLocks noGrp="1"/>
          </p:cNvSpPr>
          <p:nvPr>
            <p:ph idx="1"/>
          </p:nvPr>
        </p:nvSpPr>
        <p:spPr>
          <a:xfrm>
            <a:off x="838200" y="1929384"/>
            <a:ext cx="10515600" cy="4251960"/>
          </a:xfrm>
        </p:spPr>
        <p:txBody>
          <a:bodyPr>
            <a:normAutofit/>
          </a:bodyPr>
          <a:lstStyle/>
          <a:p>
            <a:pPr>
              <a:buFontTx/>
              <a:buChar char="-"/>
            </a:pPr>
            <a:r>
              <a:rPr lang="en-US" sz="2200"/>
              <a:t>Clusterhead được chọn cố định ngay từ ban đầu và không thay đổi xuyên suốt thời gian huấn luyện</a:t>
            </a:r>
          </a:p>
          <a:p>
            <a:pPr>
              <a:buFontTx/>
              <a:buChar char="-"/>
            </a:pPr>
            <a:r>
              <a:rPr lang="en-US" sz="2200"/>
              <a:t>Không chứng minh được rằng liệu việc các client gửi mô hình cho clusterhead này có phải là tối ưu hay không</a:t>
            </a:r>
          </a:p>
          <a:p>
            <a:pPr marL="0" indent="0">
              <a:buNone/>
            </a:pPr>
            <a:endParaRPr lang="en-US" sz="2200"/>
          </a:p>
        </p:txBody>
      </p:sp>
    </p:spTree>
    <p:extLst>
      <p:ext uri="{BB962C8B-B14F-4D97-AF65-F5344CB8AC3E}">
        <p14:creationId xmlns:p14="http://schemas.microsoft.com/office/powerpoint/2010/main" val="3838279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CF680-1ED7-B148-5567-557F492F627D}"/>
              </a:ext>
            </a:extLst>
          </p:cNvPr>
          <p:cNvSpPr>
            <a:spLocks noGrp="1"/>
          </p:cNvSpPr>
          <p:nvPr>
            <p:ph type="title"/>
          </p:nvPr>
        </p:nvSpPr>
        <p:spPr>
          <a:xfrm>
            <a:off x="572493" y="238539"/>
            <a:ext cx="11018520" cy="1434415"/>
          </a:xfrm>
        </p:spPr>
        <p:txBody>
          <a:bodyPr anchor="b">
            <a:normAutofit/>
          </a:bodyPr>
          <a:lstStyle/>
          <a:p>
            <a:pPr marL="514350" indent="-514350">
              <a:buAutoNum type="arabicPeriod"/>
            </a:pPr>
            <a:r>
              <a:rPr lang="en-US" sz="5400"/>
              <a:t>Vấn đề của thuật toán gốc</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CE1E86B2-C1FB-624F-D99F-22EF3A937427}"/>
              </a:ext>
            </a:extLst>
          </p:cNvPr>
          <p:cNvSpPr>
            <a:spLocks noGrp="1"/>
          </p:cNvSpPr>
          <p:nvPr>
            <p:ph idx="1"/>
          </p:nvPr>
        </p:nvSpPr>
        <p:spPr>
          <a:xfrm>
            <a:off x="572493" y="2071316"/>
            <a:ext cx="6713552" cy="4119172"/>
          </a:xfrm>
        </p:spPr>
        <p:txBody>
          <a:bodyPr anchor="t">
            <a:normAutofit/>
          </a:bodyPr>
          <a:lstStyle/>
          <a:p>
            <a:pPr>
              <a:buFontTx/>
              <a:buChar char="-"/>
            </a:pPr>
            <a:r>
              <a:rPr lang="en-US" sz="2200"/>
              <a:t>Clusterhead được chọn cố định ngay từ ban đầu và không thay đổi xuyên suốt thời gian huấn luyện</a:t>
            </a:r>
          </a:p>
          <a:p>
            <a:pPr>
              <a:buFontTx/>
              <a:buChar char="-"/>
            </a:pPr>
            <a:r>
              <a:rPr lang="en-US" sz="2200"/>
              <a:t>Không chứng minh được rằng liệu việc các client gửi mô hình cho clusterhead này có phải là tối ưu hay không</a:t>
            </a:r>
          </a:p>
          <a:p>
            <a:pPr>
              <a:buFontTx/>
              <a:buChar char="-"/>
            </a:pPr>
            <a:r>
              <a:rPr lang="en-US" sz="2200"/>
              <a:t>Thuật toán Reinforcement Learning cần thời gian để cải thiện </a:t>
            </a:r>
          </a:p>
          <a:p>
            <a:pPr marL="0" indent="0">
              <a:buNone/>
            </a:pPr>
            <a:r>
              <a:rPr lang="en-US" sz="2200"/>
              <a:t>vấn đề Straggler Effect chứ không thực sự tốt từ đầu</a:t>
            </a:r>
          </a:p>
          <a:p>
            <a:pPr marL="0" indent="0">
              <a:buNone/>
            </a:pPr>
            <a:endParaRPr lang="en-US" sz="2200"/>
          </a:p>
          <a:p>
            <a:pPr marL="0" indent="0">
              <a:buNone/>
            </a:pPr>
            <a:endParaRPr lang="en-US" sz="2200"/>
          </a:p>
        </p:txBody>
      </p:sp>
      <p:pic>
        <p:nvPicPr>
          <p:cNvPr id="3" name="Content Placeholder 3">
            <a:extLst>
              <a:ext uri="{FF2B5EF4-FFF2-40B4-BE49-F238E27FC236}">
                <a16:creationId xmlns:a16="http://schemas.microsoft.com/office/drawing/2014/main" id="{C9FA45A0-BEDD-AE8B-537A-0551B8A7CA49}"/>
              </a:ext>
            </a:extLst>
          </p:cNvPr>
          <p:cNvPicPr>
            <a:picLocks noChangeAspect="1"/>
          </p:cNvPicPr>
          <p:nvPr/>
        </p:nvPicPr>
        <p:blipFill rotWithShape="1">
          <a:blip r:embed="rId2"/>
          <a:srcRect l="14679" r="5231" b="1"/>
          <a:stretch/>
        </p:blipFill>
        <p:spPr>
          <a:xfrm>
            <a:off x="7675658" y="2093976"/>
            <a:ext cx="3941064" cy="4096512"/>
          </a:xfrm>
          <a:prstGeom prst="rect">
            <a:avLst/>
          </a:prstGeom>
        </p:spPr>
      </p:pic>
    </p:spTree>
    <p:extLst>
      <p:ext uri="{BB962C8B-B14F-4D97-AF65-F5344CB8AC3E}">
        <p14:creationId xmlns:p14="http://schemas.microsoft.com/office/powerpoint/2010/main" val="173988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CF680-1ED7-B148-5567-557F492F627D}"/>
              </a:ext>
            </a:extLst>
          </p:cNvPr>
          <p:cNvSpPr>
            <a:spLocks noGrp="1"/>
          </p:cNvSpPr>
          <p:nvPr>
            <p:ph type="title"/>
          </p:nvPr>
        </p:nvSpPr>
        <p:spPr>
          <a:xfrm>
            <a:off x="572493" y="238539"/>
            <a:ext cx="11018520" cy="1434415"/>
          </a:xfrm>
        </p:spPr>
        <p:txBody>
          <a:bodyPr anchor="b">
            <a:normAutofit/>
          </a:bodyPr>
          <a:lstStyle/>
          <a:p>
            <a:pPr marL="514350" indent="-514350">
              <a:buAutoNum type="arabicPeriod"/>
            </a:pPr>
            <a:r>
              <a:rPr lang="en-US" sz="5400"/>
              <a:t>Vấn đề của thuật toán gốc</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CE1E86B2-C1FB-624F-D99F-22EF3A937427}"/>
              </a:ext>
            </a:extLst>
          </p:cNvPr>
          <p:cNvSpPr>
            <a:spLocks noGrp="1"/>
          </p:cNvSpPr>
          <p:nvPr>
            <p:ph idx="1"/>
          </p:nvPr>
        </p:nvSpPr>
        <p:spPr>
          <a:xfrm>
            <a:off x="572493" y="2071316"/>
            <a:ext cx="6713552" cy="4119172"/>
          </a:xfrm>
        </p:spPr>
        <p:txBody>
          <a:bodyPr anchor="t">
            <a:normAutofit/>
          </a:bodyPr>
          <a:lstStyle/>
          <a:p>
            <a:pPr>
              <a:buFontTx/>
              <a:buChar char="-"/>
            </a:pPr>
            <a:r>
              <a:rPr lang="en-US" sz="2200"/>
              <a:t>Clusterhead được chọn cố định ngay từ ban đầu và không thay đổi xuyên suốt thời gian huấn luyện</a:t>
            </a:r>
          </a:p>
          <a:p>
            <a:pPr>
              <a:buFontTx/>
              <a:buChar char="-"/>
            </a:pPr>
            <a:r>
              <a:rPr lang="en-US" sz="2200"/>
              <a:t>Không chứng minh được rằng liệu việc các client gửi mô hình cho clusterhead này có phải là tối ưu hay không</a:t>
            </a:r>
          </a:p>
          <a:p>
            <a:pPr>
              <a:buFontTx/>
              <a:buChar char="-"/>
            </a:pPr>
            <a:r>
              <a:rPr lang="en-US" sz="2200"/>
              <a:t>Thuật toán Reinforcement Learning cần thời gian để cải thiện </a:t>
            </a:r>
          </a:p>
          <a:p>
            <a:pPr marL="0" indent="0">
              <a:buNone/>
            </a:pPr>
            <a:r>
              <a:rPr lang="en-US" sz="2200"/>
              <a:t>vấn đề Straggler Effect chứ không thực sự tốt từ đầu</a:t>
            </a:r>
          </a:p>
          <a:p>
            <a:pPr marL="0" indent="0">
              <a:buNone/>
            </a:pPr>
            <a:endParaRPr lang="en-US" sz="2200"/>
          </a:p>
          <a:p>
            <a:pPr marL="0" indent="0">
              <a:buNone/>
            </a:pPr>
            <a:endParaRPr lang="en-US" sz="2200"/>
          </a:p>
        </p:txBody>
      </p:sp>
      <p:pic>
        <p:nvPicPr>
          <p:cNvPr id="3" name="Content Placeholder 3">
            <a:extLst>
              <a:ext uri="{FF2B5EF4-FFF2-40B4-BE49-F238E27FC236}">
                <a16:creationId xmlns:a16="http://schemas.microsoft.com/office/drawing/2014/main" id="{C9FA45A0-BEDD-AE8B-537A-0551B8A7CA49}"/>
              </a:ext>
            </a:extLst>
          </p:cNvPr>
          <p:cNvPicPr>
            <a:picLocks noChangeAspect="1"/>
          </p:cNvPicPr>
          <p:nvPr/>
        </p:nvPicPr>
        <p:blipFill rotWithShape="1">
          <a:blip r:embed="rId2"/>
          <a:srcRect l="14679" r="5231" b="1"/>
          <a:stretch/>
        </p:blipFill>
        <p:spPr>
          <a:xfrm>
            <a:off x="7583055" y="2093976"/>
            <a:ext cx="4033667" cy="4096512"/>
          </a:xfrm>
          <a:prstGeom prst="rect">
            <a:avLst/>
          </a:prstGeom>
        </p:spPr>
      </p:pic>
    </p:spTree>
    <p:extLst>
      <p:ext uri="{BB962C8B-B14F-4D97-AF65-F5344CB8AC3E}">
        <p14:creationId xmlns:p14="http://schemas.microsoft.com/office/powerpoint/2010/main" val="1880779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CF680-1ED7-B148-5567-557F492F627D}"/>
              </a:ext>
            </a:extLst>
          </p:cNvPr>
          <p:cNvSpPr>
            <a:spLocks noGrp="1"/>
          </p:cNvSpPr>
          <p:nvPr>
            <p:ph type="title"/>
          </p:nvPr>
        </p:nvSpPr>
        <p:spPr>
          <a:xfrm>
            <a:off x="572493" y="238539"/>
            <a:ext cx="11018520" cy="1434415"/>
          </a:xfrm>
        </p:spPr>
        <p:txBody>
          <a:bodyPr anchor="b">
            <a:normAutofit/>
          </a:bodyPr>
          <a:lstStyle/>
          <a:p>
            <a:r>
              <a:rPr lang="en-US" sz="5400"/>
              <a:t>2. Đề xuất cải tiến</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CE1E86B2-C1FB-624F-D99F-22EF3A937427}"/>
              </a:ext>
            </a:extLst>
          </p:cNvPr>
          <p:cNvSpPr>
            <a:spLocks noGrp="1"/>
          </p:cNvSpPr>
          <p:nvPr>
            <p:ph idx="1"/>
          </p:nvPr>
        </p:nvSpPr>
        <p:spPr>
          <a:xfrm>
            <a:off x="572493" y="2071316"/>
            <a:ext cx="10518002" cy="4119172"/>
          </a:xfrm>
        </p:spPr>
        <p:txBody>
          <a:bodyPr anchor="t">
            <a:normAutofit/>
          </a:bodyPr>
          <a:lstStyle/>
          <a:p>
            <a:pPr marL="0" indent="0">
              <a:buNone/>
            </a:pPr>
            <a:r>
              <a:rPr lang="en-US" sz="2200"/>
              <a:t>Đề xuất 1: Vẫn thực hiện phân cụm tuy nhiên các clusterhead sẽ được chọn riêng biệt ở mỗi round sao cho tối ưu được thời gian huấn luyện và truyền thông</a:t>
            </a:r>
          </a:p>
          <a:p>
            <a:pPr marL="0" indent="0">
              <a:buNone/>
            </a:pPr>
            <a:r>
              <a:rPr lang="en-US" sz="2200"/>
              <a:t> </a:t>
            </a:r>
          </a:p>
          <a:p>
            <a:pPr marL="0" indent="0">
              <a:buNone/>
            </a:pPr>
            <a:endParaRPr lang="en-US" sz="2200"/>
          </a:p>
        </p:txBody>
      </p:sp>
    </p:spTree>
    <p:extLst>
      <p:ext uri="{BB962C8B-B14F-4D97-AF65-F5344CB8AC3E}">
        <p14:creationId xmlns:p14="http://schemas.microsoft.com/office/powerpoint/2010/main" val="2051911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CF680-1ED7-B148-5567-557F492F627D}"/>
              </a:ext>
            </a:extLst>
          </p:cNvPr>
          <p:cNvSpPr>
            <a:spLocks noGrp="1"/>
          </p:cNvSpPr>
          <p:nvPr>
            <p:ph type="title"/>
          </p:nvPr>
        </p:nvSpPr>
        <p:spPr>
          <a:xfrm>
            <a:off x="572493" y="238539"/>
            <a:ext cx="11018520" cy="1434415"/>
          </a:xfrm>
        </p:spPr>
        <p:txBody>
          <a:bodyPr anchor="b">
            <a:normAutofit/>
          </a:bodyPr>
          <a:lstStyle/>
          <a:p>
            <a:r>
              <a:rPr lang="en-US" sz="5400"/>
              <a:t>2. Đề xuất cải tiến</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CE1E86B2-C1FB-624F-D99F-22EF3A937427}"/>
              </a:ext>
            </a:extLst>
          </p:cNvPr>
          <p:cNvSpPr>
            <a:spLocks noGrp="1"/>
          </p:cNvSpPr>
          <p:nvPr>
            <p:ph idx="1"/>
          </p:nvPr>
        </p:nvSpPr>
        <p:spPr>
          <a:xfrm>
            <a:off x="572493" y="2071316"/>
            <a:ext cx="10518002" cy="4119172"/>
          </a:xfrm>
        </p:spPr>
        <p:txBody>
          <a:bodyPr anchor="t">
            <a:normAutofit/>
          </a:bodyPr>
          <a:lstStyle/>
          <a:p>
            <a:pPr marL="0" indent="0">
              <a:buNone/>
            </a:pPr>
            <a:r>
              <a:rPr lang="en-US" sz="2200"/>
              <a:t>Đề xuất 2: Xây dựng một con đường tối ưu cho các client tham gia ở vòng thứ i</a:t>
            </a:r>
          </a:p>
          <a:p>
            <a:pPr marL="0" indent="0">
              <a:buNone/>
            </a:pPr>
            <a:r>
              <a:rPr lang="en-US" sz="2200"/>
              <a:t> </a:t>
            </a:r>
          </a:p>
          <a:p>
            <a:pPr marL="0" indent="0">
              <a:buNone/>
            </a:pPr>
            <a:endParaRPr lang="en-US" sz="2200"/>
          </a:p>
        </p:txBody>
      </p:sp>
      <p:pic>
        <p:nvPicPr>
          <p:cNvPr id="13" name="Content Placeholder 3">
            <a:extLst>
              <a:ext uri="{FF2B5EF4-FFF2-40B4-BE49-F238E27FC236}">
                <a16:creationId xmlns:a16="http://schemas.microsoft.com/office/drawing/2014/main" id="{7B881953-CFC1-F70B-0206-B19B1E06EFCF}"/>
              </a:ext>
            </a:extLst>
          </p:cNvPr>
          <p:cNvPicPr>
            <a:picLocks noChangeAspect="1"/>
          </p:cNvPicPr>
          <p:nvPr/>
        </p:nvPicPr>
        <p:blipFill>
          <a:blip r:embed="rId2"/>
          <a:stretch>
            <a:fillRect/>
          </a:stretch>
        </p:blipFill>
        <p:spPr>
          <a:xfrm>
            <a:off x="491649" y="2643611"/>
            <a:ext cx="4143281" cy="3452735"/>
          </a:xfrm>
          <a:prstGeom prst="rect">
            <a:avLst/>
          </a:prstGeom>
        </p:spPr>
      </p:pic>
      <p:sp>
        <p:nvSpPr>
          <p:cNvPr id="14" name="Arrow: Right 13">
            <a:extLst>
              <a:ext uri="{FF2B5EF4-FFF2-40B4-BE49-F238E27FC236}">
                <a16:creationId xmlns:a16="http://schemas.microsoft.com/office/drawing/2014/main" id="{004BD473-BCE0-3847-7505-37DEBEEC1D7C}"/>
              </a:ext>
            </a:extLst>
          </p:cNvPr>
          <p:cNvSpPr/>
          <p:nvPr/>
        </p:nvSpPr>
        <p:spPr>
          <a:xfrm>
            <a:off x="4879818" y="3902044"/>
            <a:ext cx="1113576" cy="68806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9CA96A9-C77B-7910-B58D-48E70A2BB2EE}"/>
              </a:ext>
            </a:extLst>
          </p:cNvPr>
          <p:cNvSpPr/>
          <p:nvPr/>
        </p:nvSpPr>
        <p:spPr>
          <a:xfrm>
            <a:off x="6762939" y="5839485"/>
            <a:ext cx="660903" cy="5069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45C4188-99ED-498D-2546-FC2E3CCD1E69}"/>
              </a:ext>
            </a:extLst>
          </p:cNvPr>
          <p:cNvSpPr/>
          <p:nvPr/>
        </p:nvSpPr>
        <p:spPr>
          <a:xfrm>
            <a:off x="7795019" y="5839485"/>
            <a:ext cx="660903" cy="5069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1B9334F-8BEC-6A8F-5926-609C474602EF}"/>
              </a:ext>
            </a:extLst>
          </p:cNvPr>
          <p:cNvSpPr/>
          <p:nvPr/>
        </p:nvSpPr>
        <p:spPr>
          <a:xfrm>
            <a:off x="10274599" y="5839485"/>
            <a:ext cx="660903" cy="5069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946F1B5-004D-B93E-E7E4-222878F7F33E}"/>
              </a:ext>
            </a:extLst>
          </p:cNvPr>
          <p:cNvSpPr/>
          <p:nvPr/>
        </p:nvSpPr>
        <p:spPr>
          <a:xfrm>
            <a:off x="7226620" y="4820970"/>
            <a:ext cx="660903" cy="5069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214F06D-67E4-8D5E-B9E7-A642EAB2BB13}"/>
              </a:ext>
            </a:extLst>
          </p:cNvPr>
          <p:cNvSpPr/>
          <p:nvPr/>
        </p:nvSpPr>
        <p:spPr>
          <a:xfrm>
            <a:off x="9158557" y="4330001"/>
            <a:ext cx="660903" cy="5069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7705331-6C78-B331-C7A0-CD77ECDD5B32}"/>
              </a:ext>
            </a:extLst>
          </p:cNvPr>
          <p:cNvSpPr/>
          <p:nvPr/>
        </p:nvSpPr>
        <p:spPr>
          <a:xfrm>
            <a:off x="7423842" y="2734147"/>
            <a:ext cx="1711105" cy="5069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Server</a:t>
            </a:r>
          </a:p>
        </p:txBody>
      </p:sp>
      <p:cxnSp>
        <p:nvCxnSpPr>
          <p:cNvPr id="22" name="Straight Arrow Connector 21">
            <a:extLst>
              <a:ext uri="{FF2B5EF4-FFF2-40B4-BE49-F238E27FC236}">
                <a16:creationId xmlns:a16="http://schemas.microsoft.com/office/drawing/2014/main" id="{556139C9-7DB0-7401-FB15-02131757FC5E}"/>
              </a:ext>
            </a:extLst>
          </p:cNvPr>
          <p:cNvCxnSpPr>
            <a:stCxn id="15" idx="0"/>
            <a:endCxn id="18" idx="4"/>
          </p:cNvCxnSpPr>
          <p:nvPr/>
        </p:nvCxnSpPr>
        <p:spPr>
          <a:xfrm flipV="1">
            <a:off x="7093391" y="5327964"/>
            <a:ext cx="463681" cy="511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DDF9AB2-044C-5A03-8EFC-1FD7F2788889}"/>
              </a:ext>
            </a:extLst>
          </p:cNvPr>
          <p:cNvCxnSpPr>
            <a:stCxn id="16" idx="0"/>
            <a:endCxn id="18" idx="4"/>
          </p:cNvCxnSpPr>
          <p:nvPr/>
        </p:nvCxnSpPr>
        <p:spPr>
          <a:xfrm flipH="1" flipV="1">
            <a:off x="7557072" y="5327964"/>
            <a:ext cx="568399" cy="511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B97791-899D-67ED-9891-CA00B5F43FE5}"/>
              </a:ext>
            </a:extLst>
          </p:cNvPr>
          <p:cNvCxnSpPr>
            <a:stCxn id="17" idx="0"/>
            <a:endCxn id="19" idx="4"/>
          </p:cNvCxnSpPr>
          <p:nvPr/>
        </p:nvCxnSpPr>
        <p:spPr>
          <a:xfrm flipH="1" flipV="1">
            <a:off x="9489009" y="4836995"/>
            <a:ext cx="1116042" cy="1002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3623320-FD37-47DC-282D-8FB73F4D8296}"/>
              </a:ext>
            </a:extLst>
          </p:cNvPr>
          <p:cNvCxnSpPr>
            <a:stCxn id="18" idx="0"/>
            <a:endCxn id="20" idx="2"/>
          </p:cNvCxnSpPr>
          <p:nvPr/>
        </p:nvCxnSpPr>
        <p:spPr>
          <a:xfrm flipV="1">
            <a:off x="7557072" y="3241141"/>
            <a:ext cx="722323" cy="1579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D396791-B6A9-C9A1-4380-E076E62AA2FD}"/>
              </a:ext>
            </a:extLst>
          </p:cNvPr>
          <p:cNvCxnSpPr>
            <a:stCxn id="19" idx="0"/>
            <a:endCxn id="20" idx="2"/>
          </p:cNvCxnSpPr>
          <p:nvPr/>
        </p:nvCxnSpPr>
        <p:spPr>
          <a:xfrm flipH="1" flipV="1">
            <a:off x="8279395" y="3241141"/>
            <a:ext cx="1209614" cy="1088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7495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CF680-1ED7-B148-5567-557F492F627D}"/>
              </a:ext>
            </a:extLst>
          </p:cNvPr>
          <p:cNvSpPr>
            <a:spLocks noGrp="1"/>
          </p:cNvSpPr>
          <p:nvPr>
            <p:ph type="title"/>
          </p:nvPr>
        </p:nvSpPr>
        <p:spPr>
          <a:xfrm>
            <a:off x="572493" y="238539"/>
            <a:ext cx="11018520" cy="1434415"/>
          </a:xfrm>
        </p:spPr>
        <p:txBody>
          <a:bodyPr anchor="b">
            <a:normAutofit/>
          </a:bodyPr>
          <a:lstStyle/>
          <a:p>
            <a:r>
              <a:rPr lang="en-US" sz="5400"/>
              <a:t>2. Đề xuất cải tiến</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CE1E86B2-C1FB-624F-D99F-22EF3A937427}"/>
              </a:ext>
            </a:extLst>
          </p:cNvPr>
          <p:cNvSpPr>
            <a:spLocks noGrp="1"/>
          </p:cNvSpPr>
          <p:nvPr>
            <p:ph idx="1"/>
          </p:nvPr>
        </p:nvSpPr>
        <p:spPr>
          <a:xfrm>
            <a:off x="572493" y="2071316"/>
            <a:ext cx="10518002" cy="4119172"/>
          </a:xfrm>
        </p:spPr>
        <p:txBody>
          <a:bodyPr anchor="t">
            <a:normAutofit/>
          </a:bodyPr>
          <a:lstStyle/>
          <a:p>
            <a:pPr marL="0" indent="0">
              <a:buNone/>
            </a:pPr>
            <a:r>
              <a:rPr lang="en-US" sz="2200"/>
              <a:t>Đề xuất 2: Xây dựng một con đường tối ưu cho các client tham gia ở vòng thứ i</a:t>
            </a:r>
          </a:p>
          <a:p>
            <a:pPr marL="0" indent="0">
              <a:buNone/>
            </a:pPr>
            <a:r>
              <a:rPr lang="en-US" sz="2200"/>
              <a:t>- Khi client i gửi mô hình của mình đến client j,</a:t>
            </a:r>
          </a:p>
          <a:p>
            <a:pPr marL="0" indent="0">
              <a:buNone/>
            </a:pPr>
            <a:r>
              <a:rPr lang="en-US" sz="2200"/>
              <a:t>cần đảm bảo được rằng mô hình ở client j đã được</a:t>
            </a:r>
          </a:p>
          <a:p>
            <a:pPr marL="0" indent="0">
              <a:buNone/>
            </a:pPr>
            <a:r>
              <a:rPr lang="en-US" sz="2200"/>
              <a:t>huấn luyện xong, khi đó client j sẽ thực hiện việc </a:t>
            </a:r>
          </a:p>
          <a:p>
            <a:pPr marL="0" indent="0">
              <a:buNone/>
            </a:pPr>
            <a:r>
              <a:rPr lang="en-US" sz="2200"/>
              <a:t>tổng hợp mô hình i và j thành 1 mô hình duy nhất </a:t>
            </a:r>
          </a:p>
          <a:p>
            <a:pPr marL="0" indent="0">
              <a:buNone/>
            </a:pPr>
            <a:r>
              <a:rPr lang="en-US" sz="2200"/>
              <a:t>và tiếp tục gửi mô hình đi tiếp.</a:t>
            </a:r>
          </a:p>
          <a:p>
            <a:pPr>
              <a:buFontTx/>
              <a:buChar char="-"/>
            </a:pPr>
            <a:r>
              <a:rPr lang="en-US" sz="2200"/>
              <a:t>Cần đảm bảo thời gian lớn nhất trước khi tổng</a:t>
            </a:r>
          </a:p>
          <a:p>
            <a:pPr marL="0" indent="0">
              <a:buNone/>
            </a:pPr>
            <a:r>
              <a:rPr lang="en-US" sz="2200"/>
              <a:t>hợp các mô hình ở server không lớn hơn việc huấn </a:t>
            </a:r>
          </a:p>
          <a:p>
            <a:pPr marL="0" indent="0">
              <a:buNone/>
            </a:pPr>
            <a:r>
              <a:rPr lang="en-US" sz="2200"/>
              <a:t>Luyện Federated Learning thông thường.</a:t>
            </a:r>
          </a:p>
        </p:txBody>
      </p:sp>
      <p:sp>
        <p:nvSpPr>
          <p:cNvPr id="15" name="Oval 14">
            <a:extLst>
              <a:ext uri="{FF2B5EF4-FFF2-40B4-BE49-F238E27FC236}">
                <a16:creationId xmlns:a16="http://schemas.microsoft.com/office/drawing/2014/main" id="{C9CA96A9-C77B-7910-B58D-48E70A2BB2EE}"/>
              </a:ext>
            </a:extLst>
          </p:cNvPr>
          <p:cNvSpPr/>
          <p:nvPr/>
        </p:nvSpPr>
        <p:spPr>
          <a:xfrm>
            <a:off x="6762939" y="5839485"/>
            <a:ext cx="660903" cy="5069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Client</a:t>
            </a:r>
          </a:p>
        </p:txBody>
      </p:sp>
      <p:sp>
        <p:nvSpPr>
          <p:cNvPr id="16" name="Oval 15">
            <a:extLst>
              <a:ext uri="{FF2B5EF4-FFF2-40B4-BE49-F238E27FC236}">
                <a16:creationId xmlns:a16="http://schemas.microsoft.com/office/drawing/2014/main" id="{745C4188-99ED-498D-2546-FC2E3CCD1E69}"/>
              </a:ext>
            </a:extLst>
          </p:cNvPr>
          <p:cNvSpPr/>
          <p:nvPr/>
        </p:nvSpPr>
        <p:spPr>
          <a:xfrm>
            <a:off x="7795019" y="5839485"/>
            <a:ext cx="660903" cy="5069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Client</a:t>
            </a:r>
          </a:p>
        </p:txBody>
      </p:sp>
      <p:sp>
        <p:nvSpPr>
          <p:cNvPr id="17" name="Oval 16">
            <a:extLst>
              <a:ext uri="{FF2B5EF4-FFF2-40B4-BE49-F238E27FC236}">
                <a16:creationId xmlns:a16="http://schemas.microsoft.com/office/drawing/2014/main" id="{91B9334F-8BEC-6A8F-5926-609C474602EF}"/>
              </a:ext>
            </a:extLst>
          </p:cNvPr>
          <p:cNvSpPr/>
          <p:nvPr/>
        </p:nvSpPr>
        <p:spPr>
          <a:xfrm>
            <a:off x="9894353" y="5839485"/>
            <a:ext cx="660903" cy="5069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Client</a:t>
            </a:r>
          </a:p>
        </p:txBody>
      </p:sp>
      <p:sp>
        <p:nvSpPr>
          <p:cNvPr id="18" name="Oval 17">
            <a:extLst>
              <a:ext uri="{FF2B5EF4-FFF2-40B4-BE49-F238E27FC236}">
                <a16:creationId xmlns:a16="http://schemas.microsoft.com/office/drawing/2014/main" id="{9946F1B5-004D-B93E-E7E4-222878F7F33E}"/>
              </a:ext>
            </a:extLst>
          </p:cNvPr>
          <p:cNvSpPr/>
          <p:nvPr/>
        </p:nvSpPr>
        <p:spPr>
          <a:xfrm>
            <a:off x="7226620" y="4820970"/>
            <a:ext cx="660903" cy="5069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Client</a:t>
            </a:r>
          </a:p>
        </p:txBody>
      </p:sp>
      <p:sp>
        <p:nvSpPr>
          <p:cNvPr id="19" name="Oval 18">
            <a:extLst>
              <a:ext uri="{FF2B5EF4-FFF2-40B4-BE49-F238E27FC236}">
                <a16:creationId xmlns:a16="http://schemas.microsoft.com/office/drawing/2014/main" id="{4214F06D-67E4-8D5E-B9E7-A642EAB2BB13}"/>
              </a:ext>
            </a:extLst>
          </p:cNvPr>
          <p:cNvSpPr/>
          <p:nvPr/>
        </p:nvSpPr>
        <p:spPr>
          <a:xfrm>
            <a:off x="9158557" y="4330001"/>
            <a:ext cx="660903" cy="5069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a:t>Client</a:t>
            </a:r>
          </a:p>
        </p:txBody>
      </p:sp>
      <p:sp>
        <p:nvSpPr>
          <p:cNvPr id="20" name="Rectangle 19">
            <a:extLst>
              <a:ext uri="{FF2B5EF4-FFF2-40B4-BE49-F238E27FC236}">
                <a16:creationId xmlns:a16="http://schemas.microsoft.com/office/drawing/2014/main" id="{07705331-6C78-B331-C7A0-CD77ECDD5B32}"/>
              </a:ext>
            </a:extLst>
          </p:cNvPr>
          <p:cNvSpPr/>
          <p:nvPr/>
        </p:nvSpPr>
        <p:spPr>
          <a:xfrm>
            <a:off x="7600369" y="2701677"/>
            <a:ext cx="1711105" cy="5069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Server</a:t>
            </a:r>
          </a:p>
        </p:txBody>
      </p:sp>
      <p:cxnSp>
        <p:nvCxnSpPr>
          <p:cNvPr id="22" name="Straight Arrow Connector 21">
            <a:extLst>
              <a:ext uri="{FF2B5EF4-FFF2-40B4-BE49-F238E27FC236}">
                <a16:creationId xmlns:a16="http://schemas.microsoft.com/office/drawing/2014/main" id="{556139C9-7DB0-7401-FB15-02131757FC5E}"/>
              </a:ext>
            </a:extLst>
          </p:cNvPr>
          <p:cNvCxnSpPr>
            <a:stCxn id="15" idx="0"/>
            <a:endCxn id="18" idx="4"/>
          </p:cNvCxnSpPr>
          <p:nvPr/>
        </p:nvCxnSpPr>
        <p:spPr>
          <a:xfrm flipV="1">
            <a:off x="7093391" y="5327964"/>
            <a:ext cx="463681" cy="511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DDF9AB2-044C-5A03-8EFC-1FD7F2788889}"/>
              </a:ext>
            </a:extLst>
          </p:cNvPr>
          <p:cNvCxnSpPr>
            <a:stCxn id="16" idx="0"/>
            <a:endCxn id="18" idx="4"/>
          </p:cNvCxnSpPr>
          <p:nvPr/>
        </p:nvCxnSpPr>
        <p:spPr>
          <a:xfrm flipH="1" flipV="1">
            <a:off x="7557072" y="5327964"/>
            <a:ext cx="568399" cy="511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B97791-899D-67ED-9891-CA00B5F43FE5}"/>
              </a:ext>
            </a:extLst>
          </p:cNvPr>
          <p:cNvCxnSpPr>
            <a:stCxn id="17" idx="0"/>
            <a:endCxn id="19" idx="4"/>
          </p:cNvCxnSpPr>
          <p:nvPr/>
        </p:nvCxnSpPr>
        <p:spPr>
          <a:xfrm flipH="1" flipV="1">
            <a:off x="9489009" y="4836995"/>
            <a:ext cx="735796" cy="1002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3623320-FD37-47DC-282D-8FB73F4D8296}"/>
              </a:ext>
            </a:extLst>
          </p:cNvPr>
          <p:cNvCxnSpPr>
            <a:stCxn id="18" idx="0"/>
            <a:endCxn id="20" idx="2"/>
          </p:cNvCxnSpPr>
          <p:nvPr/>
        </p:nvCxnSpPr>
        <p:spPr>
          <a:xfrm flipV="1">
            <a:off x="7557072" y="3208671"/>
            <a:ext cx="898850" cy="1612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D396791-B6A9-C9A1-4380-E076E62AA2FD}"/>
              </a:ext>
            </a:extLst>
          </p:cNvPr>
          <p:cNvCxnSpPr>
            <a:stCxn id="19" idx="0"/>
            <a:endCxn id="20" idx="2"/>
          </p:cNvCxnSpPr>
          <p:nvPr/>
        </p:nvCxnSpPr>
        <p:spPr>
          <a:xfrm flipH="1" flipV="1">
            <a:off x="8455922" y="3208671"/>
            <a:ext cx="1033087" cy="11213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8128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CF680-1ED7-B148-5567-557F492F627D}"/>
              </a:ext>
            </a:extLst>
          </p:cNvPr>
          <p:cNvSpPr>
            <a:spLocks noGrp="1"/>
          </p:cNvSpPr>
          <p:nvPr>
            <p:ph type="title"/>
          </p:nvPr>
        </p:nvSpPr>
        <p:spPr>
          <a:xfrm>
            <a:off x="572493" y="238539"/>
            <a:ext cx="11018520" cy="1434415"/>
          </a:xfrm>
        </p:spPr>
        <p:txBody>
          <a:bodyPr anchor="b">
            <a:normAutofit/>
          </a:bodyPr>
          <a:lstStyle/>
          <a:p>
            <a:r>
              <a:rPr lang="en-US" sz="5400"/>
              <a:t>3. Thực nghiệm</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B9EBD3F-2710-61B4-30E9-B9198C3A78BC}"/>
              </a:ext>
            </a:extLst>
          </p:cNvPr>
          <p:cNvPicPr>
            <a:picLocks noGrp="1" noChangeAspect="1"/>
          </p:cNvPicPr>
          <p:nvPr>
            <p:ph idx="1"/>
          </p:nvPr>
        </p:nvPicPr>
        <p:blipFill>
          <a:blip r:embed="rId2"/>
          <a:stretch>
            <a:fillRect/>
          </a:stretch>
        </p:blipFill>
        <p:spPr>
          <a:xfrm>
            <a:off x="1167312" y="1980422"/>
            <a:ext cx="9137427" cy="4119562"/>
          </a:xfrm>
        </p:spPr>
      </p:pic>
    </p:spTree>
    <p:extLst>
      <p:ext uri="{BB962C8B-B14F-4D97-AF65-F5344CB8AC3E}">
        <p14:creationId xmlns:p14="http://schemas.microsoft.com/office/powerpoint/2010/main" val="1463330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1CF680-1ED7-B148-5567-557F492F627D}"/>
              </a:ext>
            </a:extLst>
          </p:cNvPr>
          <p:cNvSpPr>
            <a:spLocks noGrp="1"/>
          </p:cNvSpPr>
          <p:nvPr>
            <p:ph type="title"/>
          </p:nvPr>
        </p:nvSpPr>
        <p:spPr>
          <a:xfrm>
            <a:off x="572493" y="238539"/>
            <a:ext cx="11018520" cy="1434415"/>
          </a:xfrm>
        </p:spPr>
        <p:txBody>
          <a:bodyPr anchor="b">
            <a:normAutofit/>
          </a:bodyPr>
          <a:lstStyle/>
          <a:p>
            <a:r>
              <a:rPr lang="en-US" sz="5400"/>
              <a:t>3. Thực nghiệm</a:t>
            </a:r>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147458B7-BED7-44B9-C97B-7FC5B7AB9737}"/>
              </a:ext>
            </a:extLst>
          </p:cNvPr>
          <p:cNvPicPr>
            <a:picLocks noGrp="1" noChangeAspect="1"/>
          </p:cNvPicPr>
          <p:nvPr>
            <p:ph idx="1"/>
          </p:nvPr>
        </p:nvPicPr>
        <p:blipFill rotWithShape="1">
          <a:blip r:embed="rId2"/>
          <a:srcRect l="2462"/>
          <a:stretch/>
        </p:blipFill>
        <p:spPr>
          <a:xfrm>
            <a:off x="4680641" y="1838557"/>
            <a:ext cx="6864651" cy="4928674"/>
          </a:xfrm>
        </p:spPr>
      </p:pic>
      <p:sp>
        <p:nvSpPr>
          <p:cNvPr id="8" name="TextBox 7">
            <a:extLst>
              <a:ext uri="{FF2B5EF4-FFF2-40B4-BE49-F238E27FC236}">
                <a16:creationId xmlns:a16="http://schemas.microsoft.com/office/drawing/2014/main" id="{CB42CA00-AF33-A852-3F91-99652CB56F11}"/>
              </a:ext>
            </a:extLst>
          </p:cNvPr>
          <p:cNvSpPr txBox="1"/>
          <p:nvPr/>
        </p:nvSpPr>
        <p:spPr>
          <a:xfrm>
            <a:off x="886691" y="2076369"/>
            <a:ext cx="4950691" cy="1754326"/>
          </a:xfrm>
          <a:prstGeom prst="rect">
            <a:avLst/>
          </a:prstGeom>
          <a:noFill/>
        </p:spPr>
        <p:txBody>
          <a:bodyPr wrap="square" rtlCol="0">
            <a:spAutoFit/>
          </a:bodyPr>
          <a:lstStyle/>
          <a:p>
            <a:r>
              <a:rPr lang="en-US"/>
              <a:t>Alpha = 10</a:t>
            </a:r>
          </a:p>
          <a:p>
            <a:r>
              <a:rPr lang="en-US"/>
              <a:t>Số client epoch = 1 chiếm 40%</a:t>
            </a:r>
          </a:p>
          <a:p>
            <a:r>
              <a:rPr lang="en-US"/>
              <a:t>Số client epoch = 2 chiếm 30%</a:t>
            </a:r>
          </a:p>
          <a:p>
            <a:r>
              <a:rPr lang="en-US"/>
              <a:t>Số client epoch = 3 chiếm 20%</a:t>
            </a:r>
          </a:p>
          <a:p>
            <a:r>
              <a:rPr lang="en-US"/>
              <a:t>Số client epoch = 4 chiếm 9%</a:t>
            </a:r>
          </a:p>
          <a:p>
            <a:r>
              <a:rPr lang="en-US"/>
              <a:t>Số client epoch = 5 là 1</a:t>
            </a:r>
          </a:p>
        </p:txBody>
      </p:sp>
    </p:spTree>
    <p:extLst>
      <p:ext uri="{BB962C8B-B14F-4D97-AF65-F5344CB8AC3E}">
        <p14:creationId xmlns:p14="http://schemas.microsoft.com/office/powerpoint/2010/main" val="2825853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F680-1ED7-B148-5567-557F492F627D}"/>
              </a:ext>
            </a:extLst>
          </p:cNvPr>
          <p:cNvSpPr>
            <a:spLocks noGrp="1"/>
          </p:cNvSpPr>
          <p:nvPr>
            <p:ph type="title"/>
          </p:nvPr>
        </p:nvSpPr>
        <p:spPr/>
        <p:txBody>
          <a:bodyPr/>
          <a:lstStyle/>
          <a:p>
            <a:r>
              <a:rPr lang="en-US"/>
              <a:t>1. FedImp</a:t>
            </a:r>
          </a:p>
        </p:txBody>
      </p:sp>
      <p:pic>
        <p:nvPicPr>
          <p:cNvPr id="5" name="Content Placeholder 4">
            <a:extLst>
              <a:ext uri="{FF2B5EF4-FFF2-40B4-BE49-F238E27FC236}">
                <a16:creationId xmlns:a16="http://schemas.microsoft.com/office/drawing/2014/main" id="{F890F4DC-91F5-F6F4-D1B9-44D7B36F0986}"/>
              </a:ext>
            </a:extLst>
          </p:cNvPr>
          <p:cNvPicPr>
            <a:picLocks noGrp="1" noChangeAspect="1"/>
          </p:cNvPicPr>
          <p:nvPr>
            <p:ph idx="1"/>
          </p:nvPr>
        </p:nvPicPr>
        <p:blipFill>
          <a:blip r:embed="rId2"/>
          <a:stretch>
            <a:fillRect/>
          </a:stretch>
        </p:blipFill>
        <p:spPr>
          <a:xfrm>
            <a:off x="838200" y="1437698"/>
            <a:ext cx="9297838" cy="4176509"/>
          </a:xfrm>
        </p:spPr>
      </p:pic>
      <p:sp>
        <p:nvSpPr>
          <p:cNvPr id="6" name="Arrow: Right 5">
            <a:extLst>
              <a:ext uri="{FF2B5EF4-FFF2-40B4-BE49-F238E27FC236}">
                <a16:creationId xmlns:a16="http://schemas.microsoft.com/office/drawing/2014/main" id="{CEF5385E-44D7-BB5D-4F7D-4120F60A223D}"/>
              </a:ext>
            </a:extLst>
          </p:cNvPr>
          <p:cNvSpPr/>
          <p:nvPr/>
        </p:nvSpPr>
        <p:spPr>
          <a:xfrm>
            <a:off x="1644073" y="5855855"/>
            <a:ext cx="628072" cy="3613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37EB4FC-D876-152A-B273-F5B7F2F16655}"/>
              </a:ext>
            </a:extLst>
          </p:cNvPr>
          <p:cNvSpPr txBox="1"/>
          <p:nvPr/>
        </p:nvSpPr>
        <p:spPr>
          <a:xfrm>
            <a:off x="2458529" y="5847896"/>
            <a:ext cx="5693434" cy="369332"/>
          </a:xfrm>
          <a:prstGeom prst="rect">
            <a:avLst/>
          </a:prstGeom>
          <a:noFill/>
        </p:spPr>
        <p:txBody>
          <a:bodyPr wrap="square" rtlCol="0">
            <a:spAutoFit/>
          </a:bodyPr>
          <a:lstStyle/>
          <a:p>
            <a:r>
              <a:rPr lang="en-US"/>
              <a:t>FedImp không hiệu quả trong scenario này</a:t>
            </a:r>
          </a:p>
        </p:txBody>
      </p:sp>
    </p:spTree>
    <p:extLst>
      <p:ext uri="{BB962C8B-B14F-4D97-AF65-F5344CB8AC3E}">
        <p14:creationId xmlns:p14="http://schemas.microsoft.com/office/powerpoint/2010/main" val="2090951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F680-1ED7-B148-5567-557F492F627D}"/>
              </a:ext>
            </a:extLst>
          </p:cNvPr>
          <p:cNvSpPr>
            <a:spLocks noGrp="1"/>
          </p:cNvSpPr>
          <p:nvPr>
            <p:ph type="title"/>
          </p:nvPr>
        </p:nvSpPr>
        <p:spPr/>
        <p:txBody>
          <a:bodyPr/>
          <a:lstStyle/>
          <a:p>
            <a:r>
              <a:rPr lang="en-US"/>
              <a:t>1. FedImp</a:t>
            </a:r>
          </a:p>
        </p:txBody>
      </p:sp>
      <p:sp>
        <p:nvSpPr>
          <p:cNvPr id="8" name="TextBox 7">
            <a:extLst>
              <a:ext uri="{FF2B5EF4-FFF2-40B4-BE49-F238E27FC236}">
                <a16:creationId xmlns:a16="http://schemas.microsoft.com/office/drawing/2014/main" id="{937EB4FC-D876-152A-B273-F5B7F2F16655}"/>
              </a:ext>
            </a:extLst>
          </p:cNvPr>
          <p:cNvSpPr txBox="1"/>
          <p:nvPr/>
        </p:nvSpPr>
        <p:spPr>
          <a:xfrm>
            <a:off x="838199" y="1321356"/>
            <a:ext cx="6754091" cy="369332"/>
          </a:xfrm>
          <a:prstGeom prst="rect">
            <a:avLst/>
          </a:prstGeom>
          <a:noFill/>
        </p:spPr>
        <p:txBody>
          <a:bodyPr wrap="square" rtlCol="0">
            <a:spAutoFit/>
          </a:bodyPr>
          <a:lstStyle/>
          <a:p>
            <a:r>
              <a:rPr lang="en-US"/>
              <a:t>Cách chia mới dựa trên phân phối Dirichlet, ví dụ với alpha = 1</a:t>
            </a:r>
          </a:p>
        </p:txBody>
      </p:sp>
      <p:pic>
        <p:nvPicPr>
          <p:cNvPr id="9" name="Content Placeholder 8">
            <a:extLst>
              <a:ext uri="{FF2B5EF4-FFF2-40B4-BE49-F238E27FC236}">
                <a16:creationId xmlns:a16="http://schemas.microsoft.com/office/drawing/2014/main" id="{4D976507-33AC-4241-9D03-D0041499B2D3}"/>
              </a:ext>
            </a:extLst>
          </p:cNvPr>
          <p:cNvPicPr>
            <a:picLocks noGrp="1" noChangeAspect="1"/>
          </p:cNvPicPr>
          <p:nvPr>
            <p:ph idx="1"/>
          </p:nvPr>
        </p:nvPicPr>
        <p:blipFill>
          <a:blip r:embed="rId2"/>
          <a:stretch>
            <a:fillRect/>
          </a:stretch>
        </p:blipFill>
        <p:spPr>
          <a:xfrm>
            <a:off x="1333525" y="1690687"/>
            <a:ext cx="9516261" cy="4802187"/>
          </a:xfrm>
        </p:spPr>
      </p:pic>
    </p:spTree>
    <p:extLst>
      <p:ext uri="{BB962C8B-B14F-4D97-AF65-F5344CB8AC3E}">
        <p14:creationId xmlns:p14="http://schemas.microsoft.com/office/powerpoint/2010/main" val="1367934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F680-1ED7-B148-5567-557F492F627D}"/>
              </a:ext>
            </a:extLst>
          </p:cNvPr>
          <p:cNvSpPr>
            <a:spLocks noGrp="1"/>
          </p:cNvSpPr>
          <p:nvPr>
            <p:ph type="title"/>
          </p:nvPr>
        </p:nvSpPr>
        <p:spPr/>
        <p:txBody>
          <a:bodyPr/>
          <a:lstStyle/>
          <a:p>
            <a:r>
              <a:rPr lang="en-US"/>
              <a:t>1. FedImp</a:t>
            </a:r>
          </a:p>
        </p:txBody>
      </p:sp>
      <p:pic>
        <p:nvPicPr>
          <p:cNvPr id="9" name="Content Placeholder 8">
            <a:extLst>
              <a:ext uri="{FF2B5EF4-FFF2-40B4-BE49-F238E27FC236}">
                <a16:creationId xmlns:a16="http://schemas.microsoft.com/office/drawing/2014/main" id="{4D976507-33AC-4241-9D03-D0041499B2D3}"/>
              </a:ext>
            </a:extLst>
          </p:cNvPr>
          <p:cNvPicPr>
            <a:picLocks noGrp="1" noChangeAspect="1"/>
          </p:cNvPicPr>
          <p:nvPr>
            <p:ph idx="1"/>
          </p:nvPr>
        </p:nvPicPr>
        <p:blipFill>
          <a:blip r:embed="rId2"/>
          <a:stretch>
            <a:fillRect/>
          </a:stretch>
        </p:blipFill>
        <p:spPr>
          <a:xfrm>
            <a:off x="447855" y="1503086"/>
            <a:ext cx="8706207" cy="4989789"/>
          </a:xfrm>
        </p:spPr>
      </p:pic>
      <p:sp>
        <p:nvSpPr>
          <p:cNvPr id="3" name="TextBox 2">
            <a:extLst>
              <a:ext uri="{FF2B5EF4-FFF2-40B4-BE49-F238E27FC236}">
                <a16:creationId xmlns:a16="http://schemas.microsoft.com/office/drawing/2014/main" id="{AF2AE999-D385-4B89-C281-0C92840B8EAC}"/>
              </a:ext>
            </a:extLst>
          </p:cNvPr>
          <p:cNvSpPr txBox="1"/>
          <p:nvPr/>
        </p:nvSpPr>
        <p:spPr>
          <a:xfrm>
            <a:off x="9206436" y="1503087"/>
            <a:ext cx="2488674" cy="4917500"/>
          </a:xfrm>
          <a:prstGeom prst="rect">
            <a:avLst/>
          </a:prstGeom>
          <a:noFill/>
        </p:spPr>
        <p:txBody>
          <a:bodyPr wrap="square" rtlCol="0">
            <a:spAutoFit/>
          </a:bodyPr>
          <a:lstStyle/>
          <a:p>
            <a:r>
              <a:rPr lang="en-US" sz="1300"/>
              <a:t>Chỉ số entropy của 20 client:</a:t>
            </a:r>
          </a:p>
          <a:p>
            <a:pPr marL="0" marR="0">
              <a:lnSpc>
                <a:spcPct val="106000"/>
              </a:lnSpc>
              <a:spcBef>
                <a:spcPts val="0"/>
              </a:spcBef>
              <a:spcAft>
                <a:spcPts val="0"/>
              </a:spcAft>
            </a:pPr>
            <a:r>
              <a:rPr lang="en-US" sz="1300" b="1"/>
              <a:t>Client 1: 0.8206 -&gt; </a:t>
            </a:r>
            <a:r>
              <a:rPr lang="en-US" sz="1300"/>
              <a:t>2.271</a:t>
            </a:r>
            <a:endParaRPr lang="en-US" sz="1300" b="1"/>
          </a:p>
          <a:p>
            <a:pPr marL="0" marR="0">
              <a:lnSpc>
                <a:spcPct val="106000"/>
              </a:lnSpc>
              <a:spcBef>
                <a:spcPts val="0"/>
              </a:spcBef>
              <a:spcAft>
                <a:spcPts val="0"/>
              </a:spcAft>
            </a:pPr>
            <a:r>
              <a:rPr lang="en-US" sz="1300"/>
              <a:t>Client 2: 0.6605</a:t>
            </a:r>
          </a:p>
          <a:p>
            <a:pPr marL="0" marR="0">
              <a:lnSpc>
                <a:spcPct val="106000"/>
              </a:lnSpc>
              <a:spcBef>
                <a:spcPts val="0"/>
              </a:spcBef>
              <a:spcAft>
                <a:spcPts val="0"/>
              </a:spcAft>
            </a:pPr>
            <a:r>
              <a:rPr lang="en-US" sz="1300"/>
              <a:t>Client 3: 0.8648</a:t>
            </a:r>
          </a:p>
          <a:p>
            <a:pPr marL="0" marR="0">
              <a:lnSpc>
                <a:spcPct val="106000"/>
              </a:lnSpc>
              <a:spcBef>
                <a:spcPts val="0"/>
              </a:spcBef>
              <a:spcAft>
                <a:spcPts val="0"/>
              </a:spcAft>
            </a:pPr>
            <a:r>
              <a:rPr lang="en-US" sz="1300"/>
              <a:t>Client 4: 0.8531</a:t>
            </a:r>
          </a:p>
          <a:p>
            <a:pPr marL="0" marR="0">
              <a:lnSpc>
                <a:spcPct val="106000"/>
              </a:lnSpc>
              <a:spcBef>
                <a:spcPts val="0"/>
              </a:spcBef>
              <a:spcAft>
                <a:spcPts val="0"/>
              </a:spcAft>
            </a:pPr>
            <a:r>
              <a:rPr lang="en-US" sz="1300"/>
              <a:t>Client 5: 0.7542</a:t>
            </a:r>
          </a:p>
          <a:p>
            <a:pPr marL="0" marR="0">
              <a:lnSpc>
                <a:spcPct val="106000"/>
              </a:lnSpc>
              <a:spcBef>
                <a:spcPts val="0"/>
              </a:spcBef>
              <a:spcAft>
                <a:spcPts val="0"/>
              </a:spcAft>
            </a:pPr>
            <a:r>
              <a:rPr lang="en-US" sz="1300"/>
              <a:t>Client 6: 0.9722</a:t>
            </a:r>
          </a:p>
          <a:p>
            <a:pPr marL="0" marR="0">
              <a:lnSpc>
                <a:spcPct val="106000"/>
              </a:lnSpc>
              <a:spcBef>
                <a:spcPts val="0"/>
              </a:spcBef>
              <a:spcAft>
                <a:spcPts val="0"/>
              </a:spcAft>
            </a:pPr>
            <a:r>
              <a:rPr lang="en-US" sz="1300"/>
              <a:t>Client 7: 0.8033</a:t>
            </a:r>
          </a:p>
          <a:p>
            <a:pPr marL="0" marR="0">
              <a:lnSpc>
                <a:spcPct val="106000"/>
              </a:lnSpc>
              <a:spcBef>
                <a:spcPts val="0"/>
              </a:spcBef>
              <a:spcAft>
                <a:spcPts val="0"/>
              </a:spcAft>
            </a:pPr>
            <a:r>
              <a:rPr lang="en-US" sz="1300"/>
              <a:t>Client 8: 0.6387</a:t>
            </a:r>
          </a:p>
          <a:p>
            <a:pPr marL="0" marR="0">
              <a:lnSpc>
                <a:spcPct val="106000"/>
              </a:lnSpc>
              <a:spcBef>
                <a:spcPts val="0"/>
              </a:spcBef>
              <a:spcAft>
                <a:spcPts val="0"/>
              </a:spcAft>
            </a:pPr>
            <a:r>
              <a:rPr lang="en-US" sz="1300"/>
              <a:t>Client 9: 0.8355</a:t>
            </a:r>
          </a:p>
          <a:p>
            <a:pPr marL="0" marR="0">
              <a:lnSpc>
                <a:spcPct val="106000"/>
              </a:lnSpc>
              <a:spcBef>
                <a:spcPts val="0"/>
              </a:spcBef>
              <a:spcAft>
                <a:spcPts val="0"/>
              </a:spcAft>
            </a:pPr>
            <a:r>
              <a:rPr lang="en-US" sz="1300"/>
              <a:t>Client 10: 0.7225</a:t>
            </a:r>
          </a:p>
          <a:p>
            <a:pPr marL="0" marR="0">
              <a:lnSpc>
                <a:spcPct val="106000"/>
              </a:lnSpc>
              <a:spcBef>
                <a:spcPts val="0"/>
              </a:spcBef>
              <a:spcAft>
                <a:spcPts val="0"/>
              </a:spcAft>
            </a:pPr>
            <a:r>
              <a:rPr lang="en-US" sz="1300"/>
              <a:t>Client 11: 0.884</a:t>
            </a:r>
          </a:p>
          <a:p>
            <a:pPr marL="0" marR="0">
              <a:lnSpc>
                <a:spcPct val="106000"/>
              </a:lnSpc>
              <a:spcBef>
                <a:spcPts val="0"/>
              </a:spcBef>
              <a:spcAft>
                <a:spcPts val="0"/>
              </a:spcAft>
            </a:pPr>
            <a:r>
              <a:rPr lang="en-US" sz="1300" b="1"/>
              <a:t>Client 12: 0.8359 -&gt; </a:t>
            </a:r>
            <a:r>
              <a:rPr lang="en-US" sz="1400"/>
              <a:t>2.306</a:t>
            </a:r>
            <a:endParaRPr lang="en-US" sz="1400" b="1"/>
          </a:p>
          <a:p>
            <a:pPr marL="0" marR="0">
              <a:lnSpc>
                <a:spcPct val="106000"/>
              </a:lnSpc>
              <a:spcBef>
                <a:spcPts val="0"/>
              </a:spcBef>
              <a:spcAft>
                <a:spcPts val="0"/>
              </a:spcAft>
            </a:pPr>
            <a:r>
              <a:rPr lang="en-US" sz="1300"/>
              <a:t>Client 13: 0.8764</a:t>
            </a:r>
          </a:p>
          <a:p>
            <a:pPr marL="0" marR="0">
              <a:lnSpc>
                <a:spcPct val="106000"/>
              </a:lnSpc>
              <a:spcBef>
                <a:spcPts val="0"/>
              </a:spcBef>
              <a:spcAft>
                <a:spcPts val="0"/>
              </a:spcAft>
            </a:pPr>
            <a:r>
              <a:rPr lang="en-US" sz="1300"/>
              <a:t>Client 14: 0.7969</a:t>
            </a:r>
          </a:p>
          <a:p>
            <a:pPr marL="0" marR="0">
              <a:lnSpc>
                <a:spcPct val="106000"/>
              </a:lnSpc>
              <a:spcBef>
                <a:spcPts val="0"/>
              </a:spcBef>
              <a:spcAft>
                <a:spcPts val="0"/>
              </a:spcAft>
            </a:pPr>
            <a:r>
              <a:rPr lang="en-US" sz="1300"/>
              <a:t>Client 15: 0.7979</a:t>
            </a:r>
          </a:p>
          <a:p>
            <a:pPr marL="0" marR="0">
              <a:lnSpc>
                <a:spcPct val="106000"/>
              </a:lnSpc>
              <a:spcBef>
                <a:spcPts val="0"/>
              </a:spcBef>
              <a:spcAft>
                <a:spcPts val="0"/>
              </a:spcAft>
            </a:pPr>
            <a:r>
              <a:rPr lang="en-US" sz="1300"/>
              <a:t>Client 16: 0.814</a:t>
            </a:r>
          </a:p>
          <a:p>
            <a:pPr marL="0" marR="0">
              <a:lnSpc>
                <a:spcPct val="106000"/>
              </a:lnSpc>
              <a:spcBef>
                <a:spcPts val="0"/>
              </a:spcBef>
              <a:spcAft>
                <a:spcPts val="0"/>
              </a:spcAft>
            </a:pPr>
            <a:r>
              <a:rPr lang="en-US" sz="1300"/>
              <a:t>Client 17: 0.8182</a:t>
            </a:r>
          </a:p>
          <a:p>
            <a:pPr marL="0" marR="0">
              <a:lnSpc>
                <a:spcPct val="106000"/>
              </a:lnSpc>
              <a:spcBef>
                <a:spcPts val="0"/>
              </a:spcBef>
              <a:spcAft>
                <a:spcPts val="0"/>
              </a:spcAft>
            </a:pPr>
            <a:r>
              <a:rPr lang="en-US" sz="1300"/>
              <a:t>Client 18: 0.8155</a:t>
            </a:r>
          </a:p>
          <a:p>
            <a:pPr marL="0" marR="0">
              <a:lnSpc>
                <a:spcPct val="106000"/>
              </a:lnSpc>
              <a:spcBef>
                <a:spcPts val="0"/>
              </a:spcBef>
              <a:spcAft>
                <a:spcPts val="0"/>
              </a:spcAft>
            </a:pPr>
            <a:r>
              <a:rPr lang="en-US" sz="1300"/>
              <a:t>Client 19: 0.9102</a:t>
            </a:r>
          </a:p>
          <a:p>
            <a:pPr marL="0" marR="0">
              <a:lnSpc>
                <a:spcPct val="106000"/>
              </a:lnSpc>
              <a:spcBef>
                <a:spcPts val="0"/>
              </a:spcBef>
              <a:spcAft>
                <a:spcPts val="800"/>
              </a:spcAft>
            </a:pPr>
            <a:r>
              <a:rPr lang="en-US" sz="1300"/>
              <a:t>Client 20: 0.8751</a:t>
            </a:r>
          </a:p>
          <a:p>
            <a:endParaRPr lang="en-US" sz="1300"/>
          </a:p>
        </p:txBody>
      </p:sp>
    </p:spTree>
    <p:extLst>
      <p:ext uri="{BB962C8B-B14F-4D97-AF65-F5344CB8AC3E}">
        <p14:creationId xmlns:p14="http://schemas.microsoft.com/office/powerpoint/2010/main" val="849324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F680-1ED7-B148-5567-557F492F627D}"/>
              </a:ext>
            </a:extLst>
          </p:cNvPr>
          <p:cNvSpPr>
            <a:spLocks noGrp="1"/>
          </p:cNvSpPr>
          <p:nvPr>
            <p:ph type="title"/>
          </p:nvPr>
        </p:nvSpPr>
        <p:spPr/>
        <p:txBody>
          <a:bodyPr/>
          <a:lstStyle/>
          <a:p>
            <a:r>
              <a:rPr lang="en-US"/>
              <a:t>1. FedImp</a:t>
            </a:r>
          </a:p>
        </p:txBody>
      </p:sp>
      <p:sp>
        <p:nvSpPr>
          <p:cNvPr id="5" name="Content Placeholder 4">
            <a:extLst>
              <a:ext uri="{FF2B5EF4-FFF2-40B4-BE49-F238E27FC236}">
                <a16:creationId xmlns:a16="http://schemas.microsoft.com/office/drawing/2014/main" id="{CE1E86B2-C1FB-624F-D99F-22EF3A937427}"/>
              </a:ext>
            </a:extLst>
          </p:cNvPr>
          <p:cNvSpPr>
            <a:spLocks noGrp="1"/>
          </p:cNvSpPr>
          <p:nvPr>
            <p:ph idx="1"/>
          </p:nvPr>
        </p:nvSpPr>
        <p:spPr/>
        <p:txBody>
          <a:bodyPr/>
          <a:lstStyle/>
          <a:p>
            <a:r>
              <a:rPr lang="en-US"/>
              <a:t>FedImp chưa giải quyết hoàn toàn các trường hợp dữ liệu Non-IID</a:t>
            </a:r>
          </a:p>
          <a:p>
            <a:r>
              <a:rPr lang="en-US"/>
              <a:t>Đánh trọng số dựa trên entropy hoặc các chỉ số mô tả sự mất cân bằng của bộ dữ liệu không thực sự phù hợp khi đến các round huấn luyện sau</a:t>
            </a:r>
          </a:p>
          <a:p>
            <a:endParaRPr lang="en-US"/>
          </a:p>
        </p:txBody>
      </p:sp>
    </p:spTree>
    <p:extLst>
      <p:ext uri="{BB962C8B-B14F-4D97-AF65-F5344CB8AC3E}">
        <p14:creationId xmlns:p14="http://schemas.microsoft.com/office/powerpoint/2010/main" val="3202433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F680-1ED7-B148-5567-557F492F627D}"/>
              </a:ext>
            </a:extLst>
          </p:cNvPr>
          <p:cNvSpPr>
            <a:spLocks noGrp="1"/>
          </p:cNvSpPr>
          <p:nvPr>
            <p:ph type="title"/>
          </p:nvPr>
        </p:nvSpPr>
        <p:spPr>
          <a:xfrm>
            <a:off x="838200" y="1065601"/>
            <a:ext cx="10515600" cy="759574"/>
          </a:xfrm>
        </p:spPr>
        <p:txBody>
          <a:bodyPr>
            <a:normAutofit fontScale="90000"/>
          </a:bodyPr>
          <a:lstStyle/>
          <a:p>
            <a:r>
              <a:rPr lang="en-US"/>
              <a:t>2. Strategy mới áp dụng việc đánh trọng số dựa trên đánh giá các mô hình</a:t>
            </a:r>
            <a:br>
              <a:rPr lang="en-US"/>
            </a:br>
            <a:endParaRPr lang="en-US"/>
          </a:p>
        </p:txBody>
      </p:sp>
      <p:sp>
        <p:nvSpPr>
          <p:cNvPr id="5" name="Content Placeholder 4">
            <a:extLst>
              <a:ext uri="{FF2B5EF4-FFF2-40B4-BE49-F238E27FC236}">
                <a16:creationId xmlns:a16="http://schemas.microsoft.com/office/drawing/2014/main" id="{CE1E86B2-C1FB-624F-D99F-22EF3A937427}"/>
              </a:ext>
            </a:extLst>
          </p:cNvPr>
          <p:cNvSpPr>
            <a:spLocks noGrp="1"/>
          </p:cNvSpPr>
          <p:nvPr>
            <p:ph idx="1"/>
          </p:nvPr>
        </p:nvSpPr>
        <p:spPr>
          <a:xfrm>
            <a:off x="838200" y="2165229"/>
            <a:ext cx="10515600" cy="4011733"/>
          </a:xfrm>
        </p:spPr>
        <p:txBody>
          <a:bodyPr/>
          <a:lstStyle/>
          <a:p>
            <a:r>
              <a:rPr lang="en-US"/>
              <a:t>Thay vì đánh trọng số của một mô hình dựa trên một chỉ số gần như cố định cho mỗi Client ở mỗi round huấn luyện, Strategy này sẽ đánh giá các mô hình sau khi đã huấn luyện và tính toán trọng số của các mô hình một cách phù hợp</a:t>
            </a:r>
          </a:p>
          <a:p>
            <a:r>
              <a:rPr lang="en-US"/>
              <a:t>Khi các mô hình được gửi từ các client về server, các mô hình này sẽ lần lượt được đánh giá dựa trên một chỉ số nào đó và thực hiện quyết tính toán trọng số cho mô hình</a:t>
            </a:r>
          </a:p>
        </p:txBody>
      </p:sp>
    </p:spTree>
    <p:extLst>
      <p:ext uri="{BB962C8B-B14F-4D97-AF65-F5344CB8AC3E}">
        <p14:creationId xmlns:p14="http://schemas.microsoft.com/office/powerpoint/2010/main" val="1090868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F680-1ED7-B148-5567-557F492F627D}"/>
              </a:ext>
            </a:extLst>
          </p:cNvPr>
          <p:cNvSpPr>
            <a:spLocks noGrp="1"/>
          </p:cNvSpPr>
          <p:nvPr>
            <p:ph type="title"/>
          </p:nvPr>
        </p:nvSpPr>
        <p:spPr>
          <a:xfrm>
            <a:off x="838200" y="1065601"/>
            <a:ext cx="10515600" cy="759574"/>
          </a:xfrm>
        </p:spPr>
        <p:txBody>
          <a:bodyPr>
            <a:normAutofit fontScale="90000"/>
          </a:bodyPr>
          <a:lstStyle/>
          <a:p>
            <a:r>
              <a:rPr lang="en-US"/>
              <a:t>2. Strategy mới áp dụng việc đánh trọng số dựa trên đánh giá các mô hình</a:t>
            </a:r>
            <a:br>
              <a:rPr lang="en-US"/>
            </a:br>
            <a:endParaRPr lang="en-US"/>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E1E86B2-C1FB-624F-D99F-22EF3A937427}"/>
                  </a:ext>
                </a:extLst>
              </p:cNvPr>
              <p:cNvSpPr>
                <a:spLocks noGrp="1"/>
              </p:cNvSpPr>
              <p:nvPr>
                <p:ph idx="1"/>
              </p:nvPr>
            </p:nvSpPr>
            <p:spPr>
              <a:xfrm>
                <a:off x="838200" y="1915065"/>
                <a:ext cx="10515600" cy="4753154"/>
              </a:xfrm>
            </p:spPr>
            <p:txBody>
              <a:bodyPr>
                <a:normAutofit/>
              </a:bodyPr>
              <a:lstStyle/>
              <a:p>
                <a:pPr marL="0" indent="0">
                  <a:buNone/>
                </a:pPr>
                <a:r>
                  <a:rPr lang="en-US" b="1"/>
                  <a:t>Federated based on Loss reduction</a:t>
                </a:r>
                <a:r>
                  <a:rPr lang="en-US"/>
                  <a:t>:</a:t>
                </a:r>
              </a:p>
              <a:p>
                <a:pPr>
                  <a:buFontTx/>
                  <a:buChar char="-"/>
                </a:pPr>
                <a:r>
                  <a:rPr lang="en-US" sz="1800"/>
                  <a:t>Ở mỗi round, trước khi server gửi mô hình xuống các client, nó sẽ thực hiện evaluation trên bộ dữ liệu test và lưu giá trị loss hiện tại, gọi là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b="0" i="1" smtClean="0">
                            <a:latin typeface="Cambria Math" panose="02040503050406030204" pitchFamily="18" charset="0"/>
                          </a:rPr>
                          <m:t>0</m:t>
                        </m:r>
                      </m:sub>
                    </m:sSub>
                  </m:oMath>
                </a14:m>
                <a:endParaRPr lang="en-US" sz="1800"/>
              </a:p>
              <a:p>
                <a:pPr>
                  <a:buFontTx/>
                  <a:buChar char="-"/>
                </a:pPr>
                <a:r>
                  <a:rPr lang="en-US" sz="1800"/>
                  <a:t>Mô hình của các client sẽ được evualuation trên bộ dữ liệu test của server và tính loss lần lượt là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𝐿</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𝐿</m:t>
                        </m:r>
                      </m:e>
                      <m:sub>
                        <m:r>
                          <a:rPr lang="en-US" sz="1800" b="0" i="1" smtClean="0">
                            <a:latin typeface="Cambria Math" panose="02040503050406030204" pitchFamily="18" charset="0"/>
                          </a:rPr>
                          <m:t>2</m:t>
                        </m:r>
                      </m:sub>
                    </m:sSub>
                  </m:oMath>
                </a14:m>
                <a:r>
                  <a:rPr lang="en-US" sz="1800"/>
                  <a: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𝐿</m:t>
                        </m:r>
                      </m:e>
                      <m:sub>
                        <m:r>
                          <a:rPr lang="en-US" sz="1800" b="0" i="1" smtClean="0">
                            <a:latin typeface="Cambria Math" panose="02040503050406030204" pitchFamily="18" charset="0"/>
                          </a:rPr>
                          <m:t>𝑘</m:t>
                        </m:r>
                      </m:sub>
                    </m:sSub>
                  </m:oMath>
                </a14:m>
                <a:r>
                  <a:rPr lang="en-US" sz="1800"/>
                  <a:t> với k là số client tham gia vào round huấn luyện</a:t>
                </a:r>
              </a:p>
              <a:p>
                <a:pPr>
                  <a:buFontTx/>
                  <a:buChar char="-"/>
                </a:pPr>
                <a:r>
                  <a:rPr lang="en-US" sz="1800"/>
                  <a:t>Ta có trọng số của mỗi client i sẽ được tính toán như sau: </a:t>
                </a:r>
              </a:p>
              <a:p>
                <a:pPr marL="0" indent="0" algn="ctr">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0" i="1">
                                  <a:latin typeface="Cambria Math" panose="02040503050406030204" pitchFamily="18" charset="0"/>
                                </a:rPr>
                                <m:t>𝐿</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0" i="1">
                                  <a:latin typeface="Cambria Math" panose="02040503050406030204" pitchFamily="18" charset="0"/>
                                </a:rPr>
                                <m:t>𝐿</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up>
                      </m:sSup>
                    </m:oMath>
                  </m:oMathPara>
                </a14:m>
                <a:endParaRPr lang="en-US" sz="2000"/>
              </a:p>
              <a:p>
                <a:pPr marL="0" indent="0" algn="ctr">
                  <a:buNone/>
                </a:pPr>
                <a:endParaRPr lang="en-US" sz="2000"/>
              </a:p>
              <a:p>
                <a:pPr marL="0" marR="0" indent="0">
                  <a:spcBef>
                    <a:spcPts val="0"/>
                  </a:spcBef>
                  <a:spcAft>
                    <a:spcPts val="0"/>
                  </a:spcAft>
                  <a:buNone/>
                </a:pPr>
                <a:r>
                  <a:rPr lang="en-US" sz="1800"/>
                  <a:t>- Cập nhật mô hình toàn cầu</a:t>
                </a: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𝑤</m:t>
                      </m:r>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e>
                      </m:d>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nary>
                        <m:naryPr>
                          <m:chr m:val="∑"/>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sub>
                        <m:sup>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sup>
                        <m:e>
                          <m:sSub>
                            <m:sSubPr>
                              <m:ctrlPr>
                                <a:rPr lang="en-US" sz="1800" i="1">
                                  <a:latin typeface="Cambria Math" panose="02040503050406030204" pitchFamily="18" charset="0"/>
                                </a:rPr>
                              </m:ctrlPr>
                            </m:sSubPr>
                            <m:e>
                              <m:r>
                                <a:rPr lang="en-US" sz="1800" i="1">
                                  <a:latin typeface="Cambria Math" panose="02040503050406030204" pitchFamily="18" charset="0"/>
                                </a:rPr>
                                <m:t>𝑆</m:t>
                              </m:r>
                            </m:e>
                            <m:sub>
                              <m:r>
                                <a:rPr lang="en-US" sz="1800" i="1">
                                  <a:latin typeface="Cambria Math" panose="02040503050406030204" pitchFamily="18" charset="0"/>
                                </a:rPr>
                                <m:t>𝑖</m:t>
                              </m:r>
                            </m:sub>
                          </m:sSub>
                        </m:e>
                      </m:nary>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𝑤</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e>
                      </m:d>
                    </m:oMath>
                  </m:oMathPara>
                </a14:m>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kern="100">
                    <a:effectLst/>
                    <a:latin typeface="Calibri" panose="020F0502020204030204" pitchFamily="34" charset="0"/>
                    <a:ea typeface="Calibri" panose="020F0502020204030204" pitchFamily="34" charset="0"/>
                    <a:cs typeface="Times New Roman" panose="02020603050405020304" pitchFamily="18" charset="0"/>
                  </a:rPr>
                  <a:t>Trong đó </a:t>
                </a:r>
                <a14:m>
                  <m:oMath xmlns:m="http://schemas.openxmlformats.org/officeDocument/2006/math">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𝑤</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e>
                    </m:d>
                  </m:oMath>
                </a14:m>
                <a:r>
                  <a:rPr lang="en-US" sz="1800" kern="100">
                    <a:effectLst/>
                    <a:latin typeface="Calibri" panose="020F0502020204030204" pitchFamily="34" charset="0"/>
                    <a:ea typeface="Calibri" panose="020F0502020204030204" pitchFamily="34" charset="0"/>
                    <a:cs typeface="Times New Roman" panose="02020603050405020304" pitchFamily="18" charset="0"/>
                  </a:rPr>
                  <a:t> là mô hình cục bộ của nút i tại vòng lặp t. </a:t>
                </a:r>
              </a:p>
              <a:p>
                <a:pPr marL="0" indent="0">
                  <a:buNone/>
                </a:pPr>
                <a:endParaRPr lang="en-US"/>
              </a:p>
            </p:txBody>
          </p:sp>
        </mc:Choice>
        <mc:Fallback xmlns="">
          <p:sp>
            <p:nvSpPr>
              <p:cNvPr id="5" name="Content Placeholder 4">
                <a:extLst>
                  <a:ext uri="{FF2B5EF4-FFF2-40B4-BE49-F238E27FC236}">
                    <a16:creationId xmlns:a16="http://schemas.microsoft.com/office/drawing/2014/main" id="{CE1E86B2-C1FB-624F-D99F-22EF3A937427}"/>
                  </a:ext>
                </a:extLst>
              </p:cNvPr>
              <p:cNvSpPr>
                <a:spLocks noGrp="1" noRot="1" noChangeAspect="1" noMove="1" noResize="1" noEditPoints="1" noAdjustHandles="1" noChangeArrowheads="1" noChangeShapeType="1" noTextEdit="1"/>
              </p:cNvSpPr>
              <p:nvPr>
                <p:ph idx="1"/>
              </p:nvPr>
            </p:nvSpPr>
            <p:spPr>
              <a:xfrm>
                <a:off x="838200" y="1915065"/>
                <a:ext cx="10515600" cy="4753154"/>
              </a:xfrm>
              <a:blipFill>
                <a:blip r:embed="rId2"/>
                <a:stretch>
                  <a:fillRect l="-1217" t="-2051"/>
                </a:stretch>
              </a:blipFill>
            </p:spPr>
            <p:txBody>
              <a:bodyPr/>
              <a:lstStyle/>
              <a:p>
                <a:r>
                  <a:rPr lang="en-US">
                    <a:noFill/>
                  </a:rPr>
                  <a:t> </a:t>
                </a:r>
              </a:p>
            </p:txBody>
          </p:sp>
        </mc:Fallback>
      </mc:AlternateContent>
    </p:spTree>
    <p:extLst>
      <p:ext uri="{BB962C8B-B14F-4D97-AF65-F5344CB8AC3E}">
        <p14:creationId xmlns:p14="http://schemas.microsoft.com/office/powerpoint/2010/main" val="665524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F680-1ED7-B148-5567-557F492F627D}"/>
              </a:ext>
            </a:extLst>
          </p:cNvPr>
          <p:cNvSpPr>
            <a:spLocks noGrp="1"/>
          </p:cNvSpPr>
          <p:nvPr>
            <p:ph type="title"/>
          </p:nvPr>
        </p:nvSpPr>
        <p:spPr>
          <a:xfrm>
            <a:off x="838200" y="1065601"/>
            <a:ext cx="10515600" cy="759574"/>
          </a:xfrm>
        </p:spPr>
        <p:txBody>
          <a:bodyPr>
            <a:normAutofit fontScale="90000"/>
          </a:bodyPr>
          <a:lstStyle/>
          <a:p>
            <a:r>
              <a:rPr lang="en-US"/>
              <a:t>3. Thực nghiệm</a:t>
            </a:r>
            <a:br>
              <a:rPr lang="en-US"/>
            </a:br>
            <a:endParaRPr lang="en-US"/>
          </a:p>
        </p:txBody>
      </p:sp>
      <p:sp>
        <p:nvSpPr>
          <p:cNvPr id="5" name="Content Placeholder 4">
            <a:extLst>
              <a:ext uri="{FF2B5EF4-FFF2-40B4-BE49-F238E27FC236}">
                <a16:creationId xmlns:a16="http://schemas.microsoft.com/office/drawing/2014/main" id="{CE1E86B2-C1FB-624F-D99F-22EF3A937427}"/>
              </a:ext>
            </a:extLst>
          </p:cNvPr>
          <p:cNvSpPr>
            <a:spLocks noGrp="1"/>
          </p:cNvSpPr>
          <p:nvPr>
            <p:ph idx="1"/>
          </p:nvPr>
        </p:nvSpPr>
        <p:spPr>
          <a:xfrm>
            <a:off x="838200" y="1552755"/>
            <a:ext cx="10515600" cy="5115464"/>
          </a:xfrm>
        </p:spPr>
        <p:txBody>
          <a:bodyPr>
            <a:normAutofit/>
          </a:bodyPr>
          <a:lstStyle/>
          <a:p>
            <a:pPr marL="0" indent="0">
              <a:buNone/>
            </a:pPr>
            <a:r>
              <a:rPr lang="en-US"/>
              <a:t>Cấu hình thực nghiệm:</a:t>
            </a:r>
          </a:p>
          <a:p>
            <a:pPr>
              <a:buFontTx/>
              <a:buChar char="-"/>
            </a:pPr>
            <a:r>
              <a:rPr lang="en-US" sz="2000"/>
              <a:t>~100 communication round</a:t>
            </a:r>
          </a:p>
          <a:p>
            <a:pPr>
              <a:buFontTx/>
              <a:buChar char="-"/>
            </a:pPr>
            <a:r>
              <a:rPr lang="en-US" sz="2000"/>
              <a:t>Alpha = 1, 10, 1000 trên bộ dữ liệu CIFAR-10</a:t>
            </a:r>
          </a:p>
          <a:p>
            <a:pPr>
              <a:buFontTx/>
              <a:buChar char="-"/>
            </a:pPr>
            <a:r>
              <a:rPr lang="en-US" sz="2000"/>
              <a:t>Alpha = 0.1 trên bộ dữ liệu MNIST</a:t>
            </a:r>
          </a:p>
          <a:p>
            <a:pPr>
              <a:buFontTx/>
              <a:buChar char="-"/>
            </a:pPr>
            <a:r>
              <a:rPr lang="en-US" sz="2000"/>
              <a:t>10 clients, chọn 3 client mỗi round</a:t>
            </a:r>
          </a:p>
          <a:p>
            <a:pPr>
              <a:buFontTx/>
              <a:buChar char="-"/>
            </a:pPr>
            <a:endParaRPr lang="en-US"/>
          </a:p>
        </p:txBody>
      </p:sp>
    </p:spTree>
    <p:extLst>
      <p:ext uri="{BB962C8B-B14F-4D97-AF65-F5344CB8AC3E}">
        <p14:creationId xmlns:p14="http://schemas.microsoft.com/office/powerpoint/2010/main" val="482435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1126</Words>
  <Application>Microsoft Office PowerPoint</Application>
  <PresentationFormat>Widescreen</PresentationFormat>
  <Paragraphs>129</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Federated Learning</vt:lpstr>
      <vt:lpstr>Xử lý vấn đề Non-IID</vt:lpstr>
      <vt:lpstr>1. FedImp</vt:lpstr>
      <vt:lpstr>1. FedImp</vt:lpstr>
      <vt:lpstr>1. FedImp</vt:lpstr>
      <vt:lpstr>1. FedImp</vt:lpstr>
      <vt:lpstr>2. Strategy mới áp dụng việc đánh trọng số dựa trên đánh giá các mô hình </vt:lpstr>
      <vt:lpstr>2. Strategy mới áp dụng việc đánh trọng số dựa trên đánh giá các mô hình </vt:lpstr>
      <vt:lpstr>3. Thực nghiệm </vt:lpstr>
      <vt:lpstr>3. Thực nghiệm </vt:lpstr>
      <vt:lpstr>3. Thực nghiệm </vt:lpstr>
      <vt:lpstr>3. Thực nghiệm </vt:lpstr>
      <vt:lpstr>3. Thực nghiệm </vt:lpstr>
      <vt:lpstr>3. Thực nghiệm </vt:lpstr>
      <vt:lpstr>3. Thực nghiệm </vt:lpstr>
      <vt:lpstr>3. Thực nghiệm </vt:lpstr>
      <vt:lpstr>3. Thực nghiệm </vt:lpstr>
      <vt:lpstr>3. Thực nghiệm </vt:lpstr>
      <vt:lpstr>4. Một số ý tưởng khác </vt:lpstr>
      <vt:lpstr>Straggler Effect </vt:lpstr>
      <vt:lpstr>Vấn đề của thuật toán gốc</vt:lpstr>
      <vt:lpstr>Vấn đề của thuật toán gốc</vt:lpstr>
      <vt:lpstr>Vấn đề của thuật toán gốc</vt:lpstr>
      <vt:lpstr>2. Đề xuất cải tiến</vt:lpstr>
      <vt:lpstr>2. Đề xuất cải tiến</vt:lpstr>
      <vt:lpstr>2. Đề xuất cải tiến</vt:lpstr>
      <vt:lpstr>3. Thực nghiệm</vt:lpstr>
      <vt:lpstr>3. Thực nghiệm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Federated Learning</dc:title>
  <dc:creator>hieu nguyen</dc:creator>
  <cp:lastModifiedBy>hieu nguyen</cp:lastModifiedBy>
  <cp:revision>3</cp:revision>
  <dcterms:created xsi:type="dcterms:W3CDTF">2024-02-20T16:10:36Z</dcterms:created>
  <dcterms:modified xsi:type="dcterms:W3CDTF">2024-02-21T04:23:39Z</dcterms:modified>
</cp:coreProperties>
</file>