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74" r:id="rId6"/>
    <p:sldId id="260" r:id="rId7"/>
    <p:sldId id="259" r:id="rId8"/>
    <p:sldId id="261" r:id="rId9"/>
    <p:sldId id="262" r:id="rId10"/>
    <p:sldId id="263" r:id="rId11"/>
    <p:sldId id="264" r:id="rId12"/>
    <p:sldId id="266" r:id="rId13"/>
    <p:sldId id="270" r:id="rId14"/>
    <p:sldId id="271" r:id="rId15"/>
    <p:sldId id="272" r:id="rId16"/>
    <p:sldId id="265" r:id="rId17"/>
    <p:sldId id="268" r:id="rId18"/>
    <p:sldId id="267"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82C5-2942-579A-14F0-8DE0852C4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463012-1DF5-5726-B3AB-AFA46F5B3E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C9ADAE-C31B-FA93-47A9-E9F965363FE2}"/>
              </a:ext>
            </a:extLst>
          </p:cNvPr>
          <p:cNvSpPr>
            <a:spLocks noGrp="1"/>
          </p:cNvSpPr>
          <p:nvPr>
            <p:ph type="dt" sz="half" idx="10"/>
          </p:nvPr>
        </p:nvSpPr>
        <p:spPr/>
        <p:txBody>
          <a:bodyPr/>
          <a:lstStyle/>
          <a:p>
            <a:fld id="{9D392C4F-5F04-4879-AD89-AA27FFECF296}" type="datetimeFigureOut">
              <a:rPr lang="en-US" smtClean="0"/>
              <a:t>3/9/2024</a:t>
            </a:fld>
            <a:endParaRPr lang="en-US"/>
          </a:p>
        </p:txBody>
      </p:sp>
      <p:sp>
        <p:nvSpPr>
          <p:cNvPr id="5" name="Footer Placeholder 4">
            <a:extLst>
              <a:ext uri="{FF2B5EF4-FFF2-40B4-BE49-F238E27FC236}">
                <a16:creationId xmlns:a16="http://schemas.microsoft.com/office/drawing/2014/main" id="{41BEF7D4-6C66-34C9-8EC5-B1AD0DBB1A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D62779-9A80-6099-8459-3C7956C02CDF}"/>
              </a:ext>
            </a:extLst>
          </p:cNvPr>
          <p:cNvSpPr>
            <a:spLocks noGrp="1"/>
          </p:cNvSpPr>
          <p:nvPr>
            <p:ph type="sldNum" sz="quarter" idx="12"/>
          </p:nvPr>
        </p:nvSpPr>
        <p:spPr/>
        <p:txBody>
          <a:bodyPr/>
          <a:lstStyle/>
          <a:p>
            <a:fld id="{81BADB0D-57DF-47BD-8D71-AA06D7EAC3E1}" type="slidenum">
              <a:rPr lang="en-US" smtClean="0"/>
              <a:t>‹#›</a:t>
            </a:fld>
            <a:endParaRPr lang="en-US"/>
          </a:p>
        </p:txBody>
      </p:sp>
    </p:spTree>
    <p:extLst>
      <p:ext uri="{BB962C8B-B14F-4D97-AF65-F5344CB8AC3E}">
        <p14:creationId xmlns:p14="http://schemas.microsoft.com/office/powerpoint/2010/main" val="3190560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573F-339D-0E23-23E7-A522CCF48C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70F7F1-5F4D-762D-F5A6-965181BCCA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922525-C5CF-7D8F-23AC-E7915BAF1ED2}"/>
              </a:ext>
            </a:extLst>
          </p:cNvPr>
          <p:cNvSpPr>
            <a:spLocks noGrp="1"/>
          </p:cNvSpPr>
          <p:nvPr>
            <p:ph type="dt" sz="half" idx="10"/>
          </p:nvPr>
        </p:nvSpPr>
        <p:spPr/>
        <p:txBody>
          <a:bodyPr/>
          <a:lstStyle/>
          <a:p>
            <a:fld id="{9D392C4F-5F04-4879-AD89-AA27FFECF296}" type="datetimeFigureOut">
              <a:rPr lang="en-US" smtClean="0"/>
              <a:t>3/9/2024</a:t>
            </a:fld>
            <a:endParaRPr lang="en-US"/>
          </a:p>
        </p:txBody>
      </p:sp>
      <p:sp>
        <p:nvSpPr>
          <p:cNvPr id="5" name="Footer Placeholder 4">
            <a:extLst>
              <a:ext uri="{FF2B5EF4-FFF2-40B4-BE49-F238E27FC236}">
                <a16:creationId xmlns:a16="http://schemas.microsoft.com/office/drawing/2014/main" id="{B5729331-C1AB-762C-9B5B-BE3FADF612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AE3C0-4C51-9175-61A8-4F000F2C72A9}"/>
              </a:ext>
            </a:extLst>
          </p:cNvPr>
          <p:cNvSpPr>
            <a:spLocks noGrp="1"/>
          </p:cNvSpPr>
          <p:nvPr>
            <p:ph type="sldNum" sz="quarter" idx="12"/>
          </p:nvPr>
        </p:nvSpPr>
        <p:spPr/>
        <p:txBody>
          <a:bodyPr/>
          <a:lstStyle/>
          <a:p>
            <a:fld id="{81BADB0D-57DF-47BD-8D71-AA06D7EAC3E1}" type="slidenum">
              <a:rPr lang="en-US" smtClean="0"/>
              <a:t>‹#›</a:t>
            </a:fld>
            <a:endParaRPr lang="en-US"/>
          </a:p>
        </p:txBody>
      </p:sp>
    </p:spTree>
    <p:extLst>
      <p:ext uri="{BB962C8B-B14F-4D97-AF65-F5344CB8AC3E}">
        <p14:creationId xmlns:p14="http://schemas.microsoft.com/office/powerpoint/2010/main" val="33589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C7965A-B008-EC25-C67C-25ECBDEAF5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EEDFE0-9AF3-12E9-4D72-0C6C07C4F8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A1B2B-7C06-DD8E-2632-6CD9CDEFB225}"/>
              </a:ext>
            </a:extLst>
          </p:cNvPr>
          <p:cNvSpPr>
            <a:spLocks noGrp="1"/>
          </p:cNvSpPr>
          <p:nvPr>
            <p:ph type="dt" sz="half" idx="10"/>
          </p:nvPr>
        </p:nvSpPr>
        <p:spPr/>
        <p:txBody>
          <a:bodyPr/>
          <a:lstStyle/>
          <a:p>
            <a:fld id="{9D392C4F-5F04-4879-AD89-AA27FFECF296}" type="datetimeFigureOut">
              <a:rPr lang="en-US" smtClean="0"/>
              <a:t>3/9/2024</a:t>
            </a:fld>
            <a:endParaRPr lang="en-US"/>
          </a:p>
        </p:txBody>
      </p:sp>
      <p:sp>
        <p:nvSpPr>
          <p:cNvPr id="5" name="Footer Placeholder 4">
            <a:extLst>
              <a:ext uri="{FF2B5EF4-FFF2-40B4-BE49-F238E27FC236}">
                <a16:creationId xmlns:a16="http://schemas.microsoft.com/office/drawing/2014/main" id="{3ECC6A20-6F50-E837-9CEE-22FF0ABFF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EAB72-3F21-6925-B6DA-5A324BEAF0A9}"/>
              </a:ext>
            </a:extLst>
          </p:cNvPr>
          <p:cNvSpPr>
            <a:spLocks noGrp="1"/>
          </p:cNvSpPr>
          <p:nvPr>
            <p:ph type="sldNum" sz="quarter" idx="12"/>
          </p:nvPr>
        </p:nvSpPr>
        <p:spPr/>
        <p:txBody>
          <a:bodyPr/>
          <a:lstStyle/>
          <a:p>
            <a:fld id="{81BADB0D-57DF-47BD-8D71-AA06D7EAC3E1}" type="slidenum">
              <a:rPr lang="en-US" smtClean="0"/>
              <a:t>‹#›</a:t>
            </a:fld>
            <a:endParaRPr lang="en-US"/>
          </a:p>
        </p:txBody>
      </p:sp>
    </p:spTree>
    <p:extLst>
      <p:ext uri="{BB962C8B-B14F-4D97-AF65-F5344CB8AC3E}">
        <p14:creationId xmlns:p14="http://schemas.microsoft.com/office/powerpoint/2010/main" val="2797645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BEC7-082D-E976-62A6-8633FD3022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C53B15-476F-D3FC-D33A-3DCB0FC6FD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37A5E5-F27C-7FC4-91C4-F14265E3BDBD}"/>
              </a:ext>
            </a:extLst>
          </p:cNvPr>
          <p:cNvSpPr>
            <a:spLocks noGrp="1"/>
          </p:cNvSpPr>
          <p:nvPr>
            <p:ph type="dt" sz="half" idx="10"/>
          </p:nvPr>
        </p:nvSpPr>
        <p:spPr/>
        <p:txBody>
          <a:bodyPr/>
          <a:lstStyle/>
          <a:p>
            <a:fld id="{9D392C4F-5F04-4879-AD89-AA27FFECF296}" type="datetimeFigureOut">
              <a:rPr lang="en-US" smtClean="0"/>
              <a:t>3/9/2024</a:t>
            </a:fld>
            <a:endParaRPr lang="en-US"/>
          </a:p>
        </p:txBody>
      </p:sp>
      <p:sp>
        <p:nvSpPr>
          <p:cNvPr id="5" name="Footer Placeholder 4">
            <a:extLst>
              <a:ext uri="{FF2B5EF4-FFF2-40B4-BE49-F238E27FC236}">
                <a16:creationId xmlns:a16="http://schemas.microsoft.com/office/drawing/2014/main" id="{3BDA76B4-A3CE-730A-1CC0-4D84036EC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E202A-B814-5EBF-1508-835C3737B136}"/>
              </a:ext>
            </a:extLst>
          </p:cNvPr>
          <p:cNvSpPr>
            <a:spLocks noGrp="1"/>
          </p:cNvSpPr>
          <p:nvPr>
            <p:ph type="sldNum" sz="quarter" idx="12"/>
          </p:nvPr>
        </p:nvSpPr>
        <p:spPr/>
        <p:txBody>
          <a:bodyPr/>
          <a:lstStyle/>
          <a:p>
            <a:fld id="{81BADB0D-57DF-47BD-8D71-AA06D7EAC3E1}" type="slidenum">
              <a:rPr lang="en-US" smtClean="0"/>
              <a:t>‹#›</a:t>
            </a:fld>
            <a:endParaRPr lang="en-US"/>
          </a:p>
        </p:txBody>
      </p:sp>
    </p:spTree>
    <p:extLst>
      <p:ext uri="{BB962C8B-B14F-4D97-AF65-F5344CB8AC3E}">
        <p14:creationId xmlns:p14="http://schemas.microsoft.com/office/powerpoint/2010/main" val="302373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BCAC-9564-E95B-92DA-065A163FE6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6D43C5-0AFF-14CA-3DD9-B61CF7B277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4B19CB-5630-E8D7-A24A-AC817213F22B}"/>
              </a:ext>
            </a:extLst>
          </p:cNvPr>
          <p:cNvSpPr>
            <a:spLocks noGrp="1"/>
          </p:cNvSpPr>
          <p:nvPr>
            <p:ph type="dt" sz="half" idx="10"/>
          </p:nvPr>
        </p:nvSpPr>
        <p:spPr/>
        <p:txBody>
          <a:bodyPr/>
          <a:lstStyle/>
          <a:p>
            <a:fld id="{9D392C4F-5F04-4879-AD89-AA27FFECF296}" type="datetimeFigureOut">
              <a:rPr lang="en-US" smtClean="0"/>
              <a:t>3/9/2024</a:t>
            </a:fld>
            <a:endParaRPr lang="en-US"/>
          </a:p>
        </p:txBody>
      </p:sp>
      <p:sp>
        <p:nvSpPr>
          <p:cNvPr id="5" name="Footer Placeholder 4">
            <a:extLst>
              <a:ext uri="{FF2B5EF4-FFF2-40B4-BE49-F238E27FC236}">
                <a16:creationId xmlns:a16="http://schemas.microsoft.com/office/drawing/2014/main" id="{6906AE62-3343-17E2-080E-BFAEFD8FC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4F691-A2A3-F78E-4D8C-C0C27E5740A0}"/>
              </a:ext>
            </a:extLst>
          </p:cNvPr>
          <p:cNvSpPr>
            <a:spLocks noGrp="1"/>
          </p:cNvSpPr>
          <p:nvPr>
            <p:ph type="sldNum" sz="quarter" idx="12"/>
          </p:nvPr>
        </p:nvSpPr>
        <p:spPr/>
        <p:txBody>
          <a:bodyPr/>
          <a:lstStyle/>
          <a:p>
            <a:fld id="{81BADB0D-57DF-47BD-8D71-AA06D7EAC3E1}" type="slidenum">
              <a:rPr lang="en-US" smtClean="0"/>
              <a:t>‹#›</a:t>
            </a:fld>
            <a:endParaRPr lang="en-US"/>
          </a:p>
        </p:txBody>
      </p:sp>
    </p:spTree>
    <p:extLst>
      <p:ext uri="{BB962C8B-B14F-4D97-AF65-F5344CB8AC3E}">
        <p14:creationId xmlns:p14="http://schemas.microsoft.com/office/powerpoint/2010/main" val="293031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5B919-3580-4F54-329E-ADE9F89318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0D0604-9B3D-2E78-D5C6-73AB1CEE7E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46E2CC-BB21-DD4C-5ECB-C45EA02564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981E77-118B-EDE6-B2B4-AA2AB596D4AF}"/>
              </a:ext>
            </a:extLst>
          </p:cNvPr>
          <p:cNvSpPr>
            <a:spLocks noGrp="1"/>
          </p:cNvSpPr>
          <p:nvPr>
            <p:ph type="dt" sz="half" idx="10"/>
          </p:nvPr>
        </p:nvSpPr>
        <p:spPr/>
        <p:txBody>
          <a:bodyPr/>
          <a:lstStyle/>
          <a:p>
            <a:fld id="{9D392C4F-5F04-4879-AD89-AA27FFECF296}" type="datetimeFigureOut">
              <a:rPr lang="en-US" smtClean="0"/>
              <a:t>3/9/2024</a:t>
            </a:fld>
            <a:endParaRPr lang="en-US"/>
          </a:p>
        </p:txBody>
      </p:sp>
      <p:sp>
        <p:nvSpPr>
          <p:cNvPr id="6" name="Footer Placeholder 5">
            <a:extLst>
              <a:ext uri="{FF2B5EF4-FFF2-40B4-BE49-F238E27FC236}">
                <a16:creationId xmlns:a16="http://schemas.microsoft.com/office/drawing/2014/main" id="{1ED6CD72-F013-2B9D-C957-F8286912F3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102388-ACFA-0572-E5B0-FF0F4D27144D}"/>
              </a:ext>
            </a:extLst>
          </p:cNvPr>
          <p:cNvSpPr>
            <a:spLocks noGrp="1"/>
          </p:cNvSpPr>
          <p:nvPr>
            <p:ph type="sldNum" sz="quarter" idx="12"/>
          </p:nvPr>
        </p:nvSpPr>
        <p:spPr/>
        <p:txBody>
          <a:bodyPr/>
          <a:lstStyle/>
          <a:p>
            <a:fld id="{81BADB0D-57DF-47BD-8D71-AA06D7EAC3E1}" type="slidenum">
              <a:rPr lang="en-US" smtClean="0"/>
              <a:t>‹#›</a:t>
            </a:fld>
            <a:endParaRPr lang="en-US"/>
          </a:p>
        </p:txBody>
      </p:sp>
    </p:spTree>
    <p:extLst>
      <p:ext uri="{BB962C8B-B14F-4D97-AF65-F5344CB8AC3E}">
        <p14:creationId xmlns:p14="http://schemas.microsoft.com/office/powerpoint/2010/main" val="311929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7153C-904C-0081-FD13-AA3887492B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0FD3A0-E8BF-F867-46CB-0334E856B8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8F5254-6E1C-3E17-5625-6FE0AEBBAA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3E5941-BA12-6CA6-08AA-6C0ACA7238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B5ABCD-5B33-DB91-5B41-FF009BE9D2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8C4EE0-F8CC-E120-A65A-A85B8D5F6607}"/>
              </a:ext>
            </a:extLst>
          </p:cNvPr>
          <p:cNvSpPr>
            <a:spLocks noGrp="1"/>
          </p:cNvSpPr>
          <p:nvPr>
            <p:ph type="dt" sz="half" idx="10"/>
          </p:nvPr>
        </p:nvSpPr>
        <p:spPr/>
        <p:txBody>
          <a:bodyPr/>
          <a:lstStyle/>
          <a:p>
            <a:fld id="{9D392C4F-5F04-4879-AD89-AA27FFECF296}" type="datetimeFigureOut">
              <a:rPr lang="en-US" smtClean="0"/>
              <a:t>3/9/2024</a:t>
            </a:fld>
            <a:endParaRPr lang="en-US"/>
          </a:p>
        </p:txBody>
      </p:sp>
      <p:sp>
        <p:nvSpPr>
          <p:cNvPr id="8" name="Footer Placeholder 7">
            <a:extLst>
              <a:ext uri="{FF2B5EF4-FFF2-40B4-BE49-F238E27FC236}">
                <a16:creationId xmlns:a16="http://schemas.microsoft.com/office/drawing/2014/main" id="{F0BFCCF5-A1C2-AA2C-3D70-35757B6969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808380-4190-0350-755F-7128BBC81840}"/>
              </a:ext>
            </a:extLst>
          </p:cNvPr>
          <p:cNvSpPr>
            <a:spLocks noGrp="1"/>
          </p:cNvSpPr>
          <p:nvPr>
            <p:ph type="sldNum" sz="quarter" idx="12"/>
          </p:nvPr>
        </p:nvSpPr>
        <p:spPr/>
        <p:txBody>
          <a:bodyPr/>
          <a:lstStyle/>
          <a:p>
            <a:fld id="{81BADB0D-57DF-47BD-8D71-AA06D7EAC3E1}" type="slidenum">
              <a:rPr lang="en-US" smtClean="0"/>
              <a:t>‹#›</a:t>
            </a:fld>
            <a:endParaRPr lang="en-US"/>
          </a:p>
        </p:txBody>
      </p:sp>
    </p:spTree>
    <p:extLst>
      <p:ext uri="{BB962C8B-B14F-4D97-AF65-F5344CB8AC3E}">
        <p14:creationId xmlns:p14="http://schemas.microsoft.com/office/powerpoint/2010/main" val="1582340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70F12-FB58-F218-3BCB-D7A33B7DAC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0FF80D-C9F9-AD7E-0C19-558286DEB1B7}"/>
              </a:ext>
            </a:extLst>
          </p:cNvPr>
          <p:cNvSpPr>
            <a:spLocks noGrp="1"/>
          </p:cNvSpPr>
          <p:nvPr>
            <p:ph type="dt" sz="half" idx="10"/>
          </p:nvPr>
        </p:nvSpPr>
        <p:spPr/>
        <p:txBody>
          <a:bodyPr/>
          <a:lstStyle/>
          <a:p>
            <a:fld id="{9D392C4F-5F04-4879-AD89-AA27FFECF296}" type="datetimeFigureOut">
              <a:rPr lang="en-US" smtClean="0"/>
              <a:t>3/9/2024</a:t>
            </a:fld>
            <a:endParaRPr lang="en-US"/>
          </a:p>
        </p:txBody>
      </p:sp>
      <p:sp>
        <p:nvSpPr>
          <p:cNvPr id="4" name="Footer Placeholder 3">
            <a:extLst>
              <a:ext uri="{FF2B5EF4-FFF2-40B4-BE49-F238E27FC236}">
                <a16:creationId xmlns:a16="http://schemas.microsoft.com/office/drawing/2014/main" id="{94921616-A802-E92D-EC67-48F8829BF9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648EB9-1B45-C214-0458-F9E103F7C4F2}"/>
              </a:ext>
            </a:extLst>
          </p:cNvPr>
          <p:cNvSpPr>
            <a:spLocks noGrp="1"/>
          </p:cNvSpPr>
          <p:nvPr>
            <p:ph type="sldNum" sz="quarter" idx="12"/>
          </p:nvPr>
        </p:nvSpPr>
        <p:spPr/>
        <p:txBody>
          <a:bodyPr/>
          <a:lstStyle/>
          <a:p>
            <a:fld id="{81BADB0D-57DF-47BD-8D71-AA06D7EAC3E1}" type="slidenum">
              <a:rPr lang="en-US" smtClean="0"/>
              <a:t>‹#›</a:t>
            </a:fld>
            <a:endParaRPr lang="en-US"/>
          </a:p>
        </p:txBody>
      </p:sp>
    </p:spTree>
    <p:extLst>
      <p:ext uri="{BB962C8B-B14F-4D97-AF65-F5344CB8AC3E}">
        <p14:creationId xmlns:p14="http://schemas.microsoft.com/office/powerpoint/2010/main" val="1260468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45C536-3147-7310-740E-775DCE3ECB65}"/>
              </a:ext>
            </a:extLst>
          </p:cNvPr>
          <p:cNvSpPr>
            <a:spLocks noGrp="1"/>
          </p:cNvSpPr>
          <p:nvPr>
            <p:ph type="dt" sz="half" idx="10"/>
          </p:nvPr>
        </p:nvSpPr>
        <p:spPr/>
        <p:txBody>
          <a:bodyPr/>
          <a:lstStyle/>
          <a:p>
            <a:fld id="{9D392C4F-5F04-4879-AD89-AA27FFECF296}" type="datetimeFigureOut">
              <a:rPr lang="en-US" smtClean="0"/>
              <a:t>3/9/2024</a:t>
            </a:fld>
            <a:endParaRPr lang="en-US"/>
          </a:p>
        </p:txBody>
      </p:sp>
      <p:sp>
        <p:nvSpPr>
          <p:cNvPr id="3" name="Footer Placeholder 2">
            <a:extLst>
              <a:ext uri="{FF2B5EF4-FFF2-40B4-BE49-F238E27FC236}">
                <a16:creationId xmlns:a16="http://schemas.microsoft.com/office/drawing/2014/main" id="{84674F0E-2331-5AD8-5DF4-CDAC7A6697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128F84-85BF-8D17-DADE-0D0B96E03AE8}"/>
              </a:ext>
            </a:extLst>
          </p:cNvPr>
          <p:cNvSpPr>
            <a:spLocks noGrp="1"/>
          </p:cNvSpPr>
          <p:nvPr>
            <p:ph type="sldNum" sz="quarter" idx="12"/>
          </p:nvPr>
        </p:nvSpPr>
        <p:spPr/>
        <p:txBody>
          <a:bodyPr/>
          <a:lstStyle/>
          <a:p>
            <a:fld id="{81BADB0D-57DF-47BD-8D71-AA06D7EAC3E1}" type="slidenum">
              <a:rPr lang="en-US" smtClean="0"/>
              <a:t>‹#›</a:t>
            </a:fld>
            <a:endParaRPr lang="en-US"/>
          </a:p>
        </p:txBody>
      </p:sp>
    </p:spTree>
    <p:extLst>
      <p:ext uri="{BB962C8B-B14F-4D97-AF65-F5344CB8AC3E}">
        <p14:creationId xmlns:p14="http://schemas.microsoft.com/office/powerpoint/2010/main" val="60908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82AC9-4C24-8792-82D2-0B077D4BF5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97D3C8-D14D-E47D-316D-EDB8CA18B0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EAD9A1-6AA9-0D2C-AC1A-83EADCDB3A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43C6F0-AD7C-FB6F-39D0-AA6D15C9E239}"/>
              </a:ext>
            </a:extLst>
          </p:cNvPr>
          <p:cNvSpPr>
            <a:spLocks noGrp="1"/>
          </p:cNvSpPr>
          <p:nvPr>
            <p:ph type="dt" sz="half" idx="10"/>
          </p:nvPr>
        </p:nvSpPr>
        <p:spPr/>
        <p:txBody>
          <a:bodyPr/>
          <a:lstStyle/>
          <a:p>
            <a:fld id="{9D392C4F-5F04-4879-AD89-AA27FFECF296}" type="datetimeFigureOut">
              <a:rPr lang="en-US" smtClean="0"/>
              <a:t>3/9/2024</a:t>
            </a:fld>
            <a:endParaRPr lang="en-US"/>
          </a:p>
        </p:txBody>
      </p:sp>
      <p:sp>
        <p:nvSpPr>
          <p:cNvPr id="6" name="Footer Placeholder 5">
            <a:extLst>
              <a:ext uri="{FF2B5EF4-FFF2-40B4-BE49-F238E27FC236}">
                <a16:creationId xmlns:a16="http://schemas.microsoft.com/office/drawing/2014/main" id="{79F6F77B-1BCE-54EF-9B15-C7A79AADC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A3B52F-1538-25F4-3C66-D44955D2570F}"/>
              </a:ext>
            </a:extLst>
          </p:cNvPr>
          <p:cNvSpPr>
            <a:spLocks noGrp="1"/>
          </p:cNvSpPr>
          <p:nvPr>
            <p:ph type="sldNum" sz="quarter" idx="12"/>
          </p:nvPr>
        </p:nvSpPr>
        <p:spPr/>
        <p:txBody>
          <a:bodyPr/>
          <a:lstStyle/>
          <a:p>
            <a:fld id="{81BADB0D-57DF-47BD-8D71-AA06D7EAC3E1}" type="slidenum">
              <a:rPr lang="en-US" smtClean="0"/>
              <a:t>‹#›</a:t>
            </a:fld>
            <a:endParaRPr lang="en-US"/>
          </a:p>
        </p:txBody>
      </p:sp>
    </p:spTree>
    <p:extLst>
      <p:ext uri="{BB962C8B-B14F-4D97-AF65-F5344CB8AC3E}">
        <p14:creationId xmlns:p14="http://schemas.microsoft.com/office/powerpoint/2010/main" val="3854034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90B4A-F39B-F4D6-1D57-E2688B0FDB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BB0283-A74C-BFCB-3E57-4DD98A77C3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ADA5D8-A528-B720-D140-BEB33A774E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760D65-648A-A2AF-BBAE-0775CEFD9B53}"/>
              </a:ext>
            </a:extLst>
          </p:cNvPr>
          <p:cNvSpPr>
            <a:spLocks noGrp="1"/>
          </p:cNvSpPr>
          <p:nvPr>
            <p:ph type="dt" sz="half" idx="10"/>
          </p:nvPr>
        </p:nvSpPr>
        <p:spPr/>
        <p:txBody>
          <a:bodyPr/>
          <a:lstStyle/>
          <a:p>
            <a:fld id="{9D392C4F-5F04-4879-AD89-AA27FFECF296}" type="datetimeFigureOut">
              <a:rPr lang="en-US" smtClean="0"/>
              <a:t>3/9/2024</a:t>
            </a:fld>
            <a:endParaRPr lang="en-US"/>
          </a:p>
        </p:txBody>
      </p:sp>
      <p:sp>
        <p:nvSpPr>
          <p:cNvPr id="6" name="Footer Placeholder 5">
            <a:extLst>
              <a:ext uri="{FF2B5EF4-FFF2-40B4-BE49-F238E27FC236}">
                <a16:creationId xmlns:a16="http://schemas.microsoft.com/office/drawing/2014/main" id="{C4E9DEB4-1505-F287-29B8-8567BD9E79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46AAE8-B0BF-EBE9-97D8-9C7E99760C4A}"/>
              </a:ext>
            </a:extLst>
          </p:cNvPr>
          <p:cNvSpPr>
            <a:spLocks noGrp="1"/>
          </p:cNvSpPr>
          <p:nvPr>
            <p:ph type="sldNum" sz="quarter" idx="12"/>
          </p:nvPr>
        </p:nvSpPr>
        <p:spPr/>
        <p:txBody>
          <a:bodyPr/>
          <a:lstStyle/>
          <a:p>
            <a:fld id="{81BADB0D-57DF-47BD-8D71-AA06D7EAC3E1}" type="slidenum">
              <a:rPr lang="en-US" smtClean="0"/>
              <a:t>‹#›</a:t>
            </a:fld>
            <a:endParaRPr lang="en-US"/>
          </a:p>
        </p:txBody>
      </p:sp>
    </p:spTree>
    <p:extLst>
      <p:ext uri="{BB962C8B-B14F-4D97-AF65-F5344CB8AC3E}">
        <p14:creationId xmlns:p14="http://schemas.microsoft.com/office/powerpoint/2010/main" val="356839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9AC07D-2B15-F3CB-5734-2DA9EC9D7C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070A69-B98D-D27D-897F-AAB429F304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84FE6-9D47-17C4-8004-6CB8BC214D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392C4F-5F04-4879-AD89-AA27FFECF296}" type="datetimeFigureOut">
              <a:rPr lang="en-US" smtClean="0"/>
              <a:t>3/9/2024</a:t>
            </a:fld>
            <a:endParaRPr lang="en-US"/>
          </a:p>
        </p:txBody>
      </p:sp>
      <p:sp>
        <p:nvSpPr>
          <p:cNvPr id="5" name="Footer Placeholder 4">
            <a:extLst>
              <a:ext uri="{FF2B5EF4-FFF2-40B4-BE49-F238E27FC236}">
                <a16:creationId xmlns:a16="http://schemas.microsoft.com/office/drawing/2014/main" id="{08B63864-2E07-9C06-66E3-2B33119DF8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1FFBA4B-A213-F16B-7D77-A3D937BFCA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BADB0D-57DF-47BD-8D71-AA06D7EAC3E1}" type="slidenum">
              <a:rPr lang="en-US" smtClean="0"/>
              <a:t>‹#›</a:t>
            </a:fld>
            <a:endParaRPr lang="en-US"/>
          </a:p>
        </p:txBody>
      </p:sp>
    </p:spTree>
    <p:extLst>
      <p:ext uri="{BB962C8B-B14F-4D97-AF65-F5344CB8AC3E}">
        <p14:creationId xmlns:p14="http://schemas.microsoft.com/office/powerpoint/2010/main" val="3674599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E002-5480-CC1E-9EA6-4B0805305BB7}"/>
              </a:ext>
            </a:extLst>
          </p:cNvPr>
          <p:cNvSpPr>
            <a:spLocks noGrp="1"/>
          </p:cNvSpPr>
          <p:nvPr>
            <p:ph type="ctrTitle"/>
          </p:nvPr>
        </p:nvSpPr>
        <p:spPr/>
        <p:txBody>
          <a:bodyPr/>
          <a:lstStyle/>
          <a:p>
            <a:r>
              <a:rPr lang="en-US"/>
              <a:t>Đề xuất thuật toán </a:t>
            </a:r>
            <a:br>
              <a:rPr lang="en-US"/>
            </a:br>
            <a:r>
              <a:rPr lang="en-US"/>
              <a:t>Federated Learning</a:t>
            </a:r>
          </a:p>
        </p:txBody>
      </p:sp>
      <p:sp>
        <p:nvSpPr>
          <p:cNvPr id="3" name="Subtitle 2">
            <a:extLst>
              <a:ext uri="{FF2B5EF4-FFF2-40B4-BE49-F238E27FC236}">
                <a16:creationId xmlns:a16="http://schemas.microsoft.com/office/drawing/2014/main" id="{43F16123-688B-9EBA-6DCD-3567E2401AE2}"/>
              </a:ext>
            </a:extLst>
          </p:cNvPr>
          <p:cNvSpPr>
            <a:spLocks noGrp="1"/>
          </p:cNvSpPr>
          <p:nvPr>
            <p:ph type="subTitle" idx="1"/>
          </p:nvPr>
        </p:nvSpPr>
        <p:spPr/>
        <p:txBody>
          <a:bodyPr/>
          <a:lstStyle/>
          <a:p>
            <a:r>
              <a:rPr lang="en-US"/>
              <a:t>Nguyễn Huy Hiệu</a:t>
            </a:r>
          </a:p>
        </p:txBody>
      </p:sp>
    </p:spTree>
    <p:extLst>
      <p:ext uri="{BB962C8B-B14F-4D97-AF65-F5344CB8AC3E}">
        <p14:creationId xmlns:p14="http://schemas.microsoft.com/office/powerpoint/2010/main" val="1567134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7008-F88F-C60D-2311-CC4C0442C20A}"/>
              </a:ext>
            </a:extLst>
          </p:cNvPr>
          <p:cNvSpPr>
            <a:spLocks noGrp="1"/>
          </p:cNvSpPr>
          <p:nvPr>
            <p:ph type="title"/>
          </p:nvPr>
        </p:nvSpPr>
        <p:spPr/>
        <p:txBody>
          <a:bodyPr/>
          <a:lstStyle/>
          <a:p>
            <a:r>
              <a:rPr lang="en-US"/>
              <a:t>3. Mô hình đề xuất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BA2334-C830-C803-7F3E-CE4FF64C72D3}"/>
                  </a:ext>
                </a:extLst>
              </p:cNvPr>
              <p:cNvSpPr>
                <a:spLocks noGrp="1"/>
              </p:cNvSpPr>
              <p:nvPr>
                <p:ph idx="1"/>
              </p:nvPr>
            </p:nvSpPr>
            <p:spPr>
              <a:xfrm>
                <a:off x="838199" y="1540382"/>
                <a:ext cx="10515599" cy="4710472"/>
              </a:xfrm>
            </p:spPr>
            <p:txBody>
              <a:bodyPr>
                <a:normAutofit lnSpcReduction="10000"/>
              </a:bodyPr>
              <a:lstStyle/>
              <a:p>
                <a:pPr marL="0" indent="0">
                  <a:buNone/>
                </a:pPr>
                <a:r>
                  <a:rPr lang="en-US" sz="2400"/>
                  <a:t>Giai đoạn 2: Huấn luyện</a:t>
                </a:r>
              </a:p>
              <a:p>
                <a:pPr marL="0" indent="0">
                  <a:buNone/>
                </a:pPr>
                <a:r>
                  <a:rPr lang="en-US" sz="2200"/>
                  <a:t>Tính số epoch mà mỗi client cần phải chạy trong 1 communication round từ MCFL</a:t>
                </a:r>
              </a:p>
              <a:p>
                <a:r>
                  <a:rPr lang="en-US" sz="2200"/>
                  <a:t>Để giảm thời gian chờ do hiệu ứng Straggler effect gây ra</a:t>
                </a:r>
              </a:p>
              <a:p>
                <a:r>
                  <a:rPr lang="en-US" sz="2200"/>
                  <a:t>Server sẽ thực hiện việc tính toán số epoch mà mỗi client phải thực hiện cho mỗi round dựa trên thời gian huấn luyện và truyền thông của mỗi client</a:t>
                </a:r>
              </a:p>
              <a:p>
                <a:r>
                  <a:rPr lang="en-US" sz="2200"/>
                  <a:t>Ban đầu epoch của các client được set mặc định bằng 1 và sẽ được điều chỉnh dựa trên các kết quả sau này</a:t>
                </a:r>
              </a:p>
              <a:p>
                <a:r>
                  <a:rPr lang="en-US" sz="2200"/>
                  <a:t>Client có thời gian huấn luyện và truyền thông lâu nhất sẽ có epoch mặc định là 1. Các client nhanh hơn sẽ chạy nhiều epoch hơn nhưng không lâu hơn client chậm nhất</a:t>
                </a:r>
              </a:p>
              <a:p>
                <a:r>
                  <a:rPr lang="en-US" sz="2200"/>
                  <a:t>Ví dụ: Cho client i có thời gian huấn luyện và truyền thông là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𝑡</m:t>
                        </m:r>
                      </m:e>
                      <m:sub>
                        <m:r>
                          <a:rPr lang="en-US" sz="2200" b="0" i="1" smtClean="0">
                            <a:latin typeface="Cambria Math" panose="02040503050406030204" pitchFamily="18" charset="0"/>
                          </a:rPr>
                          <m:t>𝑖</m:t>
                        </m:r>
                      </m:sub>
                    </m:sSub>
                  </m:oMath>
                </a14:m>
                <a:r>
                  <a:rPr lang="en-US" sz="2200"/>
                  <a:t> và client j có thời gian huấn luyện và truyền thông là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𝑡</m:t>
                        </m:r>
                      </m:e>
                      <m:sub>
                        <m:r>
                          <a:rPr lang="en-US" sz="2200" b="0" i="1" smtClean="0">
                            <a:latin typeface="Cambria Math" panose="02040503050406030204" pitchFamily="18" charset="0"/>
                          </a:rPr>
                          <m:t>𝑗</m:t>
                        </m:r>
                      </m:sub>
                    </m:sSub>
                  </m:oMath>
                </a14:m>
                <a:r>
                  <a:rPr lang="en-US" sz="2200"/>
                  <a:t>. Nếu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𝑡</m:t>
                        </m:r>
                      </m:e>
                      <m:sub>
                        <m:r>
                          <a:rPr lang="en-US" sz="2200" b="0" i="1" smtClean="0">
                            <a:latin typeface="Cambria Math" panose="02040503050406030204" pitchFamily="18" charset="0"/>
                          </a:rPr>
                          <m:t>𝑖</m:t>
                        </m:r>
                      </m:sub>
                    </m:sSub>
                  </m:oMath>
                </a14:m>
                <a:r>
                  <a:rPr lang="en-US" sz="2200"/>
                  <a:t> = 5 x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𝑡</m:t>
                        </m:r>
                      </m:e>
                      <m:sub>
                        <m:r>
                          <a:rPr lang="en-US" sz="2200" b="0" i="1" smtClean="0">
                            <a:latin typeface="Cambria Math" panose="02040503050406030204" pitchFamily="18" charset="0"/>
                          </a:rPr>
                          <m:t>𝑗</m:t>
                        </m:r>
                      </m:sub>
                    </m:sSub>
                  </m:oMath>
                </a14:m>
                <a:r>
                  <a:rPr lang="en-US" sz="2200"/>
                  <a:t> thì client sẽ chạy 1 epoch còn client j sẽ chạy 5 epoch</a:t>
                </a:r>
              </a:p>
            </p:txBody>
          </p:sp>
        </mc:Choice>
        <mc:Fallback xmlns="">
          <p:sp>
            <p:nvSpPr>
              <p:cNvPr id="3" name="Content Placeholder 2">
                <a:extLst>
                  <a:ext uri="{FF2B5EF4-FFF2-40B4-BE49-F238E27FC236}">
                    <a16:creationId xmlns:a16="http://schemas.microsoft.com/office/drawing/2014/main" id="{AABA2334-C830-C803-7F3E-CE4FF64C72D3}"/>
                  </a:ext>
                </a:extLst>
              </p:cNvPr>
              <p:cNvSpPr>
                <a:spLocks noGrp="1" noRot="1" noChangeAspect="1" noMove="1" noResize="1" noEditPoints="1" noAdjustHandles="1" noChangeArrowheads="1" noChangeShapeType="1" noTextEdit="1"/>
              </p:cNvSpPr>
              <p:nvPr>
                <p:ph idx="1"/>
              </p:nvPr>
            </p:nvSpPr>
            <p:spPr>
              <a:xfrm>
                <a:off x="838199" y="1540382"/>
                <a:ext cx="10515599" cy="4710472"/>
              </a:xfrm>
              <a:blipFill>
                <a:blip r:embed="rId2"/>
                <a:stretch>
                  <a:fillRect l="-870" t="-2332" r="-290"/>
                </a:stretch>
              </a:blipFill>
            </p:spPr>
            <p:txBody>
              <a:bodyPr/>
              <a:lstStyle/>
              <a:p>
                <a:r>
                  <a:rPr lang="en-US">
                    <a:noFill/>
                  </a:rPr>
                  <a:t> </a:t>
                </a:r>
              </a:p>
            </p:txBody>
          </p:sp>
        </mc:Fallback>
      </mc:AlternateContent>
    </p:spTree>
    <p:extLst>
      <p:ext uri="{BB962C8B-B14F-4D97-AF65-F5344CB8AC3E}">
        <p14:creationId xmlns:p14="http://schemas.microsoft.com/office/powerpoint/2010/main" val="2398697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7008-F88F-C60D-2311-CC4C0442C20A}"/>
              </a:ext>
            </a:extLst>
          </p:cNvPr>
          <p:cNvSpPr>
            <a:spLocks noGrp="1"/>
          </p:cNvSpPr>
          <p:nvPr>
            <p:ph type="title"/>
          </p:nvPr>
        </p:nvSpPr>
        <p:spPr/>
        <p:txBody>
          <a:bodyPr/>
          <a:lstStyle/>
          <a:p>
            <a:r>
              <a:rPr lang="en-US"/>
              <a:t>3. Mô hình đề xuất</a:t>
            </a:r>
          </a:p>
        </p:txBody>
      </p:sp>
      <p:sp>
        <p:nvSpPr>
          <p:cNvPr id="3" name="Content Placeholder 2">
            <a:extLst>
              <a:ext uri="{FF2B5EF4-FFF2-40B4-BE49-F238E27FC236}">
                <a16:creationId xmlns:a16="http://schemas.microsoft.com/office/drawing/2014/main" id="{AABA2334-C830-C803-7F3E-CE4FF64C72D3}"/>
              </a:ext>
            </a:extLst>
          </p:cNvPr>
          <p:cNvSpPr>
            <a:spLocks noGrp="1"/>
          </p:cNvSpPr>
          <p:nvPr>
            <p:ph idx="1"/>
          </p:nvPr>
        </p:nvSpPr>
        <p:spPr>
          <a:xfrm>
            <a:off x="838199" y="1540382"/>
            <a:ext cx="10515599" cy="4710472"/>
          </a:xfrm>
        </p:spPr>
        <p:txBody>
          <a:bodyPr>
            <a:normAutofit/>
          </a:bodyPr>
          <a:lstStyle/>
          <a:p>
            <a:pPr marL="0" indent="0">
              <a:buNone/>
            </a:pPr>
            <a:r>
              <a:rPr lang="en-US" sz="2400"/>
              <a:t>Giai đoạn 2: Huấn luyện</a:t>
            </a:r>
          </a:p>
          <a:p>
            <a:pPr marL="0" indent="0">
              <a:buNone/>
            </a:pPr>
            <a:r>
              <a:rPr lang="en-US" sz="2200"/>
              <a:t>Tổng hợp mô hình sử dụng Federated Impurity</a:t>
            </a:r>
          </a:p>
          <a:p>
            <a:r>
              <a:rPr lang="en-US" sz="2200"/>
              <a:t>Tăng tốc độ hội tụ </a:t>
            </a:r>
          </a:p>
          <a:p>
            <a:r>
              <a:rPr lang="en-US" sz="2200"/>
              <a:t>Các mô hình sau khi được gửi về Server sẽ được áp dụng FedImp </a:t>
            </a:r>
          </a:p>
        </p:txBody>
      </p:sp>
    </p:spTree>
    <p:extLst>
      <p:ext uri="{BB962C8B-B14F-4D97-AF65-F5344CB8AC3E}">
        <p14:creationId xmlns:p14="http://schemas.microsoft.com/office/powerpoint/2010/main" val="2081220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7008-F88F-C60D-2311-CC4C0442C20A}"/>
              </a:ext>
            </a:extLst>
          </p:cNvPr>
          <p:cNvSpPr>
            <a:spLocks noGrp="1"/>
          </p:cNvSpPr>
          <p:nvPr>
            <p:ph type="title"/>
          </p:nvPr>
        </p:nvSpPr>
        <p:spPr/>
        <p:txBody>
          <a:bodyPr/>
          <a:lstStyle/>
          <a:p>
            <a:r>
              <a:rPr lang="en-US"/>
              <a:t>3. Mô hình đề xuất</a:t>
            </a:r>
          </a:p>
        </p:txBody>
      </p:sp>
      <p:sp>
        <p:nvSpPr>
          <p:cNvPr id="3" name="Content Placeholder 2">
            <a:extLst>
              <a:ext uri="{FF2B5EF4-FFF2-40B4-BE49-F238E27FC236}">
                <a16:creationId xmlns:a16="http://schemas.microsoft.com/office/drawing/2014/main" id="{AABA2334-C830-C803-7F3E-CE4FF64C72D3}"/>
              </a:ext>
            </a:extLst>
          </p:cNvPr>
          <p:cNvSpPr>
            <a:spLocks noGrp="1"/>
          </p:cNvSpPr>
          <p:nvPr>
            <p:ph idx="1"/>
          </p:nvPr>
        </p:nvSpPr>
        <p:spPr>
          <a:xfrm>
            <a:off x="838199" y="1540382"/>
            <a:ext cx="10515599" cy="4710472"/>
          </a:xfrm>
        </p:spPr>
        <p:txBody>
          <a:bodyPr>
            <a:normAutofit/>
          </a:bodyPr>
          <a:lstStyle/>
          <a:p>
            <a:pPr marL="0" indent="0">
              <a:buNone/>
            </a:pPr>
            <a:r>
              <a:rPr lang="en-US" sz="2400"/>
              <a:t>Giai đoạn 2: Huấn luyện</a:t>
            </a:r>
          </a:p>
          <a:p>
            <a:r>
              <a:rPr lang="en-US" sz="2200"/>
              <a:t>Áp dụng Differential Privacy (DP) để đảm bảo tính bảo mật</a:t>
            </a:r>
          </a:p>
          <a:p>
            <a:r>
              <a:rPr lang="en-US" sz="2200"/>
              <a:t>DP hoạt động bằng cách thêm nhiễu vào mô hình trước khi gửi cho Server để bảo vệ quyền riêng tư dữ liệu</a:t>
            </a:r>
          </a:p>
          <a:p>
            <a:r>
              <a:rPr lang="en-US" sz="2200"/>
              <a:t>Giảm độ chính xác so với không dùng</a:t>
            </a:r>
          </a:p>
        </p:txBody>
      </p:sp>
    </p:spTree>
    <p:extLst>
      <p:ext uri="{BB962C8B-B14F-4D97-AF65-F5344CB8AC3E}">
        <p14:creationId xmlns:p14="http://schemas.microsoft.com/office/powerpoint/2010/main" val="3672280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7008-F88F-C60D-2311-CC4C0442C20A}"/>
              </a:ext>
            </a:extLst>
          </p:cNvPr>
          <p:cNvSpPr>
            <a:spLocks noGrp="1"/>
          </p:cNvSpPr>
          <p:nvPr>
            <p:ph type="title"/>
          </p:nvPr>
        </p:nvSpPr>
        <p:spPr/>
        <p:txBody>
          <a:bodyPr/>
          <a:lstStyle/>
          <a:p>
            <a:r>
              <a:rPr lang="en-US"/>
              <a:t>4. Cấu hình thực nghiệm</a:t>
            </a:r>
          </a:p>
        </p:txBody>
      </p:sp>
      <p:sp>
        <p:nvSpPr>
          <p:cNvPr id="3" name="Content Placeholder 2">
            <a:extLst>
              <a:ext uri="{FF2B5EF4-FFF2-40B4-BE49-F238E27FC236}">
                <a16:creationId xmlns:a16="http://schemas.microsoft.com/office/drawing/2014/main" id="{AABA2334-C830-C803-7F3E-CE4FF64C72D3}"/>
              </a:ext>
            </a:extLst>
          </p:cNvPr>
          <p:cNvSpPr>
            <a:spLocks noGrp="1"/>
          </p:cNvSpPr>
          <p:nvPr>
            <p:ph idx="1"/>
          </p:nvPr>
        </p:nvSpPr>
        <p:spPr>
          <a:xfrm>
            <a:off x="838199" y="1540382"/>
            <a:ext cx="10515599" cy="5231354"/>
          </a:xfrm>
        </p:spPr>
        <p:txBody>
          <a:bodyPr>
            <a:normAutofit/>
          </a:bodyPr>
          <a:lstStyle/>
          <a:p>
            <a:pPr marL="0" indent="0">
              <a:buNone/>
            </a:pPr>
            <a:r>
              <a:rPr lang="en-US" sz="2400" b="1"/>
              <a:t>Giả lập mất cân bằng phân bằng phân phối dữ liệu:</a:t>
            </a:r>
          </a:p>
          <a:p>
            <a:r>
              <a:rPr lang="en-US" sz="2000"/>
              <a:t>Tập dữ liệu: CIFAR-10</a:t>
            </a:r>
          </a:p>
          <a:p>
            <a:r>
              <a:rPr lang="en-US" sz="2000"/>
              <a:t>Dữ liệu của mỗi client được chia dựa theo phân phối Dirichlet với các giá trị alpha: 10, 50, 100</a:t>
            </a:r>
            <a:endParaRPr lang="en-US" sz="2400"/>
          </a:p>
          <a:p>
            <a:pPr marL="0" indent="0">
              <a:buNone/>
            </a:pPr>
            <a:r>
              <a:rPr lang="en-US" sz="2400" b="1"/>
              <a:t>Giả lập Straggler Effect:</a:t>
            </a:r>
          </a:p>
          <a:p>
            <a:pPr marL="0" indent="0">
              <a:buNone/>
            </a:pPr>
            <a:r>
              <a:rPr lang="en-US" sz="2000"/>
              <a:t>Dựa trên TestBed của HACCS:</a:t>
            </a:r>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lgn="ctr">
              <a:buNone/>
            </a:pPr>
            <a:r>
              <a:rPr lang="en-US" sz="2000" b="1"/>
              <a:t>Không dùng GPU</a:t>
            </a:r>
          </a:p>
        </p:txBody>
      </p:sp>
      <p:graphicFrame>
        <p:nvGraphicFramePr>
          <p:cNvPr id="4" name="Table 3">
            <a:extLst>
              <a:ext uri="{FF2B5EF4-FFF2-40B4-BE49-F238E27FC236}">
                <a16:creationId xmlns:a16="http://schemas.microsoft.com/office/drawing/2014/main" id="{14C21382-8B73-E1B2-5F3E-D5C76E251F42}"/>
              </a:ext>
            </a:extLst>
          </p:cNvPr>
          <p:cNvGraphicFramePr>
            <a:graphicFrameLocks noGrp="1"/>
          </p:cNvGraphicFramePr>
          <p:nvPr>
            <p:extLst>
              <p:ext uri="{D42A27DB-BD31-4B8C-83A1-F6EECF244321}">
                <p14:modId xmlns:p14="http://schemas.microsoft.com/office/powerpoint/2010/main" val="2395094375"/>
              </p:ext>
            </p:extLst>
          </p:nvPr>
        </p:nvGraphicFramePr>
        <p:xfrm>
          <a:off x="1726718" y="3895618"/>
          <a:ext cx="8738559" cy="2392680"/>
        </p:xfrm>
        <a:graphic>
          <a:graphicData uri="http://schemas.openxmlformats.org/drawingml/2006/table">
            <a:tbl>
              <a:tblPr firstRow="1" bandRow="1">
                <a:tableStyleId>{073A0DAA-6AF3-43AB-8588-CEC1D06C72B9}</a:tableStyleId>
              </a:tblPr>
              <a:tblGrid>
                <a:gridCol w="2018415">
                  <a:extLst>
                    <a:ext uri="{9D8B030D-6E8A-4147-A177-3AD203B41FA5}">
                      <a16:colId xmlns:a16="http://schemas.microsoft.com/office/drawing/2014/main" val="2893991808"/>
                    </a:ext>
                  </a:extLst>
                </a:gridCol>
                <a:gridCol w="1596053">
                  <a:extLst>
                    <a:ext uri="{9D8B030D-6E8A-4147-A177-3AD203B41FA5}">
                      <a16:colId xmlns:a16="http://schemas.microsoft.com/office/drawing/2014/main" val="2782422916"/>
                    </a:ext>
                  </a:extLst>
                </a:gridCol>
                <a:gridCol w="1628667">
                  <a:extLst>
                    <a:ext uri="{9D8B030D-6E8A-4147-A177-3AD203B41FA5}">
                      <a16:colId xmlns:a16="http://schemas.microsoft.com/office/drawing/2014/main" val="1813665773"/>
                    </a:ext>
                  </a:extLst>
                </a:gridCol>
                <a:gridCol w="1747712">
                  <a:extLst>
                    <a:ext uri="{9D8B030D-6E8A-4147-A177-3AD203B41FA5}">
                      <a16:colId xmlns:a16="http://schemas.microsoft.com/office/drawing/2014/main" val="2055778241"/>
                    </a:ext>
                  </a:extLst>
                </a:gridCol>
                <a:gridCol w="1747712">
                  <a:extLst>
                    <a:ext uri="{9D8B030D-6E8A-4147-A177-3AD203B41FA5}">
                      <a16:colId xmlns:a16="http://schemas.microsoft.com/office/drawing/2014/main" val="1988999782"/>
                    </a:ext>
                  </a:extLst>
                </a:gridCol>
              </a:tblGrid>
              <a:tr h="370840">
                <a:tc>
                  <a:txBody>
                    <a:bodyPr/>
                    <a:lstStyle/>
                    <a:p>
                      <a:r>
                        <a:rPr lang="en-US"/>
                        <a:t>Thuộc tính</a:t>
                      </a:r>
                    </a:p>
                  </a:txBody>
                  <a:tcPr/>
                </a:tc>
                <a:tc>
                  <a:txBody>
                    <a:bodyPr/>
                    <a:lstStyle/>
                    <a:p>
                      <a:r>
                        <a:rPr lang="en-US"/>
                        <a:t>Nhanh</a:t>
                      </a:r>
                    </a:p>
                  </a:txBody>
                  <a:tcPr/>
                </a:tc>
                <a:tc>
                  <a:txBody>
                    <a:bodyPr/>
                    <a:lstStyle/>
                    <a:p>
                      <a:r>
                        <a:rPr lang="en-US"/>
                        <a:t>Trung bình</a:t>
                      </a:r>
                    </a:p>
                  </a:txBody>
                  <a:tcPr/>
                </a:tc>
                <a:tc>
                  <a:txBody>
                    <a:bodyPr/>
                    <a:lstStyle/>
                    <a:p>
                      <a:r>
                        <a:rPr lang="en-US"/>
                        <a:t>Chậm</a:t>
                      </a:r>
                    </a:p>
                  </a:txBody>
                  <a:tcPr/>
                </a:tc>
                <a:tc>
                  <a:txBody>
                    <a:bodyPr/>
                    <a:lstStyle/>
                    <a:p>
                      <a:r>
                        <a:rPr lang="en-US"/>
                        <a:t>Rất chậm</a:t>
                      </a:r>
                    </a:p>
                  </a:txBody>
                  <a:tcPr/>
                </a:tc>
                <a:extLst>
                  <a:ext uri="{0D108BD9-81ED-4DB2-BD59-A6C34878D82A}">
                    <a16:rowId xmlns:a16="http://schemas.microsoft.com/office/drawing/2014/main" val="1848394208"/>
                  </a:ext>
                </a:extLst>
              </a:tr>
              <a:tr h="370840">
                <a:tc>
                  <a:txBody>
                    <a:bodyPr/>
                    <a:lstStyle/>
                    <a:p>
                      <a:r>
                        <a:rPr lang="en-US"/>
                        <a:t>Số lượng client</a:t>
                      </a:r>
                    </a:p>
                  </a:txBody>
                  <a:tcPr/>
                </a:tc>
                <a:tc>
                  <a:txBody>
                    <a:bodyPr/>
                    <a:lstStyle/>
                    <a:p>
                      <a:r>
                        <a:rPr lang="en-US"/>
                        <a:t>50%</a:t>
                      </a:r>
                    </a:p>
                  </a:txBody>
                  <a:tcPr/>
                </a:tc>
                <a:tc>
                  <a:txBody>
                    <a:bodyPr/>
                    <a:lstStyle/>
                    <a:p>
                      <a:r>
                        <a:rPr lang="en-US"/>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10%</a:t>
                      </a:r>
                    </a:p>
                  </a:txBody>
                  <a:tcPr/>
                </a:tc>
                <a:extLst>
                  <a:ext uri="{0D108BD9-81ED-4DB2-BD59-A6C34878D82A}">
                    <a16:rowId xmlns:a16="http://schemas.microsoft.com/office/drawing/2014/main" val="533030190"/>
                  </a:ext>
                </a:extLst>
              </a:tr>
              <a:tr h="370840">
                <a:tc>
                  <a:txBody>
                    <a:bodyPr/>
                    <a:lstStyle/>
                    <a:p>
                      <a:r>
                        <a:rPr lang="en-US"/>
                        <a:t>Computation time</a:t>
                      </a:r>
                    </a:p>
                  </a:txBody>
                  <a:tcPr/>
                </a:tc>
                <a:tc>
                  <a:txBody>
                    <a:bodyPr/>
                    <a:lstStyle/>
                    <a:p>
                      <a:r>
                        <a:rPr lang="en-US"/>
                        <a:t>Không delay</a:t>
                      </a:r>
                    </a:p>
                  </a:txBody>
                  <a:tcPr/>
                </a:tc>
                <a:tc>
                  <a:txBody>
                    <a:bodyPr/>
                    <a:lstStyle/>
                    <a:p>
                      <a:r>
                        <a:rPr lang="en-US"/>
                        <a:t>1.5 – 2.0x delay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2.0 – 2.5x delay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2.5 – 3.0x delay</a:t>
                      </a:r>
                    </a:p>
                  </a:txBody>
                  <a:tcPr/>
                </a:tc>
                <a:extLst>
                  <a:ext uri="{0D108BD9-81ED-4DB2-BD59-A6C34878D82A}">
                    <a16:rowId xmlns:a16="http://schemas.microsoft.com/office/drawing/2014/main" val="3090372903"/>
                  </a:ext>
                </a:extLst>
              </a:tr>
              <a:tr h="370840">
                <a:tc>
                  <a:txBody>
                    <a:bodyPr/>
                    <a:lstStyle/>
                    <a:p>
                      <a:r>
                        <a:rPr lang="en-US"/>
                        <a:t>Communication time</a:t>
                      </a:r>
                    </a:p>
                  </a:txBody>
                  <a:tcPr/>
                </a:tc>
                <a:tc>
                  <a:txBody>
                    <a:bodyPr/>
                    <a:lstStyle/>
                    <a:p>
                      <a:r>
                        <a:rPr lang="en-US"/>
                        <a:t>1 – 2s</a:t>
                      </a:r>
                    </a:p>
                  </a:txBody>
                  <a:tcPr/>
                </a:tc>
                <a:tc>
                  <a:txBody>
                    <a:bodyPr/>
                    <a:lstStyle/>
                    <a:p>
                      <a:r>
                        <a:rPr lang="en-US"/>
                        <a:t>2 - 5s</a:t>
                      </a:r>
                    </a:p>
                  </a:txBody>
                  <a:tcPr/>
                </a:tc>
                <a:tc>
                  <a:txBody>
                    <a:bodyPr/>
                    <a:lstStyle/>
                    <a:p>
                      <a:r>
                        <a:rPr lang="en-US"/>
                        <a:t>5 - 10s</a:t>
                      </a:r>
                    </a:p>
                  </a:txBody>
                  <a:tcPr/>
                </a:tc>
                <a:tc>
                  <a:txBody>
                    <a:bodyPr/>
                    <a:lstStyle/>
                    <a:p>
                      <a:r>
                        <a:rPr lang="en-US"/>
                        <a:t>10 – 20s</a:t>
                      </a:r>
                    </a:p>
                  </a:txBody>
                  <a:tcPr/>
                </a:tc>
                <a:extLst>
                  <a:ext uri="{0D108BD9-81ED-4DB2-BD59-A6C34878D82A}">
                    <a16:rowId xmlns:a16="http://schemas.microsoft.com/office/drawing/2014/main" val="1038275833"/>
                  </a:ext>
                </a:extLst>
              </a:tr>
              <a:tr h="370840">
                <a:tc>
                  <a:txBody>
                    <a:bodyPr/>
                    <a:lstStyle/>
                    <a:p>
                      <a:r>
                        <a:rPr lang="en-US"/>
                        <a:t>Latency</a:t>
                      </a:r>
                    </a:p>
                  </a:txBody>
                  <a:tcPr/>
                </a:tc>
                <a:tc gridSpan="4">
                  <a:txBody>
                    <a:bodyPr/>
                    <a:lstStyle/>
                    <a:p>
                      <a:pPr algn="ctr"/>
                      <a:r>
                        <a:rPr lang="en-US"/>
                        <a:t>20 – 200ms</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9709258"/>
                  </a:ext>
                </a:extLst>
              </a:tr>
            </a:tbl>
          </a:graphicData>
        </a:graphic>
      </p:graphicFrame>
    </p:spTree>
    <p:extLst>
      <p:ext uri="{BB962C8B-B14F-4D97-AF65-F5344CB8AC3E}">
        <p14:creationId xmlns:p14="http://schemas.microsoft.com/office/powerpoint/2010/main" val="2733810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7008-F88F-C60D-2311-CC4C0442C20A}"/>
              </a:ext>
            </a:extLst>
          </p:cNvPr>
          <p:cNvSpPr>
            <a:spLocks noGrp="1"/>
          </p:cNvSpPr>
          <p:nvPr>
            <p:ph type="title"/>
          </p:nvPr>
        </p:nvSpPr>
        <p:spPr/>
        <p:txBody>
          <a:bodyPr/>
          <a:lstStyle/>
          <a:p>
            <a:r>
              <a:rPr lang="en-US"/>
              <a:t>4. Cấu hình thực nghiệm</a:t>
            </a:r>
          </a:p>
        </p:txBody>
      </p:sp>
      <p:sp>
        <p:nvSpPr>
          <p:cNvPr id="3" name="Content Placeholder 2">
            <a:extLst>
              <a:ext uri="{FF2B5EF4-FFF2-40B4-BE49-F238E27FC236}">
                <a16:creationId xmlns:a16="http://schemas.microsoft.com/office/drawing/2014/main" id="{AABA2334-C830-C803-7F3E-CE4FF64C72D3}"/>
              </a:ext>
            </a:extLst>
          </p:cNvPr>
          <p:cNvSpPr>
            <a:spLocks noGrp="1"/>
          </p:cNvSpPr>
          <p:nvPr>
            <p:ph idx="1"/>
          </p:nvPr>
        </p:nvSpPr>
        <p:spPr>
          <a:xfrm>
            <a:off x="838199" y="1540382"/>
            <a:ext cx="10515599" cy="4710472"/>
          </a:xfrm>
        </p:spPr>
        <p:txBody>
          <a:bodyPr>
            <a:normAutofit/>
          </a:bodyPr>
          <a:lstStyle/>
          <a:p>
            <a:r>
              <a:rPr lang="en-US" sz="2400"/>
              <a:t>Tổng số client: 50 client</a:t>
            </a:r>
          </a:p>
          <a:p>
            <a:r>
              <a:rPr lang="en-US" sz="2400"/>
              <a:t>Lấy 30% ~ 10 client mỗi round</a:t>
            </a:r>
          </a:p>
          <a:p>
            <a:r>
              <a:rPr lang="en-US" sz="2400"/>
              <a:t>Mô hình: LeNet-5</a:t>
            </a:r>
          </a:p>
          <a:p>
            <a:r>
              <a:rPr lang="en-US" sz="2400"/>
              <a:t>Số cluster thực nghiệm dữ kiến: 3, 4, 5 cụm</a:t>
            </a:r>
          </a:p>
          <a:p>
            <a:endParaRPr lang="en-US" sz="2400"/>
          </a:p>
          <a:p>
            <a:pPr marL="0" indent="0">
              <a:buNone/>
            </a:pPr>
            <a:endParaRPr lang="en-US" sz="2400"/>
          </a:p>
        </p:txBody>
      </p:sp>
    </p:spTree>
    <p:extLst>
      <p:ext uri="{BB962C8B-B14F-4D97-AF65-F5344CB8AC3E}">
        <p14:creationId xmlns:p14="http://schemas.microsoft.com/office/powerpoint/2010/main" val="3586945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7008-F88F-C60D-2311-CC4C0442C20A}"/>
              </a:ext>
            </a:extLst>
          </p:cNvPr>
          <p:cNvSpPr>
            <a:spLocks noGrp="1"/>
          </p:cNvSpPr>
          <p:nvPr>
            <p:ph type="title"/>
          </p:nvPr>
        </p:nvSpPr>
        <p:spPr/>
        <p:txBody>
          <a:bodyPr/>
          <a:lstStyle/>
          <a:p>
            <a:r>
              <a:rPr lang="en-US"/>
              <a:t>4. Cấu hình thực nghiệm</a:t>
            </a:r>
          </a:p>
        </p:txBody>
      </p:sp>
      <p:pic>
        <p:nvPicPr>
          <p:cNvPr id="6" name="Content Placeholder 5">
            <a:extLst>
              <a:ext uri="{FF2B5EF4-FFF2-40B4-BE49-F238E27FC236}">
                <a16:creationId xmlns:a16="http://schemas.microsoft.com/office/drawing/2014/main" id="{DCE734CD-20A7-7FA2-C48F-E2B2B21D60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833" y="1940943"/>
            <a:ext cx="12013557" cy="1966823"/>
          </a:xfrm>
        </p:spPr>
      </p:pic>
    </p:spTree>
    <p:extLst>
      <p:ext uri="{BB962C8B-B14F-4D97-AF65-F5344CB8AC3E}">
        <p14:creationId xmlns:p14="http://schemas.microsoft.com/office/powerpoint/2010/main" val="120676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7008-F88F-C60D-2311-CC4C0442C20A}"/>
              </a:ext>
            </a:extLst>
          </p:cNvPr>
          <p:cNvSpPr>
            <a:spLocks noGrp="1"/>
          </p:cNvSpPr>
          <p:nvPr>
            <p:ph type="title"/>
          </p:nvPr>
        </p:nvSpPr>
        <p:spPr/>
        <p:txBody>
          <a:bodyPr/>
          <a:lstStyle/>
          <a:p>
            <a:r>
              <a:rPr lang="en-US"/>
              <a:t>5. Một số ý tưởng khác</a:t>
            </a:r>
          </a:p>
        </p:txBody>
      </p:sp>
      <p:sp>
        <p:nvSpPr>
          <p:cNvPr id="3" name="Content Placeholder 2">
            <a:extLst>
              <a:ext uri="{FF2B5EF4-FFF2-40B4-BE49-F238E27FC236}">
                <a16:creationId xmlns:a16="http://schemas.microsoft.com/office/drawing/2014/main" id="{AABA2334-C830-C803-7F3E-CE4FF64C72D3}"/>
              </a:ext>
            </a:extLst>
          </p:cNvPr>
          <p:cNvSpPr>
            <a:spLocks noGrp="1"/>
          </p:cNvSpPr>
          <p:nvPr>
            <p:ph idx="1"/>
          </p:nvPr>
        </p:nvSpPr>
        <p:spPr>
          <a:xfrm>
            <a:off x="838199" y="1540382"/>
            <a:ext cx="10515599" cy="4710472"/>
          </a:xfrm>
        </p:spPr>
        <p:txBody>
          <a:bodyPr>
            <a:normAutofit/>
          </a:bodyPr>
          <a:lstStyle/>
          <a:p>
            <a:pPr marL="0" indent="0">
              <a:buNone/>
            </a:pPr>
            <a:r>
              <a:rPr lang="en-US" sz="2400"/>
              <a:t>5.1 Dựa trên bài báo </a:t>
            </a:r>
            <a:r>
              <a:rPr lang="en-US" sz="2400" b="1"/>
              <a:t>HACCS</a:t>
            </a:r>
            <a:r>
              <a:rPr lang="en-US" sz="2400"/>
              <a:t>: Các client sẽ gửi histogram lên server để thực hiện việc phân cụm</a:t>
            </a:r>
          </a:p>
          <a:p>
            <a:pPr marL="0" indent="0">
              <a:buNone/>
            </a:pPr>
            <a:r>
              <a:rPr lang="en-US" sz="2200"/>
              <a:t>Thực hiện việc chọn client ở mỗi round dựa trên mức độ mất cân bằng của mô hình ở thời điểm hiện tại:</a:t>
            </a:r>
          </a:p>
          <a:p>
            <a:pPr>
              <a:buFontTx/>
              <a:buChar char="-"/>
            </a:pPr>
            <a:r>
              <a:rPr lang="en-US" sz="2200"/>
              <a:t>Vì FedAvg tương tự như thực hiện SGD nên có thể biết được histogram của mô hình toàn cầu ở round t bằng cách cộng tổng histogram ở của các client được chọn ở mỗi round trước</a:t>
            </a:r>
          </a:p>
          <a:p>
            <a:pPr>
              <a:buFontTx/>
              <a:buChar char="-"/>
            </a:pPr>
            <a:r>
              <a:rPr lang="en-US" sz="2200"/>
              <a:t>Do vậy ở round t+1 chúng ta sẽ thực hiện chọn client i sao cho tổng histogram ở mô hình toàn cầu và client i là cần bằng nhất</a:t>
            </a:r>
          </a:p>
          <a:p>
            <a:pPr marL="0" indent="0">
              <a:buNone/>
            </a:pPr>
            <a:r>
              <a:rPr lang="en-US" sz="2200"/>
              <a:t>Vấn đề:</a:t>
            </a:r>
          </a:p>
          <a:p>
            <a:pPr>
              <a:buFontTx/>
              <a:buChar char="-"/>
            </a:pPr>
            <a:r>
              <a:rPr lang="en-US" sz="2200"/>
              <a:t>Vấn đề bảo mật khi gửi histogram của mô hình lên Server</a:t>
            </a:r>
          </a:p>
          <a:p>
            <a:pPr marL="0" indent="0">
              <a:buNone/>
            </a:pPr>
            <a:endParaRPr lang="en-US" sz="2400"/>
          </a:p>
        </p:txBody>
      </p:sp>
    </p:spTree>
    <p:extLst>
      <p:ext uri="{BB962C8B-B14F-4D97-AF65-F5344CB8AC3E}">
        <p14:creationId xmlns:p14="http://schemas.microsoft.com/office/powerpoint/2010/main" val="808108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7008-F88F-C60D-2311-CC4C0442C20A}"/>
              </a:ext>
            </a:extLst>
          </p:cNvPr>
          <p:cNvSpPr>
            <a:spLocks noGrp="1"/>
          </p:cNvSpPr>
          <p:nvPr>
            <p:ph type="title"/>
          </p:nvPr>
        </p:nvSpPr>
        <p:spPr/>
        <p:txBody>
          <a:bodyPr/>
          <a:lstStyle/>
          <a:p>
            <a:r>
              <a:rPr lang="en-US"/>
              <a:t>5. Một số ý tưởng khác</a:t>
            </a:r>
          </a:p>
        </p:txBody>
      </p:sp>
      <p:sp>
        <p:nvSpPr>
          <p:cNvPr id="3" name="Content Placeholder 2">
            <a:extLst>
              <a:ext uri="{FF2B5EF4-FFF2-40B4-BE49-F238E27FC236}">
                <a16:creationId xmlns:a16="http://schemas.microsoft.com/office/drawing/2014/main" id="{AABA2334-C830-C803-7F3E-CE4FF64C72D3}"/>
              </a:ext>
            </a:extLst>
          </p:cNvPr>
          <p:cNvSpPr>
            <a:spLocks noGrp="1"/>
          </p:cNvSpPr>
          <p:nvPr>
            <p:ph idx="1"/>
          </p:nvPr>
        </p:nvSpPr>
        <p:spPr>
          <a:xfrm>
            <a:off x="838199" y="1540382"/>
            <a:ext cx="10515599" cy="4710472"/>
          </a:xfrm>
        </p:spPr>
        <p:txBody>
          <a:bodyPr>
            <a:normAutofit/>
          </a:bodyPr>
          <a:lstStyle/>
          <a:p>
            <a:pPr marL="0" indent="0">
              <a:buNone/>
            </a:pPr>
            <a:r>
              <a:rPr lang="en-US" sz="2400"/>
              <a:t>5.2. Federated strategy based on Loss reduce</a:t>
            </a:r>
          </a:p>
          <a:p>
            <a:r>
              <a:rPr lang="en-US" sz="2200"/>
              <a:t>Thay vì đánh trọng số của một mô hình dựa trên một chỉ số gần như cố định cho mỗi Client ở mỗi round huấn luyện, Strategy này sẽ đánh giá các mô hình sau khi đã huấn luyện và tính toán trọng số của các mô hình một cách phù hợp</a:t>
            </a:r>
          </a:p>
          <a:p>
            <a:r>
              <a:rPr lang="en-US" sz="2200"/>
              <a:t>Khi các mô hình được gửi từ các client về server, các mô hình này sẽ lần lượt được đánh giá dựa trên một chỉ số nào đó và thực hiện quyết tính toán trọng số cho mô hình</a:t>
            </a:r>
          </a:p>
          <a:p>
            <a:pPr marL="0" indent="0">
              <a:buNone/>
            </a:pPr>
            <a:endParaRPr lang="en-US" sz="2400"/>
          </a:p>
          <a:p>
            <a:pPr marL="0" indent="0">
              <a:buNone/>
            </a:pPr>
            <a:endParaRPr lang="en-US" sz="2400"/>
          </a:p>
        </p:txBody>
      </p:sp>
    </p:spTree>
    <p:extLst>
      <p:ext uri="{BB962C8B-B14F-4D97-AF65-F5344CB8AC3E}">
        <p14:creationId xmlns:p14="http://schemas.microsoft.com/office/powerpoint/2010/main" val="3772955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7008-F88F-C60D-2311-CC4C0442C20A}"/>
              </a:ext>
            </a:extLst>
          </p:cNvPr>
          <p:cNvSpPr>
            <a:spLocks noGrp="1"/>
          </p:cNvSpPr>
          <p:nvPr>
            <p:ph type="title"/>
          </p:nvPr>
        </p:nvSpPr>
        <p:spPr/>
        <p:txBody>
          <a:bodyPr/>
          <a:lstStyle/>
          <a:p>
            <a:r>
              <a:rPr lang="en-US"/>
              <a:t>5. Một số ý tưởng khác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BA2334-C830-C803-7F3E-CE4FF64C72D3}"/>
                  </a:ext>
                </a:extLst>
              </p:cNvPr>
              <p:cNvSpPr>
                <a:spLocks noGrp="1"/>
              </p:cNvSpPr>
              <p:nvPr>
                <p:ph idx="1"/>
              </p:nvPr>
            </p:nvSpPr>
            <p:spPr>
              <a:xfrm>
                <a:off x="838199" y="1540382"/>
                <a:ext cx="10515599" cy="4710472"/>
              </a:xfrm>
            </p:spPr>
            <p:txBody>
              <a:bodyPr>
                <a:normAutofit/>
              </a:bodyPr>
              <a:lstStyle/>
              <a:p>
                <a:pPr marL="0" indent="0">
                  <a:buNone/>
                </a:pPr>
                <a:r>
                  <a:rPr lang="en-US" sz="2400"/>
                  <a:t>5.2. Federated strategy based on Loss reduce</a:t>
                </a:r>
              </a:p>
              <a:p>
                <a:pPr>
                  <a:buFontTx/>
                  <a:buChar char="-"/>
                </a:pPr>
                <a:r>
                  <a:rPr lang="en-US" sz="2200"/>
                  <a:t>Ở mỗi round, trước khi server gửi mô hình xuống các client, nó sẽ thực hiện evaluation trên bộ dữ liệu test và lưu giá trị loss hiện tại, gọi là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𝐿</m:t>
                        </m:r>
                      </m:e>
                      <m:sub>
                        <m:r>
                          <a:rPr lang="en-US" sz="2200" b="0" i="1" smtClean="0">
                            <a:latin typeface="Cambria Math" panose="02040503050406030204" pitchFamily="18" charset="0"/>
                          </a:rPr>
                          <m:t>0</m:t>
                        </m:r>
                      </m:sub>
                    </m:sSub>
                  </m:oMath>
                </a14:m>
                <a:endParaRPr lang="en-US" sz="2200"/>
              </a:p>
              <a:p>
                <a:pPr>
                  <a:buFontTx/>
                  <a:buChar char="-"/>
                </a:pPr>
                <a:r>
                  <a:rPr lang="en-US" sz="2200"/>
                  <a:t>Mô hình của các client sẽ được evualuation trên bộ dữ liệu test của server và tính loss lần lượt là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𝐿</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𝐿</m:t>
                        </m:r>
                      </m:e>
                      <m:sub>
                        <m:r>
                          <a:rPr lang="en-US" sz="2200" b="0" i="1" smtClean="0">
                            <a:latin typeface="Cambria Math" panose="02040503050406030204" pitchFamily="18" charset="0"/>
                          </a:rPr>
                          <m:t>2</m:t>
                        </m:r>
                      </m:sub>
                    </m:sSub>
                  </m:oMath>
                </a14:m>
                <a:r>
                  <a:rPr lang="en-US" sz="2200"/>
                  <a:t>, …,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𝐿</m:t>
                        </m:r>
                      </m:e>
                      <m:sub>
                        <m:r>
                          <a:rPr lang="en-US" sz="2200" b="0" i="1" smtClean="0">
                            <a:latin typeface="Cambria Math" panose="02040503050406030204" pitchFamily="18" charset="0"/>
                          </a:rPr>
                          <m:t>𝑘</m:t>
                        </m:r>
                      </m:sub>
                    </m:sSub>
                  </m:oMath>
                </a14:m>
                <a:r>
                  <a:rPr lang="en-US" sz="2200"/>
                  <a:t> với k là số client tham gia vào round huấn luyện</a:t>
                </a:r>
              </a:p>
              <a:p>
                <a:pPr>
                  <a:buFontTx/>
                  <a:buChar char="-"/>
                </a:pPr>
                <a:r>
                  <a:rPr lang="en-US" sz="2200"/>
                  <a:t>Ta có trọng số của mỗi client i sẽ được tính toán như sau: </a:t>
                </a:r>
              </a:p>
              <a:p>
                <a:pPr marL="0" indent="0" algn="ctr">
                  <a:buNone/>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𝑆</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 </m:t>
                      </m:r>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𝑒</m:t>
                          </m:r>
                        </m:e>
                        <m:sup>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b="0" i="1">
                                  <a:latin typeface="Cambria Math" panose="02040503050406030204" pitchFamily="18" charset="0"/>
                                </a:rPr>
                                <m:t>𝐿</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b="0" i="1">
                                  <a:latin typeface="Cambria Math" panose="02040503050406030204" pitchFamily="18" charset="0"/>
                                </a:rPr>
                                <m:t>𝐿</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up>
                      </m:sSup>
                    </m:oMath>
                  </m:oMathPara>
                </a14:m>
                <a:endParaRPr lang="en-US" sz="2200"/>
              </a:p>
              <a:p>
                <a:pPr marL="0" indent="0" algn="ctr">
                  <a:buNone/>
                </a:pPr>
                <a:endParaRPr lang="en-US" sz="2200"/>
              </a:p>
              <a:p>
                <a:pPr marL="0" marR="0" indent="0">
                  <a:spcBef>
                    <a:spcPts val="0"/>
                  </a:spcBef>
                  <a:spcAft>
                    <a:spcPts val="0"/>
                  </a:spcAft>
                  <a:buNone/>
                </a:pPr>
                <a:r>
                  <a:rPr lang="en-US" sz="2200"/>
                  <a:t>- Cập nhật mô hình toàn cầu</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2200" i="1" kern="100">
                          <a:effectLst/>
                          <a:latin typeface="Cambria Math" panose="02040503050406030204" pitchFamily="18" charset="0"/>
                          <a:ea typeface="Calibri" panose="020F0502020204030204" pitchFamily="34" charset="0"/>
                          <a:cs typeface="Times New Roman" panose="02020603050405020304" pitchFamily="18" charset="0"/>
                        </a:rPr>
                        <m:t>𝑤</m:t>
                      </m:r>
                      <m:d>
                        <m:dPr>
                          <m:ctrlPr>
                            <a:rPr lang="en-US" sz="22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200" i="1" kern="100">
                              <a:effectLst/>
                              <a:latin typeface="Cambria Math" panose="02040503050406030204" pitchFamily="18" charset="0"/>
                              <a:ea typeface="Calibri" panose="020F0502020204030204" pitchFamily="34" charset="0"/>
                              <a:cs typeface="Times New Roman" panose="02020603050405020304" pitchFamily="18" charset="0"/>
                            </a:rPr>
                            <m:t>𝑡</m:t>
                          </m:r>
                        </m:e>
                      </m:d>
                      <m:r>
                        <a:rPr lang="en-US" sz="2200" i="1" kern="100">
                          <a:effectLst/>
                          <a:latin typeface="Cambria Math" panose="02040503050406030204" pitchFamily="18" charset="0"/>
                          <a:ea typeface="Calibri" panose="020F0502020204030204" pitchFamily="34" charset="0"/>
                          <a:cs typeface="Times New Roman" panose="02020603050405020304" pitchFamily="18" charset="0"/>
                        </a:rPr>
                        <m:t>=</m:t>
                      </m:r>
                      <m:nary>
                        <m:naryPr>
                          <m:chr m:val="∑"/>
                          <m:ctrlPr>
                            <a:rPr lang="en-US" sz="22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200" i="1" kern="100">
                              <a:effectLst/>
                              <a:latin typeface="Cambria Math" panose="02040503050406030204" pitchFamily="18" charset="0"/>
                              <a:ea typeface="Calibri" panose="020F0502020204030204" pitchFamily="34" charset="0"/>
                              <a:cs typeface="Times New Roman" panose="02020603050405020304" pitchFamily="18" charset="0"/>
                            </a:rPr>
                            <m:t>𝑖</m:t>
                          </m:r>
                          <m:r>
                            <a:rPr lang="en-US" sz="2200" i="1" kern="100">
                              <a:effectLst/>
                              <a:latin typeface="Cambria Math" panose="02040503050406030204" pitchFamily="18" charset="0"/>
                              <a:ea typeface="Calibri" panose="020F0502020204030204" pitchFamily="34" charset="0"/>
                              <a:cs typeface="Times New Roman" panose="02020603050405020304" pitchFamily="18" charset="0"/>
                            </a:rPr>
                            <m:t>=1</m:t>
                          </m:r>
                        </m:sub>
                        <m:sup>
                          <m:sSub>
                            <m:sSubPr>
                              <m:ctrlPr>
                                <a:rPr lang="en-US" sz="22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kern="100">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22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sup>
                        <m:e>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i="1">
                                  <a:latin typeface="Cambria Math" panose="02040503050406030204" pitchFamily="18" charset="0"/>
                                </a:rPr>
                                <m:t>𝑖</m:t>
                              </m:r>
                            </m:sub>
                          </m:sSub>
                        </m:e>
                      </m:nary>
                      <m:sSub>
                        <m:sSubPr>
                          <m:ctrlPr>
                            <a:rPr lang="en-US" sz="22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kern="100">
                              <a:effectLst/>
                              <a:latin typeface="Cambria Math" panose="02040503050406030204" pitchFamily="18" charset="0"/>
                              <a:ea typeface="Calibri" panose="020F0502020204030204" pitchFamily="34" charset="0"/>
                              <a:cs typeface="Times New Roman" panose="02020603050405020304" pitchFamily="18" charset="0"/>
                            </a:rPr>
                            <m:t>𝑤</m:t>
                          </m:r>
                        </m:e>
                        <m:sub>
                          <m:r>
                            <a:rPr lang="en-US" sz="22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d>
                        <m:dPr>
                          <m:ctrlPr>
                            <a:rPr lang="en-US" sz="22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200" i="1" kern="100">
                              <a:effectLst/>
                              <a:latin typeface="Cambria Math" panose="02040503050406030204" pitchFamily="18" charset="0"/>
                              <a:ea typeface="Calibri" panose="020F0502020204030204" pitchFamily="34" charset="0"/>
                              <a:cs typeface="Times New Roman" panose="02020603050405020304" pitchFamily="18" charset="0"/>
                            </a:rPr>
                            <m:t>𝑡</m:t>
                          </m:r>
                        </m:e>
                      </m:d>
                    </m:oMath>
                  </m:oMathPara>
                </a14:m>
                <a:endParaRPr lang="en-US" sz="22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200" kern="100">
                    <a:effectLst/>
                    <a:latin typeface="Calibri" panose="020F0502020204030204" pitchFamily="34" charset="0"/>
                    <a:ea typeface="Calibri" panose="020F0502020204030204" pitchFamily="34" charset="0"/>
                    <a:cs typeface="Times New Roman" panose="02020603050405020304" pitchFamily="18" charset="0"/>
                  </a:rPr>
                  <a:t>Trong đó </a:t>
                </a:r>
                <a14:m>
                  <m:oMath xmlns:m="http://schemas.openxmlformats.org/officeDocument/2006/math">
                    <m:sSub>
                      <m:sSubPr>
                        <m:ctrlPr>
                          <a:rPr lang="en-US" sz="22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kern="100">
                            <a:effectLst/>
                            <a:latin typeface="Cambria Math" panose="02040503050406030204" pitchFamily="18" charset="0"/>
                            <a:ea typeface="Calibri" panose="020F0502020204030204" pitchFamily="34" charset="0"/>
                            <a:cs typeface="Times New Roman" panose="02020603050405020304" pitchFamily="18" charset="0"/>
                          </a:rPr>
                          <m:t>𝑤</m:t>
                        </m:r>
                      </m:e>
                      <m:sub>
                        <m:r>
                          <a:rPr lang="en-US" sz="22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d>
                      <m:dPr>
                        <m:ctrlPr>
                          <a:rPr lang="en-US" sz="22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200" i="1" kern="100">
                            <a:effectLst/>
                            <a:latin typeface="Cambria Math" panose="02040503050406030204" pitchFamily="18" charset="0"/>
                            <a:ea typeface="Calibri" panose="020F0502020204030204" pitchFamily="34" charset="0"/>
                            <a:cs typeface="Times New Roman" panose="02020603050405020304" pitchFamily="18" charset="0"/>
                          </a:rPr>
                          <m:t>𝑡</m:t>
                        </m:r>
                      </m:e>
                    </m:d>
                  </m:oMath>
                </a14:m>
                <a:r>
                  <a:rPr lang="en-US" sz="2200" kern="100">
                    <a:effectLst/>
                    <a:latin typeface="Calibri" panose="020F0502020204030204" pitchFamily="34" charset="0"/>
                    <a:ea typeface="Calibri" panose="020F0502020204030204" pitchFamily="34" charset="0"/>
                    <a:cs typeface="Times New Roman" panose="02020603050405020304" pitchFamily="18" charset="0"/>
                  </a:rPr>
                  <a:t> là mô hình cục bộ của nút i tại vòng lặp t. </a:t>
                </a:r>
              </a:p>
              <a:p>
                <a:pPr marL="0" indent="0">
                  <a:buNone/>
                </a:pPr>
                <a:endParaRPr lang="en-US" sz="2400"/>
              </a:p>
            </p:txBody>
          </p:sp>
        </mc:Choice>
        <mc:Fallback xmlns="">
          <p:sp>
            <p:nvSpPr>
              <p:cNvPr id="3" name="Content Placeholder 2">
                <a:extLst>
                  <a:ext uri="{FF2B5EF4-FFF2-40B4-BE49-F238E27FC236}">
                    <a16:creationId xmlns:a16="http://schemas.microsoft.com/office/drawing/2014/main" id="{AABA2334-C830-C803-7F3E-CE4FF64C72D3}"/>
                  </a:ext>
                </a:extLst>
              </p:cNvPr>
              <p:cNvSpPr>
                <a:spLocks noGrp="1" noRot="1" noChangeAspect="1" noMove="1" noResize="1" noEditPoints="1" noAdjustHandles="1" noChangeArrowheads="1" noChangeShapeType="1" noTextEdit="1"/>
              </p:cNvSpPr>
              <p:nvPr>
                <p:ph idx="1"/>
              </p:nvPr>
            </p:nvSpPr>
            <p:spPr>
              <a:xfrm>
                <a:off x="838199" y="1540382"/>
                <a:ext cx="10515599" cy="4710472"/>
              </a:xfrm>
              <a:blipFill>
                <a:blip r:embed="rId2"/>
                <a:stretch>
                  <a:fillRect l="-870" t="-1684" b="-1036"/>
                </a:stretch>
              </a:blipFill>
            </p:spPr>
            <p:txBody>
              <a:bodyPr/>
              <a:lstStyle/>
              <a:p>
                <a:r>
                  <a:rPr lang="en-US">
                    <a:noFill/>
                  </a:rPr>
                  <a:t> </a:t>
                </a:r>
              </a:p>
            </p:txBody>
          </p:sp>
        </mc:Fallback>
      </mc:AlternateContent>
    </p:spTree>
    <p:extLst>
      <p:ext uri="{BB962C8B-B14F-4D97-AF65-F5344CB8AC3E}">
        <p14:creationId xmlns:p14="http://schemas.microsoft.com/office/powerpoint/2010/main" val="3270462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7008-F88F-C60D-2311-CC4C0442C20A}"/>
              </a:ext>
            </a:extLst>
          </p:cNvPr>
          <p:cNvSpPr>
            <a:spLocks noGrp="1"/>
          </p:cNvSpPr>
          <p:nvPr>
            <p:ph type="title"/>
          </p:nvPr>
        </p:nvSpPr>
        <p:spPr/>
        <p:txBody>
          <a:bodyPr/>
          <a:lstStyle/>
          <a:p>
            <a:r>
              <a:rPr lang="en-US"/>
              <a:t>5. Một số ý tưởng khác</a:t>
            </a:r>
          </a:p>
        </p:txBody>
      </p:sp>
      <p:sp>
        <p:nvSpPr>
          <p:cNvPr id="3" name="Content Placeholder 2">
            <a:extLst>
              <a:ext uri="{FF2B5EF4-FFF2-40B4-BE49-F238E27FC236}">
                <a16:creationId xmlns:a16="http://schemas.microsoft.com/office/drawing/2014/main" id="{AABA2334-C830-C803-7F3E-CE4FF64C72D3}"/>
              </a:ext>
            </a:extLst>
          </p:cNvPr>
          <p:cNvSpPr>
            <a:spLocks noGrp="1"/>
          </p:cNvSpPr>
          <p:nvPr>
            <p:ph idx="1"/>
          </p:nvPr>
        </p:nvSpPr>
        <p:spPr>
          <a:xfrm>
            <a:off x="838199" y="1540382"/>
            <a:ext cx="10515599" cy="4710472"/>
          </a:xfrm>
        </p:spPr>
        <p:txBody>
          <a:bodyPr>
            <a:normAutofit/>
          </a:bodyPr>
          <a:lstStyle/>
          <a:p>
            <a:pPr marL="0" indent="0">
              <a:buNone/>
            </a:pPr>
            <a:r>
              <a:rPr lang="en-US" sz="2400"/>
              <a:t>5.2. Federated strategy based on Loss reduce</a:t>
            </a:r>
          </a:p>
          <a:p>
            <a:pPr marL="0" indent="0">
              <a:buNone/>
            </a:pPr>
            <a:r>
              <a:rPr lang="en-US" sz="2200"/>
              <a:t>Một số vấn đề:</a:t>
            </a:r>
          </a:p>
          <a:p>
            <a:pPr>
              <a:buFontTx/>
              <a:buChar char="-"/>
            </a:pPr>
            <a:r>
              <a:rPr lang="en-US" sz="2200"/>
              <a:t>Nếu server không có dataset chuẩn để evaluation</a:t>
            </a:r>
          </a:p>
          <a:p>
            <a:pPr>
              <a:buFontTx/>
              <a:buChar char="-"/>
            </a:pPr>
            <a:r>
              <a:rPr lang="en-US" sz="2200"/>
              <a:t>Server có đủ khỏe để test tất cả các mô hình được gửi lên</a:t>
            </a:r>
          </a:p>
        </p:txBody>
      </p:sp>
    </p:spTree>
    <p:extLst>
      <p:ext uri="{BB962C8B-B14F-4D97-AF65-F5344CB8AC3E}">
        <p14:creationId xmlns:p14="http://schemas.microsoft.com/office/powerpoint/2010/main" val="13600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AFCC-EA6A-D941-A7CC-D620CE698623}"/>
              </a:ext>
            </a:extLst>
          </p:cNvPr>
          <p:cNvSpPr>
            <a:spLocks noGrp="1"/>
          </p:cNvSpPr>
          <p:nvPr>
            <p:ph type="title"/>
          </p:nvPr>
        </p:nvSpPr>
        <p:spPr/>
        <p:txBody>
          <a:bodyPr/>
          <a:lstStyle/>
          <a:p>
            <a:r>
              <a:rPr lang="en-US"/>
              <a:t>1. Vấn đề của Federated Learning</a:t>
            </a:r>
          </a:p>
        </p:txBody>
      </p:sp>
      <p:sp>
        <p:nvSpPr>
          <p:cNvPr id="3" name="Content Placeholder 2">
            <a:extLst>
              <a:ext uri="{FF2B5EF4-FFF2-40B4-BE49-F238E27FC236}">
                <a16:creationId xmlns:a16="http://schemas.microsoft.com/office/drawing/2014/main" id="{35FC8545-3071-BA3F-61FA-C3C4A54F0060}"/>
              </a:ext>
            </a:extLst>
          </p:cNvPr>
          <p:cNvSpPr>
            <a:spLocks noGrp="1"/>
          </p:cNvSpPr>
          <p:nvPr>
            <p:ph idx="1"/>
          </p:nvPr>
        </p:nvSpPr>
        <p:spPr/>
        <p:txBody>
          <a:bodyPr/>
          <a:lstStyle/>
          <a:p>
            <a:r>
              <a:rPr lang="en-US"/>
              <a:t>Độ hiệu quả của Federated Learning được đánh giá dựa trên tốc độ hoàn thành huấn luyện.</a:t>
            </a:r>
          </a:p>
          <a:p>
            <a:pPr marL="0" indent="0">
              <a:buNone/>
            </a:pPr>
            <a:r>
              <a:rPr lang="en-US"/>
              <a:t>Tuy nhiên thời gian này bị ảnh hưởng bởi 2 yếu tố sau:</a:t>
            </a:r>
          </a:p>
          <a:p>
            <a:pPr lvl="1"/>
            <a:r>
              <a:rPr lang="en-US">
                <a:latin typeface="Calibri (Body)"/>
              </a:rPr>
              <a:t>Straggler effect: sự không đồng nhất về tài nguyên của các client dẫn đến sự không đồng nhất về thời gian tính toán cũng như truyền thông.</a:t>
            </a:r>
          </a:p>
          <a:p>
            <a:pPr lvl="1"/>
            <a:r>
              <a:rPr lang="en-US">
                <a:latin typeface="Calibri (Body)"/>
              </a:rPr>
              <a:t>Non-IID dataset: sự khác nhau về phân phối dữ liệu giữa các client làm giảm độ chính xác và thời gian hội tụ</a:t>
            </a:r>
          </a:p>
          <a:p>
            <a:pPr marL="0" indent="0">
              <a:buNone/>
            </a:pPr>
            <a:endParaRPr lang="en-US"/>
          </a:p>
          <a:p>
            <a:pPr marL="457200" lvl="1" indent="0">
              <a:buNone/>
            </a:pPr>
            <a:endParaRPr lang="en-US"/>
          </a:p>
        </p:txBody>
      </p:sp>
    </p:spTree>
    <p:extLst>
      <p:ext uri="{BB962C8B-B14F-4D97-AF65-F5344CB8AC3E}">
        <p14:creationId xmlns:p14="http://schemas.microsoft.com/office/powerpoint/2010/main" val="3570201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7008-F88F-C60D-2311-CC4C0442C20A}"/>
              </a:ext>
            </a:extLst>
          </p:cNvPr>
          <p:cNvSpPr>
            <a:spLocks noGrp="1"/>
          </p:cNvSpPr>
          <p:nvPr>
            <p:ph type="title"/>
          </p:nvPr>
        </p:nvSpPr>
        <p:spPr/>
        <p:txBody>
          <a:bodyPr/>
          <a:lstStyle/>
          <a:p>
            <a:r>
              <a:rPr lang="en-US"/>
              <a:t>2. Một số phương pháp trước đây</a:t>
            </a:r>
          </a:p>
        </p:txBody>
      </p:sp>
      <p:sp>
        <p:nvSpPr>
          <p:cNvPr id="3" name="Content Placeholder 2">
            <a:extLst>
              <a:ext uri="{FF2B5EF4-FFF2-40B4-BE49-F238E27FC236}">
                <a16:creationId xmlns:a16="http://schemas.microsoft.com/office/drawing/2014/main" id="{AABA2334-C830-C803-7F3E-CE4FF64C72D3}"/>
              </a:ext>
            </a:extLst>
          </p:cNvPr>
          <p:cNvSpPr>
            <a:spLocks noGrp="1"/>
          </p:cNvSpPr>
          <p:nvPr>
            <p:ph idx="1"/>
          </p:nvPr>
        </p:nvSpPr>
        <p:spPr/>
        <p:txBody>
          <a:bodyPr/>
          <a:lstStyle/>
          <a:p>
            <a:pPr marL="0" indent="0">
              <a:buNone/>
            </a:pPr>
            <a:r>
              <a:rPr lang="en-US" b="1"/>
              <a:t>MCFL</a:t>
            </a:r>
            <a:r>
              <a:rPr lang="en-US"/>
              <a:t>: Minimization Clustered Federated Learning</a:t>
            </a:r>
          </a:p>
          <a:p>
            <a:r>
              <a:rPr lang="en-US" sz="2000"/>
              <a:t>Tập chung chủ yếu vào giảm Straggler Effect và một ít thời gian hội tụ</a:t>
            </a:r>
          </a:p>
          <a:p>
            <a:r>
              <a:rPr lang="en-US" sz="2000"/>
              <a:t>Phân cụm dựa trên thời gian huấn luyện 1 round</a:t>
            </a:r>
          </a:p>
          <a:p>
            <a:r>
              <a:rPr lang="en-US" sz="2000"/>
              <a:t>Các client trong cùng 1 cluster sẽ thực hiện số epoch như nhau và các cluster sẽ thực hiện số epoch khác nhau</a:t>
            </a:r>
          </a:p>
          <a:p>
            <a:r>
              <a:rPr lang="en-US" sz="2000"/>
              <a:t>Sử dụng Reinforcement Learning để quyết định số epoch của mỗi client và các client tham gia mỗi round</a:t>
            </a:r>
          </a:p>
          <a:p>
            <a:pPr marL="0" indent="0">
              <a:buNone/>
            </a:pPr>
            <a:endParaRPr lang="en-US" sz="2000"/>
          </a:p>
        </p:txBody>
      </p:sp>
    </p:spTree>
    <p:extLst>
      <p:ext uri="{BB962C8B-B14F-4D97-AF65-F5344CB8AC3E}">
        <p14:creationId xmlns:p14="http://schemas.microsoft.com/office/powerpoint/2010/main" val="227951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7008-F88F-C60D-2311-CC4C0442C20A}"/>
              </a:ext>
            </a:extLst>
          </p:cNvPr>
          <p:cNvSpPr>
            <a:spLocks noGrp="1"/>
          </p:cNvSpPr>
          <p:nvPr>
            <p:ph type="title"/>
          </p:nvPr>
        </p:nvSpPr>
        <p:spPr/>
        <p:txBody>
          <a:bodyPr/>
          <a:lstStyle/>
          <a:p>
            <a:r>
              <a:rPr lang="en-US"/>
              <a:t>2. Một số phương pháp trước đây</a:t>
            </a:r>
          </a:p>
        </p:txBody>
      </p:sp>
      <p:sp>
        <p:nvSpPr>
          <p:cNvPr id="3" name="Content Placeholder 2">
            <a:extLst>
              <a:ext uri="{FF2B5EF4-FFF2-40B4-BE49-F238E27FC236}">
                <a16:creationId xmlns:a16="http://schemas.microsoft.com/office/drawing/2014/main" id="{AABA2334-C830-C803-7F3E-CE4FF64C72D3}"/>
              </a:ext>
            </a:extLst>
          </p:cNvPr>
          <p:cNvSpPr>
            <a:spLocks noGrp="1"/>
          </p:cNvSpPr>
          <p:nvPr>
            <p:ph idx="1"/>
          </p:nvPr>
        </p:nvSpPr>
        <p:spPr/>
        <p:txBody>
          <a:bodyPr/>
          <a:lstStyle/>
          <a:p>
            <a:pPr marL="0" indent="0">
              <a:buNone/>
            </a:pPr>
            <a:r>
              <a:rPr lang="en-US" sz="2800" b="1"/>
              <a:t>HACCS</a:t>
            </a:r>
            <a:r>
              <a:rPr lang="en-US" sz="2800"/>
              <a:t>:</a:t>
            </a:r>
          </a:p>
          <a:p>
            <a:r>
              <a:rPr lang="en-US" sz="2000"/>
              <a:t>Chỉ giải quyết vấn đề giảm thời gian hội tụ</a:t>
            </a:r>
          </a:p>
          <a:p>
            <a:r>
              <a:rPr lang="en-US" sz="2000"/>
              <a:t>Phân cụm dựa trên sự khác biệt phân phối dữ liệu</a:t>
            </a:r>
          </a:p>
          <a:p>
            <a:r>
              <a:rPr lang="en-US" sz="2000"/>
              <a:t>Thuật toán sẽ chọn ngẫu nhiên ( một vài ) client ở từng cụm ( để đảm bảo độ đa dạng).</a:t>
            </a:r>
          </a:p>
          <a:p>
            <a:r>
              <a:rPr lang="en-US" sz="2000"/>
              <a:t>Xác định một cơ chế để chọn client trong mỗi cụm một cách hợp lý nhất (client có thời gian tính toán nhanh nhất)</a:t>
            </a:r>
          </a:p>
          <a:p>
            <a:pPr marL="0" indent="0">
              <a:buNone/>
            </a:pPr>
            <a:endParaRPr lang="en-US" sz="2000"/>
          </a:p>
        </p:txBody>
      </p:sp>
    </p:spTree>
    <p:extLst>
      <p:ext uri="{BB962C8B-B14F-4D97-AF65-F5344CB8AC3E}">
        <p14:creationId xmlns:p14="http://schemas.microsoft.com/office/powerpoint/2010/main" val="1665183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7008-F88F-C60D-2311-CC4C0442C20A}"/>
              </a:ext>
            </a:extLst>
          </p:cNvPr>
          <p:cNvSpPr>
            <a:spLocks noGrp="1"/>
          </p:cNvSpPr>
          <p:nvPr>
            <p:ph type="title"/>
          </p:nvPr>
        </p:nvSpPr>
        <p:spPr/>
        <p:txBody>
          <a:bodyPr/>
          <a:lstStyle/>
          <a:p>
            <a:r>
              <a:rPr lang="en-US"/>
              <a:t>2. Một số phương pháp trước đây</a:t>
            </a:r>
          </a:p>
        </p:txBody>
      </p:sp>
      <p:sp>
        <p:nvSpPr>
          <p:cNvPr id="3" name="Content Placeholder 2">
            <a:extLst>
              <a:ext uri="{FF2B5EF4-FFF2-40B4-BE49-F238E27FC236}">
                <a16:creationId xmlns:a16="http://schemas.microsoft.com/office/drawing/2014/main" id="{AABA2334-C830-C803-7F3E-CE4FF64C72D3}"/>
              </a:ext>
            </a:extLst>
          </p:cNvPr>
          <p:cNvSpPr>
            <a:spLocks noGrp="1"/>
          </p:cNvSpPr>
          <p:nvPr>
            <p:ph idx="1"/>
          </p:nvPr>
        </p:nvSpPr>
        <p:spPr/>
        <p:txBody>
          <a:bodyPr/>
          <a:lstStyle/>
          <a:p>
            <a:pPr marL="0" indent="0">
              <a:buNone/>
            </a:pPr>
            <a:r>
              <a:rPr lang="en-US" sz="2800" b="1"/>
              <a:t>H-Base:</a:t>
            </a:r>
          </a:p>
          <a:p>
            <a:r>
              <a:rPr lang="en-US" sz="2000"/>
              <a:t>Các client được phân cụm sao cho chi phí truyền thông là nhỏ nhất (thời gian từ client lên edge server)</a:t>
            </a:r>
          </a:p>
          <a:p>
            <a:r>
              <a:rPr lang="en-US" sz="2000"/>
              <a:t>Không chọn client làm cluster head mà tạo các edge server quản lý một tập các client</a:t>
            </a:r>
          </a:p>
          <a:p>
            <a:r>
              <a:rPr lang="en-US" sz="2000"/>
              <a:t>Các edge server sẽ chọn các client mà nó quản lý để huấn luyện sau đó sẽ thực hiện tổng hợp các client này. Quá trình này lặp lại nhiều lần trước khi gửi mô hình ở edge server lên cloud server</a:t>
            </a:r>
          </a:p>
          <a:p>
            <a:pPr marL="0" indent="0">
              <a:buNone/>
            </a:pPr>
            <a:endParaRPr lang="en-US" sz="2000"/>
          </a:p>
        </p:txBody>
      </p:sp>
    </p:spTree>
    <p:extLst>
      <p:ext uri="{BB962C8B-B14F-4D97-AF65-F5344CB8AC3E}">
        <p14:creationId xmlns:p14="http://schemas.microsoft.com/office/powerpoint/2010/main" val="3052635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7008-F88F-C60D-2311-CC4C0442C20A}"/>
              </a:ext>
            </a:extLst>
          </p:cNvPr>
          <p:cNvSpPr>
            <a:spLocks noGrp="1"/>
          </p:cNvSpPr>
          <p:nvPr>
            <p:ph type="title"/>
          </p:nvPr>
        </p:nvSpPr>
        <p:spPr/>
        <p:txBody>
          <a:bodyPr/>
          <a:lstStyle/>
          <a:p>
            <a:r>
              <a:rPr lang="en-US"/>
              <a:t>3. Mô hình đề xuất</a:t>
            </a:r>
          </a:p>
        </p:txBody>
      </p:sp>
      <p:sp>
        <p:nvSpPr>
          <p:cNvPr id="3" name="Content Placeholder 2">
            <a:extLst>
              <a:ext uri="{FF2B5EF4-FFF2-40B4-BE49-F238E27FC236}">
                <a16:creationId xmlns:a16="http://schemas.microsoft.com/office/drawing/2014/main" id="{AABA2334-C830-C803-7F3E-CE4FF64C72D3}"/>
              </a:ext>
            </a:extLst>
          </p:cNvPr>
          <p:cNvSpPr>
            <a:spLocks noGrp="1"/>
          </p:cNvSpPr>
          <p:nvPr>
            <p:ph idx="1"/>
          </p:nvPr>
        </p:nvSpPr>
        <p:spPr>
          <a:xfrm>
            <a:off x="838200" y="1466491"/>
            <a:ext cx="10515600" cy="4710472"/>
          </a:xfrm>
        </p:spPr>
        <p:txBody>
          <a:bodyPr/>
          <a:lstStyle/>
          <a:p>
            <a:pPr marL="0" indent="0">
              <a:buNone/>
            </a:pPr>
            <a:r>
              <a:rPr lang="en-US"/>
              <a:t>Giai đoạn 1: Phân cụm các client dựa trên mức độ mất cân bằng</a:t>
            </a:r>
          </a:p>
          <a:p>
            <a:pPr marL="0" indent="0">
              <a:buNone/>
            </a:pPr>
            <a:endParaRPr lang="en-US"/>
          </a:p>
          <a:p>
            <a:pPr marL="0" indent="0">
              <a:buNone/>
            </a:pPr>
            <a:r>
              <a:rPr lang="en-US"/>
              <a:t>Giai đoạn 2: Ở mỗi round, server sẽ thực hiện các hành động sau</a:t>
            </a:r>
          </a:p>
          <a:p>
            <a:r>
              <a:rPr lang="en-US" sz="2200"/>
              <a:t>Chọn client từ mỗi cụm </a:t>
            </a:r>
          </a:p>
          <a:p>
            <a:r>
              <a:rPr lang="en-US" sz="2200"/>
              <a:t>Tính số epoch mà mỗi client cần phải chạy trong 1 communication round từ MCFL</a:t>
            </a:r>
          </a:p>
          <a:p>
            <a:r>
              <a:rPr lang="en-US" sz="2200"/>
              <a:t>Tổng hợp mô hình sử dụng Federated Impurity</a:t>
            </a:r>
          </a:p>
          <a:p>
            <a:r>
              <a:rPr lang="en-US" sz="2200"/>
              <a:t>Sử dụng Differential Privacy</a:t>
            </a:r>
          </a:p>
          <a:p>
            <a:pPr marL="0" indent="0">
              <a:buNone/>
            </a:pPr>
            <a:endParaRPr lang="en-US"/>
          </a:p>
          <a:p>
            <a:pPr marL="0" indent="0">
              <a:buNone/>
            </a:pPr>
            <a:endParaRPr lang="en-US"/>
          </a:p>
        </p:txBody>
      </p:sp>
    </p:spTree>
    <p:extLst>
      <p:ext uri="{BB962C8B-B14F-4D97-AF65-F5344CB8AC3E}">
        <p14:creationId xmlns:p14="http://schemas.microsoft.com/office/powerpoint/2010/main" val="1187728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7008-F88F-C60D-2311-CC4C0442C20A}"/>
              </a:ext>
            </a:extLst>
          </p:cNvPr>
          <p:cNvSpPr>
            <a:spLocks noGrp="1"/>
          </p:cNvSpPr>
          <p:nvPr>
            <p:ph type="title"/>
          </p:nvPr>
        </p:nvSpPr>
        <p:spPr/>
        <p:txBody>
          <a:bodyPr/>
          <a:lstStyle/>
          <a:p>
            <a:r>
              <a:rPr lang="en-US"/>
              <a:t>3. Mô hình đề xuất</a:t>
            </a:r>
          </a:p>
        </p:txBody>
      </p:sp>
      <p:sp>
        <p:nvSpPr>
          <p:cNvPr id="3" name="Content Placeholder 2">
            <a:extLst>
              <a:ext uri="{FF2B5EF4-FFF2-40B4-BE49-F238E27FC236}">
                <a16:creationId xmlns:a16="http://schemas.microsoft.com/office/drawing/2014/main" id="{AABA2334-C830-C803-7F3E-CE4FF64C72D3}"/>
              </a:ext>
            </a:extLst>
          </p:cNvPr>
          <p:cNvSpPr>
            <a:spLocks noGrp="1"/>
          </p:cNvSpPr>
          <p:nvPr>
            <p:ph idx="1"/>
          </p:nvPr>
        </p:nvSpPr>
        <p:spPr>
          <a:xfrm>
            <a:off x="838200" y="1337094"/>
            <a:ext cx="7511473" cy="4913760"/>
          </a:xfrm>
        </p:spPr>
        <p:txBody>
          <a:bodyPr>
            <a:normAutofit/>
          </a:bodyPr>
          <a:lstStyle/>
          <a:p>
            <a:pPr marL="0" indent="0">
              <a:buNone/>
            </a:pPr>
            <a:r>
              <a:rPr lang="en-US" sz="2400"/>
              <a:t>Giai đoạn 1: Phân cụm để chọn client</a:t>
            </a:r>
          </a:p>
          <a:p>
            <a:r>
              <a:rPr lang="en-US" sz="2200"/>
              <a:t>Các client sẽ thực hiện tính toán và gửi giá trị Entropy cho client để thực hiện việc phân cụm</a:t>
            </a:r>
          </a:p>
          <a:p>
            <a:r>
              <a:rPr lang="en-US" sz="2200"/>
              <a:t>Các client với giá trị entropy tương đương sẽ thuộc cùng 1 cụm</a:t>
            </a:r>
          </a:p>
          <a:p>
            <a:r>
              <a:rPr lang="en-US" sz="2200"/>
              <a:t>Việc phân cụm chỉ phục vụ việc chọn client ở mỗi round nên không cần chọn cluster head và các client sẽ gửi thẳng mô hình về cho Server</a:t>
            </a:r>
          </a:p>
          <a:p>
            <a:r>
              <a:rPr lang="en-US" sz="2200"/>
              <a:t>Test trên các thuật toán: Kmeans, CA (MCFL), Optics</a:t>
            </a:r>
          </a:p>
        </p:txBody>
      </p:sp>
      <p:pic>
        <p:nvPicPr>
          <p:cNvPr id="1028" name="Picture 4" descr="Cluster analysis - Wikipedia">
            <a:extLst>
              <a:ext uri="{FF2B5EF4-FFF2-40B4-BE49-F238E27FC236}">
                <a16:creationId xmlns:a16="http://schemas.microsoft.com/office/drawing/2014/main" id="{AF0475B4-C367-EACE-5369-1D715999B9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9673" y="1419001"/>
            <a:ext cx="3375293" cy="2258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289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7008-F88F-C60D-2311-CC4C0442C20A}"/>
              </a:ext>
            </a:extLst>
          </p:cNvPr>
          <p:cNvSpPr>
            <a:spLocks noGrp="1"/>
          </p:cNvSpPr>
          <p:nvPr>
            <p:ph type="title"/>
          </p:nvPr>
        </p:nvSpPr>
        <p:spPr/>
        <p:txBody>
          <a:bodyPr/>
          <a:lstStyle/>
          <a:p>
            <a:r>
              <a:rPr lang="en-US"/>
              <a:t>3. Mô hình đề xuất</a:t>
            </a:r>
          </a:p>
        </p:txBody>
      </p:sp>
      <p:sp>
        <p:nvSpPr>
          <p:cNvPr id="3" name="Content Placeholder 2">
            <a:extLst>
              <a:ext uri="{FF2B5EF4-FFF2-40B4-BE49-F238E27FC236}">
                <a16:creationId xmlns:a16="http://schemas.microsoft.com/office/drawing/2014/main" id="{AABA2334-C830-C803-7F3E-CE4FF64C72D3}"/>
              </a:ext>
            </a:extLst>
          </p:cNvPr>
          <p:cNvSpPr>
            <a:spLocks noGrp="1"/>
          </p:cNvSpPr>
          <p:nvPr>
            <p:ph idx="1"/>
          </p:nvPr>
        </p:nvSpPr>
        <p:spPr>
          <a:xfrm>
            <a:off x="838200" y="1540382"/>
            <a:ext cx="10515600" cy="4710472"/>
          </a:xfrm>
        </p:spPr>
        <p:txBody>
          <a:bodyPr>
            <a:normAutofit/>
          </a:bodyPr>
          <a:lstStyle/>
          <a:p>
            <a:pPr marL="0" indent="0">
              <a:buNone/>
            </a:pPr>
            <a:r>
              <a:rPr lang="en-US" sz="2400"/>
              <a:t>Giai đoạn 2: Huấn luyện</a:t>
            </a:r>
          </a:p>
          <a:p>
            <a:pPr marL="0" indent="0">
              <a:buNone/>
            </a:pPr>
            <a:r>
              <a:rPr lang="en-US" sz="2200"/>
              <a:t>Ở mỗi round huấn luyện, server sẽ thực hiện một trong những hành động dưới đây:</a:t>
            </a:r>
          </a:p>
          <a:p>
            <a:r>
              <a:rPr lang="en-US" sz="2200"/>
              <a:t>Chọn client từ mỗi cụm </a:t>
            </a:r>
          </a:p>
          <a:p>
            <a:r>
              <a:rPr lang="en-US" sz="2200"/>
              <a:t>Tính số epoch mà mỗi client cần phải chạy trong 1 communication round từ MCFL</a:t>
            </a:r>
          </a:p>
          <a:p>
            <a:r>
              <a:rPr lang="en-US" sz="2200"/>
              <a:t>Tổng hợp mô hình sử dụng Federated Impurity</a:t>
            </a:r>
          </a:p>
          <a:p>
            <a:r>
              <a:rPr lang="en-US" sz="2200"/>
              <a:t>Áp dụng Differential Privacy để đảm bảo tính bảo mật</a:t>
            </a:r>
          </a:p>
          <a:p>
            <a:pPr marL="0" indent="0">
              <a:buNone/>
            </a:pPr>
            <a:endParaRPr lang="en-US" sz="2400"/>
          </a:p>
        </p:txBody>
      </p:sp>
    </p:spTree>
    <p:extLst>
      <p:ext uri="{BB962C8B-B14F-4D97-AF65-F5344CB8AC3E}">
        <p14:creationId xmlns:p14="http://schemas.microsoft.com/office/powerpoint/2010/main" val="4241679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7008-F88F-C60D-2311-CC4C0442C20A}"/>
              </a:ext>
            </a:extLst>
          </p:cNvPr>
          <p:cNvSpPr>
            <a:spLocks noGrp="1"/>
          </p:cNvSpPr>
          <p:nvPr>
            <p:ph type="title"/>
          </p:nvPr>
        </p:nvSpPr>
        <p:spPr/>
        <p:txBody>
          <a:bodyPr/>
          <a:lstStyle/>
          <a:p>
            <a:r>
              <a:rPr lang="en-US"/>
              <a:t>3. Mô hình đề xuất</a:t>
            </a:r>
          </a:p>
        </p:txBody>
      </p:sp>
      <p:sp>
        <p:nvSpPr>
          <p:cNvPr id="3" name="Content Placeholder 2">
            <a:extLst>
              <a:ext uri="{FF2B5EF4-FFF2-40B4-BE49-F238E27FC236}">
                <a16:creationId xmlns:a16="http://schemas.microsoft.com/office/drawing/2014/main" id="{AABA2334-C830-C803-7F3E-CE4FF64C72D3}"/>
              </a:ext>
            </a:extLst>
          </p:cNvPr>
          <p:cNvSpPr>
            <a:spLocks noGrp="1"/>
          </p:cNvSpPr>
          <p:nvPr>
            <p:ph idx="1"/>
          </p:nvPr>
        </p:nvSpPr>
        <p:spPr>
          <a:xfrm>
            <a:off x="838199" y="1540382"/>
            <a:ext cx="10515599" cy="4710472"/>
          </a:xfrm>
        </p:spPr>
        <p:txBody>
          <a:bodyPr>
            <a:normAutofit/>
          </a:bodyPr>
          <a:lstStyle/>
          <a:p>
            <a:pPr marL="0" indent="0">
              <a:buNone/>
            </a:pPr>
            <a:r>
              <a:rPr lang="en-US" sz="2400"/>
              <a:t>Giai đoạn 2: Huấn luyện</a:t>
            </a:r>
          </a:p>
          <a:p>
            <a:pPr marL="0" indent="0">
              <a:buNone/>
            </a:pPr>
            <a:r>
              <a:rPr lang="en-US" sz="2200"/>
              <a:t>Chọn client từ mỗi cụm </a:t>
            </a:r>
          </a:p>
          <a:p>
            <a:r>
              <a:rPr lang="en-US" sz="2200"/>
              <a:t>Server sẽ thực hiện việc chọn một phần client từ mỗi cụm để đảm bảo tính đa dạng mô hình khi sử dụng FedImp</a:t>
            </a:r>
          </a:p>
          <a:p>
            <a:r>
              <a:rPr lang="en-US" sz="2200"/>
              <a:t>Ví dụ: Nếu giá trị fraction_fit là 0.3 tức là lựa chọn 30% số client ở mỗi vòng huấn luyện thì server sẽ thực hiện việc lựa chọn 30% số client ở mỗi cụm</a:t>
            </a:r>
          </a:p>
        </p:txBody>
      </p:sp>
      <p:pic>
        <p:nvPicPr>
          <p:cNvPr id="5" name="Picture 4">
            <a:extLst>
              <a:ext uri="{FF2B5EF4-FFF2-40B4-BE49-F238E27FC236}">
                <a16:creationId xmlns:a16="http://schemas.microsoft.com/office/drawing/2014/main" id="{D5DC2304-DB25-42BD-334F-32BCEB8DF88B}"/>
              </a:ext>
            </a:extLst>
          </p:cNvPr>
          <p:cNvPicPr>
            <a:picLocks noChangeAspect="1"/>
          </p:cNvPicPr>
          <p:nvPr/>
        </p:nvPicPr>
        <p:blipFill>
          <a:blip r:embed="rId2"/>
          <a:stretch>
            <a:fillRect/>
          </a:stretch>
        </p:blipFill>
        <p:spPr>
          <a:xfrm>
            <a:off x="6022821" y="4006243"/>
            <a:ext cx="2523190" cy="1764829"/>
          </a:xfrm>
          <a:prstGeom prst="rect">
            <a:avLst/>
          </a:prstGeom>
        </p:spPr>
      </p:pic>
      <p:pic>
        <p:nvPicPr>
          <p:cNvPr id="7" name="Picture 6">
            <a:extLst>
              <a:ext uri="{FF2B5EF4-FFF2-40B4-BE49-F238E27FC236}">
                <a16:creationId xmlns:a16="http://schemas.microsoft.com/office/drawing/2014/main" id="{7AFDEC82-3BA6-9FA6-FC84-C919A22B2D6B}"/>
              </a:ext>
            </a:extLst>
          </p:cNvPr>
          <p:cNvPicPr>
            <a:picLocks noChangeAspect="1"/>
          </p:cNvPicPr>
          <p:nvPr/>
        </p:nvPicPr>
        <p:blipFill>
          <a:blip r:embed="rId3"/>
          <a:stretch>
            <a:fillRect/>
          </a:stretch>
        </p:blipFill>
        <p:spPr>
          <a:xfrm>
            <a:off x="2560987" y="4006243"/>
            <a:ext cx="2651108" cy="1920104"/>
          </a:xfrm>
          <a:prstGeom prst="rect">
            <a:avLst/>
          </a:prstGeom>
        </p:spPr>
      </p:pic>
      <p:sp>
        <p:nvSpPr>
          <p:cNvPr id="9" name="TextBox 8">
            <a:extLst>
              <a:ext uri="{FF2B5EF4-FFF2-40B4-BE49-F238E27FC236}">
                <a16:creationId xmlns:a16="http://schemas.microsoft.com/office/drawing/2014/main" id="{2BAE9968-4085-FF06-3DDB-95659F47E5AD}"/>
              </a:ext>
            </a:extLst>
          </p:cNvPr>
          <p:cNvSpPr txBox="1"/>
          <p:nvPr/>
        </p:nvSpPr>
        <p:spPr>
          <a:xfrm>
            <a:off x="2841916" y="5937435"/>
            <a:ext cx="2089249" cy="313419"/>
          </a:xfrm>
          <a:prstGeom prst="rect">
            <a:avLst/>
          </a:prstGeom>
          <a:noFill/>
        </p:spPr>
        <p:txBody>
          <a:bodyPr wrap="square">
            <a:spAutoFit/>
          </a:bodyPr>
          <a:lstStyle/>
          <a:p>
            <a:pPr marL="0" marR="0">
              <a:lnSpc>
                <a:spcPct val="106000"/>
              </a:lnSpc>
              <a:spcBef>
                <a:spcPts val="0"/>
              </a:spcBef>
              <a:spcAft>
                <a:spcPts val="0"/>
              </a:spcAft>
            </a:pPr>
            <a:r>
              <a:rPr lang="en-US" sz="1400"/>
              <a:t>Client</a:t>
            </a:r>
            <a:r>
              <a:rPr lang="en-US" sz="1400" b="1"/>
              <a:t> </a:t>
            </a:r>
            <a:r>
              <a:rPr lang="en-US" sz="1400"/>
              <a:t>1</a:t>
            </a:r>
            <a:r>
              <a:rPr lang="en-US" sz="1400" b="1"/>
              <a:t> </a:t>
            </a:r>
            <a:r>
              <a:rPr lang="en-US" sz="1400"/>
              <a:t>entropy</a:t>
            </a:r>
            <a:r>
              <a:rPr lang="en-US" sz="1400" b="1"/>
              <a:t>: </a:t>
            </a:r>
            <a:r>
              <a:rPr lang="en-US" sz="1400"/>
              <a:t>2.271</a:t>
            </a:r>
            <a:endParaRPr lang="en-US" sz="1400" b="1"/>
          </a:p>
        </p:txBody>
      </p:sp>
      <p:sp>
        <p:nvSpPr>
          <p:cNvPr id="11" name="TextBox 10">
            <a:extLst>
              <a:ext uri="{FF2B5EF4-FFF2-40B4-BE49-F238E27FC236}">
                <a16:creationId xmlns:a16="http://schemas.microsoft.com/office/drawing/2014/main" id="{5FA77908-D304-2F02-607E-25B779CE95DC}"/>
              </a:ext>
            </a:extLst>
          </p:cNvPr>
          <p:cNvSpPr txBox="1"/>
          <p:nvPr/>
        </p:nvSpPr>
        <p:spPr>
          <a:xfrm>
            <a:off x="6239791" y="5920182"/>
            <a:ext cx="2089249" cy="313419"/>
          </a:xfrm>
          <a:prstGeom prst="rect">
            <a:avLst/>
          </a:prstGeom>
          <a:noFill/>
        </p:spPr>
        <p:txBody>
          <a:bodyPr wrap="square">
            <a:spAutoFit/>
          </a:bodyPr>
          <a:lstStyle/>
          <a:p>
            <a:pPr marL="0" marR="0">
              <a:lnSpc>
                <a:spcPct val="106000"/>
              </a:lnSpc>
              <a:spcBef>
                <a:spcPts val="0"/>
              </a:spcBef>
              <a:spcAft>
                <a:spcPts val="0"/>
              </a:spcAft>
            </a:pPr>
            <a:r>
              <a:rPr lang="en-US" sz="1400"/>
              <a:t>Client</a:t>
            </a:r>
            <a:r>
              <a:rPr lang="en-US" sz="1400" b="1"/>
              <a:t> </a:t>
            </a:r>
            <a:r>
              <a:rPr lang="en-US" sz="1400"/>
              <a:t>12 entropy</a:t>
            </a:r>
            <a:r>
              <a:rPr lang="en-US" sz="1400" b="1"/>
              <a:t>: </a:t>
            </a:r>
            <a:r>
              <a:rPr lang="en-US" sz="1400"/>
              <a:t>2.306</a:t>
            </a:r>
            <a:endParaRPr lang="en-US" sz="1400" b="1"/>
          </a:p>
        </p:txBody>
      </p:sp>
    </p:spTree>
    <p:extLst>
      <p:ext uri="{BB962C8B-B14F-4D97-AF65-F5344CB8AC3E}">
        <p14:creationId xmlns:p14="http://schemas.microsoft.com/office/powerpoint/2010/main" val="3503449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473</TotalTime>
  <Words>1520</Words>
  <Application>Microsoft Office PowerPoint</Application>
  <PresentationFormat>Widescreen</PresentationFormat>
  <Paragraphs>137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Aptos Display</vt:lpstr>
      <vt:lpstr>Arial</vt:lpstr>
      <vt:lpstr>Calibri</vt:lpstr>
      <vt:lpstr>Calibri (Body)</vt:lpstr>
      <vt:lpstr>Cambria Math</vt:lpstr>
      <vt:lpstr>Office Theme</vt:lpstr>
      <vt:lpstr>Đề xuất thuật toán  Federated Learning</vt:lpstr>
      <vt:lpstr>1. Vấn đề của Federated Learning</vt:lpstr>
      <vt:lpstr>2. Một số phương pháp trước đây</vt:lpstr>
      <vt:lpstr>2. Một số phương pháp trước đây</vt:lpstr>
      <vt:lpstr>2. Một số phương pháp trước đây</vt:lpstr>
      <vt:lpstr>3. Mô hình đề xuất</vt:lpstr>
      <vt:lpstr>3. Mô hình đề xuất</vt:lpstr>
      <vt:lpstr>3. Mô hình đề xuất</vt:lpstr>
      <vt:lpstr>3. Mô hình đề xuất</vt:lpstr>
      <vt:lpstr>3. Mô hình đề xuất</vt:lpstr>
      <vt:lpstr>3. Mô hình đề xuất</vt:lpstr>
      <vt:lpstr>3. Mô hình đề xuất</vt:lpstr>
      <vt:lpstr>4. Cấu hình thực nghiệm</vt:lpstr>
      <vt:lpstr>4. Cấu hình thực nghiệm</vt:lpstr>
      <vt:lpstr>4. Cấu hình thực nghiệm</vt:lpstr>
      <vt:lpstr>5. Một số ý tưởng khác</vt:lpstr>
      <vt:lpstr>5. Một số ý tưởng khác</vt:lpstr>
      <vt:lpstr>5. Một số ý tưởng khác</vt:lpstr>
      <vt:lpstr>5. Một số ý tưởng khác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xuất thuật toán  Federated Learning</dc:title>
  <dc:creator>hieu nguyen</dc:creator>
  <cp:lastModifiedBy>hieu nguyen</cp:lastModifiedBy>
  <cp:revision>8</cp:revision>
  <dcterms:created xsi:type="dcterms:W3CDTF">2024-03-06T06:25:41Z</dcterms:created>
  <dcterms:modified xsi:type="dcterms:W3CDTF">2024-03-09T04:01:44Z</dcterms:modified>
</cp:coreProperties>
</file>