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5" r:id="rId18"/>
    <p:sldId id="276" r:id="rId19"/>
    <p:sldId id="279" r:id="rId20"/>
    <p:sldId id="278" r:id="rId21"/>
    <p:sldId id="287" r:id="rId22"/>
    <p:sldId id="288" r:id="rId23"/>
    <p:sldId id="289" r:id="rId24"/>
    <p:sldId id="282" r:id="rId25"/>
    <p:sldId id="290" r:id="rId26"/>
    <p:sldId id="280" r:id="rId27"/>
    <p:sldId id="281" r:id="rId28"/>
    <p:sldId id="284" r:id="rId29"/>
    <p:sldId id="285" r:id="rId30"/>
    <p:sldId id="286" r:id="rId31"/>
    <p:sldId id="294" r:id="rId32"/>
    <p:sldId id="291" r:id="rId33"/>
    <p:sldId id="292"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51C88D-220D-CB48-9205-AA4704DA64CF}" v="423" dt="2023-11-24T07:30:47.076"/>
    <p1510:client id="{7D1018E3-6602-4DFF-9FF3-8AD78B543EDA}" v="974" dt="2023-11-24T07:32:17.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DD71F1-5928-7042-8B03-C756B917FC16}" type="datetimeFigureOut">
              <a:rPr lang="en-VN" smtClean="0"/>
              <a:t>12/24/2023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097AC3-83AE-1340-B1D5-7194597BC18F}" type="slidenum">
              <a:rPr lang="en-VN" smtClean="0"/>
              <a:t>‹#›</a:t>
            </a:fld>
            <a:endParaRPr lang="en-VN"/>
          </a:p>
        </p:txBody>
      </p:sp>
    </p:spTree>
    <p:extLst>
      <p:ext uri="{BB962C8B-B14F-4D97-AF65-F5344CB8AC3E}">
        <p14:creationId xmlns:p14="http://schemas.microsoft.com/office/powerpoint/2010/main" val="2297894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vi-VN" b="0" i="0">
                <a:solidFill>
                  <a:srgbClr val="000000"/>
                </a:solidFill>
                <a:effectLst/>
              </a:rPr>
              <a:t>Federated có thể được mô tả như sau lại như sau:</a:t>
            </a:r>
            <a:endParaRPr lang="vi-VN">
              <a:effectLst/>
            </a:endParaRPr>
          </a:p>
          <a:p>
            <a:pPr algn="l" rtl="0"/>
            <a:r>
              <a:rPr lang="vi-VN" b="0" i="0">
                <a:solidFill>
                  <a:srgbClr val="111111"/>
                </a:solidFill>
                <a:effectLst/>
              </a:rPr>
              <a:t>Có một tập hợp cố định K khách hàng, mỗi khách hàng có một tập dữ liệu cục bộ cố định. </a:t>
            </a:r>
            <a:endParaRPr lang="vi-VN">
              <a:effectLst/>
            </a:endParaRPr>
          </a:p>
          <a:p>
            <a:pPr algn="l" rtl="0"/>
            <a:r>
              <a:rPr lang="vi-VN" b="0" i="0">
                <a:solidFill>
                  <a:srgbClr val="111111"/>
                </a:solidFill>
                <a:effectLst/>
              </a:rPr>
              <a:t>Có nhiều vòng được lặp lại, mỗi vòng có các bước sau: </a:t>
            </a:r>
            <a:endParaRPr lang="vi-VN">
              <a:effectLst/>
            </a:endParaRPr>
          </a:p>
          <a:p>
            <a:pPr algn="l" rtl="0">
              <a:buFont typeface="Arial" panose="020B0604020202020204" pitchFamily="34" charset="0"/>
              <a:buChar char="•"/>
            </a:pPr>
            <a:r>
              <a:rPr lang="vi-VN" b="0" i="0">
                <a:solidFill>
                  <a:srgbClr val="111111"/>
                </a:solidFill>
                <a:effectLst/>
              </a:rPr>
              <a:t>Ở đầu mỗi vòng, một phần ngẫu nhiên C của các khách hàng được chọn, và máy chủ gửi trạng thái thuật toán toàn cục hiện tại cho từng khách hàng (ví dụ, các tham số mô hình hiện tại). </a:t>
            </a:r>
            <a:endParaRPr lang="vi-VN">
              <a:effectLst/>
            </a:endParaRPr>
          </a:p>
          <a:p>
            <a:pPr algn="l" rtl="0">
              <a:buFont typeface="Arial" panose="020B0604020202020204" pitchFamily="34" charset="0"/>
              <a:buChar char="•"/>
            </a:pPr>
            <a:r>
              <a:rPr lang="vi-VN" b="0" i="0">
                <a:solidFill>
                  <a:srgbClr val="111111"/>
                </a:solidFill>
                <a:effectLst/>
              </a:rPr>
              <a:t>Mỗi khách hàng được chọn sau đó thực hiện tính toán cục bộ dựa trên trạng thái toàn cục và tập dữ liệu cục bộ của nó, và gửi một bản cập nhật cho máy chủ. Máy chủ sau đó áp dụng các bản cập nhật này vào trạng thái toàn cục của nó, và quá trình lặp lại.</a:t>
            </a:r>
            <a:endParaRPr lang="vi-VN">
              <a:effectLst/>
            </a:endParaRPr>
          </a:p>
          <a:p>
            <a:endParaRPr lang="en-US"/>
          </a:p>
        </p:txBody>
      </p:sp>
      <p:sp>
        <p:nvSpPr>
          <p:cNvPr id="4" name="Slide Number Placeholder 3"/>
          <p:cNvSpPr>
            <a:spLocks noGrp="1"/>
          </p:cNvSpPr>
          <p:nvPr>
            <p:ph type="sldNum" sz="quarter" idx="5"/>
          </p:nvPr>
        </p:nvSpPr>
        <p:spPr/>
        <p:txBody>
          <a:bodyPr/>
          <a:lstStyle/>
          <a:p>
            <a:fld id="{B6097AC3-83AE-1340-B1D5-7194597BC18F}" type="slidenum">
              <a:rPr lang="en-VN" smtClean="0"/>
              <a:t>6</a:t>
            </a:fld>
            <a:endParaRPr lang="en-VN"/>
          </a:p>
        </p:txBody>
      </p:sp>
    </p:spTree>
    <p:extLst>
      <p:ext uri="{BB962C8B-B14F-4D97-AF65-F5344CB8AC3E}">
        <p14:creationId xmlns:p14="http://schemas.microsoft.com/office/powerpoint/2010/main" val="2903033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B6097AC3-83AE-1340-B1D5-7194597BC18F}" type="slidenum">
              <a:rPr lang="en-VN" smtClean="0"/>
              <a:t>34</a:t>
            </a:fld>
            <a:endParaRPr lang="en-VN"/>
          </a:p>
        </p:txBody>
      </p:sp>
    </p:spTree>
    <p:extLst>
      <p:ext uri="{BB962C8B-B14F-4D97-AF65-F5344CB8AC3E}">
        <p14:creationId xmlns:p14="http://schemas.microsoft.com/office/powerpoint/2010/main" val="3812150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212B36"/>
                </a:solidFill>
                <a:effectLst/>
              </a:rPr>
              <a:t>Centralized federated learning yêu cầu một máy chủ tập trung. Nó điều phối việc lựa chọn các thiết bị khách hàng ở đầu và thu thập các bản cập nhật mô hình trong quá trình đào tạo. Tương tác chỉ xảy ra giữa máy chủ tập trung và các thiết bị biên riêng</a:t>
            </a:r>
            <a:endParaRPr lang="vi-VN">
              <a:effectLst/>
            </a:endParaRPr>
          </a:p>
          <a:p>
            <a:pPr algn="l" rtl="0"/>
            <a:r>
              <a:rPr lang="vi-VN" b="1" i="0">
                <a:solidFill>
                  <a:srgbClr val="000000"/>
                </a:solidFill>
                <a:effectLst/>
              </a:rPr>
              <a:t>Ưu điểm</a:t>
            </a:r>
            <a:r>
              <a:rPr lang="vi-VN" b="0" i="0">
                <a:solidFill>
                  <a:srgbClr val="000000"/>
                </a:solidFill>
                <a:effectLst/>
              </a:rPr>
              <a:t> của Centralized Federated Learning:</a:t>
            </a:r>
            <a:endParaRPr lang="vi-VN">
              <a:effectLst/>
            </a:endParaRPr>
          </a:p>
          <a:p>
            <a:pPr algn="l" rtl="0">
              <a:buFont typeface="Arial" panose="020B0604020202020204" pitchFamily="34" charset="0"/>
              <a:buChar char="•"/>
            </a:pPr>
            <a:r>
              <a:rPr lang="vi-VN" b="0" i="0">
                <a:solidFill>
                  <a:srgbClr val="000000"/>
                </a:solidFill>
                <a:effectLst/>
              </a:rPr>
              <a:t>Quản lý dữ liệu phi tập trung: Dữ liệu đào tạo được tổ chức phi tập trung, giúp bảo vệ dữ liệu người dùng</a:t>
            </a:r>
            <a:endParaRPr lang="vi-VN">
              <a:effectLst/>
            </a:endParaRPr>
          </a:p>
          <a:p>
            <a:pPr algn="l" rtl="0">
              <a:buFont typeface="Arial" panose="020B0604020202020204" pitchFamily="34" charset="0"/>
              <a:buChar char="•"/>
            </a:pPr>
            <a:r>
              <a:rPr lang="vi-VN" b="0" i="0">
                <a:solidFill>
                  <a:srgbClr val="000000"/>
                </a:solidFill>
                <a:effectLst/>
              </a:rPr>
              <a:t>Tối ưu hóa mô hình trung tâm: Có thể tối ưu hóa toàn bộ mô hình trên dữ liệu từ tất cả thiết bị tham gia, điều này có thể dẫn đến hiệu suất tốt hơn cho mô hình.</a:t>
            </a:r>
            <a:endParaRPr lang="vi-VN">
              <a:effectLst/>
            </a:endParaRPr>
          </a:p>
          <a:p>
            <a:pPr algn="l" rtl="0">
              <a:buFont typeface="Arial" panose="020B0604020202020204" pitchFamily="34" charset="0"/>
              <a:buChar char="•"/>
            </a:pPr>
            <a:r>
              <a:rPr lang="vi-VN" b="0" i="0">
                <a:solidFill>
                  <a:srgbClr val="000000"/>
                </a:solidFill>
                <a:effectLst/>
              </a:rPr>
              <a:t>Hiệu quả về băng thông: Không cần truyền dữ liệu giữa các thiết bị, giúp tiết kiệm băng thông mạng.</a:t>
            </a:r>
            <a:endParaRPr lang="vi-VN">
              <a:effectLst/>
            </a:endParaRPr>
          </a:p>
          <a:p>
            <a:pPr algn="l" rtl="0"/>
            <a:r>
              <a:rPr lang="vi-VN" b="1" i="0">
                <a:solidFill>
                  <a:srgbClr val="000000"/>
                </a:solidFill>
                <a:effectLst/>
              </a:rPr>
              <a:t>Nhược điểm</a:t>
            </a:r>
            <a:r>
              <a:rPr lang="vi-VN" b="0" i="0">
                <a:solidFill>
                  <a:srgbClr val="000000"/>
                </a:solidFill>
                <a:effectLst/>
              </a:rPr>
              <a:t> của Centralized Federated Learning:</a:t>
            </a:r>
            <a:endParaRPr lang="vi-VN">
              <a:effectLst/>
            </a:endParaRPr>
          </a:p>
          <a:p>
            <a:pPr algn="l" rtl="0">
              <a:buFont typeface="Arial" panose="020B0604020202020204" pitchFamily="34" charset="0"/>
              <a:buChar char="•"/>
            </a:pPr>
            <a:r>
              <a:rPr lang="vi-VN" b="0" i="0">
                <a:solidFill>
                  <a:srgbClr val="000000"/>
                </a:solidFill>
                <a:effectLst/>
              </a:rPr>
              <a:t>Vấn đề quyền riêng tư: Đòi hỏi thu thập toàn bộ dữ liệu từ các thiết bị tham gia, có thể đặt ra các vấn đề về quyền riêng tư và bảo mật dữ liệu cá nhân.</a:t>
            </a:r>
            <a:endParaRPr lang="vi-VN">
              <a:effectLst/>
            </a:endParaRPr>
          </a:p>
          <a:p>
            <a:pPr algn="l" rtl="0">
              <a:buFont typeface="Arial" panose="020B0604020202020204" pitchFamily="34" charset="0"/>
              <a:buChar char="•"/>
            </a:pPr>
            <a:r>
              <a:rPr lang="vi-VN" b="0" i="0">
                <a:solidFill>
                  <a:srgbClr val="000000"/>
                </a:solidFill>
                <a:effectLst/>
              </a:rPr>
              <a:t>Điểm yếu duy nhất: Nếu hệ thống trung tâm bị tấn công hoặc có lỗ hổng bảo mật, thì tất cả dữ liệu và mô hình có thể bị đe dọa, đặc biệt khi tất cả thông tin quan trọng được tập trung ở một nơi.</a:t>
            </a:r>
            <a:endParaRPr lang="vi-VN">
              <a:effectLst/>
            </a:endParaRPr>
          </a:p>
          <a:p>
            <a:pPr algn="l" rtl="0">
              <a:buFont typeface="Arial" panose="020B0604020202020204" pitchFamily="34" charset="0"/>
              <a:buChar char="•"/>
            </a:pPr>
            <a:r>
              <a:rPr lang="vi-VN" b="0" i="0">
                <a:solidFill>
                  <a:srgbClr val="000000"/>
                </a:solidFill>
                <a:effectLst/>
              </a:rPr>
              <a:t>Khó cập nhật dữ liệu: Cần cập nhật dữ liệu đào tạo từ các thiết bị tới trung tâm, điều này có thể làm mất thời gian và tài nguyên khi dữ liệu thay đổi thường xuyên.</a:t>
            </a:r>
            <a:endParaRPr lang="vi-VN">
              <a:effectLst/>
            </a:endParaRPr>
          </a:p>
          <a:p>
            <a:endParaRPr lang="en-US"/>
          </a:p>
        </p:txBody>
      </p:sp>
      <p:sp>
        <p:nvSpPr>
          <p:cNvPr id="4" name="Slide Number Placeholder 3"/>
          <p:cNvSpPr>
            <a:spLocks noGrp="1"/>
          </p:cNvSpPr>
          <p:nvPr>
            <p:ph type="sldNum" sz="quarter" idx="5"/>
          </p:nvPr>
        </p:nvSpPr>
        <p:spPr/>
        <p:txBody>
          <a:bodyPr/>
          <a:lstStyle/>
          <a:p>
            <a:fld id="{B6097AC3-83AE-1340-B1D5-7194597BC18F}" type="slidenum">
              <a:rPr lang="en-VN" smtClean="0"/>
              <a:t>7</a:t>
            </a:fld>
            <a:endParaRPr lang="en-VN"/>
          </a:p>
        </p:txBody>
      </p:sp>
    </p:spTree>
    <p:extLst>
      <p:ext uri="{BB962C8B-B14F-4D97-AF65-F5344CB8AC3E}">
        <p14:creationId xmlns:p14="http://schemas.microsoft.com/office/powerpoint/2010/main" val="903920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vi-VN" b="0" i="0">
                <a:solidFill>
                  <a:srgbClr val="212B36"/>
                </a:solidFill>
                <a:effectLst/>
              </a:rPr>
              <a:t>Decentralized federated learning không yêu cầu máy chủ tập trung để phối hợp quá trình học. Thay vào đó, các bản cập nhật mô hình được chia sẻ giữa các thiết bị biên có kết nối với nhau. Mô hình cuối cùng thu được trên một thiết bị biên bằng cách tổng hợp các cập nhật cục bộ của các thiết bị biên đã kết nối.</a:t>
            </a:r>
            <a:endParaRPr lang="vi-VN">
              <a:effectLst/>
            </a:endParaRPr>
          </a:p>
          <a:p>
            <a:pPr algn="l" rtl="0"/>
            <a:r>
              <a:rPr lang="vi-VN" b="1" i="0">
                <a:solidFill>
                  <a:srgbClr val="000000"/>
                </a:solidFill>
                <a:effectLst/>
              </a:rPr>
              <a:t>Ưu điểm</a:t>
            </a:r>
            <a:r>
              <a:rPr lang="vi-VN" b="0" i="0">
                <a:solidFill>
                  <a:srgbClr val="000000"/>
                </a:solidFill>
                <a:effectLst/>
              </a:rPr>
              <a:t> của Decentralized Federated Learning:</a:t>
            </a:r>
            <a:endParaRPr lang="vi-VN">
              <a:effectLst/>
            </a:endParaRPr>
          </a:p>
          <a:p>
            <a:pPr algn="l" rtl="0">
              <a:buFont typeface="Arial" panose="020B0604020202020204" pitchFamily="34" charset="0"/>
              <a:buChar char="•"/>
            </a:pPr>
            <a:r>
              <a:rPr lang="vi-VN" b="0" i="0">
                <a:solidFill>
                  <a:srgbClr val="000000"/>
                </a:solidFill>
                <a:effectLst/>
              </a:rPr>
              <a:t>Bảo mật và quyền riêng tư tốt hơn: Dữ liệu không cần phải truyền qua mạng hoặc được tập trung tại một nơi, giúp bảo mật dữ liệu cá nhân tốt hơn và giảm nguy cơ xâm phạ.</a:t>
            </a:r>
            <a:endParaRPr lang="vi-VN">
              <a:effectLst/>
            </a:endParaRPr>
          </a:p>
          <a:p>
            <a:pPr algn="l" rtl="0">
              <a:buFont typeface="Arial" panose="020B0604020202020204" pitchFamily="34" charset="0"/>
              <a:buChar char="•"/>
            </a:pPr>
            <a:r>
              <a:rPr lang="vi-VN" b="0" i="0">
                <a:solidFill>
                  <a:srgbClr val="000000"/>
                </a:solidFill>
                <a:effectLst/>
              </a:rPr>
              <a:t>Tiết kiệm băng thông: Việc đào tạo mô hình trên dữ liệu cục bộ giúp giảm tải mạng và tiết kiệm băng thông.</a:t>
            </a:r>
            <a:endParaRPr lang="vi-VN">
              <a:effectLst/>
            </a:endParaRPr>
          </a:p>
          <a:p>
            <a:pPr algn="l" rtl="0">
              <a:buFont typeface="Arial" panose="020B0604020202020204" pitchFamily="34" charset="0"/>
              <a:buChar char="•"/>
            </a:pPr>
            <a:r>
              <a:rPr lang="vi-VN" b="0" i="0">
                <a:solidFill>
                  <a:srgbClr val="000000"/>
                </a:solidFill>
                <a:effectLst/>
              </a:rPr>
              <a:t>Phân phối dữ liệu địa phương: Dữ liệu đào tạo ở các thiết bị hoặc trạm cơ sở giữ nguyên ở nơi chúng được tạo ra, điều này giữ nguyên sự đa dạng và địa phương của dữ liệu.</a:t>
            </a:r>
            <a:endParaRPr lang="vi-VN">
              <a:effectLst/>
            </a:endParaRPr>
          </a:p>
          <a:p>
            <a:pPr algn="l" rtl="0">
              <a:buFont typeface="Arial" panose="020B0604020202020204" pitchFamily="34" charset="0"/>
              <a:buChar char="•"/>
            </a:pPr>
            <a:r>
              <a:rPr lang="vi-VN" b="0" i="0">
                <a:solidFill>
                  <a:srgbClr val="000000"/>
                </a:solidFill>
                <a:effectLst/>
              </a:rPr>
              <a:t>Tích hợp dễ dàng: Có thể tích hợp với các ứng dụng và thiết bị đang hoạt động trên nhiều nền tảng.</a:t>
            </a:r>
            <a:endParaRPr lang="vi-VN">
              <a:effectLst/>
            </a:endParaRPr>
          </a:p>
          <a:p>
            <a:pPr algn="l" rtl="0"/>
            <a:r>
              <a:rPr lang="vi-VN" b="1" i="0">
                <a:solidFill>
                  <a:srgbClr val="000000"/>
                </a:solidFill>
                <a:effectLst/>
              </a:rPr>
              <a:t>Nhược điểm</a:t>
            </a:r>
            <a:r>
              <a:rPr lang="vi-VN" b="0" i="0">
                <a:solidFill>
                  <a:srgbClr val="000000"/>
                </a:solidFill>
                <a:effectLst/>
              </a:rPr>
              <a:t> của Decentralized Federated Learning:</a:t>
            </a:r>
            <a:endParaRPr lang="vi-VN">
              <a:effectLst/>
            </a:endParaRPr>
          </a:p>
          <a:p>
            <a:pPr algn="l" rtl="0">
              <a:buFont typeface="Arial" panose="020B0604020202020204" pitchFamily="34" charset="0"/>
              <a:buChar char="•"/>
            </a:pPr>
            <a:r>
              <a:rPr lang="vi-VN" b="0" i="0">
                <a:solidFill>
                  <a:srgbClr val="000000"/>
                </a:solidFill>
                <a:effectLst/>
              </a:rPr>
              <a:t>Quản lý phức tạp: Điều này có thể đưa ra thách thức trong việc quản lý dữ liệu và mô hình phân tán trên nhiều thiết bị hoặc trạm cơ sở.</a:t>
            </a:r>
            <a:endParaRPr lang="vi-VN">
              <a:effectLst/>
            </a:endParaRPr>
          </a:p>
          <a:p>
            <a:pPr algn="l" rtl="0">
              <a:buFont typeface="Arial" panose="020B0604020202020204" pitchFamily="34" charset="0"/>
              <a:buChar char="•"/>
            </a:pPr>
            <a:r>
              <a:rPr lang="vi-VN" b="0" i="0">
                <a:solidFill>
                  <a:srgbClr val="000000"/>
                </a:solidFill>
                <a:effectLst/>
              </a:rPr>
              <a:t>Tối ưu hóa mô hình khó khăn: Việc tối ưu hóa mô hình trên dữ liệu phân tán có thể khó khăn hơn so với việc tập trung toàn bộ dữ liệu tại một điểm.</a:t>
            </a:r>
            <a:endParaRPr lang="vi-VN">
              <a:effectLst/>
            </a:endParaRPr>
          </a:p>
          <a:p>
            <a:pPr algn="l" rtl="0">
              <a:buFont typeface="Arial" panose="020B0604020202020204" pitchFamily="34" charset="0"/>
              <a:buChar char="•"/>
            </a:pPr>
            <a:r>
              <a:rPr lang="vi-VN" b="0" i="0">
                <a:solidFill>
                  <a:srgbClr val="000000"/>
                </a:solidFill>
                <a:effectLst/>
              </a:rPr>
              <a:t>Khả năng đảm bảo tính nhất quán: Điều này có thể trở thành một thách thức khi phải đảm bảo rằng các thiết bị hoặc trạm cơ sở phân phối đều cùng một phiên bản của mô hình.</a:t>
            </a:r>
            <a:endParaRPr lang="vi-VN">
              <a:effectLst/>
            </a:endParaRPr>
          </a:p>
          <a:p>
            <a:endParaRPr lang="en-US"/>
          </a:p>
        </p:txBody>
      </p:sp>
      <p:sp>
        <p:nvSpPr>
          <p:cNvPr id="4" name="Slide Number Placeholder 3"/>
          <p:cNvSpPr>
            <a:spLocks noGrp="1"/>
          </p:cNvSpPr>
          <p:nvPr>
            <p:ph type="sldNum" sz="quarter" idx="5"/>
          </p:nvPr>
        </p:nvSpPr>
        <p:spPr/>
        <p:txBody>
          <a:bodyPr/>
          <a:lstStyle/>
          <a:p>
            <a:fld id="{B6097AC3-83AE-1340-B1D5-7194597BC18F}" type="slidenum">
              <a:rPr lang="en-VN" smtClean="0"/>
              <a:t>8</a:t>
            </a:fld>
            <a:endParaRPr lang="en-VN"/>
          </a:p>
        </p:txBody>
      </p:sp>
    </p:spTree>
    <p:extLst>
      <p:ext uri="{BB962C8B-B14F-4D97-AF65-F5344CB8AC3E}">
        <p14:creationId xmlns:p14="http://schemas.microsoft.com/office/powerpoint/2010/main" val="952120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i="0">
                <a:solidFill>
                  <a:srgbClr val="212B36"/>
                </a:solidFill>
                <a:effectLst/>
              </a:rPr>
              <a:t>Heterogeneous federated learning liên quan đến sự tồn tại của các thiết bị người dùng cuối đa dạng như điện thoại di động, máy tính hoặc các thiết bị IoT (Internet of Things). Những thiết bị này có thể khác nhau về phần cứng, phần mềm, khả năng tính toán và loại dữ liệu.</a:t>
            </a:r>
            <a:br>
              <a:rPr lang="vi-VN">
                <a:effectLst/>
              </a:rPr>
            </a:br>
            <a:r>
              <a:rPr lang="vi-VN" b="0" i="0">
                <a:solidFill>
                  <a:srgbClr val="212B36"/>
                </a:solidFill>
                <a:effectLst/>
              </a:rPr>
              <a:t>HeteroFL có thể tạo ra một mô hình toàn cầu đơn lẻ cho bước suy luận sau khi đào tạo trên nhiều mô hình cục bộ khác nhau.</a:t>
            </a:r>
            <a:br>
              <a:rPr lang="vi-VN">
                <a:effectLst/>
              </a:rPr>
            </a:br>
            <a:endParaRPr lang="vi-VN">
              <a:effectLst/>
            </a:endParaRPr>
          </a:p>
          <a:p>
            <a:endParaRPr lang="en-US"/>
          </a:p>
        </p:txBody>
      </p:sp>
      <p:sp>
        <p:nvSpPr>
          <p:cNvPr id="4" name="Slide Number Placeholder 3"/>
          <p:cNvSpPr>
            <a:spLocks noGrp="1"/>
          </p:cNvSpPr>
          <p:nvPr>
            <p:ph type="sldNum" sz="quarter" idx="5"/>
          </p:nvPr>
        </p:nvSpPr>
        <p:spPr/>
        <p:txBody>
          <a:bodyPr/>
          <a:lstStyle/>
          <a:p>
            <a:fld id="{B6097AC3-83AE-1340-B1D5-7194597BC18F}" type="slidenum">
              <a:rPr lang="en-VN" smtClean="0"/>
              <a:t>9</a:t>
            </a:fld>
            <a:endParaRPr lang="en-VN"/>
          </a:p>
        </p:txBody>
      </p:sp>
    </p:spTree>
    <p:extLst>
      <p:ext uri="{BB962C8B-B14F-4D97-AF65-F5344CB8AC3E}">
        <p14:creationId xmlns:p14="http://schemas.microsoft.com/office/powerpoint/2010/main" val="34505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B6097AC3-83AE-1340-B1D5-7194597BC18F}" type="slidenum">
              <a:rPr lang="en-VN" smtClean="0"/>
              <a:t>27</a:t>
            </a:fld>
            <a:endParaRPr lang="en-VN"/>
          </a:p>
        </p:txBody>
      </p:sp>
    </p:spTree>
    <p:extLst>
      <p:ext uri="{BB962C8B-B14F-4D97-AF65-F5344CB8AC3E}">
        <p14:creationId xmlns:p14="http://schemas.microsoft.com/office/powerpoint/2010/main" val="1392102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B6097AC3-83AE-1340-B1D5-7194597BC18F}" type="slidenum">
              <a:rPr lang="en-VN" smtClean="0"/>
              <a:t>30</a:t>
            </a:fld>
            <a:endParaRPr lang="en-VN"/>
          </a:p>
        </p:txBody>
      </p:sp>
    </p:spTree>
    <p:extLst>
      <p:ext uri="{BB962C8B-B14F-4D97-AF65-F5344CB8AC3E}">
        <p14:creationId xmlns:p14="http://schemas.microsoft.com/office/powerpoint/2010/main" val="986435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B6097AC3-83AE-1340-B1D5-7194597BC18F}" type="slidenum">
              <a:rPr lang="en-VN" smtClean="0"/>
              <a:t>31</a:t>
            </a:fld>
            <a:endParaRPr lang="en-VN"/>
          </a:p>
        </p:txBody>
      </p:sp>
    </p:spTree>
    <p:extLst>
      <p:ext uri="{BB962C8B-B14F-4D97-AF65-F5344CB8AC3E}">
        <p14:creationId xmlns:p14="http://schemas.microsoft.com/office/powerpoint/2010/main" val="364254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B6097AC3-83AE-1340-B1D5-7194597BC18F}" type="slidenum">
              <a:rPr lang="en-VN" smtClean="0"/>
              <a:t>32</a:t>
            </a:fld>
            <a:endParaRPr lang="en-VN"/>
          </a:p>
        </p:txBody>
      </p:sp>
    </p:spTree>
    <p:extLst>
      <p:ext uri="{BB962C8B-B14F-4D97-AF65-F5344CB8AC3E}">
        <p14:creationId xmlns:p14="http://schemas.microsoft.com/office/powerpoint/2010/main" val="261775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B6097AC3-83AE-1340-B1D5-7194597BC18F}" type="slidenum">
              <a:rPr lang="en-VN" smtClean="0"/>
              <a:t>33</a:t>
            </a:fld>
            <a:endParaRPr lang="en-VN"/>
          </a:p>
        </p:txBody>
      </p:sp>
    </p:spTree>
    <p:extLst>
      <p:ext uri="{BB962C8B-B14F-4D97-AF65-F5344CB8AC3E}">
        <p14:creationId xmlns:p14="http://schemas.microsoft.com/office/powerpoint/2010/main" val="415700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6E2D-C857-F872-2AFC-92DD245B2E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B64162-DA3A-9091-912C-51E67EBE7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88F7C2-F794-6190-14B5-1C5AB8F310DF}"/>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5" name="Footer Placeholder 4">
            <a:extLst>
              <a:ext uri="{FF2B5EF4-FFF2-40B4-BE49-F238E27FC236}">
                <a16:creationId xmlns:a16="http://schemas.microsoft.com/office/drawing/2014/main" id="{03CEA796-B59F-94A7-AE2E-BF297BCD3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2EAA2-5094-9011-F454-087350A010D9}"/>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2492527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4B32-D45A-7E46-A76D-3E3DAC40FF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AB8E9D-414B-3C17-68B6-E0608B1795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4C1C6-6F16-6064-7498-984BCC0294EF}"/>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5" name="Footer Placeholder 4">
            <a:extLst>
              <a:ext uri="{FF2B5EF4-FFF2-40B4-BE49-F238E27FC236}">
                <a16:creationId xmlns:a16="http://schemas.microsoft.com/office/drawing/2014/main" id="{5A0D949A-219C-0869-0BC2-4E871E129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53720-30A5-25F9-B3F5-5AF7E86D51C1}"/>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293705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00AD77-55D0-40B1-097B-47AC6BE074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62277A-12BB-0562-475F-24ECB423AE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98AD9-2E2A-44F2-F6C7-8C92E720BF82}"/>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5" name="Footer Placeholder 4">
            <a:extLst>
              <a:ext uri="{FF2B5EF4-FFF2-40B4-BE49-F238E27FC236}">
                <a16:creationId xmlns:a16="http://schemas.microsoft.com/office/drawing/2014/main" id="{3BFE0C2E-C85B-0EDD-C493-74143048C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AB0C8-015E-1FEE-614C-CE9A102337EE}"/>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198455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6445A-EA2A-5975-9E82-F45D8D9CB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9782F-449C-D7A6-C87A-2278492C0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ADA62-C15B-5B03-F666-CA97ACF540E6}"/>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5" name="Footer Placeholder 4">
            <a:extLst>
              <a:ext uri="{FF2B5EF4-FFF2-40B4-BE49-F238E27FC236}">
                <a16:creationId xmlns:a16="http://schemas.microsoft.com/office/drawing/2014/main" id="{09ABD915-9B93-35EC-BE01-00D0C1606A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C2B52-EFF4-C73C-C2D2-94798F858F98}"/>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265873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41A4-B21F-5042-2CE4-AB2FB8E58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83499-BECB-032C-D4A4-99AFC0D13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DFDC82-E1C3-D56E-989E-71A0FF69AAD3}"/>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5" name="Footer Placeholder 4">
            <a:extLst>
              <a:ext uri="{FF2B5EF4-FFF2-40B4-BE49-F238E27FC236}">
                <a16:creationId xmlns:a16="http://schemas.microsoft.com/office/drawing/2014/main" id="{3564F405-B228-C5E8-C60E-6825990A45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F7C4D-DF4A-1F81-FA69-B313CBAD839D}"/>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47839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CB572-ED78-ED4D-138B-CE82C72595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4D79F3-BD22-3909-304B-E37367F259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16CD14-DDAE-FDD6-D7F4-CC93AA2D4D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5F6525-C59C-B745-89FB-09947734D1C9}"/>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6" name="Footer Placeholder 5">
            <a:extLst>
              <a:ext uri="{FF2B5EF4-FFF2-40B4-BE49-F238E27FC236}">
                <a16:creationId xmlns:a16="http://schemas.microsoft.com/office/drawing/2014/main" id="{240F4D8F-0352-4C3A-AF68-B6205D6A81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44FF47-D02D-97B8-6892-FFBCDCF3D9BA}"/>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304802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3BF9-7C05-A018-147D-67B4515C18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99C1D5-A899-21E7-8E82-89DCEC030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5A9B6-CFCC-5BF0-24C0-D742377E41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1A2A01-59DE-23AC-B87E-624094CEF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545B06-7B83-FA9E-5144-C9D565AE3A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BCB119-F723-816A-C924-093FFEE2B900}"/>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8" name="Footer Placeholder 7">
            <a:extLst>
              <a:ext uri="{FF2B5EF4-FFF2-40B4-BE49-F238E27FC236}">
                <a16:creationId xmlns:a16="http://schemas.microsoft.com/office/drawing/2014/main" id="{152B997E-A637-826E-7AA7-2A0554CFAE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DDEED4-8E86-CD4B-4D55-C97BB49251AD}"/>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354983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F70B-A3CD-8738-7095-A8739645A8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75DC2B-8BA1-FC73-3935-323687D63564}"/>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4" name="Footer Placeholder 3">
            <a:extLst>
              <a:ext uri="{FF2B5EF4-FFF2-40B4-BE49-F238E27FC236}">
                <a16:creationId xmlns:a16="http://schemas.microsoft.com/office/drawing/2014/main" id="{F6811BA8-9BF6-C401-E18E-4C88AC61B9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A640E5-7CE8-247D-8499-77A203B980AB}"/>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363914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FED08D-509E-F450-0A6A-F79E88D5A0F2}"/>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3" name="Footer Placeholder 2">
            <a:extLst>
              <a:ext uri="{FF2B5EF4-FFF2-40B4-BE49-F238E27FC236}">
                <a16:creationId xmlns:a16="http://schemas.microsoft.com/office/drawing/2014/main" id="{20689514-32D4-A383-C546-E975919636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9EDEDA-9ADA-AFE2-4C64-E0A4C3276909}"/>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374809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BAF5-1EBE-1827-478D-D3A350E78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28018E-9AD7-9508-41AB-D9BD947D6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6D5C0A-E0FE-912D-9A6C-208A92756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6B4C8-E620-51BE-D0E2-DCC40D4A6A68}"/>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6" name="Footer Placeholder 5">
            <a:extLst>
              <a:ext uri="{FF2B5EF4-FFF2-40B4-BE49-F238E27FC236}">
                <a16:creationId xmlns:a16="http://schemas.microsoft.com/office/drawing/2014/main" id="{2E69B191-012B-E071-DA25-13ACDF97D3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39057-D5E3-3563-6C7D-6E7FC2B78B7A}"/>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1953157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F02B7-E293-F22F-3DDC-37B78E5F6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034EE-F9F2-E789-A1BD-9AACA64212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A097C3-7F60-A8D6-05EE-D876A2384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A0CC3-D35B-E22D-A1BF-F9CB9FD546BA}"/>
              </a:ext>
            </a:extLst>
          </p:cNvPr>
          <p:cNvSpPr>
            <a:spLocks noGrp="1"/>
          </p:cNvSpPr>
          <p:nvPr>
            <p:ph type="dt" sz="half" idx="10"/>
          </p:nvPr>
        </p:nvSpPr>
        <p:spPr/>
        <p:txBody>
          <a:bodyPr/>
          <a:lstStyle/>
          <a:p>
            <a:fld id="{4E36F395-AC45-4CD4-938C-E79BC5CB266A}" type="datetimeFigureOut">
              <a:rPr lang="en-US" smtClean="0"/>
              <a:t>12/24/2023</a:t>
            </a:fld>
            <a:endParaRPr lang="en-US"/>
          </a:p>
        </p:txBody>
      </p:sp>
      <p:sp>
        <p:nvSpPr>
          <p:cNvPr id="6" name="Footer Placeholder 5">
            <a:extLst>
              <a:ext uri="{FF2B5EF4-FFF2-40B4-BE49-F238E27FC236}">
                <a16:creationId xmlns:a16="http://schemas.microsoft.com/office/drawing/2014/main" id="{61B0C2FA-CA0E-565B-BB72-66C7BBDB1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80C3A-4963-8A45-E78A-CFC2AEF9417E}"/>
              </a:ext>
            </a:extLst>
          </p:cNvPr>
          <p:cNvSpPr>
            <a:spLocks noGrp="1"/>
          </p:cNvSpPr>
          <p:nvPr>
            <p:ph type="sldNum" sz="quarter" idx="12"/>
          </p:nvPr>
        </p:nvSpPr>
        <p:spPr/>
        <p:txBody>
          <a:bodyPr/>
          <a:lstStyle/>
          <a:p>
            <a:fld id="{B31E4BBD-0142-4323-91AE-B2C737D08D27}" type="slidenum">
              <a:rPr lang="en-US" smtClean="0"/>
              <a:t>‹#›</a:t>
            </a:fld>
            <a:endParaRPr lang="en-US"/>
          </a:p>
        </p:txBody>
      </p:sp>
    </p:spTree>
    <p:extLst>
      <p:ext uri="{BB962C8B-B14F-4D97-AF65-F5344CB8AC3E}">
        <p14:creationId xmlns:p14="http://schemas.microsoft.com/office/powerpoint/2010/main" val="132407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39E262-073B-C94C-155E-D64521DF39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4656F7-166C-D45E-5054-BCC173C07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01CB7-017A-CFE9-2A75-5A78AD2FF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36F395-AC45-4CD4-938C-E79BC5CB266A}" type="datetimeFigureOut">
              <a:rPr lang="en-US" smtClean="0"/>
              <a:t>12/24/2023</a:t>
            </a:fld>
            <a:endParaRPr lang="en-US"/>
          </a:p>
        </p:txBody>
      </p:sp>
      <p:sp>
        <p:nvSpPr>
          <p:cNvPr id="5" name="Footer Placeholder 4">
            <a:extLst>
              <a:ext uri="{FF2B5EF4-FFF2-40B4-BE49-F238E27FC236}">
                <a16:creationId xmlns:a16="http://schemas.microsoft.com/office/drawing/2014/main" id="{08C3B428-6468-DA1F-DE42-987EC0011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45F021-E8B4-7649-8C44-513F38CE2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E4BBD-0142-4323-91AE-B2C737D08D27}" type="slidenum">
              <a:rPr lang="en-US" smtClean="0"/>
              <a:t>‹#›</a:t>
            </a:fld>
            <a:endParaRPr lang="en-US"/>
          </a:p>
        </p:txBody>
      </p:sp>
    </p:spTree>
    <p:extLst>
      <p:ext uri="{BB962C8B-B14F-4D97-AF65-F5344CB8AC3E}">
        <p14:creationId xmlns:p14="http://schemas.microsoft.com/office/powerpoint/2010/main" val="4167882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6E6E-B1CE-9FEF-FCCA-BBF863FA58B4}"/>
              </a:ext>
            </a:extLst>
          </p:cNvPr>
          <p:cNvSpPr>
            <a:spLocks noGrp="1"/>
          </p:cNvSpPr>
          <p:nvPr>
            <p:ph type="ctrTitle"/>
          </p:nvPr>
        </p:nvSpPr>
        <p:spPr/>
        <p:txBody>
          <a:bodyPr/>
          <a:lstStyle/>
          <a:p>
            <a:r>
              <a:rPr lang="en-US"/>
              <a:t>Federated Learning</a:t>
            </a:r>
          </a:p>
        </p:txBody>
      </p:sp>
    </p:spTree>
    <p:extLst>
      <p:ext uri="{BB962C8B-B14F-4D97-AF65-F5344CB8AC3E}">
        <p14:creationId xmlns:p14="http://schemas.microsoft.com/office/powerpoint/2010/main" val="4156617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B36F1C-FC2C-CFFD-D521-D0EC381D71A2}"/>
              </a:ext>
            </a:extLst>
          </p:cNvPr>
          <p:cNvSpPr txBox="1"/>
          <p:nvPr/>
        </p:nvSpPr>
        <p:spPr>
          <a:xfrm>
            <a:off x="1355558" y="842918"/>
            <a:ext cx="9480884" cy="369332"/>
          </a:xfrm>
          <a:prstGeom prst="rect">
            <a:avLst/>
          </a:prstGeom>
          <a:noFill/>
        </p:spPr>
        <p:txBody>
          <a:bodyPr wrap="square">
            <a:spAutoFit/>
          </a:bodyPr>
          <a:lstStyle/>
          <a:p>
            <a:pPr algn="ctr"/>
            <a:r>
              <a:rPr lang="en-US" b="0" i="0">
                <a:solidFill>
                  <a:srgbClr val="111111"/>
                </a:solidFill>
                <a:effectLst/>
              </a:rPr>
              <a:t>Các thuật toán FL: </a:t>
            </a:r>
            <a:r>
              <a:rPr lang="en-US" b="0" i="0">
                <a:effectLst/>
                <a:latin typeface="SF Pro Text"/>
              </a:rPr>
              <a:t>Federated averaging (FedAvg)</a:t>
            </a:r>
            <a:endParaRPr lang="en-US" b="1" i="0">
              <a:effectLst/>
              <a:latin typeface="SF Pro Text"/>
            </a:endParaRPr>
          </a:p>
        </p:txBody>
      </p:sp>
      <p:pic>
        <p:nvPicPr>
          <p:cNvPr id="9218" name="Picture 2" descr="PPML Series #2 - Federated Optimization Algorithms - FedSGD and FedAvg |  Shreyansh Singh">
            <a:extLst>
              <a:ext uri="{FF2B5EF4-FFF2-40B4-BE49-F238E27FC236}">
                <a16:creationId xmlns:a16="http://schemas.microsoft.com/office/drawing/2014/main" id="{1E89D54C-B05C-D113-135D-79AD4BE12A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53"/>
          <a:stretch/>
        </p:blipFill>
        <p:spPr bwMode="auto">
          <a:xfrm>
            <a:off x="3083092" y="1212250"/>
            <a:ext cx="6060908" cy="555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27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369332"/>
          </a:xfrm>
          <a:prstGeom prst="rect">
            <a:avLst/>
          </a:prstGeom>
          <a:noFill/>
        </p:spPr>
        <p:txBody>
          <a:bodyPr wrap="square">
            <a:spAutoFit/>
          </a:bodyPr>
          <a:lstStyle/>
          <a:p>
            <a:pPr algn="ctr"/>
            <a:r>
              <a:rPr lang="en-US" b="1">
                <a:solidFill>
                  <a:srgbClr val="000000"/>
                </a:solidFill>
                <a:latin typeface="Times New Roman" panose="02020603050405020304" pitchFamily="18" charset="0"/>
                <a:cs typeface="Times New Roman" panose="02020603050405020304" pitchFamily="18" charset="0"/>
              </a:rPr>
              <a:t>Federated Learning</a:t>
            </a:r>
            <a:endParaRPr lang="en-US"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B36F1C-FC2C-CFFD-D521-D0EC381D71A2}"/>
              </a:ext>
            </a:extLst>
          </p:cNvPr>
          <p:cNvSpPr txBox="1"/>
          <p:nvPr/>
        </p:nvSpPr>
        <p:spPr>
          <a:xfrm>
            <a:off x="1355558" y="842918"/>
            <a:ext cx="9480884" cy="369332"/>
          </a:xfrm>
          <a:prstGeom prst="rect">
            <a:avLst/>
          </a:prstGeom>
          <a:noFill/>
        </p:spPr>
        <p:txBody>
          <a:bodyPr wrap="square">
            <a:spAutoFit/>
          </a:bodyPr>
          <a:lstStyle/>
          <a:p>
            <a:pPr algn="ctr"/>
            <a:r>
              <a:rPr lang="en-US" b="0" i="0">
                <a:solidFill>
                  <a:srgbClr val="111111"/>
                </a:solidFill>
                <a:effectLst/>
              </a:rPr>
              <a:t>Các thuật toán FL: </a:t>
            </a:r>
            <a:r>
              <a:rPr lang="en-US" b="0" i="0">
                <a:effectLst/>
                <a:latin typeface="SF Pro Text"/>
              </a:rPr>
              <a:t>Federated stochastic gradient descent (FedSGD)</a:t>
            </a:r>
            <a:endParaRPr lang="en-US" b="1" i="0">
              <a:effectLst/>
              <a:latin typeface="SF Pro Text"/>
            </a:endParaRPr>
          </a:p>
        </p:txBody>
      </p:sp>
      <p:pic>
        <p:nvPicPr>
          <p:cNvPr id="10242" name="Picture 2" descr="Distributed load forecasting using smart meter data: Federated learning  with Recurrent Neural Networks - ScienceDirect">
            <a:extLst>
              <a:ext uri="{FF2B5EF4-FFF2-40B4-BE49-F238E27FC236}">
                <a16:creationId xmlns:a16="http://schemas.microsoft.com/office/drawing/2014/main" id="{C0B0CFBF-50C2-1983-C1CB-90AF070E3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207"/>
          <a:stretch/>
        </p:blipFill>
        <p:spPr bwMode="auto">
          <a:xfrm>
            <a:off x="3141597" y="1660609"/>
            <a:ext cx="6002403" cy="4354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05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 phân cụm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CFBDC0-863F-4084-553E-762928ABE099}"/>
              </a:ext>
            </a:extLst>
          </p:cNvPr>
          <p:cNvSpPr txBox="1"/>
          <p:nvPr/>
        </p:nvSpPr>
        <p:spPr>
          <a:xfrm>
            <a:off x="1909010" y="2089029"/>
            <a:ext cx="8373979" cy="2308324"/>
          </a:xfrm>
          <a:prstGeom prst="rect">
            <a:avLst/>
          </a:prstGeom>
          <a:noFill/>
        </p:spPr>
        <p:txBody>
          <a:bodyPr wrap="square">
            <a:spAutoFit/>
          </a:bodyPr>
          <a:lstStyle/>
          <a:p>
            <a:pPr algn="l" rtl="0"/>
            <a:r>
              <a:rPr lang="en-US" sz="2400" b="0" i="0">
                <a:effectLst/>
                <a:latin typeface="Times New Roman" panose="02020603050405020304" pitchFamily="18" charset="0"/>
                <a:cs typeface="Times New Roman" panose="02020603050405020304" pitchFamily="18" charset="0"/>
              </a:rPr>
              <a:t>Trong qu</a:t>
            </a:r>
            <a:r>
              <a:rPr lang="en-US" sz="2400">
                <a:latin typeface="Times New Roman" panose="02020603050405020304" pitchFamily="18" charset="0"/>
                <a:cs typeface="Times New Roman" panose="02020603050405020304" pitchFamily="18" charset="0"/>
              </a:rPr>
              <a:t>á trình đánh giá độ hiệu quả của mô hình FL, thường được đo bằng thời gian để mô hình hội tụ, có 2 vấn đề chính sau:</a:t>
            </a:r>
          </a:p>
          <a:p>
            <a:pPr algn="l" rtl="0"/>
            <a:endParaRPr lang="en-US" sz="2400" b="0" i="0">
              <a:effectLst/>
              <a:latin typeface="Times New Roman" panose="02020603050405020304" pitchFamily="18" charset="0"/>
              <a:cs typeface="Times New Roman" panose="02020603050405020304" pitchFamily="18" charset="0"/>
            </a:endParaRPr>
          </a:p>
          <a:p>
            <a:pPr algn="l" rtl="0">
              <a:buFont typeface="Arial" panose="020B0604020202020204" pitchFamily="34" charset="0"/>
              <a:buChar char="•"/>
            </a:pPr>
            <a:r>
              <a:rPr lang="vi-VN" sz="2400" i="0">
                <a:effectLst/>
                <a:latin typeface="Times New Roman" panose="02020603050405020304" pitchFamily="18" charset="0"/>
                <a:cs typeface="Times New Roman" panose="02020603050405020304" pitchFamily="18" charset="0"/>
              </a:rPr>
              <a:t>Phân phối không đồng đều của dữ liệu (non-IID) trên các máy khách</a:t>
            </a:r>
            <a:endParaRPr lang="vi-VN" sz="2400">
              <a:effectLst/>
              <a:latin typeface="Times New Roman" panose="02020603050405020304" pitchFamily="18" charset="0"/>
              <a:cs typeface="Times New Roman" panose="02020603050405020304" pitchFamily="18" charset="0"/>
            </a:endParaRPr>
          </a:p>
          <a:p>
            <a:pPr algn="l" rtl="0">
              <a:buFont typeface="Arial" panose="020B0604020202020204" pitchFamily="34" charset="0"/>
              <a:buChar char="•"/>
            </a:pPr>
            <a:r>
              <a:rPr lang="vi-VN" sz="2400" i="0">
                <a:effectLst/>
                <a:latin typeface="Times New Roman" panose="02020603050405020304" pitchFamily="18" charset="0"/>
                <a:cs typeface="Times New Roman" panose="02020603050405020304" pitchFamily="18" charset="0"/>
              </a:rPr>
              <a:t>Hiệu ứng straggler (hiện tượng kéo lê)</a:t>
            </a:r>
            <a:endParaRPr lang="vi-VN" sz="24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417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 phân cụm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737936" y="992287"/>
            <a:ext cx="6577263" cy="830997"/>
          </a:xfrm>
          <a:prstGeom prst="rect">
            <a:avLst/>
          </a:prstGeom>
          <a:noFill/>
        </p:spPr>
        <p:txBody>
          <a:bodyPr wrap="square">
            <a:spAutoFit/>
          </a:bodyPr>
          <a:lstStyle/>
          <a:p>
            <a:pPr algn="l" rtl="0"/>
            <a:r>
              <a:rPr lang="vi-VN" sz="2400" b="1" i="0">
                <a:effectLst/>
                <a:latin typeface="+mj-lt"/>
              </a:rPr>
              <a:t>Phân phối không đồng đều của dữ liệu (non-IID) trên các máy khách</a:t>
            </a:r>
            <a:endParaRPr lang="vi-VN" sz="2400" b="1">
              <a:effectLst/>
              <a:latin typeface="+mj-lt"/>
            </a:endParaRPr>
          </a:p>
        </p:txBody>
      </p:sp>
      <p:sp>
        <p:nvSpPr>
          <p:cNvPr id="7" name="TextBox 6">
            <a:extLst>
              <a:ext uri="{FF2B5EF4-FFF2-40B4-BE49-F238E27FC236}">
                <a16:creationId xmlns:a16="http://schemas.microsoft.com/office/drawing/2014/main" id="{8BCDBD91-AFE5-9717-4C2E-3AB0842CD3EE}"/>
              </a:ext>
            </a:extLst>
          </p:cNvPr>
          <p:cNvSpPr txBox="1"/>
          <p:nvPr/>
        </p:nvSpPr>
        <p:spPr>
          <a:xfrm>
            <a:off x="737936" y="2038371"/>
            <a:ext cx="10106527" cy="707886"/>
          </a:xfrm>
          <a:prstGeom prst="rect">
            <a:avLst/>
          </a:prstGeom>
          <a:noFill/>
        </p:spPr>
        <p:txBody>
          <a:bodyPr wrap="square">
            <a:spAutoFit/>
          </a:bodyPr>
          <a:lstStyle/>
          <a:p>
            <a:pPr algn="ctr" rtl="0"/>
            <a:r>
              <a:rPr lang="en-US" sz="2000" b="0" i="0">
                <a:solidFill>
                  <a:srgbClr val="000000"/>
                </a:solidFill>
                <a:effectLst/>
              </a:rPr>
              <a:t>Các </a:t>
            </a:r>
            <a:r>
              <a:rPr lang="en-US" sz="2000">
                <a:solidFill>
                  <a:srgbClr val="000000"/>
                </a:solidFill>
              </a:rPr>
              <a:t>client có mức độ sử dụng và mục đích sử dụng khác nhau, dẫn đến dữ liệu trên mỗi máy là khác nhau</a:t>
            </a:r>
            <a:endParaRPr lang="en-US" sz="2000">
              <a:effectLst/>
            </a:endParaRPr>
          </a:p>
        </p:txBody>
      </p:sp>
      <p:sp>
        <p:nvSpPr>
          <p:cNvPr id="9" name="TextBox 8">
            <a:extLst>
              <a:ext uri="{FF2B5EF4-FFF2-40B4-BE49-F238E27FC236}">
                <a16:creationId xmlns:a16="http://schemas.microsoft.com/office/drawing/2014/main" id="{D1498FB4-C3E6-618E-A2A8-2DB41C6D8903}"/>
              </a:ext>
            </a:extLst>
          </p:cNvPr>
          <p:cNvSpPr txBox="1"/>
          <p:nvPr/>
        </p:nvSpPr>
        <p:spPr>
          <a:xfrm>
            <a:off x="737936" y="3711634"/>
            <a:ext cx="10106526" cy="400110"/>
          </a:xfrm>
          <a:prstGeom prst="rect">
            <a:avLst/>
          </a:prstGeom>
          <a:noFill/>
        </p:spPr>
        <p:txBody>
          <a:bodyPr wrap="square">
            <a:spAutoFit/>
          </a:bodyPr>
          <a:lstStyle/>
          <a:p>
            <a:pPr algn="ctr" rtl="0"/>
            <a:r>
              <a:rPr lang="en-US" sz="2000">
                <a:solidFill>
                  <a:srgbClr val="000000"/>
                </a:solidFill>
              </a:rPr>
              <a:t>P</a:t>
            </a:r>
            <a:r>
              <a:rPr lang="en-US" sz="2000" b="0" i="0">
                <a:solidFill>
                  <a:srgbClr val="000000"/>
                </a:solidFill>
                <a:effectLst/>
              </a:rPr>
              <a:t>hân phối dữ liệu trên mỗi thiết bị là khác nhau</a:t>
            </a:r>
            <a:endParaRPr lang="en-US" sz="2000">
              <a:effectLst/>
            </a:endParaRPr>
          </a:p>
        </p:txBody>
      </p:sp>
      <p:sp>
        <p:nvSpPr>
          <p:cNvPr id="11" name="TextBox 10">
            <a:extLst>
              <a:ext uri="{FF2B5EF4-FFF2-40B4-BE49-F238E27FC236}">
                <a16:creationId xmlns:a16="http://schemas.microsoft.com/office/drawing/2014/main" id="{7D1545D8-7A8D-AA7B-97EA-C46308BF3F91}"/>
              </a:ext>
            </a:extLst>
          </p:cNvPr>
          <p:cNvSpPr txBox="1"/>
          <p:nvPr/>
        </p:nvSpPr>
        <p:spPr>
          <a:xfrm>
            <a:off x="1684420" y="5318170"/>
            <a:ext cx="8213558" cy="707886"/>
          </a:xfrm>
          <a:prstGeom prst="rect">
            <a:avLst/>
          </a:prstGeom>
          <a:noFill/>
        </p:spPr>
        <p:txBody>
          <a:bodyPr wrap="square">
            <a:spAutoFit/>
          </a:bodyPr>
          <a:lstStyle/>
          <a:p>
            <a:pPr algn="ctr" rtl="0"/>
            <a:r>
              <a:rPr lang="en-US" sz="2000">
                <a:solidFill>
                  <a:srgbClr val="000000"/>
                </a:solidFill>
              </a:rPr>
              <a:t>L</a:t>
            </a:r>
            <a:r>
              <a:rPr lang="en-US" sz="2000" b="0" i="0">
                <a:solidFill>
                  <a:srgbClr val="000000"/>
                </a:solidFill>
                <a:effectLst/>
              </a:rPr>
              <a:t>àm giảm đáng kể độ chính xác của mô hình FL và tăng thời gian hội tụ của mô hình</a:t>
            </a:r>
            <a:endParaRPr lang="en-US" sz="2000">
              <a:effectLst/>
            </a:endParaRPr>
          </a:p>
        </p:txBody>
      </p:sp>
      <p:sp>
        <p:nvSpPr>
          <p:cNvPr id="12" name="Arrow: Down 11">
            <a:extLst>
              <a:ext uri="{FF2B5EF4-FFF2-40B4-BE49-F238E27FC236}">
                <a16:creationId xmlns:a16="http://schemas.microsoft.com/office/drawing/2014/main" id="{EAF2B17C-4B44-E731-5B8D-1411F9BB42B4}"/>
              </a:ext>
            </a:extLst>
          </p:cNvPr>
          <p:cNvSpPr/>
          <p:nvPr/>
        </p:nvSpPr>
        <p:spPr>
          <a:xfrm>
            <a:off x="5534526" y="2769760"/>
            <a:ext cx="561474" cy="8639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27107A9A-3D13-5B27-276A-D36951EC9D4E}"/>
              </a:ext>
            </a:extLst>
          </p:cNvPr>
          <p:cNvSpPr/>
          <p:nvPr/>
        </p:nvSpPr>
        <p:spPr>
          <a:xfrm>
            <a:off x="5534526" y="4263232"/>
            <a:ext cx="561474" cy="8639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173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 phân cụm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737936" y="992287"/>
            <a:ext cx="6577263" cy="830997"/>
          </a:xfrm>
          <a:prstGeom prst="rect">
            <a:avLst/>
          </a:prstGeom>
          <a:noFill/>
        </p:spPr>
        <p:txBody>
          <a:bodyPr wrap="square">
            <a:spAutoFit/>
          </a:bodyPr>
          <a:lstStyle/>
          <a:p>
            <a:pPr algn="l" rtl="0"/>
            <a:r>
              <a:rPr lang="vi-VN" sz="2400" b="1" i="0">
                <a:effectLst/>
                <a:latin typeface="+mj-lt"/>
              </a:rPr>
              <a:t>Phân phối không đồng đều của dữ liệu (non-IID) trên các máy khách</a:t>
            </a:r>
            <a:endParaRPr lang="vi-VN" sz="2400" b="1">
              <a:effectLst/>
              <a:latin typeface="+mj-lt"/>
            </a:endParaRPr>
          </a:p>
        </p:txBody>
      </p:sp>
      <p:sp>
        <p:nvSpPr>
          <p:cNvPr id="5" name="TextBox 4">
            <a:extLst>
              <a:ext uri="{FF2B5EF4-FFF2-40B4-BE49-F238E27FC236}">
                <a16:creationId xmlns:a16="http://schemas.microsoft.com/office/drawing/2014/main" id="{9197AA60-65EE-1CEC-E35C-1BC99D30ED66}"/>
              </a:ext>
            </a:extLst>
          </p:cNvPr>
          <p:cNvSpPr txBox="1"/>
          <p:nvPr/>
        </p:nvSpPr>
        <p:spPr>
          <a:xfrm>
            <a:off x="737936" y="1823284"/>
            <a:ext cx="9962148" cy="3477875"/>
          </a:xfrm>
          <a:prstGeom prst="rect">
            <a:avLst/>
          </a:prstGeom>
          <a:noFill/>
        </p:spPr>
        <p:txBody>
          <a:bodyPr wrap="square">
            <a:spAutoFit/>
          </a:bodyPr>
          <a:lstStyle/>
          <a:p>
            <a:pPr algn="l" rtl="0">
              <a:lnSpc>
                <a:spcPct val="200000"/>
              </a:lnSpc>
              <a:spcAft>
                <a:spcPts val="1800"/>
              </a:spcAft>
            </a:pPr>
            <a:r>
              <a:rPr lang="en-US" sz="2000" b="0" i="0" dirty="0" err="1">
                <a:solidFill>
                  <a:srgbClr val="000000"/>
                </a:solidFill>
                <a:effectLst/>
                <a:latin typeface="Times New Roman" panose="02020603050405020304" pitchFamily="18" charset="0"/>
                <a:cs typeface="Times New Roman" panose="02020603050405020304" pitchFamily="18" charset="0"/>
              </a:rPr>
              <a:t>Có</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một</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số</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phương</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pháp</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đã</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được</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đề</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xuất</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để</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giải</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quyết</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vấn</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đề</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này</a:t>
            </a:r>
            <a:r>
              <a:rPr lang="en-US" sz="2000" b="0" i="0">
                <a:solidFill>
                  <a:srgbClr val="000000"/>
                </a:solidFill>
                <a:effectLst/>
                <a:latin typeface="Times New Roman" panose="02020603050405020304" pitchFamily="18" charset="0"/>
                <a:cs typeface="Times New Roman" panose="02020603050405020304" pitchFamily="18" charset="0"/>
              </a:rPr>
              <a:t>:</a:t>
            </a:r>
          </a:p>
          <a:p>
            <a:pPr lvl="2" algn="just">
              <a:spcAft>
                <a:spcPts val="600"/>
              </a:spcAft>
              <a:buFont typeface="Arial" panose="020B0604020202020204" pitchFamily="34" charset="0"/>
              <a:buChar char="•"/>
            </a:pPr>
            <a:r>
              <a:rPr lang="en-US" sz="2000" b="0" i="0">
                <a:solidFill>
                  <a:srgbClr val="000000"/>
                </a:solidFill>
                <a:effectLst/>
                <a:latin typeface="Times New Roman" panose="02020603050405020304" pitchFamily="18" charset="0"/>
                <a:cs typeface="Times New Roman" panose="02020603050405020304" pitchFamily="18" charset="0"/>
              </a:rPr>
              <a:t>  </a:t>
            </a:r>
            <a:r>
              <a:rPr lang="vi-VN" sz="2000" b="0" i="0">
                <a:solidFill>
                  <a:srgbClr val="000000"/>
                </a:solidFill>
                <a:effectLst/>
                <a:latin typeface="Times New Roman" panose="02020603050405020304" pitchFamily="18" charset="0"/>
                <a:cs typeface="Times New Roman" panose="02020603050405020304" pitchFamily="18" charset="0"/>
              </a:rPr>
              <a:t>Biểu diễn mức độ không tuân theo IID của các tập dữ liệu địa phương thông qua độ dốc</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1" i="0">
                <a:solidFill>
                  <a:srgbClr val="000000"/>
                </a:solidFill>
                <a:effectLst/>
                <a:latin typeface="Times New Roman" panose="02020603050405020304" pitchFamily="18" charset="0"/>
                <a:cs typeface="Times New Roman" panose="02020603050405020304" pitchFamily="18" charset="0"/>
              </a:rPr>
              <a:t>Gradient</a:t>
            </a:r>
            <a:r>
              <a:rPr lang="en-US" sz="2000" b="0" i="0">
                <a:solidFill>
                  <a:srgbClr val="000000"/>
                </a:solidFill>
                <a:effectLst/>
                <a:latin typeface="Times New Roman" panose="02020603050405020304" pitchFamily="18" charset="0"/>
                <a:cs typeface="Times New Roman" panose="02020603050405020304" pitchFamily="18" charset="0"/>
              </a:rPr>
              <a:t>) </a:t>
            </a:r>
            <a:r>
              <a:rPr lang="vi-VN" sz="2000" b="0" i="0">
                <a:solidFill>
                  <a:srgbClr val="000000"/>
                </a:solidFill>
                <a:effectLst/>
                <a:latin typeface="Times New Roman" panose="02020603050405020304" pitchFamily="18" charset="0"/>
                <a:cs typeface="Times New Roman" panose="02020603050405020304" pitchFamily="18" charset="0"/>
              </a:rPr>
              <a:t>hoặc độ chính xác </a:t>
            </a:r>
            <a:r>
              <a:rPr lang="en-US" sz="2000" b="0" i="0">
                <a:solidFill>
                  <a:srgbClr val="000000"/>
                </a:solidFill>
                <a:effectLst/>
                <a:latin typeface="Times New Roman" panose="02020603050405020304" pitchFamily="18" charset="0"/>
                <a:cs typeface="Times New Roman" panose="02020603050405020304" pitchFamily="18" charset="0"/>
              </a:rPr>
              <a:t>(</a:t>
            </a:r>
            <a:r>
              <a:rPr lang="en-US" sz="2000" b="1" i="0">
                <a:solidFill>
                  <a:srgbClr val="000000"/>
                </a:solidFill>
                <a:effectLst/>
                <a:latin typeface="Times New Roman" panose="02020603050405020304" pitchFamily="18" charset="0"/>
                <a:cs typeface="Times New Roman" panose="02020603050405020304" pitchFamily="18" charset="0"/>
              </a:rPr>
              <a:t>Accuracy</a:t>
            </a:r>
            <a:r>
              <a:rPr lang="en-US" sz="2000" b="0" i="0">
                <a:solidFill>
                  <a:srgbClr val="000000"/>
                </a:solidFill>
                <a:effectLst/>
                <a:latin typeface="Times New Roman" panose="02020603050405020304" pitchFamily="18" charset="0"/>
                <a:cs typeface="Times New Roman" panose="02020603050405020304" pitchFamily="18" charset="0"/>
              </a:rPr>
              <a:t>) </a:t>
            </a:r>
            <a:r>
              <a:rPr lang="vi-VN" sz="2000" b="0" i="0">
                <a:solidFill>
                  <a:srgbClr val="000000"/>
                </a:solidFill>
                <a:effectLst/>
                <a:latin typeface="Times New Roman" panose="02020603050405020304" pitchFamily="18" charset="0"/>
                <a:cs typeface="Times New Roman" panose="02020603050405020304" pitchFamily="18" charset="0"/>
              </a:rPr>
              <a:t>của mô hình địa phương là một cách để đánh giá mức độ khác biệt giữa các dữ liệu đặt tại từng thiết bị và từ đó có thể thực hiện tối ưu hóa việc lựa chọn thiết bị tham gia hoặc tùy chỉnh quá trình huấn luyện. </a:t>
            </a:r>
            <a:endParaRPr lang="en-US" sz="2000" b="0" i="0">
              <a:solidFill>
                <a:srgbClr val="000000"/>
              </a:solidFill>
              <a:effectLst/>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US" sz="2000" b="0" i="0">
                <a:solidFill>
                  <a:srgbClr val="000000"/>
                </a:solidFill>
                <a:effectLst/>
                <a:latin typeface="Times New Roman" panose="02020603050405020304" pitchFamily="18" charset="0"/>
                <a:cs typeface="Times New Roman" panose="02020603050405020304" pitchFamily="18" charset="0"/>
              </a:rPr>
              <a:t>  </a:t>
            </a:r>
            <a:r>
              <a:rPr lang="vi-VN" sz="2000" b="0" i="0">
                <a:solidFill>
                  <a:srgbClr val="000000"/>
                </a:solidFill>
                <a:effectLst/>
                <a:latin typeface="Times New Roman" panose="02020603050405020304" pitchFamily="18" charset="0"/>
                <a:cs typeface="Times New Roman" panose="02020603050405020304" pitchFamily="18" charset="0"/>
              </a:rPr>
              <a:t>Sử dụng phương pháp học tăng cường sâu (</a:t>
            </a:r>
            <a:r>
              <a:rPr lang="vi-VN" sz="2000" b="1" i="0">
                <a:solidFill>
                  <a:srgbClr val="000000"/>
                </a:solidFill>
                <a:effectLst/>
                <a:latin typeface="Times New Roman" panose="02020603050405020304" pitchFamily="18" charset="0"/>
                <a:cs typeface="Times New Roman" panose="02020603050405020304" pitchFamily="18" charset="0"/>
              </a:rPr>
              <a:t>Deep Reinforcement Learning</a:t>
            </a:r>
            <a:r>
              <a:rPr lang="vi-VN" sz="2000" b="0" i="0">
                <a:solidFill>
                  <a:srgbClr val="000000"/>
                </a:solidFill>
                <a:effectLst/>
                <a:latin typeface="Times New Roman" panose="02020603050405020304" pitchFamily="18" charset="0"/>
                <a:cs typeface="Times New Roman" panose="02020603050405020304" pitchFamily="18" charset="0"/>
              </a:rPr>
              <a:t>) để mô hình mức độ không tuân theo IID của các khách hàng và lựa chọn những khách hàng phù hợp để tham gia trong mỗi vòng huấn luyện.</a:t>
            </a:r>
            <a:endParaRPr lang="vi-VN" sz="2000">
              <a:effectLst/>
              <a:latin typeface="Times New Roman" panose="02020603050405020304" pitchFamily="18" charset="0"/>
              <a:cs typeface="Times New Roman" panose="02020603050405020304" pitchFamily="18" charset="0"/>
            </a:endParaRPr>
          </a:p>
          <a:p>
            <a:pPr lvl="2">
              <a:buFont typeface="Arial" panose="020B0604020202020204" pitchFamily="34" charset="0"/>
              <a:buChar char="•"/>
            </a:pPr>
            <a:endParaRPr lang="vi-VN" sz="20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5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 phân cụm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737936" y="992287"/>
            <a:ext cx="6577263" cy="461665"/>
          </a:xfrm>
          <a:prstGeom prst="rect">
            <a:avLst/>
          </a:prstGeom>
          <a:noFill/>
        </p:spPr>
        <p:txBody>
          <a:bodyPr wrap="square">
            <a:spAutoFit/>
          </a:bodyPr>
          <a:lstStyle/>
          <a:p>
            <a:pPr algn="l" rtl="0"/>
            <a:r>
              <a:rPr lang="vi-VN" sz="2400" b="1" i="0">
                <a:effectLst/>
                <a:latin typeface="Times New Roman" panose="02020603050405020304" pitchFamily="18" charset="0"/>
                <a:cs typeface="Times New Roman" panose="02020603050405020304" pitchFamily="18" charset="0"/>
              </a:rPr>
              <a:t>Hiệu ứng straggler (hiện tượng kéo lê)</a:t>
            </a:r>
            <a:endParaRPr lang="vi-VN" sz="2400" b="1">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197AA60-65EE-1CEC-E35C-1BC99D30ED66}"/>
              </a:ext>
            </a:extLst>
          </p:cNvPr>
          <p:cNvSpPr txBox="1"/>
          <p:nvPr/>
        </p:nvSpPr>
        <p:spPr>
          <a:xfrm>
            <a:off x="1572125" y="1653329"/>
            <a:ext cx="8726906" cy="1015663"/>
          </a:xfrm>
          <a:prstGeom prst="rect">
            <a:avLst/>
          </a:prstGeom>
          <a:noFill/>
        </p:spPr>
        <p:txBody>
          <a:bodyPr wrap="square">
            <a:spAutoFit/>
          </a:bodyPr>
          <a:lstStyle/>
          <a:p>
            <a:pPr algn="just" rtl="0"/>
            <a:r>
              <a:rPr lang="vi-VN" sz="2000" b="0" i="0">
                <a:solidFill>
                  <a:srgbClr val="000000"/>
                </a:solidFill>
                <a:effectLst/>
                <a:latin typeface="+mj-lt"/>
              </a:rPr>
              <a:t>Trong thực tế, các tài nguyên mà khách hàng sở hữu có khả năng khác nhau (lượng dữ liệu, sức mạnh của máy khách,</a:t>
            </a:r>
            <a:r>
              <a:rPr lang="en-US" sz="2000" b="0" i="0">
                <a:solidFill>
                  <a:srgbClr val="000000"/>
                </a:solidFill>
                <a:effectLst/>
                <a:latin typeface="+mj-lt"/>
              </a:rPr>
              <a:t> </a:t>
            </a:r>
            <a:r>
              <a:rPr lang="vi-VN" sz="2000" b="0" i="0">
                <a:solidFill>
                  <a:srgbClr val="000000"/>
                </a:solidFill>
                <a:effectLst/>
                <a:latin typeface="+mj-lt"/>
              </a:rPr>
              <a:t>etc) dẫn đến sự không đồng nhất về khả năng tính toán và khả năng giao tiếp.</a:t>
            </a:r>
            <a:endParaRPr lang="vi-VN" sz="2000">
              <a:effectLst/>
              <a:latin typeface="+mj-lt"/>
            </a:endParaRPr>
          </a:p>
        </p:txBody>
      </p:sp>
      <p:sp>
        <p:nvSpPr>
          <p:cNvPr id="6" name="TextBox 5">
            <a:extLst>
              <a:ext uri="{FF2B5EF4-FFF2-40B4-BE49-F238E27FC236}">
                <a16:creationId xmlns:a16="http://schemas.microsoft.com/office/drawing/2014/main" id="{8EB3F3D3-D31C-0AFD-1881-B65B27AF6FB0}"/>
              </a:ext>
            </a:extLst>
          </p:cNvPr>
          <p:cNvSpPr txBox="1"/>
          <p:nvPr/>
        </p:nvSpPr>
        <p:spPr>
          <a:xfrm>
            <a:off x="1572126" y="3988954"/>
            <a:ext cx="8726905" cy="400110"/>
          </a:xfrm>
          <a:prstGeom prst="rect">
            <a:avLst/>
          </a:prstGeom>
          <a:noFill/>
        </p:spPr>
        <p:txBody>
          <a:bodyPr wrap="square">
            <a:spAutoFit/>
          </a:bodyPr>
          <a:lstStyle/>
          <a:p>
            <a:pPr algn="ctr"/>
            <a:r>
              <a:rPr lang="en-US" sz="2000">
                <a:latin typeface="Times New Roman" panose="02020603050405020304" pitchFamily="18" charset="0"/>
                <a:cs typeface="Times New Roman" panose="02020603050405020304" pitchFamily="18" charset="0"/>
              </a:rPr>
              <a:t>L</a:t>
            </a:r>
            <a:r>
              <a:rPr lang="en-US" sz="2000" b="0" i="0">
                <a:effectLst/>
                <a:latin typeface="Times New Roman" panose="02020603050405020304" pitchFamily="18" charset="0"/>
                <a:cs typeface="Times New Roman" panose="02020603050405020304" pitchFamily="18" charset="0"/>
              </a:rPr>
              <a:t>àm tăng thời gian chờ và có thể làm giảm hiệu suất toàn cầu của mô hình </a:t>
            </a:r>
            <a:endParaRPr lang="en-US" sz="2000">
              <a:latin typeface="Times New Roman" panose="02020603050405020304" pitchFamily="18" charset="0"/>
              <a:cs typeface="Times New Roman" panose="02020603050405020304" pitchFamily="18" charset="0"/>
            </a:endParaRPr>
          </a:p>
        </p:txBody>
      </p:sp>
      <p:sp>
        <p:nvSpPr>
          <p:cNvPr id="7" name="Arrow: Down 6">
            <a:extLst>
              <a:ext uri="{FF2B5EF4-FFF2-40B4-BE49-F238E27FC236}">
                <a16:creationId xmlns:a16="http://schemas.microsoft.com/office/drawing/2014/main" id="{7FF35275-AF78-F53E-1ADA-E97D071BD292}"/>
              </a:ext>
            </a:extLst>
          </p:cNvPr>
          <p:cNvSpPr/>
          <p:nvPr/>
        </p:nvSpPr>
        <p:spPr>
          <a:xfrm>
            <a:off x="5751094" y="2725064"/>
            <a:ext cx="689811" cy="10156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682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 phân cụm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737936" y="992287"/>
            <a:ext cx="6577263" cy="461665"/>
          </a:xfrm>
          <a:prstGeom prst="rect">
            <a:avLst/>
          </a:prstGeom>
          <a:noFill/>
        </p:spPr>
        <p:txBody>
          <a:bodyPr wrap="square">
            <a:spAutoFit/>
          </a:bodyPr>
          <a:lstStyle/>
          <a:p>
            <a:pPr algn="l" rtl="0"/>
            <a:r>
              <a:rPr lang="vi-VN" sz="2400" b="1" i="0">
                <a:effectLst/>
                <a:latin typeface="Times New Roman" panose="02020603050405020304" pitchFamily="18" charset="0"/>
                <a:cs typeface="Times New Roman" panose="02020603050405020304" pitchFamily="18" charset="0"/>
              </a:rPr>
              <a:t>Hiệu ứng straggler (hiện tượng kéo lê)</a:t>
            </a:r>
            <a:endParaRPr lang="vi-VN" sz="2400" b="1">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D6D2EA-BEFF-B8B0-6000-342F70E84AFA}"/>
              </a:ext>
            </a:extLst>
          </p:cNvPr>
          <p:cNvSpPr txBox="1"/>
          <p:nvPr/>
        </p:nvSpPr>
        <p:spPr>
          <a:xfrm>
            <a:off x="737936" y="1669039"/>
            <a:ext cx="10555706" cy="3862596"/>
          </a:xfrm>
          <a:prstGeom prst="rect">
            <a:avLst/>
          </a:prstGeom>
          <a:noFill/>
        </p:spPr>
        <p:txBody>
          <a:bodyPr wrap="square">
            <a:spAutoFit/>
          </a:bodyPr>
          <a:lstStyle/>
          <a:p>
            <a:pPr algn="l" rtl="0">
              <a:lnSpc>
                <a:spcPct val="200000"/>
              </a:lnSpc>
              <a:spcAft>
                <a:spcPts val="1800"/>
              </a:spcAft>
            </a:pPr>
            <a:r>
              <a:rPr lang="en-US" sz="2000" b="0" i="0" err="1">
                <a:solidFill>
                  <a:srgbClr val="000000"/>
                </a:solidFill>
                <a:effectLst/>
                <a:latin typeface="Times New Roman" panose="02020603050405020304" pitchFamily="18" charset="0"/>
                <a:cs typeface="Times New Roman" panose="02020603050405020304" pitchFamily="18" charset="0"/>
              </a:rPr>
              <a:t>Có</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một</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số</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phương</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pháp</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đã</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được</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đề</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xuất</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để</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giải</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quyết</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vấn</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đề</a:t>
            </a:r>
            <a:r>
              <a:rPr lang="en-US" sz="2000" b="0" i="0">
                <a:solidFill>
                  <a:srgbClr val="000000"/>
                </a:solidFill>
                <a:effectLst/>
                <a:latin typeface="Times New Roman" panose="02020603050405020304" pitchFamily="18" charset="0"/>
                <a:cs typeface="Times New Roman" panose="02020603050405020304" pitchFamily="18" charset="0"/>
              </a:rPr>
              <a:t> </a:t>
            </a:r>
            <a:r>
              <a:rPr lang="en-US" sz="2000" b="0" i="0" err="1">
                <a:solidFill>
                  <a:srgbClr val="000000"/>
                </a:solidFill>
                <a:effectLst/>
                <a:latin typeface="Times New Roman" panose="02020603050405020304" pitchFamily="18" charset="0"/>
                <a:cs typeface="Times New Roman" panose="02020603050405020304" pitchFamily="18" charset="0"/>
              </a:rPr>
              <a:t>này</a:t>
            </a:r>
            <a:r>
              <a:rPr lang="en-US" sz="2000" b="0" i="0">
                <a:solidFill>
                  <a:srgbClr val="000000"/>
                </a:solidFill>
                <a:effectLst/>
                <a:latin typeface="Times New Roman" panose="02020603050405020304" pitchFamily="18" charset="0"/>
                <a:cs typeface="Times New Roman" panose="02020603050405020304" pitchFamily="18" charset="0"/>
              </a:rPr>
              <a:t>:</a:t>
            </a:r>
          </a:p>
          <a:p>
            <a:pPr lvl="1">
              <a:spcAft>
                <a:spcPts val="600"/>
              </a:spcAft>
              <a:buFont typeface="Arial" panose="020B0604020202020204" pitchFamily="34" charset="0"/>
              <a:buChar char="•"/>
            </a:pPr>
            <a:r>
              <a:rPr lang="en-US" sz="2000" b="0" i="0">
                <a:solidFill>
                  <a:srgbClr val="000000"/>
                </a:solidFill>
                <a:effectLst/>
                <a:latin typeface="Times New Roman" panose="02020603050405020304" pitchFamily="18" charset="0"/>
                <a:cs typeface="Times New Roman" panose="02020603050405020304" pitchFamily="18" charset="0"/>
              </a:rPr>
              <a:t>  </a:t>
            </a:r>
            <a:r>
              <a:rPr lang="vi-VN" sz="2000" b="0" i="0">
                <a:solidFill>
                  <a:srgbClr val="000000"/>
                </a:solidFill>
                <a:effectLst/>
                <a:latin typeface="Times New Roman" panose="02020603050405020304" pitchFamily="18" charset="0"/>
                <a:cs typeface="Times New Roman" panose="02020603050405020304" pitchFamily="18" charset="0"/>
              </a:rPr>
              <a:t>Khối lượng công việc huấn luyện có thể được giảm đi một cách bổ sung thông qua việc nén mô hình</a:t>
            </a:r>
            <a:r>
              <a:rPr lang="en-US" sz="2000" b="0" i="0">
                <a:solidFill>
                  <a:srgbClr val="000000"/>
                </a:solidFill>
                <a:effectLst/>
                <a:latin typeface="Times New Roman" panose="02020603050405020304" pitchFamily="18" charset="0"/>
                <a:cs typeface="Times New Roman" panose="02020603050405020304" pitchFamily="18" charset="0"/>
              </a:rPr>
              <a:t> </a:t>
            </a:r>
            <a:r>
              <a:rPr lang="en-US" b="1" i="0">
                <a:solidFill>
                  <a:srgbClr val="000000"/>
                </a:solidFill>
                <a:effectLst/>
                <a:latin typeface="Times New Roman" panose="02020603050405020304" pitchFamily="18" charset="0"/>
                <a:cs typeface="Times New Roman" panose="02020603050405020304" pitchFamily="18" charset="0"/>
              </a:rPr>
              <a:t>(Model Compression)</a:t>
            </a:r>
            <a:r>
              <a:rPr lang="en-US">
                <a:solidFill>
                  <a:srgbClr val="000000"/>
                </a:solidFill>
                <a:latin typeface="Times New Roman" panose="02020603050405020304" pitchFamily="18" charset="0"/>
                <a:cs typeface="Times New Roman" panose="02020603050405020304" pitchFamily="18" charset="0"/>
              </a:rPr>
              <a:t> </a:t>
            </a:r>
            <a:r>
              <a:rPr lang="vi-VN" sz="2000" b="0" i="0">
                <a:solidFill>
                  <a:srgbClr val="000000"/>
                </a:solidFill>
                <a:effectLst/>
                <a:latin typeface="Times New Roman" panose="02020603050405020304" pitchFamily="18" charset="0"/>
                <a:cs typeface="Times New Roman" panose="02020603050405020304" pitchFamily="18" charset="0"/>
              </a:rPr>
              <a:t>hoặc </a:t>
            </a:r>
            <a:r>
              <a:rPr lang="en-US" i="0" err="1">
                <a:solidFill>
                  <a:srgbClr val="000000"/>
                </a:solidFill>
                <a:effectLst/>
                <a:latin typeface="Times New Roman" panose="02020603050405020304" pitchFamily="18" charset="0"/>
                <a:cs typeface="Times New Roman" panose="02020603050405020304" pitchFamily="18" charset="0"/>
              </a:rPr>
              <a:t>Cắt</a:t>
            </a:r>
            <a:r>
              <a:rPr lang="en-US" i="0">
                <a:solidFill>
                  <a:srgbClr val="000000"/>
                </a:solidFill>
                <a:effectLst/>
                <a:latin typeface="Times New Roman" panose="02020603050405020304" pitchFamily="18" charset="0"/>
                <a:cs typeface="Times New Roman" panose="02020603050405020304" pitchFamily="18" charset="0"/>
              </a:rPr>
              <a:t> </a:t>
            </a:r>
            <a:r>
              <a:rPr lang="en-US" i="0" err="1">
                <a:solidFill>
                  <a:srgbClr val="000000"/>
                </a:solidFill>
                <a:effectLst/>
                <a:latin typeface="Times New Roman" panose="02020603050405020304" pitchFamily="18" charset="0"/>
                <a:cs typeface="Times New Roman" panose="02020603050405020304" pitchFamily="18" charset="0"/>
              </a:rPr>
              <a:t>tỉa</a:t>
            </a:r>
            <a:r>
              <a:rPr lang="en-US" i="0">
                <a:solidFill>
                  <a:srgbClr val="000000"/>
                </a:solidFill>
                <a:effectLst/>
                <a:latin typeface="Times New Roman" panose="02020603050405020304" pitchFamily="18" charset="0"/>
                <a:cs typeface="Times New Roman" panose="02020603050405020304" pitchFamily="18" charset="0"/>
              </a:rPr>
              <a:t> </a:t>
            </a:r>
            <a:r>
              <a:rPr lang="en-US" i="0" err="1">
                <a:solidFill>
                  <a:srgbClr val="000000"/>
                </a:solidFill>
                <a:effectLst/>
                <a:latin typeface="Times New Roman" panose="02020603050405020304" pitchFamily="18" charset="0"/>
                <a:cs typeface="Times New Roman" panose="02020603050405020304" pitchFamily="18" charset="0"/>
              </a:rPr>
              <a:t>mô</a:t>
            </a:r>
            <a:r>
              <a:rPr lang="en-US" i="0">
                <a:solidFill>
                  <a:srgbClr val="000000"/>
                </a:solidFill>
                <a:effectLst/>
                <a:latin typeface="Times New Roman" panose="02020603050405020304" pitchFamily="18" charset="0"/>
                <a:cs typeface="Times New Roman" panose="02020603050405020304" pitchFamily="18" charset="0"/>
              </a:rPr>
              <a:t> </a:t>
            </a:r>
            <a:r>
              <a:rPr lang="en-US" i="0" err="1">
                <a:solidFill>
                  <a:srgbClr val="000000"/>
                </a:solidFill>
                <a:effectLst/>
                <a:latin typeface="Times New Roman" panose="02020603050405020304" pitchFamily="18" charset="0"/>
                <a:cs typeface="Times New Roman" panose="02020603050405020304" pitchFamily="18" charset="0"/>
              </a:rPr>
              <a:t>hình</a:t>
            </a:r>
            <a:r>
              <a:rPr lang="en-US" i="0">
                <a:solidFill>
                  <a:srgbClr val="000000"/>
                </a:solidFill>
                <a:effectLst/>
                <a:latin typeface="Times New Roman" panose="02020603050405020304" pitchFamily="18" charset="0"/>
                <a:cs typeface="Times New Roman" panose="02020603050405020304" pitchFamily="18" charset="0"/>
              </a:rPr>
              <a:t> </a:t>
            </a:r>
            <a:r>
              <a:rPr lang="en-US" b="1" i="0">
                <a:solidFill>
                  <a:srgbClr val="000000"/>
                </a:solidFill>
                <a:effectLst/>
                <a:latin typeface="Times New Roman" panose="02020603050405020304" pitchFamily="18" charset="0"/>
                <a:cs typeface="Times New Roman" panose="02020603050405020304" pitchFamily="18" charset="0"/>
              </a:rPr>
              <a:t>(Model Pruning)</a:t>
            </a:r>
            <a:r>
              <a:rPr lang="vi-VN" sz="2000" b="0" i="0">
                <a:solidFill>
                  <a:srgbClr val="000000"/>
                </a:solidFill>
                <a:effectLst/>
                <a:latin typeface="Times New Roman" panose="02020603050405020304" pitchFamily="18" charset="0"/>
                <a:cs typeface="Times New Roman" panose="02020603050405020304" pitchFamily="18" charset="0"/>
              </a:rPr>
              <a:t> qua đó giúp làm cho mô hình học máy trở nên nhẹ hơn và dễ dàng quản lý hơn.</a:t>
            </a:r>
            <a:endParaRPr lang="en-US" sz="2000" b="0" i="0">
              <a:solidFill>
                <a:srgbClr val="000000"/>
              </a:solidFill>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US" sz="2000" b="0" i="0">
                <a:solidFill>
                  <a:srgbClr val="000000"/>
                </a:solidFill>
                <a:effectLst/>
                <a:latin typeface="Times New Roman" panose="02020603050405020304" pitchFamily="18" charset="0"/>
                <a:cs typeface="Times New Roman" panose="02020603050405020304" pitchFamily="18" charset="0"/>
              </a:rPr>
              <a:t>  </a:t>
            </a:r>
            <a:r>
              <a:rPr lang="vi-VN" sz="2000" b="0" i="0">
                <a:solidFill>
                  <a:srgbClr val="000000"/>
                </a:solidFill>
                <a:effectLst/>
                <a:latin typeface="Times New Roman" panose="02020603050405020304" pitchFamily="18" charset="0"/>
                <a:cs typeface="Times New Roman" panose="02020603050405020304" pitchFamily="18" charset="0"/>
              </a:rPr>
              <a:t>Sử dụng</a:t>
            </a:r>
            <a:r>
              <a:rPr lang="vi-VN" sz="2000" b="1" i="0">
                <a:solidFill>
                  <a:srgbClr val="000000"/>
                </a:solidFill>
                <a:effectLst/>
                <a:latin typeface="Times New Roman" panose="02020603050405020304" pitchFamily="18" charset="0"/>
                <a:cs typeface="Times New Roman" panose="02020603050405020304" pitchFamily="18" charset="0"/>
              </a:rPr>
              <a:t> Heterogeneous federated learning, </a:t>
            </a:r>
            <a:r>
              <a:rPr lang="vi-VN" sz="2000" b="0" i="0">
                <a:solidFill>
                  <a:srgbClr val="000000"/>
                </a:solidFill>
                <a:effectLst/>
                <a:latin typeface="Times New Roman" panose="02020603050405020304" pitchFamily="18" charset="0"/>
                <a:cs typeface="Times New Roman" panose="02020603050405020304" pitchFamily="18" charset="0"/>
              </a:rPr>
              <a:t>trong đó mỗi khách hàng huấn luyện một mô hình địa phương cá nhân hóa dựa trên khả năng tính toán và giao tiếp của nó.</a:t>
            </a:r>
            <a:endParaRPr lang="vi-VN" sz="2000">
              <a:effectLst/>
              <a:latin typeface="Times New Roman" panose="02020603050405020304" pitchFamily="18" charset="0"/>
              <a:cs typeface="Times New Roman" panose="02020603050405020304" pitchFamily="18" charset="0"/>
            </a:endParaRPr>
          </a:p>
          <a:p>
            <a:pPr lvl="1" algn="just">
              <a:spcBef>
                <a:spcPts val="600"/>
              </a:spcBef>
              <a:buFont typeface="Arial" panose="020B0604020202020204" pitchFamily="34" charset="0"/>
              <a:buChar char="•"/>
            </a:pPr>
            <a:r>
              <a:rPr lang="en-US" sz="2000" b="0" i="0">
                <a:solidFill>
                  <a:srgbClr val="000000"/>
                </a:solidFill>
                <a:effectLst/>
                <a:latin typeface="Times New Roman" panose="02020603050405020304" pitchFamily="18" charset="0"/>
                <a:cs typeface="Times New Roman" panose="02020603050405020304" pitchFamily="18" charset="0"/>
              </a:rPr>
              <a:t>  </a:t>
            </a:r>
            <a:r>
              <a:rPr lang="vi-VN" sz="2000" b="0" i="0">
                <a:solidFill>
                  <a:srgbClr val="000000"/>
                </a:solidFill>
                <a:effectLst/>
                <a:latin typeface="Times New Roman" panose="02020603050405020304" pitchFamily="18" charset="0"/>
                <a:cs typeface="Times New Roman" panose="02020603050405020304" pitchFamily="18" charset="0"/>
              </a:rPr>
              <a:t>Một phương pháp khác là khung bất</a:t>
            </a:r>
            <a:r>
              <a:rPr lang="vi-VN" sz="2000">
                <a:solidFill>
                  <a:srgbClr val="000000"/>
                </a:solidFill>
                <a:latin typeface="Times New Roman" panose="02020603050405020304" pitchFamily="18" charset="0"/>
                <a:cs typeface="Times New Roman" panose="02020603050405020304" pitchFamily="18" charset="0"/>
              </a:rPr>
              <a:t> </a:t>
            </a:r>
            <a:r>
              <a:rPr lang="vi-VN" sz="2000" b="0" i="0">
                <a:solidFill>
                  <a:srgbClr val="000000"/>
                </a:solidFill>
                <a:effectLst/>
                <a:latin typeface="Times New Roman" panose="02020603050405020304" pitchFamily="18" charset="0"/>
                <a:cs typeface="Times New Roman" panose="02020603050405020304" pitchFamily="18" charset="0"/>
              </a:rPr>
              <a:t>đồng bộ (</a:t>
            </a:r>
            <a:r>
              <a:rPr lang="vi-VN" sz="2000" b="1" i="0">
                <a:solidFill>
                  <a:srgbClr val="000000"/>
                </a:solidFill>
                <a:effectLst/>
                <a:latin typeface="Times New Roman" panose="02020603050405020304" pitchFamily="18" charset="0"/>
                <a:cs typeface="Times New Roman" panose="02020603050405020304" pitchFamily="18" charset="0"/>
              </a:rPr>
              <a:t>asynchronous framework</a:t>
            </a:r>
            <a:r>
              <a:rPr lang="vi-VN" sz="2000" b="0" i="0">
                <a:solidFill>
                  <a:srgbClr val="000000"/>
                </a:solidFill>
                <a:effectLst/>
                <a:latin typeface="Times New Roman" panose="02020603050405020304" pitchFamily="18" charset="0"/>
                <a:cs typeface="Times New Roman" panose="02020603050405020304" pitchFamily="18" charset="0"/>
              </a:rPr>
              <a:t>), giúp vượt qua các ràng buộc đồng bộ và không cần phải chờ đợi cho hiệu ứng "</a:t>
            </a:r>
            <a:r>
              <a:rPr lang="vi-VN" sz="2000" b="1" i="0">
                <a:solidFill>
                  <a:srgbClr val="000000"/>
                </a:solidFill>
                <a:effectLst/>
                <a:latin typeface="Times New Roman" panose="02020603050405020304" pitchFamily="18" charset="0"/>
                <a:cs typeface="Times New Roman" panose="02020603050405020304" pitchFamily="18" charset="0"/>
              </a:rPr>
              <a:t>straggler</a:t>
            </a:r>
            <a:r>
              <a:rPr lang="vi-VN" sz="2000" b="0" i="0">
                <a:solidFill>
                  <a:srgbClr val="000000"/>
                </a:solidFill>
                <a:effectLst/>
                <a:latin typeface="Times New Roman" panose="02020603050405020304" pitchFamily="18" charset="0"/>
                <a:cs typeface="Times New Roman" panose="02020603050405020304" pitchFamily="18" charset="0"/>
              </a:rPr>
              <a:t>". Lúc này các thiết bị hoặc khách hàng có thể bắt đầu vòng huấn luyện tiếp theo ngay sau khi hoàn thành vòng huấn luyện hiện tại, mà không cần đợi tất cả các thiết bị khác hoàn tất.</a:t>
            </a:r>
            <a:endParaRPr lang="vi-VN" sz="20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438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602204" y="1180084"/>
            <a:ext cx="8987590" cy="1015663"/>
          </a:xfrm>
          <a:prstGeom prst="rect">
            <a:avLst/>
          </a:prstGeom>
          <a:noFill/>
        </p:spPr>
        <p:txBody>
          <a:bodyPr wrap="square">
            <a:spAutoFit/>
          </a:bodyPr>
          <a:lstStyle/>
          <a:p>
            <a:pPr algn="l" rtl="0"/>
            <a:r>
              <a:rPr lang="vi-VN" b="1" i="0">
                <a:solidFill>
                  <a:srgbClr val="000000"/>
                </a:solidFill>
                <a:effectLst/>
                <a:latin typeface="Times New Roman" panose="02020603050405020304" pitchFamily="18" charset="0"/>
                <a:cs typeface="Times New Roman" panose="02020603050405020304" pitchFamily="18" charset="0"/>
              </a:rPr>
              <a:t>Mục tiêu</a:t>
            </a:r>
            <a:r>
              <a:rPr lang="vi-VN" b="0" i="0">
                <a:solidFill>
                  <a:srgbClr val="000000"/>
                </a:solidFill>
                <a:effectLst/>
                <a:latin typeface="Times New Roman" panose="02020603050405020304" pitchFamily="18" charset="0"/>
                <a:cs typeface="Times New Roman" panose="02020603050405020304" pitchFamily="18" charset="0"/>
              </a:rPr>
              <a:t>: giảm tối đa thời gian hoàn thành tính toán sao cho vẫn đạt được độ chính xác</a:t>
            </a:r>
            <a:r>
              <a:rPr lang="en-US" b="0" i="0">
                <a:solidFill>
                  <a:srgbClr val="000000"/>
                </a:solidFill>
                <a:effectLst/>
                <a:latin typeface="Times New Roman" panose="02020603050405020304" pitchFamily="18" charset="0"/>
                <a:cs typeface="Times New Roman" panose="02020603050405020304" pitchFamily="18" charset="0"/>
              </a:rPr>
              <a:t> cho trước</a:t>
            </a:r>
            <a:endParaRPr lang="vi-VN">
              <a:effectLst/>
              <a:latin typeface="Times New Roman" panose="02020603050405020304" pitchFamily="18" charset="0"/>
              <a:cs typeface="Times New Roman" panose="02020603050405020304" pitchFamily="18" charset="0"/>
            </a:endParaRPr>
          </a:p>
          <a:p>
            <a:pPr algn="l" rtl="0"/>
            <a:endParaRPr lang="en-US" sz="240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B928FB-890E-C61A-A07B-AF41AF3933FC}"/>
              </a:ext>
            </a:extLst>
          </p:cNvPr>
          <p:cNvPicPr>
            <a:picLocks noChangeAspect="1"/>
          </p:cNvPicPr>
          <p:nvPr/>
        </p:nvPicPr>
        <p:blipFill>
          <a:blip r:embed="rId2"/>
          <a:stretch>
            <a:fillRect/>
          </a:stretch>
        </p:blipFill>
        <p:spPr>
          <a:xfrm>
            <a:off x="4298708" y="1836343"/>
            <a:ext cx="3594584" cy="2995488"/>
          </a:xfrm>
          <a:prstGeom prst="rect">
            <a:avLst/>
          </a:prstGeom>
        </p:spPr>
      </p:pic>
      <p:sp>
        <p:nvSpPr>
          <p:cNvPr id="6" name="TextBox 5">
            <a:extLst>
              <a:ext uri="{FF2B5EF4-FFF2-40B4-BE49-F238E27FC236}">
                <a16:creationId xmlns:a16="http://schemas.microsoft.com/office/drawing/2014/main" id="{CC507F4E-B74A-07F0-839C-7185F975C7FC}"/>
              </a:ext>
            </a:extLst>
          </p:cNvPr>
          <p:cNvSpPr txBox="1"/>
          <p:nvPr/>
        </p:nvSpPr>
        <p:spPr>
          <a:xfrm>
            <a:off x="1602204" y="5065614"/>
            <a:ext cx="8615632" cy="1015663"/>
          </a:xfrm>
          <a:prstGeom prst="rect">
            <a:avLst/>
          </a:prstGeom>
          <a:noFill/>
        </p:spPr>
        <p:txBody>
          <a:bodyPr wrap="square">
            <a:spAutoFit/>
          </a:bodyPr>
          <a:lstStyle/>
          <a:p>
            <a:pPr algn="l" rtl="0"/>
            <a:r>
              <a:rPr lang="en-US" sz="2000">
                <a:latin typeface="Times New Roman" panose="02020603050405020304" pitchFamily="18" charset="0"/>
                <a:cs typeface="Times New Roman" panose="02020603050405020304" pitchFamily="18" charset="0"/>
              </a:rPr>
              <a:t>Mô hình</a:t>
            </a:r>
            <a:r>
              <a:rPr lang="en-US" sz="2000" b="1" i="0">
                <a:solidFill>
                  <a:srgbClr val="000000"/>
                </a:solidFill>
                <a:effectLst/>
                <a:latin typeface="Times New Roman" panose="02020603050405020304" pitchFamily="18" charset="0"/>
                <a:cs typeface="Times New Roman" panose="02020603050405020304" pitchFamily="18" charset="0"/>
              </a:rPr>
              <a:t> Multi Clustered Federated Learning</a:t>
            </a:r>
            <a:r>
              <a:rPr lang="en-US" sz="2000">
                <a:latin typeface="Times New Roman" panose="02020603050405020304" pitchFamily="18" charset="0"/>
                <a:cs typeface="Times New Roman" panose="02020603050405020304" pitchFamily="18" charset="0"/>
              </a:rPr>
              <a:t> bao gồm có 2 giai đoạn:</a:t>
            </a:r>
          </a:p>
          <a:p>
            <a:pPr lvl="1"/>
            <a:r>
              <a:rPr lang="en-US" sz="2000" b="1">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Pre-clustering Stage</a:t>
            </a:r>
            <a:endParaRPr lang="en-US" sz="2000">
              <a:effectLst/>
              <a:latin typeface="Times New Roman" panose="02020603050405020304" pitchFamily="18" charset="0"/>
              <a:cs typeface="Times New Roman" panose="02020603050405020304" pitchFamily="18" charset="0"/>
            </a:endParaRPr>
          </a:p>
          <a:p>
            <a:pPr lvl="1"/>
            <a:r>
              <a:rPr lang="en-US" sz="2000">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Training Stage </a:t>
            </a:r>
            <a:endParaRPr lang="en-US" sz="2000"/>
          </a:p>
        </p:txBody>
      </p:sp>
    </p:spTree>
    <p:extLst>
      <p:ext uri="{BB962C8B-B14F-4D97-AF65-F5344CB8AC3E}">
        <p14:creationId xmlns:p14="http://schemas.microsoft.com/office/powerpoint/2010/main" val="944757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446930" y="846537"/>
            <a:ext cx="8987590" cy="1077218"/>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endParaRPr lang="en-US" sz="2400" b="1">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Xây dựng k cụm và phân chia clients vào k cụm này dựa trên thời gian đào tạo cục bộ 1 vòng toàn cầu của mỗi client, được tính theo công thức sau:</a:t>
            </a:r>
          </a:p>
        </p:txBody>
      </p:sp>
      <p:graphicFrame>
        <p:nvGraphicFramePr>
          <p:cNvPr id="2" name="Table 1">
            <a:extLst>
              <a:ext uri="{FF2B5EF4-FFF2-40B4-BE49-F238E27FC236}">
                <a16:creationId xmlns:a16="http://schemas.microsoft.com/office/drawing/2014/main" id="{780F3504-81E0-A1CA-2CF2-CEF3CEB3F270}"/>
              </a:ext>
            </a:extLst>
          </p:cNvPr>
          <p:cNvGraphicFramePr>
            <a:graphicFrameLocks noGrp="1"/>
          </p:cNvGraphicFramePr>
          <p:nvPr>
            <p:extLst>
              <p:ext uri="{D42A27DB-BD31-4B8C-83A1-F6EECF244321}">
                <p14:modId xmlns:p14="http://schemas.microsoft.com/office/powerpoint/2010/main" val="1170952438"/>
              </p:ext>
            </p:extLst>
          </p:nvPr>
        </p:nvGraphicFramePr>
        <p:xfrm>
          <a:off x="1446930" y="1923755"/>
          <a:ext cx="8987589" cy="1310640"/>
        </p:xfrm>
        <a:graphic>
          <a:graphicData uri="http://schemas.openxmlformats.org/drawingml/2006/table">
            <a:tbl>
              <a:tblPr firstRow="1" bandRow="1">
                <a:tableStyleId>{5C22544A-7EE6-4342-B048-85BDC9FD1C3A}</a:tableStyleId>
              </a:tblPr>
              <a:tblGrid>
                <a:gridCol w="2607485">
                  <a:extLst>
                    <a:ext uri="{9D8B030D-6E8A-4147-A177-3AD203B41FA5}">
                      <a16:colId xmlns:a16="http://schemas.microsoft.com/office/drawing/2014/main" val="1766304231"/>
                    </a:ext>
                  </a:extLst>
                </a:gridCol>
                <a:gridCol w="6380104">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a:t>
                      </a:r>
                      <a:r>
                        <a:rPr lang="en-US" sz="1600" b="0" i="0">
                          <a:solidFill>
                            <a:schemeClr val="tx1"/>
                          </a:solidFill>
                          <a:effectLst/>
                          <a:latin typeface="Times New Roman" panose="02020603050405020304" pitchFamily="18" charset="0"/>
                          <a:cs typeface="Times New Roman" panose="02020603050405020304" pitchFamily="18" charset="0"/>
                        </a:rPr>
                        <a:t> là </a:t>
                      </a:r>
                      <a:r>
                        <a:rPr lang="vi-VN" sz="1600" b="0" i="0">
                          <a:solidFill>
                            <a:schemeClr val="tx1"/>
                          </a:solidFill>
                          <a:effectLst/>
                          <a:latin typeface="Times New Roman" panose="02020603050405020304" pitchFamily="18" charset="0"/>
                          <a:cs typeface="Times New Roman" panose="02020603050405020304" pitchFamily="18" charset="0"/>
                        </a:rPr>
                        <a:t>kích thước dữ liệu cho một vòng đào tạo cục bộ</a:t>
                      </a:r>
                      <a:endParaRPr lang="en-US" sz="1600" b="0" i="0">
                        <a:solidFill>
                          <a:schemeClr val="tx1"/>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fi</a:t>
                      </a:r>
                      <a:r>
                        <a:rPr lang="vi-VN" sz="1600" b="0" i="0">
                          <a:solidFill>
                            <a:schemeClr val="tx1"/>
                          </a:solidFill>
                          <a:effectLst/>
                          <a:latin typeface="Times New Roman" panose="02020603050405020304" pitchFamily="18" charset="0"/>
                          <a:cs typeface="Times New Roman" panose="02020603050405020304" pitchFamily="18" charset="0"/>
                        </a:rPr>
                        <a:t> đại diện cho khả năng tính toán (</a:t>
                      </a:r>
                      <a:r>
                        <a:rPr lang="en-US" sz="1600" b="0" i="0">
                          <a:solidFill>
                            <a:schemeClr val="tx1"/>
                          </a:solidFill>
                          <a:effectLst/>
                          <a:latin typeface="Times New Roman" panose="02020603050405020304" pitchFamily="18" charset="0"/>
                          <a:cs typeface="Times New Roman" panose="02020603050405020304" pitchFamily="18" charset="0"/>
                        </a:rPr>
                        <a:t>tần </a:t>
                      </a:r>
                      <a:r>
                        <a:rPr lang="vi-VN" sz="1600" b="0" i="0">
                          <a:solidFill>
                            <a:schemeClr val="tx1"/>
                          </a:solidFill>
                          <a:effectLst/>
                          <a:latin typeface="Times New Roman" panose="02020603050405020304" pitchFamily="18" charset="0"/>
                          <a:cs typeface="Times New Roman" panose="02020603050405020304" pitchFamily="18" charset="0"/>
                        </a:rPr>
                        <a:t>số CPU) </a:t>
                      </a:r>
                      <a:r>
                        <a:rPr lang="en-US" sz="1600" b="0" i="0">
                          <a:solidFill>
                            <a:schemeClr val="tx1"/>
                          </a:solidFill>
                          <a:effectLst/>
                          <a:latin typeface="Times New Roman" panose="02020603050405020304" pitchFamily="18" charset="0"/>
                          <a:cs typeface="Times New Roman" panose="02020603050405020304" pitchFamily="18" charset="0"/>
                        </a:rPr>
                        <a:t>của client i</a:t>
                      </a: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Ui </a:t>
                      </a:r>
                      <a:r>
                        <a:rPr lang="vi-VN" sz="1600" b="0" i="0">
                          <a:solidFill>
                            <a:schemeClr val="tx1"/>
                          </a:solidFill>
                          <a:effectLst/>
                          <a:latin typeface="Times New Roman" panose="02020603050405020304" pitchFamily="18" charset="0"/>
                          <a:cs typeface="Times New Roman" panose="02020603050405020304" pitchFamily="18" charset="0"/>
                        </a:rPr>
                        <a:t>là số chu kỳ CPU cần để đào tạo một mẫu dữ liệu</a:t>
                      </a:r>
                      <a:r>
                        <a:rPr lang="en-US" sz="1600" b="0" i="0">
                          <a:solidFill>
                            <a:schemeClr val="tx1"/>
                          </a:solidFill>
                          <a:effectLst/>
                          <a:latin typeface="Times New Roman" panose="02020603050405020304" pitchFamily="18" charset="0"/>
                          <a:cs typeface="Times New Roman" panose="02020603050405020304" pitchFamily="18" charset="0"/>
                        </a:rPr>
                        <a:t> của client I</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Delta i </a:t>
                      </a:r>
                      <a:r>
                        <a:rPr lang="en-US" sz="1600" b="0" i="0">
                          <a:solidFill>
                            <a:schemeClr val="tx1"/>
                          </a:solidFill>
                          <a:effectLst/>
                          <a:latin typeface="Times New Roman" panose="02020603050405020304" pitchFamily="18" charset="0"/>
                          <a:cs typeface="Times New Roman" panose="02020603050405020304" pitchFamily="18" charset="0"/>
                        </a:rPr>
                        <a:t>là số vòng lặp cục bộ của client i</a:t>
                      </a:r>
                    </a:p>
                  </a:txBody>
                  <a:tcPr>
                    <a:solidFill>
                      <a:schemeClr val="bg1"/>
                    </a:solidFill>
                  </a:tcPr>
                </a:tc>
                <a:extLst>
                  <a:ext uri="{0D108BD9-81ED-4DB2-BD59-A6C34878D82A}">
                    <a16:rowId xmlns:a16="http://schemas.microsoft.com/office/drawing/2014/main" val="3389841889"/>
                  </a:ext>
                </a:extLst>
              </a:tr>
            </a:tbl>
          </a:graphicData>
        </a:graphic>
      </p:graphicFrame>
      <p:pic>
        <p:nvPicPr>
          <p:cNvPr id="6" name="Picture 5">
            <a:extLst>
              <a:ext uri="{FF2B5EF4-FFF2-40B4-BE49-F238E27FC236}">
                <a16:creationId xmlns:a16="http://schemas.microsoft.com/office/drawing/2014/main" id="{56D2E1C3-C52A-E920-DD62-40D01DE746BD}"/>
              </a:ext>
            </a:extLst>
          </p:cNvPr>
          <p:cNvPicPr>
            <a:picLocks noChangeAspect="1"/>
          </p:cNvPicPr>
          <p:nvPr/>
        </p:nvPicPr>
        <p:blipFill>
          <a:blip r:embed="rId2"/>
          <a:stretch>
            <a:fillRect/>
          </a:stretch>
        </p:blipFill>
        <p:spPr>
          <a:xfrm>
            <a:off x="1906751" y="2576181"/>
            <a:ext cx="1971950" cy="523948"/>
          </a:xfrm>
          <a:prstGeom prst="rect">
            <a:avLst/>
          </a:prstGeom>
        </p:spPr>
      </p:pic>
      <p:graphicFrame>
        <p:nvGraphicFramePr>
          <p:cNvPr id="5" name="Table 4">
            <a:extLst>
              <a:ext uri="{FF2B5EF4-FFF2-40B4-BE49-F238E27FC236}">
                <a16:creationId xmlns:a16="http://schemas.microsoft.com/office/drawing/2014/main" id="{436A6F49-EEA7-257D-1420-7699F63208B5}"/>
              </a:ext>
            </a:extLst>
          </p:cNvPr>
          <p:cNvGraphicFramePr>
            <a:graphicFrameLocks noGrp="1"/>
          </p:cNvGraphicFramePr>
          <p:nvPr>
            <p:extLst>
              <p:ext uri="{D42A27DB-BD31-4B8C-83A1-F6EECF244321}">
                <p14:modId xmlns:p14="http://schemas.microsoft.com/office/powerpoint/2010/main" val="1453914443"/>
              </p:ext>
            </p:extLst>
          </p:nvPr>
        </p:nvGraphicFramePr>
        <p:xfrm>
          <a:off x="1446929" y="3646755"/>
          <a:ext cx="8987590" cy="1798320"/>
        </p:xfrm>
        <a:graphic>
          <a:graphicData uri="http://schemas.openxmlformats.org/drawingml/2006/table">
            <a:tbl>
              <a:tblPr firstRow="1" bandRow="1">
                <a:tableStyleId>{5C22544A-7EE6-4342-B048-85BDC9FD1C3A}</a:tableStyleId>
              </a:tblPr>
              <a:tblGrid>
                <a:gridCol w="2598860">
                  <a:extLst>
                    <a:ext uri="{9D8B030D-6E8A-4147-A177-3AD203B41FA5}">
                      <a16:colId xmlns:a16="http://schemas.microsoft.com/office/drawing/2014/main" val="1766304231"/>
                    </a:ext>
                  </a:extLst>
                </a:gridCol>
                <a:gridCol w="6388730">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Dv</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M </a:t>
                      </a:r>
                      <a:r>
                        <a:rPr lang="en-US" sz="1600" b="0" i="0">
                          <a:solidFill>
                            <a:schemeClr val="tx1"/>
                          </a:solidFill>
                          <a:effectLst/>
                          <a:latin typeface="Times New Roman" panose="02020603050405020304" pitchFamily="18" charset="0"/>
                          <a:cs typeface="Times New Roman" panose="02020603050405020304" pitchFamily="18" charset="0"/>
                        </a:rPr>
                        <a:t>là kích thước dữ liệu mà client tải lên (kích thước mô hình)</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Bi</a:t>
                      </a:r>
                      <a:r>
                        <a:rPr lang="en-US" sz="1600" b="0" i="0">
                          <a:solidFill>
                            <a:schemeClr val="tx1"/>
                          </a:solidFill>
                          <a:effectLst/>
                          <a:latin typeface="Times New Roman" panose="02020603050405020304" pitchFamily="18" charset="0"/>
                          <a:cs typeface="Times New Roman" panose="02020603050405020304" pitchFamily="18" charset="0"/>
                        </a:rPr>
                        <a:t> là băng thông chuyền </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gi</a:t>
                      </a:r>
                      <a:r>
                        <a:rPr lang="en-US" sz="1600" b="0" i="0">
                          <a:solidFill>
                            <a:schemeClr val="tx1"/>
                          </a:solidFill>
                          <a:effectLst/>
                          <a:latin typeface="Times New Roman" panose="02020603050405020304" pitchFamily="18" charset="0"/>
                          <a:cs typeface="Times New Roman" panose="02020603050405020304" pitchFamily="18" charset="0"/>
                        </a:rPr>
                        <a:t> là channel gain, được tính như sau</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pi </a:t>
                      </a:r>
                      <a:r>
                        <a:rPr lang="en-US" sz="1600" b="0" i="0">
                          <a:solidFill>
                            <a:schemeClr val="tx1"/>
                          </a:solidFill>
                          <a:effectLst/>
                          <a:latin typeface="Times New Roman" panose="02020603050405020304" pitchFamily="18" charset="0"/>
                          <a:cs typeface="Times New Roman" panose="02020603050405020304" pitchFamily="18" charset="0"/>
                        </a:rPr>
                        <a:t>là công suất phát</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N0</a:t>
                      </a:r>
                      <a:r>
                        <a:rPr lang="en-US" sz="1600" b="0" i="0">
                          <a:solidFill>
                            <a:schemeClr val="tx1"/>
                          </a:solidFill>
                          <a:effectLst/>
                          <a:latin typeface="Times New Roman" panose="02020603050405020304" pitchFamily="18" charset="0"/>
                          <a:cs typeface="Times New Roman" panose="02020603050405020304" pitchFamily="18" charset="0"/>
                        </a:rPr>
                        <a:t> là công suất nhiễu nền</a:t>
                      </a:r>
                    </a:p>
                  </a:txBody>
                  <a:tcPr>
                    <a:solidFill>
                      <a:schemeClr val="bg1"/>
                    </a:solidFill>
                  </a:tcPr>
                </a:tc>
                <a:extLst>
                  <a:ext uri="{0D108BD9-81ED-4DB2-BD59-A6C34878D82A}">
                    <a16:rowId xmlns:a16="http://schemas.microsoft.com/office/drawing/2014/main" val="3389841889"/>
                  </a:ext>
                </a:extLst>
              </a:tr>
            </a:tbl>
          </a:graphicData>
        </a:graphic>
      </p:graphicFrame>
      <p:pic>
        <p:nvPicPr>
          <p:cNvPr id="8" name="Picture 7">
            <a:extLst>
              <a:ext uri="{FF2B5EF4-FFF2-40B4-BE49-F238E27FC236}">
                <a16:creationId xmlns:a16="http://schemas.microsoft.com/office/drawing/2014/main" id="{52AC4B9F-5BF8-C143-F5C9-CCF6B6ACDE34}"/>
              </a:ext>
            </a:extLst>
          </p:cNvPr>
          <p:cNvPicPr>
            <a:picLocks noChangeAspect="1"/>
          </p:cNvPicPr>
          <p:nvPr/>
        </p:nvPicPr>
        <p:blipFill>
          <a:blip r:embed="rId3"/>
          <a:stretch>
            <a:fillRect/>
          </a:stretch>
        </p:blipFill>
        <p:spPr>
          <a:xfrm>
            <a:off x="1906751" y="4171547"/>
            <a:ext cx="1400370" cy="504895"/>
          </a:xfrm>
          <a:prstGeom prst="rect">
            <a:avLst/>
          </a:prstGeom>
        </p:spPr>
      </p:pic>
      <p:pic>
        <p:nvPicPr>
          <p:cNvPr id="10" name="Picture 9">
            <a:extLst>
              <a:ext uri="{FF2B5EF4-FFF2-40B4-BE49-F238E27FC236}">
                <a16:creationId xmlns:a16="http://schemas.microsoft.com/office/drawing/2014/main" id="{A6AC7085-E0B5-9893-B92D-6EB0E4223F92}"/>
              </a:ext>
            </a:extLst>
          </p:cNvPr>
          <p:cNvPicPr>
            <a:picLocks noChangeAspect="1"/>
          </p:cNvPicPr>
          <p:nvPr/>
        </p:nvPicPr>
        <p:blipFill>
          <a:blip r:embed="rId4"/>
          <a:stretch>
            <a:fillRect/>
          </a:stretch>
        </p:blipFill>
        <p:spPr>
          <a:xfrm>
            <a:off x="5329628" y="3921072"/>
            <a:ext cx="2081591" cy="299229"/>
          </a:xfrm>
          <a:prstGeom prst="rect">
            <a:avLst/>
          </a:prstGeom>
        </p:spPr>
      </p:pic>
      <p:sp>
        <p:nvSpPr>
          <p:cNvPr id="11" name="TextBox 10">
            <a:extLst>
              <a:ext uri="{FF2B5EF4-FFF2-40B4-BE49-F238E27FC236}">
                <a16:creationId xmlns:a16="http://schemas.microsoft.com/office/drawing/2014/main" id="{99801944-B2E3-1428-4D33-D5BFCC80CCB0}"/>
              </a:ext>
            </a:extLst>
          </p:cNvPr>
          <p:cNvSpPr txBox="1"/>
          <p:nvPr/>
        </p:nvSpPr>
        <p:spPr>
          <a:xfrm>
            <a:off x="2606936" y="5935682"/>
            <a:ext cx="7297634" cy="369332"/>
          </a:xfrm>
          <a:prstGeom prst="rect">
            <a:avLst/>
          </a:prstGeom>
          <a:noFill/>
        </p:spPr>
        <p:txBody>
          <a:bodyPr wrap="square" rtlCol="0">
            <a:spAutoFit/>
          </a:bodyPr>
          <a:lstStyle/>
          <a:p>
            <a:r>
              <a:rPr lang="en-US"/>
              <a:t>Thời gian cho một vòng tổng hợp cho mỗi client</a:t>
            </a:r>
          </a:p>
        </p:txBody>
      </p:sp>
      <p:pic>
        <p:nvPicPr>
          <p:cNvPr id="13" name="Picture 12">
            <a:extLst>
              <a:ext uri="{FF2B5EF4-FFF2-40B4-BE49-F238E27FC236}">
                <a16:creationId xmlns:a16="http://schemas.microsoft.com/office/drawing/2014/main" id="{D2F2E7BF-F316-722C-9D7C-A6443274669B}"/>
              </a:ext>
            </a:extLst>
          </p:cNvPr>
          <p:cNvPicPr>
            <a:picLocks noChangeAspect="1"/>
          </p:cNvPicPr>
          <p:nvPr/>
        </p:nvPicPr>
        <p:blipFill>
          <a:blip r:embed="rId5"/>
          <a:stretch>
            <a:fillRect/>
          </a:stretch>
        </p:blipFill>
        <p:spPr>
          <a:xfrm>
            <a:off x="7167132" y="5958713"/>
            <a:ext cx="1888544" cy="300963"/>
          </a:xfrm>
          <a:prstGeom prst="rect">
            <a:avLst/>
          </a:prstGeom>
        </p:spPr>
      </p:pic>
      <p:pic>
        <p:nvPicPr>
          <p:cNvPr id="9" name="Picture 8">
            <a:extLst>
              <a:ext uri="{FF2B5EF4-FFF2-40B4-BE49-F238E27FC236}">
                <a16:creationId xmlns:a16="http://schemas.microsoft.com/office/drawing/2014/main" id="{5A17E0B9-7744-0A71-D936-45E4BE64538A}"/>
              </a:ext>
            </a:extLst>
          </p:cNvPr>
          <p:cNvPicPr>
            <a:picLocks noChangeAspect="1"/>
          </p:cNvPicPr>
          <p:nvPr/>
        </p:nvPicPr>
        <p:blipFill>
          <a:blip r:embed="rId6"/>
          <a:stretch>
            <a:fillRect/>
          </a:stretch>
        </p:blipFill>
        <p:spPr>
          <a:xfrm>
            <a:off x="7983964" y="4658154"/>
            <a:ext cx="2143424" cy="257211"/>
          </a:xfrm>
          <a:prstGeom prst="rect">
            <a:avLst/>
          </a:prstGeom>
        </p:spPr>
      </p:pic>
    </p:spTree>
    <p:extLst>
      <p:ext uri="{BB962C8B-B14F-4D97-AF65-F5344CB8AC3E}">
        <p14:creationId xmlns:p14="http://schemas.microsoft.com/office/powerpoint/2010/main" val="1691206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602205" y="1059120"/>
            <a:ext cx="8987590" cy="113877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p>
          <a:p>
            <a:endParaRPr lang="vi-VN" sz="2000">
              <a:effectLst/>
              <a:latin typeface="Times New Roman" panose="02020603050405020304" pitchFamily="18" charset="0"/>
              <a:cs typeface="Times New Roman" panose="02020603050405020304" pitchFamily="18" charset="0"/>
            </a:endParaRPr>
          </a:p>
          <a:p>
            <a:pPr algn="l" rtl="0"/>
            <a:endParaRPr lang="en-US" sz="240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6AF7944-13B0-9BAD-3BA0-90AA3DD1C0C9}"/>
              </a:ext>
            </a:extLst>
          </p:cNvPr>
          <p:cNvSpPr txBox="1"/>
          <p:nvPr/>
        </p:nvSpPr>
        <p:spPr>
          <a:xfrm>
            <a:off x="1602206" y="1551562"/>
            <a:ext cx="3159576" cy="2031325"/>
          </a:xfrm>
          <a:prstGeom prst="rect">
            <a:avLst/>
          </a:prstGeom>
          <a:noFill/>
        </p:spPr>
        <p:txBody>
          <a:bodyPr wrap="square">
            <a:spAutoFit/>
          </a:bodyPr>
          <a:lstStyle/>
          <a:p>
            <a:pPr algn="l" rtl="0"/>
            <a:r>
              <a:rPr lang="en-US" b="0" i="0">
                <a:effectLst/>
              </a:rPr>
              <a:t>→ Sử dụng một thuật toán phân cụm dựa trên Kmeans để giải quyết vấn đề</a:t>
            </a:r>
          </a:p>
          <a:p>
            <a:pPr algn="l" rtl="0"/>
            <a:endParaRPr lang="en-US"/>
          </a:p>
          <a:p>
            <a:pPr algn="l" rtl="0"/>
            <a:r>
              <a:rPr lang="en-US">
                <a:effectLst/>
              </a:rPr>
              <a:t>Các cụm được quyết định dựa trên thời gian tổng hợp cho mỗi client</a:t>
            </a:r>
          </a:p>
        </p:txBody>
      </p:sp>
      <p:pic>
        <p:nvPicPr>
          <p:cNvPr id="7" name="Picture 6">
            <a:extLst>
              <a:ext uri="{FF2B5EF4-FFF2-40B4-BE49-F238E27FC236}">
                <a16:creationId xmlns:a16="http://schemas.microsoft.com/office/drawing/2014/main" id="{33CB1F0B-D721-AF64-E12D-9182AC7D2C39}"/>
              </a:ext>
            </a:extLst>
          </p:cNvPr>
          <p:cNvPicPr>
            <a:picLocks noChangeAspect="1"/>
          </p:cNvPicPr>
          <p:nvPr/>
        </p:nvPicPr>
        <p:blipFill>
          <a:blip r:embed="rId2"/>
          <a:stretch>
            <a:fillRect/>
          </a:stretch>
        </p:blipFill>
        <p:spPr>
          <a:xfrm>
            <a:off x="5375114" y="1153126"/>
            <a:ext cx="5490727" cy="4859522"/>
          </a:xfrm>
          <a:prstGeom prst="rect">
            <a:avLst/>
          </a:prstGeom>
        </p:spPr>
      </p:pic>
    </p:spTree>
    <p:extLst>
      <p:ext uri="{BB962C8B-B14F-4D97-AF65-F5344CB8AC3E}">
        <p14:creationId xmlns:p14="http://schemas.microsoft.com/office/powerpoint/2010/main" val="79724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a:t>
            </a:r>
            <a:r>
              <a:rPr lang="en-US" sz="2400" b="1" i="0">
                <a:solidFill>
                  <a:srgbClr val="000000"/>
                </a:solidFill>
                <a:effectLst/>
                <a:latin typeface="Times New Roman" panose="02020603050405020304" pitchFamily="18" charset="0"/>
                <a:cs typeface="Times New Roman" panose="02020603050405020304" pitchFamily="18" charset="0"/>
              </a:rPr>
              <a:t>achine learning truyền thống</a:t>
            </a:r>
          </a:p>
        </p:txBody>
      </p:sp>
      <p:pic>
        <p:nvPicPr>
          <p:cNvPr id="1026" name="Picture 2" descr="Train model using data">
            <a:extLst>
              <a:ext uri="{FF2B5EF4-FFF2-40B4-BE49-F238E27FC236}">
                <a16:creationId xmlns:a16="http://schemas.microsoft.com/office/drawing/2014/main" id="{74286217-5728-2BE2-B9DB-E61D992C6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659" y="2033047"/>
            <a:ext cx="5690681" cy="1836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79EF8B6-40F1-3AEC-7A29-316D927EA152}"/>
              </a:ext>
            </a:extLst>
          </p:cNvPr>
          <p:cNvSpPr txBox="1"/>
          <p:nvPr/>
        </p:nvSpPr>
        <p:spPr>
          <a:xfrm>
            <a:off x="4241260" y="4387174"/>
            <a:ext cx="3570051" cy="923330"/>
          </a:xfrm>
          <a:prstGeom prst="rect">
            <a:avLst/>
          </a:prstGeom>
          <a:noFill/>
        </p:spPr>
        <p:txBody>
          <a:bodyPr wrap="square" rtlCol="0">
            <a:spAutoFit/>
          </a:bodyPr>
          <a:lstStyle/>
          <a:p>
            <a:r>
              <a:rPr lang="en-US"/>
              <a:t>Học máy truyền thống thường bao gồm một mô hình và một tập dữ liệu</a:t>
            </a:r>
          </a:p>
        </p:txBody>
      </p:sp>
    </p:spTree>
    <p:extLst>
      <p:ext uri="{BB962C8B-B14F-4D97-AF65-F5344CB8AC3E}">
        <p14:creationId xmlns:p14="http://schemas.microsoft.com/office/powerpoint/2010/main" val="95713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602205" y="1059120"/>
            <a:ext cx="8987590" cy="298543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r>
              <a:rPr lang="en-US" sz="2000">
                <a:latin typeface="Times New Roman" panose="02020603050405020304" pitchFamily="18" charset="0"/>
                <a:cs typeface="Times New Roman" panose="02020603050405020304" pitchFamily="18" charset="0"/>
              </a:rPr>
              <a:t>Ở giai đoạn này máy chủ cần thực hiện việc chọn các máy sẽ tham gia vào quá trình huấn luyện ở vòng lặp toàn cầu thứ i</a:t>
            </a:r>
          </a:p>
          <a:p>
            <a:endParaRPr lang="en-US" sz="2000">
              <a:effectLst/>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Giống ở Pre Clustering stage, ở giai đoạn này chúng ta cũng cần tính toán thời gian truyền thông từ cluster head lên máy chủ server</a:t>
            </a:r>
          </a:p>
          <a:p>
            <a:endParaRPr lang="en-US" sz="2000">
              <a:latin typeface="Times New Roman" panose="02020603050405020304" pitchFamily="18" charset="0"/>
              <a:cs typeface="Times New Roman" panose="02020603050405020304" pitchFamily="18" charset="0"/>
            </a:endParaRPr>
          </a:p>
          <a:p>
            <a:pPr lvl="6"/>
            <a:r>
              <a:rPr lang="en-US" sz="2000">
                <a:latin typeface="Times New Roman" panose="02020603050405020304" pitchFamily="18" charset="0"/>
                <a:cs typeface="Times New Roman" panose="02020603050405020304" pitchFamily="18" charset="0"/>
              </a:rPr>
              <a:t>               </a:t>
            </a:r>
            <a:endParaRPr lang="vi-VN" sz="2000">
              <a:effectLst/>
              <a:latin typeface="Times New Roman" panose="02020603050405020304" pitchFamily="18" charset="0"/>
              <a:cs typeface="Times New Roman" panose="02020603050405020304" pitchFamily="18" charset="0"/>
            </a:endParaRPr>
          </a:p>
          <a:p>
            <a:pPr algn="l" rtl="0"/>
            <a:r>
              <a:rPr lang="en-US" sz="2000">
                <a:effectLst/>
                <a:latin typeface="Times New Roman" panose="02020603050405020304" pitchFamily="18" charset="0"/>
                <a:cs typeface="Times New Roman" panose="02020603050405020304" pitchFamily="18" charset="0"/>
              </a:rPr>
              <a:t>Khi đó thời gian của giai đoạn này sẽ là Tc:</a:t>
            </a:r>
          </a:p>
        </p:txBody>
      </p:sp>
      <p:pic>
        <p:nvPicPr>
          <p:cNvPr id="5" name="Picture 4">
            <a:extLst>
              <a:ext uri="{FF2B5EF4-FFF2-40B4-BE49-F238E27FC236}">
                <a16:creationId xmlns:a16="http://schemas.microsoft.com/office/drawing/2014/main" id="{B44FF442-DEBE-F07B-39B9-0DE5CEB37469}"/>
              </a:ext>
            </a:extLst>
          </p:cNvPr>
          <p:cNvPicPr>
            <a:picLocks noChangeAspect="1"/>
          </p:cNvPicPr>
          <p:nvPr/>
        </p:nvPicPr>
        <p:blipFill rotWithShape="1">
          <a:blip r:embed="rId2"/>
          <a:srcRect b="6370"/>
          <a:stretch/>
        </p:blipFill>
        <p:spPr>
          <a:xfrm>
            <a:off x="3917472" y="3086279"/>
            <a:ext cx="1430976" cy="469366"/>
          </a:xfrm>
          <a:prstGeom prst="rect">
            <a:avLst/>
          </a:prstGeom>
        </p:spPr>
      </p:pic>
      <p:pic>
        <p:nvPicPr>
          <p:cNvPr id="8" name="Picture 7">
            <a:extLst>
              <a:ext uri="{FF2B5EF4-FFF2-40B4-BE49-F238E27FC236}">
                <a16:creationId xmlns:a16="http://schemas.microsoft.com/office/drawing/2014/main" id="{17EC6115-7774-5481-2C6F-E940366224EC}"/>
              </a:ext>
            </a:extLst>
          </p:cNvPr>
          <p:cNvPicPr>
            <a:picLocks noChangeAspect="1"/>
          </p:cNvPicPr>
          <p:nvPr/>
        </p:nvPicPr>
        <p:blipFill>
          <a:blip r:embed="rId3"/>
          <a:stretch>
            <a:fillRect/>
          </a:stretch>
        </p:blipFill>
        <p:spPr>
          <a:xfrm>
            <a:off x="3825087" y="3949469"/>
            <a:ext cx="4541826" cy="723591"/>
          </a:xfrm>
          <a:prstGeom prst="rect">
            <a:avLst/>
          </a:prstGeom>
        </p:spPr>
      </p:pic>
    </p:spTree>
    <p:extLst>
      <p:ext uri="{BB962C8B-B14F-4D97-AF65-F5344CB8AC3E}">
        <p14:creationId xmlns:p14="http://schemas.microsoft.com/office/powerpoint/2010/main" val="3734839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602205" y="1059120"/>
            <a:ext cx="8987590" cy="298543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r>
              <a:rPr lang="en-US" sz="2000">
                <a:latin typeface="Times New Roman" panose="02020603050405020304" pitchFamily="18" charset="0"/>
                <a:cs typeface="Times New Roman" panose="02020603050405020304" pitchFamily="18" charset="0"/>
              </a:rPr>
              <a:t>Ở giai đoạn này máy chủ cần thực hiện việc chọn các máy sẽ tham gia vào quá trình huấn luyện ở vòng lặp toàn cầu thứ i</a:t>
            </a:r>
          </a:p>
          <a:p>
            <a:endParaRPr lang="en-US" sz="2000">
              <a:effectLst/>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Giống ở Pre Clustering stage, ở giai đoạn này chúng ta cũng cần tính toán thời gian truyền thông từ cluster head lên máy chủ server</a:t>
            </a:r>
          </a:p>
          <a:p>
            <a:endParaRPr lang="en-US" sz="2000">
              <a:latin typeface="Times New Roman" panose="02020603050405020304" pitchFamily="18" charset="0"/>
              <a:cs typeface="Times New Roman" panose="02020603050405020304" pitchFamily="18" charset="0"/>
            </a:endParaRPr>
          </a:p>
          <a:p>
            <a:pPr lvl="6"/>
            <a:r>
              <a:rPr lang="en-US" sz="2000">
                <a:latin typeface="Times New Roman" panose="02020603050405020304" pitchFamily="18" charset="0"/>
                <a:cs typeface="Times New Roman" panose="02020603050405020304" pitchFamily="18" charset="0"/>
              </a:rPr>
              <a:t> </a:t>
            </a:r>
            <a:endParaRPr lang="vi-VN" sz="2000">
              <a:effectLst/>
              <a:latin typeface="Times New Roman" panose="02020603050405020304" pitchFamily="18" charset="0"/>
              <a:cs typeface="Times New Roman" panose="02020603050405020304" pitchFamily="18" charset="0"/>
            </a:endParaRPr>
          </a:p>
          <a:p>
            <a:pPr algn="l" rtl="0"/>
            <a:r>
              <a:rPr lang="en-US" sz="2000">
                <a:effectLst/>
                <a:latin typeface="Times New Roman" panose="02020603050405020304" pitchFamily="18" charset="0"/>
                <a:cs typeface="Times New Roman" panose="02020603050405020304" pitchFamily="18" charset="0"/>
              </a:rPr>
              <a:t>Khi đó thời gian của giai đoạn này sẽ là Tc:</a:t>
            </a:r>
          </a:p>
        </p:txBody>
      </p:sp>
      <p:pic>
        <p:nvPicPr>
          <p:cNvPr id="5" name="Picture 4">
            <a:extLst>
              <a:ext uri="{FF2B5EF4-FFF2-40B4-BE49-F238E27FC236}">
                <a16:creationId xmlns:a16="http://schemas.microsoft.com/office/drawing/2014/main" id="{B44FF442-DEBE-F07B-39B9-0DE5CEB37469}"/>
              </a:ext>
            </a:extLst>
          </p:cNvPr>
          <p:cNvPicPr>
            <a:picLocks noChangeAspect="1"/>
          </p:cNvPicPr>
          <p:nvPr/>
        </p:nvPicPr>
        <p:blipFill rotWithShape="1">
          <a:blip r:embed="rId2"/>
          <a:srcRect b="6370"/>
          <a:stretch/>
        </p:blipFill>
        <p:spPr>
          <a:xfrm>
            <a:off x="3917472" y="3086279"/>
            <a:ext cx="1430976" cy="469366"/>
          </a:xfrm>
          <a:prstGeom prst="rect">
            <a:avLst/>
          </a:prstGeom>
        </p:spPr>
      </p:pic>
      <p:pic>
        <p:nvPicPr>
          <p:cNvPr id="8" name="Picture 7">
            <a:extLst>
              <a:ext uri="{FF2B5EF4-FFF2-40B4-BE49-F238E27FC236}">
                <a16:creationId xmlns:a16="http://schemas.microsoft.com/office/drawing/2014/main" id="{17EC6115-7774-5481-2C6F-E940366224EC}"/>
              </a:ext>
            </a:extLst>
          </p:cNvPr>
          <p:cNvPicPr>
            <a:picLocks noChangeAspect="1"/>
          </p:cNvPicPr>
          <p:nvPr/>
        </p:nvPicPr>
        <p:blipFill>
          <a:blip r:embed="rId3"/>
          <a:stretch>
            <a:fillRect/>
          </a:stretch>
        </p:blipFill>
        <p:spPr>
          <a:xfrm>
            <a:off x="3825087" y="3949469"/>
            <a:ext cx="4541826" cy="723591"/>
          </a:xfrm>
          <a:prstGeom prst="rect">
            <a:avLst/>
          </a:prstGeom>
        </p:spPr>
      </p:pic>
    </p:spTree>
    <p:extLst>
      <p:ext uri="{BB962C8B-B14F-4D97-AF65-F5344CB8AC3E}">
        <p14:creationId xmlns:p14="http://schemas.microsoft.com/office/powerpoint/2010/main" val="214530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602205" y="1059120"/>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CD4EEDC-01B6-01FF-8AE7-EC6FCA5576CB}"/>
              </a:ext>
            </a:extLst>
          </p:cNvPr>
          <p:cNvSpPr txBox="1"/>
          <p:nvPr/>
        </p:nvSpPr>
        <p:spPr>
          <a:xfrm>
            <a:off x="1420368" y="3172968"/>
            <a:ext cx="2493264" cy="707886"/>
          </a:xfrm>
          <a:prstGeom prst="rect">
            <a:avLst/>
          </a:prstGeom>
          <a:noFill/>
        </p:spPr>
        <p:txBody>
          <a:bodyPr wrap="square">
            <a:spAutoFit/>
          </a:bodyPr>
          <a:lstStyle/>
          <a:p>
            <a:pPr algn="ctr"/>
            <a:r>
              <a:rPr lang="en-US" sz="2000" b="1" err="1">
                <a:solidFill>
                  <a:srgbClr val="000000"/>
                </a:solidFill>
                <a:latin typeface="Times New Roman" panose="02020603050405020304" pitchFamily="18" charset="0"/>
                <a:cs typeface="Times New Roman" panose="02020603050405020304" pitchFamily="18" charset="0"/>
              </a:rPr>
              <a:t>Kĩ</a:t>
            </a:r>
            <a:r>
              <a:rPr lang="en-US" sz="2000" b="1">
                <a:solidFill>
                  <a:srgbClr val="000000"/>
                </a:solidFill>
                <a:latin typeface="Times New Roman" panose="02020603050405020304" pitchFamily="18" charset="0"/>
                <a:cs typeface="Times New Roman" panose="02020603050405020304" pitchFamily="18" charset="0"/>
              </a:rPr>
              <a:t> </a:t>
            </a:r>
            <a:r>
              <a:rPr lang="en-US" sz="2000" b="1" err="1">
                <a:solidFill>
                  <a:srgbClr val="000000"/>
                </a:solidFill>
                <a:latin typeface="Times New Roman" panose="02020603050405020304" pitchFamily="18" charset="0"/>
                <a:cs typeface="Times New Roman" panose="02020603050405020304" pitchFamily="18" charset="0"/>
              </a:rPr>
              <a:t>thuật</a:t>
            </a:r>
            <a:r>
              <a:rPr lang="en-US" sz="2000" b="1">
                <a:solidFill>
                  <a:srgbClr val="000000"/>
                </a:solidFill>
                <a:latin typeface="Times New Roman" panose="02020603050405020304" pitchFamily="18" charset="0"/>
                <a:cs typeface="Times New Roman" panose="02020603050405020304" pitchFamily="18" charset="0"/>
              </a:rPr>
              <a:t> </a:t>
            </a:r>
            <a:r>
              <a:rPr lang="en-US" sz="2000" b="1" err="1">
                <a:solidFill>
                  <a:srgbClr val="000000"/>
                </a:solidFill>
                <a:latin typeface="Times New Roman" panose="02020603050405020304" pitchFamily="18" charset="0"/>
                <a:cs typeface="Times New Roman" panose="02020603050405020304" pitchFamily="18" charset="0"/>
              </a:rPr>
              <a:t>đảm</a:t>
            </a:r>
            <a:r>
              <a:rPr lang="en-US" sz="2000" b="1">
                <a:solidFill>
                  <a:srgbClr val="000000"/>
                </a:solidFill>
                <a:latin typeface="Times New Roman" panose="02020603050405020304" pitchFamily="18" charset="0"/>
                <a:cs typeface="Times New Roman" panose="02020603050405020304" pitchFamily="18" charset="0"/>
              </a:rPr>
              <a:t> </a:t>
            </a:r>
            <a:r>
              <a:rPr lang="en-US" sz="2000" b="1" err="1">
                <a:solidFill>
                  <a:srgbClr val="000000"/>
                </a:solidFill>
                <a:latin typeface="Times New Roman" panose="02020603050405020304" pitchFamily="18" charset="0"/>
                <a:cs typeface="Times New Roman" panose="02020603050405020304" pitchFamily="18" charset="0"/>
              </a:rPr>
              <a:t>bảo</a:t>
            </a:r>
            <a:r>
              <a:rPr lang="en-US" sz="2000" b="1">
                <a:solidFill>
                  <a:srgbClr val="000000"/>
                </a:solidFill>
                <a:latin typeface="Times New Roman" panose="02020603050405020304" pitchFamily="18" charset="0"/>
                <a:cs typeface="Times New Roman" panose="02020603050405020304" pitchFamily="18" charset="0"/>
              </a:rPr>
              <a:t> </a:t>
            </a:r>
            <a:r>
              <a:rPr lang="en-US" sz="2000" b="1" err="1">
                <a:solidFill>
                  <a:srgbClr val="000000"/>
                </a:solidFill>
                <a:latin typeface="Times New Roman" panose="02020603050405020304" pitchFamily="18" charset="0"/>
                <a:cs typeface="Times New Roman" panose="02020603050405020304" pitchFamily="18" charset="0"/>
              </a:rPr>
              <a:t>quyền</a:t>
            </a:r>
            <a:r>
              <a:rPr lang="en-US" sz="2000" b="1">
                <a:solidFill>
                  <a:srgbClr val="000000"/>
                </a:solidFill>
                <a:latin typeface="Times New Roman" panose="02020603050405020304" pitchFamily="18" charset="0"/>
                <a:cs typeface="Times New Roman" panose="02020603050405020304" pitchFamily="18" charset="0"/>
              </a:rPr>
              <a:t> </a:t>
            </a:r>
            <a:r>
              <a:rPr lang="en-US" sz="2000" b="1" err="1">
                <a:solidFill>
                  <a:srgbClr val="000000"/>
                </a:solidFill>
                <a:latin typeface="Times New Roman" panose="02020603050405020304" pitchFamily="18" charset="0"/>
                <a:cs typeface="Times New Roman" panose="02020603050405020304" pitchFamily="18" charset="0"/>
              </a:rPr>
              <a:t>riêng</a:t>
            </a:r>
            <a:r>
              <a:rPr lang="en-US" sz="2000" b="1">
                <a:solidFill>
                  <a:srgbClr val="000000"/>
                </a:solidFill>
                <a:latin typeface="Times New Roman" panose="02020603050405020304" pitchFamily="18" charset="0"/>
                <a:cs typeface="Times New Roman" panose="02020603050405020304" pitchFamily="18" charset="0"/>
              </a:rPr>
              <a:t> </a:t>
            </a:r>
            <a:r>
              <a:rPr lang="en-US" sz="2000" b="1" err="1">
                <a:solidFill>
                  <a:srgbClr val="000000"/>
                </a:solidFill>
                <a:latin typeface="Times New Roman" panose="02020603050405020304" pitchFamily="18" charset="0"/>
                <a:cs typeface="Times New Roman" panose="02020603050405020304" pitchFamily="18" charset="0"/>
              </a:rPr>
              <a:t>tư</a:t>
            </a:r>
            <a:endParaRPr lang="en-US" sz="2000" b="1" i="0">
              <a:solidFill>
                <a:srgbClr val="00000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808B2EA-4D86-D0CC-144E-F34FD13C6659}"/>
              </a:ext>
            </a:extLst>
          </p:cNvPr>
          <p:cNvSpPr txBox="1"/>
          <p:nvPr/>
        </p:nvSpPr>
        <p:spPr>
          <a:xfrm>
            <a:off x="4489704" y="1516863"/>
            <a:ext cx="6629400" cy="4278094"/>
          </a:xfrm>
          <a:prstGeom prst="rect">
            <a:avLst/>
          </a:prstGeom>
          <a:noFill/>
        </p:spPr>
        <p:txBody>
          <a:bodyPr wrap="square" rtlCol="0">
            <a:spAutoFit/>
          </a:bodyPr>
          <a:lstStyle/>
          <a:p>
            <a:pPr algn="just"/>
            <a:r>
              <a:rPr lang="vi-VN" sz="1600"/>
              <a:t>Mặc dù dữ liệu được gửi lên server trung tâm là </a:t>
            </a:r>
            <a:r>
              <a:rPr lang="vi-VN" sz="1600" b="1"/>
              <a:t>trọng số huấn luyện </a:t>
            </a:r>
            <a:r>
              <a:rPr lang="vi-VN" sz="1600"/>
              <a:t>thay vì </a:t>
            </a:r>
            <a:r>
              <a:rPr lang="vi-VN" sz="1600" b="1"/>
              <a:t>dữ liệu gốc </a:t>
            </a:r>
            <a:r>
              <a:rPr lang="vi-VN" sz="1600"/>
              <a:t>của người dùng nhưng chúng ta vẫn chưa thể đảm bảo hoàn toàn về privacy. </a:t>
            </a:r>
          </a:p>
          <a:p>
            <a:pPr algn="just"/>
            <a:endParaRPr lang="vi-VN" sz="1600"/>
          </a:p>
          <a:p>
            <a:pPr algn="just"/>
            <a:r>
              <a:rPr lang="vi-VN" sz="1600"/>
              <a:t>Một số bài báo chỉ ra: Từ trọng số của mô hình huấn luyện, người ta có thể suy ra một phần thông tin về dữ liệu gốc ban đầu.</a:t>
            </a:r>
          </a:p>
          <a:p>
            <a:pPr algn="just"/>
            <a:endParaRPr lang="vi-VN" sz="1600"/>
          </a:p>
          <a:p>
            <a:pPr algn="just"/>
            <a:r>
              <a:rPr lang="vi-VN" sz="1600"/>
              <a:t>Vì vậy, để tăng khả năng đảm bảo privacy, thường có 2 cơ chế thường được sử dụng: </a:t>
            </a:r>
          </a:p>
          <a:p>
            <a:pPr marL="285750" indent="-285750" algn="just">
              <a:buFont typeface="Arial" panose="020B0604020202020204" pitchFamily="34" charset="0"/>
              <a:buChar char="•"/>
            </a:pPr>
            <a:r>
              <a:rPr lang="vi-VN" sz="1600" b="1"/>
              <a:t>Differential Privacy: </a:t>
            </a:r>
            <a:r>
              <a:rPr lang="vi-VN" sz="1600"/>
              <a:t>Kỹ thuật này thực hiện </a:t>
            </a:r>
            <a:r>
              <a:rPr lang="vi-VN" sz="1600" b="1"/>
              <a:t>thêm nhiễu </a:t>
            </a:r>
            <a:r>
              <a:rPr lang="vi-VN" sz="1600"/>
              <a:t>vào trong </a:t>
            </a:r>
            <a:r>
              <a:rPr lang="vi-VN" sz="1600" b="1"/>
              <a:t>dữ liệu </a:t>
            </a:r>
            <a:r>
              <a:rPr lang="vi-VN" sz="1600"/>
              <a:t>/ </a:t>
            </a:r>
            <a:r>
              <a:rPr lang="vi-VN" sz="1600" b="1"/>
              <a:t>trọng số</a:t>
            </a:r>
            <a:r>
              <a:rPr lang="vi-VN" sz="1600"/>
              <a:t>, nhằm làm khó khăn cho Attacker trong trường hợp muốn rút trích một phần thông tin gốc. </a:t>
            </a:r>
            <a:r>
              <a:rPr lang="vi-VN" sz="1600" b="1"/>
              <a:t>Nhược điểm </a:t>
            </a:r>
            <a:r>
              <a:rPr lang="vi-VN" sz="1600"/>
              <a:t>của kỹ thuật này là làm </a:t>
            </a:r>
            <a:r>
              <a:rPr lang="vi-VN" sz="1600" b="1"/>
              <a:t>giảm độ chính xác </a:t>
            </a:r>
            <a:r>
              <a:rPr lang="vi-VN" sz="1600"/>
              <a:t>của mô hình do nhiễu. </a:t>
            </a:r>
          </a:p>
          <a:p>
            <a:pPr marL="285750" indent="-285750" algn="just">
              <a:buFont typeface="Arial" panose="020B0604020202020204" pitchFamily="34" charset="0"/>
              <a:buChar char="•"/>
            </a:pPr>
            <a:r>
              <a:rPr lang="en-US" sz="1600" b="1">
                <a:latin typeface="Arial" panose="020B0604020202020204" pitchFamily="34" charset="0"/>
                <a:cs typeface="Arial" panose="020B0604020202020204" pitchFamily="34" charset="0"/>
              </a:rPr>
              <a:t>Homomorphic Encryption: </a:t>
            </a:r>
            <a:r>
              <a:rPr lang="en-US" sz="1600">
                <a:latin typeface="Arial" panose="020B0604020202020204" pitchFamily="34" charset="0"/>
                <a:cs typeface="Arial" panose="020B0604020202020204" pitchFamily="34" charset="0"/>
              </a:rPr>
              <a:t>cho </a:t>
            </a:r>
            <a:r>
              <a:rPr lang="en-US" sz="1600" err="1">
                <a:latin typeface="Arial" panose="020B0604020202020204" pitchFamily="34" charset="0"/>
                <a:cs typeface="Arial" panose="020B0604020202020204" pitchFamily="34" charset="0"/>
              </a:rPr>
              <a:t>phép</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tính</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toán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trực</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tiếp</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trên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dữ</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liệu</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bị</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mã</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hóa</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mà</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không</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cần</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thiết</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phải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giải</a:t>
            </a:r>
            <a:r>
              <a:rPr lang="en-US" sz="1600">
                <a:latin typeface="Arial" panose="020B0604020202020204" pitchFamily="34" charset="0"/>
                <a:cs typeface="Arial" panose="020B0604020202020204" pitchFamily="34" charset="0"/>
              </a:rPr>
              <a:t> </a:t>
            </a:r>
            <a:r>
              <a:rPr lang="en-US" sz="1600" err="1">
                <a:latin typeface="Arial" panose="020B0604020202020204" pitchFamily="34" charset="0"/>
                <a:cs typeface="Arial" panose="020B0604020202020204" pitchFamily="34" charset="0"/>
              </a:rPr>
              <a:t>mã</a:t>
            </a:r>
            <a:r>
              <a:rPr lang="en-US" sz="1600">
                <a:latin typeface="Arial" panose="020B0604020202020204" pitchFamily="34" charset="0"/>
                <a:cs typeface="Arial" panose="020B0604020202020204" pitchFamily="34" charset="0"/>
              </a:rPr>
              <a:t>.</a:t>
            </a:r>
            <a:r>
              <a:rPr lang="vi-VN" sz="1600">
                <a:latin typeface="Arial" panose="020B0604020202020204" pitchFamily="34" charset="0"/>
                <a:cs typeface="Arial" panose="020B0604020202020204" pitchFamily="34" charset="0"/>
              </a:rPr>
              <a:t> Nhược điểm là có thể yêu cầu tài nguyên tính toán lớn và làm tăng độ trễ trong quá trình tính toán.</a:t>
            </a:r>
            <a:endParaRPr lang="en-US" sz="1600">
              <a:latin typeface="Arial" panose="020B0604020202020204" pitchFamily="34" charset="0"/>
              <a:cs typeface="Arial" panose="020B0604020202020204" pitchFamily="34" charset="0"/>
            </a:endParaRPr>
          </a:p>
        </p:txBody>
      </p:sp>
      <p:sp>
        <p:nvSpPr>
          <p:cNvPr id="10" name="Arrow: Right 9">
            <a:extLst>
              <a:ext uri="{FF2B5EF4-FFF2-40B4-BE49-F238E27FC236}">
                <a16:creationId xmlns:a16="http://schemas.microsoft.com/office/drawing/2014/main" id="{E2B23FF9-7A0F-F75E-CF2C-81C9BBF8C811}"/>
              </a:ext>
            </a:extLst>
          </p:cNvPr>
          <p:cNvSpPr/>
          <p:nvPr/>
        </p:nvSpPr>
        <p:spPr>
          <a:xfrm>
            <a:off x="2240280" y="6016752"/>
            <a:ext cx="807720" cy="3566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DDE15C2-CDCF-72C9-A7C7-8C5B228FAA23}"/>
              </a:ext>
            </a:extLst>
          </p:cNvPr>
          <p:cNvSpPr txBox="1"/>
          <p:nvPr/>
        </p:nvSpPr>
        <p:spPr>
          <a:xfrm>
            <a:off x="3209544" y="6016752"/>
            <a:ext cx="6220968" cy="338554"/>
          </a:xfrm>
          <a:prstGeom prst="rect">
            <a:avLst/>
          </a:prstGeom>
          <a:noFill/>
        </p:spPr>
        <p:txBody>
          <a:bodyPr wrap="square" rtlCol="0">
            <a:spAutoFit/>
          </a:bodyPr>
          <a:lstStyle/>
          <a:p>
            <a:r>
              <a:rPr lang="en-US" sz="1600">
                <a:latin typeface="Arial" panose="020B0604020202020204" pitchFamily="34" charset="0"/>
                <a:cs typeface="Arial" panose="020B0604020202020204" pitchFamily="34" charset="0"/>
              </a:rPr>
              <a:t>Bài báo chọn sử dụng kỹ thuật </a:t>
            </a:r>
            <a:r>
              <a:rPr lang="vi-VN" sz="1600" b="1">
                <a:latin typeface="Arial" panose="020B0604020202020204" pitchFamily="34" charset="0"/>
                <a:cs typeface="Arial" panose="020B0604020202020204" pitchFamily="34" charset="0"/>
              </a:rPr>
              <a:t>Differential Privacy</a:t>
            </a:r>
            <a:endParaRPr 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767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602205" y="1059120"/>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CD4EEDC-01B6-01FF-8AE7-EC6FCA5576CB}"/>
              </a:ext>
            </a:extLst>
          </p:cNvPr>
          <p:cNvSpPr txBox="1"/>
          <p:nvPr/>
        </p:nvSpPr>
        <p:spPr>
          <a:xfrm>
            <a:off x="1420368" y="3172968"/>
            <a:ext cx="2493264" cy="400110"/>
          </a:xfrm>
          <a:prstGeom prst="rect">
            <a:avLst/>
          </a:prstGeom>
          <a:noFill/>
        </p:spPr>
        <p:txBody>
          <a:bodyPr wrap="square">
            <a:spAutoFit/>
          </a:bodyPr>
          <a:lstStyle/>
          <a:p>
            <a:pPr algn="ctr"/>
            <a:r>
              <a:rPr lang="vi-VN" sz="2000" b="1">
                <a:latin typeface="Arial" panose="020B0604020202020204" pitchFamily="34" charset="0"/>
                <a:cs typeface="Arial" panose="020B0604020202020204" pitchFamily="34" charset="0"/>
              </a:rPr>
              <a:t>Differential Privacy</a:t>
            </a:r>
            <a:endParaRPr lang="en-US" sz="2000" b="1" i="0">
              <a:solidFill>
                <a:srgbClr val="000000"/>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08B2EA-4D86-D0CC-144E-F34FD13C6659}"/>
                  </a:ext>
                </a:extLst>
              </p:cNvPr>
              <p:cNvSpPr txBox="1"/>
              <p:nvPr/>
            </p:nvSpPr>
            <p:spPr>
              <a:xfrm>
                <a:off x="4489704" y="1516863"/>
                <a:ext cx="6629400" cy="2554545"/>
              </a:xfrm>
              <a:prstGeom prst="rect">
                <a:avLst/>
              </a:prstGeom>
              <a:noFill/>
            </p:spPr>
            <p:txBody>
              <a:bodyPr wrap="square" rtlCol="0">
                <a:spAutoFit/>
              </a:bodyPr>
              <a:lstStyle/>
              <a:p>
                <a:pPr algn="just"/>
                <a:r>
                  <a:rPr lang="vi-VN" sz="1600" b="0" i="0">
                    <a:solidFill>
                      <a:srgbClr val="0F0F0F"/>
                    </a:solidFill>
                    <a:effectLst/>
                  </a:rPr>
                  <a:t>Trong quá trình truyền tải mỗi cập nhật, nhiễu Gaussian </a:t>
                </a:r>
                <a14:m>
                  <m:oMath xmlns:m="http://schemas.openxmlformats.org/officeDocument/2006/math">
                    <m:sSub>
                      <m:sSubPr>
                        <m:ctrlPr>
                          <a:rPr lang="vi-VN" sz="1600" b="0" i="1" dirty="0" smtClean="0">
                            <a:solidFill>
                              <a:srgbClr val="0F0F0F"/>
                            </a:solidFill>
                            <a:effectLst/>
                            <a:latin typeface="Cambria Math" panose="02040503050406030204" pitchFamily="18" charset="0"/>
                          </a:rPr>
                        </m:ctrlPr>
                      </m:sSubPr>
                      <m:e>
                        <m:r>
                          <a:rPr lang="vi-VN" sz="1600" b="0" i="1" dirty="0" smtClean="0">
                            <a:solidFill>
                              <a:srgbClr val="0F0F0F"/>
                            </a:solidFill>
                            <a:effectLst/>
                            <a:latin typeface="Cambria Math" panose="02040503050406030204" pitchFamily="18" charset="0"/>
                          </a:rPr>
                          <m:t>𝑏</m:t>
                        </m:r>
                      </m:e>
                      <m:sub>
                        <m:r>
                          <a:rPr lang="vi-VN" sz="1600" b="0" i="1" dirty="0" smtClean="0">
                            <a:solidFill>
                              <a:srgbClr val="0F0F0F"/>
                            </a:solidFill>
                            <a:effectLst/>
                            <a:latin typeface="Cambria Math" panose="02040503050406030204" pitchFamily="18" charset="0"/>
                          </a:rPr>
                          <m:t>𝑛</m:t>
                        </m:r>
                      </m:sub>
                    </m:sSub>
                    <m:r>
                      <a:rPr lang="vi-VN" sz="1600" b="0" i="1" dirty="0" smtClean="0">
                        <a:solidFill>
                          <a:srgbClr val="0F0F0F"/>
                        </a:solidFill>
                        <a:effectLst/>
                        <a:latin typeface="Cambria Math" panose="02040503050406030204" pitchFamily="18" charset="0"/>
                      </a:rPr>
                      <m:t>~ </m:t>
                    </m:r>
                    <m:r>
                      <a:rPr lang="vi-VN" sz="1600" b="0" i="1" dirty="0" smtClean="0">
                        <a:solidFill>
                          <a:srgbClr val="0F0F0F"/>
                        </a:solidFill>
                        <a:effectLst/>
                        <a:latin typeface="Cambria Math" panose="02040503050406030204" pitchFamily="18" charset="0"/>
                      </a:rPr>
                      <m:t>𝑁</m:t>
                    </m:r>
                    <m:d>
                      <m:dPr>
                        <m:ctrlPr>
                          <a:rPr lang="vi-VN" sz="1600" b="0" i="1" dirty="0" smtClean="0">
                            <a:solidFill>
                              <a:srgbClr val="0F0F0F"/>
                            </a:solidFill>
                            <a:effectLst/>
                            <a:latin typeface="Cambria Math" panose="02040503050406030204" pitchFamily="18" charset="0"/>
                          </a:rPr>
                        </m:ctrlPr>
                      </m:dPr>
                      <m:e>
                        <m:r>
                          <a:rPr lang="vi-VN" sz="1600" b="0" i="1" dirty="0" smtClean="0">
                            <a:solidFill>
                              <a:srgbClr val="0F0F0F"/>
                            </a:solidFill>
                            <a:effectLst/>
                            <a:latin typeface="Cambria Math" panose="02040503050406030204" pitchFamily="18" charset="0"/>
                          </a:rPr>
                          <m:t>0, </m:t>
                        </m:r>
                        <m:sSup>
                          <m:sSupPr>
                            <m:ctrlPr>
                              <a:rPr lang="vi-VN" sz="1600" b="0" i="1" dirty="0" smtClean="0">
                                <a:solidFill>
                                  <a:srgbClr val="0F0F0F"/>
                                </a:solidFill>
                                <a:effectLst/>
                                <a:latin typeface="Cambria Math" panose="02040503050406030204" pitchFamily="18" charset="0"/>
                              </a:rPr>
                            </m:ctrlPr>
                          </m:sSupPr>
                          <m:e>
                            <m:r>
                              <a:rPr lang="vi-VN" sz="1600" b="0" i="1" dirty="0" smtClean="0">
                                <a:solidFill>
                                  <a:srgbClr val="0F0F0F"/>
                                </a:solidFill>
                                <a:effectLst/>
                                <a:latin typeface="Cambria Math" panose="02040503050406030204" pitchFamily="18" charset="0"/>
                                <a:ea typeface="Cambria Math" panose="02040503050406030204" pitchFamily="18" charset="0"/>
                              </a:rPr>
                              <m:t>𝜎</m:t>
                            </m:r>
                          </m:e>
                          <m:sup>
                            <m:r>
                              <a:rPr lang="vi-VN" sz="1600" b="0" i="1" dirty="0" smtClean="0">
                                <a:solidFill>
                                  <a:srgbClr val="0F0F0F"/>
                                </a:solidFill>
                                <a:effectLst/>
                                <a:latin typeface="Cambria Math" panose="02040503050406030204" pitchFamily="18" charset="0"/>
                              </a:rPr>
                              <m:t>2</m:t>
                            </m:r>
                          </m:sup>
                        </m:sSup>
                        <m:sSub>
                          <m:sSubPr>
                            <m:ctrlPr>
                              <a:rPr lang="vi-VN" sz="1600" b="0" i="1" dirty="0" smtClean="0">
                                <a:solidFill>
                                  <a:srgbClr val="0F0F0F"/>
                                </a:solidFill>
                                <a:effectLst/>
                                <a:latin typeface="Cambria Math" panose="02040503050406030204" pitchFamily="18" charset="0"/>
                              </a:rPr>
                            </m:ctrlPr>
                          </m:sSubPr>
                          <m:e>
                            <m:r>
                              <a:rPr lang="vi-VN" sz="1600" b="1" i="1" dirty="0" smtClean="0">
                                <a:solidFill>
                                  <a:srgbClr val="0F0F0F"/>
                                </a:solidFill>
                                <a:effectLst/>
                                <a:latin typeface="Cambria Math" panose="02040503050406030204" pitchFamily="18" charset="0"/>
                              </a:rPr>
                              <m:t>𝑰</m:t>
                            </m:r>
                          </m:e>
                          <m:sub>
                            <m:r>
                              <a:rPr lang="vi-VN" sz="1600" b="0" i="1" dirty="0" smtClean="0">
                                <a:solidFill>
                                  <a:srgbClr val="0F0F0F"/>
                                </a:solidFill>
                                <a:effectLst/>
                                <a:latin typeface="Cambria Math" panose="02040503050406030204" pitchFamily="18" charset="0"/>
                              </a:rPr>
                              <m:t>𝑑</m:t>
                            </m:r>
                          </m:sub>
                        </m:sSub>
                      </m:e>
                    </m:d>
                  </m:oMath>
                </a14:m>
                <a:endParaRPr lang="en-US" sz="1600" b="0" i="0">
                  <a:solidFill>
                    <a:srgbClr val="0F0F0F"/>
                  </a:solidFill>
                  <a:effectLst/>
                </a:endParaRPr>
              </a:p>
              <a:p>
                <a:pPr algn="just"/>
                <a:r>
                  <a:rPr lang="vi-VN" sz="1600" b="0" i="0">
                    <a:solidFill>
                      <a:srgbClr val="0F0F0F"/>
                    </a:solidFill>
                    <a:effectLst/>
                  </a:rPr>
                  <a:t>​được chèn vào</a:t>
                </a:r>
                <a:r>
                  <a:rPr lang="en-US" sz="1600" b="0" i="0">
                    <a:solidFill>
                      <a:srgbClr val="0F0F0F"/>
                    </a:solidFill>
                    <a:effectLst/>
                  </a:rPr>
                  <a:t> </a:t>
                </a:r>
                <a:r>
                  <a:rPr lang="en-US" sz="1600" b="0" i="0" err="1">
                    <a:solidFill>
                      <a:srgbClr val="0F0F0F"/>
                    </a:solidFill>
                    <a:effectLst/>
                    <a:cs typeface="Arial" panose="020B0604020202020204" pitchFamily="34" charset="0"/>
                  </a:rPr>
                  <a:t>trong</a:t>
                </a:r>
                <a:r>
                  <a:rPr lang="vi-VN" sz="1600" b="0" i="0">
                    <a:solidFill>
                      <a:srgbClr val="0F0F0F"/>
                    </a:solidFill>
                    <a:effectLst/>
                    <a:cs typeface="Arial" panose="020B0604020202020204" pitchFamily="34" charset="0"/>
                  </a:rPr>
                  <a:t> </a:t>
                </a:r>
                <a:r>
                  <a:rPr lang="vi-VN" sz="1600" b="0" i="0">
                    <a:solidFill>
                      <a:srgbClr val="0F0F0F"/>
                    </a:solidFill>
                    <a:effectLst/>
                  </a:rPr>
                  <a:t>gradient ngẫu nhiên </a:t>
                </a:r>
                <a14:m>
                  <m:oMath xmlns:m="http://schemas.openxmlformats.org/officeDocument/2006/math">
                    <m:r>
                      <a:rPr lang="en-US" sz="1600" b="0" i="1" smtClean="0">
                        <a:solidFill>
                          <a:srgbClr val="0F0F0F"/>
                        </a:solidFill>
                        <a:effectLst/>
                        <a:latin typeface="Cambria Math" panose="02040503050406030204" pitchFamily="18" charset="0"/>
                      </a:rPr>
                      <m:t>𝑔</m:t>
                    </m:r>
                    <m:d>
                      <m:dPr>
                        <m:ctrlPr>
                          <a:rPr lang="en-US" sz="1600" b="0" i="1" smtClean="0">
                            <a:solidFill>
                              <a:srgbClr val="0F0F0F"/>
                            </a:solidFill>
                            <a:effectLst/>
                            <a:latin typeface="Cambria Math" panose="02040503050406030204" pitchFamily="18" charset="0"/>
                          </a:rPr>
                        </m:ctrlPr>
                      </m:dPr>
                      <m:e>
                        <m:sSub>
                          <m:sSubPr>
                            <m:ctrlPr>
                              <a:rPr lang="en-US" sz="1600" b="0" i="1" smtClean="0">
                                <a:solidFill>
                                  <a:srgbClr val="0F0F0F"/>
                                </a:solidFill>
                                <a:effectLst/>
                                <a:latin typeface="Cambria Math" panose="02040503050406030204" pitchFamily="18" charset="0"/>
                              </a:rPr>
                            </m:ctrlPr>
                          </m:sSubPr>
                          <m:e>
                            <m:r>
                              <a:rPr lang="en-US" sz="1600" b="0" i="1" smtClean="0">
                                <a:solidFill>
                                  <a:srgbClr val="0F0F0F"/>
                                </a:solidFill>
                                <a:effectLst/>
                                <a:latin typeface="Cambria Math" panose="02040503050406030204" pitchFamily="18" charset="0"/>
                              </a:rPr>
                              <m:t>𝐵</m:t>
                            </m:r>
                          </m:e>
                          <m:sub>
                            <m:r>
                              <a:rPr lang="en-US" sz="1600" b="0" i="1" smtClean="0">
                                <a:solidFill>
                                  <a:srgbClr val="0F0F0F"/>
                                </a:solidFill>
                                <a:effectLst/>
                                <a:latin typeface="Cambria Math" panose="02040503050406030204" pitchFamily="18" charset="0"/>
                              </a:rPr>
                              <m:t>𝑛</m:t>
                            </m:r>
                          </m:sub>
                        </m:sSub>
                        <m:r>
                          <a:rPr lang="en-US" sz="1600" b="0" i="1" smtClean="0">
                            <a:solidFill>
                              <a:srgbClr val="0F0F0F"/>
                            </a:solidFill>
                            <a:effectLst/>
                            <a:latin typeface="Cambria Math" panose="02040503050406030204" pitchFamily="18" charset="0"/>
                          </a:rPr>
                          <m:t>; </m:t>
                        </m:r>
                        <m:sSup>
                          <m:sSupPr>
                            <m:ctrlPr>
                              <a:rPr lang="en-US" sz="1600" b="0" i="1" smtClean="0">
                                <a:solidFill>
                                  <a:srgbClr val="0F0F0F"/>
                                </a:solidFill>
                                <a:effectLst/>
                                <a:latin typeface="Cambria Math" panose="02040503050406030204" pitchFamily="18" charset="0"/>
                                <a:ea typeface="Cambria Math" panose="02040503050406030204" pitchFamily="18" charset="0"/>
                              </a:rPr>
                            </m:ctrlPr>
                          </m:sSupPr>
                          <m:e>
                            <m:r>
                              <a:rPr lang="en-US" sz="1600" b="0" i="1" smtClean="0">
                                <a:solidFill>
                                  <a:srgbClr val="0F0F0F"/>
                                </a:solidFill>
                                <a:effectLst/>
                                <a:latin typeface="Cambria Math" panose="02040503050406030204" pitchFamily="18" charset="0"/>
                                <a:ea typeface="Cambria Math" panose="02040503050406030204" pitchFamily="18" charset="0"/>
                              </a:rPr>
                              <m:t>𝜃</m:t>
                            </m:r>
                          </m:e>
                          <m:sup>
                            <m:r>
                              <a:rPr lang="en-US" sz="1600" b="0" i="1" smtClean="0">
                                <a:solidFill>
                                  <a:srgbClr val="0F0F0F"/>
                                </a:solidFill>
                                <a:effectLst/>
                                <a:latin typeface="Cambria Math" panose="02040503050406030204" pitchFamily="18" charset="0"/>
                                <a:ea typeface="Cambria Math" panose="02040503050406030204" pitchFamily="18" charset="0"/>
                              </a:rPr>
                              <m:t>𝑡</m:t>
                            </m:r>
                          </m:sup>
                        </m:sSup>
                      </m:e>
                    </m:d>
                  </m:oMath>
                </a14:m>
                <a:r>
                  <a:rPr lang="vi-VN" sz="1600" b="0" i="0">
                    <a:solidFill>
                      <a:srgbClr val="0F0F0F"/>
                    </a:solidFill>
                    <a:effectLst/>
                  </a:rPr>
                  <a:t>của mỗi khách hàng</a:t>
                </a:r>
                <a:r>
                  <a:rPr lang="en-US" sz="1600" b="0" i="0">
                    <a:solidFill>
                      <a:srgbClr val="0F0F0F"/>
                    </a:solidFill>
                    <a:effectLst/>
                  </a:rPr>
                  <a:t>. </a:t>
                </a:r>
                <a:r>
                  <a:rPr lang="vi-VN" sz="1600" b="0" i="0">
                    <a:solidFill>
                      <a:srgbClr val="0F0F0F"/>
                    </a:solidFill>
                    <a:effectLst/>
                  </a:rPr>
                  <a:t>Gradient ngẫu nhiên đã được làm nhiễm có thể được </a:t>
                </a:r>
                <a:r>
                  <a:rPr lang="en-US" sz="1600" b="0" i="0" err="1">
                    <a:solidFill>
                      <a:srgbClr val="0F0F0F"/>
                    </a:solidFill>
                    <a:effectLst/>
                    <a:cs typeface="Arial" panose="020B0604020202020204" pitchFamily="34" charset="0"/>
                  </a:rPr>
                  <a:t>viết</a:t>
                </a:r>
                <a:r>
                  <a:rPr lang="en-US" sz="1600" b="0" i="0">
                    <a:solidFill>
                      <a:srgbClr val="0F0F0F"/>
                    </a:solidFill>
                    <a:effectLst/>
                    <a:cs typeface="Arial" panose="020B0604020202020204" pitchFamily="34" charset="0"/>
                  </a:rPr>
                  <a:t> </a:t>
                </a:r>
                <a:r>
                  <a:rPr lang="en-US" sz="1600" b="0" i="0" err="1">
                    <a:solidFill>
                      <a:srgbClr val="0F0F0F"/>
                    </a:solidFill>
                    <a:effectLst/>
                    <a:cs typeface="Arial" panose="020B0604020202020204" pitchFamily="34" charset="0"/>
                  </a:rPr>
                  <a:t>thành</a:t>
                </a:r>
                <a:r>
                  <a:rPr lang="en-US" sz="1600" b="0" i="0">
                    <a:solidFill>
                      <a:srgbClr val="0F0F0F"/>
                    </a:solidFill>
                    <a:effectLst/>
                    <a:cs typeface="Arial" panose="020B0604020202020204" pitchFamily="34" charset="0"/>
                  </a:rPr>
                  <a:t> </a:t>
                </a:r>
                <a:r>
                  <a:rPr lang="vi-VN" sz="1600" b="0" i="0">
                    <a:solidFill>
                      <a:srgbClr val="0F0F0F"/>
                    </a:solidFill>
                    <a:effectLst/>
                  </a:rPr>
                  <a:t>là. </a:t>
                </a:r>
                <a:endParaRPr lang="en-US" sz="1600" b="0" i="0">
                  <a:solidFill>
                    <a:srgbClr val="0F0F0F"/>
                  </a:solidFill>
                  <a:effectLst/>
                </a:endParaRPr>
              </a:p>
              <a:p>
                <a:pPr algn="just"/>
                <a:endParaRPr lang="en-US" sz="1600">
                  <a:solidFill>
                    <a:srgbClr val="0F0F0F"/>
                  </a:solidFill>
                </a:endParaRPr>
              </a:p>
              <a:p>
                <a:pPr algn="just"/>
                <a:endParaRPr lang="en-US" sz="1600" b="0" i="0">
                  <a:solidFill>
                    <a:srgbClr val="0F0F0F"/>
                  </a:solidFill>
                  <a:effectLst/>
                </a:endParaRPr>
              </a:p>
              <a:p>
                <a:pPr algn="just"/>
                <a:r>
                  <a:rPr lang="en-US" sz="1600" b="0" i="0" err="1">
                    <a:solidFill>
                      <a:srgbClr val="0F0F0F"/>
                    </a:solidFill>
                    <a:effectLst/>
                    <a:latin typeface="Arial (body)"/>
                  </a:rPr>
                  <a:t>Xét</a:t>
                </a:r>
                <a:r>
                  <a:rPr lang="en-US" sz="1600" b="0" i="0">
                    <a:solidFill>
                      <a:srgbClr val="0F0F0F"/>
                    </a:solidFill>
                    <a:effectLst/>
                    <a:latin typeface="Arial (body)"/>
                  </a:rPr>
                  <a:t> </a:t>
                </a:r>
                <a:r>
                  <a:rPr lang="en-US" sz="1600" b="0" i="0" err="1">
                    <a:solidFill>
                      <a:srgbClr val="0F0F0F"/>
                    </a:solidFill>
                    <a:effectLst/>
                    <a:latin typeface="Arial (body)"/>
                  </a:rPr>
                  <a:t>đến</a:t>
                </a:r>
                <a:r>
                  <a:rPr lang="en-US" sz="1600" b="0" i="0">
                    <a:solidFill>
                      <a:srgbClr val="0F0F0F"/>
                    </a:solidFill>
                    <a:effectLst/>
                    <a:latin typeface="Arial (body)"/>
                  </a:rPr>
                  <a:t> </a:t>
                </a:r>
                <a:r>
                  <a:rPr lang="vi-VN" sz="1600" b="0" i="0">
                    <a:solidFill>
                      <a:srgbClr val="0F0F0F"/>
                    </a:solidFill>
                    <a:effectLst/>
                  </a:rPr>
                  <a:t>ngân sách quyền riêng tư hạn chế</a:t>
                </a:r>
                <a:r>
                  <a:rPr lang="en-US" sz="1600" b="0" i="0">
                    <a:solidFill>
                      <a:srgbClr val="0F0F0F"/>
                    </a:solidFill>
                    <a:effectLst/>
                  </a:rPr>
                  <a:t> </a:t>
                </a:r>
                <a14:m>
                  <m:oMath xmlns:m="http://schemas.openxmlformats.org/officeDocument/2006/math">
                    <m:sSub>
                      <m:sSubPr>
                        <m:ctrlPr>
                          <a:rPr lang="en-US" sz="1600" b="0" i="1" dirty="0" smtClean="0">
                            <a:solidFill>
                              <a:srgbClr val="0F0F0F"/>
                            </a:solidFill>
                            <a:effectLst/>
                            <a:latin typeface="Cambria Math" panose="02040503050406030204" pitchFamily="18" charset="0"/>
                          </a:rPr>
                        </m:ctrlPr>
                      </m:sSubPr>
                      <m:e>
                        <m:r>
                          <a:rPr lang="en-US" sz="1600" b="0" i="1" dirty="0" smtClean="0">
                            <a:solidFill>
                              <a:srgbClr val="0F0F0F"/>
                            </a:solidFill>
                            <a:effectLst/>
                            <a:latin typeface="Cambria Math" panose="02040503050406030204" pitchFamily="18" charset="0"/>
                          </a:rPr>
                          <m:t>𝑝</m:t>
                        </m:r>
                      </m:e>
                      <m:sub>
                        <m:r>
                          <a:rPr lang="en-US" sz="1600" b="0" i="1" dirty="0" smtClean="0">
                            <a:solidFill>
                              <a:srgbClr val="0F0F0F"/>
                            </a:solidFill>
                            <a:effectLst/>
                            <a:latin typeface="Cambria Math" panose="02040503050406030204" pitchFamily="18" charset="0"/>
                          </a:rPr>
                          <m:t>𝑖</m:t>
                        </m:r>
                      </m:sub>
                    </m:sSub>
                  </m:oMath>
                </a14:m>
                <a:r>
                  <a:rPr lang="vi-VN" sz="1600" b="0" i="0">
                    <a:solidFill>
                      <a:srgbClr val="0F0F0F"/>
                    </a:solidFill>
                    <a:effectLst/>
                  </a:rPr>
                  <a:t>, mỗi khách hàng áp dụng một nhiễu làm nhiễm gradient phù hợp. Cụ thể, nếu một khách hàng có thể chịu mất quyền riêng tư nhiều hơn (tức là nó có giá trị </a:t>
                </a:r>
                <a14:m>
                  <m:oMath xmlns:m="http://schemas.openxmlformats.org/officeDocument/2006/math">
                    <m:sSub>
                      <m:sSubPr>
                        <m:ctrlPr>
                          <a:rPr lang="en-US" sz="1600" b="0" i="1" dirty="0" smtClean="0">
                            <a:solidFill>
                              <a:srgbClr val="0F0F0F"/>
                            </a:solidFill>
                            <a:effectLst/>
                            <a:latin typeface="Cambria Math" panose="02040503050406030204" pitchFamily="18" charset="0"/>
                          </a:rPr>
                        </m:ctrlPr>
                      </m:sSubPr>
                      <m:e>
                        <m:r>
                          <a:rPr lang="en-US" sz="1600" b="0" i="1" dirty="0" smtClean="0">
                            <a:solidFill>
                              <a:srgbClr val="0F0F0F"/>
                            </a:solidFill>
                            <a:effectLst/>
                            <a:latin typeface="Cambria Math" panose="02040503050406030204" pitchFamily="18" charset="0"/>
                          </a:rPr>
                          <m:t>𝑝</m:t>
                        </m:r>
                      </m:e>
                      <m:sub>
                        <m:r>
                          <a:rPr lang="en-US" sz="1600" b="0" i="1" dirty="0" smtClean="0">
                            <a:solidFill>
                              <a:srgbClr val="0F0F0F"/>
                            </a:solidFill>
                            <a:effectLst/>
                            <a:latin typeface="Cambria Math" panose="02040503050406030204" pitchFamily="18" charset="0"/>
                          </a:rPr>
                          <m:t>𝑖</m:t>
                        </m:r>
                      </m:sub>
                    </m:sSub>
                  </m:oMath>
                </a14:m>
                <a:r>
                  <a:rPr lang="vi-VN" sz="1600" b="0" i="0">
                    <a:solidFill>
                      <a:srgbClr val="0F0F0F"/>
                    </a:solidFill>
                    <a:effectLst/>
                  </a:rPr>
                  <a:t> lớn hơn), nó sẽ thực hiện một nhiễu gradient yếu hơn</a:t>
                </a:r>
                <a:r>
                  <a:rPr lang="en-US" sz="1600" b="0" i="0">
                    <a:solidFill>
                      <a:srgbClr val="0F0F0F"/>
                    </a:solidFill>
                    <a:effectLst/>
                  </a:rPr>
                  <a:t>.</a:t>
                </a:r>
                <a:endParaRPr lang="en-US" sz="1600">
                  <a:cs typeface="Arial" panose="020B0604020202020204" pitchFamily="34" charset="0"/>
                </a:endParaRPr>
              </a:p>
            </p:txBody>
          </p:sp>
        </mc:Choice>
        <mc:Fallback xmlns="">
          <p:sp>
            <p:nvSpPr>
              <p:cNvPr id="8" name="TextBox 7">
                <a:extLst>
                  <a:ext uri="{FF2B5EF4-FFF2-40B4-BE49-F238E27FC236}">
                    <a16:creationId xmlns:a16="http://schemas.microsoft.com/office/drawing/2014/main" id="{9808B2EA-4D86-D0CC-144E-F34FD13C6659}"/>
                  </a:ext>
                </a:extLst>
              </p:cNvPr>
              <p:cNvSpPr txBox="1">
                <a:spLocks noRot="1" noChangeAspect="1" noMove="1" noResize="1" noEditPoints="1" noAdjustHandles="1" noChangeArrowheads="1" noChangeShapeType="1" noTextEdit="1"/>
              </p:cNvSpPr>
              <p:nvPr/>
            </p:nvSpPr>
            <p:spPr>
              <a:xfrm>
                <a:off x="4489704" y="1516863"/>
                <a:ext cx="6629400" cy="2554545"/>
              </a:xfrm>
              <a:prstGeom prst="rect">
                <a:avLst/>
              </a:prstGeom>
              <a:blipFill>
                <a:blip r:embed="rId2"/>
                <a:stretch>
                  <a:fillRect l="-574" t="-990" r="-382" b="-1980"/>
                </a:stretch>
              </a:blipFill>
            </p:spPr>
            <p:txBody>
              <a:bodyPr/>
              <a:lstStyle/>
              <a:p>
                <a:r>
                  <a:rPr lang="en-VN">
                    <a:noFill/>
                  </a:rPr>
                  <a:t> </a:t>
                </a:r>
              </a:p>
            </p:txBody>
          </p:sp>
        </mc:Fallback>
      </mc:AlternateContent>
      <p:pic>
        <p:nvPicPr>
          <p:cNvPr id="13" name="Picture 12">
            <a:extLst>
              <a:ext uri="{FF2B5EF4-FFF2-40B4-BE49-F238E27FC236}">
                <a16:creationId xmlns:a16="http://schemas.microsoft.com/office/drawing/2014/main" id="{01672117-372A-CF68-5292-96BB577ACC09}"/>
              </a:ext>
            </a:extLst>
          </p:cNvPr>
          <p:cNvPicPr>
            <a:picLocks noChangeAspect="1"/>
          </p:cNvPicPr>
          <p:nvPr/>
        </p:nvPicPr>
        <p:blipFill>
          <a:blip r:embed="rId3"/>
          <a:stretch>
            <a:fillRect/>
          </a:stretch>
        </p:blipFill>
        <p:spPr>
          <a:xfrm>
            <a:off x="6537402" y="2377644"/>
            <a:ext cx="2606598" cy="254781"/>
          </a:xfrm>
          <a:prstGeom prst="rect">
            <a:avLst/>
          </a:prstGeom>
        </p:spPr>
      </p:pic>
      <p:sp>
        <p:nvSpPr>
          <p:cNvPr id="14" name="Arrow: Right 13">
            <a:extLst>
              <a:ext uri="{FF2B5EF4-FFF2-40B4-BE49-F238E27FC236}">
                <a16:creationId xmlns:a16="http://schemas.microsoft.com/office/drawing/2014/main" id="{96E1BF83-819D-0DD2-1363-7F1035510A31}"/>
              </a:ext>
            </a:extLst>
          </p:cNvPr>
          <p:cNvSpPr/>
          <p:nvPr/>
        </p:nvSpPr>
        <p:spPr>
          <a:xfrm>
            <a:off x="3126964" y="4834950"/>
            <a:ext cx="647219" cy="40011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798C36-7F9F-4ED5-7B3B-DBC38D633F93}"/>
                  </a:ext>
                </a:extLst>
              </p:cNvPr>
              <p:cNvSpPr txBox="1"/>
              <p:nvPr/>
            </p:nvSpPr>
            <p:spPr>
              <a:xfrm>
                <a:off x="4489704" y="4231051"/>
                <a:ext cx="6629399" cy="1815882"/>
              </a:xfrm>
              <a:prstGeom prst="rect">
                <a:avLst/>
              </a:prstGeom>
              <a:noFill/>
            </p:spPr>
            <p:txBody>
              <a:bodyPr wrap="square" rtlCol="0">
                <a:spAutoFit/>
              </a:bodyPr>
              <a:lstStyle/>
              <a:p>
                <a:r>
                  <a:rPr lang="en-US" sz="1600">
                    <a:solidFill>
                      <a:srgbClr val="0F0F0F"/>
                    </a:solidFill>
                    <a:latin typeface="Arial (body)"/>
                  </a:rPr>
                  <a:t>C</a:t>
                </a:r>
                <a:r>
                  <a:rPr lang="vi-VN" sz="1600" i="0">
                    <a:solidFill>
                      <a:srgbClr val="0F0F0F"/>
                    </a:solidFill>
                    <a:effectLst/>
                    <a:latin typeface="Arial (body)"/>
                  </a:rPr>
                  <a:t>ác </a:t>
                </a:r>
                <a:r>
                  <a:rPr lang="en-US" sz="1600" i="0">
                    <a:solidFill>
                      <a:srgbClr val="0F0F0F"/>
                    </a:solidFill>
                    <a:effectLst/>
                    <a:latin typeface="Arial (body)"/>
                  </a:rPr>
                  <a:t>client </a:t>
                </a:r>
                <a:r>
                  <a:rPr lang="vi-VN" sz="1600" i="0">
                    <a:solidFill>
                      <a:srgbClr val="0F0F0F"/>
                    </a:solidFill>
                    <a:effectLst/>
                  </a:rPr>
                  <a:t>vẫn phải đối mặt với một mức độ rò rỉ quyền riêng tư nhất định, dẫn đến một chi phí về quyền riêng tư. Chi phí riêng tư của một khách hàng được xác định bởi hai yếu tố</a:t>
                </a:r>
                <a:r>
                  <a:rPr lang="en-US" sz="1600" i="0">
                    <a:solidFill>
                      <a:srgbClr val="0F0F0F"/>
                    </a:solidFill>
                    <a:effectLst/>
                  </a:rPr>
                  <a:t>: </a:t>
                </a:r>
                <a:r>
                  <a:rPr lang="vi-VN" sz="1600" i="0">
                    <a:solidFill>
                      <a:srgbClr val="0F0F0F"/>
                    </a:solidFill>
                    <a:effectLst/>
                  </a:rPr>
                  <a:t>ngân sách quyền riêng tư </a:t>
                </a:r>
                <a14:m>
                  <m:oMath xmlns:m="http://schemas.openxmlformats.org/officeDocument/2006/math">
                    <m:sSub>
                      <m:sSubPr>
                        <m:ctrlPr>
                          <a:rPr lang="en-US" sz="1600" i="1" dirty="0" smtClean="0">
                            <a:solidFill>
                              <a:srgbClr val="0F0F0F"/>
                            </a:solidFill>
                            <a:effectLst/>
                            <a:latin typeface="Cambria Math" panose="02040503050406030204" pitchFamily="18" charset="0"/>
                          </a:rPr>
                        </m:ctrlPr>
                      </m:sSubPr>
                      <m:e>
                        <m:r>
                          <a:rPr lang="en-US" sz="1600" i="1" dirty="0" smtClean="0">
                            <a:solidFill>
                              <a:srgbClr val="0F0F0F"/>
                            </a:solidFill>
                            <a:effectLst/>
                            <a:latin typeface="Cambria Math" panose="02040503050406030204" pitchFamily="18" charset="0"/>
                          </a:rPr>
                          <m:t>𝑝</m:t>
                        </m:r>
                      </m:e>
                      <m:sub>
                        <m:r>
                          <a:rPr lang="en-US" sz="1600" i="1" dirty="0" smtClean="0">
                            <a:solidFill>
                              <a:srgbClr val="0F0F0F"/>
                            </a:solidFill>
                            <a:effectLst/>
                            <a:latin typeface="Cambria Math" panose="02040503050406030204" pitchFamily="18" charset="0"/>
                          </a:rPr>
                          <m:t>𝑖</m:t>
                        </m:r>
                      </m:sub>
                    </m:sSub>
                  </m:oMath>
                </a14:m>
                <a:r>
                  <a:rPr lang="en-US" sz="1600" i="0">
                    <a:solidFill>
                      <a:srgbClr val="0F0F0F"/>
                    </a:solidFill>
                    <a:effectLst/>
                  </a:rPr>
                  <a:t> </a:t>
                </a:r>
                <a:r>
                  <a:rPr lang="vi-VN" sz="1600" i="0">
                    <a:solidFill>
                      <a:srgbClr val="0F0F0F"/>
                    </a:solidFill>
                    <a:effectLst/>
                  </a:rPr>
                  <a:t>và sở thích về quyền riêng tư</a:t>
                </a:r>
                <a:r>
                  <a:rPr lang="en-US" sz="1600" i="0">
                    <a:solidFill>
                      <a:srgbClr val="0F0F0F"/>
                    </a:solidFill>
                    <a:effectLst/>
                  </a:rPr>
                  <a:t>     .</a:t>
                </a:r>
              </a:p>
              <a:p>
                <a:r>
                  <a:rPr lang="en-US" sz="1600" err="1">
                    <a:solidFill>
                      <a:srgbClr val="0F0F0F"/>
                    </a:solidFill>
                  </a:rPr>
                  <a:t>Ở</a:t>
                </a:r>
                <a:r>
                  <a:rPr lang="en-US" sz="1600">
                    <a:solidFill>
                      <a:srgbClr val="0F0F0F"/>
                    </a:solidFill>
                  </a:rPr>
                  <a:t> </a:t>
                </a:r>
                <a:r>
                  <a:rPr lang="en-US" sz="1600" err="1">
                    <a:solidFill>
                      <a:srgbClr val="0F0F0F"/>
                    </a:solidFill>
                  </a:rPr>
                  <a:t>vòng</a:t>
                </a:r>
                <a:r>
                  <a:rPr lang="en-US" sz="1600">
                    <a:solidFill>
                      <a:srgbClr val="0F0F0F"/>
                    </a:solidFill>
                  </a:rPr>
                  <a:t> </a:t>
                </a:r>
                <a:r>
                  <a:rPr lang="en-US" sz="1600" err="1">
                    <a:solidFill>
                      <a:srgbClr val="0F0F0F"/>
                    </a:solidFill>
                  </a:rPr>
                  <a:t>lặp</a:t>
                </a:r>
                <a:r>
                  <a:rPr lang="en-US" sz="1600">
                    <a:solidFill>
                      <a:srgbClr val="0F0F0F"/>
                    </a:solidFill>
                  </a:rPr>
                  <a:t> </a:t>
                </a:r>
                <a:r>
                  <a:rPr lang="en-US" sz="1600" err="1">
                    <a:solidFill>
                      <a:srgbClr val="0F0F0F"/>
                    </a:solidFill>
                  </a:rPr>
                  <a:t>toàn</a:t>
                </a:r>
                <a:r>
                  <a:rPr lang="en-US" sz="1600">
                    <a:solidFill>
                      <a:srgbClr val="0F0F0F"/>
                    </a:solidFill>
                  </a:rPr>
                  <a:t> </a:t>
                </a:r>
                <a:r>
                  <a:rPr lang="en-US" sz="1600" err="1">
                    <a:solidFill>
                      <a:srgbClr val="0F0F0F"/>
                    </a:solidFill>
                  </a:rPr>
                  <a:t>cầu</a:t>
                </a:r>
                <a:r>
                  <a:rPr lang="en-US" sz="1600">
                    <a:solidFill>
                      <a:srgbClr val="0F0F0F"/>
                    </a:solidFill>
                  </a:rPr>
                  <a:t> </a:t>
                </a:r>
                <a:r>
                  <a:rPr lang="en-US" sz="1600" err="1">
                    <a:solidFill>
                      <a:srgbClr val="0F0F0F"/>
                    </a:solidFill>
                  </a:rPr>
                  <a:t>thứ</a:t>
                </a:r>
                <a:r>
                  <a:rPr lang="en-US" sz="1600">
                    <a:solidFill>
                      <a:srgbClr val="0F0F0F"/>
                    </a:solidFill>
                  </a:rPr>
                  <a:t> t, </a:t>
                </a:r>
                <a:r>
                  <a:rPr lang="vi-VN" sz="1600" i="0">
                    <a:solidFill>
                      <a:srgbClr val="0F0F0F"/>
                    </a:solidFill>
                    <a:effectLst/>
                  </a:rPr>
                  <a:t>chi phí về quyền riêng tư</a:t>
                </a:r>
                <a:r>
                  <a:rPr lang="en-US" sz="1600" i="0">
                    <a:solidFill>
                      <a:srgbClr val="0F0F0F"/>
                    </a:solidFill>
                    <a:effectLst/>
                  </a:rPr>
                  <a:t> </a:t>
                </a:r>
                <a:r>
                  <a:rPr lang="en-US" sz="1600" i="0" err="1">
                    <a:solidFill>
                      <a:srgbClr val="0F0F0F"/>
                    </a:solidFill>
                    <a:effectLst/>
                  </a:rPr>
                  <a:t>được</a:t>
                </a:r>
                <a:r>
                  <a:rPr lang="en-US" sz="1600" i="0">
                    <a:solidFill>
                      <a:srgbClr val="0F0F0F"/>
                    </a:solidFill>
                    <a:effectLst/>
                  </a:rPr>
                  <a:t> </a:t>
                </a:r>
                <a:r>
                  <a:rPr lang="en-US" sz="1600" i="0" err="1">
                    <a:solidFill>
                      <a:srgbClr val="0F0F0F"/>
                    </a:solidFill>
                    <a:effectLst/>
                  </a:rPr>
                  <a:t>tính</a:t>
                </a:r>
                <a:r>
                  <a:rPr lang="en-US" sz="1600" i="0">
                    <a:solidFill>
                      <a:srgbClr val="0F0F0F"/>
                    </a:solidFill>
                    <a:effectLst/>
                  </a:rPr>
                  <a:t> </a:t>
                </a:r>
                <a:r>
                  <a:rPr lang="en-US" sz="1600" i="0" err="1">
                    <a:solidFill>
                      <a:srgbClr val="0F0F0F"/>
                    </a:solidFill>
                    <a:effectLst/>
                  </a:rPr>
                  <a:t>toán</a:t>
                </a:r>
                <a:r>
                  <a:rPr lang="en-US" sz="1600" i="0">
                    <a:solidFill>
                      <a:srgbClr val="0F0F0F"/>
                    </a:solidFill>
                    <a:effectLst/>
                  </a:rPr>
                  <a:t> </a:t>
                </a:r>
                <a:r>
                  <a:rPr lang="en-US" sz="1600" i="0" err="1">
                    <a:solidFill>
                      <a:srgbClr val="0F0F0F"/>
                    </a:solidFill>
                    <a:effectLst/>
                  </a:rPr>
                  <a:t>bằng</a:t>
                </a:r>
                <a:r>
                  <a:rPr lang="en-US" sz="1600" i="0">
                    <a:solidFill>
                      <a:srgbClr val="0F0F0F"/>
                    </a:solidFill>
                    <a:effectLst/>
                  </a:rPr>
                  <a:t> </a:t>
                </a:r>
                <a:r>
                  <a:rPr lang="en-US" sz="1600" i="0" err="1">
                    <a:solidFill>
                      <a:srgbClr val="0F0F0F"/>
                    </a:solidFill>
                    <a:effectLst/>
                  </a:rPr>
                  <a:t>công</a:t>
                </a:r>
                <a:r>
                  <a:rPr lang="en-US" sz="1600" i="0">
                    <a:solidFill>
                      <a:srgbClr val="0F0F0F"/>
                    </a:solidFill>
                    <a:effectLst/>
                  </a:rPr>
                  <a:t> </a:t>
                </a:r>
                <a:r>
                  <a:rPr lang="en-US" sz="1600" i="0" err="1">
                    <a:solidFill>
                      <a:srgbClr val="0F0F0F"/>
                    </a:solidFill>
                    <a:effectLst/>
                  </a:rPr>
                  <a:t>thức</a:t>
                </a:r>
                <a:r>
                  <a:rPr lang="en-US" sz="1600" i="0">
                    <a:solidFill>
                      <a:srgbClr val="0F0F0F"/>
                    </a:solidFill>
                    <a:effectLst/>
                  </a:rPr>
                  <a:t> </a:t>
                </a:r>
                <a:r>
                  <a:rPr lang="en-US" sz="1600" i="0" err="1">
                    <a:solidFill>
                      <a:srgbClr val="0F0F0F"/>
                    </a:solidFill>
                    <a:effectLst/>
                  </a:rPr>
                  <a:t>sau</a:t>
                </a:r>
                <a:r>
                  <a:rPr lang="en-US" sz="1600" i="0">
                    <a:solidFill>
                      <a:srgbClr val="0F0F0F"/>
                    </a:solidFill>
                    <a:effectLst/>
                  </a:rPr>
                  <a:t>:</a:t>
                </a:r>
              </a:p>
              <a:p>
                <a:endParaRPr lang="en-US" sz="1600"/>
              </a:p>
            </p:txBody>
          </p:sp>
        </mc:Choice>
        <mc:Fallback xmlns="">
          <p:sp>
            <p:nvSpPr>
              <p:cNvPr id="15" name="TextBox 14">
                <a:extLst>
                  <a:ext uri="{FF2B5EF4-FFF2-40B4-BE49-F238E27FC236}">
                    <a16:creationId xmlns:a16="http://schemas.microsoft.com/office/drawing/2014/main" id="{44798C36-7F9F-4ED5-7B3B-DBC38D633F93}"/>
                  </a:ext>
                </a:extLst>
              </p:cNvPr>
              <p:cNvSpPr txBox="1">
                <a:spLocks noRot="1" noChangeAspect="1" noMove="1" noResize="1" noEditPoints="1" noAdjustHandles="1" noChangeArrowheads="1" noChangeShapeType="1" noTextEdit="1"/>
              </p:cNvSpPr>
              <p:nvPr/>
            </p:nvSpPr>
            <p:spPr>
              <a:xfrm>
                <a:off x="4489704" y="4231051"/>
                <a:ext cx="6629399" cy="1815882"/>
              </a:xfrm>
              <a:prstGeom prst="rect">
                <a:avLst/>
              </a:prstGeom>
              <a:blipFill>
                <a:blip r:embed="rId6"/>
                <a:stretch>
                  <a:fillRect l="-574" t="-1389"/>
                </a:stretch>
              </a:blipFill>
            </p:spPr>
            <p:txBody>
              <a:bodyPr/>
              <a:lstStyle/>
              <a:p>
                <a:r>
                  <a:rPr lang="en-VN">
                    <a:noFill/>
                  </a:rPr>
                  <a:t> </a:t>
                </a:r>
              </a:p>
            </p:txBody>
          </p:sp>
        </mc:Fallback>
      </mc:AlternateContent>
      <p:pic>
        <p:nvPicPr>
          <p:cNvPr id="17" name="Picture 16">
            <a:extLst>
              <a:ext uri="{FF2B5EF4-FFF2-40B4-BE49-F238E27FC236}">
                <a16:creationId xmlns:a16="http://schemas.microsoft.com/office/drawing/2014/main" id="{6B81194D-00E8-906A-A264-D9F99B835D46}"/>
              </a:ext>
            </a:extLst>
          </p:cNvPr>
          <p:cNvPicPr>
            <a:picLocks noChangeAspect="1"/>
          </p:cNvPicPr>
          <p:nvPr/>
        </p:nvPicPr>
        <p:blipFill>
          <a:blip r:embed="rId7"/>
          <a:stretch>
            <a:fillRect/>
          </a:stretch>
        </p:blipFill>
        <p:spPr>
          <a:xfrm>
            <a:off x="7270988" y="5035005"/>
            <a:ext cx="174005" cy="232007"/>
          </a:xfrm>
          <a:prstGeom prst="rect">
            <a:avLst/>
          </a:prstGeom>
        </p:spPr>
      </p:pic>
      <p:pic>
        <p:nvPicPr>
          <p:cNvPr id="19" name="Picture 18">
            <a:extLst>
              <a:ext uri="{FF2B5EF4-FFF2-40B4-BE49-F238E27FC236}">
                <a16:creationId xmlns:a16="http://schemas.microsoft.com/office/drawing/2014/main" id="{AA4BFB01-C330-D609-F857-3910305C9DE1}"/>
              </a:ext>
            </a:extLst>
          </p:cNvPr>
          <p:cNvPicPr>
            <a:picLocks noChangeAspect="1"/>
          </p:cNvPicPr>
          <p:nvPr/>
        </p:nvPicPr>
        <p:blipFill>
          <a:blip r:embed="rId8"/>
          <a:stretch>
            <a:fillRect/>
          </a:stretch>
        </p:blipFill>
        <p:spPr>
          <a:xfrm>
            <a:off x="6502251" y="5707078"/>
            <a:ext cx="2676899" cy="743054"/>
          </a:xfrm>
          <a:prstGeom prst="rect">
            <a:avLst/>
          </a:prstGeom>
        </p:spPr>
      </p:pic>
    </p:spTree>
    <p:extLst>
      <p:ext uri="{BB962C8B-B14F-4D97-AF65-F5344CB8AC3E}">
        <p14:creationId xmlns:p14="http://schemas.microsoft.com/office/powerpoint/2010/main" val="138578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602205" y="1059120"/>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637D5C1-CE22-EC23-0AE6-A0173D4F468F}"/>
              </a:ext>
            </a:extLst>
          </p:cNvPr>
          <p:cNvPicPr>
            <a:picLocks noChangeAspect="1"/>
          </p:cNvPicPr>
          <p:nvPr/>
        </p:nvPicPr>
        <p:blipFill rotWithShape="1">
          <a:blip r:embed="rId2"/>
          <a:srcRect b="23806"/>
          <a:stretch/>
        </p:blipFill>
        <p:spPr>
          <a:xfrm>
            <a:off x="5166257" y="2019414"/>
            <a:ext cx="5693400" cy="2333130"/>
          </a:xfrm>
          <a:prstGeom prst="rect">
            <a:avLst/>
          </a:prstGeom>
        </p:spPr>
      </p:pic>
      <p:graphicFrame>
        <p:nvGraphicFramePr>
          <p:cNvPr id="9" name="Table 8">
            <a:extLst>
              <a:ext uri="{FF2B5EF4-FFF2-40B4-BE49-F238E27FC236}">
                <a16:creationId xmlns:a16="http://schemas.microsoft.com/office/drawing/2014/main" id="{D5D042D7-3F7C-911B-39F2-7477EA0F9B3B}"/>
              </a:ext>
            </a:extLst>
          </p:cNvPr>
          <p:cNvGraphicFramePr>
            <a:graphicFrameLocks noGrp="1"/>
          </p:cNvGraphicFramePr>
          <p:nvPr>
            <p:extLst>
              <p:ext uri="{D42A27DB-BD31-4B8C-83A1-F6EECF244321}">
                <p14:modId xmlns:p14="http://schemas.microsoft.com/office/powerpoint/2010/main" val="2015305988"/>
              </p:ext>
            </p:extLst>
          </p:nvPr>
        </p:nvGraphicFramePr>
        <p:xfrm>
          <a:off x="1843745" y="2019414"/>
          <a:ext cx="3322512" cy="2486195"/>
        </p:xfrm>
        <a:graphic>
          <a:graphicData uri="http://schemas.openxmlformats.org/drawingml/2006/table">
            <a:tbl>
              <a:tblPr firstRow="1" bandRow="1">
                <a:tableStyleId>{5C22544A-7EE6-4342-B048-85BDC9FD1C3A}</a:tableStyleId>
              </a:tblPr>
              <a:tblGrid>
                <a:gridCol w="3322512">
                  <a:extLst>
                    <a:ext uri="{9D8B030D-6E8A-4147-A177-3AD203B41FA5}">
                      <a16:colId xmlns:a16="http://schemas.microsoft.com/office/drawing/2014/main" val="2418391991"/>
                    </a:ext>
                  </a:extLst>
                </a:gridCol>
              </a:tblGrid>
              <a:tr h="464995">
                <a:tc>
                  <a:txBody>
                    <a:bodyPr/>
                    <a:lstStyle/>
                    <a:p>
                      <a:r>
                        <a:rPr lang="en-US" sz="1600" b="0">
                          <a:solidFill>
                            <a:sysClr val="windowText" lastClr="000000"/>
                          </a:solidFill>
                        </a:rPr>
                        <a:t>Mục tiêu của giai đoạn này là: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0571210"/>
                  </a:ext>
                </a:extLst>
              </a:tr>
              <a:tr h="375280">
                <a:tc>
                  <a:txBody>
                    <a:bodyPr/>
                    <a:lstStyle/>
                    <a:p>
                      <a:r>
                        <a:rPr lang="en-US" sz="1600" b="0">
                          <a:solidFill>
                            <a:sysClr val="windowText" lastClr="000000"/>
                          </a:solidFill>
                        </a:rPr>
                        <a:t>Cần phải đảm bảo một độ chính xác: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4760083"/>
                  </a:ext>
                </a:extLst>
              </a:tr>
              <a:tr h="621102">
                <a:tc>
                  <a:txBody>
                    <a:bodyPr/>
                    <a:lstStyle/>
                    <a:p>
                      <a:r>
                        <a:rPr lang="vi-VN" sz="1600" b="0" i="0" kern="1200">
                          <a:solidFill>
                            <a:schemeClr val="dk1"/>
                          </a:solidFill>
                          <a:effectLst/>
                          <a:latin typeface="+mj-lt"/>
                          <a:ea typeface="+mn-ea"/>
                          <a:cs typeface="+mn-cs"/>
                        </a:rPr>
                        <a:t>chi phí bảo mật tổng cộng sau vòng lặp toàn cầu T sẽ không vượt quá </a:t>
                      </a:r>
                      <a:r>
                        <a:rPr lang="en-US" sz="1600" b="0" i="0" kern="1200">
                          <a:solidFill>
                            <a:schemeClr val="dk1"/>
                          </a:solidFill>
                          <a:effectLst/>
                          <a:latin typeface="Times New Roman" panose="02020603050405020304" pitchFamily="18" charset="0"/>
                          <a:ea typeface="+mn-ea"/>
                          <a:cs typeface="Times New Roman" panose="02020603050405020304" pitchFamily="18" charset="0"/>
                        </a:rPr>
                        <a:t>Cmax</a:t>
                      </a:r>
                      <a:endParaRPr lang="en-US" sz="1600" b="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2425628"/>
                  </a:ext>
                </a:extLst>
              </a:tr>
              <a:tr h="534837">
                <a:tc>
                  <a:txBody>
                    <a:bodyPr/>
                    <a:lstStyle/>
                    <a:p>
                      <a:r>
                        <a:rPr lang="en-US" sz="1600" b="0">
                          <a:solidFill>
                            <a:sysClr val="windowText" lastClr="000000"/>
                          </a:solidFill>
                        </a:rPr>
                        <a:t>Ở mỗi vòng lặp toàn cầu có không quá n_k client tham gia vào quá trình huấn luyện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996084"/>
                  </a:ext>
                </a:extLst>
              </a:tr>
            </a:tbl>
          </a:graphicData>
        </a:graphic>
      </p:graphicFrame>
    </p:spTree>
    <p:extLst>
      <p:ext uri="{BB962C8B-B14F-4D97-AF65-F5344CB8AC3E}">
        <p14:creationId xmlns:p14="http://schemas.microsoft.com/office/powerpoint/2010/main" val="3542983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602205" y="1059120"/>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DF4DA20-0C65-B24A-E84F-F6D1F58AC655}"/>
              </a:ext>
            </a:extLst>
          </p:cNvPr>
          <p:cNvSpPr txBox="1"/>
          <p:nvPr/>
        </p:nvSpPr>
        <p:spPr>
          <a:xfrm>
            <a:off x="1602204" y="1659284"/>
            <a:ext cx="9388883" cy="5016758"/>
          </a:xfrm>
          <a:prstGeom prst="rect">
            <a:avLst/>
          </a:prstGeom>
          <a:noFill/>
        </p:spPr>
        <p:txBody>
          <a:bodyPr wrap="square" rtlCol="0">
            <a:spAutoFit/>
          </a:bodyPr>
          <a:lstStyle/>
          <a:p>
            <a:r>
              <a:rPr lang="vi-VN" sz="1600" b="0" i="0">
                <a:solidFill>
                  <a:srgbClr val="0F0F0F"/>
                </a:solidFill>
                <a:effectLst/>
                <a:latin typeface="Söhne"/>
              </a:rPr>
              <a:t>Để giảm thiểu thời gian hoàn thành công việc, </a:t>
            </a:r>
            <a:r>
              <a:rPr lang="en-US" sz="1600" b="0" i="0">
                <a:solidFill>
                  <a:srgbClr val="0F0F0F"/>
                </a:solidFill>
                <a:effectLst/>
                <a:latin typeface="Söhne"/>
              </a:rPr>
              <a:t>bài toán</a:t>
            </a:r>
            <a:r>
              <a:rPr lang="vi-VN" sz="1600" b="0" i="0">
                <a:solidFill>
                  <a:srgbClr val="0F0F0F"/>
                </a:solidFill>
                <a:effectLst/>
                <a:latin typeface="Söhne"/>
              </a:rPr>
              <a:t> được biến đổi thành một</a:t>
            </a:r>
            <a:r>
              <a:rPr lang="en-US" sz="1600" b="0" i="0">
                <a:solidFill>
                  <a:srgbClr val="0F0F0F"/>
                </a:solidFill>
                <a:effectLst/>
                <a:latin typeface="Söhne"/>
              </a:rPr>
              <a:t> </a:t>
            </a:r>
            <a:r>
              <a:rPr lang="en-US" sz="1600" b="0" i="0">
                <a:solidFill>
                  <a:srgbClr val="000000"/>
                </a:solidFill>
                <a:effectLst/>
                <a:latin typeface="NimbusRomNo9L-Regu"/>
              </a:rPr>
              <a:t>Markov decision process (MDP), </a:t>
            </a:r>
            <a:r>
              <a:rPr lang="vi-VN" sz="1600" b="0" i="0">
                <a:solidFill>
                  <a:srgbClr val="0F0F0F"/>
                </a:solidFill>
                <a:effectLst/>
                <a:latin typeface="Söhne"/>
              </a:rPr>
              <a:t>được mô tả bởi bộ {S, A, P, R, </a:t>
            </a:r>
            <a:r>
              <a:rPr lang="en-US" sz="1600" b="0" i="0">
                <a:solidFill>
                  <a:srgbClr val="0F0F0F"/>
                </a:solidFill>
                <a:effectLst/>
                <a:latin typeface="Söhne"/>
              </a:rPr>
              <a:t>y</a:t>
            </a:r>
            <a:r>
              <a:rPr lang="vi-VN" sz="1600" b="0" i="0">
                <a:solidFill>
                  <a:srgbClr val="0F0F0F"/>
                </a:solidFill>
                <a:effectLst/>
                <a:latin typeface="Söhne"/>
              </a:rPr>
              <a:t>,}</a:t>
            </a:r>
            <a:r>
              <a:rPr lang="en-US" sz="1600" b="0" i="0">
                <a:solidFill>
                  <a:srgbClr val="0F0F0F"/>
                </a:solidFill>
                <a:effectLst/>
                <a:latin typeface="Söhne"/>
              </a:rPr>
              <a:t>,với:</a:t>
            </a:r>
          </a:p>
          <a:p>
            <a:pPr marL="285750" indent="-285750">
              <a:buFont typeface="Arial" panose="020B0604020202020204" pitchFamily="34" charset="0"/>
              <a:buChar char="•"/>
            </a:pPr>
            <a:r>
              <a:rPr lang="vi-VN" sz="1600" b="0" i="0">
                <a:solidFill>
                  <a:srgbClr val="0F0F0F"/>
                </a:solidFill>
                <a:effectLst/>
                <a:latin typeface="Söhne"/>
              </a:rPr>
              <a:t>S chỉ định một tập hợp các trạng thái</a:t>
            </a:r>
            <a:r>
              <a:rPr lang="en-US" sz="1600" b="0" i="0">
                <a:solidFill>
                  <a:srgbClr val="0F0F0F"/>
                </a:solidFill>
                <a:effectLst/>
                <a:latin typeface="Söhne"/>
              </a:rPr>
              <a:t> gồm các giá trị loss cục bộ F(w_i)</a:t>
            </a:r>
            <a:r>
              <a:rPr lang="vi-VN" sz="1600" b="0" i="0">
                <a:solidFill>
                  <a:srgbClr val="0F0F0F"/>
                </a:solidFill>
                <a:effectLst/>
                <a:latin typeface="Söhne"/>
              </a:rPr>
              <a:t> </a:t>
            </a:r>
            <a:r>
              <a:rPr lang="en-US" sz="1600" b="0" i="0">
                <a:solidFill>
                  <a:srgbClr val="0F0F0F"/>
                </a:solidFill>
                <a:effectLst/>
                <a:latin typeface="Söhne"/>
              </a:rPr>
              <a:t>của mỗi client, thời gian huấn luyện hiện tại của mỗi client và vòng toàn cầu thứ t. S được biểu diễn bằng 1 vector</a:t>
            </a: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A chỉ định một tập hợp các hành động</a:t>
            </a:r>
            <a:r>
              <a:rPr lang="en-US" sz="1600" b="0" i="0">
                <a:solidFill>
                  <a:srgbClr val="0F0F0F"/>
                </a:solidFill>
                <a:effectLst/>
                <a:latin typeface="Söhne"/>
              </a:rPr>
              <a:t> với mỗi S_t, máy chủ sẽ xác định một hành động a_t để thực hiện. Đầu tiên nó lựa chọn xem client I có được chọn cho vòng t hay không và tính toán số vòng lặp kết hợp ở vòng toàn cầu t. Hành động này có thể được biêu diễn như sau:</a:t>
            </a: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Hàm chuyển trạng thái P: S </a:t>
            </a:r>
            <a:r>
              <a:rPr lang="en-US" sz="1600" b="0" i="0">
                <a:solidFill>
                  <a:srgbClr val="0F0F0F"/>
                </a:solidFill>
                <a:effectLst/>
                <a:latin typeface="Söhne"/>
              </a:rPr>
              <a:t>x</a:t>
            </a:r>
            <a:r>
              <a:rPr lang="vi-VN" sz="1600" b="0" i="0">
                <a:solidFill>
                  <a:srgbClr val="0F0F0F"/>
                </a:solidFill>
                <a:effectLst/>
                <a:latin typeface="Söhne"/>
              </a:rPr>
              <a:t> A </a:t>
            </a:r>
            <a:r>
              <a:rPr lang="en-US" sz="1600" b="0" i="0">
                <a:solidFill>
                  <a:srgbClr val="0F0F0F"/>
                </a:solidFill>
                <a:effectLst/>
                <a:latin typeface="Söhne"/>
              </a:rPr>
              <a:t>x</a:t>
            </a:r>
            <a:r>
              <a:rPr lang="vi-VN" sz="1600" b="0" i="0">
                <a:solidFill>
                  <a:srgbClr val="0F0F0F"/>
                </a:solidFill>
                <a:effectLst/>
                <a:latin typeface="Söhne"/>
              </a:rPr>
              <a:t> S </a:t>
            </a:r>
            <a:r>
              <a:rPr lang="en-US" sz="1600" b="0" i="0">
                <a:solidFill>
                  <a:srgbClr val="0F0F0F"/>
                </a:solidFill>
                <a:effectLst/>
                <a:latin typeface="Söhne"/>
              </a:rPr>
              <a:t>-&gt;</a:t>
            </a:r>
            <a:r>
              <a:rPr lang="vi-VN" sz="1600" b="0" i="0">
                <a:solidFill>
                  <a:srgbClr val="0F0F0F"/>
                </a:solidFill>
                <a:effectLst/>
                <a:latin typeface="Söhne"/>
              </a:rPr>
              <a:t> [0, 1] được sử dụng để tính xác suất chuyển trạng thái p(st+1|st, at), với hành động hiện tại at và trạng thái st</a:t>
            </a: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Phần thưởng </a:t>
            </a:r>
            <a:r>
              <a:rPr lang="en-US" sz="1600" b="0" i="0">
                <a:solidFill>
                  <a:srgbClr val="0F0F0F"/>
                </a:solidFill>
                <a:effectLst/>
                <a:latin typeface="Söhne"/>
              </a:rPr>
              <a:t>R</a:t>
            </a:r>
            <a:r>
              <a:rPr lang="vi-VN" sz="1600" b="0" i="0">
                <a:solidFill>
                  <a:srgbClr val="0F0F0F"/>
                </a:solidFill>
                <a:effectLst/>
                <a:latin typeface="Söhne"/>
              </a:rPr>
              <a:t>t tại vòng lặp toàn cục t</a:t>
            </a:r>
            <a:r>
              <a:rPr lang="en-US" sz="1600" b="0" i="0">
                <a:solidFill>
                  <a:srgbClr val="0F0F0F"/>
                </a:solidFill>
                <a:effectLst/>
                <a:latin typeface="Söhne"/>
              </a:rPr>
              <a:t> của hành động a_t</a:t>
            </a:r>
            <a:r>
              <a:rPr lang="vi-VN" sz="1600" b="0" i="0">
                <a:solidFill>
                  <a:srgbClr val="0F0F0F"/>
                </a:solidFill>
                <a:effectLst/>
                <a:latin typeface="Söhne"/>
              </a:rPr>
              <a:t> được tính bằng hàm thưởng R: S </a:t>
            </a:r>
            <a:r>
              <a:rPr lang="en-US" sz="1600" b="0" i="0">
                <a:solidFill>
                  <a:srgbClr val="0F0F0F"/>
                </a:solidFill>
                <a:effectLst/>
                <a:latin typeface="Söhne"/>
              </a:rPr>
              <a:t>x</a:t>
            </a:r>
            <a:r>
              <a:rPr lang="vi-VN" sz="1600" b="0" i="0">
                <a:solidFill>
                  <a:srgbClr val="0F0F0F"/>
                </a:solidFill>
                <a:effectLst/>
                <a:latin typeface="Söhne"/>
              </a:rPr>
              <a:t> A </a:t>
            </a:r>
            <a:r>
              <a:rPr lang="en-US" sz="1600" b="0" i="0">
                <a:solidFill>
                  <a:srgbClr val="0F0F0F"/>
                </a:solidFill>
                <a:effectLst/>
                <a:latin typeface="Söhne"/>
              </a:rPr>
              <a:t>-&gt;</a:t>
            </a:r>
            <a:r>
              <a:rPr lang="vi-VN" sz="1600" b="0" i="0">
                <a:solidFill>
                  <a:srgbClr val="0F0F0F"/>
                </a:solidFill>
                <a:effectLst/>
                <a:latin typeface="Söhne"/>
              </a:rPr>
              <a:t> R, và các phần thưởng tương lai được </a:t>
            </a:r>
            <a:r>
              <a:rPr lang="en-US" sz="1600" b="0" i="0">
                <a:solidFill>
                  <a:srgbClr val="0F0F0F"/>
                </a:solidFill>
                <a:effectLst/>
                <a:latin typeface="Söhne"/>
              </a:rPr>
              <a:t>giảm theo </a:t>
            </a:r>
            <a:r>
              <a:rPr lang="vi-VN" sz="1600" b="0" i="0">
                <a:solidFill>
                  <a:srgbClr val="0F0F0F"/>
                </a:solidFill>
                <a:effectLst/>
                <a:latin typeface="Söhne"/>
              </a:rPr>
              <a:t>hệ số , </a:t>
            </a:r>
            <a:r>
              <a:rPr lang="en-US" sz="1600" b="0" i="0">
                <a:solidFill>
                  <a:srgbClr val="0F0F0F"/>
                </a:solidFill>
                <a:effectLst/>
                <a:latin typeface="Söhne"/>
              </a:rPr>
              <a:t>y </a:t>
            </a:r>
            <a:r>
              <a:rPr lang="vi-VN" sz="1600" b="0" i="0">
                <a:solidFill>
                  <a:srgbClr val="0F0F0F"/>
                </a:solidFill>
                <a:effectLst/>
                <a:latin typeface="Söhne"/>
              </a:rPr>
              <a:t>∈ [0, 1]. </a:t>
            </a:r>
            <a:r>
              <a:rPr lang="en-US" sz="1600" b="0" i="0">
                <a:solidFill>
                  <a:srgbClr val="0F0F0F"/>
                </a:solidFill>
                <a:effectLst/>
                <a:latin typeface="Söhne"/>
              </a:rPr>
              <a:t> Phần thưởng ở vòng t được tính như sau</a:t>
            </a:r>
          </a:p>
          <a:p>
            <a:pPr marL="285750" indent="-285750">
              <a:buFont typeface="Arial" panose="020B0604020202020204" pitchFamily="34" charset="0"/>
              <a:buChar char="•"/>
            </a:pPr>
            <a:endParaRPr lang="en-US" sz="1600"/>
          </a:p>
          <a:p>
            <a:r>
              <a:rPr lang="en-US" sz="1600"/>
              <a:t>Trong đó: 	</a:t>
            </a:r>
          </a:p>
          <a:p>
            <a:pPr marL="1657350" lvl="3" indent="-285750">
              <a:buFont typeface="Arial" panose="020B0604020202020204" pitchFamily="34" charset="0"/>
              <a:buChar char="•"/>
            </a:pPr>
            <a:r>
              <a:rPr lang="en-US" sz="1600"/>
              <a:t>p1t là phạt nếu (4a) không đáp ứng</a:t>
            </a:r>
          </a:p>
          <a:p>
            <a:pPr marL="1657350" lvl="3" indent="-285750">
              <a:buFont typeface="Arial" panose="020B0604020202020204" pitchFamily="34" charset="0"/>
              <a:buChar char="•"/>
            </a:pPr>
            <a:r>
              <a:rPr lang="en-US" sz="1600"/>
              <a:t>p2t là phạt nếu (4b) không đáp ứng</a:t>
            </a:r>
          </a:p>
          <a:p>
            <a:pPr marL="1657350" lvl="3" indent="-285750">
              <a:buFont typeface="Arial" panose="020B0604020202020204" pitchFamily="34" charset="0"/>
              <a:buChar char="•"/>
            </a:pPr>
            <a:r>
              <a:rPr lang="en-US" sz="1600"/>
              <a:t>p3t là phạt nếu (4c) không đáp ứng</a:t>
            </a:r>
          </a:p>
        </p:txBody>
      </p:sp>
      <p:pic>
        <p:nvPicPr>
          <p:cNvPr id="7" name="Picture 6">
            <a:extLst>
              <a:ext uri="{FF2B5EF4-FFF2-40B4-BE49-F238E27FC236}">
                <a16:creationId xmlns:a16="http://schemas.microsoft.com/office/drawing/2014/main" id="{41F7A8E0-A3A5-CE35-46D5-08FBC62E1CB9}"/>
              </a:ext>
            </a:extLst>
          </p:cNvPr>
          <p:cNvPicPr>
            <a:picLocks noChangeAspect="1"/>
          </p:cNvPicPr>
          <p:nvPr/>
        </p:nvPicPr>
        <p:blipFill>
          <a:blip r:embed="rId2"/>
          <a:stretch>
            <a:fillRect/>
          </a:stretch>
        </p:blipFill>
        <p:spPr>
          <a:xfrm>
            <a:off x="4709251" y="2693972"/>
            <a:ext cx="3174787" cy="331282"/>
          </a:xfrm>
          <a:prstGeom prst="rect">
            <a:avLst/>
          </a:prstGeom>
        </p:spPr>
      </p:pic>
      <p:pic>
        <p:nvPicPr>
          <p:cNvPr id="10" name="Picture 9">
            <a:extLst>
              <a:ext uri="{FF2B5EF4-FFF2-40B4-BE49-F238E27FC236}">
                <a16:creationId xmlns:a16="http://schemas.microsoft.com/office/drawing/2014/main" id="{8C07353D-4035-6B20-F028-EB3D6B7790F2}"/>
              </a:ext>
            </a:extLst>
          </p:cNvPr>
          <p:cNvPicPr>
            <a:picLocks noChangeAspect="1"/>
          </p:cNvPicPr>
          <p:nvPr/>
        </p:nvPicPr>
        <p:blipFill>
          <a:blip r:embed="rId3"/>
          <a:stretch>
            <a:fillRect/>
          </a:stretch>
        </p:blipFill>
        <p:spPr>
          <a:xfrm>
            <a:off x="5063538" y="3903813"/>
            <a:ext cx="2466211" cy="331282"/>
          </a:xfrm>
          <a:prstGeom prst="rect">
            <a:avLst/>
          </a:prstGeom>
        </p:spPr>
      </p:pic>
      <p:pic>
        <p:nvPicPr>
          <p:cNvPr id="12" name="Picture 11">
            <a:extLst>
              <a:ext uri="{FF2B5EF4-FFF2-40B4-BE49-F238E27FC236}">
                <a16:creationId xmlns:a16="http://schemas.microsoft.com/office/drawing/2014/main" id="{26951D45-5E70-6BF6-2B9B-E7E8FCE227D3}"/>
              </a:ext>
            </a:extLst>
          </p:cNvPr>
          <p:cNvPicPr>
            <a:picLocks noChangeAspect="1"/>
          </p:cNvPicPr>
          <p:nvPr/>
        </p:nvPicPr>
        <p:blipFill rotWithShape="1">
          <a:blip r:embed="rId4"/>
          <a:srcRect t="1" b="9667"/>
          <a:stretch/>
        </p:blipFill>
        <p:spPr>
          <a:xfrm>
            <a:off x="5373497" y="5377768"/>
            <a:ext cx="1868551" cy="290111"/>
          </a:xfrm>
          <a:prstGeom prst="rect">
            <a:avLst/>
          </a:prstGeom>
        </p:spPr>
      </p:pic>
    </p:spTree>
    <p:extLst>
      <p:ext uri="{BB962C8B-B14F-4D97-AF65-F5344CB8AC3E}">
        <p14:creationId xmlns:p14="http://schemas.microsoft.com/office/powerpoint/2010/main" val="602308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Multi Clustered 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585721E-A169-43B3-996E-A7CCBD1BE8C1}"/>
              </a:ext>
            </a:extLst>
          </p:cNvPr>
          <p:cNvSpPr txBox="1"/>
          <p:nvPr/>
        </p:nvSpPr>
        <p:spPr>
          <a:xfrm>
            <a:off x="1602205" y="1059120"/>
            <a:ext cx="8987590" cy="461665"/>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p:txBody>
      </p:sp>
      <p:pic>
        <p:nvPicPr>
          <p:cNvPr id="5" name="Picture 4">
            <a:extLst>
              <a:ext uri="{FF2B5EF4-FFF2-40B4-BE49-F238E27FC236}">
                <a16:creationId xmlns:a16="http://schemas.microsoft.com/office/drawing/2014/main" id="{85699668-650B-ABD5-43E1-A4F9644DD341}"/>
              </a:ext>
            </a:extLst>
          </p:cNvPr>
          <p:cNvPicPr>
            <a:picLocks noChangeAspect="1"/>
          </p:cNvPicPr>
          <p:nvPr/>
        </p:nvPicPr>
        <p:blipFill>
          <a:blip r:embed="rId2"/>
          <a:stretch>
            <a:fillRect/>
          </a:stretch>
        </p:blipFill>
        <p:spPr>
          <a:xfrm>
            <a:off x="1443740" y="2276393"/>
            <a:ext cx="4515480" cy="2980808"/>
          </a:xfrm>
          <a:prstGeom prst="rect">
            <a:avLst/>
          </a:prstGeom>
        </p:spPr>
      </p:pic>
      <p:pic>
        <p:nvPicPr>
          <p:cNvPr id="7" name="Picture 6">
            <a:extLst>
              <a:ext uri="{FF2B5EF4-FFF2-40B4-BE49-F238E27FC236}">
                <a16:creationId xmlns:a16="http://schemas.microsoft.com/office/drawing/2014/main" id="{5837848E-BB53-799F-3367-6BEB2AC6415B}"/>
              </a:ext>
            </a:extLst>
          </p:cNvPr>
          <p:cNvPicPr>
            <a:picLocks noChangeAspect="1"/>
          </p:cNvPicPr>
          <p:nvPr/>
        </p:nvPicPr>
        <p:blipFill>
          <a:blip r:embed="rId3"/>
          <a:stretch>
            <a:fillRect/>
          </a:stretch>
        </p:blipFill>
        <p:spPr>
          <a:xfrm>
            <a:off x="6342509" y="1289952"/>
            <a:ext cx="4515480" cy="4953691"/>
          </a:xfrm>
          <a:prstGeom prst="rect">
            <a:avLst/>
          </a:prstGeom>
        </p:spPr>
      </p:pic>
      <p:sp>
        <p:nvSpPr>
          <p:cNvPr id="2" name="TextBox 1">
            <a:extLst>
              <a:ext uri="{FF2B5EF4-FFF2-40B4-BE49-F238E27FC236}">
                <a16:creationId xmlns:a16="http://schemas.microsoft.com/office/drawing/2014/main" id="{2CB53B2E-512E-1994-96F1-02F54A64C76E}"/>
              </a:ext>
            </a:extLst>
          </p:cNvPr>
          <p:cNvSpPr txBox="1"/>
          <p:nvPr/>
        </p:nvSpPr>
        <p:spPr>
          <a:xfrm>
            <a:off x="1602205" y="1591056"/>
            <a:ext cx="3639312" cy="646331"/>
          </a:xfrm>
          <a:prstGeom prst="rect">
            <a:avLst/>
          </a:prstGeom>
          <a:noFill/>
        </p:spPr>
        <p:txBody>
          <a:bodyPr wrap="square" rtlCol="0">
            <a:spAutoFit/>
          </a:bodyPr>
          <a:lstStyle/>
          <a:p>
            <a:r>
              <a:rPr lang="en-US"/>
              <a:t>=&gt; Giải quyết vấn đề sử dụng SACD-based algorithm (SAA)</a:t>
            </a:r>
          </a:p>
        </p:txBody>
      </p:sp>
    </p:spTree>
    <p:extLst>
      <p:ext uri="{BB962C8B-B14F-4D97-AF65-F5344CB8AC3E}">
        <p14:creationId xmlns:p14="http://schemas.microsoft.com/office/powerpoint/2010/main" val="3244842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Thực nghiệm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FBC707F-FC6C-EB17-72F8-BD07E62500D2}"/>
              </a:ext>
            </a:extLst>
          </p:cNvPr>
          <p:cNvSpPr txBox="1"/>
          <p:nvPr/>
        </p:nvSpPr>
        <p:spPr>
          <a:xfrm>
            <a:off x="1775604" y="3404174"/>
            <a:ext cx="6695536" cy="2031325"/>
          </a:xfrm>
          <a:prstGeom prst="rect">
            <a:avLst/>
          </a:prstGeom>
          <a:noFill/>
        </p:spPr>
        <p:txBody>
          <a:bodyPr wrap="square" rtlCol="0">
            <a:spAutoFit/>
          </a:bodyPr>
          <a:lstStyle/>
          <a:p>
            <a:r>
              <a:rPr lang="en-US" err="1"/>
              <a:t>Các</a:t>
            </a:r>
            <a:r>
              <a:rPr lang="en-US"/>
              <a:t> </a:t>
            </a:r>
            <a:r>
              <a:rPr lang="en-US" err="1"/>
              <a:t>tham</a:t>
            </a:r>
            <a:r>
              <a:rPr lang="en-US"/>
              <a:t> </a:t>
            </a:r>
            <a:r>
              <a:rPr lang="en-US" err="1"/>
              <a:t>số</a:t>
            </a:r>
            <a:r>
              <a:rPr lang="en-US"/>
              <a:t> </a:t>
            </a:r>
            <a:r>
              <a:rPr lang="en-US" err="1"/>
              <a:t>được</a:t>
            </a:r>
            <a:r>
              <a:rPr lang="en-US"/>
              <a:t> </a:t>
            </a:r>
            <a:r>
              <a:rPr lang="en-US" err="1"/>
              <a:t>xác</a:t>
            </a:r>
            <a:r>
              <a:rPr lang="en-US"/>
              <a:t> </a:t>
            </a:r>
            <a:r>
              <a:rPr lang="en-US" err="1"/>
              <a:t>định</a:t>
            </a:r>
            <a:r>
              <a:rPr lang="en-US"/>
              <a:t> </a:t>
            </a:r>
            <a:r>
              <a:rPr lang="en-US" err="1"/>
              <a:t>như</a:t>
            </a:r>
            <a:r>
              <a:rPr lang="en-US"/>
              <a:t> </a:t>
            </a:r>
            <a:r>
              <a:rPr lang="en-US" err="1"/>
              <a:t>sau</a:t>
            </a:r>
            <a:r>
              <a:rPr lang="en-US"/>
              <a:t>:</a:t>
            </a:r>
          </a:p>
          <a:p>
            <a:pPr marL="285750" indent="-285750">
              <a:buFont typeface="Arial" panose="020B0604020202020204" pitchFamily="34" charset="0"/>
              <a:buChar char="•"/>
            </a:pPr>
            <a:r>
              <a:rPr lang="en-US"/>
              <a:t>Learning Rate = 0.01 </a:t>
            </a:r>
            <a:r>
              <a:rPr lang="en-US" err="1"/>
              <a:t>và</a:t>
            </a:r>
            <a:r>
              <a:rPr lang="en-US"/>
              <a:t> </a:t>
            </a:r>
            <a:r>
              <a:rPr lang="en-US" err="1"/>
              <a:t>giảm</a:t>
            </a:r>
            <a:r>
              <a:rPr lang="en-US"/>
              <a:t> </a:t>
            </a:r>
            <a:r>
              <a:rPr lang="en-US" err="1"/>
              <a:t>theo</a:t>
            </a:r>
            <a:r>
              <a:rPr lang="en-US"/>
              <a:t> </a:t>
            </a:r>
            <a:r>
              <a:rPr lang="en-US" err="1"/>
              <a:t>hàm</a:t>
            </a:r>
            <a:r>
              <a:rPr lang="en-US"/>
              <a:t> </a:t>
            </a:r>
            <a:r>
              <a:rPr lang="en-US" err="1"/>
              <a:t>mũ</a:t>
            </a:r>
            <a:r>
              <a:rPr lang="en-US"/>
              <a:t> 0.995 </a:t>
            </a:r>
            <a:r>
              <a:rPr lang="en-US" err="1"/>
              <a:t>sau</a:t>
            </a:r>
            <a:r>
              <a:rPr lang="en-US"/>
              <a:t> </a:t>
            </a:r>
            <a:r>
              <a:rPr lang="en-US" err="1"/>
              <a:t>mỗi</a:t>
            </a:r>
            <a:r>
              <a:rPr lang="en-US"/>
              <a:t> epoch</a:t>
            </a:r>
          </a:p>
          <a:p>
            <a:pPr marL="285750" indent="-285750">
              <a:buFont typeface="Arial" panose="020B0604020202020204" pitchFamily="34" charset="0"/>
              <a:buChar char="•"/>
            </a:pPr>
            <a:r>
              <a:rPr lang="en-US" err="1"/>
              <a:t>Batchsize</a:t>
            </a:r>
            <a:r>
              <a:rPr lang="en-US"/>
              <a:t> = 16</a:t>
            </a:r>
          </a:p>
          <a:p>
            <a:pPr marL="285750" indent="-285750">
              <a:buFont typeface="Arial" panose="020B0604020202020204" pitchFamily="34" charset="0"/>
              <a:buChar char="•"/>
            </a:pPr>
            <a:r>
              <a:rPr lang="en-US" err="1"/>
              <a:t>Số</a:t>
            </a:r>
            <a:r>
              <a:rPr lang="en-US"/>
              <a:t> </a:t>
            </a:r>
            <a:r>
              <a:rPr lang="en-US" err="1"/>
              <a:t>vòng</a:t>
            </a:r>
            <a:r>
              <a:rPr lang="en-US"/>
              <a:t> </a:t>
            </a:r>
            <a:r>
              <a:rPr lang="en-US" err="1"/>
              <a:t>lặp</a:t>
            </a:r>
            <a:r>
              <a:rPr lang="en-US"/>
              <a:t> </a:t>
            </a:r>
            <a:r>
              <a:rPr lang="en-US" err="1"/>
              <a:t>toàn</a:t>
            </a:r>
            <a:r>
              <a:rPr lang="en-US"/>
              <a:t> </a:t>
            </a:r>
            <a:r>
              <a:rPr lang="en-US" err="1"/>
              <a:t>cầu</a:t>
            </a:r>
            <a:r>
              <a:rPr lang="en-US"/>
              <a:t> </a:t>
            </a:r>
            <a:r>
              <a:rPr lang="en-US" err="1"/>
              <a:t>là</a:t>
            </a:r>
            <a:r>
              <a:rPr lang="en-US"/>
              <a:t> 50</a:t>
            </a:r>
          </a:p>
          <a:p>
            <a:pPr marL="285750" indent="-285750">
              <a:buFont typeface="Arial" panose="020B0604020202020204" pitchFamily="34" charset="0"/>
              <a:buChar char="•"/>
            </a:pPr>
            <a:r>
              <a:rPr lang="en-US" err="1"/>
              <a:t>Số</a:t>
            </a:r>
            <a:r>
              <a:rPr lang="en-US"/>
              <a:t> epoch </a:t>
            </a:r>
            <a:r>
              <a:rPr lang="en-US" err="1"/>
              <a:t>cho</a:t>
            </a:r>
            <a:r>
              <a:rPr lang="en-US"/>
              <a:t> </a:t>
            </a:r>
            <a:r>
              <a:rPr lang="en-US" err="1"/>
              <a:t>mỗi</a:t>
            </a:r>
            <a:r>
              <a:rPr lang="en-US"/>
              <a:t> </a:t>
            </a:r>
            <a:r>
              <a:rPr lang="en-US" err="1"/>
              <a:t>vòng</a:t>
            </a:r>
            <a:r>
              <a:rPr lang="en-US"/>
              <a:t> </a:t>
            </a:r>
            <a:r>
              <a:rPr lang="en-US" err="1"/>
              <a:t>huấn</a:t>
            </a:r>
            <a:r>
              <a:rPr lang="en-US"/>
              <a:t> </a:t>
            </a:r>
            <a:r>
              <a:rPr lang="en-US" err="1"/>
              <a:t>luyện</a:t>
            </a:r>
            <a:r>
              <a:rPr lang="en-US"/>
              <a:t> </a:t>
            </a:r>
            <a:r>
              <a:rPr lang="en-US" err="1"/>
              <a:t>cục</a:t>
            </a:r>
            <a:r>
              <a:rPr lang="en-US"/>
              <a:t> </a:t>
            </a:r>
            <a:r>
              <a:rPr lang="en-US" err="1"/>
              <a:t>bộ</a:t>
            </a:r>
            <a:r>
              <a:rPr lang="en-US"/>
              <a:t> </a:t>
            </a:r>
            <a:r>
              <a:rPr lang="en-US" err="1"/>
              <a:t>là</a:t>
            </a:r>
            <a:r>
              <a:rPr lang="en-US"/>
              <a:t> 5</a:t>
            </a:r>
          </a:p>
          <a:p>
            <a:pPr marL="285750" indent="-285750">
              <a:buFont typeface="Arial" panose="020B0604020202020204" pitchFamily="34" charset="0"/>
              <a:buChar char="•"/>
            </a:pPr>
            <a:r>
              <a:rPr lang="en-US"/>
              <a:t>Sử dụng FedAvg làm chiến lược cho việc tổng hợp</a:t>
            </a:r>
          </a:p>
          <a:p>
            <a:pPr marL="285750" indent="-285750">
              <a:buFont typeface="Arial" panose="020B0604020202020204" pitchFamily="34" charset="0"/>
              <a:buChar char="•"/>
            </a:pPr>
            <a:endParaRPr lang="en-US"/>
          </a:p>
        </p:txBody>
      </p:sp>
      <p:sp>
        <p:nvSpPr>
          <p:cNvPr id="3" name="TextBox 2">
            <a:extLst>
              <a:ext uri="{FF2B5EF4-FFF2-40B4-BE49-F238E27FC236}">
                <a16:creationId xmlns:a16="http://schemas.microsoft.com/office/drawing/2014/main" id="{A403F47F-E39F-1FE2-C2D7-FF50C89801B7}"/>
              </a:ext>
            </a:extLst>
          </p:cNvPr>
          <p:cNvSpPr txBox="1"/>
          <p:nvPr/>
        </p:nvSpPr>
        <p:spPr>
          <a:xfrm>
            <a:off x="1775604" y="1422501"/>
            <a:ext cx="8529684" cy="2031325"/>
          </a:xfrm>
          <a:prstGeom prst="rect">
            <a:avLst/>
          </a:prstGeom>
          <a:noFill/>
        </p:spPr>
        <p:txBody>
          <a:bodyPr wrap="square" rtlCol="0">
            <a:spAutoFit/>
          </a:bodyPr>
          <a:lstStyle/>
          <a:p>
            <a:r>
              <a:rPr lang="en-US"/>
              <a:t>Giả lập với:</a:t>
            </a:r>
          </a:p>
          <a:p>
            <a:pPr marL="285750" indent="-285750">
              <a:buFont typeface="Arial" panose="020B0604020202020204" pitchFamily="34" charset="0"/>
              <a:buChar char="•"/>
            </a:pPr>
            <a:r>
              <a:rPr lang="en-US"/>
              <a:t>40 client</a:t>
            </a:r>
          </a:p>
          <a:p>
            <a:pPr marL="285750" indent="-285750">
              <a:buFont typeface="Arial" panose="020B0604020202020204" pitchFamily="34" charset="0"/>
              <a:buChar char="•"/>
            </a:pPr>
            <a:r>
              <a:rPr lang="en-US"/>
              <a:t>Ở mỗi vòng toàn cầu, sẽ có 12 mô hình ngẫu nhiên được chọn để huấn luyện và đánh giá</a:t>
            </a:r>
          </a:p>
          <a:p>
            <a:pPr marL="285750" indent="-285750">
              <a:buFont typeface="Arial" panose="020B0604020202020204" pitchFamily="34" charset="0"/>
              <a:buChar char="•"/>
            </a:pPr>
            <a:r>
              <a:rPr lang="en-US"/>
              <a:t>Mô hình huấn luyện là mô hình LeNet</a:t>
            </a:r>
          </a:p>
          <a:p>
            <a:pPr marL="285750" indent="-285750">
              <a:buFont typeface="Arial" panose="020B0604020202020204" pitchFamily="34" charset="0"/>
              <a:buChar char="•"/>
            </a:pPr>
            <a:r>
              <a:rPr lang="en-US"/>
              <a:t>Bộ dữ liệu sử dụng là MNIST</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575103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Thực nghiệm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03F47F-E39F-1FE2-C2D7-FF50C89801B7}"/>
              </a:ext>
            </a:extLst>
          </p:cNvPr>
          <p:cNvSpPr txBox="1"/>
          <p:nvPr/>
        </p:nvSpPr>
        <p:spPr>
          <a:xfrm>
            <a:off x="4574358" y="869533"/>
            <a:ext cx="3043284" cy="369332"/>
          </a:xfrm>
          <a:prstGeom prst="rect">
            <a:avLst/>
          </a:prstGeom>
          <a:noFill/>
        </p:spPr>
        <p:txBody>
          <a:bodyPr wrap="square" rtlCol="0">
            <a:spAutoFit/>
          </a:bodyPr>
          <a:lstStyle/>
          <a:p>
            <a:pPr algn="ctr"/>
            <a:r>
              <a:rPr lang="en-US"/>
              <a:t>IID dataset</a:t>
            </a:r>
          </a:p>
        </p:txBody>
      </p:sp>
      <p:pic>
        <p:nvPicPr>
          <p:cNvPr id="5" name="Picture 4">
            <a:extLst>
              <a:ext uri="{FF2B5EF4-FFF2-40B4-BE49-F238E27FC236}">
                <a16:creationId xmlns:a16="http://schemas.microsoft.com/office/drawing/2014/main" id="{03176950-848E-D7A0-73CE-D4EF6AE845CD}"/>
              </a:ext>
            </a:extLst>
          </p:cNvPr>
          <p:cNvPicPr>
            <a:picLocks noChangeAspect="1"/>
          </p:cNvPicPr>
          <p:nvPr/>
        </p:nvPicPr>
        <p:blipFill>
          <a:blip r:embed="rId2"/>
          <a:stretch>
            <a:fillRect/>
          </a:stretch>
        </p:blipFill>
        <p:spPr>
          <a:xfrm>
            <a:off x="981858" y="1238865"/>
            <a:ext cx="10228284" cy="5192507"/>
          </a:xfrm>
          <a:prstGeom prst="rect">
            <a:avLst/>
          </a:prstGeom>
        </p:spPr>
      </p:pic>
    </p:spTree>
    <p:extLst>
      <p:ext uri="{BB962C8B-B14F-4D97-AF65-F5344CB8AC3E}">
        <p14:creationId xmlns:p14="http://schemas.microsoft.com/office/powerpoint/2010/main" val="2724183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Thực nghiệm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03F47F-E39F-1FE2-C2D7-FF50C89801B7}"/>
              </a:ext>
            </a:extLst>
          </p:cNvPr>
          <p:cNvSpPr txBox="1"/>
          <p:nvPr/>
        </p:nvSpPr>
        <p:spPr>
          <a:xfrm>
            <a:off x="4574357" y="956548"/>
            <a:ext cx="3043284" cy="369332"/>
          </a:xfrm>
          <a:prstGeom prst="rect">
            <a:avLst/>
          </a:prstGeom>
          <a:noFill/>
        </p:spPr>
        <p:txBody>
          <a:bodyPr wrap="square" rtlCol="0">
            <a:spAutoFit/>
          </a:bodyPr>
          <a:lstStyle/>
          <a:p>
            <a:pPr algn="ctr"/>
            <a:r>
              <a:rPr lang="en-US"/>
              <a:t>Non- IID dataset</a:t>
            </a:r>
          </a:p>
        </p:txBody>
      </p:sp>
      <p:pic>
        <p:nvPicPr>
          <p:cNvPr id="6" name="Picture 5">
            <a:extLst>
              <a:ext uri="{FF2B5EF4-FFF2-40B4-BE49-F238E27FC236}">
                <a16:creationId xmlns:a16="http://schemas.microsoft.com/office/drawing/2014/main" id="{A4273C18-3959-B132-F230-83CE4095512F}"/>
              </a:ext>
            </a:extLst>
          </p:cNvPr>
          <p:cNvPicPr>
            <a:picLocks noChangeAspect="1"/>
          </p:cNvPicPr>
          <p:nvPr/>
        </p:nvPicPr>
        <p:blipFill>
          <a:blip r:embed="rId2"/>
          <a:stretch>
            <a:fillRect/>
          </a:stretch>
        </p:blipFill>
        <p:spPr>
          <a:xfrm>
            <a:off x="888620" y="1412895"/>
            <a:ext cx="10414759" cy="5152497"/>
          </a:xfrm>
          <a:prstGeom prst="rect">
            <a:avLst/>
          </a:prstGeom>
        </p:spPr>
      </p:pic>
    </p:spTree>
    <p:extLst>
      <p:ext uri="{BB962C8B-B14F-4D97-AF65-F5344CB8AC3E}">
        <p14:creationId xmlns:p14="http://schemas.microsoft.com/office/powerpoint/2010/main" val="419234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a:t>
            </a:r>
            <a:r>
              <a:rPr lang="en-US" sz="2400" b="1" i="0">
                <a:solidFill>
                  <a:srgbClr val="000000"/>
                </a:solidFill>
                <a:effectLst/>
                <a:latin typeface="Times New Roman" panose="02020603050405020304" pitchFamily="18" charset="0"/>
                <a:cs typeface="Times New Roman" panose="02020603050405020304" pitchFamily="18" charset="0"/>
              </a:rPr>
              <a:t>achine learning truyền thống</a:t>
            </a:r>
          </a:p>
        </p:txBody>
      </p:sp>
      <p:sp>
        <p:nvSpPr>
          <p:cNvPr id="5" name="TextBox 4">
            <a:extLst>
              <a:ext uri="{FF2B5EF4-FFF2-40B4-BE49-F238E27FC236}">
                <a16:creationId xmlns:a16="http://schemas.microsoft.com/office/drawing/2014/main" id="{779EF8B6-40F1-3AEC-7A29-316D927EA152}"/>
              </a:ext>
            </a:extLst>
          </p:cNvPr>
          <p:cNvSpPr txBox="1"/>
          <p:nvPr/>
        </p:nvSpPr>
        <p:spPr>
          <a:xfrm>
            <a:off x="4241259" y="4977253"/>
            <a:ext cx="3570051" cy="646331"/>
          </a:xfrm>
          <a:prstGeom prst="rect">
            <a:avLst/>
          </a:prstGeom>
          <a:noFill/>
        </p:spPr>
        <p:txBody>
          <a:bodyPr wrap="square" rtlCol="0">
            <a:spAutoFit/>
          </a:bodyPr>
          <a:lstStyle/>
          <a:p>
            <a:r>
              <a:rPr lang="en-US"/>
              <a:t>Tuy nhiên trong thực tế dữ liệu thường không đến từ một nguồn</a:t>
            </a:r>
          </a:p>
        </p:txBody>
      </p:sp>
      <p:pic>
        <p:nvPicPr>
          <p:cNvPr id="2050" name="Picture 2" descr="Data is on many devices">
            <a:extLst>
              <a:ext uri="{FF2B5EF4-FFF2-40B4-BE49-F238E27FC236}">
                <a16:creationId xmlns:a16="http://schemas.microsoft.com/office/drawing/2014/main" id="{E03ED8F3-9908-C606-AAB1-BDAC6460E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601" y="1419082"/>
            <a:ext cx="5855368" cy="2968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091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Thực nghiệm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03F47F-E39F-1FE2-C2D7-FF50C89801B7}"/>
              </a:ext>
            </a:extLst>
          </p:cNvPr>
          <p:cNvSpPr txBox="1"/>
          <p:nvPr/>
        </p:nvSpPr>
        <p:spPr>
          <a:xfrm>
            <a:off x="4574357" y="956548"/>
            <a:ext cx="3043284" cy="369332"/>
          </a:xfrm>
          <a:prstGeom prst="rect">
            <a:avLst/>
          </a:prstGeom>
          <a:noFill/>
        </p:spPr>
        <p:txBody>
          <a:bodyPr wrap="square" rtlCol="0">
            <a:spAutoFit/>
          </a:bodyPr>
          <a:lstStyle/>
          <a:p>
            <a:pPr algn="ctr"/>
            <a:r>
              <a:rPr lang="en-US"/>
              <a:t>Kết quả</a:t>
            </a:r>
          </a:p>
        </p:txBody>
      </p:sp>
      <p:pic>
        <p:nvPicPr>
          <p:cNvPr id="5" name="Picture 4">
            <a:extLst>
              <a:ext uri="{FF2B5EF4-FFF2-40B4-BE49-F238E27FC236}">
                <a16:creationId xmlns:a16="http://schemas.microsoft.com/office/drawing/2014/main" id="{8A33D882-4224-4FB4-F38B-929F8A1897BB}"/>
              </a:ext>
            </a:extLst>
          </p:cNvPr>
          <p:cNvPicPr>
            <a:picLocks noChangeAspect="1"/>
          </p:cNvPicPr>
          <p:nvPr/>
        </p:nvPicPr>
        <p:blipFill rotWithShape="1">
          <a:blip r:embed="rId3"/>
          <a:srcRect r="5559"/>
          <a:stretch/>
        </p:blipFill>
        <p:spPr>
          <a:xfrm>
            <a:off x="602877" y="1325880"/>
            <a:ext cx="5084691" cy="3439116"/>
          </a:xfrm>
          <a:prstGeom prst="rect">
            <a:avLst/>
          </a:prstGeom>
        </p:spPr>
      </p:pic>
      <p:pic>
        <p:nvPicPr>
          <p:cNvPr id="8" name="Picture 7">
            <a:extLst>
              <a:ext uri="{FF2B5EF4-FFF2-40B4-BE49-F238E27FC236}">
                <a16:creationId xmlns:a16="http://schemas.microsoft.com/office/drawing/2014/main" id="{0293417F-22F2-138A-1C7B-CAFFEF5CD4D3}"/>
              </a:ext>
            </a:extLst>
          </p:cNvPr>
          <p:cNvPicPr>
            <a:picLocks noChangeAspect="1"/>
          </p:cNvPicPr>
          <p:nvPr/>
        </p:nvPicPr>
        <p:blipFill>
          <a:blip r:embed="rId4"/>
          <a:stretch>
            <a:fillRect/>
          </a:stretch>
        </p:blipFill>
        <p:spPr>
          <a:xfrm>
            <a:off x="6283487" y="1324407"/>
            <a:ext cx="5173945" cy="3437643"/>
          </a:xfrm>
          <a:prstGeom prst="rect">
            <a:avLst/>
          </a:prstGeom>
        </p:spPr>
      </p:pic>
    </p:spTree>
    <p:extLst>
      <p:ext uri="{BB962C8B-B14F-4D97-AF65-F5344CB8AC3E}">
        <p14:creationId xmlns:p14="http://schemas.microsoft.com/office/powerpoint/2010/main" val="4153359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Thực nghiệm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403F47F-E39F-1FE2-C2D7-FF50C89801B7}"/>
              </a:ext>
            </a:extLst>
          </p:cNvPr>
          <p:cNvSpPr txBox="1"/>
          <p:nvPr/>
        </p:nvSpPr>
        <p:spPr>
          <a:xfrm>
            <a:off x="4574357" y="956548"/>
            <a:ext cx="3043284" cy="369332"/>
          </a:xfrm>
          <a:prstGeom prst="rect">
            <a:avLst/>
          </a:prstGeom>
          <a:noFill/>
        </p:spPr>
        <p:txBody>
          <a:bodyPr wrap="square" rtlCol="0">
            <a:spAutoFit/>
          </a:bodyPr>
          <a:lstStyle/>
          <a:p>
            <a:pPr algn="ctr"/>
            <a:r>
              <a:rPr lang="en-US"/>
              <a:t>Kết quả</a:t>
            </a:r>
          </a:p>
        </p:txBody>
      </p:sp>
      <p:pic>
        <p:nvPicPr>
          <p:cNvPr id="6" name="Picture 5">
            <a:extLst>
              <a:ext uri="{FF2B5EF4-FFF2-40B4-BE49-F238E27FC236}">
                <a16:creationId xmlns:a16="http://schemas.microsoft.com/office/drawing/2014/main" id="{4C81B48F-1960-CECF-67B3-D0745C6014EB}"/>
              </a:ext>
            </a:extLst>
          </p:cNvPr>
          <p:cNvPicPr>
            <a:picLocks noChangeAspect="1"/>
          </p:cNvPicPr>
          <p:nvPr/>
        </p:nvPicPr>
        <p:blipFill rotWithShape="1">
          <a:blip r:embed="rId3"/>
          <a:srcRect t="4611"/>
          <a:stretch/>
        </p:blipFill>
        <p:spPr>
          <a:xfrm>
            <a:off x="1963708" y="1412895"/>
            <a:ext cx="8264584" cy="5107507"/>
          </a:xfrm>
          <a:prstGeom prst="rect">
            <a:avLst/>
          </a:prstGeom>
        </p:spPr>
      </p:pic>
    </p:spTree>
    <p:extLst>
      <p:ext uri="{BB962C8B-B14F-4D97-AF65-F5344CB8AC3E}">
        <p14:creationId xmlns:p14="http://schemas.microsoft.com/office/powerpoint/2010/main" val="655408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Thực nghiệm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C2E709-1BDE-F2A9-0EC6-C072992E84CC}"/>
              </a:ext>
            </a:extLst>
          </p:cNvPr>
          <p:cNvSpPr txBox="1"/>
          <p:nvPr/>
        </p:nvSpPr>
        <p:spPr>
          <a:xfrm>
            <a:off x="4957572" y="892234"/>
            <a:ext cx="2276856" cy="369332"/>
          </a:xfrm>
          <a:prstGeom prst="rect">
            <a:avLst/>
          </a:prstGeom>
          <a:noFill/>
        </p:spPr>
        <p:txBody>
          <a:bodyPr wrap="square" rtlCol="0">
            <a:spAutoFit/>
          </a:bodyPr>
          <a:lstStyle/>
          <a:p>
            <a:r>
              <a:rPr lang="en-US"/>
              <a:t>Giả lập thuật toán CA</a:t>
            </a:r>
          </a:p>
        </p:txBody>
      </p:sp>
      <p:pic>
        <p:nvPicPr>
          <p:cNvPr id="8" name="Picture 7">
            <a:extLst>
              <a:ext uri="{FF2B5EF4-FFF2-40B4-BE49-F238E27FC236}">
                <a16:creationId xmlns:a16="http://schemas.microsoft.com/office/drawing/2014/main" id="{495A29E8-4FBD-52E8-B237-D8788209AF79}"/>
              </a:ext>
            </a:extLst>
          </p:cNvPr>
          <p:cNvPicPr>
            <a:picLocks noChangeAspect="1"/>
          </p:cNvPicPr>
          <p:nvPr/>
        </p:nvPicPr>
        <p:blipFill>
          <a:blip r:embed="rId3"/>
          <a:stretch>
            <a:fillRect/>
          </a:stretch>
        </p:blipFill>
        <p:spPr>
          <a:xfrm>
            <a:off x="5703540" y="2245372"/>
            <a:ext cx="5490240" cy="3900025"/>
          </a:xfrm>
          <a:prstGeom prst="rect">
            <a:avLst/>
          </a:prstGeom>
        </p:spPr>
      </p:pic>
      <p:sp>
        <p:nvSpPr>
          <p:cNvPr id="9" name="TextBox 8">
            <a:extLst>
              <a:ext uri="{FF2B5EF4-FFF2-40B4-BE49-F238E27FC236}">
                <a16:creationId xmlns:a16="http://schemas.microsoft.com/office/drawing/2014/main" id="{46A0822D-69EF-A63A-1B15-BC7B7A468672}"/>
              </a:ext>
            </a:extLst>
          </p:cNvPr>
          <p:cNvSpPr txBox="1"/>
          <p:nvPr/>
        </p:nvSpPr>
        <p:spPr>
          <a:xfrm>
            <a:off x="1089660" y="1610061"/>
            <a:ext cx="3483864" cy="2585323"/>
          </a:xfrm>
          <a:prstGeom prst="rect">
            <a:avLst/>
          </a:prstGeom>
          <a:noFill/>
        </p:spPr>
        <p:txBody>
          <a:bodyPr wrap="square" rtlCol="0">
            <a:spAutoFit/>
          </a:bodyPr>
          <a:lstStyle/>
          <a:p>
            <a:r>
              <a:rPr lang="en-US"/>
              <a:t>Với các tham số như sau:</a:t>
            </a:r>
          </a:p>
          <a:p>
            <a:pPr marL="285750" indent="-285750">
              <a:buFont typeface="Arial" panose="020B0604020202020204" pitchFamily="34" charset="0"/>
              <a:buChar char="•"/>
            </a:pPr>
            <a:r>
              <a:rPr lang="en-US"/>
              <a:t>I = 40 </a:t>
            </a:r>
          </a:p>
          <a:p>
            <a:pPr marL="285750" indent="-285750">
              <a:buFont typeface="Arial" panose="020B0604020202020204" pitchFamily="34" charset="0"/>
              <a:buChar char="•"/>
            </a:pPr>
            <a:r>
              <a:rPr lang="en-US"/>
              <a:t>K = 4</a:t>
            </a:r>
          </a:p>
          <a:p>
            <a:pPr marL="285750" indent="-285750">
              <a:buFont typeface="Arial" panose="020B0604020202020204" pitchFamily="34" charset="0"/>
              <a:buChar char="•"/>
            </a:pPr>
            <a:r>
              <a:rPr lang="en-US"/>
              <a:t>Ui = [1, 3] x 10000</a:t>
            </a:r>
          </a:p>
          <a:p>
            <a:pPr marL="285750" indent="-285750">
              <a:buFont typeface="Arial" panose="020B0604020202020204" pitchFamily="34" charset="0"/>
              <a:buChar char="•"/>
            </a:pPr>
            <a:r>
              <a:rPr lang="en-US"/>
              <a:t>Fi = [1, 2]</a:t>
            </a:r>
          </a:p>
          <a:p>
            <a:pPr marL="285750" indent="-285750">
              <a:buFont typeface="Arial" panose="020B0604020202020204" pitchFamily="34" charset="0"/>
              <a:buChar char="•"/>
            </a:pPr>
            <a:r>
              <a:rPr lang="en-US"/>
              <a:t>B = [1, 10]</a:t>
            </a:r>
          </a:p>
          <a:p>
            <a:pPr marL="285750" indent="-285750">
              <a:buFont typeface="Arial" panose="020B0604020202020204" pitchFamily="34" charset="0"/>
              <a:buChar char="•"/>
            </a:pPr>
            <a:r>
              <a:rPr lang="en-US"/>
              <a:t>P = [20, 40]</a:t>
            </a:r>
          </a:p>
          <a:p>
            <a:pPr marL="285750" indent="-285750">
              <a:buFont typeface="Arial" panose="020B0604020202020204" pitchFamily="34" charset="0"/>
              <a:buChar char="•"/>
            </a:pPr>
            <a:r>
              <a:rPr lang="en-US"/>
              <a:t>N = -104</a:t>
            </a:r>
          </a:p>
          <a:p>
            <a:endParaRPr lang="en-US"/>
          </a:p>
        </p:txBody>
      </p:sp>
      <p:sp>
        <p:nvSpPr>
          <p:cNvPr id="10" name="TextBox 9">
            <a:extLst>
              <a:ext uri="{FF2B5EF4-FFF2-40B4-BE49-F238E27FC236}">
                <a16:creationId xmlns:a16="http://schemas.microsoft.com/office/drawing/2014/main" id="{AA150FE1-EABB-86FE-166C-F58551618899}"/>
              </a:ext>
            </a:extLst>
          </p:cNvPr>
          <p:cNvSpPr txBox="1"/>
          <p:nvPr/>
        </p:nvSpPr>
        <p:spPr>
          <a:xfrm>
            <a:off x="5902056" y="1430303"/>
            <a:ext cx="5093208" cy="646331"/>
          </a:xfrm>
          <a:prstGeom prst="rect">
            <a:avLst/>
          </a:prstGeom>
          <a:noFill/>
        </p:spPr>
        <p:txBody>
          <a:bodyPr wrap="square" rtlCol="0">
            <a:spAutoFit/>
          </a:bodyPr>
          <a:lstStyle/>
          <a:p>
            <a:r>
              <a:rPr lang="en-US"/>
              <a:t>Các client được giả lập nằm trong một vùng có diện dích 500m x 500m</a:t>
            </a:r>
          </a:p>
        </p:txBody>
      </p:sp>
    </p:spTree>
    <p:extLst>
      <p:ext uri="{BB962C8B-B14F-4D97-AF65-F5344CB8AC3E}">
        <p14:creationId xmlns:p14="http://schemas.microsoft.com/office/powerpoint/2010/main" val="1115299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Thực nghiệm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C2E709-1BDE-F2A9-0EC6-C072992E84CC}"/>
              </a:ext>
            </a:extLst>
          </p:cNvPr>
          <p:cNvSpPr txBox="1"/>
          <p:nvPr/>
        </p:nvSpPr>
        <p:spPr>
          <a:xfrm>
            <a:off x="4957572" y="892234"/>
            <a:ext cx="2276856" cy="369332"/>
          </a:xfrm>
          <a:prstGeom prst="rect">
            <a:avLst/>
          </a:prstGeom>
          <a:noFill/>
        </p:spPr>
        <p:txBody>
          <a:bodyPr wrap="square" rtlCol="0">
            <a:spAutoFit/>
          </a:bodyPr>
          <a:lstStyle/>
          <a:p>
            <a:r>
              <a:rPr lang="en-US"/>
              <a:t>Giả lập thuật toán CA</a:t>
            </a:r>
          </a:p>
        </p:txBody>
      </p:sp>
      <p:sp>
        <p:nvSpPr>
          <p:cNvPr id="9" name="TextBox 8">
            <a:extLst>
              <a:ext uri="{FF2B5EF4-FFF2-40B4-BE49-F238E27FC236}">
                <a16:creationId xmlns:a16="http://schemas.microsoft.com/office/drawing/2014/main" id="{46A0822D-69EF-A63A-1B15-BC7B7A468672}"/>
              </a:ext>
            </a:extLst>
          </p:cNvPr>
          <p:cNvSpPr txBox="1"/>
          <p:nvPr/>
        </p:nvSpPr>
        <p:spPr>
          <a:xfrm>
            <a:off x="1089660" y="1610061"/>
            <a:ext cx="4104132" cy="4524315"/>
          </a:xfrm>
          <a:prstGeom prst="rect">
            <a:avLst/>
          </a:prstGeom>
          <a:noFill/>
        </p:spPr>
        <p:txBody>
          <a:bodyPr wrap="square" rtlCol="0">
            <a:spAutoFit/>
          </a:bodyPr>
          <a:lstStyle/>
          <a:p>
            <a:r>
              <a:rPr lang="en-US"/>
              <a:t>Với các tham số như sau:</a:t>
            </a:r>
          </a:p>
          <a:p>
            <a:pPr marL="285750" indent="-285750">
              <a:buFont typeface="Arial" panose="020B0604020202020204" pitchFamily="34" charset="0"/>
              <a:buChar char="•"/>
            </a:pPr>
            <a:r>
              <a:rPr lang="en-US"/>
              <a:t>I = 40 </a:t>
            </a:r>
          </a:p>
          <a:p>
            <a:pPr marL="285750" indent="-285750">
              <a:buFont typeface="Arial" panose="020B0604020202020204" pitchFamily="34" charset="0"/>
              <a:buChar char="•"/>
            </a:pPr>
            <a:r>
              <a:rPr lang="en-US"/>
              <a:t>K = 4</a:t>
            </a:r>
          </a:p>
          <a:p>
            <a:pPr marL="285750" indent="-285750">
              <a:buFont typeface="Arial" panose="020B0604020202020204" pitchFamily="34" charset="0"/>
              <a:buChar char="•"/>
            </a:pPr>
            <a:r>
              <a:rPr lang="en-US"/>
              <a:t>Ui = [1, 3] x 10000</a:t>
            </a:r>
          </a:p>
          <a:p>
            <a:pPr marL="285750" indent="-285750">
              <a:buFont typeface="Arial" panose="020B0604020202020204" pitchFamily="34" charset="0"/>
              <a:buChar char="•"/>
            </a:pPr>
            <a:r>
              <a:rPr lang="en-US"/>
              <a:t>Fi = [1, 2]</a:t>
            </a:r>
          </a:p>
          <a:p>
            <a:pPr marL="285750" indent="-285750">
              <a:buFont typeface="Arial" panose="020B0604020202020204" pitchFamily="34" charset="0"/>
              <a:buChar char="•"/>
            </a:pPr>
            <a:r>
              <a:rPr lang="en-US"/>
              <a:t>B = [1, 10]</a:t>
            </a:r>
          </a:p>
          <a:p>
            <a:pPr marL="285750" indent="-285750">
              <a:buFont typeface="Arial" panose="020B0604020202020204" pitchFamily="34" charset="0"/>
              <a:buChar char="•"/>
            </a:pPr>
            <a:r>
              <a:rPr lang="en-US"/>
              <a:t>P = [20, 40]</a:t>
            </a:r>
          </a:p>
          <a:p>
            <a:pPr marL="285750" indent="-285750">
              <a:buFont typeface="Arial" panose="020B0604020202020204" pitchFamily="34" charset="0"/>
              <a:buChar char="•"/>
            </a:pPr>
            <a:r>
              <a:rPr lang="en-US"/>
              <a:t>N = -104</a:t>
            </a:r>
          </a:p>
          <a:p>
            <a:pPr marL="285750" indent="-285750">
              <a:buFont typeface="Arial" panose="020B0604020202020204" pitchFamily="34" charset="0"/>
              <a:buChar char="•"/>
            </a:pPr>
            <a:endParaRPr lang="en-US"/>
          </a:p>
          <a:p>
            <a:r>
              <a:rPr lang="en-US"/>
              <a:t>Các tham số sau không được chỉ rõ trong bài báo gốc:</a:t>
            </a:r>
          </a:p>
          <a:p>
            <a:pPr marL="285750" indent="-285750">
              <a:buFont typeface="Arial" panose="020B0604020202020204" pitchFamily="34" charset="0"/>
              <a:buChar char="•"/>
            </a:pPr>
            <a:r>
              <a:rPr lang="en-US"/>
              <a:t>Epsilon = 0.95</a:t>
            </a:r>
          </a:p>
          <a:p>
            <a:pPr marL="285750" indent="-285750">
              <a:buFont typeface="Arial" panose="020B0604020202020204" pitchFamily="34" charset="0"/>
              <a:buChar char="•"/>
            </a:pPr>
            <a:r>
              <a:rPr lang="en-US"/>
              <a:t>R_max  = 5</a:t>
            </a:r>
          </a:p>
          <a:p>
            <a:pPr marL="285750" indent="-285750">
              <a:buFont typeface="Arial" panose="020B0604020202020204" pitchFamily="34" charset="0"/>
              <a:buChar char="•"/>
            </a:pPr>
            <a:r>
              <a:rPr lang="en-US"/>
              <a:t>p =0.5</a:t>
            </a:r>
          </a:p>
          <a:p>
            <a:pPr marL="285750" indent="-285750">
              <a:buFont typeface="Arial" panose="020B0604020202020204" pitchFamily="34" charset="0"/>
              <a:buChar char="•"/>
            </a:pPr>
            <a:r>
              <a:rPr lang="en-US"/>
              <a:t>Beta = 0.8</a:t>
            </a:r>
          </a:p>
          <a:p>
            <a:endParaRPr lang="en-US"/>
          </a:p>
        </p:txBody>
      </p:sp>
      <p:pic>
        <p:nvPicPr>
          <p:cNvPr id="7" name="Picture 6">
            <a:extLst>
              <a:ext uri="{FF2B5EF4-FFF2-40B4-BE49-F238E27FC236}">
                <a16:creationId xmlns:a16="http://schemas.microsoft.com/office/drawing/2014/main" id="{60930D62-7178-95B3-7B3B-EC897F3801E1}"/>
              </a:ext>
            </a:extLst>
          </p:cNvPr>
          <p:cNvPicPr>
            <a:picLocks noChangeAspect="1"/>
          </p:cNvPicPr>
          <p:nvPr/>
        </p:nvPicPr>
        <p:blipFill>
          <a:blip r:embed="rId3"/>
          <a:stretch>
            <a:fillRect/>
          </a:stretch>
        </p:blipFill>
        <p:spPr>
          <a:xfrm>
            <a:off x="5450549" y="3121597"/>
            <a:ext cx="5983979" cy="973421"/>
          </a:xfrm>
          <a:prstGeom prst="rect">
            <a:avLst/>
          </a:prstGeom>
        </p:spPr>
      </p:pic>
    </p:spTree>
    <p:extLst>
      <p:ext uri="{BB962C8B-B14F-4D97-AF65-F5344CB8AC3E}">
        <p14:creationId xmlns:p14="http://schemas.microsoft.com/office/powerpoint/2010/main" val="1229479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Thực nghiệm</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A0822D-69EF-A63A-1B15-BC7B7A468672}"/>
              </a:ext>
            </a:extLst>
          </p:cNvPr>
          <p:cNvSpPr txBox="1"/>
          <p:nvPr/>
        </p:nvSpPr>
        <p:spPr>
          <a:xfrm>
            <a:off x="1611630" y="2670765"/>
            <a:ext cx="8968740" cy="1200329"/>
          </a:xfrm>
          <a:prstGeom prst="rect">
            <a:avLst/>
          </a:prstGeom>
          <a:noFill/>
        </p:spPr>
        <p:txBody>
          <a:bodyPr wrap="square" rtlCol="0">
            <a:spAutoFit/>
          </a:bodyPr>
          <a:lstStyle/>
          <a:p>
            <a:r>
              <a:rPr lang="en-US"/>
              <a:t>Một số khó khăn:</a:t>
            </a:r>
          </a:p>
          <a:p>
            <a:pPr marL="285750" indent="-285750">
              <a:buFont typeface="Arial" panose="020B0604020202020204" pitchFamily="34" charset="0"/>
              <a:buChar char="•"/>
            </a:pPr>
            <a:r>
              <a:rPr lang="en-US"/>
              <a:t>Chưa tìm ra cách giả lập hiệu quả tốc độ của mỗi client dẫn đến chưa thể ghép thuật toán Clustering Algorithm vào mô hình FL </a:t>
            </a:r>
          </a:p>
          <a:p>
            <a:pPr marL="285750" indent="-285750">
              <a:buFont typeface="Arial" panose="020B0604020202020204" pitchFamily="34" charset="0"/>
              <a:buChar char="•"/>
            </a:pPr>
            <a:r>
              <a:rPr lang="en-US"/>
              <a:t>Các thành viên trong nhóm chưa có kinh nghiệm nhiều về học tăng cường</a:t>
            </a:r>
          </a:p>
        </p:txBody>
      </p:sp>
      <p:sp>
        <p:nvSpPr>
          <p:cNvPr id="2" name="TextBox 1">
            <a:extLst>
              <a:ext uri="{FF2B5EF4-FFF2-40B4-BE49-F238E27FC236}">
                <a16:creationId xmlns:a16="http://schemas.microsoft.com/office/drawing/2014/main" id="{160B9DD6-6C39-6DA8-4BB3-016220B6A648}"/>
              </a:ext>
            </a:extLst>
          </p:cNvPr>
          <p:cNvSpPr txBox="1"/>
          <p:nvPr/>
        </p:nvSpPr>
        <p:spPr>
          <a:xfrm>
            <a:off x="1611630" y="1629863"/>
            <a:ext cx="8968740" cy="646331"/>
          </a:xfrm>
          <a:prstGeom prst="rect">
            <a:avLst/>
          </a:prstGeom>
          <a:noFill/>
        </p:spPr>
        <p:txBody>
          <a:bodyPr wrap="square" rtlCol="0">
            <a:spAutoFit/>
          </a:bodyPr>
          <a:lstStyle/>
          <a:p>
            <a:r>
              <a:rPr lang="en-US"/>
              <a:t>Ngoài ra nhóm cũng đã thực nghiệm sử dụng kỹ thuật </a:t>
            </a:r>
            <a:r>
              <a:rPr lang="vi-VN" sz="1600">
                <a:latin typeface="Arial" panose="020B0604020202020204" pitchFamily="34" charset="0"/>
                <a:cs typeface="Arial" panose="020B0604020202020204" pitchFamily="34" charset="0"/>
              </a:rPr>
              <a:t>Differential Privacy</a:t>
            </a:r>
            <a:endParaRPr lang="en-US" sz="1600" i="0">
              <a:solidFill>
                <a:srgbClr val="000000"/>
              </a:solidFill>
              <a:effectLst/>
              <a:latin typeface="Times New Roman" panose="02020603050405020304" pitchFamily="18" charset="0"/>
              <a:cs typeface="Times New Roman" panose="02020603050405020304" pitchFamily="18" charset="0"/>
            </a:endParaRPr>
          </a:p>
          <a:p>
            <a:r>
              <a:rPr lang="en-US"/>
              <a:t> nhưng kết quả không khả quan lắm (&lt; 20% accuracy)</a:t>
            </a:r>
          </a:p>
        </p:txBody>
      </p:sp>
    </p:spTree>
    <p:extLst>
      <p:ext uri="{BB962C8B-B14F-4D97-AF65-F5344CB8AC3E}">
        <p14:creationId xmlns:p14="http://schemas.microsoft.com/office/powerpoint/2010/main" val="1196075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M</a:t>
            </a:r>
            <a:r>
              <a:rPr lang="en-US" sz="2400" b="1" i="0">
                <a:solidFill>
                  <a:srgbClr val="000000"/>
                </a:solidFill>
                <a:effectLst/>
                <a:latin typeface="Times New Roman" panose="02020603050405020304" pitchFamily="18" charset="0"/>
                <a:cs typeface="Times New Roman" panose="02020603050405020304" pitchFamily="18" charset="0"/>
              </a:rPr>
              <a:t>achine learning truyền thống</a:t>
            </a:r>
          </a:p>
        </p:txBody>
      </p:sp>
      <p:sp>
        <p:nvSpPr>
          <p:cNvPr id="5" name="TextBox 4">
            <a:extLst>
              <a:ext uri="{FF2B5EF4-FFF2-40B4-BE49-F238E27FC236}">
                <a16:creationId xmlns:a16="http://schemas.microsoft.com/office/drawing/2014/main" id="{779EF8B6-40F1-3AEC-7A29-316D927EA152}"/>
              </a:ext>
            </a:extLst>
          </p:cNvPr>
          <p:cNvSpPr txBox="1"/>
          <p:nvPr/>
        </p:nvSpPr>
        <p:spPr>
          <a:xfrm>
            <a:off x="1262974" y="5215899"/>
            <a:ext cx="3570051" cy="923330"/>
          </a:xfrm>
          <a:prstGeom prst="rect">
            <a:avLst/>
          </a:prstGeom>
          <a:noFill/>
        </p:spPr>
        <p:txBody>
          <a:bodyPr wrap="square" rtlCol="0">
            <a:spAutoFit/>
          </a:bodyPr>
          <a:lstStyle/>
          <a:p>
            <a:r>
              <a:rPr lang="en-US"/>
              <a:t>Điều này đòi hỏi dữ liệu phải được tập hợp từ nhiều nguồn khác nhau để thực hiện việc huấn luyện</a:t>
            </a:r>
          </a:p>
        </p:txBody>
      </p:sp>
      <p:pic>
        <p:nvPicPr>
          <p:cNvPr id="3074" name="Picture 2" descr="Central data collection">
            <a:extLst>
              <a:ext uri="{FF2B5EF4-FFF2-40B4-BE49-F238E27FC236}">
                <a16:creationId xmlns:a16="http://schemas.microsoft.com/office/drawing/2014/main" id="{82BF8CD6-6EA0-A743-582E-075D7581A7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283" y="1180436"/>
            <a:ext cx="6096001" cy="37968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C884AD4-60B2-7846-6976-32EAF2CABD11}"/>
              </a:ext>
            </a:extLst>
          </p:cNvPr>
          <p:cNvSpPr txBox="1"/>
          <p:nvPr/>
        </p:nvSpPr>
        <p:spPr>
          <a:xfrm>
            <a:off x="6981984" y="5215899"/>
            <a:ext cx="3570051" cy="1200329"/>
          </a:xfrm>
          <a:prstGeom prst="rect">
            <a:avLst/>
          </a:prstGeom>
          <a:noFill/>
        </p:spPr>
        <p:txBody>
          <a:bodyPr wrap="square" rtlCol="0">
            <a:spAutoFit/>
          </a:bodyPr>
          <a:lstStyle/>
          <a:p>
            <a:r>
              <a:rPr lang="en-US"/>
              <a:t>- Gặp trở ngại từ các đạo luật ngăn cản việc thu thập dữ liệu cá nhân</a:t>
            </a:r>
          </a:p>
          <a:p>
            <a:r>
              <a:rPr lang="en-US"/>
              <a:t>- Cần phải lưu trữ tập chung một lượng dữ liệu rất lớn </a:t>
            </a:r>
          </a:p>
        </p:txBody>
      </p:sp>
      <p:sp>
        <p:nvSpPr>
          <p:cNvPr id="3" name="Arrow: Right 2">
            <a:extLst>
              <a:ext uri="{FF2B5EF4-FFF2-40B4-BE49-F238E27FC236}">
                <a16:creationId xmlns:a16="http://schemas.microsoft.com/office/drawing/2014/main" id="{DEBDBC89-5EEA-8FFB-C5F1-5C4FEDDFA862}"/>
              </a:ext>
            </a:extLst>
          </p:cNvPr>
          <p:cNvSpPr/>
          <p:nvPr/>
        </p:nvSpPr>
        <p:spPr>
          <a:xfrm>
            <a:off x="5245768" y="5454316"/>
            <a:ext cx="1283369" cy="5293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21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79EF8B6-40F1-3AEC-7A29-316D927EA152}"/>
              </a:ext>
            </a:extLst>
          </p:cNvPr>
          <p:cNvSpPr txBox="1"/>
          <p:nvPr/>
        </p:nvSpPr>
        <p:spPr>
          <a:xfrm>
            <a:off x="1038384" y="1526215"/>
            <a:ext cx="3570051" cy="3693319"/>
          </a:xfrm>
          <a:prstGeom prst="rect">
            <a:avLst/>
          </a:prstGeom>
          <a:noFill/>
        </p:spPr>
        <p:txBody>
          <a:bodyPr wrap="square" rtlCol="0">
            <a:spAutoFit/>
          </a:bodyPr>
          <a:lstStyle/>
          <a:p>
            <a:r>
              <a:rPr lang="en-US">
                <a:solidFill>
                  <a:srgbClr val="000000"/>
                </a:solidFill>
                <a:latin typeface="Calibri (Body)"/>
              </a:rPr>
              <a:t>F</a:t>
            </a:r>
            <a:r>
              <a:rPr lang="vi-VN" b="0" i="0">
                <a:solidFill>
                  <a:srgbClr val="000000"/>
                </a:solidFill>
                <a:effectLst/>
                <a:latin typeface="Calibri (Body)"/>
              </a:rPr>
              <a:t>ederated </a:t>
            </a:r>
            <a:r>
              <a:rPr lang="en-US" b="0" i="0">
                <a:solidFill>
                  <a:srgbClr val="000000"/>
                </a:solidFill>
                <a:effectLst/>
                <a:latin typeface="Calibri (Body)"/>
              </a:rPr>
              <a:t>L</a:t>
            </a:r>
            <a:r>
              <a:rPr lang="vi-VN" b="0" i="0">
                <a:solidFill>
                  <a:srgbClr val="000000"/>
                </a:solidFill>
                <a:effectLst/>
                <a:latin typeface="Calibri (Body)"/>
              </a:rPr>
              <a:t>earning ra đời như một hướng giải quyết</a:t>
            </a:r>
            <a:r>
              <a:rPr lang="en-US" b="0" i="0">
                <a:solidFill>
                  <a:srgbClr val="000000"/>
                </a:solidFill>
                <a:effectLst/>
                <a:latin typeface="Calibri (Body)"/>
              </a:rPr>
              <a:t> cho vấn đề của học máy truyền thống bằng cách huấn luyện trực tiếp mô hình cục bộ trên máy khách (clients) thay vì truyền dữ liệu về máy chủ tập chung.</a:t>
            </a:r>
          </a:p>
          <a:p>
            <a:endParaRPr lang="en-US">
              <a:solidFill>
                <a:srgbClr val="000000"/>
              </a:solidFill>
              <a:latin typeface="Calibri (Body)"/>
            </a:endParaRPr>
          </a:p>
          <a:p>
            <a:r>
              <a:rPr lang="en-US">
                <a:latin typeface="Calibri (Body)"/>
              </a:rPr>
              <a:t>Thay vì dữ liệu, các mô hình cục bộ sẽ được gửi một cách cục bộ về một máy chủ để tổng hợp nhằm tạo ra một mô hình tổng quát</a:t>
            </a:r>
            <a:endParaRPr lang="en-US">
              <a:effectLst/>
              <a:latin typeface="Calibri (Body)"/>
            </a:endParaRPr>
          </a:p>
          <a:p>
            <a:pPr algn="l" rtl="0"/>
            <a:endParaRPr lang="vi-VN">
              <a:effectLst/>
              <a:latin typeface="Calibri (Body)"/>
            </a:endParaRPr>
          </a:p>
        </p:txBody>
      </p:sp>
      <p:pic>
        <p:nvPicPr>
          <p:cNvPr id="4098" name="Picture 2" descr="Federated learning - Wikipedia">
            <a:extLst>
              <a:ext uri="{FF2B5EF4-FFF2-40B4-BE49-F238E27FC236}">
                <a16:creationId xmlns:a16="http://schemas.microsoft.com/office/drawing/2014/main" id="{3C5EB44C-A14F-F9AA-BD6C-F2CB9484A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82" y="1588168"/>
            <a:ext cx="5282164" cy="368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6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AC2531F2-1E02-1693-EC2F-DDE97F63F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113" y="1632807"/>
            <a:ext cx="7929773" cy="46425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B36F1C-FC2C-CFFD-D521-D0EC381D71A2}"/>
              </a:ext>
            </a:extLst>
          </p:cNvPr>
          <p:cNvSpPr txBox="1"/>
          <p:nvPr/>
        </p:nvSpPr>
        <p:spPr>
          <a:xfrm>
            <a:off x="1355557" y="1044287"/>
            <a:ext cx="9480884" cy="369332"/>
          </a:xfrm>
          <a:prstGeom prst="rect">
            <a:avLst/>
          </a:prstGeom>
          <a:noFill/>
        </p:spPr>
        <p:txBody>
          <a:bodyPr wrap="square">
            <a:spAutoFit/>
          </a:bodyPr>
          <a:lstStyle/>
          <a:p>
            <a:pPr algn="l" rtl="0"/>
            <a:r>
              <a:rPr lang="en-US" b="0" i="0">
                <a:solidFill>
                  <a:srgbClr val="111111"/>
                </a:solidFill>
                <a:effectLst/>
              </a:rPr>
              <a:t>Có một tập hợp cố định K client, mỗi client có một tập dữ liệu cục bộ cố định. FL hoạt động như sau:</a:t>
            </a:r>
            <a:endParaRPr lang="en-US">
              <a:effectLst/>
            </a:endParaRPr>
          </a:p>
        </p:txBody>
      </p:sp>
    </p:spTree>
    <p:extLst>
      <p:ext uri="{BB962C8B-B14F-4D97-AF65-F5344CB8AC3E}">
        <p14:creationId xmlns:p14="http://schemas.microsoft.com/office/powerpoint/2010/main" val="348429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B36F1C-FC2C-CFFD-D521-D0EC381D71A2}"/>
              </a:ext>
            </a:extLst>
          </p:cNvPr>
          <p:cNvSpPr txBox="1"/>
          <p:nvPr/>
        </p:nvSpPr>
        <p:spPr>
          <a:xfrm>
            <a:off x="1355558" y="842918"/>
            <a:ext cx="9480884" cy="369332"/>
          </a:xfrm>
          <a:prstGeom prst="rect">
            <a:avLst/>
          </a:prstGeom>
          <a:noFill/>
        </p:spPr>
        <p:txBody>
          <a:bodyPr wrap="square">
            <a:spAutoFit/>
          </a:bodyPr>
          <a:lstStyle/>
          <a:p>
            <a:pPr algn="ctr" rtl="0"/>
            <a:r>
              <a:rPr lang="en-US" b="0" i="0">
                <a:solidFill>
                  <a:srgbClr val="111111"/>
                </a:solidFill>
                <a:effectLst/>
              </a:rPr>
              <a:t>Phân loại FL</a:t>
            </a:r>
            <a:endParaRPr lang="en-US">
              <a:effectLst/>
            </a:endParaRPr>
          </a:p>
        </p:txBody>
      </p:sp>
      <p:pic>
        <p:nvPicPr>
          <p:cNvPr id="6146" name="Picture 2">
            <a:extLst>
              <a:ext uri="{FF2B5EF4-FFF2-40B4-BE49-F238E27FC236}">
                <a16:creationId xmlns:a16="http://schemas.microsoft.com/office/drawing/2014/main" id="{9811E321-D70E-762E-C116-6F21A6DA6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542" y="1277968"/>
            <a:ext cx="7178916" cy="4049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C5DF6F-786C-11A7-DB3A-775FA5618583}"/>
              </a:ext>
            </a:extLst>
          </p:cNvPr>
          <p:cNvSpPr txBox="1"/>
          <p:nvPr/>
        </p:nvSpPr>
        <p:spPr>
          <a:xfrm>
            <a:off x="4523873" y="5327325"/>
            <a:ext cx="6096000" cy="923330"/>
          </a:xfrm>
          <a:prstGeom prst="rect">
            <a:avLst/>
          </a:prstGeom>
          <a:noFill/>
        </p:spPr>
        <p:txBody>
          <a:bodyPr wrap="square">
            <a:spAutoFit/>
          </a:bodyPr>
          <a:lstStyle/>
          <a:p>
            <a:pPr algn="l"/>
            <a:r>
              <a:rPr lang="en-US" b="0" i="0">
                <a:effectLst/>
                <a:latin typeface="SF Pro Text"/>
              </a:rPr>
              <a:t>Centralized federated learning</a:t>
            </a:r>
            <a:endParaRPr lang="en-US" b="1" i="0">
              <a:effectLst/>
              <a:latin typeface="SF Pro Text"/>
            </a:endParaRPr>
          </a:p>
          <a:p>
            <a:br>
              <a:rPr lang="en-US"/>
            </a:br>
            <a:endParaRPr lang="en-US"/>
          </a:p>
        </p:txBody>
      </p:sp>
    </p:spTree>
    <p:extLst>
      <p:ext uri="{BB962C8B-B14F-4D97-AF65-F5344CB8AC3E}">
        <p14:creationId xmlns:p14="http://schemas.microsoft.com/office/powerpoint/2010/main" val="355984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B36F1C-FC2C-CFFD-D521-D0EC381D71A2}"/>
              </a:ext>
            </a:extLst>
          </p:cNvPr>
          <p:cNvSpPr txBox="1"/>
          <p:nvPr/>
        </p:nvSpPr>
        <p:spPr>
          <a:xfrm>
            <a:off x="1355558" y="842918"/>
            <a:ext cx="9480884" cy="369332"/>
          </a:xfrm>
          <a:prstGeom prst="rect">
            <a:avLst/>
          </a:prstGeom>
          <a:noFill/>
        </p:spPr>
        <p:txBody>
          <a:bodyPr wrap="square">
            <a:spAutoFit/>
          </a:bodyPr>
          <a:lstStyle/>
          <a:p>
            <a:pPr algn="ctr" rtl="0"/>
            <a:r>
              <a:rPr lang="en-US" b="0" i="0">
                <a:solidFill>
                  <a:srgbClr val="111111"/>
                </a:solidFill>
                <a:effectLst/>
              </a:rPr>
              <a:t>Phân loại FL</a:t>
            </a:r>
            <a:endParaRPr lang="en-US">
              <a:effectLst/>
            </a:endParaRPr>
          </a:p>
        </p:txBody>
      </p:sp>
      <p:pic>
        <p:nvPicPr>
          <p:cNvPr id="7170" name="Picture 2">
            <a:extLst>
              <a:ext uri="{FF2B5EF4-FFF2-40B4-BE49-F238E27FC236}">
                <a16:creationId xmlns:a16="http://schemas.microsoft.com/office/drawing/2014/main" id="{1481520F-9EF2-DB69-C08A-CDE8F8238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796" y="1277968"/>
            <a:ext cx="6264408" cy="44211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E53506-29BF-947B-2C9A-4F267532A27F}"/>
              </a:ext>
            </a:extLst>
          </p:cNvPr>
          <p:cNvSpPr txBox="1"/>
          <p:nvPr/>
        </p:nvSpPr>
        <p:spPr>
          <a:xfrm>
            <a:off x="4539916" y="5580124"/>
            <a:ext cx="6096000" cy="369332"/>
          </a:xfrm>
          <a:prstGeom prst="rect">
            <a:avLst/>
          </a:prstGeom>
          <a:noFill/>
        </p:spPr>
        <p:txBody>
          <a:bodyPr wrap="square">
            <a:spAutoFit/>
          </a:bodyPr>
          <a:lstStyle/>
          <a:p>
            <a:r>
              <a:rPr lang="en-US" b="0" i="1">
                <a:solidFill>
                  <a:srgbClr val="212B36"/>
                </a:solidFill>
                <a:effectLst/>
                <a:latin typeface="SF Pro Text"/>
              </a:rPr>
              <a:t>Decentralized federated learning</a:t>
            </a:r>
            <a:endParaRPr lang="en-US"/>
          </a:p>
        </p:txBody>
      </p:sp>
    </p:spTree>
    <p:extLst>
      <p:ext uri="{BB962C8B-B14F-4D97-AF65-F5344CB8AC3E}">
        <p14:creationId xmlns:p14="http://schemas.microsoft.com/office/powerpoint/2010/main" val="87424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47DA7F-2639-0236-CEE5-C89B520773CB}"/>
              </a:ext>
            </a:extLst>
          </p:cNvPr>
          <p:cNvSpPr txBox="1"/>
          <p:nvPr/>
        </p:nvSpPr>
        <p:spPr>
          <a:xfrm>
            <a:off x="3048000" y="407868"/>
            <a:ext cx="6096000" cy="461665"/>
          </a:xfrm>
          <a:prstGeom prst="rect">
            <a:avLst/>
          </a:prstGeom>
          <a:noFill/>
        </p:spPr>
        <p:txBody>
          <a:bodyPr wrap="square">
            <a:spAutoFit/>
          </a:bodyPr>
          <a:lstStyle/>
          <a:p>
            <a:pPr algn="ctr"/>
            <a:r>
              <a:rPr lang="en-US" sz="2400" b="1">
                <a:solidFill>
                  <a:srgbClr val="000000"/>
                </a:solidFill>
                <a:latin typeface="Times New Roman" panose="02020603050405020304" pitchFamily="18" charset="0"/>
                <a:cs typeface="Times New Roman" panose="02020603050405020304" pitchFamily="18" charset="0"/>
              </a:rPr>
              <a:t>Federated Learning</a:t>
            </a:r>
            <a:endParaRPr lang="en-US" sz="2400" b="1" i="0">
              <a:solidFill>
                <a:srgbClr val="000000"/>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EB36F1C-FC2C-CFFD-D521-D0EC381D71A2}"/>
              </a:ext>
            </a:extLst>
          </p:cNvPr>
          <p:cNvSpPr txBox="1"/>
          <p:nvPr/>
        </p:nvSpPr>
        <p:spPr>
          <a:xfrm>
            <a:off x="1355558" y="842918"/>
            <a:ext cx="9480884" cy="369332"/>
          </a:xfrm>
          <a:prstGeom prst="rect">
            <a:avLst/>
          </a:prstGeom>
          <a:noFill/>
        </p:spPr>
        <p:txBody>
          <a:bodyPr wrap="square">
            <a:spAutoFit/>
          </a:bodyPr>
          <a:lstStyle/>
          <a:p>
            <a:pPr algn="ctr" rtl="0"/>
            <a:r>
              <a:rPr lang="en-US" b="0" i="0">
                <a:solidFill>
                  <a:srgbClr val="111111"/>
                </a:solidFill>
                <a:effectLst/>
              </a:rPr>
              <a:t>Phân loại FL</a:t>
            </a:r>
            <a:endParaRPr lang="en-US">
              <a:effectLst/>
            </a:endParaRPr>
          </a:p>
        </p:txBody>
      </p:sp>
      <p:sp>
        <p:nvSpPr>
          <p:cNvPr id="6" name="TextBox 5">
            <a:extLst>
              <a:ext uri="{FF2B5EF4-FFF2-40B4-BE49-F238E27FC236}">
                <a16:creationId xmlns:a16="http://schemas.microsoft.com/office/drawing/2014/main" id="{F5E53506-29BF-947B-2C9A-4F267532A27F}"/>
              </a:ext>
            </a:extLst>
          </p:cNvPr>
          <p:cNvSpPr txBox="1"/>
          <p:nvPr/>
        </p:nvSpPr>
        <p:spPr>
          <a:xfrm>
            <a:off x="4251159" y="5461085"/>
            <a:ext cx="6096000" cy="369332"/>
          </a:xfrm>
          <a:prstGeom prst="rect">
            <a:avLst/>
          </a:prstGeom>
          <a:noFill/>
        </p:spPr>
        <p:txBody>
          <a:bodyPr wrap="square">
            <a:spAutoFit/>
          </a:bodyPr>
          <a:lstStyle/>
          <a:p>
            <a:r>
              <a:rPr lang="en-US" b="0" i="1">
                <a:solidFill>
                  <a:srgbClr val="212B36"/>
                </a:solidFill>
                <a:effectLst/>
                <a:latin typeface="SF Pro Text"/>
              </a:rPr>
              <a:t>Heterogeneous federated learning</a:t>
            </a:r>
            <a:endParaRPr lang="en-US"/>
          </a:p>
        </p:txBody>
      </p:sp>
      <p:pic>
        <p:nvPicPr>
          <p:cNvPr id="8194" name="Picture 2" descr="Mode heterogeneity problem in federated learning | Download Scientific  Diagram">
            <a:extLst>
              <a:ext uri="{FF2B5EF4-FFF2-40B4-BE49-F238E27FC236}">
                <a16:creationId xmlns:a16="http://schemas.microsoft.com/office/drawing/2014/main" id="{1C42A833-1703-ADB0-FF83-28256CA9E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766888"/>
            <a:ext cx="809625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939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3202</Words>
  <Application>Microsoft Office PowerPoint</Application>
  <PresentationFormat>Widescreen</PresentationFormat>
  <Paragraphs>230</Paragraphs>
  <Slides>34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Arial (body)</vt:lpstr>
      <vt:lpstr>Calibri</vt:lpstr>
      <vt:lpstr>Calibri (Body)</vt:lpstr>
      <vt:lpstr>Calibri Light</vt:lpstr>
      <vt:lpstr>Cambria Math</vt:lpstr>
      <vt:lpstr>NimbusRomNo9L-Regu</vt:lpstr>
      <vt:lpstr>SF Pro Text</vt:lpstr>
      <vt:lpstr>Söhne</vt:lpstr>
      <vt:lpstr>Times New Roman</vt:lpstr>
      <vt:lpstr>Office Theme</vt:lpstr>
      <vt:lpstr>Federated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dc:title>
  <dc:creator>hieu nguyen</dc:creator>
  <cp:lastModifiedBy>hieu nguyen</cp:lastModifiedBy>
  <cp:revision>1</cp:revision>
  <dcterms:created xsi:type="dcterms:W3CDTF">2023-11-09T03:58:31Z</dcterms:created>
  <dcterms:modified xsi:type="dcterms:W3CDTF">2023-12-23T17:47:17Z</dcterms:modified>
</cp:coreProperties>
</file>