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2B3F-D47E-2F53-A7A1-233A61F66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22917A-C247-0AA1-1677-A5DC99F8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F8CA9-8463-ABA0-78A4-2270372B3098}"/>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5" name="Footer Placeholder 4">
            <a:extLst>
              <a:ext uri="{FF2B5EF4-FFF2-40B4-BE49-F238E27FC236}">
                <a16:creationId xmlns:a16="http://schemas.microsoft.com/office/drawing/2014/main" id="{050A105D-AA65-ABEF-865E-B3A8EE71F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0052B-71ED-6205-1CAB-03721B41F199}"/>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417449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B9E2-71CB-887F-C910-E090CC8EB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D4D17-7518-4D6C-D8B8-AAEE0CE49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2BCF1-A5A7-7190-1384-569CFD9DC6F5}"/>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5" name="Footer Placeholder 4">
            <a:extLst>
              <a:ext uri="{FF2B5EF4-FFF2-40B4-BE49-F238E27FC236}">
                <a16:creationId xmlns:a16="http://schemas.microsoft.com/office/drawing/2014/main" id="{DF512A00-E223-AD81-5644-5F30F6903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54388-85D6-0B7F-75EA-8DE4FC1E3A15}"/>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6376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F1906-6504-5517-7268-E15645BC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F1E8F5-C2C3-0CD1-2799-C8F2C1B039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CEE5B-BF6A-07F7-1B5E-7457AC85B849}"/>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5" name="Footer Placeholder 4">
            <a:extLst>
              <a:ext uri="{FF2B5EF4-FFF2-40B4-BE49-F238E27FC236}">
                <a16:creationId xmlns:a16="http://schemas.microsoft.com/office/drawing/2014/main" id="{B064B8C8-59FB-904E-C681-6E2F026D3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95C5F-4E52-F06B-B8CF-35BB2ACD13F0}"/>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83302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4813-63D4-CD5E-455B-E766939DD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7B167-ABA9-BE09-EE0B-4C8ED11AE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62D2-FDA9-2454-7F28-6094CEA841C7}"/>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5" name="Footer Placeholder 4">
            <a:extLst>
              <a:ext uri="{FF2B5EF4-FFF2-40B4-BE49-F238E27FC236}">
                <a16:creationId xmlns:a16="http://schemas.microsoft.com/office/drawing/2014/main" id="{9DA04F10-CDA6-A790-38C0-1F7AFBC3B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845B-0B08-6A8F-D478-203A5C355139}"/>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3521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C1BC-78B0-2CF6-7A1D-EF1D56172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B5C48D-F07A-55CC-4C57-D9E5EC392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03550-9483-93CA-97EC-CD72FADD4FF1}"/>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5" name="Footer Placeholder 4">
            <a:extLst>
              <a:ext uri="{FF2B5EF4-FFF2-40B4-BE49-F238E27FC236}">
                <a16:creationId xmlns:a16="http://schemas.microsoft.com/office/drawing/2014/main" id="{77E6F2C1-CDAA-460B-7E4A-B34DBB6E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8FCA-BBA5-0FCD-9628-D1EB602DBDD6}"/>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2093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5044-A419-C947-AE65-87EC78E00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D364C-F028-F268-39CF-D0225784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7A605-271B-D308-1A7F-4DD81641B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7B5E4-EE08-B200-A69C-FE690C28A230}"/>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6" name="Footer Placeholder 5">
            <a:extLst>
              <a:ext uri="{FF2B5EF4-FFF2-40B4-BE49-F238E27FC236}">
                <a16:creationId xmlns:a16="http://schemas.microsoft.com/office/drawing/2014/main" id="{4D406E0F-8EAE-D47F-B6B0-DA8FB7DFC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2B5AF-292B-021F-5C2A-E241E458E5F3}"/>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21983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8D3C-A908-7775-ED46-7BBD0D5CE5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18F12-EEEE-C928-65D3-CFA583A5F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8E51C-23B0-9095-7D46-EB7A7F3C3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CAB12-5458-5058-DF50-7944A36FA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56FE4-1DBD-47AA-0792-08490850E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D9D680-8D7A-5274-80FE-618CE15FD1B4}"/>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8" name="Footer Placeholder 7">
            <a:extLst>
              <a:ext uri="{FF2B5EF4-FFF2-40B4-BE49-F238E27FC236}">
                <a16:creationId xmlns:a16="http://schemas.microsoft.com/office/drawing/2014/main" id="{3DFD5D31-A5EC-7F9D-8534-B501BF86C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19958D-29D1-A763-5CDC-E6791E7A5E7D}"/>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5226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22CF-D478-FDA9-F2D6-972A5E1A97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AE3C7D-8547-6ACD-7D15-3AF83A7D5DD3}"/>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4" name="Footer Placeholder 3">
            <a:extLst>
              <a:ext uri="{FF2B5EF4-FFF2-40B4-BE49-F238E27FC236}">
                <a16:creationId xmlns:a16="http://schemas.microsoft.com/office/drawing/2014/main" id="{1AE6BB93-464A-D2EE-75A8-37147FE71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B57679-53F9-C4E9-33F3-5BE9BDD46A7E}"/>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160320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636EF-3DBF-92A6-69F8-83A09705FF23}"/>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3" name="Footer Placeholder 2">
            <a:extLst>
              <a:ext uri="{FF2B5EF4-FFF2-40B4-BE49-F238E27FC236}">
                <a16:creationId xmlns:a16="http://schemas.microsoft.com/office/drawing/2014/main" id="{6C364542-7884-2CB2-A28C-265C57AC9C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5CFDD-8496-2A81-BD60-178FF3D75D54}"/>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58156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EC07-FF03-D4AF-A492-E5A7092E0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5B8BD-F120-67ED-6B22-B45AE1E24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1BE258-BB01-2A25-18EF-A552E936D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A9011-46AD-CF9A-C712-4B13C617D3BC}"/>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6" name="Footer Placeholder 5">
            <a:extLst>
              <a:ext uri="{FF2B5EF4-FFF2-40B4-BE49-F238E27FC236}">
                <a16:creationId xmlns:a16="http://schemas.microsoft.com/office/drawing/2014/main" id="{1A938AC6-8AA2-19D6-9BAC-10F8C37E9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FCD5C-937A-B32E-1659-3976F1FD89F1}"/>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68322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6A3E-4179-A458-A9C6-BC89CD3F0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A4A2F2-DA87-B599-2AD5-9A26EF7E5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1B81CB-26E0-D7BB-3D9C-C319460C1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833C1-5C90-E51F-9A24-52FEDA3DAA94}"/>
              </a:ext>
            </a:extLst>
          </p:cNvPr>
          <p:cNvSpPr>
            <a:spLocks noGrp="1"/>
          </p:cNvSpPr>
          <p:nvPr>
            <p:ph type="dt" sz="half" idx="10"/>
          </p:nvPr>
        </p:nvSpPr>
        <p:spPr/>
        <p:txBody>
          <a:bodyPr/>
          <a:lstStyle/>
          <a:p>
            <a:fld id="{95F35F94-D260-4556-9B29-64E9A9800BE0}" type="datetimeFigureOut">
              <a:rPr lang="en-US" smtClean="0"/>
              <a:t>12/24/2023</a:t>
            </a:fld>
            <a:endParaRPr lang="en-US"/>
          </a:p>
        </p:txBody>
      </p:sp>
      <p:sp>
        <p:nvSpPr>
          <p:cNvPr id="6" name="Footer Placeholder 5">
            <a:extLst>
              <a:ext uri="{FF2B5EF4-FFF2-40B4-BE49-F238E27FC236}">
                <a16:creationId xmlns:a16="http://schemas.microsoft.com/office/drawing/2014/main" id="{725B17D1-A68F-9E36-3E99-B5133D7C4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9ADD9-9245-A1D9-FA15-5D31D9254825}"/>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17324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98C02-3A2B-E019-9C00-86EC8EC57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BA840-F686-1777-C421-E791E9460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3E5A-9DE7-2F5B-1925-D0DB10BA5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35F94-D260-4556-9B29-64E9A9800BE0}" type="datetimeFigureOut">
              <a:rPr lang="en-US" smtClean="0"/>
              <a:t>12/24/2023</a:t>
            </a:fld>
            <a:endParaRPr lang="en-US"/>
          </a:p>
        </p:txBody>
      </p:sp>
      <p:sp>
        <p:nvSpPr>
          <p:cNvPr id="5" name="Footer Placeholder 4">
            <a:extLst>
              <a:ext uri="{FF2B5EF4-FFF2-40B4-BE49-F238E27FC236}">
                <a16:creationId xmlns:a16="http://schemas.microsoft.com/office/drawing/2014/main" id="{FF425BAB-15C2-C7ED-B4A5-2AEDD26C3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5067D3-7604-28D8-EE3A-9F7329AA6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06956-45E3-4E6C-AA34-F0E83F09C058}" type="slidenum">
              <a:rPr lang="en-US" smtClean="0"/>
              <a:t>‹#›</a:t>
            </a:fld>
            <a:endParaRPr lang="en-US"/>
          </a:p>
        </p:txBody>
      </p:sp>
    </p:spTree>
    <p:extLst>
      <p:ext uri="{BB962C8B-B14F-4D97-AF65-F5344CB8AC3E}">
        <p14:creationId xmlns:p14="http://schemas.microsoft.com/office/powerpoint/2010/main" val="2137914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E0D2-8B72-E37E-12DF-0C4AE73CE093}"/>
              </a:ext>
            </a:extLst>
          </p:cNvPr>
          <p:cNvSpPr>
            <a:spLocks noGrp="1"/>
          </p:cNvSpPr>
          <p:nvPr>
            <p:ph type="ctrTitle"/>
          </p:nvPr>
        </p:nvSpPr>
        <p:spPr/>
        <p:txBody>
          <a:bodyPr/>
          <a:lstStyle/>
          <a:p>
            <a:r>
              <a:rPr lang="en-US"/>
              <a:t>Báo cáo Federated Learning </a:t>
            </a:r>
          </a:p>
        </p:txBody>
      </p:sp>
      <p:sp>
        <p:nvSpPr>
          <p:cNvPr id="3" name="Subtitle 2">
            <a:extLst>
              <a:ext uri="{FF2B5EF4-FFF2-40B4-BE49-F238E27FC236}">
                <a16:creationId xmlns:a16="http://schemas.microsoft.com/office/drawing/2014/main" id="{2F95023D-5C51-A825-6C5E-77A4E157CFD7}"/>
              </a:ext>
            </a:extLst>
          </p:cNvPr>
          <p:cNvSpPr>
            <a:spLocks noGrp="1"/>
          </p:cNvSpPr>
          <p:nvPr>
            <p:ph type="subTitle" idx="1"/>
          </p:nvPr>
        </p:nvSpPr>
        <p:spPr/>
        <p:txBody>
          <a:bodyPr/>
          <a:lstStyle/>
          <a:p>
            <a:r>
              <a:rPr lang="en-US"/>
              <a:t>27/12/2023</a:t>
            </a:r>
          </a:p>
        </p:txBody>
      </p:sp>
    </p:spTree>
    <p:extLst>
      <p:ext uri="{BB962C8B-B14F-4D97-AF65-F5344CB8AC3E}">
        <p14:creationId xmlns:p14="http://schemas.microsoft.com/office/powerpoint/2010/main" val="14151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F4FDC494-DB49-FB18-54F7-665C86952B08}"/>
              </a:ext>
            </a:extLst>
          </p:cNvPr>
          <p:cNvSpPr txBox="1"/>
          <p:nvPr/>
        </p:nvSpPr>
        <p:spPr>
          <a:xfrm>
            <a:off x="838200" y="1416929"/>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FD389C-3D51-F3B5-0576-A09724178792}"/>
              </a:ext>
            </a:extLst>
          </p:cNvPr>
          <p:cNvPicPr>
            <a:picLocks noChangeAspect="1"/>
          </p:cNvPicPr>
          <p:nvPr/>
        </p:nvPicPr>
        <p:blipFill rotWithShape="1">
          <a:blip r:embed="rId2"/>
          <a:srcRect b="23806"/>
          <a:stretch/>
        </p:blipFill>
        <p:spPr>
          <a:xfrm>
            <a:off x="4402252" y="2377223"/>
            <a:ext cx="5693400" cy="2333130"/>
          </a:xfrm>
          <a:prstGeom prst="rect">
            <a:avLst/>
          </a:prstGeom>
        </p:spPr>
      </p:pic>
      <p:graphicFrame>
        <p:nvGraphicFramePr>
          <p:cNvPr id="5" name="Table 4">
            <a:extLst>
              <a:ext uri="{FF2B5EF4-FFF2-40B4-BE49-F238E27FC236}">
                <a16:creationId xmlns:a16="http://schemas.microsoft.com/office/drawing/2014/main" id="{CEE6DA68-96A2-A98E-E336-6E8281C3FB99}"/>
              </a:ext>
            </a:extLst>
          </p:cNvPr>
          <p:cNvGraphicFramePr>
            <a:graphicFrameLocks noGrp="1"/>
          </p:cNvGraphicFramePr>
          <p:nvPr>
            <p:extLst>
              <p:ext uri="{D42A27DB-BD31-4B8C-83A1-F6EECF244321}">
                <p14:modId xmlns:p14="http://schemas.microsoft.com/office/powerpoint/2010/main" val="797015915"/>
              </p:ext>
            </p:extLst>
          </p:nvPr>
        </p:nvGraphicFramePr>
        <p:xfrm>
          <a:off x="1079740" y="2377223"/>
          <a:ext cx="3322512" cy="2486195"/>
        </p:xfrm>
        <a:graphic>
          <a:graphicData uri="http://schemas.openxmlformats.org/drawingml/2006/table">
            <a:tbl>
              <a:tblPr firstRow="1" bandRow="1">
                <a:tableStyleId>{5C22544A-7EE6-4342-B048-85BDC9FD1C3A}</a:tableStyleId>
              </a:tblPr>
              <a:tblGrid>
                <a:gridCol w="3322512">
                  <a:extLst>
                    <a:ext uri="{9D8B030D-6E8A-4147-A177-3AD203B41FA5}">
                      <a16:colId xmlns:a16="http://schemas.microsoft.com/office/drawing/2014/main" val="2418391991"/>
                    </a:ext>
                  </a:extLst>
                </a:gridCol>
              </a:tblGrid>
              <a:tr h="464995">
                <a:tc>
                  <a:txBody>
                    <a:bodyPr/>
                    <a:lstStyle/>
                    <a:p>
                      <a:r>
                        <a:rPr lang="en-US" sz="1600" b="0">
                          <a:solidFill>
                            <a:sysClr val="windowText" lastClr="000000"/>
                          </a:solidFill>
                        </a:rPr>
                        <a:t>Mục tiêu của giai đoạn này là: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0571210"/>
                  </a:ext>
                </a:extLst>
              </a:tr>
              <a:tr h="375280">
                <a:tc>
                  <a:txBody>
                    <a:bodyPr/>
                    <a:lstStyle/>
                    <a:p>
                      <a:r>
                        <a:rPr lang="en-US" sz="1600" b="0">
                          <a:solidFill>
                            <a:sysClr val="windowText" lastClr="000000"/>
                          </a:solidFill>
                        </a:rPr>
                        <a:t>Cần phải đảm bảo một độ chính xác: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4760083"/>
                  </a:ext>
                </a:extLst>
              </a:tr>
              <a:tr h="621102">
                <a:tc>
                  <a:txBody>
                    <a:bodyPr/>
                    <a:lstStyle/>
                    <a:p>
                      <a:r>
                        <a:rPr lang="vi-VN" sz="1600" b="0" i="0" kern="1200">
                          <a:solidFill>
                            <a:schemeClr val="dk1"/>
                          </a:solidFill>
                          <a:effectLst/>
                          <a:latin typeface="+mj-lt"/>
                          <a:ea typeface="+mn-ea"/>
                          <a:cs typeface="+mn-cs"/>
                        </a:rPr>
                        <a:t>chi phí bảo mật tổng cộng sau vòng lặp toàn cầu T sẽ không vượt quá </a:t>
                      </a:r>
                      <a:r>
                        <a:rPr lang="en-US" sz="1600" b="0" i="0" kern="1200">
                          <a:solidFill>
                            <a:schemeClr val="dk1"/>
                          </a:solidFill>
                          <a:effectLst/>
                          <a:latin typeface="Times New Roman" panose="02020603050405020304" pitchFamily="18" charset="0"/>
                          <a:ea typeface="+mn-ea"/>
                          <a:cs typeface="Times New Roman" panose="02020603050405020304" pitchFamily="18" charset="0"/>
                        </a:rPr>
                        <a:t>Cmax</a:t>
                      </a:r>
                      <a:endParaRPr lang="en-US" sz="1600" b="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2425628"/>
                  </a:ext>
                </a:extLst>
              </a:tr>
              <a:tr h="534837">
                <a:tc>
                  <a:txBody>
                    <a:bodyPr/>
                    <a:lstStyle/>
                    <a:p>
                      <a:r>
                        <a:rPr lang="en-US" sz="1600" b="0">
                          <a:solidFill>
                            <a:sysClr val="windowText" lastClr="000000"/>
                          </a:solidFill>
                        </a:rPr>
                        <a:t>Ở mỗi vòng lặp toàn cầu có không quá n_k client tham gia vào quá trình huấn luyện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996084"/>
                  </a:ext>
                </a:extLst>
              </a:tr>
            </a:tbl>
          </a:graphicData>
        </a:graphic>
      </p:graphicFrame>
    </p:spTree>
    <p:extLst>
      <p:ext uri="{BB962C8B-B14F-4D97-AF65-F5344CB8AC3E}">
        <p14:creationId xmlns:p14="http://schemas.microsoft.com/office/powerpoint/2010/main" val="4066989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6" name="TextBox 5">
            <a:extLst>
              <a:ext uri="{FF2B5EF4-FFF2-40B4-BE49-F238E27FC236}">
                <a16:creationId xmlns:a16="http://schemas.microsoft.com/office/drawing/2014/main" id="{772384B7-53D5-5756-D7CC-33F8B2279E1D}"/>
              </a:ext>
            </a:extLst>
          </p:cNvPr>
          <p:cNvSpPr txBox="1"/>
          <p:nvPr/>
        </p:nvSpPr>
        <p:spPr>
          <a:xfrm>
            <a:off x="838199" y="1267602"/>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D65A83A-E79E-1D9E-B581-B949B9848668}"/>
              </a:ext>
            </a:extLst>
          </p:cNvPr>
          <p:cNvSpPr txBox="1"/>
          <p:nvPr/>
        </p:nvSpPr>
        <p:spPr>
          <a:xfrm>
            <a:off x="838199" y="1841242"/>
            <a:ext cx="9388883" cy="5016758"/>
          </a:xfrm>
          <a:prstGeom prst="rect">
            <a:avLst/>
          </a:prstGeom>
          <a:noFill/>
        </p:spPr>
        <p:txBody>
          <a:bodyPr wrap="square" rtlCol="0">
            <a:spAutoFit/>
          </a:bodyPr>
          <a:lstStyle/>
          <a:p>
            <a:r>
              <a:rPr lang="vi-VN" sz="1600" b="0" i="0">
                <a:solidFill>
                  <a:srgbClr val="0F0F0F"/>
                </a:solidFill>
                <a:effectLst/>
                <a:latin typeface="Söhne"/>
              </a:rPr>
              <a:t>Để giảm thiểu thời gian hoàn thành công việc, </a:t>
            </a:r>
            <a:r>
              <a:rPr lang="en-US" sz="1600" b="0" i="0">
                <a:solidFill>
                  <a:srgbClr val="0F0F0F"/>
                </a:solidFill>
                <a:effectLst/>
                <a:latin typeface="Söhne"/>
              </a:rPr>
              <a:t>bài toán</a:t>
            </a:r>
            <a:r>
              <a:rPr lang="vi-VN" sz="1600" b="0" i="0">
                <a:solidFill>
                  <a:srgbClr val="0F0F0F"/>
                </a:solidFill>
                <a:effectLst/>
                <a:latin typeface="Söhne"/>
              </a:rPr>
              <a:t> được biến đổi thành một</a:t>
            </a:r>
            <a:r>
              <a:rPr lang="en-US" sz="1600" b="0" i="0">
                <a:solidFill>
                  <a:srgbClr val="0F0F0F"/>
                </a:solidFill>
                <a:effectLst/>
                <a:latin typeface="Söhne"/>
              </a:rPr>
              <a:t> </a:t>
            </a:r>
            <a:r>
              <a:rPr lang="en-US" sz="1600" b="0" i="0">
                <a:solidFill>
                  <a:srgbClr val="000000"/>
                </a:solidFill>
                <a:effectLst/>
                <a:latin typeface="NimbusRomNo9L-Regu"/>
              </a:rPr>
              <a:t>Markov decision process (MDP), </a:t>
            </a:r>
            <a:r>
              <a:rPr lang="vi-VN" sz="1600" b="0" i="0">
                <a:solidFill>
                  <a:srgbClr val="0F0F0F"/>
                </a:solidFill>
                <a:effectLst/>
                <a:latin typeface="Söhne"/>
              </a:rPr>
              <a:t>được mô tả bởi bộ {S, A, P, R, </a:t>
            </a:r>
            <a:r>
              <a:rPr lang="en-US" sz="1600" b="0" i="0">
                <a:solidFill>
                  <a:srgbClr val="0F0F0F"/>
                </a:solidFill>
                <a:effectLst/>
                <a:latin typeface="Söhne"/>
              </a:rPr>
              <a:t>y</a:t>
            </a:r>
            <a:r>
              <a:rPr lang="vi-VN" sz="1600" b="0" i="0">
                <a:solidFill>
                  <a:srgbClr val="0F0F0F"/>
                </a:solidFill>
                <a:effectLst/>
                <a:latin typeface="Söhne"/>
              </a:rPr>
              <a:t>,}</a:t>
            </a:r>
            <a:r>
              <a:rPr lang="en-US" sz="1600" b="0" i="0">
                <a:solidFill>
                  <a:srgbClr val="0F0F0F"/>
                </a:solidFill>
                <a:effectLst/>
                <a:latin typeface="Söhne"/>
              </a:rPr>
              <a:t>,với:</a:t>
            </a:r>
          </a:p>
          <a:p>
            <a:pPr marL="285750" indent="-285750">
              <a:buFont typeface="Arial" panose="020B0604020202020204" pitchFamily="34" charset="0"/>
              <a:buChar char="•"/>
            </a:pPr>
            <a:r>
              <a:rPr lang="vi-VN" sz="1600" b="0" i="0">
                <a:solidFill>
                  <a:srgbClr val="0F0F0F"/>
                </a:solidFill>
                <a:effectLst/>
                <a:latin typeface="Söhne"/>
              </a:rPr>
              <a:t>S chỉ định một tập hợp các trạng thái</a:t>
            </a:r>
            <a:r>
              <a:rPr lang="en-US" sz="1600" b="0" i="0">
                <a:solidFill>
                  <a:srgbClr val="0F0F0F"/>
                </a:solidFill>
                <a:effectLst/>
                <a:latin typeface="Söhne"/>
              </a:rPr>
              <a:t> gồm các giá trị loss cục bộ F(w_i)</a:t>
            </a:r>
            <a:r>
              <a:rPr lang="vi-VN" sz="1600" b="0" i="0">
                <a:solidFill>
                  <a:srgbClr val="0F0F0F"/>
                </a:solidFill>
                <a:effectLst/>
                <a:latin typeface="Söhne"/>
              </a:rPr>
              <a:t> </a:t>
            </a:r>
            <a:r>
              <a:rPr lang="en-US" sz="1600" b="0" i="0">
                <a:solidFill>
                  <a:srgbClr val="0F0F0F"/>
                </a:solidFill>
                <a:effectLst/>
                <a:latin typeface="Söhne"/>
              </a:rPr>
              <a:t>của mỗi client, thời gian huấn luyện hiện tại của mỗi client và vòng toàn cầu thứ t. S được biểu diễn bằng 1 vector</a:t>
            </a: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A chỉ định một tập hợp các hành động</a:t>
            </a:r>
            <a:r>
              <a:rPr lang="en-US" sz="1600" b="0" i="0">
                <a:solidFill>
                  <a:srgbClr val="0F0F0F"/>
                </a:solidFill>
                <a:effectLst/>
                <a:latin typeface="Söhne"/>
              </a:rPr>
              <a:t> với mỗi S_t, máy chủ sẽ xác định một hành động a_t để thực hiện. Đầu tiên nó lựa chọn xem client I có được chọn cho vòng t hay không và tính toán số vòng lặp kết hợp ở vòng toàn cầu t. Hành động này có thể được biêu diễn như sau:</a:t>
            </a: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Hàm chuyển trạng thái P: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x</a:t>
            </a:r>
            <a:r>
              <a:rPr lang="vi-VN" sz="1600" b="0" i="0">
                <a:solidFill>
                  <a:srgbClr val="0F0F0F"/>
                </a:solidFill>
                <a:effectLst/>
                <a:latin typeface="Söhne"/>
              </a:rPr>
              <a:t> S </a:t>
            </a:r>
            <a:r>
              <a:rPr lang="en-US" sz="1600" b="0" i="0">
                <a:solidFill>
                  <a:srgbClr val="0F0F0F"/>
                </a:solidFill>
                <a:effectLst/>
                <a:latin typeface="Söhne"/>
              </a:rPr>
              <a:t>-&gt;</a:t>
            </a:r>
            <a:r>
              <a:rPr lang="vi-VN" sz="1600" b="0" i="0">
                <a:solidFill>
                  <a:srgbClr val="0F0F0F"/>
                </a:solidFill>
                <a:effectLst/>
                <a:latin typeface="Söhne"/>
              </a:rPr>
              <a:t> [0, 1] được sử dụng để tính xác suất chuyển trạng thái p(st+1|st, at), với hành động hiện tại at và trạng thái st</a:t>
            </a: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Phần thưởng </a:t>
            </a:r>
            <a:r>
              <a:rPr lang="en-US" sz="1600" b="0" i="0">
                <a:solidFill>
                  <a:srgbClr val="0F0F0F"/>
                </a:solidFill>
                <a:effectLst/>
                <a:latin typeface="Söhne"/>
              </a:rPr>
              <a:t>R</a:t>
            </a:r>
            <a:r>
              <a:rPr lang="vi-VN" sz="1600" b="0" i="0">
                <a:solidFill>
                  <a:srgbClr val="0F0F0F"/>
                </a:solidFill>
                <a:effectLst/>
                <a:latin typeface="Söhne"/>
              </a:rPr>
              <a:t>t tại vòng lặp toàn cục t</a:t>
            </a:r>
            <a:r>
              <a:rPr lang="en-US" sz="1600" b="0" i="0">
                <a:solidFill>
                  <a:srgbClr val="0F0F0F"/>
                </a:solidFill>
                <a:effectLst/>
                <a:latin typeface="Söhne"/>
              </a:rPr>
              <a:t> của hành động a_t</a:t>
            </a:r>
            <a:r>
              <a:rPr lang="vi-VN" sz="1600" b="0" i="0">
                <a:solidFill>
                  <a:srgbClr val="0F0F0F"/>
                </a:solidFill>
                <a:effectLst/>
                <a:latin typeface="Söhne"/>
              </a:rPr>
              <a:t> được tính bằng hàm thưởng R: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-&gt;</a:t>
            </a:r>
            <a:r>
              <a:rPr lang="vi-VN" sz="1600" b="0" i="0">
                <a:solidFill>
                  <a:srgbClr val="0F0F0F"/>
                </a:solidFill>
                <a:effectLst/>
                <a:latin typeface="Söhne"/>
              </a:rPr>
              <a:t> R, và các phần thưởng tương lai được </a:t>
            </a:r>
            <a:r>
              <a:rPr lang="en-US" sz="1600" b="0" i="0">
                <a:solidFill>
                  <a:srgbClr val="0F0F0F"/>
                </a:solidFill>
                <a:effectLst/>
                <a:latin typeface="Söhne"/>
              </a:rPr>
              <a:t>giảm theo </a:t>
            </a:r>
            <a:r>
              <a:rPr lang="vi-VN" sz="1600" b="0" i="0">
                <a:solidFill>
                  <a:srgbClr val="0F0F0F"/>
                </a:solidFill>
                <a:effectLst/>
                <a:latin typeface="Söhne"/>
              </a:rPr>
              <a:t>hệ số , </a:t>
            </a:r>
            <a:r>
              <a:rPr lang="en-US" sz="1600" b="0" i="0">
                <a:solidFill>
                  <a:srgbClr val="0F0F0F"/>
                </a:solidFill>
                <a:effectLst/>
                <a:latin typeface="Söhne"/>
              </a:rPr>
              <a:t>y </a:t>
            </a:r>
            <a:r>
              <a:rPr lang="vi-VN" sz="1600" b="0" i="0">
                <a:solidFill>
                  <a:srgbClr val="0F0F0F"/>
                </a:solidFill>
                <a:effectLst/>
                <a:latin typeface="Söhne"/>
              </a:rPr>
              <a:t>∈ [0, 1]. </a:t>
            </a:r>
            <a:r>
              <a:rPr lang="en-US" sz="1600" b="0" i="0">
                <a:solidFill>
                  <a:srgbClr val="0F0F0F"/>
                </a:solidFill>
                <a:effectLst/>
                <a:latin typeface="Söhne"/>
              </a:rPr>
              <a:t> Phần thưởng ở vòng t được tính như sau</a:t>
            </a:r>
          </a:p>
          <a:p>
            <a:pPr marL="285750" indent="-285750">
              <a:buFont typeface="Arial" panose="020B0604020202020204" pitchFamily="34" charset="0"/>
              <a:buChar char="•"/>
            </a:pPr>
            <a:endParaRPr lang="en-US" sz="1600"/>
          </a:p>
          <a:p>
            <a:r>
              <a:rPr lang="en-US" sz="1600"/>
              <a:t>Trong đó: 	</a:t>
            </a:r>
          </a:p>
          <a:p>
            <a:pPr marL="1657350" lvl="3" indent="-285750">
              <a:buFont typeface="Arial" panose="020B0604020202020204" pitchFamily="34" charset="0"/>
              <a:buChar char="•"/>
            </a:pPr>
            <a:r>
              <a:rPr lang="en-US" sz="1600"/>
              <a:t>p1t là phạt nếu (4a) không đáp ứng</a:t>
            </a:r>
          </a:p>
          <a:p>
            <a:pPr marL="1657350" lvl="3" indent="-285750">
              <a:buFont typeface="Arial" panose="020B0604020202020204" pitchFamily="34" charset="0"/>
              <a:buChar char="•"/>
            </a:pPr>
            <a:r>
              <a:rPr lang="en-US" sz="1600"/>
              <a:t>p2t là phạt nếu (4b) không đáp ứng</a:t>
            </a:r>
          </a:p>
          <a:p>
            <a:pPr marL="1657350" lvl="3" indent="-285750">
              <a:buFont typeface="Arial" panose="020B0604020202020204" pitchFamily="34" charset="0"/>
              <a:buChar char="•"/>
            </a:pPr>
            <a:r>
              <a:rPr lang="en-US" sz="1600"/>
              <a:t>p3t là phạt nếu (4c) không đáp ứng</a:t>
            </a:r>
          </a:p>
        </p:txBody>
      </p:sp>
      <p:pic>
        <p:nvPicPr>
          <p:cNvPr id="8" name="Picture 7">
            <a:extLst>
              <a:ext uri="{FF2B5EF4-FFF2-40B4-BE49-F238E27FC236}">
                <a16:creationId xmlns:a16="http://schemas.microsoft.com/office/drawing/2014/main" id="{88C6BFF6-0D55-6705-6500-C1FAA73437A6}"/>
              </a:ext>
            </a:extLst>
          </p:cNvPr>
          <p:cNvPicPr>
            <a:picLocks noChangeAspect="1"/>
          </p:cNvPicPr>
          <p:nvPr/>
        </p:nvPicPr>
        <p:blipFill>
          <a:blip r:embed="rId2"/>
          <a:stretch>
            <a:fillRect/>
          </a:stretch>
        </p:blipFill>
        <p:spPr>
          <a:xfrm>
            <a:off x="3945246" y="2875930"/>
            <a:ext cx="3174787" cy="331282"/>
          </a:xfrm>
          <a:prstGeom prst="rect">
            <a:avLst/>
          </a:prstGeom>
        </p:spPr>
      </p:pic>
      <p:pic>
        <p:nvPicPr>
          <p:cNvPr id="9" name="Picture 8">
            <a:extLst>
              <a:ext uri="{FF2B5EF4-FFF2-40B4-BE49-F238E27FC236}">
                <a16:creationId xmlns:a16="http://schemas.microsoft.com/office/drawing/2014/main" id="{8266EB7E-BB69-B98B-CEAA-3E166673EFC8}"/>
              </a:ext>
            </a:extLst>
          </p:cNvPr>
          <p:cNvPicPr>
            <a:picLocks noChangeAspect="1"/>
          </p:cNvPicPr>
          <p:nvPr/>
        </p:nvPicPr>
        <p:blipFill>
          <a:blip r:embed="rId3"/>
          <a:stretch>
            <a:fillRect/>
          </a:stretch>
        </p:blipFill>
        <p:spPr>
          <a:xfrm>
            <a:off x="4299533" y="4085771"/>
            <a:ext cx="2466211" cy="331282"/>
          </a:xfrm>
          <a:prstGeom prst="rect">
            <a:avLst/>
          </a:prstGeom>
        </p:spPr>
      </p:pic>
      <p:pic>
        <p:nvPicPr>
          <p:cNvPr id="10" name="Picture 9">
            <a:extLst>
              <a:ext uri="{FF2B5EF4-FFF2-40B4-BE49-F238E27FC236}">
                <a16:creationId xmlns:a16="http://schemas.microsoft.com/office/drawing/2014/main" id="{A2CE995B-44B2-93BE-642F-2DE07248E905}"/>
              </a:ext>
            </a:extLst>
          </p:cNvPr>
          <p:cNvPicPr>
            <a:picLocks noChangeAspect="1"/>
          </p:cNvPicPr>
          <p:nvPr/>
        </p:nvPicPr>
        <p:blipFill rotWithShape="1">
          <a:blip r:embed="rId4"/>
          <a:srcRect t="1" b="9667"/>
          <a:stretch/>
        </p:blipFill>
        <p:spPr>
          <a:xfrm>
            <a:off x="4609492" y="5559726"/>
            <a:ext cx="1868551" cy="290111"/>
          </a:xfrm>
          <a:prstGeom prst="rect">
            <a:avLst/>
          </a:prstGeom>
        </p:spPr>
      </p:pic>
    </p:spTree>
    <p:extLst>
      <p:ext uri="{BB962C8B-B14F-4D97-AF65-F5344CB8AC3E}">
        <p14:creationId xmlns:p14="http://schemas.microsoft.com/office/powerpoint/2010/main" val="2942358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247F7F1D-A2AA-69A4-DDCA-E01C2E96250F}"/>
              </a:ext>
            </a:extLst>
          </p:cNvPr>
          <p:cNvSpPr txBox="1"/>
          <p:nvPr/>
        </p:nvSpPr>
        <p:spPr>
          <a:xfrm>
            <a:off x="859885" y="1415659"/>
            <a:ext cx="8987590" cy="461665"/>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p:txBody>
      </p:sp>
      <p:pic>
        <p:nvPicPr>
          <p:cNvPr id="4" name="Picture 3">
            <a:extLst>
              <a:ext uri="{FF2B5EF4-FFF2-40B4-BE49-F238E27FC236}">
                <a16:creationId xmlns:a16="http://schemas.microsoft.com/office/drawing/2014/main" id="{01F492E1-28AF-E19B-26FF-BB0371DA776D}"/>
              </a:ext>
            </a:extLst>
          </p:cNvPr>
          <p:cNvPicPr>
            <a:picLocks noChangeAspect="1"/>
          </p:cNvPicPr>
          <p:nvPr/>
        </p:nvPicPr>
        <p:blipFill>
          <a:blip r:embed="rId2"/>
          <a:stretch>
            <a:fillRect/>
          </a:stretch>
        </p:blipFill>
        <p:spPr>
          <a:xfrm>
            <a:off x="838200" y="2525625"/>
            <a:ext cx="4515480" cy="2980808"/>
          </a:xfrm>
          <a:prstGeom prst="rect">
            <a:avLst/>
          </a:prstGeom>
        </p:spPr>
      </p:pic>
      <p:pic>
        <p:nvPicPr>
          <p:cNvPr id="5" name="Picture 4">
            <a:extLst>
              <a:ext uri="{FF2B5EF4-FFF2-40B4-BE49-F238E27FC236}">
                <a16:creationId xmlns:a16="http://schemas.microsoft.com/office/drawing/2014/main" id="{67B1A710-C5B1-0E3F-57D8-C044BF58DA05}"/>
              </a:ext>
            </a:extLst>
          </p:cNvPr>
          <p:cNvPicPr>
            <a:picLocks noChangeAspect="1"/>
          </p:cNvPicPr>
          <p:nvPr/>
        </p:nvPicPr>
        <p:blipFill>
          <a:blip r:embed="rId3"/>
          <a:stretch>
            <a:fillRect/>
          </a:stretch>
        </p:blipFill>
        <p:spPr>
          <a:xfrm>
            <a:off x="5736969" y="1539184"/>
            <a:ext cx="4515480" cy="4953691"/>
          </a:xfrm>
          <a:prstGeom prst="rect">
            <a:avLst/>
          </a:prstGeom>
        </p:spPr>
      </p:pic>
      <p:sp>
        <p:nvSpPr>
          <p:cNvPr id="11" name="TextBox 10">
            <a:extLst>
              <a:ext uri="{FF2B5EF4-FFF2-40B4-BE49-F238E27FC236}">
                <a16:creationId xmlns:a16="http://schemas.microsoft.com/office/drawing/2014/main" id="{C45964BE-8E5D-7E1A-D761-B1803FB2D2C6}"/>
              </a:ext>
            </a:extLst>
          </p:cNvPr>
          <p:cNvSpPr txBox="1"/>
          <p:nvPr/>
        </p:nvSpPr>
        <p:spPr>
          <a:xfrm>
            <a:off x="996665" y="1840288"/>
            <a:ext cx="3639312" cy="646331"/>
          </a:xfrm>
          <a:prstGeom prst="rect">
            <a:avLst/>
          </a:prstGeom>
          <a:noFill/>
        </p:spPr>
        <p:txBody>
          <a:bodyPr wrap="square" rtlCol="0">
            <a:spAutoFit/>
          </a:bodyPr>
          <a:lstStyle/>
          <a:p>
            <a:r>
              <a:rPr lang="en-US"/>
              <a:t>=&gt; Giải quyết vấn đề sử dụng SACD-based algorithm (SAA)</a:t>
            </a:r>
          </a:p>
        </p:txBody>
      </p:sp>
    </p:spTree>
    <p:extLst>
      <p:ext uri="{BB962C8B-B14F-4D97-AF65-F5344CB8AC3E}">
        <p14:creationId xmlns:p14="http://schemas.microsoft.com/office/powerpoint/2010/main" val="3374042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Thuật toán phân cụm đề xuất</a:t>
            </a:r>
          </a:p>
        </p:txBody>
      </p:sp>
      <p:sp>
        <p:nvSpPr>
          <p:cNvPr id="6" name="TextBox 5">
            <a:extLst>
              <a:ext uri="{FF2B5EF4-FFF2-40B4-BE49-F238E27FC236}">
                <a16:creationId xmlns:a16="http://schemas.microsoft.com/office/drawing/2014/main" id="{0A3FDEF3-B8A5-4250-66D5-595C52E352B0}"/>
              </a:ext>
            </a:extLst>
          </p:cNvPr>
          <p:cNvSpPr txBox="1"/>
          <p:nvPr/>
        </p:nvSpPr>
        <p:spPr>
          <a:xfrm>
            <a:off x="1126435" y="1690688"/>
            <a:ext cx="10045148" cy="4924425"/>
          </a:xfrm>
          <a:prstGeom prst="rect">
            <a:avLst/>
          </a:prstGeom>
          <a:noFill/>
        </p:spPr>
        <p:txBody>
          <a:bodyPr wrap="square" rtlCol="0">
            <a:spAutoFit/>
          </a:bodyPr>
          <a:lstStyle/>
          <a:p>
            <a:r>
              <a:rPr lang="en-US" sz="2400"/>
              <a:t>Giữ nguyen khung của thuật toán gốc với 2 bước là:</a:t>
            </a:r>
          </a:p>
          <a:p>
            <a:pPr marL="285750" indent="-285750">
              <a:buFont typeface="Arial" panose="020B0604020202020204" pitchFamily="34" charset="0"/>
              <a:buChar char="•"/>
            </a:pPr>
            <a:r>
              <a:rPr lang="en-US" sz="2200"/>
              <a:t>Clustering stage</a:t>
            </a:r>
          </a:p>
          <a:p>
            <a:pPr marL="285750" indent="-285750">
              <a:buFont typeface="Arial" panose="020B0604020202020204" pitchFamily="34" charset="0"/>
              <a:buChar char="•"/>
            </a:pPr>
            <a:r>
              <a:rPr lang="en-US" sz="2200"/>
              <a:t>Trainning stage</a:t>
            </a:r>
          </a:p>
          <a:p>
            <a:pPr marL="285750" indent="-285750">
              <a:buFont typeface="Arial" panose="020B0604020202020204" pitchFamily="34" charset="0"/>
              <a:buChar char="•"/>
            </a:pPr>
            <a:endParaRPr lang="en-US" sz="2400"/>
          </a:p>
          <a:p>
            <a:r>
              <a:rPr lang="en-US" sz="2400"/>
              <a:t>Tuy nhiên có một số thay đổi như sau:</a:t>
            </a:r>
          </a:p>
          <a:p>
            <a:pPr marL="285750" indent="-285750">
              <a:buFont typeface="Arial" panose="020B0604020202020204" pitchFamily="34" charset="0"/>
              <a:buChar char="•"/>
            </a:pPr>
            <a:r>
              <a:rPr lang="en-US" sz="2200"/>
              <a:t>Do không tìm ra cách đo các thông số sử dụng trong việc tính toán thời gian truyền thông nên bước phân cụm sẽ chỉ dựa trên thời gian toán toán</a:t>
            </a:r>
          </a:p>
          <a:p>
            <a:pPr marL="285750" indent="-285750">
              <a:buFont typeface="Arial" panose="020B0604020202020204" pitchFamily="34" charset="0"/>
              <a:buChar char="•"/>
            </a:pPr>
            <a:r>
              <a:rPr lang="en-US" sz="2200"/>
              <a:t>Dựa trên thời gian tính toán, thuật toán sẽ xác định số epoch huấn luyện trong quá trình huấn luyện cục bộ của mỗi cụm, sao cho độ chễ về thời điểm server nhận được mô hình từ các client là nhỏ nhất</a:t>
            </a:r>
          </a:p>
          <a:p>
            <a:pPr marL="285750" indent="-285750">
              <a:buFont typeface="Arial" panose="020B0604020202020204" pitchFamily="34" charset="0"/>
              <a:buChar char="•"/>
            </a:pPr>
            <a:r>
              <a:rPr lang="en-US" sz="2200"/>
              <a:t>Giữ nguyen bước training tuy nhiên sẽ điều chỉnh hàm phần thưởng cho phù hợp (bỏ các thông số cần đến thời gian truyền thông tính toán từ trước)</a:t>
            </a:r>
          </a:p>
          <a:p>
            <a:pPr marL="285750" indent="-285750">
              <a:buFont typeface="Arial" panose="020B0604020202020204" pitchFamily="34" charset="0"/>
              <a:buChar char="•"/>
            </a:pPr>
            <a:r>
              <a:rPr lang="en-US" sz="2200"/>
              <a:t>Sử dụng thêm strategy Impurity của anh Cường thay cho FedAVG để giải quyết vấn đề non-IID</a:t>
            </a:r>
          </a:p>
        </p:txBody>
      </p:sp>
    </p:spTree>
    <p:extLst>
      <p:ext uri="{BB962C8B-B14F-4D97-AF65-F5344CB8AC3E}">
        <p14:creationId xmlns:p14="http://schemas.microsoft.com/office/powerpoint/2010/main" val="228934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44E6-9868-CFE0-8CC6-6725B595A81F}"/>
              </a:ext>
            </a:extLst>
          </p:cNvPr>
          <p:cNvSpPr>
            <a:spLocks noGrp="1"/>
          </p:cNvSpPr>
          <p:nvPr>
            <p:ph type="title"/>
          </p:nvPr>
        </p:nvSpPr>
        <p:spPr/>
        <p:txBody>
          <a:bodyPr/>
          <a:lstStyle/>
          <a:p>
            <a:r>
              <a:rPr lang="en-US"/>
              <a:t>Multi Clustered Federated Learning</a:t>
            </a:r>
          </a:p>
        </p:txBody>
      </p:sp>
      <p:sp>
        <p:nvSpPr>
          <p:cNvPr id="3" name="Content Placeholder 2">
            <a:extLst>
              <a:ext uri="{FF2B5EF4-FFF2-40B4-BE49-F238E27FC236}">
                <a16:creationId xmlns:a16="http://schemas.microsoft.com/office/drawing/2014/main" id="{E5948D9F-CC45-6F92-0B3D-40E1FB819128}"/>
              </a:ext>
            </a:extLst>
          </p:cNvPr>
          <p:cNvSpPr>
            <a:spLocks noGrp="1"/>
          </p:cNvSpPr>
          <p:nvPr>
            <p:ph idx="1"/>
          </p:nvPr>
        </p:nvSpPr>
        <p:spPr/>
        <p:txBody>
          <a:bodyPr/>
          <a:lstStyle/>
          <a:p>
            <a:r>
              <a:rPr lang="en-US">
                <a:latin typeface="Calibri (Body)"/>
              </a:rPr>
              <a:t>Mục đích: Giải quyết 2 vấn đề là hiệu ứng Straggler và dữ liệu non-IID</a:t>
            </a:r>
          </a:p>
          <a:p>
            <a:pPr lvl="1"/>
            <a:r>
              <a:rPr lang="en-US" sz="2600">
                <a:latin typeface="Calibri (Body)"/>
              </a:rPr>
              <a:t>Straggler effect: sự không đồng nhất về tài nguyên của các client dẫn đến sự không đồng nhất về thời gian tính toán cũng như truyền thông.</a:t>
            </a:r>
          </a:p>
          <a:p>
            <a:pPr lvl="1"/>
            <a:r>
              <a:rPr lang="en-US" sz="2600">
                <a:latin typeface="Calibri (Body)"/>
              </a:rPr>
              <a:t>Non-IID dataset: sự khác nhau về phân phối dữ liệu giữa các client làm giảm độ chính xác và thời gian hội tụ</a:t>
            </a:r>
          </a:p>
          <a:p>
            <a:pPr>
              <a:buFont typeface="Wingdings" panose="05000000000000000000" pitchFamily="2" charset="2"/>
              <a:buChar char="è"/>
            </a:pPr>
            <a:r>
              <a:rPr lang="en-US">
                <a:solidFill>
                  <a:srgbClr val="000000"/>
                </a:solidFill>
                <a:latin typeface="Calibri (Body)"/>
                <a:cs typeface="Times New Roman" panose="02020603050405020304" pitchFamily="18" charset="0"/>
              </a:rPr>
              <a:t> G</a:t>
            </a:r>
            <a:r>
              <a:rPr lang="vi-VN" i="0">
                <a:solidFill>
                  <a:srgbClr val="000000"/>
                </a:solidFill>
                <a:effectLst/>
                <a:latin typeface="Calibri (Body)"/>
                <a:cs typeface="Times New Roman" panose="02020603050405020304" pitchFamily="18" charset="0"/>
              </a:rPr>
              <a:t>iảm tối đa thời gian hoàn thành tính toán sao cho vẫn đạt được độ chính xác</a:t>
            </a:r>
            <a:r>
              <a:rPr lang="en-US" i="0">
                <a:solidFill>
                  <a:srgbClr val="000000"/>
                </a:solidFill>
                <a:effectLst/>
                <a:latin typeface="Calibri (Body)"/>
                <a:cs typeface="Times New Roman" panose="02020603050405020304" pitchFamily="18" charset="0"/>
              </a:rPr>
              <a:t> cho trước</a:t>
            </a:r>
          </a:p>
          <a:p>
            <a:pPr marL="0" indent="0">
              <a:buNone/>
            </a:pPr>
            <a:endParaRPr lang="en-US">
              <a:latin typeface="Calibri (Body)"/>
            </a:endParaRPr>
          </a:p>
          <a:p>
            <a:pPr lvl="1"/>
            <a:endParaRPr lang="en-US"/>
          </a:p>
          <a:p>
            <a:pPr lvl="1"/>
            <a:endParaRPr lang="en-US"/>
          </a:p>
          <a:p>
            <a:pPr lvl="1"/>
            <a:endParaRPr lang="en-US"/>
          </a:p>
        </p:txBody>
      </p:sp>
    </p:spTree>
    <p:extLst>
      <p:ext uri="{BB962C8B-B14F-4D97-AF65-F5344CB8AC3E}">
        <p14:creationId xmlns:p14="http://schemas.microsoft.com/office/powerpoint/2010/main" val="54829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pic>
        <p:nvPicPr>
          <p:cNvPr id="4" name="Content Placeholder 3">
            <a:extLst>
              <a:ext uri="{FF2B5EF4-FFF2-40B4-BE49-F238E27FC236}">
                <a16:creationId xmlns:a16="http://schemas.microsoft.com/office/drawing/2014/main" id="{031E7B69-4B50-56B7-D253-0EB22DF28C36}"/>
              </a:ext>
            </a:extLst>
          </p:cNvPr>
          <p:cNvPicPr>
            <a:picLocks noGrp="1" noChangeAspect="1"/>
          </p:cNvPicPr>
          <p:nvPr>
            <p:ph idx="1"/>
          </p:nvPr>
        </p:nvPicPr>
        <p:blipFill>
          <a:blip r:embed="rId2"/>
          <a:stretch>
            <a:fillRect/>
          </a:stretch>
        </p:blipFill>
        <p:spPr>
          <a:xfrm>
            <a:off x="6466937" y="1690688"/>
            <a:ext cx="5221604" cy="4351338"/>
          </a:xfrm>
          <a:prstGeom prst="rect">
            <a:avLst/>
          </a:prstGeom>
        </p:spPr>
      </p:pic>
      <p:sp>
        <p:nvSpPr>
          <p:cNvPr id="6" name="TextBox 5">
            <a:extLst>
              <a:ext uri="{FF2B5EF4-FFF2-40B4-BE49-F238E27FC236}">
                <a16:creationId xmlns:a16="http://schemas.microsoft.com/office/drawing/2014/main" id="{3260A216-ADE1-DA35-C043-D88F4C68355C}"/>
              </a:ext>
            </a:extLst>
          </p:cNvPr>
          <p:cNvSpPr txBox="1"/>
          <p:nvPr/>
        </p:nvSpPr>
        <p:spPr>
          <a:xfrm>
            <a:off x="917589" y="1690688"/>
            <a:ext cx="5221604" cy="1323439"/>
          </a:xfrm>
          <a:prstGeom prst="rect">
            <a:avLst/>
          </a:prstGeom>
          <a:noFill/>
        </p:spPr>
        <p:txBody>
          <a:bodyPr wrap="square">
            <a:spAutoFit/>
          </a:bodyPr>
          <a:lstStyle/>
          <a:p>
            <a:pPr algn="l" rtl="0"/>
            <a:r>
              <a:rPr lang="en-US" sz="2000">
                <a:latin typeface="Times New Roman" panose="02020603050405020304" pitchFamily="18" charset="0"/>
                <a:cs typeface="Times New Roman" panose="02020603050405020304" pitchFamily="18" charset="0"/>
              </a:rPr>
              <a:t>Mô hình</a:t>
            </a:r>
            <a:r>
              <a:rPr lang="en-US" sz="2000" b="1" i="0">
                <a:solidFill>
                  <a:srgbClr val="000000"/>
                </a:solidFill>
                <a:effectLst/>
                <a:latin typeface="Times New Roman" panose="02020603050405020304" pitchFamily="18" charset="0"/>
                <a:cs typeface="Times New Roman" panose="02020603050405020304" pitchFamily="18" charset="0"/>
              </a:rPr>
              <a:t> Multi Clustered Federated Learning</a:t>
            </a:r>
            <a:r>
              <a:rPr lang="en-US" sz="2000">
                <a:latin typeface="Times New Roman" panose="02020603050405020304" pitchFamily="18" charset="0"/>
                <a:cs typeface="Times New Roman" panose="02020603050405020304" pitchFamily="18" charset="0"/>
              </a:rPr>
              <a:t> bao gồm có 2 giai đoạn:</a:t>
            </a:r>
          </a:p>
          <a:p>
            <a:pPr lvl="1"/>
            <a:r>
              <a:rPr lang="en-US" sz="2000" b="1">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Pre-clustering Stage</a:t>
            </a:r>
            <a:endParaRPr lang="en-US" sz="2000">
              <a:effectLst/>
              <a:latin typeface="Times New Roman" panose="02020603050405020304" pitchFamily="18" charset="0"/>
              <a:cs typeface="Times New Roman" panose="02020603050405020304" pitchFamily="18" charset="0"/>
            </a:endParaRPr>
          </a:p>
          <a:p>
            <a:pPr lvl="1"/>
            <a:r>
              <a:rPr lang="en-US" sz="2000">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Training Stage </a:t>
            </a:r>
            <a:endParaRPr lang="en-US" sz="2000"/>
          </a:p>
        </p:txBody>
      </p:sp>
    </p:spTree>
    <p:extLst>
      <p:ext uri="{BB962C8B-B14F-4D97-AF65-F5344CB8AC3E}">
        <p14:creationId xmlns:p14="http://schemas.microsoft.com/office/powerpoint/2010/main" val="3961254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pic>
        <p:nvPicPr>
          <p:cNvPr id="4" name="Content Placeholder 3">
            <a:extLst>
              <a:ext uri="{FF2B5EF4-FFF2-40B4-BE49-F238E27FC236}">
                <a16:creationId xmlns:a16="http://schemas.microsoft.com/office/drawing/2014/main" id="{031E7B69-4B50-56B7-D253-0EB22DF28C36}"/>
              </a:ext>
            </a:extLst>
          </p:cNvPr>
          <p:cNvPicPr>
            <a:picLocks noGrp="1" noChangeAspect="1"/>
          </p:cNvPicPr>
          <p:nvPr>
            <p:ph idx="1"/>
          </p:nvPr>
        </p:nvPicPr>
        <p:blipFill>
          <a:blip r:embed="rId2"/>
          <a:stretch>
            <a:fillRect/>
          </a:stretch>
        </p:blipFill>
        <p:spPr>
          <a:xfrm>
            <a:off x="6466937" y="1690688"/>
            <a:ext cx="5221604" cy="4351338"/>
          </a:xfrm>
          <a:prstGeom prst="rect">
            <a:avLst/>
          </a:prstGeom>
        </p:spPr>
      </p:pic>
      <p:sp>
        <p:nvSpPr>
          <p:cNvPr id="6" name="TextBox 5">
            <a:extLst>
              <a:ext uri="{FF2B5EF4-FFF2-40B4-BE49-F238E27FC236}">
                <a16:creationId xmlns:a16="http://schemas.microsoft.com/office/drawing/2014/main" id="{3260A216-ADE1-DA35-C043-D88F4C68355C}"/>
              </a:ext>
            </a:extLst>
          </p:cNvPr>
          <p:cNvSpPr txBox="1"/>
          <p:nvPr/>
        </p:nvSpPr>
        <p:spPr>
          <a:xfrm>
            <a:off x="917589" y="1690688"/>
            <a:ext cx="5221604" cy="1323439"/>
          </a:xfrm>
          <a:prstGeom prst="rect">
            <a:avLst/>
          </a:prstGeom>
          <a:noFill/>
        </p:spPr>
        <p:txBody>
          <a:bodyPr wrap="square">
            <a:spAutoFit/>
          </a:bodyPr>
          <a:lstStyle/>
          <a:p>
            <a:pPr algn="l" rtl="0"/>
            <a:r>
              <a:rPr lang="en-US" sz="2000">
                <a:latin typeface="Times New Roman" panose="02020603050405020304" pitchFamily="18" charset="0"/>
                <a:cs typeface="Times New Roman" panose="02020603050405020304" pitchFamily="18" charset="0"/>
              </a:rPr>
              <a:t>Mô hình</a:t>
            </a:r>
            <a:r>
              <a:rPr lang="en-US" sz="2000" b="1" i="0">
                <a:solidFill>
                  <a:srgbClr val="000000"/>
                </a:solidFill>
                <a:effectLst/>
                <a:latin typeface="Times New Roman" panose="02020603050405020304" pitchFamily="18" charset="0"/>
                <a:cs typeface="Times New Roman" panose="02020603050405020304" pitchFamily="18" charset="0"/>
              </a:rPr>
              <a:t> Multi Clustered Federated Learning</a:t>
            </a:r>
            <a:r>
              <a:rPr lang="en-US" sz="2000">
                <a:latin typeface="Times New Roman" panose="02020603050405020304" pitchFamily="18" charset="0"/>
                <a:cs typeface="Times New Roman" panose="02020603050405020304" pitchFamily="18" charset="0"/>
              </a:rPr>
              <a:t> bao gồm có 2 giai đoạn:</a:t>
            </a:r>
          </a:p>
          <a:p>
            <a:pPr lvl="1"/>
            <a:r>
              <a:rPr lang="en-US" sz="2000" b="1">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Pre-clustering Stage</a:t>
            </a:r>
            <a:endParaRPr lang="en-US" sz="2000">
              <a:effectLst/>
              <a:latin typeface="Times New Roman" panose="02020603050405020304" pitchFamily="18" charset="0"/>
              <a:cs typeface="Times New Roman" panose="02020603050405020304" pitchFamily="18" charset="0"/>
            </a:endParaRPr>
          </a:p>
          <a:p>
            <a:pPr lvl="1"/>
            <a:r>
              <a:rPr lang="en-US" sz="2000">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Training Stage </a:t>
            </a:r>
            <a:endParaRPr lang="en-US" sz="2000"/>
          </a:p>
        </p:txBody>
      </p:sp>
    </p:spTree>
    <p:extLst>
      <p:ext uri="{BB962C8B-B14F-4D97-AF65-F5344CB8AC3E}">
        <p14:creationId xmlns:p14="http://schemas.microsoft.com/office/powerpoint/2010/main" val="129815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16" name="TextBox 15">
            <a:extLst>
              <a:ext uri="{FF2B5EF4-FFF2-40B4-BE49-F238E27FC236}">
                <a16:creationId xmlns:a16="http://schemas.microsoft.com/office/drawing/2014/main" id="{428A9B6A-70C8-C010-1D22-B485FC46F0C4}"/>
              </a:ext>
            </a:extLst>
          </p:cNvPr>
          <p:cNvSpPr txBox="1"/>
          <p:nvPr/>
        </p:nvSpPr>
        <p:spPr>
          <a:xfrm>
            <a:off x="838199" y="1358259"/>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17" name="Table 16">
            <a:extLst>
              <a:ext uri="{FF2B5EF4-FFF2-40B4-BE49-F238E27FC236}">
                <a16:creationId xmlns:a16="http://schemas.microsoft.com/office/drawing/2014/main" id="{34469FFD-984F-086E-839F-E1CCC4B402CE}"/>
              </a:ext>
            </a:extLst>
          </p:cNvPr>
          <p:cNvGraphicFramePr>
            <a:graphicFrameLocks noGrp="1"/>
          </p:cNvGraphicFramePr>
          <p:nvPr>
            <p:extLst>
              <p:ext uri="{D42A27DB-BD31-4B8C-83A1-F6EECF244321}">
                <p14:modId xmlns:p14="http://schemas.microsoft.com/office/powerpoint/2010/main" val="2470003475"/>
              </p:ext>
            </p:extLst>
          </p:nvPr>
        </p:nvGraphicFramePr>
        <p:xfrm>
          <a:off x="594041" y="2519713"/>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18" name="Picture 17">
            <a:extLst>
              <a:ext uri="{FF2B5EF4-FFF2-40B4-BE49-F238E27FC236}">
                <a16:creationId xmlns:a16="http://schemas.microsoft.com/office/drawing/2014/main" id="{6BA51221-872B-303E-1888-98606D5A81B3}"/>
              </a:ext>
            </a:extLst>
          </p:cNvPr>
          <p:cNvPicPr>
            <a:picLocks noChangeAspect="1"/>
          </p:cNvPicPr>
          <p:nvPr/>
        </p:nvPicPr>
        <p:blipFill>
          <a:blip r:embed="rId2"/>
          <a:stretch>
            <a:fillRect/>
          </a:stretch>
        </p:blipFill>
        <p:spPr>
          <a:xfrm>
            <a:off x="1053862" y="2942928"/>
            <a:ext cx="1971950" cy="523948"/>
          </a:xfrm>
          <a:prstGeom prst="rect">
            <a:avLst/>
          </a:prstGeom>
        </p:spPr>
      </p:pic>
      <p:graphicFrame>
        <p:nvGraphicFramePr>
          <p:cNvPr id="19" name="Table 18">
            <a:extLst>
              <a:ext uri="{FF2B5EF4-FFF2-40B4-BE49-F238E27FC236}">
                <a16:creationId xmlns:a16="http://schemas.microsoft.com/office/drawing/2014/main" id="{5E1730B8-6B2A-5F7C-B285-B4900E3DB147}"/>
              </a:ext>
            </a:extLst>
          </p:cNvPr>
          <p:cNvGraphicFramePr>
            <a:graphicFrameLocks noGrp="1"/>
          </p:cNvGraphicFramePr>
          <p:nvPr>
            <p:extLst>
              <p:ext uri="{D42A27DB-BD31-4B8C-83A1-F6EECF244321}">
                <p14:modId xmlns:p14="http://schemas.microsoft.com/office/powerpoint/2010/main" val="1940088284"/>
              </p:ext>
            </p:extLst>
          </p:nvPr>
        </p:nvGraphicFramePr>
        <p:xfrm>
          <a:off x="594040" y="3830353"/>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20" name="Picture 19">
            <a:extLst>
              <a:ext uri="{FF2B5EF4-FFF2-40B4-BE49-F238E27FC236}">
                <a16:creationId xmlns:a16="http://schemas.microsoft.com/office/drawing/2014/main" id="{39D7FBE4-0CE6-AC03-589F-7F542956E934}"/>
              </a:ext>
            </a:extLst>
          </p:cNvPr>
          <p:cNvPicPr>
            <a:picLocks noChangeAspect="1"/>
          </p:cNvPicPr>
          <p:nvPr/>
        </p:nvPicPr>
        <p:blipFill>
          <a:blip r:embed="rId3"/>
          <a:stretch>
            <a:fillRect/>
          </a:stretch>
        </p:blipFill>
        <p:spPr>
          <a:xfrm>
            <a:off x="1053862" y="4437433"/>
            <a:ext cx="1400370" cy="504895"/>
          </a:xfrm>
          <a:prstGeom prst="rect">
            <a:avLst/>
          </a:prstGeom>
        </p:spPr>
      </p:pic>
      <p:pic>
        <p:nvPicPr>
          <p:cNvPr id="21" name="Picture 20">
            <a:extLst>
              <a:ext uri="{FF2B5EF4-FFF2-40B4-BE49-F238E27FC236}">
                <a16:creationId xmlns:a16="http://schemas.microsoft.com/office/drawing/2014/main" id="{094ACD6E-67EC-55F6-EAAC-95C74C86910E}"/>
              </a:ext>
            </a:extLst>
          </p:cNvPr>
          <p:cNvPicPr>
            <a:picLocks noChangeAspect="1"/>
          </p:cNvPicPr>
          <p:nvPr/>
        </p:nvPicPr>
        <p:blipFill>
          <a:blip r:embed="rId4"/>
          <a:stretch>
            <a:fillRect/>
          </a:stretch>
        </p:blipFill>
        <p:spPr>
          <a:xfrm>
            <a:off x="4047039" y="4101458"/>
            <a:ext cx="2081591" cy="299229"/>
          </a:xfrm>
          <a:prstGeom prst="rect">
            <a:avLst/>
          </a:prstGeom>
        </p:spPr>
      </p:pic>
      <p:sp>
        <p:nvSpPr>
          <p:cNvPr id="22" name="TextBox 21">
            <a:extLst>
              <a:ext uri="{FF2B5EF4-FFF2-40B4-BE49-F238E27FC236}">
                <a16:creationId xmlns:a16="http://schemas.microsoft.com/office/drawing/2014/main" id="{CF8C4BEF-455A-3CD4-3701-0064B3079309}"/>
              </a:ext>
            </a:extLst>
          </p:cNvPr>
          <p:cNvSpPr txBox="1"/>
          <p:nvPr/>
        </p:nvSpPr>
        <p:spPr>
          <a:xfrm>
            <a:off x="2283996" y="5805216"/>
            <a:ext cx="7297634" cy="369332"/>
          </a:xfrm>
          <a:prstGeom prst="rect">
            <a:avLst/>
          </a:prstGeom>
          <a:noFill/>
        </p:spPr>
        <p:txBody>
          <a:bodyPr wrap="square" rtlCol="0">
            <a:spAutoFit/>
          </a:bodyPr>
          <a:lstStyle/>
          <a:p>
            <a:r>
              <a:rPr lang="en-US"/>
              <a:t>Thời gian cho một vòng tổng hợp cho mỗi client</a:t>
            </a:r>
          </a:p>
        </p:txBody>
      </p:sp>
      <p:pic>
        <p:nvPicPr>
          <p:cNvPr id="23" name="Picture 22">
            <a:extLst>
              <a:ext uri="{FF2B5EF4-FFF2-40B4-BE49-F238E27FC236}">
                <a16:creationId xmlns:a16="http://schemas.microsoft.com/office/drawing/2014/main" id="{0AF92AEC-1DDF-388D-1930-6353CE1FFFF0}"/>
              </a:ext>
            </a:extLst>
          </p:cNvPr>
          <p:cNvPicPr>
            <a:picLocks noChangeAspect="1"/>
          </p:cNvPicPr>
          <p:nvPr/>
        </p:nvPicPr>
        <p:blipFill>
          <a:blip r:embed="rId5"/>
          <a:stretch>
            <a:fillRect/>
          </a:stretch>
        </p:blipFill>
        <p:spPr>
          <a:xfrm>
            <a:off x="6844192" y="5828247"/>
            <a:ext cx="1888544" cy="300963"/>
          </a:xfrm>
          <a:prstGeom prst="rect">
            <a:avLst/>
          </a:prstGeom>
        </p:spPr>
      </p:pic>
      <p:pic>
        <p:nvPicPr>
          <p:cNvPr id="24" name="Picture 23">
            <a:extLst>
              <a:ext uri="{FF2B5EF4-FFF2-40B4-BE49-F238E27FC236}">
                <a16:creationId xmlns:a16="http://schemas.microsoft.com/office/drawing/2014/main" id="{3AC2EAF7-D9A1-838D-8B30-13D77FDC110E}"/>
              </a:ext>
            </a:extLst>
          </p:cNvPr>
          <p:cNvPicPr>
            <a:picLocks noChangeAspect="1"/>
          </p:cNvPicPr>
          <p:nvPr/>
        </p:nvPicPr>
        <p:blipFill>
          <a:blip r:embed="rId6"/>
          <a:stretch>
            <a:fillRect/>
          </a:stretch>
        </p:blipFill>
        <p:spPr>
          <a:xfrm>
            <a:off x="7131075" y="5024901"/>
            <a:ext cx="2143424" cy="257211"/>
          </a:xfrm>
          <a:prstGeom prst="rect">
            <a:avLst/>
          </a:prstGeom>
        </p:spPr>
      </p:pic>
      <p:sp>
        <p:nvSpPr>
          <p:cNvPr id="25" name="Arrow: Right 24">
            <a:extLst>
              <a:ext uri="{FF2B5EF4-FFF2-40B4-BE49-F238E27FC236}">
                <a16:creationId xmlns:a16="http://schemas.microsoft.com/office/drawing/2014/main" id="{5DF739A8-5D25-7D8C-178D-1D906C07DDF5}"/>
              </a:ext>
            </a:extLst>
          </p:cNvPr>
          <p:cNvSpPr/>
          <p:nvPr/>
        </p:nvSpPr>
        <p:spPr>
          <a:xfrm>
            <a:off x="9581630" y="4771661"/>
            <a:ext cx="403493"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ABCC0A-E170-C506-57F0-60B27D07D0F3}"/>
              </a:ext>
            </a:extLst>
          </p:cNvPr>
          <p:cNvSpPr txBox="1"/>
          <p:nvPr/>
        </p:nvSpPr>
        <p:spPr>
          <a:xfrm>
            <a:off x="10105291" y="4593392"/>
            <a:ext cx="1540850" cy="646331"/>
          </a:xfrm>
          <a:prstGeom prst="rect">
            <a:avLst/>
          </a:prstGeom>
          <a:noFill/>
        </p:spPr>
        <p:txBody>
          <a:bodyPr wrap="square" rtlCol="0">
            <a:spAutoFit/>
          </a:bodyPr>
          <a:lstStyle/>
          <a:p>
            <a:r>
              <a:rPr lang="en-US"/>
              <a:t>- Chưa có cách đo giả lập</a:t>
            </a:r>
          </a:p>
        </p:txBody>
      </p:sp>
    </p:spTree>
    <p:extLst>
      <p:ext uri="{BB962C8B-B14F-4D97-AF65-F5344CB8AC3E}">
        <p14:creationId xmlns:p14="http://schemas.microsoft.com/office/powerpoint/2010/main" val="718342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16" name="TextBox 15">
            <a:extLst>
              <a:ext uri="{FF2B5EF4-FFF2-40B4-BE49-F238E27FC236}">
                <a16:creationId xmlns:a16="http://schemas.microsoft.com/office/drawing/2014/main" id="{428A9B6A-70C8-C010-1D22-B485FC46F0C4}"/>
              </a:ext>
            </a:extLst>
          </p:cNvPr>
          <p:cNvSpPr txBox="1"/>
          <p:nvPr/>
        </p:nvSpPr>
        <p:spPr>
          <a:xfrm>
            <a:off x="838199" y="1358259"/>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17" name="Table 16">
            <a:extLst>
              <a:ext uri="{FF2B5EF4-FFF2-40B4-BE49-F238E27FC236}">
                <a16:creationId xmlns:a16="http://schemas.microsoft.com/office/drawing/2014/main" id="{34469FFD-984F-086E-839F-E1CCC4B402CE}"/>
              </a:ext>
            </a:extLst>
          </p:cNvPr>
          <p:cNvGraphicFramePr>
            <a:graphicFrameLocks noGrp="1"/>
          </p:cNvGraphicFramePr>
          <p:nvPr/>
        </p:nvGraphicFramePr>
        <p:xfrm>
          <a:off x="594041" y="2519713"/>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18" name="Picture 17">
            <a:extLst>
              <a:ext uri="{FF2B5EF4-FFF2-40B4-BE49-F238E27FC236}">
                <a16:creationId xmlns:a16="http://schemas.microsoft.com/office/drawing/2014/main" id="{6BA51221-872B-303E-1888-98606D5A81B3}"/>
              </a:ext>
            </a:extLst>
          </p:cNvPr>
          <p:cNvPicPr>
            <a:picLocks noChangeAspect="1"/>
          </p:cNvPicPr>
          <p:nvPr/>
        </p:nvPicPr>
        <p:blipFill>
          <a:blip r:embed="rId2"/>
          <a:stretch>
            <a:fillRect/>
          </a:stretch>
        </p:blipFill>
        <p:spPr>
          <a:xfrm>
            <a:off x="1053862" y="2942928"/>
            <a:ext cx="1971950" cy="523948"/>
          </a:xfrm>
          <a:prstGeom prst="rect">
            <a:avLst/>
          </a:prstGeom>
        </p:spPr>
      </p:pic>
      <p:graphicFrame>
        <p:nvGraphicFramePr>
          <p:cNvPr id="19" name="Table 18">
            <a:extLst>
              <a:ext uri="{FF2B5EF4-FFF2-40B4-BE49-F238E27FC236}">
                <a16:creationId xmlns:a16="http://schemas.microsoft.com/office/drawing/2014/main" id="{5E1730B8-6B2A-5F7C-B285-B4900E3DB147}"/>
              </a:ext>
            </a:extLst>
          </p:cNvPr>
          <p:cNvGraphicFramePr>
            <a:graphicFrameLocks noGrp="1"/>
          </p:cNvGraphicFramePr>
          <p:nvPr/>
        </p:nvGraphicFramePr>
        <p:xfrm>
          <a:off x="594040" y="3830353"/>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20" name="Picture 19">
            <a:extLst>
              <a:ext uri="{FF2B5EF4-FFF2-40B4-BE49-F238E27FC236}">
                <a16:creationId xmlns:a16="http://schemas.microsoft.com/office/drawing/2014/main" id="{39D7FBE4-0CE6-AC03-589F-7F542956E934}"/>
              </a:ext>
            </a:extLst>
          </p:cNvPr>
          <p:cNvPicPr>
            <a:picLocks noChangeAspect="1"/>
          </p:cNvPicPr>
          <p:nvPr/>
        </p:nvPicPr>
        <p:blipFill>
          <a:blip r:embed="rId3"/>
          <a:stretch>
            <a:fillRect/>
          </a:stretch>
        </p:blipFill>
        <p:spPr>
          <a:xfrm>
            <a:off x="1053862" y="4437433"/>
            <a:ext cx="1400370" cy="504895"/>
          </a:xfrm>
          <a:prstGeom prst="rect">
            <a:avLst/>
          </a:prstGeom>
        </p:spPr>
      </p:pic>
      <p:pic>
        <p:nvPicPr>
          <p:cNvPr id="21" name="Picture 20">
            <a:extLst>
              <a:ext uri="{FF2B5EF4-FFF2-40B4-BE49-F238E27FC236}">
                <a16:creationId xmlns:a16="http://schemas.microsoft.com/office/drawing/2014/main" id="{094ACD6E-67EC-55F6-EAAC-95C74C86910E}"/>
              </a:ext>
            </a:extLst>
          </p:cNvPr>
          <p:cNvPicPr>
            <a:picLocks noChangeAspect="1"/>
          </p:cNvPicPr>
          <p:nvPr/>
        </p:nvPicPr>
        <p:blipFill>
          <a:blip r:embed="rId4"/>
          <a:stretch>
            <a:fillRect/>
          </a:stretch>
        </p:blipFill>
        <p:spPr>
          <a:xfrm>
            <a:off x="4047039" y="4101458"/>
            <a:ext cx="2081591" cy="299229"/>
          </a:xfrm>
          <a:prstGeom prst="rect">
            <a:avLst/>
          </a:prstGeom>
        </p:spPr>
      </p:pic>
      <p:sp>
        <p:nvSpPr>
          <p:cNvPr id="22" name="TextBox 21">
            <a:extLst>
              <a:ext uri="{FF2B5EF4-FFF2-40B4-BE49-F238E27FC236}">
                <a16:creationId xmlns:a16="http://schemas.microsoft.com/office/drawing/2014/main" id="{CF8C4BEF-455A-3CD4-3701-0064B3079309}"/>
              </a:ext>
            </a:extLst>
          </p:cNvPr>
          <p:cNvSpPr txBox="1"/>
          <p:nvPr/>
        </p:nvSpPr>
        <p:spPr>
          <a:xfrm>
            <a:off x="2283996" y="5805216"/>
            <a:ext cx="7297634" cy="369332"/>
          </a:xfrm>
          <a:prstGeom prst="rect">
            <a:avLst/>
          </a:prstGeom>
          <a:noFill/>
        </p:spPr>
        <p:txBody>
          <a:bodyPr wrap="square" rtlCol="0">
            <a:spAutoFit/>
          </a:bodyPr>
          <a:lstStyle/>
          <a:p>
            <a:r>
              <a:rPr lang="en-US"/>
              <a:t>Thời gian cho một vòng tổng hợp cho mỗi client</a:t>
            </a:r>
          </a:p>
        </p:txBody>
      </p:sp>
      <p:pic>
        <p:nvPicPr>
          <p:cNvPr id="23" name="Picture 22">
            <a:extLst>
              <a:ext uri="{FF2B5EF4-FFF2-40B4-BE49-F238E27FC236}">
                <a16:creationId xmlns:a16="http://schemas.microsoft.com/office/drawing/2014/main" id="{0AF92AEC-1DDF-388D-1930-6353CE1FFFF0}"/>
              </a:ext>
            </a:extLst>
          </p:cNvPr>
          <p:cNvPicPr>
            <a:picLocks noChangeAspect="1"/>
          </p:cNvPicPr>
          <p:nvPr/>
        </p:nvPicPr>
        <p:blipFill>
          <a:blip r:embed="rId5"/>
          <a:stretch>
            <a:fillRect/>
          </a:stretch>
        </p:blipFill>
        <p:spPr>
          <a:xfrm>
            <a:off x="6844192" y="5828247"/>
            <a:ext cx="1888544" cy="300963"/>
          </a:xfrm>
          <a:prstGeom prst="rect">
            <a:avLst/>
          </a:prstGeom>
        </p:spPr>
      </p:pic>
      <p:pic>
        <p:nvPicPr>
          <p:cNvPr id="24" name="Picture 23">
            <a:extLst>
              <a:ext uri="{FF2B5EF4-FFF2-40B4-BE49-F238E27FC236}">
                <a16:creationId xmlns:a16="http://schemas.microsoft.com/office/drawing/2014/main" id="{3AC2EAF7-D9A1-838D-8B30-13D77FDC110E}"/>
              </a:ext>
            </a:extLst>
          </p:cNvPr>
          <p:cNvPicPr>
            <a:picLocks noChangeAspect="1"/>
          </p:cNvPicPr>
          <p:nvPr/>
        </p:nvPicPr>
        <p:blipFill>
          <a:blip r:embed="rId6"/>
          <a:stretch>
            <a:fillRect/>
          </a:stretch>
        </p:blipFill>
        <p:spPr>
          <a:xfrm>
            <a:off x="7131075" y="5024901"/>
            <a:ext cx="2143424" cy="257211"/>
          </a:xfrm>
          <a:prstGeom prst="rect">
            <a:avLst/>
          </a:prstGeom>
        </p:spPr>
      </p:pic>
      <p:sp>
        <p:nvSpPr>
          <p:cNvPr id="25" name="Arrow: Right 24">
            <a:extLst>
              <a:ext uri="{FF2B5EF4-FFF2-40B4-BE49-F238E27FC236}">
                <a16:creationId xmlns:a16="http://schemas.microsoft.com/office/drawing/2014/main" id="{5DF739A8-5D25-7D8C-178D-1D906C07DDF5}"/>
              </a:ext>
            </a:extLst>
          </p:cNvPr>
          <p:cNvSpPr/>
          <p:nvPr/>
        </p:nvSpPr>
        <p:spPr>
          <a:xfrm>
            <a:off x="9581630" y="4771661"/>
            <a:ext cx="403493"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ABCC0A-E170-C506-57F0-60B27D07D0F3}"/>
              </a:ext>
            </a:extLst>
          </p:cNvPr>
          <p:cNvSpPr txBox="1"/>
          <p:nvPr/>
        </p:nvSpPr>
        <p:spPr>
          <a:xfrm>
            <a:off x="10105291" y="4593392"/>
            <a:ext cx="1540850" cy="646331"/>
          </a:xfrm>
          <a:prstGeom prst="rect">
            <a:avLst/>
          </a:prstGeom>
          <a:noFill/>
        </p:spPr>
        <p:txBody>
          <a:bodyPr wrap="square" rtlCol="0">
            <a:spAutoFit/>
          </a:bodyPr>
          <a:lstStyle/>
          <a:p>
            <a:r>
              <a:rPr lang="en-US"/>
              <a:t>- Chưa có cách đo giả lập</a:t>
            </a:r>
          </a:p>
        </p:txBody>
      </p:sp>
    </p:spTree>
    <p:extLst>
      <p:ext uri="{BB962C8B-B14F-4D97-AF65-F5344CB8AC3E}">
        <p14:creationId xmlns:p14="http://schemas.microsoft.com/office/powerpoint/2010/main" val="416865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5171FABC-01FE-3AB3-7CCE-0EA97DC2F6C8}"/>
              </a:ext>
            </a:extLst>
          </p:cNvPr>
          <p:cNvSpPr txBox="1"/>
          <p:nvPr/>
        </p:nvSpPr>
        <p:spPr>
          <a:xfrm>
            <a:off x="838200" y="1416929"/>
            <a:ext cx="8987590" cy="113877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p>
          <a:p>
            <a:endParaRPr lang="vi-VN" sz="2000">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FFCDF-85F3-C55C-622B-26566CF17A3F}"/>
              </a:ext>
            </a:extLst>
          </p:cNvPr>
          <p:cNvSpPr txBox="1"/>
          <p:nvPr/>
        </p:nvSpPr>
        <p:spPr>
          <a:xfrm>
            <a:off x="838201" y="1909371"/>
            <a:ext cx="3159576" cy="2031325"/>
          </a:xfrm>
          <a:prstGeom prst="rect">
            <a:avLst/>
          </a:prstGeom>
          <a:noFill/>
        </p:spPr>
        <p:txBody>
          <a:bodyPr wrap="square">
            <a:spAutoFit/>
          </a:bodyPr>
          <a:lstStyle/>
          <a:p>
            <a:pPr algn="l" rtl="0"/>
            <a:r>
              <a:rPr lang="en-US" b="0" i="0">
                <a:effectLst/>
              </a:rPr>
              <a:t>→ Sử dụng một thuật toán phân cụm dựa trên Kmeans để giải quyết vấn đề</a:t>
            </a:r>
          </a:p>
          <a:p>
            <a:pPr algn="l" rtl="0"/>
            <a:endParaRPr lang="en-US"/>
          </a:p>
          <a:p>
            <a:pPr algn="l" rtl="0"/>
            <a:r>
              <a:rPr lang="en-US">
                <a:effectLst/>
              </a:rPr>
              <a:t>Các cụm được quyết định dựa trên thời gian tổng hợp cho mỗi client</a:t>
            </a:r>
          </a:p>
        </p:txBody>
      </p:sp>
      <p:pic>
        <p:nvPicPr>
          <p:cNvPr id="5" name="Picture 4">
            <a:extLst>
              <a:ext uri="{FF2B5EF4-FFF2-40B4-BE49-F238E27FC236}">
                <a16:creationId xmlns:a16="http://schemas.microsoft.com/office/drawing/2014/main" id="{F5C5EC44-0156-81A2-CF4D-5D80976B0180}"/>
              </a:ext>
            </a:extLst>
          </p:cNvPr>
          <p:cNvPicPr>
            <a:picLocks noChangeAspect="1"/>
          </p:cNvPicPr>
          <p:nvPr/>
        </p:nvPicPr>
        <p:blipFill>
          <a:blip r:embed="rId2"/>
          <a:stretch>
            <a:fillRect/>
          </a:stretch>
        </p:blipFill>
        <p:spPr>
          <a:xfrm>
            <a:off x="4611109" y="1510935"/>
            <a:ext cx="5490727" cy="4859522"/>
          </a:xfrm>
          <a:prstGeom prst="rect">
            <a:avLst/>
          </a:prstGeom>
        </p:spPr>
      </p:pic>
    </p:spTree>
    <p:extLst>
      <p:ext uri="{BB962C8B-B14F-4D97-AF65-F5344CB8AC3E}">
        <p14:creationId xmlns:p14="http://schemas.microsoft.com/office/powerpoint/2010/main" val="234432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5171FABC-01FE-3AB3-7CCE-0EA97DC2F6C8}"/>
              </a:ext>
            </a:extLst>
          </p:cNvPr>
          <p:cNvSpPr txBox="1"/>
          <p:nvPr/>
        </p:nvSpPr>
        <p:spPr>
          <a:xfrm>
            <a:off x="838200" y="1416929"/>
            <a:ext cx="8987590" cy="113877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p>
          <a:p>
            <a:endParaRPr lang="vi-VN" sz="2000">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FFCDF-85F3-C55C-622B-26566CF17A3F}"/>
              </a:ext>
            </a:extLst>
          </p:cNvPr>
          <p:cNvSpPr txBox="1"/>
          <p:nvPr/>
        </p:nvSpPr>
        <p:spPr>
          <a:xfrm>
            <a:off x="838201" y="1909371"/>
            <a:ext cx="3159576" cy="2031325"/>
          </a:xfrm>
          <a:prstGeom prst="rect">
            <a:avLst/>
          </a:prstGeom>
          <a:noFill/>
        </p:spPr>
        <p:txBody>
          <a:bodyPr wrap="square">
            <a:spAutoFit/>
          </a:bodyPr>
          <a:lstStyle/>
          <a:p>
            <a:pPr algn="l" rtl="0"/>
            <a:r>
              <a:rPr lang="en-US" b="0" i="0">
                <a:effectLst/>
              </a:rPr>
              <a:t>→ Sử dụng một thuật toán phân cụm dựa trên Kmeans để giải quyết vấn đề</a:t>
            </a:r>
          </a:p>
          <a:p>
            <a:pPr algn="l" rtl="0"/>
            <a:endParaRPr lang="en-US"/>
          </a:p>
          <a:p>
            <a:pPr algn="l" rtl="0"/>
            <a:r>
              <a:rPr lang="en-US">
                <a:effectLst/>
              </a:rPr>
              <a:t>Các cụm được quyết định dựa trên thời gian tổng hợp cho mỗi client</a:t>
            </a:r>
          </a:p>
        </p:txBody>
      </p:sp>
      <p:pic>
        <p:nvPicPr>
          <p:cNvPr id="5" name="Picture 4">
            <a:extLst>
              <a:ext uri="{FF2B5EF4-FFF2-40B4-BE49-F238E27FC236}">
                <a16:creationId xmlns:a16="http://schemas.microsoft.com/office/drawing/2014/main" id="{F5C5EC44-0156-81A2-CF4D-5D80976B0180}"/>
              </a:ext>
            </a:extLst>
          </p:cNvPr>
          <p:cNvPicPr>
            <a:picLocks noChangeAspect="1"/>
          </p:cNvPicPr>
          <p:nvPr/>
        </p:nvPicPr>
        <p:blipFill>
          <a:blip r:embed="rId2"/>
          <a:stretch>
            <a:fillRect/>
          </a:stretch>
        </p:blipFill>
        <p:spPr>
          <a:xfrm>
            <a:off x="4611109" y="1510935"/>
            <a:ext cx="5490727" cy="4859522"/>
          </a:xfrm>
          <a:prstGeom prst="rect">
            <a:avLst/>
          </a:prstGeom>
        </p:spPr>
      </p:pic>
    </p:spTree>
    <p:extLst>
      <p:ext uri="{BB962C8B-B14F-4D97-AF65-F5344CB8AC3E}">
        <p14:creationId xmlns:p14="http://schemas.microsoft.com/office/powerpoint/2010/main" val="1061359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6" name="TextBox 5">
            <a:extLst>
              <a:ext uri="{FF2B5EF4-FFF2-40B4-BE49-F238E27FC236}">
                <a16:creationId xmlns:a16="http://schemas.microsoft.com/office/drawing/2014/main" id="{AD5023BD-0B71-A9D2-5D82-E190092A42DE}"/>
              </a:ext>
            </a:extLst>
          </p:cNvPr>
          <p:cNvSpPr txBox="1"/>
          <p:nvPr/>
        </p:nvSpPr>
        <p:spPr>
          <a:xfrm>
            <a:off x="838200" y="1416928"/>
            <a:ext cx="8987590" cy="298543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r>
              <a:rPr lang="en-US" sz="2000">
                <a:latin typeface="Times New Roman" panose="02020603050405020304" pitchFamily="18" charset="0"/>
                <a:cs typeface="Times New Roman" panose="02020603050405020304" pitchFamily="18" charset="0"/>
              </a:rPr>
              <a:t>Ở giai đoạn này máy chủ cần thực hiện việc chọn các máy sẽ tham gia vào quá trình huấn luyện ở vòng lặp toàn cầu thứ i</a:t>
            </a:r>
          </a:p>
          <a:p>
            <a:endParaRPr lang="en-US" sz="2000">
              <a:effectLst/>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Giống ở Pre Clustering stage, ở giai đoạn này chúng ta cũng cần tính toán thời gian truyền thông từ cluster head lên máy chủ server</a:t>
            </a:r>
          </a:p>
          <a:p>
            <a:endParaRPr lang="en-US" sz="2000">
              <a:latin typeface="Times New Roman" panose="02020603050405020304" pitchFamily="18" charset="0"/>
              <a:cs typeface="Times New Roman" panose="02020603050405020304" pitchFamily="18" charset="0"/>
            </a:endParaRPr>
          </a:p>
          <a:p>
            <a:pPr lvl="6"/>
            <a:r>
              <a:rPr lang="en-US" sz="2000">
                <a:latin typeface="Times New Roman" panose="02020603050405020304" pitchFamily="18" charset="0"/>
                <a:cs typeface="Times New Roman" panose="02020603050405020304" pitchFamily="18" charset="0"/>
              </a:rPr>
              <a:t>               </a:t>
            </a:r>
            <a:endParaRPr lang="vi-VN" sz="2000">
              <a:effectLst/>
              <a:latin typeface="Times New Roman" panose="02020603050405020304" pitchFamily="18" charset="0"/>
              <a:cs typeface="Times New Roman" panose="02020603050405020304" pitchFamily="18" charset="0"/>
            </a:endParaRPr>
          </a:p>
          <a:p>
            <a:pPr algn="l" rtl="0"/>
            <a:r>
              <a:rPr lang="en-US" sz="2000">
                <a:effectLst/>
                <a:latin typeface="Times New Roman" panose="02020603050405020304" pitchFamily="18" charset="0"/>
                <a:cs typeface="Times New Roman" panose="02020603050405020304" pitchFamily="18" charset="0"/>
              </a:rPr>
              <a:t>Khi đó thời gian của giai đoạn này sẽ là Tc:</a:t>
            </a:r>
          </a:p>
        </p:txBody>
      </p:sp>
      <p:pic>
        <p:nvPicPr>
          <p:cNvPr id="7" name="Picture 6">
            <a:extLst>
              <a:ext uri="{FF2B5EF4-FFF2-40B4-BE49-F238E27FC236}">
                <a16:creationId xmlns:a16="http://schemas.microsoft.com/office/drawing/2014/main" id="{A12CF979-7C7E-3B86-1635-A192CC89DDD4}"/>
              </a:ext>
            </a:extLst>
          </p:cNvPr>
          <p:cNvPicPr>
            <a:picLocks noChangeAspect="1"/>
          </p:cNvPicPr>
          <p:nvPr/>
        </p:nvPicPr>
        <p:blipFill rotWithShape="1">
          <a:blip r:embed="rId2"/>
          <a:srcRect b="6370"/>
          <a:stretch/>
        </p:blipFill>
        <p:spPr>
          <a:xfrm>
            <a:off x="3763067" y="3444087"/>
            <a:ext cx="1430976" cy="469366"/>
          </a:xfrm>
          <a:prstGeom prst="rect">
            <a:avLst/>
          </a:prstGeom>
        </p:spPr>
      </p:pic>
      <p:pic>
        <p:nvPicPr>
          <p:cNvPr id="8" name="Picture 7">
            <a:extLst>
              <a:ext uri="{FF2B5EF4-FFF2-40B4-BE49-F238E27FC236}">
                <a16:creationId xmlns:a16="http://schemas.microsoft.com/office/drawing/2014/main" id="{6C99A7C1-6C6F-8899-F560-912F74800EDF}"/>
              </a:ext>
            </a:extLst>
          </p:cNvPr>
          <p:cNvPicPr>
            <a:picLocks noChangeAspect="1"/>
          </p:cNvPicPr>
          <p:nvPr/>
        </p:nvPicPr>
        <p:blipFill>
          <a:blip r:embed="rId3"/>
          <a:stretch>
            <a:fillRect/>
          </a:stretch>
        </p:blipFill>
        <p:spPr>
          <a:xfrm>
            <a:off x="3061082" y="4307277"/>
            <a:ext cx="4541826" cy="723591"/>
          </a:xfrm>
          <a:prstGeom prst="rect">
            <a:avLst/>
          </a:prstGeom>
        </p:spPr>
      </p:pic>
    </p:spTree>
    <p:extLst>
      <p:ext uri="{BB962C8B-B14F-4D97-AF65-F5344CB8AC3E}">
        <p14:creationId xmlns:p14="http://schemas.microsoft.com/office/powerpoint/2010/main" val="363648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1157</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(Body)</vt:lpstr>
      <vt:lpstr>Calibri Light</vt:lpstr>
      <vt:lpstr>NimbusRomNo9L-Regu</vt:lpstr>
      <vt:lpstr>Söhne</vt:lpstr>
      <vt:lpstr>Times New Roman</vt:lpstr>
      <vt:lpstr>Wingdings</vt:lpstr>
      <vt:lpstr>Office Theme</vt:lpstr>
      <vt:lpstr>Báo cáo Federated Learning </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Thuật toán phân cụm đề xuất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Federated Learning </dc:title>
  <dc:creator>hieu nguyen</dc:creator>
  <cp:lastModifiedBy>hieu nguyen</cp:lastModifiedBy>
  <cp:revision>5</cp:revision>
  <dcterms:created xsi:type="dcterms:W3CDTF">2023-12-23T17:43:17Z</dcterms:created>
  <dcterms:modified xsi:type="dcterms:W3CDTF">2023-12-23T18:34:11Z</dcterms:modified>
</cp:coreProperties>
</file>