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9" r:id="rId15"/>
    <p:sldId id="270" r:id="rId16"/>
    <p:sldId id="273" r:id="rId17"/>
    <p:sldId id="272" r:id="rId18"/>
    <p:sldId id="268"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2B3F-D47E-2F53-A7A1-233A61F66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2917A-C247-0AA1-1677-A5DC99F8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F8CA9-8463-ABA0-78A4-2270372B3098}"/>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050A105D-AA65-ABEF-865E-B3A8EE71F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0052B-71ED-6205-1CAB-03721B41F19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41744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B9E2-71CB-887F-C910-E090CC8EB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D4D17-7518-4D6C-D8B8-AAEE0CE49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2BCF1-A5A7-7190-1384-569CFD9DC6F5}"/>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DF512A00-E223-AD81-5644-5F30F6903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54388-85D6-0B7F-75EA-8DE4FC1E3A1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6376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F1906-6504-5517-7268-E15645BC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F1E8F5-C2C3-0CD1-2799-C8F2C1B03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CEE5B-BF6A-07F7-1B5E-7457AC85B849}"/>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B064B8C8-59FB-904E-C681-6E2F026D3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95C5F-4E52-F06B-B8CF-35BB2ACD13F0}"/>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83302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4813-63D4-CD5E-455B-E766939DD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7B167-ABA9-BE09-EE0B-4C8ED11AE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62D2-FDA9-2454-7F28-6094CEA841C7}"/>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9DA04F10-CDA6-A790-38C0-1F7AFBC3B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845B-0B08-6A8F-D478-203A5C35513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3521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C1BC-78B0-2CF6-7A1D-EF1D56172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B5C48D-F07A-55CC-4C57-D9E5EC392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03550-9483-93CA-97EC-CD72FADD4FF1}"/>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77E6F2C1-CDAA-460B-7E4A-B34DBB6E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8FCA-BBA5-0FCD-9628-D1EB602DBDD6}"/>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209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5044-A419-C947-AE65-87EC78E00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D364C-F028-F268-39CF-D0225784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7A605-271B-D308-1A7F-4DD81641B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7B5E4-EE08-B200-A69C-FE690C28A230}"/>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6" name="Footer Placeholder 5">
            <a:extLst>
              <a:ext uri="{FF2B5EF4-FFF2-40B4-BE49-F238E27FC236}">
                <a16:creationId xmlns:a16="http://schemas.microsoft.com/office/drawing/2014/main" id="{4D406E0F-8EAE-D47F-B6B0-DA8FB7DFC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2B5AF-292B-021F-5C2A-E241E458E5F3}"/>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21983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8D3C-A908-7775-ED46-7BBD0D5CE5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18F12-EEEE-C928-65D3-CFA583A5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8E51C-23B0-9095-7D46-EB7A7F3C3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CAB12-5458-5058-DF50-7944A36FA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56FE4-1DBD-47AA-0792-08490850E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D9D680-8D7A-5274-80FE-618CE15FD1B4}"/>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8" name="Footer Placeholder 7">
            <a:extLst>
              <a:ext uri="{FF2B5EF4-FFF2-40B4-BE49-F238E27FC236}">
                <a16:creationId xmlns:a16="http://schemas.microsoft.com/office/drawing/2014/main" id="{3DFD5D31-A5EC-7F9D-8534-B501BF86C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9958D-29D1-A763-5CDC-E6791E7A5E7D}"/>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5226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22CF-D478-FDA9-F2D6-972A5E1A97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AE3C7D-8547-6ACD-7D15-3AF83A7D5DD3}"/>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4" name="Footer Placeholder 3">
            <a:extLst>
              <a:ext uri="{FF2B5EF4-FFF2-40B4-BE49-F238E27FC236}">
                <a16:creationId xmlns:a16="http://schemas.microsoft.com/office/drawing/2014/main" id="{1AE6BB93-464A-D2EE-75A8-37147FE71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B57679-53F9-C4E9-33F3-5BE9BDD46A7E}"/>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160320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636EF-3DBF-92A6-69F8-83A09705FF23}"/>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3" name="Footer Placeholder 2">
            <a:extLst>
              <a:ext uri="{FF2B5EF4-FFF2-40B4-BE49-F238E27FC236}">
                <a16:creationId xmlns:a16="http://schemas.microsoft.com/office/drawing/2014/main" id="{6C364542-7884-2CB2-A28C-265C57AC9C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5CFDD-8496-2A81-BD60-178FF3D75D54}"/>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5815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EC07-FF03-D4AF-A492-E5A7092E0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5B8BD-F120-67ED-6B22-B45AE1E24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BE258-BB01-2A25-18EF-A552E936D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9011-46AD-CF9A-C712-4B13C617D3BC}"/>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6" name="Footer Placeholder 5">
            <a:extLst>
              <a:ext uri="{FF2B5EF4-FFF2-40B4-BE49-F238E27FC236}">
                <a16:creationId xmlns:a16="http://schemas.microsoft.com/office/drawing/2014/main" id="{1A938AC6-8AA2-19D6-9BAC-10F8C37E9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FCD5C-937A-B32E-1659-3976F1FD89F1}"/>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68322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6A3E-4179-A458-A9C6-BC89CD3F0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A4A2F2-DA87-B599-2AD5-9A26EF7E5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1B81CB-26E0-D7BB-3D9C-C319460C1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833C1-5C90-E51F-9A24-52FEDA3DAA94}"/>
              </a:ext>
            </a:extLst>
          </p:cNvPr>
          <p:cNvSpPr>
            <a:spLocks noGrp="1"/>
          </p:cNvSpPr>
          <p:nvPr>
            <p:ph type="dt" sz="half" idx="10"/>
          </p:nvPr>
        </p:nvSpPr>
        <p:spPr/>
        <p:txBody>
          <a:bodyPr/>
          <a:lstStyle/>
          <a:p>
            <a:fld id="{95F35F94-D260-4556-9B29-64E9A9800BE0}" type="datetimeFigureOut">
              <a:rPr lang="en-US" smtClean="0"/>
              <a:t>12/28/2023</a:t>
            </a:fld>
            <a:endParaRPr lang="en-US"/>
          </a:p>
        </p:txBody>
      </p:sp>
      <p:sp>
        <p:nvSpPr>
          <p:cNvPr id="6" name="Footer Placeholder 5">
            <a:extLst>
              <a:ext uri="{FF2B5EF4-FFF2-40B4-BE49-F238E27FC236}">
                <a16:creationId xmlns:a16="http://schemas.microsoft.com/office/drawing/2014/main" id="{725B17D1-A68F-9E36-3E99-B5133D7C4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9ADD9-9245-A1D9-FA15-5D31D925482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17324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98C02-3A2B-E019-9C00-86EC8EC57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BA840-F686-1777-C421-E791E9460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3E5A-9DE7-2F5B-1925-D0DB10BA5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35F94-D260-4556-9B29-64E9A9800BE0}" type="datetimeFigureOut">
              <a:rPr lang="en-US" smtClean="0"/>
              <a:t>12/28/2023</a:t>
            </a:fld>
            <a:endParaRPr lang="en-US"/>
          </a:p>
        </p:txBody>
      </p:sp>
      <p:sp>
        <p:nvSpPr>
          <p:cNvPr id="5" name="Footer Placeholder 4">
            <a:extLst>
              <a:ext uri="{FF2B5EF4-FFF2-40B4-BE49-F238E27FC236}">
                <a16:creationId xmlns:a16="http://schemas.microsoft.com/office/drawing/2014/main" id="{FF425BAB-15C2-C7ED-B4A5-2AEDD26C3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5067D3-7604-28D8-EE3A-9F7329AA6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06956-45E3-4E6C-AA34-F0E83F09C058}" type="slidenum">
              <a:rPr lang="en-US" smtClean="0"/>
              <a:t>‹#›</a:t>
            </a:fld>
            <a:endParaRPr lang="en-US"/>
          </a:p>
        </p:txBody>
      </p:sp>
    </p:spTree>
    <p:extLst>
      <p:ext uri="{BB962C8B-B14F-4D97-AF65-F5344CB8AC3E}">
        <p14:creationId xmlns:p14="http://schemas.microsoft.com/office/powerpoint/2010/main" val="213791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E0D2-8B72-E37E-12DF-0C4AE73CE093}"/>
              </a:ext>
            </a:extLst>
          </p:cNvPr>
          <p:cNvSpPr>
            <a:spLocks noGrp="1"/>
          </p:cNvSpPr>
          <p:nvPr>
            <p:ph type="ctrTitle"/>
          </p:nvPr>
        </p:nvSpPr>
        <p:spPr/>
        <p:txBody>
          <a:bodyPr/>
          <a:lstStyle/>
          <a:p>
            <a:r>
              <a:rPr lang="en-US"/>
              <a:t>Báo cáo Federated Learning </a:t>
            </a:r>
          </a:p>
        </p:txBody>
      </p:sp>
      <p:sp>
        <p:nvSpPr>
          <p:cNvPr id="3" name="Subtitle 2">
            <a:extLst>
              <a:ext uri="{FF2B5EF4-FFF2-40B4-BE49-F238E27FC236}">
                <a16:creationId xmlns:a16="http://schemas.microsoft.com/office/drawing/2014/main" id="{2F95023D-5C51-A825-6C5E-77A4E157CFD7}"/>
              </a:ext>
            </a:extLst>
          </p:cNvPr>
          <p:cNvSpPr>
            <a:spLocks noGrp="1"/>
          </p:cNvSpPr>
          <p:nvPr>
            <p:ph type="subTitle" idx="1"/>
          </p:nvPr>
        </p:nvSpPr>
        <p:spPr/>
        <p:txBody>
          <a:bodyPr/>
          <a:lstStyle/>
          <a:p>
            <a:r>
              <a:rPr lang="en-US"/>
              <a:t>27/12/2023</a:t>
            </a:r>
          </a:p>
        </p:txBody>
      </p:sp>
    </p:spTree>
    <p:extLst>
      <p:ext uri="{BB962C8B-B14F-4D97-AF65-F5344CB8AC3E}">
        <p14:creationId xmlns:p14="http://schemas.microsoft.com/office/powerpoint/2010/main" val="14151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F4FDC494-DB49-FB18-54F7-665C86952B08}"/>
              </a:ext>
            </a:extLst>
          </p:cNvPr>
          <p:cNvSpPr txBox="1"/>
          <p:nvPr/>
        </p:nvSpPr>
        <p:spPr>
          <a:xfrm>
            <a:off x="838200" y="1416929"/>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FD389C-3D51-F3B5-0576-A09724178792}"/>
              </a:ext>
            </a:extLst>
          </p:cNvPr>
          <p:cNvPicPr>
            <a:picLocks noChangeAspect="1"/>
          </p:cNvPicPr>
          <p:nvPr/>
        </p:nvPicPr>
        <p:blipFill rotWithShape="1">
          <a:blip r:embed="rId2"/>
          <a:srcRect b="23806"/>
          <a:stretch/>
        </p:blipFill>
        <p:spPr>
          <a:xfrm>
            <a:off x="4402252" y="2377223"/>
            <a:ext cx="5693400" cy="2333130"/>
          </a:xfrm>
          <a:prstGeom prst="rect">
            <a:avLst/>
          </a:prstGeom>
        </p:spPr>
      </p:pic>
      <p:graphicFrame>
        <p:nvGraphicFramePr>
          <p:cNvPr id="5" name="Table 4">
            <a:extLst>
              <a:ext uri="{FF2B5EF4-FFF2-40B4-BE49-F238E27FC236}">
                <a16:creationId xmlns:a16="http://schemas.microsoft.com/office/drawing/2014/main" id="{CEE6DA68-96A2-A98E-E336-6E8281C3FB99}"/>
              </a:ext>
            </a:extLst>
          </p:cNvPr>
          <p:cNvGraphicFramePr>
            <a:graphicFrameLocks noGrp="1"/>
          </p:cNvGraphicFramePr>
          <p:nvPr>
            <p:extLst>
              <p:ext uri="{D42A27DB-BD31-4B8C-83A1-F6EECF244321}">
                <p14:modId xmlns:p14="http://schemas.microsoft.com/office/powerpoint/2010/main" val="1688588055"/>
              </p:ext>
            </p:extLst>
          </p:nvPr>
        </p:nvGraphicFramePr>
        <p:xfrm>
          <a:off x="1079740" y="2377223"/>
          <a:ext cx="3322512" cy="2486195"/>
        </p:xfrm>
        <a:graphic>
          <a:graphicData uri="http://schemas.openxmlformats.org/drawingml/2006/table">
            <a:tbl>
              <a:tblPr firstRow="1" bandRow="1">
                <a:tableStyleId>{5C22544A-7EE6-4342-B048-85BDC9FD1C3A}</a:tableStyleId>
              </a:tblPr>
              <a:tblGrid>
                <a:gridCol w="3322512">
                  <a:extLst>
                    <a:ext uri="{9D8B030D-6E8A-4147-A177-3AD203B41FA5}">
                      <a16:colId xmlns:a16="http://schemas.microsoft.com/office/drawing/2014/main" val="2418391991"/>
                    </a:ext>
                  </a:extLst>
                </a:gridCol>
              </a:tblGrid>
              <a:tr h="464995">
                <a:tc>
                  <a:txBody>
                    <a:bodyPr/>
                    <a:lstStyle/>
                    <a:p>
                      <a:r>
                        <a:rPr lang="en-US" sz="1600" b="0">
                          <a:solidFill>
                            <a:sysClr val="windowText" lastClr="000000"/>
                          </a:solidFill>
                        </a:rPr>
                        <a:t>Mục tiêu của giai đoạn này là: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0571210"/>
                  </a:ext>
                </a:extLst>
              </a:tr>
              <a:tr h="375280">
                <a:tc>
                  <a:txBody>
                    <a:bodyPr/>
                    <a:lstStyle/>
                    <a:p>
                      <a:r>
                        <a:rPr lang="en-US" sz="1600" b="0">
                          <a:solidFill>
                            <a:sysClr val="windowText" lastClr="000000"/>
                          </a:solidFill>
                        </a:rPr>
                        <a:t>Cần phải đảm bảo một độ chính xác: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4760083"/>
                  </a:ext>
                </a:extLst>
              </a:tr>
              <a:tr h="621102">
                <a:tc>
                  <a:txBody>
                    <a:bodyPr/>
                    <a:lstStyle/>
                    <a:p>
                      <a:r>
                        <a:rPr lang="en-US" sz="1600" b="0" i="0" kern="1200">
                          <a:solidFill>
                            <a:schemeClr val="dk1"/>
                          </a:solidFill>
                          <a:effectLst/>
                          <a:latin typeface="+mn-lt"/>
                          <a:ea typeface="+mn-ea"/>
                          <a:cs typeface="+mn-cs"/>
                        </a:rPr>
                        <a:t>C</a:t>
                      </a:r>
                      <a:r>
                        <a:rPr lang="vi-VN" sz="1600" b="0" i="0" kern="1200">
                          <a:solidFill>
                            <a:schemeClr val="dk1"/>
                          </a:solidFill>
                          <a:effectLst/>
                          <a:latin typeface="+mj-lt"/>
                          <a:ea typeface="+mn-ea"/>
                          <a:cs typeface="+mn-cs"/>
                        </a:rPr>
                        <a:t>hi phí bảo mật tổng cộng sau vòng lặp toàn cầu T sẽ không vượt quá </a:t>
                      </a:r>
                      <a:r>
                        <a:rPr lang="en-US" sz="1600" b="0" i="0" kern="1200">
                          <a:solidFill>
                            <a:schemeClr val="dk1"/>
                          </a:solidFill>
                          <a:effectLst/>
                          <a:latin typeface="Times New Roman" panose="02020603050405020304" pitchFamily="18" charset="0"/>
                          <a:ea typeface="+mn-ea"/>
                          <a:cs typeface="Times New Roman" panose="02020603050405020304" pitchFamily="18" charset="0"/>
                        </a:rPr>
                        <a:t>Cmax</a:t>
                      </a:r>
                      <a:endParaRPr lang="en-US" sz="1600" b="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2425628"/>
                  </a:ext>
                </a:extLst>
              </a:tr>
              <a:tr h="534837">
                <a:tc>
                  <a:txBody>
                    <a:bodyPr/>
                    <a:lstStyle/>
                    <a:p>
                      <a:r>
                        <a:rPr lang="en-US" sz="1600" b="0">
                          <a:solidFill>
                            <a:sysClr val="windowText" lastClr="000000"/>
                          </a:solidFill>
                        </a:rPr>
                        <a:t>Ở mỗi vòng lặp toàn cầu có không quá n_k client tham gia vào quá trình huấn luyện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96084"/>
                  </a:ext>
                </a:extLst>
              </a:tr>
            </a:tbl>
          </a:graphicData>
        </a:graphic>
      </p:graphicFrame>
    </p:spTree>
    <p:extLst>
      <p:ext uri="{BB962C8B-B14F-4D97-AF65-F5344CB8AC3E}">
        <p14:creationId xmlns:p14="http://schemas.microsoft.com/office/powerpoint/2010/main" val="406698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6" name="TextBox 5">
            <a:extLst>
              <a:ext uri="{FF2B5EF4-FFF2-40B4-BE49-F238E27FC236}">
                <a16:creationId xmlns:a16="http://schemas.microsoft.com/office/drawing/2014/main" id="{772384B7-53D5-5756-D7CC-33F8B2279E1D}"/>
              </a:ext>
            </a:extLst>
          </p:cNvPr>
          <p:cNvSpPr txBox="1"/>
          <p:nvPr/>
        </p:nvSpPr>
        <p:spPr>
          <a:xfrm>
            <a:off x="838199" y="1267602"/>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65A83A-E79E-1D9E-B581-B949B9848668}"/>
              </a:ext>
            </a:extLst>
          </p:cNvPr>
          <p:cNvSpPr txBox="1"/>
          <p:nvPr/>
        </p:nvSpPr>
        <p:spPr>
          <a:xfrm>
            <a:off x="838196" y="1690688"/>
            <a:ext cx="9388883" cy="5016758"/>
          </a:xfrm>
          <a:prstGeom prst="rect">
            <a:avLst/>
          </a:prstGeom>
          <a:noFill/>
        </p:spPr>
        <p:txBody>
          <a:bodyPr wrap="square" rtlCol="0">
            <a:spAutoFit/>
          </a:bodyPr>
          <a:lstStyle/>
          <a:p>
            <a:r>
              <a:rPr lang="vi-VN" sz="1600" b="0" i="0">
                <a:solidFill>
                  <a:srgbClr val="0F0F0F"/>
                </a:solidFill>
                <a:effectLst/>
                <a:latin typeface="Söhne"/>
              </a:rPr>
              <a:t>Để giảm thiểu thời gian hoàn thành công việc, </a:t>
            </a:r>
            <a:r>
              <a:rPr lang="en-US" sz="1600" b="0" i="0">
                <a:solidFill>
                  <a:srgbClr val="0F0F0F"/>
                </a:solidFill>
                <a:effectLst/>
                <a:latin typeface="Söhne"/>
              </a:rPr>
              <a:t>bài toán</a:t>
            </a:r>
            <a:r>
              <a:rPr lang="vi-VN" sz="1600" b="0" i="0">
                <a:solidFill>
                  <a:srgbClr val="0F0F0F"/>
                </a:solidFill>
                <a:effectLst/>
                <a:latin typeface="Söhne"/>
              </a:rPr>
              <a:t> được biến đổi thành một</a:t>
            </a:r>
            <a:r>
              <a:rPr lang="en-US" sz="1600" b="0" i="0">
                <a:solidFill>
                  <a:srgbClr val="0F0F0F"/>
                </a:solidFill>
                <a:effectLst/>
                <a:latin typeface="Söhne"/>
              </a:rPr>
              <a:t> </a:t>
            </a:r>
            <a:r>
              <a:rPr lang="en-US" sz="1600" b="0" i="0">
                <a:solidFill>
                  <a:srgbClr val="000000"/>
                </a:solidFill>
                <a:effectLst/>
                <a:latin typeface="NimbusRomNo9L-Regu"/>
              </a:rPr>
              <a:t>Markov decision process (MDP), </a:t>
            </a:r>
            <a:r>
              <a:rPr lang="vi-VN" sz="1600" b="0" i="0">
                <a:solidFill>
                  <a:srgbClr val="0F0F0F"/>
                </a:solidFill>
                <a:effectLst/>
                <a:latin typeface="Söhne"/>
              </a:rPr>
              <a:t>được mô tả bởi bộ {S, A, P, R, </a:t>
            </a:r>
            <a:r>
              <a:rPr lang="en-US" sz="1600" b="0" i="0">
                <a:solidFill>
                  <a:srgbClr val="0F0F0F"/>
                </a:solidFill>
                <a:effectLst/>
                <a:latin typeface="Söhne"/>
              </a:rPr>
              <a:t>y</a:t>
            </a:r>
            <a:r>
              <a:rPr lang="vi-VN" sz="1600" b="0" i="0">
                <a:solidFill>
                  <a:srgbClr val="0F0F0F"/>
                </a:solidFill>
                <a:effectLst/>
                <a:latin typeface="Söhne"/>
              </a:rPr>
              <a:t>,}</a:t>
            </a:r>
            <a:r>
              <a:rPr lang="en-US" sz="1600" b="0" i="0">
                <a:solidFill>
                  <a:srgbClr val="0F0F0F"/>
                </a:solidFill>
                <a:effectLst/>
                <a:latin typeface="Söhne"/>
              </a:rPr>
              <a:t>,với:</a:t>
            </a:r>
          </a:p>
          <a:p>
            <a:pPr marL="285750" indent="-285750">
              <a:buFont typeface="Arial" panose="020B0604020202020204" pitchFamily="34" charset="0"/>
              <a:buChar char="•"/>
            </a:pPr>
            <a:r>
              <a:rPr lang="vi-VN" sz="1600" b="0" i="0">
                <a:solidFill>
                  <a:srgbClr val="0F0F0F"/>
                </a:solidFill>
                <a:effectLst/>
                <a:latin typeface="Söhne"/>
              </a:rPr>
              <a:t>S chỉ định một tập hợp các trạng thái</a:t>
            </a:r>
            <a:r>
              <a:rPr lang="en-US" sz="1600" b="0" i="0">
                <a:solidFill>
                  <a:srgbClr val="0F0F0F"/>
                </a:solidFill>
                <a:effectLst/>
                <a:latin typeface="Söhne"/>
              </a:rPr>
              <a:t> gồm các giá trị loss cục bộ F(w_i)</a:t>
            </a:r>
            <a:r>
              <a:rPr lang="vi-VN" sz="1600" b="0" i="0">
                <a:solidFill>
                  <a:srgbClr val="0F0F0F"/>
                </a:solidFill>
                <a:effectLst/>
                <a:latin typeface="Söhne"/>
              </a:rPr>
              <a:t> </a:t>
            </a:r>
            <a:r>
              <a:rPr lang="en-US" sz="1600" b="0" i="0">
                <a:solidFill>
                  <a:srgbClr val="0F0F0F"/>
                </a:solidFill>
                <a:effectLst/>
                <a:latin typeface="Söhne"/>
              </a:rPr>
              <a:t>của mỗi client, thời gian huấn luyện hiện tại của mỗi client và vòng toàn cầu thứ t. S được biểu diễn bằng 1 vector</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A chỉ định một tập hợp các hành động</a:t>
            </a:r>
            <a:r>
              <a:rPr lang="en-US" sz="1600" b="0" i="0">
                <a:solidFill>
                  <a:srgbClr val="0F0F0F"/>
                </a:solidFill>
                <a:effectLst/>
                <a:latin typeface="Söhne"/>
              </a:rPr>
              <a:t> với mỗi S_t, máy chủ sẽ xác định một hành động a_t để thực hiện. Đầu tiên nó lựa chọn xem client I có được chọn cho vòng t hay không và tính toán số vòng lặp kết hợp ở vòng toàn cầu t. Hành động này có thể được biêu diễn như sau:</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Hàm chuyển trạng thái P: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x</a:t>
            </a:r>
            <a:r>
              <a:rPr lang="vi-VN" sz="1600" b="0" i="0">
                <a:solidFill>
                  <a:srgbClr val="0F0F0F"/>
                </a:solidFill>
                <a:effectLst/>
                <a:latin typeface="Söhne"/>
              </a:rPr>
              <a:t> S </a:t>
            </a:r>
            <a:r>
              <a:rPr lang="en-US" sz="1600" b="0" i="0">
                <a:solidFill>
                  <a:srgbClr val="0F0F0F"/>
                </a:solidFill>
                <a:effectLst/>
                <a:latin typeface="Söhne"/>
              </a:rPr>
              <a:t>-&gt;</a:t>
            </a:r>
            <a:r>
              <a:rPr lang="vi-VN" sz="1600" b="0" i="0">
                <a:solidFill>
                  <a:srgbClr val="0F0F0F"/>
                </a:solidFill>
                <a:effectLst/>
                <a:latin typeface="Söhne"/>
              </a:rPr>
              <a:t> [0, 1] được sử dụng để tính xác suất chuyển trạng thái p(st+1|st, at), với hành động hiện tại at và trạng thái st</a:t>
            </a: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Phần thưởng </a:t>
            </a:r>
            <a:r>
              <a:rPr lang="en-US" sz="1600" b="0" i="0">
                <a:solidFill>
                  <a:srgbClr val="0F0F0F"/>
                </a:solidFill>
                <a:effectLst/>
                <a:latin typeface="Söhne"/>
              </a:rPr>
              <a:t>R</a:t>
            </a:r>
            <a:r>
              <a:rPr lang="vi-VN" sz="1600" b="0" i="0">
                <a:solidFill>
                  <a:srgbClr val="0F0F0F"/>
                </a:solidFill>
                <a:effectLst/>
                <a:latin typeface="Söhne"/>
              </a:rPr>
              <a:t>t tại vòng lặp toàn cục t</a:t>
            </a:r>
            <a:r>
              <a:rPr lang="en-US" sz="1600" b="0" i="0">
                <a:solidFill>
                  <a:srgbClr val="0F0F0F"/>
                </a:solidFill>
                <a:effectLst/>
                <a:latin typeface="Söhne"/>
              </a:rPr>
              <a:t> của hành động a_t</a:t>
            </a:r>
            <a:r>
              <a:rPr lang="vi-VN" sz="1600" b="0" i="0">
                <a:solidFill>
                  <a:srgbClr val="0F0F0F"/>
                </a:solidFill>
                <a:effectLst/>
                <a:latin typeface="Söhne"/>
              </a:rPr>
              <a:t> được tính bằng hàm thưởng R: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-&gt;</a:t>
            </a:r>
            <a:r>
              <a:rPr lang="vi-VN" sz="1600" b="0" i="0">
                <a:solidFill>
                  <a:srgbClr val="0F0F0F"/>
                </a:solidFill>
                <a:effectLst/>
                <a:latin typeface="Söhne"/>
              </a:rPr>
              <a:t> R, và các phần thưởng tương lai được </a:t>
            </a:r>
            <a:r>
              <a:rPr lang="en-US" sz="1600" b="0" i="0">
                <a:solidFill>
                  <a:srgbClr val="0F0F0F"/>
                </a:solidFill>
                <a:effectLst/>
                <a:latin typeface="Söhne"/>
              </a:rPr>
              <a:t>giảm theo </a:t>
            </a:r>
            <a:r>
              <a:rPr lang="vi-VN" sz="1600" b="0" i="0">
                <a:solidFill>
                  <a:srgbClr val="0F0F0F"/>
                </a:solidFill>
                <a:effectLst/>
                <a:latin typeface="Söhne"/>
              </a:rPr>
              <a:t>hệ số , </a:t>
            </a:r>
            <a:r>
              <a:rPr lang="en-US" sz="1600" b="0" i="0">
                <a:solidFill>
                  <a:srgbClr val="0F0F0F"/>
                </a:solidFill>
                <a:effectLst/>
                <a:latin typeface="Söhne"/>
              </a:rPr>
              <a:t>y </a:t>
            </a:r>
            <a:r>
              <a:rPr lang="vi-VN" sz="1600" b="0" i="0">
                <a:solidFill>
                  <a:srgbClr val="0F0F0F"/>
                </a:solidFill>
                <a:effectLst/>
                <a:latin typeface="Söhne"/>
              </a:rPr>
              <a:t>∈ [0, 1]. </a:t>
            </a:r>
            <a:r>
              <a:rPr lang="en-US" sz="1600" b="0" i="0">
                <a:solidFill>
                  <a:srgbClr val="0F0F0F"/>
                </a:solidFill>
                <a:effectLst/>
                <a:latin typeface="Söhne"/>
              </a:rPr>
              <a:t> Phần thưởng ở vòng t được tính như sau</a:t>
            </a:r>
          </a:p>
          <a:p>
            <a:pPr marL="285750" indent="-285750">
              <a:buFont typeface="Arial" panose="020B0604020202020204" pitchFamily="34" charset="0"/>
              <a:buChar char="•"/>
            </a:pPr>
            <a:endParaRPr lang="en-US" sz="1600"/>
          </a:p>
          <a:p>
            <a:r>
              <a:rPr lang="en-US" sz="1600"/>
              <a:t>Trong đó: 	</a:t>
            </a:r>
          </a:p>
          <a:p>
            <a:pPr marL="1657350" lvl="3" indent="-285750">
              <a:buFont typeface="Arial" panose="020B0604020202020204" pitchFamily="34" charset="0"/>
              <a:buChar char="•"/>
            </a:pPr>
            <a:r>
              <a:rPr lang="en-US" sz="1600"/>
              <a:t>p1t là phạt nếu (4a) không đáp ứng</a:t>
            </a:r>
          </a:p>
          <a:p>
            <a:pPr marL="1657350" lvl="3" indent="-285750">
              <a:buFont typeface="Arial" panose="020B0604020202020204" pitchFamily="34" charset="0"/>
              <a:buChar char="•"/>
            </a:pPr>
            <a:r>
              <a:rPr lang="en-US" sz="1600"/>
              <a:t>p2t là phạt nếu (4b) không đáp ứng</a:t>
            </a:r>
          </a:p>
          <a:p>
            <a:pPr marL="1657350" lvl="3" indent="-285750">
              <a:buFont typeface="Arial" panose="020B0604020202020204" pitchFamily="34" charset="0"/>
              <a:buChar char="•"/>
            </a:pPr>
            <a:r>
              <a:rPr lang="en-US" sz="1600"/>
              <a:t>p3t là phạt nếu (4c) không đáp ứng</a:t>
            </a:r>
          </a:p>
        </p:txBody>
      </p:sp>
      <p:pic>
        <p:nvPicPr>
          <p:cNvPr id="8" name="Picture 7">
            <a:extLst>
              <a:ext uri="{FF2B5EF4-FFF2-40B4-BE49-F238E27FC236}">
                <a16:creationId xmlns:a16="http://schemas.microsoft.com/office/drawing/2014/main" id="{88C6BFF6-0D55-6705-6500-C1FAA73437A6}"/>
              </a:ext>
            </a:extLst>
          </p:cNvPr>
          <p:cNvPicPr>
            <a:picLocks noChangeAspect="1"/>
          </p:cNvPicPr>
          <p:nvPr/>
        </p:nvPicPr>
        <p:blipFill>
          <a:blip r:embed="rId2"/>
          <a:stretch>
            <a:fillRect/>
          </a:stretch>
        </p:blipFill>
        <p:spPr>
          <a:xfrm>
            <a:off x="3945246" y="2875930"/>
            <a:ext cx="3174787" cy="331282"/>
          </a:xfrm>
          <a:prstGeom prst="rect">
            <a:avLst/>
          </a:prstGeom>
        </p:spPr>
      </p:pic>
      <p:pic>
        <p:nvPicPr>
          <p:cNvPr id="9" name="Picture 8">
            <a:extLst>
              <a:ext uri="{FF2B5EF4-FFF2-40B4-BE49-F238E27FC236}">
                <a16:creationId xmlns:a16="http://schemas.microsoft.com/office/drawing/2014/main" id="{8266EB7E-BB69-B98B-CEAA-3E166673EFC8}"/>
              </a:ext>
            </a:extLst>
          </p:cNvPr>
          <p:cNvPicPr>
            <a:picLocks noChangeAspect="1"/>
          </p:cNvPicPr>
          <p:nvPr/>
        </p:nvPicPr>
        <p:blipFill>
          <a:blip r:embed="rId3"/>
          <a:stretch>
            <a:fillRect/>
          </a:stretch>
        </p:blipFill>
        <p:spPr>
          <a:xfrm>
            <a:off x="4299533" y="4085771"/>
            <a:ext cx="2466211" cy="331282"/>
          </a:xfrm>
          <a:prstGeom prst="rect">
            <a:avLst/>
          </a:prstGeom>
        </p:spPr>
      </p:pic>
      <p:pic>
        <p:nvPicPr>
          <p:cNvPr id="10" name="Picture 9">
            <a:extLst>
              <a:ext uri="{FF2B5EF4-FFF2-40B4-BE49-F238E27FC236}">
                <a16:creationId xmlns:a16="http://schemas.microsoft.com/office/drawing/2014/main" id="{A2CE995B-44B2-93BE-642F-2DE07248E905}"/>
              </a:ext>
            </a:extLst>
          </p:cNvPr>
          <p:cNvPicPr>
            <a:picLocks noChangeAspect="1"/>
          </p:cNvPicPr>
          <p:nvPr/>
        </p:nvPicPr>
        <p:blipFill rotWithShape="1">
          <a:blip r:embed="rId4"/>
          <a:srcRect t="1" b="9667"/>
          <a:stretch/>
        </p:blipFill>
        <p:spPr>
          <a:xfrm>
            <a:off x="4782020" y="5417194"/>
            <a:ext cx="1868551" cy="290111"/>
          </a:xfrm>
          <a:prstGeom prst="rect">
            <a:avLst/>
          </a:prstGeom>
        </p:spPr>
      </p:pic>
    </p:spTree>
    <p:extLst>
      <p:ext uri="{BB962C8B-B14F-4D97-AF65-F5344CB8AC3E}">
        <p14:creationId xmlns:p14="http://schemas.microsoft.com/office/powerpoint/2010/main" val="29423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247F7F1D-A2AA-69A4-DDCA-E01C2E96250F}"/>
              </a:ext>
            </a:extLst>
          </p:cNvPr>
          <p:cNvSpPr txBox="1"/>
          <p:nvPr/>
        </p:nvSpPr>
        <p:spPr>
          <a:xfrm>
            <a:off x="859885" y="1415659"/>
            <a:ext cx="8987590" cy="461665"/>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p:txBody>
      </p:sp>
      <p:pic>
        <p:nvPicPr>
          <p:cNvPr id="4" name="Picture 3">
            <a:extLst>
              <a:ext uri="{FF2B5EF4-FFF2-40B4-BE49-F238E27FC236}">
                <a16:creationId xmlns:a16="http://schemas.microsoft.com/office/drawing/2014/main" id="{01F492E1-28AF-E19B-26FF-BB0371DA776D}"/>
              </a:ext>
            </a:extLst>
          </p:cNvPr>
          <p:cNvPicPr>
            <a:picLocks noChangeAspect="1"/>
          </p:cNvPicPr>
          <p:nvPr/>
        </p:nvPicPr>
        <p:blipFill>
          <a:blip r:embed="rId2"/>
          <a:stretch>
            <a:fillRect/>
          </a:stretch>
        </p:blipFill>
        <p:spPr>
          <a:xfrm>
            <a:off x="838200" y="2525625"/>
            <a:ext cx="4515480" cy="2980808"/>
          </a:xfrm>
          <a:prstGeom prst="rect">
            <a:avLst/>
          </a:prstGeom>
        </p:spPr>
      </p:pic>
      <p:pic>
        <p:nvPicPr>
          <p:cNvPr id="5" name="Picture 4">
            <a:extLst>
              <a:ext uri="{FF2B5EF4-FFF2-40B4-BE49-F238E27FC236}">
                <a16:creationId xmlns:a16="http://schemas.microsoft.com/office/drawing/2014/main" id="{67B1A710-C5B1-0E3F-57D8-C044BF58DA05}"/>
              </a:ext>
            </a:extLst>
          </p:cNvPr>
          <p:cNvPicPr>
            <a:picLocks noChangeAspect="1"/>
          </p:cNvPicPr>
          <p:nvPr/>
        </p:nvPicPr>
        <p:blipFill>
          <a:blip r:embed="rId3"/>
          <a:stretch>
            <a:fillRect/>
          </a:stretch>
        </p:blipFill>
        <p:spPr>
          <a:xfrm>
            <a:off x="5762849" y="1415659"/>
            <a:ext cx="4515480" cy="4953691"/>
          </a:xfrm>
          <a:prstGeom prst="rect">
            <a:avLst/>
          </a:prstGeom>
        </p:spPr>
      </p:pic>
      <p:sp>
        <p:nvSpPr>
          <p:cNvPr id="11" name="TextBox 10">
            <a:extLst>
              <a:ext uri="{FF2B5EF4-FFF2-40B4-BE49-F238E27FC236}">
                <a16:creationId xmlns:a16="http://schemas.microsoft.com/office/drawing/2014/main" id="{C45964BE-8E5D-7E1A-D761-B1803FB2D2C6}"/>
              </a:ext>
            </a:extLst>
          </p:cNvPr>
          <p:cNvSpPr txBox="1"/>
          <p:nvPr/>
        </p:nvSpPr>
        <p:spPr>
          <a:xfrm>
            <a:off x="996665" y="1840288"/>
            <a:ext cx="3639312" cy="646331"/>
          </a:xfrm>
          <a:prstGeom prst="rect">
            <a:avLst/>
          </a:prstGeom>
          <a:noFill/>
        </p:spPr>
        <p:txBody>
          <a:bodyPr wrap="square" rtlCol="0">
            <a:spAutoFit/>
          </a:bodyPr>
          <a:lstStyle/>
          <a:p>
            <a:r>
              <a:rPr lang="en-US"/>
              <a:t>=&gt; Giải quyết vấn đề sử dụng SACD-based algorithm (SAA)</a:t>
            </a:r>
          </a:p>
        </p:txBody>
      </p:sp>
    </p:spTree>
    <p:extLst>
      <p:ext uri="{BB962C8B-B14F-4D97-AF65-F5344CB8AC3E}">
        <p14:creationId xmlns:p14="http://schemas.microsoft.com/office/powerpoint/2010/main" val="337404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247F7F1D-A2AA-69A4-DDCA-E01C2E96250F}"/>
              </a:ext>
            </a:extLst>
          </p:cNvPr>
          <p:cNvSpPr txBox="1"/>
          <p:nvPr/>
        </p:nvSpPr>
        <p:spPr>
          <a:xfrm>
            <a:off x="838200" y="1690688"/>
            <a:ext cx="8987590" cy="1692771"/>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Chưa cài được thuật toán gốc vì:</a:t>
            </a:r>
          </a:p>
          <a:p>
            <a:pPr marL="342900" indent="-342900" algn="l" rtl="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Chưa tìm được cách để đo các thông số của máy hay các thông số về truyền thông giữa các máy với nhau</a:t>
            </a:r>
          </a:p>
          <a:p>
            <a:pPr marL="342900" indent="-342900" algn="l" rtl="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Đã cài được thuật toán phân cụm tuy nhiên chưa thể kết hợp cùng với Flower</a:t>
            </a:r>
            <a:endParaRPr lang="en-US" sz="2000">
              <a:effectLst/>
              <a:latin typeface="Times New Roman" panose="02020603050405020304" pitchFamily="18" charset="0"/>
              <a:cs typeface="Times New Roman" panose="02020603050405020304" pitchFamily="18" charset="0"/>
            </a:endParaRPr>
          </a:p>
          <a:p>
            <a:pPr marL="342900" indent="-342900" algn="l" rtl="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Chưa có kinh nghiệm cài đặt các phương pháp Reinforcement Learning</a:t>
            </a:r>
            <a:endParaRPr lang="en-US" sz="2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81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D69D-ABD3-1884-0D46-F1479A457D1C}"/>
              </a:ext>
            </a:extLst>
          </p:cNvPr>
          <p:cNvSpPr>
            <a:spLocks noGrp="1"/>
          </p:cNvSpPr>
          <p:nvPr>
            <p:ph type="title"/>
          </p:nvPr>
        </p:nvSpPr>
        <p:spPr/>
        <p:txBody>
          <a:bodyPr/>
          <a:lstStyle/>
          <a:p>
            <a:r>
              <a:rPr lang="en-US"/>
              <a:t>Federated Impurity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BF92-C43B-4EE5-D425-E9AD31BEC51B}"/>
                  </a:ext>
                </a:extLst>
              </p:cNvPr>
              <p:cNvSpPr>
                <a:spLocks noGrp="1"/>
              </p:cNvSpPr>
              <p:nvPr>
                <p:ph idx="1"/>
              </p:nvPr>
            </p:nvSpPr>
            <p:spPr/>
            <p:txBody>
              <a:bodyPr/>
              <a:lstStyle/>
              <a:p>
                <a:pPr marL="0" marR="0" indent="0">
                  <a:spcBef>
                    <a:spcPts val="0"/>
                  </a:spcBef>
                  <a:spcAft>
                    <a:spcPts val="0"/>
                  </a:spcAft>
                  <a:buNone/>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Đo lường mức độ non-iid của một nút dữ liệu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Để đo lường độ không thuần khiết của một nút dữ liệu, FedImp sử dụng entropy, một độ đo thống kê cho sự hỗn loạn các nhãn. Công thức entropy được sử dụng như sau: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𝑆</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sup>
                        <m:e>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e>
                      </m:nary>
                      <m:func>
                        <m:func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sub>
                          </m:sSub>
                        </m:fName>
                        <m:e>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e>
                      </m:func>
                    </m:oMath>
                  </m:oMathPara>
                </a14:m>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Trong đó:</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C</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số lớp trong hệ thống.</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pj</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tỷ lệ các ví dụ thuộc lớp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j</a:t>
                </a:r>
                <a:r>
                  <a:rPr lang="en-US" sz="1800" kern="100">
                    <a:effectLst/>
                    <a:latin typeface="Calibri" panose="020F0502020204030204" pitchFamily="34" charset="0"/>
                    <a:ea typeface="Calibri" panose="020F0502020204030204" pitchFamily="34" charset="0"/>
                    <a:cs typeface="Times New Roman" panose="02020603050405020304" pitchFamily="18" charset="0"/>
                  </a:rPr>
                  <a:t> trong nút dữ liệu.</a:t>
                </a:r>
              </a:p>
              <a:p>
                <a:pPr marL="0" marR="0" indent="0">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Thuộc tính của entropy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S</a:t>
                </a:r>
                <a:r>
                  <a:rPr lang="en-US" sz="1800" kern="100">
                    <a:effectLst/>
                    <a:latin typeface="Calibri" panose="020F0502020204030204" pitchFamily="34" charset="0"/>
                    <a:ea typeface="Calibri" panose="020F0502020204030204" pitchFamily="34" charset="0"/>
                    <a:cs typeface="Times New Roman" panose="02020603050405020304" pitchFamily="18" charset="0"/>
                  </a:rPr>
                  <a:t> (0≤</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S</a:t>
                </a:r>
                <a:r>
                  <a:rPr lang="en-US" sz="1800" kern="100">
                    <a:effectLst/>
                    <a:latin typeface="Calibri" panose="020F0502020204030204" pitchFamily="34" charset="0"/>
                    <a:ea typeface="Calibri" panose="020F0502020204030204" pitchFamily="34" charset="0"/>
                    <a:cs typeface="Times New Roman" panose="02020603050405020304" pitchFamily="18" charset="0"/>
                  </a:rPr>
                  <a:t>≤1)</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S</a:t>
                </a:r>
                <a:r>
                  <a:rPr lang="en-US" sz="1800" kern="100">
                    <a:effectLst/>
                    <a:latin typeface="Calibri" panose="020F0502020204030204" pitchFamily="34" charset="0"/>
                    <a:ea typeface="Calibri" panose="020F0502020204030204" pitchFamily="34" charset="0"/>
                    <a:cs typeface="Times New Roman" panose="02020603050405020304" pitchFamily="18" charset="0"/>
                  </a:rPr>
                  <a:t>=0 khi tất cả các ví dụ trong tập dữ liệu thuộc chỉ một lớp.</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S</a:t>
                </a:r>
                <a:r>
                  <a:rPr lang="en-US" sz="1800" kern="100">
                    <a:effectLst/>
                    <a:latin typeface="Calibri" panose="020F0502020204030204" pitchFamily="34" charset="0"/>
                    <a:ea typeface="Calibri" panose="020F0502020204030204" pitchFamily="34" charset="0"/>
                    <a:cs typeface="Times New Roman" panose="02020603050405020304" pitchFamily="18" charset="0"/>
                  </a:rPr>
                  <a:t>=1 khi số ví dụ trong mỗi lớp bằng nhau.</a:t>
                </a:r>
              </a:p>
              <a:p>
                <a:endParaRPr lang="en-US"/>
              </a:p>
            </p:txBody>
          </p:sp>
        </mc:Choice>
        <mc:Fallback xmlns="">
          <p:sp>
            <p:nvSpPr>
              <p:cNvPr id="3" name="Content Placeholder 2">
                <a:extLst>
                  <a:ext uri="{FF2B5EF4-FFF2-40B4-BE49-F238E27FC236}">
                    <a16:creationId xmlns:a16="http://schemas.microsoft.com/office/drawing/2014/main" id="{22A0BF92-C43B-4EE5-D425-E9AD31BEC51B}"/>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05513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D69D-ABD3-1884-0D46-F1479A457D1C}"/>
              </a:ext>
            </a:extLst>
          </p:cNvPr>
          <p:cNvSpPr>
            <a:spLocks noGrp="1"/>
          </p:cNvSpPr>
          <p:nvPr>
            <p:ph type="title"/>
          </p:nvPr>
        </p:nvSpPr>
        <p:spPr/>
        <p:txBody>
          <a:bodyPr/>
          <a:lstStyle/>
          <a:p>
            <a:r>
              <a:rPr lang="en-US"/>
              <a:t>Federated Impurity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BF92-C43B-4EE5-D425-E9AD31BEC51B}"/>
                  </a:ext>
                </a:extLst>
              </p:cNvPr>
              <p:cNvSpPr>
                <a:spLocks noGrp="1"/>
              </p:cNvSpPr>
              <p:nvPr>
                <p:ph idx="1"/>
              </p:nvPr>
            </p:nvSpPr>
            <p:spPr/>
            <p:txBody>
              <a:bodyPr/>
              <a:lstStyle/>
              <a:p>
                <a:pPr marL="0" marR="0" indent="0">
                  <a:spcBef>
                    <a:spcPts val="0"/>
                  </a:spcBef>
                  <a:spcAft>
                    <a:spcPts val="0"/>
                  </a:spcAft>
                  <a:buNone/>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ψi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trong FedImp phụ thuộc cả vào kích thước tập huấn luyện của nút và độ không thuần khiết của nó. Công thức tính trọng số như sau: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sup>
                          </m:sSup>
                        </m:num>
                        <m:den>
                          <m:nary>
                            <m:naryPr>
                              <m: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p>
                                  </m:sSup>
                                </m:sub>
                              </m:sSub>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𝑆</m:t>
                                      </m:r>
                                    </m:e>
                                    <m:sub>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p>
                                      </m:sSup>
                                    </m:sub>
                                  </m:sSub>
                                </m:sup>
                              </m:sSup>
                            </m:e>
                          </m:nary>
                        </m:den>
                      </m:f>
                    </m:oMath>
                  </m:oMathPara>
                </a14:m>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Trong đó:</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Di</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số lượng mẫu huấn luyện trên nút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Si</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entropy của nút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Nt</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số lượng nút tham gia vào vòng lặp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t</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Cập nhật mô hình toàn cầu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en>
                        </m:f>
                      </m:e>
                    </m:nary>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1800" kern="100">
                    <a:effectLst/>
                    <a:latin typeface="Calibri" panose="020F0502020204030204" pitchFamily="34" charset="0"/>
                    <a:ea typeface="Calibri" panose="020F0502020204030204" pitchFamily="34" charset="0"/>
                    <a:cs typeface="Times New Roman" panose="02020603050405020304" pitchFamily="18" charset="0"/>
                  </a:rPr>
                  <a:t> trong đó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1800" kern="100">
                    <a:effectLst/>
                    <a:latin typeface="Calibri" panose="020F0502020204030204" pitchFamily="34" charset="0"/>
                    <a:ea typeface="Calibri" panose="020F0502020204030204" pitchFamily="34" charset="0"/>
                    <a:cs typeface="Times New Roman" panose="02020603050405020304" pitchFamily="18" charset="0"/>
                  </a:rPr>
                  <a:t> là mô hình cục bộ của nút i tại vòng lặp t. </a:t>
                </a:r>
              </a:p>
              <a:p>
                <a:endParaRPr lang="en-US"/>
              </a:p>
            </p:txBody>
          </p:sp>
        </mc:Choice>
        <mc:Fallback xmlns="">
          <p:sp>
            <p:nvSpPr>
              <p:cNvPr id="3" name="Content Placeholder 2">
                <a:extLst>
                  <a:ext uri="{FF2B5EF4-FFF2-40B4-BE49-F238E27FC236}">
                    <a16:creationId xmlns:a16="http://schemas.microsoft.com/office/drawing/2014/main" id="{22A0BF92-C43B-4EE5-D425-E9AD31BEC51B}"/>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spTree>
    <p:extLst>
      <p:ext uri="{BB962C8B-B14F-4D97-AF65-F5344CB8AC3E}">
        <p14:creationId xmlns:p14="http://schemas.microsoft.com/office/powerpoint/2010/main" val="394671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D69D-ABD3-1884-0D46-F1479A457D1C}"/>
              </a:ext>
            </a:extLst>
          </p:cNvPr>
          <p:cNvSpPr>
            <a:spLocks noGrp="1"/>
          </p:cNvSpPr>
          <p:nvPr>
            <p:ph type="title"/>
          </p:nvPr>
        </p:nvSpPr>
        <p:spPr/>
        <p:txBody>
          <a:bodyPr/>
          <a:lstStyle/>
          <a:p>
            <a:r>
              <a:rPr lang="en-US"/>
              <a:t>Federated Impurity</a:t>
            </a:r>
          </a:p>
        </p:txBody>
      </p:sp>
      <p:sp>
        <p:nvSpPr>
          <p:cNvPr id="3" name="Content Placeholder 2">
            <a:extLst>
              <a:ext uri="{FF2B5EF4-FFF2-40B4-BE49-F238E27FC236}">
                <a16:creationId xmlns:a16="http://schemas.microsoft.com/office/drawing/2014/main" id="{22A0BF92-C43B-4EE5-D425-E9AD31BEC51B}"/>
              </a:ext>
            </a:extLst>
          </p:cNvPr>
          <p:cNvSpPr>
            <a:spLocks noGrp="1"/>
          </p:cNvSpPr>
          <p:nvPr>
            <p:ph idx="1"/>
          </p:nvPr>
        </p:nvSpPr>
        <p:spPr>
          <a:xfrm>
            <a:off x="838200" y="1519387"/>
            <a:ext cx="7192992" cy="1909613"/>
          </a:xfrm>
        </p:spPr>
        <p:txBody>
          <a:bodyPr>
            <a:noAutofit/>
          </a:bodyPr>
          <a:lstStyle/>
          <a:p>
            <a:pPr marL="0" marR="0" indent="0">
              <a:spcBef>
                <a:spcPts val="0"/>
              </a:spcBef>
              <a:spcAft>
                <a:spcPts val="0"/>
              </a:spcAft>
              <a:buNone/>
            </a:pPr>
            <a:r>
              <a:rPr lang="en-US" sz="2000" b="1" kern="100">
                <a:effectLst/>
                <a:latin typeface="Calibri" panose="020F0502020204030204" pitchFamily="34" charset="0"/>
                <a:ea typeface="Calibri" panose="020F0502020204030204" pitchFamily="34" charset="0"/>
                <a:cs typeface="Times New Roman" panose="02020603050405020304" pitchFamily="18" charset="0"/>
              </a:rPr>
              <a:t>Đo lường mức độ non-iid của một nút dữ liệu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5" name="Picture 4">
            <a:extLst>
              <a:ext uri="{FF2B5EF4-FFF2-40B4-BE49-F238E27FC236}">
                <a16:creationId xmlns:a16="http://schemas.microsoft.com/office/drawing/2014/main" id="{A9EC14F8-2468-F78D-4059-81E6C18675FA}"/>
              </a:ext>
            </a:extLst>
          </p:cNvPr>
          <p:cNvPicPr>
            <a:picLocks noChangeAspect="1"/>
          </p:cNvPicPr>
          <p:nvPr/>
        </p:nvPicPr>
        <p:blipFill>
          <a:blip r:embed="rId2"/>
          <a:stretch>
            <a:fillRect/>
          </a:stretch>
        </p:blipFill>
        <p:spPr>
          <a:xfrm>
            <a:off x="2149415" y="2422433"/>
            <a:ext cx="8321947" cy="3098471"/>
          </a:xfrm>
          <a:prstGeom prst="rect">
            <a:avLst/>
          </a:prstGeom>
        </p:spPr>
      </p:pic>
    </p:spTree>
    <p:extLst>
      <p:ext uri="{BB962C8B-B14F-4D97-AF65-F5344CB8AC3E}">
        <p14:creationId xmlns:p14="http://schemas.microsoft.com/office/powerpoint/2010/main" val="54896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D69D-ABD3-1884-0D46-F1479A457D1C}"/>
              </a:ext>
            </a:extLst>
          </p:cNvPr>
          <p:cNvSpPr>
            <a:spLocks noGrp="1"/>
          </p:cNvSpPr>
          <p:nvPr>
            <p:ph type="title"/>
          </p:nvPr>
        </p:nvSpPr>
        <p:spPr/>
        <p:txBody>
          <a:bodyPr/>
          <a:lstStyle/>
          <a:p>
            <a:r>
              <a:rPr lang="en-US"/>
              <a:t>Federated Impurity</a:t>
            </a:r>
          </a:p>
        </p:txBody>
      </p:sp>
      <p:sp>
        <p:nvSpPr>
          <p:cNvPr id="3" name="Content Placeholder 2">
            <a:extLst>
              <a:ext uri="{FF2B5EF4-FFF2-40B4-BE49-F238E27FC236}">
                <a16:creationId xmlns:a16="http://schemas.microsoft.com/office/drawing/2014/main" id="{22A0BF92-C43B-4EE5-D425-E9AD31BEC51B}"/>
              </a:ext>
            </a:extLst>
          </p:cNvPr>
          <p:cNvSpPr>
            <a:spLocks noGrp="1"/>
          </p:cNvSpPr>
          <p:nvPr>
            <p:ph idx="1"/>
          </p:nvPr>
        </p:nvSpPr>
        <p:spPr>
          <a:xfrm>
            <a:off x="838200" y="1825625"/>
            <a:ext cx="3181709" cy="1909613"/>
          </a:xfrm>
        </p:spPr>
        <p:txBody>
          <a:bodyPr>
            <a:noAutofit/>
          </a:bodyPr>
          <a:lstStyle/>
          <a:p>
            <a:pPr marL="0" marR="0" indent="0">
              <a:spcBef>
                <a:spcPts val="0"/>
              </a:spcBef>
              <a:spcAft>
                <a:spcPts val="0"/>
              </a:spcAft>
              <a:buNone/>
            </a:pPr>
            <a:r>
              <a:rPr lang="en-US" sz="2000" b="1" kern="100">
                <a:effectLst/>
                <a:latin typeface="Calibri" panose="020F0502020204030204" pitchFamily="34" charset="0"/>
                <a:ea typeface="Calibri" panose="020F0502020204030204" pitchFamily="34" charset="0"/>
                <a:cs typeface="Times New Roman" panose="02020603050405020304" pitchFamily="18" charset="0"/>
              </a:rPr>
              <a:t>Đo lường mức độ non-iid của một nút dữ liệu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10" name="Picture 9">
            <a:extLst>
              <a:ext uri="{FF2B5EF4-FFF2-40B4-BE49-F238E27FC236}">
                <a16:creationId xmlns:a16="http://schemas.microsoft.com/office/drawing/2014/main" id="{CD3BCB15-133A-A85E-18D4-49C3DF84CED2}"/>
              </a:ext>
            </a:extLst>
          </p:cNvPr>
          <p:cNvPicPr>
            <a:picLocks noChangeAspect="1"/>
          </p:cNvPicPr>
          <p:nvPr/>
        </p:nvPicPr>
        <p:blipFill>
          <a:blip r:embed="rId2"/>
          <a:stretch>
            <a:fillRect/>
          </a:stretch>
        </p:blipFill>
        <p:spPr>
          <a:xfrm>
            <a:off x="5314815" y="503442"/>
            <a:ext cx="6464249" cy="5645990"/>
          </a:xfrm>
          <a:prstGeom prst="rect">
            <a:avLst/>
          </a:prstGeom>
        </p:spPr>
      </p:pic>
      <p:sp>
        <p:nvSpPr>
          <p:cNvPr id="7" name="TextBox 6">
            <a:extLst>
              <a:ext uri="{FF2B5EF4-FFF2-40B4-BE49-F238E27FC236}">
                <a16:creationId xmlns:a16="http://schemas.microsoft.com/office/drawing/2014/main" id="{4CA34221-B911-569E-1FEB-5F61BF186AD2}"/>
              </a:ext>
            </a:extLst>
          </p:cNvPr>
          <p:cNvSpPr txBox="1"/>
          <p:nvPr/>
        </p:nvSpPr>
        <p:spPr>
          <a:xfrm>
            <a:off x="838200" y="2449274"/>
            <a:ext cx="3699294" cy="1754326"/>
          </a:xfrm>
          <a:prstGeom prst="rect">
            <a:avLst/>
          </a:prstGeom>
          <a:noFill/>
        </p:spPr>
        <p:txBody>
          <a:bodyPr wrap="square">
            <a:spAutoFit/>
          </a:bodyPr>
          <a:lstStyle/>
          <a:p>
            <a:r>
              <a:rPr lang="vi-VN"/>
              <a:t>Đối với công thức JSD, giá trị khoảng cách sẽ nằm trong khoảng [0, 1]. Giá trị 0 tương ứng với hai phân phối có phân phối giống hệt nhau (IID) và 1 nếu phân phối hoàn toàn khác nhau (non_IID)</a:t>
            </a:r>
            <a:endParaRPr lang="en-US"/>
          </a:p>
        </p:txBody>
      </p:sp>
    </p:spTree>
    <p:extLst>
      <p:ext uri="{BB962C8B-B14F-4D97-AF65-F5344CB8AC3E}">
        <p14:creationId xmlns:p14="http://schemas.microsoft.com/office/powerpoint/2010/main" val="214934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Thuật toán đề xuất 1</a:t>
            </a:r>
          </a:p>
        </p:txBody>
      </p:sp>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825625"/>
            <a:ext cx="10515600" cy="4351338"/>
          </a:xfrm>
        </p:spPr>
        <p:txBody>
          <a:bodyPr/>
          <a:lstStyle/>
          <a:p>
            <a:pPr marL="0" indent="0">
              <a:buNone/>
            </a:pPr>
            <a:r>
              <a:rPr lang="en-US"/>
              <a:t>Sử dụng lại thuật toán gốc kết hợp với strategy Federated Impurity</a:t>
            </a:r>
          </a:p>
          <a:p>
            <a:pPr marL="0" indent="0">
              <a:buNone/>
            </a:pPr>
            <a:endParaRPr lang="en-US"/>
          </a:p>
          <a:p>
            <a:pPr marL="0" indent="0">
              <a:buNone/>
            </a:pPr>
            <a:r>
              <a:rPr lang="en-US" sz="2400"/>
              <a:t>Nhận xét:</a:t>
            </a:r>
          </a:p>
          <a:p>
            <a:pPr marL="0" indent="0">
              <a:buNone/>
            </a:pPr>
            <a:r>
              <a:rPr lang="en-US" sz="2000"/>
              <a:t>- Không có sự cải tiến cho vấn đề Straggler effect</a:t>
            </a:r>
          </a:p>
          <a:p>
            <a:pPr marL="0" indent="0">
              <a:buNone/>
            </a:pPr>
            <a:r>
              <a:rPr lang="en-US" sz="2000"/>
              <a:t>- Giải quyết vấn đề dữ liệu non-iid mà thuật toán gốc chưa giải quyết cụ thể</a:t>
            </a:r>
          </a:p>
        </p:txBody>
      </p:sp>
    </p:spTree>
    <p:extLst>
      <p:ext uri="{BB962C8B-B14F-4D97-AF65-F5344CB8AC3E}">
        <p14:creationId xmlns:p14="http://schemas.microsoft.com/office/powerpoint/2010/main" val="228934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Thuật toán đề xuất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a:t>Bỏ Reinforcement Learning và sửa số epoch cho mỗi cụm sao cho không có thời gian chờ (có thể giảm số vòng huấn luyện toàn cầu)</a:t>
                </a:r>
              </a:p>
              <a:p>
                <a:pPr marL="0" indent="0">
                  <a:buNone/>
                </a:pPr>
                <a:r>
                  <a:rPr lang="en-US" sz="2000"/>
                  <a:t>Bước 1: Thực hiện phân cụm giống thuật toán gốc</a:t>
                </a:r>
              </a:p>
              <a:p>
                <a:pPr marL="0" indent="0">
                  <a:buNone/>
                </a:pPr>
                <a:r>
                  <a:rPr lang="en-US" sz="2000"/>
                  <a:t>Bước 2: Thực hiện tính toán các local epoch dựa trên thời gian huấn luyện của client có thời gian huấn luyện lâu nhất. Giả sử ở vòng lặp t chọn ra x client cho việc huấn luyện trong k cụm, ta có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oMath>
                </a14:m>
                <a:r>
                  <a:rPr lang="en-US" sz="2000"/>
                  <a:t> lần lượt là thời gian tính toán và truyền thông lớn nhất trong các máy được chọn ở client i. Khi đó số local epoch cho các client ở cụm I được tính như sau:</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𝐸</m:t>
                          </m:r>
                        </m:e>
                        <m:sub>
                          <m:r>
                            <a:rPr lang="en-US" sz="2200" i="1">
                              <a:latin typeface="Cambria Math" panose="02040503050406030204" pitchFamily="18" charset="0"/>
                            </a:rPr>
                            <m:t>𝑖</m:t>
                          </m:r>
                        </m:sub>
                      </m:sSub>
                      <m:r>
                        <a:rPr lang="en-US" sz="2200" i="1" kern="1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2200"/>
                        <m:t>⌊</m:t>
                      </m:r>
                      <m:f>
                        <m:fPr>
                          <m:ctrlPr>
                            <a:rPr lang="en-US" sz="2200" i="1" kern="100">
                              <a:latin typeface="Cambria Math" panose="02040503050406030204" pitchFamily="18" charset="0"/>
                              <a:ea typeface="Calibri" panose="020F0502020204030204" pitchFamily="34" charset="0"/>
                              <a:cs typeface="Times New Roman" panose="02020603050405020304" pitchFamily="18" charset="0"/>
                            </a:rPr>
                          </m:ctrlPr>
                        </m:fPr>
                        <m:num>
                          <m:r>
                            <a:rPr lang="en-US" sz="2200" i="1" kern="100">
                              <a:latin typeface="Cambria Math" panose="02040503050406030204" pitchFamily="18" charset="0"/>
                              <a:ea typeface="Calibri" panose="020F0502020204030204" pitchFamily="34" charset="0"/>
                              <a:cs typeface="Times New Roman" panose="02020603050405020304" pitchFamily="18" charset="0"/>
                            </a:rPr>
                            <m:t>5 </m:t>
                          </m:r>
                          <m:r>
                            <m:rPr>
                              <m:sty m:val="p"/>
                            </m:rPr>
                            <a:rPr lang="en-US" sz="2200" kern="100">
                              <a:latin typeface="Cambria Math" panose="02040503050406030204" pitchFamily="18" charset="0"/>
                              <a:ea typeface="Calibri" panose="020F0502020204030204" pitchFamily="34" charset="0"/>
                              <a:cs typeface="Times New Roman" panose="02020603050405020304" pitchFamily="18" charset="0"/>
                            </a:rPr>
                            <m:t>max</m:t>
                          </m:r>
                          <m:r>
                            <a:rPr lang="en-US" sz="22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𝑘</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𝑇</m:t>
                              </m:r>
                            </m:e>
                            <m:sub>
                              <m:r>
                                <a:rPr lang="en-US" sz="2200" i="1">
                                  <a:latin typeface="Cambria Math" panose="02040503050406030204" pitchFamily="18" charset="0"/>
                                </a:rPr>
                                <m:t>𝑖</m:t>
                              </m:r>
                            </m:sub>
                          </m:sSub>
                        </m:den>
                      </m:f>
                      <m:r>
                        <m:rPr>
                          <m:nor/>
                        </m:rPr>
                        <a:rPr lang="en-US" sz="2200"/>
                        <m:t>⌋</m:t>
                      </m:r>
                    </m:oMath>
                  </m:oMathPara>
                </a14:m>
                <a:endParaRPr lang="en-US" sz="2200"/>
              </a:p>
              <a:p>
                <a:pPr marL="0" indent="0">
                  <a:buNone/>
                </a:pPr>
                <a:endParaRPr lang="en-US" sz="2200"/>
              </a:p>
              <a:p>
                <a:pPr marL="0" indent="0">
                  <a:buNone/>
                </a:pPr>
                <a:r>
                  <a:rPr lang="en-US" sz="2400"/>
                  <a:t>Nhận xét:</a:t>
                </a:r>
              </a:p>
              <a:p>
                <a:pPr marL="0" indent="0">
                  <a:buNone/>
                </a:pPr>
                <a:r>
                  <a:rPr lang="en-US" sz="2000"/>
                  <a:t>- Thời gian huấn luyện sẽ lâu tuy nhiên sẽ giảm thiểu được thời gian các máy phải chờ nhau trong 1 vòng huấn luyện</a:t>
                </a:r>
              </a:p>
              <a:p>
                <a:pPr marL="0" indent="0">
                  <a:buNone/>
                </a:pPr>
                <a:r>
                  <a:rPr lang="en-US" sz="2000"/>
                  <a:t>- Do trong một vòng huấn luyện có những client có thể thực hiện nhiều epoch hơn nên tốc độ hội tụ có thể giảm xuống -&gt; giảm số vòng huấn luyện toàn cầu</a:t>
                </a:r>
              </a:p>
            </p:txBody>
          </p:sp>
        </mc:Choice>
        <mc:Fallback xmlns="">
          <p:sp>
            <p:nvSpPr>
              <p:cNvPr id="3" name="Content Placeholder 2">
                <a:extLst>
                  <a:ext uri="{FF2B5EF4-FFF2-40B4-BE49-F238E27FC236}">
                    <a16:creationId xmlns:a16="http://schemas.microsoft.com/office/drawing/2014/main" id="{FC58BC58-84A5-774C-395B-4BD6E076E9B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3501" r="-870" b="-420"/>
                </a:stretch>
              </a:blipFill>
            </p:spPr>
            <p:txBody>
              <a:bodyPr/>
              <a:lstStyle/>
              <a:p>
                <a:r>
                  <a:rPr lang="en-US">
                    <a:noFill/>
                  </a:rPr>
                  <a:t> </a:t>
                </a:r>
              </a:p>
            </p:txBody>
          </p:sp>
        </mc:Fallback>
      </mc:AlternateContent>
    </p:spTree>
    <p:extLst>
      <p:ext uri="{BB962C8B-B14F-4D97-AF65-F5344CB8AC3E}">
        <p14:creationId xmlns:p14="http://schemas.microsoft.com/office/powerpoint/2010/main" val="147148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44E6-9868-CFE0-8CC6-6725B595A81F}"/>
              </a:ext>
            </a:extLst>
          </p:cNvPr>
          <p:cNvSpPr>
            <a:spLocks noGrp="1"/>
          </p:cNvSpPr>
          <p:nvPr>
            <p:ph type="title"/>
          </p:nvPr>
        </p:nvSpPr>
        <p:spPr/>
        <p:txBody>
          <a:bodyPr/>
          <a:lstStyle/>
          <a:p>
            <a:r>
              <a:rPr lang="en-US"/>
              <a:t>Multi Clustered Federated Learning</a:t>
            </a:r>
          </a:p>
        </p:txBody>
      </p:sp>
      <p:sp>
        <p:nvSpPr>
          <p:cNvPr id="3" name="Content Placeholder 2">
            <a:extLst>
              <a:ext uri="{FF2B5EF4-FFF2-40B4-BE49-F238E27FC236}">
                <a16:creationId xmlns:a16="http://schemas.microsoft.com/office/drawing/2014/main" id="{E5948D9F-CC45-6F92-0B3D-40E1FB819128}"/>
              </a:ext>
            </a:extLst>
          </p:cNvPr>
          <p:cNvSpPr>
            <a:spLocks noGrp="1"/>
          </p:cNvSpPr>
          <p:nvPr>
            <p:ph idx="1"/>
          </p:nvPr>
        </p:nvSpPr>
        <p:spPr/>
        <p:txBody>
          <a:bodyPr/>
          <a:lstStyle/>
          <a:p>
            <a:r>
              <a:rPr lang="en-US">
                <a:latin typeface="Calibri (Body)"/>
              </a:rPr>
              <a:t>Mục đích: Giải quyết 2 vấn đề là hiệu ứng Straggler và dữ liệu non-IID</a:t>
            </a:r>
          </a:p>
          <a:p>
            <a:pPr lvl="1"/>
            <a:r>
              <a:rPr lang="en-US" sz="2600">
                <a:latin typeface="Calibri (Body)"/>
              </a:rPr>
              <a:t>Straggler effect: sự không đồng nhất về tài nguyên của các client dẫn đến sự không đồng nhất về thời gian tính toán cũng như truyền thông.</a:t>
            </a:r>
          </a:p>
          <a:p>
            <a:pPr lvl="1"/>
            <a:r>
              <a:rPr lang="en-US" sz="2600">
                <a:latin typeface="Calibri (Body)"/>
              </a:rPr>
              <a:t>Non-IID dataset: sự khác nhau về phân phối dữ liệu giữa các client làm giảm độ chính xác và thời gian hội tụ</a:t>
            </a:r>
          </a:p>
          <a:p>
            <a:pPr>
              <a:buFont typeface="Wingdings" panose="05000000000000000000" pitchFamily="2" charset="2"/>
              <a:buChar char="è"/>
            </a:pPr>
            <a:r>
              <a:rPr lang="en-US">
                <a:solidFill>
                  <a:srgbClr val="000000"/>
                </a:solidFill>
                <a:latin typeface="Calibri (Body)"/>
                <a:cs typeface="Times New Roman" panose="02020603050405020304" pitchFamily="18" charset="0"/>
              </a:rPr>
              <a:t> G</a:t>
            </a:r>
            <a:r>
              <a:rPr lang="vi-VN" i="0">
                <a:solidFill>
                  <a:srgbClr val="000000"/>
                </a:solidFill>
                <a:effectLst/>
                <a:latin typeface="Calibri (Body)"/>
                <a:cs typeface="Times New Roman" panose="02020603050405020304" pitchFamily="18" charset="0"/>
              </a:rPr>
              <a:t>iảm tối đa thời gian hoàn thành tính toán sao cho vẫn đạt được độ chính xác</a:t>
            </a:r>
            <a:r>
              <a:rPr lang="en-US" i="0">
                <a:solidFill>
                  <a:srgbClr val="000000"/>
                </a:solidFill>
                <a:effectLst/>
                <a:latin typeface="Calibri (Body)"/>
                <a:cs typeface="Times New Roman" panose="02020603050405020304" pitchFamily="18" charset="0"/>
              </a:rPr>
              <a:t> cho trước</a:t>
            </a:r>
          </a:p>
          <a:p>
            <a:pPr marL="0" indent="0">
              <a:buNone/>
            </a:pPr>
            <a:endParaRPr lang="en-US">
              <a:latin typeface="Calibri (Body)"/>
            </a:endParaRPr>
          </a:p>
          <a:p>
            <a:pPr lvl="1"/>
            <a:endParaRPr lang="en-US"/>
          </a:p>
          <a:p>
            <a:pPr lvl="1"/>
            <a:endParaRPr lang="en-US"/>
          </a:p>
          <a:p>
            <a:pPr lvl="1"/>
            <a:endParaRPr lang="en-US"/>
          </a:p>
        </p:txBody>
      </p:sp>
    </p:spTree>
    <p:extLst>
      <p:ext uri="{BB962C8B-B14F-4D97-AF65-F5344CB8AC3E}">
        <p14:creationId xmlns:p14="http://schemas.microsoft.com/office/powerpoint/2010/main" val="548291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Thuật toán đề xuất 3</a:t>
            </a:r>
          </a:p>
        </p:txBody>
      </p:sp>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690688"/>
            <a:ext cx="10515600" cy="4351338"/>
          </a:xfrm>
        </p:spPr>
        <p:txBody>
          <a:bodyPr>
            <a:normAutofit/>
          </a:bodyPr>
          <a:lstStyle/>
          <a:p>
            <a:pPr marL="0" indent="0">
              <a:buNone/>
            </a:pPr>
            <a:r>
              <a:rPr lang="en-US"/>
              <a:t>Thực hiện phân cụm kết hợp giữa mức độ non-iid và thời gian huấn luyện</a:t>
            </a:r>
            <a:endParaRPr lang="en-US" sz="2200"/>
          </a:p>
        </p:txBody>
      </p:sp>
    </p:spTree>
    <p:extLst>
      <p:ext uri="{BB962C8B-B14F-4D97-AF65-F5344CB8AC3E}">
        <p14:creationId xmlns:p14="http://schemas.microsoft.com/office/powerpoint/2010/main" val="409778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pic>
        <p:nvPicPr>
          <p:cNvPr id="4" name="Content Placeholder 3">
            <a:extLst>
              <a:ext uri="{FF2B5EF4-FFF2-40B4-BE49-F238E27FC236}">
                <a16:creationId xmlns:a16="http://schemas.microsoft.com/office/drawing/2014/main" id="{031E7B69-4B50-56B7-D253-0EB22DF28C36}"/>
              </a:ext>
            </a:extLst>
          </p:cNvPr>
          <p:cNvPicPr>
            <a:picLocks noGrp="1" noChangeAspect="1"/>
          </p:cNvPicPr>
          <p:nvPr>
            <p:ph idx="1"/>
          </p:nvPr>
        </p:nvPicPr>
        <p:blipFill>
          <a:blip r:embed="rId2"/>
          <a:stretch>
            <a:fillRect/>
          </a:stretch>
        </p:blipFill>
        <p:spPr>
          <a:xfrm>
            <a:off x="6466937" y="1690688"/>
            <a:ext cx="5221604" cy="4351338"/>
          </a:xfrm>
          <a:prstGeom prst="rect">
            <a:avLst/>
          </a:prstGeom>
        </p:spPr>
      </p:pic>
      <p:sp>
        <p:nvSpPr>
          <p:cNvPr id="6" name="TextBox 5">
            <a:extLst>
              <a:ext uri="{FF2B5EF4-FFF2-40B4-BE49-F238E27FC236}">
                <a16:creationId xmlns:a16="http://schemas.microsoft.com/office/drawing/2014/main" id="{3260A216-ADE1-DA35-C043-D88F4C68355C}"/>
              </a:ext>
            </a:extLst>
          </p:cNvPr>
          <p:cNvSpPr txBox="1"/>
          <p:nvPr/>
        </p:nvSpPr>
        <p:spPr>
          <a:xfrm>
            <a:off x="917589" y="1690688"/>
            <a:ext cx="5221604" cy="1323439"/>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Tree>
    <p:extLst>
      <p:ext uri="{BB962C8B-B14F-4D97-AF65-F5344CB8AC3E}">
        <p14:creationId xmlns:p14="http://schemas.microsoft.com/office/powerpoint/2010/main" val="396125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pic>
        <p:nvPicPr>
          <p:cNvPr id="4" name="Content Placeholder 3">
            <a:extLst>
              <a:ext uri="{FF2B5EF4-FFF2-40B4-BE49-F238E27FC236}">
                <a16:creationId xmlns:a16="http://schemas.microsoft.com/office/drawing/2014/main" id="{031E7B69-4B50-56B7-D253-0EB22DF28C36}"/>
              </a:ext>
            </a:extLst>
          </p:cNvPr>
          <p:cNvPicPr>
            <a:picLocks noGrp="1" noChangeAspect="1"/>
          </p:cNvPicPr>
          <p:nvPr>
            <p:ph idx="1"/>
          </p:nvPr>
        </p:nvPicPr>
        <p:blipFill>
          <a:blip r:embed="rId2"/>
          <a:stretch>
            <a:fillRect/>
          </a:stretch>
        </p:blipFill>
        <p:spPr>
          <a:xfrm>
            <a:off x="6466937" y="1690688"/>
            <a:ext cx="5221604" cy="4351338"/>
          </a:xfrm>
          <a:prstGeom prst="rect">
            <a:avLst/>
          </a:prstGeom>
        </p:spPr>
      </p:pic>
      <p:sp>
        <p:nvSpPr>
          <p:cNvPr id="6" name="TextBox 5">
            <a:extLst>
              <a:ext uri="{FF2B5EF4-FFF2-40B4-BE49-F238E27FC236}">
                <a16:creationId xmlns:a16="http://schemas.microsoft.com/office/drawing/2014/main" id="{3260A216-ADE1-DA35-C043-D88F4C68355C}"/>
              </a:ext>
            </a:extLst>
          </p:cNvPr>
          <p:cNvSpPr txBox="1"/>
          <p:nvPr/>
        </p:nvSpPr>
        <p:spPr>
          <a:xfrm>
            <a:off x="917589" y="1690688"/>
            <a:ext cx="5221604" cy="1323439"/>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Tree>
    <p:extLst>
      <p:ext uri="{BB962C8B-B14F-4D97-AF65-F5344CB8AC3E}">
        <p14:creationId xmlns:p14="http://schemas.microsoft.com/office/powerpoint/2010/main" val="129815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extLst>
              <p:ext uri="{D42A27DB-BD31-4B8C-83A1-F6EECF244321}">
                <p14:modId xmlns:p14="http://schemas.microsoft.com/office/powerpoint/2010/main" val="2470003475"/>
              </p:ext>
            </p:extLst>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extLst>
              <p:ext uri="{D42A27DB-BD31-4B8C-83A1-F6EECF244321}">
                <p14:modId xmlns:p14="http://schemas.microsoft.com/office/powerpoint/2010/main" val="1940088284"/>
              </p:ext>
            </p:extLst>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047039" y="4101458"/>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131075" y="5024901"/>
            <a:ext cx="2143424" cy="257211"/>
          </a:xfrm>
          <a:prstGeom prst="rect">
            <a:avLst/>
          </a:prstGeom>
        </p:spPr>
      </p:pic>
      <p:sp>
        <p:nvSpPr>
          <p:cNvPr id="25" name="Arrow: Right 24">
            <a:extLst>
              <a:ext uri="{FF2B5EF4-FFF2-40B4-BE49-F238E27FC236}">
                <a16:creationId xmlns:a16="http://schemas.microsoft.com/office/drawing/2014/main" id="{5DF739A8-5D25-7D8C-178D-1D906C07DDF5}"/>
              </a:ext>
            </a:extLst>
          </p:cNvPr>
          <p:cNvSpPr/>
          <p:nvPr/>
        </p:nvSpPr>
        <p:spPr>
          <a:xfrm>
            <a:off x="9581630" y="4771661"/>
            <a:ext cx="403493"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ABCC0A-E170-C506-57F0-60B27D07D0F3}"/>
              </a:ext>
            </a:extLst>
          </p:cNvPr>
          <p:cNvSpPr txBox="1"/>
          <p:nvPr/>
        </p:nvSpPr>
        <p:spPr>
          <a:xfrm>
            <a:off x="10105291" y="4593392"/>
            <a:ext cx="1540850" cy="646331"/>
          </a:xfrm>
          <a:prstGeom prst="rect">
            <a:avLst/>
          </a:prstGeom>
          <a:noFill/>
        </p:spPr>
        <p:txBody>
          <a:bodyPr wrap="square" rtlCol="0">
            <a:spAutoFit/>
          </a:bodyPr>
          <a:lstStyle/>
          <a:p>
            <a:r>
              <a:rPr lang="en-US"/>
              <a:t>- Chưa có cách đo giả lập</a:t>
            </a:r>
          </a:p>
        </p:txBody>
      </p:sp>
    </p:spTree>
    <p:extLst>
      <p:ext uri="{BB962C8B-B14F-4D97-AF65-F5344CB8AC3E}">
        <p14:creationId xmlns:p14="http://schemas.microsoft.com/office/powerpoint/2010/main" val="71834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443854" y="4128397"/>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131075" y="5024901"/>
            <a:ext cx="2143424" cy="257211"/>
          </a:xfrm>
          <a:prstGeom prst="rect">
            <a:avLst/>
          </a:prstGeom>
        </p:spPr>
      </p:pic>
      <p:sp>
        <p:nvSpPr>
          <p:cNvPr id="25" name="Arrow: Right 24">
            <a:extLst>
              <a:ext uri="{FF2B5EF4-FFF2-40B4-BE49-F238E27FC236}">
                <a16:creationId xmlns:a16="http://schemas.microsoft.com/office/drawing/2014/main" id="{5DF739A8-5D25-7D8C-178D-1D906C07DDF5}"/>
              </a:ext>
            </a:extLst>
          </p:cNvPr>
          <p:cNvSpPr/>
          <p:nvPr/>
        </p:nvSpPr>
        <p:spPr>
          <a:xfrm>
            <a:off x="9581630" y="4771661"/>
            <a:ext cx="403493"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ABCC0A-E170-C506-57F0-60B27D07D0F3}"/>
              </a:ext>
            </a:extLst>
          </p:cNvPr>
          <p:cNvSpPr txBox="1"/>
          <p:nvPr/>
        </p:nvSpPr>
        <p:spPr>
          <a:xfrm>
            <a:off x="10105291" y="4593392"/>
            <a:ext cx="1540850" cy="646331"/>
          </a:xfrm>
          <a:prstGeom prst="rect">
            <a:avLst/>
          </a:prstGeom>
          <a:noFill/>
        </p:spPr>
        <p:txBody>
          <a:bodyPr wrap="square" rtlCol="0">
            <a:spAutoFit/>
          </a:bodyPr>
          <a:lstStyle/>
          <a:p>
            <a:r>
              <a:rPr lang="en-US"/>
              <a:t>- Chưa có cách đo giả lập</a:t>
            </a:r>
          </a:p>
        </p:txBody>
      </p:sp>
    </p:spTree>
    <p:extLst>
      <p:ext uri="{BB962C8B-B14F-4D97-AF65-F5344CB8AC3E}">
        <p14:creationId xmlns:p14="http://schemas.microsoft.com/office/powerpoint/2010/main" val="416865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5171FABC-01FE-3AB3-7CCE-0EA97DC2F6C8}"/>
              </a:ext>
            </a:extLst>
          </p:cNvPr>
          <p:cNvSpPr txBox="1"/>
          <p:nvPr/>
        </p:nvSpPr>
        <p:spPr>
          <a:xfrm>
            <a:off x="838200" y="1416929"/>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FFCDF-85F3-C55C-622B-26566CF17A3F}"/>
              </a:ext>
            </a:extLst>
          </p:cNvPr>
          <p:cNvSpPr txBox="1"/>
          <p:nvPr/>
        </p:nvSpPr>
        <p:spPr>
          <a:xfrm>
            <a:off x="838201" y="1909371"/>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5" name="Picture 4">
            <a:extLst>
              <a:ext uri="{FF2B5EF4-FFF2-40B4-BE49-F238E27FC236}">
                <a16:creationId xmlns:a16="http://schemas.microsoft.com/office/drawing/2014/main" id="{F5C5EC44-0156-81A2-CF4D-5D80976B0180}"/>
              </a:ext>
            </a:extLst>
          </p:cNvPr>
          <p:cNvPicPr>
            <a:picLocks noChangeAspect="1"/>
          </p:cNvPicPr>
          <p:nvPr/>
        </p:nvPicPr>
        <p:blipFill>
          <a:blip r:embed="rId2"/>
          <a:stretch>
            <a:fillRect/>
          </a:stretch>
        </p:blipFill>
        <p:spPr>
          <a:xfrm>
            <a:off x="4611109" y="1510935"/>
            <a:ext cx="5490727" cy="4859522"/>
          </a:xfrm>
          <a:prstGeom prst="rect">
            <a:avLst/>
          </a:prstGeom>
        </p:spPr>
      </p:pic>
    </p:spTree>
    <p:extLst>
      <p:ext uri="{BB962C8B-B14F-4D97-AF65-F5344CB8AC3E}">
        <p14:creationId xmlns:p14="http://schemas.microsoft.com/office/powerpoint/2010/main" val="234432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5171FABC-01FE-3AB3-7CCE-0EA97DC2F6C8}"/>
              </a:ext>
            </a:extLst>
          </p:cNvPr>
          <p:cNvSpPr txBox="1"/>
          <p:nvPr/>
        </p:nvSpPr>
        <p:spPr>
          <a:xfrm>
            <a:off x="838200" y="1416929"/>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FFCDF-85F3-C55C-622B-26566CF17A3F}"/>
              </a:ext>
            </a:extLst>
          </p:cNvPr>
          <p:cNvSpPr txBox="1"/>
          <p:nvPr/>
        </p:nvSpPr>
        <p:spPr>
          <a:xfrm>
            <a:off x="838201" y="1909371"/>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5" name="Picture 4">
            <a:extLst>
              <a:ext uri="{FF2B5EF4-FFF2-40B4-BE49-F238E27FC236}">
                <a16:creationId xmlns:a16="http://schemas.microsoft.com/office/drawing/2014/main" id="{F5C5EC44-0156-81A2-CF4D-5D80976B0180}"/>
              </a:ext>
            </a:extLst>
          </p:cNvPr>
          <p:cNvPicPr>
            <a:picLocks noChangeAspect="1"/>
          </p:cNvPicPr>
          <p:nvPr/>
        </p:nvPicPr>
        <p:blipFill>
          <a:blip r:embed="rId2"/>
          <a:stretch>
            <a:fillRect/>
          </a:stretch>
        </p:blipFill>
        <p:spPr>
          <a:xfrm>
            <a:off x="4611109" y="1510935"/>
            <a:ext cx="5490727" cy="4859522"/>
          </a:xfrm>
          <a:prstGeom prst="rect">
            <a:avLst/>
          </a:prstGeom>
        </p:spPr>
      </p:pic>
    </p:spTree>
    <p:extLst>
      <p:ext uri="{BB962C8B-B14F-4D97-AF65-F5344CB8AC3E}">
        <p14:creationId xmlns:p14="http://schemas.microsoft.com/office/powerpoint/2010/main" val="106135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6" name="TextBox 5">
            <a:extLst>
              <a:ext uri="{FF2B5EF4-FFF2-40B4-BE49-F238E27FC236}">
                <a16:creationId xmlns:a16="http://schemas.microsoft.com/office/drawing/2014/main" id="{AD5023BD-0B71-A9D2-5D82-E190092A42DE}"/>
              </a:ext>
            </a:extLst>
          </p:cNvPr>
          <p:cNvSpPr txBox="1"/>
          <p:nvPr/>
        </p:nvSpPr>
        <p:spPr>
          <a:xfrm>
            <a:off x="838200" y="1416928"/>
            <a:ext cx="8987590" cy="298543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r>
              <a:rPr lang="en-US" sz="2000">
                <a:latin typeface="Times New Roman" panose="02020603050405020304" pitchFamily="18" charset="0"/>
                <a:cs typeface="Times New Roman" panose="02020603050405020304" pitchFamily="18" charset="0"/>
              </a:rPr>
              <a:t>Ở giai đoạn này máy chủ cần thực hiện việc chọn các máy sẽ tham gia vào quá trình huấn luyện ở vòng lặp toàn cầu thứ i</a:t>
            </a:r>
          </a:p>
          <a:p>
            <a:endParaRPr lang="en-US" sz="2000">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Giống ở Pre Clustering stage, ở giai đoạn này chúng ta cũng cần tính toán thời gian truyền thông từ cluster head lên máy chủ server</a:t>
            </a:r>
          </a:p>
          <a:p>
            <a:endParaRPr lang="en-US" sz="2000">
              <a:latin typeface="Times New Roman" panose="02020603050405020304" pitchFamily="18" charset="0"/>
              <a:cs typeface="Times New Roman" panose="02020603050405020304" pitchFamily="18" charset="0"/>
            </a:endParaRPr>
          </a:p>
          <a:p>
            <a:pPr lvl="6"/>
            <a:r>
              <a:rPr lang="en-US" sz="2000">
                <a:latin typeface="Times New Roman" panose="02020603050405020304" pitchFamily="18" charset="0"/>
                <a:cs typeface="Times New Roman" panose="02020603050405020304" pitchFamily="18" charset="0"/>
              </a:rPr>
              <a:t>               </a:t>
            </a:r>
            <a:endParaRPr lang="vi-VN" sz="2000">
              <a:effectLst/>
              <a:latin typeface="Times New Roman" panose="02020603050405020304" pitchFamily="18" charset="0"/>
              <a:cs typeface="Times New Roman" panose="02020603050405020304" pitchFamily="18" charset="0"/>
            </a:endParaRPr>
          </a:p>
          <a:p>
            <a:pPr algn="l" rtl="0"/>
            <a:r>
              <a:rPr lang="en-US" sz="2000">
                <a:effectLst/>
                <a:latin typeface="Times New Roman" panose="02020603050405020304" pitchFamily="18" charset="0"/>
                <a:cs typeface="Times New Roman" panose="02020603050405020304" pitchFamily="18" charset="0"/>
              </a:rPr>
              <a:t>Khi đó thời gian của giai đoạn này sẽ là Tc:</a:t>
            </a:r>
          </a:p>
        </p:txBody>
      </p:sp>
      <p:pic>
        <p:nvPicPr>
          <p:cNvPr id="7" name="Picture 6">
            <a:extLst>
              <a:ext uri="{FF2B5EF4-FFF2-40B4-BE49-F238E27FC236}">
                <a16:creationId xmlns:a16="http://schemas.microsoft.com/office/drawing/2014/main" id="{A12CF979-7C7E-3B86-1635-A192CC89DDD4}"/>
              </a:ext>
            </a:extLst>
          </p:cNvPr>
          <p:cNvPicPr>
            <a:picLocks noChangeAspect="1"/>
          </p:cNvPicPr>
          <p:nvPr/>
        </p:nvPicPr>
        <p:blipFill rotWithShape="1">
          <a:blip r:embed="rId2"/>
          <a:srcRect b="6370"/>
          <a:stretch/>
        </p:blipFill>
        <p:spPr>
          <a:xfrm>
            <a:off x="3763067" y="3444087"/>
            <a:ext cx="1430976" cy="469366"/>
          </a:xfrm>
          <a:prstGeom prst="rect">
            <a:avLst/>
          </a:prstGeom>
        </p:spPr>
      </p:pic>
      <p:pic>
        <p:nvPicPr>
          <p:cNvPr id="8" name="Picture 7">
            <a:extLst>
              <a:ext uri="{FF2B5EF4-FFF2-40B4-BE49-F238E27FC236}">
                <a16:creationId xmlns:a16="http://schemas.microsoft.com/office/drawing/2014/main" id="{6C99A7C1-6C6F-8899-F560-912F74800EDF}"/>
              </a:ext>
            </a:extLst>
          </p:cNvPr>
          <p:cNvPicPr>
            <a:picLocks noChangeAspect="1"/>
          </p:cNvPicPr>
          <p:nvPr/>
        </p:nvPicPr>
        <p:blipFill>
          <a:blip r:embed="rId3"/>
          <a:stretch>
            <a:fillRect/>
          </a:stretch>
        </p:blipFill>
        <p:spPr>
          <a:xfrm>
            <a:off x="3061082" y="4307277"/>
            <a:ext cx="4541826" cy="723591"/>
          </a:xfrm>
          <a:prstGeom prst="rect">
            <a:avLst/>
          </a:prstGeom>
        </p:spPr>
      </p:pic>
    </p:spTree>
    <p:extLst>
      <p:ext uri="{BB962C8B-B14F-4D97-AF65-F5344CB8AC3E}">
        <p14:creationId xmlns:p14="http://schemas.microsoft.com/office/powerpoint/2010/main" val="363648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1657</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(Body)</vt:lpstr>
      <vt:lpstr>Calibri Light</vt:lpstr>
      <vt:lpstr>Cambria Math</vt:lpstr>
      <vt:lpstr>NimbusRomNo9L-Regu</vt:lpstr>
      <vt:lpstr>Söhne</vt:lpstr>
      <vt:lpstr>Symbol</vt:lpstr>
      <vt:lpstr>Times New Roman</vt:lpstr>
      <vt:lpstr>Wingdings</vt:lpstr>
      <vt:lpstr>Office Theme</vt:lpstr>
      <vt:lpstr>Báo cáo Federated Learning </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Federated Impurity</vt:lpstr>
      <vt:lpstr>Federated Impurity</vt:lpstr>
      <vt:lpstr>Federated Impurity</vt:lpstr>
      <vt:lpstr>Federated Impurity</vt:lpstr>
      <vt:lpstr>Thuật toán đề xuất 1</vt:lpstr>
      <vt:lpstr>Thuật toán đề xuất 2</vt:lpstr>
      <vt:lpstr>Thuật toán đề xuất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Federated Learning </dc:title>
  <dc:creator>hieu nguyen</dc:creator>
  <cp:lastModifiedBy>hieu nguyen</cp:lastModifiedBy>
  <cp:revision>7</cp:revision>
  <dcterms:created xsi:type="dcterms:W3CDTF">2023-12-23T17:43:17Z</dcterms:created>
  <dcterms:modified xsi:type="dcterms:W3CDTF">2023-12-28T14:23:22Z</dcterms:modified>
</cp:coreProperties>
</file>