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8"/>
  </p:notesMasterIdLst>
  <p:handoutMasterIdLst>
    <p:handoutMasterId r:id="rId9"/>
  </p:handoutMasterIdLst>
  <p:sldIdLst>
    <p:sldId id="301" r:id="rId2"/>
    <p:sldId id="562" r:id="rId3"/>
    <p:sldId id="568" r:id="rId4"/>
    <p:sldId id="547" r:id="rId5"/>
    <p:sldId id="591" r:id="rId6"/>
    <p:sldId id="352" r:id="rId7"/>
  </p:sldIdLst>
  <p:sldSz cx="12192000" cy="6858000"/>
  <p:notesSz cx="6400800" cy="11731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78D2F7"/>
    <a:srgbClr val="00CC99"/>
    <a:srgbClr val="272172"/>
    <a:srgbClr val="333399"/>
    <a:srgbClr val="FEBF0F"/>
    <a:srgbClr val="CECEEF"/>
    <a:srgbClr val="F11C24"/>
    <a:srgbClr val="93CC42"/>
    <a:srgbClr val="EFE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2875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89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773442" cy="587764"/>
          </a:xfrm>
          <a:prstGeom prst="rect">
            <a:avLst/>
          </a:prstGeom>
        </p:spPr>
        <p:txBody>
          <a:bodyPr vert="horz" lIns="98006" tIns="49003" rIns="98006" bIns="4900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928" y="3"/>
            <a:ext cx="2773442" cy="587764"/>
          </a:xfrm>
          <a:prstGeom prst="rect">
            <a:avLst/>
          </a:prstGeom>
        </p:spPr>
        <p:txBody>
          <a:bodyPr vert="horz" lIns="98006" tIns="49003" rIns="98006" bIns="49003" rtlCol="0"/>
          <a:lstStyle>
            <a:lvl1pPr algn="r">
              <a:defRPr sz="1300"/>
            </a:lvl1pPr>
          </a:lstStyle>
          <a:p>
            <a:fld id="{4DB00874-1960-40B5-927A-264BD8676B3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143862"/>
            <a:ext cx="2773442" cy="587764"/>
          </a:xfrm>
          <a:prstGeom prst="rect">
            <a:avLst/>
          </a:prstGeom>
        </p:spPr>
        <p:txBody>
          <a:bodyPr vert="horz" lIns="98006" tIns="49003" rIns="98006" bIns="4900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928" y="11143862"/>
            <a:ext cx="2773442" cy="587764"/>
          </a:xfrm>
          <a:prstGeom prst="rect">
            <a:avLst/>
          </a:prstGeom>
        </p:spPr>
        <p:txBody>
          <a:bodyPr vert="horz" lIns="98006" tIns="49003" rIns="98006" bIns="49003" rtlCol="0" anchor="b"/>
          <a:lstStyle>
            <a:lvl1pPr algn="r">
              <a:defRPr sz="1300"/>
            </a:lvl1pPr>
          </a:lstStyle>
          <a:p>
            <a:fld id="{26F7CF7A-57C1-449A-BA8A-F0CA694A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27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588619"/>
          </a:xfrm>
          <a:prstGeom prst="rect">
            <a:avLst/>
          </a:prstGeom>
        </p:spPr>
        <p:txBody>
          <a:bodyPr vert="horz" lIns="106190" tIns="53095" rIns="106190" bIns="53095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40" y="1"/>
            <a:ext cx="2773680" cy="588619"/>
          </a:xfrm>
          <a:prstGeom prst="rect">
            <a:avLst/>
          </a:prstGeom>
        </p:spPr>
        <p:txBody>
          <a:bodyPr vert="horz" lIns="106190" tIns="53095" rIns="106190" bIns="53095" rtlCol="0"/>
          <a:lstStyle>
            <a:lvl1pPr algn="r">
              <a:defRPr sz="1500"/>
            </a:lvl1pPr>
          </a:lstStyle>
          <a:p>
            <a:fld id="{8837A8CC-28C5-45F0-A75B-8BC2086546E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5913" y="1466850"/>
            <a:ext cx="7035801" cy="3957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190" tIns="53095" rIns="106190" bIns="530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1" y="5645845"/>
            <a:ext cx="5120640" cy="4619327"/>
          </a:xfrm>
          <a:prstGeom prst="rect">
            <a:avLst/>
          </a:prstGeom>
        </p:spPr>
        <p:txBody>
          <a:bodyPr vert="horz" lIns="106190" tIns="53095" rIns="106190" bIns="5309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3010"/>
            <a:ext cx="2773680" cy="588617"/>
          </a:xfrm>
          <a:prstGeom prst="rect">
            <a:avLst/>
          </a:prstGeom>
        </p:spPr>
        <p:txBody>
          <a:bodyPr vert="horz" lIns="106190" tIns="53095" rIns="106190" bIns="53095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40" y="11143010"/>
            <a:ext cx="2773680" cy="588617"/>
          </a:xfrm>
          <a:prstGeom prst="rect">
            <a:avLst/>
          </a:prstGeom>
        </p:spPr>
        <p:txBody>
          <a:bodyPr vert="horz" lIns="106190" tIns="53095" rIns="106190" bIns="53095" rtlCol="0" anchor="b"/>
          <a:lstStyle>
            <a:lvl1pPr algn="r">
              <a:defRPr sz="1500"/>
            </a:lvl1pPr>
          </a:lstStyle>
          <a:p>
            <a:fld id="{DBBA7472-9756-44A8-AD21-DB744F3B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7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A7472-9756-44A8-AD21-DB744F3BD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A7472-9756-44A8-AD21-DB744F3BD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A7472-9756-44A8-AD21-DB744F3BD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36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543" y="0"/>
            <a:ext cx="7776673" cy="12573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95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7543" y="0"/>
            <a:ext cx="7776673" cy="12573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2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742950" indent="-285750"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47543" y="0"/>
            <a:ext cx="7776673" cy="12573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29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493"/>
            <a:ext cx="5181600" cy="46074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493"/>
            <a:ext cx="5181600" cy="46074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47543" y="0"/>
            <a:ext cx="7776673" cy="12573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86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42197"/>
            <a:ext cx="10515600" cy="463476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47543" y="0"/>
            <a:ext cx="7776673" cy="12573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28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2721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spc="0" baseline="0" dirty="0">
                <a:solidFill>
                  <a:schemeClr val="bg1"/>
                </a:solidFill>
              </a:rPr>
              <a:t>AUTOMATION &amp; DIGITALIZATION</a:t>
            </a:r>
            <a:endParaRPr lang="en-US" sz="1600" b="1" spc="0" dirty="0">
              <a:solidFill>
                <a:schemeClr val="bg1"/>
              </a:solidFill>
            </a:endParaRPr>
          </a:p>
        </p:txBody>
      </p:sp>
      <p:sp>
        <p:nvSpPr>
          <p:cNvPr id="4" name="cdtRectangle 12 Id7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0" y="0"/>
            <a:ext cx="12192000" cy="1268413"/>
          </a:xfrm>
          <a:prstGeom prst="rect">
            <a:avLst/>
          </a:prstGeom>
          <a:solidFill>
            <a:srgbClr val="CECEEF">
              <a:alpha val="49804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" y="267967"/>
            <a:ext cx="2457396" cy="732478"/>
          </a:xfrm>
          <a:prstGeom prst="rect">
            <a:avLst/>
          </a:prstGeom>
        </p:spPr>
      </p:pic>
      <p:sp>
        <p:nvSpPr>
          <p:cNvPr id="9" name="cdtText Box 133 Id9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2700" y="5810250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endParaRPr lang="en-US" sz="1000" b="1" noProof="0" dirty="0">
              <a:solidFill>
                <a:srgbClr val="879BAA"/>
              </a:solidFill>
            </a:endParaRPr>
          </a:p>
        </p:txBody>
      </p:sp>
      <p:sp>
        <p:nvSpPr>
          <p:cNvPr id="10" name="cdtTextBox 11 Id12"/>
          <p:cNvSpPr txBox="1"/>
          <p:nvPr userDrawn="1">
            <p:custDataLst>
              <p:tags r:id="rId10"/>
            </p:custDataLst>
          </p:nvPr>
        </p:nvSpPr>
        <p:spPr>
          <a:xfrm>
            <a:off x="-246607" y="6612934"/>
            <a:ext cx="1393200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b="1" noProof="0" dirty="0">
                <a:solidFill>
                  <a:schemeClr val="accent5">
                    <a:lumMod val="90000"/>
                  </a:schemeClr>
                </a:solidFill>
              </a:rPr>
              <a:t>Page </a:t>
            </a:r>
            <a:fld id="{91E7552C-A157-4A4F-8E99-698C0325FC94}" type="slidenum">
              <a:rPr lang="de-DE" sz="1000" b="1" noProof="0" smtClean="0">
                <a:solidFill>
                  <a:schemeClr val="accent5">
                    <a:lumMod val="90000"/>
                  </a:schemeClr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b="1" noProof="0" dirty="0">
              <a:solidFill>
                <a:schemeClr val="accent5">
                  <a:lumMod val="90000"/>
                </a:schemeClr>
              </a:solidFill>
            </a:endParaRPr>
          </a:p>
        </p:txBody>
      </p:sp>
      <p:sp>
        <p:nvSpPr>
          <p:cNvPr id="11" name="cdtTextBox 13 Id14"/>
          <p:cNvSpPr txBox="1"/>
          <p:nvPr userDrawn="1">
            <p:custDataLst>
              <p:tags r:id="rId11"/>
            </p:custDataLst>
          </p:nvPr>
        </p:nvSpPr>
        <p:spPr>
          <a:xfrm>
            <a:off x="10304060" y="6572455"/>
            <a:ext cx="2134547" cy="338553"/>
          </a:xfrm>
          <a:prstGeom prst="rect">
            <a:avLst/>
          </a:prstGeom>
          <a:noFill/>
        </p:spPr>
        <p:txBody>
          <a:bodyPr wrap="square" lIns="0" tIns="0" rIns="396000" bIns="115200" rtlCol="0" anchor="ctr">
            <a:noAutofit/>
          </a:bodyPr>
          <a:lstStyle/>
          <a:p>
            <a:pPr algn="r"/>
            <a:r>
              <a:rPr lang="en-US" sz="1000" b="1" noProof="0" dirty="0">
                <a:solidFill>
                  <a:srgbClr val="879BAA"/>
                </a:solidFill>
              </a:rPr>
              <a:t> Copy right @ ESTEC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95" y="177006"/>
            <a:ext cx="18493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9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4" r:id="rId2"/>
    <p:sldLayoutId id="2147483728" r:id="rId3"/>
    <p:sldLayoutId id="2147483717" r:id="rId4"/>
    <p:sldLayoutId id="2147483719" r:id="rId5"/>
    <p:sldLayoutId id="2147483725" r:id="rId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97" t="28068"/>
          <a:stretch/>
        </p:blipFill>
        <p:spPr>
          <a:xfrm>
            <a:off x="0" y="-58994"/>
            <a:ext cx="12192000" cy="691699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1926" y="2279224"/>
            <a:ext cx="10515600" cy="2852737"/>
          </a:xfrm>
        </p:spPr>
        <p:txBody>
          <a:bodyPr anchor="ctr"/>
          <a:lstStyle/>
          <a:p>
            <a:r>
              <a:rPr lang="en-US" sz="4500" b="1" dirty="0">
                <a:solidFill>
                  <a:schemeClr val="bg1"/>
                </a:solidFill>
                <a:latin typeface="Alien Encounters" panose="00000400000000000000" pitchFamily="2" charset="0"/>
              </a:rPr>
              <a:t>AUTOMATION </a:t>
            </a:r>
            <a:r>
              <a:rPr lang="en-US" sz="4500" b="1" dirty="0">
                <a:solidFill>
                  <a:schemeClr val="bg1"/>
                </a:solidFill>
                <a:latin typeface="+mn-lt"/>
              </a:rPr>
              <a:t>&amp;</a:t>
            </a:r>
            <a:r>
              <a:rPr lang="en-US" sz="4500" b="1" dirty="0">
                <a:solidFill>
                  <a:schemeClr val="bg1"/>
                </a:solidFill>
                <a:latin typeface="Alien Encounters" panose="00000400000000000000" pitchFamily="2" charset="0"/>
              </a:rPr>
              <a:t> DIGITALIZATION </a:t>
            </a:r>
            <a:r>
              <a:rPr lang="en-US" dirty="0"/>
              <a:t/>
            </a:r>
            <a:br>
              <a:rPr lang="en-US" dirty="0"/>
            </a:br>
            <a:endParaRPr lang="en-US" sz="4000" b="1" spc="3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65" y="733939"/>
            <a:ext cx="4953010" cy="223418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996221" y="5323686"/>
            <a:ext cx="2833014" cy="914401"/>
            <a:chOff x="7996221" y="5323686"/>
            <a:chExt cx="2833014" cy="91440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334" y="5323687"/>
              <a:ext cx="70690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221" y="5323686"/>
              <a:ext cx="2126113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195560" y="5771676"/>
            <a:ext cx="1736790" cy="560577"/>
            <a:chOff x="7996221" y="5323686"/>
            <a:chExt cx="2833014" cy="914401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334" y="5323687"/>
              <a:ext cx="70690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221" y="5323686"/>
              <a:ext cx="2126113" cy="9144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087790" y="2992877"/>
            <a:ext cx="10061203" cy="15696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 anchor="ctr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smtClean="0">
                <a:solidFill>
                  <a:schemeClr val="bg1"/>
                </a:solidFill>
              </a:rPr>
              <a:t>LINK VÀ TÀI KHOẢN ĐĂNG NHẬP</a:t>
            </a:r>
          </a:p>
          <a:p>
            <a:pPr marL="571500" indent="-571500">
              <a:buFont typeface="+mj-lt"/>
              <a:buAutoNum type="romanUcPeriod"/>
            </a:pPr>
            <a:endParaRPr lang="en-US" sz="320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3200" smtClean="0">
                <a:solidFill>
                  <a:schemeClr val="bg1"/>
                </a:solidFill>
              </a:rPr>
              <a:t>HƯỚNG DẪN KIỂM TRA HỆ THỐNG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2232192" y="-1969"/>
            <a:ext cx="7772401" cy="1270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800" b="1" kern="0" smtClean="0"/>
              <a:t>KIỂM TRA HỆ THỐNG XHQ HẢI PHÒNG</a:t>
            </a:r>
            <a:endParaRPr lang="en-US" sz="2800" b="1" kern="0" dirty="0"/>
          </a:p>
        </p:txBody>
      </p:sp>
    </p:spTree>
    <p:extLst>
      <p:ext uri="{BB962C8B-B14F-4D97-AF65-F5344CB8AC3E}">
        <p14:creationId xmlns:p14="http://schemas.microsoft.com/office/powerpoint/2010/main" val="350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75492" y="1465541"/>
            <a:ext cx="2426306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smtClean="0">
                <a:solidFill>
                  <a:schemeClr val="accent4"/>
                </a:solidFill>
                <a:latin typeface="Times New Roman" pitchFamily="18" charset="0"/>
              </a:rPr>
              <a:t>Thông tin đăng nhập</a:t>
            </a:r>
            <a:endParaRPr kumimoji="0" lang="en-US" sz="2000" b="1" i="1" u="none" strike="noStrike" cap="none" normalizeH="0" baseline="0" smtClean="0">
              <a:ln>
                <a:noFill/>
              </a:ln>
              <a:solidFill>
                <a:schemeClr val="accent4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1506" y="2483481"/>
            <a:ext cx="1540292" cy="369332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smtClean="0">
                <a:solidFill>
                  <a:schemeClr val="bg1"/>
                </a:solidFill>
                <a:latin typeface="Times New Roman" pitchFamily="18" charset="0"/>
              </a:rPr>
              <a:t>Đường Link</a:t>
            </a:r>
            <a:endParaRPr lang="en-US" b="1" i="1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28609" y="3338664"/>
            <a:ext cx="10886930" cy="0"/>
          </a:xfrm>
          <a:prstGeom prst="line">
            <a:avLst/>
          </a:prstGeom>
          <a:solidFill>
            <a:srgbClr val="003399"/>
          </a:solidFill>
          <a:ln w="19050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itle 7"/>
          <p:cNvSpPr txBox="1">
            <a:spLocks/>
          </p:cNvSpPr>
          <p:nvPr/>
        </p:nvSpPr>
        <p:spPr>
          <a:xfrm>
            <a:off x="2232192" y="-1969"/>
            <a:ext cx="7772401" cy="1270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z="2800" b="1" kern="0" smtClean="0"/>
              <a:t>LINK VÀ TÀI KHOẢN ĐĂNG NHẬP</a:t>
            </a:r>
            <a:endParaRPr lang="en-US" sz="2800" b="1" kern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61506" y="3744261"/>
            <a:ext cx="1540291" cy="646331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smtClean="0">
                <a:solidFill>
                  <a:schemeClr val="bg1"/>
                </a:solidFill>
                <a:latin typeface="Times New Roman" pitchFamily="18" charset="0"/>
              </a:rPr>
              <a:t>Tài khoản đăng nhập</a:t>
            </a:r>
            <a:endParaRPr lang="en-US" b="1" i="1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72379" y="2440577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https</a:t>
            </a:r>
            <a:r>
              <a:rPr lang="en-US"/>
              <a:t>://xhq.xmhp.com.vn/indx/sv/#::HAIPHONG/~Main</a:t>
            </a:r>
            <a:endParaRPr lang="en-US" smtClean="0"/>
          </a:p>
        </p:txBody>
      </p:sp>
      <p:sp>
        <p:nvSpPr>
          <p:cNvPr id="30" name="TextBox 29"/>
          <p:cNvSpPr txBox="1"/>
          <p:nvPr/>
        </p:nvSpPr>
        <p:spPr>
          <a:xfrm>
            <a:off x="4100660" y="3557195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 </a:t>
            </a:r>
            <a:r>
              <a:rPr lang="en-US" smtClean="0"/>
              <a:t>User: xhq\Administrator</a:t>
            </a:r>
            <a:endParaRPr lang="en-US" smtClean="0"/>
          </a:p>
        </p:txBody>
      </p:sp>
      <p:sp>
        <p:nvSpPr>
          <p:cNvPr id="31" name="TextBox 30"/>
          <p:cNvSpPr txBox="1"/>
          <p:nvPr/>
        </p:nvSpPr>
        <p:spPr>
          <a:xfrm>
            <a:off x="4100660" y="4218258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 </a:t>
            </a:r>
            <a:r>
              <a:rPr lang="en-US" smtClean="0"/>
              <a:t>Passwork: Pass@work1</a:t>
            </a:r>
            <a:endParaRPr lang="en-US" smtClean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28609" y="5084194"/>
            <a:ext cx="10886930" cy="0"/>
          </a:xfrm>
          <a:prstGeom prst="line">
            <a:avLst/>
          </a:prstGeom>
          <a:solidFill>
            <a:srgbClr val="003399"/>
          </a:solidFill>
          <a:ln w="19050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061506" y="5247348"/>
            <a:ext cx="1540291" cy="106182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smtClean="0">
                <a:solidFill>
                  <a:schemeClr val="bg1"/>
                </a:solidFill>
                <a:latin typeface="Times New Roman" pitchFamily="18" charset="0"/>
              </a:rPr>
              <a:t>Đường link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>
                <a:solidFill>
                  <a:schemeClr val="bg1"/>
                </a:solidFill>
                <a:latin typeface="Times New Roman" pitchFamily="18" charset="0"/>
              </a:rPr>
              <a:t>e</a:t>
            </a:r>
            <a:r>
              <a:rPr lang="en-US" b="1" i="1" smtClean="0">
                <a:solidFill>
                  <a:schemeClr val="bg1"/>
                </a:solidFill>
                <a:latin typeface="Times New Roman" pitchFamily="18" charset="0"/>
              </a:rPr>
              <a:t>xcel kiểm tra hệ thống</a:t>
            </a:r>
            <a:endParaRPr lang="en-US" b="1" i="1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72379" y="5247348"/>
            <a:ext cx="762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https://estecvnltd.sharepoint.com/:x:/s/Maintenance_BP/EUAhT5NC-LhHk0a1y1r-gDoBdszWfQ5AC0g9BQHtifeROQ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10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2232192" y="-1969"/>
            <a:ext cx="7772401" cy="1270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571500" indent="-571500">
              <a:buFont typeface="+mj-lt"/>
              <a:buAutoNum type="romanUcPeriod" startAt="2"/>
            </a:pPr>
            <a:r>
              <a:rPr lang="en-US" sz="2800" b="1" kern="0" smtClean="0"/>
              <a:t>HƯỚNG DẪN KIỂM TRA HỆ THỐNG</a:t>
            </a:r>
            <a:endParaRPr lang="en-US" sz="2800" b="1" kern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5493" y="1352418"/>
            <a:ext cx="2925926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smtClean="0">
                <a:solidFill>
                  <a:schemeClr val="accent4"/>
                </a:solidFill>
                <a:latin typeface="Times New Roman" pitchFamily="18" charset="0"/>
              </a:rPr>
              <a:t>Các thông số cần kiểm tra</a:t>
            </a:r>
            <a:endParaRPr kumimoji="0" lang="en-US" sz="2000" b="1" i="1" u="none" strike="noStrike" cap="none" normalizeH="0" baseline="0" smtClean="0">
              <a:ln>
                <a:noFill/>
              </a:ln>
              <a:solidFill>
                <a:schemeClr val="accent4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24669"/>
              </p:ext>
            </p:extLst>
          </p:nvPr>
        </p:nvGraphicFramePr>
        <p:xfrm>
          <a:off x="661516" y="2660281"/>
          <a:ext cx="10810905" cy="2288790"/>
        </p:xfrm>
        <a:graphic>
          <a:graphicData uri="http://schemas.openxmlformats.org/drawingml/2006/table">
            <a:tbl>
              <a:tblPr/>
              <a:tblGrid>
                <a:gridCol w="2990256">
                  <a:extLst>
                    <a:ext uri="{9D8B030D-6E8A-4147-A177-3AD203B41FA5}">
                      <a16:colId xmlns:a16="http://schemas.microsoft.com/office/drawing/2014/main" val="2004903700"/>
                    </a:ext>
                  </a:extLst>
                </a:gridCol>
                <a:gridCol w="7820649">
                  <a:extLst>
                    <a:ext uri="{9D8B030D-6E8A-4147-A177-3AD203B41FA5}">
                      <a16:colId xmlns:a16="http://schemas.microsoft.com/office/drawing/2014/main" val="2700659750"/>
                    </a:ext>
                  </a:extLst>
                </a:gridCol>
              </a:tblGrid>
              <a:tr h="457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DCS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Trend 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ổn định(không có dấu hiệu mất kết nối DCS).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478"/>
                  </a:ext>
                </a:extLst>
              </a:tr>
              <a:tr h="457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Collection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Không 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có dấu hiệu lỗi collection.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148611"/>
                  </a:ext>
                </a:extLst>
              </a:tr>
              <a:tr h="457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Nhập Tay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Không 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có dấu hiệu lỗi DataWriteBack(Nhập tay các hệ số tính toán, KPI chi tiết).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491505"/>
                  </a:ext>
                </a:extLst>
              </a:tr>
              <a:tr h="457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DashBoard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Các 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View,Chart vẫn hiện thị đầy đủ dữ liệu.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560292"/>
                  </a:ext>
                </a:extLst>
              </a:tr>
              <a:tr h="457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 Liệu(Báo cáo,Overview)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Các 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 liệu của các báo cáo và hiện thị Overview đầy đủ.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00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2232192" y="-1969"/>
            <a:ext cx="7772401" cy="1270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571500" indent="-571500">
              <a:buFont typeface="+mj-lt"/>
              <a:buAutoNum type="romanUcPeriod" startAt="2"/>
            </a:pPr>
            <a:r>
              <a:rPr lang="en-US" sz="2800" b="1" kern="0" smtClean="0"/>
              <a:t>HƯỚNG DẪN KIỂM TRA HỆ THỐNG</a:t>
            </a:r>
            <a:endParaRPr lang="en-US" sz="2800" b="1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" y="1946249"/>
            <a:ext cx="12063848" cy="41490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75492" y="1352418"/>
            <a:ext cx="182298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smtClean="0">
                <a:solidFill>
                  <a:schemeClr val="accent4"/>
                </a:solidFill>
                <a:latin typeface="Times New Roman" pitchFamily="18" charset="0"/>
              </a:rPr>
              <a:t>Format Excel</a:t>
            </a:r>
            <a:endParaRPr kumimoji="0" lang="en-US" sz="2000" b="1" i="1" u="none" strike="noStrike" cap="none" normalizeH="0" baseline="0" smtClean="0">
              <a:ln>
                <a:noFill/>
              </a:ln>
              <a:solidFill>
                <a:schemeClr val="accent4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5955" y="2057400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i="0" dirty="0">
              <a:solidFill>
                <a:srgbClr val="0404BC"/>
              </a:solidFill>
            </a:endParaRPr>
          </a:p>
          <a:p>
            <a:pPr algn="ctr"/>
            <a:r>
              <a:rPr lang="en-US" sz="4000" b="1" i="0" dirty="0">
                <a:solidFill>
                  <a:srgbClr val="272172"/>
                </a:solidFill>
              </a:rPr>
              <a:t>THANK YOU!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7126" y="5584009"/>
            <a:ext cx="7910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72172"/>
                </a:solidFill>
              </a:rPr>
              <a:t>Contact us: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Head Office: </a:t>
            </a:r>
            <a:r>
              <a:rPr lang="en-US" sz="1200" i="0" dirty="0">
                <a:solidFill>
                  <a:srgbClr val="002060"/>
                </a:solidFill>
              </a:rPr>
              <a:t>468/13 Phan Van Tri Street, Ward 7, Go </a:t>
            </a:r>
            <a:r>
              <a:rPr lang="en-US" sz="1200" i="0" dirty="0" err="1">
                <a:solidFill>
                  <a:srgbClr val="002060"/>
                </a:solidFill>
              </a:rPr>
              <a:t>Vap</a:t>
            </a:r>
            <a:r>
              <a:rPr lang="en-US" sz="1200" i="0" dirty="0">
                <a:solidFill>
                  <a:srgbClr val="002060"/>
                </a:solidFill>
              </a:rPr>
              <a:t> District, Ho Chi Minh City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Factory: Block A14, Road No. 7, Da Nang High-tech Park, </a:t>
            </a:r>
            <a:r>
              <a:rPr lang="en-US" sz="1200" dirty="0" err="1">
                <a:solidFill>
                  <a:srgbClr val="002060"/>
                </a:solidFill>
              </a:rPr>
              <a:t>Hoa</a:t>
            </a:r>
            <a:r>
              <a:rPr lang="en-US" sz="1200" dirty="0">
                <a:solidFill>
                  <a:srgbClr val="002060"/>
                </a:solidFill>
              </a:rPr>
              <a:t> Lien, </a:t>
            </a:r>
            <a:r>
              <a:rPr lang="en-US" sz="1200" dirty="0" err="1">
                <a:solidFill>
                  <a:srgbClr val="002060"/>
                </a:solidFill>
              </a:rPr>
              <a:t>Hoa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Vang</a:t>
            </a:r>
            <a:r>
              <a:rPr lang="en-US" sz="1200" dirty="0">
                <a:solidFill>
                  <a:srgbClr val="002060"/>
                </a:solidFill>
              </a:rPr>
              <a:t>, Da Nang City </a:t>
            </a:r>
            <a:endParaRPr lang="en-US" sz="1200" i="0" dirty="0">
              <a:solidFill>
                <a:srgbClr val="002060"/>
              </a:solidFill>
            </a:endParaRPr>
          </a:p>
          <a:p>
            <a:pPr algn="ctr"/>
            <a:r>
              <a:rPr lang="en-US" sz="1200" i="0" dirty="0">
                <a:solidFill>
                  <a:srgbClr val="002060"/>
                </a:solidFill>
              </a:rPr>
              <a:t>  T (+848) 5446 4649     F (+848) 5446 4648  Website: biendongco.vn; estec.vn</a:t>
            </a:r>
          </a:p>
        </p:txBody>
      </p:sp>
    </p:spTree>
    <p:extLst>
      <p:ext uri="{BB962C8B-B14F-4D97-AF65-F5344CB8AC3E}">
        <p14:creationId xmlns:p14="http://schemas.microsoft.com/office/powerpoint/2010/main" val="32137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720"/>
  <p:tag name="CDT_PROT_HEIGHT" val="99,875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720"/>
  <p:tag name="CDT_PROT_HEIGHT" val="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906"/>
  <p:tag name="CDT_PROT_LEFT" val="0"/>
  <p:tag name="CDT_PROT_WIDTH" val="98,37409"/>
  <p:tag name="CDT_PROT_HEIGHT" val="20,40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906"/>
  <p:tag name="CDT_PROT_LEFT" val="212,1243"/>
  <p:tag name="CDT_PROT_WIDTH" val="507,8756"/>
  <p:tag name="CDT_PROT_HEIGHT" val="20,40945"/>
</p:tagLst>
</file>

<file path=ppt/theme/theme1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14372</TotalTime>
  <Words>215</Words>
  <Application>Microsoft Office PowerPoint</Application>
  <PresentationFormat>Widescreen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Alien Encounters</vt:lpstr>
      <vt:lpstr>Arial</vt:lpstr>
      <vt:lpstr>Calibri</vt:lpstr>
      <vt:lpstr>Courier New</vt:lpstr>
      <vt:lpstr>Times New Roman</vt:lpstr>
      <vt:lpstr>Wingdings</vt:lpstr>
      <vt:lpstr>4_Custom Design</vt:lpstr>
      <vt:lpstr>AUTOMATION &amp; DIGITALIZATION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Vuong Ngoc Hoang</dc:creator>
  <cp:lastModifiedBy>Nguyen Duc Cu</cp:lastModifiedBy>
  <cp:revision>1045</cp:revision>
  <cp:lastPrinted>2019-06-11T02:48:49Z</cp:lastPrinted>
  <dcterms:created xsi:type="dcterms:W3CDTF">2016-12-06T14:43:35Z</dcterms:created>
  <dcterms:modified xsi:type="dcterms:W3CDTF">2023-08-08T06:58:57Z</dcterms:modified>
</cp:coreProperties>
</file>