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2.xml" ContentType="application/vnd.openxmlformats-officedocument.theme+xml"/>
  <Override PartName="/ppt/theme/themeOverride1.xml" ContentType="application/vnd.openxmlformats-officedocument.themeOverrid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ppt/tags/tag7.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ppt/tags/tag6.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customXml/itemProps4.xml" ContentType="application/vnd.openxmlformats-officedocument.customXmlProperties+xml"/>
  <Override PartName="/customXml/itemProps3.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3"/>
  </p:sldMasterIdLst>
  <p:notesMasterIdLst>
    <p:notesMasterId r:id="rId38"/>
  </p:notesMasterIdLst>
  <p:sldIdLst>
    <p:sldId id="268" r:id="rId4"/>
    <p:sldId id="593" r:id="rId5"/>
    <p:sldId id="257" r:id="rId6"/>
    <p:sldId id="594" r:id="rId7"/>
    <p:sldId id="595" r:id="rId8"/>
    <p:sldId id="258" r:id="rId9"/>
    <p:sldId id="596" r:id="rId10"/>
    <p:sldId id="270" r:id="rId11"/>
    <p:sldId id="597" r:id="rId12"/>
    <p:sldId id="260" r:id="rId13"/>
    <p:sldId id="261" r:id="rId14"/>
    <p:sldId id="599" r:id="rId15"/>
    <p:sldId id="606" r:id="rId16"/>
    <p:sldId id="608" r:id="rId17"/>
    <p:sldId id="607" r:id="rId18"/>
    <p:sldId id="609" r:id="rId19"/>
    <p:sldId id="603" r:id="rId20"/>
    <p:sldId id="604" r:id="rId21"/>
    <p:sldId id="605" r:id="rId22"/>
    <p:sldId id="610" r:id="rId23"/>
    <p:sldId id="611" r:id="rId24"/>
    <p:sldId id="618" r:id="rId25"/>
    <p:sldId id="622" r:id="rId26"/>
    <p:sldId id="619" r:id="rId27"/>
    <p:sldId id="623" r:id="rId28"/>
    <p:sldId id="624" r:id="rId29"/>
    <p:sldId id="612" r:id="rId30"/>
    <p:sldId id="621" r:id="rId31"/>
    <p:sldId id="616" r:id="rId32"/>
    <p:sldId id="617" r:id="rId33"/>
    <p:sldId id="615" r:id="rId34"/>
    <p:sldId id="613" r:id="rId35"/>
    <p:sldId id="614" r:id="rId36"/>
    <p:sldId id="272" r:id="rId3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0292" autoAdjust="0"/>
  </p:normalViewPr>
  <p:slideViewPr>
    <p:cSldViewPr>
      <p:cViewPr varScale="1">
        <p:scale>
          <a:sx n="103" d="100"/>
          <a:sy n="103" d="100"/>
        </p:scale>
        <p:origin x="810" y="114"/>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45" Type="http://schemas.openxmlformats.org/officeDocument/2006/relationships/customXml" Target="../customXml/item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ustomXml" Target="../customXml/item4.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ustomXml" Target="../customXml/item3.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D80DBD7-344E-4C8E-BE49-89A4BB18D505}" type="datetimeFigureOut">
              <a:rPr lang="en-US" smtClean="0"/>
              <a:t>9/11/2022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BE7B93C-D72C-4FEB-8831-13681B5D6B50}" type="slidenum">
              <a:rPr lang="en-US" smtClean="0"/>
              <a:t>‹#›</a:t>
            </a:fld>
            <a:endParaRPr lang="en-US"/>
          </a:p>
        </p:txBody>
      </p:sp>
    </p:spTree>
    <p:extLst>
      <p:ext uri="{BB962C8B-B14F-4D97-AF65-F5344CB8AC3E}">
        <p14:creationId xmlns:p14="http://schemas.microsoft.com/office/powerpoint/2010/main" val="286682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E7B93C-D72C-4FEB-8831-13681B5D6B50}" type="slidenum">
              <a:rPr lang="en-US" smtClean="0"/>
              <a:t>1</a:t>
            </a:fld>
            <a:endParaRPr lang="en-US"/>
          </a:p>
        </p:txBody>
      </p:sp>
    </p:spTree>
    <p:extLst>
      <p:ext uri="{BB962C8B-B14F-4D97-AF65-F5344CB8AC3E}">
        <p14:creationId xmlns:p14="http://schemas.microsoft.com/office/powerpoint/2010/main" val="158349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https://www.w3schools.com/sql/</a:t>
            </a:r>
          </a:p>
          <a:p>
            <a:endParaRPr lang="en-US" dirty="0"/>
          </a:p>
        </p:txBody>
      </p:sp>
      <p:sp>
        <p:nvSpPr>
          <p:cNvPr id="4" name="Slide Number Placeholder 3"/>
          <p:cNvSpPr>
            <a:spLocks noGrp="1"/>
          </p:cNvSpPr>
          <p:nvPr>
            <p:ph type="sldNum" sz="quarter" idx="5"/>
          </p:nvPr>
        </p:nvSpPr>
        <p:spPr/>
        <p:txBody>
          <a:bodyPr/>
          <a:lstStyle/>
          <a:p>
            <a:fld id="{3BE7B93C-D72C-4FEB-8831-13681B5D6B50}" type="slidenum">
              <a:rPr lang="en-US" smtClean="0"/>
              <a:t>12</a:t>
            </a:fld>
            <a:endParaRPr lang="en-US"/>
          </a:p>
        </p:txBody>
      </p:sp>
    </p:spTree>
    <p:extLst>
      <p:ext uri="{BB962C8B-B14F-4D97-AF65-F5344CB8AC3E}">
        <p14:creationId xmlns:p14="http://schemas.microsoft.com/office/powerpoint/2010/main" val="3450617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https://www.w3schools.com/sql/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BE7B93C-D72C-4FEB-8831-13681B5D6B50}" type="slidenum">
              <a:rPr lang="en-US" smtClean="0"/>
              <a:t>20</a:t>
            </a:fld>
            <a:endParaRPr lang="en-US"/>
          </a:p>
        </p:txBody>
      </p:sp>
    </p:spTree>
    <p:extLst>
      <p:ext uri="{BB962C8B-B14F-4D97-AF65-F5344CB8AC3E}">
        <p14:creationId xmlns:p14="http://schemas.microsoft.com/office/powerpoint/2010/main" val="395099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customXml" Target="../../customXml/item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customXml" Target="../../customXml/item2.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lgn="l">
              <a:defRPr sz="4500">
                <a:solidFill>
                  <a:srgbClr val="002060"/>
                </a:solidFill>
              </a:defRPr>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1800">
                <a:solidFill>
                  <a:srgbClr val="002060"/>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9132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r>
              <a:rPr lang="en-US" spc="-5"/>
              <a:t>siemens.com/xhq</a:t>
            </a:r>
            <a:endParaRPr lang="en-US"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9/11/2022</a:t>
            </a:fld>
            <a:endParaRPr lang="en-US"/>
          </a:p>
        </p:txBody>
      </p:sp>
      <p:sp>
        <p:nvSpPr>
          <p:cNvPr id="5" name="Holder 5"/>
          <p:cNvSpPr>
            <a:spLocks noGrp="1"/>
          </p:cNvSpPr>
          <p:nvPr>
            <p:ph type="sldNum" sz="quarter" idx="7"/>
          </p:nvPr>
        </p:nvSpPr>
        <p:spPr/>
        <p:txBody>
          <a:bodyPr lIns="0" tIns="0" rIns="0" bIns="0"/>
          <a:lstStyle>
            <a:lvl1pPr>
              <a:defRPr sz="1000" b="1" i="0">
                <a:solidFill>
                  <a:srgbClr val="869BAA"/>
                </a:solidFill>
                <a:latin typeface="Arial"/>
                <a:cs typeface="Arial"/>
              </a:defRPr>
            </a:lvl1pPr>
          </a:lstStyle>
          <a:p>
            <a:pPr marL="12700"/>
            <a:r>
              <a:rPr lang="en-US" spc="-5"/>
              <a:t>Restricted © Siemens </a:t>
            </a:r>
            <a:r>
              <a:rPr lang="en-US" spc="-25"/>
              <a:t>AG</a:t>
            </a:r>
            <a:r>
              <a:rPr lang="en-US" spc="-10"/>
              <a:t> </a:t>
            </a:r>
            <a:r>
              <a:rPr lang="en-US" spc="-5"/>
              <a:t>2016</a:t>
            </a:r>
          </a:p>
          <a:p>
            <a:pPr marL="12700">
              <a:spcBef>
                <a:spcPts val="565"/>
              </a:spcBef>
            </a:pPr>
            <a:r>
              <a:rPr lang="en-US" b="0" spc="-5">
                <a:solidFill>
                  <a:srgbClr val="000000"/>
                </a:solidFill>
              </a:rPr>
              <a:t>Page</a:t>
            </a:r>
            <a:r>
              <a:rPr lang="en-US" b="0" spc="-10">
                <a:solidFill>
                  <a:srgbClr val="000000"/>
                </a:solidFill>
              </a:rPr>
              <a:t> </a:t>
            </a:r>
            <a:fld id="{81D60167-4931-47E6-BA6A-407CBD079E47}" type="slidenum">
              <a:rPr b="0" spc="-5" smtClean="0">
                <a:solidFill>
                  <a:srgbClr val="000000"/>
                </a:solidFill>
              </a:rPr>
              <a:pPr marL="12700">
                <a:spcBef>
                  <a:spcPts val="565"/>
                </a:spcBef>
              </a:pPr>
              <a:t>‹#›</a:t>
            </a:fld>
            <a:endParaRPr b="0" spc="-5" dirty="0">
              <a:solidFill>
                <a:srgbClr val="000000"/>
              </a:solidFill>
            </a:endParaRPr>
          </a:p>
        </p:txBody>
      </p:sp>
    </p:spTree>
    <p:extLst>
      <p:ext uri="{BB962C8B-B14F-4D97-AF65-F5344CB8AC3E}">
        <p14:creationId xmlns:p14="http://schemas.microsoft.com/office/powerpoint/2010/main" val="13474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r>
              <a:rPr lang="en-US" spc="-5"/>
              <a:t>siemens.com/xhq</a:t>
            </a:r>
            <a:endParaRPr lang="en-US"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9/11/2022</a:t>
            </a:fld>
            <a:endParaRPr lang="en-US"/>
          </a:p>
        </p:txBody>
      </p:sp>
      <p:sp>
        <p:nvSpPr>
          <p:cNvPr id="4" name="Holder 4"/>
          <p:cNvSpPr>
            <a:spLocks noGrp="1"/>
          </p:cNvSpPr>
          <p:nvPr>
            <p:ph type="sldNum" sz="quarter" idx="7"/>
          </p:nvPr>
        </p:nvSpPr>
        <p:spPr/>
        <p:txBody>
          <a:bodyPr lIns="0" tIns="0" rIns="0" bIns="0"/>
          <a:lstStyle>
            <a:lvl1pPr>
              <a:defRPr sz="1000" b="1" i="0">
                <a:solidFill>
                  <a:srgbClr val="869BAA"/>
                </a:solidFill>
                <a:latin typeface="Arial"/>
                <a:cs typeface="Arial"/>
              </a:defRPr>
            </a:lvl1pPr>
          </a:lstStyle>
          <a:p>
            <a:pPr marL="12700"/>
            <a:r>
              <a:rPr lang="en-US" spc="-5"/>
              <a:t>Restricted © Siemens </a:t>
            </a:r>
            <a:r>
              <a:rPr lang="en-US" spc="-25"/>
              <a:t>AG</a:t>
            </a:r>
            <a:r>
              <a:rPr lang="en-US" spc="-10"/>
              <a:t> </a:t>
            </a:r>
            <a:r>
              <a:rPr lang="en-US" spc="-5"/>
              <a:t>2016</a:t>
            </a:r>
          </a:p>
          <a:p>
            <a:pPr marL="12700">
              <a:spcBef>
                <a:spcPts val="565"/>
              </a:spcBef>
            </a:pPr>
            <a:r>
              <a:rPr lang="en-US" b="0" spc="-5">
                <a:solidFill>
                  <a:srgbClr val="000000"/>
                </a:solidFill>
              </a:rPr>
              <a:t>Page</a:t>
            </a:r>
            <a:r>
              <a:rPr lang="en-US" b="0" spc="-10">
                <a:solidFill>
                  <a:srgbClr val="000000"/>
                </a:solidFill>
              </a:rPr>
              <a:t> </a:t>
            </a:r>
            <a:fld id="{81D60167-4931-47E6-BA6A-407CBD079E47}" type="slidenum">
              <a:rPr b="0" spc="-5" smtClean="0">
                <a:solidFill>
                  <a:srgbClr val="000000"/>
                </a:solidFill>
              </a:rPr>
              <a:pPr marL="12700">
                <a:spcBef>
                  <a:spcPts val="565"/>
                </a:spcBef>
              </a:pPr>
              <a:t>‹#›</a:t>
            </a:fld>
            <a:endParaRPr b="0" spc="-5" dirty="0">
              <a:solidFill>
                <a:srgbClr val="000000"/>
              </a:solidFill>
            </a:endParaRPr>
          </a:p>
        </p:txBody>
      </p:sp>
    </p:spTree>
    <p:extLst>
      <p:ext uri="{BB962C8B-B14F-4D97-AF65-F5344CB8AC3E}">
        <p14:creationId xmlns:p14="http://schemas.microsoft.com/office/powerpoint/2010/main" val="754302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9341710" cy="1257300"/>
          </a:xfrm>
          <a:prstGeom prst="rect">
            <a:avLst/>
          </a:prstGeom>
        </p:spPr>
        <p:txBody>
          <a:bodyPr anchor="ctr"/>
          <a:lstStyle>
            <a:lvl1pPr algn="l">
              <a:defRPr sz="2100" b="1">
                <a:solidFill>
                  <a:srgbClr val="002060"/>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5A900F9-32E7-407E-9972-3F3949B88A93}"/>
              </a:ext>
            </a:extLst>
          </p:cNvPr>
          <p:cNvSpPr>
            <a:spLocks noGrp="1"/>
          </p:cNvSpPr>
          <p:nvPr>
            <p:ph idx="1"/>
          </p:nvPr>
        </p:nvSpPr>
        <p:spPr>
          <a:xfrm>
            <a:off x="609600" y="1524000"/>
            <a:ext cx="11020697" cy="4648414"/>
          </a:xfrm>
          <a:prstGeom prst="rect">
            <a:avLst/>
          </a:prstGeom>
        </p:spPr>
        <p:txBody>
          <a:bodyPr/>
          <a:lstStyle>
            <a:lvl1pPr marL="0" indent="0">
              <a:buFont typeface="Wingdings" panose="05000000000000000000" pitchFamily="2" charset="2"/>
              <a:buNone/>
              <a:defRPr sz="1800">
                <a:solidFill>
                  <a:srgbClr val="002060"/>
                </a:solidFill>
              </a:defRPr>
            </a:lvl1pPr>
            <a:lvl2pPr marL="557213" indent="-214313">
              <a:buFont typeface="Courier New" panose="02070309020205020404" pitchFamily="49" charset="0"/>
              <a:buChar char="o"/>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p:txBody>
      </p:sp>
    </p:spTree>
    <p:extLst>
      <p:ext uri="{BB962C8B-B14F-4D97-AF65-F5344CB8AC3E}">
        <p14:creationId xmlns:p14="http://schemas.microsoft.com/office/powerpoint/2010/main" val="56603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12191999" cy="1257300"/>
          </a:xfrm>
          <a:prstGeom prst="rect">
            <a:avLst/>
          </a:prstGeom>
        </p:spPr>
        <p:txBody>
          <a:bodyPr anchor="ctr"/>
          <a:lstStyle>
            <a:lvl1pPr>
              <a:defRPr sz="3000">
                <a:solidFill>
                  <a:srgbClr val="002060"/>
                </a:solidFill>
                <a:latin typeface="+mn-lt"/>
              </a:defRPr>
            </a:lvl1pPr>
          </a:lstStyle>
          <a:p>
            <a:r>
              <a:rPr lang="en-US" dirty="0"/>
              <a:t>Click to edit Master title style</a:t>
            </a:r>
          </a:p>
        </p:txBody>
      </p:sp>
    </p:spTree>
    <p:extLst>
      <p:ext uri="{BB962C8B-B14F-4D97-AF65-F5344CB8AC3E}">
        <p14:creationId xmlns:p14="http://schemas.microsoft.com/office/powerpoint/2010/main" val="395248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8549"/>
            <a:ext cx="10515600" cy="4648414"/>
          </a:xfrm>
          <a:prstGeom prst="rect">
            <a:avLst/>
          </a:prstGeom>
        </p:spPr>
        <p:txBody>
          <a:bodyPr/>
          <a:lstStyle>
            <a:lvl1pPr marL="257175" indent="-257175">
              <a:buFont typeface="Wingdings" panose="05000000000000000000" pitchFamily="2" charset="2"/>
              <a:buChar char="§"/>
              <a:defRPr>
                <a:solidFill>
                  <a:srgbClr val="002060"/>
                </a:solidFill>
              </a:defRPr>
            </a:lvl1pPr>
            <a:lvl2pPr marL="557213" indent="-214313">
              <a:buFont typeface="Courier New" panose="02070309020205020404" pitchFamily="49" charset="0"/>
              <a:buChar char="o"/>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0" y="0"/>
            <a:ext cx="12191999" cy="1257300"/>
          </a:xfrm>
          <a:prstGeom prst="rect">
            <a:avLst/>
          </a:prstGeom>
        </p:spPr>
        <p:txBody>
          <a:bodyPr anchor="ctr"/>
          <a:lstStyle>
            <a:lvl1pPr>
              <a:defRPr sz="3000">
                <a:solidFill>
                  <a:srgbClr val="002060"/>
                </a:solidFill>
                <a:latin typeface="+mn-lt"/>
              </a:defRPr>
            </a:lvl1pPr>
          </a:lstStyle>
          <a:p>
            <a:r>
              <a:rPr lang="en-US" dirty="0"/>
              <a:t>Click to edit Master title style</a:t>
            </a:r>
          </a:p>
        </p:txBody>
      </p:sp>
    </p:spTree>
    <p:extLst>
      <p:ext uri="{BB962C8B-B14F-4D97-AF65-F5344CB8AC3E}">
        <p14:creationId xmlns:p14="http://schemas.microsoft.com/office/powerpoint/2010/main" val="232399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569493"/>
            <a:ext cx="5181600" cy="4607470"/>
          </a:xfrm>
          <a:prstGeom prst="rect">
            <a:avLst/>
          </a:prstGeo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569493"/>
            <a:ext cx="5181600" cy="4607470"/>
          </a:xfrm>
          <a:prstGeom prst="rect">
            <a:avLst/>
          </a:prstGeo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0"/>
            <a:ext cx="12191999" cy="1257300"/>
          </a:xfrm>
          <a:prstGeom prst="rect">
            <a:avLst/>
          </a:prstGeom>
        </p:spPr>
        <p:txBody>
          <a:bodyPr anchor="ctr"/>
          <a:lstStyle>
            <a:lvl1pPr>
              <a:defRPr sz="3000">
                <a:solidFill>
                  <a:srgbClr val="002060"/>
                </a:solidFill>
                <a:latin typeface="+mn-lt"/>
              </a:defRPr>
            </a:lvl1pPr>
          </a:lstStyle>
          <a:p>
            <a:r>
              <a:rPr lang="en-US" dirty="0"/>
              <a:t>Click to edit Master title style</a:t>
            </a:r>
          </a:p>
        </p:txBody>
      </p:sp>
    </p:spTree>
    <p:extLst>
      <p:ext uri="{BB962C8B-B14F-4D97-AF65-F5344CB8AC3E}">
        <p14:creationId xmlns:p14="http://schemas.microsoft.com/office/powerpoint/2010/main" val="391532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542197"/>
            <a:ext cx="10515600" cy="4634766"/>
          </a:xfrm>
          <a:prstGeom prst="rect">
            <a:avLst/>
          </a:prstGeom>
        </p:spPr>
        <p:txBody>
          <a:bodyPr vert="eaVert"/>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0" y="0"/>
            <a:ext cx="12191999" cy="1257300"/>
          </a:xfrm>
          <a:prstGeom prst="rect">
            <a:avLst/>
          </a:prstGeom>
        </p:spPr>
        <p:txBody>
          <a:bodyPr anchor="ctr"/>
          <a:lstStyle>
            <a:lvl1pPr>
              <a:defRPr sz="3000">
                <a:solidFill>
                  <a:srgbClr val="002060"/>
                </a:solidFill>
                <a:latin typeface="+mn-lt"/>
              </a:defRPr>
            </a:lvl1pPr>
          </a:lstStyle>
          <a:p>
            <a:r>
              <a:rPr lang="en-US" dirty="0"/>
              <a:t>Click to edit Master title style</a:t>
            </a:r>
          </a:p>
        </p:txBody>
      </p:sp>
    </p:spTree>
    <p:extLst>
      <p:ext uri="{BB962C8B-B14F-4D97-AF65-F5344CB8AC3E}">
        <p14:creationId xmlns:p14="http://schemas.microsoft.com/office/powerpoint/2010/main" val="274683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ree Content" type="titleOnly">
  <p:cSld name="Free Content">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2000" cy="1440000"/>
          </a:xfrm>
          <a:noFill/>
          <a:ln w="9525">
            <a:noFill/>
            <a:miter lim="800000"/>
            <a:headEnd/>
            <a:tailEnd/>
          </a:ln>
        </p:spPr>
        <p:txBody>
          <a:bodyPr vert="horz" wrap="square" lIns="626400" tIns="432000" rIns="2124000" bIns="234000" numCol="1" anchor="t" anchorCtr="0" compatLnSpc="1">
            <a:prstTxWarp prst="textNoShape">
              <a:avLst/>
            </a:prstTxWarp>
          </a:bodyPr>
          <a:lstStyle>
            <a:lvl1pPr marL="0" marR="0" indent="0" algn="l" defTabSz="685457" rtl="0" eaLnBrk="1" fontAlgn="base" latinLnBrk="0" hangingPunct="1">
              <a:lnSpc>
                <a:spcPct val="100000"/>
              </a:lnSpc>
              <a:spcBef>
                <a:spcPct val="0"/>
              </a:spcBef>
              <a:spcAft>
                <a:spcPct val="0"/>
              </a:spcAft>
              <a:buClrTx/>
              <a:buSzTx/>
              <a:buFontTx/>
              <a:buNone/>
              <a:tabLst/>
              <a:defRPr lang="de-DE"/>
            </a:lvl1pPr>
          </a:lstStyle>
          <a:p>
            <a:pPr marL="0" marR="0" lvl="0" indent="0" algn="l" defTabSz="685457" rtl="0" eaLnBrk="1" fontAlgn="base" latinLnBrk="0" hangingPunct="1">
              <a:lnSpc>
                <a:spcPct val="100000"/>
              </a:lnSpc>
              <a:spcBef>
                <a:spcPct val="0"/>
              </a:spcBef>
              <a:spcAft>
                <a:spcPct val="0"/>
              </a:spcAft>
              <a:buClrTx/>
              <a:buSzTx/>
              <a:buFontTx/>
              <a:buNone/>
              <a:tabLst/>
              <a:defRPr/>
            </a:pPr>
            <a:r>
              <a:rPr lang="de-DE" dirty="0"/>
              <a:t>Titelmasterformat durch Klicken bearbeiten</a:t>
            </a:r>
            <a:endParaRPr kumimoji="0" lang="en-US" sz="1499" b="1" i="0" u="none" strike="noStrike" kern="0" cap="none" spc="0" normalizeH="0" baseline="0" noProof="0" dirty="0">
              <a:ln>
                <a:noFill/>
              </a:ln>
              <a:solidFill>
                <a:srgbClr val="000000"/>
              </a:solidFill>
              <a:effectLst/>
              <a:uLnTx/>
              <a:uFillTx/>
              <a:latin typeface="Arial" pitchFamily="34" charset="0"/>
              <a:ea typeface="+mj-ea"/>
              <a:cs typeface="Arial" pitchFamily="34" charset="0"/>
            </a:endParaRPr>
          </a:p>
        </p:txBody>
      </p:sp>
    </p:spTree>
    <p:custDataLst>
      <p:custData r:id="rId1"/>
    </p:custDataLst>
    <p:extLst>
      <p:ext uri="{BB962C8B-B14F-4D97-AF65-F5344CB8AC3E}">
        <p14:creationId xmlns:p14="http://schemas.microsoft.com/office/powerpoint/2010/main" val="1055313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Full bleed image">
    <p:bg>
      <p:bgPr>
        <a:solidFill>
          <a:srgbClr val="FFFFFF"/>
        </a:solidFill>
        <a:effectLst/>
      </p:bgPr>
    </p:bg>
    <p:spTree>
      <p:nvGrpSpPr>
        <p:cNvPr id="1" name=""/>
        <p:cNvGrpSpPr/>
        <p:nvPr/>
      </p:nvGrpSpPr>
      <p:grpSpPr>
        <a:xfrm>
          <a:off x="0" y="0"/>
          <a:ext cx="0" cy="0"/>
          <a:chOff x="0" y="0"/>
          <a:chExt cx="0" cy="0"/>
        </a:xfrm>
      </p:grpSpPr>
      <p:sp>
        <p:nvSpPr>
          <p:cNvPr id="5" name="Rechteck 4"/>
          <p:cNvSpPr/>
          <p:nvPr/>
        </p:nvSpPr>
        <p:spPr bwMode="auto">
          <a:xfrm>
            <a:off x="0" y="3"/>
            <a:ext cx="12192000" cy="1439999"/>
          </a:xfrm>
          <a:prstGeom prst="rect">
            <a:avLst/>
          </a:prstGeom>
          <a:solidFill>
            <a:srgbClr val="FFFFFF"/>
          </a:solidFill>
          <a:ln w="127">
            <a:solidFill>
              <a:srgbClr val="FFFFFF"/>
            </a:solidFill>
          </a:ln>
          <a:effectLst/>
        </p:spPr>
        <p:txBody>
          <a:bodyPr wrap="square" lIns="80958" tIns="40479" rIns="80958" bIns="40479" numCol="1" spcCol="72000" rtlCol="0" anchor="ctr">
            <a:noAutofit/>
          </a:bodyPr>
          <a:lstStyle/>
          <a:p>
            <a:pPr marL="0" marR="0" lvl="0" indent="0" algn="ctr" defTabSz="685800" rtl="0" eaLnBrk="1" fontAlgn="auto" latinLnBrk="0" hangingPunct="1">
              <a:lnSpc>
                <a:spcPct val="110000"/>
              </a:lnSpc>
              <a:spcBef>
                <a:spcPct val="0"/>
              </a:spcBef>
              <a:spcAft>
                <a:spcPts val="0"/>
              </a:spcAft>
              <a:buClrTx/>
              <a:buSzTx/>
              <a:buFont typeface="Wingdings" charset="0"/>
              <a:buNone/>
              <a:tabLst/>
              <a:defRPr/>
            </a:pPr>
            <a:endParaRPr kumimoji="0" lang="de-DE" sz="1349" b="0" i="0" u="none" strike="noStrike" kern="1200" cap="none" spc="0" normalizeH="0" baseline="0" noProof="0" dirty="0">
              <a:ln>
                <a:noFill/>
              </a:ln>
              <a:solidFill>
                <a:srgbClr val="FFFFFF"/>
              </a:solidFill>
              <a:effectLst/>
              <a:uLnTx/>
              <a:uFillTx/>
              <a:latin typeface="Arial"/>
              <a:ea typeface="Arial Unicode MS" panose="020B0604020202020204" pitchFamily="34" charset="-128"/>
              <a:cs typeface="Arial Unicode MS" panose="020B0604020202020204" pitchFamily="34" charset="-128"/>
            </a:endParaRPr>
          </a:p>
        </p:txBody>
      </p:sp>
      <p:sp>
        <p:nvSpPr>
          <p:cNvPr id="4" name="Bildplatzhalter 3"/>
          <p:cNvSpPr>
            <a:spLocks noGrp="1"/>
          </p:cNvSpPr>
          <p:nvPr>
            <p:ph type="pic" sz="quarter" idx="10"/>
          </p:nvPr>
        </p:nvSpPr>
        <p:spPr>
          <a:xfrm>
            <a:off x="1" y="-2784"/>
            <a:ext cx="12190451" cy="6858000"/>
          </a:xfrm>
          <a:noFill/>
        </p:spPr>
        <p:txBody>
          <a:bodyPr tIns="1800000"/>
          <a:lstStyle>
            <a:lvl1pPr algn="ctr">
              <a:defRPr/>
            </a:lvl1pPr>
          </a:lstStyle>
          <a:p>
            <a:r>
              <a:rPr lang="en-US" noProof="0" dirty="0"/>
              <a:t>Click icon to add picture</a:t>
            </a:r>
          </a:p>
        </p:txBody>
      </p:sp>
      <p:sp>
        <p:nvSpPr>
          <p:cNvPr id="2" name="Titel 1"/>
          <p:cNvSpPr>
            <a:spLocks noGrp="1"/>
          </p:cNvSpPr>
          <p:nvPr>
            <p:ph type="title"/>
          </p:nvPr>
        </p:nvSpPr>
        <p:spPr bwMode="gray"/>
        <p:txBody>
          <a:bodyPr/>
          <a:lstStyle>
            <a:lvl1pPr>
              <a:defRPr>
                <a:solidFill>
                  <a:schemeClr val="tx1"/>
                </a:solidFill>
              </a:defRPr>
            </a:lvl1pPr>
          </a:lstStyle>
          <a:p>
            <a:r>
              <a:rPr lang="en-US" noProof="0" dirty="0"/>
              <a:t>Click to edit Master title style</a:t>
            </a:r>
          </a:p>
        </p:txBody>
      </p:sp>
      <p:grpSp>
        <p:nvGrpSpPr>
          <p:cNvPr id="6" name="Gruppieren 5"/>
          <p:cNvGrpSpPr/>
          <p:nvPr/>
        </p:nvGrpSpPr>
        <p:grpSpPr>
          <a:xfrm>
            <a:off x="-215888" y="-216000"/>
            <a:ext cx="12622227" cy="7290000"/>
            <a:chOff x="-216000" y="-216000"/>
            <a:chExt cx="12628800" cy="7290000"/>
          </a:xfrm>
        </p:grpSpPr>
        <p:cxnSp>
          <p:nvCxnSpPr>
            <p:cNvPr id="7" name="Gerade Verbindung 6"/>
            <p:cNvCxnSpPr/>
            <p:nvPr userDrawn="1"/>
          </p:nvCxnSpPr>
          <p:spPr bwMode="auto">
            <a:xfrm>
              <a:off x="627063" y="-216000"/>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 name="Gerade Verbindung 7"/>
            <p:cNvCxnSpPr/>
            <p:nvPr userDrawn="1"/>
          </p:nvCxnSpPr>
          <p:spPr bwMode="auto">
            <a:xfrm>
              <a:off x="6099175" y="-216000"/>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9" name="Gerade Verbindung 8"/>
            <p:cNvCxnSpPr/>
            <p:nvPr userDrawn="1"/>
          </p:nvCxnSpPr>
          <p:spPr bwMode="auto">
            <a:xfrm>
              <a:off x="6242050" y="-216000"/>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 name="Gerade Verbindung 9"/>
            <p:cNvCxnSpPr/>
            <p:nvPr userDrawn="1"/>
          </p:nvCxnSpPr>
          <p:spPr bwMode="auto">
            <a:xfrm>
              <a:off x="8835479" y="-216000"/>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1" name="Gerade Verbindung 10"/>
            <p:cNvCxnSpPr/>
            <p:nvPr userDrawn="1"/>
          </p:nvCxnSpPr>
          <p:spPr bwMode="auto">
            <a:xfrm>
              <a:off x="11715750" y="-216000"/>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2" name="Gerade Verbindung 11"/>
            <p:cNvCxnSpPr/>
            <p:nvPr userDrawn="1"/>
          </p:nvCxnSpPr>
          <p:spPr bwMode="auto">
            <a:xfrm rot="5400000">
              <a:off x="12322800" y="242887"/>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 name="Gerade Verbindung 12"/>
            <p:cNvCxnSpPr/>
            <p:nvPr userDrawn="1"/>
          </p:nvCxnSpPr>
          <p:spPr bwMode="auto">
            <a:xfrm rot="5400000">
              <a:off x="12322800" y="945844"/>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 name="Gerade Verbindung 13"/>
            <p:cNvCxnSpPr/>
            <p:nvPr userDrawn="1"/>
          </p:nvCxnSpPr>
          <p:spPr bwMode="auto">
            <a:xfrm rot="5400000">
              <a:off x="12322800" y="1351450"/>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5" name="Gerade Verbindung 14"/>
            <p:cNvCxnSpPr/>
            <p:nvPr userDrawn="1"/>
          </p:nvCxnSpPr>
          <p:spPr bwMode="auto">
            <a:xfrm rot="5400000">
              <a:off x="12322800" y="3653512"/>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6" name="Gerade Verbindung 15"/>
            <p:cNvCxnSpPr/>
            <p:nvPr userDrawn="1"/>
          </p:nvCxnSpPr>
          <p:spPr bwMode="auto">
            <a:xfrm rot="5400000">
              <a:off x="12322800" y="3801055"/>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7" name="Gerade Verbindung 16"/>
            <p:cNvCxnSpPr/>
            <p:nvPr userDrawn="1"/>
          </p:nvCxnSpPr>
          <p:spPr bwMode="auto">
            <a:xfrm rot="5400000">
              <a:off x="12322800" y="6101999"/>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8" name="Gerade Verbindung 17"/>
            <p:cNvCxnSpPr/>
            <p:nvPr userDrawn="1"/>
          </p:nvCxnSpPr>
          <p:spPr bwMode="auto">
            <a:xfrm>
              <a:off x="627063" y="6894000"/>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9" name="Gerade Verbindung 18"/>
            <p:cNvCxnSpPr/>
            <p:nvPr userDrawn="1"/>
          </p:nvCxnSpPr>
          <p:spPr bwMode="auto">
            <a:xfrm>
              <a:off x="6099175" y="6894000"/>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0" name="Gerade Verbindung 19"/>
            <p:cNvCxnSpPr/>
            <p:nvPr userDrawn="1"/>
          </p:nvCxnSpPr>
          <p:spPr bwMode="auto">
            <a:xfrm>
              <a:off x="6242050" y="6894000"/>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1" name="Gerade Verbindung 20"/>
            <p:cNvCxnSpPr/>
            <p:nvPr userDrawn="1"/>
          </p:nvCxnSpPr>
          <p:spPr bwMode="auto">
            <a:xfrm>
              <a:off x="8835479" y="6894000"/>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2" name="Gerade Verbindung 21"/>
            <p:cNvCxnSpPr/>
            <p:nvPr userDrawn="1"/>
          </p:nvCxnSpPr>
          <p:spPr bwMode="auto">
            <a:xfrm>
              <a:off x="11715750" y="6894000"/>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3" name="Gerade Verbindung 22"/>
            <p:cNvCxnSpPr/>
            <p:nvPr userDrawn="1"/>
          </p:nvCxnSpPr>
          <p:spPr bwMode="auto">
            <a:xfrm rot="5400000">
              <a:off x="-126000" y="242887"/>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4" name="Gerade Verbindung 23"/>
            <p:cNvCxnSpPr/>
            <p:nvPr userDrawn="1"/>
          </p:nvCxnSpPr>
          <p:spPr bwMode="auto">
            <a:xfrm rot="5400000">
              <a:off x="-126000" y="946800"/>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5" name="Gerade Verbindung 24"/>
            <p:cNvCxnSpPr/>
            <p:nvPr userDrawn="1"/>
          </p:nvCxnSpPr>
          <p:spPr bwMode="auto">
            <a:xfrm rot="5400000">
              <a:off x="-126000" y="1351450"/>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6" name="Gerade Verbindung 25"/>
            <p:cNvCxnSpPr/>
            <p:nvPr userDrawn="1"/>
          </p:nvCxnSpPr>
          <p:spPr bwMode="auto">
            <a:xfrm rot="5400000">
              <a:off x="-126000" y="3653512"/>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7" name="Gerade Verbindung 26"/>
            <p:cNvCxnSpPr/>
            <p:nvPr userDrawn="1"/>
          </p:nvCxnSpPr>
          <p:spPr bwMode="auto">
            <a:xfrm rot="5400000">
              <a:off x="-126000" y="3801055"/>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8" name="Gerade Verbindung 27"/>
            <p:cNvCxnSpPr/>
            <p:nvPr userDrawn="1"/>
          </p:nvCxnSpPr>
          <p:spPr bwMode="auto">
            <a:xfrm rot="5400000">
              <a:off x="-126000" y="6101999"/>
              <a:ext cx="0" cy="180000"/>
            </a:xfrm>
            <a:prstGeom prst="line">
              <a:avLst/>
            </a:prstGeom>
            <a:solidFill>
              <a:schemeClr val="tx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spTree>
    <p:extLst>
      <p:ext uri="{BB962C8B-B14F-4D97-AF65-F5344CB8AC3E}">
        <p14:creationId xmlns:p14="http://schemas.microsoft.com/office/powerpoint/2010/main" val="1504384884"/>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object (small)" type="obj">
  <p:cSld name="One object (small)">
    <p:spTree>
      <p:nvGrpSpPr>
        <p:cNvPr id="1" name=""/>
        <p:cNvGrpSpPr/>
        <p:nvPr/>
      </p:nvGrpSpPr>
      <p:grpSpPr>
        <a:xfrm>
          <a:off x="0" y="0"/>
          <a:ext cx="0" cy="0"/>
          <a:chOff x="0" y="0"/>
          <a:chExt cx="0" cy="0"/>
        </a:xfrm>
      </p:grpSpPr>
      <p:sp>
        <p:nvSpPr>
          <p:cNvPr id="2" name="cdtTitle 1 Id2"/>
          <p:cNvSpPr>
            <a:spLocks noGrp="1"/>
          </p:cNvSpPr>
          <p:nvPr>
            <p:ph type="title" hasCustomPrompt="1"/>
            <p:custDataLst>
              <p:tags r:id="rId2"/>
            </p:custDataLst>
          </p:nvPr>
        </p:nvSpPr>
        <p:spPr>
          <a:xfrm>
            <a:off x="1" y="-2"/>
            <a:ext cx="9977719" cy="1223683"/>
          </a:xfrm>
        </p:spPr>
        <p:txBody>
          <a:bodyPr/>
          <a:lstStyle>
            <a:lvl1pPr algn="l">
              <a:defRPr sz="2100" b="1">
                <a:solidFill>
                  <a:schemeClr val="accent6">
                    <a:lumMod val="75000"/>
                  </a:schemeClr>
                </a:solidFill>
              </a:defRPr>
            </a:lvl1pPr>
          </a:lstStyle>
          <a:p>
            <a:r>
              <a:rPr lang="de-DE" dirty="0"/>
              <a:t>Titelmasterformat durch </a:t>
            </a:r>
            <a:r>
              <a:rPr lang="de-DE"/>
              <a:t>Klicken bearbeiten3</a:t>
            </a:r>
            <a:endParaRPr lang="en-US" dirty="0"/>
          </a:p>
        </p:txBody>
      </p:sp>
      <p:sp>
        <p:nvSpPr>
          <p:cNvPr id="3" name="cdtContent Placeholder 2 Id3"/>
          <p:cNvSpPr>
            <a:spLocks noGrp="1"/>
          </p:cNvSpPr>
          <p:nvPr>
            <p:ph idx="1"/>
            <p:custDataLst>
              <p:tags r:id="rId3"/>
            </p:custDataLst>
          </p:nvPr>
        </p:nvSpPr>
        <p:spPr>
          <a:xfrm>
            <a:off x="626736" y="1440000"/>
            <a:ext cx="6764477" cy="4752000"/>
          </a:xfrm>
        </p:spPr>
        <p:txBody>
          <a:bodyPr/>
          <a:lstStyle/>
          <a:p>
            <a:pPr lvl="0"/>
            <a:r>
              <a:rPr lang="en-US" dirty="0" err="1"/>
              <a:t>Textmasterformat</a:t>
            </a:r>
            <a:r>
              <a:rPr lang="en-US" dirty="0"/>
              <a:t> </a:t>
            </a:r>
            <a:r>
              <a:rPr lang="en-US" dirty="0" err="1"/>
              <a:t>bearbeiten</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custDataLst>
      <p:custData r:id="rId1"/>
    </p:custDataLst>
    <p:extLst>
      <p:ext uri="{BB962C8B-B14F-4D97-AF65-F5344CB8AC3E}">
        <p14:creationId xmlns:p14="http://schemas.microsoft.com/office/powerpoint/2010/main" val="349040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6519448"/>
            <a:ext cx="12192000" cy="276999"/>
          </a:xfrm>
          <a:prstGeom prst="rect">
            <a:avLst/>
          </a:prstGeom>
          <a:solidFill>
            <a:srgbClr val="272172"/>
          </a:solid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AUTOMATION &amp; DIGITALIZATION</a:t>
            </a:r>
          </a:p>
        </p:txBody>
      </p:sp>
      <p:sp>
        <p:nvSpPr>
          <p:cNvPr id="4" name="cdtRectangle 12 Id7"/>
          <p:cNvSpPr>
            <a:spLocks noChangeArrowheads="1"/>
          </p:cNvSpPr>
          <p:nvPr>
            <p:custDataLst>
              <p:tags r:id="rId13"/>
            </p:custDataLst>
          </p:nvPr>
        </p:nvSpPr>
        <p:spPr bwMode="gray">
          <a:xfrm>
            <a:off x="0" y="2"/>
            <a:ext cx="12192000" cy="1268413"/>
          </a:xfrm>
          <a:prstGeom prst="rect">
            <a:avLst/>
          </a:prstGeom>
          <a:solidFill>
            <a:srgbClr val="CECEEF">
              <a:alpha val="49804"/>
            </a:srgbClr>
          </a:solidFill>
          <a:ln w="9525">
            <a:noFill/>
            <a:miter lim="800000"/>
            <a:headEnd/>
            <a:tailEnd/>
          </a:ln>
          <a:effectLst/>
        </p:spPr>
        <p:txBody>
          <a:bodyPr wrap="none"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000000"/>
              </a:solidFill>
              <a:effectLst/>
              <a:uLnTx/>
              <a:uFillTx/>
              <a:latin typeface="Arial"/>
              <a:ea typeface="+mn-ea"/>
              <a:cs typeface="+mn-cs"/>
            </a:endParaRPr>
          </a:p>
        </p:txBody>
      </p:sp>
      <p:pic>
        <p:nvPicPr>
          <p:cNvPr id="2" name="Picture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734605" y="267967"/>
            <a:ext cx="2457396" cy="732478"/>
          </a:xfrm>
          <a:prstGeom prst="rect">
            <a:avLst/>
          </a:prstGeom>
        </p:spPr>
      </p:pic>
      <p:sp>
        <p:nvSpPr>
          <p:cNvPr id="9" name="cdtText Box 133 Id9"/>
          <p:cNvSpPr txBox="1">
            <a:spLocks noChangeArrowheads="1"/>
          </p:cNvSpPr>
          <p:nvPr>
            <p:custDataLst>
              <p:tags r:id="rId14"/>
            </p:custDataLst>
          </p:nvPr>
        </p:nvSpPr>
        <p:spPr bwMode="auto">
          <a:xfrm>
            <a:off x="12700" y="5810250"/>
            <a:ext cx="9144000" cy="431800"/>
          </a:xfrm>
          <a:prstGeom prst="rect">
            <a:avLst/>
          </a:prstGeom>
          <a:noFill/>
          <a:ln w="9525">
            <a:noFill/>
            <a:miter lim="800000"/>
            <a:headEnd/>
            <a:tailEnd/>
          </a:ln>
          <a:effectLst/>
        </p:spPr>
        <p:txBody>
          <a:bodyPr lIns="405000" tIns="108000" rIns="1593000" bIns="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750" b="1" i="0" u="none" strike="noStrike" kern="1200" cap="none" spc="0" normalizeH="0" baseline="0" noProof="0" dirty="0">
              <a:ln>
                <a:noFill/>
              </a:ln>
              <a:solidFill>
                <a:srgbClr val="879BAA"/>
              </a:solidFill>
              <a:effectLst/>
              <a:uLnTx/>
              <a:uFillTx/>
              <a:latin typeface="Arial"/>
              <a:ea typeface="+mn-ea"/>
              <a:cs typeface="+mn-cs"/>
            </a:endParaRPr>
          </a:p>
        </p:txBody>
      </p:sp>
      <p:sp>
        <p:nvSpPr>
          <p:cNvPr id="10" name="cdtTextBox 11 Id12"/>
          <p:cNvSpPr txBox="1"/>
          <p:nvPr>
            <p:custDataLst>
              <p:tags r:id="rId15"/>
            </p:custDataLst>
          </p:nvPr>
        </p:nvSpPr>
        <p:spPr>
          <a:xfrm>
            <a:off x="12701" y="6519447"/>
            <a:ext cx="1156225" cy="338555"/>
          </a:xfrm>
          <a:prstGeom prst="rect">
            <a:avLst/>
          </a:prstGeom>
          <a:noFill/>
        </p:spPr>
        <p:txBody>
          <a:bodyPr wrap="square" lIns="405000" tIns="0" rIns="0" bIns="86400" rtlCol="0" anchor="b" anchorCtr="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DE" sz="750" b="1" i="0" u="none" strike="noStrike" kern="1200" cap="none" spc="0" normalizeH="0" baseline="0" noProof="0" dirty="0">
                <a:ln>
                  <a:noFill/>
                </a:ln>
                <a:solidFill>
                  <a:srgbClr val="FFFFFF"/>
                </a:solidFill>
                <a:effectLst/>
                <a:uLnTx/>
                <a:uFillTx/>
                <a:latin typeface="Arial"/>
                <a:ea typeface="+mn-ea"/>
                <a:cs typeface="+mn-cs"/>
              </a:rPr>
              <a:t>Page </a:t>
            </a:r>
            <a:fld id="{91E7552C-A157-4A4F-8E99-698C0325FC94}" type="slidenum">
              <a:rPr kumimoji="0" lang="de-DE" sz="750" b="1" i="0" u="none" strike="noStrike" kern="1200" cap="none" spc="0" normalizeH="0" baseline="0" noProof="0" smtClean="0">
                <a:ln>
                  <a:noFill/>
                </a:ln>
                <a:solidFill>
                  <a:srgbClr val="FFFFFF"/>
                </a:solidFill>
                <a:effectLst/>
                <a:uLnTx/>
                <a:uFillTx/>
                <a:latin typeface="Arial"/>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a:t>
            </a:fld>
            <a:endParaRPr kumimoji="0" lang="de-DE" sz="750" b="1" i="0" u="none" strike="noStrike" kern="1200" cap="none" spc="0" normalizeH="0" baseline="0" noProof="0" dirty="0">
              <a:ln>
                <a:noFill/>
              </a:ln>
              <a:solidFill>
                <a:srgbClr val="FFFFFF"/>
              </a:solidFill>
              <a:effectLst/>
              <a:uLnTx/>
              <a:uFillTx/>
              <a:latin typeface="Arial"/>
              <a:ea typeface="+mn-ea"/>
              <a:cs typeface="+mn-cs"/>
            </a:endParaRPr>
          </a:p>
        </p:txBody>
      </p:sp>
      <p:sp>
        <p:nvSpPr>
          <p:cNvPr id="11" name="cdtTextBox 13 Id14"/>
          <p:cNvSpPr txBox="1"/>
          <p:nvPr>
            <p:custDataLst>
              <p:tags r:id="rId16"/>
            </p:custDataLst>
          </p:nvPr>
        </p:nvSpPr>
        <p:spPr>
          <a:xfrm>
            <a:off x="10304062" y="6519447"/>
            <a:ext cx="1887940" cy="338555"/>
          </a:xfrm>
          <a:prstGeom prst="rect">
            <a:avLst/>
          </a:prstGeom>
          <a:noFill/>
        </p:spPr>
        <p:txBody>
          <a:bodyPr wrap="square" lIns="0" tIns="0" rIns="297000" bIns="86400" rtlCol="0" anchor="b">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a:ln>
                  <a:noFill/>
                </a:ln>
                <a:solidFill>
                  <a:srgbClr val="FFFFFF"/>
                </a:solidFill>
                <a:effectLst/>
                <a:uLnTx/>
                <a:uFillTx/>
                <a:latin typeface="Arial"/>
                <a:ea typeface="+mn-ea"/>
                <a:cs typeface="+mn-cs"/>
              </a:rPr>
              <a:t> Copyright </a:t>
            </a:r>
            <a:r>
              <a:rPr kumimoji="0" lang="en-US" sz="750" b="1" i="0" u="none" strike="noStrike" kern="1200" cap="none" spc="0" normalizeH="0" baseline="0" noProof="0" dirty="0">
                <a:ln>
                  <a:noFill/>
                </a:ln>
                <a:solidFill>
                  <a:srgbClr val="FFFFFF"/>
                </a:solidFill>
                <a:effectLst/>
                <a:uLnTx/>
                <a:uFillTx/>
                <a:latin typeface="Arial"/>
                <a:ea typeface="+mn-ea"/>
                <a:cs typeface="+mn-cs"/>
              </a:rPr>
              <a:t>@ ESTEC</a:t>
            </a:r>
          </a:p>
        </p:txBody>
      </p:sp>
    </p:spTree>
    <p:extLst>
      <p:ext uri="{BB962C8B-B14F-4D97-AF65-F5344CB8AC3E}">
        <p14:creationId xmlns:p14="http://schemas.microsoft.com/office/powerpoint/2010/main" val="65930266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4" r:id="rId7"/>
    <p:sldLayoutId id="2147483675" r:id="rId8"/>
    <p:sldLayoutId id="2147483676" r:id="rId9"/>
    <p:sldLayoutId id="2147483677" r:id="rId10"/>
    <p:sldLayoutId id="2147483678" r:id="rId11"/>
  </p:sldLayoutIdLst>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mc.com/blogs/hadoop-introductio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rang thiết bị nhà xưởng"/>
          <p:cNvPicPr>
            <a:picLocks noChangeAspect="1" noChangeArrowheads="1"/>
          </p:cNvPicPr>
          <p:nvPr/>
        </p:nvPicPr>
        <p:blipFill rotWithShape="1">
          <a:blip r:embed="rId4">
            <a:extLst>
              <a:ext uri="{28A0092B-C50C-407E-A947-70E740481C1C}">
                <a14:useLocalDpi xmlns:a14="http://schemas.microsoft.com/office/drawing/2010/main" val="0"/>
              </a:ext>
            </a:extLst>
          </a:blip>
          <a:srcRect t="28625" r="13774"/>
          <a:stretch/>
        </p:blipFill>
        <p:spPr bwMode="auto">
          <a:xfrm>
            <a:off x="0" y="0"/>
            <a:ext cx="12192000" cy="4816241"/>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4"/>
          <p:cNvSpPr txBox="1"/>
          <p:nvPr/>
        </p:nvSpPr>
        <p:spPr>
          <a:xfrm>
            <a:off x="533400" y="4816243"/>
            <a:ext cx="6477000" cy="746357"/>
          </a:xfrm>
          <a:prstGeom prst="rect">
            <a:avLst/>
          </a:prstGeom>
          <a:solidFill>
            <a:schemeClr val="bg2">
              <a:lumMod val="60000"/>
              <a:lumOff val="40000"/>
            </a:schemeClr>
          </a:solidFill>
        </p:spPr>
        <p:txBody>
          <a:bodyPr vert="horz" wrap="square" lIns="0" tIns="129539" rIns="0" bIns="0" rtlCol="0">
            <a:spAutoFit/>
          </a:bodyPr>
          <a:lstStyle/>
          <a:p>
            <a:pPr marL="270510">
              <a:spcBef>
                <a:spcPts val="1019"/>
              </a:spcBef>
            </a:pPr>
            <a:r>
              <a:rPr lang="en-US" sz="4000" b="1" spc="-5" dirty="0">
                <a:solidFill>
                  <a:srgbClr val="FFFFFF"/>
                </a:solidFill>
                <a:latin typeface="Arial"/>
                <a:cs typeface="Arial"/>
              </a:rPr>
              <a:t>CƠ SỞ DỮ LIỆU</a:t>
            </a:r>
            <a:endParaRPr lang="en-US" sz="4000" dirty="0">
              <a:latin typeface="Arial"/>
              <a:cs typeface="Arial"/>
            </a:endParaRPr>
          </a:p>
        </p:txBody>
      </p:sp>
      <p:sp>
        <p:nvSpPr>
          <p:cNvPr id="6" name="object 5"/>
          <p:cNvSpPr txBox="1"/>
          <p:nvPr/>
        </p:nvSpPr>
        <p:spPr>
          <a:xfrm>
            <a:off x="533400" y="4495800"/>
            <a:ext cx="6477000" cy="327013"/>
          </a:xfrm>
          <a:prstGeom prst="rect">
            <a:avLst/>
          </a:prstGeom>
          <a:solidFill>
            <a:srgbClr val="223746">
              <a:alpha val="65097"/>
            </a:srgbClr>
          </a:solidFill>
        </p:spPr>
        <p:txBody>
          <a:bodyPr vert="horz" wrap="square" lIns="0" tIns="19050" rIns="0" bIns="0" rtlCol="0">
            <a:spAutoFit/>
          </a:bodyPr>
          <a:lstStyle/>
          <a:p>
            <a:pPr marL="267335">
              <a:spcBef>
                <a:spcPts val="150"/>
              </a:spcBef>
            </a:pPr>
            <a:r>
              <a:rPr lang="en-US" sz="2000" dirty="0">
                <a:solidFill>
                  <a:srgbClr val="FFFFFF"/>
                </a:solidFill>
                <a:latin typeface="Arial"/>
                <a:cs typeface="Arial"/>
              </a:rPr>
              <a:t>Database Developer</a:t>
            </a:r>
            <a:r>
              <a:rPr sz="2000" spc="-45" dirty="0">
                <a:solidFill>
                  <a:srgbClr val="FFFFFF"/>
                </a:solidFill>
                <a:latin typeface="Arial"/>
                <a:cs typeface="Arial"/>
              </a:rPr>
              <a:t> </a:t>
            </a:r>
            <a:r>
              <a:rPr sz="2000" dirty="0">
                <a:solidFill>
                  <a:srgbClr val="FFFFFF"/>
                </a:solidFill>
                <a:latin typeface="Arial"/>
                <a:cs typeface="Arial"/>
              </a:rPr>
              <a:t>Training</a:t>
            </a:r>
            <a:endParaRPr sz="2000" dirty="0">
              <a:latin typeface="Arial"/>
              <a:cs typeface="Arial"/>
            </a:endParaRPr>
          </a:p>
        </p:txBody>
      </p:sp>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2414" t="10101"/>
          <a:stretch/>
        </p:blipFill>
        <p:spPr>
          <a:xfrm>
            <a:off x="0" y="0"/>
            <a:ext cx="3080824" cy="1233056"/>
          </a:xfrm>
          <a:prstGeom prst="rect">
            <a:avLst/>
          </a:prstGeom>
        </p:spPr>
      </p:pic>
      <p:grpSp>
        <p:nvGrpSpPr>
          <p:cNvPr id="11" name="Group 10"/>
          <p:cNvGrpSpPr/>
          <p:nvPr/>
        </p:nvGrpSpPr>
        <p:grpSpPr>
          <a:xfrm>
            <a:off x="9220200" y="5486401"/>
            <a:ext cx="2756814" cy="838200"/>
            <a:chOff x="7996221" y="5323686"/>
            <a:chExt cx="2833014" cy="914401"/>
          </a:xfrm>
        </p:grpSpPr>
        <p:pic>
          <p:nvPicPr>
            <p:cNvPr id="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22334" y="5323687"/>
              <a:ext cx="70690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96221" y="5323686"/>
              <a:ext cx="2126113" cy="914400"/>
            </a:xfrm>
            <a:prstGeom prst="rect">
              <a:avLst/>
            </a:prstGeom>
          </p:spPr>
        </p:pic>
      </p:grpSp>
    </p:spTree>
    <p:extLst>
      <p:ext uri="{BB962C8B-B14F-4D97-AF65-F5344CB8AC3E}">
        <p14:creationId xmlns:p14="http://schemas.microsoft.com/office/powerpoint/2010/main" val="254854789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DATA PIPELINE</a:t>
            </a:r>
          </a:p>
        </p:txBody>
      </p:sp>
      <p:sp>
        <p:nvSpPr>
          <p:cNvPr id="3" name="Content Placeholder 2">
            <a:extLst>
              <a:ext uri="{FF2B5EF4-FFF2-40B4-BE49-F238E27FC236}">
                <a16:creationId xmlns:a16="http://schemas.microsoft.com/office/drawing/2014/main" id="{DB3F12DB-FB6E-4928-8F62-D004560967C1}"/>
              </a:ext>
            </a:extLst>
          </p:cNvPr>
          <p:cNvSpPr>
            <a:spLocks noGrp="1"/>
          </p:cNvSpPr>
          <p:nvPr>
            <p:ph idx="1"/>
          </p:nvPr>
        </p:nvSpPr>
        <p:spPr>
          <a:xfrm>
            <a:off x="609600" y="1524000"/>
            <a:ext cx="11020697" cy="4648414"/>
          </a:xfrm>
        </p:spPr>
        <p:txBody>
          <a:bodyPr/>
          <a:lstStyle/>
          <a:p>
            <a:r>
              <a:rPr lang="en-US" dirty="0"/>
              <a:t> </a:t>
            </a:r>
          </a:p>
        </p:txBody>
      </p:sp>
      <p:pic>
        <p:nvPicPr>
          <p:cNvPr id="2050" name="Picture 2">
            <a:extLst>
              <a:ext uri="{FF2B5EF4-FFF2-40B4-BE49-F238E27FC236}">
                <a16:creationId xmlns:a16="http://schemas.microsoft.com/office/drawing/2014/main" id="{EEA57B5E-45EC-3D8D-C8C5-C7C230F9AA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33"/>
          <a:stretch/>
        </p:blipFill>
        <p:spPr bwMode="auto">
          <a:xfrm>
            <a:off x="8671278" y="1524000"/>
            <a:ext cx="3507417" cy="4648414"/>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069">
            <a:extLst>
              <a:ext uri="{FF2B5EF4-FFF2-40B4-BE49-F238E27FC236}">
                <a16:creationId xmlns:a16="http://schemas.microsoft.com/office/drawing/2014/main" id="{E031F4D2-2E92-DEB3-2F26-55FB5480D2DB}"/>
              </a:ext>
            </a:extLst>
          </p:cNvPr>
          <p:cNvPicPr>
            <a:picLocks noChangeAspect="1"/>
          </p:cNvPicPr>
          <p:nvPr/>
        </p:nvPicPr>
        <p:blipFill>
          <a:blip r:embed="rId3"/>
          <a:stretch>
            <a:fillRect/>
          </a:stretch>
        </p:blipFill>
        <p:spPr>
          <a:xfrm>
            <a:off x="188890" y="1935285"/>
            <a:ext cx="8226505" cy="41402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DATA PIPELINE</a:t>
            </a:r>
          </a:p>
        </p:txBody>
      </p:sp>
      <p:sp>
        <p:nvSpPr>
          <p:cNvPr id="319" name="Content Placeholder 318">
            <a:extLst>
              <a:ext uri="{FF2B5EF4-FFF2-40B4-BE49-F238E27FC236}">
                <a16:creationId xmlns:a16="http://schemas.microsoft.com/office/drawing/2014/main" id="{6BD1A093-0C55-4F7F-9334-CE352ED77372}"/>
              </a:ext>
            </a:extLst>
          </p:cNvPr>
          <p:cNvSpPr>
            <a:spLocks noGrp="1"/>
          </p:cNvSpPr>
          <p:nvPr>
            <p:ph idx="1"/>
          </p:nvPr>
        </p:nvSpPr>
        <p:spPr>
          <a:xfrm>
            <a:off x="609600" y="1524000"/>
            <a:ext cx="11020697" cy="4648414"/>
          </a:xfrm>
        </p:spPr>
        <p:txBody>
          <a:bodyPr/>
          <a:lstStyle/>
          <a:p>
            <a:r>
              <a:rPr lang="en-US" dirty="0"/>
              <a:t> </a:t>
            </a:r>
          </a:p>
        </p:txBody>
      </p:sp>
      <p:pic>
        <p:nvPicPr>
          <p:cNvPr id="320" name="Picture 319">
            <a:extLst>
              <a:ext uri="{FF2B5EF4-FFF2-40B4-BE49-F238E27FC236}">
                <a16:creationId xmlns:a16="http://schemas.microsoft.com/office/drawing/2014/main" id="{93201C00-ADED-9B16-17A5-4FB11EBE7EAA}"/>
              </a:ext>
            </a:extLst>
          </p:cNvPr>
          <p:cNvPicPr>
            <a:picLocks noChangeAspect="1"/>
          </p:cNvPicPr>
          <p:nvPr/>
        </p:nvPicPr>
        <p:blipFill>
          <a:blip r:embed="rId2"/>
          <a:stretch>
            <a:fillRect/>
          </a:stretch>
        </p:blipFill>
        <p:spPr>
          <a:xfrm>
            <a:off x="228600" y="1403069"/>
            <a:ext cx="9367018" cy="4890276"/>
          </a:xfrm>
          <a:prstGeom prst="rect">
            <a:avLst/>
          </a:prstGeom>
        </p:spPr>
      </p:pic>
      <p:pic>
        <p:nvPicPr>
          <p:cNvPr id="321" name="Picture 320">
            <a:extLst>
              <a:ext uri="{FF2B5EF4-FFF2-40B4-BE49-F238E27FC236}">
                <a16:creationId xmlns:a16="http://schemas.microsoft.com/office/drawing/2014/main" id="{7FD7C24F-0F51-DD07-4590-286848C98DB1}"/>
              </a:ext>
            </a:extLst>
          </p:cNvPr>
          <p:cNvPicPr>
            <a:picLocks noChangeAspect="1"/>
          </p:cNvPicPr>
          <p:nvPr/>
        </p:nvPicPr>
        <p:blipFill rotWithShape="1">
          <a:blip r:embed="rId3"/>
          <a:srcRect l="69027"/>
          <a:stretch/>
        </p:blipFill>
        <p:spPr>
          <a:xfrm>
            <a:off x="9906000" y="2250831"/>
            <a:ext cx="2209799" cy="4007345"/>
          </a:xfrm>
          <a:prstGeom prst="rect">
            <a:avLst/>
          </a:prstGeom>
        </p:spPr>
      </p:pic>
      <p:sp>
        <p:nvSpPr>
          <p:cNvPr id="322" name="Arrow: Right 321">
            <a:extLst>
              <a:ext uri="{FF2B5EF4-FFF2-40B4-BE49-F238E27FC236}">
                <a16:creationId xmlns:a16="http://schemas.microsoft.com/office/drawing/2014/main" id="{76D0B14D-87F6-E1FB-9630-472CB3008B37}"/>
              </a:ext>
            </a:extLst>
          </p:cNvPr>
          <p:cNvSpPr/>
          <p:nvPr/>
        </p:nvSpPr>
        <p:spPr bwMode="auto">
          <a:xfrm>
            <a:off x="9677400" y="4229207"/>
            <a:ext cx="273910" cy="342793"/>
          </a:xfrm>
          <a:prstGeom prst="rightArrow">
            <a:avLst/>
          </a:prstGeom>
          <a:solidFill>
            <a:srgbClr val="0070C0"/>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323" name="Rectangle 322">
            <a:extLst>
              <a:ext uri="{FF2B5EF4-FFF2-40B4-BE49-F238E27FC236}">
                <a16:creationId xmlns:a16="http://schemas.microsoft.com/office/drawing/2014/main" id="{50E51751-F6DC-3E6B-3B0D-1A6F355A2D5A}"/>
              </a:ext>
            </a:extLst>
          </p:cNvPr>
          <p:cNvSpPr/>
          <p:nvPr/>
        </p:nvSpPr>
        <p:spPr bwMode="auto">
          <a:xfrm>
            <a:off x="228600" y="2250831"/>
            <a:ext cx="9367018" cy="4042514"/>
          </a:xfrm>
          <a:prstGeom prst="rect">
            <a:avLst/>
          </a:prstGeom>
          <a:noFill/>
          <a:ln w="69850" cap="flat" cmpd="sng" algn="ctr">
            <a:solidFill>
              <a:schemeClr val="accent1">
                <a:lumMod val="90000"/>
              </a:schemeClr>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324" name="Rectangle 323">
            <a:extLst>
              <a:ext uri="{FF2B5EF4-FFF2-40B4-BE49-F238E27FC236}">
                <a16:creationId xmlns:a16="http://schemas.microsoft.com/office/drawing/2014/main" id="{78D1B4FE-CE57-AA1E-F11E-C40D2EA0C95E}"/>
              </a:ext>
            </a:extLst>
          </p:cNvPr>
          <p:cNvSpPr/>
          <p:nvPr/>
        </p:nvSpPr>
        <p:spPr bwMode="auto">
          <a:xfrm>
            <a:off x="228600" y="1383323"/>
            <a:ext cx="5334000" cy="521677"/>
          </a:xfrm>
          <a:prstGeom prst="rect">
            <a:avLst/>
          </a:prstGeom>
          <a:noFill/>
          <a:ln w="69850" cap="flat" cmpd="sng" algn="ctr">
            <a:solidFill>
              <a:schemeClr val="accent1">
                <a:lumMod val="90000"/>
              </a:schemeClr>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325" name="Rectangle 324">
            <a:extLst>
              <a:ext uri="{FF2B5EF4-FFF2-40B4-BE49-F238E27FC236}">
                <a16:creationId xmlns:a16="http://schemas.microsoft.com/office/drawing/2014/main" id="{4E67F471-E9E6-9A9F-7FFE-18ED39FB784F}"/>
              </a:ext>
            </a:extLst>
          </p:cNvPr>
          <p:cNvSpPr/>
          <p:nvPr/>
        </p:nvSpPr>
        <p:spPr bwMode="auto">
          <a:xfrm>
            <a:off x="9906000" y="2293712"/>
            <a:ext cx="2212032" cy="4042514"/>
          </a:xfrm>
          <a:prstGeom prst="rect">
            <a:avLst/>
          </a:prstGeom>
          <a:noFill/>
          <a:ln w="69850" cap="flat" cmpd="sng" algn="ctr">
            <a:solidFill>
              <a:schemeClr val="accent1">
                <a:lumMod val="90000"/>
              </a:schemeClr>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LÀM VIỆC VỚI CƠ SỞ DỮ LIỆU/ ETL</a:t>
            </a:r>
          </a:p>
        </p:txBody>
      </p:sp>
      <p:sp>
        <p:nvSpPr>
          <p:cNvPr id="319" name="Content Placeholder 318">
            <a:extLst>
              <a:ext uri="{FF2B5EF4-FFF2-40B4-BE49-F238E27FC236}">
                <a16:creationId xmlns:a16="http://schemas.microsoft.com/office/drawing/2014/main" id="{6BD1A093-0C55-4F7F-9334-CE352ED77372}"/>
              </a:ext>
            </a:extLst>
          </p:cNvPr>
          <p:cNvSpPr>
            <a:spLocks noGrp="1"/>
          </p:cNvSpPr>
          <p:nvPr>
            <p:ph idx="1"/>
          </p:nvPr>
        </p:nvSpPr>
        <p:spPr>
          <a:xfrm>
            <a:off x="609600" y="1524000"/>
            <a:ext cx="11020697" cy="4648414"/>
          </a:xfrm>
        </p:spPr>
        <p:txBody>
          <a:bodyPr/>
          <a:lstStyle/>
          <a:p>
            <a:r>
              <a:rPr lang="en-US" dirty="0"/>
              <a:t> </a:t>
            </a:r>
          </a:p>
        </p:txBody>
      </p:sp>
      <p:graphicFrame>
        <p:nvGraphicFramePr>
          <p:cNvPr id="4" name="Table 3">
            <a:extLst>
              <a:ext uri="{FF2B5EF4-FFF2-40B4-BE49-F238E27FC236}">
                <a16:creationId xmlns:a16="http://schemas.microsoft.com/office/drawing/2014/main" id="{8AF2BD1E-4493-DFB0-77B3-F66AC201A02B}"/>
              </a:ext>
            </a:extLst>
          </p:cNvPr>
          <p:cNvGraphicFramePr>
            <a:graphicFrameLocks noGrp="1"/>
          </p:cNvGraphicFramePr>
          <p:nvPr>
            <p:extLst>
              <p:ext uri="{D42A27DB-BD31-4B8C-83A1-F6EECF244321}">
                <p14:modId xmlns:p14="http://schemas.microsoft.com/office/powerpoint/2010/main" val="4122703893"/>
              </p:ext>
            </p:extLst>
          </p:nvPr>
        </p:nvGraphicFramePr>
        <p:xfrm>
          <a:off x="228599" y="1600200"/>
          <a:ext cx="6524897" cy="3276600"/>
        </p:xfrm>
        <a:graphic>
          <a:graphicData uri="http://schemas.openxmlformats.org/drawingml/2006/table">
            <a:tbl>
              <a:tblPr/>
              <a:tblGrid>
                <a:gridCol w="6524897">
                  <a:extLst>
                    <a:ext uri="{9D8B030D-6E8A-4147-A177-3AD203B41FA5}">
                      <a16:colId xmlns:a16="http://schemas.microsoft.com/office/drawing/2014/main" val="1507317317"/>
                    </a:ext>
                  </a:extLst>
                </a:gridCol>
              </a:tblGrid>
              <a:tr h="655320">
                <a:tc>
                  <a:txBody>
                    <a:bodyPr/>
                    <a:lstStyle/>
                    <a:p>
                      <a:pPr algn="l" fontAlgn="ctr"/>
                      <a:r>
                        <a:rPr lang="en-US" sz="1200" b="1" i="0" u="none" strike="noStrike" dirty="0">
                          <a:effectLst/>
                          <a:latin typeface="Century Gothic" panose="020B0502020202020204" pitchFamily="34" charset="0"/>
                        </a:rPr>
                        <a:t>1. </a:t>
                      </a:r>
                      <a:r>
                        <a:rPr lang="en-US" sz="1200" b="1" i="0" u="none" strike="noStrike" dirty="0" err="1">
                          <a:effectLst/>
                          <a:latin typeface="Century Gothic" panose="020B0502020202020204" pitchFamily="34" charset="0"/>
                        </a:rPr>
                        <a:t>Truy</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vấn</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dữ</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liệu</a:t>
                      </a:r>
                      <a:r>
                        <a:rPr lang="en-US" sz="1200" b="0" i="0" u="none" strike="noStrike" dirty="0">
                          <a:effectLst/>
                          <a:latin typeface="Century Gothic" panose="020B0502020202020204" pitchFamily="34" charset="0"/>
                        </a:rPr>
                        <a:t>: Select, Where, Select join, Select Distinct, Select top, </a:t>
                      </a:r>
                      <a:r>
                        <a:rPr lang="en-US" sz="1200" b="0" i="0" u="none" strike="noStrike" dirty="0" err="1">
                          <a:effectLst/>
                          <a:latin typeface="Century Gothic" panose="020B0502020202020204" pitchFamily="34" charset="0"/>
                        </a:rPr>
                        <a:t>hàm</a:t>
                      </a:r>
                      <a:r>
                        <a:rPr lang="en-US" sz="1200" b="0" i="0" u="none" strike="noStrike" dirty="0">
                          <a:effectLst/>
                          <a:latin typeface="Century Gothic" panose="020B0502020202020204" pitchFamily="34" charset="0"/>
                        </a:rPr>
                        <a:t> </a:t>
                      </a:r>
                      <a:r>
                        <a:rPr lang="en-US" sz="1200" b="0" i="0" u="none" strike="noStrike" dirty="0" err="1">
                          <a:effectLst/>
                          <a:latin typeface="Century Gothic" panose="020B0502020202020204" pitchFamily="34" charset="0"/>
                        </a:rPr>
                        <a:t>tập</a:t>
                      </a:r>
                      <a:r>
                        <a:rPr lang="en-US" sz="1200" b="0" i="0" u="none" strike="noStrike" dirty="0">
                          <a:effectLst/>
                          <a:latin typeface="Century Gothic" panose="020B0502020202020204" pitchFamily="34" charset="0"/>
                        </a:rPr>
                        <a:t> </a:t>
                      </a:r>
                      <a:r>
                        <a:rPr lang="en-US" sz="1200" b="0" i="0" u="none" strike="noStrike" dirty="0" err="1">
                          <a:effectLst/>
                          <a:latin typeface="Century Gothic" panose="020B0502020202020204" pitchFamily="34" charset="0"/>
                        </a:rPr>
                        <a:t>hợp</a:t>
                      </a:r>
                      <a:r>
                        <a:rPr lang="en-US" sz="1200" b="0" i="0" u="none" strike="noStrike" dirty="0">
                          <a:effectLst/>
                          <a:latin typeface="Century Gothic" panose="020B0502020202020204" pitchFamily="34" charset="0"/>
                        </a:rPr>
                        <a:t>,…</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248295798"/>
                  </a:ext>
                </a:extLst>
              </a:tr>
              <a:tr h="655320">
                <a:tc>
                  <a:txBody>
                    <a:bodyPr/>
                    <a:lstStyle/>
                    <a:p>
                      <a:pPr algn="l" fontAlgn="ctr"/>
                      <a:r>
                        <a:rPr lang="en-US" sz="1200" b="1" i="0" u="none" strike="noStrike" dirty="0">
                          <a:effectLst/>
                          <a:latin typeface="Century Gothic" panose="020B0502020202020204" pitchFamily="34" charset="0"/>
                        </a:rPr>
                        <a:t>2. </a:t>
                      </a:r>
                      <a:r>
                        <a:rPr lang="en-US" sz="1200" b="1" i="0" u="none" strike="noStrike" dirty="0" err="1">
                          <a:effectLst/>
                          <a:latin typeface="Century Gothic" panose="020B0502020202020204" pitchFamily="34" charset="0"/>
                        </a:rPr>
                        <a:t>Thiết</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kế</a:t>
                      </a:r>
                      <a:r>
                        <a:rPr lang="en-US" sz="1200" b="1" i="0" u="none" strike="noStrike" dirty="0">
                          <a:effectLst/>
                          <a:latin typeface="Century Gothic" panose="020B0502020202020204" pitchFamily="34" charset="0"/>
                        </a:rPr>
                        <a:t> database</a:t>
                      </a:r>
                      <a:r>
                        <a:rPr lang="en-US" sz="1200" b="0" i="0" u="none" strike="noStrike" dirty="0">
                          <a:effectLst/>
                          <a:latin typeface="Century Gothic" panose="020B0502020202020204" pitchFamily="34" charset="0"/>
                        </a:rPr>
                        <a:t>: </a:t>
                      </a:r>
                      <a:r>
                        <a:rPr lang="en-US" sz="1200" b="0" i="0" u="none" strike="noStrike" dirty="0" err="1">
                          <a:effectLst/>
                          <a:latin typeface="Century Gothic" panose="020B0502020202020204" pitchFamily="34" charset="0"/>
                        </a:rPr>
                        <a:t>Tạo</a:t>
                      </a:r>
                      <a:r>
                        <a:rPr lang="en-US" sz="1200" b="0" i="0" u="none" strike="noStrike" dirty="0">
                          <a:effectLst/>
                          <a:latin typeface="Century Gothic" panose="020B0502020202020204" pitchFamily="34" charset="0"/>
                        </a:rPr>
                        <a:t> database, </a:t>
                      </a:r>
                      <a:r>
                        <a:rPr lang="en-US" sz="1200" b="0" i="0" u="none" strike="noStrike" dirty="0" err="1">
                          <a:effectLst/>
                          <a:latin typeface="Century Gothic" panose="020B0502020202020204" pitchFamily="34" charset="0"/>
                        </a:rPr>
                        <a:t>tạo</a:t>
                      </a:r>
                      <a:r>
                        <a:rPr lang="en-US" sz="1200" b="0" i="0" u="none" strike="noStrike" dirty="0">
                          <a:effectLst/>
                          <a:latin typeface="Century Gothic" panose="020B0502020202020204" pitchFamily="34" charset="0"/>
                        </a:rPr>
                        <a:t> table, </a:t>
                      </a:r>
                      <a:r>
                        <a:rPr lang="en-US" sz="1200" b="0" i="0" u="none" strike="noStrike" dirty="0" err="1">
                          <a:effectLst/>
                          <a:latin typeface="Century Gothic" panose="020B0502020202020204" pitchFamily="34" charset="0"/>
                        </a:rPr>
                        <a:t>khóa</a:t>
                      </a:r>
                      <a:r>
                        <a:rPr lang="en-US" sz="1200" b="0" i="0" u="none" strike="noStrike" dirty="0">
                          <a:effectLst/>
                          <a:latin typeface="Century Gothic" panose="020B0502020202020204" pitchFamily="34" charset="0"/>
                        </a:rPr>
                        <a:t> </a:t>
                      </a:r>
                      <a:r>
                        <a:rPr lang="en-US" sz="1200" b="0" i="0" u="none" strike="noStrike" dirty="0" err="1">
                          <a:effectLst/>
                          <a:latin typeface="Century Gothic" panose="020B0502020202020204" pitchFamily="34" charset="0"/>
                        </a:rPr>
                        <a:t>chính</a:t>
                      </a:r>
                      <a:r>
                        <a:rPr lang="en-US" sz="1200" b="0" i="0" u="none" strike="noStrike" dirty="0">
                          <a:effectLst/>
                          <a:latin typeface="Century Gothic" panose="020B0502020202020204" pitchFamily="34" charset="0"/>
                        </a:rPr>
                        <a:t>, </a:t>
                      </a:r>
                      <a:r>
                        <a:rPr lang="en-US" sz="1200" b="0" i="0" u="none" strike="noStrike" dirty="0" err="1">
                          <a:effectLst/>
                          <a:latin typeface="Century Gothic" panose="020B0502020202020204" pitchFamily="34" charset="0"/>
                        </a:rPr>
                        <a:t>khóa</a:t>
                      </a:r>
                      <a:r>
                        <a:rPr lang="en-US" sz="1200" b="0" i="0" u="none" strike="noStrike" dirty="0">
                          <a:effectLst/>
                          <a:latin typeface="Century Gothic" panose="020B0502020202020204" pitchFamily="34" charset="0"/>
                        </a:rPr>
                        <a:t> </a:t>
                      </a:r>
                      <a:r>
                        <a:rPr lang="en-US" sz="1200" b="0" i="0" u="none" strike="noStrike" dirty="0" err="1">
                          <a:effectLst/>
                          <a:latin typeface="Century Gothic" panose="020B0502020202020204" pitchFamily="34" charset="0"/>
                        </a:rPr>
                        <a:t>phụ</a:t>
                      </a:r>
                      <a:r>
                        <a:rPr lang="en-US" sz="1200" b="0" i="0" u="none" strike="noStrike" dirty="0">
                          <a:effectLst/>
                          <a:latin typeface="Century Gothic" panose="020B0502020202020204" pitchFamily="34" charset="0"/>
                        </a:rPr>
                        <a:t>, </a:t>
                      </a:r>
                      <a:r>
                        <a:rPr lang="en-US" sz="1200" b="0" i="0" u="none" strike="noStrike" dirty="0" err="1">
                          <a:effectLst/>
                          <a:latin typeface="Century Gothic" panose="020B0502020202020204" pitchFamily="34" charset="0"/>
                        </a:rPr>
                        <a:t>ràng</a:t>
                      </a:r>
                      <a:r>
                        <a:rPr lang="en-US" sz="1200" b="0" i="0" u="none" strike="noStrike" dirty="0">
                          <a:effectLst/>
                          <a:latin typeface="Century Gothic" panose="020B0502020202020204" pitchFamily="34" charset="0"/>
                        </a:rPr>
                        <a:t> </a:t>
                      </a:r>
                      <a:r>
                        <a:rPr lang="en-US" sz="1200" b="0" i="0" u="none" strike="noStrike" dirty="0" err="1">
                          <a:effectLst/>
                          <a:latin typeface="Century Gothic" panose="020B0502020202020204" pitchFamily="34" charset="0"/>
                        </a:rPr>
                        <a:t>buộc</a:t>
                      </a:r>
                      <a:r>
                        <a:rPr lang="en-US" sz="1200" b="0" i="0" u="none" strike="noStrike" dirty="0">
                          <a:effectLst/>
                          <a:latin typeface="Century Gothic" panose="020B0502020202020204" pitchFamily="34" charset="0"/>
                        </a:rPr>
                        <a:t> </a:t>
                      </a:r>
                      <a:r>
                        <a:rPr lang="en-US" sz="1200" b="0" i="0" u="none" strike="noStrike" dirty="0" err="1">
                          <a:effectLst/>
                          <a:latin typeface="Century Gothic" panose="020B0502020202020204" pitchFamily="34" charset="0"/>
                        </a:rPr>
                        <a:t>dữ</a:t>
                      </a:r>
                      <a:r>
                        <a:rPr lang="en-US" sz="1200" b="0" i="0" u="none" strike="noStrike" dirty="0">
                          <a:effectLst/>
                          <a:latin typeface="Century Gothic" panose="020B0502020202020204" pitchFamily="34" charset="0"/>
                        </a:rPr>
                        <a:t> </a:t>
                      </a:r>
                      <a:r>
                        <a:rPr lang="en-US" sz="1200" b="0" i="0" u="none" strike="noStrike" dirty="0" err="1">
                          <a:effectLst/>
                          <a:latin typeface="Century Gothic" panose="020B0502020202020204" pitchFamily="34" charset="0"/>
                        </a:rPr>
                        <a:t>liệu</a:t>
                      </a:r>
                      <a:r>
                        <a:rPr lang="en-US" sz="1200" b="0" i="0" u="none" strike="noStrike" dirty="0">
                          <a:effectLst/>
                          <a:latin typeface="Century Gothic" panose="020B0502020202020204" pitchFamily="34" charset="0"/>
                        </a:rPr>
                        <a:t>,..</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23318823"/>
                  </a:ext>
                </a:extLst>
              </a:tr>
              <a:tr h="655320">
                <a:tc>
                  <a:txBody>
                    <a:bodyPr/>
                    <a:lstStyle/>
                    <a:p>
                      <a:pPr algn="l" fontAlgn="ctr"/>
                      <a:r>
                        <a:rPr lang="en-US" sz="1200" b="1" i="0" u="none" strike="noStrike" dirty="0">
                          <a:effectLst/>
                          <a:latin typeface="Century Gothic" panose="020B0502020202020204" pitchFamily="34" charset="0"/>
                        </a:rPr>
                        <a:t>3. Thao </a:t>
                      </a:r>
                      <a:r>
                        <a:rPr lang="en-US" sz="1200" b="1" i="0" u="none" strike="noStrike" dirty="0" err="1">
                          <a:effectLst/>
                          <a:latin typeface="Century Gothic" panose="020B0502020202020204" pitchFamily="34" charset="0"/>
                        </a:rPr>
                        <a:t>tác</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với</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dữ</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liệu</a:t>
                      </a:r>
                      <a:r>
                        <a:rPr lang="en-US" sz="1200" b="0" i="0" u="none" strike="noStrike" dirty="0">
                          <a:effectLst/>
                          <a:latin typeface="Century Gothic" panose="020B0502020202020204" pitchFamily="34" charset="0"/>
                        </a:rPr>
                        <a:t>: Insert, Update, Delete, Merge</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32918983"/>
                  </a:ext>
                </a:extLst>
              </a:tr>
              <a:tr h="655320">
                <a:tc>
                  <a:txBody>
                    <a:bodyPr/>
                    <a:lstStyle/>
                    <a:p>
                      <a:pPr algn="l" fontAlgn="ctr"/>
                      <a:r>
                        <a:rPr lang="en-US" sz="1200" b="1" i="0" u="none" strike="noStrike" dirty="0">
                          <a:effectLst/>
                          <a:latin typeface="Century Gothic" panose="020B0502020202020204" pitchFamily="34" charset="0"/>
                        </a:rPr>
                        <a:t>4. </a:t>
                      </a:r>
                      <a:r>
                        <a:rPr lang="en-US" sz="1200" b="1" i="0" u="none" strike="noStrike" dirty="0" err="1">
                          <a:effectLst/>
                          <a:latin typeface="Century Gothic" panose="020B0502020202020204" pitchFamily="34" charset="0"/>
                        </a:rPr>
                        <a:t>Thủ</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tục</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hàm</a:t>
                      </a:r>
                      <a:endParaRPr lang="en-US" sz="1200" b="1" i="0" u="none" strike="noStrike" dirty="0">
                        <a:effectLst/>
                        <a:latin typeface="Century Gothic" panose="020B0502020202020204" pitchFamily="34" charset="0"/>
                      </a:endParaRP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737816544"/>
                  </a:ext>
                </a:extLst>
              </a:tr>
              <a:tr h="655320">
                <a:tc>
                  <a:txBody>
                    <a:bodyPr/>
                    <a:lstStyle/>
                    <a:p>
                      <a:pPr algn="l" fontAlgn="ctr"/>
                      <a:r>
                        <a:rPr lang="en-US" sz="1200" b="1" i="0" u="none" strike="noStrike" dirty="0">
                          <a:effectLst/>
                          <a:latin typeface="Century Gothic" panose="020B0502020202020204" pitchFamily="34" charset="0"/>
                        </a:rPr>
                        <a:t>5. View, Index, Turning</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4209816335"/>
                  </a:ext>
                </a:extLst>
              </a:tr>
            </a:tbl>
          </a:graphicData>
        </a:graphic>
      </p:graphicFrame>
      <p:graphicFrame>
        <p:nvGraphicFramePr>
          <p:cNvPr id="5" name="Table 4">
            <a:extLst>
              <a:ext uri="{FF2B5EF4-FFF2-40B4-BE49-F238E27FC236}">
                <a16:creationId xmlns:a16="http://schemas.microsoft.com/office/drawing/2014/main" id="{B16F5DF2-998A-0389-22C7-DD5DD83C7B0A}"/>
              </a:ext>
            </a:extLst>
          </p:cNvPr>
          <p:cNvGraphicFramePr>
            <a:graphicFrameLocks noGrp="1"/>
          </p:cNvGraphicFramePr>
          <p:nvPr>
            <p:extLst>
              <p:ext uri="{D42A27DB-BD31-4B8C-83A1-F6EECF244321}">
                <p14:modId xmlns:p14="http://schemas.microsoft.com/office/powerpoint/2010/main" val="4077617297"/>
              </p:ext>
            </p:extLst>
          </p:nvPr>
        </p:nvGraphicFramePr>
        <p:xfrm>
          <a:off x="7010400" y="1600200"/>
          <a:ext cx="4953000" cy="3276600"/>
        </p:xfrm>
        <a:graphic>
          <a:graphicData uri="http://schemas.openxmlformats.org/drawingml/2006/table">
            <a:tbl>
              <a:tblPr/>
              <a:tblGrid>
                <a:gridCol w="4953000">
                  <a:extLst>
                    <a:ext uri="{9D8B030D-6E8A-4147-A177-3AD203B41FA5}">
                      <a16:colId xmlns:a16="http://schemas.microsoft.com/office/drawing/2014/main" val="1507317317"/>
                    </a:ext>
                  </a:extLst>
                </a:gridCol>
              </a:tblGrid>
              <a:tr h="819150">
                <a:tc>
                  <a:txBody>
                    <a:bodyPr/>
                    <a:lstStyle/>
                    <a:p>
                      <a:pPr algn="l" fontAlgn="ctr"/>
                      <a:r>
                        <a:rPr lang="en-US" sz="1200" b="1" i="0" u="none" strike="noStrike" dirty="0">
                          <a:effectLst/>
                          <a:latin typeface="Century Gothic" panose="020B0502020202020204" pitchFamily="34" charset="0"/>
                        </a:rPr>
                        <a:t>1. </a:t>
                      </a:r>
                      <a:r>
                        <a:rPr lang="en-US" sz="1200" b="1" i="0" u="none" strike="noStrike" dirty="0" err="1">
                          <a:effectLst/>
                          <a:latin typeface="Century Gothic" panose="020B0502020202020204" pitchFamily="34" charset="0"/>
                        </a:rPr>
                        <a:t>Giới</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thiệu</a:t>
                      </a:r>
                      <a:r>
                        <a:rPr lang="en-US" sz="1200" b="1" i="0" u="none" strike="noStrike" dirty="0">
                          <a:effectLst/>
                          <a:latin typeface="Century Gothic" panose="020B0502020202020204" pitchFamily="34" charset="0"/>
                        </a:rPr>
                        <a:t> ETL, </a:t>
                      </a:r>
                      <a:r>
                        <a:rPr lang="en-US" sz="1200" b="1" i="0" u="none" strike="noStrike" dirty="0" err="1">
                          <a:effectLst/>
                          <a:latin typeface="Century Gothic" panose="020B0502020202020204" pitchFamily="34" charset="0"/>
                        </a:rPr>
                        <a:t>công</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cụ</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thiết</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kế</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và</a:t>
                      </a:r>
                      <a:r>
                        <a:rPr lang="en-US" sz="1200" b="1" i="0" u="none" strike="noStrike" dirty="0">
                          <a:effectLst/>
                          <a:latin typeface="Century Gothic" panose="020B0502020202020204" pitchFamily="34" charset="0"/>
                        </a:rPr>
                        <a:t> Runtime</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248295798"/>
                  </a:ext>
                </a:extLst>
              </a:tr>
              <a:tr h="819150">
                <a:tc>
                  <a:txBody>
                    <a:bodyPr/>
                    <a:lstStyle/>
                    <a:p>
                      <a:pPr algn="l" fontAlgn="ctr"/>
                      <a:r>
                        <a:rPr lang="en-US" sz="1200" b="1" i="0" u="none" strike="noStrike" dirty="0">
                          <a:effectLst/>
                          <a:latin typeface="Century Gothic" panose="020B0502020202020204" pitchFamily="34" charset="0"/>
                        </a:rPr>
                        <a:t>2. </a:t>
                      </a:r>
                      <a:r>
                        <a:rPr lang="en-US" sz="1200" b="1" i="0" u="none" strike="noStrike" dirty="0" err="1">
                          <a:effectLst/>
                          <a:latin typeface="Century Gothic" panose="020B0502020202020204" pitchFamily="34" charset="0"/>
                        </a:rPr>
                        <a:t>Tham</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số</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biến</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trong</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xây</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dựng</a:t>
                      </a:r>
                      <a:r>
                        <a:rPr lang="en-US" sz="1200" b="1" i="0" u="none" strike="noStrike" dirty="0">
                          <a:effectLst/>
                          <a:latin typeface="Century Gothic" panose="020B0502020202020204" pitchFamily="34" charset="0"/>
                        </a:rPr>
                        <a:t> ETL</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23318823"/>
                  </a:ext>
                </a:extLst>
              </a:tr>
              <a:tr h="819150">
                <a:tc>
                  <a:txBody>
                    <a:bodyPr/>
                    <a:lstStyle/>
                    <a:p>
                      <a:pPr algn="l" fontAlgn="ctr"/>
                      <a:r>
                        <a:rPr lang="en-US" sz="1200" b="1" i="0" u="none" strike="noStrike" dirty="0">
                          <a:effectLst/>
                          <a:latin typeface="Century Gothic" panose="020B0502020202020204" pitchFamily="34" charset="0"/>
                        </a:rPr>
                        <a:t>3. </a:t>
                      </a:r>
                      <a:r>
                        <a:rPr lang="en-US" sz="1200" b="1" i="0" u="none" strike="noStrike" dirty="0" err="1">
                          <a:effectLst/>
                          <a:latin typeface="Century Gothic" panose="020B0502020202020204" pitchFamily="34" charset="0"/>
                        </a:rPr>
                        <a:t>Các</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chú</a:t>
                      </a:r>
                      <a:r>
                        <a:rPr lang="en-US" sz="1200" b="1" i="0" u="none" strike="noStrike" dirty="0">
                          <a:effectLst/>
                          <a:latin typeface="Century Gothic" panose="020B0502020202020204" pitchFamily="34" charset="0"/>
                        </a:rPr>
                        <a:t> ý </a:t>
                      </a:r>
                      <a:r>
                        <a:rPr lang="en-US" sz="1200" b="1" i="0" u="none" strike="noStrike" dirty="0" err="1">
                          <a:effectLst/>
                          <a:latin typeface="Century Gothic" panose="020B0502020202020204" pitchFamily="34" charset="0"/>
                        </a:rPr>
                        <a:t>trong</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xây</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dựng</a:t>
                      </a:r>
                      <a:r>
                        <a:rPr lang="en-US" sz="1200" b="1" i="0" u="none" strike="noStrike" dirty="0">
                          <a:effectLst/>
                          <a:latin typeface="Century Gothic" panose="020B0502020202020204" pitchFamily="34" charset="0"/>
                        </a:rPr>
                        <a:t> ETL</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32918983"/>
                  </a:ext>
                </a:extLst>
              </a:tr>
              <a:tr h="819150">
                <a:tc>
                  <a:txBody>
                    <a:bodyPr/>
                    <a:lstStyle/>
                    <a:p>
                      <a:pPr algn="l" fontAlgn="ctr"/>
                      <a:r>
                        <a:rPr lang="en-US" sz="1200" b="1" i="0" u="none" strike="noStrike" dirty="0">
                          <a:effectLst/>
                          <a:latin typeface="Century Gothic" panose="020B0502020202020204" pitchFamily="34" charset="0"/>
                        </a:rPr>
                        <a:t>4. </a:t>
                      </a:r>
                      <a:r>
                        <a:rPr lang="en-US" sz="1200" b="1" i="0" u="none" strike="noStrike" dirty="0" err="1">
                          <a:effectLst/>
                          <a:latin typeface="Century Gothic" panose="020B0502020202020204" pitchFamily="34" charset="0"/>
                        </a:rPr>
                        <a:t>Thực</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hành</a:t>
                      </a:r>
                      <a:r>
                        <a:rPr lang="en-US" sz="1200" b="1" i="0" u="none" strike="noStrike" dirty="0">
                          <a:effectLst/>
                          <a:latin typeface="Century Gothic" panose="020B0502020202020204" pitchFamily="34" charset="0"/>
                        </a:rPr>
                        <a:t>: Build ETL </a:t>
                      </a:r>
                      <a:r>
                        <a:rPr lang="en-US" sz="1200" b="1" i="0" u="none" strike="noStrike" dirty="0" err="1">
                          <a:effectLst/>
                          <a:latin typeface="Century Gothic" panose="020B0502020202020204" pitchFamily="34" charset="0"/>
                        </a:rPr>
                        <a:t>đọc</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dữ</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liệu</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từ</a:t>
                      </a:r>
                      <a:r>
                        <a:rPr lang="en-US" sz="1200" b="1" i="0" u="none" strike="noStrike" dirty="0">
                          <a:effectLst/>
                          <a:latin typeface="Century Gothic" panose="020B0502020202020204" pitchFamily="34" charset="0"/>
                        </a:rPr>
                        <a:t> file excel</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737816544"/>
                  </a:ext>
                </a:extLst>
              </a:tr>
            </a:tbl>
          </a:graphicData>
        </a:graphic>
      </p:graphicFrame>
    </p:spTree>
    <p:extLst>
      <p:ext uri="{BB962C8B-B14F-4D97-AF65-F5344CB8AC3E}">
        <p14:creationId xmlns:p14="http://schemas.microsoft.com/office/powerpoint/2010/main" val="216933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p>
        </p:txBody>
      </p:sp>
      <p:sp>
        <p:nvSpPr>
          <p:cNvPr id="12" name="TextBox 11">
            <a:extLst>
              <a:ext uri="{FF2B5EF4-FFF2-40B4-BE49-F238E27FC236}">
                <a16:creationId xmlns:a16="http://schemas.microsoft.com/office/drawing/2014/main" id="{7B4DD584-FEA9-8442-E4C2-FE3533095E65}"/>
              </a:ext>
            </a:extLst>
          </p:cNvPr>
          <p:cNvSpPr txBox="1"/>
          <p:nvPr/>
        </p:nvSpPr>
        <p:spPr>
          <a:xfrm>
            <a:off x="0" y="1306200"/>
            <a:ext cx="11728394" cy="369332"/>
          </a:xfrm>
          <a:prstGeom prst="rect">
            <a:avLst/>
          </a:prstGeom>
          <a:noFill/>
          <a:ln>
            <a:solidFill>
              <a:srgbClr val="00B0F0"/>
            </a:solidFill>
          </a:ln>
        </p:spPr>
        <p:txBody>
          <a:bodyPr wrap="square">
            <a:spAutoFit/>
          </a:bodyPr>
          <a:lstStyle/>
          <a:p>
            <a:r>
              <a:rPr lang="en-US" b="1" dirty="0" err="1"/>
              <a:t>Đặt</a:t>
            </a:r>
            <a:r>
              <a:rPr lang="en-US" b="1" dirty="0"/>
              <a:t> </a:t>
            </a:r>
            <a:r>
              <a:rPr lang="en-US" b="1" dirty="0" err="1"/>
              <a:t>vấn</a:t>
            </a:r>
            <a:r>
              <a:rPr lang="en-US" b="1" dirty="0"/>
              <a:t> </a:t>
            </a:r>
            <a:r>
              <a:rPr lang="en-US" b="1" dirty="0" err="1"/>
              <a:t>đề</a:t>
            </a:r>
            <a:r>
              <a:rPr lang="en-US" b="1" dirty="0"/>
              <a:t>: </a:t>
            </a:r>
            <a:r>
              <a:rPr lang="en-US" dirty="0" err="1"/>
              <a:t>Quản</a:t>
            </a:r>
            <a:r>
              <a:rPr lang="en-US" dirty="0"/>
              <a:t> </a:t>
            </a:r>
            <a:r>
              <a:rPr lang="en-US" dirty="0" err="1"/>
              <a:t>lý</a:t>
            </a:r>
            <a:r>
              <a:rPr lang="en-US" dirty="0"/>
              <a:t> </a:t>
            </a:r>
            <a:r>
              <a:rPr lang="en-US" dirty="0" err="1"/>
              <a:t>xuất</a:t>
            </a:r>
            <a:r>
              <a:rPr lang="en-US" dirty="0"/>
              <a:t>/ </a:t>
            </a:r>
            <a:r>
              <a:rPr lang="en-US" dirty="0" err="1"/>
              <a:t>nhập</a:t>
            </a:r>
            <a:r>
              <a:rPr lang="en-US" dirty="0"/>
              <a:t>, </a:t>
            </a:r>
            <a:r>
              <a:rPr lang="en-US" dirty="0" err="1"/>
              <a:t>tồn</a:t>
            </a:r>
            <a:r>
              <a:rPr lang="en-US" dirty="0"/>
              <a:t> </a:t>
            </a:r>
            <a:r>
              <a:rPr lang="en-US" dirty="0" err="1"/>
              <a:t>kho</a:t>
            </a:r>
            <a:r>
              <a:rPr lang="en-US" dirty="0"/>
              <a:t> </a:t>
            </a:r>
            <a:r>
              <a:rPr lang="en-US" dirty="0" err="1"/>
              <a:t>nguyên</a:t>
            </a:r>
            <a:r>
              <a:rPr lang="en-US" dirty="0"/>
              <a:t>, </a:t>
            </a:r>
            <a:r>
              <a:rPr lang="en-US" dirty="0" err="1"/>
              <a:t>nhiên</a:t>
            </a:r>
            <a:r>
              <a:rPr lang="en-US" dirty="0"/>
              <a:t> </a:t>
            </a:r>
            <a:r>
              <a:rPr lang="en-US" dirty="0" err="1"/>
              <a:t>liệu</a:t>
            </a:r>
            <a:r>
              <a:rPr lang="en-US" dirty="0"/>
              <a:t> </a:t>
            </a:r>
            <a:r>
              <a:rPr lang="en-US" dirty="0" err="1"/>
              <a:t>trong</a:t>
            </a:r>
            <a:r>
              <a:rPr lang="en-US" dirty="0"/>
              <a:t> </a:t>
            </a:r>
            <a:r>
              <a:rPr lang="en-US" dirty="0" err="1"/>
              <a:t>nhà</a:t>
            </a:r>
            <a:r>
              <a:rPr lang="en-US" dirty="0"/>
              <a:t> </a:t>
            </a:r>
            <a:r>
              <a:rPr lang="en-US" dirty="0" err="1"/>
              <a:t>máy</a:t>
            </a:r>
            <a:endParaRPr lang="en-US" dirty="0"/>
          </a:p>
        </p:txBody>
      </p:sp>
      <p:sp>
        <p:nvSpPr>
          <p:cNvPr id="17" name="Rectangle 16">
            <a:extLst>
              <a:ext uri="{FF2B5EF4-FFF2-40B4-BE49-F238E27FC236}">
                <a16:creationId xmlns:a16="http://schemas.microsoft.com/office/drawing/2014/main" id="{08DA3A1A-3563-DCF6-B7EA-96CF92C52DAD}"/>
              </a:ext>
            </a:extLst>
          </p:cNvPr>
          <p:cNvSpPr/>
          <p:nvPr/>
        </p:nvSpPr>
        <p:spPr bwMode="auto">
          <a:xfrm>
            <a:off x="2285999" y="2292488"/>
            <a:ext cx="2743200" cy="523172"/>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marL="171450" indent="-171450" defTabSz="913943" eaLnBrk="0" hangingPunct="0">
              <a:buFont typeface="Arial" panose="020B0604020202020204" pitchFamily="34" charset="0"/>
              <a:buChar char="•"/>
            </a:pPr>
            <a:r>
              <a:rPr lang="en-US" sz="1400" b="1" i="1" dirty="0" err="1">
                <a:latin typeface="Times New Roman" pitchFamily="18" charset="0"/>
              </a:rPr>
              <a:t>Quản</a:t>
            </a:r>
            <a:r>
              <a:rPr lang="en-US" sz="1400" b="1" i="1" dirty="0">
                <a:latin typeface="Times New Roman" pitchFamily="18" charset="0"/>
              </a:rPr>
              <a:t> </a:t>
            </a:r>
            <a:r>
              <a:rPr lang="en-US" sz="1400" b="1" i="1" dirty="0" err="1">
                <a:latin typeface="Times New Roman" pitchFamily="18" charset="0"/>
              </a:rPr>
              <a:t>lý</a:t>
            </a:r>
            <a:r>
              <a:rPr lang="en-US" sz="1400" b="1" i="1" dirty="0">
                <a:latin typeface="Times New Roman" pitchFamily="18" charset="0"/>
              </a:rPr>
              <a:t> </a:t>
            </a:r>
            <a:r>
              <a:rPr lang="en-US" sz="1400" b="1" i="1" dirty="0" err="1">
                <a:latin typeface="Times New Roman" pitchFamily="18" charset="0"/>
              </a:rPr>
              <a:t>nhập</a:t>
            </a:r>
            <a:r>
              <a:rPr lang="en-US" sz="1400" b="1" i="1" dirty="0">
                <a:latin typeface="Times New Roman" pitchFamily="18" charset="0"/>
              </a:rPr>
              <a:t>/ </a:t>
            </a:r>
            <a:r>
              <a:rPr lang="en-US" sz="1400" b="1" i="1" dirty="0" err="1">
                <a:latin typeface="Times New Roman" pitchFamily="18" charset="0"/>
              </a:rPr>
              <a:t>xuất</a:t>
            </a:r>
            <a:r>
              <a:rPr lang="en-US" sz="1400" b="1" i="1" dirty="0">
                <a:latin typeface="Times New Roman" pitchFamily="18" charset="0"/>
              </a:rPr>
              <a:t> </a:t>
            </a:r>
            <a:r>
              <a:rPr lang="en-US" sz="1400" b="1" i="1" dirty="0" err="1">
                <a:latin typeface="Times New Roman" pitchFamily="18" charset="0"/>
              </a:rPr>
              <a:t>nguyên</a:t>
            </a:r>
            <a:r>
              <a:rPr lang="en-US" sz="1400" b="1" i="1" dirty="0">
                <a:latin typeface="Times New Roman" pitchFamily="18" charset="0"/>
              </a:rPr>
              <a:t> </a:t>
            </a:r>
            <a:r>
              <a:rPr lang="en-US" sz="1400" b="1" i="1" dirty="0" err="1">
                <a:latin typeface="Times New Roman" pitchFamily="18" charset="0"/>
              </a:rPr>
              <a:t>liệu</a:t>
            </a:r>
            <a:endParaRPr lang="en-US" sz="1400" b="1" i="1" dirty="0">
              <a:latin typeface="Times New Roman" pitchFamily="18" charset="0"/>
            </a:endParaRPr>
          </a:p>
          <a:p>
            <a:pPr marL="171450" indent="-171450" defTabSz="913943" eaLnBrk="0" hangingPunct="0">
              <a:buFont typeface="Arial" panose="020B0604020202020204" pitchFamily="34" charset="0"/>
              <a:buChar char="•"/>
            </a:pPr>
            <a:r>
              <a:rPr lang="en-US" sz="1400" b="1" i="1" dirty="0" err="1">
                <a:latin typeface="Times New Roman" pitchFamily="18" charset="0"/>
              </a:rPr>
              <a:t>Quản</a:t>
            </a:r>
            <a:r>
              <a:rPr lang="en-US" sz="1400" b="1" i="1" dirty="0">
                <a:latin typeface="Times New Roman" pitchFamily="18" charset="0"/>
              </a:rPr>
              <a:t> </a:t>
            </a:r>
            <a:r>
              <a:rPr lang="en-US" sz="1400" b="1" i="1" dirty="0" err="1">
                <a:latin typeface="Times New Roman" pitchFamily="18" charset="0"/>
              </a:rPr>
              <a:t>lý</a:t>
            </a:r>
            <a:r>
              <a:rPr lang="en-US" sz="1400" b="1" i="1" dirty="0">
                <a:latin typeface="Times New Roman" pitchFamily="18" charset="0"/>
              </a:rPr>
              <a:t> </a:t>
            </a:r>
            <a:r>
              <a:rPr lang="en-US" sz="1400" b="1" i="1" dirty="0" err="1">
                <a:latin typeface="Times New Roman" pitchFamily="18" charset="0"/>
              </a:rPr>
              <a:t>tồn</a:t>
            </a:r>
            <a:r>
              <a:rPr lang="en-US" sz="1400" b="1" i="1" dirty="0">
                <a:latin typeface="Times New Roman" pitchFamily="18" charset="0"/>
              </a:rPr>
              <a:t> </a:t>
            </a:r>
            <a:r>
              <a:rPr lang="en-US" sz="1400" b="1" i="1" dirty="0" err="1">
                <a:latin typeface="Times New Roman" pitchFamily="18" charset="0"/>
              </a:rPr>
              <a:t>kho</a:t>
            </a:r>
            <a:endParaRPr lang="en-US" sz="1400" b="1" i="1" dirty="0">
              <a:latin typeface="Times New Roman" pitchFamily="18" charset="0"/>
            </a:endParaRPr>
          </a:p>
        </p:txBody>
      </p:sp>
      <p:sp>
        <p:nvSpPr>
          <p:cNvPr id="19" name="Rectangle 18">
            <a:extLst>
              <a:ext uri="{FF2B5EF4-FFF2-40B4-BE49-F238E27FC236}">
                <a16:creationId xmlns:a16="http://schemas.microsoft.com/office/drawing/2014/main" id="{A7E651CD-C08B-31B7-E472-6472446FDFFC}"/>
              </a:ext>
            </a:extLst>
          </p:cNvPr>
          <p:cNvSpPr/>
          <p:nvPr/>
        </p:nvSpPr>
        <p:spPr bwMode="auto">
          <a:xfrm>
            <a:off x="2285999" y="3874992"/>
            <a:ext cx="2743200" cy="2031277"/>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marL="171450" indent="-171450" defTabSz="913943" eaLnBrk="0" hangingPunct="0">
              <a:buFont typeface="Arial" panose="020B0604020202020204" pitchFamily="34" charset="0"/>
              <a:buChar char="•"/>
            </a:pPr>
            <a:r>
              <a:rPr lang="en-US" sz="1400" b="1" i="1" dirty="0" err="1">
                <a:latin typeface="Times New Roman" pitchFamily="18" charset="0"/>
              </a:rPr>
              <a:t>Khai</a:t>
            </a:r>
            <a:r>
              <a:rPr lang="en-US" sz="1400" b="1" i="1" dirty="0">
                <a:latin typeface="Times New Roman" pitchFamily="18" charset="0"/>
              </a:rPr>
              <a:t> </a:t>
            </a:r>
            <a:r>
              <a:rPr lang="en-US" sz="1400" b="1" i="1" dirty="0" err="1">
                <a:latin typeface="Times New Roman" pitchFamily="18" charset="0"/>
              </a:rPr>
              <a:t>báo</a:t>
            </a:r>
            <a:r>
              <a:rPr lang="en-US" sz="1400" b="1" i="1" dirty="0">
                <a:latin typeface="Times New Roman" pitchFamily="18" charset="0"/>
              </a:rPr>
              <a:t> </a:t>
            </a:r>
            <a:r>
              <a:rPr lang="en-US" sz="1400" b="1" i="1" dirty="0" err="1">
                <a:latin typeface="Times New Roman" pitchFamily="18" charset="0"/>
              </a:rPr>
              <a:t>nhập</a:t>
            </a:r>
            <a:r>
              <a:rPr lang="en-US" sz="1400" b="1" i="1" dirty="0">
                <a:latin typeface="Times New Roman" pitchFamily="18" charset="0"/>
              </a:rPr>
              <a:t> </a:t>
            </a:r>
            <a:r>
              <a:rPr lang="en-US" sz="1400" b="1" i="1" dirty="0" err="1">
                <a:latin typeface="Times New Roman" pitchFamily="18" charset="0"/>
              </a:rPr>
              <a:t>nguyên</a:t>
            </a:r>
            <a:r>
              <a:rPr lang="en-US" sz="1400" b="1" i="1" dirty="0">
                <a:latin typeface="Times New Roman" pitchFamily="18" charset="0"/>
              </a:rPr>
              <a:t> </a:t>
            </a:r>
            <a:r>
              <a:rPr lang="en-US" sz="1400" b="1" i="1" dirty="0" err="1">
                <a:latin typeface="Times New Roman" pitchFamily="18" charset="0"/>
              </a:rPr>
              <a:t>liệu</a:t>
            </a:r>
            <a:endParaRPr lang="en-US" sz="1400" b="1" i="1" dirty="0">
              <a:latin typeface="Times New Roman" pitchFamily="18" charset="0"/>
            </a:endParaRPr>
          </a:p>
          <a:p>
            <a:pPr marL="171450" indent="-171450" defTabSz="913943" eaLnBrk="0" hangingPunct="0">
              <a:buFont typeface="Arial" panose="020B0604020202020204" pitchFamily="34" charset="0"/>
              <a:buChar char="•"/>
            </a:pPr>
            <a:r>
              <a:rPr lang="en-US" sz="1400" b="1" i="1" dirty="0" err="1">
                <a:latin typeface="Times New Roman" pitchFamily="18" charset="0"/>
              </a:rPr>
              <a:t>Khai</a:t>
            </a:r>
            <a:r>
              <a:rPr lang="en-US" sz="1400" b="1" i="1" dirty="0">
                <a:latin typeface="Times New Roman" pitchFamily="18" charset="0"/>
              </a:rPr>
              <a:t> </a:t>
            </a:r>
            <a:r>
              <a:rPr lang="en-US" sz="1400" b="1" i="1" dirty="0" err="1">
                <a:latin typeface="Times New Roman" pitchFamily="18" charset="0"/>
              </a:rPr>
              <a:t>báo</a:t>
            </a:r>
            <a:r>
              <a:rPr lang="en-US" sz="1400" b="1" i="1" dirty="0">
                <a:latin typeface="Times New Roman" pitchFamily="18" charset="0"/>
              </a:rPr>
              <a:t>  </a:t>
            </a:r>
            <a:r>
              <a:rPr lang="en-US" sz="1400" b="1" i="1" dirty="0" err="1">
                <a:latin typeface="Times New Roman" pitchFamily="18" charset="0"/>
              </a:rPr>
              <a:t>xuất</a:t>
            </a:r>
            <a:r>
              <a:rPr lang="en-US" sz="1400" b="1" i="1" dirty="0">
                <a:latin typeface="Times New Roman" pitchFamily="18" charset="0"/>
              </a:rPr>
              <a:t> </a:t>
            </a:r>
            <a:r>
              <a:rPr lang="en-US" sz="1400" b="1" i="1" dirty="0" err="1">
                <a:latin typeface="Times New Roman" pitchFamily="18" charset="0"/>
              </a:rPr>
              <a:t>nguyên</a:t>
            </a:r>
            <a:r>
              <a:rPr lang="en-US" sz="1400" b="1" i="1" dirty="0">
                <a:latin typeface="Times New Roman" pitchFamily="18" charset="0"/>
              </a:rPr>
              <a:t> </a:t>
            </a:r>
            <a:r>
              <a:rPr lang="en-US" sz="1400" b="1" i="1" dirty="0" err="1">
                <a:latin typeface="Times New Roman" pitchFamily="18" charset="0"/>
              </a:rPr>
              <a:t>liệu</a:t>
            </a:r>
            <a:endParaRPr lang="en-US" sz="1400" b="1" i="1" dirty="0">
              <a:latin typeface="Times New Roman" pitchFamily="18" charset="0"/>
            </a:endParaRPr>
          </a:p>
          <a:p>
            <a:pPr marL="171450" indent="-171450" defTabSz="913943" eaLnBrk="0" hangingPunct="0">
              <a:buFont typeface="Arial" panose="020B0604020202020204" pitchFamily="34" charset="0"/>
              <a:buChar char="•"/>
            </a:pPr>
            <a:r>
              <a:rPr lang="en-US" sz="1400" b="1" i="1" dirty="0" err="1">
                <a:latin typeface="Times New Roman" pitchFamily="18" charset="0"/>
              </a:rPr>
              <a:t>Tạo</a:t>
            </a:r>
            <a:r>
              <a:rPr lang="en-US" sz="1400" b="1" i="1" dirty="0">
                <a:latin typeface="Times New Roman" pitchFamily="18" charset="0"/>
              </a:rPr>
              <a:t> </a:t>
            </a:r>
            <a:r>
              <a:rPr lang="en-US" sz="1400" b="1" i="1" dirty="0" err="1">
                <a:latin typeface="Times New Roman" pitchFamily="18" charset="0"/>
              </a:rPr>
              <a:t>mới</a:t>
            </a:r>
            <a:r>
              <a:rPr lang="en-US" sz="1400" b="1" i="1" dirty="0">
                <a:latin typeface="Times New Roman" pitchFamily="18" charset="0"/>
              </a:rPr>
              <a:t> </a:t>
            </a:r>
            <a:r>
              <a:rPr lang="en-US" sz="1400" b="1" i="1" dirty="0" err="1">
                <a:latin typeface="Times New Roman" pitchFamily="18" charset="0"/>
              </a:rPr>
              <a:t>loại</a:t>
            </a:r>
            <a:r>
              <a:rPr lang="en-US" sz="1400" b="1" i="1" dirty="0">
                <a:latin typeface="Times New Roman" pitchFamily="18" charset="0"/>
              </a:rPr>
              <a:t> </a:t>
            </a:r>
            <a:r>
              <a:rPr lang="en-US" sz="1400" b="1" i="1" dirty="0" err="1">
                <a:latin typeface="Times New Roman" pitchFamily="18" charset="0"/>
              </a:rPr>
              <a:t>bồn</a:t>
            </a:r>
            <a:r>
              <a:rPr lang="en-US" sz="1400" b="1" i="1" dirty="0">
                <a:latin typeface="Times New Roman" pitchFamily="18" charset="0"/>
              </a:rPr>
              <a:t> </a:t>
            </a:r>
            <a:r>
              <a:rPr lang="en-US" sz="1400" b="1" i="1" dirty="0" err="1">
                <a:latin typeface="Times New Roman" pitchFamily="18" charset="0"/>
              </a:rPr>
              <a:t>chứa</a:t>
            </a:r>
            <a:endParaRPr lang="en-US" sz="1400" b="1" i="1" dirty="0">
              <a:latin typeface="Times New Roman" pitchFamily="18" charset="0"/>
            </a:endParaRPr>
          </a:p>
          <a:p>
            <a:pPr marL="171450" indent="-171450" defTabSz="913943" eaLnBrk="0" hangingPunct="0">
              <a:buFont typeface="Arial" panose="020B0604020202020204" pitchFamily="34" charset="0"/>
              <a:buChar char="•"/>
            </a:pPr>
            <a:r>
              <a:rPr lang="en-US" sz="1400" b="1" i="1" dirty="0" err="1">
                <a:latin typeface="Times New Roman" pitchFamily="18" charset="0"/>
              </a:rPr>
              <a:t>Tạo</a:t>
            </a:r>
            <a:r>
              <a:rPr lang="en-US" sz="1400" b="1" i="1" dirty="0">
                <a:latin typeface="Times New Roman" pitchFamily="18" charset="0"/>
              </a:rPr>
              <a:t> </a:t>
            </a:r>
            <a:r>
              <a:rPr lang="en-US" sz="1400" b="1" i="1" dirty="0" err="1">
                <a:latin typeface="Times New Roman" pitchFamily="18" charset="0"/>
              </a:rPr>
              <a:t>mới</a:t>
            </a:r>
            <a:r>
              <a:rPr lang="en-US" sz="1400" b="1" i="1" dirty="0">
                <a:latin typeface="Times New Roman" pitchFamily="18" charset="0"/>
              </a:rPr>
              <a:t> </a:t>
            </a:r>
            <a:r>
              <a:rPr lang="en-US" sz="1400" b="1" i="1" dirty="0" err="1">
                <a:latin typeface="Times New Roman" pitchFamily="18" charset="0"/>
              </a:rPr>
              <a:t>tên</a:t>
            </a:r>
            <a:r>
              <a:rPr lang="en-US" sz="1400" b="1" i="1" dirty="0">
                <a:latin typeface="Times New Roman" pitchFamily="18" charset="0"/>
              </a:rPr>
              <a:t> </a:t>
            </a:r>
            <a:r>
              <a:rPr lang="en-US" sz="1400" b="1" i="1" dirty="0" err="1">
                <a:latin typeface="Times New Roman" pitchFamily="18" charset="0"/>
              </a:rPr>
              <a:t>bồn</a:t>
            </a:r>
            <a:r>
              <a:rPr lang="en-US" sz="1400" b="1" i="1" dirty="0">
                <a:latin typeface="Times New Roman" pitchFamily="18" charset="0"/>
              </a:rPr>
              <a:t> </a:t>
            </a:r>
            <a:r>
              <a:rPr lang="en-US" sz="1400" b="1" i="1" dirty="0" err="1">
                <a:latin typeface="Times New Roman" pitchFamily="18" charset="0"/>
              </a:rPr>
              <a:t>chứa</a:t>
            </a:r>
            <a:r>
              <a:rPr lang="en-US" sz="1400" b="1" i="1" dirty="0">
                <a:latin typeface="Times New Roman" pitchFamily="18" charset="0"/>
              </a:rPr>
              <a:t> </a:t>
            </a:r>
          </a:p>
          <a:p>
            <a:pPr marL="171450" indent="-171450" defTabSz="913943" eaLnBrk="0" hangingPunct="0">
              <a:buFont typeface="Arial" panose="020B0604020202020204" pitchFamily="34" charset="0"/>
              <a:buChar char="•"/>
            </a:pPr>
            <a:r>
              <a:rPr lang="en-US" sz="1400" b="1" i="1" dirty="0" err="1">
                <a:latin typeface="Times New Roman" pitchFamily="18" charset="0"/>
              </a:rPr>
              <a:t>Tạo</a:t>
            </a:r>
            <a:r>
              <a:rPr lang="en-US" sz="1400" b="1" i="1" dirty="0">
                <a:latin typeface="Times New Roman" pitchFamily="18" charset="0"/>
              </a:rPr>
              <a:t> </a:t>
            </a:r>
            <a:r>
              <a:rPr lang="en-US" sz="1400" b="1" i="1" dirty="0" err="1">
                <a:latin typeface="Times New Roman" pitchFamily="18" charset="0"/>
              </a:rPr>
              <a:t>mới</a:t>
            </a:r>
            <a:r>
              <a:rPr lang="en-US" sz="1400" b="1" i="1" dirty="0">
                <a:latin typeface="Times New Roman" pitchFamily="18" charset="0"/>
              </a:rPr>
              <a:t> </a:t>
            </a:r>
            <a:r>
              <a:rPr lang="en-US" sz="1400" b="1" i="1" dirty="0" err="1">
                <a:latin typeface="Times New Roman" pitchFamily="18" charset="0"/>
              </a:rPr>
              <a:t>loại</a:t>
            </a:r>
            <a:r>
              <a:rPr lang="en-US" sz="1400" b="1" i="1" dirty="0">
                <a:latin typeface="Times New Roman" pitchFamily="18" charset="0"/>
              </a:rPr>
              <a:t> </a:t>
            </a:r>
            <a:r>
              <a:rPr lang="en-US" sz="1400" b="1" i="1" dirty="0" err="1">
                <a:latin typeface="Times New Roman" pitchFamily="18" charset="0"/>
              </a:rPr>
              <a:t>nguyên</a:t>
            </a:r>
            <a:r>
              <a:rPr lang="en-US" sz="1400" b="1" i="1" dirty="0">
                <a:latin typeface="Times New Roman" pitchFamily="18" charset="0"/>
              </a:rPr>
              <a:t> </a:t>
            </a:r>
            <a:r>
              <a:rPr lang="en-US" sz="1400" b="1" i="1" dirty="0" err="1">
                <a:latin typeface="Times New Roman" pitchFamily="18" charset="0"/>
              </a:rPr>
              <a:t>liệu</a:t>
            </a:r>
            <a:endParaRPr lang="en-US" sz="1400" b="1" i="1" dirty="0">
              <a:latin typeface="Times New Roman" pitchFamily="18" charset="0"/>
            </a:endParaRPr>
          </a:p>
          <a:p>
            <a:pPr marL="171450" indent="-171450" defTabSz="913943" eaLnBrk="0" hangingPunct="0">
              <a:buFont typeface="Arial" panose="020B0604020202020204" pitchFamily="34" charset="0"/>
              <a:buChar char="•"/>
            </a:pPr>
            <a:r>
              <a:rPr lang="en-US" sz="1400" b="1" i="1" dirty="0" err="1">
                <a:latin typeface="Times New Roman" pitchFamily="18" charset="0"/>
              </a:rPr>
              <a:t>Tạo</a:t>
            </a:r>
            <a:r>
              <a:rPr lang="en-US" sz="1400" b="1" i="1" dirty="0">
                <a:latin typeface="Times New Roman" pitchFamily="18" charset="0"/>
              </a:rPr>
              <a:t> </a:t>
            </a:r>
            <a:r>
              <a:rPr lang="en-US" sz="1400" b="1" i="1" dirty="0" err="1">
                <a:latin typeface="Times New Roman" pitchFamily="18" charset="0"/>
              </a:rPr>
              <a:t>mới</a:t>
            </a:r>
            <a:r>
              <a:rPr lang="en-US" sz="1400" b="1" i="1" dirty="0">
                <a:latin typeface="Times New Roman" pitchFamily="18" charset="0"/>
              </a:rPr>
              <a:t> </a:t>
            </a:r>
            <a:r>
              <a:rPr lang="en-US" sz="1400" b="1" i="1" dirty="0" err="1">
                <a:latin typeface="Times New Roman" pitchFamily="18" charset="0"/>
              </a:rPr>
              <a:t>mã</a:t>
            </a:r>
            <a:r>
              <a:rPr lang="en-US" sz="1400" b="1" i="1" dirty="0">
                <a:latin typeface="Times New Roman" pitchFamily="18" charset="0"/>
              </a:rPr>
              <a:t> </a:t>
            </a:r>
            <a:r>
              <a:rPr lang="en-US" sz="1400" b="1" i="1" dirty="0" err="1">
                <a:latin typeface="Times New Roman" pitchFamily="18" charset="0"/>
              </a:rPr>
              <a:t>loại</a:t>
            </a:r>
            <a:r>
              <a:rPr lang="en-US" sz="1400" b="1" i="1" dirty="0">
                <a:latin typeface="Times New Roman" pitchFamily="18" charset="0"/>
              </a:rPr>
              <a:t> </a:t>
            </a:r>
            <a:r>
              <a:rPr lang="en-US" sz="1400" b="1" i="1" dirty="0" err="1">
                <a:latin typeface="Times New Roman" pitchFamily="18" charset="0"/>
              </a:rPr>
              <a:t>nguyên</a:t>
            </a:r>
            <a:r>
              <a:rPr lang="en-US" sz="1400" b="1" i="1" dirty="0">
                <a:latin typeface="Times New Roman" pitchFamily="18" charset="0"/>
              </a:rPr>
              <a:t> </a:t>
            </a:r>
            <a:r>
              <a:rPr lang="en-US" sz="1400" b="1" i="1" dirty="0" err="1">
                <a:latin typeface="Times New Roman" pitchFamily="18" charset="0"/>
              </a:rPr>
              <a:t>liệu</a:t>
            </a:r>
            <a:endParaRPr lang="en-US" sz="1400" b="1" i="1" dirty="0">
              <a:latin typeface="Times New Roman" pitchFamily="18" charset="0"/>
            </a:endParaRPr>
          </a:p>
          <a:p>
            <a:pPr marL="171450" indent="-171450" defTabSz="913943" eaLnBrk="0" hangingPunct="0">
              <a:buFont typeface="Arial" panose="020B0604020202020204" pitchFamily="34" charset="0"/>
              <a:buChar char="•"/>
            </a:pPr>
            <a:r>
              <a:rPr lang="en-US" sz="1400" b="1" i="1" dirty="0" err="1">
                <a:latin typeface="Times New Roman" pitchFamily="18" charset="0"/>
              </a:rPr>
              <a:t>Tạo</a:t>
            </a:r>
            <a:r>
              <a:rPr lang="en-US" sz="1400" b="1" i="1" dirty="0">
                <a:latin typeface="Times New Roman" pitchFamily="18" charset="0"/>
              </a:rPr>
              <a:t> </a:t>
            </a:r>
            <a:r>
              <a:rPr lang="en-US" sz="1400" b="1" i="1" dirty="0" err="1">
                <a:latin typeface="Times New Roman" pitchFamily="18" charset="0"/>
              </a:rPr>
              <a:t>mới</a:t>
            </a:r>
            <a:r>
              <a:rPr lang="en-US" sz="1400" b="1" i="1" dirty="0">
                <a:latin typeface="Times New Roman" pitchFamily="18" charset="0"/>
              </a:rPr>
              <a:t> </a:t>
            </a:r>
            <a:r>
              <a:rPr lang="en-US" sz="1400" b="1" i="1" dirty="0" err="1">
                <a:latin typeface="Times New Roman" pitchFamily="18" charset="0"/>
              </a:rPr>
              <a:t>tên</a:t>
            </a:r>
            <a:r>
              <a:rPr lang="en-US" sz="1400" b="1" i="1" dirty="0">
                <a:latin typeface="Times New Roman" pitchFamily="18" charset="0"/>
              </a:rPr>
              <a:t> </a:t>
            </a:r>
            <a:r>
              <a:rPr lang="en-US" sz="1400" b="1" i="1" dirty="0" err="1">
                <a:latin typeface="Times New Roman" pitchFamily="18" charset="0"/>
              </a:rPr>
              <a:t>nguyên</a:t>
            </a:r>
            <a:r>
              <a:rPr lang="en-US" sz="1400" b="1" i="1" dirty="0">
                <a:latin typeface="Times New Roman" pitchFamily="18" charset="0"/>
              </a:rPr>
              <a:t> </a:t>
            </a:r>
            <a:r>
              <a:rPr lang="en-US" sz="1400" b="1" i="1" dirty="0" err="1">
                <a:latin typeface="Times New Roman" pitchFamily="18" charset="0"/>
              </a:rPr>
              <a:t>liệu</a:t>
            </a:r>
            <a:endParaRPr lang="en-US" sz="1400" b="1" i="1" dirty="0">
              <a:latin typeface="Times New Roman" pitchFamily="18" charset="0"/>
            </a:endParaRPr>
          </a:p>
          <a:p>
            <a:pPr marL="171450" indent="-171450" defTabSz="913943" eaLnBrk="0" hangingPunct="0">
              <a:buFont typeface="Arial" panose="020B0604020202020204" pitchFamily="34" charset="0"/>
              <a:buChar char="•"/>
            </a:pPr>
            <a:r>
              <a:rPr lang="en-US" sz="1400" b="1" i="1" dirty="0" err="1">
                <a:latin typeface="Times New Roman" pitchFamily="18" charset="0"/>
              </a:rPr>
              <a:t>Tạo</a:t>
            </a:r>
            <a:r>
              <a:rPr lang="en-US" sz="1400" b="1" i="1" dirty="0">
                <a:latin typeface="Times New Roman" pitchFamily="18" charset="0"/>
              </a:rPr>
              <a:t> </a:t>
            </a:r>
            <a:r>
              <a:rPr lang="en-US" sz="1400" b="1" i="1" dirty="0" err="1">
                <a:latin typeface="Times New Roman" pitchFamily="18" charset="0"/>
              </a:rPr>
              <a:t>mới</a:t>
            </a:r>
            <a:r>
              <a:rPr lang="en-US" sz="1400" b="1" i="1" dirty="0">
                <a:latin typeface="Times New Roman" pitchFamily="18" charset="0"/>
              </a:rPr>
              <a:t> </a:t>
            </a:r>
            <a:r>
              <a:rPr lang="en-US" sz="1400" b="1" i="1" dirty="0" err="1">
                <a:latin typeface="Times New Roman" pitchFamily="18" charset="0"/>
              </a:rPr>
              <a:t>đơn</a:t>
            </a:r>
            <a:r>
              <a:rPr lang="en-US" sz="1400" b="1" i="1" dirty="0">
                <a:latin typeface="Times New Roman" pitchFamily="18" charset="0"/>
              </a:rPr>
              <a:t> </a:t>
            </a:r>
            <a:r>
              <a:rPr lang="en-US" sz="1400" b="1" i="1" dirty="0" err="1">
                <a:latin typeface="Times New Roman" pitchFamily="18" charset="0"/>
              </a:rPr>
              <a:t>vị</a:t>
            </a:r>
            <a:endParaRPr lang="en-US" sz="1400" b="1" i="1" dirty="0">
              <a:latin typeface="Times New Roman" pitchFamily="18" charset="0"/>
            </a:endParaRPr>
          </a:p>
          <a:p>
            <a:pPr marL="171450" indent="-171450" defTabSz="913943" eaLnBrk="0" hangingPunct="0">
              <a:buFont typeface="Arial" panose="020B0604020202020204" pitchFamily="34" charset="0"/>
              <a:buChar char="•"/>
            </a:pPr>
            <a:r>
              <a:rPr lang="en-US" sz="1400" b="1" i="1" dirty="0">
                <a:latin typeface="Times New Roman" pitchFamily="18" charset="0"/>
              </a:rPr>
              <a:t>…</a:t>
            </a:r>
          </a:p>
        </p:txBody>
      </p:sp>
      <p:sp>
        <p:nvSpPr>
          <p:cNvPr id="21" name="Rectangle 20">
            <a:extLst>
              <a:ext uri="{FF2B5EF4-FFF2-40B4-BE49-F238E27FC236}">
                <a16:creationId xmlns:a16="http://schemas.microsoft.com/office/drawing/2014/main" id="{616C2620-D516-3B5F-6813-774058A286D5}"/>
              </a:ext>
            </a:extLst>
          </p:cNvPr>
          <p:cNvSpPr/>
          <p:nvPr/>
        </p:nvSpPr>
        <p:spPr bwMode="auto">
          <a:xfrm>
            <a:off x="2285999" y="3571406"/>
            <a:ext cx="1219199" cy="307728"/>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400" b="1" i="1" dirty="0" err="1">
                <a:latin typeface="Times New Roman" pitchFamily="18" charset="0"/>
              </a:rPr>
              <a:t>Tác</a:t>
            </a:r>
            <a:r>
              <a:rPr lang="en-US" sz="1400" b="1" i="1" dirty="0">
                <a:latin typeface="Times New Roman" pitchFamily="18" charset="0"/>
              </a:rPr>
              <a:t> </a:t>
            </a:r>
            <a:r>
              <a:rPr lang="en-US" sz="1400" b="1" i="1" dirty="0" err="1">
                <a:latin typeface="Times New Roman" pitchFamily="18" charset="0"/>
              </a:rPr>
              <a:t>vụ</a:t>
            </a:r>
            <a:endParaRPr lang="en-US" sz="1400" b="1" i="1" dirty="0">
              <a:latin typeface="Times New Roman" pitchFamily="18" charset="0"/>
            </a:endParaRPr>
          </a:p>
        </p:txBody>
      </p:sp>
      <p:sp>
        <p:nvSpPr>
          <p:cNvPr id="26" name="Rectangle 25">
            <a:extLst>
              <a:ext uri="{FF2B5EF4-FFF2-40B4-BE49-F238E27FC236}">
                <a16:creationId xmlns:a16="http://schemas.microsoft.com/office/drawing/2014/main" id="{B67B146D-D71C-1CE2-6766-87B0858699A5}"/>
              </a:ext>
            </a:extLst>
          </p:cNvPr>
          <p:cNvSpPr/>
          <p:nvPr/>
        </p:nvSpPr>
        <p:spPr bwMode="auto">
          <a:xfrm>
            <a:off x="2285999" y="1984760"/>
            <a:ext cx="1219199" cy="307728"/>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400" b="1" i="1" dirty="0" err="1">
                <a:latin typeface="Times New Roman" pitchFamily="18" charset="0"/>
              </a:rPr>
              <a:t>Quản</a:t>
            </a:r>
            <a:r>
              <a:rPr lang="en-US" sz="1400" b="1" i="1" dirty="0">
                <a:latin typeface="Times New Roman" pitchFamily="18" charset="0"/>
              </a:rPr>
              <a:t> </a:t>
            </a:r>
            <a:r>
              <a:rPr lang="en-US" sz="1400" b="1" i="1" dirty="0" err="1">
                <a:latin typeface="Times New Roman" pitchFamily="18" charset="0"/>
              </a:rPr>
              <a:t>lý</a:t>
            </a:r>
            <a:endParaRPr lang="en-US" sz="1400" b="1" i="1" dirty="0">
              <a:latin typeface="Times New Roman" pitchFamily="18" charset="0"/>
            </a:endParaRPr>
          </a:p>
        </p:txBody>
      </p:sp>
      <p:sp>
        <p:nvSpPr>
          <p:cNvPr id="32" name="Arrow: Right 31">
            <a:extLst>
              <a:ext uri="{FF2B5EF4-FFF2-40B4-BE49-F238E27FC236}">
                <a16:creationId xmlns:a16="http://schemas.microsoft.com/office/drawing/2014/main" id="{DFD8E4F3-972A-D8B7-E983-62FEB4876916}"/>
              </a:ext>
            </a:extLst>
          </p:cNvPr>
          <p:cNvSpPr/>
          <p:nvPr/>
        </p:nvSpPr>
        <p:spPr bwMode="auto">
          <a:xfrm>
            <a:off x="5298040" y="3004750"/>
            <a:ext cx="716582" cy="794705"/>
          </a:xfrm>
          <a:prstGeom prst="rightArrow">
            <a:avLst/>
          </a:prstGeom>
          <a:solidFill>
            <a:schemeClr val="accent1">
              <a:lumMod val="75000"/>
            </a:schemeClr>
          </a:solidFill>
          <a:ln w="69850" cap="flat" cmpd="sng" algn="ctr">
            <a:solidFill>
              <a:schemeClr val="accent1">
                <a:lumMod val="75000"/>
              </a:schemeClr>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2000" b="1" i="1">
              <a:latin typeface="Times New Roman" pitchFamily="18" charset="0"/>
            </a:endParaRPr>
          </a:p>
        </p:txBody>
      </p:sp>
      <p:sp>
        <p:nvSpPr>
          <p:cNvPr id="37" name="Rectangle 36">
            <a:extLst>
              <a:ext uri="{FF2B5EF4-FFF2-40B4-BE49-F238E27FC236}">
                <a16:creationId xmlns:a16="http://schemas.microsoft.com/office/drawing/2014/main" id="{25C37BD8-645A-AA99-0EF9-EE121809F696}"/>
              </a:ext>
            </a:extLst>
          </p:cNvPr>
          <p:cNvSpPr/>
          <p:nvPr/>
        </p:nvSpPr>
        <p:spPr bwMode="auto">
          <a:xfrm>
            <a:off x="6393242" y="3140517"/>
            <a:ext cx="2331418" cy="523172"/>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marL="171450" indent="-171450" defTabSz="913943" eaLnBrk="0" hangingPunct="0">
              <a:buFont typeface="Arial" panose="020B0604020202020204" pitchFamily="34" charset="0"/>
              <a:buChar char="•"/>
            </a:pPr>
            <a:r>
              <a:rPr lang="en-US" sz="1400" b="1" i="1" dirty="0" err="1">
                <a:latin typeface="Times New Roman" pitchFamily="18" charset="0"/>
              </a:rPr>
              <a:t>Dữ</a:t>
            </a:r>
            <a:r>
              <a:rPr lang="en-US" sz="1400" b="1" i="1" dirty="0">
                <a:latin typeface="Times New Roman" pitchFamily="18" charset="0"/>
              </a:rPr>
              <a:t> </a:t>
            </a:r>
            <a:r>
              <a:rPr lang="en-US" sz="1400" b="1" i="1" dirty="0" err="1">
                <a:latin typeface="Times New Roman" pitchFamily="18" charset="0"/>
              </a:rPr>
              <a:t>liệu</a:t>
            </a:r>
            <a:r>
              <a:rPr lang="en-US" sz="1400" b="1" i="1" dirty="0">
                <a:latin typeface="Times New Roman" pitchFamily="18" charset="0"/>
              </a:rPr>
              <a:t> </a:t>
            </a:r>
            <a:r>
              <a:rPr lang="en-US" sz="1400" b="1" i="1" dirty="0" err="1">
                <a:latin typeface="Times New Roman" pitchFamily="18" charset="0"/>
              </a:rPr>
              <a:t>được</a:t>
            </a:r>
            <a:r>
              <a:rPr lang="en-US" sz="1400" b="1" i="1" dirty="0">
                <a:latin typeface="Times New Roman" pitchFamily="18" charset="0"/>
              </a:rPr>
              <a:t> </a:t>
            </a:r>
            <a:r>
              <a:rPr lang="en-US" sz="1400" b="1" i="1" dirty="0" err="1">
                <a:latin typeface="Times New Roman" pitchFamily="18" charset="0"/>
              </a:rPr>
              <a:t>lưu</a:t>
            </a:r>
            <a:r>
              <a:rPr lang="en-US" sz="1400" b="1" i="1" dirty="0">
                <a:latin typeface="Times New Roman" pitchFamily="18" charset="0"/>
              </a:rPr>
              <a:t> </a:t>
            </a:r>
            <a:r>
              <a:rPr lang="en-US" sz="1400" b="1" i="1" dirty="0" err="1">
                <a:latin typeface="Times New Roman" pitchFamily="18" charset="0"/>
              </a:rPr>
              <a:t>trữ</a:t>
            </a:r>
            <a:endParaRPr lang="en-US" sz="1400" b="1" i="1" dirty="0">
              <a:latin typeface="Times New Roman" pitchFamily="18" charset="0"/>
            </a:endParaRPr>
          </a:p>
          <a:p>
            <a:pPr marL="171450" indent="-171450" defTabSz="913943" eaLnBrk="0" hangingPunct="0">
              <a:buFont typeface="Arial" panose="020B0604020202020204" pitchFamily="34" charset="0"/>
              <a:buChar char="•"/>
            </a:pPr>
            <a:r>
              <a:rPr lang="en-US" sz="1400" b="1" i="1" dirty="0" err="1">
                <a:latin typeface="Times New Roman" pitchFamily="18" charset="0"/>
              </a:rPr>
              <a:t>Trực</a:t>
            </a:r>
            <a:r>
              <a:rPr lang="en-US" sz="1400" b="1" i="1" dirty="0">
                <a:latin typeface="Times New Roman" pitchFamily="18" charset="0"/>
              </a:rPr>
              <a:t> </a:t>
            </a:r>
            <a:r>
              <a:rPr lang="en-US" sz="1400" b="1" i="1" dirty="0" err="1">
                <a:latin typeface="Times New Roman" pitchFamily="18" charset="0"/>
              </a:rPr>
              <a:t>quan</a:t>
            </a:r>
            <a:r>
              <a:rPr lang="en-US" sz="1400" b="1" i="1" dirty="0">
                <a:latin typeface="Times New Roman" pitchFamily="18" charset="0"/>
              </a:rPr>
              <a:t> </a:t>
            </a:r>
            <a:r>
              <a:rPr lang="en-US" sz="1400" b="1" i="1" dirty="0" err="1">
                <a:latin typeface="Times New Roman" pitchFamily="18" charset="0"/>
              </a:rPr>
              <a:t>hóa</a:t>
            </a:r>
            <a:r>
              <a:rPr lang="en-US" sz="1400" b="1" i="1" dirty="0">
                <a:latin typeface="Times New Roman" pitchFamily="18" charset="0"/>
              </a:rPr>
              <a:t> </a:t>
            </a:r>
            <a:r>
              <a:rPr lang="en-US" sz="1400" b="1" i="1" dirty="0" err="1">
                <a:latin typeface="Times New Roman" pitchFamily="18" charset="0"/>
              </a:rPr>
              <a:t>thông</a:t>
            </a:r>
            <a:r>
              <a:rPr lang="en-US" sz="1400" b="1" i="1" dirty="0">
                <a:latin typeface="Times New Roman" pitchFamily="18" charset="0"/>
              </a:rPr>
              <a:t> tin</a:t>
            </a:r>
          </a:p>
        </p:txBody>
      </p:sp>
    </p:spTree>
    <p:extLst>
      <p:ext uri="{BB962C8B-B14F-4D97-AF65-F5344CB8AC3E}">
        <p14:creationId xmlns:p14="http://schemas.microsoft.com/office/powerpoint/2010/main" val="420976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p>
        </p:txBody>
      </p:sp>
      <p:sp>
        <p:nvSpPr>
          <p:cNvPr id="3" name="Rectangle 2">
            <a:extLst>
              <a:ext uri="{FF2B5EF4-FFF2-40B4-BE49-F238E27FC236}">
                <a16:creationId xmlns:a16="http://schemas.microsoft.com/office/drawing/2014/main" id="{1600EAE8-A387-5FF8-69CA-606A58DF9A1E}"/>
              </a:ext>
            </a:extLst>
          </p:cNvPr>
          <p:cNvSpPr/>
          <p:nvPr/>
        </p:nvSpPr>
        <p:spPr bwMode="auto">
          <a:xfrm>
            <a:off x="304801" y="2554100"/>
            <a:ext cx="1548860"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5" name="Rectangle 4">
            <a:extLst>
              <a:ext uri="{FF2B5EF4-FFF2-40B4-BE49-F238E27FC236}">
                <a16:creationId xmlns:a16="http://schemas.microsoft.com/office/drawing/2014/main" id="{AB78572D-5B05-88A0-3D25-A50D3060A074}"/>
              </a:ext>
            </a:extLst>
          </p:cNvPr>
          <p:cNvSpPr/>
          <p:nvPr/>
        </p:nvSpPr>
        <p:spPr bwMode="auto">
          <a:xfrm>
            <a:off x="2743200" y="2554100"/>
            <a:ext cx="2057399"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6" name="Rectangle 5">
            <a:extLst>
              <a:ext uri="{FF2B5EF4-FFF2-40B4-BE49-F238E27FC236}">
                <a16:creationId xmlns:a16="http://schemas.microsoft.com/office/drawing/2014/main" id="{EE799217-55AA-2DEF-D5F2-4C8C38ED549C}"/>
              </a:ext>
            </a:extLst>
          </p:cNvPr>
          <p:cNvSpPr/>
          <p:nvPr/>
        </p:nvSpPr>
        <p:spPr bwMode="auto">
          <a:xfrm>
            <a:off x="5486401" y="2554100"/>
            <a:ext cx="2514600"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7" name="Rectangle 6">
            <a:extLst>
              <a:ext uri="{FF2B5EF4-FFF2-40B4-BE49-F238E27FC236}">
                <a16:creationId xmlns:a16="http://schemas.microsoft.com/office/drawing/2014/main" id="{CFC0DCFC-25FB-CD92-4E45-F87FBC6C7CB9}"/>
              </a:ext>
            </a:extLst>
          </p:cNvPr>
          <p:cNvSpPr/>
          <p:nvPr/>
        </p:nvSpPr>
        <p:spPr bwMode="auto">
          <a:xfrm>
            <a:off x="9220200" y="2554100"/>
            <a:ext cx="2514600"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8" name="Rectangle 7">
            <a:extLst>
              <a:ext uri="{FF2B5EF4-FFF2-40B4-BE49-F238E27FC236}">
                <a16:creationId xmlns:a16="http://schemas.microsoft.com/office/drawing/2014/main" id="{CA0B13D5-0EA4-0A09-56FC-E9AF77DD53C8}"/>
              </a:ext>
            </a:extLst>
          </p:cNvPr>
          <p:cNvSpPr/>
          <p:nvPr/>
        </p:nvSpPr>
        <p:spPr bwMode="auto">
          <a:xfrm>
            <a:off x="304801" y="2209800"/>
            <a:ext cx="1295400"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Thông</a:t>
            </a:r>
            <a:r>
              <a:rPr lang="en-US" sz="1399" b="1" i="1" dirty="0">
                <a:latin typeface="Times New Roman" pitchFamily="18" charset="0"/>
              </a:rPr>
              <a:t> tin</a:t>
            </a:r>
          </a:p>
        </p:txBody>
      </p:sp>
      <p:sp>
        <p:nvSpPr>
          <p:cNvPr id="9" name="Rectangle 8">
            <a:extLst>
              <a:ext uri="{FF2B5EF4-FFF2-40B4-BE49-F238E27FC236}">
                <a16:creationId xmlns:a16="http://schemas.microsoft.com/office/drawing/2014/main" id="{B74351C7-FBF4-6944-6031-C965D7CCB219}"/>
              </a:ext>
            </a:extLst>
          </p:cNvPr>
          <p:cNvSpPr/>
          <p:nvPr/>
        </p:nvSpPr>
        <p:spPr bwMode="auto">
          <a:xfrm>
            <a:off x="2743200" y="2213285"/>
            <a:ext cx="2057399"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Mô</a:t>
            </a:r>
            <a:r>
              <a:rPr lang="en-US" sz="1399" b="1" i="1" dirty="0">
                <a:latin typeface="Times New Roman" pitchFamily="18" charset="0"/>
              </a:rPr>
              <a:t> </a:t>
            </a:r>
            <a:r>
              <a:rPr lang="en-US" sz="1399" b="1" i="1" dirty="0" err="1">
                <a:latin typeface="Times New Roman" pitchFamily="18" charset="0"/>
              </a:rPr>
              <a:t>hình</a:t>
            </a:r>
            <a:r>
              <a:rPr lang="en-US" sz="1399" b="1" i="1" dirty="0">
                <a:latin typeface="Times New Roman" pitchFamily="18" charset="0"/>
              </a:rPr>
              <a:t> </a:t>
            </a:r>
            <a:r>
              <a:rPr lang="en-US" sz="1399" b="1" i="1" dirty="0" err="1">
                <a:latin typeface="Times New Roman" pitchFamily="18" charset="0"/>
              </a:rPr>
              <a:t>hóa</a:t>
            </a:r>
            <a:endParaRPr lang="en-US" sz="1399" b="1" i="1" dirty="0">
              <a:latin typeface="Times New Roman" pitchFamily="18" charset="0"/>
            </a:endParaRPr>
          </a:p>
        </p:txBody>
      </p:sp>
      <p:sp>
        <p:nvSpPr>
          <p:cNvPr id="10" name="Rectangle 9">
            <a:extLst>
              <a:ext uri="{FF2B5EF4-FFF2-40B4-BE49-F238E27FC236}">
                <a16:creationId xmlns:a16="http://schemas.microsoft.com/office/drawing/2014/main" id="{9AA00250-D2CA-6F8A-F90D-3CF5F941162F}"/>
              </a:ext>
            </a:extLst>
          </p:cNvPr>
          <p:cNvSpPr/>
          <p:nvPr/>
        </p:nvSpPr>
        <p:spPr bwMode="auto">
          <a:xfrm>
            <a:off x="5482493" y="2209800"/>
            <a:ext cx="2514601"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Xây</a:t>
            </a:r>
            <a:r>
              <a:rPr lang="en-US" sz="1399" b="1" i="1" dirty="0">
                <a:latin typeface="Times New Roman" pitchFamily="18" charset="0"/>
              </a:rPr>
              <a:t> </a:t>
            </a:r>
            <a:r>
              <a:rPr lang="en-US" sz="1399" b="1" i="1" dirty="0" err="1">
                <a:latin typeface="Times New Roman" pitchFamily="18" charset="0"/>
              </a:rPr>
              <a:t>dựng</a:t>
            </a:r>
            <a:r>
              <a:rPr lang="en-US" sz="1399" b="1" i="1" dirty="0">
                <a:latin typeface="Times New Roman" pitchFamily="18" charset="0"/>
              </a:rPr>
              <a:t> </a:t>
            </a:r>
            <a:r>
              <a:rPr lang="en-US" sz="1399" b="1" i="1" dirty="0" err="1">
                <a:latin typeface="Times New Roman" pitchFamily="18" charset="0"/>
              </a:rPr>
              <a:t>cơ</a:t>
            </a:r>
            <a:r>
              <a:rPr lang="en-US" sz="1399" b="1" i="1" dirty="0">
                <a:latin typeface="Times New Roman" pitchFamily="18" charset="0"/>
              </a:rPr>
              <a:t> </a:t>
            </a:r>
            <a:r>
              <a:rPr lang="en-US" sz="1399" b="1" i="1" dirty="0" err="1">
                <a:latin typeface="Times New Roman" pitchFamily="18" charset="0"/>
              </a:rPr>
              <a:t>sở</a:t>
            </a:r>
            <a:r>
              <a:rPr lang="en-US" sz="1399" b="1" i="1" dirty="0">
                <a:latin typeface="Times New Roman" pitchFamily="18" charset="0"/>
              </a:rPr>
              <a:t> </a:t>
            </a:r>
            <a:r>
              <a:rPr lang="en-US" sz="1399" b="1" i="1" dirty="0" err="1">
                <a:latin typeface="Times New Roman" pitchFamily="18" charset="0"/>
              </a:rPr>
              <a:t>dữ</a:t>
            </a:r>
            <a:r>
              <a:rPr lang="en-US" sz="1399" b="1" i="1" dirty="0">
                <a:latin typeface="Times New Roman" pitchFamily="18" charset="0"/>
              </a:rPr>
              <a:t> </a:t>
            </a:r>
            <a:r>
              <a:rPr lang="en-US" sz="1399" b="1" i="1" dirty="0" err="1">
                <a:latin typeface="Times New Roman" pitchFamily="18" charset="0"/>
              </a:rPr>
              <a:t>liệu</a:t>
            </a:r>
            <a:endParaRPr lang="en-US" sz="1399" b="1" i="1" dirty="0">
              <a:latin typeface="Times New Roman" pitchFamily="18" charset="0"/>
            </a:endParaRPr>
          </a:p>
        </p:txBody>
      </p:sp>
      <p:sp>
        <p:nvSpPr>
          <p:cNvPr id="11" name="Rectangle 10">
            <a:extLst>
              <a:ext uri="{FF2B5EF4-FFF2-40B4-BE49-F238E27FC236}">
                <a16:creationId xmlns:a16="http://schemas.microsoft.com/office/drawing/2014/main" id="{3B9DC0CF-2F08-0EA4-6B99-5D427C071A46}"/>
              </a:ext>
            </a:extLst>
          </p:cNvPr>
          <p:cNvSpPr/>
          <p:nvPr/>
        </p:nvSpPr>
        <p:spPr bwMode="auto">
          <a:xfrm>
            <a:off x="9220200" y="2209800"/>
            <a:ext cx="2514601"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Trực</a:t>
            </a:r>
            <a:r>
              <a:rPr lang="en-US" sz="1399" b="1" i="1" dirty="0">
                <a:latin typeface="Times New Roman" pitchFamily="18" charset="0"/>
              </a:rPr>
              <a:t> </a:t>
            </a:r>
            <a:r>
              <a:rPr lang="en-US" sz="1399" b="1" i="1" dirty="0" err="1">
                <a:latin typeface="Times New Roman" pitchFamily="18" charset="0"/>
              </a:rPr>
              <a:t>quan</a:t>
            </a:r>
            <a:r>
              <a:rPr lang="en-US" sz="1399" b="1" i="1" dirty="0">
                <a:latin typeface="Times New Roman" pitchFamily="18" charset="0"/>
              </a:rPr>
              <a:t> </a:t>
            </a:r>
            <a:r>
              <a:rPr lang="en-US" sz="1399" b="1" i="1" dirty="0" err="1">
                <a:latin typeface="Times New Roman" pitchFamily="18" charset="0"/>
              </a:rPr>
              <a:t>hóa</a:t>
            </a:r>
            <a:r>
              <a:rPr lang="en-US" sz="1399" b="1" i="1" dirty="0">
                <a:latin typeface="Times New Roman" pitchFamily="18" charset="0"/>
              </a:rPr>
              <a:t> </a:t>
            </a:r>
            <a:r>
              <a:rPr lang="en-US" sz="1399" b="1" i="1" dirty="0" err="1">
                <a:latin typeface="Times New Roman" pitchFamily="18" charset="0"/>
              </a:rPr>
              <a:t>thông</a:t>
            </a:r>
            <a:r>
              <a:rPr lang="en-US" sz="1399" b="1" i="1" dirty="0">
                <a:latin typeface="Times New Roman" pitchFamily="18" charset="0"/>
              </a:rPr>
              <a:t> tin</a:t>
            </a:r>
          </a:p>
        </p:txBody>
      </p:sp>
      <p:sp>
        <p:nvSpPr>
          <p:cNvPr id="23" name="Arrow: Right 22">
            <a:extLst>
              <a:ext uri="{FF2B5EF4-FFF2-40B4-BE49-F238E27FC236}">
                <a16:creationId xmlns:a16="http://schemas.microsoft.com/office/drawing/2014/main" id="{9E738B99-5D2A-E1C0-949A-85B14A6AAB43}"/>
              </a:ext>
            </a:extLst>
          </p:cNvPr>
          <p:cNvSpPr/>
          <p:nvPr/>
        </p:nvSpPr>
        <p:spPr bwMode="auto">
          <a:xfrm>
            <a:off x="1876009" y="3276600"/>
            <a:ext cx="790991" cy="452448"/>
          </a:xfrm>
          <a:prstGeom prst="rightArrow">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24" name="Arrow: Right 23">
            <a:extLst>
              <a:ext uri="{FF2B5EF4-FFF2-40B4-BE49-F238E27FC236}">
                <a16:creationId xmlns:a16="http://schemas.microsoft.com/office/drawing/2014/main" id="{7C06D7E8-9506-D688-1170-658FD7E808C0}"/>
              </a:ext>
            </a:extLst>
          </p:cNvPr>
          <p:cNvSpPr/>
          <p:nvPr/>
        </p:nvSpPr>
        <p:spPr bwMode="auto">
          <a:xfrm>
            <a:off x="4921248" y="3276600"/>
            <a:ext cx="469903" cy="452448"/>
          </a:xfrm>
          <a:prstGeom prst="rightArrow">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25" name="Arrow: Right 24">
            <a:extLst>
              <a:ext uri="{FF2B5EF4-FFF2-40B4-BE49-F238E27FC236}">
                <a16:creationId xmlns:a16="http://schemas.microsoft.com/office/drawing/2014/main" id="{3C7976AD-7AE3-9C9C-1F71-25C2556CB882}"/>
              </a:ext>
            </a:extLst>
          </p:cNvPr>
          <p:cNvSpPr/>
          <p:nvPr/>
        </p:nvSpPr>
        <p:spPr bwMode="auto">
          <a:xfrm>
            <a:off x="8191500" y="3247029"/>
            <a:ext cx="838200" cy="452448"/>
          </a:xfrm>
          <a:prstGeom prst="rightArrow">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28" name="TextBox 27">
            <a:extLst>
              <a:ext uri="{FF2B5EF4-FFF2-40B4-BE49-F238E27FC236}">
                <a16:creationId xmlns:a16="http://schemas.microsoft.com/office/drawing/2014/main" id="{0CA9245C-FCF7-BA45-56B4-4394A3788FAC}"/>
              </a:ext>
            </a:extLst>
          </p:cNvPr>
          <p:cNvSpPr txBox="1"/>
          <p:nvPr/>
        </p:nvSpPr>
        <p:spPr>
          <a:xfrm>
            <a:off x="6358794" y="4575005"/>
            <a:ext cx="761998" cy="261610"/>
          </a:xfrm>
          <a:prstGeom prst="rect">
            <a:avLst/>
          </a:prstGeom>
          <a:noFill/>
        </p:spPr>
        <p:txBody>
          <a:bodyPr wrap="square">
            <a:spAutoFit/>
          </a:bodyPr>
          <a:lstStyle/>
          <a:p>
            <a:r>
              <a:rPr lang="en-US" sz="1050" dirty="0"/>
              <a:t>TEST 06</a:t>
            </a:r>
          </a:p>
        </p:txBody>
      </p:sp>
      <p:sp>
        <p:nvSpPr>
          <p:cNvPr id="29" name="TextBox 28">
            <a:extLst>
              <a:ext uri="{FF2B5EF4-FFF2-40B4-BE49-F238E27FC236}">
                <a16:creationId xmlns:a16="http://schemas.microsoft.com/office/drawing/2014/main" id="{087ACACB-A74C-6747-2469-9ACC46F8376A}"/>
              </a:ext>
            </a:extLst>
          </p:cNvPr>
          <p:cNvSpPr txBox="1"/>
          <p:nvPr/>
        </p:nvSpPr>
        <p:spPr>
          <a:xfrm>
            <a:off x="9144001" y="4839460"/>
            <a:ext cx="761998" cy="261610"/>
          </a:xfrm>
          <a:prstGeom prst="rect">
            <a:avLst/>
          </a:prstGeom>
          <a:noFill/>
        </p:spPr>
        <p:txBody>
          <a:bodyPr wrap="square">
            <a:spAutoFit/>
          </a:bodyPr>
          <a:lstStyle/>
          <a:p>
            <a:r>
              <a:rPr lang="en-US" sz="1050" dirty="0"/>
              <a:t>TEST 02</a:t>
            </a:r>
          </a:p>
        </p:txBody>
      </p:sp>
      <p:sp>
        <p:nvSpPr>
          <p:cNvPr id="30" name="TextBox 29">
            <a:extLst>
              <a:ext uri="{FF2B5EF4-FFF2-40B4-BE49-F238E27FC236}">
                <a16:creationId xmlns:a16="http://schemas.microsoft.com/office/drawing/2014/main" id="{EC8B206D-650A-6392-3E9E-A088BDC03929}"/>
              </a:ext>
            </a:extLst>
          </p:cNvPr>
          <p:cNvSpPr txBox="1"/>
          <p:nvPr/>
        </p:nvSpPr>
        <p:spPr>
          <a:xfrm>
            <a:off x="10191748" y="4839460"/>
            <a:ext cx="761998" cy="261610"/>
          </a:xfrm>
          <a:prstGeom prst="rect">
            <a:avLst/>
          </a:prstGeom>
          <a:noFill/>
        </p:spPr>
        <p:txBody>
          <a:bodyPr wrap="square">
            <a:spAutoFit/>
          </a:bodyPr>
          <a:lstStyle/>
          <a:p>
            <a:r>
              <a:rPr lang="en-US" sz="1050" dirty="0"/>
              <a:t>TEST 03</a:t>
            </a:r>
          </a:p>
        </p:txBody>
      </p:sp>
      <p:sp>
        <p:nvSpPr>
          <p:cNvPr id="31" name="TextBox 30">
            <a:extLst>
              <a:ext uri="{FF2B5EF4-FFF2-40B4-BE49-F238E27FC236}">
                <a16:creationId xmlns:a16="http://schemas.microsoft.com/office/drawing/2014/main" id="{AF13565E-21D5-6891-FC6A-1CE88E3B8940}"/>
              </a:ext>
            </a:extLst>
          </p:cNvPr>
          <p:cNvSpPr txBox="1"/>
          <p:nvPr/>
        </p:nvSpPr>
        <p:spPr>
          <a:xfrm>
            <a:off x="11048996" y="4839460"/>
            <a:ext cx="761998" cy="261610"/>
          </a:xfrm>
          <a:prstGeom prst="rect">
            <a:avLst/>
          </a:prstGeom>
          <a:noFill/>
        </p:spPr>
        <p:txBody>
          <a:bodyPr wrap="square">
            <a:spAutoFit/>
          </a:bodyPr>
          <a:lstStyle/>
          <a:p>
            <a:r>
              <a:rPr lang="en-US" sz="1050" dirty="0"/>
              <a:t>TEST 05</a:t>
            </a:r>
          </a:p>
        </p:txBody>
      </p:sp>
      <p:pic>
        <p:nvPicPr>
          <p:cNvPr id="33" name="Picture 2" descr="14 Interactive Dashboard Features To Drive Business Success">
            <a:extLst>
              <a:ext uri="{FF2B5EF4-FFF2-40B4-BE49-F238E27FC236}">
                <a16:creationId xmlns:a16="http://schemas.microsoft.com/office/drawing/2014/main" id="{299BA7BD-6A77-02FB-82A9-9A3B1045AC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233337" y="2569866"/>
            <a:ext cx="2069304" cy="1559738"/>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pic>
        <p:nvPicPr>
          <p:cNvPr id="34" name="Picture 4" descr="Sales Report Templates For Monthly, Weekly &amp; Daily Reporting">
            <a:extLst>
              <a:ext uri="{FF2B5EF4-FFF2-40B4-BE49-F238E27FC236}">
                <a16:creationId xmlns:a16="http://schemas.microsoft.com/office/drawing/2014/main" id="{3A235957-C5A6-A450-08DC-5F6A5E10D7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9659090" y="2986455"/>
            <a:ext cx="1886498" cy="1421289"/>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pic>
        <p:nvPicPr>
          <p:cNvPr id="35" name="Picture 2" descr="Create financial reports in excel and google spreadsheet by Bhumicdave |  Fiverr">
            <a:extLst>
              <a:ext uri="{FF2B5EF4-FFF2-40B4-BE49-F238E27FC236}">
                <a16:creationId xmlns:a16="http://schemas.microsoft.com/office/drawing/2014/main" id="{363D3837-E607-F3DD-B8C9-1F30CDF2A3B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2" t="21199" b="2"/>
          <a:stretch/>
        </p:blipFill>
        <p:spPr bwMode="auto">
          <a:xfrm>
            <a:off x="10482130" y="4036297"/>
            <a:ext cx="1246264" cy="784813"/>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C4647A6B-CBCC-4FF7-BC6F-1B4A60206634}"/>
              </a:ext>
            </a:extLst>
          </p:cNvPr>
          <p:cNvSpPr txBox="1"/>
          <p:nvPr/>
        </p:nvSpPr>
        <p:spPr>
          <a:xfrm>
            <a:off x="9226143" y="4639405"/>
            <a:ext cx="1242387" cy="200055"/>
          </a:xfrm>
          <a:prstGeom prst="rect">
            <a:avLst/>
          </a:prstGeom>
          <a:solidFill>
            <a:schemeClr val="accent1">
              <a:lumMod val="75000"/>
            </a:schemeClr>
          </a:solidFill>
          <a:ln>
            <a:noFill/>
          </a:ln>
        </p:spPr>
        <p:txBody>
          <a:bodyPr wrap="square">
            <a:spAutoFit/>
          </a:bodyPr>
          <a:lstStyle/>
          <a:p>
            <a:r>
              <a:rPr lang="en-US" sz="700" b="1" dirty="0"/>
              <a:t>Dashboard/ Reporting</a:t>
            </a:r>
          </a:p>
        </p:txBody>
      </p:sp>
      <p:pic>
        <p:nvPicPr>
          <p:cNvPr id="61" name="Picture 60">
            <a:extLst>
              <a:ext uri="{FF2B5EF4-FFF2-40B4-BE49-F238E27FC236}">
                <a16:creationId xmlns:a16="http://schemas.microsoft.com/office/drawing/2014/main" id="{FA41A504-8A05-A9A8-E245-505D0FC4A73A}"/>
              </a:ext>
            </a:extLst>
          </p:cNvPr>
          <p:cNvPicPr>
            <a:picLocks noChangeAspect="1"/>
          </p:cNvPicPr>
          <p:nvPr/>
        </p:nvPicPr>
        <p:blipFill>
          <a:blip r:embed="rId5"/>
          <a:stretch>
            <a:fillRect/>
          </a:stretch>
        </p:blipFill>
        <p:spPr>
          <a:xfrm>
            <a:off x="5511801" y="2775383"/>
            <a:ext cx="2411534" cy="1700012"/>
          </a:xfrm>
          <a:prstGeom prst="rect">
            <a:avLst/>
          </a:prstGeom>
        </p:spPr>
      </p:pic>
      <p:pic>
        <p:nvPicPr>
          <p:cNvPr id="62" name="Picture 61">
            <a:extLst>
              <a:ext uri="{FF2B5EF4-FFF2-40B4-BE49-F238E27FC236}">
                <a16:creationId xmlns:a16="http://schemas.microsoft.com/office/drawing/2014/main" id="{347A968B-0AF2-F84D-41F9-D7BF0FE873AA}"/>
              </a:ext>
            </a:extLst>
          </p:cNvPr>
          <p:cNvPicPr>
            <a:picLocks noChangeAspect="1"/>
          </p:cNvPicPr>
          <p:nvPr/>
        </p:nvPicPr>
        <p:blipFill>
          <a:blip r:embed="rId6"/>
          <a:stretch>
            <a:fillRect/>
          </a:stretch>
        </p:blipFill>
        <p:spPr>
          <a:xfrm>
            <a:off x="2757193" y="3040900"/>
            <a:ext cx="2029412" cy="864706"/>
          </a:xfrm>
          <a:prstGeom prst="rect">
            <a:avLst/>
          </a:prstGeom>
        </p:spPr>
      </p:pic>
      <p:sp>
        <p:nvSpPr>
          <p:cNvPr id="12" name="TextBox 11">
            <a:extLst>
              <a:ext uri="{FF2B5EF4-FFF2-40B4-BE49-F238E27FC236}">
                <a16:creationId xmlns:a16="http://schemas.microsoft.com/office/drawing/2014/main" id="{7B4DD584-FEA9-8442-E4C2-FE3533095E65}"/>
              </a:ext>
            </a:extLst>
          </p:cNvPr>
          <p:cNvSpPr txBox="1"/>
          <p:nvPr/>
        </p:nvSpPr>
        <p:spPr>
          <a:xfrm>
            <a:off x="0" y="1306200"/>
            <a:ext cx="11728394" cy="369332"/>
          </a:xfrm>
          <a:prstGeom prst="rect">
            <a:avLst/>
          </a:prstGeom>
          <a:noFill/>
          <a:ln>
            <a:solidFill>
              <a:srgbClr val="00B0F0"/>
            </a:solidFill>
          </a:ln>
        </p:spPr>
        <p:txBody>
          <a:bodyPr wrap="square">
            <a:spAutoFit/>
          </a:bodyPr>
          <a:lstStyle/>
          <a:p>
            <a:r>
              <a:rPr lang="en-US" b="1" dirty="0" err="1"/>
              <a:t>Kịch</a:t>
            </a:r>
            <a:r>
              <a:rPr lang="en-US" b="1" dirty="0"/>
              <a:t> </a:t>
            </a:r>
            <a:r>
              <a:rPr lang="en-US" b="1" dirty="0" err="1"/>
              <a:t>bản</a:t>
            </a:r>
            <a:r>
              <a:rPr lang="en-US" b="1" dirty="0"/>
              <a:t> 1: </a:t>
            </a:r>
            <a:r>
              <a:rPr lang="en-US" dirty="0"/>
              <a:t>Thao </a:t>
            </a:r>
            <a:r>
              <a:rPr lang="en-US" dirty="0" err="1"/>
              <a:t>tác</a:t>
            </a:r>
            <a:r>
              <a:rPr lang="en-US" dirty="0"/>
              <a:t> </a:t>
            </a:r>
            <a:r>
              <a:rPr lang="en-US" dirty="0" err="1"/>
              <a:t>với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13" name="Rectangle 12">
            <a:extLst>
              <a:ext uri="{FF2B5EF4-FFF2-40B4-BE49-F238E27FC236}">
                <a16:creationId xmlns:a16="http://schemas.microsoft.com/office/drawing/2014/main" id="{62F09F65-A32F-8863-0764-C292519802B6}"/>
              </a:ext>
            </a:extLst>
          </p:cNvPr>
          <p:cNvSpPr/>
          <p:nvPr/>
        </p:nvSpPr>
        <p:spPr bwMode="auto">
          <a:xfrm>
            <a:off x="2899509" y="5138747"/>
            <a:ext cx="1291492" cy="307600"/>
          </a:xfrm>
          <a:prstGeom prst="rect">
            <a:avLst/>
          </a:prstGeom>
          <a:solidFill>
            <a:srgbClr val="00B050"/>
          </a:solidFill>
          <a:ln w="1270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solidFill>
                  <a:schemeClr val="bg1"/>
                </a:solidFill>
                <a:latin typeface="Times New Roman" pitchFamily="18" charset="0"/>
              </a:rPr>
              <a:t>Tác</a:t>
            </a:r>
            <a:r>
              <a:rPr lang="en-US" sz="1399" b="1" i="1" dirty="0">
                <a:solidFill>
                  <a:schemeClr val="bg1"/>
                </a:solidFill>
                <a:latin typeface="Times New Roman" pitchFamily="18" charset="0"/>
              </a:rPr>
              <a:t> </a:t>
            </a:r>
            <a:r>
              <a:rPr lang="en-US" sz="1399" b="1" i="1" dirty="0" err="1">
                <a:solidFill>
                  <a:schemeClr val="bg1"/>
                </a:solidFill>
                <a:latin typeface="Times New Roman" pitchFamily="18" charset="0"/>
              </a:rPr>
              <a:t>vụ</a:t>
            </a:r>
            <a:endParaRPr lang="en-US" sz="1399" b="1" i="1" dirty="0">
              <a:solidFill>
                <a:schemeClr val="bg1"/>
              </a:solidFill>
              <a:latin typeface="Times New Roman" pitchFamily="18" charset="0"/>
            </a:endParaRPr>
          </a:p>
        </p:txBody>
      </p:sp>
      <p:cxnSp>
        <p:nvCxnSpPr>
          <p:cNvPr id="14" name="Connector: Elbow 13">
            <a:extLst>
              <a:ext uri="{FF2B5EF4-FFF2-40B4-BE49-F238E27FC236}">
                <a16:creationId xmlns:a16="http://schemas.microsoft.com/office/drawing/2014/main" id="{D946551E-20FE-23D9-22A6-92D502605765}"/>
              </a:ext>
            </a:extLst>
          </p:cNvPr>
          <p:cNvCxnSpPr>
            <a:stCxn id="13" idx="3"/>
          </p:cNvCxnSpPr>
          <p:nvPr/>
        </p:nvCxnSpPr>
        <p:spPr bwMode="auto">
          <a:xfrm flipV="1">
            <a:off x="4191001" y="4840100"/>
            <a:ext cx="2552700" cy="452447"/>
          </a:xfrm>
          <a:prstGeom prst="bent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15" name="Connector: Elbow 14">
            <a:extLst>
              <a:ext uri="{FF2B5EF4-FFF2-40B4-BE49-F238E27FC236}">
                <a16:creationId xmlns:a16="http://schemas.microsoft.com/office/drawing/2014/main" id="{C8938FDD-0F5E-2C0C-DFB7-47B62A86C642}"/>
              </a:ext>
            </a:extLst>
          </p:cNvPr>
          <p:cNvCxnSpPr/>
          <p:nvPr/>
        </p:nvCxnSpPr>
        <p:spPr bwMode="auto">
          <a:xfrm rot="16200000" flipH="1">
            <a:off x="1699782" y="4092819"/>
            <a:ext cx="452447" cy="1947008"/>
          </a:xfrm>
          <a:prstGeom prst="bent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16" name="Rectangle 15">
            <a:extLst>
              <a:ext uri="{FF2B5EF4-FFF2-40B4-BE49-F238E27FC236}">
                <a16:creationId xmlns:a16="http://schemas.microsoft.com/office/drawing/2014/main" id="{DB92B95C-BF14-4441-F64C-A3DA6BEC39F6}"/>
              </a:ext>
            </a:extLst>
          </p:cNvPr>
          <p:cNvSpPr/>
          <p:nvPr/>
        </p:nvSpPr>
        <p:spPr bwMode="auto">
          <a:xfrm>
            <a:off x="2926384" y="5471505"/>
            <a:ext cx="1264618" cy="553949"/>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marL="171450" indent="-171450" defTabSz="913943" eaLnBrk="0" hangingPunct="0">
              <a:buFont typeface="Arial" panose="020B0604020202020204" pitchFamily="34" charset="0"/>
              <a:buChar char="•"/>
            </a:pPr>
            <a:r>
              <a:rPr lang="en-US" sz="1000" b="1" i="1" dirty="0">
                <a:latin typeface="Times New Roman" pitchFamily="18" charset="0"/>
              </a:rPr>
              <a:t>Insert</a:t>
            </a:r>
          </a:p>
          <a:p>
            <a:pPr marL="171450" indent="-171450" defTabSz="913943" eaLnBrk="0" hangingPunct="0">
              <a:buFont typeface="Arial" panose="020B0604020202020204" pitchFamily="34" charset="0"/>
              <a:buChar char="•"/>
            </a:pPr>
            <a:r>
              <a:rPr lang="en-US" sz="1000" b="1" i="1" dirty="0">
                <a:latin typeface="Times New Roman" pitchFamily="18" charset="0"/>
              </a:rPr>
              <a:t>Update</a:t>
            </a:r>
          </a:p>
          <a:p>
            <a:pPr marL="171450" indent="-171450" defTabSz="913943" eaLnBrk="0" hangingPunct="0">
              <a:buFont typeface="Arial" panose="020B0604020202020204" pitchFamily="34" charset="0"/>
              <a:buChar char="•"/>
            </a:pPr>
            <a:r>
              <a:rPr lang="en-US" sz="1000" b="1" i="1" dirty="0">
                <a:latin typeface="Times New Roman" pitchFamily="18" charset="0"/>
              </a:rPr>
              <a:t>Delete</a:t>
            </a:r>
          </a:p>
        </p:txBody>
      </p:sp>
      <p:sp>
        <p:nvSpPr>
          <p:cNvPr id="4" name="Rectangle 3">
            <a:extLst>
              <a:ext uri="{FF2B5EF4-FFF2-40B4-BE49-F238E27FC236}">
                <a16:creationId xmlns:a16="http://schemas.microsoft.com/office/drawing/2014/main" id="{59349564-A51D-520F-B4E1-870976A1C148}"/>
              </a:ext>
            </a:extLst>
          </p:cNvPr>
          <p:cNvSpPr/>
          <p:nvPr/>
        </p:nvSpPr>
        <p:spPr bwMode="auto">
          <a:xfrm>
            <a:off x="351923" y="2564953"/>
            <a:ext cx="1447888" cy="861726"/>
          </a:xfrm>
          <a:prstGeom prst="rect">
            <a:avLst/>
          </a:prstGeom>
          <a:solidFill>
            <a:schemeClr val="bg1"/>
          </a:solidFill>
          <a:ln w="1270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defTabSz="913943" eaLnBrk="0" hangingPunct="0"/>
            <a:r>
              <a:rPr lang="en-US" sz="1000" b="1" i="1" dirty="0" err="1">
                <a:latin typeface="Times New Roman" pitchFamily="18" charset="0"/>
              </a:rPr>
              <a:t>Thông</a:t>
            </a:r>
            <a:r>
              <a:rPr lang="en-US" sz="1000" b="1" i="1" dirty="0">
                <a:latin typeface="Times New Roman" pitchFamily="18" charset="0"/>
              </a:rPr>
              <a:t> tin:</a:t>
            </a:r>
          </a:p>
          <a:p>
            <a:pPr marL="171450" indent="-171450" defTabSz="913943" eaLnBrk="0" hangingPunct="0">
              <a:buFont typeface="Arial" panose="020B0604020202020204" pitchFamily="34" charset="0"/>
              <a:buChar char="•"/>
            </a:pPr>
            <a:r>
              <a:rPr lang="en-US" sz="1000" b="1" i="1" dirty="0" err="1">
                <a:latin typeface="Times New Roman" pitchFamily="18" charset="0"/>
              </a:rPr>
              <a:t>Nguyên</a:t>
            </a:r>
            <a:r>
              <a:rPr lang="en-US" sz="1000" b="1" i="1" dirty="0">
                <a:latin typeface="Times New Roman" pitchFamily="18" charset="0"/>
              </a:rPr>
              <a:t>, </a:t>
            </a:r>
            <a:r>
              <a:rPr lang="en-US" sz="1000" b="1" i="1" dirty="0" err="1">
                <a:latin typeface="Times New Roman" pitchFamily="18" charset="0"/>
              </a:rPr>
              <a:t>nhiên</a:t>
            </a:r>
            <a:r>
              <a:rPr lang="en-US" sz="1000" b="1" i="1" dirty="0">
                <a:latin typeface="Times New Roman" pitchFamily="18" charset="0"/>
              </a:rPr>
              <a:t> </a:t>
            </a:r>
            <a:r>
              <a:rPr lang="en-US" sz="1000" b="1" i="1" dirty="0" err="1">
                <a:latin typeface="Times New Roman" pitchFamily="18" charset="0"/>
              </a:rPr>
              <a:t>liệu</a:t>
            </a:r>
            <a:endParaRPr lang="en-US" sz="1000" b="1" i="1" dirty="0">
              <a:latin typeface="Times New Roman" pitchFamily="18" charset="0"/>
            </a:endParaRPr>
          </a:p>
          <a:p>
            <a:pPr marL="171450" indent="-171450" defTabSz="913943" eaLnBrk="0" hangingPunct="0">
              <a:buFont typeface="Arial" panose="020B0604020202020204" pitchFamily="34" charset="0"/>
              <a:buChar char="•"/>
            </a:pPr>
            <a:r>
              <a:rPr lang="en-US" sz="1000" b="1" i="1" dirty="0" err="1">
                <a:latin typeface="Times New Roman" pitchFamily="18" charset="0"/>
              </a:rPr>
              <a:t>Bồn</a:t>
            </a:r>
            <a:r>
              <a:rPr lang="en-US" sz="1000" b="1" i="1" dirty="0">
                <a:latin typeface="Times New Roman" pitchFamily="18" charset="0"/>
              </a:rPr>
              <a:t> </a:t>
            </a:r>
            <a:r>
              <a:rPr lang="en-US" sz="1000" b="1" i="1" dirty="0" err="1">
                <a:latin typeface="Times New Roman" pitchFamily="18" charset="0"/>
              </a:rPr>
              <a:t>chứa</a:t>
            </a:r>
            <a:endParaRPr lang="en-US" sz="1000" b="1" i="1" dirty="0">
              <a:latin typeface="Times New Roman" pitchFamily="18" charset="0"/>
            </a:endParaRPr>
          </a:p>
          <a:p>
            <a:pPr marL="171450" indent="-171450" defTabSz="913943" eaLnBrk="0" hangingPunct="0">
              <a:buFont typeface="Arial" panose="020B0604020202020204" pitchFamily="34" charset="0"/>
              <a:buChar char="•"/>
            </a:pPr>
            <a:r>
              <a:rPr lang="en-US" sz="1000" b="1" i="1" dirty="0" err="1">
                <a:latin typeface="Times New Roman" pitchFamily="18" charset="0"/>
              </a:rPr>
              <a:t>Đơn</a:t>
            </a:r>
            <a:r>
              <a:rPr lang="en-US" sz="1000" b="1" i="1" dirty="0">
                <a:latin typeface="Times New Roman" pitchFamily="18" charset="0"/>
              </a:rPr>
              <a:t> </a:t>
            </a:r>
            <a:r>
              <a:rPr lang="en-US" sz="1000" b="1" i="1" dirty="0" err="1">
                <a:latin typeface="Times New Roman" pitchFamily="18" charset="0"/>
              </a:rPr>
              <a:t>vị</a:t>
            </a:r>
            <a:endParaRPr lang="en-US" sz="1000" b="1" i="1" dirty="0">
              <a:latin typeface="Times New Roman" pitchFamily="18" charset="0"/>
            </a:endParaRPr>
          </a:p>
          <a:p>
            <a:pPr marL="171450" indent="-171450" defTabSz="913943" eaLnBrk="0" hangingPunct="0">
              <a:buFont typeface="Arial" panose="020B0604020202020204" pitchFamily="34" charset="0"/>
              <a:buChar char="•"/>
            </a:pPr>
            <a:r>
              <a:rPr lang="en-US" sz="1000" b="1" i="1" dirty="0" err="1">
                <a:latin typeface="Times New Roman" pitchFamily="18" charset="0"/>
              </a:rPr>
              <a:t>Thời</a:t>
            </a:r>
            <a:r>
              <a:rPr lang="en-US" sz="1000" b="1" i="1" dirty="0">
                <a:latin typeface="Times New Roman" pitchFamily="18" charset="0"/>
              </a:rPr>
              <a:t> </a:t>
            </a:r>
            <a:r>
              <a:rPr lang="en-US" sz="1000" b="1" i="1" dirty="0" err="1">
                <a:latin typeface="Times New Roman" pitchFamily="18" charset="0"/>
              </a:rPr>
              <a:t>gian</a:t>
            </a:r>
            <a:endParaRPr lang="en-US" sz="1000" b="1" i="1" dirty="0">
              <a:latin typeface="Times New Roman" pitchFamily="18" charset="0"/>
            </a:endParaRPr>
          </a:p>
        </p:txBody>
      </p:sp>
      <p:sp>
        <p:nvSpPr>
          <p:cNvPr id="17" name="TextBox 16">
            <a:extLst>
              <a:ext uri="{FF2B5EF4-FFF2-40B4-BE49-F238E27FC236}">
                <a16:creationId xmlns:a16="http://schemas.microsoft.com/office/drawing/2014/main" id="{5AA38FD6-5DE6-0FE3-1398-9CAFA04016BA}"/>
              </a:ext>
            </a:extLst>
          </p:cNvPr>
          <p:cNvSpPr txBox="1"/>
          <p:nvPr/>
        </p:nvSpPr>
        <p:spPr>
          <a:xfrm>
            <a:off x="8212813" y="2995816"/>
            <a:ext cx="710841" cy="369332"/>
          </a:xfrm>
          <a:prstGeom prst="rect">
            <a:avLst/>
          </a:prstGeom>
          <a:noFill/>
        </p:spPr>
        <p:txBody>
          <a:bodyPr wrap="square">
            <a:spAutoFit/>
          </a:bodyPr>
          <a:lstStyle/>
          <a:p>
            <a:pPr defTabSz="913943" eaLnBrk="0" hangingPunct="0"/>
            <a:r>
              <a:rPr lang="en-US" sz="1800" b="1" dirty="0">
                <a:latin typeface="Times New Roman" pitchFamily="18" charset="0"/>
              </a:rPr>
              <a:t>View</a:t>
            </a:r>
          </a:p>
        </p:txBody>
      </p:sp>
    </p:spTree>
    <p:extLst>
      <p:ext uri="{BB962C8B-B14F-4D97-AF65-F5344CB8AC3E}">
        <p14:creationId xmlns:p14="http://schemas.microsoft.com/office/powerpoint/2010/main" val="211172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p>
        </p:txBody>
      </p:sp>
      <p:sp>
        <p:nvSpPr>
          <p:cNvPr id="3" name="Rectangle 2">
            <a:extLst>
              <a:ext uri="{FF2B5EF4-FFF2-40B4-BE49-F238E27FC236}">
                <a16:creationId xmlns:a16="http://schemas.microsoft.com/office/drawing/2014/main" id="{1600EAE8-A387-5FF8-69CA-606A58DF9A1E}"/>
              </a:ext>
            </a:extLst>
          </p:cNvPr>
          <p:cNvSpPr/>
          <p:nvPr/>
        </p:nvSpPr>
        <p:spPr bwMode="auto">
          <a:xfrm>
            <a:off x="304801" y="2554100"/>
            <a:ext cx="1517594"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5" name="Rectangle 4">
            <a:extLst>
              <a:ext uri="{FF2B5EF4-FFF2-40B4-BE49-F238E27FC236}">
                <a16:creationId xmlns:a16="http://schemas.microsoft.com/office/drawing/2014/main" id="{AB78572D-5B05-88A0-3D25-A50D3060A074}"/>
              </a:ext>
            </a:extLst>
          </p:cNvPr>
          <p:cNvSpPr/>
          <p:nvPr/>
        </p:nvSpPr>
        <p:spPr bwMode="auto">
          <a:xfrm>
            <a:off x="2743200" y="2554100"/>
            <a:ext cx="2057399"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6" name="Rectangle 5">
            <a:extLst>
              <a:ext uri="{FF2B5EF4-FFF2-40B4-BE49-F238E27FC236}">
                <a16:creationId xmlns:a16="http://schemas.microsoft.com/office/drawing/2014/main" id="{EE799217-55AA-2DEF-D5F2-4C8C38ED549C}"/>
              </a:ext>
            </a:extLst>
          </p:cNvPr>
          <p:cNvSpPr/>
          <p:nvPr/>
        </p:nvSpPr>
        <p:spPr bwMode="auto">
          <a:xfrm>
            <a:off x="5486401" y="2554100"/>
            <a:ext cx="2514600"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7" name="Rectangle 6">
            <a:extLst>
              <a:ext uri="{FF2B5EF4-FFF2-40B4-BE49-F238E27FC236}">
                <a16:creationId xmlns:a16="http://schemas.microsoft.com/office/drawing/2014/main" id="{CFC0DCFC-25FB-CD92-4E45-F87FBC6C7CB9}"/>
              </a:ext>
            </a:extLst>
          </p:cNvPr>
          <p:cNvSpPr/>
          <p:nvPr/>
        </p:nvSpPr>
        <p:spPr bwMode="auto">
          <a:xfrm>
            <a:off x="9220200" y="2554100"/>
            <a:ext cx="2514600"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8" name="Rectangle 7">
            <a:extLst>
              <a:ext uri="{FF2B5EF4-FFF2-40B4-BE49-F238E27FC236}">
                <a16:creationId xmlns:a16="http://schemas.microsoft.com/office/drawing/2014/main" id="{CA0B13D5-0EA4-0A09-56FC-E9AF77DD53C8}"/>
              </a:ext>
            </a:extLst>
          </p:cNvPr>
          <p:cNvSpPr/>
          <p:nvPr/>
        </p:nvSpPr>
        <p:spPr bwMode="auto">
          <a:xfrm>
            <a:off x="304801" y="2209800"/>
            <a:ext cx="1295400"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Thông</a:t>
            </a:r>
            <a:r>
              <a:rPr lang="en-US" sz="1399" b="1" i="1" dirty="0">
                <a:latin typeface="Times New Roman" pitchFamily="18" charset="0"/>
              </a:rPr>
              <a:t> tin</a:t>
            </a:r>
          </a:p>
        </p:txBody>
      </p:sp>
      <p:sp>
        <p:nvSpPr>
          <p:cNvPr id="9" name="Rectangle 8">
            <a:extLst>
              <a:ext uri="{FF2B5EF4-FFF2-40B4-BE49-F238E27FC236}">
                <a16:creationId xmlns:a16="http://schemas.microsoft.com/office/drawing/2014/main" id="{B74351C7-FBF4-6944-6031-C965D7CCB219}"/>
              </a:ext>
            </a:extLst>
          </p:cNvPr>
          <p:cNvSpPr/>
          <p:nvPr/>
        </p:nvSpPr>
        <p:spPr bwMode="auto">
          <a:xfrm>
            <a:off x="2743200" y="2213285"/>
            <a:ext cx="2057399"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Mô</a:t>
            </a:r>
            <a:r>
              <a:rPr lang="en-US" sz="1399" b="1" i="1" dirty="0">
                <a:latin typeface="Times New Roman" pitchFamily="18" charset="0"/>
              </a:rPr>
              <a:t> </a:t>
            </a:r>
            <a:r>
              <a:rPr lang="en-US" sz="1399" b="1" i="1" dirty="0" err="1">
                <a:latin typeface="Times New Roman" pitchFamily="18" charset="0"/>
              </a:rPr>
              <a:t>hình</a:t>
            </a:r>
            <a:r>
              <a:rPr lang="en-US" sz="1399" b="1" i="1" dirty="0">
                <a:latin typeface="Times New Roman" pitchFamily="18" charset="0"/>
              </a:rPr>
              <a:t> </a:t>
            </a:r>
            <a:r>
              <a:rPr lang="en-US" sz="1399" b="1" i="1" dirty="0" err="1">
                <a:latin typeface="Times New Roman" pitchFamily="18" charset="0"/>
              </a:rPr>
              <a:t>hóa</a:t>
            </a:r>
            <a:endParaRPr lang="en-US" sz="1399" b="1" i="1" dirty="0">
              <a:latin typeface="Times New Roman" pitchFamily="18" charset="0"/>
            </a:endParaRPr>
          </a:p>
        </p:txBody>
      </p:sp>
      <p:sp>
        <p:nvSpPr>
          <p:cNvPr id="10" name="Rectangle 9">
            <a:extLst>
              <a:ext uri="{FF2B5EF4-FFF2-40B4-BE49-F238E27FC236}">
                <a16:creationId xmlns:a16="http://schemas.microsoft.com/office/drawing/2014/main" id="{9AA00250-D2CA-6F8A-F90D-3CF5F941162F}"/>
              </a:ext>
            </a:extLst>
          </p:cNvPr>
          <p:cNvSpPr/>
          <p:nvPr/>
        </p:nvSpPr>
        <p:spPr bwMode="auto">
          <a:xfrm>
            <a:off x="5482493" y="2209800"/>
            <a:ext cx="2514601"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Xây</a:t>
            </a:r>
            <a:r>
              <a:rPr lang="en-US" sz="1399" b="1" i="1" dirty="0">
                <a:latin typeface="Times New Roman" pitchFamily="18" charset="0"/>
              </a:rPr>
              <a:t> </a:t>
            </a:r>
            <a:r>
              <a:rPr lang="en-US" sz="1399" b="1" i="1" dirty="0" err="1">
                <a:latin typeface="Times New Roman" pitchFamily="18" charset="0"/>
              </a:rPr>
              <a:t>dựng</a:t>
            </a:r>
            <a:r>
              <a:rPr lang="en-US" sz="1399" b="1" i="1" dirty="0">
                <a:latin typeface="Times New Roman" pitchFamily="18" charset="0"/>
              </a:rPr>
              <a:t> </a:t>
            </a:r>
            <a:r>
              <a:rPr lang="en-US" sz="1399" b="1" i="1" dirty="0" err="1">
                <a:latin typeface="Times New Roman" pitchFamily="18" charset="0"/>
              </a:rPr>
              <a:t>cơ</a:t>
            </a:r>
            <a:r>
              <a:rPr lang="en-US" sz="1399" b="1" i="1" dirty="0">
                <a:latin typeface="Times New Roman" pitchFamily="18" charset="0"/>
              </a:rPr>
              <a:t> </a:t>
            </a:r>
            <a:r>
              <a:rPr lang="en-US" sz="1399" b="1" i="1" dirty="0" err="1">
                <a:latin typeface="Times New Roman" pitchFamily="18" charset="0"/>
              </a:rPr>
              <a:t>sở</a:t>
            </a:r>
            <a:r>
              <a:rPr lang="en-US" sz="1399" b="1" i="1" dirty="0">
                <a:latin typeface="Times New Roman" pitchFamily="18" charset="0"/>
              </a:rPr>
              <a:t> </a:t>
            </a:r>
            <a:r>
              <a:rPr lang="en-US" sz="1399" b="1" i="1" dirty="0" err="1">
                <a:latin typeface="Times New Roman" pitchFamily="18" charset="0"/>
              </a:rPr>
              <a:t>dữ</a:t>
            </a:r>
            <a:r>
              <a:rPr lang="en-US" sz="1399" b="1" i="1" dirty="0">
                <a:latin typeface="Times New Roman" pitchFamily="18" charset="0"/>
              </a:rPr>
              <a:t> </a:t>
            </a:r>
            <a:r>
              <a:rPr lang="en-US" sz="1399" b="1" i="1" dirty="0" err="1">
                <a:latin typeface="Times New Roman" pitchFamily="18" charset="0"/>
              </a:rPr>
              <a:t>liệu</a:t>
            </a:r>
            <a:endParaRPr lang="en-US" sz="1399" b="1" i="1" dirty="0">
              <a:latin typeface="Times New Roman" pitchFamily="18" charset="0"/>
            </a:endParaRPr>
          </a:p>
        </p:txBody>
      </p:sp>
      <p:sp>
        <p:nvSpPr>
          <p:cNvPr id="11" name="Rectangle 10">
            <a:extLst>
              <a:ext uri="{FF2B5EF4-FFF2-40B4-BE49-F238E27FC236}">
                <a16:creationId xmlns:a16="http://schemas.microsoft.com/office/drawing/2014/main" id="{3B9DC0CF-2F08-0EA4-6B99-5D427C071A46}"/>
              </a:ext>
            </a:extLst>
          </p:cNvPr>
          <p:cNvSpPr/>
          <p:nvPr/>
        </p:nvSpPr>
        <p:spPr bwMode="auto">
          <a:xfrm>
            <a:off x="9220200" y="2209800"/>
            <a:ext cx="2514601"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Trực</a:t>
            </a:r>
            <a:r>
              <a:rPr lang="en-US" sz="1399" b="1" i="1" dirty="0">
                <a:latin typeface="Times New Roman" pitchFamily="18" charset="0"/>
              </a:rPr>
              <a:t> </a:t>
            </a:r>
            <a:r>
              <a:rPr lang="en-US" sz="1399" b="1" i="1" dirty="0" err="1">
                <a:latin typeface="Times New Roman" pitchFamily="18" charset="0"/>
              </a:rPr>
              <a:t>quan</a:t>
            </a:r>
            <a:r>
              <a:rPr lang="en-US" sz="1399" b="1" i="1" dirty="0">
                <a:latin typeface="Times New Roman" pitchFamily="18" charset="0"/>
              </a:rPr>
              <a:t> </a:t>
            </a:r>
            <a:r>
              <a:rPr lang="en-US" sz="1399" b="1" i="1" dirty="0" err="1">
                <a:latin typeface="Times New Roman" pitchFamily="18" charset="0"/>
              </a:rPr>
              <a:t>hóa</a:t>
            </a:r>
            <a:r>
              <a:rPr lang="en-US" sz="1399" b="1" i="1" dirty="0">
                <a:latin typeface="Times New Roman" pitchFamily="18" charset="0"/>
              </a:rPr>
              <a:t> </a:t>
            </a:r>
            <a:r>
              <a:rPr lang="en-US" sz="1399" b="1" i="1" dirty="0" err="1">
                <a:latin typeface="Times New Roman" pitchFamily="18" charset="0"/>
              </a:rPr>
              <a:t>thông</a:t>
            </a:r>
            <a:r>
              <a:rPr lang="en-US" sz="1399" b="1" i="1" dirty="0">
                <a:latin typeface="Times New Roman" pitchFamily="18" charset="0"/>
              </a:rPr>
              <a:t> tin</a:t>
            </a:r>
          </a:p>
        </p:txBody>
      </p:sp>
      <p:sp>
        <p:nvSpPr>
          <p:cNvPr id="18" name="Rectangle 17">
            <a:extLst>
              <a:ext uri="{FF2B5EF4-FFF2-40B4-BE49-F238E27FC236}">
                <a16:creationId xmlns:a16="http://schemas.microsoft.com/office/drawing/2014/main" id="{EB8EEA75-3848-EDF2-94CA-5F7D81C3F61E}"/>
              </a:ext>
            </a:extLst>
          </p:cNvPr>
          <p:cNvSpPr/>
          <p:nvPr/>
        </p:nvSpPr>
        <p:spPr bwMode="auto">
          <a:xfrm>
            <a:off x="2899509" y="5138747"/>
            <a:ext cx="1291492" cy="307600"/>
          </a:xfrm>
          <a:prstGeom prst="rect">
            <a:avLst/>
          </a:prstGeom>
          <a:solidFill>
            <a:srgbClr val="00B050"/>
          </a:solidFill>
          <a:ln w="1270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a:solidFill>
                  <a:schemeClr val="bg1"/>
                </a:solidFill>
                <a:latin typeface="Times New Roman" pitchFamily="18" charset="0"/>
              </a:rPr>
              <a:t>ETL</a:t>
            </a:r>
          </a:p>
        </p:txBody>
      </p:sp>
      <p:cxnSp>
        <p:nvCxnSpPr>
          <p:cNvPr id="20" name="Connector: Elbow 19">
            <a:extLst>
              <a:ext uri="{FF2B5EF4-FFF2-40B4-BE49-F238E27FC236}">
                <a16:creationId xmlns:a16="http://schemas.microsoft.com/office/drawing/2014/main" id="{D2EF19E7-7232-5E3F-EC1A-F899AE639A29}"/>
              </a:ext>
            </a:extLst>
          </p:cNvPr>
          <p:cNvCxnSpPr>
            <a:cxnSpLocks/>
            <a:stCxn id="3" idx="2"/>
            <a:endCxn id="18" idx="1"/>
          </p:cNvCxnSpPr>
          <p:nvPr/>
        </p:nvCxnSpPr>
        <p:spPr bwMode="auto">
          <a:xfrm rot="16200000" flipH="1">
            <a:off x="1755330" y="4148367"/>
            <a:ext cx="452447" cy="1835911"/>
          </a:xfrm>
          <a:prstGeom prst="bent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a:extLst>
              <a:ext uri="{FF2B5EF4-FFF2-40B4-BE49-F238E27FC236}">
                <a16:creationId xmlns:a16="http://schemas.microsoft.com/office/drawing/2014/main" id="{9056BA3C-285B-C671-E851-3B268A9951DE}"/>
              </a:ext>
            </a:extLst>
          </p:cNvPr>
          <p:cNvCxnSpPr>
            <a:stCxn id="18" idx="3"/>
            <a:endCxn id="6" idx="2"/>
          </p:cNvCxnSpPr>
          <p:nvPr/>
        </p:nvCxnSpPr>
        <p:spPr bwMode="auto">
          <a:xfrm flipV="1">
            <a:off x="4191001" y="4840100"/>
            <a:ext cx="2552700" cy="452447"/>
          </a:xfrm>
          <a:prstGeom prst="bent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23" name="Arrow: Right 22">
            <a:extLst>
              <a:ext uri="{FF2B5EF4-FFF2-40B4-BE49-F238E27FC236}">
                <a16:creationId xmlns:a16="http://schemas.microsoft.com/office/drawing/2014/main" id="{9E738B99-5D2A-E1C0-949A-85B14A6AAB43}"/>
              </a:ext>
            </a:extLst>
          </p:cNvPr>
          <p:cNvSpPr/>
          <p:nvPr/>
        </p:nvSpPr>
        <p:spPr bwMode="auto">
          <a:xfrm>
            <a:off x="1828801" y="3276600"/>
            <a:ext cx="838200" cy="452448"/>
          </a:xfrm>
          <a:prstGeom prst="rightArrow">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24" name="Arrow: Right 23">
            <a:extLst>
              <a:ext uri="{FF2B5EF4-FFF2-40B4-BE49-F238E27FC236}">
                <a16:creationId xmlns:a16="http://schemas.microsoft.com/office/drawing/2014/main" id="{7C06D7E8-9506-D688-1170-658FD7E808C0}"/>
              </a:ext>
            </a:extLst>
          </p:cNvPr>
          <p:cNvSpPr/>
          <p:nvPr/>
        </p:nvSpPr>
        <p:spPr bwMode="auto">
          <a:xfrm>
            <a:off x="4921248" y="3276600"/>
            <a:ext cx="469903" cy="452448"/>
          </a:xfrm>
          <a:prstGeom prst="rightArrow">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25" name="Arrow: Right 24">
            <a:extLst>
              <a:ext uri="{FF2B5EF4-FFF2-40B4-BE49-F238E27FC236}">
                <a16:creationId xmlns:a16="http://schemas.microsoft.com/office/drawing/2014/main" id="{3C7976AD-7AE3-9C9C-1F71-25C2556CB882}"/>
              </a:ext>
            </a:extLst>
          </p:cNvPr>
          <p:cNvSpPr/>
          <p:nvPr/>
        </p:nvSpPr>
        <p:spPr bwMode="auto">
          <a:xfrm>
            <a:off x="8191500" y="3247029"/>
            <a:ext cx="838200" cy="452448"/>
          </a:xfrm>
          <a:prstGeom prst="rightArrow">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27" name="TextBox 26">
            <a:extLst>
              <a:ext uri="{FF2B5EF4-FFF2-40B4-BE49-F238E27FC236}">
                <a16:creationId xmlns:a16="http://schemas.microsoft.com/office/drawing/2014/main" id="{DC674B26-B464-693E-0D5E-08CA9D1AED91}"/>
              </a:ext>
            </a:extLst>
          </p:cNvPr>
          <p:cNvSpPr txBox="1"/>
          <p:nvPr/>
        </p:nvSpPr>
        <p:spPr>
          <a:xfrm>
            <a:off x="3218965" y="4903208"/>
            <a:ext cx="761998" cy="261610"/>
          </a:xfrm>
          <a:prstGeom prst="rect">
            <a:avLst/>
          </a:prstGeom>
          <a:noFill/>
        </p:spPr>
        <p:txBody>
          <a:bodyPr wrap="square">
            <a:spAutoFit/>
          </a:bodyPr>
          <a:lstStyle/>
          <a:p>
            <a:r>
              <a:rPr lang="en-US" sz="1050" dirty="0"/>
              <a:t>TEST 07</a:t>
            </a:r>
          </a:p>
        </p:txBody>
      </p:sp>
      <p:sp>
        <p:nvSpPr>
          <p:cNvPr id="28" name="TextBox 27">
            <a:extLst>
              <a:ext uri="{FF2B5EF4-FFF2-40B4-BE49-F238E27FC236}">
                <a16:creationId xmlns:a16="http://schemas.microsoft.com/office/drawing/2014/main" id="{0CA9245C-FCF7-BA45-56B4-4394A3788FAC}"/>
              </a:ext>
            </a:extLst>
          </p:cNvPr>
          <p:cNvSpPr txBox="1"/>
          <p:nvPr/>
        </p:nvSpPr>
        <p:spPr>
          <a:xfrm>
            <a:off x="6358794" y="4575005"/>
            <a:ext cx="761998" cy="261610"/>
          </a:xfrm>
          <a:prstGeom prst="rect">
            <a:avLst/>
          </a:prstGeom>
          <a:noFill/>
        </p:spPr>
        <p:txBody>
          <a:bodyPr wrap="square">
            <a:spAutoFit/>
          </a:bodyPr>
          <a:lstStyle/>
          <a:p>
            <a:r>
              <a:rPr lang="en-US" sz="1050" dirty="0"/>
              <a:t>TEST 06</a:t>
            </a:r>
          </a:p>
        </p:txBody>
      </p:sp>
      <p:sp>
        <p:nvSpPr>
          <p:cNvPr id="29" name="TextBox 28">
            <a:extLst>
              <a:ext uri="{FF2B5EF4-FFF2-40B4-BE49-F238E27FC236}">
                <a16:creationId xmlns:a16="http://schemas.microsoft.com/office/drawing/2014/main" id="{087ACACB-A74C-6747-2469-9ACC46F8376A}"/>
              </a:ext>
            </a:extLst>
          </p:cNvPr>
          <p:cNvSpPr txBox="1"/>
          <p:nvPr/>
        </p:nvSpPr>
        <p:spPr>
          <a:xfrm>
            <a:off x="9144001" y="4839460"/>
            <a:ext cx="761998" cy="261610"/>
          </a:xfrm>
          <a:prstGeom prst="rect">
            <a:avLst/>
          </a:prstGeom>
          <a:noFill/>
        </p:spPr>
        <p:txBody>
          <a:bodyPr wrap="square">
            <a:spAutoFit/>
          </a:bodyPr>
          <a:lstStyle/>
          <a:p>
            <a:r>
              <a:rPr lang="en-US" sz="1050" dirty="0"/>
              <a:t>TEST 02</a:t>
            </a:r>
          </a:p>
        </p:txBody>
      </p:sp>
      <p:sp>
        <p:nvSpPr>
          <p:cNvPr id="30" name="TextBox 29">
            <a:extLst>
              <a:ext uri="{FF2B5EF4-FFF2-40B4-BE49-F238E27FC236}">
                <a16:creationId xmlns:a16="http://schemas.microsoft.com/office/drawing/2014/main" id="{EC8B206D-650A-6392-3E9E-A088BDC03929}"/>
              </a:ext>
            </a:extLst>
          </p:cNvPr>
          <p:cNvSpPr txBox="1"/>
          <p:nvPr/>
        </p:nvSpPr>
        <p:spPr>
          <a:xfrm>
            <a:off x="10191748" y="4839460"/>
            <a:ext cx="761998" cy="261610"/>
          </a:xfrm>
          <a:prstGeom prst="rect">
            <a:avLst/>
          </a:prstGeom>
          <a:noFill/>
        </p:spPr>
        <p:txBody>
          <a:bodyPr wrap="square">
            <a:spAutoFit/>
          </a:bodyPr>
          <a:lstStyle/>
          <a:p>
            <a:r>
              <a:rPr lang="en-US" sz="1050" dirty="0"/>
              <a:t>TEST 03</a:t>
            </a:r>
          </a:p>
        </p:txBody>
      </p:sp>
      <p:sp>
        <p:nvSpPr>
          <p:cNvPr id="31" name="TextBox 30">
            <a:extLst>
              <a:ext uri="{FF2B5EF4-FFF2-40B4-BE49-F238E27FC236}">
                <a16:creationId xmlns:a16="http://schemas.microsoft.com/office/drawing/2014/main" id="{AF13565E-21D5-6891-FC6A-1CE88E3B8940}"/>
              </a:ext>
            </a:extLst>
          </p:cNvPr>
          <p:cNvSpPr txBox="1"/>
          <p:nvPr/>
        </p:nvSpPr>
        <p:spPr>
          <a:xfrm>
            <a:off x="11048996" y="4839460"/>
            <a:ext cx="761998" cy="261610"/>
          </a:xfrm>
          <a:prstGeom prst="rect">
            <a:avLst/>
          </a:prstGeom>
          <a:noFill/>
        </p:spPr>
        <p:txBody>
          <a:bodyPr wrap="square">
            <a:spAutoFit/>
          </a:bodyPr>
          <a:lstStyle/>
          <a:p>
            <a:r>
              <a:rPr lang="en-US" sz="1050" dirty="0"/>
              <a:t>TEST 05</a:t>
            </a:r>
          </a:p>
        </p:txBody>
      </p:sp>
      <p:pic>
        <p:nvPicPr>
          <p:cNvPr id="33" name="Picture 2" descr="14 Interactive Dashboard Features To Drive Business Success">
            <a:extLst>
              <a:ext uri="{FF2B5EF4-FFF2-40B4-BE49-F238E27FC236}">
                <a16:creationId xmlns:a16="http://schemas.microsoft.com/office/drawing/2014/main" id="{299BA7BD-6A77-02FB-82A9-9A3B1045AC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233337" y="2569866"/>
            <a:ext cx="2069304" cy="1559738"/>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pic>
        <p:nvPicPr>
          <p:cNvPr id="34" name="Picture 4" descr="Sales Report Templates For Monthly, Weekly &amp; Daily Reporting">
            <a:extLst>
              <a:ext uri="{FF2B5EF4-FFF2-40B4-BE49-F238E27FC236}">
                <a16:creationId xmlns:a16="http://schemas.microsoft.com/office/drawing/2014/main" id="{3A235957-C5A6-A450-08DC-5F6A5E10D7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9659090" y="2986455"/>
            <a:ext cx="1886498" cy="1421289"/>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pic>
        <p:nvPicPr>
          <p:cNvPr id="35" name="Picture 2" descr="Create financial reports in excel and google spreadsheet by Bhumicdave |  Fiverr">
            <a:extLst>
              <a:ext uri="{FF2B5EF4-FFF2-40B4-BE49-F238E27FC236}">
                <a16:creationId xmlns:a16="http://schemas.microsoft.com/office/drawing/2014/main" id="{363D3837-E607-F3DD-B8C9-1F30CDF2A3B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2" t="21199" b="2"/>
          <a:stretch/>
        </p:blipFill>
        <p:spPr bwMode="auto">
          <a:xfrm>
            <a:off x="10482130" y="4036297"/>
            <a:ext cx="1246264" cy="784813"/>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C4647A6B-CBCC-4FF7-BC6F-1B4A60206634}"/>
              </a:ext>
            </a:extLst>
          </p:cNvPr>
          <p:cNvSpPr txBox="1"/>
          <p:nvPr/>
        </p:nvSpPr>
        <p:spPr>
          <a:xfrm>
            <a:off x="9226143" y="4639405"/>
            <a:ext cx="1242387" cy="200055"/>
          </a:xfrm>
          <a:prstGeom prst="rect">
            <a:avLst/>
          </a:prstGeom>
          <a:solidFill>
            <a:schemeClr val="accent1">
              <a:lumMod val="75000"/>
            </a:schemeClr>
          </a:solidFill>
          <a:ln>
            <a:noFill/>
          </a:ln>
        </p:spPr>
        <p:txBody>
          <a:bodyPr wrap="square">
            <a:spAutoFit/>
          </a:bodyPr>
          <a:lstStyle/>
          <a:p>
            <a:r>
              <a:rPr lang="en-US" sz="700" b="1" dirty="0"/>
              <a:t>Dashboard/ Reporting</a:t>
            </a:r>
          </a:p>
        </p:txBody>
      </p:sp>
      <p:pic>
        <p:nvPicPr>
          <p:cNvPr id="61" name="Picture 60">
            <a:extLst>
              <a:ext uri="{FF2B5EF4-FFF2-40B4-BE49-F238E27FC236}">
                <a16:creationId xmlns:a16="http://schemas.microsoft.com/office/drawing/2014/main" id="{FA41A504-8A05-A9A8-E245-505D0FC4A73A}"/>
              </a:ext>
            </a:extLst>
          </p:cNvPr>
          <p:cNvPicPr>
            <a:picLocks noChangeAspect="1"/>
          </p:cNvPicPr>
          <p:nvPr/>
        </p:nvPicPr>
        <p:blipFill>
          <a:blip r:embed="rId5"/>
          <a:stretch>
            <a:fillRect/>
          </a:stretch>
        </p:blipFill>
        <p:spPr>
          <a:xfrm>
            <a:off x="5511801" y="2775383"/>
            <a:ext cx="2411534" cy="1700012"/>
          </a:xfrm>
          <a:prstGeom prst="rect">
            <a:avLst/>
          </a:prstGeom>
        </p:spPr>
      </p:pic>
      <p:pic>
        <p:nvPicPr>
          <p:cNvPr id="62" name="Picture 61">
            <a:extLst>
              <a:ext uri="{FF2B5EF4-FFF2-40B4-BE49-F238E27FC236}">
                <a16:creationId xmlns:a16="http://schemas.microsoft.com/office/drawing/2014/main" id="{347A968B-0AF2-F84D-41F9-D7BF0FE873AA}"/>
              </a:ext>
            </a:extLst>
          </p:cNvPr>
          <p:cNvPicPr>
            <a:picLocks noChangeAspect="1"/>
          </p:cNvPicPr>
          <p:nvPr/>
        </p:nvPicPr>
        <p:blipFill>
          <a:blip r:embed="rId6"/>
          <a:stretch>
            <a:fillRect/>
          </a:stretch>
        </p:blipFill>
        <p:spPr>
          <a:xfrm>
            <a:off x="2757193" y="3040900"/>
            <a:ext cx="2029412" cy="864706"/>
          </a:xfrm>
          <a:prstGeom prst="rect">
            <a:avLst/>
          </a:prstGeom>
        </p:spPr>
      </p:pic>
      <p:sp>
        <p:nvSpPr>
          <p:cNvPr id="4" name="TextBox 3">
            <a:extLst>
              <a:ext uri="{FF2B5EF4-FFF2-40B4-BE49-F238E27FC236}">
                <a16:creationId xmlns:a16="http://schemas.microsoft.com/office/drawing/2014/main" id="{B7007A7D-FB53-A39D-7450-F3F4B55A1E20}"/>
              </a:ext>
            </a:extLst>
          </p:cNvPr>
          <p:cNvSpPr txBox="1"/>
          <p:nvPr/>
        </p:nvSpPr>
        <p:spPr>
          <a:xfrm>
            <a:off x="0" y="1306200"/>
            <a:ext cx="11728394" cy="369332"/>
          </a:xfrm>
          <a:prstGeom prst="rect">
            <a:avLst/>
          </a:prstGeom>
          <a:noFill/>
          <a:ln>
            <a:solidFill>
              <a:srgbClr val="00B0F0"/>
            </a:solidFill>
          </a:ln>
        </p:spPr>
        <p:txBody>
          <a:bodyPr wrap="square">
            <a:spAutoFit/>
          </a:bodyPr>
          <a:lstStyle/>
          <a:p>
            <a:r>
              <a:rPr lang="en-US" b="1" dirty="0" err="1"/>
              <a:t>Kịch</a:t>
            </a:r>
            <a:r>
              <a:rPr lang="en-US" b="1" dirty="0"/>
              <a:t> </a:t>
            </a:r>
            <a:r>
              <a:rPr lang="en-US" b="1" dirty="0" err="1"/>
              <a:t>bản</a:t>
            </a:r>
            <a:r>
              <a:rPr lang="en-US" b="1" dirty="0"/>
              <a:t> 2: </a:t>
            </a:r>
            <a:r>
              <a:rPr lang="en-US" dirty="0" err="1"/>
              <a:t>Xây</a:t>
            </a:r>
            <a:r>
              <a:rPr lang="en-US" dirty="0"/>
              <a:t> </a:t>
            </a:r>
            <a:r>
              <a:rPr lang="en-US" dirty="0" err="1"/>
              <a:t>dựng</a:t>
            </a:r>
            <a:r>
              <a:rPr lang="en-US" dirty="0"/>
              <a:t> ETL </a:t>
            </a:r>
            <a:r>
              <a:rPr lang="en-US" dirty="0" err="1"/>
              <a:t>để</a:t>
            </a:r>
            <a:r>
              <a:rPr lang="en-US" dirty="0"/>
              <a:t> </a:t>
            </a:r>
            <a:r>
              <a:rPr lang="en-US" dirty="0" err="1"/>
              <a:t>đọc</a:t>
            </a:r>
            <a:r>
              <a:rPr lang="en-US" dirty="0"/>
              <a:t> file </a:t>
            </a:r>
            <a:r>
              <a:rPr lang="en-US" dirty="0" err="1"/>
              <a:t>tự</a:t>
            </a:r>
            <a:r>
              <a:rPr lang="en-US" dirty="0"/>
              <a:t> </a:t>
            </a:r>
            <a:r>
              <a:rPr lang="en-US" dirty="0" err="1"/>
              <a:t>động</a:t>
            </a:r>
            <a:endParaRPr lang="en-US" dirty="0"/>
          </a:p>
        </p:txBody>
      </p:sp>
      <p:pic>
        <p:nvPicPr>
          <p:cNvPr id="8194" name="Picture 2" descr="Kết quả hình ảnh cho excel image">
            <a:extLst>
              <a:ext uri="{FF2B5EF4-FFF2-40B4-BE49-F238E27FC236}">
                <a16:creationId xmlns:a16="http://schemas.microsoft.com/office/drawing/2014/main" id="{E58BB98F-A30C-07FA-F6AC-77A60BA9B8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790" y="3698209"/>
            <a:ext cx="851491" cy="6549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A4874A4-EB77-B62F-6EA6-6F29897D5B44}"/>
              </a:ext>
            </a:extLst>
          </p:cNvPr>
          <p:cNvSpPr/>
          <p:nvPr/>
        </p:nvSpPr>
        <p:spPr bwMode="auto">
          <a:xfrm>
            <a:off x="2919047" y="5481855"/>
            <a:ext cx="1264618" cy="400061"/>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marL="171450" indent="-171450" defTabSz="913943" eaLnBrk="0" hangingPunct="0">
              <a:buFont typeface="Arial" panose="020B0604020202020204" pitchFamily="34" charset="0"/>
              <a:buChar char="•"/>
            </a:pPr>
            <a:r>
              <a:rPr lang="en-US" sz="1000" b="1" i="1" dirty="0">
                <a:latin typeface="Times New Roman" pitchFamily="18" charset="0"/>
              </a:rPr>
              <a:t>Import</a:t>
            </a:r>
          </a:p>
          <a:p>
            <a:pPr marL="171450" indent="-171450" defTabSz="913943" eaLnBrk="0" hangingPunct="0">
              <a:buFont typeface="Arial" panose="020B0604020202020204" pitchFamily="34" charset="0"/>
              <a:buChar char="•"/>
            </a:pPr>
            <a:r>
              <a:rPr lang="en-US" sz="1000" b="1" i="1" dirty="0">
                <a:latin typeface="Times New Roman" pitchFamily="18" charset="0"/>
              </a:rPr>
              <a:t>Merge</a:t>
            </a:r>
          </a:p>
        </p:txBody>
      </p:sp>
      <p:sp>
        <p:nvSpPr>
          <p:cNvPr id="13" name="Rectangle 12">
            <a:extLst>
              <a:ext uri="{FF2B5EF4-FFF2-40B4-BE49-F238E27FC236}">
                <a16:creationId xmlns:a16="http://schemas.microsoft.com/office/drawing/2014/main" id="{C116F426-310E-1278-E9F2-89DEB135C8C4}"/>
              </a:ext>
            </a:extLst>
          </p:cNvPr>
          <p:cNvSpPr/>
          <p:nvPr/>
        </p:nvSpPr>
        <p:spPr bwMode="auto">
          <a:xfrm>
            <a:off x="351923" y="2564953"/>
            <a:ext cx="1447888" cy="861726"/>
          </a:xfrm>
          <a:prstGeom prst="rect">
            <a:avLst/>
          </a:prstGeom>
          <a:solidFill>
            <a:schemeClr val="bg1"/>
          </a:solidFill>
          <a:ln w="1270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defTabSz="913943" eaLnBrk="0" hangingPunct="0"/>
            <a:r>
              <a:rPr lang="en-US" sz="1000" b="1" i="1" dirty="0" err="1">
                <a:latin typeface="Times New Roman" pitchFamily="18" charset="0"/>
              </a:rPr>
              <a:t>Thông</a:t>
            </a:r>
            <a:r>
              <a:rPr lang="en-US" sz="1000" b="1" i="1" dirty="0">
                <a:latin typeface="Times New Roman" pitchFamily="18" charset="0"/>
              </a:rPr>
              <a:t> tin:</a:t>
            </a:r>
          </a:p>
          <a:p>
            <a:pPr marL="171450" indent="-171450" defTabSz="913943" eaLnBrk="0" hangingPunct="0">
              <a:buFont typeface="Arial" panose="020B0604020202020204" pitchFamily="34" charset="0"/>
              <a:buChar char="•"/>
            </a:pPr>
            <a:r>
              <a:rPr lang="en-US" sz="1000" b="1" i="1" dirty="0" err="1">
                <a:latin typeface="Times New Roman" pitchFamily="18" charset="0"/>
              </a:rPr>
              <a:t>Nguyên</a:t>
            </a:r>
            <a:r>
              <a:rPr lang="en-US" sz="1000" b="1" i="1" dirty="0">
                <a:latin typeface="Times New Roman" pitchFamily="18" charset="0"/>
              </a:rPr>
              <a:t>, </a:t>
            </a:r>
            <a:r>
              <a:rPr lang="en-US" sz="1000" b="1" i="1" dirty="0" err="1">
                <a:latin typeface="Times New Roman" pitchFamily="18" charset="0"/>
              </a:rPr>
              <a:t>nhiên</a:t>
            </a:r>
            <a:r>
              <a:rPr lang="en-US" sz="1000" b="1" i="1" dirty="0">
                <a:latin typeface="Times New Roman" pitchFamily="18" charset="0"/>
              </a:rPr>
              <a:t> </a:t>
            </a:r>
            <a:r>
              <a:rPr lang="en-US" sz="1000" b="1" i="1" dirty="0" err="1">
                <a:latin typeface="Times New Roman" pitchFamily="18" charset="0"/>
              </a:rPr>
              <a:t>liệu</a:t>
            </a:r>
            <a:endParaRPr lang="en-US" sz="1000" b="1" i="1" dirty="0">
              <a:latin typeface="Times New Roman" pitchFamily="18" charset="0"/>
            </a:endParaRPr>
          </a:p>
          <a:p>
            <a:pPr marL="171450" indent="-171450" defTabSz="913943" eaLnBrk="0" hangingPunct="0">
              <a:buFont typeface="Arial" panose="020B0604020202020204" pitchFamily="34" charset="0"/>
              <a:buChar char="•"/>
            </a:pPr>
            <a:r>
              <a:rPr lang="en-US" sz="1000" b="1" i="1" dirty="0" err="1">
                <a:latin typeface="Times New Roman" pitchFamily="18" charset="0"/>
              </a:rPr>
              <a:t>Bồn</a:t>
            </a:r>
            <a:r>
              <a:rPr lang="en-US" sz="1000" b="1" i="1" dirty="0">
                <a:latin typeface="Times New Roman" pitchFamily="18" charset="0"/>
              </a:rPr>
              <a:t> </a:t>
            </a:r>
            <a:r>
              <a:rPr lang="en-US" sz="1000" b="1" i="1" dirty="0" err="1">
                <a:latin typeface="Times New Roman" pitchFamily="18" charset="0"/>
              </a:rPr>
              <a:t>chứa</a:t>
            </a:r>
            <a:endParaRPr lang="en-US" sz="1000" b="1" i="1" dirty="0">
              <a:latin typeface="Times New Roman" pitchFamily="18" charset="0"/>
            </a:endParaRPr>
          </a:p>
          <a:p>
            <a:pPr marL="171450" indent="-171450" defTabSz="913943" eaLnBrk="0" hangingPunct="0">
              <a:buFont typeface="Arial" panose="020B0604020202020204" pitchFamily="34" charset="0"/>
              <a:buChar char="•"/>
            </a:pPr>
            <a:r>
              <a:rPr lang="en-US" sz="1000" b="1" i="1" dirty="0" err="1">
                <a:latin typeface="Times New Roman" pitchFamily="18" charset="0"/>
              </a:rPr>
              <a:t>Đơn</a:t>
            </a:r>
            <a:r>
              <a:rPr lang="en-US" sz="1000" b="1" i="1" dirty="0">
                <a:latin typeface="Times New Roman" pitchFamily="18" charset="0"/>
              </a:rPr>
              <a:t> </a:t>
            </a:r>
            <a:r>
              <a:rPr lang="en-US" sz="1000" b="1" i="1" dirty="0" err="1">
                <a:latin typeface="Times New Roman" pitchFamily="18" charset="0"/>
              </a:rPr>
              <a:t>vị</a:t>
            </a:r>
            <a:endParaRPr lang="en-US" sz="1000" b="1" i="1" dirty="0">
              <a:latin typeface="Times New Roman" pitchFamily="18" charset="0"/>
            </a:endParaRPr>
          </a:p>
          <a:p>
            <a:pPr marL="171450" indent="-171450" defTabSz="913943" eaLnBrk="0" hangingPunct="0">
              <a:buFont typeface="Arial" panose="020B0604020202020204" pitchFamily="34" charset="0"/>
              <a:buChar char="•"/>
            </a:pPr>
            <a:r>
              <a:rPr lang="en-US" sz="1000" b="1" i="1" dirty="0" err="1">
                <a:latin typeface="Times New Roman" pitchFamily="18" charset="0"/>
              </a:rPr>
              <a:t>Thời</a:t>
            </a:r>
            <a:r>
              <a:rPr lang="en-US" sz="1000" b="1" i="1" dirty="0">
                <a:latin typeface="Times New Roman" pitchFamily="18" charset="0"/>
              </a:rPr>
              <a:t> </a:t>
            </a:r>
            <a:r>
              <a:rPr lang="en-US" sz="1000" b="1" i="1" dirty="0" err="1">
                <a:latin typeface="Times New Roman" pitchFamily="18" charset="0"/>
              </a:rPr>
              <a:t>gian</a:t>
            </a:r>
            <a:endParaRPr lang="en-US" sz="1000" b="1" i="1" dirty="0">
              <a:latin typeface="Times New Roman" pitchFamily="18" charset="0"/>
            </a:endParaRPr>
          </a:p>
        </p:txBody>
      </p:sp>
      <p:sp>
        <p:nvSpPr>
          <p:cNvPr id="16" name="TextBox 15">
            <a:extLst>
              <a:ext uri="{FF2B5EF4-FFF2-40B4-BE49-F238E27FC236}">
                <a16:creationId xmlns:a16="http://schemas.microsoft.com/office/drawing/2014/main" id="{0EBEE253-59AB-B1C4-799E-8672560017AB}"/>
              </a:ext>
            </a:extLst>
          </p:cNvPr>
          <p:cNvSpPr txBox="1"/>
          <p:nvPr/>
        </p:nvSpPr>
        <p:spPr>
          <a:xfrm>
            <a:off x="8212813" y="2995816"/>
            <a:ext cx="710841" cy="369332"/>
          </a:xfrm>
          <a:prstGeom prst="rect">
            <a:avLst/>
          </a:prstGeom>
          <a:noFill/>
        </p:spPr>
        <p:txBody>
          <a:bodyPr wrap="square">
            <a:spAutoFit/>
          </a:bodyPr>
          <a:lstStyle/>
          <a:p>
            <a:pPr defTabSz="913943" eaLnBrk="0" hangingPunct="0"/>
            <a:r>
              <a:rPr lang="en-US" sz="1800" b="1" dirty="0">
                <a:latin typeface="Times New Roman" pitchFamily="18" charset="0"/>
              </a:rPr>
              <a:t>View</a:t>
            </a:r>
          </a:p>
        </p:txBody>
      </p:sp>
    </p:spTree>
    <p:extLst>
      <p:ext uri="{BB962C8B-B14F-4D97-AF65-F5344CB8AC3E}">
        <p14:creationId xmlns:p14="http://schemas.microsoft.com/office/powerpoint/2010/main" val="4213267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p>
        </p:txBody>
      </p:sp>
      <p:sp>
        <p:nvSpPr>
          <p:cNvPr id="3" name="Rectangle 2">
            <a:extLst>
              <a:ext uri="{FF2B5EF4-FFF2-40B4-BE49-F238E27FC236}">
                <a16:creationId xmlns:a16="http://schemas.microsoft.com/office/drawing/2014/main" id="{1600EAE8-A387-5FF8-69CA-606A58DF9A1E}"/>
              </a:ext>
            </a:extLst>
          </p:cNvPr>
          <p:cNvSpPr/>
          <p:nvPr/>
        </p:nvSpPr>
        <p:spPr bwMode="auto">
          <a:xfrm>
            <a:off x="304801" y="2554100"/>
            <a:ext cx="1517594"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5" name="Rectangle 4">
            <a:extLst>
              <a:ext uri="{FF2B5EF4-FFF2-40B4-BE49-F238E27FC236}">
                <a16:creationId xmlns:a16="http://schemas.microsoft.com/office/drawing/2014/main" id="{AB78572D-5B05-88A0-3D25-A50D3060A074}"/>
              </a:ext>
            </a:extLst>
          </p:cNvPr>
          <p:cNvSpPr/>
          <p:nvPr/>
        </p:nvSpPr>
        <p:spPr bwMode="auto">
          <a:xfrm>
            <a:off x="2743200" y="2554100"/>
            <a:ext cx="2057399"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6" name="Rectangle 5">
            <a:extLst>
              <a:ext uri="{FF2B5EF4-FFF2-40B4-BE49-F238E27FC236}">
                <a16:creationId xmlns:a16="http://schemas.microsoft.com/office/drawing/2014/main" id="{EE799217-55AA-2DEF-D5F2-4C8C38ED549C}"/>
              </a:ext>
            </a:extLst>
          </p:cNvPr>
          <p:cNvSpPr/>
          <p:nvPr/>
        </p:nvSpPr>
        <p:spPr bwMode="auto">
          <a:xfrm>
            <a:off x="5486401" y="2554100"/>
            <a:ext cx="2514600"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7" name="Rectangle 6">
            <a:extLst>
              <a:ext uri="{FF2B5EF4-FFF2-40B4-BE49-F238E27FC236}">
                <a16:creationId xmlns:a16="http://schemas.microsoft.com/office/drawing/2014/main" id="{CFC0DCFC-25FB-CD92-4E45-F87FBC6C7CB9}"/>
              </a:ext>
            </a:extLst>
          </p:cNvPr>
          <p:cNvSpPr/>
          <p:nvPr/>
        </p:nvSpPr>
        <p:spPr bwMode="auto">
          <a:xfrm>
            <a:off x="9220200" y="2554100"/>
            <a:ext cx="2514600"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8" name="Rectangle 7">
            <a:extLst>
              <a:ext uri="{FF2B5EF4-FFF2-40B4-BE49-F238E27FC236}">
                <a16:creationId xmlns:a16="http://schemas.microsoft.com/office/drawing/2014/main" id="{CA0B13D5-0EA4-0A09-56FC-E9AF77DD53C8}"/>
              </a:ext>
            </a:extLst>
          </p:cNvPr>
          <p:cNvSpPr/>
          <p:nvPr/>
        </p:nvSpPr>
        <p:spPr bwMode="auto">
          <a:xfrm>
            <a:off x="304801" y="2209800"/>
            <a:ext cx="1295400"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Thông</a:t>
            </a:r>
            <a:r>
              <a:rPr lang="en-US" sz="1399" b="1" i="1" dirty="0">
                <a:latin typeface="Times New Roman" pitchFamily="18" charset="0"/>
              </a:rPr>
              <a:t> tin</a:t>
            </a:r>
          </a:p>
        </p:txBody>
      </p:sp>
      <p:sp>
        <p:nvSpPr>
          <p:cNvPr id="9" name="Rectangle 8">
            <a:extLst>
              <a:ext uri="{FF2B5EF4-FFF2-40B4-BE49-F238E27FC236}">
                <a16:creationId xmlns:a16="http://schemas.microsoft.com/office/drawing/2014/main" id="{B74351C7-FBF4-6944-6031-C965D7CCB219}"/>
              </a:ext>
            </a:extLst>
          </p:cNvPr>
          <p:cNvSpPr/>
          <p:nvPr/>
        </p:nvSpPr>
        <p:spPr bwMode="auto">
          <a:xfrm>
            <a:off x="2743200" y="2213285"/>
            <a:ext cx="2057399"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Mô</a:t>
            </a:r>
            <a:r>
              <a:rPr lang="en-US" sz="1399" b="1" i="1" dirty="0">
                <a:latin typeface="Times New Roman" pitchFamily="18" charset="0"/>
              </a:rPr>
              <a:t> </a:t>
            </a:r>
            <a:r>
              <a:rPr lang="en-US" sz="1399" b="1" i="1" dirty="0" err="1">
                <a:latin typeface="Times New Roman" pitchFamily="18" charset="0"/>
              </a:rPr>
              <a:t>hình</a:t>
            </a:r>
            <a:r>
              <a:rPr lang="en-US" sz="1399" b="1" i="1" dirty="0">
                <a:latin typeface="Times New Roman" pitchFamily="18" charset="0"/>
              </a:rPr>
              <a:t> </a:t>
            </a:r>
            <a:r>
              <a:rPr lang="en-US" sz="1399" b="1" i="1" dirty="0" err="1">
                <a:latin typeface="Times New Roman" pitchFamily="18" charset="0"/>
              </a:rPr>
              <a:t>hóa</a:t>
            </a:r>
            <a:endParaRPr lang="en-US" sz="1399" b="1" i="1" dirty="0">
              <a:latin typeface="Times New Roman" pitchFamily="18" charset="0"/>
            </a:endParaRPr>
          </a:p>
        </p:txBody>
      </p:sp>
      <p:sp>
        <p:nvSpPr>
          <p:cNvPr id="10" name="Rectangle 9">
            <a:extLst>
              <a:ext uri="{FF2B5EF4-FFF2-40B4-BE49-F238E27FC236}">
                <a16:creationId xmlns:a16="http://schemas.microsoft.com/office/drawing/2014/main" id="{9AA00250-D2CA-6F8A-F90D-3CF5F941162F}"/>
              </a:ext>
            </a:extLst>
          </p:cNvPr>
          <p:cNvSpPr/>
          <p:nvPr/>
        </p:nvSpPr>
        <p:spPr bwMode="auto">
          <a:xfrm>
            <a:off x="5482493" y="2209800"/>
            <a:ext cx="2514601"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Xây</a:t>
            </a:r>
            <a:r>
              <a:rPr lang="en-US" sz="1399" b="1" i="1" dirty="0">
                <a:latin typeface="Times New Roman" pitchFamily="18" charset="0"/>
              </a:rPr>
              <a:t> </a:t>
            </a:r>
            <a:r>
              <a:rPr lang="en-US" sz="1399" b="1" i="1" dirty="0" err="1">
                <a:latin typeface="Times New Roman" pitchFamily="18" charset="0"/>
              </a:rPr>
              <a:t>dựng</a:t>
            </a:r>
            <a:r>
              <a:rPr lang="en-US" sz="1399" b="1" i="1" dirty="0">
                <a:latin typeface="Times New Roman" pitchFamily="18" charset="0"/>
              </a:rPr>
              <a:t> </a:t>
            </a:r>
            <a:r>
              <a:rPr lang="en-US" sz="1399" b="1" i="1" dirty="0" err="1">
                <a:latin typeface="Times New Roman" pitchFamily="18" charset="0"/>
              </a:rPr>
              <a:t>cơ</a:t>
            </a:r>
            <a:r>
              <a:rPr lang="en-US" sz="1399" b="1" i="1" dirty="0">
                <a:latin typeface="Times New Roman" pitchFamily="18" charset="0"/>
              </a:rPr>
              <a:t> </a:t>
            </a:r>
            <a:r>
              <a:rPr lang="en-US" sz="1399" b="1" i="1" dirty="0" err="1">
                <a:latin typeface="Times New Roman" pitchFamily="18" charset="0"/>
              </a:rPr>
              <a:t>sở</a:t>
            </a:r>
            <a:r>
              <a:rPr lang="en-US" sz="1399" b="1" i="1" dirty="0">
                <a:latin typeface="Times New Roman" pitchFamily="18" charset="0"/>
              </a:rPr>
              <a:t> </a:t>
            </a:r>
            <a:r>
              <a:rPr lang="en-US" sz="1399" b="1" i="1" dirty="0" err="1">
                <a:latin typeface="Times New Roman" pitchFamily="18" charset="0"/>
              </a:rPr>
              <a:t>dữ</a:t>
            </a:r>
            <a:r>
              <a:rPr lang="en-US" sz="1399" b="1" i="1" dirty="0">
                <a:latin typeface="Times New Roman" pitchFamily="18" charset="0"/>
              </a:rPr>
              <a:t> </a:t>
            </a:r>
            <a:r>
              <a:rPr lang="en-US" sz="1399" b="1" i="1" dirty="0" err="1">
                <a:latin typeface="Times New Roman" pitchFamily="18" charset="0"/>
              </a:rPr>
              <a:t>liệu</a:t>
            </a:r>
            <a:endParaRPr lang="en-US" sz="1399" b="1" i="1" dirty="0">
              <a:latin typeface="Times New Roman" pitchFamily="18" charset="0"/>
            </a:endParaRPr>
          </a:p>
        </p:txBody>
      </p:sp>
      <p:sp>
        <p:nvSpPr>
          <p:cNvPr id="11" name="Rectangle 10">
            <a:extLst>
              <a:ext uri="{FF2B5EF4-FFF2-40B4-BE49-F238E27FC236}">
                <a16:creationId xmlns:a16="http://schemas.microsoft.com/office/drawing/2014/main" id="{3B9DC0CF-2F08-0EA4-6B99-5D427C071A46}"/>
              </a:ext>
            </a:extLst>
          </p:cNvPr>
          <p:cNvSpPr/>
          <p:nvPr/>
        </p:nvSpPr>
        <p:spPr bwMode="auto">
          <a:xfrm>
            <a:off x="9220200" y="2209800"/>
            <a:ext cx="2514601"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Trực</a:t>
            </a:r>
            <a:r>
              <a:rPr lang="en-US" sz="1399" b="1" i="1" dirty="0">
                <a:latin typeface="Times New Roman" pitchFamily="18" charset="0"/>
              </a:rPr>
              <a:t> </a:t>
            </a:r>
            <a:r>
              <a:rPr lang="en-US" sz="1399" b="1" i="1" dirty="0" err="1">
                <a:latin typeface="Times New Roman" pitchFamily="18" charset="0"/>
              </a:rPr>
              <a:t>quan</a:t>
            </a:r>
            <a:r>
              <a:rPr lang="en-US" sz="1399" b="1" i="1" dirty="0">
                <a:latin typeface="Times New Roman" pitchFamily="18" charset="0"/>
              </a:rPr>
              <a:t> </a:t>
            </a:r>
            <a:r>
              <a:rPr lang="en-US" sz="1399" b="1" i="1" dirty="0" err="1">
                <a:latin typeface="Times New Roman" pitchFamily="18" charset="0"/>
              </a:rPr>
              <a:t>hóa</a:t>
            </a:r>
            <a:r>
              <a:rPr lang="en-US" sz="1399" b="1" i="1" dirty="0">
                <a:latin typeface="Times New Roman" pitchFamily="18" charset="0"/>
              </a:rPr>
              <a:t> </a:t>
            </a:r>
            <a:r>
              <a:rPr lang="en-US" sz="1399" b="1" i="1" dirty="0" err="1">
                <a:latin typeface="Times New Roman" pitchFamily="18" charset="0"/>
              </a:rPr>
              <a:t>thông</a:t>
            </a:r>
            <a:r>
              <a:rPr lang="en-US" sz="1399" b="1" i="1" dirty="0">
                <a:latin typeface="Times New Roman" pitchFamily="18" charset="0"/>
              </a:rPr>
              <a:t> tin</a:t>
            </a:r>
          </a:p>
        </p:txBody>
      </p:sp>
      <p:sp>
        <p:nvSpPr>
          <p:cNvPr id="18" name="Rectangle 17">
            <a:extLst>
              <a:ext uri="{FF2B5EF4-FFF2-40B4-BE49-F238E27FC236}">
                <a16:creationId xmlns:a16="http://schemas.microsoft.com/office/drawing/2014/main" id="{EB8EEA75-3848-EDF2-94CA-5F7D81C3F61E}"/>
              </a:ext>
            </a:extLst>
          </p:cNvPr>
          <p:cNvSpPr/>
          <p:nvPr/>
        </p:nvSpPr>
        <p:spPr bwMode="auto">
          <a:xfrm>
            <a:off x="2899509" y="5138747"/>
            <a:ext cx="1291492" cy="307600"/>
          </a:xfrm>
          <a:prstGeom prst="rect">
            <a:avLst/>
          </a:prstGeom>
          <a:solidFill>
            <a:srgbClr val="00B050"/>
          </a:solidFill>
          <a:ln w="1270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a:solidFill>
                  <a:schemeClr val="bg1"/>
                </a:solidFill>
                <a:latin typeface="Times New Roman" pitchFamily="18" charset="0"/>
              </a:rPr>
              <a:t>ETL</a:t>
            </a:r>
          </a:p>
        </p:txBody>
      </p:sp>
      <p:cxnSp>
        <p:nvCxnSpPr>
          <p:cNvPr id="20" name="Connector: Elbow 19">
            <a:extLst>
              <a:ext uri="{FF2B5EF4-FFF2-40B4-BE49-F238E27FC236}">
                <a16:creationId xmlns:a16="http://schemas.microsoft.com/office/drawing/2014/main" id="{D2EF19E7-7232-5E3F-EC1A-F899AE639A29}"/>
              </a:ext>
            </a:extLst>
          </p:cNvPr>
          <p:cNvCxnSpPr>
            <a:cxnSpLocks/>
            <a:stCxn id="3" idx="2"/>
            <a:endCxn id="18" idx="1"/>
          </p:cNvCxnSpPr>
          <p:nvPr/>
        </p:nvCxnSpPr>
        <p:spPr bwMode="auto">
          <a:xfrm rot="16200000" flipH="1">
            <a:off x="1755330" y="4148367"/>
            <a:ext cx="452447" cy="1835911"/>
          </a:xfrm>
          <a:prstGeom prst="bent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a:extLst>
              <a:ext uri="{FF2B5EF4-FFF2-40B4-BE49-F238E27FC236}">
                <a16:creationId xmlns:a16="http://schemas.microsoft.com/office/drawing/2014/main" id="{9056BA3C-285B-C671-E851-3B268A9951DE}"/>
              </a:ext>
            </a:extLst>
          </p:cNvPr>
          <p:cNvCxnSpPr>
            <a:stCxn id="18" idx="3"/>
            <a:endCxn id="6" idx="2"/>
          </p:cNvCxnSpPr>
          <p:nvPr/>
        </p:nvCxnSpPr>
        <p:spPr bwMode="auto">
          <a:xfrm flipV="1">
            <a:off x="4191001" y="4840100"/>
            <a:ext cx="2552700" cy="452447"/>
          </a:xfrm>
          <a:prstGeom prst="bent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23" name="Arrow: Right 22">
            <a:extLst>
              <a:ext uri="{FF2B5EF4-FFF2-40B4-BE49-F238E27FC236}">
                <a16:creationId xmlns:a16="http://schemas.microsoft.com/office/drawing/2014/main" id="{9E738B99-5D2A-E1C0-949A-85B14A6AAB43}"/>
              </a:ext>
            </a:extLst>
          </p:cNvPr>
          <p:cNvSpPr/>
          <p:nvPr/>
        </p:nvSpPr>
        <p:spPr bwMode="auto">
          <a:xfrm>
            <a:off x="1828801" y="3276600"/>
            <a:ext cx="838200" cy="452448"/>
          </a:xfrm>
          <a:prstGeom prst="rightArrow">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24" name="Arrow: Right 23">
            <a:extLst>
              <a:ext uri="{FF2B5EF4-FFF2-40B4-BE49-F238E27FC236}">
                <a16:creationId xmlns:a16="http://schemas.microsoft.com/office/drawing/2014/main" id="{7C06D7E8-9506-D688-1170-658FD7E808C0}"/>
              </a:ext>
            </a:extLst>
          </p:cNvPr>
          <p:cNvSpPr/>
          <p:nvPr/>
        </p:nvSpPr>
        <p:spPr bwMode="auto">
          <a:xfrm>
            <a:off x="4921248" y="3276600"/>
            <a:ext cx="469903" cy="452448"/>
          </a:xfrm>
          <a:prstGeom prst="rightArrow">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25" name="Arrow: Right 24">
            <a:extLst>
              <a:ext uri="{FF2B5EF4-FFF2-40B4-BE49-F238E27FC236}">
                <a16:creationId xmlns:a16="http://schemas.microsoft.com/office/drawing/2014/main" id="{3C7976AD-7AE3-9C9C-1F71-25C2556CB882}"/>
              </a:ext>
            </a:extLst>
          </p:cNvPr>
          <p:cNvSpPr/>
          <p:nvPr/>
        </p:nvSpPr>
        <p:spPr bwMode="auto">
          <a:xfrm>
            <a:off x="8191500" y="3247029"/>
            <a:ext cx="838200" cy="452448"/>
          </a:xfrm>
          <a:prstGeom prst="rightArrow">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27" name="TextBox 26">
            <a:extLst>
              <a:ext uri="{FF2B5EF4-FFF2-40B4-BE49-F238E27FC236}">
                <a16:creationId xmlns:a16="http://schemas.microsoft.com/office/drawing/2014/main" id="{DC674B26-B464-693E-0D5E-08CA9D1AED91}"/>
              </a:ext>
            </a:extLst>
          </p:cNvPr>
          <p:cNvSpPr txBox="1"/>
          <p:nvPr/>
        </p:nvSpPr>
        <p:spPr>
          <a:xfrm>
            <a:off x="3218965" y="4903208"/>
            <a:ext cx="761998" cy="261610"/>
          </a:xfrm>
          <a:prstGeom prst="rect">
            <a:avLst/>
          </a:prstGeom>
          <a:noFill/>
        </p:spPr>
        <p:txBody>
          <a:bodyPr wrap="square">
            <a:spAutoFit/>
          </a:bodyPr>
          <a:lstStyle/>
          <a:p>
            <a:r>
              <a:rPr lang="en-US" sz="1050" dirty="0"/>
              <a:t>TEST 07</a:t>
            </a:r>
          </a:p>
        </p:txBody>
      </p:sp>
      <p:sp>
        <p:nvSpPr>
          <p:cNvPr id="28" name="TextBox 27">
            <a:extLst>
              <a:ext uri="{FF2B5EF4-FFF2-40B4-BE49-F238E27FC236}">
                <a16:creationId xmlns:a16="http://schemas.microsoft.com/office/drawing/2014/main" id="{0CA9245C-FCF7-BA45-56B4-4394A3788FAC}"/>
              </a:ext>
            </a:extLst>
          </p:cNvPr>
          <p:cNvSpPr txBox="1"/>
          <p:nvPr/>
        </p:nvSpPr>
        <p:spPr>
          <a:xfrm>
            <a:off x="6358794" y="4575005"/>
            <a:ext cx="761998" cy="261610"/>
          </a:xfrm>
          <a:prstGeom prst="rect">
            <a:avLst/>
          </a:prstGeom>
          <a:noFill/>
        </p:spPr>
        <p:txBody>
          <a:bodyPr wrap="square">
            <a:spAutoFit/>
          </a:bodyPr>
          <a:lstStyle/>
          <a:p>
            <a:r>
              <a:rPr lang="en-US" sz="1050" dirty="0"/>
              <a:t>TEST 06</a:t>
            </a:r>
          </a:p>
        </p:txBody>
      </p:sp>
      <p:sp>
        <p:nvSpPr>
          <p:cNvPr id="29" name="TextBox 28">
            <a:extLst>
              <a:ext uri="{FF2B5EF4-FFF2-40B4-BE49-F238E27FC236}">
                <a16:creationId xmlns:a16="http://schemas.microsoft.com/office/drawing/2014/main" id="{087ACACB-A74C-6747-2469-9ACC46F8376A}"/>
              </a:ext>
            </a:extLst>
          </p:cNvPr>
          <p:cNvSpPr txBox="1"/>
          <p:nvPr/>
        </p:nvSpPr>
        <p:spPr>
          <a:xfrm>
            <a:off x="9144001" y="4839460"/>
            <a:ext cx="761998" cy="261610"/>
          </a:xfrm>
          <a:prstGeom prst="rect">
            <a:avLst/>
          </a:prstGeom>
          <a:noFill/>
        </p:spPr>
        <p:txBody>
          <a:bodyPr wrap="square">
            <a:spAutoFit/>
          </a:bodyPr>
          <a:lstStyle/>
          <a:p>
            <a:r>
              <a:rPr lang="en-US" sz="1050" dirty="0"/>
              <a:t>TEST 02</a:t>
            </a:r>
          </a:p>
        </p:txBody>
      </p:sp>
      <p:sp>
        <p:nvSpPr>
          <p:cNvPr id="30" name="TextBox 29">
            <a:extLst>
              <a:ext uri="{FF2B5EF4-FFF2-40B4-BE49-F238E27FC236}">
                <a16:creationId xmlns:a16="http://schemas.microsoft.com/office/drawing/2014/main" id="{EC8B206D-650A-6392-3E9E-A088BDC03929}"/>
              </a:ext>
            </a:extLst>
          </p:cNvPr>
          <p:cNvSpPr txBox="1"/>
          <p:nvPr/>
        </p:nvSpPr>
        <p:spPr>
          <a:xfrm>
            <a:off x="10191748" y="4839460"/>
            <a:ext cx="761998" cy="261610"/>
          </a:xfrm>
          <a:prstGeom prst="rect">
            <a:avLst/>
          </a:prstGeom>
          <a:noFill/>
        </p:spPr>
        <p:txBody>
          <a:bodyPr wrap="square">
            <a:spAutoFit/>
          </a:bodyPr>
          <a:lstStyle/>
          <a:p>
            <a:r>
              <a:rPr lang="en-US" sz="1050" dirty="0"/>
              <a:t>TEST 03</a:t>
            </a:r>
          </a:p>
        </p:txBody>
      </p:sp>
      <p:sp>
        <p:nvSpPr>
          <p:cNvPr id="31" name="TextBox 30">
            <a:extLst>
              <a:ext uri="{FF2B5EF4-FFF2-40B4-BE49-F238E27FC236}">
                <a16:creationId xmlns:a16="http://schemas.microsoft.com/office/drawing/2014/main" id="{AF13565E-21D5-6891-FC6A-1CE88E3B8940}"/>
              </a:ext>
            </a:extLst>
          </p:cNvPr>
          <p:cNvSpPr txBox="1"/>
          <p:nvPr/>
        </p:nvSpPr>
        <p:spPr>
          <a:xfrm>
            <a:off x="11048996" y="4839460"/>
            <a:ext cx="761998" cy="261610"/>
          </a:xfrm>
          <a:prstGeom prst="rect">
            <a:avLst/>
          </a:prstGeom>
          <a:noFill/>
        </p:spPr>
        <p:txBody>
          <a:bodyPr wrap="square">
            <a:spAutoFit/>
          </a:bodyPr>
          <a:lstStyle/>
          <a:p>
            <a:r>
              <a:rPr lang="en-US" sz="1050" dirty="0"/>
              <a:t>TEST 05</a:t>
            </a:r>
          </a:p>
        </p:txBody>
      </p:sp>
      <p:pic>
        <p:nvPicPr>
          <p:cNvPr id="33" name="Picture 2" descr="14 Interactive Dashboard Features To Drive Business Success">
            <a:extLst>
              <a:ext uri="{FF2B5EF4-FFF2-40B4-BE49-F238E27FC236}">
                <a16:creationId xmlns:a16="http://schemas.microsoft.com/office/drawing/2014/main" id="{299BA7BD-6A77-02FB-82A9-9A3B1045AC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233337" y="2569866"/>
            <a:ext cx="2069304" cy="1559738"/>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pic>
        <p:nvPicPr>
          <p:cNvPr id="34" name="Picture 4" descr="Sales Report Templates For Monthly, Weekly &amp; Daily Reporting">
            <a:extLst>
              <a:ext uri="{FF2B5EF4-FFF2-40B4-BE49-F238E27FC236}">
                <a16:creationId xmlns:a16="http://schemas.microsoft.com/office/drawing/2014/main" id="{3A235957-C5A6-A450-08DC-5F6A5E10D7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9659090" y="2986455"/>
            <a:ext cx="1886498" cy="1421289"/>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pic>
        <p:nvPicPr>
          <p:cNvPr id="35" name="Picture 2" descr="Create financial reports in excel and google spreadsheet by Bhumicdave |  Fiverr">
            <a:extLst>
              <a:ext uri="{FF2B5EF4-FFF2-40B4-BE49-F238E27FC236}">
                <a16:creationId xmlns:a16="http://schemas.microsoft.com/office/drawing/2014/main" id="{363D3837-E607-F3DD-B8C9-1F30CDF2A3B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2" t="21199" b="2"/>
          <a:stretch/>
        </p:blipFill>
        <p:spPr bwMode="auto">
          <a:xfrm>
            <a:off x="10482130" y="4036297"/>
            <a:ext cx="1246264" cy="784813"/>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C4647A6B-CBCC-4FF7-BC6F-1B4A60206634}"/>
              </a:ext>
            </a:extLst>
          </p:cNvPr>
          <p:cNvSpPr txBox="1"/>
          <p:nvPr/>
        </p:nvSpPr>
        <p:spPr>
          <a:xfrm>
            <a:off x="9226143" y="4639405"/>
            <a:ext cx="1242387" cy="200055"/>
          </a:xfrm>
          <a:prstGeom prst="rect">
            <a:avLst/>
          </a:prstGeom>
          <a:solidFill>
            <a:schemeClr val="accent1">
              <a:lumMod val="75000"/>
            </a:schemeClr>
          </a:solidFill>
          <a:ln>
            <a:noFill/>
          </a:ln>
        </p:spPr>
        <p:txBody>
          <a:bodyPr wrap="square">
            <a:spAutoFit/>
          </a:bodyPr>
          <a:lstStyle/>
          <a:p>
            <a:r>
              <a:rPr lang="en-US" sz="700" b="1" dirty="0"/>
              <a:t>Dashboard/ Reporting</a:t>
            </a:r>
          </a:p>
        </p:txBody>
      </p:sp>
      <p:pic>
        <p:nvPicPr>
          <p:cNvPr id="61" name="Picture 60">
            <a:extLst>
              <a:ext uri="{FF2B5EF4-FFF2-40B4-BE49-F238E27FC236}">
                <a16:creationId xmlns:a16="http://schemas.microsoft.com/office/drawing/2014/main" id="{FA41A504-8A05-A9A8-E245-505D0FC4A73A}"/>
              </a:ext>
            </a:extLst>
          </p:cNvPr>
          <p:cNvPicPr>
            <a:picLocks noChangeAspect="1"/>
          </p:cNvPicPr>
          <p:nvPr/>
        </p:nvPicPr>
        <p:blipFill>
          <a:blip r:embed="rId5"/>
          <a:stretch>
            <a:fillRect/>
          </a:stretch>
        </p:blipFill>
        <p:spPr>
          <a:xfrm>
            <a:off x="5511801" y="2775383"/>
            <a:ext cx="2411534" cy="1700012"/>
          </a:xfrm>
          <a:prstGeom prst="rect">
            <a:avLst/>
          </a:prstGeom>
        </p:spPr>
      </p:pic>
      <p:pic>
        <p:nvPicPr>
          <p:cNvPr id="62" name="Picture 61">
            <a:extLst>
              <a:ext uri="{FF2B5EF4-FFF2-40B4-BE49-F238E27FC236}">
                <a16:creationId xmlns:a16="http://schemas.microsoft.com/office/drawing/2014/main" id="{347A968B-0AF2-F84D-41F9-D7BF0FE873AA}"/>
              </a:ext>
            </a:extLst>
          </p:cNvPr>
          <p:cNvPicPr>
            <a:picLocks noChangeAspect="1"/>
          </p:cNvPicPr>
          <p:nvPr/>
        </p:nvPicPr>
        <p:blipFill>
          <a:blip r:embed="rId6"/>
          <a:stretch>
            <a:fillRect/>
          </a:stretch>
        </p:blipFill>
        <p:spPr>
          <a:xfrm>
            <a:off x="2757193" y="3040900"/>
            <a:ext cx="2029412" cy="864706"/>
          </a:xfrm>
          <a:prstGeom prst="rect">
            <a:avLst/>
          </a:prstGeom>
        </p:spPr>
      </p:pic>
      <p:sp>
        <p:nvSpPr>
          <p:cNvPr id="4" name="TextBox 3">
            <a:extLst>
              <a:ext uri="{FF2B5EF4-FFF2-40B4-BE49-F238E27FC236}">
                <a16:creationId xmlns:a16="http://schemas.microsoft.com/office/drawing/2014/main" id="{B7007A7D-FB53-A39D-7450-F3F4B55A1E20}"/>
              </a:ext>
            </a:extLst>
          </p:cNvPr>
          <p:cNvSpPr txBox="1"/>
          <p:nvPr/>
        </p:nvSpPr>
        <p:spPr>
          <a:xfrm>
            <a:off x="0" y="1306200"/>
            <a:ext cx="11728394" cy="369332"/>
          </a:xfrm>
          <a:prstGeom prst="rect">
            <a:avLst/>
          </a:prstGeom>
          <a:noFill/>
          <a:ln>
            <a:solidFill>
              <a:srgbClr val="00B0F0"/>
            </a:solidFill>
          </a:ln>
        </p:spPr>
        <p:txBody>
          <a:bodyPr wrap="square">
            <a:spAutoFit/>
          </a:bodyPr>
          <a:lstStyle/>
          <a:p>
            <a:r>
              <a:rPr lang="en-US" b="1" dirty="0" err="1"/>
              <a:t>Kịch</a:t>
            </a:r>
            <a:r>
              <a:rPr lang="en-US" b="1" dirty="0"/>
              <a:t> </a:t>
            </a:r>
            <a:r>
              <a:rPr lang="en-US" b="1" dirty="0" err="1"/>
              <a:t>bản</a:t>
            </a:r>
            <a:r>
              <a:rPr lang="en-US" b="1" dirty="0"/>
              <a:t> 3: </a:t>
            </a:r>
            <a:r>
              <a:rPr lang="en-US" dirty="0" err="1"/>
              <a:t>Tạo</a:t>
            </a:r>
            <a:r>
              <a:rPr lang="en-US" dirty="0"/>
              <a:t> view </a:t>
            </a:r>
            <a:r>
              <a:rPr lang="en-US" dirty="0" err="1"/>
              <a:t>để</a:t>
            </a:r>
            <a:r>
              <a:rPr lang="en-US" dirty="0"/>
              <a:t> </a:t>
            </a:r>
            <a:r>
              <a:rPr lang="en-US" dirty="0" err="1"/>
              <a:t>hiển</a:t>
            </a:r>
            <a:r>
              <a:rPr lang="en-US" dirty="0"/>
              <a:t> </a:t>
            </a:r>
            <a:r>
              <a:rPr lang="en-US" dirty="0" err="1"/>
              <a:t>thị</a:t>
            </a:r>
            <a:r>
              <a:rPr lang="en-US" dirty="0"/>
              <a:t> </a:t>
            </a:r>
            <a:r>
              <a:rPr lang="en-US" dirty="0" err="1"/>
              <a:t>dữ</a:t>
            </a:r>
            <a:r>
              <a:rPr lang="en-US" dirty="0"/>
              <a:t> </a:t>
            </a:r>
            <a:r>
              <a:rPr lang="en-US" dirty="0" err="1"/>
              <a:t>liệu</a:t>
            </a:r>
            <a:r>
              <a:rPr lang="en-US" dirty="0"/>
              <a:t> </a:t>
            </a:r>
            <a:r>
              <a:rPr lang="en-US" dirty="0" err="1"/>
              <a:t>trên</a:t>
            </a:r>
            <a:r>
              <a:rPr lang="en-US" dirty="0"/>
              <a:t> XHQ</a:t>
            </a:r>
          </a:p>
        </p:txBody>
      </p:sp>
      <p:pic>
        <p:nvPicPr>
          <p:cNvPr id="8194" name="Picture 2" descr="Kết quả hình ảnh cho excel image">
            <a:extLst>
              <a:ext uri="{FF2B5EF4-FFF2-40B4-BE49-F238E27FC236}">
                <a16:creationId xmlns:a16="http://schemas.microsoft.com/office/drawing/2014/main" id="{E58BB98F-A30C-07FA-F6AC-77A60BA9B8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790" y="3698209"/>
            <a:ext cx="851491" cy="6549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A4874A4-EB77-B62F-6EA6-6F29897D5B44}"/>
              </a:ext>
            </a:extLst>
          </p:cNvPr>
          <p:cNvSpPr/>
          <p:nvPr/>
        </p:nvSpPr>
        <p:spPr bwMode="auto">
          <a:xfrm>
            <a:off x="2919047" y="5481855"/>
            <a:ext cx="1264618" cy="400061"/>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marL="171450" indent="-171450" defTabSz="913943" eaLnBrk="0" hangingPunct="0">
              <a:buFont typeface="Arial" panose="020B0604020202020204" pitchFamily="34" charset="0"/>
              <a:buChar char="•"/>
            </a:pPr>
            <a:r>
              <a:rPr lang="en-US" sz="1000" b="1" i="1" dirty="0">
                <a:latin typeface="Times New Roman" pitchFamily="18" charset="0"/>
              </a:rPr>
              <a:t>Import</a:t>
            </a:r>
          </a:p>
          <a:p>
            <a:pPr marL="171450" indent="-171450" defTabSz="913943" eaLnBrk="0" hangingPunct="0">
              <a:buFont typeface="Arial" panose="020B0604020202020204" pitchFamily="34" charset="0"/>
              <a:buChar char="•"/>
            </a:pPr>
            <a:r>
              <a:rPr lang="en-US" sz="1000" b="1" i="1" dirty="0">
                <a:latin typeface="Times New Roman" pitchFamily="18" charset="0"/>
              </a:rPr>
              <a:t>Merge</a:t>
            </a:r>
          </a:p>
        </p:txBody>
      </p:sp>
      <p:sp>
        <p:nvSpPr>
          <p:cNvPr id="13" name="Rectangle 12">
            <a:extLst>
              <a:ext uri="{FF2B5EF4-FFF2-40B4-BE49-F238E27FC236}">
                <a16:creationId xmlns:a16="http://schemas.microsoft.com/office/drawing/2014/main" id="{C116F426-310E-1278-E9F2-89DEB135C8C4}"/>
              </a:ext>
            </a:extLst>
          </p:cNvPr>
          <p:cNvSpPr/>
          <p:nvPr/>
        </p:nvSpPr>
        <p:spPr bwMode="auto">
          <a:xfrm>
            <a:off x="351923" y="2641897"/>
            <a:ext cx="1447888" cy="707838"/>
          </a:xfrm>
          <a:prstGeom prst="rect">
            <a:avLst/>
          </a:prstGeom>
          <a:solidFill>
            <a:schemeClr val="bg1"/>
          </a:solidFill>
          <a:ln w="1270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defTabSz="913943" eaLnBrk="0" hangingPunct="0"/>
            <a:r>
              <a:rPr lang="en-US" sz="1000" b="1" i="1" dirty="0" err="1">
                <a:latin typeface="Times New Roman" pitchFamily="18" charset="0"/>
              </a:rPr>
              <a:t>Thông</a:t>
            </a:r>
            <a:r>
              <a:rPr lang="en-US" sz="1000" b="1" i="1" dirty="0">
                <a:latin typeface="Times New Roman" pitchFamily="18" charset="0"/>
              </a:rPr>
              <a:t> tin:</a:t>
            </a:r>
          </a:p>
          <a:p>
            <a:pPr marL="171450" indent="-171450" defTabSz="913943" eaLnBrk="0" hangingPunct="0">
              <a:buFont typeface="Arial" panose="020B0604020202020204" pitchFamily="34" charset="0"/>
              <a:buChar char="•"/>
            </a:pPr>
            <a:r>
              <a:rPr lang="en-US" sz="1000" b="1" i="1" dirty="0" err="1">
                <a:latin typeface="Times New Roman" pitchFamily="18" charset="0"/>
              </a:rPr>
              <a:t>Nguyên</a:t>
            </a:r>
            <a:r>
              <a:rPr lang="en-US" sz="1000" b="1" i="1" dirty="0">
                <a:latin typeface="Times New Roman" pitchFamily="18" charset="0"/>
              </a:rPr>
              <a:t>, </a:t>
            </a:r>
            <a:r>
              <a:rPr lang="en-US" sz="1000" b="1" i="1" dirty="0" err="1">
                <a:latin typeface="Times New Roman" pitchFamily="18" charset="0"/>
              </a:rPr>
              <a:t>nhiên</a:t>
            </a:r>
            <a:r>
              <a:rPr lang="en-US" sz="1000" b="1" i="1" dirty="0">
                <a:latin typeface="Times New Roman" pitchFamily="18" charset="0"/>
              </a:rPr>
              <a:t> </a:t>
            </a:r>
            <a:r>
              <a:rPr lang="en-US" sz="1000" b="1" i="1" dirty="0" err="1">
                <a:latin typeface="Times New Roman" pitchFamily="18" charset="0"/>
              </a:rPr>
              <a:t>liệu</a:t>
            </a:r>
            <a:endParaRPr lang="en-US" sz="1000" b="1" i="1" dirty="0">
              <a:latin typeface="Times New Roman" pitchFamily="18" charset="0"/>
            </a:endParaRPr>
          </a:p>
          <a:p>
            <a:pPr marL="171450" indent="-171450" defTabSz="913943" eaLnBrk="0" hangingPunct="0">
              <a:buFont typeface="Arial" panose="020B0604020202020204" pitchFamily="34" charset="0"/>
              <a:buChar char="•"/>
            </a:pPr>
            <a:r>
              <a:rPr lang="en-US" sz="1000" b="1" i="1" dirty="0" err="1">
                <a:latin typeface="Times New Roman" pitchFamily="18" charset="0"/>
              </a:rPr>
              <a:t>Bồn</a:t>
            </a:r>
            <a:r>
              <a:rPr lang="en-US" sz="1000" b="1" i="1" dirty="0">
                <a:latin typeface="Times New Roman" pitchFamily="18" charset="0"/>
              </a:rPr>
              <a:t> </a:t>
            </a:r>
            <a:r>
              <a:rPr lang="en-US" sz="1000" b="1" i="1" dirty="0" err="1">
                <a:latin typeface="Times New Roman" pitchFamily="18" charset="0"/>
              </a:rPr>
              <a:t>chứa</a:t>
            </a:r>
            <a:endParaRPr lang="en-US" sz="1000" b="1" i="1" dirty="0">
              <a:latin typeface="Times New Roman" pitchFamily="18" charset="0"/>
            </a:endParaRPr>
          </a:p>
          <a:p>
            <a:pPr marL="171450" indent="-171450" defTabSz="913943" eaLnBrk="0" hangingPunct="0">
              <a:buFont typeface="Arial" panose="020B0604020202020204" pitchFamily="34" charset="0"/>
              <a:buChar char="•"/>
            </a:pPr>
            <a:r>
              <a:rPr lang="en-US" sz="1000" b="1" i="1" dirty="0" err="1">
                <a:latin typeface="Times New Roman" pitchFamily="18" charset="0"/>
              </a:rPr>
              <a:t>Đơn</a:t>
            </a:r>
            <a:r>
              <a:rPr lang="en-US" sz="1000" b="1" i="1" dirty="0">
                <a:latin typeface="Times New Roman" pitchFamily="18" charset="0"/>
              </a:rPr>
              <a:t> </a:t>
            </a:r>
            <a:r>
              <a:rPr lang="en-US" sz="1000" b="1" i="1" dirty="0" err="1">
                <a:latin typeface="Times New Roman" pitchFamily="18" charset="0"/>
              </a:rPr>
              <a:t>vị</a:t>
            </a:r>
            <a:endParaRPr lang="en-US" sz="1000" b="1" i="1" dirty="0">
              <a:latin typeface="Times New Roman" pitchFamily="18" charset="0"/>
            </a:endParaRPr>
          </a:p>
        </p:txBody>
      </p:sp>
      <p:sp>
        <p:nvSpPr>
          <p:cNvPr id="15" name="TextBox 14">
            <a:extLst>
              <a:ext uri="{FF2B5EF4-FFF2-40B4-BE49-F238E27FC236}">
                <a16:creationId xmlns:a16="http://schemas.microsoft.com/office/drawing/2014/main" id="{0D4C9091-5692-8574-4C2C-84C72297C92B}"/>
              </a:ext>
            </a:extLst>
          </p:cNvPr>
          <p:cNvSpPr txBox="1"/>
          <p:nvPr/>
        </p:nvSpPr>
        <p:spPr>
          <a:xfrm>
            <a:off x="8212813" y="2995816"/>
            <a:ext cx="710841" cy="369332"/>
          </a:xfrm>
          <a:prstGeom prst="rect">
            <a:avLst/>
          </a:prstGeom>
          <a:noFill/>
        </p:spPr>
        <p:txBody>
          <a:bodyPr wrap="square">
            <a:spAutoFit/>
          </a:bodyPr>
          <a:lstStyle/>
          <a:p>
            <a:pPr defTabSz="913943" eaLnBrk="0" hangingPunct="0"/>
            <a:r>
              <a:rPr lang="en-US" sz="1800" b="1" dirty="0">
                <a:latin typeface="Times New Roman" pitchFamily="18" charset="0"/>
              </a:rPr>
              <a:t>View</a:t>
            </a:r>
          </a:p>
        </p:txBody>
      </p:sp>
      <p:sp>
        <p:nvSpPr>
          <p:cNvPr id="16" name="Rectangle 15">
            <a:extLst>
              <a:ext uri="{FF2B5EF4-FFF2-40B4-BE49-F238E27FC236}">
                <a16:creationId xmlns:a16="http://schemas.microsoft.com/office/drawing/2014/main" id="{6314B96B-3CF0-1730-0C48-1F250B346A45}"/>
              </a:ext>
            </a:extLst>
          </p:cNvPr>
          <p:cNvSpPr/>
          <p:nvPr/>
        </p:nvSpPr>
        <p:spPr bwMode="auto">
          <a:xfrm>
            <a:off x="152400" y="2057400"/>
            <a:ext cx="7984219" cy="3886200"/>
          </a:xfrm>
          <a:prstGeom prst="rect">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14" name="Rectangle 13">
            <a:extLst>
              <a:ext uri="{FF2B5EF4-FFF2-40B4-BE49-F238E27FC236}">
                <a16:creationId xmlns:a16="http://schemas.microsoft.com/office/drawing/2014/main" id="{1819C43B-8FB1-2708-8880-7C84D2CDF85F}"/>
              </a:ext>
            </a:extLst>
          </p:cNvPr>
          <p:cNvSpPr/>
          <p:nvPr/>
        </p:nvSpPr>
        <p:spPr bwMode="auto">
          <a:xfrm>
            <a:off x="152400" y="3846700"/>
            <a:ext cx="7943850" cy="307600"/>
          </a:xfrm>
          <a:prstGeom prst="rect">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a:latin typeface="Times New Roman" pitchFamily="18" charset="0"/>
              </a:rPr>
              <a:t>CSDL </a:t>
            </a:r>
            <a:r>
              <a:rPr lang="en-US" sz="1399" b="1" i="1" dirty="0" err="1">
                <a:latin typeface="Times New Roman" pitchFamily="18" charset="0"/>
              </a:rPr>
              <a:t>đã</a:t>
            </a:r>
            <a:r>
              <a:rPr lang="en-US" sz="1399" b="1" i="1" dirty="0">
                <a:latin typeface="Times New Roman" pitchFamily="18" charset="0"/>
              </a:rPr>
              <a:t> </a:t>
            </a:r>
            <a:r>
              <a:rPr lang="en-US" sz="1399" b="1" i="1" dirty="0" err="1">
                <a:latin typeface="Times New Roman" pitchFamily="18" charset="0"/>
              </a:rPr>
              <a:t>có</a:t>
            </a:r>
            <a:r>
              <a:rPr lang="en-US" sz="1399" b="1" i="1" dirty="0">
                <a:latin typeface="Times New Roman" pitchFamily="18" charset="0"/>
              </a:rPr>
              <a:t> </a:t>
            </a:r>
            <a:r>
              <a:rPr lang="en-US" sz="1399" b="1" i="1" dirty="0" err="1">
                <a:latin typeface="Times New Roman" pitchFamily="18" charset="0"/>
              </a:rPr>
              <a:t>sẵn</a:t>
            </a:r>
            <a:r>
              <a:rPr lang="en-US" sz="1399" b="1" i="1" dirty="0">
                <a:latin typeface="Times New Roman" pitchFamily="18" charset="0"/>
              </a:rPr>
              <a:t> </a:t>
            </a:r>
            <a:r>
              <a:rPr lang="en-US" sz="1399" b="1" i="1" dirty="0" err="1">
                <a:latin typeface="Times New Roman" pitchFamily="18" charset="0"/>
              </a:rPr>
              <a:t>tại</a:t>
            </a:r>
            <a:r>
              <a:rPr lang="en-US" sz="1399" b="1" i="1" dirty="0">
                <a:latin typeface="Times New Roman" pitchFamily="18" charset="0"/>
              </a:rPr>
              <a:t> KH</a:t>
            </a:r>
          </a:p>
        </p:txBody>
      </p:sp>
    </p:spTree>
    <p:extLst>
      <p:ext uri="{BB962C8B-B14F-4D97-AF65-F5344CB8AC3E}">
        <p14:creationId xmlns:p14="http://schemas.microsoft.com/office/powerpoint/2010/main" val="4099738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p>
        </p:txBody>
      </p:sp>
      <p:sp>
        <p:nvSpPr>
          <p:cNvPr id="345" name="Rectangle: Rounded Corners 344">
            <a:extLst>
              <a:ext uri="{FF2B5EF4-FFF2-40B4-BE49-F238E27FC236}">
                <a16:creationId xmlns:a16="http://schemas.microsoft.com/office/drawing/2014/main" id="{CC00266A-9728-7BC9-5EDF-37EDC9A63FFE}"/>
              </a:ext>
            </a:extLst>
          </p:cNvPr>
          <p:cNvSpPr/>
          <p:nvPr/>
        </p:nvSpPr>
        <p:spPr bwMode="auto">
          <a:xfrm>
            <a:off x="3438770" y="2285436"/>
            <a:ext cx="1695938" cy="340323"/>
          </a:xfrm>
          <a:prstGeom prst="roundRect">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solidFill>
                  <a:schemeClr val="bg1"/>
                </a:solidFill>
                <a:latin typeface="Times New Roman" pitchFamily="18" charset="0"/>
              </a:rPr>
              <a:t>ContainerList</a:t>
            </a:r>
            <a:endParaRPr lang="en-US" sz="1399" b="1" i="1" dirty="0">
              <a:solidFill>
                <a:schemeClr val="bg1"/>
              </a:solidFill>
              <a:latin typeface="Times New Roman" pitchFamily="18" charset="0"/>
            </a:endParaRPr>
          </a:p>
        </p:txBody>
      </p:sp>
      <p:sp>
        <p:nvSpPr>
          <p:cNvPr id="346" name="Rectangle: Rounded Corners 345">
            <a:extLst>
              <a:ext uri="{FF2B5EF4-FFF2-40B4-BE49-F238E27FC236}">
                <a16:creationId xmlns:a16="http://schemas.microsoft.com/office/drawing/2014/main" id="{F7D52669-D988-7DC3-5234-15C27C354E56}"/>
              </a:ext>
            </a:extLst>
          </p:cNvPr>
          <p:cNvSpPr/>
          <p:nvPr/>
        </p:nvSpPr>
        <p:spPr bwMode="auto">
          <a:xfrm>
            <a:off x="2067170" y="3743811"/>
            <a:ext cx="1695938" cy="340323"/>
          </a:xfrm>
          <a:prstGeom prst="roundRect">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solidFill>
                  <a:schemeClr val="bg1"/>
                </a:solidFill>
                <a:latin typeface="Times New Roman" pitchFamily="18" charset="0"/>
              </a:rPr>
              <a:t>ContainerType</a:t>
            </a:r>
            <a:endParaRPr lang="en-US" sz="1399" b="1" i="1" dirty="0">
              <a:solidFill>
                <a:schemeClr val="bg1"/>
              </a:solidFill>
              <a:latin typeface="Times New Roman" pitchFamily="18" charset="0"/>
            </a:endParaRPr>
          </a:p>
        </p:txBody>
      </p:sp>
      <p:sp>
        <p:nvSpPr>
          <p:cNvPr id="347" name="Rectangle: Rounded Corners 346">
            <a:extLst>
              <a:ext uri="{FF2B5EF4-FFF2-40B4-BE49-F238E27FC236}">
                <a16:creationId xmlns:a16="http://schemas.microsoft.com/office/drawing/2014/main" id="{120F1D43-535B-AC44-3FC4-A76A707C6CB9}"/>
              </a:ext>
            </a:extLst>
          </p:cNvPr>
          <p:cNvSpPr/>
          <p:nvPr/>
        </p:nvSpPr>
        <p:spPr bwMode="auto">
          <a:xfrm>
            <a:off x="6400800" y="2230018"/>
            <a:ext cx="1695938" cy="340323"/>
          </a:xfrm>
          <a:prstGeom prst="roundRect">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solidFill>
                  <a:schemeClr val="bg1"/>
                </a:solidFill>
                <a:latin typeface="Times New Roman" pitchFamily="18" charset="0"/>
              </a:rPr>
              <a:t>ProductCategory</a:t>
            </a:r>
            <a:endParaRPr lang="en-US" sz="1399" b="1" i="1" dirty="0">
              <a:solidFill>
                <a:schemeClr val="bg1"/>
              </a:solidFill>
              <a:latin typeface="Times New Roman" pitchFamily="18" charset="0"/>
            </a:endParaRPr>
          </a:p>
        </p:txBody>
      </p:sp>
      <p:sp>
        <p:nvSpPr>
          <p:cNvPr id="348" name="Rectangle: Rounded Corners 347">
            <a:extLst>
              <a:ext uri="{FF2B5EF4-FFF2-40B4-BE49-F238E27FC236}">
                <a16:creationId xmlns:a16="http://schemas.microsoft.com/office/drawing/2014/main" id="{623ABC48-E2F6-BD5F-557E-5169A6830821}"/>
              </a:ext>
            </a:extLst>
          </p:cNvPr>
          <p:cNvSpPr/>
          <p:nvPr/>
        </p:nvSpPr>
        <p:spPr bwMode="auto">
          <a:xfrm>
            <a:off x="5038970" y="3793010"/>
            <a:ext cx="2010507" cy="340323"/>
          </a:xfrm>
          <a:prstGeom prst="roundRect">
            <a:avLst/>
          </a:prstGeom>
          <a:solidFill>
            <a:srgbClr val="FFC000"/>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InventoryTransaction</a:t>
            </a:r>
            <a:endParaRPr lang="en-US" sz="1399" b="1" i="1" dirty="0">
              <a:latin typeface="Times New Roman" pitchFamily="18" charset="0"/>
            </a:endParaRPr>
          </a:p>
        </p:txBody>
      </p:sp>
      <p:sp>
        <p:nvSpPr>
          <p:cNvPr id="349" name="Rectangle: Rounded Corners 348">
            <a:extLst>
              <a:ext uri="{FF2B5EF4-FFF2-40B4-BE49-F238E27FC236}">
                <a16:creationId xmlns:a16="http://schemas.microsoft.com/office/drawing/2014/main" id="{432C034D-46EC-7A21-B274-3F9B14EF0BA4}"/>
              </a:ext>
            </a:extLst>
          </p:cNvPr>
          <p:cNvSpPr/>
          <p:nvPr/>
        </p:nvSpPr>
        <p:spPr bwMode="auto">
          <a:xfrm>
            <a:off x="8086970" y="3743810"/>
            <a:ext cx="1695938" cy="340323"/>
          </a:xfrm>
          <a:prstGeom prst="roundRect">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solidFill>
                  <a:schemeClr val="bg1"/>
                </a:solidFill>
                <a:latin typeface="Times New Roman" pitchFamily="18" charset="0"/>
              </a:rPr>
              <a:t>MaterialType</a:t>
            </a:r>
            <a:endParaRPr lang="en-US" sz="1399" b="1" i="1" dirty="0">
              <a:solidFill>
                <a:schemeClr val="bg1"/>
              </a:solidFill>
              <a:latin typeface="Times New Roman" pitchFamily="18" charset="0"/>
            </a:endParaRPr>
          </a:p>
        </p:txBody>
      </p:sp>
      <p:sp>
        <p:nvSpPr>
          <p:cNvPr id="350" name="Rectangle: Rounded Corners 349">
            <a:extLst>
              <a:ext uri="{FF2B5EF4-FFF2-40B4-BE49-F238E27FC236}">
                <a16:creationId xmlns:a16="http://schemas.microsoft.com/office/drawing/2014/main" id="{9861C720-EEA7-9EA5-814D-CE5EE394DDFC}"/>
              </a:ext>
            </a:extLst>
          </p:cNvPr>
          <p:cNvSpPr/>
          <p:nvPr/>
        </p:nvSpPr>
        <p:spPr bwMode="auto">
          <a:xfrm>
            <a:off x="5311717" y="5130422"/>
            <a:ext cx="1695938" cy="340323"/>
          </a:xfrm>
          <a:prstGeom prst="roundRect">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a:solidFill>
                  <a:schemeClr val="bg1"/>
                </a:solidFill>
                <a:latin typeface="Times New Roman" pitchFamily="18" charset="0"/>
              </a:rPr>
              <a:t>UoM</a:t>
            </a:r>
          </a:p>
        </p:txBody>
      </p:sp>
      <p:sp>
        <p:nvSpPr>
          <p:cNvPr id="351" name="Arrow: Curved Down 350">
            <a:extLst>
              <a:ext uri="{FF2B5EF4-FFF2-40B4-BE49-F238E27FC236}">
                <a16:creationId xmlns:a16="http://schemas.microsoft.com/office/drawing/2014/main" id="{9824908F-C4D9-D621-8949-0266F8B2A272}"/>
              </a:ext>
            </a:extLst>
          </p:cNvPr>
          <p:cNvSpPr/>
          <p:nvPr/>
        </p:nvSpPr>
        <p:spPr bwMode="auto">
          <a:xfrm rot="3704927">
            <a:off x="8034214" y="2577163"/>
            <a:ext cx="1524000" cy="701436"/>
          </a:xfrm>
          <a:prstGeom prst="curvedDownArrow">
            <a:avLst/>
          </a:prstGeom>
          <a:solidFill>
            <a:srgbClr val="00B0F0"/>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352" name="Arrow: Curved Down 351">
            <a:extLst>
              <a:ext uri="{FF2B5EF4-FFF2-40B4-BE49-F238E27FC236}">
                <a16:creationId xmlns:a16="http://schemas.microsoft.com/office/drawing/2014/main" id="{C3F76EBD-48A5-829E-81B3-EABA2F51DB6F}"/>
              </a:ext>
            </a:extLst>
          </p:cNvPr>
          <p:cNvSpPr/>
          <p:nvPr/>
        </p:nvSpPr>
        <p:spPr bwMode="auto">
          <a:xfrm rot="7891665">
            <a:off x="7635522" y="4695330"/>
            <a:ext cx="1524000" cy="701436"/>
          </a:xfrm>
          <a:prstGeom prst="curvedDownArrow">
            <a:avLst/>
          </a:prstGeom>
          <a:solidFill>
            <a:srgbClr val="00B0F0"/>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353" name="Arrow: Curved Down 352">
            <a:extLst>
              <a:ext uri="{FF2B5EF4-FFF2-40B4-BE49-F238E27FC236}">
                <a16:creationId xmlns:a16="http://schemas.microsoft.com/office/drawing/2014/main" id="{C281ECB9-64C3-E3E1-D464-1413EA0BE6C2}"/>
              </a:ext>
            </a:extLst>
          </p:cNvPr>
          <p:cNvSpPr/>
          <p:nvPr/>
        </p:nvSpPr>
        <p:spPr bwMode="auto">
          <a:xfrm rot="17836949" flipH="1">
            <a:off x="2026637" y="2602406"/>
            <a:ext cx="1465498" cy="701436"/>
          </a:xfrm>
          <a:prstGeom prst="curvedDownArrow">
            <a:avLst/>
          </a:prstGeom>
          <a:solidFill>
            <a:srgbClr val="00B0F0"/>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cxnSp>
        <p:nvCxnSpPr>
          <p:cNvPr id="355" name="Straight Arrow Connector 354">
            <a:extLst>
              <a:ext uri="{FF2B5EF4-FFF2-40B4-BE49-F238E27FC236}">
                <a16:creationId xmlns:a16="http://schemas.microsoft.com/office/drawing/2014/main" id="{4C418389-A8D8-E881-6F6B-648851AC3831}"/>
              </a:ext>
            </a:extLst>
          </p:cNvPr>
          <p:cNvCxnSpPr>
            <a:stCxn id="348" idx="0"/>
            <a:endCxn id="347" idx="2"/>
          </p:cNvCxnSpPr>
          <p:nvPr/>
        </p:nvCxnSpPr>
        <p:spPr bwMode="auto">
          <a:xfrm flipV="1">
            <a:off x="6044224" y="2570341"/>
            <a:ext cx="1204545" cy="1222669"/>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56" name="Straight Arrow Connector 355">
            <a:extLst>
              <a:ext uri="{FF2B5EF4-FFF2-40B4-BE49-F238E27FC236}">
                <a16:creationId xmlns:a16="http://schemas.microsoft.com/office/drawing/2014/main" id="{1B94A935-8997-E511-6709-6AFDBC504A94}"/>
              </a:ext>
            </a:extLst>
          </p:cNvPr>
          <p:cNvCxnSpPr>
            <a:cxnSpLocks/>
            <a:stCxn id="348" idx="0"/>
            <a:endCxn id="345" idx="2"/>
          </p:cNvCxnSpPr>
          <p:nvPr/>
        </p:nvCxnSpPr>
        <p:spPr bwMode="auto">
          <a:xfrm flipH="1" flipV="1">
            <a:off x="4286739" y="2625759"/>
            <a:ext cx="1757485" cy="1167251"/>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359" name="object 2">
            <a:extLst>
              <a:ext uri="{FF2B5EF4-FFF2-40B4-BE49-F238E27FC236}">
                <a16:creationId xmlns:a16="http://schemas.microsoft.com/office/drawing/2014/main" id="{44D0E534-7951-7443-5209-431A3009BDC8}"/>
              </a:ext>
            </a:extLst>
          </p:cNvPr>
          <p:cNvSpPr txBox="1">
            <a:spLocks/>
          </p:cNvSpPr>
          <p:nvPr/>
        </p:nvSpPr>
        <p:spPr>
          <a:xfrm>
            <a:off x="114359" y="1266980"/>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kern="0" dirty="0"/>
              <a:t>1. </a:t>
            </a:r>
            <a:r>
              <a:rPr lang="en-US" kern="0" dirty="0" err="1"/>
              <a:t>Mô</a:t>
            </a:r>
            <a:r>
              <a:rPr lang="en-US" kern="0" dirty="0"/>
              <a:t> </a:t>
            </a:r>
            <a:r>
              <a:rPr lang="en-US" kern="0" dirty="0" err="1"/>
              <a:t>hình</a:t>
            </a:r>
            <a:r>
              <a:rPr lang="en-US" kern="0" dirty="0"/>
              <a:t> </a:t>
            </a:r>
            <a:r>
              <a:rPr lang="en-US" kern="0" dirty="0" err="1"/>
              <a:t>hóa</a:t>
            </a:r>
            <a:r>
              <a:rPr lang="en-US" kern="0" dirty="0"/>
              <a:t> </a:t>
            </a:r>
            <a:r>
              <a:rPr lang="en-US" kern="0" dirty="0" err="1"/>
              <a:t>thông</a:t>
            </a:r>
            <a:r>
              <a:rPr lang="en-US" kern="0" dirty="0"/>
              <a:t> tin: </a:t>
            </a:r>
            <a:r>
              <a:rPr lang="en-US" b="0" kern="0" dirty="0" err="1"/>
              <a:t>Xác</a:t>
            </a:r>
            <a:r>
              <a:rPr lang="en-US" b="0" kern="0" dirty="0"/>
              <a:t> </a:t>
            </a:r>
            <a:r>
              <a:rPr lang="en-US" b="0" kern="0" dirty="0" err="1"/>
              <a:t>định</a:t>
            </a:r>
            <a:r>
              <a:rPr lang="en-US" b="0" kern="0" dirty="0"/>
              <a:t> </a:t>
            </a:r>
            <a:r>
              <a:rPr lang="en-US" b="0" kern="0" dirty="0" err="1"/>
              <a:t>các</a:t>
            </a:r>
            <a:r>
              <a:rPr lang="en-US" b="0" kern="0" dirty="0"/>
              <a:t> </a:t>
            </a:r>
            <a:r>
              <a:rPr lang="en-US" b="0" kern="0" dirty="0" err="1"/>
              <a:t>đối</a:t>
            </a:r>
            <a:r>
              <a:rPr lang="en-US" b="0" kern="0" dirty="0"/>
              <a:t> </a:t>
            </a:r>
            <a:r>
              <a:rPr lang="en-US" b="0" kern="0" dirty="0" err="1"/>
              <a:t>tượng</a:t>
            </a:r>
            <a:r>
              <a:rPr lang="en-US" b="0" kern="0" dirty="0"/>
              <a:t>, </a:t>
            </a:r>
            <a:r>
              <a:rPr lang="en-US" b="0" kern="0" dirty="0" err="1"/>
              <a:t>thuộc</a:t>
            </a:r>
            <a:r>
              <a:rPr lang="en-US" b="0" kern="0" dirty="0"/>
              <a:t> </a:t>
            </a:r>
            <a:r>
              <a:rPr lang="en-US" b="0" kern="0" dirty="0" err="1"/>
              <a:t>tính</a:t>
            </a:r>
            <a:r>
              <a:rPr lang="en-US" b="0" kern="0" dirty="0"/>
              <a:t>, </a:t>
            </a:r>
            <a:r>
              <a:rPr lang="en-US" b="0" kern="0" dirty="0" err="1"/>
              <a:t>quan</a:t>
            </a:r>
            <a:r>
              <a:rPr lang="en-US" b="0" kern="0" dirty="0"/>
              <a:t> </a:t>
            </a:r>
            <a:r>
              <a:rPr lang="en-US" b="0" kern="0" dirty="0" err="1"/>
              <a:t>hệ</a:t>
            </a:r>
            <a:endParaRPr lang="vi-VN" b="0" kern="0" dirty="0"/>
          </a:p>
        </p:txBody>
      </p:sp>
    </p:spTree>
    <p:extLst>
      <p:ext uri="{BB962C8B-B14F-4D97-AF65-F5344CB8AC3E}">
        <p14:creationId xmlns:p14="http://schemas.microsoft.com/office/powerpoint/2010/main" val="2176946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endParaRPr lang="vi-VN" dirty="0"/>
          </a:p>
        </p:txBody>
      </p:sp>
      <p:graphicFrame>
        <p:nvGraphicFramePr>
          <p:cNvPr id="38" name="Table 37">
            <a:extLst>
              <a:ext uri="{FF2B5EF4-FFF2-40B4-BE49-F238E27FC236}">
                <a16:creationId xmlns:a16="http://schemas.microsoft.com/office/drawing/2014/main" id="{B4E113B9-AA26-A0C6-936E-A930E8A4E019}"/>
              </a:ext>
            </a:extLst>
          </p:cNvPr>
          <p:cNvGraphicFramePr>
            <a:graphicFrameLocks noGrp="1"/>
          </p:cNvGraphicFramePr>
          <p:nvPr>
            <p:extLst>
              <p:ext uri="{D42A27DB-BD31-4B8C-83A1-F6EECF244321}">
                <p14:modId xmlns:p14="http://schemas.microsoft.com/office/powerpoint/2010/main" val="3284991622"/>
              </p:ext>
            </p:extLst>
          </p:nvPr>
        </p:nvGraphicFramePr>
        <p:xfrm>
          <a:off x="1965448" y="3745230"/>
          <a:ext cx="1435100" cy="1143000"/>
        </p:xfrm>
        <a:graphic>
          <a:graphicData uri="http://schemas.openxmlformats.org/drawingml/2006/table">
            <a:tbl>
              <a:tblPr/>
              <a:tblGrid>
                <a:gridCol w="1435100">
                  <a:extLst>
                    <a:ext uri="{9D8B030D-6E8A-4147-A177-3AD203B41FA5}">
                      <a16:colId xmlns:a16="http://schemas.microsoft.com/office/drawing/2014/main" val="2672081655"/>
                    </a:ext>
                  </a:extLst>
                </a:gridCol>
              </a:tblGrid>
              <a:tr h="190500">
                <a:tc>
                  <a:txBody>
                    <a:bodyPr/>
                    <a:lstStyle/>
                    <a:p>
                      <a:pPr algn="l" fontAlgn="b"/>
                      <a:r>
                        <a:rPr lang="en-US" sz="1100" b="1" i="0" u="none" strike="noStrike" dirty="0" err="1">
                          <a:solidFill>
                            <a:srgbClr val="FFFFFF"/>
                          </a:solidFill>
                          <a:effectLst/>
                          <a:latin typeface="Calibri" panose="020F0502020204030204" pitchFamily="34" charset="0"/>
                        </a:rPr>
                        <a:t>MaterialType</a:t>
                      </a:r>
                      <a:endParaRPr lang="en-US" sz="1100" b="1" i="0" u="none" strike="noStrike" dirty="0">
                        <a:solidFill>
                          <a:srgbClr val="FFFFFF"/>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233178245"/>
                  </a:ext>
                </a:extLst>
              </a:tr>
              <a:tr h="190500">
                <a:tc>
                  <a:txBody>
                    <a:bodyPr/>
                    <a:lstStyle/>
                    <a:p>
                      <a:pPr algn="l" fontAlgn="b"/>
                      <a:r>
                        <a:rPr lang="en-US" sz="1100" b="1" i="0" u="none" strike="noStrike" dirty="0" err="1">
                          <a:solidFill>
                            <a:srgbClr val="000000"/>
                          </a:solidFill>
                          <a:effectLst/>
                          <a:latin typeface="Calibri" panose="020F0502020204030204" pitchFamily="34" charset="0"/>
                        </a:rPr>
                        <a:t>MaterialTypeID</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793780138"/>
                  </a:ext>
                </a:extLst>
              </a:tr>
              <a:tr h="190500">
                <a:tc>
                  <a:txBody>
                    <a:bodyPr/>
                    <a:lstStyle/>
                    <a:p>
                      <a:pPr algn="l" fontAlgn="b"/>
                      <a:r>
                        <a:rPr lang="en-US" sz="1100" b="0" i="0" u="none" strike="noStrike">
                          <a:solidFill>
                            <a:srgbClr val="000000"/>
                          </a:solidFill>
                          <a:effectLst/>
                          <a:latin typeface="Calibri" panose="020F0502020204030204" pitchFamily="34" charset="0"/>
                        </a:rPr>
                        <a:t>MaterialTypeCode</a:t>
                      </a: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3540252463"/>
                  </a:ext>
                </a:extLst>
              </a:tr>
              <a:tr h="190500">
                <a:tc>
                  <a:txBody>
                    <a:bodyPr/>
                    <a:lstStyle/>
                    <a:p>
                      <a:pPr algn="l" fontAlgn="b"/>
                      <a:r>
                        <a:rPr lang="en-US" sz="1100" b="0" i="0" u="none" strike="noStrike">
                          <a:solidFill>
                            <a:srgbClr val="000000"/>
                          </a:solidFill>
                          <a:effectLst/>
                          <a:latin typeface="Calibri" panose="020F0502020204030204" pitchFamily="34" charset="0"/>
                        </a:rPr>
                        <a:t>MaterialTypeName</a:t>
                      </a: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1275583099"/>
                  </a:ext>
                </a:extLst>
              </a:tr>
              <a:tr h="190500">
                <a:tc>
                  <a:txBody>
                    <a:bodyPr/>
                    <a:lstStyle/>
                    <a:p>
                      <a:pPr algn="l" fontAlgn="b"/>
                      <a:r>
                        <a:rPr lang="en-US" sz="1100" b="0" i="0" u="none" strike="noStrike">
                          <a:solidFill>
                            <a:srgbClr val="000000"/>
                          </a:solidFill>
                          <a:effectLst/>
                          <a:latin typeface="Calibri" panose="020F0502020204030204" pitchFamily="34" charset="0"/>
                        </a:rPr>
                        <a:t>MaterialTypeDescription</a:t>
                      </a: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2622122601"/>
                  </a:ext>
                </a:extLst>
              </a:tr>
              <a:tr h="190500">
                <a:tc>
                  <a:txBody>
                    <a:bodyPr/>
                    <a:lstStyle/>
                    <a:p>
                      <a:pPr algn="l" fontAlgn="b"/>
                      <a:r>
                        <a:rPr lang="en-US" sz="1100" b="1" i="0" u="none" strike="noStrike" dirty="0" err="1">
                          <a:solidFill>
                            <a:srgbClr val="000000"/>
                          </a:solidFill>
                          <a:effectLst/>
                          <a:latin typeface="Calibri" panose="020F0502020204030204" pitchFamily="34" charset="0"/>
                        </a:rPr>
                        <a:t>UnitID</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w="63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719636180"/>
                  </a:ext>
                </a:extLst>
              </a:tr>
            </a:tbl>
          </a:graphicData>
        </a:graphic>
      </p:graphicFrame>
      <p:graphicFrame>
        <p:nvGraphicFramePr>
          <p:cNvPr id="39" name="Table 38">
            <a:extLst>
              <a:ext uri="{FF2B5EF4-FFF2-40B4-BE49-F238E27FC236}">
                <a16:creationId xmlns:a16="http://schemas.microsoft.com/office/drawing/2014/main" id="{55B30BB6-D90B-8478-7175-20640E13AB25}"/>
              </a:ext>
            </a:extLst>
          </p:cNvPr>
          <p:cNvGraphicFramePr>
            <a:graphicFrameLocks noGrp="1"/>
          </p:cNvGraphicFramePr>
          <p:nvPr>
            <p:extLst>
              <p:ext uri="{D42A27DB-BD31-4B8C-83A1-F6EECF244321}">
                <p14:modId xmlns:p14="http://schemas.microsoft.com/office/powerpoint/2010/main" val="1199120900"/>
              </p:ext>
            </p:extLst>
          </p:nvPr>
        </p:nvGraphicFramePr>
        <p:xfrm>
          <a:off x="3669966" y="2715047"/>
          <a:ext cx="1206500" cy="952500"/>
        </p:xfrm>
        <a:graphic>
          <a:graphicData uri="http://schemas.openxmlformats.org/drawingml/2006/table">
            <a:tbl>
              <a:tblPr/>
              <a:tblGrid>
                <a:gridCol w="1206500">
                  <a:extLst>
                    <a:ext uri="{9D8B030D-6E8A-4147-A177-3AD203B41FA5}">
                      <a16:colId xmlns:a16="http://schemas.microsoft.com/office/drawing/2014/main" val="588581459"/>
                    </a:ext>
                  </a:extLst>
                </a:gridCol>
              </a:tblGrid>
              <a:tr h="190500">
                <a:tc>
                  <a:txBody>
                    <a:bodyPr/>
                    <a:lstStyle/>
                    <a:p>
                      <a:pPr algn="l" fontAlgn="b"/>
                      <a:r>
                        <a:rPr lang="en-US" sz="1100" b="1" i="0" u="none" strike="noStrike" dirty="0">
                          <a:solidFill>
                            <a:srgbClr val="FFFFFF"/>
                          </a:solidFill>
                          <a:effectLst/>
                          <a:latin typeface="Calibri" panose="020F0502020204030204" pitchFamily="34" charset="0"/>
                        </a:rPr>
                        <a:t>PRODUCT</a:t>
                      </a: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937701031"/>
                  </a:ext>
                </a:extLst>
              </a:tr>
              <a:tr h="190500">
                <a:tc>
                  <a:txBody>
                    <a:bodyPr/>
                    <a:lstStyle/>
                    <a:p>
                      <a:pPr algn="l" fontAlgn="b"/>
                      <a:r>
                        <a:rPr lang="en-US" sz="1100" b="1" i="0" u="none" strike="noStrike" dirty="0" err="1">
                          <a:solidFill>
                            <a:srgbClr val="000000"/>
                          </a:solidFill>
                          <a:effectLst/>
                          <a:latin typeface="Calibri" panose="020F0502020204030204" pitchFamily="34" charset="0"/>
                        </a:rPr>
                        <a:t>ProductID</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2635770530"/>
                  </a:ext>
                </a:extLst>
              </a:tr>
              <a:tr h="190500">
                <a:tc>
                  <a:txBody>
                    <a:bodyPr/>
                    <a:lstStyle/>
                    <a:p>
                      <a:pPr algn="l" fontAlgn="b"/>
                      <a:r>
                        <a:rPr lang="en-US" sz="1100" b="0" i="0" u="none" strike="noStrike" dirty="0">
                          <a:solidFill>
                            <a:srgbClr val="000000"/>
                          </a:solidFill>
                          <a:effectLst/>
                          <a:latin typeface="Calibri" panose="020F0502020204030204" pitchFamily="34" charset="0"/>
                        </a:rPr>
                        <a:t>ProductName</a:t>
                      </a: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1375044896"/>
                  </a:ext>
                </a:extLst>
              </a:tr>
              <a:tr h="190500">
                <a:tc>
                  <a:txBody>
                    <a:bodyPr/>
                    <a:lstStyle/>
                    <a:p>
                      <a:pPr algn="l" fontAlgn="b"/>
                      <a:r>
                        <a:rPr lang="en-US" sz="1100" b="0" i="0" u="none" strike="noStrike">
                          <a:solidFill>
                            <a:srgbClr val="000000"/>
                          </a:solidFill>
                          <a:effectLst/>
                          <a:latin typeface="Calibri" panose="020F0502020204030204" pitchFamily="34" charset="0"/>
                        </a:rPr>
                        <a:t>ProductDescription</a:t>
                      </a: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3124163264"/>
                  </a:ext>
                </a:extLst>
              </a:tr>
              <a:tr h="190500">
                <a:tc>
                  <a:txBody>
                    <a:bodyPr/>
                    <a:lstStyle/>
                    <a:p>
                      <a:pPr algn="l" fontAlgn="b"/>
                      <a:r>
                        <a:rPr lang="en-US" sz="1100" b="1" i="0" u="none" strike="noStrike" dirty="0" err="1">
                          <a:solidFill>
                            <a:srgbClr val="000000"/>
                          </a:solidFill>
                          <a:effectLst/>
                          <a:latin typeface="Calibri" panose="020F0502020204030204" pitchFamily="34" charset="0"/>
                        </a:rPr>
                        <a:t>MaterialTypeID</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w="63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933647996"/>
                  </a:ext>
                </a:extLst>
              </a:tr>
            </a:tbl>
          </a:graphicData>
        </a:graphic>
      </p:graphicFrame>
      <p:graphicFrame>
        <p:nvGraphicFramePr>
          <p:cNvPr id="47" name="Table 46">
            <a:extLst>
              <a:ext uri="{FF2B5EF4-FFF2-40B4-BE49-F238E27FC236}">
                <a16:creationId xmlns:a16="http://schemas.microsoft.com/office/drawing/2014/main" id="{E9E5210B-EF28-A9B3-1A92-0FCD677C3B8D}"/>
              </a:ext>
            </a:extLst>
          </p:cNvPr>
          <p:cNvGraphicFramePr>
            <a:graphicFrameLocks noGrp="1"/>
          </p:cNvGraphicFramePr>
          <p:nvPr>
            <p:extLst>
              <p:ext uri="{D42A27DB-BD31-4B8C-83A1-F6EECF244321}">
                <p14:modId xmlns:p14="http://schemas.microsoft.com/office/powerpoint/2010/main" val="4226242328"/>
              </p:ext>
            </p:extLst>
          </p:nvPr>
        </p:nvGraphicFramePr>
        <p:xfrm>
          <a:off x="1058041" y="5210015"/>
          <a:ext cx="1143000" cy="571500"/>
        </p:xfrm>
        <a:graphic>
          <a:graphicData uri="http://schemas.openxmlformats.org/drawingml/2006/table">
            <a:tbl>
              <a:tblPr/>
              <a:tblGrid>
                <a:gridCol w="1143000">
                  <a:extLst>
                    <a:ext uri="{9D8B030D-6E8A-4147-A177-3AD203B41FA5}">
                      <a16:colId xmlns:a16="http://schemas.microsoft.com/office/drawing/2014/main" val="1602215710"/>
                    </a:ext>
                  </a:extLst>
                </a:gridCol>
              </a:tblGrid>
              <a:tr h="190500">
                <a:tc>
                  <a:txBody>
                    <a:bodyPr/>
                    <a:lstStyle/>
                    <a:p>
                      <a:pPr algn="l" fontAlgn="b"/>
                      <a:r>
                        <a:rPr lang="en-US" sz="1100" b="1" i="0" u="none" strike="noStrike" dirty="0">
                          <a:solidFill>
                            <a:srgbClr val="FFFFFF"/>
                          </a:solidFill>
                          <a:effectLst/>
                          <a:latin typeface="Calibri" panose="020F0502020204030204" pitchFamily="34" charset="0"/>
                        </a:rPr>
                        <a:t>UoM</a:t>
                      </a: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2942504742"/>
                  </a:ext>
                </a:extLst>
              </a:tr>
              <a:tr h="190500">
                <a:tc>
                  <a:txBody>
                    <a:bodyPr/>
                    <a:lstStyle/>
                    <a:p>
                      <a:pPr algn="l" fontAlgn="b"/>
                      <a:r>
                        <a:rPr lang="en-US" sz="1100" b="1" i="0" u="none" strike="noStrike" dirty="0" err="1">
                          <a:solidFill>
                            <a:srgbClr val="000000"/>
                          </a:solidFill>
                          <a:effectLst/>
                          <a:latin typeface="Calibri" panose="020F0502020204030204" pitchFamily="34" charset="0"/>
                        </a:rPr>
                        <a:t>UnitID</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1015341681"/>
                  </a:ext>
                </a:extLst>
              </a:tr>
              <a:tr h="190500">
                <a:tc>
                  <a:txBody>
                    <a:bodyPr/>
                    <a:lstStyle/>
                    <a:p>
                      <a:pPr algn="l" fontAlgn="b"/>
                      <a:r>
                        <a:rPr lang="en-US" sz="1100" b="0" i="0" u="none" strike="noStrike" dirty="0" err="1">
                          <a:solidFill>
                            <a:srgbClr val="000000"/>
                          </a:solidFill>
                          <a:effectLst/>
                          <a:latin typeface="Calibri" panose="020F0502020204030204" pitchFamily="34" charset="0"/>
                        </a:rPr>
                        <a:t>UnitName</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w="63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71722553"/>
                  </a:ext>
                </a:extLst>
              </a:tr>
            </a:tbl>
          </a:graphicData>
        </a:graphic>
      </p:graphicFrame>
      <p:cxnSp>
        <p:nvCxnSpPr>
          <p:cNvPr id="48" name="Connector: Elbow 47">
            <a:extLst>
              <a:ext uri="{FF2B5EF4-FFF2-40B4-BE49-F238E27FC236}">
                <a16:creationId xmlns:a16="http://schemas.microsoft.com/office/drawing/2014/main" id="{5FEF15EC-C217-685C-9E66-08810930AF0C}"/>
              </a:ext>
            </a:extLst>
          </p:cNvPr>
          <p:cNvCxnSpPr>
            <a:cxnSpLocks/>
            <a:stCxn id="38" idx="2"/>
            <a:endCxn id="47" idx="3"/>
          </p:cNvCxnSpPr>
          <p:nvPr/>
        </p:nvCxnSpPr>
        <p:spPr bwMode="auto">
          <a:xfrm rot="5400000">
            <a:off x="2138253" y="4951019"/>
            <a:ext cx="607535" cy="481957"/>
          </a:xfrm>
          <a:prstGeom prst="bentConnector2">
            <a:avLst/>
          </a:prstGeom>
          <a:ln>
            <a:solidFill>
              <a:srgbClr val="002060"/>
            </a:solidFill>
            <a:headEnd type="none" w="med" len="med"/>
            <a:tailEnd type="triangle"/>
          </a:ln>
        </p:spPr>
        <p:style>
          <a:lnRef idx="1">
            <a:schemeClr val="accent6"/>
          </a:lnRef>
          <a:fillRef idx="0">
            <a:schemeClr val="accent6"/>
          </a:fillRef>
          <a:effectRef idx="0">
            <a:schemeClr val="accent6"/>
          </a:effectRef>
          <a:fontRef idx="minor">
            <a:schemeClr val="tx1"/>
          </a:fontRef>
        </p:style>
      </p:cxnSp>
      <p:graphicFrame>
        <p:nvGraphicFramePr>
          <p:cNvPr id="59" name="Table 58">
            <a:extLst>
              <a:ext uri="{FF2B5EF4-FFF2-40B4-BE49-F238E27FC236}">
                <a16:creationId xmlns:a16="http://schemas.microsoft.com/office/drawing/2014/main" id="{2C876958-2E90-7594-3FF9-4F145A7AF845}"/>
              </a:ext>
            </a:extLst>
          </p:cNvPr>
          <p:cNvGraphicFramePr>
            <a:graphicFrameLocks noGrp="1"/>
          </p:cNvGraphicFramePr>
          <p:nvPr>
            <p:extLst>
              <p:ext uri="{D42A27DB-BD31-4B8C-83A1-F6EECF244321}">
                <p14:modId xmlns:p14="http://schemas.microsoft.com/office/powerpoint/2010/main" val="1323637591"/>
              </p:ext>
            </p:extLst>
          </p:nvPr>
        </p:nvGraphicFramePr>
        <p:xfrm>
          <a:off x="9227954" y="4379595"/>
          <a:ext cx="1524000" cy="748665"/>
        </p:xfrm>
        <a:graphic>
          <a:graphicData uri="http://schemas.openxmlformats.org/drawingml/2006/table">
            <a:tbl>
              <a:tblPr/>
              <a:tblGrid>
                <a:gridCol w="1524000">
                  <a:extLst>
                    <a:ext uri="{9D8B030D-6E8A-4147-A177-3AD203B41FA5}">
                      <a16:colId xmlns:a16="http://schemas.microsoft.com/office/drawing/2014/main" val="2670928120"/>
                    </a:ext>
                  </a:extLst>
                </a:gridCol>
              </a:tblGrid>
              <a:tr h="56197">
                <a:tc>
                  <a:txBody>
                    <a:bodyPr/>
                    <a:lstStyle/>
                    <a:p>
                      <a:pPr algn="l" fontAlgn="b"/>
                      <a:r>
                        <a:rPr lang="en-US" sz="1100" b="1" i="0" u="none" strike="noStrike" dirty="0" err="1">
                          <a:solidFill>
                            <a:srgbClr val="FFFFFF"/>
                          </a:solidFill>
                          <a:effectLst/>
                          <a:latin typeface="Calibri" panose="020F0502020204030204" pitchFamily="34" charset="0"/>
                        </a:rPr>
                        <a:t>ContainerType</a:t>
                      </a:r>
                      <a:endParaRPr lang="en-US" sz="1100" b="1" i="0" u="none" strike="noStrike" dirty="0">
                        <a:solidFill>
                          <a:srgbClr val="FFFFFF"/>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460365366"/>
                  </a:ext>
                </a:extLst>
              </a:tr>
              <a:tr h="190500">
                <a:tc>
                  <a:txBody>
                    <a:bodyPr/>
                    <a:lstStyle/>
                    <a:p>
                      <a:pPr algn="l" fontAlgn="b"/>
                      <a:r>
                        <a:rPr lang="en-US" sz="1100" b="1" i="0" u="none" strike="noStrike" dirty="0" err="1">
                          <a:solidFill>
                            <a:srgbClr val="000000"/>
                          </a:solidFill>
                          <a:effectLst/>
                          <a:latin typeface="Calibri" panose="020F0502020204030204" pitchFamily="34" charset="0"/>
                        </a:rPr>
                        <a:t>ContainerTypeID</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1084343975"/>
                  </a:ext>
                </a:extLst>
              </a:tr>
              <a:tr h="190500">
                <a:tc>
                  <a:txBody>
                    <a:bodyPr/>
                    <a:lstStyle/>
                    <a:p>
                      <a:pPr algn="l" fontAlgn="b"/>
                      <a:r>
                        <a:rPr lang="en-US" sz="1100" b="0" i="0" u="none" strike="noStrike" dirty="0" err="1">
                          <a:solidFill>
                            <a:srgbClr val="000000"/>
                          </a:solidFill>
                          <a:effectLst/>
                          <a:latin typeface="Calibri" panose="020F0502020204030204" pitchFamily="34" charset="0"/>
                        </a:rPr>
                        <a:t>ContainerTypeName</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1171093323"/>
                  </a:ext>
                </a:extLst>
              </a:tr>
              <a:tr h="190500">
                <a:tc>
                  <a:txBody>
                    <a:bodyPr/>
                    <a:lstStyle/>
                    <a:p>
                      <a:pPr algn="l" fontAlgn="b"/>
                      <a:r>
                        <a:rPr lang="en-US" sz="1100" b="0" i="0" u="none" strike="noStrike" dirty="0" err="1">
                          <a:solidFill>
                            <a:srgbClr val="000000"/>
                          </a:solidFill>
                          <a:effectLst/>
                          <a:latin typeface="Calibri" panose="020F0502020204030204" pitchFamily="34" charset="0"/>
                        </a:rPr>
                        <a:t>ContainerTypeDescription</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w="63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426668424"/>
                  </a:ext>
                </a:extLst>
              </a:tr>
            </a:tbl>
          </a:graphicData>
        </a:graphic>
      </p:graphicFrame>
      <p:graphicFrame>
        <p:nvGraphicFramePr>
          <p:cNvPr id="60" name="Table 59">
            <a:extLst>
              <a:ext uri="{FF2B5EF4-FFF2-40B4-BE49-F238E27FC236}">
                <a16:creationId xmlns:a16="http://schemas.microsoft.com/office/drawing/2014/main" id="{65B1DD0A-E9CC-0C83-C00C-D5296AF3D62C}"/>
              </a:ext>
            </a:extLst>
          </p:cNvPr>
          <p:cNvGraphicFramePr>
            <a:graphicFrameLocks noGrp="1"/>
          </p:cNvGraphicFramePr>
          <p:nvPr>
            <p:extLst>
              <p:ext uri="{D42A27DB-BD31-4B8C-83A1-F6EECF244321}">
                <p14:modId xmlns:p14="http://schemas.microsoft.com/office/powerpoint/2010/main" val="2541686407"/>
              </p:ext>
            </p:extLst>
          </p:nvPr>
        </p:nvGraphicFramePr>
        <p:xfrm>
          <a:off x="7315534" y="2830317"/>
          <a:ext cx="1460500" cy="1129665"/>
        </p:xfrm>
        <a:graphic>
          <a:graphicData uri="http://schemas.openxmlformats.org/drawingml/2006/table">
            <a:tbl>
              <a:tblPr/>
              <a:tblGrid>
                <a:gridCol w="1460500">
                  <a:extLst>
                    <a:ext uri="{9D8B030D-6E8A-4147-A177-3AD203B41FA5}">
                      <a16:colId xmlns:a16="http://schemas.microsoft.com/office/drawing/2014/main" val="3541521288"/>
                    </a:ext>
                  </a:extLst>
                </a:gridCol>
              </a:tblGrid>
              <a:tr h="190500">
                <a:tc>
                  <a:txBody>
                    <a:bodyPr/>
                    <a:lstStyle/>
                    <a:p>
                      <a:pPr algn="l" fontAlgn="b"/>
                      <a:r>
                        <a:rPr lang="en-US" sz="1100" b="1" i="0" u="none" strike="noStrike" dirty="0" err="1">
                          <a:solidFill>
                            <a:srgbClr val="FFFFFF"/>
                          </a:solidFill>
                          <a:effectLst/>
                          <a:latin typeface="Calibri" panose="020F0502020204030204" pitchFamily="34" charset="0"/>
                        </a:rPr>
                        <a:t>ContainerList</a:t>
                      </a:r>
                      <a:endParaRPr lang="en-US" sz="1100" b="1" i="0" u="none" strike="noStrike" dirty="0">
                        <a:solidFill>
                          <a:srgbClr val="FFFFFF"/>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2567602270"/>
                  </a:ext>
                </a:extLst>
              </a:tr>
              <a:tr h="190500">
                <a:tc>
                  <a:txBody>
                    <a:bodyPr/>
                    <a:lstStyle/>
                    <a:p>
                      <a:pPr algn="l" fontAlgn="b"/>
                      <a:r>
                        <a:rPr lang="en-US" sz="1100" b="1" i="0" u="none" strike="noStrike" dirty="0" err="1">
                          <a:solidFill>
                            <a:srgbClr val="000000"/>
                          </a:solidFill>
                          <a:effectLst/>
                          <a:latin typeface="Calibri" panose="020F0502020204030204" pitchFamily="34" charset="0"/>
                        </a:rPr>
                        <a:t>ContainerID</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1331431123"/>
                  </a:ext>
                </a:extLst>
              </a:tr>
              <a:tr h="190500">
                <a:tc>
                  <a:txBody>
                    <a:bodyPr/>
                    <a:lstStyle/>
                    <a:p>
                      <a:pPr algn="l" fontAlgn="b"/>
                      <a:r>
                        <a:rPr lang="en-US" sz="1100" b="0" i="0" u="none" strike="noStrike" dirty="0" err="1">
                          <a:solidFill>
                            <a:srgbClr val="000000"/>
                          </a:solidFill>
                          <a:effectLst/>
                          <a:latin typeface="Calibri" panose="020F0502020204030204" pitchFamily="34" charset="0"/>
                        </a:rPr>
                        <a:t>ContainerName</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2773822479"/>
                  </a:ext>
                </a:extLst>
              </a:tr>
              <a:tr h="190500">
                <a:tc>
                  <a:txBody>
                    <a:bodyPr/>
                    <a:lstStyle/>
                    <a:p>
                      <a:pPr algn="l" fontAlgn="b"/>
                      <a:r>
                        <a:rPr lang="en-US" sz="1100" b="0" i="0" u="none" strike="noStrike">
                          <a:solidFill>
                            <a:srgbClr val="000000"/>
                          </a:solidFill>
                          <a:effectLst/>
                          <a:latin typeface="Calibri" panose="020F0502020204030204" pitchFamily="34" charset="0"/>
                        </a:rPr>
                        <a:t>Mix</a:t>
                      </a: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3248742270"/>
                  </a:ext>
                </a:extLst>
              </a:tr>
              <a:tr h="190500">
                <a:tc>
                  <a:txBody>
                    <a:bodyPr/>
                    <a:lstStyle/>
                    <a:p>
                      <a:pPr algn="l" fontAlgn="b"/>
                      <a:r>
                        <a:rPr lang="en-US" sz="1100" b="0" i="0" u="none" strike="noStrike" dirty="0">
                          <a:solidFill>
                            <a:srgbClr val="000000"/>
                          </a:solidFill>
                          <a:effectLst/>
                          <a:latin typeface="Calibri" panose="020F0502020204030204" pitchFamily="34" charset="0"/>
                        </a:rPr>
                        <a:t>Max</a:t>
                      </a: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1273592773"/>
                  </a:ext>
                </a:extLst>
              </a:tr>
              <a:tr h="134304">
                <a:tc>
                  <a:txBody>
                    <a:bodyPr/>
                    <a:lstStyle/>
                    <a:p>
                      <a:pPr algn="l" fontAlgn="b"/>
                      <a:r>
                        <a:rPr lang="en-US" sz="1100" b="1" i="0" u="none" strike="noStrike" dirty="0" err="1">
                          <a:solidFill>
                            <a:srgbClr val="000000"/>
                          </a:solidFill>
                          <a:effectLst/>
                          <a:latin typeface="Calibri" panose="020F0502020204030204" pitchFamily="34" charset="0"/>
                        </a:rPr>
                        <a:t>ContainerTypeID</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w="63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982183278"/>
                  </a:ext>
                </a:extLst>
              </a:tr>
            </a:tbl>
          </a:graphicData>
        </a:graphic>
      </p:graphicFrame>
      <p:cxnSp>
        <p:nvCxnSpPr>
          <p:cNvPr id="257" name="Connector: Elbow 256">
            <a:extLst>
              <a:ext uri="{FF2B5EF4-FFF2-40B4-BE49-F238E27FC236}">
                <a16:creationId xmlns:a16="http://schemas.microsoft.com/office/drawing/2014/main" id="{3B0565EE-90DE-4765-C30F-705856E92037}"/>
              </a:ext>
            </a:extLst>
          </p:cNvPr>
          <p:cNvCxnSpPr>
            <a:cxnSpLocks/>
            <a:stCxn id="60" idx="3"/>
            <a:endCxn id="59" idx="1"/>
          </p:cNvCxnSpPr>
          <p:nvPr/>
        </p:nvCxnSpPr>
        <p:spPr bwMode="auto">
          <a:xfrm>
            <a:off x="8776034" y="3395149"/>
            <a:ext cx="451920" cy="1358778"/>
          </a:xfrm>
          <a:prstGeom prst="bentConnector3">
            <a:avLst>
              <a:gd name="adj1" fmla="val 50000"/>
            </a:avLst>
          </a:prstGeom>
          <a:solidFill>
            <a:srgbClr val="003399"/>
          </a:solidFill>
          <a:ln w="9525" cap="flat" cmpd="sng" algn="ctr">
            <a:solidFill>
              <a:srgbClr val="002060"/>
            </a:solidFill>
            <a:prstDash val="solid"/>
            <a:round/>
            <a:headEnd type="none" w="med" len="med"/>
            <a:tailEnd type="triangle"/>
          </a:ln>
          <a:effectLst/>
        </p:spPr>
      </p:cxnSp>
      <p:graphicFrame>
        <p:nvGraphicFramePr>
          <p:cNvPr id="275" name="Table 274">
            <a:extLst>
              <a:ext uri="{FF2B5EF4-FFF2-40B4-BE49-F238E27FC236}">
                <a16:creationId xmlns:a16="http://schemas.microsoft.com/office/drawing/2014/main" id="{01CC5C81-8B0D-442B-AD03-36EB5BAF72A5}"/>
              </a:ext>
            </a:extLst>
          </p:cNvPr>
          <p:cNvGraphicFramePr>
            <a:graphicFrameLocks noGrp="1"/>
          </p:cNvGraphicFramePr>
          <p:nvPr>
            <p:extLst>
              <p:ext uri="{D42A27DB-BD31-4B8C-83A1-F6EECF244321}">
                <p14:modId xmlns:p14="http://schemas.microsoft.com/office/powerpoint/2010/main" val="953897641"/>
              </p:ext>
            </p:extLst>
          </p:nvPr>
        </p:nvGraphicFramePr>
        <p:xfrm>
          <a:off x="5295900" y="1828800"/>
          <a:ext cx="1600200" cy="1398270"/>
        </p:xfrm>
        <a:graphic>
          <a:graphicData uri="http://schemas.openxmlformats.org/drawingml/2006/table">
            <a:tbl>
              <a:tblPr/>
              <a:tblGrid>
                <a:gridCol w="1600200">
                  <a:extLst>
                    <a:ext uri="{9D8B030D-6E8A-4147-A177-3AD203B41FA5}">
                      <a16:colId xmlns:a16="http://schemas.microsoft.com/office/drawing/2014/main" val="588581459"/>
                    </a:ext>
                  </a:extLst>
                </a:gridCol>
              </a:tblGrid>
              <a:tr h="145483">
                <a:tc>
                  <a:txBody>
                    <a:bodyPr/>
                    <a:lstStyle/>
                    <a:p>
                      <a:pPr algn="l" fontAlgn="b"/>
                      <a:r>
                        <a:rPr lang="en-US" sz="1100" b="1" i="0" u="none" strike="noStrike" dirty="0" err="1">
                          <a:solidFill>
                            <a:srgbClr val="FFFFFF"/>
                          </a:solidFill>
                          <a:effectLst/>
                          <a:latin typeface="Calibri" panose="020F0502020204030204" pitchFamily="34" charset="0"/>
                        </a:rPr>
                        <a:t>InventoryTransaction</a:t>
                      </a:r>
                      <a:endParaRPr lang="en-US" sz="1100" b="1" i="0" u="none" strike="noStrike" dirty="0">
                        <a:solidFill>
                          <a:srgbClr val="FFFFFF"/>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937701031"/>
                  </a:ext>
                </a:extLst>
              </a:tr>
              <a:tr h="263324">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ID</a:t>
                      </a:r>
                    </a:p>
                    <a:p>
                      <a:pPr marL="0" marR="0" lvl="0" indent="0" algn="l" defTabSz="685800" rtl="0" eaLnBrk="1" fontAlgn="b" latinLnBrk="0" hangingPunct="1">
                        <a:lnSpc>
                          <a:spcPct val="100000"/>
                        </a:lnSpc>
                        <a:spcBef>
                          <a:spcPts val="0"/>
                        </a:spcBef>
                        <a:spcAft>
                          <a:spcPts val="0"/>
                        </a:spcAft>
                        <a:buClrTx/>
                        <a:buSzTx/>
                        <a:buFontTx/>
                        <a:buNone/>
                        <a:tabLst/>
                        <a:defRPr/>
                      </a:pPr>
                      <a:r>
                        <a:rPr lang="en-US" sz="1100" b="1" i="0" u="none" strike="noStrike" dirty="0" err="1">
                          <a:solidFill>
                            <a:srgbClr val="000000"/>
                          </a:solidFill>
                          <a:effectLst/>
                          <a:latin typeface="Calibri" panose="020F0502020204030204" pitchFamily="34" charset="0"/>
                        </a:rPr>
                        <a:t>ContainerID</a:t>
                      </a:r>
                      <a:endParaRPr lang="en-US" sz="1100" b="1" i="0" u="none" strike="noStrike" dirty="0">
                        <a:solidFill>
                          <a:srgbClr val="000000"/>
                        </a:solidFill>
                        <a:effectLst/>
                        <a:latin typeface="Calibri" panose="020F0502020204030204" pitchFamily="34" charset="0"/>
                      </a:endParaRPr>
                    </a:p>
                    <a:p>
                      <a:pPr algn="l" fontAlgn="b"/>
                      <a:r>
                        <a:rPr lang="en-US" sz="1100" b="1" i="0" u="none" strike="noStrike" dirty="0" err="1">
                          <a:solidFill>
                            <a:srgbClr val="000000"/>
                          </a:solidFill>
                          <a:effectLst/>
                          <a:latin typeface="Calibri" panose="020F0502020204030204" pitchFamily="34" charset="0"/>
                        </a:rPr>
                        <a:t>ProductID</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2635770530"/>
                  </a:ext>
                </a:extLst>
              </a:tr>
              <a:tr h="145483">
                <a:tc>
                  <a:txBody>
                    <a:bodyPr/>
                    <a:lstStyle/>
                    <a:p>
                      <a:pPr algn="l" fontAlgn="b"/>
                      <a:r>
                        <a:rPr lang="en-US" sz="1100" b="0" i="0" u="none" strike="noStrike" dirty="0" err="1">
                          <a:solidFill>
                            <a:srgbClr val="000000"/>
                          </a:solidFill>
                          <a:effectLst/>
                          <a:latin typeface="Calibri" panose="020F0502020204030204" pitchFamily="34" charset="0"/>
                        </a:rPr>
                        <a:t>DateTime</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1375044896"/>
                  </a:ext>
                </a:extLst>
              </a:tr>
              <a:tr h="114440">
                <a:tc>
                  <a:txBody>
                    <a:bodyPr/>
                    <a:lstStyle/>
                    <a:p>
                      <a:pPr algn="l" fontAlgn="b"/>
                      <a:r>
                        <a:rPr lang="en-US" sz="1100" b="0" i="0" u="none" strike="noStrike" dirty="0">
                          <a:solidFill>
                            <a:srgbClr val="000000"/>
                          </a:solidFill>
                          <a:effectLst/>
                          <a:latin typeface="Calibri" panose="020F0502020204030204" pitchFamily="34" charset="0"/>
                        </a:rPr>
                        <a:t>Input</a:t>
                      </a: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a:noFill/>
                    </a:lnB>
                  </a:tcPr>
                </a:tc>
                <a:extLst>
                  <a:ext uri="{0D108BD9-81ED-4DB2-BD59-A6C34878D82A}">
                    <a16:rowId xmlns:a16="http://schemas.microsoft.com/office/drawing/2014/main" val="3124163264"/>
                  </a:ext>
                </a:extLst>
              </a:tr>
              <a:tr h="145483">
                <a:tc>
                  <a:txBody>
                    <a:bodyPr/>
                    <a:lstStyle/>
                    <a:p>
                      <a:pPr algn="l" fontAlgn="b"/>
                      <a:r>
                        <a:rPr lang="en-US" sz="1100" b="0" i="0" u="none" strike="noStrike" dirty="0" err="1">
                          <a:solidFill>
                            <a:srgbClr val="000000"/>
                          </a:solidFill>
                          <a:effectLst/>
                          <a:latin typeface="Calibri" panose="020F0502020204030204" pitchFamily="34" charset="0"/>
                        </a:rPr>
                        <a:t>Oupt</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3933647996"/>
                  </a:ext>
                </a:extLst>
              </a:tr>
              <a:tr h="145483">
                <a:tc>
                  <a:txBody>
                    <a:bodyPr/>
                    <a:lstStyle/>
                    <a:p>
                      <a:pPr algn="l" fontAlgn="b"/>
                      <a:r>
                        <a:rPr lang="en-US" sz="1100" b="0" i="0" u="none" strike="noStrike" dirty="0" err="1">
                          <a:solidFill>
                            <a:srgbClr val="000000"/>
                          </a:solidFill>
                          <a:effectLst/>
                          <a:latin typeface="Calibri" panose="020F0502020204030204" pitchFamily="34" charset="0"/>
                        </a:rPr>
                        <a:t>Instock</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a:noFill/>
                    </a:lnT>
                    <a:lnB w="63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490103365"/>
                  </a:ext>
                </a:extLst>
              </a:tr>
            </a:tbl>
          </a:graphicData>
        </a:graphic>
      </p:graphicFrame>
      <p:cxnSp>
        <p:nvCxnSpPr>
          <p:cNvPr id="277" name="Connector: Elbow 276">
            <a:extLst>
              <a:ext uri="{FF2B5EF4-FFF2-40B4-BE49-F238E27FC236}">
                <a16:creationId xmlns:a16="http://schemas.microsoft.com/office/drawing/2014/main" id="{5F9BC44C-9A85-83B5-2202-F40771E92D6A}"/>
              </a:ext>
            </a:extLst>
          </p:cNvPr>
          <p:cNvCxnSpPr>
            <a:cxnSpLocks/>
            <a:stCxn id="275" idx="1"/>
            <a:endCxn id="39" idx="0"/>
          </p:cNvCxnSpPr>
          <p:nvPr/>
        </p:nvCxnSpPr>
        <p:spPr bwMode="auto">
          <a:xfrm rot="10800000" flipV="1">
            <a:off x="4273216" y="2527935"/>
            <a:ext cx="1022684" cy="187112"/>
          </a:xfrm>
          <a:prstGeom prst="bent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80" name="Connector: Elbow 279">
            <a:extLst>
              <a:ext uri="{FF2B5EF4-FFF2-40B4-BE49-F238E27FC236}">
                <a16:creationId xmlns:a16="http://schemas.microsoft.com/office/drawing/2014/main" id="{57D5F793-435F-6274-191C-F67948883272}"/>
              </a:ext>
            </a:extLst>
          </p:cNvPr>
          <p:cNvCxnSpPr>
            <a:cxnSpLocks/>
            <a:stCxn id="275" idx="3"/>
            <a:endCxn id="60" idx="0"/>
          </p:cNvCxnSpPr>
          <p:nvPr/>
        </p:nvCxnSpPr>
        <p:spPr bwMode="auto">
          <a:xfrm>
            <a:off x="6896100" y="2527935"/>
            <a:ext cx="1149684" cy="302382"/>
          </a:xfrm>
          <a:prstGeom prst="bent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9" name="Connector: Elbow 308">
            <a:extLst>
              <a:ext uri="{FF2B5EF4-FFF2-40B4-BE49-F238E27FC236}">
                <a16:creationId xmlns:a16="http://schemas.microsoft.com/office/drawing/2014/main" id="{B5E9C1E3-C94E-2A2A-1E6E-4CB5D397BF1A}"/>
              </a:ext>
            </a:extLst>
          </p:cNvPr>
          <p:cNvCxnSpPr>
            <a:cxnSpLocks/>
            <a:stCxn id="39" idx="2"/>
            <a:endCxn id="38" idx="3"/>
          </p:cNvCxnSpPr>
          <p:nvPr/>
        </p:nvCxnSpPr>
        <p:spPr bwMode="auto">
          <a:xfrm rot="5400000">
            <a:off x="3512291" y="3555804"/>
            <a:ext cx="649183" cy="872668"/>
          </a:xfrm>
          <a:prstGeom prst="bent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pic>
        <p:nvPicPr>
          <p:cNvPr id="4098" name="Picture 2" descr="Primary Keys in Data Repository">
            <a:extLst>
              <a:ext uri="{FF2B5EF4-FFF2-40B4-BE49-F238E27FC236}">
                <a16:creationId xmlns:a16="http://schemas.microsoft.com/office/drawing/2014/main" id="{3C37775F-AC8C-3EE8-59DD-A359A56D69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4123" y="2032538"/>
            <a:ext cx="157161" cy="157161"/>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2" descr="Primary Keys in Data Repository">
            <a:extLst>
              <a:ext uri="{FF2B5EF4-FFF2-40B4-BE49-F238E27FC236}">
                <a16:creationId xmlns:a16="http://schemas.microsoft.com/office/drawing/2014/main" id="{58D52E6E-A3BC-6932-2398-5C7C447FA6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0548" y="2923982"/>
            <a:ext cx="157161" cy="157161"/>
          </a:xfrm>
          <a:prstGeom prst="rect">
            <a:avLst/>
          </a:prstGeom>
          <a:noFill/>
          <a:extLst>
            <a:ext uri="{909E8E84-426E-40DD-AFC4-6F175D3DCCD1}">
              <a14:hiddenFill xmlns:a14="http://schemas.microsoft.com/office/drawing/2010/main">
                <a:solidFill>
                  <a:srgbClr val="FFFFFF"/>
                </a:solidFill>
              </a14:hiddenFill>
            </a:ext>
          </a:extLst>
        </p:spPr>
      </p:pic>
      <p:pic>
        <p:nvPicPr>
          <p:cNvPr id="323" name="Picture 2" descr="Primary Keys in Data Repository">
            <a:extLst>
              <a:ext uri="{FF2B5EF4-FFF2-40B4-BE49-F238E27FC236}">
                <a16:creationId xmlns:a16="http://schemas.microsoft.com/office/drawing/2014/main" id="{97AF3E42-44D7-3E75-98B0-A0016C4FA4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9388" y="3959982"/>
            <a:ext cx="157161" cy="157161"/>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2" descr="Primary Keys in Data Repository">
            <a:extLst>
              <a:ext uri="{FF2B5EF4-FFF2-40B4-BE49-F238E27FC236}">
                <a16:creationId xmlns:a16="http://schemas.microsoft.com/office/drawing/2014/main" id="{DC9BFD19-CF9F-2EF7-D47C-1A6B04607A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441" y="5417184"/>
            <a:ext cx="157161" cy="157161"/>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2" descr="Primary Keys in Data Repository">
            <a:extLst>
              <a:ext uri="{FF2B5EF4-FFF2-40B4-BE49-F238E27FC236}">
                <a16:creationId xmlns:a16="http://schemas.microsoft.com/office/drawing/2014/main" id="{0F991CCA-9B2E-D46E-0A15-B8AE68B803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9792" y="3047515"/>
            <a:ext cx="157161" cy="157161"/>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2" descr="Primary Keys in Data Repository">
            <a:extLst>
              <a:ext uri="{FF2B5EF4-FFF2-40B4-BE49-F238E27FC236}">
                <a16:creationId xmlns:a16="http://schemas.microsoft.com/office/drawing/2014/main" id="{50F1D6EA-147C-3396-152E-6C936E4AEE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6719" y="4596766"/>
            <a:ext cx="157161" cy="157161"/>
          </a:xfrm>
          <a:prstGeom prst="rect">
            <a:avLst/>
          </a:prstGeom>
          <a:noFill/>
          <a:extLst>
            <a:ext uri="{909E8E84-426E-40DD-AFC4-6F175D3DCCD1}">
              <a14:hiddenFill xmlns:a14="http://schemas.microsoft.com/office/drawing/2010/main">
                <a:solidFill>
                  <a:srgbClr val="FFFFFF"/>
                </a:solidFill>
              </a14:hiddenFill>
            </a:ext>
          </a:extLst>
        </p:spPr>
      </p:pic>
      <p:sp>
        <p:nvSpPr>
          <p:cNvPr id="327" name="Rectangle 326">
            <a:extLst>
              <a:ext uri="{FF2B5EF4-FFF2-40B4-BE49-F238E27FC236}">
                <a16:creationId xmlns:a16="http://schemas.microsoft.com/office/drawing/2014/main" id="{38869229-67BC-459C-667F-7627330226A9}"/>
              </a:ext>
            </a:extLst>
          </p:cNvPr>
          <p:cNvSpPr/>
          <p:nvPr/>
        </p:nvSpPr>
        <p:spPr bwMode="auto">
          <a:xfrm>
            <a:off x="4996170" y="2181702"/>
            <a:ext cx="336853" cy="230784"/>
          </a:xfrm>
          <a:prstGeom prst="rect">
            <a:avLst/>
          </a:prstGeom>
          <a:no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900" b="1" i="1" dirty="0">
                <a:latin typeface="Times New Roman" pitchFamily="18" charset="0"/>
              </a:rPr>
              <a:t>FK</a:t>
            </a:r>
          </a:p>
        </p:txBody>
      </p:sp>
      <p:sp>
        <p:nvSpPr>
          <p:cNvPr id="328" name="Rectangle 327">
            <a:extLst>
              <a:ext uri="{FF2B5EF4-FFF2-40B4-BE49-F238E27FC236}">
                <a16:creationId xmlns:a16="http://schemas.microsoft.com/office/drawing/2014/main" id="{01CD3AE2-9FB7-3FB2-DE52-9B69E85C7B8F}"/>
              </a:ext>
            </a:extLst>
          </p:cNvPr>
          <p:cNvSpPr/>
          <p:nvPr/>
        </p:nvSpPr>
        <p:spPr bwMode="auto">
          <a:xfrm>
            <a:off x="4984235" y="2335811"/>
            <a:ext cx="336853" cy="230784"/>
          </a:xfrm>
          <a:prstGeom prst="rect">
            <a:avLst/>
          </a:prstGeom>
          <a:no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900" b="1" i="1" dirty="0">
                <a:latin typeface="Times New Roman" pitchFamily="18" charset="0"/>
              </a:rPr>
              <a:t>FK</a:t>
            </a:r>
          </a:p>
        </p:txBody>
      </p:sp>
      <p:sp>
        <p:nvSpPr>
          <p:cNvPr id="329" name="Rectangle 328">
            <a:extLst>
              <a:ext uri="{FF2B5EF4-FFF2-40B4-BE49-F238E27FC236}">
                <a16:creationId xmlns:a16="http://schemas.microsoft.com/office/drawing/2014/main" id="{6A78EC25-D9DD-82DA-1DE0-B0DA7F0E10AA}"/>
              </a:ext>
            </a:extLst>
          </p:cNvPr>
          <p:cNvSpPr/>
          <p:nvPr/>
        </p:nvSpPr>
        <p:spPr bwMode="auto">
          <a:xfrm>
            <a:off x="3333113" y="3480830"/>
            <a:ext cx="336853" cy="230784"/>
          </a:xfrm>
          <a:prstGeom prst="rect">
            <a:avLst/>
          </a:prstGeom>
          <a:no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900" b="1" i="1" dirty="0">
                <a:latin typeface="Times New Roman" pitchFamily="18" charset="0"/>
              </a:rPr>
              <a:t>FK</a:t>
            </a:r>
          </a:p>
        </p:txBody>
      </p:sp>
      <p:sp>
        <p:nvSpPr>
          <p:cNvPr id="330" name="Rectangle 329">
            <a:extLst>
              <a:ext uri="{FF2B5EF4-FFF2-40B4-BE49-F238E27FC236}">
                <a16:creationId xmlns:a16="http://schemas.microsoft.com/office/drawing/2014/main" id="{5DA5E97C-824C-25FE-FED1-49A7B0839DA4}"/>
              </a:ext>
            </a:extLst>
          </p:cNvPr>
          <p:cNvSpPr/>
          <p:nvPr/>
        </p:nvSpPr>
        <p:spPr bwMode="auto">
          <a:xfrm>
            <a:off x="1629541" y="4691062"/>
            <a:ext cx="336853" cy="230784"/>
          </a:xfrm>
          <a:prstGeom prst="rect">
            <a:avLst/>
          </a:prstGeom>
          <a:no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900" b="1" i="1" dirty="0">
                <a:latin typeface="Times New Roman" pitchFamily="18" charset="0"/>
              </a:rPr>
              <a:t>FK</a:t>
            </a:r>
          </a:p>
        </p:txBody>
      </p:sp>
      <p:sp>
        <p:nvSpPr>
          <p:cNvPr id="331" name="Rectangle 330">
            <a:extLst>
              <a:ext uri="{FF2B5EF4-FFF2-40B4-BE49-F238E27FC236}">
                <a16:creationId xmlns:a16="http://schemas.microsoft.com/office/drawing/2014/main" id="{23A6D76B-BF96-2273-7E03-5B678F3F606A}"/>
              </a:ext>
            </a:extLst>
          </p:cNvPr>
          <p:cNvSpPr/>
          <p:nvPr/>
        </p:nvSpPr>
        <p:spPr bwMode="auto">
          <a:xfrm>
            <a:off x="7017726" y="3759818"/>
            <a:ext cx="336853" cy="230784"/>
          </a:xfrm>
          <a:prstGeom prst="rect">
            <a:avLst/>
          </a:prstGeom>
          <a:no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900" b="1" i="1" dirty="0">
                <a:latin typeface="Times New Roman" pitchFamily="18" charset="0"/>
              </a:rPr>
              <a:t>FK</a:t>
            </a:r>
          </a:p>
        </p:txBody>
      </p:sp>
      <p:sp>
        <p:nvSpPr>
          <p:cNvPr id="3" name="object 2">
            <a:extLst>
              <a:ext uri="{FF2B5EF4-FFF2-40B4-BE49-F238E27FC236}">
                <a16:creationId xmlns:a16="http://schemas.microsoft.com/office/drawing/2014/main" id="{754F2EA7-AAD2-438F-C649-418E5BB71D19}"/>
              </a:ext>
            </a:extLst>
          </p:cNvPr>
          <p:cNvSpPr txBox="1">
            <a:spLocks/>
          </p:cNvSpPr>
          <p:nvPr/>
        </p:nvSpPr>
        <p:spPr>
          <a:xfrm>
            <a:off x="114359" y="1266980"/>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dirty="0"/>
              <a:t>2. </a:t>
            </a:r>
            <a:r>
              <a:rPr lang="vi-VN" dirty="0"/>
              <a:t>Xây dựng cơ sở dữ liệu</a:t>
            </a:r>
            <a:endParaRPr lang="vi-VN" kern="0" dirty="0"/>
          </a:p>
        </p:txBody>
      </p:sp>
    </p:spTree>
    <p:extLst>
      <p:ext uri="{BB962C8B-B14F-4D97-AF65-F5344CB8AC3E}">
        <p14:creationId xmlns:p14="http://schemas.microsoft.com/office/powerpoint/2010/main" val="1664103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2B8170-6C8F-2B23-5CDF-8CB8A377F0C9}"/>
              </a:ext>
            </a:extLst>
          </p:cNvPr>
          <p:cNvSpPr/>
          <p:nvPr/>
        </p:nvSpPr>
        <p:spPr bwMode="auto">
          <a:xfrm>
            <a:off x="4187618" y="2912055"/>
            <a:ext cx="7617175" cy="3410622"/>
          </a:xfrm>
          <a:prstGeom prst="rect">
            <a:avLst/>
          </a:prstGeom>
          <a:solidFill>
            <a:schemeClr val="bg1"/>
          </a:solidFill>
          <a:ln w="12700" cap="flat" cmpd="sng" algn="ctr">
            <a:solidFill>
              <a:srgbClr val="00B0F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23" name="Rectangle 22">
            <a:extLst>
              <a:ext uri="{FF2B5EF4-FFF2-40B4-BE49-F238E27FC236}">
                <a16:creationId xmlns:a16="http://schemas.microsoft.com/office/drawing/2014/main" id="{2891CCB3-A77F-008A-A308-1A499700105C}"/>
              </a:ext>
            </a:extLst>
          </p:cNvPr>
          <p:cNvSpPr/>
          <p:nvPr/>
        </p:nvSpPr>
        <p:spPr bwMode="auto">
          <a:xfrm>
            <a:off x="457200" y="2803024"/>
            <a:ext cx="3203225" cy="3519653"/>
          </a:xfrm>
          <a:prstGeom prst="rect">
            <a:avLst/>
          </a:prstGeom>
          <a:solidFill>
            <a:schemeClr val="bg1"/>
          </a:solidFill>
          <a:ln w="12700" cap="flat" cmpd="sng" algn="ctr">
            <a:solidFill>
              <a:srgbClr val="00B0F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endParaRPr lang="vi-VN" dirty="0"/>
          </a:p>
        </p:txBody>
      </p:sp>
      <p:pic>
        <p:nvPicPr>
          <p:cNvPr id="4" name="Picture 3">
            <a:extLst>
              <a:ext uri="{FF2B5EF4-FFF2-40B4-BE49-F238E27FC236}">
                <a16:creationId xmlns:a16="http://schemas.microsoft.com/office/drawing/2014/main" id="{D357388F-AC34-4935-B080-C936C8DC64A0}"/>
              </a:ext>
            </a:extLst>
          </p:cNvPr>
          <p:cNvPicPr>
            <a:picLocks noChangeAspect="1"/>
          </p:cNvPicPr>
          <p:nvPr/>
        </p:nvPicPr>
        <p:blipFill rotWithShape="1">
          <a:blip r:embed="rId2"/>
          <a:srcRect l="1210" t="13363" r="2529" b="1860"/>
          <a:stretch/>
        </p:blipFill>
        <p:spPr>
          <a:xfrm>
            <a:off x="4714811" y="3120237"/>
            <a:ext cx="5045160" cy="3071046"/>
          </a:xfrm>
          <a:prstGeom prst="rect">
            <a:avLst/>
          </a:prstGeom>
          <a:ln>
            <a:solidFill>
              <a:srgbClr val="005F87"/>
            </a:solidFill>
          </a:ln>
        </p:spPr>
      </p:pic>
      <p:pic>
        <p:nvPicPr>
          <p:cNvPr id="5" name="Picture 4">
            <a:extLst>
              <a:ext uri="{FF2B5EF4-FFF2-40B4-BE49-F238E27FC236}">
                <a16:creationId xmlns:a16="http://schemas.microsoft.com/office/drawing/2014/main" id="{ED506271-E1BF-AD20-1057-72B3B9D3B86A}"/>
              </a:ext>
            </a:extLst>
          </p:cNvPr>
          <p:cNvPicPr>
            <a:picLocks noChangeAspect="1"/>
          </p:cNvPicPr>
          <p:nvPr/>
        </p:nvPicPr>
        <p:blipFill rotWithShape="1">
          <a:blip r:embed="rId3"/>
          <a:srcRect l="408" t="732" r="1780" b="2285"/>
          <a:stretch/>
        </p:blipFill>
        <p:spPr>
          <a:xfrm>
            <a:off x="9975993" y="4112877"/>
            <a:ext cx="1708607" cy="2125559"/>
          </a:xfrm>
          <a:prstGeom prst="rect">
            <a:avLst/>
          </a:prstGeom>
        </p:spPr>
      </p:pic>
      <p:sp>
        <p:nvSpPr>
          <p:cNvPr id="6" name="Rectangle 5">
            <a:extLst>
              <a:ext uri="{FF2B5EF4-FFF2-40B4-BE49-F238E27FC236}">
                <a16:creationId xmlns:a16="http://schemas.microsoft.com/office/drawing/2014/main" id="{3E3337C7-F7C2-AD9B-7580-D2DB933D29D0}"/>
              </a:ext>
            </a:extLst>
          </p:cNvPr>
          <p:cNvSpPr/>
          <p:nvPr/>
        </p:nvSpPr>
        <p:spPr>
          <a:xfrm>
            <a:off x="7435235" y="3184123"/>
            <a:ext cx="2212124" cy="2520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FB830A-13A3-6553-1B33-4D73DB095B09}"/>
              </a:ext>
            </a:extLst>
          </p:cNvPr>
          <p:cNvSpPr/>
          <p:nvPr/>
        </p:nvSpPr>
        <p:spPr>
          <a:xfrm>
            <a:off x="8639247" y="3860849"/>
            <a:ext cx="864096" cy="6914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326E651-1E13-7FC2-B6EB-7F39AB0757B5}"/>
              </a:ext>
            </a:extLst>
          </p:cNvPr>
          <p:cNvSpPr/>
          <p:nvPr/>
        </p:nvSpPr>
        <p:spPr>
          <a:xfrm>
            <a:off x="9966200" y="4112459"/>
            <a:ext cx="1718400" cy="21255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rved Right Arrow 9">
            <a:extLst>
              <a:ext uri="{FF2B5EF4-FFF2-40B4-BE49-F238E27FC236}">
                <a16:creationId xmlns:a16="http://schemas.microsoft.com/office/drawing/2014/main" id="{9DCC948A-D74D-351C-FCF2-58CD0A74777F}"/>
              </a:ext>
            </a:extLst>
          </p:cNvPr>
          <p:cNvSpPr/>
          <p:nvPr/>
        </p:nvSpPr>
        <p:spPr bwMode="auto">
          <a:xfrm rot="17507799" flipH="1">
            <a:off x="9689469" y="3324135"/>
            <a:ext cx="571874" cy="1289038"/>
          </a:xfrm>
          <a:prstGeom prst="curvedRightArrow">
            <a:avLst>
              <a:gd name="adj1" fmla="val 29504"/>
              <a:gd name="adj2" fmla="val 50000"/>
              <a:gd name="adj3" fmla="val 20556"/>
            </a:avLst>
          </a:prstGeom>
          <a:solidFill>
            <a:srgbClr val="005F87"/>
          </a:solidFill>
          <a:ln>
            <a:noFill/>
          </a:ln>
          <a:effectLst/>
        </p:spPr>
        <p:txBody>
          <a:bodyPr wrap="square" lIns="107944" tIns="53972" rIns="107944" bIns="53972" numCol="1" spcCol="72000" rtlCol="0" anchor="ctr">
            <a:noAutofit/>
          </a:bodyPr>
          <a:lstStyle/>
          <a:p>
            <a:pPr algn="ctr">
              <a:lnSpc>
                <a:spcPct val="110000"/>
              </a:lnSpc>
              <a:spcBef>
                <a:spcPct val="0"/>
              </a:spcBef>
            </a:pPr>
            <a:endParaRPr lang="en-US" sz="1799" dirty="0" err="1">
              <a:ea typeface="Arial Unicode MS" panose="020B0604020202020204" pitchFamily="34" charset="-128"/>
              <a:cs typeface="Arial Unicode MS" panose="020B0604020202020204" pitchFamily="34" charset="-128"/>
            </a:endParaRPr>
          </a:p>
        </p:txBody>
      </p:sp>
      <p:sp>
        <p:nvSpPr>
          <p:cNvPr id="18" name="TextBox 17">
            <a:extLst>
              <a:ext uri="{FF2B5EF4-FFF2-40B4-BE49-F238E27FC236}">
                <a16:creationId xmlns:a16="http://schemas.microsoft.com/office/drawing/2014/main" id="{C583A23A-386F-F1E2-4206-176AE74C7F67}"/>
              </a:ext>
            </a:extLst>
          </p:cNvPr>
          <p:cNvSpPr txBox="1"/>
          <p:nvPr/>
        </p:nvSpPr>
        <p:spPr>
          <a:xfrm>
            <a:off x="413498" y="1745763"/>
            <a:ext cx="3495532" cy="646331"/>
          </a:xfrm>
          <a:prstGeom prst="rect">
            <a:avLst/>
          </a:prstGeom>
          <a:noFill/>
        </p:spPr>
        <p:txBody>
          <a:bodyPr wrap="square">
            <a:spAutoFit/>
          </a:bodyPr>
          <a:lstStyle/>
          <a:p>
            <a:pPr marL="171450" indent="-171450" defTabSz="913943" eaLnBrk="0" hangingPunct="0">
              <a:buFont typeface="Arial" panose="020B0604020202020204" pitchFamily="34" charset="0"/>
              <a:buChar char="•"/>
            </a:pPr>
            <a:r>
              <a:rPr lang="en-US" sz="1800" b="1" i="1" dirty="0" err="1">
                <a:latin typeface="Times New Roman" pitchFamily="18" charset="0"/>
              </a:rPr>
              <a:t>Quản</a:t>
            </a:r>
            <a:r>
              <a:rPr lang="en-US" sz="1800" b="1" i="1" dirty="0">
                <a:latin typeface="Times New Roman" pitchFamily="18" charset="0"/>
              </a:rPr>
              <a:t> </a:t>
            </a:r>
            <a:r>
              <a:rPr lang="en-US" sz="1800" b="1" i="1" dirty="0" err="1">
                <a:latin typeface="Times New Roman" pitchFamily="18" charset="0"/>
              </a:rPr>
              <a:t>lý</a:t>
            </a:r>
            <a:r>
              <a:rPr lang="en-US" sz="1800" b="1" i="1" dirty="0">
                <a:latin typeface="Times New Roman" pitchFamily="18" charset="0"/>
              </a:rPr>
              <a:t> </a:t>
            </a:r>
            <a:r>
              <a:rPr lang="en-US" sz="1800" b="1" i="1" dirty="0" err="1">
                <a:latin typeface="Times New Roman" pitchFamily="18" charset="0"/>
              </a:rPr>
              <a:t>nhập</a:t>
            </a:r>
            <a:r>
              <a:rPr lang="en-US" sz="1800" b="1" i="1" dirty="0">
                <a:latin typeface="Times New Roman" pitchFamily="18" charset="0"/>
              </a:rPr>
              <a:t>/ </a:t>
            </a:r>
            <a:r>
              <a:rPr lang="en-US" sz="1800" b="1" i="1" dirty="0" err="1">
                <a:latin typeface="Times New Roman" pitchFamily="18" charset="0"/>
              </a:rPr>
              <a:t>xuất</a:t>
            </a:r>
            <a:r>
              <a:rPr lang="en-US" sz="1800" b="1" i="1" dirty="0">
                <a:latin typeface="Times New Roman" pitchFamily="18" charset="0"/>
              </a:rPr>
              <a:t> </a:t>
            </a:r>
            <a:r>
              <a:rPr lang="en-US" sz="1800" b="1" i="1" dirty="0" err="1">
                <a:latin typeface="Times New Roman" pitchFamily="18" charset="0"/>
              </a:rPr>
              <a:t>nguyên</a:t>
            </a:r>
            <a:r>
              <a:rPr lang="en-US" sz="1800" b="1" i="1" dirty="0">
                <a:latin typeface="Times New Roman" pitchFamily="18" charset="0"/>
              </a:rPr>
              <a:t> </a:t>
            </a:r>
            <a:r>
              <a:rPr lang="en-US" sz="1800" b="1" i="1" dirty="0" err="1">
                <a:latin typeface="Times New Roman" pitchFamily="18" charset="0"/>
              </a:rPr>
              <a:t>liệu</a:t>
            </a:r>
            <a:endParaRPr lang="en-US" sz="1800" b="1" i="1" dirty="0">
              <a:latin typeface="Times New Roman" pitchFamily="18" charset="0"/>
            </a:endParaRPr>
          </a:p>
          <a:p>
            <a:pPr marL="171450" indent="-171450" defTabSz="913943" eaLnBrk="0" hangingPunct="0">
              <a:buFont typeface="Arial" panose="020B0604020202020204" pitchFamily="34" charset="0"/>
              <a:buChar char="•"/>
            </a:pPr>
            <a:r>
              <a:rPr lang="en-US" sz="1800" b="1" i="1" dirty="0" err="1">
                <a:latin typeface="Times New Roman" pitchFamily="18" charset="0"/>
              </a:rPr>
              <a:t>Quản</a:t>
            </a:r>
            <a:r>
              <a:rPr lang="en-US" sz="1800" b="1" i="1" dirty="0">
                <a:latin typeface="Times New Roman" pitchFamily="18" charset="0"/>
              </a:rPr>
              <a:t> </a:t>
            </a:r>
            <a:r>
              <a:rPr lang="en-US" sz="1800" b="1" i="1" dirty="0" err="1">
                <a:latin typeface="Times New Roman" pitchFamily="18" charset="0"/>
              </a:rPr>
              <a:t>lý</a:t>
            </a:r>
            <a:r>
              <a:rPr lang="en-US" sz="1800" b="1" i="1" dirty="0">
                <a:latin typeface="Times New Roman" pitchFamily="18" charset="0"/>
              </a:rPr>
              <a:t> </a:t>
            </a:r>
            <a:r>
              <a:rPr lang="en-US" sz="1800" b="1" i="1" dirty="0" err="1">
                <a:latin typeface="Times New Roman" pitchFamily="18" charset="0"/>
              </a:rPr>
              <a:t>tồn</a:t>
            </a:r>
            <a:r>
              <a:rPr lang="en-US" sz="1800" b="1" i="1" dirty="0">
                <a:latin typeface="Times New Roman" pitchFamily="18" charset="0"/>
              </a:rPr>
              <a:t> </a:t>
            </a:r>
            <a:r>
              <a:rPr lang="en-US" sz="1800" b="1" i="1" dirty="0" err="1">
                <a:latin typeface="Times New Roman" pitchFamily="18" charset="0"/>
              </a:rPr>
              <a:t>kho</a:t>
            </a:r>
            <a:endParaRPr lang="en-US" sz="1800" b="1" i="1" dirty="0">
              <a:latin typeface="Times New Roman" pitchFamily="18" charset="0"/>
            </a:endParaRPr>
          </a:p>
        </p:txBody>
      </p:sp>
      <p:pic>
        <p:nvPicPr>
          <p:cNvPr id="19" name="Picture 18">
            <a:extLst>
              <a:ext uri="{FF2B5EF4-FFF2-40B4-BE49-F238E27FC236}">
                <a16:creationId xmlns:a16="http://schemas.microsoft.com/office/drawing/2014/main" id="{08F9C628-BD11-A8E8-8D5D-B2C772B1BCA0}"/>
              </a:ext>
            </a:extLst>
          </p:cNvPr>
          <p:cNvPicPr>
            <a:picLocks noChangeAspect="1"/>
          </p:cNvPicPr>
          <p:nvPr/>
        </p:nvPicPr>
        <p:blipFill>
          <a:blip r:embed="rId4"/>
          <a:stretch>
            <a:fillRect/>
          </a:stretch>
        </p:blipFill>
        <p:spPr>
          <a:xfrm>
            <a:off x="834292" y="3039395"/>
            <a:ext cx="2242814" cy="921082"/>
          </a:xfrm>
          <a:prstGeom prst="rect">
            <a:avLst/>
          </a:prstGeom>
          <a:ln>
            <a:solidFill>
              <a:srgbClr val="0070C0"/>
            </a:solidFill>
          </a:ln>
        </p:spPr>
      </p:pic>
      <p:sp>
        <p:nvSpPr>
          <p:cNvPr id="20" name="Arrow: Down 19">
            <a:extLst>
              <a:ext uri="{FF2B5EF4-FFF2-40B4-BE49-F238E27FC236}">
                <a16:creationId xmlns:a16="http://schemas.microsoft.com/office/drawing/2014/main" id="{DDA43098-4494-7DA5-66AC-4172873BA7F6}"/>
              </a:ext>
            </a:extLst>
          </p:cNvPr>
          <p:cNvSpPr/>
          <p:nvPr/>
        </p:nvSpPr>
        <p:spPr bwMode="auto">
          <a:xfrm>
            <a:off x="1727099" y="3974516"/>
            <a:ext cx="457200" cy="304800"/>
          </a:xfrm>
          <a:prstGeom prst="downArrow">
            <a:avLst/>
          </a:prstGeom>
          <a:solidFill>
            <a:srgbClr val="00B0F0"/>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21" name="Rectangle 20">
            <a:extLst>
              <a:ext uri="{FF2B5EF4-FFF2-40B4-BE49-F238E27FC236}">
                <a16:creationId xmlns:a16="http://schemas.microsoft.com/office/drawing/2014/main" id="{E8B19DD0-6D90-76FC-AAC8-013F5F9E978F}"/>
              </a:ext>
            </a:extLst>
          </p:cNvPr>
          <p:cNvSpPr/>
          <p:nvPr/>
        </p:nvSpPr>
        <p:spPr bwMode="auto">
          <a:xfrm>
            <a:off x="890418" y="4782337"/>
            <a:ext cx="2242814" cy="307600"/>
          </a:xfrm>
          <a:prstGeom prst="rect">
            <a:avLst/>
          </a:prstGeom>
          <a:solidFill>
            <a:schemeClr val="bg1"/>
          </a:solidFill>
          <a:ln w="12700" cap="flat" cmpd="sng" algn="ctr">
            <a:solidFill>
              <a:srgbClr val="0070C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a:latin typeface="Times New Roman" pitchFamily="18" charset="0"/>
              </a:rPr>
              <a:t>View</a:t>
            </a:r>
          </a:p>
        </p:txBody>
      </p:sp>
      <p:sp>
        <p:nvSpPr>
          <p:cNvPr id="22" name="Arrow: Right 21">
            <a:extLst>
              <a:ext uri="{FF2B5EF4-FFF2-40B4-BE49-F238E27FC236}">
                <a16:creationId xmlns:a16="http://schemas.microsoft.com/office/drawing/2014/main" id="{76B33B04-0A4E-909A-5D35-2DF057A90265}"/>
              </a:ext>
            </a:extLst>
          </p:cNvPr>
          <p:cNvSpPr/>
          <p:nvPr/>
        </p:nvSpPr>
        <p:spPr bwMode="auto">
          <a:xfrm>
            <a:off x="3660425" y="4669437"/>
            <a:ext cx="527193" cy="533400"/>
          </a:xfrm>
          <a:prstGeom prst="rightArrow">
            <a:avLst/>
          </a:prstGeom>
          <a:solidFill>
            <a:srgbClr val="00B0F0"/>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25" name="TextBox 24">
            <a:extLst>
              <a:ext uri="{FF2B5EF4-FFF2-40B4-BE49-F238E27FC236}">
                <a16:creationId xmlns:a16="http://schemas.microsoft.com/office/drawing/2014/main" id="{09E07D24-36C0-C909-14D8-7081B92221F7}"/>
              </a:ext>
            </a:extLst>
          </p:cNvPr>
          <p:cNvSpPr txBox="1"/>
          <p:nvPr/>
        </p:nvSpPr>
        <p:spPr>
          <a:xfrm>
            <a:off x="457200" y="2430862"/>
            <a:ext cx="3203225" cy="369332"/>
          </a:xfrm>
          <a:prstGeom prst="rect">
            <a:avLst/>
          </a:prstGeom>
          <a:noFill/>
          <a:ln w="12700">
            <a:solidFill>
              <a:srgbClr val="00B0F0"/>
            </a:solidFill>
          </a:ln>
        </p:spPr>
        <p:txBody>
          <a:bodyPr wrap="square">
            <a:spAutoFit/>
          </a:bodyPr>
          <a:lstStyle/>
          <a:p>
            <a:pPr marL="171450" indent="-171450" defTabSz="913943" eaLnBrk="0" hangingPunct="0">
              <a:buFont typeface="Arial" panose="020B0604020202020204" pitchFamily="34" charset="0"/>
              <a:buChar char="•"/>
            </a:pPr>
            <a:r>
              <a:rPr lang="en-US" sz="1800" b="1" i="1" dirty="0">
                <a:latin typeface="Times New Roman" pitchFamily="18" charset="0"/>
              </a:rPr>
              <a:t>CSDL</a:t>
            </a:r>
          </a:p>
        </p:txBody>
      </p:sp>
      <p:sp>
        <p:nvSpPr>
          <p:cNvPr id="26" name="TextBox 25">
            <a:extLst>
              <a:ext uri="{FF2B5EF4-FFF2-40B4-BE49-F238E27FC236}">
                <a16:creationId xmlns:a16="http://schemas.microsoft.com/office/drawing/2014/main" id="{35D11560-8D97-0CF0-22D9-7AB26B23FA06}"/>
              </a:ext>
            </a:extLst>
          </p:cNvPr>
          <p:cNvSpPr txBox="1"/>
          <p:nvPr/>
        </p:nvSpPr>
        <p:spPr>
          <a:xfrm>
            <a:off x="4187618" y="2411329"/>
            <a:ext cx="7617175" cy="369332"/>
          </a:xfrm>
          <a:prstGeom prst="rect">
            <a:avLst/>
          </a:prstGeom>
          <a:noFill/>
          <a:ln w="12700">
            <a:solidFill>
              <a:srgbClr val="00B0F0"/>
            </a:solidFill>
          </a:ln>
        </p:spPr>
        <p:txBody>
          <a:bodyPr wrap="square">
            <a:spAutoFit/>
          </a:bodyPr>
          <a:lstStyle/>
          <a:p>
            <a:pPr marL="171450" indent="-171450" defTabSz="913943" eaLnBrk="0" hangingPunct="0">
              <a:buFont typeface="Arial" panose="020B0604020202020204" pitchFamily="34" charset="0"/>
              <a:buChar char="•"/>
            </a:pPr>
            <a:r>
              <a:rPr lang="en-US" sz="1800" b="1" i="1" dirty="0">
                <a:latin typeface="Times New Roman" pitchFamily="18" charset="0"/>
              </a:rPr>
              <a:t>XHQ</a:t>
            </a:r>
          </a:p>
        </p:txBody>
      </p:sp>
      <p:sp>
        <p:nvSpPr>
          <p:cNvPr id="27" name="object 2">
            <a:extLst>
              <a:ext uri="{FF2B5EF4-FFF2-40B4-BE49-F238E27FC236}">
                <a16:creationId xmlns:a16="http://schemas.microsoft.com/office/drawing/2014/main" id="{9BC3EAC7-B135-54A3-844C-3D4618BD83C3}"/>
              </a:ext>
            </a:extLst>
          </p:cNvPr>
          <p:cNvSpPr txBox="1">
            <a:spLocks/>
          </p:cNvSpPr>
          <p:nvPr/>
        </p:nvSpPr>
        <p:spPr>
          <a:xfrm>
            <a:off x="114359" y="1266980"/>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dirty="0" err="1"/>
              <a:t>Khai</a:t>
            </a:r>
            <a:r>
              <a:rPr lang="en-US" dirty="0"/>
              <a:t> </a:t>
            </a:r>
            <a:r>
              <a:rPr lang="en-US" dirty="0" err="1"/>
              <a:t>thác</a:t>
            </a:r>
            <a:r>
              <a:rPr lang="en-US" dirty="0"/>
              <a:t> </a:t>
            </a:r>
            <a:r>
              <a:rPr lang="en-US" dirty="0" err="1"/>
              <a:t>dữ</a:t>
            </a:r>
            <a:r>
              <a:rPr lang="en-US" dirty="0"/>
              <a:t> </a:t>
            </a:r>
            <a:r>
              <a:rPr lang="en-US" dirty="0" err="1"/>
              <a:t>liệu</a:t>
            </a:r>
            <a:r>
              <a:rPr lang="en-US" dirty="0"/>
              <a:t> &amp; </a:t>
            </a:r>
            <a:r>
              <a:rPr lang="en-US" dirty="0" err="1"/>
              <a:t>Trực</a:t>
            </a:r>
            <a:r>
              <a:rPr lang="en-US" dirty="0"/>
              <a:t> </a:t>
            </a:r>
            <a:r>
              <a:rPr lang="en-US" dirty="0" err="1"/>
              <a:t>quan</a:t>
            </a:r>
            <a:r>
              <a:rPr lang="en-US" dirty="0"/>
              <a:t> </a:t>
            </a:r>
            <a:r>
              <a:rPr lang="en-US" dirty="0" err="1"/>
              <a:t>hóa</a:t>
            </a:r>
            <a:r>
              <a:rPr lang="en-US" dirty="0"/>
              <a:t> </a:t>
            </a:r>
            <a:r>
              <a:rPr lang="en-US" dirty="0" err="1"/>
              <a:t>thông</a:t>
            </a:r>
            <a:r>
              <a:rPr lang="en-US" dirty="0"/>
              <a:t> tin</a:t>
            </a:r>
            <a:endParaRPr lang="vi-VN" kern="0" dirty="0"/>
          </a:p>
        </p:txBody>
      </p:sp>
    </p:spTree>
    <p:extLst>
      <p:ext uri="{BB962C8B-B14F-4D97-AF65-F5344CB8AC3E}">
        <p14:creationId xmlns:p14="http://schemas.microsoft.com/office/powerpoint/2010/main" val="2949428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0500" y="1371600"/>
            <a:ext cx="11811000" cy="5017104"/>
          </a:xfrm>
          <a:prstGeom prst="rect">
            <a:avLst/>
          </a:prstGeom>
          <a:gradFill flip="none" rotWithShape="1">
            <a:gsLst>
              <a:gs pos="0">
                <a:srgbClr val="1E1E5C">
                  <a:lumMod val="67000"/>
                </a:srgbClr>
              </a:gs>
              <a:gs pos="48000">
                <a:srgbClr val="2F2F91">
                  <a:lumMod val="97000"/>
                  <a:lumOff val="3000"/>
                </a:srgbClr>
              </a:gs>
              <a:gs pos="100000">
                <a:srgbClr val="6B6BCF">
                  <a:lumMod val="60000"/>
                  <a:lumOff val="40000"/>
                </a:srgbClr>
              </a:gs>
            </a:gsLst>
            <a:path path="circle">
              <a:fillToRect l="100000" t="100000"/>
            </a:path>
            <a:tileRect r="-100000" b="-100000"/>
          </a:gradFill>
        </p:spPr>
        <p:txBody>
          <a:bodyPr wrap="square" rtlCol="0" anchor="ctr">
            <a:noAutofit/>
          </a:bodyPr>
          <a:lstStyle/>
          <a:p>
            <a:pPr algn="ctr"/>
            <a:r>
              <a:rPr lang="en-US" sz="3198" b="1" u="sng" dirty="0">
                <a:solidFill>
                  <a:schemeClr val="bg1"/>
                </a:solidFill>
                <a:cs typeface="Arial" panose="020B0604020202020204" pitchFamily="34" charset="0"/>
              </a:rPr>
              <a:t>NỘI DUNG</a:t>
            </a:r>
            <a:endParaRPr lang="vi-VN" sz="3198" b="1" u="sng" dirty="0">
              <a:solidFill>
                <a:schemeClr val="bg1"/>
              </a:solidFill>
              <a:cs typeface="Arial" panose="020B0604020202020204" pitchFamily="34" charset="0"/>
            </a:endParaRPr>
          </a:p>
          <a:p>
            <a:pPr marL="514093" indent="-514093">
              <a:lnSpc>
                <a:spcPct val="150000"/>
              </a:lnSpc>
              <a:buFontTx/>
              <a:buAutoNum type="arabicPeriod"/>
            </a:pPr>
            <a:r>
              <a:rPr lang="en-US" sz="2799" b="1" dirty="0">
                <a:solidFill>
                  <a:schemeClr val="bg1"/>
                </a:solidFill>
                <a:cs typeface="Arial" panose="020B0604020202020204" pitchFamily="34" charset="0"/>
              </a:rPr>
              <a:t>GIỚI THIỆU CÁC KHÁI NIỆM CƠ BẢN VỀ </a:t>
            </a:r>
            <a:r>
              <a:rPr lang="vi-VN" sz="2799" b="1" dirty="0">
                <a:solidFill>
                  <a:schemeClr val="bg1"/>
                </a:solidFill>
                <a:cs typeface="Arial" panose="020B0604020202020204" pitchFamily="34" charset="0"/>
              </a:rPr>
              <a:t>CSDL</a:t>
            </a:r>
            <a:endParaRPr lang="en-US" sz="2799" b="1" dirty="0">
              <a:solidFill>
                <a:schemeClr val="bg1"/>
              </a:solidFill>
              <a:cs typeface="Arial" panose="020B0604020202020204" pitchFamily="34" charset="0"/>
            </a:endParaRPr>
          </a:p>
          <a:p>
            <a:pPr marL="514093" indent="-514093">
              <a:lnSpc>
                <a:spcPct val="150000"/>
              </a:lnSpc>
              <a:buFontTx/>
              <a:buAutoNum type="arabicPeriod"/>
            </a:pPr>
            <a:r>
              <a:rPr lang="en-US" sz="2799" b="1" dirty="0">
                <a:solidFill>
                  <a:schemeClr val="bg1"/>
                </a:solidFill>
                <a:cs typeface="Arial" panose="020B0604020202020204" pitchFamily="34" charset="0"/>
              </a:rPr>
              <a:t>GIỚI THIỆU CÁC VẤN ĐỀ CƠ BẢN CẦN GIẢI QUẾT TRONG CSDL</a:t>
            </a:r>
          </a:p>
          <a:p>
            <a:pPr marL="514093" indent="-514093">
              <a:lnSpc>
                <a:spcPct val="150000"/>
              </a:lnSpc>
              <a:buFontTx/>
              <a:buAutoNum type="arabicPeriod"/>
            </a:pPr>
            <a:r>
              <a:rPr lang="en-US" sz="2799" b="1" dirty="0">
                <a:solidFill>
                  <a:schemeClr val="bg1"/>
                </a:solidFill>
                <a:cs typeface="Arial" panose="020B0604020202020204" pitchFamily="34" charset="0"/>
              </a:rPr>
              <a:t>GIỚI THIỆU DATA PIPELINE</a:t>
            </a:r>
          </a:p>
          <a:p>
            <a:pPr marL="514093" indent="-514093">
              <a:lnSpc>
                <a:spcPct val="150000"/>
              </a:lnSpc>
              <a:buFontTx/>
              <a:buAutoNum type="arabicPeriod"/>
            </a:pPr>
            <a:r>
              <a:rPr lang="en-US" sz="2799" b="1" dirty="0">
                <a:solidFill>
                  <a:schemeClr val="bg1"/>
                </a:solidFill>
                <a:cs typeface="Arial" panose="020B0604020202020204" pitchFamily="34" charset="0"/>
              </a:rPr>
              <a:t>CÁC NỘI DUNG CƠ BẢN </a:t>
            </a:r>
            <a:r>
              <a:rPr lang="vi-VN" sz="2799" b="1" dirty="0">
                <a:solidFill>
                  <a:schemeClr val="bg1"/>
                </a:solidFill>
                <a:cs typeface="Arial" panose="020B0604020202020204" pitchFamily="34" charset="0"/>
              </a:rPr>
              <a:t>LÀM VIỆC VỚI CƠ SỞ DỮ LIỆU/ ETL</a:t>
            </a:r>
            <a:endParaRPr lang="en-US" sz="2799" b="1" dirty="0">
              <a:solidFill>
                <a:schemeClr val="bg1"/>
              </a:solidFill>
              <a:cs typeface="Arial" panose="020B0604020202020204" pitchFamily="34" charset="0"/>
            </a:endParaRPr>
          </a:p>
          <a:p>
            <a:pPr marL="514093" indent="-514093">
              <a:lnSpc>
                <a:spcPct val="150000"/>
              </a:lnSpc>
              <a:buFontTx/>
              <a:buAutoNum type="arabicPeriod"/>
            </a:pPr>
            <a:r>
              <a:rPr lang="en-US" sz="2799" b="1" dirty="0">
                <a:solidFill>
                  <a:schemeClr val="bg1"/>
                </a:solidFill>
                <a:cs typeface="Arial" panose="020B0604020202020204" pitchFamily="34" charset="0"/>
              </a:rPr>
              <a:t>KỊCH BẢN THỰC HÀNH/ ĐÁNH GIÁ</a:t>
            </a:r>
          </a:p>
          <a:p>
            <a:pPr marL="514093" indent="-514093">
              <a:lnSpc>
                <a:spcPct val="150000"/>
              </a:lnSpc>
              <a:buFontTx/>
              <a:buAutoNum type="arabicPeriod"/>
            </a:pPr>
            <a:r>
              <a:rPr lang="en-US" sz="2799" b="1" dirty="0">
                <a:solidFill>
                  <a:schemeClr val="bg1"/>
                </a:solidFill>
                <a:cs typeface="Arial" panose="020B0604020202020204" pitchFamily="34" charset="0"/>
              </a:rPr>
              <a:t>HỎI ĐÁP VÀ KẾT LUẬN</a:t>
            </a:r>
          </a:p>
        </p:txBody>
      </p:sp>
      <p:sp>
        <p:nvSpPr>
          <p:cNvPr id="4" name="object 5">
            <a:extLst>
              <a:ext uri="{FF2B5EF4-FFF2-40B4-BE49-F238E27FC236}">
                <a16:creationId xmlns:a16="http://schemas.microsoft.com/office/drawing/2014/main" id="{04E840A3-2A90-97B5-E91C-C3178B86518C}"/>
              </a:ext>
            </a:extLst>
          </p:cNvPr>
          <p:cNvSpPr txBox="1">
            <a:spLocks noGrp="1"/>
          </p:cNvSpPr>
          <p:nvPr>
            <p:ph type="title"/>
          </p:nvPr>
        </p:nvSpPr>
        <p:spPr>
          <a:xfrm>
            <a:off x="609600" y="391085"/>
            <a:ext cx="9341710" cy="475130"/>
          </a:xfrm>
        </p:spPr>
        <p:txBody>
          <a:bodyPr vert="horz" wrap="square" lIns="0" tIns="13335" rIns="0" bIns="0" rtlCol="0" anchor="ctr">
            <a:spAutoFit/>
          </a:bodyPr>
          <a:lstStyle/>
          <a:p>
            <a:r>
              <a:rPr lang="en-US" dirty="0"/>
              <a:t>MỤC TIÊU</a:t>
            </a:r>
          </a:p>
        </p:txBody>
      </p:sp>
    </p:spTree>
    <p:extLst>
      <p:ext uri="{BB962C8B-B14F-4D97-AF65-F5344CB8AC3E}">
        <p14:creationId xmlns:p14="http://schemas.microsoft.com/office/powerpoint/2010/main" val="2969721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endParaRPr lang="vi-VN" dirty="0"/>
          </a:p>
        </p:txBody>
      </p:sp>
      <p:sp>
        <p:nvSpPr>
          <p:cNvPr id="27" name="object 2">
            <a:extLst>
              <a:ext uri="{FF2B5EF4-FFF2-40B4-BE49-F238E27FC236}">
                <a16:creationId xmlns:a16="http://schemas.microsoft.com/office/drawing/2014/main" id="{9BC3EAC7-B135-54A3-844C-3D4618BD83C3}"/>
              </a:ext>
            </a:extLst>
          </p:cNvPr>
          <p:cNvSpPr txBox="1">
            <a:spLocks/>
          </p:cNvSpPr>
          <p:nvPr/>
        </p:nvSpPr>
        <p:spPr>
          <a:xfrm>
            <a:off x="114359" y="1266980"/>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dirty="0" err="1"/>
              <a:t>Viết</a:t>
            </a:r>
            <a:r>
              <a:rPr lang="en-US" dirty="0"/>
              <a:t> </a:t>
            </a:r>
            <a:r>
              <a:rPr lang="en-US" dirty="0" err="1"/>
              <a:t>thủ</a:t>
            </a:r>
            <a:r>
              <a:rPr lang="en-US" dirty="0"/>
              <a:t> </a:t>
            </a:r>
            <a:r>
              <a:rPr lang="en-US" dirty="0" err="1"/>
              <a:t>tục</a:t>
            </a:r>
            <a:r>
              <a:rPr lang="en-US" dirty="0"/>
              <a:t>/ </a:t>
            </a:r>
            <a:r>
              <a:rPr lang="en-US" dirty="0" err="1"/>
              <a:t>hàm</a:t>
            </a:r>
            <a:r>
              <a:rPr lang="en-US" dirty="0"/>
              <a:t> </a:t>
            </a:r>
            <a:r>
              <a:rPr lang="en-US" dirty="0" err="1"/>
              <a:t>trong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vi-VN" kern="0" dirty="0"/>
          </a:p>
        </p:txBody>
      </p:sp>
      <p:graphicFrame>
        <p:nvGraphicFramePr>
          <p:cNvPr id="3" name="Table 2">
            <a:extLst>
              <a:ext uri="{FF2B5EF4-FFF2-40B4-BE49-F238E27FC236}">
                <a16:creationId xmlns:a16="http://schemas.microsoft.com/office/drawing/2014/main" id="{8F6986F6-6210-1FD4-0484-CAC7C00F03A0}"/>
              </a:ext>
            </a:extLst>
          </p:cNvPr>
          <p:cNvGraphicFramePr>
            <a:graphicFrameLocks noGrp="1"/>
          </p:cNvGraphicFramePr>
          <p:nvPr>
            <p:extLst>
              <p:ext uri="{D42A27DB-BD31-4B8C-83A1-F6EECF244321}">
                <p14:modId xmlns:p14="http://schemas.microsoft.com/office/powerpoint/2010/main" val="1774295850"/>
              </p:ext>
            </p:extLst>
          </p:nvPr>
        </p:nvGraphicFramePr>
        <p:xfrm>
          <a:off x="228600" y="1796969"/>
          <a:ext cx="6524897" cy="2514600"/>
        </p:xfrm>
        <a:graphic>
          <a:graphicData uri="http://schemas.openxmlformats.org/drawingml/2006/table">
            <a:tbl>
              <a:tblPr/>
              <a:tblGrid>
                <a:gridCol w="6524897">
                  <a:extLst>
                    <a:ext uri="{9D8B030D-6E8A-4147-A177-3AD203B41FA5}">
                      <a16:colId xmlns:a16="http://schemas.microsoft.com/office/drawing/2014/main" val="1507317317"/>
                    </a:ext>
                  </a:extLst>
                </a:gridCol>
              </a:tblGrid>
              <a:tr h="419100">
                <a:tc>
                  <a:txBody>
                    <a:bodyPr/>
                    <a:lstStyle/>
                    <a:p>
                      <a:pPr algn="l" fontAlgn="ctr"/>
                      <a:r>
                        <a:rPr lang="en-US" sz="1200" b="1" i="0" u="none" strike="noStrike" dirty="0">
                          <a:effectLst/>
                          <a:latin typeface="Century Gothic" panose="020B0502020202020204" pitchFamily="34" charset="0"/>
                        </a:rPr>
                        <a:t>1. </a:t>
                      </a:r>
                      <a:r>
                        <a:rPr lang="en-US" sz="1200" b="1" i="0" u="none" strike="noStrike" dirty="0" err="1">
                          <a:effectLst/>
                          <a:latin typeface="Century Gothic" panose="020B0502020202020204" pitchFamily="34" charset="0"/>
                        </a:rPr>
                        <a:t>Viết</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thủ</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tục</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thêm</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sửa</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xóa</a:t>
                      </a:r>
                      <a:r>
                        <a:rPr lang="en-US" sz="1200" b="1" i="0" u="none" strike="noStrike" dirty="0">
                          <a:effectLst/>
                          <a:latin typeface="Century Gothic" panose="020B0502020202020204" pitchFamily="34" charset="0"/>
                        </a:rPr>
                        <a:t> 1 </a:t>
                      </a:r>
                      <a:r>
                        <a:rPr lang="en-US" sz="1200" b="1" i="0" u="none" strike="noStrike" dirty="0" err="1">
                          <a:effectLst/>
                          <a:latin typeface="Century Gothic" panose="020B0502020202020204" pitchFamily="34" charset="0"/>
                        </a:rPr>
                        <a:t>đơn</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vị</a:t>
                      </a:r>
                      <a:endParaRPr lang="en-US" sz="1200" b="0" i="0" u="none" strike="noStrike" dirty="0">
                        <a:effectLst/>
                        <a:latin typeface="Century Gothic" panose="020B0502020202020204" pitchFamily="34" charset="0"/>
                      </a:endParaRP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248295798"/>
                  </a:ext>
                </a:extLst>
              </a:tr>
              <a:tr h="419100">
                <a:tc>
                  <a:txBody>
                    <a:bodyPr/>
                    <a:lstStyle/>
                    <a:p>
                      <a:pPr algn="l" fontAlgn="ctr"/>
                      <a:r>
                        <a:rPr lang="en-US" sz="1200" b="1" i="0" u="none" strike="noStrike" dirty="0">
                          <a:effectLst/>
                          <a:latin typeface="Century Gothic" panose="020B0502020202020204" pitchFamily="34" charset="0"/>
                        </a:rPr>
                        <a:t>2. </a:t>
                      </a:r>
                      <a:r>
                        <a:rPr lang="en-US" sz="1200" b="1" i="0" u="none" strike="noStrike" dirty="0" err="1">
                          <a:effectLst/>
                          <a:latin typeface="Century Gothic" panose="020B0502020202020204" pitchFamily="34" charset="0"/>
                        </a:rPr>
                        <a:t>Viết</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thủ</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tục</a:t>
                      </a:r>
                      <a:r>
                        <a:rPr lang="en-US" sz="1200" b="1" i="0" u="none" strike="noStrike" dirty="0">
                          <a:effectLst/>
                          <a:latin typeface="Century Gothic" panose="020B0502020202020204" pitchFamily="34" charset="0"/>
                        </a:rPr>
                        <a:t> update </a:t>
                      </a:r>
                      <a:r>
                        <a:rPr lang="en-US" sz="1200" b="1" i="0" u="none" strike="noStrike" dirty="0" err="1">
                          <a:effectLst/>
                          <a:latin typeface="Century Gothic" panose="020B0502020202020204" pitchFamily="34" charset="0"/>
                        </a:rPr>
                        <a:t>một</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nguyên</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liệu</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vào</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bồn</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chứa</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mới</a:t>
                      </a:r>
                      <a:endParaRPr lang="en-US" sz="1200" b="0" i="0" u="none" strike="noStrike" dirty="0">
                        <a:effectLst/>
                        <a:latin typeface="Century Gothic" panose="020B0502020202020204" pitchFamily="34" charset="0"/>
                      </a:endParaRP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23318823"/>
                  </a:ext>
                </a:extLst>
              </a:tr>
              <a:tr h="419100">
                <a:tc>
                  <a:txBody>
                    <a:bodyPr/>
                    <a:lstStyle/>
                    <a:p>
                      <a:pPr algn="l" fontAlgn="ctr"/>
                      <a:r>
                        <a:rPr lang="en-US" sz="1200" b="1" i="0" u="none" strike="noStrike" dirty="0">
                          <a:effectLst/>
                          <a:latin typeface="Century Gothic" panose="020B0502020202020204" pitchFamily="34" charset="0"/>
                        </a:rPr>
                        <a:t>3. </a:t>
                      </a:r>
                      <a:r>
                        <a:rPr lang="en-US" sz="1200" b="1" i="0" u="none" strike="noStrike" dirty="0" err="1">
                          <a:effectLst/>
                          <a:latin typeface="Century Gothic" panose="020B0502020202020204" pitchFamily="34" charset="0"/>
                        </a:rPr>
                        <a:t>Viết</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hàm</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tính</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tồn</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đầu</a:t>
                      </a:r>
                      <a:r>
                        <a:rPr lang="en-US" sz="1200" b="1" i="0" u="none" strike="noStrike" dirty="0">
                          <a:effectLst/>
                          <a:latin typeface="Century Gothic" panose="020B0502020202020204" pitchFamily="34" charset="0"/>
                        </a:rPr>
                        <a:t> </a:t>
                      </a:r>
                      <a:r>
                        <a:rPr lang="en-US" sz="1200" b="1" i="0" u="none" strike="noStrike" dirty="0" err="1">
                          <a:effectLst/>
                          <a:latin typeface="Century Gothic" panose="020B0502020202020204" pitchFamily="34" charset="0"/>
                        </a:rPr>
                        <a:t>ngày</a:t>
                      </a:r>
                      <a:endParaRPr lang="en-US" sz="1200" b="0" i="0" u="none" strike="noStrike" dirty="0">
                        <a:effectLst/>
                        <a:latin typeface="Century Gothic" panose="020B0502020202020204" pitchFamily="34" charset="0"/>
                      </a:endParaRP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32918983"/>
                  </a:ext>
                </a:extLst>
              </a:tr>
              <a:tr h="419100">
                <a:tc>
                  <a:txBody>
                    <a:bodyPr/>
                    <a:lstStyle/>
                    <a:p>
                      <a:pPr algn="l" fontAlgn="ctr"/>
                      <a:r>
                        <a:rPr lang="en-US" sz="1200" b="1" i="0" u="none" strike="noStrike" dirty="0">
                          <a:effectLst/>
                          <a:latin typeface="Century Gothic" panose="020B0502020202020204" pitchFamily="34" charset="0"/>
                        </a:rPr>
                        <a:t>4. </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737816544"/>
                  </a:ext>
                </a:extLst>
              </a:tr>
              <a:tr h="419100">
                <a:tc>
                  <a:txBody>
                    <a:bodyPr/>
                    <a:lstStyle/>
                    <a:p>
                      <a:pPr algn="l" fontAlgn="ctr"/>
                      <a:r>
                        <a:rPr lang="en-US" sz="1200" b="1" i="0" u="none" strike="noStrike" dirty="0">
                          <a:effectLst/>
                          <a:latin typeface="Century Gothic" panose="020B0502020202020204" pitchFamily="34" charset="0"/>
                        </a:rPr>
                        <a:t>5. </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4209816335"/>
                  </a:ext>
                </a:extLst>
              </a:tr>
              <a:tr h="419100">
                <a:tc>
                  <a:txBody>
                    <a:bodyPr/>
                    <a:lstStyle/>
                    <a:p>
                      <a:pPr algn="l" fontAlgn="ctr"/>
                      <a:r>
                        <a:rPr lang="en-US" sz="1200" b="1" i="0" u="none" strike="noStrike" dirty="0">
                          <a:effectLst/>
                          <a:latin typeface="Century Gothic" panose="020B0502020202020204" pitchFamily="34" charset="0"/>
                        </a:rPr>
                        <a:t>6. </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341965509"/>
                  </a:ext>
                </a:extLst>
              </a:tr>
            </a:tbl>
          </a:graphicData>
        </a:graphic>
      </p:graphicFrame>
    </p:spTree>
    <p:extLst>
      <p:ext uri="{BB962C8B-B14F-4D97-AF65-F5344CB8AC3E}">
        <p14:creationId xmlns:p14="http://schemas.microsoft.com/office/powerpoint/2010/main" val="238552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endParaRPr lang="vi-VN" dirty="0"/>
          </a:p>
        </p:txBody>
      </p:sp>
      <p:sp>
        <p:nvSpPr>
          <p:cNvPr id="27" name="object 2">
            <a:extLst>
              <a:ext uri="{FF2B5EF4-FFF2-40B4-BE49-F238E27FC236}">
                <a16:creationId xmlns:a16="http://schemas.microsoft.com/office/drawing/2014/main" id="{9BC3EAC7-B135-54A3-844C-3D4618BD83C3}"/>
              </a:ext>
            </a:extLst>
          </p:cNvPr>
          <p:cNvSpPr txBox="1">
            <a:spLocks/>
          </p:cNvSpPr>
          <p:nvPr/>
        </p:nvSpPr>
        <p:spPr>
          <a:xfrm>
            <a:off x="114359" y="1266980"/>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dirty="0"/>
              <a:t>Thao </a:t>
            </a:r>
            <a:r>
              <a:rPr lang="en-US" dirty="0" err="1"/>
              <a:t>tác</a:t>
            </a:r>
            <a:r>
              <a:rPr lang="en-US" dirty="0"/>
              <a:t> </a:t>
            </a:r>
            <a:r>
              <a:rPr lang="en-US" dirty="0" err="1"/>
              <a:t>với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qua UI/ XHQ DBWB</a:t>
            </a:r>
            <a:endParaRPr lang="vi-VN" kern="0" dirty="0"/>
          </a:p>
        </p:txBody>
      </p:sp>
      <p:graphicFrame>
        <p:nvGraphicFramePr>
          <p:cNvPr id="3" name="Table 2">
            <a:extLst>
              <a:ext uri="{FF2B5EF4-FFF2-40B4-BE49-F238E27FC236}">
                <a16:creationId xmlns:a16="http://schemas.microsoft.com/office/drawing/2014/main" id="{8F6986F6-6210-1FD4-0484-CAC7C00F03A0}"/>
              </a:ext>
            </a:extLst>
          </p:cNvPr>
          <p:cNvGraphicFramePr>
            <a:graphicFrameLocks noGrp="1"/>
          </p:cNvGraphicFramePr>
          <p:nvPr>
            <p:extLst>
              <p:ext uri="{D42A27DB-BD31-4B8C-83A1-F6EECF244321}">
                <p14:modId xmlns:p14="http://schemas.microsoft.com/office/powerpoint/2010/main" val="2902443275"/>
              </p:ext>
            </p:extLst>
          </p:nvPr>
        </p:nvGraphicFramePr>
        <p:xfrm>
          <a:off x="228601" y="1796969"/>
          <a:ext cx="4582415" cy="4327122"/>
        </p:xfrm>
        <a:graphic>
          <a:graphicData uri="http://schemas.openxmlformats.org/drawingml/2006/table">
            <a:tbl>
              <a:tblPr>
                <a:tableStyleId>{69C7853C-536D-4A76-A0AE-DD22124D55A5}</a:tableStyleId>
              </a:tblPr>
              <a:tblGrid>
                <a:gridCol w="4582415">
                  <a:extLst>
                    <a:ext uri="{9D8B030D-6E8A-4147-A177-3AD203B41FA5}">
                      <a16:colId xmlns:a16="http://schemas.microsoft.com/office/drawing/2014/main" val="1507317317"/>
                    </a:ext>
                  </a:extLst>
                </a:gridCol>
              </a:tblGrid>
              <a:tr h="721187">
                <a:tc>
                  <a:txBody>
                    <a:bodyPr/>
                    <a:lstStyle/>
                    <a:p>
                      <a:pPr algn="l" fontAlgn="ctr"/>
                      <a:r>
                        <a:rPr lang="en-US" sz="1200" b="1" u="none" strike="noStrike" dirty="0">
                          <a:effectLst/>
                          <a:highlight>
                            <a:srgbClr val="FFFF00"/>
                          </a:highlight>
                        </a:rPr>
                        <a:t>1. </a:t>
                      </a:r>
                      <a:r>
                        <a:rPr lang="en-US" sz="1200" b="1" u="none" strike="noStrike" dirty="0" err="1">
                          <a:effectLst/>
                          <a:highlight>
                            <a:srgbClr val="FFFF00"/>
                          </a:highlight>
                        </a:rPr>
                        <a:t>Thêm</a:t>
                      </a:r>
                      <a:r>
                        <a:rPr lang="en-US" sz="1200" b="1" u="none" strike="noStrike" dirty="0">
                          <a:effectLst/>
                          <a:highlight>
                            <a:srgbClr val="FFFF00"/>
                          </a:highlight>
                        </a:rPr>
                        <a:t> 1 </a:t>
                      </a:r>
                      <a:r>
                        <a:rPr lang="en-US" sz="1200" b="1" u="none" strike="noStrike" dirty="0" err="1">
                          <a:effectLst/>
                          <a:highlight>
                            <a:srgbClr val="FFFF00"/>
                          </a:highlight>
                        </a:rPr>
                        <a:t>đơn</a:t>
                      </a:r>
                      <a:r>
                        <a:rPr lang="en-US" sz="1200" b="1" u="none" strike="noStrike" dirty="0">
                          <a:effectLst/>
                          <a:highlight>
                            <a:srgbClr val="FFFF00"/>
                          </a:highlight>
                        </a:rPr>
                        <a:t> </a:t>
                      </a:r>
                      <a:r>
                        <a:rPr lang="en-US" sz="1200" b="1" u="none" strike="noStrike" dirty="0" err="1">
                          <a:effectLst/>
                          <a:highlight>
                            <a:srgbClr val="FFFF00"/>
                          </a:highlight>
                        </a:rPr>
                        <a:t>vị</a:t>
                      </a:r>
                      <a:r>
                        <a:rPr lang="en-US" sz="1200" b="1" u="none" strike="noStrike" dirty="0">
                          <a:effectLst/>
                          <a:highlight>
                            <a:srgbClr val="FFFF00"/>
                          </a:highlight>
                        </a:rPr>
                        <a:t> </a:t>
                      </a:r>
                      <a:r>
                        <a:rPr lang="en-US" sz="1200" b="1" u="none" strike="noStrike" dirty="0" err="1">
                          <a:effectLst/>
                          <a:highlight>
                            <a:srgbClr val="FFFF00"/>
                          </a:highlight>
                        </a:rPr>
                        <a:t>mới</a:t>
                      </a:r>
                      <a:endParaRPr lang="en-US" sz="1200" b="0" i="0" u="none" strike="noStrike" dirty="0">
                        <a:effectLst/>
                        <a:highlight>
                          <a:srgbClr val="FFFF00"/>
                        </a:highlight>
                        <a:latin typeface="Century Gothic" panose="020B0502020202020204" pitchFamily="34" charset="0"/>
                      </a:endParaRPr>
                    </a:p>
                  </a:txBody>
                  <a:tcPr marL="9525" marR="9525" marT="9525"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248295798"/>
                  </a:ext>
                </a:extLst>
              </a:tr>
              <a:tr h="721187">
                <a:tc>
                  <a:txBody>
                    <a:bodyPr/>
                    <a:lstStyle/>
                    <a:p>
                      <a:pPr algn="l" fontAlgn="ctr"/>
                      <a:r>
                        <a:rPr lang="en-US" sz="1200" b="1" u="none" strike="noStrike" dirty="0">
                          <a:effectLst/>
                          <a:highlight>
                            <a:srgbClr val="FFFF00"/>
                          </a:highlight>
                        </a:rPr>
                        <a:t>2. </a:t>
                      </a:r>
                      <a:r>
                        <a:rPr lang="en-US" sz="1200" b="1" u="none" strike="noStrike" dirty="0" err="1">
                          <a:effectLst/>
                          <a:highlight>
                            <a:srgbClr val="FFFF00"/>
                          </a:highlight>
                        </a:rPr>
                        <a:t>Xóa</a:t>
                      </a:r>
                      <a:r>
                        <a:rPr lang="en-US" sz="1200" b="1" u="none" strike="noStrike" dirty="0">
                          <a:effectLst/>
                          <a:highlight>
                            <a:srgbClr val="FFFF00"/>
                          </a:highlight>
                        </a:rPr>
                        <a:t> </a:t>
                      </a:r>
                      <a:r>
                        <a:rPr lang="en-US" sz="1200" b="1" u="none" strike="noStrike" dirty="0" err="1">
                          <a:effectLst/>
                          <a:highlight>
                            <a:srgbClr val="FFFF00"/>
                          </a:highlight>
                        </a:rPr>
                        <a:t>một</a:t>
                      </a:r>
                      <a:r>
                        <a:rPr lang="en-US" sz="1200" b="1" u="none" strike="noStrike" dirty="0">
                          <a:effectLst/>
                          <a:highlight>
                            <a:srgbClr val="FFFF00"/>
                          </a:highlight>
                        </a:rPr>
                        <a:t> </a:t>
                      </a:r>
                      <a:r>
                        <a:rPr lang="en-US" sz="1200" b="1" u="none" strike="noStrike" dirty="0" err="1">
                          <a:effectLst/>
                          <a:highlight>
                            <a:srgbClr val="FFFF00"/>
                          </a:highlight>
                        </a:rPr>
                        <a:t>đơn</a:t>
                      </a:r>
                      <a:r>
                        <a:rPr lang="en-US" sz="1200" b="1" u="none" strike="noStrike" dirty="0">
                          <a:effectLst/>
                          <a:highlight>
                            <a:srgbClr val="FFFF00"/>
                          </a:highlight>
                        </a:rPr>
                        <a:t> </a:t>
                      </a:r>
                      <a:r>
                        <a:rPr lang="en-US" sz="1200" b="1" u="none" strike="noStrike" dirty="0" err="1">
                          <a:effectLst/>
                          <a:highlight>
                            <a:srgbClr val="FFFF00"/>
                          </a:highlight>
                        </a:rPr>
                        <a:t>vị</a:t>
                      </a:r>
                      <a:endParaRPr lang="en-US" sz="1200" b="0" i="0" u="none" strike="noStrike" dirty="0">
                        <a:effectLst/>
                        <a:highlight>
                          <a:srgbClr val="FFFF00"/>
                        </a:highlight>
                        <a:latin typeface="Century Gothic" panose="020B0502020202020204" pitchFamily="34" charset="0"/>
                      </a:endParaRPr>
                    </a:p>
                  </a:txBody>
                  <a:tcPr marL="9525" marR="9525" marT="9525"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23318823"/>
                  </a:ext>
                </a:extLst>
              </a:tr>
              <a:tr h="721187">
                <a:tc>
                  <a:txBody>
                    <a:bodyPr/>
                    <a:lstStyle/>
                    <a:p>
                      <a:pPr algn="l" fontAlgn="ctr"/>
                      <a:r>
                        <a:rPr lang="en-US" sz="1200" b="1" u="none" strike="noStrike" dirty="0">
                          <a:effectLst/>
                          <a:highlight>
                            <a:srgbClr val="FFFF00"/>
                          </a:highlight>
                        </a:rPr>
                        <a:t>3. </a:t>
                      </a:r>
                      <a:r>
                        <a:rPr lang="en-US" sz="1200" b="1" u="none" strike="noStrike" dirty="0" err="1">
                          <a:effectLst/>
                          <a:highlight>
                            <a:srgbClr val="FFFF00"/>
                          </a:highlight>
                        </a:rPr>
                        <a:t>Chỉnh</a:t>
                      </a:r>
                      <a:r>
                        <a:rPr lang="en-US" sz="1200" b="1" u="none" strike="noStrike" dirty="0">
                          <a:effectLst/>
                          <a:highlight>
                            <a:srgbClr val="FFFF00"/>
                          </a:highlight>
                        </a:rPr>
                        <a:t> </a:t>
                      </a:r>
                      <a:r>
                        <a:rPr lang="en-US" sz="1200" b="1" u="none" strike="noStrike" dirty="0" err="1">
                          <a:effectLst/>
                          <a:highlight>
                            <a:srgbClr val="FFFF00"/>
                          </a:highlight>
                        </a:rPr>
                        <a:t>sửa</a:t>
                      </a:r>
                      <a:r>
                        <a:rPr lang="en-US" sz="1200" b="1" u="none" strike="noStrike" dirty="0">
                          <a:effectLst/>
                          <a:highlight>
                            <a:srgbClr val="FFFF00"/>
                          </a:highlight>
                        </a:rPr>
                        <a:t> </a:t>
                      </a:r>
                      <a:r>
                        <a:rPr lang="en-US" sz="1200" b="1" u="none" strike="noStrike" dirty="0" err="1">
                          <a:effectLst/>
                          <a:highlight>
                            <a:srgbClr val="FFFF00"/>
                          </a:highlight>
                        </a:rPr>
                        <a:t>một</a:t>
                      </a:r>
                      <a:r>
                        <a:rPr lang="en-US" sz="1200" b="1" u="none" strike="noStrike" dirty="0">
                          <a:effectLst/>
                          <a:highlight>
                            <a:srgbClr val="FFFF00"/>
                          </a:highlight>
                        </a:rPr>
                        <a:t> </a:t>
                      </a:r>
                      <a:r>
                        <a:rPr lang="en-US" sz="1200" b="1" u="none" strike="noStrike" dirty="0" err="1">
                          <a:effectLst/>
                          <a:highlight>
                            <a:srgbClr val="FFFF00"/>
                          </a:highlight>
                        </a:rPr>
                        <a:t>đơn</a:t>
                      </a:r>
                      <a:r>
                        <a:rPr lang="en-US" sz="1200" b="1" u="none" strike="noStrike" dirty="0">
                          <a:effectLst/>
                          <a:highlight>
                            <a:srgbClr val="FFFF00"/>
                          </a:highlight>
                        </a:rPr>
                        <a:t> </a:t>
                      </a:r>
                      <a:r>
                        <a:rPr lang="en-US" sz="1200" b="1" u="none" strike="noStrike" dirty="0" err="1">
                          <a:effectLst/>
                          <a:highlight>
                            <a:srgbClr val="FFFF00"/>
                          </a:highlight>
                        </a:rPr>
                        <a:t>vị</a:t>
                      </a:r>
                      <a:endParaRPr lang="en-US" sz="1200" b="0" i="0" u="none" strike="noStrike" dirty="0">
                        <a:effectLst/>
                        <a:highlight>
                          <a:srgbClr val="FFFF00"/>
                        </a:highlight>
                        <a:latin typeface="Century Gothic" panose="020B0502020202020204" pitchFamily="34" charset="0"/>
                      </a:endParaRPr>
                    </a:p>
                  </a:txBody>
                  <a:tcPr marL="9525" marR="9525" marT="9525"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32918983"/>
                  </a:ext>
                </a:extLst>
              </a:tr>
              <a:tr h="721187">
                <a:tc>
                  <a:txBody>
                    <a:bodyPr/>
                    <a:lstStyle/>
                    <a:p>
                      <a:pPr algn="l" fontAlgn="ctr"/>
                      <a:r>
                        <a:rPr lang="en-US" sz="1200" b="1" u="none" strike="noStrike" dirty="0">
                          <a:effectLst/>
                        </a:rPr>
                        <a:t>4. </a:t>
                      </a:r>
                      <a:r>
                        <a:rPr lang="en-US" sz="1200" b="1" u="none" strike="noStrike" dirty="0" err="1">
                          <a:effectLst/>
                        </a:rPr>
                        <a:t>Thêm</a:t>
                      </a:r>
                      <a:r>
                        <a:rPr lang="en-US" sz="1200" b="1" u="none" strike="noStrike" dirty="0">
                          <a:effectLst/>
                        </a:rPr>
                        <a:t> 1 </a:t>
                      </a:r>
                      <a:r>
                        <a:rPr lang="en-US" sz="1200" b="1" u="none" strike="noStrike" dirty="0" err="1">
                          <a:effectLst/>
                        </a:rPr>
                        <a:t>loại</a:t>
                      </a:r>
                      <a:r>
                        <a:rPr lang="en-US" sz="1200" b="1" u="none" strike="noStrike" dirty="0">
                          <a:effectLst/>
                        </a:rPr>
                        <a:t> </a:t>
                      </a:r>
                      <a:r>
                        <a:rPr lang="en-US" sz="1200" b="1" u="none" strike="noStrike" dirty="0" err="1">
                          <a:effectLst/>
                        </a:rPr>
                        <a:t>nguyên</a:t>
                      </a:r>
                      <a:r>
                        <a:rPr lang="en-US" sz="1200" b="1" u="none" strike="noStrike" dirty="0">
                          <a:effectLst/>
                        </a:rPr>
                        <a:t> </a:t>
                      </a:r>
                      <a:r>
                        <a:rPr lang="en-US" sz="1200" b="1" u="none" strike="noStrike" dirty="0" err="1">
                          <a:effectLst/>
                        </a:rPr>
                        <a:t>liệu</a:t>
                      </a:r>
                      <a:r>
                        <a:rPr lang="en-US" sz="1200" b="1" u="none" strike="noStrike" dirty="0">
                          <a:effectLst/>
                        </a:rPr>
                        <a:t> </a:t>
                      </a:r>
                      <a:r>
                        <a:rPr lang="en-US" sz="1200" b="1" u="none" strike="noStrike" dirty="0" err="1">
                          <a:effectLst/>
                        </a:rPr>
                        <a:t>mới</a:t>
                      </a:r>
                      <a:endParaRPr lang="en-US" sz="1200" b="1" i="0" u="none" strike="noStrike" dirty="0">
                        <a:effectLst/>
                        <a:latin typeface="Century Gothic" panose="020B0502020202020204" pitchFamily="34" charset="0"/>
                      </a:endParaRPr>
                    </a:p>
                  </a:txBody>
                  <a:tcPr marL="9525" marR="9525" marT="9525"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737816544"/>
                  </a:ext>
                </a:extLst>
              </a:tr>
              <a:tr h="721187">
                <a:tc>
                  <a:txBody>
                    <a:bodyPr/>
                    <a:lstStyle/>
                    <a:p>
                      <a:pPr algn="l" fontAlgn="ctr"/>
                      <a:r>
                        <a:rPr lang="en-US" sz="1200" b="1" u="none" strike="noStrike" dirty="0">
                          <a:effectLst/>
                        </a:rPr>
                        <a:t>5. </a:t>
                      </a:r>
                      <a:r>
                        <a:rPr lang="en-US" sz="1200" b="1" u="none" strike="noStrike" dirty="0" err="1">
                          <a:effectLst/>
                        </a:rPr>
                        <a:t>Thêm</a:t>
                      </a:r>
                      <a:r>
                        <a:rPr lang="en-US" sz="1200" b="1" u="none" strike="noStrike" dirty="0">
                          <a:effectLst/>
                        </a:rPr>
                        <a:t> 1 </a:t>
                      </a:r>
                      <a:r>
                        <a:rPr lang="en-US" sz="1200" b="1" u="none" strike="noStrike" dirty="0" err="1">
                          <a:effectLst/>
                        </a:rPr>
                        <a:t>nguyên</a:t>
                      </a:r>
                      <a:r>
                        <a:rPr lang="en-US" sz="1200" b="1" u="none" strike="noStrike" dirty="0">
                          <a:effectLst/>
                        </a:rPr>
                        <a:t> </a:t>
                      </a:r>
                      <a:r>
                        <a:rPr lang="en-US" sz="1200" b="1" u="none" strike="noStrike" dirty="0" err="1">
                          <a:effectLst/>
                        </a:rPr>
                        <a:t>liệu</a:t>
                      </a:r>
                      <a:r>
                        <a:rPr lang="en-US" sz="1200" b="1" u="none" strike="noStrike" dirty="0">
                          <a:effectLst/>
                        </a:rPr>
                        <a:t> </a:t>
                      </a:r>
                      <a:r>
                        <a:rPr lang="en-US" sz="1200" b="1" u="none" strike="noStrike" dirty="0" err="1">
                          <a:effectLst/>
                        </a:rPr>
                        <a:t>mới</a:t>
                      </a:r>
                      <a:endParaRPr lang="en-US" sz="1200" b="1" i="0" u="none" strike="noStrike" dirty="0">
                        <a:effectLst/>
                        <a:latin typeface="Century Gothic" panose="020B0502020202020204" pitchFamily="34" charset="0"/>
                      </a:endParaRPr>
                    </a:p>
                  </a:txBody>
                  <a:tcPr marL="9525" marR="9525" marT="9525"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209816335"/>
                  </a:ext>
                </a:extLst>
              </a:tr>
              <a:tr h="721187">
                <a:tc>
                  <a:txBody>
                    <a:bodyPr/>
                    <a:lstStyle/>
                    <a:p>
                      <a:pPr algn="l" fontAlgn="ctr"/>
                      <a:r>
                        <a:rPr lang="en-US" sz="1200" b="1" u="none" strike="noStrike" dirty="0">
                          <a:effectLst/>
                        </a:rPr>
                        <a:t>6. …</a:t>
                      </a:r>
                      <a:endParaRPr lang="en-US" sz="1200" b="1" i="0" u="none" strike="noStrike" dirty="0">
                        <a:effectLst/>
                        <a:latin typeface="Century Gothic" panose="020B0502020202020204" pitchFamily="34" charset="0"/>
                      </a:endParaRPr>
                    </a:p>
                  </a:txBody>
                  <a:tcPr marL="9525" marR="9525" marT="9525"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1965509"/>
                  </a:ext>
                </a:extLst>
              </a:tr>
            </a:tbl>
          </a:graphicData>
        </a:graphic>
      </p:graphicFrame>
      <p:sp>
        <p:nvSpPr>
          <p:cNvPr id="4" name="TextBox 83">
            <a:extLst>
              <a:ext uri="{FF2B5EF4-FFF2-40B4-BE49-F238E27FC236}">
                <a16:creationId xmlns:a16="http://schemas.microsoft.com/office/drawing/2014/main" id="{83C9CE8C-5853-595A-F222-82F84B54E2AD}"/>
              </a:ext>
            </a:extLst>
          </p:cNvPr>
          <p:cNvSpPr txBox="1">
            <a:spLocks noChangeArrowheads="1"/>
          </p:cNvSpPr>
          <p:nvPr/>
        </p:nvSpPr>
        <p:spPr bwMode="auto">
          <a:xfrm>
            <a:off x="10682203" y="2062247"/>
            <a:ext cx="384401" cy="323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wrap="square">
            <a:spAutoFit/>
          </a:bodyPr>
          <a:lstStyle>
            <a:defPPr>
              <a:defRPr lang="de-DE"/>
            </a:defPPr>
            <a:lvl1pPr algn="ctr" eaLnBrk="1" hangingPunct="1">
              <a:buClr>
                <a:srgbClr val="949EAA"/>
              </a:buClr>
              <a:defRPr sz="1100" b="1">
                <a:solidFill>
                  <a:srgbClr val="00646E"/>
                </a:solidFill>
                <a:latin typeface="Arial" charset="0"/>
                <a:ea typeface="宋体" pitchFamily="2" charset="-122"/>
                <a:cs typeface="Arial" charset="0"/>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ctr" defTabSz="913486" eaLnBrk="1" fontAlgn="auto" latinLnBrk="0" hangingPunct="1">
              <a:lnSpc>
                <a:spcPct val="100000"/>
              </a:lnSpc>
              <a:spcBef>
                <a:spcPts val="0"/>
              </a:spcBef>
              <a:spcAft>
                <a:spcPts val="0"/>
              </a:spcAft>
              <a:buClr>
                <a:srgbClr val="949EAA"/>
              </a:buClr>
              <a:buSzTx/>
              <a:buFontTx/>
              <a:buNone/>
              <a:tabLst/>
              <a:defRPr/>
            </a:pPr>
            <a:r>
              <a:rPr kumimoji="0" lang="en-US" altLang="en-US" sz="1298" b="1" i="0" u="none" strike="noStrike" kern="0" cap="none" spc="0" normalizeH="0" baseline="0" noProof="0" dirty="0">
                <a:ln>
                  <a:noFill/>
                </a:ln>
                <a:solidFill>
                  <a:srgbClr val="FFFFFF"/>
                </a:solidFill>
                <a:effectLst/>
                <a:uLnTx/>
                <a:uFillTx/>
                <a:latin typeface="Arial" charset="0"/>
                <a:ea typeface="宋体" pitchFamily="2" charset="-122"/>
                <a:cs typeface="Arial" charset="0"/>
              </a:rPr>
              <a:t>Development and Administration Tools</a:t>
            </a:r>
          </a:p>
        </p:txBody>
      </p:sp>
      <p:sp>
        <p:nvSpPr>
          <p:cNvPr id="5" name="Freeform 40">
            <a:extLst>
              <a:ext uri="{FF2B5EF4-FFF2-40B4-BE49-F238E27FC236}">
                <a16:creationId xmlns:a16="http://schemas.microsoft.com/office/drawing/2014/main" id="{9BB8C7BA-2940-3431-259B-4017F205BCE5}"/>
              </a:ext>
            </a:extLst>
          </p:cNvPr>
          <p:cNvSpPr>
            <a:spLocks/>
          </p:cNvSpPr>
          <p:nvPr/>
        </p:nvSpPr>
        <p:spPr bwMode="auto">
          <a:xfrm rot="10800000">
            <a:off x="5784013" y="4824108"/>
            <a:ext cx="360564" cy="222524"/>
          </a:xfrm>
          <a:custGeom>
            <a:avLst/>
            <a:gdLst>
              <a:gd name="T0" fmla="*/ 839 w 1066"/>
              <a:gd name="T1" fmla="*/ 250 h 658"/>
              <a:gd name="T2" fmla="*/ 1021 w 1066"/>
              <a:gd name="T3" fmla="*/ 431 h 658"/>
              <a:gd name="T4" fmla="*/ 1021 w 1066"/>
              <a:gd name="T5" fmla="*/ 658 h 658"/>
              <a:gd name="T6" fmla="*/ 1066 w 1066"/>
              <a:gd name="T7" fmla="*/ 658 h 658"/>
              <a:gd name="T8" fmla="*/ 1066 w 1066"/>
              <a:gd name="T9" fmla="*/ 431 h 658"/>
              <a:gd name="T10" fmla="*/ 839 w 1066"/>
              <a:gd name="T11" fmla="*/ 204 h 658"/>
              <a:gd name="T12" fmla="*/ 567 w 1066"/>
              <a:gd name="T13" fmla="*/ 204 h 658"/>
              <a:gd name="T14" fmla="*/ 567 w 1066"/>
              <a:gd name="T15" fmla="*/ 136 h 658"/>
              <a:gd name="T16" fmla="*/ 522 w 1066"/>
              <a:gd name="T17" fmla="*/ 136 h 658"/>
              <a:gd name="T18" fmla="*/ 522 w 1066"/>
              <a:gd name="T19" fmla="*/ 68 h 658"/>
              <a:gd name="T20" fmla="*/ 363 w 1066"/>
              <a:gd name="T21" fmla="*/ 68 h 658"/>
              <a:gd name="T22" fmla="*/ 363 w 1066"/>
              <a:gd name="T23" fmla="*/ 0 h 658"/>
              <a:gd name="T24" fmla="*/ 182 w 1066"/>
              <a:gd name="T25" fmla="*/ 0 h 658"/>
              <a:gd name="T26" fmla="*/ 182 w 1066"/>
              <a:gd name="T27" fmla="*/ 91 h 658"/>
              <a:gd name="T28" fmla="*/ 34 w 1066"/>
              <a:gd name="T29" fmla="*/ 91 h 658"/>
              <a:gd name="T30" fmla="*/ 0 w 1066"/>
              <a:gd name="T31" fmla="*/ 125 h 658"/>
              <a:gd name="T32" fmla="*/ 0 w 1066"/>
              <a:gd name="T33" fmla="*/ 125 h 658"/>
              <a:gd name="T34" fmla="*/ 34 w 1066"/>
              <a:gd name="T35" fmla="*/ 159 h 658"/>
              <a:gd name="T36" fmla="*/ 182 w 1066"/>
              <a:gd name="T37" fmla="*/ 159 h 658"/>
              <a:gd name="T38" fmla="*/ 182 w 1066"/>
              <a:gd name="T39" fmla="*/ 295 h 658"/>
              <a:gd name="T40" fmla="*/ 34 w 1066"/>
              <a:gd name="T41" fmla="*/ 295 h 658"/>
              <a:gd name="T42" fmla="*/ 0 w 1066"/>
              <a:gd name="T43" fmla="*/ 329 h 658"/>
              <a:gd name="T44" fmla="*/ 0 w 1066"/>
              <a:gd name="T45" fmla="*/ 329 h 658"/>
              <a:gd name="T46" fmla="*/ 34 w 1066"/>
              <a:gd name="T47" fmla="*/ 363 h 658"/>
              <a:gd name="T48" fmla="*/ 182 w 1066"/>
              <a:gd name="T49" fmla="*/ 363 h 658"/>
              <a:gd name="T50" fmla="*/ 182 w 1066"/>
              <a:gd name="T51" fmla="*/ 454 h 658"/>
              <a:gd name="T52" fmla="*/ 363 w 1066"/>
              <a:gd name="T53" fmla="*/ 454 h 658"/>
              <a:gd name="T54" fmla="*/ 363 w 1066"/>
              <a:gd name="T55" fmla="*/ 386 h 658"/>
              <a:gd name="T56" fmla="*/ 522 w 1066"/>
              <a:gd name="T57" fmla="*/ 386 h 658"/>
              <a:gd name="T58" fmla="*/ 522 w 1066"/>
              <a:gd name="T59" fmla="*/ 318 h 658"/>
              <a:gd name="T60" fmla="*/ 567 w 1066"/>
              <a:gd name="T61" fmla="*/ 318 h 658"/>
              <a:gd name="T62" fmla="*/ 567 w 1066"/>
              <a:gd name="T63" fmla="*/ 250 h 658"/>
              <a:gd name="T64" fmla="*/ 839 w 1066"/>
              <a:gd name="T65" fmla="*/ 25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6" h="658">
                <a:moveTo>
                  <a:pt x="839" y="250"/>
                </a:moveTo>
                <a:cubicBezTo>
                  <a:pt x="939" y="250"/>
                  <a:pt x="1021" y="331"/>
                  <a:pt x="1021" y="431"/>
                </a:cubicBezTo>
                <a:cubicBezTo>
                  <a:pt x="1021" y="658"/>
                  <a:pt x="1021" y="658"/>
                  <a:pt x="1021" y="658"/>
                </a:cubicBezTo>
                <a:cubicBezTo>
                  <a:pt x="1066" y="658"/>
                  <a:pt x="1066" y="658"/>
                  <a:pt x="1066" y="658"/>
                </a:cubicBezTo>
                <a:cubicBezTo>
                  <a:pt x="1066" y="431"/>
                  <a:pt x="1066" y="431"/>
                  <a:pt x="1066" y="431"/>
                </a:cubicBezTo>
                <a:cubicBezTo>
                  <a:pt x="1066" y="306"/>
                  <a:pt x="964" y="204"/>
                  <a:pt x="839" y="204"/>
                </a:cubicBezTo>
                <a:cubicBezTo>
                  <a:pt x="567" y="204"/>
                  <a:pt x="567" y="204"/>
                  <a:pt x="567" y="204"/>
                </a:cubicBezTo>
                <a:cubicBezTo>
                  <a:pt x="567" y="136"/>
                  <a:pt x="567" y="136"/>
                  <a:pt x="567" y="136"/>
                </a:cubicBezTo>
                <a:cubicBezTo>
                  <a:pt x="522" y="136"/>
                  <a:pt x="522" y="136"/>
                  <a:pt x="522" y="136"/>
                </a:cubicBezTo>
                <a:cubicBezTo>
                  <a:pt x="522" y="68"/>
                  <a:pt x="522" y="68"/>
                  <a:pt x="522" y="68"/>
                </a:cubicBezTo>
                <a:cubicBezTo>
                  <a:pt x="363" y="68"/>
                  <a:pt x="363" y="68"/>
                  <a:pt x="363" y="68"/>
                </a:cubicBezTo>
                <a:cubicBezTo>
                  <a:pt x="363" y="0"/>
                  <a:pt x="363" y="0"/>
                  <a:pt x="363" y="0"/>
                </a:cubicBezTo>
                <a:cubicBezTo>
                  <a:pt x="182" y="0"/>
                  <a:pt x="182" y="0"/>
                  <a:pt x="182" y="0"/>
                </a:cubicBezTo>
                <a:cubicBezTo>
                  <a:pt x="182" y="91"/>
                  <a:pt x="182" y="91"/>
                  <a:pt x="182" y="91"/>
                </a:cubicBezTo>
                <a:cubicBezTo>
                  <a:pt x="34" y="91"/>
                  <a:pt x="34" y="91"/>
                  <a:pt x="34" y="91"/>
                </a:cubicBezTo>
                <a:cubicBezTo>
                  <a:pt x="15" y="91"/>
                  <a:pt x="0" y="106"/>
                  <a:pt x="0" y="125"/>
                </a:cubicBezTo>
                <a:cubicBezTo>
                  <a:pt x="0" y="125"/>
                  <a:pt x="0" y="125"/>
                  <a:pt x="0" y="125"/>
                </a:cubicBezTo>
                <a:cubicBezTo>
                  <a:pt x="0" y="144"/>
                  <a:pt x="15" y="159"/>
                  <a:pt x="34" y="159"/>
                </a:cubicBezTo>
                <a:cubicBezTo>
                  <a:pt x="182" y="159"/>
                  <a:pt x="182" y="159"/>
                  <a:pt x="182" y="159"/>
                </a:cubicBezTo>
                <a:cubicBezTo>
                  <a:pt x="182" y="295"/>
                  <a:pt x="182" y="295"/>
                  <a:pt x="182" y="295"/>
                </a:cubicBezTo>
                <a:cubicBezTo>
                  <a:pt x="34" y="295"/>
                  <a:pt x="34" y="295"/>
                  <a:pt x="34" y="295"/>
                </a:cubicBezTo>
                <a:cubicBezTo>
                  <a:pt x="15" y="295"/>
                  <a:pt x="0" y="310"/>
                  <a:pt x="0" y="329"/>
                </a:cubicBezTo>
                <a:cubicBezTo>
                  <a:pt x="0" y="329"/>
                  <a:pt x="0" y="329"/>
                  <a:pt x="0" y="329"/>
                </a:cubicBezTo>
                <a:cubicBezTo>
                  <a:pt x="0" y="348"/>
                  <a:pt x="15" y="363"/>
                  <a:pt x="34" y="363"/>
                </a:cubicBezTo>
                <a:cubicBezTo>
                  <a:pt x="182" y="363"/>
                  <a:pt x="182" y="363"/>
                  <a:pt x="182" y="363"/>
                </a:cubicBezTo>
                <a:cubicBezTo>
                  <a:pt x="182" y="454"/>
                  <a:pt x="182" y="454"/>
                  <a:pt x="182" y="454"/>
                </a:cubicBezTo>
                <a:cubicBezTo>
                  <a:pt x="363" y="454"/>
                  <a:pt x="363" y="454"/>
                  <a:pt x="363" y="454"/>
                </a:cubicBezTo>
                <a:cubicBezTo>
                  <a:pt x="363" y="386"/>
                  <a:pt x="363" y="386"/>
                  <a:pt x="363" y="386"/>
                </a:cubicBezTo>
                <a:cubicBezTo>
                  <a:pt x="522" y="386"/>
                  <a:pt x="522" y="386"/>
                  <a:pt x="522" y="386"/>
                </a:cubicBezTo>
                <a:cubicBezTo>
                  <a:pt x="522" y="318"/>
                  <a:pt x="522" y="318"/>
                  <a:pt x="522" y="318"/>
                </a:cubicBezTo>
                <a:cubicBezTo>
                  <a:pt x="567" y="318"/>
                  <a:pt x="567" y="318"/>
                  <a:pt x="567" y="318"/>
                </a:cubicBezTo>
                <a:cubicBezTo>
                  <a:pt x="567" y="250"/>
                  <a:pt x="567" y="250"/>
                  <a:pt x="567" y="250"/>
                </a:cubicBezTo>
                <a:lnTo>
                  <a:pt x="839" y="250"/>
                </a:lnTo>
                <a:close/>
              </a:path>
            </a:pathLst>
          </a:custGeom>
          <a:solidFill>
            <a:srgbClr val="FFFFFF"/>
          </a:solidFill>
          <a:ln>
            <a:noFill/>
          </a:ln>
        </p:spPr>
        <p:txBody>
          <a:bodyPr vert="horz" wrap="square" lIns="91392" tIns="45696" rIns="91392" bIns="45696" numCol="1" anchor="t" anchorCtr="0" compatLnSpc="1">
            <a:prstTxWarp prst="textNoShape">
              <a:avLst/>
            </a:prstTxWarp>
          </a:bodyPr>
          <a:lstStyle/>
          <a:p>
            <a:pPr>
              <a:lnSpc>
                <a:spcPct val="110000"/>
              </a:lnSpc>
              <a:spcBef>
                <a:spcPct val="0"/>
              </a:spcBef>
              <a:defRPr/>
            </a:pPr>
            <a:endParaRPr lang="en-US" sz="1399" kern="1400">
              <a:solidFill>
                <a:srgbClr val="000000"/>
              </a:solidFill>
              <a:ea typeface="ＭＳ Ｐゴシック" pitchFamily="34" charset="-128"/>
            </a:endParaRPr>
          </a:p>
        </p:txBody>
      </p:sp>
      <p:sp>
        <p:nvSpPr>
          <p:cNvPr id="6" name="TextBox 5">
            <a:extLst>
              <a:ext uri="{FF2B5EF4-FFF2-40B4-BE49-F238E27FC236}">
                <a16:creationId xmlns:a16="http://schemas.microsoft.com/office/drawing/2014/main" id="{36E66D90-B617-FA59-08A0-81E91011DA5E}"/>
              </a:ext>
            </a:extLst>
          </p:cNvPr>
          <p:cNvSpPr txBox="1"/>
          <p:nvPr/>
        </p:nvSpPr>
        <p:spPr>
          <a:xfrm>
            <a:off x="5562600" y="1876909"/>
            <a:ext cx="2380967" cy="1815882"/>
          </a:xfrm>
          <a:prstGeom prst="rect">
            <a:avLst/>
          </a:prstGeom>
          <a:noFill/>
          <a:ln>
            <a:solidFill>
              <a:schemeClr val="accent1">
                <a:lumMod val="50000"/>
              </a:schemeClr>
            </a:solidFill>
          </a:ln>
        </p:spPr>
        <p:txBody>
          <a:bodyPr wrap="square">
            <a:spAutoFit/>
          </a:bodyPr>
          <a:lstStyle/>
          <a:p>
            <a:pPr marL="285750" indent="-285750" defTabSz="913943" eaLnBrk="0" hangingPunct="0">
              <a:buFont typeface="Wingdings" panose="05000000000000000000" pitchFamily="2" charset="2"/>
              <a:buChar char="§"/>
            </a:pPr>
            <a:r>
              <a:rPr lang="en-US" sz="1400" b="1" i="1" dirty="0">
                <a:latin typeface="Times New Roman" pitchFamily="18" charset="0"/>
              </a:rPr>
              <a:t>User Research</a:t>
            </a:r>
          </a:p>
          <a:p>
            <a:pPr marL="285750" indent="-285750" defTabSz="913943" eaLnBrk="0" hangingPunct="0">
              <a:buFont typeface="Wingdings" panose="05000000000000000000" pitchFamily="2" charset="2"/>
              <a:buChar char="§"/>
            </a:pPr>
            <a:r>
              <a:rPr lang="en-US" sz="1400" b="1" i="1" dirty="0">
                <a:latin typeface="Times New Roman" pitchFamily="18" charset="0"/>
              </a:rPr>
              <a:t>Usability Testing</a:t>
            </a:r>
          </a:p>
          <a:p>
            <a:pPr marL="285750" indent="-285750" defTabSz="913943" eaLnBrk="0" hangingPunct="0">
              <a:buFont typeface="Wingdings" panose="05000000000000000000" pitchFamily="2" charset="2"/>
              <a:buChar char="§"/>
            </a:pPr>
            <a:r>
              <a:rPr lang="en-US" sz="1400" b="1" i="1" dirty="0">
                <a:latin typeface="Times New Roman" pitchFamily="18" charset="0"/>
              </a:rPr>
              <a:t>Personas</a:t>
            </a:r>
          </a:p>
          <a:p>
            <a:pPr marL="285750" indent="-285750" defTabSz="913943" eaLnBrk="0" hangingPunct="0">
              <a:buFont typeface="Wingdings" panose="05000000000000000000" pitchFamily="2" charset="2"/>
              <a:buChar char="§"/>
            </a:pPr>
            <a:r>
              <a:rPr lang="en-US" sz="1400" b="1" i="1" dirty="0">
                <a:latin typeface="Times New Roman" pitchFamily="18" charset="0"/>
              </a:rPr>
              <a:t>Low-fidelity</a:t>
            </a:r>
          </a:p>
          <a:p>
            <a:pPr marL="285750" indent="-285750" defTabSz="913943" eaLnBrk="0" hangingPunct="0">
              <a:buFont typeface="Wingdings" panose="05000000000000000000" pitchFamily="2" charset="2"/>
              <a:buChar char="§"/>
            </a:pPr>
            <a:r>
              <a:rPr lang="en-US" sz="1400" b="1" i="1" dirty="0">
                <a:latin typeface="Times New Roman" pitchFamily="18" charset="0"/>
              </a:rPr>
              <a:t>Workflow</a:t>
            </a:r>
          </a:p>
          <a:p>
            <a:pPr marL="285750" indent="-285750" defTabSz="913943" eaLnBrk="0" hangingPunct="0">
              <a:buFont typeface="Wingdings" panose="05000000000000000000" pitchFamily="2" charset="2"/>
              <a:buChar char="§"/>
            </a:pPr>
            <a:r>
              <a:rPr lang="en-US" sz="1400" b="1" i="1" dirty="0">
                <a:latin typeface="Times New Roman" pitchFamily="18" charset="0"/>
              </a:rPr>
              <a:t>Copywriting</a:t>
            </a:r>
          </a:p>
          <a:p>
            <a:pPr marL="285750" indent="-285750" defTabSz="913943" eaLnBrk="0" hangingPunct="0">
              <a:buFont typeface="Wingdings" panose="05000000000000000000" pitchFamily="2" charset="2"/>
              <a:buChar char="§"/>
            </a:pPr>
            <a:r>
              <a:rPr lang="en-US" sz="1400" b="1" i="1" dirty="0">
                <a:latin typeface="Times New Roman" pitchFamily="18" charset="0"/>
              </a:rPr>
              <a:t>Interaction Design</a:t>
            </a:r>
          </a:p>
          <a:p>
            <a:pPr marL="285750" indent="-285750" defTabSz="913943" eaLnBrk="0" hangingPunct="0">
              <a:buFont typeface="Wingdings" panose="05000000000000000000" pitchFamily="2" charset="2"/>
              <a:buChar char="§"/>
            </a:pPr>
            <a:r>
              <a:rPr lang="en-US" sz="1400" b="1" i="1" dirty="0">
                <a:latin typeface="Times New Roman" pitchFamily="18" charset="0"/>
              </a:rPr>
              <a:t>Information Architecture</a:t>
            </a:r>
          </a:p>
        </p:txBody>
      </p:sp>
      <p:sp>
        <p:nvSpPr>
          <p:cNvPr id="7" name="Rectangle 6">
            <a:extLst>
              <a:ext uri="{FF2B5EF4-FFF2-40B4-BE49-F238E27FC236}">
                <a16:creationId xmlns:a16="http://schemas.microsoft.com/office/drawing/2014/main" id="{7EF2F75E-2E4D-EDF5-6AE5-CDF5D6FF31F7}"/>
              </a:ext>
            </a:extLst>
          </p:cNvPr>
          <p:cNvSpPr/>
          <p:nvPr/>
        </p:nvSpPr>
        <p:spPr bwMode="auto">
          <a:xfrm>
            <a:off x="9416717" y="4203967"/>
            <a:ext cx="2343844" cy="1815833"/>
          </a:xfrm>
          <a:prstGeom prst="rect">
            <a:avLst/>
          </a:prstGeom>
          <a:noFill/>
          <a:ln w="12700" cap="flat" cmpd="sng" algn="ctr">
            <a:solidFill>
              <a:schemeClr val="accent1">
                <a:lumMod val="50000"/>
              </a:schemeClr>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marL="285750" indent="-285750" defTabSz="913943" eaLnBrk="0" hangingPunct="0">
              <a:buFont typeface="Wingdings" panose="05000000000000000000" pitchFamily="2" charset="2"/>
              <a:buChar char="§"/>
            </a:pPr>
            <a:r>
              <a:rPr lang="en-US" sz="1400" b="1" i="1" dirty="0">
                <a:latin typeface="Times New Roman" pitchFamily="18" charset="0"/>
              </a:rPr>
              <a:t>Visual Design</a:t>
            </a:r>
          </a:p>
          <a:p>
            <a:pPr marL="285750" indent="-285750" defTabSz="913943" eaLnBrk="0" hangingPunct="0">
              <a:buFont typeface="Wingdings" panose="05000000000000000000" pitchFamily="2" charset="2"/>
              <a:buChar char="§"/>
            </a:pPr>
            <a:r>
              <a:rPr lang="en-US" sz="1400" b="1" i="1" dirty="0">
                <a:latin typeface="Times New Roman" pitchFamily="18" charset="0"/>
              </a:rPr>
              <a:t>Interface Design</a:t>
            </a:r>
          </a:p>
          <a:p>
            <a:pPr marL="285750" indent="-285750" defTabSz="913943" eaLnBrk="0" hangingPunct="0">
              <a:buFont typeface="Wingdings" panose="05000000000000000000" pitchFamily="2" charset="2"/>
              <a:buChar char="§"/>
            </a:pPr>
            <a:r>
              <a:rPr lang="en-US" sz="1400" b="1" i="1" dirty="0">
                <a:latin typeface="Times New Roman" pitchFamily="18" charset="0"/>
              </a:rPr>
              <a:t>Color</a:t>
            </a:r>
          </a:p>
          <a:p>
            <a:pPr marL="285750" indent="-285750" defTabSz="913943" eaLnBrk="0" hangingPunct="0">
              <a:buFont typeface="Wingdings" panose="05000000000000000000" pitchFamily="2" charset="2"/>
              <a:buChar char="§"/>
            </a:pPr>
            <a:r>
              <a:rPr lang="en-US" sz="1400" b="1" i="1" dirty="0">
                <a:latin typeface="Times New Roman" pitchFamily="18" charset="0"/>
              </a:rPr>
              <a:t>Layout</a:t>
            </a:r>
          </a:p>
          <a:p>
            <a:pPr marL="285750" indent="-285750" defTabSz="913943" eaLnBrk="0" hangingPunct="0">
              <a:buFont typeface="Wingdings" panose="05000000000000000000" pitchFamily="2" charset="2"/>
              <a:buChar char="§"/>
            </a:pPr>
            <a:r>
              <a:rPr lang="en-US" sz="1400" b="1" i="1" dirty="0">
                <a:latin typeface="Times New Roman" pitchFamily="18" charset="0"/>
              </a:rPr>
              <a:t>Typography</a:t>
            </a:r>
          </a:p>
          <a:p>
            <a:pPr marL="285750" indent="-285750" defTabSz="913943" eaLnBrk="0" hangingPunct="0">
              <a:buFont typeface="Wingdings" panose="05000000000000000000" pitchFamily="2" charset="2"/>
              <a:buChar char="§"/>
            </a:pPr>
            <a:r>
              <a:rPr lang="en-US" sz="1400" b="1" i="1" dirty="0">
                <a:latin typeface="Times New Roman" pitchFamily="18" charset="0"/>
              </a:rPr>
              <a:t>Graphic</a:t>
            </a:r>
          </a:p>
          <a:p>
            <a:pPr marL="285750" indent="-285750" defTabSz="913943" eaLnBrk="0" hangingPunct="0">
              <a:buFont typeface="Wingdings" panose="05000000000000000000" pitchFamily="2" charset="2"/>
              <a:buChar char="§"/>
            </a:pPr>
            <a:r>
              <a:rPr lang="en-US" sz="1400" b="1" i="1" dirty="0">
                <a:latin typeface="Times New Roman" pitchFamily="18" charset="0"/>
              </a:rPr>
              <a:t>Branding</a:t>
            </a:r>
          </a:p>
          <a:p>
            <a:pPr marL="285750" indent="-285750" defTabSz="913943" eaLnBrk="0" hangingPunct="0">
              <a:buFont typeface="Wingdings" panose="05000000000000000000" pitchFamily="2" charset="2"/>
              <a:buChar char="§"/>
            </a:pPr>
            <a:r>
              <a:rPr lang="en-US" sz="1400" b="1" i="1" dirty="0">
                <a:latin typeface="Times New Roman" pitchFamily="18" charset="0"/>
              </a:rPr>
              <a:t>High-fidelity</a:t>
            </a:r>
          </a:p>
        </p:txBody>
      </p:sp>
      <p:sp>
        <p:nvSpPr>
          <p:cNvPr id="8" name="Rectangle 7">
            <a:extLst>
              <a:ext uri="{FF2B5EF4-FFF2-40B4-BE49-F238E27FC236}">
                <a16:creationId xmlns:a16="http://schemas.microsoft.com/office/drawing/2014/main" id="{22C11A93-6507-CB32-597F-693C6BFC3338}"/>
              </a:ext>
            </a:extLst>
          </p:cNvPr>
          <p:cNvSpPr/>
          <p:nvPr/>
        </p:nvSpPr>
        <p:spPr bwMode="auto">
          <a:xfrm>
            <a:off x="8930482" y="1995110"/>
            <a:ext cx="1882345" cy="1200280"/>
          </a:xfrm>
          <a:prstGeom prst="rect">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7200" b="1" i="1" dirty="0">
                <a:solidFill>
                  <a:schemeClr val="bg1"/>
                </a:solidFill>
                <a:latin typeface="Times New Roman" pitchFamily="18" charset="0"/>
              </a:rPr>
              <a:t>UX</a:t>
            </a:r>
          </a:p>
        </p:txBody>
      </p:sp>
      <p:sp>
        <p:nvSpPr>
          <p:cNvPr id="9" name="Rectangle 8">
            <a:extLst>
              <a:ext uri="{FF2B5EF4-FFF2-40B4-BE49-F238E27FC236}">
                <a16:creationId xmlns:a16="http://schemas.microsoft.com/office/drawing/2014/main" id="{FE847DF0-1478-9027-C8EE-359261AAB409}"/>
              </a:ext>
            </a:extLst>
          </p:cNvPr>
          <p:cNvSpPr/>
          <p:nvPr/>
        </p:nvSpPr>
        <p:spPr bwMode="auto">
          <a:xfrm>
            <a:off x="7087462" y="4557994"/>
            <a:ext cx="1672820" cy="1200280"/>
          </a:xfrm>
          <a:prstGeom prst="rect">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7200" b="1" i="1" dirty="0">
                <a:solidFill>
                  <a:schemeClr val="bg1"/>
                </a:solidFill>
                <a:latin typeface="Times New Roman" pitchFamily="18" charset="0"/>
              </a:rPr>
              <a:t>UI</a:t>
            </a:r>
          </a:p>
        </p:txBody>
      </p:sp>
      <p:sp>
        <p:nvSpPr>
          <p:cNvPr id="10" name="Arrow: Right 9">
            <a:extLst>
              <a:ext uri="{FF2B5EF4-FFF2-40B4-BE49-F238E27FC236}">
                <a16:creationId xmlns:a16="http://schemas.microsoft.com/office/drawing/2014/main" id="{F363FD30-0623-824A-6419-4FF9D1F5BA9E}"/>
              </a:ext>
            </a:extLst>
          </p:cNvPr>
          <p:cNvSpPr/>
          <p:nvPr/>
        </p:nvSpPr>
        <p:spPr bwMode="auto">
          <a:xfrm flipH="1">
            <a:off x="8203683" y="2416445"/>
            <a:ext cx="741928" cy="413971"/>
          </a:xfrm>
          <a:prstGeom prst="rightArrow">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11" name="Arrow: Right 10">
            <a:extLst>
              <a:ext uri="{FF2B5EF4-FFF2-40B4-BE49-F238E27FC236}">
                <a16:creationId xmlns:a16="http://schemas.microsoft.com/office/drawing/2014/main" id="{7D3944A8-7BB9-4FA5-6496-C0471D691F51}"/>
              </a:ext>
            </a:extLst>
          </p:cNvPr>
          <p:cNvSpPr/>
          <p:nvPr/>
        </p:nvSpPr>
        <p:spPr bwMode="auto">
          <a:xfrm>
            <a:off x="8760282" y="4928834"/>
            <a:ext cx="594815" cy="413971"/>
          </a:xfrm>
          <a:prstGeom prst="rightArrow">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12" name="Rectangle 11">
            <a:extLst>
              <a:ext uri="{FF2B5EF4-FFF2-40B4-BE49-F238E27FC236}">
                <a16:creationId xmlns:a16="http://schemas.microsoft.com/office/drawing/2014/main" id="{9303B324-8DF1-E834-65AC-609BD30F63D8}"/>
              </a:ext>
            </a:extLst>
          </p:cNvPr>
          <p:cNvSpPr/>
          <p:nvPr/>
        </p:nvSpPr>
        <p:spPr bwMode="auto">
          <a:xfrm>
            <a:off x="7943567" y="3425975"/>
            <a:ext cx="1473149" cy="954059"/>
          </a:xfrm>
          <a:prstGeom prst="rect">
            <a:avLst/>
          </a:prstGeom>
          <a:noFill/>
          <a:ln w="12700" cap="flat" cmpd="sng" algn="ctr">
            <a:solidFill>
              <a:srgbClr val="00206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marL="285750" indent="-285750" defTabSz="913943" eaLnBrk="0" hangingPunct="0">
              <a:buFont typeface="Wingdings" panose="05000000000000000000" pitchFamily="2" charset="2"/>
              <a:buChar char="§"/>
            </a:pPr>
            <a:r>
              <a:rPr lang="en-US" sz="1400" b="1" i="1" dirty="0">
                <a:latin typeface="Times New Roman" pitchFamily="18" charset="0"/>
              </a:rPr>
              <a:t>Wireframe</a:t>
            </a:r>
          </a:p>
          <a:p>
            <a:pPr marL="285750" indent="-285750" defTabSz="913943" eaLnBrk="0" hangingPunct="0">
              <a:buFont typeface="Wingdings" panose="05000000000000000000" pitchFamily="2" charset="2"/>
              <a:buChar char="§"/>
            </a:pPr>
            <a:r>
              <a:rPr lang="en-US" sz="1400" b="1" i="1" dirty="0">
                <a:latin typeface="Times New Roman" pitchFamily="18" charset="0"/>
              </a:rPr>
              <a:t>Prototype</a:t>
            </a:r>
          </a:p>
          <a:p>
            <a:pPr marL="285750" indent="-285750" defTabSz="913943" eaLnBrk="0" hangingPunct="0">
              <a:buFont typeface="Wingdings" panose="05000000000000000000" pitchFamily="2" charset="2"/>
              <a:buChar char="§"/>
            </a:pPr>
            <a:r>
              <a:rPr lang="en-US" sz="1400" b="1" i="1" dirty="0">
                <a:latin typeface="Times New Roman" pitchFamily="18" charset="0"/>
              </a:rPr>
              <a:t>Usability</a:t>
            </a:r>
          </a:p>
          <a:p>
            <a:pPr marL="285750" indent="-285750" defTabSz="913943" eaLnBrk="0" hangingPunct="0">
              <a:buFont typeface="Wingdings" panose="05000000000000000000" pitchFamily="2" charset="2"/>
              <a:buChar char="§"/>
            </a:pPr>
            <a:r>
              <a:rPr lang="en-US" sz="1400" b="1" i="1" dirty="0" err="1">
                <a:latin typeface="Times New Roman" pitchFamily="18" charset="0"/>
              </a:rPr>
              <a:t>Acccessbility</a:t>
            </a:r>
            <a:endParaRPr lang="en-US" sz="1400" b="1" i="1" dirty="0">
              <a:latin typeface="Times New Roman" pitchFamily="18" charset="0"/>
            </a:endParaRPr>
          </a:p>
        </p:txBody>
      </p:sp>
      <p:sp>
        <p:nvSpPr>
          <p:cNvPr id="14" name="Rectangle 13">
            <a:extLst>
              <a:ext uri="{FF2B5EF4-FFF2-40B4-BE49-F238E27FC236}">
                <a16:creationId xmlns:a16="http://schemas.microsoft.com/office/drawing/2014/main" id="{25DA0FB5-F0EA-B055-9D81-265136A7C725}"/>
              </a:ext>
            </a:extLst>
          </p:cNvPr>
          <p:cNvSpPr/>
          <p:nvPr/>
        </p:nvSpPr>
        <p:spPr bwMode="auto">
          <a:xfrm>
            <a:off x="5410200" y="1796969"/>
            <a:ext cx="6629400" cy="4327122"/>
          </a:xfrm>
          <a:prstGeom prst="rect">
            <a:avLst/>
          </a:prstGeom>
          <a:noFill/>
          <a:ln w="12700" cap="flat" cmpd="sng" algn="ctr">
            <a:solidFill>
              <a:schemeClr val="accent1">
                <a:lumMod val="10000"/>
              </a:schemeClr>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16" name="Arrow: Left-Right 15">
            <a:extLst>
              <a:ext uri="{FF2B5EF4-FFF2-40B4-BE49-F238E27FC236}">
                <a16:creationId xmlns:a16="http://schemas.microsoft.com/office/drawing/2014/main" id="{6530A23E-E106-2BA7-476D-1CEC2F25C171}"/>
              </a:ext>
            </a:extLst>
          </p:cNvPr>
          <p:cNvSpPr/>
          <p:nvPr/>
        </p:nvSpPr>
        <p:spPr bwMode="auto">
          <a:xfrm>
            <a:off x="4547910" y="3617936"/>
            <a:ext cx="1125396" cy="536425"/>
          </a:xfrm>
          <a:prstGeom prst="leftRightArrow">
            <a:avLst/>
          </a:prstGeom>
          <a:solidFill>
            <a:schemeClr val="accent2"/>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Tree>
    <p:extLst>
      <p:ext uri="{BB962C8B-B14F-4D97-AF65-F5344CB8AC3E}">
        <p14:creationId xmlns:p14="http://schemas.microsoft.com/office/powerpoint/2010/main" val="1189761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endParaRPr lang="vi-VN" dirty="0"/>
          </a:p>
        </p:txBody>
      </p:sp>
      <p:sp>
        <p:nvSpPr>
          <p:cNvPr id="27" name="object 2">
            <a:extLst>
              <a:ext uri="{FF2B5EF4-FFF2-40B4-BE49-F238E27FC236}">
                <a16:creationId xmlns:a16="http://schemas.microsoft.com/office/drawing/2014/main" id="{9BC3EAC7-B135-54A3-844C-3D4618BD83C3}"/>
              </a:ext>
            </a:extLst>
          </p:cNvPr>
          <p:cNvSpPr txBox="1">
            <a:spLocks/>
          </p:cNvSpPr>
          <p:nvPr/>
        </p:nvSpPr>
        <p:spPr>
          <a:xfrm>
            <a:off x="114359" y="1266980"/>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dirty="0"/>
              <a:t>Thao </a:t>
            </a:r>
            <a:r>
              <a:rPr lang="en-US" dirty="0" err="1"/>
              <a:t>tác</a:t>
            </a:r>
            <a:r>
              <a:rPr lang="en-US" dirty="0"/>
              <a:t> </a:t>
            </a:r>
            <a:r>
              <a:rPr lang="en-US" dirty="0" err="1"/>
              <a:t>với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qua UI/ XHQ DBWB</a:t>
            </a:r>
            <a:endParaRPr lang="vi-VN" kern="0" dirty="0"/>
          </a:p>
        </p:txBody>
      </p:sp>
      <p:sp>
        <p:nvSpPr>
          <p:cNvPr id="13" name="object 2">
            <a:extLst>
              <a:ext uri="{FF2B5EF4-FFF2-40B4-BE49-F238E27FC236}">
                <a16:creationId xmlns:a16="http://schemas.microsoft.com/office/drawing/2014/main" id="{1E1D1B72-242A-FFD6-9289-F7F7891971C8}"/>
              </a:ext>
            </a:extLst>
          </p:cNvPr>
          <p:cNvSpPr txBox="1">
            <a:spLocks/>
          </p:cNvSpPr>
          <p:nvPr/>
        </p:nvSpPr>
        <p:spPr>
          <a:xfrm>
            <a:off x="304800" y="1747001"/>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b="0" dirty="0" err="1"/>
              <a:t>Cấu</a:t>
            </a:r>
            <a:r>
              <a:rPr lang="en-US" b="0" dirty="0"/>
              <a:t> </a:t>
            </a:r>
            <a:r>
              <a:rPr lang="en-US" b="0" dirty="0" err="1"/>
              <a:t>hình</a:t>
            </a:r>
            <a:r>
              <a:rPr lang="en-US" b="0" dirty="0"/>
              <a:t> XHQ </a:t>
            </a:r>
            <a:r>
              <a:rPr lang="en-US" b="0" dirty="0" err="1"/>
              <a:t>DataWriteback</a:t>
            </a:r>
            <a:r>
              <a:rPr lang="en-US" b="0" dirty="0"/>
              <a:t>- </a:t>
            </a:r>
            <a:r>
              <a:rPr lang="en-US" b="0" dirty="0" err="1"/>
              <a:t>Cấu</a:t>
            </a:r>
            <a:r>
              <a:rPr lang="en-US" b="0" dirty="0"/>
              <a:t> </a:t>
            </a:r>
            <a:r>
              <a:rPr lang="en-US" b="0" dirty="0" err="1"/>
              <a:t>hình</a:t>
            </a:r>
            <a:r>
              <a:rPr lang="en-US" b="0" dirty="0"/>
              <a:t> Connection</a:t>
            </a:r>
            <a:endParaRPr lang="vi-VN" b="0" kern="0" dirty="0"/>
          </a:p>
        </p:txBody>
      </p:sp>
      <p:sp>
        <p:nvSpPr>
          <p:cNvPr id="15" name="Rectangle 14">
            <a:extLst>
              <a:ext uri="{FF2B5EF4-FFF2-40B4-BE49-F238E27FC236}">
                <a16:creationId xmlns:a16="http://schemas.microsoft.com/office/drawing/2014/main" id="{D9D09A74-A78C-D948-D41B-BD968964404B}"/>
              </a:ext>
            </a:extLst>
          </p:cNvPr>
          <p:cNvSpPr/>
          <p:nvPr/>
        </p:nvSpPr>
        <p:spPr bwMode="auto">
          <a:xfrm>
            <a:off x="304800" y="2133600"/>
            <a:ext cx="11506200" cy="41148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pic>
        <p:nvPicPr>
          <p:cNvPr id="4" name="Picture 3">
            <a:extLst>
              <a:ext uri="{FF2B5EF4-FFF2-40B4-BE49-F238E27FC236}">
                <a16:creationId xmlns:a16="http://schemas.microsoft.com/office/drawing/2014/main" id="{3F92A402-2694-1634-D7BA-1CFB7A5D6BCF}"/>
              </a:ext>
            </a:extLst>
          </p:cNvPr>
          <p:cNvPicPr>
            <a:picLocks noChangeAspect="1"/>
          </p:cNvPicPr>
          <p:nvPr/>
        </p:nvPicPr>
        <p:blipFill>
          <a:blip r:embed="rId2"/>
          <a:stretch>
            <a:fillRect/>
          </a:stretch>
        </p:blipFill>
        <p:spPr>
          <a:xfrm>
            <a:off x="9332995" y="2197106"/>
            <a:ext cx="2450966" cy="3987787"/>
          </a:xfrm>
          <a:prstGeom prst="rect">
            <a:avLst/>
          </a:prstGeom>
        </p:spPr>
      </p:pic>
      <p:pic>
        <p:nvPicPr>
          <p:cNvPr id="6" name="Picture 5">
            <a:extLst>
              <a:ext uri="{FF2B5EF4-FFF2-40B4-BE49-F238E27FC236}">
                <a16:creationId xmlns:a16="http://schemas.microsoft.com/office/drawing/2014/main" id="{8B05E60A-E817-6C72-49D2-ED8D562A5F04}"/>
              </a:ext>
            </a:extLst>
          </p:cNvPr>
          <p:cNvPicPr>
            <a:picLocks noChangeAspect="1"/>
          </p:cNvPicPr>
          <p:nvPr/>
        </p:nvPicPr>
        <p:blipFill>
          <a:blip r:embed="rId3"/>
          <a:stretch>
            <a:fillRect/>
          </a:stretch>
        </p:blipFill>
        <p:spPr>
          <a:xfrm>
            <a:off x="445524" y="2264489"/>
            <a:ext cx="7353300" cy="1314450"/>
          </a:xfrm>
          <a:prstGeom prst="rect">
            <a:avLst/>
          </a:prstGeom>
          <a:ln>
            <a:solidFill>
              <a:schemeClr val="accent1"/>
            </a:solidFill>
          </a:ln>
        </p:spPr>
      </p:pic>
      <p:sp>
        <p:nvSpPr>
          <p:cNvPr id="7" name="Arrow: Right 6">
            <a:extLst>
              <a:ext uri="{FF2B5EF4-FFF2-40B4-BE49-F238E27FC236}">
                <a16:creationId xmlns:a16="http://schemas.microsoft.com/office/drawing/2014/main" id="{AAB46EB3-FB32-8529-3603-69A5D63EEE49}"/>
              </a:ext>
            </a:extLst>
          </p:cNvPr>
          <p:cNvSpPr/>
          <p:nvPr/>
        </p:nvSpPr>
        <p:spPr bwMode="auto">
          <a:xfrm>
            <a:off x="7939548" y="2483452"/>
            <a:ext cx="1066800" cy="595268"/>
          </a:xfrm>
          <a:prstGeom prst="rightArrow">
            <a:avLst/>
          </a:prstGeom>
          <a:noFill/>
          <a:ln w="6985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Tree>
    <p:extLst>
      <p:ext uri="{BB962C8B-B14F-4D97-AF65-F5344CB8AC3E}">
        <p14:creationId xmlns:p14="http://schemas.microsoft.com/office/powerpoint/2010/main" val="1123848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endParaRPr lang="vi-VN" dirty="0"/>
          </a:p>
        </p:txBody>
      </p:sp>
      <p:sp>
        <p:nvSpPr>
          <p:cNvPr id="27" name="object 2">
            <a:extLst>
              <a:ext uri="{FF2B5EF4-FFF2-40B4-BE49-F238E27FC236}">
                <a16:creationId xmlns:a16="http://schemas.microsoft.com/office/drawing/2014/main" id="{9BC3EAC7-B135-54A3-844C-3D4618BD83C3}"/>
              </a:ext>
            </a:extLst>
          </p:cNvPr>
          <p:cNvSpPr txBox="1">
            <a:spLocks/>
          </p:cNvSpPr>
          <p:nvPr/>
        </p:nvSpPr>
        <p:spPr>
          <a:xfrm>
            <a:off x="114359" y="1266980"/>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dirty="0"/>
              <a:t>Thao </a:t>
            </a:r>
            <a:r>
              <a:rPr lang="en-US" dirty="0" err="1"/>
              <a:t>tác</a:t>
            </a:r>
            <a:r>
              <a:rPr lang="en-US" dirty="0"/>
              <a:t> </a:t>
            </a:r>
            <a:r>
              <a:rPr lang="en-US" dirty="0" err="1"/>
              <a:t>với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qua UI/ XHQ DBWB</a:t>
            </a:r>
            <a:endParaRPr lang="vi-VN" kern="0" dirty="0"/>
          </a:p>
        </p:txBody>
      </p:sp>
      <p:sp>
        <p:nvSpPr>
          <p:cNvPr id="13" name="object 2">
            <a:extLst>
              <a:ext uri="{FF2B5EF4-FFF2-40B4-BE49-F238E27FC236}">
                <a16:creationId xmlns:a16="http://schemas.microsoft.com/office/drawing/2014/main" id="{1E1D1B72-242A-FFD6-9289-F7F7891971C8}"/>
              </a:ext>
            </a:extLst>
          </p:cNvPr>
          <p:cNvSpPr txBox="1">
            <a:spLocks/>
          </p:cNvSpPr>
          <p:nvPr/>
        </p:nvSpPr>
        <p:spPr>
          <a:xfrm>
            <a:off x="304800" y="1747001"/>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b="0" dirty="0" err="1"/>
              <a:t>Cấu</a:t>
            </a:r>
            <a:r>
              <a:rPr lang="en-US" b="0" dirty="0"/>
              <a:t> </a:t>
            </a:r>
            <a:r>
              <a:rPr lang="en-US" b="0" dirty="0" err="1"/>
              <a:t>hình</a:t>
            </a:r>
            <a:r>
              <a:rPr lang="en-US" b="0" dirty="0"/>
              <a:t> XHQ </a:t>
            </a:r>
            <a:r>
              <a:rPr lang="en-US" b="0" dirty="0" err="1"/>
              <a:t>DataWriteback</a:t>
            </a:r>
            <a:r>
              <a:rPr lang="en-US" b="0" dirty="0"/>
              <a:t>- </a:t>
            </a:r>
            <a:r>
              <a:rPr lang="en-US" b="0" dirty="0" err="1"/>
              <a:t>Cấu</a:t>
            </a:r>
            <a:r>
              <a:rPr lang="en-US" b="0" dirty="0"/>
              <a:t> </a:t>
            </a:r>
            <a:r>
              <a:rPr lang="en-US" b="0" dirty="0" err="1"/>
              <a:t>hình</a:t>
            </a:r>
            <a:r>
              <a:rPr lang="en-US" b="0" dirty="0"/>
              <a:t> Command</a:t>
            </a:r>
            <a:endParaRPr lang="vi-VN" b="0" kern="0" dirty="0"/>
          </a:p>
        </p:txBody>
      </p:sp>
      <p:sp>
        <p:nvSpPr>
          <p:cNvPr id="15" name="Rectangle 14">
            <a:extLst>
              <a:ext uri="{FF2B5EF4-FFF2-40B4-BE49-F238E27FC236}">
                <a16:creationId xmlns:a16="http://schemas.microsoft.com/office/drawing/2014/main" id="{D9D09A74-A78C-D948-D41B-BD968964404B}"/>
              </a:ext>
            </a:extLst>
          </p:cNvPr>
          <p:cNvSpPr/>
          <p:nvPr/>
        </p:nvSpPr>
        <p:spPr bwMode="auto">
          <a:xfrm>
            <a:off x="304800" y="2133600"/>
            <a:ext cx="11506200" cy="41148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pic>
        <p:nvPicPr>
          <p:cNvPr id="4" name="Picture 3">
            <a:extLst>
              <a:ext uri="{FF2B5EF4-FFF2-40B4-BE49-F238E27FC236}">
                <a16:creationId xmlns:a16="http://schemas.microsoft.com/office/drawing/2014/main" id="{D3AAA76A-E61E-5AD6-7985-A54BA84A81E5}"/>
              </a:ext>
            </a:extLst>
          </p:cNvPr>
          <p:cNvPicPr>
            <a:picLocks noChangeAspect="1"/>
          </p:cNvPicPr>
          <p:nvPr/>
        </p:nvPicPr>
        <p:blipFill>
          <a:blip r:embed="rId2"/>
          <a:stretch>
            <a:fillRect/>
          </a:stretch>
        </p:blipFill>
        <p:spPr>
          <a:xfrm>
            <a:off x="381000" y="2256519"/>
            <a:ext cx="7286625" cy="2237555"/>
          </a:xfrm>
          <a:prstGeom prst="rect">
            <a:avLst/>
          </a:prstGeom>
          <a:ln>
            <a:solidFill>
              <a:schemeClr val="accent1"/>
            </a:solidFill>
          </a:ln>
        </p:spPr>
      </p:pic>
      <p:sp>
        <p:nvSpPr>
          <p:cNvPr id="8" name="TextBox 7">
            <a:extLst>
              <a:ext uri="{FF2B5EF4-FFF2-40B4-BE49-F238E27FC236}">
                <a16:creationId xmlns:a16="http://schemas.microsoft.com/office/drawing/2014/main" id="{58E1F89C-B8C4-111F-4F2B-D9D61AF71361}"/>
              </a:ext>
            </a:extLst>
          </p:cNvPr>
          <p:cNvSpPr txBox="1"/>
          <p:nvPr/>
        </p:nvSpPr>
        <p:spPr>
          <a:xfrm>
            <a:off x="381000" y="4514231"/>
            <a:ext cx="7286625" cy="1477328"/>
          </a:xfrm>
          <a:prstGeom prst="rect">
            <a:avLst/>
          </a:prstGeom>
          <a:noFill/>
        </p:spPr>
        <p:txBody>
          <a:bodyPr wrap="square">
            <a:spAutoFit/>
          </a:bodyPr>
          <a:lstStyle/>
          <a:p>
            <a:r>
              <a:rPr lang="en-US" b="1" dirty="0"/>
              <a:t>Name</a:t>
            </a:r>
            <a:r>
              <a:rPr lang="en-US" dirty="0"/>
              <a:t>: </a:t>
            </a:r>
            <a:r>
              <a:rPr lang="en-US" dirty="0" err="1"/>
              <a:t>HAU_DBWB_CreateNew_UoM</a:t>
            </a:r>
            <a:endParaRPr lang="en-US" dirty="0"/>
          </a:p>
          <a:p>
            <a:r>
              <a:rPr lang="en-US" b="1" dirty="0"/>
              <a:t>Connection</a:t>
            </a:r>
            <a:r>
              <a:rPr lang="en-US" dirty="0"/>
              <a:t>: MSSQLSERVER_DB01</a:t>
            </a:r>
          </a:p>
          <a:p>
            <a:r>
              <a:rPr lang="en-US" b="1" dirty="0"/>
              <a:t>Type</a:t>
            </a:r>
            <a:r>
              <a:rPr lang="en-US" dirty="0"/>
              <a:t>: SQL Script</a:t>
            </a:r>
          </a:p>
          <a:p>
            <a:r>
              <a:rPr lang="en-US" b="1" dirty="0"/>
              <a:t>Command</a:t>
            </a:r>
            <a:r>
              <a:rPr lang="en-US" dirty="0"/>
              <a:t> </a:t>
            </a:r>
            <a:r>
              <a:rPr lang="en-US" b="1" dirty="0"/>
              <a:t>Text</a:t>
            </a:r>
            <a:r>
              <a:rPr lang="en-US" dirty="0"/>
              <a:t>: EXEC [XHQDBWB].[</a:t>
            </a:r>
            <a:r>
              <a:rPr lang="en-US" dirty="0" err="1"/>
              <a:t>UoM_CreateNewUoM</a:t>
            </a:r>
            <a:r>
              <a:rPr lang="en-US" dirty="0"/>
              <a:t>]</a:t>
            </a:r>
          </a:p>
          <a:p>
            <a:r>
              <a:rPr lang="en-US" dirty="0"/>
              <a:t>?</a:t>
            </a:r>
            <a:r>
              <a:rPr lang="en-US" dirty="0" err="1"/>
              <a:t>UoMName</a:t>
            </a:r>
            <a:endParaRPr lang="en-US" dirty="0"/>
          </a:p>
        </p:txBody>
      </p:sp>
      <p:sp>
        <p:nvSpPr>
          <p:cNvPr id="9" name="Rectangle 8">
            <a:extLst>
              <a:ext uri="{FF2B5EF4-FFF2-40B4-BE49-F238E27FC236}">
                <a16:creationId xmlns:a16="http://schemas.microsoft.com/office/drawing/2014/main" id="{7718D6D7-AE36-E4AD-5DFD-5ABB4772EA2E}"/>
              </a:ext>
            </a:extLst>
          </p:cNvPr>
          <p:cNvSpPr/>
          <p:nvPr/>
        </p:nvSpPr>
        <p:spPr bwMode="auto">
          <a:xfrm>
            <a:off x="312482" y="3581400"/>
            <a:ext cx="7355144" cy="228021"/>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pic>
        <p:nvPicPr>
          <p:cNvPr id="5" name="Picture 4">
            <a:extLst>
              <a:ext uri="{FF2B5EF4-FFF2-40B4-BE49-F238E27FC236}">
                <a16:creationId xmlns:a16="http://schemas.microsoft.com/office/drawing/2014/main" id="{9992ACC5-030A-111C-634D-3AB0E5749842}"/>
              </a:ext>
            </a:extLst>
          </p:cNvPr>
          <p:cNvPicPr>
            <a:picLocks noChangeAspect="1"/>
          </p:cNvPicPr>
          <p:nvPr/>
        </p:nvPicPr>
        <p:blipFill>
          <a:blip r:embed="rId3"/>
          <a:stretch>
            <a:fillRect/>
          </a:stretch>
        </p:blipFill>
        <p:spPr>
          <a:xfrm>
            <a:off x="7722555" y="2227022"/>
            <a:ext cx="4110438" cy="4021378"/>
          </a:xfrm>
          <a:prstGeom prst="rect">
            <a:avLst/>
          </a:prstGeom>
        </p:spPr>
      </p:pic>
    </p:spTree>
    <p:extLst>
      <p:ext uri="{BB962C8B-B14F-4D97-AF65-F5344CB8AC3E}">
        <p14:creationId xmlns:p14="http://schemas.microsoft.com/office/powerpoint/2010/main" val="1470184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endParaRPr lang="vi-VN" dirty="0"/>
          </a:p>
        </p:txBody>
      </p:sp>
      <p:sp>
        <p:nvSpPr>
          <p:cNvPr id="27" name="object 2">
            <a:extLst>
              <a:ext uri="{FF2B5EF4-FFF2-40B4-BE49-F238E27FC236}">
                <a16:creationId xmlns:a16="http://schemas.microsoft.com/office/drawing/2014/main" id="{9BC3EAC7-B135-54A3-844C-3D4618BD83C3}"/>
              </a:ext>
            </a:extLst>
          </p:cNvPr>
          <p:cNvSpPr txBox="1">
            <a:spLocks/>
          </p:cNvSpPr>
          <p:nvPr/>
        </p:nvSpPr>
        <p:spPr>
          <a:xfrm>
            <a:off x="114359" y="1266980"/>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dirty="0"/>
              <a:t>Thao </a:t>
            </a:r>
            <a:r>
              <a:rPr lang="en-US" dirty="0" err="1"/>
              <a:t>tác</a:t>
            </a:r>
            <a:r>
              <a:rPr lang="en-US" dirty="0"/>
              <a:t> </a:t>
            </a:r>
            <a:r>
              <a:rPr lang="en-US" dirty="0" err="1"/>
              <a:t>với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qua UI/ XHQ DBWB</a:t>
            </a:r>
            <a:endParaRPr lang="vi-VN" kern="0" dirty="0"/>
          </a:p>
        </p:txBody>
      </p:sp>
      <p:sp>
        <p:nvSpPr>
          <p:cNvPr id="13" name="object 2">
            <a:extLst>
              <a:ext uri="{FF2B5EF4-FFF2-40B4-BE49-F238E27FC236}">
                <a16:creationId xmlns:a16="http://schemas.microsoft.com/office/drawing/2014/main" id="{1E1D1B72-242A-FFD6-9289-F7F7891971C8}"/>
              </a:ext>
            </a:extLst>
          </p:cNvPr>
          <p:cNvSpPr txBox="1">
            <a:spLocks/>
          </p:cNvSpPr>
          <p:nvPr/>
        </p:nvSpPr>
        <p:spPr>
          <a:xfrm>
            <a:off x="304800" y="1747001"/>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b="0" dirty="0" err="1"/>
              <a:t>Cấu</a:t>
            </a:r>
            <a:r>
              <a:rPr lang="en-US" b="0" dirty="0"/>
              <a:t> </a:t>
            </a:r>
            <a:r>
              <a:rPr lang="en-US" b="0" dirty="0" err="1"/>
              <a:t>hình</a:t>
            </a:r>
            <a:r>
              <a:rPr lang="en-US" b="0" dirty="0"/>
              <a:t> XHQ </a:t>
            </a:r>
            <a:r>
              <a:rPr lang="en-US" b="0" dirty="0" err="1"/>
              <a:t>DataWriteback</a:t>
            </a:r>
            <a:r>
              <a:rPr lang="en-US" b="0" dirty="0"/>
              <a:t>- </a:t>
            </a:r>
            <a:r>
              <a:rPr lang="en-US" b="0" dirty="0" err="1"/>
              <a:t>Cấu</a:t>
            </a:r>
            <a:r>
              <a:rPr lang="en-US" b="0" dirty="0"/>
              <a:t> </a:t>
            </a:r>
            <a:r>
              <a:rPr lang="en-US" b="0" dirty="0" err="1"/>
              <a:t>hình</a:t>
            </a:r>
            <a:r>
              <a:rPr lang="en-US" b="0" dirty="0"/>
              <a:t> Command</a:t>
            </a:r>
            <a:endParaRPr lang="vi-VN" b="0" kern="0" dirty="0"/>
          </a:p>
        </p:txBody>
      </p:sp>
      <p:sp>
        <p:nvSpPr>
          <p:cNvPr id="15" name="Rectangle 14">
            <a:extLst>
              <a:ext uri="{FF2B5EF4-FFF2-40B4-BE49-F238E27FC236}">
                <a16:creationId xmlns:a16="http://schemas.microsoft.com/office/drawing/2014/main" id="{D9D09A74-A78C-D948-D41B-BD968964404B}"/>
              </a:ext>
            </a:extLst>
          </p:cNvPr>
          <p:cNvSpPr/>
          <p:nvPr/>
        </p:nvSpPr>
        <p:spPr bwMode="auto">
          <a:xfrm>
            <a:off x="304800" y="2133600"/>
            <a:ext cx="11506200" cy="41148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pic>
        <p:nvPicPr>
          <p:cNvPr id="4" name="Picture 3">
            <a:extLst>
              <a:ext uri="{FF2B5EF4-FFF2-40B4-BE49-F238E27FC236}">
                <a16:creationId xmlns:a16="http://schemas.microsoft.com/office/drawing/2014/main" id="{D3AAA76A-E61E-5AD6-7985-A54BA84A81E5}"/>
              </a:ext>
            </a:extLst>
          </p:cNvPr>
          <p:cNvPicPr>
            <a:picLocks noChangeAspect="1"/>
          </p:cNvPicPr>
          <p:nvPr/>
        </p:nvPicPr>
        <p:blipFill>
          <a:blip r:embed="rId2"/>
          <a:stretch>
            <a:fillRect/>
          </a:stretch>
        </p:blipFill>
        <p:spPr>
          <a:xfrm>
            <a:off x="381000" y="2256519"/>
            <a:ext cx="7286625" cy="2237555"/>
          </a:xfrm>
          <a:prstGeom prst="rect">
            <a:avLst/>
          </a:prstGeom>
          <a:ln>
            <a:solidFill>
              <a:schemeClr val="accent1"/>
            </a:solidFill>
          </a:ln>
        </p:spPr>
      </p:pic>
      <p:pic>
        <p:nvPicPr>
          <p:cNvPr id="6" name="Picture 5">
            <a:extLst>
              <a:ext uri="{FF2B5EF4-FFF2-40B4-BE49-F238E27FC236}">
                <a16:creationId xmlns:a16="http://schemas.microsoft.com/office/drawing/2014/main" id="{9886FF34-73C3-CB04-B80D-23AD30230048}"/>
              </a:ext>
            </a:extLst>
          </p:cNvPr>
          <p:cNvPicPr>
            <a:picLocks noChangeAspect="1"/>
          </p:cNvPicPr>
          <p:nvPr/>
        </p:nvPicPr>
        <p:blipFill>
          <a:blip r:embed="rId3"/>
          <a:stretch>
            <a:fillRect/>
          </a:stretch>
        </p:blipFill>
        <p:spPr>
          <a:xfrm>
            <a:off x="7743825" y="2256519"/>
            <a:ext cx="4093197" cy="3991881"/>
          </a:xfrm>
          <a:prstGeom prst="rect">
            <a:avLst/>
          </a:prstGeom>
        </p:spPr>
      </p:pic>
      <p:sp>
        <p:nvSpPr>
          <p:cNvPr id="8" name="TextBox 7">
            <a:extLst>
              <a:ext uri="{FF2B5EF4-FFF2-40B4-BE49-F238E27FC236}">
                <a16:creationId xmlns:a16="http://schemas.microsoft.com/office/drawing/2014/main" id="{58E1F89C-B8C4-111F-4F2B-D9D61AF71361}"/>
              </a:ext>
            </a:extLst>
          </p:cNvPr>
          <p:cNvSpPr txBox="1"/>
          <p:nvPr/>
        </p:nvSpPr>
        <p:spPr>
          <a:xfrm>
            <a:off x="381000" y="4514231"/>
            <a:ext cx="7286625" cy="1754326"/>
          </a:xfrm>
          <a:prstGeom prst="rect">
            <a:avLst/>
          </a:prstGeom>
          <a:noFill/>
        </p:spPr>
        <p:txBody>
          <a:bodyPr wrap="square">
            <a:spAutoFit/>
          </a:bodyPr>
          <a:lstStyle/>
          <a:p>
            <a:r>
              <a:rPr lang="en-US" b="1" dirty="0"/>
              <a:t>Name</a:t>
            </a:r>
            <a:r>
              <a:rPr lang="en-US" dirty="0"/>
              <a:t>: </a:t>
            </a:r>
            <a:r>
              <a:rPr lang="en-US" dirty="0" err="1"/>
              <a:t>HAU_DBWB_Delete_UoM</a:t>
            </a:r>
            <a:endParaRPr lang="en-US" dirty="0"/>
          </a:p>
          <a:p>
            <a:r>
              <a:rPr lang="en-US" b="1" dirty="0"/>
              <a:t>Connection</a:t>
            </a:r>
            <a:r>
              <a:rPr lang="en-US" dirty="0"/>
              <a:t>: MSSQLSERVER_DB01</a:t>
            </a:r>
          </a:p>
          <a:p>
            <a:r>
              <a:rPr lang="en-US" b="1" dirty="0"/>
              <a:t>Type</a:t>
            </a:r>
            <a:r>
              <a:rPr lang="en-US" dirty="0"/>
              <a:t>: SQL Script</a:t>
            </a:r>
          </a:p>
          <a:p>
            <a:r>
              <a:rPr lang="en-US" b="1" dirty="0"/>
              <a:t>Command</a:t>
            </a:r>
            <a:r>
              <a:rPr lang="en-US" dirty="0"/>
              <a:t> </a:t>
            </a:r>
            <a:r>
              <a:rPr lang="en-US" b="1" dirty="0"/>
              <a:t>Text</a:t>
            </a:r>
            <a:r>
              <a:rPr lang="en-US" dirty="0"/>
              <a:t>: EXEC [XHQDBWB].[</a:t>
            </a:r>
            <a:r>
              <a:rPr lang="en-US" dirty="0" err="1"/>
              <a:t>UoM_DeleteUoM</a:t>
            </a:r>
            <a:r>
              <a:rPr lang="en-US" dirty="0"/>
              <a:t>]</a:t>
            </a:r>
          </a:p>
          <a:p>
            <a:r>
              <a:rPr lang="en-US" dirty="0"/>
              <a:t>?</a:t>
            </a:r>
            <a:r>
              <a:rPr lang="en-US" dirty="0" err="1"/>
              <a:t>UoMid</a:t>
            </a:r>
            <a:endParaRPr lang="en-US" dirty="0"/>
          </a:p>
          <a:p>
            <a:endParaRPr lang="en-US" dirty="0"/>
          </a:p>
        </p:txBody>
      </p:sp>
      <p:sp>
        <p:nvSpPr>
          <p:cNvPr id="9" name="Rectangle 8">
            <a:extLst>
              <a:ext uri="{FF2B5EF4-FFF2-40B4-BE49-F238E27FC236}">
                <a16:creationId xmlns:a16="http://schemas.microsoft.com/office/drawing/2014/main" id="{7718D6D7-AE36-E4AD-5DFD-5ABB4772EA2E}"/>
              </a:ext>
            </a:extLst>
          </p:cNvPr>
          <p:cNvSpPr/>
          <p:nvPr/>
        </p:nvSpPr>
        <p:spPr bwMode="auto">
          <a:xfrm>
            <a:off x="312482" y="3810578"/>
            <a:ext cx="7355144" cy="228021"/>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Tree>
    <p:extLst>
      <p:ext uri="{BB962C8B-B14F-4D97-AF65-F5344CB8AC3E}">
        <p14:creationId xmlns:p14="http://schemas.microsoft.com/office/powerpoint/2010/main" val="508687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endParaRPr lang="vi-VN" dirty="0"/>
          </a:p>
        </p:txBody>
      </p:sp>
      <p:sp>
        <p:nvSpPr>
          <p:cNvPr id="27" name="object 2">
            <a:extLst>
              <a:ext uri="{FF2B5EF4-FFF2-40B4-BE49-F238E27FC236}">
                <a16:creationId xmlns:a16="http://schemas.microsoft.com/office/drawing/2014/main" id="{9BC3EAC7-B135-54A3-844C-3D4618BD83C3}"/>
              </a:ext>
            </a:extLst>
          </p:cNvPr>
          <p:cNvSpPr txBox="1">
            <a:spLocks/>
          </p:cNvSpPr>
          <p:nvPr/>
        </p:nvSpPr>
        <p:spPr>
          <a:xfrm>
            <a:off x="114359" y="1266980"/>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dirty="0"/>
              <a:t>Thao </a:t>
            </a:r>
            <a:r>
              <a:rPr lang="en-US" dirty="0" err="1"/>
              <a:t>tác</a:t>
            </a:r>
            <a:r>
              <a:rPr lang="en-US" dirty="0"/>
              <a:t> </a:t>
            </a:r>
            <a:r>
              <a:rPr lang="en-US" dirty="0" err="1"/>
              <a:t>với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qua UI/ XHQ DBWB</a:t>
            </a:r>
            <a:endParaRPr lang="vi-VN" kern="0" dirty="0"/>
          </a:p>
        </p:txBody>
      </p:sp>
      <p:sp>
        <p:nvSpPr>
          <p:cNvPr id="13" name="object 2">
            <a:extLst>
              <a:ext uri="{FF2B5EF4-FFF2-40B4-BE49-F238E27FC236}">
                <a16:creationId xmlns:a16="http://schemas.microsoft.com/office/drawing/2014/main" id="{1E1D1B72-242A-FFD6-9289-F7F7891971C8}"/>
              </a:ext>
            </a:extLst>
          </p:cNvPr>
          <p:cNvSpPr txBox="1">
            <a:spLocks/>
          </p:cNvSpPr>
          <p:nvPr/>
        </p:nvSpPr>
        <p:spPr>
          <a:xfrm>
            <a:off x="304800" y="1747001"/>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b="0" dirty="0" err="1"/>
              <a:t>Cấu</a:t>
            </a:r>
            <a:r>
              <a:rPr lang="en-US" b="0" dirty="0"/>
              <a:t> </a:t>
            </a:r>
            <a:r>
              <a:rPr lang="en-US" b="0" dirty="0" err="1"/>
              <a:t>hình</a:t>
            </a:r>
            <a:r>
              <a:rPr lang="en-US" b="0" dirty="0"/>
              <a:t> XHQ </a:t>
            </a:r>
            <a:r>
              <a:rPr lang="en-US" b="0" dirty="0" err="1"/>
              <a:t>DataWriteback</a:t>
            </a:r>
            <a:r>
              <a:rPr lang="en-US" b="0" dirty="0"/>
              <a:t>- </a:t>
            </a:r>
            <a:r>
              <a:rPr lang="en-US" b="0" dirty="0" err="1"/>
              <a:t>Cấu</a:t>
            </a:r>
            <a:r>
              <a:rPr lang="en-US" b="0" dirty="0"/>
              <a:t> </a:t>
            </a:r>
            <a:r>
              <a:rPr lang="en-US" b="0" dirty="0" err="1"/>
              <a:t>hình</a:t>
            </a:r>
            <a:r>
              <a:rPr lang="en-US" b="0" dirty="0"/>
              <a:t> Command</a:t>
            </a:r>
            <a:endParaRPr lang="vi-VN" b="0" kern="0" dirty="0"/>
          </a:p>
        </p:txBody>
      </p:sp>
      <p:sp>
        <p:nvSpPr>
          <p:cNvPr id="15" name="Rectangle 14">
            <a:extLst>
              <a:ext uri="{FF2B5EF4-FFF2-40B4-BE49-F238E27FC236}">
                <a16:creationId xmlns:a16="http://schemas.microsoft.com/office/drawing/2014/main" id="{D9D09A74-A78C-D948-D41B-BD968964404B}"/>
              </a:ext>
            </a:extLst>
          </p:cNvPr>
          <p:cNvSpPr/>
          <p:nvPr/>
        </p:nvSpPr>
        <p:spPr bwMode="auto">
          <a:xfrm>
            <a:off x="304800" y="2133600"/>
            <a:ext cx="11506200" cy="41148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pic>
        <p:nvPicPr>
          <p:cNvPr id="4" name="Picture 3">
            <a:extLst>
              <a:ext uri="{FF2B5EF4-FFF2-40B4-BE49-F238E27FC236}">
                <a16:creationId xmlns:a16="http://schemas.microsoft.com/office/drawing/2014/main" id="{D3AAA76A-E61E-5AD6-7985-A54BA84A81E5}"/>
              </a:ext>
            </a:extLst>
          </p:cNvPr>
          <p:cNvPicPr>
            <a:picLocks noChangeAspect="1"/>
          </p:cNvPicPr>
          <p:nvPr/>
        </p:nvPicPr>
        <p:blipFill>
          <a:blip r:embed="rId2"/>
          <a:stretch>
            <a:fillRect/>
          </a:stretch>
        </p:blipFill>
        <p:spPr>
          <a:xfrm>
            <a:off x="381000" y="2256519"/>
            <a:ext cx="7286625" cy="2237555"/>
          </a:xfrm>
          <a:prstGeom prst="rect">
            <a:avLst/>
          </a:prstGeom>
          <a:ln>
            <a:solidFill>
              <a:schemeClr val="accent1"/>
            </a:solidFill>
          </a:ln>
        </p:spPr>
      </p:pic>
      <p:sp>
        <p:nvSpPr>
          <p:cNvPr id="8" name="TextBox 7">
            <a:extLst>
              <a:ext uri="{FF2B5EF4-FFF2-40B4-BE49-F238E27FC236}">
                <a16:creationId xmlns:a16="http://schemas.microsoft.com/office/drawing/2014/main" id="{58E1F89C-B8C4-111F-4F2B-D9D61AF71361}"/>
              </a:ext>
            </a:extLst>
          </p:cNvPr>
          <p:cNvSpPr txBox="1"/>
          <p:nvPr/>
        </p:nvSpPr>
        <p:spPr>
          <a:xfrm>
            <a:off x="381000" y="4514231"/>
            <a:ext cx="7286625" cy="1754326"/>
          </a:xfrm>
          <a:prstGeom prst="rect">
            <a:avLst/>
          </a:prstGeom>
          <a:noFill/>
        </p:spPr>
        <p:txBody>
          <a:bodyPr wrap="square">
            <a:spAutoFit/>
          </a:bodyPr>
          <a:lstStyle/>
          <a:p>
            <a:r>
              <a:rPr lang="en-US" b="1" dirty="0"/>
              <a:t>Name</a:t>
            </a:r>
            <a:r>
              <a:rPr lang="en-US" dirty="0"/>
              <a:t>: </a:t>
            </a:r>
            <a:r>
              <a:rPr lang="en-US" dirty="0" err="1"/>
              <a:t>HAU_DBWB_Edit_UoM</a:t>
            </a:r>
            <a:endParaRPr lang="en-US" dirty="0"/>
          </a:p>
          <a:p>
            <a:r>
              <a:rPr lang="en-US" b="1" dirty="0"/>
              <a:t>Connection</a:t>
            </a:r>
            <a:r>
              <a:rPr lang="en-US" dirty="0"/>
              <a:t>: MSSQLSERVER_DB01</a:t>
            </a:r>
          </a:p>
          <a:p>
            <a:r>
              <a:rPr lang="en-US" b="1" dirty="0"/>
              <a:t>Type</a:t>
            </a:r>
            <a:r>
              <a:rPr lang="en-US" dirty="0"/>
              <a:t>: SQL Script</a:t>
            </a:r>
          </a:p>
          <a:p>
            <a:r>
              <a:rPr lang="en-US" b="1" dirty="0"/>
              <a:t>Command</a:t>
            </a:r>
            <a:r>
              <a:rPr lang="en-US" dirty="0"/>
              <a:t> </a:t>
            </a:r>
            <a:r>
              <a:rPr lang="en-US" b="1" dirty="0"/>
              <a:t>Text</a:t>
            </a:r>
            <a:r>
              <a:rPr lang="en-US" dirty="0"/>
              <a:t>: EXEC [XHQDBWB].[</a:t>
            </a:r>
            <a:r>
              <a:rPr lang="en-US" dirty="0" err="1"/>
              <a:t>UoM_EditUoM</a:t>
            </a:r>
            <a:r>
              <a:rPr lang="en-US" dirty="0"/>
              <a:t>]</a:t>
            </a:r>
          </a:p>
          <a:p>
            <a:r>
              <a:rPr lang="en-US" dirty="0"/>
              <a:t>?</a:t>
            </a:r>
            <a:r>
              <a:rPr lang="en-US" dirty="0" err="1"/>
              <a:t>UoMName</a:t>
            </a:r>
            <a:r>
              <a:rPr lang="en-US" dirty="0"/>
              <a:t>,</a:t>
            </a:r>
          </a:p>
          <a:p>
            <a:r>
              <a:rPr lang="en-US" dirty="0"/>
              <a:t>?</a:t>
            </a:r>
            <a:r>
              <a:rPr lang="en-US" dirty="0" err="1"/>
              <a:t>UoMID</a:t>
            </a:r>
            <a:endParaRPr lang="en-US" dirty="0"/>
          </a:p>
        </p:txBody>
      </p:sp>
      <p:sp>
        <p:nvSpPr>
          <p:cNvPr id="9" name="Rectangle 8">
            <a:extLst>
              <a:ext uri="{FF2B5EF4-FFF2-40B4-BE49-F238E27FC236}">
                <a16:creationId xmlns:a16="http://schemas.microsoft.com/office/drawing/2014/main" id="{7718D6D7-AE36-E4AD-5DFD-5ABB4772EA2E}"/>
              </a:ext>
            </a:extLst>
          </p:cNvPr>
          <p:cNvSpPr/>
          <p:nvPr/>
        </p:nvSpPr>
        <p:spPr bwMode="auto">
          <a:xfrm>
            <a:off x="339520" y="4039179"/>
            <a:ext cx="7355144" cy="228021"/>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pic>
        <p:nvPicPr>
          <p:cNvPr id="5" name="Picture 4">
            <a:extLst>
              <a:ext uri="{FF2B5EF4-FFF2-40B4-BE49-F238E27FC236}">
                <a16:creationId xmlns:a16="http://schemas.microsoft.com/office/drawing/2014/main" id="{5EDD0791-4668-E08A-3844-7271B10EF7B4}"/>
              </a:ext>
            </a:extLst>
          </p:cNvPr>
          <p:cNvPicPr>
            <a:picLocks noChangeAspect="1"/>
          </p:cNvPicPr>
          <p:nvPr/>
        </p:nvPicPr>
        <p:blipFill>
          <a:blip r:embed="rId3"/>
          <a:stretch>
            <a:fillRect/>
          </a:stretch>
        </p:blipFill>
        <p:spPr>
          <a:xfrm>
            <a:off x="7736144" y="2227022"/>
            <a:ext cx="4074856" cy="3993086"/>
          </a:xfrm>
          <a:prstGeom prst="rect">
            <a:avLst/>
          </a:prstGeom>
        </p:spPr>
      </p:pic>
    </p:spTree>
    <p:extLst>
      <p:ext uri="{BB962C8B-B14F-4D97-AF65-F5344CB8AC3E}">
        <p14:creationId xmlns:p14="http://schemas.microsoft.com/office/powerpoint/2010/main" val="231021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a:t>
            </a:r>
            <a:endParaRPr lang="vi-VN" dirty="0"/>
          </a:p>
        </p:txBody>
      </p:sp>
      <p:sp>
        <p:nvSpPr>
          <p:cNvPr id="27" name="object 2">
            <a:extLst>
              <a:ext uri="{FF2B5EF4-FFF2-40B4-BE49-F238E27FC236}">
                <a16:creationId xmlns:a16="http://schemas.microsoft.com/office/drawing/2014/main" id="{9BC3EAC7-B135-54A3-844C-3D4618BD83C3}"/>
              </a:ext>
            </a:extLst>
          </p:cNvPr>
          <p:cNvSpPr txBox="1">
            <a:spLocks/>
          </p:cNvSpPr>
          <p:nvPr/>
        </p:nvSpPr>
        <p:spPr>
          <a:xfrm>
            <a:off x="114359" y="1266980"/>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dirty="0"/>
              <a:t>Thao </a:t>
            </a:r>
            <a:r>
              <a:rPr lang="en-US" dirty="0" err="1"/>
              <a:t>tác</a:t>
            </a:r>
            <a:r>
              <a:rPr lang="en-US" dirty="0"/>
              <a:t> </a:t>
            </a:r>
            <a:r>
              <a:rPr lang="en-US" dirty="0" err="1"/>
              <a:t>với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qua UI/ XHQ DBWB</a:t>
            </a:r>
            <a:endParaRPr lang="vi-VN" kern="0" dirty="0"/>
          </a:p>
        </p:txBody>
      </p:sp>
      <p:sp>
        <p:nvSpPr>
          <p:cNvPr id="13" name="object 2">
            <a:extLst>
              <a:ext uri="{FF2B5EF4-FFF2-40B4-BE49-F238E27FC236}">
                <a16:creationId xmlns:a16="http://schemas.microsoft.com/office/drawing/2014/main" id="{1E1D1B72-242A-FFD6-9289-F7F7891971C8}"/>
              </a:ext>
            </a:extLst>
          </p:cNvPr>
          <p:cNvSpPr txBox="1">
            <a:spLocks/>
          </p:cNvSpPr>
          <p:nvPr/>
        </p:nvSpPr>
        <p:spPr>
          <a:xfrm>
            <a:off x="304800" y="1747001"/>
            <a:ext cx="9341710" cy="336631"/>
          </a:xfrm>
          <a:prstGeom prst="rect">
            <a:avLst/>
          </a:prstGeom>
        </p:spPr>
        <p:txBody>
          <a:bodyPr vert="horz" wrap="square" lIns="0" tIns="13335" rIns="0" bIns="0" rtlCol="0" anchor="ctr">
            <a:spAutoFit/>
          </a:bodyPr>
          <a:lstStyle>
            <a:lvl1pPr algn="l" rtl="0" eaLnBrk="0" fontAlgn="base" hangingPunct="0">
              <a:spcBef>
                <a:spcPct val="0"/>
              </a:spcBef>
              <a:spcAft>
                <a:spcPct val="0"/>
              </a:spcAft>
              <a:defRPr sz="2100" b="1">
                <a:solidFill>
                  <a:srgbClr val="002060"/>
                </a:solidFill>
                <a:latin typeface="+mn-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a:lstStyle>
          <a:p>
            <a:r>
              <a:rPr lang="en-US" b="0" dirty="0" err="1"/>
              <a:t>Cấu</a:t>
            </a:r>
            <a:r>
              <a:rPr lang="en-US" b="0" dirty="0"/>
              <a:t> </a:t>
            </a:r>
            <a:r>
              <a:rPr lang="en-US" b="0" dirty="0" err="1"/>
              <a:t>hình</a:t>
            </a:r>
            <a:r>
              <a:rPr lang="en-US" b="0" dirty="0"/>
              <a:t> XHQ </a:t>
            </a:r>
            <a:r>
              <a:rPr lang="en-US" b="0" dirty="0" err="1"/>
              <a:t>DataWriteback</a:t>
            </a:r>
            <a:r>
              <a:rPr lang="en-US" b="0" dirty="0"/>
              <a:t>- </a:t>
            </a:r>
            <a:r>
              <a:rPr lang="en-US" b="0" dirty="0" err="1"/>
              <a:t>Cấu</a:t>
            </a:r>
            <a:r>
              <a:rPr lang="en-US" b="0" dirty="0"/>
              <a:t> </a:t>
            </a:r>
            <a:r>
              <a:rPr lang="en-US" b="0" dirty="0" err="1"/>
              <a:t>hình</a:t>
            </a:r>
            <a:r>
              <a:rPr lang="en-US" b="0" dirty="0"/>
              <a:t> Security</a:t>
            </a:r>
            <a:endParaRPr lang="vi-VN" b="0" kern="0" dirty="0"/>
          </a:p>
        </p:txBody>
      </p:sp>
      <p:sp>
        <p:nvSpPr>
          <p:cNvPr id="15" name="Rectangle 14">
            <a:extLst>
              <a:ext uri="{FF2B5EF4-FFF2-40B4-BE49-F238E27FC236}">
                <a16:creationId xmlns:a16="http://schemas.microsoft.com/office/drawing/2014/main" id="{D9D09A74-A78C-D948-D41B-BD968964404B}"/>
              </a:ext>
            </a:extLst>
          </p:cNvPr>
          <p:cNvSpPr/>
          <p:nvPr/>
        </p:nvSpPr>
        <p:spPr bwMode="auto">
          <a:xfrm>
            <a:off x="304800" y="2133600"/>
            <a:ext cx="11506200" cy="41148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pic>
        <p:nvPicPr>
          <p:cNvPr id="6" name="Picture 5">
            <a:extLst>
              <a:ext uri="{FF2B5EF4-FFF2-40B4-BE49-F238E27FC236}">
                <a16:creationId xmlns:a16="http://schemas.microsoft.com/office/drawing/2014/main" id="{8B05E60A-E817-6C72-49D2-ED8D562A5F04}"/>
              </a:ext>
            </a:extLst>
          </p:cNvPr>
          <p:cNvPicPr>
            <a:picLocks noChangeAspect="1"/>
          </p:cNvPicPr>
          <p:nvPr/>
        </p:nvPicPr>
        <p:blipFill>
          <a:blip r:embed="rId2"/>
          <a:stretch>
            <a:fillRect/>
          </a:stretch>
        </p:blipFill>
        <p:spPr>
          <a:xfrm>
            <a:off x="445524" y="2264489"/>
            <a:ext cx="7353300" cy="1314450"/>
          </a:xfrm>
          <a:prstGeom prst="rect">
            <a:avLst/>
          </a:prstGeom>
          <a:ln>
            <a:solidFill>
              <a:schemeClr val="accent1"/>
            </a:solidFill>
          </a:ln>
        </p:spPr>
      </p:pic>
      <p:pic>
        <p:nvPicPr>
          <p:cNvPr id="9" name="Picture 8">
            <a:extLst>
              <a:ext uri="{FF2B5EF4-FFF2-40B4-BE49-F238E27FC236}">
                <a16:creationId xmlns:a16="http://schemas.microsoft.com/office/drawing/2014/main" id="{0E42E7B0-9505-AD93-3D5E-72FC38E297F3}"/>
              </a:ext>
            </a:extLst>
          </p:cNvPr>
          <p:cNvPicPr>
            <a:picLocks noChangeAspect="1"/>
          </p:cNvPicPr>
          <p:nvPr/>
        </p:nvPicPr>
        <p:blipFill>
          <a:blip r:embed="rId3"/>
          <a:stretch>
            <a:fillRect/>
          </a:stretch>
        </p:blipFill>
        <p:spPr>
          <a:xfrm>
            <a:off x="3962400" y="2648714"/>
            <a:ext cx="5168742" cy="3084572"/>
          </a:xfrm>
          <a:prstGeom prst="rect">
            <a:avLst/>
          </a:prstGeom>
        </p:spPr>
      </p:pic>
      <p:sp>
        <p:nvSpPr>
          <p:cNvPr id="3" name="Rectangle 2">
            <a:extLst>
              <a:ext uri="{FF2B5EF4-FFF2-40B4-BE49-F238E27FC236}">
                <a16:creationId xmlns:a16="http://schemas.microsoft.com/office/drawing/2014/main" id="{C3ACD268-B5FC-08EC-9E97-F918AF091875}"/>
              </a:ext>
            </a:extLst>
          </p:cNvPr>
          <p:cNvSpPr/>
          <p:nvPr/>
        </p:nvSpPr>
        <p:spPr bwMode="auto">
          <a:xfrm>
            <a:off x="2895600" y="2264489"/>
            <a:ext cx="762000" cy="289158"/>
          </a:xfrm>
          <a:prstGeom prst="rect">
            <a:avLst/>
          </a:prstGeom>
          <a:noFill/>
          <a:ln w="6985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5" name="Rectangle 4">
            <a:extLst>
              <a:ext uri="{FF2B5EF4-FFF2-40B4-BE49-F238E27FC236}">
                <a16:creationId xmlns:a16="http://schemas.microsoft.com/office/drawing/2014/main" id="{19DDA648-5C2E-AA55-90FB-D7F20E5441AA}"/>
              </a:ext>
            </a:extLst>
          </p:cNvPr>
          <p:cNvSpPr/>
          <p:nvPr/>
        </p:nvSpPr>
        <p:spPr bwMode="auto">
          <a:xfrm>
            <a:off x="4343400" y="3509312"/>
            <a:ext cx="4267200" cy="200516"/>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8" name="Rectangle 7">
            <a:extLst>
              <a:ext uri="{FF2B5EF4-FFF2-40B4-BE49-F238E27FC236}">
                <a16:creationId xmlns:a16="http://schemas.microsoft.com/office/drawing/2014/main" id="{611678F2-207E-5EEC-53F5-F289D7AFCC12}"/>
              </a:ext>
            </a:extLst>
          </p:cNvPr>
          <p:cNvSpPr/>
          <p:nvPr/>
        </p:nvSpPr>
        <p:spPr bwMode="auto">
          <a:xfrm>
            <a:off x="4343400" y="4490410"/>
            <a:ext cx="4267200" cy="1242876"/>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Tree>
    <p:extLst>
      <p:ext uri="{BB962C8B-B14F-4D97-AF65-F5344CB8AC3E}">
        <p14:creationId xmlns:p14="http://schemas.microsoft.com/office/powerpoint/2010/main" val="822967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 SAU ĐÀO TẠO</a:t>
            </a:r>
            <a:endParaRPr lang="vi-VN" dirty="0"/>
          </a:p>
        </p:txBody>
      </p:sp>
      <p:sp>
        <p:nvSpPr>
          <p:cNvPr id="3" name="Rectangle 2">
            <a:extLst>
              <a:ext uri="{FF2B5EF4-FFF2-40B4-BE49-F238E27FC236}">
                <a16:creationId xmlns:a16="http://schemas.microsoft.com/office/drawing/2014/main" id="{8B7ED31D-24AB-9C7C-4FAF-2B790D744F09}"/>
              </a:ext>
            </a:extLst>
          </p:cNvPr>
          <p:cNvSpPr/>
          <p:nvPr/>
        </p:nvSpPr>
        <p:spPr bwMode="auto">
          <a:xfrm>
            <a:off x="294969" y="2942781"/>
            <a:ext cx="1503303"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4" name="Rectangle 3">
            <a:extLst>
              <a:ext uri="{FF2B5EF4-FFF2-40B4-BE49-F238E27FC236}">
                <a16:creationId xmlns:a16="http://schemas.microsoft.com/office/drawing/2014/main" id="{E99D1693-EBD2-1600-2379-851AE8565502}"/>
              </a:ext>
            </a:extLst>
          </p:cNvPr>
          <p:cNvSpPr/>
          <p:nvPr/>
        </p:nvSpPr>
        <p:spPr bwMode="auto">
          <a:xfrm>
            <a:off x="2733368" y="2942781"/>
            <a:ext cx="2057399"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5" name="Rectangle 4">
            <a:extLst>
              <a:ext uri="{FF2B5EF4-FFF2-40B4-BE49-F238E27FC236}">
                <a16:creationId xmlns:a16="http://schemas.microsoft.com/office/drawing/2014/main" id="{D1572C76-3092-B12F-5028-C836AB66A065}"/>
              </a:ext>
            </a:extLst>
          </p:cNvPr>
          <p:cNvSpPr/>
          <p:nvPr/>
        </p:nvSpPr>
        <p:spPr bwMode="auto">
          <a:xfrm>
            <a:off x="5476569" y="2942781"/>
            <a:ext cx="2514600"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6" name="Rectangle 5">
            <a:extLst>
              <a:ext uri="{FF2B5EF4-FFF2-40B4-BE49-F238E27FC236}">
                <a16:creationId xmlns:a16="http://schemas.microsoft.com/office/drawing/2014/main" id="{924964F8-D5B1-3802-FE2A-697095668FDB}"/>
              </a:ext>
            </a:extLst>
          </p:cNvPr>
          <p:cNvSpPr/>
          <p:nvPr/>
        </p:nvSpPr>
        <p:spPr bwMode="auto">
          <a:xfrm>
            <a:off x="9210368" y="2942781"/>
            <a:ext cx="2514600" cy="2286000"/>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7" name="Rectangle 6">
            <a:extLst>
              <a:ext uri="{FF2B5EF4-FFF2-40B4-BE49-F238E27FC236}">
                <a16:creationId xmlns:a16="http://schemas.microsoft.com/office/drawing/2014/main" id="{F797AC66-EE07-64D3-2157-59FCB70390F7}"/>
              </a:ext>
            </a:extLst>
          </p:cNvPr>
          <p:cNvSpPr/>
          <p:nvPr/>
        </p:nvSpPr>
        <p:spPr bwMode="auto">
          <a:xfrm>
            <a:off x="294969" y="2581439"/>
            <a:ext cx="1469520"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Thông</a:t>
            </a:r>
            <a:r>
              <a:rPr lang="en-US" sz="1399" b="1" i="1" dirty="0">
                <a:latin typeface="Times New Roman" pitchFamily="18" charset="0"/>
              </a:rPr>
              <a:t> tin</a:t>
            </a:r>
          </a:p>
        </p:txBody>
      </p:sp>
      <p:sp>
        <p:nvSpPr>
          <p:cNvPr id="8" name="Rectangle 7">
            <a:extLst>
              <a:ext uri="{FF2B5EF4-FFF2-40B4-BE49-F238E27FC236}">
                <a16:creationId xmlns:a16="http://schemas.microsoft.com/office/drawing/2014/main" id="{E813F354-CA88-F450-781B-0CB4FF9EDD46}"/>
              </a:ext>
            </a:extLst>
          </p:cNvPr>
          <p:cNvSpPr/>
          <p:nvPr/>
        </p:nvSpPr>
        <p:spPr bwMode="auto">
          <a:xfrm>
            <a:off x="2733368" y="2601966"/>
            <a:ext cx="2057399"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Mô</a:t>
            </a:r>
            <a:r>
              <a:rPr lang="en-US" sz="1399" b="1" i="1" dirty="0">
                <a:latin typeface="Times New Roman" pitchFamily="18" charset="0"/>
              </a:rPr>
              <a:t> </a:t>
            </a:r>
            <a:r>
              <a:rPr lang="en-US" sz="1399" b="1" i="1" dirty="0" err="1">
                <a:latin typeface="Times New Roman" pitchFamily="18" charset="0"/>
              </a:rPr>
              <a:t>hình</a:t>
            </a:r>
            <a:r>
              <a:rPr lang="en-US" sz="1399" b="1" i="1" dirty="0">
                <a:latin typeface="Times New Roman" pitchFamily="18" charset="0"/>
              </a:rPr>
              <a:t> </a:t>
            </a:r>
            <a:r>
              <a:rPr lang="en-US" sz="1399" b="1" i="1" dirty="0" err="1">
                <a:latin typeface="Times New Roman" pitchFamily="18" charset="0"/>
              </a:rPr>
              <a:t>hóa</a:t>
            </a:r>
            <a:endParaRPr lang="en-US" sz="1399" b="1" i="1" dirty="0">
              <a:latin typeface="Times New Roman" pitchFamily="18" charset="0"/>
            </a:endParaRPr>
          </a:p>
        </p:txBody>
      </p:sp>
      <p:sp>
        <p:nvSpPr>
          <p:cNvPr id="9" name="Rectangle 8">
            <a:extLst>
              <a:ext uri="{FF2B5EF4-FFF2-40B4-BE49-F238E27FC236}">
                <a16:creationId xmlns:a16="http://schemas.microsoft.com/office/drawing/2014/main" id="{99755976-8B87-5E23-3393-8A72F3304CD7}"/>
              </a:ext>
            </a:extLst>
          </p:cNvPr>
          <p:cNvSpPr/>
          <p:nvPr/>
        </p:nvSpPr>
        <p:spPr bwMode="auto">
          <a:xfrm>
            <a:off x="5472661" y="2598481"/>
            <a:ext cx="2514601"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Xây</a:t>
            </a:r>
            <a:r>
              <a:rPr lang="en-US" sz="1399" b="1" i="1" dirty="0">
                <a:latin typeface="Times New Roman" pitchFamily="18" charset="0"/>
              </a:rPr>
              <a:t> </a:t>
            </a:r>
            <a:r>
              <a:rPr lang="en-US" sz="1399" b="1" i="1" dirty="0" err="1">
                <a:latin typeface="Times New Roman" pitchFamily="18" charset="0"/>
              </a:rPr>
              <a:t>dựng</a:t>
            </a:r>
            <a:r>
              <a:rPr lang="en-US" sz="1399" b="1" i="1" dirty="0">
                <a:latin typeface="Times New Roman" pitchFamily="18" charset="0"/>
              </a:rPr>
              <a:t> </a:t>
            </a:r>
            <a:r>
              <a:rPr lang="en-US" sz="1399" b="1" i="1" dirty="0" err="1">
                <a:latin typeface="Times New Roman" pitchFamily="18" charset="0"/>
              </a:rPr>
              <a:t>cơ</a:t>
            </a:r>
            <a:r>
              <a:rPr lang="en-US" sz="1399" b="1" i="1" dirty="0">
                <a:latin typeface="Times New Roman" pitchFamily="18" charset="0"/>
              </a:rPr>
              <a:t> </a:t>
            </a:r>
            <a:r>
              <a:rPr lang="en-US" sz="1399" b="1" i="1" dirty="0" err="1">
                <a:latin typeface="Times New Roman" pitchFamily="18" charset="0"/>
              </a:rPr>
              <a:t>sở</a:t>
            </a:r>
            <a:r>
              <a:rPr lang="en-US" sz="1399" b="1" i="1" dirty="0">
                <a:latin typeface="Times New Roman" pitchFamily="18" charset="0"/>
              </a:rPr>
              <a:t> </a:t>
            </a:r>
            <a:r>
              <a:rPr lang="en-US" sz="1399" b="1" i="1" dirty="0" err="1">
                <a:latin typeface="Times New Roman" pitchFamily="18" charset="0"/>
              </a:rPr>
              <a:t>dữ</a:t>
            </a:r>
            <a:r>
              <a:rPr lang="en-US" sz="1399" b="1" i="1" dirty="0">
                <a:latin typeface="Times New Roman" pitchFamily="18" charset="0"/>
              </a:rPr>
              <a:t> </a:t>
            </a:r>
            <a:r>
              <a:rPr lang="en-US" sz="1399" b="1" i="1" dirty="0" err="1">
                <a:latin typeface="Times New Roman" pitchFamily="18" charset="0"/>
              </a:rPr>
              <a:t>liệu</a:t>
            </a:r>
            <a:endParaRPr lang="en-US" sz="1399" b="1" i="1" dirty="0">
              <a:latin typeface="Times New Roman" pitchFamily="18" charset="0"/>
            </a:endParaRPr>
          </a:p>
        </p:txBody>
      </p:sp>
      <p:sp>
        <p:nvSpPr>
          <p:cNvPr id="10" name="Rectangle 9">
            <a:extLst>
              <a:ext uri="{FF2B5EF4-FFF2-40B4-BE49-F238E27FC236}">
                <a16:creationId xmlns:a16="http://schemas.microsoft.com/office/drawing/2014/main" id="{87C58141-5B65-DACB-5EE6-075B2C1EDFAE}"/>
              </a:ext>
            </a:extLst>
          </p:cNvPr>
          <p:cNvSpPr/>
          <p:nvPr/>
        </p:nvSpPr>
        <p:spPr bwMode="auto">
          <a:xfrm>
            <a:off x="9210368" y="2598481"/>
            <a:ext cx="2514601" cy="307600"/>
          </a:xfrm>
          <a:prstGeom prst="rect">
            <a:avLst/>
          </a:prstGeom>
          <a:solidFill>
            <a:schemeClr val="bg1"/>
          </a:solid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i="1" dirty="0" err="1">
                <a:latin typeface="Times New Roman" pitchFamily="18" charset="0"/>
              </a:rPr>
              <a:t>Trực</a:t>
            </a:r>
            <a:r>
              <a:rPr lang="en-US" sz="1399" b="1" i="1" dirty="0">
                <a:latin typeface="Times New Roman" pitchFamily="18" charset="0"/>
              </a:rPr>
              <a:t> </a:t>
            </a:r>
            <a:r>
              <a:rPr lang="en-US" sz="1399" b="1" i="1" dirty="0" err="1">
                <a:latin typeface="Times New Roman" pitchFamily="18" charset="0"/>
              </a:rPr>
              <a:t>quan</a:t>
            </a:r>
            <a:r>
              <a:rPr lang="en-US" sz="1399" b="1" i="1" dirty="0">
                <a:latin typeface="Times New Roman" pitchFamily="18" charset="0"/>
              </a:rPr>
              <a:t> </a:t>
            </a:r>
            <a:r>
              <a:rPr lang="en-US" sz="1399" b="1" i="1" dirty="0" err="1">
                <a:latin typeface="Times New Roman" pitchFamily="18" charset="0"/>
              </a:rPr>
              <a:t>hóa</a:t>
            </a:r>
            <a:r>
              <a:rPr lang="en-US" sz="1399" b="1" i="1" dirty="0">
                <a:latin typeface="Times New Roman" pitchFamily="18" charset="0"/>
              </a:rPr>
              <a:t> </a:t>
            </a:r>
            <a:r>
              <a:rPr lang="en-US" sz="1399" b="1" i="1" dirty="0" err="1">
                <a:latin typeface="Times New Roman" pitchFamily="18" charset="0"/>
              </a:rPr>
              <a:t>thông</a:t>
            </a:r>
            <a:r>
              <a:rPr lang="en-US" sz="1399" b="1" i="1" dirty="0">
                <a:latin typeface="Times New Roman" pitchFamily="18" charset="0"/>
              </a:rPr>
              <a:t> tin</a:t>
            </a:r>
          </a:p>
        </p:txBody>
      </p:sp>
      <p:sp>
        <p:nvSpPr>
          <p:cNvPr id="11" name="Arrow: Right 10">
            <a:extLst>
              <a:ext uri="{FF2B5EF4-FFF2-40B4-BE49-F238E27FC236}">
                <a16:creationId xmlns:a16="http://schemas.microsoft.com/office/drawing/2014/main" id="{5378E19D-391F-215D-47C1-A7EE773705BB}"/>
              </a:ext>
            </a:extLst>
          </p:cNvPr>
          <p:cNvSpPr/>
          <p:nvPr/>
        </p:nvSpPr>
        <p:spPr bwMode="auto">
          <a:xfrm>
            <a:off x="1866177" y="3665281"/>
            <a:ext cx="790991" cy="452448"/>
          </a:xfrm>
          <a:prstGeom prst="rightArrow">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12" name="Arrow: Right 11">
            <a:extLst>
              <a:ext uri="{FF2B5EF4-FFF2-40B4-BE49-F238E27FC236}">
                <a16:creationId xmlns:a16="http://schemas.microsoft.com/office/drawing/2014/main" id="{077936BE-188F-1A14-6305-32EEFDFA4807}"/>
              </a:ext>
            </a:extLst>
          </p:cNvPr>
          <p:cNvSpPr/>
          <p:nvPr/>
        </p:nvSpPr>
        <p:spPr bwMode="auto">
          <a:xfrm>
            <a:off x="4911416" y="3665281"/>
            <a:ext cx="469903" cy="452448"/>
          </a:xfrm>
          <a:prstGeom prst="rightArrow">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13" name="Arrow: Right 12">
            <a:extLst>
              <a:ext uri="{FF2B5EF4-FFF2-40B4-BE49-F238E27FC236}">
                <a16:creationId xmlns:a16="http://schemas.microsoft.com/office/drawing/2014/main" id="{E538C87B-57E3-9A10-BD75-6CE296DEA8A0}"/>
              </a:ext>
            </a:extLst>
          </p:cNvPr>
          <p:cNvSpPr/>
          <p:nvPr/>
        </p:nvSpPr>
        <p:spPr bwMode="auto">
          <a:xfrm>
            <a:off x="8181668" y="3635710"/>
            <a:ext cx="838200" cy="452448"/>
          </a:xfrm>
          <a:prstGeom prst="rightArrow">
            <a:avLst/>
          </a:prstGeom>
          <a:solidFill>
            <a:schemeClr val="accent1">
              <a:lumMod val="75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14" name="TextBox 13">
            <a:extLst>
              <a:ext uri="{FF2B5EF4-FFF2-40B4-BE49-F238E27FC236}">
                <a16:creationId xmlns:a16="http://schemas.microsoft.com/office/drawing/2014/main" id="{61FABBDE-D643-53B4-A4A6-CCC1E7E2FB86}"/>
              </a:ext>
            </a:extLst>
          </p:cNvPr>
          <p:cNvSpPr txBox="1"/>
          <p:nvPr/>
        </p:nvSpPr>
        <p:spPr>
          <a:xfrm>
            <a:off x="6348962" y="4963686"/>
            <a:ext cx="761998" cy="261610"/>
          </a:xfrm>
          <a:prstGeom prst="rect">
            <a:avLst/>
          </a:prstGeom>
          <a:noFill/>
        </p:spPr>
        <p:txBody>
          <a:bodyPr wrap="square">
            <a:spAutoFit/>
          </a:bodyPr>
          <a:lstStyle/>
          <a:p>
            <a:r>
              <a:rPr lang="en-US" sz="1050" dirty="0"/>
              <a:t>TEST 06</a:t>
            </a:r>
          </a:p>
        </p:txBody>
      </p:sp>
      <p:sp>
        <p:nvSpPr>
          <p:cNvPr id="16" name="TextBox 15">
            <a:extLst>
              <a:ext uri="{FF2B5EF4-FFF2-40B4-BE49-F238E27FC236}">
                <a16:creationId xmlns:a16="http://schemas.microsoft.com/office/drawing/2014/main" id="{AB2BD8E5-546C-95A7-5A2C-462759C8BE17}"/>
              </a:ext>
            </a:extLst>
          </p:cNvPr>
          <p:cNvSpPr txBox="1"/>
          <p:nvPr/>
        </p:nvSpPr>
        <p:spPr>
          <a:xfrm>
            <a:off x="9134169" y="5228141"/>
            <a:ext cx="761998" cy="261610"/>
          </a:xfrm>
          <a:prstGeom prst="rect">
            <a:avLst/>
          </a:prstGeom>
          <a:noFill/>
        </p:spPr>
        <p:txBody>
          <a:bodyPr wrap="square">
            <a:spAutoFit/>
          </a:bodyPr>
          <a:lstStyle/>
          <a:p>
            <a:r>
              <a:rPr lang="en-US" sz="1050" dirty="0"/>
              <a:t>TEST 02</a:t>
            </a:r>
          </a:p>
        </p:txBody>
      </p:sp>
      <p:sp>
        <p:nvSpPr>
          <p:cNvPr id="17" name="TextBox 16">
            <a:extLst>
              <a:ext uri="{FF2B5EF4-FFF2-40B4-BE49-F238E27FC236}">
                <a16:creationId xmlns:a16="http://schemas.microsoft.com/office/drawing/2014/main" id="{80560C48-A721-92EC-3F19-E60B0FB471D7}"/>
              </a:ext>
            </a:extLst>
          </p:cNvPr>
          <p:cNvSpPr txBox="1"/>
          <p:nvPr/>
        </p:nvSpPr>
        <p:spPr>
          <a:xfrm>
            <a:off x="10181916" y="5228141"/>
            <a:ext cx="761998" cy="261610"/>
          </a:xfrm>
          <a:prstGeom prst="rect">
            <a:avLst/>
          </a:prstGeom>
          <a:noFill/>
        </p:spPr>
        <p:txBody>
          <a:bodyPr wrap="square">
            <a:spAutoFit/>
          </a:bodyPr>
          <a:lstStyle/>
          <a:p>
            <a:r>
              <a:rPr lang="en-US" sz="1050" dirty="0"/>
              <a:t>TEST 03</a:t>
            </a:r>
          </a:p>
        </p:txBody>
      </p:sp>
      <p:sp>
        <p:nvSpPr>
          <p:cNvPr id="18" name="TextBox 17">
            <a:extLst>
              <a:ext uri="{FF2B5EF4-FFF2-40B4-BE49-F238E27FC236}">
                <a16:creationId xmlns:a16="http://schemas.microsoft.com/office/drawing/2014/main" id="{3A9795BA-1211-A94B-4005-E7AD3F2EAB47}"/>
              </a:ext>
            </a:extLst>
          </p:cNvPr>
          <p:cNvSpPr txBox="1"/>
          <p:nvPr/>
        </p:nvSpPr>
        <p:spPr>
          <a:xfrm>
            <a:off x="11039164" y="5228141"/>
            <a:ext cx="761998" cy="261610"/>
          </a:xfrm>
          <a:prstGeom prst="rect">
            <a:avLst/>
          </a:prstGeom>
          <a:noFill/>
        </p:spPr>
        <p:txBody>
          <a:bodyPr wrap="square">
            <a:spAutoFit/>
          </a:bodyPr>
          <a:lstStyle/>
          <a:p>
            <a:r>
              <a:rPr lang="en-US" sz="1050" dirty="0"/>
              <a:t>TEST 05</a:t>
            </a:r>
          </a:p>
        </p:txBody>
      </p:sp>
      <p:pic>
        <p:nvPicPr>
          <p:cNvPr id="21" name="Picture 2" descr="14 Interactive Dashboard Features To Drive Business Success">
            <a:extLst>
              <a:ext uri="{FF2B5EF4-FFF2-40B4-BE49-F238E27FC236}">
                <a16:creationId xmlns:a16="http://schemas.microsoft.com/office/drawing/2014/main" id="{90277695-2FBA-8138-C047-F247252A6C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223505" y="2958547"/>
            <a:ext cx="2069304" cy="1559738"/>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pic>
        <p:nvPicPr>
          <p:cNvPr id="22" name="Picture 4" descr="Sales Report Templates For Monthly, Weekly &amp; Daily Reporting">
            <a:extLst>
              <a:ext uri="{FF2B5EF4-FFF2-40B4-BE49-F238E27FC236}">
                <a16:creationId xmlns:a16="http://schemas.microsoft.com/office/drawing/2014/main" id="{F06FF368-51E3-93BC-604C-E564021872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9649258" y="3375136"/>
            <a:ext cx="1886498" cy="1421289"/>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pic>
        <p:nvPicPr>
          <p:cNvPr id="23" name="Picture 2" descr="Create financial reports in excel and google spreadsheet by Bhumicdave |  Fiverr">
            <a:extLst>
              <a:ext uri="{FF2B5EF4-FFF2-40B4-BE49-F238E27FC236}">
                <a16:creationId xmlns:a16="http://schemas.microsoft.com/office/drawing/2014/main" id="{DA1E80FD-AC35-C2F4-569C-A25831257ED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2" t="21199" b="2"/>
          <a:stretch/>
        </p:blipFill>
        <p:spPr bwMode="auto">
          <a:xfrm>
            <a:off x="10472298" y="4424978"/>
            <a:ext cx="1246264" cy="784813"/>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AD908567-EEAE-ED6B-DD51-298BF40FE13C}"/>
              </a:ext>
            </a:extLst>
          </p:cNvPr>
          <p:cNvSpPr txBox="1"/>
          <p:nvPr/>
        </p:nvSpPr>
        <p:spPr>
          <a:xfrm>
            <a:off x="9216311" y="5028086"/>
            <a:ext cx="1242387" cy="200055"/>
          </a:xfrm>
          <a:prstGeom prst="rect">
            <a:avLst/>
          </a:prstGeom>
          <a:solidFill>
            <a:schemeClr val="accent1">
              <a:lumMod val="75000"/>
            </a:schemeClr>
          </a:solidFill>
          <a:ln>
            <a:noFill/>
          </a:ln>
        </p:spPr>
        <p:txBody>
          <a:bodyPr wrap="square">
            <a:spAutoFit/>
          </a:bodyPr>
          <a:lstStyle/>
          <a:p>
            <a:r>
              <a:rPr lang="en-US" sz="700" b="1" dirty="0"/>
              <a:t>Dashboard/ Reporting</a:t>
            </a:r>
          </a:p>
        </p:txBody>
      </p:sp>
      <p:pic>
        <p:nvPicPr>
          <p:cNvPr id="25" name="Picture 24">
            <a:extLst>
              <a:ext uri="{FF2B5EF4-FFF2-40B4-BE49-F238E27FC236}">
                <a16:creationId xmlns:a16="http://schemas.microsoft.com/office/drawing/2014/main" id="{74960C00-EB96-85FA-526E-D700A6790399}"/>
              </a:ext>
            </a:extLst>
          </p:cNvPr>
          <p:cNvPicPr>
            <a:picLocks noChangeAspect="1"/>
          </p:cNvPicPr>
          <p:nvPr/>
        </p:nvPicPr>
        <p:blipFill>
          <a:blip r:embed="rId5"/>
          <a:stretch>
            <a:fillRect/>
          </a:stretch>
        </p:blipFill>
        <p:spPr>
          <a:xfrm>
            <a:off x="5501969" y="3164064"/>
            <a:ext cx="2411534" cy="1700012"/>
          </a:xfrm>
          <a:prstGeom prst="rect">
            <a:avLst/>
          </a:prstGeom>
        </p:spPr>
      </p:pic>
      <p:pic>
        <p:nvPicPr>
          <p:cNvPr id="26" name="Picture 25">
            <a:extLst>
              <a:ext uri="{FF2B5EF4-FFF2-40B4-BE49-F238E27FC236}">
                <a16:creationId xmlns:a16="http://schemas.microsoft.com/office/drawing/2014/main" id="{84B5ABC1-1429-7416-9C12-392942366CB4}"/>
              </a:ext>
            </a:extLst>
          </p:cNvPr>
          <p:cNvPicPr>
            <a:picLocks noChangeAspect="1"/>
          </p:cNvPicPr>
          <p:nvPr/>
        </p:nvPicPr>
        <p:blipFill>
          <a:blip r:embed="rId6"/>
          <a:stretch>
            <a:fillRect/>
          </a:stretch>
        </p:blipFill>
        <p:spPr>
          <a:xfrm>
            <a:off x="2747361" y="3429581"/>
            <a:ext cx="2029412" cy="864706"/>
          </a:xfrm>
          <a:prstGeom prst="rect">
            <a:avLst/>
          </a:prstGeom>
        </p:spPr>
      </p:pic>
      <p:sp>
        <p:nvSpPr>
          <p:cNvPr id="27" name="TextBox 26">
            <a:extLst>
              <a:ext uri="{FF2B5EF4-FFF2-40B4-BE49-F238E27FC236}">
                <a16:creationId xmlns:a16="http://schemas.microsoft.com/office/drawing/2014/main" id="{71E2016B-D6F9-8AC4-5012-4C0A601F0F20}"/>
              </a:ext>
            </a:extLst>
          </p:cNvPr>
          <p:cNvSpPr txBox="1"/>
          <p:nvPr/>
        </p:nvSpPr>
        <p:spPr>
          <a:xfrm>
            <a:off x="0" y="1264690"/>
            <a:ext cx="12119341" cy="369332"/>
          </a:xfrm>
          <a:prstGeom prst="rect">
            <a:avLst/>
          </a:prstGeom>
          <a:noFill/>
          <a:ln>
            <a:solidFill>
              <a:srgbClr val="00B0F0"/>
            </a:solidFill>
          </a:ln>
        </p:spPr>
        <p:txBody>
          <a:bodyPr wrap="square">
            <a:spAutoFit/>
          </a:bodyPr>
          <a:lstStyle/>
          <a:p>
            <a:r>
              <a:rPr lang="en-US" b="1" dirty="0"/>
              <a:t>VAI TRÒ </a:t>
            </a:r>
            <a:endParaRPr lang="en-US" dirty="0"/>
          </a:p>
        </p:txBody>
      </p:sp>
      <p:sp>
        <p:nvSpPr>
          <p:cNvPr id="32" name="Rectangle 31">
            <a:extLst>
              <a:ext uri="{FF2B5EF4-FFF2-40B4-BE49-F238E27FC236}">
                <a16:creationId xmlns:a16="http://schemas.microsoft.com/office/drawing/2014/main" id="{6671B427-12C1-565B-EAFF-1FEFDFE6D887}"/>
              </a:ext>
            </a:extLst>
          </p:cNvPr>
          <p:cNvSpPr/>
          <p:nvPr/>
        </p:nvSpPr>
        <p:spPr bwMode="auto">
          <a:xfrm>
            <a:off x="340623" y="3029779"/>
            <a:ext cx="1447888" cy="861726"/>
          </a:xfrm>
          <a:prstGeom prst="rect">
            <a:avLst/>
          </a:prstGeom>
          <a:solidFill>
            <a:schemeClr val="bg1"/>
          </a:solidFill>
          <a:ln w="1270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defTabSz="913943" eaLnBrk="0" hangingPunct="0"/>
            <a:r>
              <a:rPr lang="en-US" sz="1000" b="1" i="1" dirty="0" err="1">
                <a:latin typeface="Times New Roman" pitchFamily="18" charset="0"/>
              </a:rPr>
              <a:t>Thông</a:t>
            </a:r>
            <a:r>
              <a:rPr lang="en-US" sz="1000" b="1" i="1" dirty="0">
                <a:latin typeface="Times New Roman" pitchFamily="18" charset="0"/>
              </a:rPr>
              <a:t> tin:</a:t>
            </a:r>
          </a:p>
          <a:p>
            <a:pPr marL="171450" indent="-171450" defTabSz="913943" eaLnBrk="0" hangingPunct="0">
              <a:buFont typeface="Arial" panose="020B0604020202020204" pitchFamily="34" charset="0"/>
              <a:buChar char="•"/>
            </a:pPr>
            <a:r>
              <a:rPr lang="en-US" sz="1000" b="1" i="1" dirty="0" err="1">
                <a:latin typeface="Times New Roman" pitchFamily="18" charset="0"/>
              </a:rPr>
              <a:t>Nguyên</a:t>
            </a:r>
            <a:r>
              <a:rPr lang="en-US" sz="1000" b="1" i="1" dirty="0">
                <a:latin typeface="Times New Roman" pitchFamily="18" charset="0"/>
              </a:rPr>
              <a:t>, </a:t>
            </a:r>
            <a:r>
              <a:rPr lang="en-US" sz="1000" b="1" i="1" dirty="0" err="1">
                <a:latin typeface="Times New Roman" pitchFamily="18" charset="0"/>
              </a:rPr>
              <a:t>nhiên</a:t>
            </a:r>
            <a:r>
              <a:rPr lang="en-US" sz="1000" b="1" i="1" dirty="0">
                <a:latin typeface="Times New Roman" pitchFamily="18" charset="0"/>
              </a:rPr>
              <a:t> </a:t>
            </a:r>
            <a:r>
              <a:rPr lang="en-US" sz="1000" b="1" i="1" dirty="0" err="1">
                <a:latin typeface="Times New Roman" pitchFamily="18" charset="0"/>
              </a:rPr>
              <a:t>liệu</a:t>
            </a:r>
            <a:endParaRPr lang="en-US" sz="1000" b="1" i="1" dirty="0">
              <a:latin typeface="Times New Roman" pitchFamily="18" charset="0"/>
            </a:endParaRPr>
          </a:p>
          <a:p>
            <a:pPr marL="171450" indent="-171450" defTabSz="913943" eaLnBrk="0" hangingPunct="0">
              <a:buFont typeface="Arial" panose="020B0604020202020204" pitchFamily="34" charset="0"/>
              <a:buChar char="•"/>
            </a:pPr>
            <a:r>
              <a:rPr lang="en-US" sz="1000" b="1" i="1" dirty="0" err="1">
                <a:latin typeface="Times New Roman" pitchFamily="18" charset="0"/>
              </a:rPr>
              <a:t>Bồn</a:t>
            </a:r>
            <a:r>
              <a:rPr lang="en-US" sz="1000" b="1" i="1" dirty="0">
                <a:latin typeface="Times New Roman" pitchFamily="18" charset="0"/>
              </a:rPr>
              <a:t> </a:t>
            </a:r>
            <a:r>
              <a:rPr lang="en-US" sz="1000" b="1" i="1" dirty="0" err="1">
                <a:latin typeface="Times New Roman" pitchFamily="18" charset="0"/>
              </a:rPr>
              <a:t>chứa</a:t>
            </a:r>
            <a:endParaRPr lang="en-US" sz="1000" b="1" i="1" dirty="0">
              <a:latin typeface="Times New Roman" pitchFamily="18" charset="0"/>
            </a:endParaRPr>
          </a:p>
          <a:p>
            <a:pPr marL="171450" indent="-171450" defTabSz="913943" eaLnBrk="0" hangingPunct="0">
              <a:buFont typeface="Arial" panose="020B0604020202020204" pitchFamily="34" charset="0"/>
              <a:buChar char="•"/>
            </a:pPr>
            <a:r>
              <a:rPr lang="en-US" sz="1000" b="1" i="1" dirty="0" err="1">
                <a:latin typeface="Times New Roman" pitchFamily="18" charset="0"/>
              </a:rPr>
              <a:t>Đơn</a:t>
            </a:r>
            <a:r>
              <a:rPr lang="en-US" sz="1000" b="1" i="1" dirty="0">
                <a:latin typeface="Times New Roman" pitchFamily="18" charset="0"/>
              </a:rPr>
              <a:t> </a:t>
            </a:r>
            <a:r>
              <a:rPr lang="en-US" sz="1000" b="1" i="1" dirty="0" err="1">
                <a:latin typeface="Times New Roman" pitchFamily="18" charset="0"/>
              </a:rPr>
              <a:t>vị</a:t>
            </a:r>
            <a:endParaRPr lang="en-US" sz="1000" b="1" i="1" dirty="0">
              <a:latin typeface="Times New Roman" pitchFamily="18" charset="0"/>
            </a:endParaRPr>
          </a:p>
          <a:p>
            <a:pPr marL="171450" indent="-171450" defTabSz="913943" eaLnBrk="0" hangingPunct="0">
              <a:buFont typeface="Arial" panose="020B0604020202020204" pitchFamily="34" charset="0"/>
              <a:buChar char="•"/>
            </a:pPr>
            <a:r>
              <a:rPr lang="en-US" sz="1000" b="1" i="1" dirty="0" err="1">
                <a:latin typeface="Times New Roman" pitchFamily="18" charset="0"/>
              </a:rPr>
              <a:t>Thời</a:t>
            </a:r>
            <a:r>
              <a:rPr lang="en-US" sz="1000" b="1" i="1" dirty="0">
                <a:latin typeface="Times New Roman" pitchFamily="18" charset="0"/>
              </a:rPr>
              <a:t> </a:t>
            </a:r>
            <a:r>
              <a:rPr lang="en-US" sz="1000" b="1" i="1" dirty="0" err="1">
                <a:latin typeface="Times New Roman" pitchFamily="18" charset="0"/>
              </a:rPr>
              <a:t>gian</a:t>
            </a:r>
            <a:endParaRPr lang="en-US" sz="1000" b="1" i="1" dirty="0">
              <a:latin typeface="Times New Roman" pitchFamily="18" charset="0"/>
            </a:endParaRPr>
          </a:p>
        </p:txBody>
      </p:sp>
      <p:sp>
        <p:nvSpPr>
          <p:cNvPr id="33" name="TextBox 32">
            <a:extLst>
              <a:ext uri="{FF2B5EF4-FFF2-40B4-BE49-F238E27FC236}">
                <a16:creationId xmlns:a16="http://schemas.microsoft.com/office/drawing/2014/main" id="{63C3B7D2-F3E5-1E3C-9496-FCD40AEFF531}"/>
              </a:ext>
            </a:extLst>
          </p:cNvPr>
          <p:cNvSpPr txBox="1"/>
          <p:nvPr/>
        </p:nvSpPr>
        <p:spPr>
          <a:xfrm>
            <a:off x="8202981" y="3384497"/>
            <a:ext cx="710841" cy="369332"/>
          </a:xfrm>
          <a:prstGeom prst="rect">
            <a:avLst/>
          </a:prstGeom>
          <a:noFill/>
        </p:spPr>
        <p:txBody>
          <a:bodyPr wrap="square">
            <a:spAutoFit/>
          </a:bodyPr>
          <a:lstStyle/>
          <a:p>
            <a:pPr defTabSz="913943" eaLnBrk="0" hangingPunct="0"/>
            <a:r>
              <a:rPr lang="en-US" sz="1800" b="1" dirty="0">
                <a:latin typeface="Times New Roman" pitchFamily="18" charset="0"/>
              </a:rPr>
              <a:t>View</a:t>
            </a:r>
          </a:p>
        </p:txBody>
      </p:sp>
      <p:sp>
        <p:nvSpPr>
          <p:cNvPr id="34" name="Rectangle 33">
            <a:extLst>
              <a:ext uri="{FF2B5EF4-FFF2-40B4-BE49-F238E27FC236}">
                <a16:creationId xmlns:a16="http://schemas.microsoft.com/office/drawing/2014/main" id="{6197A6F7-E3EE-F28A-9BF1-E6ED815C289C}"/>
              </a:ext>
            </a:extLst>
          </p:cNvPr>
          <p:cNvSpPr/>
          <p:nvPr/>
        </p:nvSpPr>
        <p:spPr bwMode="auto">
          <a:xfrm>
            <a:off x="2678481" y="2369881"/>
            <a:ext cx="5335288" cy="4044254"/>
          </a:xfrm>
          <a:prstGeom prst="rect">
            <a:avLst/>
          </a:prstGeom>
          <a:noFill/>
          <a:ln w="6985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35" name="Rectangle 34">
            <a:extLst>
              <a:ext uri="{FF2B5EF4-FFF2-40B4-BE49-F238E27FC236}">
                <a16:creationId xmlns:a16="http://schemas.microsoft.com/office/drawing/2014/main" id="{4A573271-34D9-3AC8-86DC-780192078C10}"/>
              </a:ext>
            </a:extLst>
          </p:cNvPr>
          <p:cNvSpPr/>
          <p:nvPr/>
        </p:nvSpPr>
        <p:spPr bwMode="auto">
          <a:xfrm>
            <a:off x="9041181" y="2353412"/>
            <a:ext cx="3078160" cy="4044254"/>
          </a:xfrm>
          <a:prstGeom prst="rect">
            <a:avLst/>
          </a:prstGeom>
          <a:noFill/>
          <a:ln w="6985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36" name="TextBox 35">
            <a:extLst>
              <a:ext uri="{FF2B5EF4-FFF2-40B4-BE49-F238E27FC236}">
                <a16:creationId xmlns:a16="http://schemas.microsoft.com/office/drawing/2014/main" id="{EBD6D079-CBEC-8869-83D2-3AE02F5D6611}"/>
              </a:ext>
            </a:extLst>
          </p:cNvPr>
          <p:cNvSpPr txBox="1"/>
          <p:nvPr/>
        </p:nvSpPr>
        <p:spPr>
          <a:xfrm>
            <a:off x="2678480" y="1935294"/>
            <a:ext cx="5335288" cy="369332"/>
          </a:xfrm>
          <a:prstGeom prst="rect">
            <a:avLst/>
          </a:prstGeom>
          <a:solidFill>
            <a:schemeClr val="accent1"/>
          </a:solidFill>
          <a:ln>
            <a:solidFill>
              <a:srgbClr val="00B0F0"/>
            </a:solidFill>
          </a:ln>
        </p:spPr>
        <p:txBody>
          <a:bodyPr wrap="square">
            <a:spAutoFit/>
          </a:bodyPr>
          <a:lstStyle/>
          <a:p>
            <a:pPr algn="ctr"/>
            <a:r>
              <a:rPr lang="en-US" b="1" dirty="0"/>
              <a:t>Team CSDL</a:t>
            </a:r>
            <a:endParaRPr lang="en-US" dirty="0"/>
          </a:p>
        </p:txBody>
      </p:sp>
      <p:sp>
        <p:nvSpPr>
          <p:cNvPr id="37" name="TextBox 36">
            <a:extLst>
              <a:ext uri="{FF2B5EF4-FFF2-40B4-BE49-F238E27FC236}">
                <a16:creationId xmlns:a16="http://schemas.microsoft.com/office/drawing/2014/main" id="{F0119E43-73A5-A7C7-CF9D-EE631F262045}"/>
              </a:ext>
            </a:extLst>
          </p:cNvPr>
          <p:cNvSpPr txBox="1"/>
          <p:nvPr/>
        </p:nvSpPr>
        <p:spPr>
          <a:xfrm>
            <a:off x="9019869" y="1935294"/>
            <a:ext cx="3099472" cy="369332"/>
          </a:xfrm>
          <a:prstGeom prst="rect">
            <a:avLst/>
          </a:prstGeom>
          <a:solidFill>
            <a:schemeClr val="accent1"/>
          </a:solidFill>
          <a:ln>
            <a:solidFill>
              <a:srgbClr val="00B0F0"/>
            </a:solidFill>
          </a:ln>
        </p:spPr>
        <p:txBody>
          <a:bodyPr wrap="square">
            <a:spAutoFit/>
          </a:bodyPr>
          <a:lstStyle/>
          <a:p>
            <a:pPr algn="ctr"/>
            <a:r>
              <a:rPr lang="en-US" b="1" dirty="0"/>
              <a:t>Team XHQ</a:t>
            </a:r>
            <a:endParaRPr lang="en-US" dirty="0"/>
          </a:p>
        </p:txBody>
      </p:sp>
      <p:sp>
        <p:nvSpPr>
          <p:cNvPr id="38" name="TextBox 37">
            <a:extLst>
              <a:ext uri="{FF2B5EF4-FFF2-40B4-BE49-F238E27FC236}">
                <a16:creationId xmlns:a16="http://schemas.microsoft.com/office/drawing/2014/main" id="{9D22D4F6-4335-E757-2E9E-1B62B0E62554}"/>
              </a:ext>
            </a:extLst>
          </p:cNvPr>
          <p:cNvSpPr txBox="1"/>
          <p:nvPr/>
        </p:nvSpPr>
        <p:spPr>
          <a:xfrm>
            <a:off x="294969" y="1944815"/>
            <a:ext cx="1503303" cy="369332"/>
          </a:xfrm>
          <a:prstGeom prst="rect">
            <a:avLst/>
          </a:prstGeom>
          <a:solidFill>
            <a:schemeClr val="accent1"/>
          </a:solidFill>
          <a:ln>
            <a:solidFill>
              <a:srgbClr val="00B0F0"/>
            </a:solidFill>
          </a:ln>
        </p:spPr>
        <p:txBody>
          <a:bodyPr wrap="square">
            <a:spAutoFit/>
          </a:bodyPr>
          <a:lstStyle/>
          <a:p>
            <a:pPr algn="ctr"/>
            <a:r>
              <a:rPr lang="en-US" b="1" dirty="0" err="1"/>
              <a:t>Dữ</a:t>
            </a:r>
            <a:r>
              <a:rPr lang="en-US" b="1" dirty="0"/>
              <a:t> </a:t>
            </a:r>
            <a:r>
              <a:rPr lang="en-US" b="1" dirty="0" err="1"/>
              <a:t>liệu</a:t>
            </a:r>
            <a:endParaRPr lang="en-US" dirty="0"/>
          </a:p>
        </p:txBody>
      </p:sp>
      <p:sp>
        <p:nvSpPr>
          <p:cNvPr id="39" name="Rectangle 38">
            <a:extLst>
              <a:ext uri="{FF2B5EF4-FFF2-40B4-BE49-F238E27FC236}">
                <a16:creationId xmlns:a16="http://schemas.microsoft.com/office/drawing/2014/main" id="{F2BF3BED-3699-C03E-7B10-307354975BBA}"/>
              </a:ext>
            </a:extLst>
          </p:cNvPr>
          <p:cNvSpPr/>
          <p:nvPr/>
        </p:nvSpPr>
        <p:spPr bwMode="auto">
          <a:xfrm>
            <a:off x="328752" y="2369881"/>
            <a:ext cx="1469520" cy="4035590"/>
          </a:xfrm>
          <a:prstGeom prst="rect">
            <a:avLst/>
          </a:prstGeom>
          <a:noFill/>
          <a:ln w="6985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40" name="Rectangle 39">
            <a:extLst>
              <a:ext uri="{FF2B5EF4-FFF2-40B4-BE49-F238E27FC236}">
                <a16:creationId xmlns:a16="http://schemas.microsoft.com/office/drawing/2014/main" id="{03247D44-7308-76A9-3EF8-BD2BAC25FA93}"/>
              </a:ext>
            </a:extLst>
          </p:cNvPr>
          <p:cNvSpPr/>
          <p:nvPr/>
        </p:nvSpPr>
        <p:spPr bwMode="auto">
          <a:xfrm>
            <a:off x="10610975" y="5912758"/>
            <a:ext cx="1460305" cy="400061"/>
          </a:xfrm>
          <a:prstGeom prst="rect">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2000" b="1" i="1" dirty="0">
                <a:solidFill>
                  <a:schemeClr val="bg1"/>
                </a:solidFill>
                <a:latin typeface="Times New Roman" pitchFamily="18" charset="0"/>
              </a:rPr>
              <a:t>UX</a:t>
            </a:r>
          </a:p>
        </p:txBody>
      </p:sp>
      <p:sp>
        <p:nvSpPr>
          <p:cNvPr id="41" name="Rectangle 40">
            <a:extLst>
              <a:ext uri="{FF2B5EF4-FFF2-40B4-BE49-F238E27FC236}">
                <a16:creationId xmlns:a16="http://schemas.microsoft.com/office/drawing/2014/main" id="{5FB7E6C3-804B-E5B0-8124-B2E3DF14AAAB}"/>
              </a:ext>
            </a:extLst>
          </p:cNvPr>
          <p:cNvSpPr/>
          <p:nvPr/>
        </p:nvSpPr>
        <p:spPr bwMode="auto">
          <a:xfrm>
            <a:off x="9102611" y="5924539"/>
            <a:ext cx="1460304" cy="400061"/>
          </a:xfrm>
          <a:prstGeom prst="rect">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2000" b="1" i="1" dirty="0">
                <a:solidFill>
                  <a:schemeClr val="bg1"/>
                </a:solidFill>
                <a:latin typeface="Times New Roman" pitchFamily="18" charset="0"/>
              </a:rPr>
              <a:t>UI</a:t>
            </a:r>
          </a:p>
        </p:txBody>
      </p:sp>
      <p:sp>
        <p:nvSpPr>
          <p:cNvPr id="43" name="Rectangle 42">
            <a:extLst>
              <a:ext uri="{FF2B5EF4-FFF2-40B4-BE49-F238E27FC236}">
                <a16:creationId xmlns:a16="http://schemas.microsoft.com/office/drawing/2014/main" id="{C4273A75-33AB-ED85-30A2-43FED37E75AA}"/>
              </a:ext>
            </a:extLst>
          </p:cNvPr>
          <p:cNvSpPr/>
          <p:nvPr/>
        </p:nvSpPr>
        <p:spPr bwMode="auto">
          <a:xfrm>
            <a:off x="2726006" y="5971226"/>
            <a:ext cx="5261256" cy="400061"/>
          </a:xfrm>
          <a:prstGeom prst="rect">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2000" b="1" i="1" dirty="0">
                <a:solidFill>
                  <a:schemeClr val="bg1"/>
                </a:solidFill>
                <a:latin typeface="Times New Roman" pitchFamily="18" charset="0"/>
              </a:rPr>
              <a:t>Database</a:t>
            </a:r>
          </a:p>
        </p:txBody>
      </p:sp>
      <p:sp>
        <p:nvSpPr>
          <p:cNvPr id="15" name="Rectangle 14">
            <a:extLst>
              <a:ext uri="{FF2B5EF4-FFF2-40B4-BE49-F238E27FC236}">
                <a16:creationId xmlns:a16="http://schemas.microsoft.com/office/drawing/2014/main" id="{54002CED-7701-B0DE-86D0-9B636049A5BA}"/>
              </a:ext>
            </a:extLst>
          </p:cNvPr>
          <p:cNvSpPr/>
          <p:nvPr/>
        </p:nvSpPr>
        <p:spPr bwMode="auto">
          <a:xfrm>
            <a:off x="364400" y="5992650"/>
            <a:ext cx="1400089" cy="400061"/>
          </a:xfrm>
          <a:prstGeom prst="rect">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2000" b="1" i="1" dirty="0">
                <a:solidFill>
                  <a:schemeClr val="bg1"/>
                </a:solidFill>
                <a:latin typeface="Times New Roman" pitchFamily="18" charset="0"/>
              </a:rPr>
              <a:t>Database</a:t>
            </a:r>
          </a:p>
        </p:txBody>
      </p:sp>
    </p:spTree>
    <p:extLst>
      <p:ext uri="{BB962C8B-B14F-4D97-AF65-F5344CB8AC3E}">
        <p14:creationId xmlns:p14="http://schemas.microsoft.com/office/powerpoint/2010/main" val="289757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 Team UI/UX</a:t>
            </a:r>
            <a:endParaRPr lang="vi-VN" dirty="0"/>
          </a:p>
        </p:txBody>
      </p:sp>
      <p:pic>
        <p:nvPicPr>
          <p:cNvPr id="15" name="Picture 14">
            <a:extLst>
              <a:ext uri="{FF2B5EF4-FFF2-40B4-BE49-F238E27FC236}">
                <a16:creationId xmlns:a16="http://schemas.microsoft.com/office/drawing/2014/main" id="{FD2DF84A-27F3-E2B4-76B0-FBC93A6ED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643" y="1741503"/>
            <a:ext cx="9525000" cy="4277664"/>
          </a:xfrm>
          <a:prstGeom prst="rect">
            <a:avLst/>
          </a:prstGeom>
          <a:ln>
            <a:solidFill>
              <a:srgbClr val="002060"/>
            </a:solidFill>
          </a:ln>
        </p:spPr>
      </p:pic>
      <p:sp>
        <p:nvSpPr>
          <p:cNvPr id="19" name="TextBox 18">
            <a:extLst>
              <a:ext uri="{FF2B5EF4-FFF2-40B4-BE49-F238E27FC236}">
                <a16:creationId xmlns:a16="http://schemas.microsoft.com/office/drawing/2014/main" id="{4C9B2AD6-EAD9-77E6-CB5F-AC188400D7BD}"/>
              </a:ext>
            </a:extLst>
          </p:cNvPr>
          <p:cNvSpPr txBox="1"/>
          <p:nvPr/>
        </p:nvSpPr>
        <p:spPr>
          <a:xfrm>
            <a:off x="1480" y="1295400"/>
            <a:ext cx="6094520" cy="369332"/>
          </a:xfrm>
          <a:prstGeom prst="rect">
            <a:avLst/>
          </a:prstGeom>
          <a:noFill/>
        </p:spPr>
        <p:txBody>
          <a:bodyPr wrap="square">
            <a:spAutoFit/>
          </a:bodyPr>
          <a:lstStyle/>
          <a:p>
            <a:r>
              <a:rPr lang="en-US" dirty="0"/>
              <a:t>DASHBOARD 01</a:t>
            </a:r>
          </a:p>
        </p:txBody>
      </p:sp>
      <p:sp>
        <p:nvSpPr>
          <p:cNvPr id="20" name="TextBox 19">
            <a:extLst>
              <a:ext uri="{FF2B5EF4-FFF2-40B4-BE49-F238E27FC236}">
                <a16:creationId xmlns:a16="http://schemas.microsoft.com/office/drawing/2014/main" id="{0D201D69-CA7B-5705-DA45-B98B242162C2}"/>
              </a:ext>
            </a:extLst>
          </p:cNvPr>
          <p:cNvSpPr txBox="1"/>
          <p:nvPr/>
        </p:nvSpPr>
        <p:spPr>
          <a:xfrm>
            <a:off x="152400" y="1739797"/>
            <a:ext cx="2346664" cy="1815882"/>
          </a:xfrm>
          <a:prstGeom prst="rect">
            <a:avLst/>
          </a:prstGeom>
          <a:noFill/>
          <a:ln>
            <a:solidFill>
              <a:schemeClr val="accent1">
                <a:lumMod val="50000"/>
              </a:schemeClr>
            </a:solidFill>
          </a:ln>
        </p:spPr>
        <p:txBody>
          <a:bodyPr wrap="square">
            <a:spAutoFit/>
          </a:bodyPr>
          <a:lstStyle/>
          <a:p>
            <a:pPr marL="285750" indent="-285750" defTabSz="913943" eaLnBrk="0" hangingPunct="0">
              <a:buFont typeface="Wingdings" panose="05000000000000000000" pitchFamily="2" charset="2"/>
              <a:buChar char="§"/>
            </a:pPr>
            <a:r>
              <a:rPr lang="en-US" sz="1400" b="1" i="1" dirty="0" err="1">
                <a:latin typeface="Times New Roman" pitchFamily="18" charset="0"/>
              </a:rPr>
              <a:t>Elog</a:t>
            </a:r>
            <a:endParaRPr lang="en-US" sz="1400" b="1" i="1" dirty="0">
              <a:latin typeface="Times New Roman" pitchFamily="18" charset="0"/>
            </a:endParaRPr>
          </a:p>
          <a:p>
            <a:pPr marL="285750" indent="-285750" defTabSz="913943" eaLnBrk="0" hangingPunct="0">
              <a:buFont typeface="Wingdings" panose="05000000000000000000" pitchFamily="2" charset="2"/>
              <a:buChar char="§"/>
            </a:pPr>
            <a:r>
              <a:rPr lang="en-US" sz="1400" b="1" i="1" dirty="0">
                <a:latin typeface="Times New Roman" pitchFamily="18" charset="0"/>
              </a:rPr>
              <a:t>Trend</a:t>
            </a:r>
          </a:p>
          <a:p>
            <a:pPr marL="285750" indent="-285750" defTabSz="913943" eaLnBrk="0" hangingPunct="0">
              <a:buFont typeface="Wingdings" panose="05000000000000000000" pitchFamily="2" charset="2"/>
              <a:buChar char="§"/>
            </a:pPr>
            <a:r>
              <a:rPr lang="en-US" sz="1400" b="1" i="1" dirty="0">
                <a:latin typeface="Times New Roman" pitchFamily="18" charset="0"/>
              </a:rPr>
              <a:t>Chart</a:t>
            </a:r>
          </a:p>
          <a:p>
            <a:pPr marL="285750" indent="-285750" defTabSz="913943" eaLnBrk="0" hangingPunct="0">
              <a:buFont typeface="Wingdings" panose="05000000000000000000" pitchFamily="2" charset="2"/>
              <a:buChar char="§"/>
            </a:pPr>
            <a:r>
              <a:rPr lang="en-US" sz="1400" b="1" i="1" dirty="0">
                <a:latin typeface="Times New Roman" pitchFamily="18" charset="0"/>
              </a:rPr>
              <a:t>View/Template View</a:t>
            </a:r>
          </a:p>
          <a:p>
            <a:pPr marL="285750" indent="-285750" defTabSz="913943" eaLnBrk="0" hangingPunct="0">
              <a:buFont typeface="Wingdings" panose="05000000000000000000" pitchFamily="2" charset="2"/>
              <a:buChar char="§"/>
            </a:pPr>
            <a:r>
              <a:rPr lang="en-US" sz="1400" b="1" i="1" dirty="0">
                <a:latin typeface="Times New Roman" pitchFamily="18" charset="0"/>
              </a:rPr>
              <a:t>Control</a:t>
            </a:r>
          </a:p>
          <a:p>
            <a:pPr marL="285750" indent="-285750" defTabSz="913943" eaLnBrk="0" hangingPunct="0">
              <a:buFont typeface="Wingdings" panose="05000000000000000000" pitchFamily="2" charset="2"/>
              <a:buChar char="§"/>
            </a:pPr>
            <a:r>
              <a:rPr lang="en-US" sz="1400" b="1" i="1" dirty="0">
                <a:latin typeface="Times New Roman" pitchFamily="18" charset="0"/>
              </a:rPr>
              <a:t>Filter</a:t>
            </a:r>
          </a:p>
          <a:p>
            <a:pPr marL="285750" indent="-285750" defTabSz="913943" eaLnBrk="0" hangingPunct="0">
              <a:buFont typeface="Wingdings" panose="05000000000000000000" pitchFamily="2" charset="2"/>
              <a:buChar char="§"/>
            </a:pPr>
            <a:r>
              <a:rPr lang="en-US" sz="1400" b="1" i="1" dirty="0">
                <a:latin typeface="Times New Roman" pitchFamily="18" charset="0"/>
              </a:rPr>
              <a:t>Tags</a:t>
            </a:r>
          </a:p>
          <a:p>
            <a:pPr marL="285750" indent="-285750" defTabSz="913943" eaLnBrk="0" hangingPunct="0">
              <a:buFont typeface="Wingdings" panose="05000000000000000000" pitchFamily="2" charset="2"/>
              <a:buChar char="§"/>
            </a:pPr>
            <a:r>
              <a:rPr lang="en-US" sz="1400" b="1" i="1" dirty="0" err="1">
                <a:latin typeface="Times New Roman" pitchFamily="18" charset="0"/>
              </a:rPr>
              <a:t>DataWriteback</a:t>
            </a:r>
            <a:endParaRPr lang="en-US" sz="1400" b="1" i="1" dirty="0">
              <a:latin typeface="Times New Roman" pitchFamily="18" charset="0"/>
            </a:endParaRPr>
          </a:p>
        </p:txBody>
      </p:sp>
    </p:spTree>
    <p:extLst>
      <p:ext uri="{BB962C8B-B14F-4D97-AF65-F5344CB8AC3E}">
        <p14:creationId xmlns:p14="http://schemas.microsoft.com/office/powerpoint/2010/main" val="210176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 Team UI/UX</a:t>
            </a:r>
            <a:endParaRPr lang="vi-VN" dirty="0"/>
          </a:p>
        </p:txBody>
      </p:sp>
      <p:sp>
        <p:nvSpPr>
          <p:cNvPr id="19" name="TextBox 18">
            <a:extLst>
              <a:ext uri="{FF2B5EF4-FFF2-40B4-BE49-F238E27FC236}">
                <a16:creationId xmlns:a16="http://schemas.microsoft.com/office/drawing/2014/main" id="{4C9B2AD6-EAD9-77E6-CB5F-AC188400D7BD}"/>
              </a:ext>
            </a:extLst>
          </p:cNvPr>
          <p:cNvSpPr txBox="1"/>
          <p:nvPr/>
        </p:nvSpPr>
        <p:spPr>
          <a:xfrm>
            <a:off x="1480" y="1295400"/>
            <a:ext cx="6094520" cy="369332"/>
          </a:xfrm>
          <a:prstGeom prst="rect">
            <a:avLst/>
          </a:prstGeom>
          <a:noFill/>
        </p:spPr>
        <p:txBody>
          <a:bodyPr wrap="square">
            <a:spAutoFit/>
          </a:bodyPr>
          <a:lstStyle/>
          <a:p>
            <a:r>
              <a:rPr lang="en-US" dirty="0"/>
              <a:t>DASHBOARD 02</a:t>
            </a:r>
          </a:p>
        </p:txBody>
      </p:sp>
      <p:sp>
        <p:nvSpPr>
          <p:cNvPr id="20" name="TextBox 19">
            <a:extLst>
              <a:ext uri="{FF2B5EF4-FFF2-40B4-BE49-F238E27FC236}">
                <a16:creationId xmlns:a16="http://schemas.microsoft.com/office/drawing/2014/main" id="{0D201D69-CA7B-5705-DA45-B98B242162C2}"/>
              </a:ext>
            </a:extLst>
          </p:cNvPr>
          <p:cNvSpPr txBox="1"/>
          <p:nvPr/>
        </p:nvSpPr>
        <p:spPr>
          <a:xfrm>
            <a:off x="152400" y="1739797"/>
            <a:ext cx="2346664" cy="1815882"/>
          </a:xfrm>
          <a:prstGeom prst="rect">
            <a:avLst/>
          </a:prstGeom>
          <a:noFill/>
          <a:ln>
            <a:solidFill>
              <a:schemeClr val="accent1">
                <a:lumMod val="50000"/>
              </a:schemeClr>
            </a:solidFill>
          </a:ln>
        </p:spPr>
        <p:txBody>
          <a:bodyPr wrap="square">
            <a:spAutoFit/>
          </a:bodyPr>
          <a:lstStyle/>
          <a:p>
            <a:pPr marL="285750" indent="-285750" defTabSz="913943" eaLnBrk="0" hangingPunct="0">
              <a:buFont typeface="Wingdings" panose="05000000000000000000" pitchFamily="2" charset="2"/>
              <a:buChar char="§"/>
            </a:pPr>
            <a:r>
              <a:rPr lang="en-US" sz="1400" b="1" i="1" dirty="0" err="1">
                <a:latin typeface="Times New Roman" pitchFamily="18" charset="0"/>
              </a:rPr>
              <a:t>Elog</a:t>
            </a:r>
            <a:endParaRPr lang="en-US" sz="1400" b="1" i="1" dirty="0">
              <a:latin typeface="Times New Roman" pitchFamily="18" charset="0"/>
            </a:endParaRPr>
          </a:p>
          <a:p>
            <a:pPr marL="285750" indent="-285750" defTabSz="913943" eaLnBrk="0" hangingPunct="0">
              <a:buFont typeface="Wingdings" panose="05000000000000000000" pitchFamily="2" charset="2"/>
              <a:buChar char="§"/>
            </a:pPr>
            <a:r>
              <a:rPr lang="en-US" sz="1400" b="1" i="1" dirty="0">
                <a:latin typeface="Times New Roman" pitchFamily="18" charset="0"/>
              </a:rPr>
              <a:t>Trend</a:t>
            </a:r>
          </a:p>
          <a:p>
            <a:pPr marL="285750" indent="-285750" defTabSz="913943" eaLnBrk="0" hangingPunct="0">
              <a:buFont typeface="Wingdings" panose="05000000000000000000" pitchFamily="2" charset="2"/>
              <a:buChar char="§"/>
            </a:pPr>
            <a:r>
              <a:rPr lang="en-US" sz="1400" b="1" i="1" dirty="0">
                <a:latin typeface="Times New Roman" pitchFamily="18" charset="0"/>
              </a:rPr>
              <a:t>Chart</a:t>
            </a:r>
          </a:p>
          <a:p>
            <a:pPr marL="285750" indent="-285750" defTabSz="913943" eaLnBrk="0" hangingPunct="0">
              <a:buFont typeface="Wingdings" panose="05000000000000000000" pitchFamily="2" charset="2"/>
              <a:buChar char="§"/>
            </a:pPr>
            <a:r>
              <a:rPr lang="en-US" sz="1400" b="1" i="1" dirty="0">
                <a:latin typeface="Times New Roman" pitchFamily="18" charset="0"/>
              </a:rPr>
              <a:t>View/Template View</a:t>
            </a:r>
          </a:p>
          <a:p>
            <a:pPr marL="285750" indent="-285750" defTabSz="913943" eaLnBrk="0" hangingPunct="0">
              <a:buFont typeface="Wingdings" panose="05000000000000000000" pitchFamily="2" charset="2"/>
              <a:buChar char="§"/>
            </a:pPr>
            <a:r>
              <a:rPr lang="en-US" sz="1400" b="1" i="1" dirty="0">
                <a:latin typeface="Times New Roman" pitchFamily="18" charset="0"/>
              </a:rPr>
              <a:t>Control</a:t>
            </a:r>
          </a:p>
          <a:p>
            <a:pPr marL="285750" indent="-285750" defTabSz="913943" eaLnBrk="0" hangingPunct="0">
              <a:buFont typeface="Wingdings" panose="05000000000000000000" pitchFamily="2" charset="2"/>
              <a:buChar char="§"/>
            </a:pPr>
            <a:r>
              <a:rPr lang="en-US" sz="1400" b="1" i="1" dirty="0">
                <a:latin typeface="Times New Roman" pitchFamily="18" charset="0"/>
              </a:rPr>
              <a:t>Filter</a:t>
            </a:r>
          </a:p>
          <a:p>
            <a:pPr marL="285750" indent="-285750" defTabSz="913943" eaLnBrk="0" hangingPunct="0">
              <a:buFont typeface="Wingdings" panose="05000000000000000000" pitchFamily="2" charset="2"/>
              <a:buChar char="§"/>
            </a:pPr>
            <a:r>
              <a:rPr lang="en-US" sz="1400" b="1" i="1" dirty="0">
                <a:latin typeface="Times New Roman" pitchFamily="18" charset="0"/>
              </a:rPr>
              <a:t>Tags</a:t>
            </a:r>
          </a:p>
          <a:p>
            <a:pPr marL="285750" indent="-285750" defTabSz="913943" eaLnBrk="0" hangingPunct="0">
              <a:buFont typeface="Wingdings" panose="05000000000000000000" pitchFamily="2" charset="2"/>
              <a:buChar char="§"/>
            </a:pPr>
            <a:r>
              <a:rPr lang="en-US" sz="1400" b="1" i="1" dirty="0" err="1">
                <a:latin typeface="Times New Roman" pitchFamily="18" charset="0"/>
              </a:rPr>
              <a:t>DataWriteback</a:t>
            </a:r>
            <a:endParaRPr lang="en-US" sz="1400" b="1" i="1" dirty="0">
              <a:latin typeface="Times New Roman" pitchFamily="18" charset="0"/>
            </a:endParaRPr>
          </a:p>
        </p:txBody>
      </p:sp>
      <p:pic>
        <p:nvPicPr>
          <p:cNvPr id="3" name="Picture 2">
            <a:extLst>
              <a:ext uri="{FF2B5EF4-FFF2-40B4-BE49-F238E27FC236}">
                <a16:creationId xmlns:a16="http://schemas.microsoft.com/office/drawing/2014/main" id="{678DF1A7-CC05-DD20-E7D9-04D611A13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643" y="1739797"/>
            <a:ext cx="8790743" cy="4325381"/>
          </a:xfrm>
          <a:prstGeom prst="rect">
            <a:avLst/>
          </a:prstGeom>
          <a:ln>
            <a:solidFill>
              <a:srgbClr val="002060"/>
            </a:solidFill>
          </a:ln>
        </p:spPr>
      </p:pic>
    </p:spTree>
    <p:extLst>
      <p:ext uri="{BB962C8B-B14F-4D97-AF65-F5344CB8AC3E}">
        <p14:creationId xmlns:p14="http://schemas.microsoft.com/office/powerpoint/2010/main" val="387493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CƠ SỞ DỮ LIỆU LÀ GÌ</a:t>
            </a:r>
            <a:r>
              <a:rPr lang="vi-VN" dirty="0"/>
              <a:t>?</a:t>
            </a:r>
            <a:endParaRPr lang="en-US" dirty="0"/>
          </a:p>
        </p:txBody>
      </p:sp>
      <p:sp>
        <p:nvSpPr>
          <p:cNvPr id="7" name="Content Placeholder 6">
            <a:extLst>
              <a:ext uri="{FF2B5EF4-FFF2-40B4-BE49-F238E27FC236}">
                <a16:creationId xmlns:a16="http://schemas.microsoft.com/office/drawing/2014/main" id="{FAA77DA7-58F8-764D-763C-6FA48B6B3420}"/>
              </a:ext>
            </a:extLst>
          </p:cNvPr>
          <p:cNvSpPr>
            <a:spLocks noGrp="1"/>
          </p:cNvSpPr>
          <p:nvPr>
            <p:ph idx="1"/>
          </p:nvPr>
        </p:nvSpPr>
        <p:spPr>
          <a:xfrm>
            <a:off x="381000" y="1524000"/>
            <a:ext cx="11020697" cy="4648414"/>
          </a:xfrm>
        </p:spPr>
        <p:txBody>
          <a:bodyPr/>
          <a:lstStyle/>
          <a:p>
            <a:r>
              <a:rPr lang="vi-VN" b="1" dirty="0"/>
              <a:t>Dữ Liệu</a:t>
            </a:r>
            <a:r>
              <a:rPr lang="vi-VN" dirty="0"/>
              <a:t>: Dữ liệu là một phần tử hoặc một tập hợp các phần tử mà ta gọi là tín hiệu. Nó được biểu hiện dưới dạng như hình ảnh, âm thanh, màu sắc, ... </a:t>
            </a:r>
            <a:endParaRPr lang="en-US" dirty="0"/>
          </a:p>
          <a:p>
            <a:endParaRPr lang="en-US" dirty="0"/>
          </a:p>
          <a:p>
            <a:r>
              <a:rPr lang="vi-VN" b="1" dirty="0"/>
              <a:t>Cơ Sở Dữ Liệu</a:t>
            </a:r>
            <a:r>
              <a:rPr lang="vi-VN" dirty="0"/>
              <a:t>: Một cơ sở dữ liệu (CSDL) là một tập hợp các dữ liệu có liên quan với nhau chứa thông tin về tổ chức nào đó (như một trường đại học, một ngân hàng,…) được lưu trữ trên các thiết bị nhớ thứ cấp (như băng từ, đĩa từ,…) để đáp ứng nhu cầu khai thác thông tin của nhiều người sử dụng với nhiều mục đích khác nhau.</a:t>
            </a:r>
            <a:r>
              <a:rPr lang="en-US" dirty="0"/>
              <a:t> </a:t>
            </a:r>
          </a:p>
          <a:p>
            <a:pPr marL="842963" lvl="1" indent="-285750">
              <a:buFont typeface="Wingdings" panose="05000000000000000000" pitchFamily="2" charset="2"/>
              <a:buChar char="Ø"/>
            </a:pPr>
            <a:r>
              <a:rPr lang="en-US" sz="1800" dirty="0" err="1"/>
              <a:t>Tạo</a:t>
            </a:r>
            <a:r>
              <a:rPr lang="en-US" sz="1800" dirty="0"/>
              <a:t> </a:t>
            </a:r>
            <a:r>
              <a:rPr lang="en-US" sz="1800" dirty="0" err="1"/>
              <a:t>lập</a:t>
            </a:r>
            <a:r>
              <a:rPr lang="en-US" sz="1800" dirty="0"/>
              <a:t> </a:t>
            </a:r>
            <a:r>
              <a:rPr lang="en-US" sz="1800" dirty="0" err="1"/>
              <a:t>dữ</a:t>
            </a:r>
            <a:r>
              <a:rPr lang="en-US" sz="1800" dirty="0"/>
              <a:t> </a:t>
            </a:r>
            <a:r>
              <a:rPr lang="en-US" sz="1800" dirty="0" err="1"/>
              <a:t>liệu</a:t>
            </a:r>
            <a:r>
              <a:rPr lang="en-US" sz="1800" dirty="0"/>
              <a:t>; </a:t>
            </a:r>
          </a:p>
          <a:p>
            <a:pPr marL="842963" lvl="1" indent="-285750">
              <a:buFont typeface="Wingdings" panose="05000000000000000000" pitchFamily="2" charset="2"/>
              <a:buChar char="Ø"/>
            </a:pPr>
            <a:r>
              <a:rPr lang="en-US" sz="1800" dirty="0" err="1"/>
              <a:t>Cập</a:t>
            </a:r>
            <a:r>
              <a:rPr lang="en-US" sz="1800" dirty="0"/>
              <a:t> </a:t>
            </a:r>
            <a:r>
              <a:rPr lang="en-US" sz="1800" dirty="0" err="1"/>
              <a:t>nhật</a:t>
            </a:r>
            <a:r>
              <a:rPr lang="en-US" sz="1800" dirty="0"/>
              <a:t> </a:t>
            </a:r>
            <a:r>
              <a:rPr lang="en-US" sz="1800" dirty="0" err="1"/>
              <a:t>dữ</a:t>
            </a:r>
            <a:r>
              <a:rPr lang="en-US" sz="1800" dirty="0"/>
              <a:t> </a:t>
            </a:r>
            <a:r>
              <a:rPr lang="en-US" sz="1800" dirty="0" err="1"/>
              <a:t>liệu</a:t>
            </a:r>
            <a:r>
              <a:rPr lang="en-US" sz="1800" dirty="0"/>
              <a:t> (</a:t>
            </a:r>
            <a:r>
              <a:rPr lang="en-US" sz="1800" dirty="0" err="1"/>
              <a:t>thêm</a:t>
            </a:r>
            <a:r>
              <a:rPr lang="en-US" sz="1800" dirty="0"/>
              <a:t>, </a:t>
            </a:r>
            <a:r>
              <a:rPr lang="en-US" sz="1800" dirty="0" err="1"/>
              <a:t>sửa</a:t>
            </a:r>
            <a:r>
              <a:rPr lang="en-US" sz="1800" dirty="0"/>
              <a:t>, </a:t>
            </a:r>
            <a:r>
              <a:rPr lang="en-US" sz="1800" dirty="0" err="1"/>
              <a:t>xóa</a:t>
            </a:r>
            <a:r>
              <a:rPr lang="en-US" sz="1800" dirty="0"/>
              <a:t> </a:t>
            </a:r>
            <a:r>
              <a:rPr lang="en-US" sz="1800" dirty="0" err="1"/>
              <a:t>dữ</a:t>
            </a:r>
            <a:r>
              <a:rPr lang="en-US" sz="1800" dirty="0"/>
              <a:t> </a:t>
            </a:r>
            <a:r>
              <a:rPr lang="en-US" sz="1800" dirty="0" err="1"/>
              <a:t>liệu</a:t>
            </a:r>
            <a:r>
              <a:rPr lang="en-US" sz="1800" dirty="0"/>
              <a:t>); </a:t>
            </a:r>
          </a:p>
          <a:p>
            <a:pPr marL="842963" lvl="1" indent="-285750">
              <a:buFont typeface="Wingdings" panose="05000000000000000000" pitchFamily="2" charset="2"/>
              <a:buChar char="Ø"/>
            </a:pPr>
            <a:r>
              <a:rPr lang="en-US" sz="1800" dirty="0" err="1"/>
              <a:t>Truy</a:t>
            </a:r>
            <a:r>
              <a:rPr lang="en-US" sz="1800" dirty="0"/>
              <a:t> </a:t>
            </a:r>
            <a:r>
              <a:rPr lang="en-US" sz="1800" dirty="0" err="1"/>
              <a:t>xuất</a:t>
            </a:r>
            <a:r>
              <a:rPr lang="en-US" sz="1800" dirty="0"/>
              <a:t> </a:t>
            </a:r>
            <a:r>
              <a:rPr lang="en-US" sz="1800" dirty="0" err="1"/>
              <a:t>dữ</a:t>
            </a:r>
            <a:r>
              <a:rPr lang="en-US" sz="1800" dirty="0"/>
              <a:t> </a:t>
            </a:r>
            <a:r>
              <a:rPr lang="en-US" sz="1800" dirty="0" err="1"/>
              <a:t>liệu</a:t>
            </a:r>
            <a:r>
              <a:rPr lang="en-US" sz="1800" dirty="0"/>
              <a:t> (</a:t>
            </a:r>
            <a:r>
              <a:rPr lang="en-US" sz="1800" dirty="0" err="1"/>
              <a:t>tìm</a:t>
            </a:r>
            <a:r>
              <a:rPr lang="en-US" sz="1800" dirty="0"/>
              <a:t> </a:t>
            </a:r>
            <a:r>
              <a:rPr lang="en-US" sz="1800" dirty="0" err="1"/>
              <a:t>kiếm</a:t>
            </a:r>
            <a:r>
              <a:rPr lang="en-US" sz="1800" dirty="0"/>
              <a:t>, </a:t>
            </a:r>
            <a:r>
              <a:rPr lang="en-US" sz="1800" dirty="0" err="1"/>
              <a:t>thống</a:t>
            </a:r>
            <a:r>
              <a:rPr lang="en-US" sz="1800" dirty="0"/>
              <a:t> </a:t>
            </a:r>
            <a:r>
              <a:rPr lang="en-US" sz="1800" dirty="0" err="1"/>
              <a:t>kê</a:t>
            </a:r>
            <a:r>
              <a:rPr lang="en-US" sz="1800" dirty="0"/>
              <a:t> </a:t>
            </a:r>
            <a:r>
              <a:rPr lang="en-US" sz="1800" dirty="0" err="1"/>
              <a:t>dữ</a:t>
            </a:r>
            <a:r>
              <a:rPr lang="en-US" sz="1800" dirty="0"/>
              <a:t> </a:t>
            </a:r>
            <a:r>
              <a:rPr lang="en-US" sz="1800" dirty="0" err="1"/>
              <a:t>liệu</a:t>
            </a:r>
            <a:r>
              <a:rPr lang="en-US" sz="1800" dirty="0"/>
              <a:t>); </a:t>
            </a:r>
          </a:p>
          <a:p>
            <a:pPr marL="842963" lvl="1" indent="-285750">
              <a:buFont typeface="Wingdings" panose="05000000000000000000" pitchFamily="2" charset="2"/>
              <a:buChar char="Ø"/>
            </a:pPr>
            <a:r>
              <a:rPr lang="en-US" sz="1800" dirty="0" err="1"/>
              <a:t>Bảo</a:t>
            </a:r>
            <a:r>
              <a:rPr lang="en-US" sz="1800" dirty="0"/>
              <a:t> </a:t>
            </a:r>
            <a:r>
              <a:rPr lang="en-US" sz="1800" dirty="0" err="1"/>
              <a:t>trì</a:t>
            </a:r>
            <a:r>
              <a:rPr lang="en-US" sz="1800" dirty="0"/>
              <a:t> </a:t>
            </a:r>
            <a:r>
              <a:rPr lang="en-US" sz="1800" dirty="0" err="1"/>
              <a:t>dữ</a:t>
            </a:r>
            <a:r>
              <a:rPr lang="en-US" sz="1800" dirty="0"/>
              <a:t> </a:t>
            </a:r>
            <a:r>
              <a:rPr lang="en-US" sz="1800" dirty="0" err="1"/>
              <a:t>liệu</a:t>
            </a:r>
            <a:r>
              <a:rPr lang="en-US" sz="1800" dirty="0"/>
              <a:t>.</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grpSp>
        <p:nvGrpSpPr>
          <p:cNvPr id="28" name="Group 27">
            <a:extLst>
              <a:ext uri="{FF2B5EF4-FFF2-40B4-BE49-F238E27FC236}">
                <a16:creationId xmlns:a16="http://schemas.microsoft.com/office/drawing/2014/main" id="{1BBEC6D9-D60A-9C24-02C2-514AA3BDA058}"/>
              </a:ext>
            </a:extLst>
          </p:cNvPr>
          <p:cNvGrpSpPr/>
          <p:nvPr/>
        </p:nvGrpSpPr>
        <p:grpSpPr>
          <a:xfrm>
            <a:off x="7877065" y="3733800"/>
            <a:ext cx="2790935" cy="2302760"/>
            <a:chOff x="7010400" y="3655223"/>
            <a:chExt cx="2790935" cy="2302760"/>
          </a:xfrm>
        </p:grpSpPr>
        <p:sp>
          <p:nvSpPr>
            <p:cNvPr id="15" name="Rectangle 14">
              <a:extLst>
                <a:ext uri="{FF2B5EF4-FFF2-40B4-BE49-F238E27FC236}">
                  <a16:creationId xmlns:a16="http://schemas.microsoft.com/office/drawing/2014/main" id="{8ADBE4A0-EA40-D107-F727-4A1C62CF730E}"/>
                </a:ext>
              </a:extLst>
            </p:cNvPr>
            <p:cNvSpPr/>
            <p:nvPr/>
          </p:nvSpPr>
          <p:spPr bwMode="auto">
            <a:xfrm>
              <a:off x="7010400" y="4350792"/>
              <a:ext cx="1143000" cy="307600"/>
            </a:xfrm>
            <a:prstGeom prst="rect">
              <a:avLst/>
            </a:prstGeom>
            <a:solidFill>
              <a:schemeClr val="bg2">
                <a:lumMod val="60000"/>
                <a:lumOff val="4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dirty="0" err="1">
                  <a:latin typeface="Times New Roman" pitchFamily="18" charset="0"/>
                </a:rPr>
                <a:t>Dữ</a:t>
              </a:r>
              <a:r>
                <a:rPr lang="en-US" sz="1399" b="1" dirty="0">
                  <a:latin typeface="Times New Roman" pitchFamily="18" charset="0"/>
                </a:rPr>
                <a:t> </a:t>
              </a:r>
              <a:r>
                <a:rPr lang="en-US" sz="1399" b="1" dirty="0" err="1">
                  <a:latin typeface="Times New Roman" pitchFamily="18" charset="0"/>
                </a:rPr>
                <a:t>liệu</a:t>
              </a:r>
              <a:endParaRPr lang="en-US" sz="1399" b="1" dirty="0">
                <a:latin typeface="Times New Roman" pitchFamily="18" charset="0"/>
              </a:endParaRPr>
            </a:p>
          </p:txBody>
        </p:sp>
        <p:sp>
          <p:nvSpPr>
            <p:cNvPr id="18" name="Rectangle 17">
              <a:extLst>
                <a:ext uri="{FF2B5EF4-FFF2-40B4-BE49-F238E27FC236}">
                  <a16:creationId xmlns:a16="http://schemas.microsoft.com/office/drawing/2014/main" id="{B2AEEA8E-DF4C-2160-356E-4834C87A7642}"/>
                </a:ext>
              </a:extLst>
            </p:cNvPr>
            <p:cNvSpPr/>
            <p:nvPr/>
          </p:nvSpPr>
          <p:spPr bwMode="auto">
            <a:xfrm>
              <a:off x="7010400" y="3655223"/>
              <a:ext cx="1143000" cy="307600"/>
            </a:xfrm>
            <a:prstGeom prst="rect">
              <a:avLst/>
            </a:prstGeom>
            <a:solidFill>
              <a:schemeClr val="accent1">
                <a:lumMod val="50000"/>
              </a:schemeClr>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dirty="0" err="1">
                  <a:solidFill>
                    <a:schemeClr val="bg1"/>
                  </a:solidFill>
                  <a:latin typeface="Times New Roman" pitchFamily="18" charset="0"/>
                </a:rPr>
                <a:t>Thông</a:t>
              </a:r>
              <a:r>
                <a:rPr lang="en-US" sz="1399" b="1" dirty="0">
                  <a:solidFill>
                    <a:schemeClr val="bg1"/>
                  </a:solidFill>
                  <a:latin typeface="Times New Roman" pitchFamily="18" charset="0"/>
                </a:rPr>
                <a:t> tin</a:t>
              </a:r>
            </a:p>
          </p:txBody>
        </p:sp>
        <p:sp>
          <p:nvSpPr>
            <p:cNvPr id="19" name="Rectangle 18">
              <a:extLst>
                <a:ext uri="{FF2B5EF4-FFF2-40B4-BE49-F238E27FC236}">
                  <a16:creationId xmlns:a16="http://schemas.microsoft.com/office/drawing/2014/main" id="{ED18317C-0642-ABCC-198D-C74E5154A9A3}"/>
                </a:ext>
              </a:extLst>
            </p:cNvPr>
            <p:cNvSpPr/>
            <p:nvPr/>
          </p:nvSpPr>
          <p:spPr bwMode="auto">
            <a:xfrm>
              <a:off x="7010400" y="5046361"/>
              <a:ext cx="1143000" cy="307600"/>
            </a:xfrm>
            <a:prstGeom prst="rect">
              <a:avLst/>
            </a:prstGeom>
            <a:solidFill>
              <a:srgbClr val="FFC000"/>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r>
                <a:rPr lang="en-US" sz="1399" b="1" dirty="0">
                  <a:latin typeface="Times New Roman" pitchFamily="18" charset="0"/>
                </a:rPr>
                <a:t>CSDL</a:t>
              </a:r>
            </a:p>
          </p:txBody>
        </p:sp>
        <p:cxnSp>
          <p:nvCxnSpPr>
            <p:cNvPr id="21" name="Straight Arrow Connector 20">
              <a:extLst>
                <a:ext uri="{FF2B5EF4-FFF2-40B4-BE49-F238E27FC236}">
                  <a16:creationId xmlns:a16="http://schemas.microsoft.com/office/drawing/2014/main" id="{98E14AF8-640D-6843-1F35-6C8399B7CA2A}"/>
                </a:ext>
              </a:extLst>
            </p:cNvPr>
            <p:cNvCxnSpPr>
              <a:stCxn id="18" idx="2"/>
              <a:endCxn id="15" idx="0"/>
            </p:cNvCxnSpPr>
            <p:nvPr/>
          </p:nvCxnSpPr>
          <p:spPr bwMode="auto">
            <a:xfrm>
              <a:off x="7581900" y="3962823"/>
              <a:ext cx="0" cy="387969"/>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67DDCB05-0120-3EED-463F-FB84872235CB}"/>
                </a:ext>
              </a:extLst>
            </p:cNvPr>
            <p:cNvCxnSpPr>
              <a:cxnSpLocks/>
              <a:stCxn id="15" idx="2"/>
              <a:endCxn id="19" idx="0"/>
            </p:cNvCxnSpPr>
            <p:nvPr/>
          </p:nvCxnSpPr>
          <p:spPr bwMode="auto">
            <a:xfrm>
              <a:off x="7581900" y="4658392"/>
              <a:ext cx="0" cy="387969"/>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25" name="Rectangle 24">
              <a:extLst>
                <a:ext uri="{FF2B5EF4-FFF2-40B4-BE49-F238E27FC236}">
                  <a16:creationId xmlns:a16="http://schemas.microsoft.com/office/drawing/2014/main" id="{A90D810E-4703-B07B-9810-640E8FC45295}"/>
                </a:ext>
              </a:extLst>
            </p:cNvPr>
            <p:cNvSpPr/>
            <p:nvPr/>
          </p:nvSpPr>
          <p:spPr bwMode="auto">
            <a:xfrm>
              <a:off x="7630244" y="4003007"/>
              <a:ext cx="1894756" cy="307600"/>
            </a:xfrm>
            <a:prstGeom prst="rect">
              <a:avLst/>
            </a:prstGeom>
            <a:solidFill>
              <a:schemeClr val="bg1"/>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defTabSz="913943" eaLnBrk="0" hangingPunct="0"/>
              <a:r>
                <a:rPr lang="en-US" sz="1399" dirty="0" err="1">
                  <a:latin typeface="Times New Roman" pitchFamily="18" charset="0"/>
                </a:rPr>
                <a:t>Lưu</a:t>
              </a:r>
              <a:r>
                <a:rPr lang="en-US" sz="1399" dirty="0">
                  <a:latin typeface="Times New Roman" pitchFamily="18" charset="0"/>
                </a:rPr>
                <a:t> </a:t>
              </a:r>
              <a:r>
                <a:rPr lang="en-US" sz="1399" dirty="0" err="1">
                  <a:latin typeface="Times New Roman" pitchFamily="18" charset="0"/>
                </a:rPr>
                <a:t>trữ</a:t>
              </a:r>
              <a:r>
                <a:rPr lang="en-US" sz="1399" dirty="0">
                  <a:latin typeface="Times New Roman" pitchFamily="18" charset="0"/>
                </a:rPr>
                <a:t> </a:t>
              </a:r>
              <a:r>
                <a:rPr lang="en-US" sz="1399" dirty="0" err="1">
                  <a:latin typeface="Times New Roman" pitchFamily="18" charset="0"/>
                </a:rPr>
                <a:t>có</a:t>
              </a:r>
              <a:r>
                <a:rPr lang="en-US" sz="1399" dirty="0">
                  <a:latin typeface="Times New Roman" pitchFamily="18" charset="0"/>
                </a:rPr>
                <a:t> </a:t>
              </a:r>
              <a:r>
                <a:rPr lang="en-US" sz="1399" dirty="0" err="1">
                  <a:latin typeface="Times New Roman" pitchFamily="18" charset="0"/>
                </a:rPr>
                <a:t>chọn</a:t>
              </a:r>
              <a:r>
                <a:rPr lang="en-US" sz="1399" dirty="0">
                  <a:latin typeface="Times New Roman" pitchFamily="18" charset="0"/>
                </a:rPr>
                <a:t> </a:t>
              </a:r>
              <a:r>
                <a:rPr lang="en-US" sz="1399" dirty="0" err="1">
                  <a:latin typeface="Times New Roman" pitchFamily="18" charset="0"/>
                </a:rPr>
                <a:t>lọc</a:t>
              </a:r>
              <a:endParaRPr lang="en-US" sz="1399" dirty="0">
                <a:latin typeface="Times New Roman" pitchFamily="18" charset="0"/>
              </a:endParaRPr>
            </a:p>
          </p:txBody>
        </p:sp>
        <p:sp>
          <p:nvSpPr>
            <p:cNvPr id="26" name="Rectangle 25">
              <a:extLst>
                <a:ext uri="{FF2B5EF4-FFF2-40B4-BE49-F238E27FC236}">
                  <a16:creationId xmlns:a16="http://schemas.microsoft.com/office/drawing/2014/main" id="{F8CE2C7E-948A-8FB7-40A3-0595C1D65F28}"/>
                </a:ext>
              </a:extLst>
            </p:cNvPr>
            <p:cNvSpPr/>
            <p:nvPr/>
          </p:nvSpPr>
          <p:spPr bwMode="auto">
            <a:xfrm>
              <a:off x="7630244" y="4684158"/>
              <a:ext cx="1503512" cy="307600"/>
            </a:xfrm>
            <a:prstGeom prst="rect">
              <a:avLst/>
            </a:prstGeom>
            <a:solidFill>
              <a:schemeClr val="bg1"/>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defTabSz="913943" eaLnBrk="0" hangingPunct="0"/>
              <a:r>
                <a:rPr lang="en-US" sz="1399" dirty="0">
                  <a:latin typeface="Times New Roman" pitchFamily="18" charset="0"/>
                </a:rPr>
                <a:t>Quan </a:t>
              </a:r>
              <a:r>
                <a:rPr lang="en-US" sz="1399" dirty="0" err="1">
                  <a:latin typeface="Times New Roman" pitchFamily="18" charset="0"/>
                </a:rPr>
                <a:t>hệ</a:t>
              </a:r>
              <a:r>
                <a:rPr lang="en-US" sz="1399" dirty="0">
                  <a:latin typeface="Times New Roman" pitchFamily="18" charset="0"/>
                </a:rPr>
                <a:t> logic</a:t>
              </a:r>
            </a:p>
          </p:txBody>
        </p:sp>
        <p:sp>
          <p:nvSpPr>
            <p:cNvPr id="27" name="Rectangle 26">
              <a:extLst>
                <a:ext uri="{FF2B5EF4-FFF2-40B4-BE49-F238E27FC236}">
                  <a16:creationId xmlns:a16="http://schemas.microsoft.com/office/drawing/2014/main" id="{52C1AC85-B041-1C79-1E98-F0DC0FF6AEF8}"/>
                </a:ext>
              </a:extLst>
            </p:cNvPr>
            <p:cNvSpPr/>
            <p:nvPr/>
          </p:nvSpPr>
          <p:spPr bwMode="auto">
            <a:xfrm>
              <a:off x="7630244" y="5435068"/>
              <a:ext cx="2171091" cy="522915"/>
            </a:xfrm>
            <a:prstGeom prst="rect">
              <a:avLst/>
            </a:prstGeom>
            <a:solidFill>
              <a:schemeClr val="bg1"/>
            </a:solidFill>
            <a:ln w="69850"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defTabSz="913943" eaLnBrk="0" hangingPunct="0"/>
              <a:r>
                <a:rPr lang="en-US" sz="1399" dirty="0">
                  <a:latin typeface="Times New Roman" pitchFamily="18" charset="0"/>
                </a:rPr>
                <a:t>Quan </a:t>
              </a:r>
              <a:r>
                <a:rPr lang="en-US" sz="1399" dirty="0" err="1">
                  <a:latin typeface="Times New Roman" pitchFamily="18" charset="0"/>
                </a:rPr>
                <a:t>hệ</a:t>
              </a:r>
              <a:r>
                <a:rPr lang="en-US" sz="1399" dirty="0">
                  <a:latin typeface="Times New Roman" pitchFamily="18" charset="0"/>
                </a:rPr>
                <a:t> </a:t>
              </a:r>
              <a:r>
                <a:rPr lang="en-US" sz="1399" dirty="0" err="1">
                  <a:latin typeface="Times New Roman" pitchFamily="18" charset="0"/>
                </a:rPr>
                <a:t>giữa</a:t>
              </a:r>
              <a:r>
                <a:rPr lang="en-US" sz="1399" dirty="0">
                  <a:latin typeface="Times New Roman" pitchFamily="18" charset="0"/>
                </a:rPr>
                <a:t> </a:t>
              </a:r>
              <a:r>
                <a:rPr lang="en-US" sz="1399" dirty="0" err="1">
                  <a:latin typeface="Times New Roman" pitchFamily="18" charset="0"/>
                </a:rPr>
                <a:t>thông</a:t>
              </a:r>
              <a:r>
                <a:rPr lang="en-US" sz="1399" dirty="0">
                  <a:latin typeface="Times New Roman" pitchFamily="18" charset="0"/>
                </a:rPr>
                <a:t> tin, </a:t>
              </a:r>
              <a:r>
                <a:rPr lang="en-US" sz="1399" dirty="0" err="1">
                  <a:latin typeface="Times New Roman" pitchFamily="18" charset="0"/>
                </a:rPr>
                <a:t>dữ</a:t>
              </a:r>
              <a:r>
                <a:rPr lang="en-US" sz="1399" dirty="0">
                  <a:latin typeface="Times New Roman" pitchFamily="18" charset="0"/>
                </a:rPr>
                <a:t> </a:t>
              </a:r>
              <a:r>
                <a:rPr lang="en-US" sz="1399" dirty="0" err="1">
                  <a:latin typeface="Times New Roman" pitchFamily="18" charset="0"/>
                </a:rPr>
                <a:t>liệu</a:t>
              </a:r>
              <a:r>
                <a:rPr lang="en-US" sz="1399" dirty="0">
                  <a:latin typeface="Times New Roman" pitchFamily="18" charset="0"/>
                </a:rPr>
                <a:t> </a:t>
              </a:r>
              <a:r>
                <a:rPr lang="en-US" sz="1399" dirty="0" err="1">
                  <a:latin typeface="Times New Roman" pitchFamily="18" charset="0"/>
                </a:rPr>
                <a:t>và</a:t>
              </a:r>
              <a:r>
                <a:rPr lang="en-US" sz="1399" dirty="0">
                  <a:latin typeface="Times New Roman" pitchFamily="18" charset="0"/>
                </a:rPr>
                <a:t> CSDL</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 Team UI/UX</a:t>
            </a:r>
            <a:endParaRPr lang="vi-VN" dirty="0"/>
          </a:p>
        </p:txBody>
      </p:sp>
      <p:sp>
        <p:nvSpPr>
          <p:cNvPr id="19" name="TextBox 18">
            <a:extLst>
              <a:ext uri="{FF2B5EF4-FFF2-40B4-BE49-F238E27FC236}">
                <a16:creationId xmlns:a16="http://schemas.microsoft.com/office/drawing/2014/main" id="{4C9B2AD6-EAD9-77E6-CB5F-AC188400D7BD}"/>
              </a:ext>
            </a:extLst>
          </p:cNvPr>
          <p:cNvSpPr txBox="1"/>
          <p:nvPr/>
        </p:nvSpPr>
        <p:spPr>
          <a:xfrm>
            <a:off x="1480" y="1295400"/>
            <a:ext cx="6094520" cy="369332"/>
          </a:xfrm>
          <a:prstGeom prst="rect">
            <a:avLst/>
          </a:prstGeom>
          <a:noFill/>
        </p:spPr>
        <p:txBody>
          <a:bodyPr wrap="square">
            <a:spAutoFit/>
          </a:bodyPr>
          <a:lstStyle/>
          <a:p>
            <a:r>
              <a:rPr lang="en-US" dirty="0"/>
              <a:t>DASHBOARD 03</a:t>
            </a:r>
          </a:p>
        </p:txBody>
      </p:sp>
      <p:sp>
        <p:nvSpPr>
          <p:cNvPr id="20" name="TextBox 19">
            <a:extLst>
              <a:ext uri="{FF2B5EF4-FFF2-40B4-BE49-F238E27FC236}">
                <a16:creationId xmlns:a16="http://schemas.microsoft.com/office/drawing/2014/main" id="{0D201D69-CA7B-5705-DA45-B98B242162C2}"/>
              </a:ext>
            </a:extLst>
          </p:cNvPr>
          <p:cNvSpPr txBox="1"/>
          <p:nvPr/>
        </p:nvSpPr>
        <p:spPr>
          <a:xfrm>
            <a:off x="152400" y="1739797"/>
            <a:ext cx="2346664" cy="1815882"/>
          </a:xfrm>
          <a:prstGeom prst="rect">
            <a:avLst/>
          </a:prstGeom>
          <a:noFill/>
          <a:ln>
            <a:solidFill>
              <a:schemeClr val="accent1">
                <a:lumMod val="50000"/>
              </a:schemeClr>
            </a:solidFill>
          </a:ln>
        </p:spPr>
        <p:txBody>
          <a:bodyPr wrap="square">
            <a:spAutoFit/>
          </a:bodyPr>
          <a:lstStyle/>
          <a:p>
            <a:pPr marL="285750" indent="-285750" defTabSz="913943" eaLnBrk="0" hangingPunct="0">
              <a:buFont typeface="Wingdings" panose="05000000000000000000" pitchFamily="2" charset="2"/>
              <a:buChar char="§"/>
            </a:pPr>
            <a:r>
              <a:rPr lang="en-US" sz="1400" b="1" i="1" dirty="0" err="1">
                <a:latin typeface="Times New Roman" pitchFamily="18" charset="0"/>
              </a:rPr>
              <a:t>Elog</a:t>
            </a:r>
            <a:endParaRPr lang="en-US" sz="1400" b="1" i="1" dirty="0">
              <a:latin typeface="Times New Roman" pitchFamily="18" charset="0"/>
            </a:endParaRPr>
          </a:p>
          <a:p>
            <a:pPr marL="285750" indent="-285750" defTabSz="913943" eaLnBrk="0" hangingPunct="0">
              <a:buFont typeface="Wingdings" panose="05000000000000000000" pitchFamily="2" charset="2"/>
              <a:buChar char="§"/>
            </a:pPr>
            <a:r>
              <a:rPr lang="en-US" sz="1400" b="1" i="1" dirty="0">
                <a:latin typeface="Times New Roman" pitchFamily="18" charset="0"/>
              </a:rPr>
              <a:t>Trend</a:t>
            </a:r>
          </a:p>
          <a:p>
            <a:pPr marL="285750" indent="-285750" defTabSz="913943" eaLnBrk="0" hangingPunct="0">
              <a:buFont typeface="Wingdings" panose="05000000000000000000" pitchFamily="2" charset="2"/>
              <a:buChar char="§"/>
            </a:pPr>
            <a:r>
              <a:rPr lang="en-US" sz="1400" b="1" i="1" dirty="0">
                <a:latin typeface="Times New Roman" pitchFamily="18" charset="0"/>
              </a:rPr>
              <a:t>Chart</a:t>
            </a:r>
          </a:p>
          <a:p>
            <a:pPr marL="285750" indent="-285750" defTabSz="913943" eaLnBrk="0" hangingPunct="0">
              <a:buFont typeface="Wingdings" panose="05000000000000000000" pitchFamily="2" charset="2"/>
              <a:buChar char="§"/>
            </a:pPr>
            <a:r>
              <a:rPr lang="en-US" sz="1400" b="1" i="1" dirty="0">
                <a:latin typeface="Times New Roman" pitchFamily="18" charset="0"/>
              </a:rPr>
              <a:t>View/Template View</a:t>
            </a:r>
          </a:p>
          <a:p>
            <a:pPr marL="285750" indent="-285750" defTabSz="913943" eaLnBrk="0" hangingPunct="0">
              <a:buFont typeface="Wingdings" panose="05000000000000000000" pitchFamily="2" charset="2"/>
              <a:buChar char="§"/>
            </a:pPr>
            <a:r>
              <a:rPr lang="en-US" sz="1400" b="1" i="1" dirty="0">
                <a:latin typeface="Times New Roman" pitchFamily="18" charset="0"/>
              </a:rPr>
              <a:t>Control</a:t>
            </a:r>
          </a:p>
          <a:p>
            <a:pPr marL="285750" indent="-285750" defTabSz="913943" eaLnBrk="0" hangingPunct="0">
              <a:buFont typeface="Wingdings" panose="05000000000000000000" pitchFamily="2" charset="2"/>
              <a:buChar char="§"/>
            </a:pPr>
            <a:r>
              <a:rPr lang="en-US" sz="1400" b="1" i="1" dirty="0">
                <a:latin typeface="Times New Roman" pitchFamily="18" charset="0"/>
              </a:rPr>
              <a:t>Filter</a:t>
            </a:r>
          </a:p>
          <a:p>
            <a:pPr marL="285750" indent="-285750" defTabSz="913943" eaLnBrk="0" hangingPunct="0">
              <a:buFont typeface="Wingdings" panose="05000000000000000000" pitchFamily="2" charset="2"/>
              <a:buChar char="§"/>
            </a:pPr>
            <a:r>
              <a:rPr lang="en-US" sz="1400" b="1" i="1" dirty="0">
                <a:latin typeface="Times New Roman" pitchFamily="18" charset="0"/>
              </a:rPr>
              <a:t>Tags</a:t>
            </a:r>
          </a:p>
          <a:p>
            <a:pPr marL="285750" indent="-285750" defTabSz="913943" eaLnBrk="0" hangingPunct="0">
              <a:buFont typeface="Wingdings" panose="05000000000000000000" pitchFamily="2" charset="2"/>
              <a:buChar char="§"/>
            </a:pPr>
            <a:r>
              <a:rPr lang="en-US" sz="1400" b="1" i="1" dirty="0" err="1">
                <a:latin typeface="Times New Roman" pitchFamily="18" charset="0"/>
              </a:rPr>
              <a:t>DataWriteback</a:t>
            </a:r>
            <a:endParaRPr lang="en-US" sz="1400" b="1" i="1" dirty="0">
              <a:latin typeface="Times New Roman" pitchFamily="18" charset="0"/>
            </a:endParaRPr>
          </a:p>
        </p:txBody>
      </p:sp>
      <p:pic>
        <p:nvPicPr>
          <p:cNvPr id="3" name="Picture 2">
            <a:extLst>
              <a:ext uri="{FF2B5EF4-FFF2-40B4-BE49-F238E27FC236}">
                <a16:creationId xmlns:a16="http://schemas.microsoft.com/office/drawing/2014/main" id="{6803BFB4-0482-9358-CAEF-1CE52888356F}"/>
              </a:ext>
            </a:extLst>
          </p:cNvPr>
          <p:cNvPicPr>
            <a:picLocks noChangeAspect="1"/>
          </p:cNvPicPr>
          <p:nvPr/>
        </p:nvPicPr>
        <p:blipFill>
          <a:blip r:embed="rId2"/>
          <a:stretch>
            <a:fillRect/>
          </a:stretch>
        </p:blipFill>
        <p:spPr>
          <a:xfrm>
            <a:off x="2656642" y="1762731"/>
            <a:ext cx="8620957" cy="4292175"/>
          </a:xfrm>
          <a:prstGeom prst="rect">
            <a:avLst/>
          </a:prstGeom>
          <a:solidFill>
            <a:schemeClr val="accent2"/>
          </a:solidFill>
          <a:ln>
            <a:solidFill>
              <a:srgbClr val="002060"/>
            </a:solidFill>
          </a:ln>
        </p:spPr>
      </p:pic>
    </p:spTree>
    <p:extLst>
      <p:ext uri="{BB962C8B-B14F-4D97-AF65-F5344CB8AC3E}">
        <p14:creationId xmlns:p14="http://schemas.microsoft.com/office/powerpoint/2010/main" val="2971391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 Team CSDL</a:t>
            </a:r>
            <a:endParaRPr lang="vi-VN" dirty="0"/>
          </a:p>
        </p:txBody>
      </p:sp>
      <p:pic>
        <p:nvPicPr>
          <p:cNvPr id="15" name="Picture 14">
            <a:extLst>
              <a:ext uri="{FF2B5EF4-FFF2-40B4-BE49-F238E27FC236}">
                <a16:creationId xmlns:a16="http://schemas.microsoft.com/office/drawing/2014/main" id="{FD2DF84A-27F3-E2B4-76B0-FBC93A6ED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905000"/>
            <a:ext cx="9525000" cy="4277664"/>
          </a:xfrm>
          <a:prstGeom prst="rect">
            <a:avLst/>
          </a:prstGeom>
          <a:ln>
            <a:solidFill>
              <a:srgbClr val="002060"/>
            </a:solidFill>
          </a:ln>
        </p:spPr>
      </p:pic>
      <p:sp>
        <p:nvSpPr>
          <p:cNvPr id="19" name="TextBox 18">
            <a:extLst>
              <a:ext uri="{FF2B5EF4-FFF2-40B4-BE49-F238E27FC236}">
                <a16:creationId xmlns:a16="http://schemas.microsoft.com/office/drawing/2014/main" id="{4C9B2AD6-EAD9-77E6-CB5F-AC188400D7BD}"/>
              </a:ext>
            </a:extLst>
          </p:cNvPr>
          <p:cNvSpPr txBox="1"/>
          <p:nvPr/>
        </p:nvSpPr>
        <p:spPr>
          <a:xfrm>
            <a:off x="1480" y="1295400"/>
            <a:ext cx="6094520" cy="369332"/>
          </a:xfrm>
          <a:prstGeom prst="rect">
            <a:avLst/>
          </a:prstGeom>
          <a:noFill/>
        </p:spPr>
        <p:txBody>
          <a:bodyPr wrap="square">
            <a:spAutoFit/>
          </a:bodyPr>
          <a:lstStyle/>
          <a:p>
            <a:r>
              <a:rPr lang="en-US" dirty="0" err="1"/>
              <a:t>Xây</a:t>
            </a:r>
            <a:r>
              <a:rPr lang="en-US" dirty="0"/>
              <a:t> </a:t>
            </a:r>
            <a:r>
              <a:rPr lang="en-US" dirty="0" err="1"/>
              <a:t>dựng</a:t>
            </a:r>
            <a:r>
              <a:rPr lang="en-US" dirty="0"/>
              <a:t> CSDL, </a:t>
            </a:r>
            <a:r>
              <a:rPr lang="en-US" dirty="0" err="1"/>
              <a:t>Tạo</a:t>
            </a:r>
            <a:r>
              <a:rPr lang="en-US" dirty="0"/>
              <a:t> </a:t>
            </a:r>
            <a:r>
              <a:rPr lang="en-US" dirty="0" err="1"/>
              <a:t>dữ</a:t>
            </a:r>
            <a:r>
              <a:rPr lang="en-US" dirty="0"/>
              <a:t> </a:t>
            </a:r>
            <a:r>
              <a:rPr lang="en-US" dirty="0" err="1"/>
              <a:t>liệu</a:t>
            </a:r>
            <a:r>
              <a:rPr lang="en-US" dirty="0"/>
              <a:t> Simulation</a:t>
            </a:r>
          </a:p>
        </p:txBody>
      </p:sp>
      <p:sp>
        <p:nvSpPr>
          <p:cNvPr id="3" name="Rectangle 2">
            <a:extLst>
              <a:ext uri="{FF2B5EF4-FFF2-40B4-BE49-F238E27FC236}">
                <a16:creationId xmlns:a16="http://schemas.microsoft.com/office/drawing/2014/main" id="{BE2F2B7A-CAC1-D403-4B45-C068A4B4D7F3}"/>
              </a:ext>
            </a:extLst>
          </p:cNvPr>
          <p:cNvSpPr/>
          <p:nvPr/>
        </p:nvSpPr>
        <p:spPr bwMode="auto">
          <a:xfrm>
            <a:off x="2667000" y="2286000"/>
            <a:ext cx="1828800" cy="3896664"/>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4" name="Rectangle 3">
            <a:extLst>
              <a:ext uri="{FF2B5EF4-FFF2-40B4-BE49-F238E27FC236}">
                <a16:creationId xmlns:a16="http://schemas.microsoft.com/office/drawing/2014/main" id="{5B6B72C5-CBF0-6198-09A7-B964180A72C2}"/>
              </a:ext>
            </a:extLst>
          </p:cNvPr>
          <p:cNvSpPr/>
          <p:nvPr/>
        </p:nvSpPr>
        <p:spPr bwMode="auto">
          <a:xfrm>
            <a:off x="9525002" y="2286000"/>
            <a:ext cx="1981198" cy="3896664"/>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5" name="Rectangle 4">
            <a:extLst>
              <a:ext uri="{FF2B5EF4-FFF2-40B4-BE49-F238E27FC236}">
                <a16:creationId xmlns:a16="http://schemas.microsoft.com/office/drawing/2014/main" id="{049F5E62-7088-D903-1A26-0DDE27BF9650}"/>
              </a:ext>
            </a:extLst>
          </p:cNvPr>
          <p:cNvSpPr/>
          <p:nvPr/>
        </p:nvSpPr>
        <p:spPr bwMode="auto">
          <a:xfrm>
            <a:off x="4572000" y="4876800"/>
            <a:ext cx="4953002" cy="1323618"/>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6" name="Rectangle 5">
            <a:extLst>
              <a:ext uri="{FF2B5EF4-FFF2-40B4-BE49-F238E27FC236}">
                <a16:creationId xmlns:a16="http://schemas.microsoft.com/office/drawing/2014/main" id="{E3E2E43B-5738-0BC1-60C4-372A1EE24C6B}"/>
              </a:ext>
            </a:extLst>
          </p:cNvPr>
          <p:cNvSpPr/>
          <p:nvPr/>
        </p:nvSpPr>
        <p:spPr bwMode="auto">
          <a:xfrm>
            <a:off x="4591235" y="2286000"/>
            <a:ext cx="1657165" cy="762000"/>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7" name="TextBox 6">
            <a:extLst>
              <a:ext uri="{FF2B5EF4-FFF2-40B4-BE49-F238E27FC236}">
                <a16:creationId xmlns:a16="http://schemas.microsoft.com/office/drawing/2014/main" id="{DCCDABEB-ADFF-9839-7C5D-56A9489FA944}"/>
              </a:ext>
            </a:extLst>
          </p:cNvPr>
          <p:cNvSpPr txBox="1"/>
          <p:nvPr/>
        </p:nvSpPr>
        <p:spPr>
          <a:xfrm>
            <a:off x="141301" y="1899821"/>
            <a:ext cx="2346664" cy="1169551"/>
          </a:xfrm>
          <a:prstGeom prst="rect">
            <a:avLst/>
          </a:prstGeom>
          <a:noFill/>
          <a:ln>
            <a:solidFill>
              <a:schemeClr val="accent1">
                <a:lumMod val="50000"/>
              </a:schemeClr>
            </a:solidFill>
          </a:ln>
        </p:spPr>
        <p:txBody>
          <a:bodyPr wrap="square">
            <a:spAutoFit/>
          </a:bodyPr>
          <a:lstStyle/>
          <a:p>
            <a:pPr marL="285750" indent="-285750" defTabSz="913943" eaLnBrk="0" hangingPunct="0">
              <a:buFont typeface="Wingdings" panose="05000000000000000000" pitchFamily="2" charset="2"/>
              <a:buChar char="§"/>
            </a:pPr>
            <a:r>
              <a:rPr lang="en-US" sz="1400" b="1" i="1" dirty="0">
                <a:latin typeface="Times New Roman" pitchFamily="18" charset="0"/>
              </a:rPr>
              <a:t>Data Model</a:t>
            </a:r>
          </a:p>
          <a:p>
            <a:pPr marL="285750" indent="-285750" defTabSz="913943" eaLnBrk="0" hangingPunct="0">
              <a:buFont typeface="Wingdings" panose="05000000000000000000" pitchFamily="2" charset="2"/>
              <a:buChar char="§"/>
            </a:pPr>
            <a:r>
              <a:rPr lang="en-US" sz="1400" b="1" i="1" dirty="0">
                <a:latin typeface="Times New Roman" pitchFamily="18" charset="0"/>
              </a:rPr>
              <a:t>Database</a:t>
            </a:r>
          </a:p>
          <a:p>
            <a:pPr marL="285750" indent="-285750" defTabSz="913943" eaLnBrk="0" hangingPunct="0">
              <a:buFont typeface="Wingdings" panose="05000000000000000000" pitchFamily="2" charset="2"/>
              <a:buChar char="§"/>
            </a:pPr>
            <a:r>
              <a:rPr lang="en-US" sz="1400" b="1" i="1" dirty="0">
                <a:latin typeface="Times New Roman" pitchFamily="18" charset="0"/>
              </a:rPr>
              <a:t>Table/ View</a:t>
            </a:r>
          </a:p>
          <a:p>
            <a:pPr marL="285750" indent="-285750" defTabSz="913943" eaLnBrk="0" hangingPunct="0">
              <a:buFont typeface="Wingdings" panose="05000000000000000000" pitchFamily="2" charset="2"/>
              <a:buChar char="§"/>
            </a:pPr>
            <a:r>
              <a:rPr lang="en-US" sz="1400" b="1" i="1" dirty="0">
                <a:latin typeface="Times New Roman" pitchFamily="18" charset="0"/>
              </a:rPr>
              <a:t>Procedure/ Function</a:t>
            </a:r>
          </a:p>
          <a:p>
            <a:pPr marL="285750" indent="-285750" defTabSz="913943" eaLnBrk="0" hangingPunct="0">
              <a:buFont typeface="Wingdings" panose="05000000000000000000" pitchFamily="2" charset="2"/>
              <a:buChar char="§"/>
            </a:pPr>
            <a:r>
              <a:rPr lang="en-US" sz="1400" b="1" i="1" dirty="0">
                <a:latin typeface="Times New Roman" pitchFamily="18" charset="0"/>
              </a:rPr>
              <a:t>T-SQL</a:t>
            </a:r>
          </a:p>
        </p:txBody>
      </p:sp>
    </p:spTree>
    <p:extLst>
      <p:ext uri="{BB962C8B-B14F-4D97-AF65-F5344CB8AC3E}">
        <p14:creationId xmlns:p14="http://schemas.microsoft.com/office/powerpoint/2010/main" val="39037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 - Team CSDL</a:t>
            </a:r>
            <a:endParaRPr lang="vi-VN" dirty="0"/>
          </a:p>
        </p:txBody>
      </p:sp>
      <p:pic>
        <p:nvPicPr>
          <p:cNvPr id="4" name="Picture 3">
            <a:extLst>
              <a:ext uri="{FF2B5EF4-FFF2-40B4-BE49-F238E27FC236}">
                <a16:creationId xmlns:a16="http://schemas.microsoft.com/office/drawing/2014/main" id="{E189F96F-71F4-D986-F539-452BB8F61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752600"/>
            <a:ext cx="9601200" cy="4724157"/>
          </a:xfrm>
          <a:prstGeom prst="rect">
            <a:avLst/>
          </a:prstGeom>
          <a:ln>
            <a:solidFill>
              <a:srgbClr val="002060"/>
            </a:solidFill>
          </a:ln>
        </p:spPr>
      </p:pic>
      <p:sp>
        <p:nvSpPr>
          <p:cNvPr id="5" name="TextBox 4">
            <a:extLst>
              <a:ext uri="{FF2B5EF4-FFF2-40B4-BE49-F238E27FC236}">
                <a16:creationId xmlns:a16="http://schemas.microsoft.com/office/drawing/2014/main" id="{C10F98B7-A09B-53AB-CACE-2D995A633BBE}"/>
              </a:ext>
            </a:extLst>
          </p:cNvPr>
          <p:cNvSpPr txBox="1"/>
          <p:nvPr/>
        </p:nvSpPr>
        <p:spPr>
          <a:xfrm>
            <a:off x="1480" y="1295400"/>
            <a:ext cx="6094520" cy="369332"/>
          </a:xfrm>
          <a:prstGeom prst="rect">
            <a:avLst/>
          </a:prstGeom>
          <a:noFill/>
        </p:spPr>
        <p:txBody>
          <a:bodyPr wrap="square">
            <a:spAutoFit/>
          </a:bodyPr>
          <a:lstStyle/>
          <a:p>
            <a:r>
              <a:rPr lang="en-US" dirty="0" err="1"/>
              <a:t>Xây</a:t>
            </a:r>
            <a:r>
              <a:rPr lang="en-US" dirty="0"/>
              <a:t> </a:t>
            </a:r>
            <a:r>
              <a:rPr lang="en-US" dirty="0" err="1"/>
              <a:t>dựng</a:t>
            </a:r>
            <a:r>
              <a:rPr lang="en-US" dirty="0"/>
              <a:t> CSDL, </a:t>
            </a:r>
            <a:r>
              <a:rPr lang="en-US" dirty="0" err="1"/>
              <a:t>Tạo</a:t>
            </a:r>
            <a:r>
              <a:rPr lang="en-US" dirty="0"/>
              <a:t> </a:t>
            </a:r>
            <a:r>
              <a:rPr lang="en-US" dirty="0" err="1"/>
              <a:t>dữ</a:t>
            </a:r>
            <a:r>
              <a:rPr lang="en-US" dirty="0"/>
              <a:t> </a:t>
            </a:r>
            <a:r>
              <a:rPr lang="en-US" dirty="0" err="1"/>
              <a:t>liệu</a:t>
            </a:r>
            <a:r>
              <a:rPr lang="en-US" dirty="0"/>
              <a:t> Simulation</a:t>
            </a:r>
          </a:p>
        </p:txBody>
      </p:sp>
      <p:sp>
        <p:nvSpPr>
          <p:cNvPr id="6" name="Rectangle 5">
            <a:extLst>
              <a:ext uri="{FF2B5EF4-FFF2-40B4-BE49-F238E27FC236}">
                <a16:creationId xmlns:a16="http://schemas.microsoft.com/office/drawing/2014/main" id="{FED282C2-1183-00E2-2480-DBCA126A1169}"/>
              </a:ext>
            </a:extLst>
          </p:cNvPr>
          <p:cNvSpPr/>
          <p:nvPr/>
        </p:nvSpPr>
        <p:spPr bwMode="auto">
          <a:xfrm>
            <a:off x="2514600" y="2450068"/>
            <a:ext cx="1828800" cy="3896664"/>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7" name="Rectangle 6">
            <a:extLst>
              <a:ext uri="{FF2B5EF4-FFF2-40B4-BE49-F238E27FC236}">
                <a16:creationId xmlns:a16="http://schemas.microsoft.com/office/drawing/2014/main" id="{63F319A8-4DBE-04A6-D8C5-8143DFD99F00}"/>
              </a:ext>
            </a:extLst>
          </p:cNvPr>
          <p:cNvSpPr/>
          <p:nvPr/>
        </p:nvSpPr>
        <p:spPr bwMode="auto">
          <a:xfrm>
            <a:off x="4572000" y="2413078"/>
            <a:ext cx="5410200" cy="1179990"/>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8" name="Rectangle 7">
            <a:extLst>
              <a:ext uri="{FF2B5EF4-FFF2-40B4-BE49-F238E27FC236}">
                <a16:creationId xmlns:a16="http://schemas.microsoft.com/office/drawing/2014/main" id="{BB06BC05-25D8-F0FC-1265-3525EC261991}"/>
              </a:ext>
            </a:extLst>
          </p:cNvPr>
          <p:cNvSpPr/>
          <p:nvPr/>
        </p:nvSpPr>
        <p:spPr bwMode="auto">
          <a:xfrm>
            <a:off x="4610100" y="4101146"/>
            <a:ext cx="5219700" cy="2245586"/>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9" name="Rectangle 8">
            <a:extLst>
              <a:ext uri="{FF2B5EF4-FFF2-40B4-BE49-F238E27FC236}">
                <a16:creationId xmlns:a16="http://schemas.microsoft.com/office/drawing/2014/main" id="{AF8D84AB-B279-171B-D42B-40C40342B7DE}"/>
              </a:ext>
            </a:extLst>
          </p:cNvPr>
          <p:cNvSpPr/>
          <p:nvPr/>
        </p:nvSpPr>
        <p:spPr bwMode="auto">
          <a:xfrm>
            <a:off x="9982200" y="4101146"/>
            <a:ext cx="1257300" cy="2245586"/>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10" name="TextBox 9">
            <a:extLst>
              <a:ext uri="{FF2B5EF4-FFF2-40B4-BE49-F238E27FC236}">
                <a16:creationId xmlns:a16="http://schemas.microsoft.com/office/drawing/2014/main" id="{3CBA145E-FD2D-4E4D-CB3C-8D56821E4714}"/>
              </a:ext>
            </a:extLst>
          </p:cNvPr>
          <p:cNvSpPr txBox="1"/>
          <p:nvPr/>
        </p:nvSpPr>
        <p:spPr>
          <a:xfrm>
            <a:off x="76200" y="1746682"/>
            <a:ext cx="2346664" cy="1169551"/>
          </a:xfrm>
          <a:prstGeom prst="rect">
            <a:avLst/>
          </a:prstGeom>
          <a:noFill/>
          <a:ln>
            <a:solidFill>
              <a:schemeClr val="accent1">
                <a:lumMod val="50000"/>
              </a:schemeClr>
            </a:solidFill>
          </a:ln>
        </p:spPr>
        <p:txBody>
          <a:bodyPr wrap="square">
            <a:spAutoFit/>
          </a:bodyPr>
          <a:lstStyle/>
          <a:p>
            <a:pPr marL="285750" indent="-285750" defTabSz="913943" eaLnBrk="0" hangingPunct="0">
              <a:buFont typeface="Wingdings" panose="05000000000000000000" pitchFamily="2" charset="2"/>
              <a:buChar char="§"/>
            </a:pPr>
            <a:r>
              <a:rPr lang="en-US" sz="1400" b="1" i="1" dirty="0">
                <a:latin typeface="Times New Roman" pitchFamily="18" charset="0"/>
              </a:rPr>
              <a:t>Data Model</a:t>
            </a:r>
          </a:p>
          <a:p>
            <a:pPr marL="285750" indent="-285750" defTabSz="913943" eaLnBrk="0" hangingPunct="0">
              <a:buFont typeface="Wingdings" panose="05000000000000000000" pitchFamily="2" charset="2"/>
              <a:buChar char="§"/>
            </a:pPr>
            <a:r>
              <a:rPr lang="en-US" sz="1400" b="1" i="1" dirty="0">
                <a:latin typeface="Times New Roman" pitchFamily="18" charset="0"/>
              </a:rPr>
              <a:t>Database</a:t>
            </a:r>
          </a:p>
          <a:p>
            <a:pPr marL="285750" indent="-285750" defTabSz="913943" eaLnBrk="0" hangingPunct="0">
              <a:buFont typeface="Wingdings" panose="05000000000000000000" pitchFamily="2" charset="2"/>
              <a:buChar char="§"/>
            </a:pPr>
            <a:r>
              <a:rPr lang="en-US" sz="1400" b="1" i="1" dirty="0">
                <a:latin typeface="Times New Roman" pitchFamily="18" charset="0"/>
              </a:rPr>
              <a:t>Table/ View</a:t>
            </a:r>
          </a:p>
          <a:p>
            <a:pPr marL="285750" indent="-285750" defTabSz="913943" eaLnBrk="0" hangingPunct="0">
              <a:buFont typeface="Wingdings" panose="05000000000000000000" pitchFamily="2" charset="2"/>
              <a:buChar char="§"/>
            </a:pPr>
            <a:r>
              <a:rPr lang="en-US" sz="1400" b="1" i="1" dirty="0">
                <a:latin typeface="Times New Roman" pitchFamily="18" charset="0"/>
              </a:rPr>
              <a:t>Procedure/ Function</a:t>
            </a:r>
          </a:p>
          <a:p>
            <a:pPr marL="285750" indent="-285750" defTabSz="913943" eaLnBrk="0" hangingPunct="0">
              <a:buFont typeface="Wingdings" panose="05000000000000000000" pitchFamily="2" charset="2"/>
              <a:buChar char="§"/>
            </a:pPr>
            <a:r>
              <a:rPr lang="en-US" sz="1400" b="1" i="1" dirty="0">
                <a:latin typeface="Times New Roman" pitchFamily="18" charset="0"/>
              </a:rPr>
              <a:t>T-SQL</a:t>
            </a:r>
          </a:p>
        </p:txBody>
      </p:sp>
    </p:spTree>
    <p:extLst>
      <p:ext uri="{BB962C8B-B14F-4D97-AF65-F5344CB8AC3E}">
        <p14:creationId xmlns:p14="http://schemas.microsoft.com/office/powerpoint/2010/main" val="4125522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901848D-1F87-6FFF-CA04-50C2B1B6C038}"/>
              </a:ext>
            </a:extLst>
          </p:cNvPr>
          <p:cNvPicPr>
            <a:picLocks noChangeAspect="1"/>
          </p:cNvPicPr>
          <p:nvPr/>
        </p:nvPicPr>
        <p:blipFill>
          <a:blip r:embed="rId2"/>
          <a:stretch>
            <a:fillRect/>
          </a:stretch>
        </p:blipFill>
        <p:spPr>
          <a:xfrm>
            <a:off x="2656642" y="1762731"/>
            <a:ext cx="9306758" cy="4633619"/>
          </a:xfrm>
          <a:prstGeom prst="rect">
            <a:avLst/>
          </a:prstGeom>
          <a:solidFill>
            <a:schemeClr val="accent2"/>
          </a:solidFill>
          <a:ln>
            <a:solidFill>
              <a:srgbClr val="002060"/>
            </a:solidFill>
          </a:ln>
        </p:spPr>
      </p:pic>
      <p:sp>
        <p:nvSpPr>
          <p:cNvPr id="2" name="object 2"/>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KỊCH BẢN THỰC HÀNH/ ĐÁNH GIÁ - Team CSDL</a:t>
            </a:r>
            <a:endParaRPr lang="vi-VN" dirty="0"/>
          </a:p>
        </p:txBody>
      </p:sp>
      <p:sp>
        <p:nvSpPr>
          <p:cNvPr id="6" name="TextBox 5">
            <a:extLst>
              <a:ext uri="{FF2B5EF4-FFF2-40B4-BE49-F238E27FC236}">
                <a16:creationId xmlns:a16="http://schemas.microsoft.com/office/drawing/2014/main" id="{4DC8BFEF-BAFC-CA00-5AB7-47F13F72852B}"/>
              </a:ext>
            </a:extLst>
          </p:cNvPr>
          <p:cNvSpPr txBox="1"/>
          <p:nvPr/>
        </p:nvSpPr>
        <p:spPr>
          <a:xfrm>
            <a:off x="1480" y="1295400"/>
            <a:ext cx="6094520" cy="369332"/>
          </a:xfrm>
          <a:prstGeom prst="rect">
            <a:avLst/>
          </a:prstGeom>
          <a:noFill/>
        </p:spPr>
        <p:txBody>
          <a:bodyPr wrap="square">
            <a:spAutoFit/>
          </a:bodyPr>
          <a:lstStyle/>
          <a:p>
            <a:r>
              <a:rPr lang="en-US" dirty="0" err="1"/>
              <a:t>Xây</a:t>
            </a:r>
            <a:r>
              <a:rPr lang="en-US" dirty="0"/>
              <a:t> </a:t>
            </a:r>
            <a:r>
              <a:rPr lang="en-US" dirty="0" err="1"/>
              <a:t>dựng</a:t>
            </a:r>
            <a:r>
              <a:rPr lang="en-US" dirty="0"/>
              <a:t> CSDL, </a:t>
            </a:r>
            <a:r>
              <a:rPr lang="en-US" dirty="0" err="1"/>
              <a:t>Tạo</a:t>
            </a:r>
            <a:r>
              <a:rPr lang="en-US" dirty="0"/>
              <a:t> </a:t>
            </a:r>
            <a:r>
              <a:rPr lang="en-US" dirty="0" err="1"/>
              <a:t>dữ</a:t>
            </a:r>
            <a:r>
              <a:rPr lang="en-US" dirty="0"/>
              <a:t> </a:t>
            </a:r>
            <a:r>
              <a:rPr lang="en-US" dirty="0" err="1"/>
              <a:t>liệu</a:t>
            </a:r>
            <a:r>
              <a:rPr lang="en-US" dirty="0"/>
              <a:t> Simulation</a:t>
            </a:r>
          </a:p>
        </p:txBody>
      </p:sp>
      <p:sp>
        <p:nvSpPr>
          <p:cNvPr id="7" name="Rectangle 6">
            <a:extLst>
              <a:ext uri="{FF2B5EF4-FFF2-40B4-BE49-F238E27FC236}">
                <a16:creationId xmlns:a16="http://schemas.microsoft.com/office/drawing/2014/main" id="{BA2B982A-FD81-1707-E085-EE3F146A3930}"/>
              </a:ext>
            </a:extLst>
          </p:cNvPr>
          <p:cNvSpPr/>
          <p:nvPr/>
        </p:nvSpPr>
        <p:spPr bwMode="auto">
          <a:xfrm>
            <a:off x="2743200" y="2499686"/>
            <a:ext cx="1828800" cy="3896664"/>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9" name="Rectangle 8">
            <a:extLst>
              <a:ext uri="{FF2B5EF4-FFF2-40B4-BE49-F238E27FC236}">
                <a16:creationId xmlns:a16="http://schemas.microsoft.com/office/drawing/2014/main" id="{586C9762-6B47-AD94-8990-A10C174BAB42}"/>
              </a:ext>
            </a:extLst>
          </p:cNvPr>
          <p:cNvSpPr/>
          <p:nvPr/>
        </p:nvSpPr>
        <p:spPr bwMode="auto">
          <a:xfrm>
            <a:off x="4800600" y="2499686"/>
            <a:ext cx="6477000" cy="3759178"/>
          </a:xfrm>
          <a:prstGeom prst="rect">
            <a:avLst/>
          </a:prstGeom>
          <a:noFill/>
          <a:ln w="28575"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11" name="TextBox 10">
            <a:extLst>
              <a:ext uri="{FF2B5EF4-FFF2-40B4-BE49-F238E27FC236}">
                <a16:creationId xmlns:a16="http://schemas.microsoft.com/office/drawing/2014/main" id="{DC4D67AF-E9BC-9F14-19A1-19A8AE1CAF7F}"/>
              </a:ext>
            </a:extLst>
          </p:cNvPr>
          <p:cNvSpPr txBox="1"/>
          <p:nvPr/>
        </p:nvSpPr>
        <p:spPr>
          <a:xfrm>
            <a:off x="116889" y="1739057"/>
            <a:ext cx="2346664" cy="1169551"/>
          </a:xfrm>
          <a:prstGeom prst="rect">
            <a:avLst/>
          </a:prstGeom>
          <a:noFill/>
          <a:ln>
            <a:solidFill>
              <a:schemeClr val="accent1">
                <a:lumMod val="50000"/>
              </a:schemeClr>
            </a:solidFill>
          </a:ln>
        </p:spPr>
        <p:txBody>
          <a:bodyPr wrap="square">
            <a:spAutoFit/>
          </a:bodyPr>
          <a:lstStyle/>
          <a:p>
            <a:pPr marL="285750" indent="-285750" defTabSz="913943" eaLnBrk="0" hangingPunct="0">
              <a:buFont typeface="Wingdings" panose="05000000000000000000" pitchFamily="2" charset="2"/>
              <a:buChar char="§"/>
            </a:pPr>
            <a:r>
              <a:rPr lang="en-US" sz="1400" b="1" i="1" dirty="0">
                <a:latin typeface="Times New Roman" pitchFamily="18" charset="0"/>
              </a:rPr>
              <a:t>Data Model</a:t>
            </a:r>
          </a:p>
          <a:p>
            <a:pPr marL="285750" indent="-285750" defTabSz="913943" eaLnBrk="0" hangingPunct="0">
              <a:buFont typeface="Wingdings" panose="05000000000000000000" pitchFamily="2" charset="2"/>
              <a:buChar char="§"/>
            </a:pPr>
            <a:r>
              <a:rPr lang="en-US" sz="1400" b="1" i="1" dirty="0">
                <a:latin typeface="Times New Roman" pitchFamily="18" charset="0"/>
              </a:rPr>
              <a:t>Database</a:t>
            </a:r>
          </a:p>
          <a:p>
            <a:pPr marL="285750" indent="-285750" defTabSz="913943" eaLnBrk="0" hangingPunct="0">
              <a:buFont typeface="Wingdings" panose="05000000000000000000" pitchFamily="2" charset="2"/>
              <a:buChar char="§"/>
            </a:pPr>
            <a:r>
              <a:rPr lang="en-US" sz="1400" b="1" i="1" dirty="0">
                <a:latin typeface="Times New Roman" pitchFamily="18" charset="0"/>
              </a:rPr>
              <a:t>Table/ View</a:t>
            </a:r>
          </a:p>
          <a:p>
            <a:pPr marL="285750" indent="-285750" defTabSz="913943" eaLnBrk="0" hangingPunct="0">
              <a:buFont typeface="Wingdings" panose="05000000000000000000" pitchFamily="2" charset="2"/>
              <a:buChar char="§"/>
            </a:pPr>
            <a:r>
              <a:rPr lang="en-US" sz="1400" b="1" i="1" dirty="0">
                <a:latin typeface="Times New Roman" pitchFamily="18" charset="0"/>
              </a:rPr>
              <a:t>Procedure/ Function</a:t>
            </a:r>
          </a:p>
          <a:p>
            <a:pPr marL="285750" indent="-285750" defTabSz="913943" eaLnBrk="0" hangingPunct="0">
              <a:buFont typeface="Wingdings" panose="05000000000000000000" pitchFamily="2" charset="2"/>
              <a:buChar char="§"/>
            </a:pPr>
            <a:r>
              <a:rPr lang="en-US" sz="1400" b="1" i="1" dirty="0">
                <a:latin typeface="Times New Roman" pitchFamily="18" charset="0"/>
              </a:rPr>
              <a:t>T-SQL</a:t>
            </a:r>
          </a:p>
        </p:txBody>
      </p:sp>
    </p:spTree>
    <p:extLst>
      <p:ext uri="{BB962C8B-B14F-4D97-AF65-F5344CB8AC3E}">
        <p14:creationId xmlns:p14="http://schemas.microsoft.com/office/powerpoint/2010/main" val="1391808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7059" y="5486401"/>
            <a:ext cx="6910361" cy="954107"/>
          </a:xfrm>
          <a:prstGeom prst="rect">
            <a:avLst/>
          </a:prstGeom>
        </p:spPr>
        <p:txBody>
          <a:bodyPr wrap="square">
            <a:spAutoFit/>
          </a:bodyPr>
          <a:lstStyle/>
          <a:p>
            <a:pPr algn="ctr"/>
            <a:r>
              <a:rPr lang="en-US" sz="2000" b="1" dirty="0">
                <a:solidFill>
                  <a:srgbClr val="272172"/>
                </a:solidFill>
              </a:rPr>
              <a:t>Contact information:</a:t>
            </a:r>
          </a:p>
          <a:p>
            <a:pPr algn="ctr"/>
            <a:r>
              <a:rPr lang="en-US" sz="1200" dirty="0">
                <a:solidFill>
                  <a:srgbClr val="002060"/>
                </a:solidFill>
              </a:rPr>
              <a:t>HO: 468/13 Phan Van Tri, Ward 7, Go </a:t>
            </a:r>
            <a:r>
              <a:rPr lang="en-US" sz="1200" dirty="0" err="1">
                <a:solidFill>
                  <a:srgbClr val="002060"/>
                </a:solidFill>
              </a:rPr>
              <a:t>Vap</a:t>
            </a:r>
            <a:r>
              <a:rPr lang="en-US" sz="1200" dirty="0">
                <a:solidFill>
                  <a:srgbClr val="002060"/>
                </a:solidFill>
              </a:rPr>
              <a:t> District, Ho Chi Minh City</a:t>
            </a:r>
          </a:p>
          <a:p>
            <a:pPr algn="ctr"/>
            <a:r>
              <a:rPr lang="en-US" sz="1200" dirty="0" err="1">
                <a:solidFill>
                  <a:srgbClr val="002060"/>
                </a:solidFill>
              </a:rPr>
              <a:t>Fac</a:t>
            </a:r>
            <a:r>
              <a:rPr lang="en-US" sz="1200" dirty="0">
                <a:solidFill>
                  <a:srgbClr val="002060"/>
                </a:solidFill>
              </a:rPr>
              <a:t>: Block A14, Road N.7, Da Nang </a:t>
            </a:r>
            <a:r>
              <a:rPr lang="en-US" sz="1200" dirty="0" err="1">
                <a:solidFill>
                  <a:srgbClr val="002060"/>
                </a:solidFill>
              </a:rPr>
              <a:t>Hightech</a:t>
            </a:r>
            <a:r>
              <a:rPr lang="en-US" sz="1200" dirty="0">
                <a:solidFill>
                  <a:srgbClr val="002060"/>
                </a:solidFill>
              </a:rPr>
              <a:t> Park, Da Nang City</a:t>
            </a:r>
          </a:p>
          <a:p>
            <a:pPr algn="ctr"/>
            <a:r>
              <a:rPr lang="en-US" sz="1200" dirty="0">
                <a:solidFill>
                  <a:srgbClr val="002060"/>
                </a:solidFill>
              </a:rPr>
              <a:t>  Tel (+848) 5446 4649     Fax (+848) 5446 4648  Website: biendongco.vn; estec.vn</a:t>
            </a:r>
          </a:p>
        </p:txBody>
      </p:sp>
      <p:pic>
        <p:nvPicPr>
          <p:cNvPr id="5" name="Picture 2" descr="Trang thiết bị nhà xưởng"/>
          <p:cNvPicPr>
            <a:picLocks noChangeAspect="1" noChangeArrowheads="1"/>
          </p:cNvPicPr>
          <p:nvPr/>
        </p:nvPicPr>
        <p:blipFill rotWithShape="1">
          <a:blip r:embed="rId2">
            <a:extLst>
              <a:ext uri="{28A0092B-C50C-407E-A947-70E740481C1C}">
                <a14:useLocalDpi xmlns:a14="http://schemas.microsoft.com/office/drawing/2010/main" val="0"/>
              </a:ext>
            </a:extLst>
          </a:blip>
          <a:srcRect t="28625" r="4854"/>
          <a:stretch/>
        </p:blipFill>
        <p:spPr bwMode="auto">
          <a:xfrm>
            <a:off x="1529255" y="1271752"/>
            <a:ext cx="9144000" cy="4138448"/>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3"/>
          <p:cNvSpPr txBox="1">
            <a:spLocks noGrp="1"/>
          </p:cNvSpPr>
          <p:nvPr>
            <p:ph type="title"/>
          </p:nvPr>
        </p:nvSpPr>
        <p:spPr>
          <a:xfrm>
            <a:off x="18198" y="392874"/>
            <a:ext cx="7373202" cy="475130"/>
          </a:xfrm>
          <a:prstGeom prst="rect">
            <a:avLst/>
          </a:prstGeom>
        </p:spPr>
        <p:txBody>
          <a:bodyPr vert="horz" wrap="square" lIns="0" tIns="13335" rIns="0" bIns="0" rtlCol="0">
            <a:spAutoFit/>
          </a:bodyPr>
          <a:lstStyle/>
          <a:p>
            <a:pPr marL="539750" algn="l">
              <a:spcBef>
                <a:spcPts val="105"/>
              </a:spcBef>
            </a:pPr>
            <a:r>
              <a:rPr lang="en-US" sz="3000" dirty="0"/>
              <a:t>Thank you</a:t>
            </a:r>
            <a:endParaRPr sz="3000" dirty="0">
              <a:solidFill>
                <a:srgbClr val="002060"/>
              </a:solidFill>
              <a:latin typeface="+mn-lt"/>
              <a:cs typeface="+mj-cs"/>
            </a:endParaRPr>
          </a:p>
        </p:txBody>
      </p:sp>
    </p:spTree>
    <p:extLst>
      <p:ext uri="{BB962C8B-B14F-4D97-AF65-F5344CB8AC3E}">
        <p14:creationId xmlns:p14="http://schemas.microsoft.com/office/powerpoint/2010/main" val="273838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HỆ QUẢN TRỊ CƠ SỞ DỮ LIỆU LÀ GÌ</a:t>
            </a:r>
            <a:r>
              <a:rPr lang="vi-VN" dirty="0"/>
              <a:t>?</a:t>
            </a:r>
            <a:endParaRPr lang="en-US" dirty="0"/>
          </a:p>
        </p:txBody>
      </p:sp>
      <p:sp>
        <p:nvSpPr>
          <p:cNvPr id="7" name="Content Placeholder 6">
            <a:extLst>
              <a:ext uri="{FF2B5EF4-FFF2-40B4-BE49-F238E27FC236}">
                <a16:creationId xmlns:a16="http://schemas.microsoft.com/office/drawing/2014/main" id="{FAA77DA7-58F8-764D-763C-6FA48B6B3420}"/>
              </a:ext>
            </a:extLst>
          </p:cNvPr>
          <p:cNvSpPr>
            <a:spLocks noGrp="1"/>
          </p:cNvSpPr>
          <p:nvPr>
            <p:ph idx="1"/>
          </p:nvPr>
        </p:nvSpPr>
        <p:spPr>
          <a:xfrm>
            <a:off x="381000" y="1524000"/>
            <a:ext cx="11020697" cy="4648414"/>
          </a:xfrm>
        </p:spPr>
        <p:txBody>
          <a:bodyPr/>
          <a:lstStyle/>
          <a:p>
            <a:r>
              <a:rPr lang="vi-VN" b="1" dirty="0"/>
              <a:t>Hệ quản trị CSDL </a:t>
            </a:r>
            <a:r>
              <a:rPr lang="vi-VN" dirty="0"/>
              <a:t>(Database Management System)</a:t>
            </a:r>
            <a:r>
              <a:rPr lang="en-US" dirty="0"/>
              <a:t>:</a:t>
            </a:r>
            <a:r>
              <a:rPr lang="vi-VN" dirty="0"/>
              <a:t> là phần mềm cho phép người dùng giao tiếp với CSDL, cung cấp một môi trường thuận lợi và hiệu quả để tìm kiếm và lưu trữ thông tin của CSDL. • Các hệ quản trị CSDL phổ biến như: Access, FoxPro, MySQL, SQL Server, Oracle</a:t>
            </a:r>
            <a:r>
              <a:rPr lang="en-US" dirty="0"/>
              <a:t>, Postgres</a:t>
            </a:r>
            <a:r>
              <a:rPr lang="vi-VN" dirty="0"/>
              <a:t>.</a:t>
            </a:r>
            <a:endParaRPr lang="en-US" dirty="0"/>
          </a:p>
          <a:p>
            <a:endParaRPr lang="en-US" dirty="0"/>
          </a:p>
          <a:p>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pic>
        <p:nvPicPr>
          <p:cNvPr id="1028" name="Picture 4" descr="Các hệ quản trị cơ sở dữ liệu phổ biến nhất hiện nay (cập nhật 2022)">
            <a:extLst>
              <a:ext uri="{FF2B5EF4-FFF2-40B4-BE49-F238E27FC236}">
                <a16:creationId xmlns:a16="http://schemas.microsoft.com/office/drawing/2014/main" id="{44218DCF-E1F2-9E79-7CC4-E0CCC7F34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895600"/>
            <a:ext cx="2985622"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11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HỆ CƠ SỞ DỮ LIỆU LÀ GÌ</a:t>
            </a:r>
            <a:r>
              <a:rPr lang="vi-VN" dirty="0"/>
              <a:t>?</a:t>
            </a:r>
            <a:endParaRPr lang="en-US" dirty="0"/>
          </a:p>
        </p:txBody>
      </p:sp>
      <p:sp>
        <p:nvSpPr>
          <p:cNvPr id="7" name="Content Placeholder 6">
            <a:extLst>
              <a:ext uri="{FF2B5EF4-FFF2-40B4-BE49-F238E27FC236}">
                <a16:creationId xmlns:a16="http://schemas.microsoft.com/office/drawing/2014/main" id="{FAA77DA7-58F8-764D-763C-6FA48B6B3420}"/>
              </a:ext>
            </a:extLst>
          </p:cNvPr>
          <p:cNvSpPr>
            <a:spLocks noGrp="1"/>
          </p:cNvSpPr>
          <p:nvPr>
            <p:ph idx="1"/>
          </p:nvPr>
        </p:nvSpPr>
        <p:spPr>
          <a:xfrm>
            <a:off x="381000" y="1524000"/>
            <a:ext cx="11020697" cy="4648414"/>
          </a:xfrm>
        </p:spPr>
        <p:txBody>
          <a:bodyPr/>
          <a:lstStyle/>
          <a:p>
            <a:r>
              <a:rPr lang="vi-VN" dirty="0"/>
              <a:t>Thuật ngữ </a:t>
            </a:r>
            <a:r>
              <a:rPr lang="vi-VN" b="1" dirty="0"/>
              <a:t>hệ cơ sở dữ liệu </a:t>
            </a:r>
            <a:r>
              <a:rPr lang="vi-VN" dirty="0"/>
              <a:t>để chỉ một CSDL và hệ quản trị CSDL để truy cập CSDL đó </a:t>
            </a:r>
            <a:endParaRPr lang="en-US" dirty="0"/>
          </a:p>
          <a:p>
            <a:r>
              <a:rPr lang="vi-VN" dirty="0"/>
              <a:t>(Hệ CSDL = CSDL + Hệ QTCSDL) </a:t>
            </a:r>
            <a:endParaRPr lang="en-US" dirty="0"/>
          </a:p>
          <a:p>
            <a:r>
              <a:rPr lang="vi-VN" dirty="0"/>
              <a:t>• Mục đích chính của một hệ CSDL là cung cấp cho người dùng một cách nhìn trừu tượng về dữ liệu (có nghĩa là hệ thống c nghĩa là hệ thống he dấu những chi tiết phức tạp về cách thức thao tác dữ liệu và bảo trì dữ liệu).</a:t>
            </a:r>
            <a:endParaRPr lang="en-US" dirty="0"/>
          </a:p>
        </p:txBody>
      </p:sp>
      <p:pic>
        <p:nvPicPr>
          <p:cNvPr id="9" name="Picture 8">
            <a:extLst>
              <a:ext uri="{FF2B5EF4-FFF2-40B4-BE49-F238E27FC236}">
                <a16:creationId xmlns:a16="http://schemas.microsoft.com/office/drawing/2014/main" id="{8916FCB1-46A9-23C9-7EA6-8A74FA266D96}"/>
              </a:ext>
            </a:extLst>
          </p:cNvPr>
          <p:cNvPicPr>
            <a:picLocks noChangeAspect="1"/>
          </p:cNvPicPr>
          <p:nvPr/>
        </p:nvPicPr>
        <p:blipFill>
          <a:blip r:embed="rId2"/>
          <a:stretch>
            <a:fillRect/>
          </a:stretch>
        </p:blipFill>
        <p:spPr>
          <a:xfrm>
            <a:off x="1981200" y="3170005"/>
            <a:ext cx="7086600" cy="3227661"/>
          </a:xfrm>
          <a:prstGeom prst="rect">
            <a:avLst/>
          </a:prstGeom>
        </p:spPr>
      </p:pic>
    </p:spTree>
    <p:extLst>
      <p:ext uri="{BB962C8B-B14F-4D97-AF65-F5344CB8AC3E}">
        <p14:creationId xmlns:p14="http://schemas.microsoft.com/office/powerpoint/2010/main" val="34043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460334"/>
            <a:ext cx="9341710" cy="336631"/>
          </a:xfrm>
        </p:spPr>
        <p:txBody>
          <a:bodyPr vert="horz" wrap="square" lIns="0" tIns="13335" rIns="0" bIns="0" rtlCol="0" anchor="ctr">
            <a:spAutoFit/>
          </a:bodyPr>
          <a:lstStyle/>
          <a:p>
            <a:r>
              <a:rPr lang="vi-VN" dirty="0"/>
              <a:t>CÁC VẤN ĐỀ CƠ BẢN CỦA CƠ SỞ DỮ LIỆU</a:t>
            </a:r>
            <a:endParaRPr lang="en-US" dirty="0"/>
          </a:p>
        </p:txBody>
      </p:sp>
      <p:sp>
        <p:nvSpPr>
          <p:cNvPr id="24" name="Content Placeholder 23">
            <a:extLst>
              <a:ext uri="{FF2B5EF4-FFF2-40B4-BE49-F238E27FC236}">
                <a16:creationId xmlns:a16="http://schemas.microsoft.com/office/drawing/2014/main" id="{8BA9A5A9-2CB1-4E62-94F7-124BED26F300}"/>
              </a:ext>
            </a:extLst>
          </p:cNvPr>
          <p:cNvSpPr>
            <a:spLocks noGrp="1"/>
          </p:cNvSpPr>
          <p:nvPr>
            <p:ph idx="1"/>
          </p:nvPr>
        </p:nvSpPr>
        <p:spPr>
          <a:xfrm>
            <a:off x="457200" y="1447800"/>
            <a:ext cx="11020697" cy="5029200"/>
          </a:xfrm>
        </p:spPr>
        <p:txBody>
          <a:bodyPr/>
          <a:lstStyle/>
          <a:p>
            <a:r>
              <a:rPr lang="vi-VN" b="1" u="sng" dirty="0"/>
              <a:t>Vấn đề 1: </a:t>
            </a:r>
            <a:r>
              <a:rPr lang="vi-VN" dirty="0"/>
              <a:t>Xây dựng một cơ sở dữ liệu thế nào cho đủ và đúng?</a:t>
            </a:r>
            <a:endParaRPr lang="en-US" dirty="0"/>
          </a:p>
          <a:p>
            <a:pPr marL="842963" lvl="1" indent="-285750">
              <a:buFont typeface="Wingdings" panose="05000000000000000000" pitchFamily="2" charset="2"/>
              <a:buChar char="Ø"/>
            </a:pPr>
            <a:r>
              <a:rPr lang="vi-VN" sz="1800" b="1" dirty="0"/>
              <a:t>Dư thừa dữ liệu </a:t>
            </a:r>
            <a:r>
              <a:rPr lang="vi-VN" sz="1800" dirty="0"/>
              <a:t>(Redundancy): Một dữ liệu có thể được lưu trữ ở nhiều nơi.</a:t>
            </a:r>
          </a:p>
          <a:p>
            <a:pPr marL="842963" lvl="1" indent="-285750">
              <a:buFont typeface="Wingdings" panose="05000000000000000000" pitchFamily="2" charset="2"/>
              <a:buChar char="Ø"/>
            </a:pPr>
            <a:r>
              <a:rPr lang="vi-VN" sz="1800" b="1" dirty="0"/>
              <a:t>Không nhất quán</a:t>
            </a:r>
            <a:r>
              <a:rPr lang="vi-VN" sz="1800" dirty="0"/>
              <a:t> (Inconsistency): Là hệ quả của việc dư thừa dữ liệu vì khi tiến hành</a:t>
            </a:r>
            <a:r>
              <a:rPr lang="en-US" sz="1800" dirty="0"/>
              <a:t> </a:t>
            </a:r>
            <a:r>
              <a:rPr lang="vi-VN" sz="1800" dirty="0"/>
              <a:t>cập nhật dữ liệu có thể bỏ sót và dẫn tới không nhất quán.</a:t>
            </a:r>
          </a:p>
          <a:p>
            <a:pPr marL="842963" lvl="1" indent="-285750">
              <a:buFont typeface="Wingdings" panose="05000000000000000000" pitchFamily="2" charset="2"/>
              <a:buChar char="Ø"/>
            </a:pPr>
            <a:r>
              <a:rPr lang="vi-VN" sz="1800" b="1" dirty="0"/>
              <a:t>Các vấn đề toàn vẹn</a:t>
            </a:r>
            <a:r>
              <a:rPr lang="vi-VN" sz="1800" dirty="0"/>
              <a:t>: Vì khi có thêm những ràng buộc mới, khó thay đổi các chương</a:t>
            </a:r>
            <a:r>
              <a:rPr lang="en-US" sz="1800" dirty="0"/>
              <a:t> </a:t>
            </a:r>
            <a:r>
              <a:rPr lang="vi-VN" sz="1800" dirty="0"/>
              <a:t>trình để có thể tuân thủ chúng.</a:t>
            </a:r>
          </a:p>
          <a:p>
            <a:pPr marL="842963" lvl="1" indent="-285750">
              <a:buFont typeface="Wingdings" panose="05000000000000000000" pitchFamily="2" charset="2"/>
              <a:buChar char="Ø"/>
            </a:pPr>
            <a:r>
              <a:rPr lang="vi-VN" sz="1800" dirty="0"/>
              <a:t>Vấn đề đưa hệ thống trở lại trạng thái nhất quán trước khi xảy ra sự cố.</a:t>
            </a:r>
          </a:p>
          <a:p>
            <a:pPr marL="842963" lvl="1" indent="-285750">
              <a:buFont typeface="Wingdings" panose="05000000000000000000" pitchFamily="2" charset="2"/>
              <a:buChar char="Ø"/>
            </a:pPr>
            <a:r>
              <a:rPr lang="vi-VN" sz="1800" b="1" dirty="0"/>
              <a:t>Các dị thường của truy cập tương tranh</a:t>
            </a:r>
            <a:r>
              <a:rPr lang="vi-VN" sz="1800" dirty="0"/>
              <a:t>: Nhiều người dùng cập nhật dữ liệu đồng thời</a:t>
            </a:r>
            <a:r>
              <a:rPr lang="en-US" sz="1800" dirty="0"/>
              <a:t> </a:t>
            </a:r>
            <a:r>
              <a:rPr lang="vi-VN" sz="1800" dirty="0"/>
              <a:t>có thể dẫn đến dữ liệu không nhất quán.</a:t>
            </a:r>
          </a:p>
          <a:p>
            <a:pPr marL="842963" lvl="1" indent="-285750">
              <a:buFont typeface="Wingdings" panose="05000000000000000000" pitchFamily="2" charset="2"/>
              <a:buChar char="Ø"/>
            </a:pPr>
            <a:r>
              <a:rPr lang="vi-VN" sz="1800" b="1" dirty="0"/>
              <a:t>Các vấn đề an toàn</a:t>
            </a:r>
            <a:r>
              <a:rPr lang="vi-VN" sz="1800" dirty="0"/>
              <a:t>: Mỗi người dùng chỉ được phép truy cập vào một phần của CSDL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460334"/>
            <a:ext cx="9341710" cy="336631"/>
          </a:xfrm>
        </p:spPr>
        <p:txBody>
          <a:bodyPr vert="horz" wrap="square" lIns="0" tIns="13335" rIns="0" bIns="0" rtlCol="0" anchor="ctr">
            <a:spAutoFit/>
          </a:bodyPr>
          <a:lstStyle/>
          <a:p>
            <a:r>
              <a:rPr lang="vi-VN" dirty="0"/>
              <a:t>CÁC VẤN ĐỀ CƠ BẢN CỦA CƠ SỞ DỮ LIỆU</a:t>
            </a:r>
            <a:endParaRPr lang="en-US" dirty="0"/>
          </a:p>
        </p:txBody>
      </p:sp>
      <p:sp>
        <p:nvSpPr>
          <p:cNvPr id="24" name="Content Placeholder 23">
            <a:extLst>
              <a:ext uri="{FF2B5EF4-FFF2-40B4-BE49-F238E27FC236}">
                <a16:creationId xmlns:a16="http://schemas.microsoft.com/office/drawing/2014/main" id="{8BA9A5A9-2CB1-4E62-94F7-124BED26F300}"/>
              </a:ext>
            </a:extLst>
          </p:cNvPr>
          <p:cNvSpPr>
            <a:spLocks noGrp="1"/>
          </p:cNvSpPr>
          <p:nvPr>
            <p:ph idx="1"/>
          </p:nvPr>
        </p:nvSpPr>
        <p:spPr>
          <a:xfrm>
            <a:off x="457200" y="1447800"/>
            <a:ext cx="11020697" cy="5029200"/>
          </a:xfrm>
        </p:spPr>
        <p:txBody>
          <a:bodyPr/>
          <a:lstStyle/>
          <a:p>
            <a:r>
              <a:rPr lang="vi-VN" b="1" u="sng" dirty="0"/>
              <a:t>Vấn đề </a:t>
            </a:r>
            <a:r>
              <a:rPr lang="en-US" b="1" u="sng" dirty="0"/>
              <a:t>2</a:t>
            </a:r>
            <a:r>
              <a:rPr lang="vi-VN" b="1" u="sng" dirty="0"/>
              <a:t>:</a:t>
            </a:r>
            <a:r>
              <a:rPr lang="vi-VN" b="1" dirty="0"/>
              <a:t> </a:t>
            </a:r>
            <a:r>
              <a:rPr lang="vi-VN" dirty="0"/>
              <a:t>Xây dựng một cơ sở dữ liệu thế nào cho đủ và đúng?</a:t>
            </a:r>
            <a:endParaRPr lang="en-US" dirty="0"/>
          </a:p>
          <a:p>
            <a:pPr marL="842963" lvl="1" indent="-285750">
              <a:buFont typeface="Wingdings" panose="05000000000000000000" pitchFamily="2" charset="2"/>
              <a:buChar char="Ø"/>
            </a:pPr>
            <a:r>
              <a:rPr lang="vi-VN" sz="1800" b="1" dirty="0"/>
              <a:t>Tính toàn vẹn</a:t>
            </a:r>
            <a:r>
              <a:rPr lang="vi-VN" sz="1800" dirty="0"/>
              <a:t>: Các giá trị dữ liệu được lưu trữ trong CSDL phải thỏa mãn một số</a:t>
            </a:r>
            <a:r>
              <a:rPr lang="en-US" sz="1800" dirty="0"/>
              <a:t> </a:t>
            </a:r>
            <a:r>
              <a:rPr lang="vi-VN" sz="1800" dirty="0"/>
              <a:t>ràng buộc, tùy thuộc vào hoạt động tổ chức mà CSDL phản ánh.</a:t>
            </a:r>
          </a:p>
          <a:p>
            <a:pPr marL="842963" lvl="1" indent="-285750">
              <a:buFont typeface="Wingdings" panose="05000000000000000000" pitchFamily="2" charset="2"/>
              <a:buChar char="Ø"/>
            </a:pPr>
            <a:r>
              <a:rPr lang="vi-VN" sz="1800" b="1" dirty="0"/>
              <a:t>Tính nhất quán</a:t>
            </a:r>
            <a:r>
              <a:rPr lang="vi-VN" sz="1800" dirty="0"/>
              <a:t>: Sau những thao tác cập nhật dữ liệu và ngay cả khi có sự cố</a:t>
            </a:r>
            <a:r>
              <a:rPr lang="en-US" sz="1800" dirty="0"/>
              <a:t> </a:t>
            </a:r>
            <a:r>
              <a:rPr lang="vi-VN" sz="1800" dirty="0"/>
              <a:t>(phần cứng hay phần mềm) xảy ra trong quá trình cập nhật, dữ liệu trong CSDL</a:t>
            </a:r>
            <a:r>
              <a:rPr lang="en-US" sz="1800" dirty="0"/>
              <a:t> </a:t>
            </a:r>
            <a:r>
              <a:rPr lang="vi-VN" sz="1800" dirty="0"/>
              <a:t>phải được bảo đảm đúng đắn.</a:t>
            </a:r>
            <a:endParaRPr lang="en-US" sz="1800" b="1" dirty="0"/>
          </a:p>
          <a:p>
            <a:pPr marL="842963" lvl="1" indent="-285750">
              <a:buFont typeface="Wingdings" panose="05000000000000000000" pitchFamily="2" charset="2"/>
              <a:buChar char="Ø"/>
            </a:pPr>
            <a:r>
              <a:rPr lang="vi-VN" sz="1800" b="1" dirty="0"/>
              <a:t>Tính bảo mật và quyền khai thác thông tin của người sử dụng</a:t>
            </a:r>
            <a:r>
              <a:rPr lang="vi-VN" sz="1800" dirty="0"/>
              <a:t>: Do ưu điểm</a:t>
            </a:r>
            <a:r>
              <a:rPr lang="en-US" sz="1800" dirty="0"/>
              <a:t> </a:t>
            </a:r>
            <a:r>
              <a:rPr lang="vi-VN" sz="1800" dirty="0"/>
              <a:t>CSDL có thể cho nhiều người khai thác đồng thời nên cần phải có một cơ chế bảo mật</a:t>
            </a:r>
            <a:r>
              <a:rPr lang="en-US" sz="1800" dirty="0"/>
              <a:t> </a:t>
            </a:r>
            <a:r>
              <a:rPr lang="vi-VN" sz="1800" dirty="0"/>
              <a:t>phân quyền khai thác CSDL.</a:t>
            </a:r>
          </a:p>
          <a:p>
            <a:pPr marL="842963" lvl="1" indent="-285750">
              <a:buFont typeface="Wingdings" panose="05000000000000000000" pitchFamily="2" charset="2"/>
              <a:buChar char="Ø"/>
            </a:pPr>
            <a:r>
              <a:rPr lang="vi-VN" sz="1800" b="1" dirty="0"/>
              <a:t>Tính an toàn cho dữ liệu khi xảy ra sự cố nào đó</a:t>
            </a:r>
            <a:r>
              <a:rPr lang="vi-VN" sz="1800" dirty="0"/>
              <a:t>:</a:t>
            </a:r>
            <a:r>
              <a:rPr lang="en-US" sz="1800" dirty="0"/>
              <a:t> </a:t>
            </a:r>
          </a:p>
          <a:p>
            <a:pPr marL="1143000" lvl="2" indent="-285750">
              <a:buFont typeface="Wingdings" panose="05000000000000000000" pitchFamily="2" charset="2"/>
              <a:buChar char="v"/>
            </a:pPr>
            <a:r>
              <a:rPr lang="vi-VN" sz="1500" dirty="0"/>
              <a:t>Khi CSDL nhiều và được quản lý tập trung. Khả năng rủi ro mất dữ liệu rất cao.</a:t>
            </a:r>
            <a:r>
              <a:rPr lang="en-US" sz="1500" dirty="0"/>
              <a:t> </a:t>
            </a:r>
            <a:r>
              <a:rPr lang="vi-VN" sz="1500" dirty="0"/>
              <a:t>Các nguyên nhân chính là mất điện đột ngột hoặc hỏng thiết bị lưu trữ.</a:t>
            </a:r>
          </a:p>
          <a:p>
            <a:pPr marL="1143000" lvl="2" indent="-285750">
              <a:buFont typeface="Wingdings" panose="05000000000000000000" pitchFamily="2" charset="2"/>
              <a:buChar char="v"/>
            </a:pPr>
            <a:r>
              <a:rPr lang="vi-VN" sz="1500" dirty="0"/>
              <a:t>Chúng ta nên sao lưu dự phòng cho dữ liệu đề phòng trường hợp xấu xảy ra.</a:t>
            </a:r>
          </a:p>
          <a:p>
            <a:pPr marL="842963" lvl="1" indent="-285750">
              <a:buFont typeface="Wingdings" panose="05000000000000000000" pitchFamily="2" charset="2"/>
              <a:buChar char="Ø"/>
            </a:pPr>
            <a:r>
              <a:rPr lang="vi-VN" sz="1800" b="1" dirty="0"/>
              <a:t>Tranh chấp dữ liệu</a:t>
            </a:r>
            <a:r>
              <a:rPr lang="vi-VN" sz="1800" dirty="0"/>
              <a:t>:</a:t>
            </a:r>
          </a:p>
          <a:p>
            <a:pPr marL="1143000" lvl="2" indent="-285750">
              <a:buFont typeface="Wingdings" panose="05000000000000000000" pitchFamily="2" charset="2"/>
              <a:buChar char="v"/>
            </a:pPr>
            <a:r>
              <a:rPr lang="vi-VN" sz="1500" dirty="0"/>
              <a:t>Khi nhiều người cùng truy nhập CSDL với các mục đích khác nhau. Rất có thể sẽ</a:t>
            </a:r>
            <a:r>
              <a:rPr lang="en-US" sz="1500" dirty="0"/>
              <a:t> </a:t>
            </a:r>
            <a:r>
              <a:rPr lang="vi-VN" sz="1500" dirty="0"/>
              <a:t>xảy ra hiện tượng tranh chấp dữ liệu.</a:t>
            </a:r>
          </a:p>
          <a:p>
            <a:pPr marL="1143000" lvl="2" indent="-285750">
              <a:buFont typeface="Wingdings" panose="05000000000000000000" pitchFamily="2" charset="2"/>
              <a:buChar char="v"/>
            </a:pPr>
            <a:r>
              <a:rPr lang="vi-VN" sz="1500" dirty="0"/>
              <a:t>Cần có cơ chế ưu tiên khi truy cập CSDL. Ví dụ: Admin luôn có thể truy cập cơ sở</a:t>
            </a:r>
            <a:r>
              <a:rPr lang="en-US" sz="1500" dirty="0"/>
              <a:t> </a:t>
            </a:r>
            <a:r>
              <a:rPr lang="vi-VN" sz="1500" dirty="0"/>
              <a:t>dữ liệu.</a:t>
            </a:r>
          </a:p>
          <a:p>
            <a:pPr marL="1143000" lvl="2" indent="-285750">
              <a:buFont typeface="Wingdings" panose="05000000000000000000" pitchFamily="2" charset="2"/>
              <a:buChar char="v"/>
            </a:pPr>
            <a:r>
              <a:rPr lang="vi-VN" sz="1500" dirty="0"/>
              <a:t>Cấp quyền ưu tiên cho từng người khai thá</a:t>
            </a:r>
            <a:r>
              <a:rPr lang="en-US" sz="1500" dirty="0"/>
              <a:t>c</a:t>
            </a:r>
          </a:p>
        </p:txBody>
      </p:sp>
    </p:spTree>
    <p:extLst>
      <p:ext uri="{BB962C8B-B14F-4D97-AF65-F5344CB8AC3E}">
        <p14:creationId xmlns:p14="http://schemas.microsoft.com/office/powerpoint/2010/main" val="422288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147316" y="2567939"/>
            <a:ext cx="1073150" cy="370840"/>
          </a:xfrm>
          <a:custGeom>
            <a:avLst/>
            <a:gdLst/>
            <a:ahLst/>
            <a:cxnLst/>
            <a:rect l="l" t="t" r="r" b="b"/>
            <a:pathLst>
              <a:path w="1073150" h="370839">
                <a:moveTo>
                  <a:pt x="0" y="370332"/>
                </a:moveTo>
                <a:lnTo>
                  <a:pt x="1072896" y="370332"/>
                </a:lnTo>
                <a:lnTo>
                  <a:pt x="1072896" y="0"/>
                </a:lnTo>
                <a:lnTo>
                  <a:pt x="0" y="0"/>
                </a:lnTo>
                <a:lnTo>
                  <a:pt x="0" y="370332"/>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DATA PIPELINE</a:t>
            </a:r>
          </a:p>
        </p:txBody>
      </p:sp>
      <p:sp>
        <p:nvSpPr>
          <p:cNvPr id="2" name="Content Placeholder 1">
            <a:extLst>
              <a:ext uri="{FF2B5EF4-FFF2-40B4-BE49-F238E27FC236}">
                <a16:creationId xmlns:a16="http://schemas.microsoft.com/office/drawing/2014/main" id="{17B6CF9D-2E29-4F78-9E68-245D8F7A7869}"/>
              </a:ext>
            </a:extLst>
          </p:cNvPr>
          <p:cNvSpPr>
            <a:spLocks noGrp="1"/>
          </p:cNvSpPr>
          <p:nvPr>
            <p:ph idx="1"/>
          </p:nvPr>
        </p:nvSpPr>
        <p:spPr>
          <a:xfrm>
            <a:off x="609600" y="1524000"/>
            <a:ext cx="11020697" cy="4648414"/>
          </a:xfrm>
        </p:spPr>
        <p:txBody>
          <a:bodyPr/>
          <a:lstStyle/>
          <a:p>
            <a:r>
              <a:rPr lang="en-US" dirty="0"/>
              <a:t> </a:t>
            </a:r>
          </a:p>
        </p:txBody>
      </p:sp>
      <p:pic>
        <p:nvPicPr>
          <p:cNvPr id="3" name="Picture 2">
            <a:extLst>
              <a:ext uri="{FF2B5EF4-FFF2-40B4-BE49-F238E27FC236}">
                <a16:creationId xmlns:a16="http://schemas.microsoft.com/office/drawing/2014/main" id="{7905C263-B468-7922-AC0B-D4689CADCE9F}"/>
              </a:ext>
            </a:extLst>
          </p:cNvPr>
          <p:cNvPicPr>
            <a:picLocks noChangeAspect="1"/>
          </p:cNvPicPr>
          <p:nvPr/>
        </p:nvPicPr>
        <p:blipFill>
          <a:blip r:embed="rId2"/>
          <a:stretch>
            <a:fillRect/>
          </a:stretch>
        </p:blipFill>
        <p:spPr>
          <a:xfrm>
            <a:off x="762000" y="1524000"/>
            <a:ext cx="10116066" cy="4799037"/>
          </a:xfrm>
          <a:prstGeom prst="rect">
            <a:avLst/>
          </a:prstGeom>
        </p:spPr>
      </p:pic>
      <p:sp>
        <p:nvSpPr>
          <p:cNvPr id="4" name="Rectangle 3">
            <a:extLst>
              <a:ext uri="{FF2B5EF4-FFF2-40B4-BE49-F238E27FC236}">
                <a16:creationId xmlns:a16="http://schemas.microsoft.com/office/drawing/2014/main" id="{0190293D-88C4-AA56-2D18-91F4B7D5871C}"/>
              </a:ext>
            </a:extLst>
          </p:cNvPr>
          <p:cNvSpPr/>
          <p:nvPr/>
        </p:nvSpPr>
        <p:spPr bwMode="auto">
          <a:xfrm>
            <a:off x="762000" y="1828800"/>
            <a:ext cx="990600" cy="4418925"/>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6" name="Rectangle 5">
            <a:extLst>
              <a:ext uri="{FF2B5EF4-FFF2-40B4-BE49-F238E27FC236}">
                <a16:creationId xmlns:a16="http://schemas.microsoft.com/office/drawing/2014/main" id="{7A2BABBD-9B14-8CEC-A514-27CC8095C99B}"/>
              </a:ext>
            </a:extLst>
          </p:cNvPr>
          <p:cNvSpPr/>
          <p:nvPr/>
        </p:nvSpPr>
        <p:spPr bwMode="auto">
          <a:xfrm>
            <a:off x="1905000" y="1828800"/>
            <a:ext cx="4191000" cy="4418924"/>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8" name="Rectangle 7">
            <a:extLst>
              <a:ext uri="{FF2B5EF4-FFF2-40B4-BE49-F238E27FC236}">
                <a16:creationId xmlns:a16="http://schemas.microsoft.com/office/drawing/2014/main" id="{EB471B62-D243-677C-E2C9-B5D5BF3BFEDE}"/>
              </a:ext>
            </a:extLst>
          </p:cNvPr>
          <p:cNvSpPr/>
          <p:nvPr/>
        </p:nvSpPr>
        <p:spPr bwMode="auto">
          <a:xfrm>
            <a:off x="6172200" y="1828800"/>
            <a:ext cx="4705866" cy="4418923"/>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10" name="TextBox 9">
            <a:extLst>
              <a:ext uri="{FF2B5EF4-FFF2-40B4-BE49-F238E27FC236}">
                <a16:creationId xmlns:a16="http://schemas.microsoft.com/office/drawing/2014/main" id="{DDA29A0F-DD8F-E17B-151A-83C096C61115}"/>
              </a:ext>
            </a:extLst>
          </p:cNvPr>
          <p:cNvSpPr txBox="1"/>
          <p:nvPr/>
        </p:nvSpPr>
        <p:spPr>
          <a:xfrm>
            <a:off x="3146855" y="2922302"/>
            <a:ext cx="2133600" cy="253916"/>
          </a:xfrm>
          <a:prstGeom prst="rect">
            <a:avLst/>
          </a:prstGeom>
          <a:noFill/>
        </p:spPr>
        <p:txBody>
          <a:bodyPr wrap="square">
            <a:spAutoFit/>
          </a:bodyPr>
          <a:lstStyle/>
          <a:p>
            <a:pPr algn="l" fontAlgn="base">
              <a:buFont typeface="Arial" panose="020B0604020202020204" pitchFamily="34" charset="0"/>
              <a:buChar char="•"/>
            </a:pPr>
            <a:r>
              <a:rPr lang="en-US" sz="1050" b="0" i="0" u="none" strike="noStrike" dirty="0">
                <a:solidFill>
                  <a:srgbClr val="00368F"/>
                </a:solidFill>
                <a:effectLst/>
                <a:latin typeface="Open Sans" panose="020B0606030504020204" pitchFamily="34" charset="0"/>
                <a:hlinkClick r:id="rId3"/>
              </a:rPr>
              <a:t>Hadoop</a:t>
            </a:r>
            <a:r>
              <a:rPr lang="en-US" sz="1050" b="0" i="0" dirty="0">
                <a:solidFill>
                  <a:srgbClr val="1D1D1D"/>
                </a:solidFill>
                <a:effectLst/>
                <a:latin typeface="Open Sans" panose="020B0606030504020204" pitchFamily="34" charset="0"/>
              </a:rPr>
              <a:t>, Azure</a:t>
            </a:r>
            <a:r>
              <a:rPr lang="en-US" sz="1050" dirty="0">
                <a:solidFill>
                  <a:srgbClr val="1D1D1D"/>
                </a:solidFill>
                <a:latin typeface="Open Sans" panose="020B0606030504020204" pitchFamily="34" charset="0"/>
              </a:rPr>
              <a:t>, </a:t>
            </a:r>
            <a:r>
              <a:rPr lang="en-US" sz="1050" b="0" i="0" dirty="0">
                <a:solidFill>
                  <a:srgbClr val="1D1D1D"/>
                </a:solidFill>
                <a:effectLst/>
                <a:latin typeface="Open Sans" panose="020B0606030504020204" pitchFamily="34" charset="0"/>
              </a:rPr>
              <a:t>Amazon S3</a:t>
            </a:r>
          </a:p>
        </p:txBody>
      </p:sp>
    </p:spTree>
    <p:extLst>
      <p:ext uri="{BB962C8B-B14F-4D97-AF65-F5344CB8AC3E}">
        <p14:creationId xmlns:p14="http://schemas.microsoft.com/office/powerpoint/2010/main" val="3816889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CD849B5-CB1B-7F04-508D-E672F972496E}"/>
              </a:ext>
            </a:extLst>
          </p:cNvPr>
          <p:cNvPicPr>
            <a:picLocks noChangeAspect="1"/>
          </p:cNvPicPr>
          <p:nvPr/>
        </p:nvPicPr>
        <p:blipFill>
          <a:blip r:embed="rId2"/>
          <a:stretch>
            <a:fillRect/>
          </a:stretch>
        </p:blipFill>
        <p:spPr>
          <a:xfrm>
            <a:off x="767324" y="1535723"/>
            <a:ext cx="10110742" cy="4710225"/>
          </a:xfrm>
          <a:prstGeom prst="rect">
            <a:avLst/>
          </a:prstGeom>
        </p:spPr>
      </p:pic>
      <p:sp>
        <p:nvSpPr>
          <p:cNvPr id="7" name="object 7"/>
          <p:cNvSpPr txBox="1">
            <a:spLocks noGrp="1"/>
          </p:cNvSpPr>
          <p:nvPr>
            <p:ph type="title"/>
          </p:nvPr>
        </p:nvSpPr>
        <p:spPr>
          <a:xfrm>
            <a:off x="609600" y="460334"/>
            <a:ext cx="9341710" cy="336631"/>
          </a:xfrm>
        </p:spPr>
        <p:txBody>
          <a:bodyPr vert="horz" wrap="square" lIns="0" tIns="13335" rIns="0" bIns="0" rtlCol="0" anchor="ctr">
            <a:spAutoFit/>
          </a:bodyPr>
          <a:lstStyle/>
          <a:p>
            <a:r>
              <a:rPr lang="en-US" dirty="0"/>
              <a:t>DATA PIPELINE</a:t>
            </a:r>
          </a:p>
        </p:txBody>
      </p:sp>
      <p:sp>
        <p:nvSpPr>
          <p:cNvPr id="2" name="Content Placeholder 1">
            <a:extLst>
              <a:ext uri="{FF2B5EF4-FFF2-40B4-BE49-F238E27FC236}">
                <a16:creationId xmlns:a16="http://schemas.microsoft.com/office/drawing/2014/main" id="{17B6CF9D-2E29-4F78-9E68-245D8F7A7869}"/>
              </a:ext>
            </a:extLst>
          </p:cNvPr>
          <p:cNvSpPr>
            <a:spLocks noGrp="1"/>
          </p:cNvSpPr>
          <p:nvPr>
            <p:ph idx="1"/>
          </p:nvPr>
        </p:nvSpPr>
        <p:spPr>
          <a:xfrm>
            <a:off x="609600" y="1524000"/>
            <a:ext cx="11020697" cy="4648414"/>
          </a:xfrm>
        </p:spPr>
        <p:txBody>
          <a:bodyPr/>
          <a:lstStyle/>
          <a:p>
            <a:r>
              <a:rPr lang="en-US" dirty="0"/>
              <a:t> </a:t>
            </a:r>
          </a:p>
        </p:txBody>
      </p:sp>
      <p:sp>
        <p:nvSpPr>
          <p:cNvPr id="4" name="Rectangle 3">
            <a:extLst>
              <a:ext uri="{FF2B5EF4-FFF2-40B4-BE49-F238E27FC236}">
                <a16:creationId xmlns:a16="http://schemas.microsoft.com/office/drawing/2014/main" id="{0190293D-88C4-AA56-2D18-91F4B7D5871C}"/>
              </a:ext>
            </a:extLst>
          </p:cNvPr>
          <p:cNvSpPr/>
          <p:nvPr/>
        </p:nvSpPr>
        <p:spPr bwMode="auto">
          <a:xfrm>
            <a:off x="762000" y="1828800"/>
            <a:ext cx="990600" cy="4418925"/>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6" name="Rectangle 5">
            <a:extLst>
              <a:ext uri="{FF2B5EF4-FFF2-40B4-BE49-F238E27FC236}">
                <a16:creationId xmlns:a16="http://schemas.microsoft.com/office/drawing/2014/main" id="{7A2BABBD-9B14-8CEC-A514-27CC8095C99B}"/>
              </a:ext>
            </a:extLst>
          </p:cNvPr>
          <p:cNvSpPr/>
          <p:nvPr/>
        </p:nvSpPr>
        <p:spPr bwMode="auto">
          <a:xfrm>
            <a:off x="1981200" y="1828800"/>
            <a:ext cx="4114800" cy="4418924"/>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
        <p:nvSpPr>
          <p:cNvPr id="8" name="Rectangle 7">
            <a:extLst>
              <a:ext uri="{FF2B5EF4-FFF2-40B4-BE49-F238E27FC236}">
                <a16:creationId xmlns:a16="http://schemas.microsoft.com/office/drawing/2014/main" id="{EB471B62-D243-677C-E2C9-B5D5BF3BFEDE}"/>
              </a:ext>
            </a:extLst>
          </p:cNvPr>
          <p:cNvSpPr/>
          <p:nvPr/>
        </p:nvSpPr>
        <p:spPr bwMode="auto">
          <a:xfrm>
            <a:off x="6172200" y="1828800"/>
            <a:ext cx="4705866" cy="4418923"/>
          </a:xfrm>
          <a:prstGeom prst="rect">
            <a:avLst/>
          </a:prstGeom>
          <a:noFill/>
          <a:ln w="12700" cap="flat" cmpd="sng" algn="ctr">
            <a:solidFill>
              <a:srgbClr val="993300"/>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spAutoFit/>
          </a:bodyPr>
          <a:lstStyle/>
          <a:p>
            <a:pPr algn="ctr" defTabSz="913943" eaLnBrk="0" hangingPunct="0"/>
            <a:endParaRPr lang="en-US" sz="1399" b="1" i="1">
              <a:latin typeface="Times New Roman" pitchFamily="18" charset="0"/>
            </a:endParaRPr>
          </a:p>
        </p:txBody>
      </p:sp>
    </p:spTree>
    <p:extLst>
      <p:ext uri="{BB962C8B-B14F-4D97-AF65-F5344CB8AC3E}">
        <p14:creationId xmlns:p14="http://schemas.microsoft.com/office/powerpoint/2010/main" val="42585001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0"/>
  <p:tag name="CDT_PROT_LEFT" val="0"/>
  <p:tag name="CDT_PROT_WIDTH" val="720"/>
  <p:tag name="CDT_PROT_HEIGHT" val="99,87504"/>
</p:tagLst>
</file>

<file path=ppt/tags/tag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4"/>
  <p:tag name="CDT_TARGETSHAPE_NEW" val="1"/>
  <p:tag name="CDT_PROT" val="3"/>
  <p:tag name="CDT_PROT_TOP" val="485,5"/>
  <p:tag name="CDT_PROT_LEFT" val="0"/>
  <p:tag name="CDT_PROT_WIDTH" val="720"/>
  <p:tag name="CDT_PROT_HEIGHT" val="34"/>
</p:tagLst>
</file>

<file path=ppt/tags/tag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5"/>
  <p:tag name="CDT_TARGETSHAPE_NEW" val="7"/>
  <p:tag name="CDT_PROT" val="3"/>
  <p:tag name="CDT_PROT_TOP" val="519,5906"/>
  <p:tag name="CDT_PROT_LEFT" val="0"/>
  <p:tag name="CDT_PROT_WIDTH" val="98,37409"/>
  <p:tag name="CDT_PROT_HEIGHT" val="20,40945"/>
</p:tagLst>
</file>

<file path=ppt/tags/tag4.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5"/>
  <p:tag name="CDT_TARGETSHAPE_NEW" val="9"/>
  <p:tag name="CDT_PROT" val="3"/>
  <p:tag name="CDT_PROT_TOP" val="519,5906"/>
  <p:tag name="CDT_PROT_LEFT" val="212,1243"/>
  <p:tag name="CDT_PROT_WIDTH" val="507,8756"/>
  <p:tag name="CDT_PROT_HEIGHT" val="20,40945"/>
</p:tagLst>
</file>

<file path=ppt/tags/tag5.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6.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532,9134"/>
  <p:tag name="CDT_PROT_HEIGHT" val="374,25"/>
</p:tagLst>
</file>

<file path=ppt/theme/theme1.xml><?xml version="1.0" encoding="utf-8"?>
<a:theme xmlns:a="http://schemas.openxmlformats.org/drawingml/2006/main" name="4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9850" cap="flat" cmpd="sng" algn="ctr">
          <a:solidFill>
            <a:srgbClr val="993300"/>
          </a:solidFill>
          <a:prstDash val="solid"/>
          <a:round/>
          <a:headEnd type="none" w="med" len="med"/>
          <a:tailEnd type="none" w="med" len="med"/>
        </a:ln>
        <a:effectLst/>
      </a:spPr>
      <a:bodyPr vert="horz" wrap="square" lIns="91392" tIns="45696" rIns="91392" bIns="45696" numCol="1" rtlCol="0" anchor="ctr" anchorCtr="0" compatLnSpc="1">
        <a:prstTxWarp prst="textNoShape">
          <a:avLst/>
        </a:prstTxWarp>
        <a:spAutoFit/>
      </a:bodyPr>
      <a:lstStyle>
        <a:defPPr algn="ctr" defTabSz="913943" eaLnBrk="0" hangingPunct="0">
          <a:defRPr sz="1399" b="1" i="1">
            <a:latin typeface="Times New Roman" pitchFamily="18" charset="0"/>
          </a:defRPr>
        </a:defPPr>
      </a:lstStyle>
    </a:spDef>
    <a:lnDef>
      <a:spPr bwMode="auto">
        <a:xfrm>
          <a:off x="0" y="0"/>
          <a:ext cx="1" cy="1"/>
        </a:xfrm>
        <a:custGeom>
          <a:avLst/>
          <a:gdLst/>
          <a:ahLst/>
          <a:cxnLst/>
          <a:rect l="0" t="0" r="0" b="0"/>
          <a:pathLst/>
        </a:custGeom>
        <a:solidFill>
          <a:srgbClr val="003399"/>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4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4ppTags>
  <Name>One object (large) + Navigation</Name>
  <PpLayout>32</PpLayout>
  <Index>17</Index>
</p4ppTags>
</file>

<file path=customXml/item2.xml><?xml version="1.0" encoding="utf-8"?>
<p4ppTags>
  <Name>One object (small)</Name>
  <PpLayout>16</PpLayout>
  <Index>11</Index>
</p4ppTags>
</file>

<file path=customXml/item3.xml><?xml version="1.0" encoding="utf-8"?>
<ct:contentTypeSchema xmlns:ct="http://schemas.microsoft.com/office/2006/metadata/contentType" xmlns:ma="http://schemas.microsoft.com/office/2006/metadata/properties/metaAttributes" ct:_="" ma:_="" ma:contentTypeName="Document" ma:contentTypeID="0x0101006659308C5C0EB347897318842F3E9278" ma:contentTypeVersion="12" ma:contentTypeDescription="Create a new document." ma:contentTypeScope="" ma:versionID="eabc0d5a9bc4ddd54cd6921f89c39ee7">
  <xsd:schema xmlns:xsd="http://www.w3.org/2001/XMLSchema" xmlns:xs="http://www.w3.org/2001/XMLSchema" xmlns:p="http://schemas.microsoft.com/office/2006/metadata/properties" xmlns:ns2="fc9bf819-f7f6-462c-82c6-8b9622ae6ed2" xmlns:ns3="d88b61df-25a6-4316-b4dd-496ee9c4ec32" targetNamespace="http://schemas.microsoft.com/office/2006/metadata/properties" ma:root="true" ma:fieldsID="fddb73d8620be32552e74d142b16493f" ns2:_="" ns3:_="">
    <xsd:import namespace="fc9bf819-f7f6-462c-82c6-8b9622ae6ed2"/>
    <xsd:import namespace="d88b61df-25a6-4316-b4dd-496ee9c4ec3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9bf819-f7f6-462c-82c6-8b9622ae6e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a2e7850e-dcac-46a0-b304-d0721f753bb2"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8b61df-25a6-4316-b4dd-496ee9c4ec3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31cb789-5221-458b-940e-73123fc673fb}" ma:internalName="TaxCatchAll" ma:showField="CatchAllData" ma:web="d88b61df-25a6-4316-b4dd-496ee9c4ec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TaxCatchAll xmlns="d88b61df-25a6-4316-b4dd-496ee9c4ec32" xsi:nil="true"/>
    <lcf76f155ced4ddcb4097134ff3c332f xmlns="fc9bf819-f7f6-462c-82c6-8b9622ae6ed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5A1F40B-BE00-4FFF-96BD-88BDBC14595C}">
  <ds:schemaRefs/>
</ds:datastoreItem>
</file>

<file path=customXml/itemProps2.xml><?xml version="1.0" encoding="utf-8"?>
<ds:datastoreItem xmlns:ds="http://schemas.openxmlformats.org/officeDocument/2006/customXml" ds:itemID="{1618AA06-B22E-4D19-9680-0D7830426729}">
  <ds:schemaRefs/>
</ds:datastoreItem>
</file>

<file path=customXml/itemProps3.xml><?xml version="1.0" encoding="utf-8"?>
<ds:datastoreItem xmlns:ds="http://schemas.openxmlformats.org/officeDocument/2006/customXml" ds:itemID="{53AA4CE1-E4CC-4C3A-B42D-C31E684B2A8F}"/>
</file>

<file path=customXml/itemProps4.xml><?xml version="1.0" encoding="utf-8"?>
<ds:datastoreItem xmlns:ds="http://schemas.openxmlformats.org/officeDocument/2006/customXml" ds:itemID="{5314BAA9-09C0-4413-9624-2F958061DB98}"/>
</file>

<file path=customXml/itemProps5.xml><?xml version="1.0" encoding="utf-8"?>
<ds:datastoreItem xmlns:ds="http://schemas.openxmlformats.org/officeDocument/2006/customXml" ds:itemID="{902A27C9-A177-4839-B98B-2FDFA99D697D}"/>
</file>

<file path=docProps/app.xml><?xml version="1.0" encoding="utf-8"?>
<Properties xmlns="http://schemas.openxmlformats.org/officeDocument/2006/extended-properties" xmlns:vt="http://schemas.openxmlformats.org/officeDocument/2006/docPropsVTypes">
  <Template/>
  <TotalTime>1430</TotalTime>
  <Words>2105</Words>
  <Application>Microsoft Office PowerPoint</Application>
  <PresentationFormat>Widescreen</PresentationFormat>
  <Paragraphs>373</Paragraphs>
  <Slides>34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Century Gothic</vt:lpstr>
      <vt:lpstr>Courier New</vt:lpstr>
      <vt:lpstr>Open Sans</vt:lpstr>
      <vt:lpstr>Times New Roman</vt:lpstr>
      <vt:lpstr>Wingdings</vt:lpstr>
      <vt:lpstr>4_Custom Design</vt:lpstr>
      <vt:lpstr>PowerPoint Presentation</vt:lpstr>
      <vt:lpstr>MỤC TIÊU</vt:lpstr>
      <vt:lpstr>CƠ SỞ DỮ LIỆU LÀ GÌ?</vt:lpstr>
      <vt:lpstr>HỆ QUẢN TRỊ CƠ SỞ DỮ LIỆU LÀ GÌ?</vt:lpstr>
      <vt:lpstr>HỆ CƠ SỞ DỮ LIỆU LÀ GÌ?</vt:lpstr>
      <vt:lpstr>CÁC VẤN ĐỀ CƠ BẢN CỦA CƠ SỞ DỮ LIỆU</vt:lpstr>
      <vt:lpstr>CÁC VẤN ĐỀ CƠ BẢN CỦA CƠ SỞ DỮ LIỆU</vt:lpstr>
      <vt:lpstr>DATA PIPELINE</vt:lpstr>
      <vt:lpstr>DATA PIPELINE</vt:lpstr>
      <vt:lpstr>DATA PIPELINE</vt:lpstr>
      <vt:lpstr>DATA PIPELINE</vt:lpstr>
      <vt:lpstr>LÀM VIỆC VỚI CƠ SỞ DỮ LIỆU/ ETL</vt:lpstr>
      <vt:lpstr>KỊCH BẢN THỰC HÀNH/ ĐÁNH GIÁ</vt:lpstr>
      <vt:lpstr>KỊCH BẢN THỰC HÀNH/ ĐÁNH GIÁ</vt:lpstr>
      <vt:lpstr>KỊCH BẢN THỰC HÀNH/ ĐÁNH GIÁ</vt:lpstr>
      <vt:lpstr>KỊCH BẢN THỰC HÀNH/ ĐÁNH GIÁ</vt:lpstr>
      <vt:lpstr>KỊCH BẢN THỰC HÀNH/ ĐÁNH GIÁ</vt:lpstr>
      <vt:lpstr>KỊCH BẢN THỰC HÀNH/ ĐÁNH GIÁ</vt:lpstr>
      <vt:lpstr>KỊCH BẢN THỰC HÀNH/ ĐÁNH GIÁ</vt:lpstr>
      <vt:lpstr>KỊCH BẢN THỰC HÀNH/ ĐÁNH GIÁ</vt:lpstr>
      <vt:lpstr>KỊCH BẢN THỰC HÀNH/ ĐÁNH GIÁ</vt:lpstr>
      <vt:lpstr>KỊCH BẢN THỰC HÀNH/ ĐÁNH GIÁ</vt:lpstr>
      <vt:lpstr>KỊCH BẢN THỰC HÀNH/ ĐÁNH GIÁ</vt:lpstr>
      <vt:lpstr>KỊCH BẢN THỰC HÀNH/ ĐÁNH GIÁ</vt:lpstr>
      <vt:lpstr>KỊCH BẢN THỰC HÀNH/ ĐÁNH GIÁ</vt:lpstr>
      <vt:lpstr>KỊCH BẢN THỰC HÀNH/ ĐÁNH GIÁ</vt:lpstr>
      <vt:lpstr>KỊCH BẢN THỰC HÀNH/ ĐÁNH GIÁ SAU ĐÀO TẠO</vt:lpstr>
      <vt:lpstr>KỊCH BẢN THỰC HÀNH/ ĐÁNH GIÁ- Team UI/UX</vt:lpstr>
      <vt:lpstr>KỊCH BẢN THỰC HÀNH/ ĐÁNH GIÁ- Team UI/UX</vt:lpstr>
      <vt:lpstr>KỊCH BẢN THỰC HÀNH/ ĐÁNH GIÁ- Team UI/UX</vt:lpstr>
      <vt:lpstr>KỊCH BẢN THỰC HÀNH/ ĐÁNH GIÁ- Team CSDL</vt:lpstr>
      <vt:lpstr>KỊCH BẢN THỰC HÀNH/ ĐÁNH GIÁ - Team CSDL</vt:lpstr>
      <vt:lpstr>KỊCH BẢN THỰC HÀNH/ ĐÁNH GIÁ - Team CSDL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XHQ Performance Analytics Training</dc:title>
  <dc:creator>Coelho De Araujo Filho, Luiz (PD PA AE CIS NA DS)</dc:creator>
  <cp:lastModifiedBy>Phan Huu Hau</cp:lastModifiedBy>
  <cp:revision>469</cp:revision>
  <dcterms:created xsi:type="dcterms:W3CDTF">2020-07-08T03:51:32Z</dcterms:created>
  <dcterms:modified xsi:type="dcterms:W3CDTF">2022-09-11T12:04:29Z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2017-10-08T00:00:00Z</vt:filetime>
  </property>
  <property fmtid="{D5CDD505-2E9C-101B-9397-08002B2CF9AE}" pid="3" name="Creator">
    <vt:lpwstr>Microsoft® PowerPoint® 2013</vt:lpwstr>
  </property>
  <property fmtid="{D5CDD505-2E9C-101B-9397-08002B2CF9AE}" pid="4" name="LastSaved">
    <vt:filetime>2020-07-08T00:00:00Z</vt:filetime>
  </property>
  <property fmtid="{D5CDD505-2E9C-101B-9397-08002B2CF9AE}" pid="5" name="ContentTypeId">
    <vt:lpwstr>0x0101006659308C5C0EB347897318842F3E9278</vt:lpwstr>
  </property>
</Properties>
</file>