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notesMasterIdLst>
    <p:notesMasterId r:id="rId10"/>
  </p:notesMasterIdLst>
  <p:handoutMasterIdLst>
    <p:handoutMasterId r:id="rId11"/>
  </p:handoutMasterIdLst>
  <p:sldIdLst>
    <p:sldId id="301" r:id="rId5"/>
    <p:sldId id="546" r:id="rId6"/>
    <p:sldId id="542" r:id="rId7"/>
    <p:sldId id="547" r:id="rId8"/>
    <p:sldId id="352" r:id="rId9"/>
  </p:sldIdLst>
  <p:sldSz cx="12192000" cy="6858000"/>
  <p:notesSz cx="6400800" cy="117316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11C24"/>
    <a:srgbClr val="EFEE27"/>
    <a:srgbClr val="272172"/>
    <a:srgbClr val="93CC42"/>
    <a:srgbClr val="78D2F7"/>
    <a:srgbClr val="FEBF0F"/>
    <a:srgbClr val="CECEEF"/>
    <a:srgbClr val="93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EB412-57E0-4E60-865D-371D0B072A6C}" v="433" dt="2023-09-27T03:12:02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o Ngoc Phu" userId="S::phu.dao@biendongco.vn::61655606-f6b6-4124-b7a8-1f101b1f306d" providerId="AD" clId="Web-{D2EEB412-57E0-4E60-865D-371D0B072A6C}"/>
    <pc:docChg chg="modSld">
      <pc:chgData name="Dao Ngoc Phu" userId="S::phu.dao@biendongco.vn::61655606-f6b6-4124-b7a8-1f101b1f306d" providerId="AD" clId="Web-{D2EEB412-57E0-4E60-865D-371D0B072A6C}" dt="2023-09-27T03:12:02.998" v="217" actId="20577"/>
      <pc:docMkLst>
        <pc:docMk/>
      </pc:docMkLst>
      <pc:sldChg chg="modSp">
        <pc:chgData name="Dao Ngoc Phu" userId="S::phu.dao@biendongco.vn::61655606-f6b6-4124-b7a8-1f101b1f306d" providerId="AD" clId="Web-{D2EEB412-57E0-4E60-865D-371D0B072A6C}" dt="2023-09-27T03:12:02.998" v="217" actId="20577"/>
        <pc:sldMkLst>
          <pc:docMk/>
          <pc:sldMk cId="2888014367" sldId="547"/>
        </pc:sldMkLst>
        <pc:spChg chg="mod">
          <ac:chgData name="Dao Ngoc Phu" userId="S::phu.dao@biendongco.vn::61655606-f6b6-4124-b7a8-1f101b1f306d" providerId="AD" clId="Web-{D2EEB412-57E0-4E60-865D-371D0B072A6C}" dt="2023-09-27T03:12:02.998" v="217" actId="20577"/>
          <ac:spMkLst>
            <pc:docMk/>
            <pc:sldMk cId="2888014367" sldId="54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773442" cy="587764"/>
          </a:xfrm>
          <a:prstGeom prst="rect">
            <a:avLst/>
          </a:prstGeom>
        </p:spPr>
        <p:txBody>
          <a:bodyPr vert="horz" lIns="98006" tIns="49003" rIns="98006" bIns="4900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928" y="3"/>
            <a:ext cx="2773442" cy="587764"/>
          </a:xfrm>
          <a:prstGeom prst="rect">
            <a:avLst/>
          </a:prstGeom>
        </p:spPr>
        <p:txBody>
          <a:bodyPr vert="horz" lIns="98006" tIns="49003" rIns="98006" bIns="49003" rtlCol="0"/>
          <a:lstStyle>
            <a:lvl1pPr algn="r">
              <a:defRPr sz="1300"/>
            </a:lvl1pPr>
          </a:lstStyle>
          <a:p>
            <a:fld id="{4DB00874-1960-40B5-927A-264BD8676B3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1143862"/>
            <a:ext cx="2773442" cy="587764"/>
          </a:xfrm>
          <a:prstGeom prst="rect">
            <a:avLst/>
          </a:prstGeom>
        </p:spPr>
        <p:txBody>
          <a:bodyPr vert="horz" lIns="98006" tIns="49003" rIns="98006" bIns="4900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25928" y="11143862"/>
            <a:ext cx="2773442" cy="587764"/>
          </a:xfrm>
          <a:prstGeom prst="rect">
            <a:avLst/>
          </a:prstGeom>
        </p:spPr>
        <p:txBody>
          <a:bodyPr vert="horz" lIns="98006" tIns="49003" rIns="98006" bIns="49003" rtlCol="0" anchor="b"/>
          <a:lstStyle>
            <a:lvl1pPr algn="r">
              <a:defRPr sz="1300"/>
            </a:lvl1pPr>
          </a:lstStyle>
          <a:p>
            <a:fld id="{26F7CF7A-57C1-449A-BA8A-F0CA694A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27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773680" cy="588619"/>
          </a:xfrm>
          <a:prstGeom prst="rect">
            <a:avLst/>
          </a:prstGeom>
        </p:spPr>
        <p:txBody>
          <a:bodyPr vert="horz" lIns="106190" tIns="53095" rIns="106190" bIns="53095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40" y="1"/>
            <a:ext cx="2773680" cy="588619"/>
          </a:xfrm>
          <a:prstGeom prst="rect">
            <a:avLst/>
          </a:prstGeom>
        </p:spPr>
        <p:txBody>
          <a:bodyPr vert="horz" lIns="106190" tIns="53095" rIns="106190" bIns="53095" rtlCol="0"/>
          <a:lstStyle>
            <a:lvl1pPr algn="r">
              <a:defRPr sz="1500"/>
            </a:lvl1pPr>
          </a:lstStyle>
          <a:p>
            <a:fld id="{8837A8CC-28C5-45F0-A75B-8BC2086546E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15913" y="1466850"/>
            <a:ext cx="7035801" cy="3957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6190" tIns="53095" rIns="106190" bIns="530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1" y="5645845"/>
            <a:ext cx="5120640" cy="4619327"/>
          </a:xfrm>
          <a:prstGeom prst="rect">
            <a:avLst/>
          </a:prstGeom>
        </p:spPr>
        <p:txBody>
          <a:bodyPr vert="horz" lIns="106190" tIns="53095" rIns="106190" bIns="5309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3010"/>
            <a:ext cx="2773680" cy="588617"/>
          </a:xfrm>
          <a:prstGeom prst="rect">
            <a:avLst/>
          </a:prstGeom>
        </p:spPr>
        <p:txBody>
          <a:bodyPr vert="horz" lIns="106190" tIns="53095" rIns="106190" bIns="53095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40" y="11143010"/>
            <a:ext cx="2773680" cy="588617"/>
          </a:xfrm>
          <a:prstGeom prst="rect">
            <a:avLst/>
          </a:prstGeom>
        </p:spPr>
        <p:txBody>
          <a:bodyPr vert="horz" lIns="106190" tIns="53095" rIns="106190" bIns="53095" rtlCol="0" anchor="b"/>
          <a:lstStyle>
            <a:lvl1pPr algn="r">
              <a:defRPr sz="1500"/>
            </a:lvl1pPr>
          </a:lstStyle>
          <a:p>
            <a:fld id="{DBBA7472-9756-44A8-AD21-DB744F3B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7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A7472-9756-44A8-AD21-DB744F3BD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9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A7472-9756-44A8-AD21-DB744F3BD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3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A7472-9756-44A8-AD21-DB744F3BD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4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36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543" y="0"/>
            <a:ext cx="7776673" cy="12573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95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7543" y="0"/>
            <a:ext cx="7776673" cy="12573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2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742950" indent="-285750"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47543" y="0"/>
            <a:ext cx="7776673" cy="12573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129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493"/>
            <a:ext cx="5181600" cy="46074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493"/>
            <a:ext cx="5181600" cy="46074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47543" y="0"/>
            <a:ext cx="7776673" cy="12573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86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42197"/>
            <a:ext cx="10515600" cy="4634766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47543" y="0"/>
            <a:ext cx="7776673" cy="12573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28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27217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spc="0" baseline="0">
                <a:solidFill>
                  <a:schemeClr val="bg1"/>
                </a:solidFill>
              </a:rPr>
              <a:t>AUTOMATION &amp; DIGITALIZATION</a:t>
            </a:r>
            <a:endParaRPr lang="en-US" sz="1600" b="1" spc="0">
              <a:solidFill>
                <a:schemeClr val="bg1"/>
              </a:solidFill>
            </a:endParaRPr>
          </a:p>
        </p:txBody>
      </p:sp>
      <p:sp>
        <p:nvSpPr>
          <p:cNvPr id="4" name="cdtRectangle 12 Id7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gray">
          <a:xfrm>
            <a:off x="0" y="0"/>
            <a:ext cx="12192000" cy="1268413"/>
          </a:xfrm>
          <a:prstGeom prst="rect">
            <a:avLst/>
          </a:prstGeom>
          <a:solidFill>
            <a:srgbClr val="CECEEF">
              <a:alpha val="49804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" y="267967"/>
            <a:ext cx="2457396" cy="732478"/>
          </a:xfrm>
          <a:prstGeom prst="rect">
            <a:avLst/>
          </a:prstGeom>
        </p:spPr>
      </p:pic>
      <p:sp>
        <p:nvSpPr>
          <p:cNvPr id="9" name="cdtText Box 133 Id9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2700" y="5810250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endParaRPr lang="en-US" sz="1000" b="1" noProof="0">
              <a:solidFill>
                <a:srgbClr val="879BAA"/>
              </a:solidFill>
            </a:endParaRPr>
          </a:p>
        </p:txBody>
      </p:sp>
      <p:sp>
        <p:nvSpPr>
          <p:cNvPr id="10" name="cdtTextBox 11 Id12"/>
          <p:cNvSpPr txBox="1"/>
          <p:nvPr userDrawn="1">
            <p:custDataLst>
              <p:tags r:id="rId10"/>
            </p:custDataLst>
          </p:nvPr>
        </p:nvSpPr>
        <p:spPr>
          <a:xfrm>
            <a:off x="-246607" y="6612934"/>
            <a:ext cx="1393200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b="1" noProof="0">
                <a:solidFill>
                  <a:schemeClr val="accent5">
                    <a:lumMod val="90000"/>
                  </a:schemeClr>
                </a:solidFill>
              </a:rPr>
              <a:t>Page </a:t>
            </a:r>
            <a:fld id="{91E7552C-A157-4A4F-8E99-698C0325FC94}" type="slidenum">
              <a:rPr lang="de-DE" sz="1000" b="1" noProof="0" smtClean="0">
                <a:solidFill>
                  <a:schemeClr val="accent5">
                    <a:lumMod val="90000"/>
                  </a:schemeClr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b="1" noProof="0">
              <a:solidFill>
                <a:schemeClr val="accent5">
                  <a:lumMod val="90000"/>
                </a:schemeClr>
              </a:solidFill>
            </a:endParaRPr>
          </a:p>
        </p:txBody>
      </p:sp>
      <p:sp>
        <p:nvSpPr>
          <p:cNvPr id="11" name="cdtTextBox 13 Id14"/>
          <p:cNvSpPr txBox="1"/>
          <p:nvPr userDrawn="1">
            <p:custDataLst>
              <p:tags r:id="rId11"/>
            </p:custDataLst>
          </p:nvPr>
        </p:nvSpPr>
        <p:spPr>
          <a:xfrm>
            <a:off x="10304060" y="6572455"/>
            <a:ext cx="2134547" cy="338553"/>
          </a:xfrm>
          <a:prstGeom prst="rect">
            <a:avLst/>
          </a:prstGeom>
          <a:noFill/>
        </p:spPr>
        <p:txBody>
          <a:bodyPr wrap="square" lIns="0" tIns="0" rIns="396000" bIns="115200" rtlCol="0" anchor="ctr">
            <a:noAutofit/>
          </a:bodyPr>
          <a:lstStyle/>
          <a:p>
            <a:pPr algn="r"/>
            <a:r>
              <a:rPr lang="en-US" sz="1000" b="1" noProof="0">
                <a:solidFill>
                  <a:srgbClr val="879BAA"/>
                </a:solidFill>
              </a:rPr>
              <a:t> Copy right @ ESTEC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95" y="177006"/>
            <a:ext cx="18493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9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4" r:id="rId2"/>
    <p:sldLayoutId id="2147483728" r:id="rId3"/>
    <p:sldLayoutId id="2147483717" r:id="rId4"/>
    <p:sldLayoutId id="2147483719" r:id="rId5"/>
    <p:sldLayoutId id="2147483725" r:id="rId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97" t="28068"/>
          <a:stretch/>
        </p:blipFill>
        <p:spPr>
          <a:xfrm>
            <a:off x="0" y="-58994"/>
            <a:ext cx="12192000" cy="691699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1926" y="2279224"/>
            <a:ext cx="10515600" cy="2852737"/>
          </a:xfrm>
        </p:spPr>
        <p:txBody>
          <a:bodyPr anchor="ctr"/>
          <a:lstStyle/>
          <a:p>
            <a:r>
              <a:rPr lang="en-US" sz="4500" b="1">
                <a:solidFill>
                  <a:schemeClr val="bg1"/>
                </a:solidFill>
                <a:latin typeface="Alien Encounters" panose="00000400000000000000" pitchFamily="2" charset="0"/>
              </a:rPr>
              <a:t>AUTOMATION </a:t>
            </a:r>
            <a:r>
              <a:rPr lang="en-US" sz="4500" b="1">
                <a:solidFill>
                  <a:schemeClr val="bg1"/>
                </a:solidFill>
                <a:latin typeface="+mn-lt"/>
              </a:rPr>
              <a:t>&amp;</a:t>
            </a:r>
            <a:r>
              <a:rPr lang="en-US" sz="4500" b="1">
                <a:solidFill>
                  <a:schemeClr val="bg1"/>
                </a:solidFill>
                <a:latin typeface="Alien Encounters" panose="00000400000000000000" pitchFamily="2" charset="0"/>
              </a:rPr>
              <a:t> DIGITALIZATION </a:t>
            </a:r>
            <a:br>
              <a:rPr lang="en-US"/>
            </a:br>
            <a:endParaRPr lang="en-US" sz="4000" b="1" spc="3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65" y="733939"/>
            <a:ext cx="4953010" cy="223418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996221" y="5323686"/>
            <a:ext cx="2833014" cy="914401"/>
            <a:chOff x="7996221" y="5323686"/>
            <a:chExt cx="2833014" cy="91440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334" y="5323687"/>
              <a:ext cx="70690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221" y="5323686"/>
              <a:ext cx="2126113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195560" y="5771676"/>
            <a:ext cx="1736790" cy="560577"/>
            <a:chOff x="7996221" y="5323686"/>
            <a:chExt cx="2833014" cy="914401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334" y="5323687"/>
              <a:ext cx="70690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221" y="5323686"/>
              <a:ext cx="2126113" cy="9144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104991" y="2927324"/>
            <a:ext cx="10061203" cy="16004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 anchor="ctr">
            <a:spAutoFit/>
          </a:bodyPr>
          <a:lstStyle/>
          <a:p>
            <a:pPr algn="ctr"/>
            <a:endParaRPr lang="en-US" b="1" i="1" u="sng">
              <a:solidFill>
                <a:schemeClr val="bg1"/>
              </a:solidFill>
            </a:endParaRPr>
          </a:p>
          <a:p>
            <a:pPr marL="514350" indent="-514350">
              <a:buAutoNum type="romanUcPeriod"/>
            </a:pPr>
            <a:r>
              <a:rPr lang="en-US" sz="2000">
                <a:solidFill>
                  <a:schemeClr val="bg1"/>
                </a:solidFill>
              </a:rPr>
              <a:t>GIAO DIỆN CHÍNH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pPr marL="514350" indent="-514350">
              <a:buAutoNum type="romanUcPeriod"/>
            </a:pPr>
            <a:r>
              <a:rPr lang="vi-VN" sz="2000">
                <a:solidFill>
                  <a:schemeClr val="bg1"/>
                </a:solidFill>
              </a:rPr>
              <a:t>HƯỚNG DẪN </a:t>
            </a:r>
            <a:r>
              <a:rPr lang="en-US" sz="2000">
                <a:solidFill>
                  <a:schemeClr val="bg1"/>
                </a:solidFill>
              </a:rPr>
              <a:t>ĐIỀU </a:t>
            </a:r>
            <a:r>
              <a:rPr lang="vi-VN" sz="2000">
                <a:solidFill>
                  <a:schemeClr val="bg1"/>
                </a:solidFill>
              </a:rPr>
              <a:t>CHỈNH</a:t>
            </a:r>
            <a:r>
              <a:rPr lang="en-US" sz="2000">
                <a:solidFill>
                  <a:schemeClr val="bg1"/>
                </a:solidFill>
              </a:rPr>
              <a:t> ĐIỆN ÁP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2258568" y="1"/>
            <a:ext cx="7772401" cy="1270000"/>
          </a:xfrm>
        </p:spPr>
        <p:txBody>
          <a:bodyPr/>
          <a:lstStyle/>
          <a:p>
            <a:r>
              <a:rPr lang="en-US" b="1"/>
              <a:t>HƯỚNG DẪN KỸ THUẬT</a:t>
            </a:r>
            <a:br>
              <a:rPr lang="en-US" b="1"/>
            </a:br>
            <a:r>
              <a:rPr lang="en-US" b="1"/>
              <a:t>ĐIỀU CHỈNH ĐIỆN ÁP</a:t>
            </a:r>
          </a:p>
        </p:txBody>
      </p:sp>
    </p:spTree>
    <p:extLst>
      <p:ext uri="{BB962C8B-B14F-4D97-AF65-F5344CB8AC3E}">
        <p14:creationId xmlns:p14="http://schemas.microsoft.com/office/powerpoint/2010/main" val="161530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7"/>
          <p:cNvSpPr>
            <a:spLocks noGrp="1"/>
          </p:cNvSpPr>
          <p:nvPr>
            <p:ph type="title"/>
          </p:nvPr>
        </p:nvSpPr>
        <p:spPr>
          <a:xfrm>
            <a:off x="2258568" y="1"/>
            <a:ext cx="7772401" cy="1270000"/>
          </a:xfrm>
        </p:spPr>
        <p:txBody>
          <a:bodyPr/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I. CẤU TRÚC FOLDER VÀ SUBFOLDER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16" y="1833484"/>
            <a:ext cx="5580952" cy="310476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4" name="Rectangle 3"/>
          <p:cNvSpPr/>
          <p:nvPr/>
        </p:nvSpPr>
        <p:spPr bwMode="auto">
          <a:xfrm>
            <a:off x="698740" y="2872592"/>
            <a:ext cx="4218317" cy="2329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Curved Down Arrow 6"/>
          <p:cNvSpPr/>
          <p:nvPr/>
        </p:nvSpPr>
        <p:spPr bwMode="auto">
          <a:xfrm rot="969505">
            <a:off x="4993181" y="2674184"/>
            <a:ext cx="1118464" cy="396816"/>
          </a:xfrm>
          <a:prstGeom prst="curvedDownArrow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219" y="3218794"/>
            <a:ext cx="6114286" cy="189523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501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7"/>
          <p:cNvSpPr>
            <a:spLocks noGrp="1"/>
          </p:cNvSpPr>
          <p:nvPr>
            <p:ph type="title"/>
          </p:nvPr>
        </p:nvSpPr>
        <p:spPr>
          <a:xfrm>
            <a:off x="2258568" y="1"/>
            <a:ext cx="7772401" cy="1270000"/>
          </a:xfrm>
        </p:spPr>
        <p:txBody>
          <a:bodyPr/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I. CẤU TRÚC FOLDER VÀ SUBFOLDER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528" y="1440611"/>
            <a:ext cx="12019472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err="1"/>
              <a:t>Yêu</a:t>
            </a:r>
            <a:r>
              <a:rPr lang="en-US" b="1"/>
              <a:t> </a:t>
            </a:r>
            <a:r>
              <a:rPr lang="en-US" b="1" err="1"/>
              <a:t>cầu</a:t>
            </a:r>
            <a:r>
              <a:rPr lang="en-US" b="1"/>
              <a:t> </a:t>
            </a:r>
            <a:r>
              <a:rPr lang="en-US" b="1" err="1"/>
              <a:t>phát</a:t>
            </a:r>
            <a:r>
              <a:rPr lang="en-US" b="1"/>
              <a:t> </a:t>
            </a:r>
            <a:r>
              <a:rPr lang="en-US" b="1" err="1"/>
              <a:t>triển</a:t>
            </a:r>
            <a:r>
              <a:rPr lang="en-US" b="1"/>
              <a:t> </a:t>
            </a:r>
            <a:r>
              <a:rPr lang="en-US" b="1" err="1"/>
              <a:t>dựa</a:t>
            </a:r>
            <a:r>
              <a:rPr lang="en-US" b="1"/>
              <a:t> </a:t>
            </a:r>
            <a:r>
              <a:rPr lang="en-US" b="1" err="1"/>
              <a:t>trên</a:t>
            </a:r>
            <a:r>
              <a:rPr lang="en-US" b="1"/>
              <a:t> </a:t>
            </a:r>
            <a:r>
              <a:rPr lang="en-US" b="1" err="1"/>
              <a:t>bài</a:t>
            </a:r>
            <a:r>
              <a:rPr lang="en-US" b="1"/>
              <a:t> test </a:t>
            </a:r>
            <a:r>
              <a:rPr lang="en-US" b="1" err="1"/>
              <a:t>trước</a:t>
            </a:r>
            <a:r>
              <a:rPr lang="en-US" b="1"/>
              <a:t> </a:t>
            </a:r>
            <a:r>
              <a:rPr lang="en-US" b="1" err="1"/>
              <a:t>đó</a:t>
            </a:r>
            <a:r>
              <a:rPr lang="en-US" b="1"/>
              <a:t>:</a:t>
            </a:r>
          </a:p>
          <a:p>
            <a:pPr marL="342900" indent="-342900">
              <a:buAutoNum type="arabicPeriod"/>
            </a:pPr>
            <a:r>
              <a:rPr lang="en-US" b="1"/>
              <a:t>Format </a:t>
            </a:r>
            <a:r>
              <a:rPr lang="en-US" b="1" err="1"/>
              <a:t>lại</a:t>
            </a:r>
            <a:r>
              <a:rPr lang="en-US" b="1"/>
              <a:t> Source Project </a:t>
            </a:r>
            <a:r>
              <a:rPr lang="en-US" b="1" err="1"/>
              <a:t>dựa</a:t>
            </a:r>
            <a:r>
              <a:rPr lang="en-US" b="1"/>
              <a:t> </a:t>
            </a:r>
            <a:r>
              <a:rPr lang="en-US" b="1" err="1"/>
              <a:t>theo</a:t>
            </a:r>
            <a:r>
              <a:rPr lang="en-US" b="1"/>
              <a:t> </a:t>
            </a:r>
            <a:r>
              <a:rPr lang="en-US" b="1" err="1"/>
              <a:t>chức</a:t>
            </a:r>
            <a:r>
              <a:rPr lang="en-US" b="1"/>
              <a:t> </a:t>
            </a:r>
            <a:r>
              <a:rPr lang="en-US" b="1" err="1"/>
              <a:t>năng</a:t>
            </a:r>
            <a:r>
              <a:rPr lang="en-US" b="1"/>
              <a:t> </a:t>
            </a:r>
            <a:r>
              <a:rPr lang="en-US" b="1" err="1"/>
              <a:t>của</a:t>
            </a:r>
            <a:r>
              <a:rPr lang="en-US" b="1"/>
              <a:t> </a:t>
            </a:r>
            <a:r>
              <a:rPr lang="en-US" b="1" err="1"/>
              <a:t>các</a:t>
            </a:r>
            <a:r>
              <a:rPr lang="en-US" b="1"/>
              <a:t> folder</a:t>
            </a:r>
          </a:p>
          <a:p>
            <a:pPr lvl="1"/>
            <a:r>
              <a:rPr lang="en-US" b="1"/>
              <a:t>1.1. 001_Source Code</a:t>
            </a:r>
            <a:r>
              <a:rPr lang="en-US"/>
              <a:t>: </a:t>
            </a:r>
            <a:r>
              <a:rPr lang="en-US" err="1"/>
              <a:t>Chứa</a:t>
            </a:r>
            <a:r>
              <a:rPr lang="en-US"/>
              <a:t> source ETL SSIS</a:t>
            </a:r>
          </a:p>
          <a:p>
            <a:pPr lvl="1"/>
            <a:r>
              <a:rPr lang="en-US" b="1"/>
              <a:t>1.2. 002_Destination File</a:t>
            </a:r>
            <a:r>
              <a:rPr lang="en-US"/>
              <a:t>: </a:t>
            </a:r>
            <a:r>
              <a:rPr lang="en-US" err="1"/>
              <a:t>Chứa</a:t>
            </a:r>
            <a:r>
              <a:rPr lang="en-US"/>
              <a:t> file excel copy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về</a:t>
            </a:r>
            <a:endParaRPr lang="en-US"/>
          </a:p>
          <a:p>
            <a:pPr lvl="1"/>
            <a:r>
              <a:rPr lang="en-US" b="1"/>
              <a:t>1.3. 003_Transfer Failed File</a:t>
            </a:r>
            <a:r>
              <a:rPr lang="en-US"/>
              <a:t>: </a:t>
            </a:r>
            <a:r>
              <a:rPr lang="en-US" err="1"/>
              <a:t>Chứa</a:t>
            </a:r>
            <a:r>
              <a:rPr lang="en-US"/>
              <a:t> excel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lỗi</a:t>
            </a:r>
            <a:r>
              <a:rPr lang="en-US"/>
              <a:t> (Packages </a:t>
            </a:r>
            <a:r>
              <a:rPr lang="en-US" err="1"/>
              <a:t>lỗi</a:t>
            </a:r>
            <a:r>
              <a:rPr lang="en-US"/>
              <a:t>) =&gt; Các file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xóa</a:t>
            </a:r>
            <a:endParaRPr lang="en-US"/>
          </a:p>
          <a:p>
            <a:pPr lvl="1"/>
            <a:r>
              <a:rPr lang="en-US" b="1"/>
              <a:t>1.4. 004_Transfer Successful File</a:t>
            </a:r>
            <a:r>
              <a:rPr lang="en-US"/>
              <a:t>: </a:t>
            </a:r>
            <a:r>
              <a:rPr lang="en-US" err="1"/>
              <a:t>Chứa</a:t>
            </a:r>
            <a:r>
              <a:rPr lang="en-US"/>
              <a:t> excel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(Packages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)  =&gt; Các file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xóa</a:t>
            </a:r>
            <a:endParaRPr lang="en-US"/>
          </a:p>
          <a:p>
            <a:pPr lvl="1"/>
            <a:r>
              <a:rPr lang="en-US" b="1">
                <a:solidFill>
                  <a:srgbClr val="FF0000"/>
                </a:solidFill>
              </a:rPr>
              <a:t>1.5. 005_Log File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 err="1">
                <a:solidFill>
                  <a:srgbClr val="FF0000"/>
                </a:solidFill>
              </a:rPr>
              <a:t>Chứa</a:t>
            </a:r>
            <a:r>
              <a:rPr lang="en-US">
                <a:solidFill>
                  <a:srgbClr val="FF0000"/>
                </a:solidFill>
              </a:rPr>
              <a:t> file log </a:t>
            </a:r>
            <a:r>
              <a:rPr lang="en-US" err="1">
                <a:solidFill>
                  <a:srgbClr val="FF0000"/>
                </a:solidFill>
              </a:rPr>
              <a:t>ghi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nhật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ký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chạy</a:t>
            </a:r>
            <a:r>
              <a:rPr lang="en-US">
                <a:solidFill>
                  <a:srgbClr val="FF0000"/>
                </a:solidFill>
              </a:rPr>
              <a:t> Packages </a:t>
            </a:r>
            <a:endParaRPr lang="en-US">
              <a:solidFill>
                <a:srgbClr val="000000"/>
              </a:solidFill>
            </a:endParaRPr>
          </a:p>
          <a:p>
            <a:pPr marL="742950" lvl="1" indent="-285750">
              <a:buFont typeface="Calibri"/>
              <a:buChar char="-"/>
            </a:pP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err="1">
                <a:solidFill>
                  <a:srgbClr val="FF0000"/>
                </a:solidFill>
              </a:rPr>
              <a:t>Đẩy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vào</a:t>
            </a:r>
            <a:r>
              <a:rPr lang="en-US">
                <a:solidFill>
                  <a:srgbClr val="FF0000"/>
                </a:solidFill>
              </a:rPr>
              <a:t> 1 </a:t>
            </a:r>
            <a:r>
              <a:rPr lang="en-US" err="1">
                <a:solidFill>
                  <a:srgbClr val="FF0000"/>
                </a:solidFill>
              </a:rPr>
              <a:t>bảng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trong</a:t>
            </a:r>
            <a:r>
              <a:rPr lang="en-US">
                <a:solidFill>
                  <a:srgbClr val="FF0000"/>
                </a:solidFill>
              </a:rPr>
              <a:t> DB (XHQDB) Schema LOG) </a:t>
            </a:r>
            <a:r>
              <a:rPr lang="en-US" err="1">
                <a:solidFill>
                  <a:srgbClr val="FF0000"/>
                </a:solidFill>
              </a:rPr>
              <a:t>ID,dtDate,Messger</a:t>
            </a:r>
            <a:endParaRPr lang="en-US" err="1">
              <a:cs typeface="Arial"/>
            </a:endParaRPr>
          </a:p>
          <a:p>
            <a:pPr marL="742950" lvl="1" indent="-285750">
              <a:buFont typeface="Calibri"/>
              <a:buChar char="-"/>
            </a:pPr>
            <a:r>
              <a:rPr lang="en-US">
                <a:solidFill>
                  <a:srgbClr val="FF0000"/>
                </a:solidFill>
                <a:cs typeface="Arial"/>
              </a:rPr>
              <a:t>(</a:t>
            </a:r>
            <a:r>
              <a:rPr lang="en-US" err="1">
                <a:solidFill>
                  <a:srgbClr val="FF0000"/>
                </a:solidFill>
                <a:cs typeface="Arial"/>
              </a:rPr>
              <a:t>StagingDB</a:t>
            </a:r>
            <a:r>
              <a:rPr lang="en-US">
                <a:solidFill>
                  <a:srgbClr val="FF0000"/>
                </a:solidFill>
                <a:cs typeface="Arial"/>
              </a:rPr>
              <a:t> Schema LOG )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/>
              </a:rPr>
              <a:t>(ID,Package,Path,Job,UserCreate,dtDateCreate,UserModified,dtDateModified,Note)</a:t>
            </a:r>
            <a:endParaRPr lang="en-US">
              <a:cs typeface="Arial"/>
            </a:endParaRPr>
          </a:p>
          <a:p>
            <a:pPr lvl="1"/>
            <a:r>
              <a:rPr lang="en-US" b="1"/>
              <a:t>1.6. ReadMe.txt</a:t>
            </a:r>
            <a:r>
              <a:rPr lang="en-US"/>
              <a:t>: </a:t>
            </a:r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chú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( set up ban </a:t>
            </a:r>
            <a:r>
              <a:rPr lang="en-US" err="1"/>
              <a:t>đầu</a:t>
            </a:r>
            <a:r>
              <a:rPr lang="en-US"/>
              <a:t>, </a:t>
            </a:r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,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thích</a:t>
            </a:r>
            <a:r>
              <a:rPr lang="en-US"/>
              <a:t> </a:t>
            </a:r>
            <a:r>
              <a:rPr lang="en-US" err="1"/>
              <a:t>sơ</a:t>
            </a:r>
            <a:r>
              <a:rPr lang="en-US"/>
              <a:t> qua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ý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maintenance…)</a:t>
            </a:r>
            <a:endParaRPr lang="en-US">
              <a:cs typeface="Arial"/>
            </a:endParaRPr>
          </a:p>
          <a:p>
            <a:pPr marL="342900" indent="-342900">
              <a:buAutoNum type="arabicPeriod" startAt="2"/>
            </a:pPr>
            <a:r>
              <a:rPr lang="en-US" b="1" err="1"/>
              <a:t>Bổ</a:t>
            </a:r>
            <a:r>
              <a:rPr lang="en-US" b="1"/>
              <a:t> sung Packages </a:t>
            </a:r>
            <a:r>
              <a:rPr lang="en-US" b="1" err="1"/>
              <a:t>đọc</a:t>
            </a:r>
            <a:r>
              <a:rPr lang="en-US" b="1"/>
              <a:t> n file excel </a:t>
            </a:r>
            <a:r>
              <a:rPr lang="en-US" b="1" err="1"/>
              <a:t>phòng</a:t>
            </a:r>
            <a:r>
              <a:rPr lang="en-US" b="1"/>
              <a:t> KCS </a:t>
            </a:r>
            <a:r>
              <a:rPr lang="en-US" b="1" err="1"/>
              <a:t>gần</a:t>
            </a:r>
            <a:r>
              <a:rPr lang="en-US" b="1"/>
              <a:t> </a:t>
            </a:r>
            <a:r>
              <a:rPr lang="en-US" b="1" err="1"/>
              <a:t>nhất</a:t>
            </a:r>
            <a:r>
              <a:rPr lang="en-US" b="1"/>
              <a:t> (n &gt;5)</a:t>
            </a:r>
          </a:p>
          <a:p>
            <a:r>
              <a:rPr lang="en-US" b="1"/>
              <a:t>   - </a:t>
            </a:r>
            <a:r>
              <a:rPr lang="en-US" b="1" err="1"/>
              <a:t>Gợi</a:t>
            </a:r>
            <a:r>
              <a:rPr lang="en-US" b="1"/>
              <a:t> ý: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b="1" err="1"/>
              <a:t>vòng</a:t>
            </a:r>
            <a:r>
              <a:rPr lang="en-US" b="1"/>
              <a:t> </a:t>
            </a:r>
            <a:r>
              <a:rPr lang="en-US" b="1" err="1"/>
              <a:t>lặp</a:t>
            </a:r>
            <a:r>
              <a:rPr lang="en-US" b="1"/>
              <a:t> </a:t>
            </a:r>
            <a:r>
              <a:rPr lang="en-US" b="1" err="1"/>
              <a:t>trong</a:t>
            </a:r>
            <a:r>
              <a:rPr lang="en-US" b="1"/>
              <a:t> SSIS</a:t>
            </a:r>
            <a:r>
              <a:rPr lang="en-US"/>
              <a:t>,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b="1"/>
              <a:t>Script Task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b="1"/>
              <a:t>file name </a:t>
            </a:r>
            <a:r>
              <a:rPr lang="en-US" err="1"/>
              <a:t>trong</a:t>
            </a:r>
            <a:r>
              <a:rPr lang="en-US"/>
              <a:t> folder</a:t>
            </a:r>
          </a:p>
          <a:p>
            <a:r>
              <a:rPr lang="en-US"/>
              <a:t>   - </a:t>
            </a:r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tổ</a:t>
            </a:r>
            <a:r>
              <a:rPr lang="en-US"/>
              <a:t> </a:t>
            </a:r>
            <a:r>
              <a:rPr lang="en-US" err="1"/>
              <a:t>chức</a:t>
            </a:r>
            <a:r>
              <a:rPr lang="en-US"/>
              <a:t> source: Hai Packages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err="1"/>
              <a:t>đọc</a:t>
            </a:r>
            <a:r>
              <a:rPr lang="en-US"/>
              <a:t> 1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nên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dung </a:t>
            </a:r>
            <a:r>
              <a:rPr lang="en-US" err="1"/>
              <a:t>chong</a:t>
            </a:r>
            <a:r>
              <a:rPr lang="en-US"/>
              <a:t> Source code (2 Packages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 1 Project); file log </a:t>
            </a:r>
            <a:r>
              <a:rPr lang="en-US" err="1"/>
              <a:t>tách</a:t>
            </a:r>
            <a:r>
              <a:rPr lang="en-US"/>
              <a:t> </a:t>
            </a:r>
            <a:r>
              <a:rPr lang="en-US" err="1"/>
              <a:t>biệt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đọc</a:t>
            </a:r>
            <a:r>
              <a:rPr lang="en-US"/>
              <a:t> log </a:t>
            </a:r>
            <a:r>
              <a:rPr lang="en-US" err="1"/>
              <a:t>dễ</a:t>
            </a:r>
            <a:r>
              <a:rPr lang="en-US"/>
              <a:t> </a:t>
            </a:r>
            <a:r>
              <a:rPr lang="en-US" err="1"/>
              <a:t>dàng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5955" y="2057400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i="0">
              <a:solidFill>
                <a:srgbClr val="0404BC"/>
              </a:solidFill>
            </a:endParaRPr>
          </a:p>
          <a:p>
            <a:pPr algn="ctr"/>
            <a:r>
              <a:rPr lang="en-US" sz="4000" b="1" i="0">
                <a:solidFill>
                  <a:srgbClr val="272172"/>
                </a:solidFill>
              </a:rPr>
              <a:t>THANK YOU!</a:t>
            </a:r>
          </a:p>
        </p:txBody>
      </p:sp>
      <p:sp>
        <p:nvSpPr>
          <p:cNvPr id="6" name="Rectangle 5"/>
          <p:cNvSpPr/>
          <p:nvPr/>
        </p:nvSpPr>
        <p:spPr>
          <a:xfrm>
            <a:off x="2307126" y="5584009"/>
            <a:ext cx="7910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272172"/>
                </a:solidFill>
              </a:rPr>
              <a:t>Contact us:</a:t>
            </a:r>
          </a:p>
          <a:p>
            <a:pPr algn="ctr"/>
            <a:r>
              <a:rPr lang="en-US" sz="1200">
                <a:solidFill>
                  <a:srgbClr val="002060"/>
                </a:solidFill>
              </a:rPr>
              <a:t>Head Office: </a:t>
            </a:r>
            <a:r>
              <a:rPr lang="en-US" sz="1200" i="0">
                <a:solidFill>
                  <a:srgbClr val="002060"/>
                </a:solidFill>
              </a:rPr>
              <a:t>468/13 Phan Van Tri Street, Ward 7, Go </a:t>
            </a:r>
            <a:r>
              <a:rPr lang="en-US" sz="1200" i="0" err="1">
                <a:solidFill>
                  <a:srgbClr val="002060"/>
                </a:solidFill>
              </a:rPr>
              <a:t>Vap</a:t>
            </a:r>
            <a:r>
              <a:rPr lang="en-US" sz="1200" i="0">
                <a:solidFill>
                  <a:srgbClr val="002060"/>
                </a:solidFill>
              </a:rPr>
              <a:t> District, Ho Chi Minh City</a:t>
            </a:r>
          </a:p>
          <a:p>
            <a:pPr algn="ctr"/>
            <a:r>
              <a:rPr lang="en-US" sz="1200">
                <a:solidFill>
                  <a:srgbClr val="002060"/>
                </a:solidFill>
              </a:rPr>
              <a:t>Factory: Block A14, Road No. 7, Da Nang High-tech Park, </a:t>
            </a:r>
            <a:r>
              <a:rPr lang="en-US" sz="1200" err="1">
                <a:solidFill>
                  <a:srgbClr val="002060"/>
                </a:solidFill>
              </a:rPr>
              <a:t>Hoa</a:t>
            </a:r>
            <a:r>
              <a:rPr lang="en-US" sz="1200">
                <a:solidFill>
                  <a:srgbClr val="002060"/>
                </a:solidFill>
              </a:rPr>
              <a:t> Lien, </a:t>
            </a:r>
            <a:r>
              <a:rPr lang="en-US" sz="1200" err="1">
                <a:solidFill>
                  <a:srgbClr val="002060"/>
                </a:solidFill>
              </a:rPr>
              <a:t>Hoa</a:t>
            </a:r>
            <a:r>
              <a:rPr lang="en-US" sz="1200">
                <a:solidFill>
                  <a:srgbClr val="002060"/>
                </a:solidFill>
              </a:rPr>
              <a:t> </a:t>
            </a:r>
            <a:r>
              <a:rPr lang="en-US" sz="1200" err="1">
                <a:solidFill>
                  <a:srgbClr val="002060"/>
                </a:solidFill>
              </a:rPr>
              <a:t>Vang</a:t>
            </a:r>
            <a:r>
              <a:rPr lang="en-US" sz="1200">
                <a:solidFill>
                  <a:srgbClr val="002060"/>
                </a:solidFill>
              </a:rPr>
              <a:t>, Da Nang City </a:t>
            </a:r>
            <a:endParaRPr lang="en-US" sz="1200" i="0">
              <a:solidFill>
                <a:srgbClr val="002060"/>
              </a:solidFill>
            </a:endParaRPr>
          </a:p>
          <a:p>
            <a:pPr algn="ctr"/>
            <a:r>
              <a:rPr lang="en-US" sz="1200" i="0">
                <a:solidFill>
                  <a:srgbClr val="002060"/>
                </a:solidFill>
              </a:rPr>
              <a:t>  T (+848) 5446 4649     F (+848) 5446 4648  Website: biendongco.vn; estec.vn</a:t>
            </a:r>
          </a:p>
        </p:txBody>
      </p:sp>
    </p:spTree>
    <p:extLst>
      <p:ext uri="{BB962C8B-B14F-4D97-AF65-F5344CB8AC3E}">
        <p14:creationId xmlns:p14="http://schemas.microsoft.com/office/powerpoint/2010/main" val="3213764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720"/>
  <p:tag name="CDT_PROT_HEIGHT" val="99,875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720"/>
  <p:tag name="CDT_PROT_HEIGHT" val="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906"/>
  <p:tag name="CDT_PROT_LEFT" val="0"/>
  <p:tag name="CDT_PROT_WIDTH" val="98,37409"/>
  <p:tag name="CDT_PROT_HEIGHT" val="20,409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906"/>
  <p:tag name="CDT_PROT_LEFT" val="212,1243"/>
  <p:tag name="CDT_PROT_WIDTH" val="507,8756"/>
  <p:tag name="CDT_PROT_HEIGHT" val="20,40945"/>
</p:tagLst>
</file>

<file path=ppt/theme/theme1.xml><?xml version="1.0" encoding="utf-8"?>
<a:theme xmlns:a="http://schemas.openxmlformats.org/drawingml/2006/main" name="4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4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433420265274DA381AF35FD932DEB" ma:contentTypeVersion="7" ma:contentTypeDescription="Create a new document." ma:contentTypeScope="" ma:versionID="4e291361e92c152fe7f95e9b33299e01">
  <xsd:schema xmlns:xsd="http://www.w3.org/2001/XMLSchema" xmlns:xs="http://www.w3.org/2001/XMLSchema" xmlns:p="http://schemas.microsoft.com/office/2006/metadata/properties" xmlns:ns2="01c1f459-048d-446c-bba8-1beef99cfe49" targetNamespace="http://schemas.microsoft.com/office/2006/metadata/properties" ma:root="true" ma:fieldsID="610ad3c64355c2102a375af9123380c6" ns2:_="">
    <xsd:import namespace="01c1f459-048d-446c-bba8-1beef99cfe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1f459-048d-446c-bba8-1beef99cfe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DBC160-B240-43D0-A615-12A4F3707D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89AC39-A49A-4151-BCC6-28C8A7FA0E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67115E-769D-49F1-B5D1-4ECD1044C622}">
  <ds:schemaRefs>
    <ds:schemaRef ds:uri="01c1f459-048d-446c-bba8-1beef99cfe4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4_Custom Design</vt:lpstr>
      <vt:lpstr>AUTOMATION &amp; DIGITALIZATION  </vt:lpstr>
      <vt:lpstr>HƯỚNG DẪN KỸ THUẬT ĐIỀU CHỈNH ĐIỆN ÁP</vt:lpstr>
      <vt:lpstr>I. CẤU TRÚC FOLDER VÀ SUBFOLDER</vt:lpstr>
      <vt:lpstr>I. CẤU TRÚC FOLDER VÀ SUBFOLDER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Vuong Ngoc Hoang</dc:creator>
  <cp:revision>1</cp:revision>
  <cp:lastPrinted>2019-06-11T02:48:49Z</cp:lastPrinted>
  <dcterms:created xsi:type="dcterms:W3CDTF">2016-12-06T14:43:35Z</dcterms:created>
  <dcterms:modified xsi:type="dcterms:W3CDTF">2023-09-27T03:12:41Z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0x0101006BB433420265274DA381AF35FD932DEB</vt:lpwstr>
  </property>
</Properties>
</file>