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3"/>
  </p:notesMasterIdLst>
  <p:handoutMasterIdLst>
    <p:handoutMasterId r:id="rId24"/>
  </p:handoutMasterIdLst>
  <p:sldIdLst>
    <p:sldId id="257" r:id="rId5"/>
    <p:sldId id="268" r:id="rId6"/>
    <p:sldId id="272" r:id="rId7"/>
    <p:sldId id="273" r:id="rId8"/>
    <p:sldId id="274" r:id="rId9"/>
    <p:sldId id="282" r:id="rId10"/>
    <p:sldId id="283" r:id="rId11"/>
    <p:sldId id="284" r:id="rId12"/>
    <p:sldId id="285" r:id="rId13"/>
    <p:sldId id="286" r:id="rId14"/>
    <p:sldId id="287" r:id="rId15"/>
    <p:sldId id="288" r:id="rId16"/>
    <p:sldId id="289" r:id="rId17"/>
    <p:sldId id="290" r:id="rId18"/>
    <p:sldId id="291" r:id="rId19"/>
    <p:sldId id="292" r:id="rId20"/>
    <p:sldId id="293" r:id="rId21"/>
    <p:sldId id="294" r:id="rId22"/>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79" d="100"/>
          <a:sy n="79" d="100"/>
        </p:scale>
        <p:origin x="420" y="78"/>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7/26/2021</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7/26/2021</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smtClean="0"/>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7/26/2021</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7/26/2021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7/26/2021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7/26/2021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smtClean="0"/>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7/26/2021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7/26/2021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7/26/2021</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7/26/2021</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7/26/2021</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7/26/2021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smtClean="0"/>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7/26/2021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7/26/2021</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6600"/>
              <a:t>Báo cáo đề tài:</a:t>
            </a:r>
            <a:br>
              <a:rPr lang="en-US" sz="6600"/>
            </a:br>
            <a:r>
              <a:rPr lang="en-US"/>
              <a:t>Xây dựng thẻ cán bộ nhân viên sử dụng Smart Card</a:t>
            </a:r>
            <a:endParaRPr lang="en-US"/>
          </a:p>
        </p:txBody>
      </p:sp>
      <p:sp>
        <p:nvSpPr>
          <p:cNvPr id="5" name="Subtitle 4"/>
          <p:cNvSpPr>
            <a:spLocks noGrp="1"/>
          </p:cNvSpPr>
          <p:nvPr>
            <p:ph type="subTitle" idx="1"/>
          </p:nvPr>
        </p:nvSpPr>
        <p:spPr>
          <a:xfrm>
            <a:off x="1625176" y="2616200"/>
            <a:ext cx="9269836" cy="2946400"/>
          </a:xfrm>
        </p:spPr>
        <p:txBody>
          <a:bodyPr>
            <a:normAutofit fontScale="92500" lnSpcReduction="20000"/>
          </a:bodyPr>
          <a:lstStyle/>
          <a:p>
            <a:pPr>
              <a:lnSpc>
                <a:spcPct val="150000"/>
              </a:lnSpc>
            </a:pPr>
            <a:r>
              <a:rPr lang="en-US">
                <a:latin typeface="Arial" panose="020B0604020202020204" pitchFamily="34" charset="0"/>
                <a:cs typeface="Arial" panose="020B0604020202020204" pitchFamily="34" charset="0"/>
              </a:rPr>
              <a:t>Giảng viên hướng dẫn:</a:t>
            </a:r>
          </a:p>
          <a:p>
            <a:pPr>
              <a:lnSpc>
                <a:spcPct val="150000"/>
              </a:lnSpc>
            </a:pPr>
            <a:r>
              <a:rPr lang="en-US">
                <a:latin typeface="Arial" panose="020B0604020202020204" pitchFamily="34" charset="0"/>
                <a:cs typeface="Arial" panose="020B0604020202020204" pitchFamily="34" charset="0"/>
              </a:rPr>
              <a:t>	- gv : Cao thanh vinh</a:t>
            </a:r>
          </a:p>
          <a:p>
            <a:pPr>
              <a:lnSpc>
                <a:spcPct val="150000"/>
              </a:lnSpc>
            </a:pPr>
            <a:r>
              <a:rPr lang="en-US">
                <a:latin typeface="Arial" panose="020B0604020202020204" pitchFamily="34" charset="0"/>
                <a:cs typeface="Arial" panose="020B0604020202020204" pitchFamily="34" charset="0"/>
              </a:rPr>
              <a:t>nhóm sinh viên thực hiện :</a:t>
            </a:r>
          </a:p>
          <a:p>
            <a:pPr>
              <a:lnSpc>
                <a:spcPct val="100000"/>
              </a:lnSpc>
            </a:pPr>
            <a:r>
              <a:rPr lang="en-US">
                <a:latin typeface="Arial" panose="020B0604020202020204" pitchFamily="34" charset="0"/>
                <a:cs typeface="Arial" panose="020B0604020202020204" pitchFamily="34" charset="0"/>
              </a:rPr>
              <a:t>	- Vũ </a:t>
            </a:r>
            <a:r>
              <a:rPr lang="en-US">
                <a:latin typeface="Arial" panose="020B0604020202020204" pitchFamily="34" charset="0"/>
                <a:cs typeface="Arial" panose="020B0604020202020204" pitchFamily="34" charset="0"/>
              </a:rPr>
              <a:t>xuân </a:t>
            </a:r>
            <a:r>
              <a:rPr lang="en-US" smtClean="0">
                <a:latin typeface="Arial" panose="020B0604020202020204" pitchFamily="34" charset="0"/>
                <a:cs typeface="Arial" panose="020B0604020202020204" pitchFamily="34" charset="0"/>
              </a:rPr>
              <a:t>bình		- </a:t>
            </a:r>
            <a:r>
              <a:rPr lang="en-US">
                <a:latin typeface="Arial" panose="020B0604020202020204" pitchFamily="34" charset="0"/>
                <a:cs typeface="Arial" panose="020B0604020202020204" pitchFamily="34" charset="0"/>
              </a:rPr>
              <a:t>CT020106</a:t>
            </a:r>
          </a:p>
          <a:p>
            <a:pPr>
              <a:lnSpc>
                <a:spcPct val="100000"/>
              </a:lnSpc>
            </a:pPr>
            <a:r>
              <a:rPr lang="en-US">
                <a:latin typeface="Arial" panose="020B0604020202020204" pitchFamily="34" charset="0"/>
                <a:cs typeface="Arial" panose="020B0604020202020204" pitchFamily="34" charset="0"/>
              </a:rPr>
              <a:t>	- Trần </a:t>
            </a:r>
            <a:r>
              <a:rPr lang="en-US">
                <a:latin typeface="Arial" panose="020B0604020202020204" pitchFamily="34" charset="0"/>
                <a:cs typeface="Arial" panose="020B0604020202020204" pitchFamily="34" charset="0"/>
              </a:rPr>
              <a:t>Vương </a:t>
            </a:r>
            <a:r>
              <a:rPr lang="en-US" smtClean="0">
                <a:latin typeface="Arial" panose="020B0604020202020204" pitchFamily="34" charset="0"/>
                <a:cs typeface="Arial" panose="020B0604020202020204" pitchFamily="34" charset="0"/>
              </a:rPr>
              <a:t>Bắc		- </a:t>
            </a:r>
            <a:r>
              <a:rPr lang="en-US">
                <a:latin typeface="Arial" panose="020B0604020202020204" pitchFamily="34" charset="0"/>
                <a:cs typeface="Arial" panose="020B0604020202020204" pitchFamily="34" charset="0"/>
              </a:rPr>
              <a:t>CT020204</a:t>
            </a:r>
          </a:p>
          <a:p>
            <a:pPr>
              <a:lnSpc>
                <a:spcPct val="100000"/>
              </a:lnSpc>
            </a:pPr>
            <a:r>
              <a:rPr lang="en-US">
                <a:latin typeface="Arial" panose="020B0604020202020204" pitchFamily="34" charset="0"/>
                <a:cs typeface="Arial" panose="020B0604020202020204" pitchFamily="34" charset="0"/>
              </a:rPr>
              <a:t>	- Phạm </a:t>
            </a:r>
            <a:r>
              <a:rPr lang="en-US">
                <a:latin typeface="Arial" panose="020B0604020202020204" pitchFamily="34" charset="0"/>
                <a:cs typeface="Arial" panose="020B0604020202020204" pitchFamily="34" charset="0"/>
              </a:rPr>
              <a:t>Tiến </a:t>
            </a:r>
            <a:r>
              <a:rPr lang="en-US" smtClean="0">
                <a:latin typeface="Arial" panose="020B0604020202020204" pitchFamily="34" charset="0"/>
                <a:cs typeface="Arial" panose="020B0604020202020204" pitchFamily="34" charset="0"/>
              </a:rPr>
              <a:t>Dũng		- </a:t>
            </a:r>
            <a:r>
              <a:rPr lang="en-US">
                <a:latin typeface="Arial" panose="020B0604020202020204" pitchFamily="34" charset="0"/>
                <a:cs typeface="Arial" panose="020B0604020202020204" pitchFamily="34" charset="0"/>
              </a:rPr>
              <a:t>CT020112</a:t>
            </a:r>
          </a:p>
          <a:p>
            <a:pPr>
              <a:lnSpc>
                <a:spcPct val="100000"/>
              </a:lnSpc>
            </a:pPr>
            <a:r>
              <a:rPr lang="en-US">
                <a:latin typeface="Arial" panose="020B0604020202020204" pitchFamily="34" charset="0"/>
                <a:cs typeface="Arial" panose="020B0604020202020204" pitchFamily="34" charset="0"/>
              </a:rPr>
              <a:t>	- Lục Tiến Đạt</a:t>
            </a:r>
            <a:r>
              <a:rPr lang="en-US">
                <a:latin typeface="Arial" panose="020B0604020202020204" pitchFamily="34" charset="0"/>
                <a:cs typeface="Arial" panose="020B0604020202020204" pitchFamily="34" charset="0"/>
              </a:rPr>
              <a:t>	</a:t>
            </a:r>
            <a:r>
              <a:rPr lang="en-US" smtClean="0">
                <a:latin typeface="Arial" panose="020B0604020202020204" pitchFamily="34" charset="0"/>
                <a:cs typeface="Arial" panose="020B0604020202020204" pitchFamily="34" charset="0"/>
              </a:rPr>
              <a:t>	- </a:t>
            </a:r>
            <a:r>
              <a:rPr lang="en-US">
                <a:latin typeface="Arial" panose="020B0604020202020204" pitchFamily="34" charset="0"/>
                <a:cs typeface="Arial" panose="020B0604020202020204" pitchFamily="34" charset="0"/>
              </a:rPr>
              <a:t>CT020306</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6600" smtClean="0"/>
              <a:t>3. Biểu đồ hoạt động</a:t>
            </a:r>
            <a:endParaRPr lang="en-US" sz="6600"/>
          </a:p>
        </p:txBody>
      </p:sp>
      <p:sp>
        <p:nvSpPr>
          <p:cNvPr id="14" name="Content Placeholder 13"/>
          <p:cNvSpPr>
            <a:spLocks noGrp="1"/>
          </p:cNvSpPr>
          <p:nvPr>
            <p:ph idx="1"/>
          </p:nvPr>
        </p:nvSpPr>
        <p:spPr>
          <a:xfrm>
            <a:off x="1223391" y="1498601"/>
            <a:ext cx="10355993" cy="711200"/>
          </a:xfrm>
        </p:spPr>
        <p:txBody>
          <a:bodyPr>
            <a:noAutofit/>
          </a:bodyPr>
          <a:lstStyle/>
          <a:p>
            <a:pPr marL="0" indent="0">
              <a:buNone/>
            </a:pPr>
            <a:r>
              <a:rPr lang="en-US" sz="3000" smtClean="0"/>
              <a:t>3.5 chức năng điểm danh</a:t>
            </a:r>
            <a:endParaRPr lang="en-US" sz="3000"/>
          </a:p>
        </p:txBody>
      </p:sp>
      <p:graphicFrame>
        <p:nvGraphicFramePr>
          <p:cNvPr id="3" name="Table 2"/>
          <p:cNvGraphicFramePr>
            <a:graphicFrameLocks noGrp="1"/>
          </p:cNvGraphicFramePr>
          <p:nvPr>
            <p:extLst>
              <p:ext uri="{D42A27DB-BD31-4B8C-83A1-F6EECF244321}">
                <p14:modId xmlns:p14="http://schemas.microsoft.com/office/powerpoint/2010/main" val="2897747650"/>
              </p:ext>
            </p:extLst>
          </p:nvPr>
        </p:nvGraphicFramePr>
        <p:xfrm>
          <a:off x="1370011" y="2133601"/>
          <a:ext cx="4431507" cy="4427548"/>
        </p:xfrm>
        <a:graphic>
          <a:graphicData uri="http://schemas.openxmlformats.org/drawingml/2006/table">
            <a:tbl>
              <a:tblPr firstRow="1" firstCol="1" bandRow="1">
                <a:tableStyleId>{5C22544A-7EE6-4342-B048-85BDC9FD1C3A}</a:tableStyleId>
              </a:tblPr>
              <a:tblGrid>
                <a:gridCol w="1440240">
                  <a:extLst>
                    <a:ext uri="{9D8B030D-6E8A-4147-A177-3AD203B41FA5}">
                      <a16:colId xmlns:a16="http://schemas.microsoft.com/office/drawing/2014/main" val="1418489412"/>
                    </a:ext>
                  </a:extLst>
                </a:gridCol>
                <a:gridCol w="2991267">
                  <a:extLst>
                    <a:ext uri="{9D8B030D-6E8A-4147-A177-3AD203B41FA5}">
                      <a16:colId xmlns:a16="http://schemas.microsoft.com/office/drawing/2014/main" val="2008492180"/>
                    </a:ext>
                  </a:extLst>
                </a:gridCol>
              </a:tblGrid>
              <a:tr h="363511">
                <a:tc>
                  <a:txBody>
                    <a:bodyPr/>
                    <a:lstStyle/>
                    <a:p>
                      <a:pPr marL="0" marR="0" algn="ctr">
                        <a:lnSpc>
                          <a:spcPct val="115000"/>
                        </a:lnSpc>
                        <a:spcBef>
                          <a:spcPts val="0"/>
                        </a:spcBef>
                        <a:spcAft>
                          <a:spcPts val="1000"/>
                        </a:spcAft>
                      </a:pPr>
                      <a:r>
                        <a:rPr lang="en-US" sz="1600">
                          <a:effectLst/>
                        </a:rPr>
                        <a:t>Use Case</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39062" marR="39062" marT="0" marB="0"/>
                </a:tc>
                <a:tc>
                  <a:txBody>
                    <a:bodyPr/>
                    <a:lstStyle/>
                    <a:p>
                      <a:pPr marL="0" marR="0" algn="ctr">
                        <a:lnSpc>
                          <a:spcPct val="115000"/>
                        </a:lnSpc>
                        <a:spcBef>
                          <a:spcPts val="0"/>
                        </a:spcBef>
                        <a:spcAft>
                          <a:spcPts val="1000"/>
                        </a:spcAft>
                      </a:pPr>
                      <a:r>
                        <a:rPr lang="en-US" sz="1600" smtClean="0">
                          <a:effectLst/>
                          <a:latin typeface="+mn-lt"/>
                          <a:ea typeface="+mn-ea"/>
                          <a:cs typeface="+mn-cs"/>
                        </a:rPr>
                        <a:t>Điểm danh</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39062" marR="39062" marT="0" marB="0"/>
                </a:tc>
                <a:extLst>
                  <a:ext uri="{0D108BD9-81ED-4DB2-BD59-A6C34878D82A}">
                    <a16:rowId xmlns:a16="http://schemas.microsoft.com/office/drawing/2014/main" val="588054936"/>
                  </a:ext>
                </a:extLst>
              </a:tr>
              <a:tr h="272467">
                <a:tc>
                  <a:txBody>
                    <a:bodyPr/>
                    <a:lstStyle/>
                    <a:p>
                      <a:pPr marL="0" marR="0" algn="ctr">
                        <a:lnSpc>
                          <a:spcPct val="115000"/>
                        </a:lnSpc>
                        <a:spcBef>
                          <a:spcPts val="0"/>
                        </a:spcBef>
                        <a:spcAft>
                          <a:spcPts val="1000"/>
                        </a:spcAft>
                      </a:pPr>
                      <a:r>
                        <a:rPr lang="en-US" sz="1600">
                          <a:effectLst/>
                        </a:rPr>
                        <a:t>Actor</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39062" marR="39062" marT="0" marB="0"/>
                </a:tc>
                <a:tc>
                  <a:txBody>
                    <a:bodyPr/>
                    <a:lstStyle/>
                    <a:p>
                      <a:pPr marL="0" marR="0" algn="ctr">
                        <a:lnSpc>
                          <a:spcPct val="115000"/>
                        </a:lnSpc>
                        <a:spcBef>
                          <a:spcPts val="0"/>
                        </a:spcBef>
                        <a:spcAft>
                          <a:spcPts val="1000"/>
                        </a:spcAft>
                      </a:pPr>
                      <a:r>
                        <a:rPr lang="en-US" sz="1600">
                          <a:effectLst/>
                        </a:rPr>
                        <a:t>Nhân viên</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39062" marR="39062" marT="0" marB="0"/>
                </a:tc>
                <a:extLst>
                  <a:ext uri="{0D108BD9-81ED-4DB2-BD59-A6C34878D82A}">
                    <a16:rowId xmlns:a16="http://schemas.microsoft.com/office/drawing/2014/main" val="1496009559"/>
                  </a:ext>
                </a:extLst>
              </a:tr>
              <a:tr h="788079">
                <a:tc>
                  <a:txBody>
                    <a:bodyPr/>
                    <a:lstStyle/>
                    <a:p>
                      <a:pPr marL="0" marR="0" algn="ctr">
                        <a:lnSpc>
                          <a:spcPct val="115000"/>
                        </a:lnSpc>
                        <a:spcBef>
                          <a:spcPts val="0"/>
                        </a:spcBef>
                        <a:spcAft>
                          <a:spcPts val="1000"/>
                        </a:spcAft>
                      </a:pPr>
                      <a:r>
                        <a:rPr lang="en-US" sz="1600">
                          <a:effectLst/>
                        </a:rPr>
                        <a:t>Brief Description</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39062" marR="39062" marT="0" marB="0"/>
                </a:tc>
                <a:tc>
                  <a:txBody>
                    <a:bodyPr/>
                    <a:lstStyle/>
                    <a:p>
                      <a:pPr marL="0" marR="0" algn="ctr">
                        <a:lnSpc>
                          <a:spcPct val="115000"/>
                        </a:lnSpc>
                        <a:spcBef>
                          <a:spcPts val="0"/>
                        </a:spcBef>
                        <a:spcAft>
                          <a:spcPts val="800"/>
                        </a:spcAft>
                      </a:pPr>
                      <a:r>
                        <a:rPr lang="en-US" sz="1600" smtClean="0">
                          <a:effectLst/>
                          <a:latin typeface="+mn-lt"/>
                          <a:ea typeface="+mn-ea"/>
                          <a:cs typeface="+mn-cs"/>
                        </a:rPr>
                        <a:t>Chức</a:t>
                      </a:r>
                      <a:r>
                        <a:rPr lang="en-US" sz="1600" baseline="0" smtClean="0">
                          <a:effectLst/>
                          <a:latin typeface="+mn-lt"/>
                          <a:ea typeface="+mn-ea"/>
                          <a:cs typeface="+mn-cs"/>
                        </a:rPr>
                        <a:t> năng điểm danh</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39062" marR="39062" marT="0" marB="0"/>
                </a:tc>
                <a:extLst>
                  <a:ext uri="{0D108BD9-81ED-4DB2-BD59-A6C34878D82A}">
                    <a16:rowId xmlns:a16="http://schemas.microsoft.com/office/drawing/2014/main" val="652335418"/>
                  </a:ext>
                </a:extLst>
              </a:tr>
              <a:tr h="545264">
                <a:tc>
                  <a:txBody>
                    <a:bodyPr/>
                    <a:lstStyle/>
                    <a:p>
                      <a:pPr marL="0" marR="0" algn="ctr">
                        <a:lnSpc>
                          <a:spcPct val="115000"/>
                        </a:lnSpc>
                        <a:spcBef>
                          <a:spcPts val="0"/>
                        </a:spcBef>
                        <a:spcAft>
                          <a:spcPts val="1000"/>
                        </a:spcAft>
                      </a:pPr>
                      <a:r>
                        <a:rPr lang="en-US" sz="1600">
                          <a:effectLst/>
                        </a:rPr>
                        <a:t>Pre-conditions</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39062" marR="39062" marT="0" marB="0"/>
                </a:tc>
                <a:tc>
                  <a:txBody>
                    <a:bodyPr/>
                    <a:lstStyle/>
                    <a:p>
                      <a:pPr marL="0" marR="0" algn="ctr" fontAlgn="base">
                        <a:lnSpc>
                          <a:spcPct val="115000"/>
                        </a:lnSpc>
                        <a:spcBef>
                          <a:spcPts val="0"/>
                        </a:spcBef>
                        <a:spcAft>
                          <a:spcPts val="800"/>
                        </a:spcAft>
                      </a:pPr>
                      <a:r>
                        <a:rPr lang="en-US" sz="1600" smtClean="0">
                          <a:effectLst/>
                          <a:latin typeface="+mn-lt"/>
                          <a:ea typeface="+mn-ea"/>
                          <a:cs typeface="+mn-cs"/>
                        </a:rPr>
                        <a:t>Đăng</a:t>
                      </a:r>
                      <a:r>
                        <a:rPr lang="en-US" sz="1600" baseline="0" smtClean="0">
                          <a:effectLst/>
                          <a:latin typeface="+mn-lt"/>
                          <a:ea typeface="+mn-ea"/>
                          <a:cs typeface="+mn-cs"/>
                        </a:rPr>
                        <a:t> nhập thành công</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39062" marR="39062" marT="0" marB="0"/>
                </a:tc>
                <a:extLst>
                  <a:ext uri="{0D108BD9-81ED-4DB2-BD59-A6C34878D82A}">
                    <a16:rowId xmlns:a16="http://schemas.microsoft.com/office/drawing/2014/main" val="1407297909"/>
                  </a:ext>
                </a:extLst>
              </a:tr>
              <a:tr h="981033">
                <a:tc>
                  <a:txBody>
                    <a:bodyPr/>
                    <a:lstStyle/>
                    <a:p>
                      <a:pPr marL="0" marR="0" algn="ctr">
                        <a:lnSpc>
                          <a:spcPct val="115000"/>
                        </a:lnSpc>
                        <a:spcBef>
                          <a:spcPts val="0"/>
                        </a:spcBef>
                        <a:spcAft>
                          <a:spcPts val="1000"/>
                        </a:spcAft>
                      </a:pPr>
                      <a:r>
                        <a:rPr lang="en-US" sz="1600">
                          <a:effectLst/>
                        </a:rPr>
                        <a:t>Basic Flows</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39062" marR="39062" marT="0" marB="0"/>
                </a:tc>
                <a:tc>
                  <a:txBody>
                    <a:bodyPr/>
                    <a:lstStyle/>
                    <a:p>
                      <a:pPr marL="342900" marR="0" lvl="0" indent="-342900" algn="ctr" fontAlgn="base">
                        <a:lnSpc>
                          <a:spcPct val="115000"/>
                        </a:lnSpc>
                        <a:spcBef>
                          <a:spcPts val="0"/>
                        </a:spcBef>
                        <a:spcAft>
                          <a:spcPts val="800"/>
                        </a:spcAft>
                        <a:buFont typeface="+mj-lt"/>
                        <a:buAutoNum type="arabicPeriod"/>
                        <a:tabLst>
                          <a:tab pos="457200" algn="l"/>
                        </a:tabLst>
                      </a:pPr>
                      <a:r>
                        <a:rPr lang="en-US" sz="1600" smtClean="0">
                          <a:effectLst/>
                          <a:latin typeface="Times New Roman" panose="02020603050405020304" pitchFamily="18" charset="0"/>
                          <a:ea typeface="Times New Roman" panose="02020603050405020304" pitchFamily="18" charset="0"/>
                          <a:cs typeface="Times New Roman" panose="02020603050405020304" pitchFamily="18" charset="0"/>
                        </a:rPr>
                        <a:t>Chọn chức</a:t>
                      </a:r>
                      <a:r>
                        <a:rPr lang="en-US" sz="1600" baseline="0" smtClean="0">
                          <a:effectLst/>
                          <a:latin typeface="Times New Roman" panose="02020603050405020304" pitchFamily="18" charset="0"/>
                          <a:ea typeface="Times New Roman" panose="02020603050405020304" pitchFamily="18" charset="0"/>
                          <a:cs typeface="Times New Roman" panose="02020603050405020304" pitchFamily="18" charset="0"/>
                        </a:rPr>
                        <a:t> năng điểm danh</a:t>
                      </a:r>
                    </a:p>
                    <a:p>
                      <a:pPr marL="342900" marR="0" lvl="0" indent="-342900" algn="ctr" fontAlgn="base">
                        <a:lnSpc>
                          <a:spcPct val="115000"/>
                        </a:lnSpc>
                        <a:spcBef>
                          <a:spcPts val="0"/>
                        </a:spcBef>
                        <a:spcAft>
                          <a:spcPts val="800"/>
                        </a:spcAft>
                        <a:buFont typeface="+mj-lt"/>
                        <a:buAutoNum type="arabicPeriod"/>
                        <a:tabLst>
                          <a:tab pos="457200" algn="l"/>
                        </a:tabLst>
                      </a:pPr>
                      <a:r>
                        <a:rPr lang="en-US" sz="1600" baseline="0" smtClean="0">
                          <a:effectLst/>
                          <a:latin typeface="Times New Roman" panose="02020603050405020304" pitchFamily="18" charset="0"/>
                          <a:ea typeface="Times New Roman" panose="02020603050405020304" pitchFamily="18" charset="0"/>
                          <a:cs typeface="Times New Roman" panose="02020603050405020304" pitchFamily="18" charset="0"/>
                        </a:rPr>
                        <a:t>Thực hiện điểm danh</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062" marR="39062" marT="0" marB="0"/>
                </a:tc>
                <a:extLst>
                  <a:ext uri="{0D108BD9-81ED-4DB2-BD59-A6C34878D82A}">
                    <a16:rowId xmlns:a16="http://schemas.microsoft.com/office/drawing/2014/main" val="3475426239"/>
                  </a:ext>
                </a:extLst>
              </a:tr>
              <a:tr h="788079">
                <a:tc>
                  <a:txBody>
                    <a:bodyPr/>
                    <a:lstStyle/>
                    <a:p>
                      <a:pPr marL="0" marR="0" algn="ctr">
                        <a:lnSpc>
                          <a:spcPct val="115000"/>
                        </a:lnSpc>
                        <a:spcBef>
                          <a:spcPts val="0"/>
                        </a:spcBef>
                        <a:spcAft>
                          <a:spcPts val="1000"/>
                        </a:spcAft>
                      </a:pPr>
                      <a:r>
                        <a:rPr lang="en-US" sz="1600">
                          <a:effectLst/>
                        </a:rPr>
                        <a:t>Alternative Flows</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39062" marR="39062" marT="0" marB="0"/>
                </a:tc>
                <a:tc>
                  <a:txBody>
                    <a:bodyPr/>
                    <a:lstStyle/>
                    <a:p>
                      <a:pPr marL="241300" marR="0" indent="-241300" algn="ctr" fontAlgn="base">
                        <a:lnSpc>
                          <a:spcPct val="115000"/>
                        </a:lnSpc>
                        <a:spcBef>
                          <a:spcPts val="0"/>
                        </a:spcBef>
                        <a:spcAft>
                          <a:spcPts val="0"/>
                        </a:spcAft>
                      </a:pPr>
                      <a:r>
                        <a:rPr lang="en-US" sz="1600">
                          <a:effectLst/>
                        </a:rPr>
                        <a:t>1.1. Hiển thị thông </a:t>
                      </a:r>
                      <a:r>
                        <a:rPr lang="en-US" sz="1600">
                          <a:effectLst/>
                        </a:rPr>
                        <a:t>báo </a:t>
                      </a:r>
                      <a:r>
                        <a:rPr lang="en-US" sz="1600" smtClean="0">
                          <a:effectLst/>
                        </a:rPr>
                        <a:t>“Điểm</a:t>
                      </a:r>
                      <a:r>
                        <a:rPr lang="en-US" sz="1600" baseline="0" smtClean="0">
                          <a:effectLst/>
                        </a:rPr>
                        <a:t> danh</a:t>
                      </a:r>
                      <a:r>
                        <a:rPr lang="en-US" sz="1600" smtClean="0">
                          <a:effectLst/>
                        </a:rPr>
                        <a:t> </a:t>
                      </a:r>
                      <a:r>
                        <a:rPr lang="en-US" sz="1600">
                          <a:effectLst/>
                        </a:rPr>
                        <a:t>thành công”</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39062" marR="39062" marT="0" marB="0"/>
                </a:tc>
                <a:extLst>
                  <a:ext uri="{0D108BD9-81ED-4DB2-BD59-A6C34878D82A}">
                    <a16:rowId xmlns:a16="http://schemas.microsoft.com/office/drawing/2014/main" val="1285418233"/>
                  </a:ext>
                </a:extLst>
              </a:tr>
              <a:tr h="681166">
                <a:tc>
                  <a:txBody>
                    <a:bodyPr/>
                    <a:lstStyle/>
                    <a:p>
                      <a:pPr marL="0" marR="0" algn="ctr">
                        <a:lnSpc>
                          <a:spcPct val="115000"/>
                        </a:lnSpc>
                        <a:spcBef>
                          <a:spcPts val="0"/>
                        </a:spcBef>
                        <a:spcAft>
                          <a:spcPts val="1000"/>
                        </a:spcAft>
                      </a:pPr>
                      <a:r>
                        <a:rPr lang="en-US" sz="1600">
                          <a:effectLst/>
                        </a:rPr>
                        <a:t>Post-Conditions</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39062" marR="39062" marT="0" marB="0"/>
                </a:tc>
                <a:tc>
                  <a:txBody>
                    <a:bodyPr/>
                    <a:lstStyle/>
                    <a:p>
                      <a:pPr algn="ctr">
                        <a:lnSpc>
                          <a:spcPct val="107000"/>
                        </a:lnSpc>
                      </a:pPr>
                      <a:endParaRPr lang="en-US" sz="1600">
                        <a:effectLst/>
                        <a:latin typeface="Calibri" panose="020F0502020204030204" pitchFamily="34" charset="0"/>
                        <a:cs typeface="Times New Roman" panose="02020603050405020304" pitchFamily="18" charset="0"/>
                      </a:endParaRPr>
                    </a:p>
                  </a:txBody>
                  <a:tcPr marL="39062" marR="39062" marT="0" marB="0"/>
                </a:tc>
                <a:extLst>
                  <a:ext uri="{0D108BD9-81ED-4DB2-BD59-A6C34878D82A}">
                    <a16:rowId xmlns:a16="http://schemas.microsoft.com/office/drawing/2014/main" val="1031846447"/>
                  </a:ext>
                </a:extLst>
              </a:tr>
            </a:tbl>
          </a:graphicData>
        </a:graphic>
      </p:graphicFrame>
      <p:pic>
        <p:nvPicPr>
          <p:cNvPr id="7" name="Picture 6"/>
          <p:cNvPicPr/>
          <p:nvPr/>
        </p:nvPicPr>
        <p:blipFill>
          <a:blip r:embed="rId2"/>
          <a:stretch>
            <a:fillRect/>
          </a:stretch>
        </p:blipFill>
        <p:spPr>
          <a:xfrm>
            <a:off x="5948138" y="2743200"/>
            <a:ext cx="5777865" cy="1828800"/>
          </a:xfrm>
          <a:prstGeom prst="rect">
            <a:avLst/>
          </a:prstGeom>
        </p:spPr>
      </p:pic>
    </p:spTree>
    <p:extLst>
      <p:ext uri="{BB962C8B-B14F-4D97-AF65-F5344CB8AC3E}">
        <p14:creationId xmlns:p14="http://schemas.microsoft.com/office/powerpoint/2010/main" val="3132428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6600" smtClean="0"/>
              <a:t>3. Biểu đồ hoạt động</a:t>
            </a:r>
            <a:endParaRPr lang="en-US" sz="6600"/>
          </a:p>
        </p:txBody>
      </p:sp>
      <p:sp>
        <p:nvSpPr>
          <p:cNvPr id="14" name="Content Placeholder 13"/>
          <p:cNvSpPr>
            <a:spLocks noGrp="1"/>
          </p:cNvSpPr>
          <p:nvPr>
            <p:ph idx="1"/>
          </p:nvPr>
        </p:nvSpPr>
        <p:spPr>
          <a:xfrm>
            <a:off x="1223391" y="1498601"/>
            <a:ext cx="10355993" cy="711200"/>
          </a:xfrm>
        </p:spPr>
        <p:txBody>
          <a:bodyPr>
            <a:noAutofit/>
          </a:bodyPr>
          <a:lstStyle/>
          <a:p>
            <a:pPr marL="0" indent="0">
              <a:buNone/>
            </a:pPr>
            <a:r>
              <a:rPr lang="en-US" sz="3000" smtClean="0"/>
              <a:t>3.3 chức năng thay đổi thông tin</a:t>
            </a:r>
            <a:endParaRPr lang="en-US" sz="3000"/>
          </a:p>
        </p:txBody>
      </p:sp>
      <p:graphicFrame>
        <p:nvGraphicFramePr>
          <p:cNvPr id="3" name="Table 2"/>
          <p:cNvGraphicFramePr>
            <a:graphicFrameLocks noGrp="1"/>
          </p:cNvGraphicFramePr>
          <p:nvPr>
            <p:extLst>
              <p:ext uri="{D42A27DB-BD31-4B8C-83A1-F6EECF244321}">
                <p14:modId xmlns:p14="http://schemas.microsoft.com/office/powerpoint/2010/main" val="1811801716"/>
              </p:ext>
            </p:extLst>
          </p:nvPr>
        </p:nvGraphicFramePr>
        <p:xfrm>
          <a:off x="1370011" y="2133601"/>
          <a:ext cx="4431507" cy="4468484"/>
        </p:xfrm>
        <a:graphic>
          <a:graphicData uri="http://schemas.openxmlformats.org/drawingml/2006/table">
            <a:tbl>
              <a:tblPr firstRow="1" firstCol="1" bandRow="1">
                <a:tableStyleId>{5C22544A-7EE6-4342-B048-85BDC9FD1C3A}</a:tableStyleId>
              </a:tblPr>
              <a:tblGrid>
                <a:gridCol w="1440240">
                  <a:extLst>
                    <a:ext uri="{9D8B030D-6E8A-4147-A177-3AD203B41FA5}">
                      <a16:colId xmlns:a16="http://schemas.microsoft.com/office/drawing/2014/main" val="1418489412"/>
                    </a:ext>
                  </a:extLst>
                </a:gridCol>
                <a:gridCol w="2991267">
                  <a:extLst>
                    <a:ext uri="{9D8B030D-6E8A-4147-A177-3AD203B41FA5}">
                      <a16:colId xmlns:a16="http://schemas.microsoft.com/office/drawing/2014/main" val="2008492180"/>
                    </a:ext>
                  </a:extLst>
                </a:gridCol>
              </a:tblGrid>
              <a:tr h="363511">
                <a:tc>
                  <a:txBody>
                    <a:bodyPr/>
                    <a:lstStyle/>
                    <a:p>
                      <a:pPr marL="0" marR="0" algn="ctr">
                        <a:lnSpc>
                          <a:spcPct val="115000"/>
                        </a:lnSpc>
                        <a:spcBef>
                          <a:spcPts val="0"/>
                        </a:spcBef>
                        <a:spcAft>
                          <a:spcPts val="1000"/>
                        </a:spcAft>
                      </a:pPr>
                      <a:r>
                        <a:rPr lang="en-US" sz="1600">
                          <a:effectLst/>
                        </a:rPr>
                        <a:t>Use Case</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39062" marR="39062" marT="0" marB="0"/>
                </a:tc>
                <a:tc>
                  <a:txBody>
                    <a:bodyPr/>
                    <a:lstStyle/>
                    <a:p>
                      <a:pPr marL="0" marR="0" algn="ctr">
                        <a:lnSpc>
                          <a:spcPct val="115000"/>
                        </a:lnSpc>
                        <a:spcBef>
                          <a:spcPts val="0"/>
                        </a:spcBef>
                        <a:spcAft>
                          <a:spcPts val="1000"/>
                        </a:spcAft>
                      </a:pPr>
                      <a:r>
                        <a:rPr lang="en-US" sz="1600" smtClean="0">
                          <a:effectLst/>
                        </a:rPr>
                        <a:t>Thay đổi</a:t>
                      </a:r>
                      <a:r>
                        <a:rPr lang="en-US" sz="1600" baseline="0" smtClean="0">
                          <a:effectLst/>
                        </a:rPr>
                        <a:t> thông tin</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39062" marR="39062" marT="0" marB="0"/>
                </a:tc>
                <a:extLst>
                  <a:ext uri="{0D108BD9-81ED-4DB2-BD59-A6C34878D82A}">
                    <a16:rowId xmlns:a16="http://schemas.microsoft.com/office/drawing/2014/main" val="588054936"/>
                  </a:ext>
                </a:extLst>
              </a:tr>
              <a:tr h="272467">
                <a:tc>
                  <a:txBody>
                    <a:bodyPr/>
                    <a:lstStyle/>
                    <a:p>
                      <a:pPr marL="0" marR="0" algn="ctr">
                        <a:lnSpc>
                          <a:spcPct val="115000"/>
                        </a:lnSpc>
                        <a:spcBef>
                          <a:spcPts val="0"/>
                        </a:spcBef>
                        <a:spcAft>
                          <a:spcPts val="1000"/>
                        </a:spcAft>
                      </a:pPr>
                      <a:r>
                        <a:rPr lang="en-US" sz="1600">
                          <a:effectLst/>
                        </a:rPr>
                        <a:t>Actor</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39062" marR="39062" marT="0" marB="0"/>
                </a:tc>
                <a:tc>
                  <a:txBody>
                    <a:bodyPr/>
                    <a:lstStyle/>
                    <a:p>
                      <a:pPr marL="0" marR="0" algn="ctr">
                        <a:lnSpc>
                          <a:spcPct val="115000"/>
                        </a:lnSpc>
                        <a:spcBef>
                          <a:spcPts val="0"/>
                        </a:spcBef>
                        <a:spcAft>
                          <a:spcPts val="1000"/>
                        </a:spcAft>
                      </a:pPr>
                      <a:r>
                        <a:rPr lang="en-US" sz="1600">
                          <a:effectLst/>
                        </a:rPr>
                        <a:t>Nhân viên</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39062" marR="39062" marT="0" marB="0"/>
                </a:tc>
                <a:extLst>
                  <a:ext uri="{0D108BD9-81ED-4DB2-BD59-A6C34878D82A}">
                    <a16:rowId xmlns:a16="http://schemas.microsoft.com/office/drawing/2014/main" val="1496009559"/>
                  </a:ext>
                </a:extLst>
              </a:tr>
              <a:tr h="788079">
                <a:tc>
                  <a:txBody>
                    <a:bodyPr/>
                    <a:lstStyle/>
                    <a:p>
                      <a:pPr marL="0" marR="0" algn="ctr">
                        <a:lnSpc>
                          <a:spcPct val="115000"/>
                        </a:lnSpc>
                        <a:spcBef>
                          <a:spcPts val="0"/>
                        </a:spcBef>
                        <a:spcAft>
                          <a:spcPts val="1000"/>
                        </a:spcAft>
                      </a:pPr>
                      <a:r>
                        <a:rPr lang="en-US" sz="1600">
                          <a:effectLst/>
                        </a:rPr>
                        <a:t>Brief Description</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39062" marR="39062" marT="0" marB="0"/>
                </a:tc>
                <a:tc>
                  <a:txBody>
                    <a:bodyPr/>
                    <a:lstStyle/>
                    <a:p>
                      <a:pPr marL="0" marR="0" algn="ctr">
                        <a:lnSpc>
                          <a:spcPct val="115000"/>
                        </a:lnSpc>
                        <a:spcBef>
                          <a:spcPts val="0"/>
                        </a:spcBef>
                        <a:spcAft>
                          <a:spcPts val="800"/>
                        </a:spcAft>
                      </a:pPr>
                      <a:r>
                        <a:rPr lang="en-US" sz="1600">
                          <a:effectLst/>
                        </a:rPr>
                        <a:t>Chức </a:t>
                      </a:r>
                      <a:r>
                        <a:rPr lang="en-US" sz="1600">
                          <a:effectLst/>
                        </a:rPr>
                        <a:t>năng </a:t>
                      </a:r>
                      <a:r>
                        <a:rPr lang="en-US" sz="1600" smtClean="0">
                          <a:effectLst/>
                        </a:rPr>
                        <a:t>thay đổi</a:t>
                      </a:r>
                      <a:r>
                        <a:rPr lang="en-US" sz="1600" baseline="0" smtClean="0">
                          <a:effectLst/>
                        </a:rPr>
                        <a:t> thông tin</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39062" marR="39062" marT="0" marB="0"/>
                </a:tc>
                <a:extLst>
                  <a:ext uri="{0D108BD9-81ED-4DB2-BD59-A6C34878D82A}">
                    <a16:rowId xmlns:a16="http://schemas.microsoft.com/office/drawing/2014/main" val="652335418"/>
                  </a:ext>
                </a:extLst>
              </a:tr>
              <a:tr h="545264">
                <a:tc>
                  <a:txBody>
                    <a:bodyPr/>
                    <a:lstStyle/>
                    <a:p>
                      <a:pPr marL="0" marR="0" algn="ctr">
                        <a:lnSpc>
                          <a:spcPct val="115000"/>
                        </a:lnSpc>
                        <a:spcBef>
                          <a:spcPts val="0"/>
                        </a:spcBef>
                        <a:spcAft>
                          <a:spcPts val="1000"/>
                        </a:spcAft>
                      </a:pPr>
                      <a:r>
                        <a:rPr lang="en-US" sz="1600">
                          <a:effectLst/>
                        </a:rPr>
                        <a:t>Pre-conditions</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39062" marR="39062" marT="0" marB="0"/>
                </a:tc>
                <a:tc>
                  <a:txBody>
                    <a:bodyPr/>
                    <a:lstStyle/>
                    <a:p>
                      <a:pPr marL="0" marR="0" algn="ctr" fontAlgn="base">
                        <a:lnSpc>
                          <a:spcPct val="115000"/>
                        </a:lnSpc>
                        <a:spcBef>
                          <a:spcPts val="0"/>
                        </a:spcBef>
                        <a:spcAft>
                          <a:spcPts val="800"/>
                        </a:spcAft>
                      </a:pPr>
                      <a:r>
                        <a:rPr lang="en-US" sz="1600" smtClean="0">
                          <a:effectLst/>
                          <a:latin typeface="+mn-lt"/>
                          <a:ea typeface="+mn-ea"/>
                          <a:cs typeface="+mn-cs"/>
                        </a:rPr>
                        <a:t>Đăng</a:t>
                      </a:r>
                      <a:r>
                        <a:rPr lang="en-US" sz="1600" baseline="0" smtClean="0">
                          <a:effectLst/>
                          <a:latin typeface="+mn-lt"/>
                          <a:ea typeface="+mn-ea"/>
                          <a:cs typeface="+mn-cs"/>
                        </a:rPr>
                        <a:t> nhập thành công</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39062" marR="39062" marT="0" marB="0"/>
                </a:tc>
                <a:extLst>
                  <a:ext uri="{0D108BD9-81ED-4DB2-BD59-A6C34878D82A}">
                    <a16:rowId xmlns:a16="http://schemas.microsoft.com/office/drawing/2014/main" val="1407297909"/>
                  </a:ext>
                </a:extLst>
              </a:tr>
              <a:tr h="981033">
                <a:tc>
                  <a:txBody>
                    <a:bodyPr/>
                    <a:lstStyle/>
                    <a:p>
                      <a:pPr marL="0" marR="0" algn="ctr">
                        <a:lnSpc>
                          <a:spcPct val="115000"/>
                        </a:lnSpc>
                        <a:spcBef>
                          <a:spcPts val="0"/>
                        </a:spcBef>
                        <a:spcAft>
                          <a:spcPts val="1000"/>
                        </a:spcAft>
                      </a:pPr>
                      <a:r>
                        <a:rPr lang="en-US" sz="1600">
                          <a:effectLst/>
                        </a:rPr>
                        <a:t>Basic Flows</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39062" marR="39062" marT="0" marB="0"/>
                </a:tc>
                <a:tc>
                  <a:txBody>
                    <a:bodyPr/>
                    <a:lstStyle/>
                    <a:p>
                      <a:pPr marL="342900" marR="0" lvl="0" indent="-342900" algn="ctr" fontAlgn="base">
                        <a:lnSpc>
                          <a:spcPct val="115000"/>
                        </a:lnSpc>
                        <a:spcBef>
                          <a:spcPts val="0"/>
                        </a:spcBef>
                        <a:spcAft>
                          <a:spcPts val="800"/>
                        </a:spcAft>
                        <a:buFont typeface="+mj-lt"/>
                        <a:buAutoNum type="arabicPeriod"/>
                        <a:tabLst>
                          <a:tab pos="457200" algn="l"/>
                        </a:tabLst>
                      </a:pPr>
                      <a:r>
                        <a:rPr lang="en-US" sz="1600" smtClean="0">
                          <a:effectLst/>
                        </a:rPr>
                        <a:t>Chọn thay</a:t>
                      </a:r>
                      <a:r>
                        <a:rPr lang="en-US" sz="1600" baseline="0" smtClean="0">
                          <a:effectLst/>
                        </a:rPr>
                        <a:t> đổi thông tin</a:t>
                      </a:r>
                    </a:p>
                    <a:p>
                      <a:pPr marL="342900" marR="0" lvl="0" indent="-342900" algn="ctr" fontAlgn="base">
                        <a:lnSpc>
                          <a:spcPct val="115000"/>
                        </a:lnSpc>
                        <a:spcBef>
                          <a:spcPts val="0"/>
                        </a:spcBef>
                        <a:spcAft>
                          <a:spcPts val="800"/>
                        </a:spcAft>
                        <a:buFont typeface="+mj-lt"/>
                        <a:buAutoNum type="arabicPeriod"/>
                        <a:tabLst>
                          <a:tab pos="457200" algn="l"/>
                        </a:tabLst>
                      </a:pPr>
                      <a:r>
                        <a:rPr lang="en-US" sz="1600" baseline="0" smtClean="0">
                          <a:effectLst/>
                          <a:latin typeface="Times New Roman" panose="02020603050405020304" pitchFamily="18" charset="0"/>
                          <a:ea typeface="Times New Roman" panose="02020603050405020304" pitchFamily="18" charset="0"/>
                          <a:cs typeface="Times New Roman" panose="02020603050405020304" pitchFamily="18" charset="0"/>
                        </a:rPr>
                        <a:t>Nhập thông tin</a:t>
                      </a:r>
                    </a:p>
                    <a:p>
                      <a:pPr marL="342900" marR="0" lvl="0" indent="-342900" algn="ctr" fontAlgn="base">
                        <a:lnSpc>
                          <a:spcPct val="115000"/>
                        </a:lnSpc>
                        <a:spcBef>
                          <a:spcPts val="0"/>
                        </a:spcBef>
                        <a:spcAft>
                          <a:spcPts val="800"/>
                        </a:spcAft>
                        <a:buFont typeface="+mj-lt"/>
                        <a:buAutoNum type="arabicPeriod"/>
                        <a:tabLst>
                          <a:tab pos="457200" algn="l"/>
                        </a:tabLst>
                      </a:pPr>
                      <a:r>
                        <a:rPr lang="en-US" sz="1600" baseline="0" smtClean="0">
                          <a:effectLst/>
                          <a:latin typeface="Times New Roman" panose="02020603050405020304" pitchFamily="18" charset="0"/>
                          <a:ea typeface="Times New Roman" panose="02020603050405020304" pitchFamily="18" charset="0"/>
                          <a:cs typeface="Times New Roman" panose="02020603050405020304" pitchFamily="18" charset="0"/>
                        </a:rPr>
                        <a:t>Cập nhật</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062" marR="39062" marT="0" marB="0"/>
                </a:tc>
                <a:extLst>
                  <a:ext uri="{0D108BD9-81ED-4DB2-BD59-A6C34878D82A}">
                    <a16:rowId xmlns:a16="http://schemas.microsoft.com/office/drawing/2014/main" val="3475426239"/>
                  </a:ext>
                </a:extLst>
              </a:tr>
              <a:tr h="788079">
                <a:tc>
                  <a:txBody>
                    <a:bodyPr/>
                    <a:lstStyle/>
                    <a:p>
                      <a:pPr marL="0" marR="0" algn="ctr">
                        <a:lnSpc>
                          <a:spcPct val="115000"/>
                        </a:lnSpc>
                        <a:spcBef>
                          <a:spcPts val="0"/>
                        </a:spcBef>
                        <a:spcAft>
                          <a:spcPts val="1000"/>
                        </a:spcAft>
                      </a:pPr>
                      <a:r>
                        <a:rPr lang="en-US" sz="1600">
                          <a:effectLst/>
                        </a:rPr>
                        <a:t>Alternative Flows</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39062" marR="39062" marT="0" marB="0"/>
                </a:tc>
                <a:tc>
                  <a:txBody>
                    <a:bodyPr/>
                    <a:lstStyle/>
                    <a:p>
                      <a:pPr marL="241300" marR="0" indent="-241300" algn="ctr" fontAlgn="base">
                        <a:lnSpc>
                          <a:spcPct val="115000"/>
                        </a:lnSpc>
                        <a:spcBef>
                          <a:spcPts val="0"/>
                        </a:spcBef>
                        <a:spcAft>
                          <a:spcPts val="0"/>
                        </a:spcAft>
                      </a:pPr>
                      <a:r>
                        <a:rPr lang="en-US" sz="1600">
                          <a:effectLst/>
                        </a:rPr>
                        <a:t>1.1. Hiển thị thông </a:t>
                      </a:r>
                      <a:r>
                        <a:rPr lang="en-US" sz="1600">
                          <a:effectLst/>
                        </a:rPr>
                        <a:t>báo </a:t>
                      </a:r>
                      <a:r>
                        <a:rPr lang="en-US" sz="1600" smtClean="0">
                          <a:effectLst/>
                        </a:rPr>
                        <a:t>“Thay</a:t>
                      </a:r>
                      <a:r>
                        <a:rPr lang="en-US" sz="1600" baseline="0" smtClean="0">
                          <a:effectLst/>
                        </a:rPr>
                        <a:t> đổi thông tin </a:t>
                      </a:r>
                      <a:r>
                        <a:rPr lang="en-US" sz="1600" smtClean="0">
                          <a:effectLst/>
                        </a:rPr>
                        <a:t>thành </a:t>
                      </a:r>
                      <a:r>
                        <a:rPr lang="en-US" sz="1600">
                          <a:effectLst/>
                        </a:rPr>
                        <a:t>công”</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39062" marR="39062" marT="0" marB="0"/>
                </a:tc>
                <a:extLst>
                  <a:ext uri="{0D108BD9-81ED-4DB2-BD59-A6C34878D82A}">
                    <a16:rowId xmlns:a16="http://schemas.microsoft.com/office/drawing/2014/main" val="1285418233"/>
                  </a:ext>
                </a:extLst>
              </a:tr>
              <a:tr h="681166">
                <a:tc>
                  <a:txBody>
                    <a:bodyPr/>
                    <a:lstStyle/>
                    <a:p>
                      <a:pPr marL="0" marR="0" algn="ctr">
                        <a:lnSpc>
                          <a:spcPct val="115000"/>
                        </a:lnSpc>
                        <a:spcBef>
                          <a:spcPts val="0"/>
                        </a:spcBef>
                        <a:spcAft>
                          <a:spcPts val="1000"/>
                        </a:spcAft>
                      </a:pPr>
                      <a:r>
                        <a:rPr lang="en-US" sz="1600">
                          <a:effectLst/>
                        </a:rPr>
                        <a:t>Post-Conditions</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39062" marR="39062" marT="0" marB="0"/>
                </a:tc>
                <a:tc>
                  <a:txBody>
                    <a:bodyPr/>
                    <a:lstStyle/>
                    <a:p>
                      <a:pPr algn="ctr">
                        <a:lnSpc>
                          <a:spcPct val="107000"/>
                        </a:lnSpc>
                      </a:pPr>
                      <a:endParaRPr lang="en-US" sz="1600">
                        <a:effectLst/>
                        <a:latin typeface="Calibri" panose="020F0502020204030204" pitchFamily="34" charset="0"/>
                        <a:cs typeface="Times New Roman" panose="02020603050405020304" pitchFamily="18" charset="0"/>
                      </a:endParaRPr>
                    </a:p>
                  </a:txBody>
                  <a:tcPr marL="39062" marR="39062" marT="0" marB="0"/>
                </a:tc>
                <a:extLst>
                  <a:ext uri="{0D108BD9-81ED-4DB2-BD59-A6C34878D82A}">
                    <a16:rowId xmlns:a16="http://schemas.microsoft.com/office/drawing/2014/main" val="1031846447"/>
                  </a:ext>
                </a:extLst>
              </a:tr>
            </a:tbl>
          </a:graphicData>
        </a:graphic>
      </p:graphicFrame>
      <p:pic>
        <p:nvPicPr>
          <p:cNvPr id="9" name="Picture 8"/>
          <p:cNvPicPr/>
          <p:nvPr/>
        </p:nvPicPr>
        <p:blipFill>
          <a:blip r:embed="rId2"/>
          <a:stretch>
            <a:fillRect/>
          </a:stretch>
        </p:blipFill>
        <p:spPr>
          <a:xfrm>
            <a:off x="5964838" y="3124200"/>
            <a:ext cx="5777865" cy="1889125"/>
          </a:xfrm>
          <a:prstGeom prst="rect">
            <a:avLst/>
          </a:prstGeom>
        </p:spPr>
      </p:pic>
    </p:spTree>
    <p:extLst>
      <p:ext uri="{BB962C8B-B14F-4D97-AF65-F5344CB8AC3E}">
        <p14:creationId xmlns:p14="http://schemas.microsoft.com/office/powerpoint/2010/main" val="282747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6600"/>
              <a:t>4</a:t>
            </a:r>
            <a:r>
              <a:rPr lang="en-US" sz="6600" smtClean="0"/>
              <a:t>. Thiết kế giao diện</a:t>
            </a:r>
            <a:endParaRPr lang="en-US" sz="6600"/>
          </a:p>
        </p:txBody>
      </p:sp>
      <p:sp>
        <p:nvSpPr>
          <p:cNvPr id="14" name="Content Placeholder 13"/>
          <p:cNvSpPr>
            <a:spLocks noGrp="1"/>
          </p:cNvSpPr>
          <p:nvPr>
            <p:ph idx="1"/>
          </p:nvPr>
        </p:nvSpPr>
        <p:spPr>
          <a:xfrm>
            <a:off x="1223391" y="1498600"/>
            <a:ext cx="10662221" cy="558800"/>
          </a:xfrm>
        </p:spPr>
        <p:txBody>
          <a:bodyPr>
            <a:noAutofit/>
          </a:bodyPr>
          <a:lstStyle/>
          <a:p>
            <a:pPr marL="0" indent="0">
              <a:buNone/>
            </a:pPr>
            <a:r>
              <a:rPr lang="en-US" sz="3000" smtClean="0"/>
              <a:t>4.1 giao diện đăng nhập</a:t>
            </a:r>
            <a:endParaRPr lang="en-US" sz="300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589212" y="2209800"/>
            <a:ext cx="7086600" cy="4267200"/>
          </a:xfrm>
          <a:prstGeom prst="rect">
            <a:avLst/>
          </a:prstGeom>
        </p:spPr>
      </p:pic>
    </p:spTree>
    <p:extLst>
      <p:ext uri="{BB962C8B-B14F-4D97-AF65-F5344CB8AC3E}">
        <p14:creationId xmlns:p14="http://schemas.microsoft.com/office/powerpoint/2010/main" val="1747548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6600"/>
              <a:t>4</a:t>
            </a:r>
            <a:r>
              <a:rPr lang="en-US" sz="6600" smtClean="0"/>
              <a:t>. Thiết kế giao diện</a:t>
            </a:r>
            <a:endParaRPr lang="en-US" sz="6600"/>
          </a:p>
        </p:txBody>
      </p:sp>
      <p:sp>
        <p:nvSpPr>
          <p:cNvPr id="14" name="Content Placeholder 13"/>
          <p:cNvSpPr>
            <a:spLocks noGrp="1"/>
          </p:cNvSpPr>
          <p:nvPr>
            <p:ph idx="1"/>
          </p:nvPr>
        </p:nvSpPr>
        <p:spPr>
          <a:xfrm>
            <a:off x="1223391" y="1498600"/>
            <a:ext cx="10662221" cy="558800"/>
          </a:xfrm>
        </p:spPr>
        <p:txBody>
          <a:bodyPr>
            <a:noAutofit/>
          </a:bodyPr>
          <a:lstStyle/>
          <a:p>
            <a:pPr marL="0" indent="0">
              <a:buNone/>
            </a:pPr>
            <a:r>
              <a:rPr lang="en-US" sz="3000" smtClean="0"/>
              <a:t>4.2 giao diện đổi mã PIN</a:t>
            </a:r>
            <a:endParaRPr lang="en-US" sz="3000"/>
          </a:p>
        </p:txBody>
      </p:sp>
      <p:pic>
        <p:nvPicPr>
          <p:cNvPr id="5" name="Picture 4"/>
          <p:cNvPicPr/>
          <p:nvPr/>
        </p:nvPicPr>
        <p:blipFill>
          <a:blip r:embed="rId2"/>
          <a:stretch>
            <a:fillRect/>
          </a:stretch>
        </p:blipFill>
        <p:spPr>
          <a:xfrm>
            <a:off x="1827212" y="2069592"/>
            <a:ext cx="8077200" cy="4178808"/>
          </a:xfrm>
          <a:prstGeom prst="rect">
            <a:avLst/>
          </a:prstGeom>
        </p:spPr>
      </p:pic>
    </p:spTree>
    <p:extLst>
      <p:ext uri="{BB962C8B-B14F-4D97-AF65-F5344CB8AC3E}">
        <p14:creationId xmlns:p14="http://schemas.microsoft.com/office/powerpoint/2010/main" val="3779010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6600"/>
              <a:t>4</a:t>
            </a:r>
            <a:r>
              <a:rPr lang="en-US" sz="6600" smtClean="0"/>
              <a:t>. Thiết kế giao diện</a:t>
            </a:r>
            <a:endParaRPr lang="en-US" sz="6600"/>
          </a:p>
        </p:txBody>
      </p:sp>
      <p:sp>
        <p:nvSpPr>
          <p:cNvPr id="14" name="Content Placeholder 13"/>
          <p:cNvSpPr>
            <a:spLocks noGrp="1"/>
          </p:cNvSpPr>
          <p:nvPr>
            <p:ph idx="1"/>
          </p:nvPr>
        </p:nvSpPr>
        <p:spPr>
          <a:xfrm>
            <a:off x="1223391" y="1498600"/>
            <a:ext cx="10662221" cy="558800"/>
          </a:xfrm>
        </p:spPr>
        <p:txBody>
          <a:bodyPr>
            <a:noAutofit/>
          </a:bodyPr>
          <a:lstStyle/>
          <a:p>
            <a:pPr marL="0" indent="0">
              <a:buNone/>
            </a:pPr>
            <a:r>
              <a:rPr lang="en-US" sz="3000" smtClean="0"/>
              <a:t>4.3 giao diện thông tin thẻ và thay đổi thông tin</a:t>
            </a:r>
            <a:endParaRPr lang="en-US" sz="3000"/>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1903412" y="2133601"/>
            <a:ext cx="8153400" cy="4343718"/>
          </a:xfrm>
          <a:prstGeom prst="rect">
            <a:avLst/>
          </a:prstGeom>
        </p:spPr>
      </p:pic>
    </p:spTree>
    <p:extLst>
      <p:ext uri="{BB962C8B-B14F-4D97-AF65-F5344CB8AC3E}">
        <p14:creationId xmlns:p14="http://schemas.microsoft.com/office/powerpoint/2010/main" val="2136058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6600"/>
              <a:t>4</a:t>
            </a:r>
            <a:r>
              <a:rPr lang="en-US" sz="6600" smtClean="0"/>
              <a:t>. Thiết kế giao diện</a:t>
            </a:r>
            <a:endParaRPr lang="en-US" sz="6600"/>
          </a:p>
        </p:txBody>
      </p:sp>
      <p:sp>
        <p:nvSpPr>
          <p:cNvPr id="14" name="Content Placeholder 13"/>
          <p:cNvSpPr>
            <a:spLocks noGrp="1"/>
          </p:cNvSpPr>
          <p:nvPr>
            <p:ph idx="1"/>
          </p:nvPr>
        </p:nvSpPr>
        <p:spPr>
          <a:xfrm>
            <a:off x="1223391" y="1498600"/>
            <a:ext cx="10662221" cy="558800"/>
          </a:xfrm>
        </p:spPr>
        <p:txBody>
          <a:bodyPr>
            <a:noAutofit/>
          </a:bodyPr>
          <a:lstStyle/>
          <a:p>
            <a:pPr marL="0" indent="0">
              <a:buNone/>
            </a:pPr>
            <a:r>
              <a:rPr lang="en-US" sz="3000" smtClean="0"/>
              <a:t>4.4 giao diện điểm danh</a:t>
            </a:r>
            <a:endParaRPr lang="en-US" sz="3000"/>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2132012" y="2362200"/>
            <a:ext cx="7696200" cy="4191000"/>
          </a:xfrm>
          <a:prstGeom prst="rect">
            <a:avLst/>
          </a:prstGeom>
        </p:spPr>
      </p:pic>
    </p:spTree>
    <p:extLst>
      <p:ext uri="{BB962C8B-B14F-4D97-AF65-F5344CB8AC3E}">
        <p14:creationId xmlns:p14="http://schemas.microsoft.com/office/powerpoint/2010/main" val="3523435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6600"/>
              <a:t>5</a:t>
            </a:r>
            <a:r>
              <a:rPr lang="en-US" sz="6600" smtClean="0"/>
              <a:t>. DEMO</a:t>
            </a:r>
            <a:endParaRPr lang="en-US" sz="6600"/>
          </a:p>
        </p:txBody>
      </p:sp>
      <p:sp>
        <p:nvSpPr>
          <p:cNvPr id="14" name="Content Placeholder 13"/>
          <p:cNvSpPr>
            <a:spLocks noGrp="1"/>
          </p:cNvSpPr>
          <p:nvPr>
            <p:ph idx="1"/>
          </p:nvPr>
        </p:nvSpPr>
        <p:spPr>
          <a:xfrm>
            <a:off x="1223391" y="1498600"/>
            <a:ext cx="10662221" cy="4902200"/>
          </a:xfrm>
        </p:spPr>
        <p:txBody>
          <a:bodyPr>
            <a:noAutofit/>
          </a:bodyPr>
          <a:lstStyle/>
          <a:p>
            <a:pPr marL="0" indent="0">
              <a:buNone/>
            </a:pPr>
            <a:endParaRPr lang="en-US" sz="3000" smtClean="0"/>
          </a:p>
          <a:p>
            <a:pPr marL="0" indent="0">
              <a:buNone/>
            </a:pPr>
            <a:endParaRPr lang="en-US" sz="3000"/>
          </a:p>
          <a:p>
            <a:pPr marL="0" indent="0">
              <a:buNone/>
            </a:pPr>
            <a:r>
              <a:rPr lang="en-US" sz="6000" smtClean="0"/>
              <a:t>Tiến hành demo sản phẩm…</a:t>
            </a:r>
            <a:endParaRPr lang="en-US" sz="6000"/>
          </a:p>
        </p:txBody>
      </p:sp>
    </p:spTree>
    <p:extLst>
      <p:ext uri="{BB962C8B-B14F-4D97-AF65-F5344CB8AC3E}">
        <p14:creationId xmlns:p14="http://schemas.microsoft.com/office/powerpoint/2010/main" val="494447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6600" smtClean="0"/>
              <a:t>6. Đánh giá, nhận xét</a:t>
            </a:r>
            <a:endParaRPr lang="en-US" sz="6600"/>
          </a:p>
        </p:txBody>
      </p:sp>
      <p:sp>
        <p:nvSpPr>
          <p:cNvPr id="14" name="Content Placeholder 13"/>
          <p:cNvSpPr>
            <a:spLocks noGrp="1"/>
          </p:cNvSpPr>
          <p:nvPr>
            <p:ph idx="1"/>
          </p:nvPr>
        </p:nvSpPr>
        <p:spPr>
          <a:xfrm>
            <a:off x="1223391" y="1498600"/>
            <a:ext cx="10662221" cy="4902200"/>
          </a:xfrm>
        </p:spPr>
        <p:txBody>
          <a:bodyPr>
            <a:noAutofit/>
          </a:bodyPr>
          <a:lstStyle/>
          <a:p>
            <a:pPr marL="0" indent="0">
              <a:buNone/>
            </a:pPr>
            <a:endParaRPr lang="en-US" sz="3000" smtClean="0"/>
          </a:p>
          <a:p>
            <a:pPr marL="0" indent="0">
              <a:buNone/>
            </a:pPr>
            <a:endParaRPr lang="en-US" sz="3000"/>
          </a:p>
        </p:txBody>
      </p:sp>
    </p:spTree>
    <p:extLst>
      <p:ext uri="{BB962C8B-B14F-4D97-AF65-F5344CB8AC3E}">
        <p14:creationId xmlns:p14="http://schemas.microsoft.com/office/powerpoint/2010/main" val="3124686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2513012" y="2895600"/>
            <a:ext cx="10360501" cy="1223963"/>
          </a:xfrm>
        </p:spPr>
        <p:txBody>
          <a:bodyPr>
            <a:normAutofit/>
          </a:bodyPr>
          <a:lstStyle/>
          <a:p>
            <a:r>
              <a:rPr lang="en-US" sz="6600" smtClean="0"/>
              <a:t>Thanks for listening</a:t>
            </a:r>
            <a:endParaRPr lang="en-US" sz="6600"/>
          </a:p>
        </p:txBody>
      </p:sp>
      <p:sp>
        <p:nvSpPr>
          <p:cNvPr id="14" name="Content Placeholder 13"/>
          <p:cNvSpPr>
            <a:spLocks noGrp="1"/>
          </p:cNvSpPr>
          <p:nvPr>
            <p:ph idx="1"/>
          </p:nvPr>
        </p:nvSpPr>
        <p:spPr>
          <a:xfrm>
            <a:off x="1223391" y="1498600"/>
            <a:ext cx="10662221" cy="4902200"/>
          </a:xfrm>
        </p:spPr>
        <p:txBody>
          <a:bodyPr>
            <a:noAutofit/>
          </a:bodyPr>
          <a:lstStyle/>
          <a:p>
            <a:pPr marL="0" indent="0">
              <a:buNone/>
            </a:pPr>
            <a:endParaRPr lang="en-US" sz="3000" smtClean="0"/>
          </a:p>
          <a:p>
            <a:pPr marL="0" indent="0">
              <a:buNone/>
            </a:pPr>
            <a:endParaRPr lang="en-US" sz="3000"/>
          </a:p>
        </p:txBody>
      </p:sp>
    </p:spTree>
    <p:extLst>
      <p:ext uri="{BB962C8B-B14F-4D97-AF65-F5344CB8AC3E}">
        <p14:creationId xmlns:p14="http://schemas.microsoft.com/office/powerpoint/2010/main" val="1318995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6600" smtClean="0"/>
              <a:t>Tổng quan</a:t>
            </a:r>
            <a:endParaRPr lang="en-US" sz="6600"/>
          </a:p>
        </p:txBody>
      </p:sp>
      <p:sp>
        <p:nvSpPr>
          <p:cNvPr id="14" name="Content Placeholder 13"/>
          <p:cNvSpPr>
            <a:spLocks noGrp="1"/>
          </p:cNvSpPr>
          <p:nvPr>
            <p:ph idx="1"/>
          </p:nvPr>
        </p:nvSpPr>
        <p:spPr>
          <a:xfrm>
            <a:off x="1223391" y="1981200"/>
            <a:ext cx="10360501" cy="4419600"/>
          </a:xfrm>
        </p:spPr>
        <p:txBody>
          <a:bodyPr>
            <a:normAutofit/>
          </a:bodyPr>
          <a:lstStyle/>
          <a:p>
            <a:r>
              <a:rPr lang="en-US" sz="3600" smtClean="0"/>
              <a:t>Mô tả bài toán</a:t>
            </a:r>
          </a:p>
          <a:p>
            <a:r>
              <a:rPr lang="en-US" sz="3600" smtClean="0"/>
              <a:t>Giới thiệu các chức năng</a:t>
            </a:r>
          </a:p>
          <a:p>
            <a:r>
              <a:rPr lang="en-US" sz="3600" smtClean="0"/>
              <a:t>Biểu đồ hoạt động</a:t>
            </a:r>
          </a:p>
          <a:p>
            <a:r>
              <a:rPr lang="en-US" sz="3600" smtClean="0"/>
              <a:t>Giao diện</a:t>
            </a:r>
          </a:p>
          <a:p>
            <a:r>
              <a:rPr lang="en-US" sz="3600" smtClean="0"/>
              <a:t>Demo</a:t>
            </a:r>
          </a:p>
          <a:p>
            <a:r>
              <a:rPr lang="en-US" sz="3600" smtClean="0"/>
              <a:t>Nhận xét, đánh giá</a:t>
            </a:r>
            <a:endParaRPr lang="en-US" sz="3600"/>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6600" smtClean="0"/>
              <a:t>1. Mô tả bài toán</a:t>
            </a:r>
            <a:endParaRPr lang="en-US" sz="6600"/>
          </a:p>
        </p:txBody>
      </p:sp>
      <p:sp>
        <p:nvSpPr>
          <p:cNvPr id="14" name="Content Placeholder 13"/>
          <p:cNvSpPr>
            <a:spLocks noGrp="1"/>
          </p:cNvSpPr>
          <p:nvPr>
            <p:ph idx="1"/>
          </p:nvPr>
        </p:nvSpPr>
        <p:spPr>
          <a:xfrm>
            <a:off x="1223391" y="1498600"/>
            <a:ext cx="10662221" cy="4902200"/>
          </a:xfrm>
        </p:spPr>
        <p:txBody>
          <a:bodyPr>
            <a:noAutofit/>
          </a:bodyPr>
          <a:lstStyle/>
          <a:p>
            <a:pPr marL="0" indent="0">
              <a:buNone/>
            </a:pPr>
            <a:r>
              <a:rPr lang="en-US" sz="3000"/>
              <a:t>Nhận thấy vấn đề thực tế, ở những nơi công sở hiện nay đang rất thịnh hành hệ thống </a:t>
            </a:r>
            <a:r>
              <a:rPr lang="en-US" sz="3000"/>
              <a:t>điểm </a:t>
            </a:r>
            <a:r>
              <a:rPr lang="en-US" sz="3000" smtClean="0"/>
              <a:t>danh và quản lý </a:t>
            </a:r>
            <a:r>
              <a:rPr lang="en-US" sz="3000"/>
              <a:t>bằng vân tay hoặc nhận diện khuôn mặt. Tuy nhiên, vấn đề chung của các khi vận hành những hệ thống này là về mặt chi phí và tính ổn định khi </a:t>
            </a:r>
            <a:r>
              <a:rPr lang="en-US" sz="3000"/>
              <a:t>sử </a:t>
            </a:r>
            <a:r>
              <a:rPr lang="en-US" sz="3000" smtClean="0"/>
              <a:t>dụng.</a:t>
            </a:r>
          </a:p>
          <a:p>
            <a:pPr marL="0" indent="0">
              <a:buNone/>
            </a:pPr>
            <a:r>
              <a:rPr lang="en-US" sz="3000"/>
              <a:t>N</a:t>
            </a:r>
            <a:r>
              <a:rPr lang="en-US" sz="3000" smtClean="0"/>
              <a:t>hóm </a:t>
            </a:r>
            <a:r>
              <a:rPr lang="en-US" sz="3000"/>
              <a:t>chúng em đã chọn đề tài “Xây dựng thẻ cán bộ nhân viên sử dụng Smart Card”. Hệ thống điểm danh giờ đây sẽ sử dụng những chiếc thẻ từ và máy đọc thẻ, thông tin của người dùng vẫn sẽ được mã hoá và ẩn vào trong thẻ. Chỉ khi nào biết được mã PIN thì mới có thể xem được những thông tin đấy. Điều này giúp vẫn đảm bảo được tính bảo mật thông tin người dung của hệ thống.</a:t>
            </a:r>
            <a:endParaRPr lang="en-US" sz="3000"/>
          </a:p>
        </p:txBody>
      </p:sp>
    </p:spTree>
    <p:extLst>
      <p:ext uri="{BB962C8B-B14F-4D97-AF65-F5344CB8AC3E}">
        <p14:creationId xmlns:p14="http://schemas.microsoft.com/office/powerpoint/2010/main" val="2009647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6600" smtClean="0"/>
              <a:t>1. Mô tả bài toán</a:t>
            </a:r>
            <a:endParaRPr lang="en-US" sz="6600"/>
          </a:p>
        </p:txBody>
      </p:sp>
      <p:sp>
        <p:nvSpPr>
          <p:cNvPr id="14" name="Content Placeholder 13"/>
          <p:cNvSpPr>
            <a:spLocks noGrp="1"/>
          </p:cNvSpPr>
          <p:nvPr>
            <p:ph idx="1"/>
          </p:nvPr>
        </p:nvSpPr>
        <p:spPr>
          <a:xfrm>
            <a:off x="1223391" y="1498600"/>
            <a:ext cx="10662221" cy="4902200"/>
          </a:xfrm>
        </p:spPr>
        <p:txBody>
          <a:bodyPr>
            <a:noAutofit/>
          </a:bodyPr>
          <a:lstStyle/>
          <a:p>
            <a:pPr marL="0" indent="0">
              <a:buNone/>
            </a:pPr>
            <a:r>
              <a:rPr lang="en-US" sz="4000"/>
              <a:t>Thẻ nhân viên thông minh có cơ chế xác thực bằng mã PIN, mã PIN có thể thay đổi, nếu nhập sai quá 3 lần thẻ sẽ bị khóa cho đến khi được mở lại. Thẻ có lưu thông tin cá nhân của chủ thẻ: Tên, ngày sinh, giới tính, ảnh…vv. Các thông tin trước khi lưu phải được mã hóa (sử dụng AES với khóa được tạo ra từ mã PIN). Có thể thay đổi thông tin người dùng.</a:t>
            </a:r>
          </a:p>
          <a:p>
            <a:pPr marL="0" indent="0">
              <a:buNone/>
            </a:pPr>
            <a:endParaRPr lang="en-US" sz="3000"/>
          </a:p>
        </p:txBody>
      </p:sp>
    </p:spTree>
    <p:extLst>
      <p:ext uri="{BB962C8B-B14F-4D97-AF65-F5344CB8AC3E}">
        <p14:creationId xmlns:p14="http://schemas.microsoft.com/office/powerpoint/2010/main" val="1825364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6600"/>
              <a:t>2</a:t>
            </a:r>
            <a:r>
              <a:rPr lang="en-US" sz="6600" smtClean="0"/>
              <a:t>. Giới thiệu chức năng</a:t>
            </a:r>
            <a:endParaRPr lang="en-US" sz="6600"/>
          </a:p>
        </p:txBody>
      </p:sp>
      <p:sp>
        <p:nvSpPr>
          <p:cNvPr id="14" name="Content Placeholder 13"/>
          <p:cNvSpPr>
            <a:spLocks noGrp="1"/>
          </p:cNvSpPr>
          <p:nvPr>
            <p:ph idx="1"/>
          </p:nvPr>
        </p:nvSpPr>
        <p:spPr>
          <a:xfrm>
            <a:off x="1223391" y="1498600"/>
            <a:ext cx="10662221" cy="4902200"/>
          </a:xfrm>
        </p:spPr>
        <p:txBody>
          <a:bodyPr>
            <a:noAutofit/>
          </a:bodyPr>
          <a:lstStyle/>
          <a:p>
            <a:r>
              <a:rPr lang="en-US" sz="3000" smtClean="0"/>
              <a:t>Cơ chế xác thực bằng mã PIN</a:t>
            </a:r>
          </a:p>
          <a:p>
            <a:r>
              <a:rPr lang="en-US" sz="3000" smtClean="0"/>
              <a:t>Thay đổi mã PIN</a:t>
            </a:r>
          </a:p>
          <a:p>
            <a:r>
              <a:rPr lang="en-US" sz="3000" smtClean="0"/>
              <a:t>Giới hạn số lần nhập sai</a:t>
            </a:r>
          </a:p>
          <a:p>
            <a:r>
              <a:rPr lang="en-US" sz="3000" smtClean="0"/>
              <a:t>Lưu thông tin chủ thẻ</a:t>
            </a:r>
          </a:p>
          <a:p>
            <a:r>
              <a:rPr lang="en-US" sz="3000" smtClean="0"/>
              <a:t>Cho phép thay đổi thông tin chủ thẻ</a:t>
            </a:r>
          </a:p>
          <a:p>
            <a:r>
              <a:rPr lang="en-US" sz="3000" smtClean="0"/>
              <a:t>Mã hoá thông tin trước khi lưu xuống thẻ (sử dụng AES)</a:t>
            </a:r>
          </a:p>
          <a:p>
            <a:r>
              <a:rPr lang="en-US" sz="3000" smtClean="0"/>
              <a:t>Chức năng điểm danh</a:t>
            </a:r>
          </a:p>
          <a:p>
            <a:r>
              <a:rPr lang="en-US" sz="3000" smtClean="0"/>
              <a:t>Xây dựng phần mềm giao tiếp giữa thẻ và máy tính</a:t>
            </a:r>
            <a:endParaRPr lang="en-US" sz="3000"/>
          </a:p>
        </p:txBody>
      </p:sp>
    </p:spTree>
    <p:extLst>
      <p:ext uri="{BB962C8B-B14F-4D97-AF65-F5344CB8AC3E}">
        <p14:creationId xmlns:p14="http://schemas.microsoft.com/office/powerpoint/2010/main" val="3333904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6600" smtClean="0"/>
              <a:t>3. Biểu đồ hoạt động</a:t>
            </a:r>
            <a:endParaRPr lang="en-US" sz="6600"/>
          </a:p>
        </p:txBody>
      </p:sp>
      <p:sp>
        <p:nvSpPr>
          <p:cNvPr id="14" name="Content Placeholder 13"/>
          <p:cNvSpPr>
            <a:spLocks noGrp="1"/>
          </p:cNvSpPr>
          <p:nvPr>
            <p:ph idx="1"/>
          </p:nvPr>
        </p:nvSpPr>
        <p:spPr>
          <a:xfrm>
            <a:off x="1223391" y="1498600"/>
            <a:ext cx="5633021" cy="1223963"/>
          </a:xfrm>
        </p:spPr>
        <p:txBody>
          <a:bodyPr>
            <a:noAutofit/>
          </a:bodyPr>
          <a:lstStyle/>
          <a:p>
            <a:pPr marL="0" indent="0">
              <a:buNone/>
            </a:pPr>
            <a:r>
              <a:rPr lang="en-US" sz="3000" smtClean="0"/>
              <a:t>3.1 khi thẻ không chứa dữ liệu hoặc khởi tạo dữ liệu</a:t>
            </a:r>
            <a:endParaRPr lang="en-US" sz="3000"/>
          </a:p>
        </p:txBody>
      </p:sp>
      <p:pic>
        <p:nvPicPr>
          <p:cNvPr id="4" name="Picture 3"/>
          <p:cNvPicPr/>
          <p:nvPr/>
        </p:nvPicPr>
        <p:blipFill>
          <a:blip r:embed="rId2"/>
          <a:stretch>
            <a:fillRect/>
          </a:stretch>
        </p:blipFill>
        <p:spPr>
          <a:xfrm>
            <a:off x="6704012" y="1498600"/>
            <a:ext cx="4756150" cy="4978400"/>
          </a:xfrm>
          <a:prstGeom prst="rect">
            <a:avLst/>
          </a:prstGeom>
        </p:spPr>
      </p:pic>
    </p:spTree>
    <p:extLst>
      <p:ext uri="{BB962C8B-B14F-4D97-AF65-F5344CB8AC3E}">
        <p14:creationId xmlns:p14="http://schemas.microsoft.com/office/powerpoint/2010/main" val="3682695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6600" smtClean="0"/>
              <a:t>3. Biểu đồ hoạt động</a:t>
            </a:r>
            <a:endParaRPr lang="en-US" sz="6600"/>
          </a:p>
        </p:txBody>
      </p:sp>
      <p:sp>
        <p:nvSpPr>
          <p:cNvPr id="14" name="Content Placeholder 13"/>
          <p:cNvSpPr>
            <a:spLocks noGrp="1"/>
          </p:cNvSpPr>
          <p:nvPr>
            <p:ph idx="1"/>
          </p:nvPr>
        </p:nvSpPr>
        <p:spPr>
          <a:xfrm>
            <a:off x="1223391" y="1498600"/>
            <a:ext cx="5633021" cy="1223963"/>
          </a:xfrm>
        </p:spPr>
        <p:txBody>
          <a:bodyPr>
            <a:noAutofit/>
          </a:bodyPr>
          <a:lstStyle/>
          <a:p>
            <a:pPr marL="0" indent="0">
              <a:buNone/>
            </a:pPr>
            <a:r>
              <a:rPr lang="en-US" sz="3000" smtClean="0"/>
              <a:t>3.2 khi thẻ đã có dữ liệu</a:t>
            </a:r>
            <a:endParaRPr lang="en-US" sz="3000"/>
          </a:p>
        </p:txBody>
      </p:sp>
      <p:pic>
        <p:nvPicPr>
          <p:cNvPr id="5" name="Picture 4"/>
          <p:cNvPicPr/>
          <p:nvPr/>
        </p:nvPicPr>
        <p:blipFill>
          <a:blip r:embed="rId2"/>
          <a:stretch>
            <a:fillRect/>
          </a:stretch>
        </p:blipFill>
        <p:spPr>
          <a:xfrm>
            <a:off x="6421929" y="1498600"/>
            <a:ext cx="4513183" cy="5130800"/>
          </a:xfrm>
          <a:prstGeom prst="rect">
            <a:avLst/>
          </a:prstGeom>
        </p:spPr>
      </p:pic>
    </p:spTree>
    <p:extLst>
      <p:ext uri="{BB962C8B-B14F-4D97-AF65-F5344CB8AC3E}">
        <p14:creationId xmlns:p14="http://schemas.microsoft.com/office/powerpoint/2010/main" val="839987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6600" smtClean="0"/>
              <a:t>3. Biểu đồ hoạt động</a:t>
            </a:r>
            <a:endParaRPr lang="en-US" sz="6600"/>
          </a:p>
        </p:txBody>
      </p:sp>
      <p:sp>
        <p:nvSpPr>
          <p:cNvPr id="14" name="Content Placeholder 13"/>
          <p:cNvSpPr>
            <a:spLocks noGrp="1"/>
          </p:cNvSpPr>
          <p:nvPr>
            <p:ph idx="1"/>
          </p:nvPr>
        </p:nvSpPr>
        <p:spPr>
          <a:xfrm>
            <a:off x="1223391" y="1498601"/>
            <a:ext cx="10355993" cy="711200"/>
          </a:xfrm>
        </p:spPr>
        <p:txBody>
          <a:bodyPr>
            <a:noAutofit/>
          </a:bodyPr>
          <a:lstStyle/>
          <a:p>
            <a:pPr marL="0" indent="0">
              <a:buNone/>
            </a:pPr>
            <a:r>
              <a:rPr lang="en-US" sz="3000" smtClean="0"/>
              <a:t>3.3 chức năng kết nối đến thẻ</a:t>
            </a:r>
            <a:endParaRPr lang="en-US" sz="3000"/>
          </a:p>
        </p:txBody>
      </p:sp>
      <p:graphicFrame>
        <p:nvGraphicFramePr>
          <p:cNvPr id="3" name="Table 2"/>
          <p:cNvGraphicFramePr>
            <a:graphicFrameLocks noGrp="1"/>
          </p:cNvGraphicFramePr>
          <p:nvPr>
            <p:extLst>
              <p:ext uri="{D42A27DB-BD31-4B8C-83A1-F6EECF244321}">
                <p14:modId xmlns:p14="http://schemas.microsoft.com/office/powerpoint/2010/main" val="3107406878"/>
              </p:ext>
            </p:extLst>
          </p:nvPr>
        </p:nvGraphicFramePr>
        <p:xfrm>
          <a:off x="1370011" y="2133601"/>
          <a:ext cx="4431507" cy="4490963"/>
        </p:xfrm>
        <a:graphic>
          <a:graphicData uri="http://schemas.openxmlformats.org/drawingml/2006/table">
            <a:tbl>
              <a:tblPr firstRow="1" firstCol="1" bandRow="1">
                <a:tableStyleId>{5C22544A-7EE6-4342-B048-85BDC9FD1C3A}</a:tableStyleId>
              </a:tblPr>
              <a:tblGrid>
                <a:gridCol w="1440240">
                  <a:extLst>
                    <a:ext uri="{9D8B030D-6E8A-4147-A177-3AD203B41FA5}">
                      <a16:colId xmlns:a16="http://schemas.microsoft.com/office/drawing/2014/main" val="1418489412"/>
                    </a:ext>
                  </a:extLst>
                </a:gridCol>
                <a:gridCol w="2991267">
                  <a:extLst>
                    <a:ext uri="{9D8B030D-6E8A-4147-A177-3AD203B41FA5}">
                      <a16:colId xmlns:a16="http://schemas.microsoft.com/office/drawing/2014/main" val="2008492180"/>
                    </a:ext>
                  </a:extLst>
                </a:gridCol>
              </a:tblGrid>
              <a:tr h="363511">
                <a:tc>
                  <a:txBody>
                    <a:bodyPr/>
                    <a:lstStyle/>
                    <a:p>
                      <a:pPr marL="0" marR="0" algn="ctr">
                        <a:lnSpc>
                          <a:spcPct val="115000"/>
                        </a:lnSpc>
                        <a:spcBef>
                          <a:spcPts val="0"/>
                        </a:spcBef>
                        <a:spcAft>
                          <a:spcPts val="1000"/>
                        </a:spcAft>
                      </a:pPr>
                      <a:r>
                        <a:rPr lang="en-US" sz="1600">
                          <a:effectLst/>
                        </a:rPr>
                        <a:t>Use Case</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39062" marR="39062" marT="0" marB="0"/>
                </a:tc>
                <a:tc>
                  <a:txBody>
                    <a:bodyPr/>
                    <a:lstStyle/>
                    <a:p>
                      <a:pPr marL="0" marR="0" algn="ctr">
                        <a:lnSpc>
                          <a:spcPct val="115000"/>
                        </a:lnSpc>
                        <a:spcBef>
                          <a:spcPts val="0"/>
                        </a:spcBef>
                        <a:spcAft>
                          <a:spcPts val="1000"/>
                        </a:spcAft>
                      </a:pPr>
                      <a:r>
                        <a:rPr lang="en-US" sz="1600">
                          <a:effectLst/>
                        </a:rPr>
                        <a:t>Đăng nhập</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39062" marR="39062" marT="0" marB="0"/>
                </a:tc>
                <a:extLst>
                  <a:ext uri="{0D108BD9-81ED-4DB2-BD59-A6C34878D82A}">
                    <a16:rowId xmlns:a16="http://schemas.microsoft.com/office/drawing/2014/main" val="588054936"/>
                  </a:ext>
                </a:extLst>
              </a:tr>
              <a:tr h="272467">
                <a:tc>
                  <a:txBody>
                    <a:bodyPr/>
                    <a:lstStyle/>
                    <a:p>
                      <a:pPr marL="0" marR="0" algn="ctr">
                        <a:lnSpc>
                          <a:spcPct val="115000"/>
                        </a:lnSpc>
                        <a:spcBef>
                          <a:spcPts val="0"/>
                        </a:spcBef>
                        <a:spcAft>
                          <a:spcPts val="1000"/>
                        </a:spcAft>
                      </a:pPr>
                      <a:r>
                        <a:rPr lang="en-US" sz="1600">
                          <a:effectLst/>
                        </a:rPr>
                        <a:t>Actor</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39062" marR="39062" marT="0" marB="0"/>
                </a:tc>
                <a:tc>
                  <a:txBody>
                    <a:bodyPr/>
                    <a:lstStyle/>
                    <a:p>
                      <a:pPr marL="0" marR="0" algn="ctr">
                        <a:lnSpc>
                          <a:spcPct val="115000"/>
                        </a:lnSpc>
                        <a:spcBef>
                          <a:spcPts val="0"/>
                        </a:spcBef>
                        <a:spcAft>
                          <a:spcPts val="1000"/>
                        </a:spcAft>
                      </a:pPr>
                      <a:r>
                        <a:rPr lang="en-US" sz="1600">
                          <a:effectLst/>
                        </a:rPr>
                        <a:t>Nhân viên</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39062" marR="39062" marT="0" marB="0"/>
                </a:tc>
                <a:extLst>
                  <a:ext uri="{0D108BD9-81ED-4DB2-BD59-A6C34878D82A}">
                    <a16:rowId xmlns:a16="http://schemas.microsoft.com/office/drawing/2014/main" val="1496009559"/>
                  </a:ext>
                </a:extLst>
              </a:tr>
              <a:tr h="788079">
                <a:tc>
                  <a:txBody>
                    <a:bodyPr/>
                    <a:lstStyle/>
                    <a:p>
                      <a:pPr marL="0" marR="0" algn="ctr">
                        <a:lnSpc>
                          <a:spcPct val="115000"/>
                        </a:lnSpc>
                        <a:spcBef>
                          <a:spcPts val="0"/>
                        </a:spcBef>
                        <a:spcAft>
                          <a:spcPts val="1000"/>
                        </a:spcAft>
                      </a:pPr>
                      <a:r>
                        <a:rPr lang="en-US" sz="1600">
                          <a:effectLst/>
                        </a:rPr>
                        <a:t>Brief Description</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39062" marR="39062" marT="0" marB="0"/>
                </a:tc>
                <a:tc>
                  <a:txBody>
                    <a:bodyPr/>
                    <a:lstStyle/>
                    <a:p>
                      <a:pPr marL="0" marR="0" algn="ctr">
                        <a:lnSpc>
                          <a:spcPct val="115000"/>
                        </a:lnSpc>
                        <a:spcBef>
                          <a:spcPts val="0"/>
                        </a:spcBef>
                        <a:spcAft>
                          <a:spcPts val="800"/>
                        </a:spcAft>
                      </a:pPr>
                      <a:r>
                        <a:rPr lang="en-US" sz="1600">
                          <a:effectLst/>
                        </a:rPr>
                        <a:t>Chức năng đăng nhập hệ thống</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39062" marR="39062" marT="0" marB="0"/>
                </a:tc>
                <a:extLst>
                  <a:ext uri="{0D108BD9-81ED-4DB2-BD59-A6C34878D82A}">
                    <a16:rowId xmlns:a16="http://schemas.microsoft.com/office/drawing/2014/main" val="652335418"/>
                  </a:ext>
                </a:extLst>
              </a:tr>
              <a:tr h="545264">
                <a:tc>
                  <a:txBody>
                    <a:bodyPr/>
                    <a:lstStyle/>
                    <a:p>
                      <a:pPr marL="0" marR="0" algn="ctr">
                        <a:lnSpc>
                          <a:spcPct val="115000"/>
                        </a:lnSpc>
                        <a:spcBef>
                          <a:spcPts val="0"/>
                        </a:spcBef>
                        <a:spcAft>
                          <a:spcPts val="1000"/>
                        </a:spcAft>
                      </a:pPr>
                      <a:r>
                        <a:rPr lang="en-US" sz="1600">
                          <a:effectLst/>
                        </a:rPr>
                        <a:t>Pre-conditions</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39062" marR="39062" marT="0" marB="0"/>
                </a:tc>
                <a:tc>
                  <a:txBody>
                    <a:bodyPr/>
                    <a:lstStyle/>
                    <a:p>
                      <a:pPr marL="0" marR="0" algn="ctr" fontAlgn="base">
                        <a:lnSpc>
                          <a:spcPct val="115000"/>
                        </a:lnSpc>
                        <a:spcBef>
                          <a:spcPts val="0"/>
                        </a:spcBef>
                        <a:spcAft>
                          <a:spcPts val="800"/>
                        </a:spcAft>
                      </a:pPr>
                      <a:r>
                        <a:rPr lang="en-US" sz="1600">
                          <a:effectLst/>
                        </a:rPr>
                        <a:t>Kết nối thẻ</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39062" marR="39062" marT="0" marB="0"/>
                </a:tc>
                <a:extLst>
                  <a:ext uri="{0D108BD9-81ED-4DB2-BD59-A6C34878D82A}">
                    <a16:rowId xmlns:a16="http://schemas.microsoft.com/office/drawing/2014/main" val="1407297909"/>
                  </a:ext>
                </a:extLst>
              </a:tr>
              <a:tr h="981033">
                <a:tc>
                  <a:txBody>
                    <a:bodyPr/>
                    <a:lstStyle/>
                    <a:p>
                      <a:pPr marL="0" marR="0" algn="ctr">
                        <a:lnSpc>
                          <a:spcPct val="115000"/>
                        </a:lnSpc>
                        <a:spcBef>
                          <a:spcPts val="0"/>
                        </a:spcBef>
                        <a:spcAft>
                          <a:spcPts val="1000"/>
                        </a:spcAft>
                      </a:pPr>
                      <a:r>
                        <a:rPr lang="en-US" sz="1600">
                          <a:effectLst/>
                        </a:rPr>
                        <a:t>Basic Flows</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39062" marR="39062" marT="0" marB="0"/>
                </a:tc>
                <a:tc>
                  <a:txBody>
                    <a:bodyPr/>
                    <a:lstStyle/>
                    <a:p>
                      <a:pPr marL="342900" marR="0" lvl="0" indent="-342900" algn="ctr" fontAlgn="base">
                        <a:lnSpc>
                          <a:spcPct val="115000"/>
                        </a:lnSpc>
                        <a:spcBef>
                          <a:spcPts val="0"/>
                        </a:spcBef>
                        <a:spcAft>
                          <a:spcPts val="800"/>
                        </a:spcAft>
                        <a:buFont typeface="+mj-lt"/>
                        <a:buAutoNum type="arabicPeriod"/>
                        <a:tabLst>
                          <a:tab pos="457200" algn="l"/>
                        </a:tabLst>
                      </a:pPr>
                      <a:r>
                        <a:rPr lang="en-US" sz="1600">
                          <a:effectLst/>
                        </a:rPr>
                        <a:t>Kết nối thẻ</a:t>
                      </a:r>
                    </a:p>
                    <a:p>
                      <a:pPr marL="342900" marR="0" lvl="0" indent="-342900" algn="ctr" fontAlgn="base">
                        <a:lnSpc>
                          <a:spcPct val="115000"/>
                        </a:lnSpc>
                        <a:spcBef>
                          <a:spcPts val="0"/>
                        </a:spcBef>
                        <a:spcAft>
                          <a:spcPts val="800"/>
                        </a:spcAft>
                        <a:buFont typeface="+mj-lt"/>
                        <a:buAutoNum type="arabicPeriod"/>
                        <a:tabLst>
                          <a:tab pos="457200" algn="l"/>
                        </a:tabLst>
                      </a:pPr>
                      <a:r>
                        <a:rPr lang="en-US" sz="1600">
                          <a:effectLst/>
                        </a:rPr>
                        <a:t>Nhập mã PIN</a:t>
                      </a:r>
                    </a:p>
                    <a:p>
                      <a:pPr marL="342900" marR="0" lvl="0" indent="-342900" algn="ctr" fontAlgn="base">
                        <a:lnSpc>
                          <a:spcPct val="115000"/>
                        </a:lnSpc>
                        <a:spcBef>
                          <a:spcPts val="0"/>
                        </a:spcBef>
                        <a:spcAft>
                          <a:spcPts val="800"/>
                        </a:spcAft>
                        <a:buFont typeface="+mj-lt"/>
                        <a:buAutoNum type="arabicPeriod"/>
                        <a:tabLst>
                          <a:tab pos="457200" algn="l"/>
                        </a:tabLst>
                      </a:pPr>
                      <a:r>
                        <a:rPr lang="en-US" sz="1600">
                          <a:effectLst/>
                        </a:rPr>
                        <a:t>Đăng nhập</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062" marR="39062" marT="0" marB="0"/>
                </a:tc>
                <a:extLst>
                  <a:ext uri="{0D108BD9-81ED-4DB2-BD59-A6C34878D82A}">
                    <a16:rowId xmlns:a16="http://schemas.microsoft.com/office/drawing/2014/main" val="3475426239"/>
                  </a:ext>
                </a:extLst>
              </a:tr>
              <a:tr h="788079">
                <a:tc>
                  <a:txBody>
                    <a:bodyPr/>
                    <a:lstStyle/>
                    <a:p>
                      <a:pPr marL="0" marR="0" algn="ctr">
                        <a:lnSpc>
                          <a:spcPct val="115000"/>
                        </a:lnSpc>
                        <a:spcBef>
                          <a:spcPts val="0"/>
                        </a:spcBef>
                        <a:spcAft>
                          <a:spcPts val="1000"/>
                        </a:spcAft>
                      </a:pPr>
                      <a:r>
                        <a:rPr lang="en-US" sz="1600">
                          <a:effectLst/>
                        </a:rPr>
                        <a:t>Alternative Flows</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39062" marR="39062" marT="0" marB="0"/>
                </a:tc>
                <a:tc>
                  <a:txBody>
                    <a:bodyPr/>
                    <a:lstStyle/>
                    <a:p>
                      <a:pPr marL="241300" marR="0" indent="-241300" algn="ctr" fontAlgn="base">
                        <a:lnSpc>
                          <a:spcPct val="115000"/>
                        </a:lnSpc>
                        <a:spcBef>
                          <a:spcPts val="0"/>
                        </a:spcBef>
                        <a:spcAft>
                          <a:spcPts val="0"/>
                        </a:spcAft>
                      </a:pPr>
                      <a:r>
                        <a:rPr lang="en-US" sz="1600">
                          <a:effectLst/>
                        </a:rPr>
                        <a:t>1.1. Hiển thị thông báo “Đăng nhập thành công”</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39062" marR="39062" marT="0" marB="0"/>
                </a:tc>
                <a:extLst>
                  <a:ext uri="{0D108BD9-81ED-4DB2-BD59-A6C34878D82A}">
                    <a16:rowId xmlns:a16="http://schemas.microsoft.com/office/drawing/2014/main" val="1285418233"/>
                  </a:ext>
                </a:extLst>
              </a:tr>
              <a:tr h="681166">
                <a:tc>
                  <a:txBody>
                    <a:bodyPr/>
                    <a:lstStyle/>
                    <a:p>
                      <a:pPr marL="0" marR="0" algn="ctr">
                        <a:lnSpc>
                          <a:spcPct val="115000"/>
                        </a:lnSpc>
                        <a:spcBef>
                          <a:spcPts val="0"/>
                        </a:spcBef>
                        <a:spcAft>
                          <a:spcPts val="1000"/>
                        </a:spcAft>
                      </a:pPr>
                      <a:r>
                        <a:rPr lang="en-US" sz="1600">
                          <a:effectLst/>
                        </a:rPr>
                        <a:t>Post-Conditions</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39062" marR="39062" marT="0" marB="0"/>
                </a:tc>
                <a:tc>
                  <a:txBody>
                    <a:bodyPr/>
                    <a:lstStyle/>
                    <a:p>
                      <a:pPr algn="ctr">
                        <a:lnSpc>
                          <a:spcPct val="107000"/>
                        </a:lnSpc>
                      </a:pPr>
                      <a:endParaRPr lang="en-US" sz="1600">
                        <a:effectLst/>
                        <a:latin typeface="Calibri" panose="020F0502020204030204" pitchFamily="34" charset="0"/>
                        <a:cs typeface="Times New Roman" panose="02020603050405020304" pitchFamily="18" charset="0"/>
                      </a:endParaRPr>
                    </a:p>
                  </a:txBody>
                  <a:tcPr marL="39062" marR="39062" marT="0" marB="0"/>
                </a:tc>
                <a:extLst>
                  <a:ext uri="{0D108BD9-81ED-4DB2-BD59-A6C34878D82A}">
                    <a16:rowId xmlns:a16="http://schemas.microsoft.com/office/drawing/2014/main" val="1031846447"/>
                  </a:ext>
                </a:extLst>
              </a:tr>
            </a:tbl>
          </a:graphicData>
        </a:graphic>
      </p:graphicFrame>
      <p:pic>
        <p:nvPicPr>
          <p:cNvPr id="9" name="Picture 8"/>
          <p:cNvPicPr/>
          <p:nvPr/>
        </p:nvPicPr>
        <p:blipFill>
          <a:blip r:embed="rId2"/>
          <a:stretch>
            <a:fillRect/>
          </a:stretch>
        </p:blipFill>
        <p:spPr>
          <a:xfrm>
            <a:off x="5964838" y="3124200"/>
            <a:ext cx="5777865" cy="1889125"/>
          </a:xfrm>
          <a:prstGeom prst="rect">
            <a:avLst/>
          </a:prstGeom>
        </p:spPr>
      </p:pic>
    </p:spTree>
    <p:extLst>
      <p:ext uri="{BB962C8B-B14F-4D97-AF65-F5344CB8AC3E}">
        <p14:creationId xmlns:p14="http://schemas.microsoft.com/office/powerpoint/2010/main" val="769626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6600" smtClean="0"/>
              <a:t>3. Biểu đồ hoạt động</a:t>
            </a:r>
            <a:endParaRPr lang="en-US" sz="6600"/>
          </a:p>
        </p:txBody>
      </p:sp>
      <p:sp>
        <p:nvSpPr>
          <p:cNvPr id="14" name="Content Placeholder 13"/>
          <p:cNvSpPr>
            <a:spLocks noGrp="1"/>
          </p:cNvSpPr>
          <p:nvPr>
            <p:ph idx="1"/>
          </p:nvPr>
        </p:nvSpPr>
        <p:spPr>
          <a:xfrm>
            <a:off x="1223391" y="1498601"/>
            <a:ext cx="10355993" cy="711200"/>
          </a:xfrm>
        </p:spPr>
        <p:txBody>
          <a:bodyPr>
            <a:noAutofit/>
          </a:bodyPr>
          <a:lstStyle/>
          <a:p>
            <a:pPr marL="0" indent="0">
              <a:buNone/>
            </a:pPr>
            <a:r>
              <a:rPr lang="en-US" sz="3000" smtClean="0"/>
              <a:t>3.4 chức năng đổi mã PIN</a:t>
            </a:r>
            <a:endParaRPr lang="en-US" sz="3000"/>
          </a:p>
        </p:txBody>
      </p:sp>
      <p:graphicFrame>
        <p:nvGraphicFramePr>
          <p:cNvPr id="3" name="Table 2"/>
          <p:cNvGraphicFramePr>
            <a:graphicFrameLocks noGrp="1"/>
          </p:cNvGraphicFramePr>
          <p:nvPr>
            <p:extLst>
              <p:ext uri="{D42A27DB-BD31-4B8C-83A1-F6EECF244321}">
                <p14:modId xmlns:p14="http://schemas.microsoft.com/office/powerpoint/2010/main" val="2173321211"/>
              </p:ext>
            </p:extLst>
          </p:nvPr>
        </p:nvGraphicFramePr>
        <p:xfrm>
          <a:off x="1370011" y="2133601"/>
          <a:ext cx="4431507" cy="4427548"/>
        </p:xfrm>
        <a:graphic>
          <a:graphicData uri="http://schemas.openxmlformats.org/drawingml/2006/table">
            <a:tbl>
              <a:tblPr firstRow="1" firstCol="1" bandRow="1">
                <a:tableStyleId>{5C22544A-7EE6-4342-B048-85BDC9FD1C3A}</a:tableStyleId>
              </a:tblPr>
              <a:tblGrid>
                <a:gridCol w="1440240">
                  <a:extLst>
                    <a:ext uri="{9D8B030D-6E8A-4147-A177-3AD203B41FA5}">
                      <a16:colId xmlns:a16="http://schemas.microsoft.com/office/drawing/2014/main" val="1418489412"/>
                    </a:ext>
                  </a:extLst>
                </a:gridCol>
                <a:gridCol w="2991267">
                  <a:extLst>
                    <a:ext uri="{9D8B030D-6E8A-4147-A177-3AD203B41FA5}">
                      <a16:colId xmlns:a16="http://schemas.microsoft.com/office/drawing/2014/main" val="2008492180"/>
                    </a:ext>
                  </a:extLst>
                </a:gridCol>
              </a:tblGrid>
              <a:tr h="363511">
                <a:tc>
                  <a:txBody>
                    <a:bodyPr/>
                    <a:lstStyle/>
                    <a:p>
                      <a:pPr marL="0" marR="0" algn="ctr">
                        <a:lnSpc>
                          <a:spcPct val="115000"/>
                        </a:lnSpc>
                        <a:spcBef>
                          <a:spcPts val="0"/>
                        </a:spcBef>
                        <a:spcAft>
                          <a:spcPts val="1000"/>
                        </a:spcAft>
                      </a:pPr>
                      <a:r>
                        <a:rPr lang="en-US" sz="1600">
                          <a:effectLst/>
                        </a:rPr>
                        <a:t>Use Case</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39062" marR="39062" marT="0" marB="0"/>
                </a:tc>
                <a:tc>
                  <a:txBody>
                    <a:bodyPr/>
                    <a:lstStyle/>
                    <a:p>
                      <a:pPr marL="0" marR="0" algn="ctr">
                        <a:lnSpc>
                          <a:spcPct val="115000"/>
                        </a:lnSpc>
                        <a:spcBef>
                          <a:spcPts val="0"/>
                        </a:spcBef>
                        <a:spcAft>
                          <a:spcPts val="1000"/>
                        </a:spcAft>
                      </a:pPr>
                      <a:r>
                        <a:rPr lang="en-US" sz="1600" smtClean="0">
                          <a:effectLst/>
                          <a:latin typeface="+mn-lt"/>
                          <a:ea typeface="+mn-ea"/>
                          <a:cs typeface="+mn-cs"/>
                        </a:rPr>
                        <a:t>Đổi</a:t>
                      </a:r>
                      <a:r>
                        <a:rPr lang="en-US" sz="1600" baseline="0" smtClean="0">
                          <a:effectLst/>
                          <a:latin typeface="+mn-lt"/>
                          <a:ea typeface="+mn-ea"/>
                          <a:cs typeface="+mn-cs"/>
                        </a:rPr>
                        <a:t> mã PIN</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39062" marR="39062" marT="0" marB="0"/>
                </a:tc>
                <a:extLst>
                  <a:ext uri="{0D108BD9-81ED-4DB2-BD59-A6C34878D82A}">
                    <a16:rowId xmlns:a16="http://schemas.microsoft.com/office/drawing/2014/main" val="588054936"/>
                  </a:ext>
                </a:extLst>
              </a:tr>
              <a:tr h="272467">
                <a:tc>
                  <a:txBody>
                    <a:bodyPr/>
                    <a:lstStyle/>
                    <a:p>
                      <a:pPr marL="0" marR="0" algn="ctr">
                        <a:lnSpc>
                          <a:spcPct val="115000"/>
                        </a:lnSpc>
                        <a:spcBef>
                          <a:spcPts val="0"/>
                        </a:spcBef>
                        <a:spcAft>
                          <a:spcPts val="1000"/>
                        </a:spcAft>
                      </a:pPr>
                      <a:r>
                        <a:rPr lang="en-US" sz="1600">
                          <a:effectLst/>
                        </a:rPr>
                        <a:t>Actor</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39062" marR="39062" marT="0" marB="0"/>
                </a:tc>
                <a:tc>
                  <a:txBody>
                    <a:bodyPr/>
                    <a:lstStyle/>
                    <a:p>
                      <a:pPr marL="0" marR="0" algn="ctr">
                        <a:lnSpc>
                          <a:spcPct val="115000"/>
                        </a:lnSpc>
                        <a:spcBef>
                          <a:spcPts val="0"/>
                        </a:spcBef>
                        <a:spcAft>
                          <a:spcPts val="1000"/>
                        </a:spcAft>
                      </a:pPr>
                      <a:r>
                        <a:rPr lang="en-US" sz="1600">
                          <a:effectLst/>
                        </a:rPr>
                        <a:t>Nhân viên</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39062" marR="39062" marT="0" marB="0"/>
                </a:tc>
                <a:extLst>
                  <a:ext uri="{0D108BD9-81ED-4DB2-BD59-A6C34878D82A}">
                    <a16:rowId xmlns:a16="http://schemas.microsoft.com/office/drawing/2014/main" val="1496009559"/>
                  </a:ext>
                </a:extLst>
              </a:tr>
              <a:tr h="788079">
                <a:tc>
                  <a:txBody>
                    <a:bodyPr/>
                    <a:lstStyle/>
                    <a:p>
                      <a:pPr marL="0" marR="0" algn="ctr">
                        <a:lnSpc>
                          <a:spcPct val="115000"/>
                        </a:lnSpc>
                        <a:spcBef>
                          <a:spcPts val="0"/>
                        </a:spcBef>
                        <a:spcAft>
                          <a:spcPts val="1000"/>
                        </a:spcAft>
                      </a:pPr>
                      <a:r>
                        <a:rPr lang="en-US" sz="1600">
                          <a:effectLst/>
                        </a:rPr>
                        <a:t>Brief Description</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39062" marR="39062" marT="0" marB="0"/>
                </a:tc>
                <a:tc>
                  <a:txBody>
                    <a:bodyPr/>
                    <a:lstStyle/>
                    <a:p>
                      <a:pPr marL="0" marR="0" algn="ctr">
                        <a:lnSpc>
                          <a:spcPct val="115000"/>
                        </a:lnSpc>
                        <a:spcBef>
                          <a:spcPts val="0"/>
                        </a:spcBef>
                        <a:spcAft>
                          <a:spcPts val="800"/>
                        </a:spcAft>
                      </a:pPr>
                      <a:r>
                        <a:rPr lang="en-US" sz="1600">
                          <a:effectLst/>
                        </a:rPr>
                        <a:t>Chức năng </a:t>
                      </a:r>
                      <a:r>
                        <a:rPr lang="en-US" sz="1600">
                          <a:effectLst/>
                        </a:rPr>
                        <a:t>đăng </a:t>
                      </a:r>
                      <a:r>
                        <a:rPr lang="en-US" sz="1600" smtClean="0">
                          <a:effectLst/>
                        </a:rPr>
                        <a:t>đổi</a:t>
                      </a:r>
                      <a:r>
                        <a:rPr lang="en-US" sz="1600" baseline="0" smtClean="0">
                          <a:effectLst/>
                        </a:rPr>
                        <a:t> mã PIN</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39062" marR="39062" marT="0" marB="0"/>
                </a:tc>
                <a:extLst>
                  <a:ext uri="{0D108BD9-81ED-4DB2-BD59-A6C34878D82A}">
                    <a16:rowId xmlns:a16="http://schemas.microsoft.com/office/drawing/2014/main" val="652335418"/>
                  </a:ext>
                </a:extLst>
              </a:tr>
              <a:tr h="545264">
                <a:tc>
                  <a:txBody>
                    <a:bodyPr/>
                    <a:lstStyle/>
                    <a:p>
                      <a:pPr marL="0" marR="0" algn="ctr">
                        <a:lnSpc>
                          <a:spcPct val="115000"/>
                        </a:lnSpc>
                        <a:spcBef>
                          <a:spcPts val="0"/>
                        </a:spcBef>
                        <a:spcAft>
                          <a:spcPts val="1000"/>
                        </a:spcAft>
                      </a:pPr>
                      <a:r>
                        <a:rPr lang="en-US" sz="1600">
                          <a:effectLst/>
                        </a:rPr>
                        <a:t>Pre-conditions</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39062" marR="39062" marT="0" marB="0"/>
                </a:tc>
                <a:tc>
                  <a:txBody>
                    <a:bodyPr/>
                    <a:lstStyle/>
                    <a:p>
                      <a:pPr marL="0" marR="0" algn="ctr" fontAlgn="base">
                        <a:lnSpc>
                          <a:spcPct val="115000"/>
                        </a:lnSpc>
                        <a:spcBef>
                          <a:spcPts val="0"/>
                        </a:spcBef>
                        <a:spcAft>
                          <a:spcPts val="800"/>
                        </a:spcAft>
                      </a:pPr>
                      <a:r>
                        <a:rPr lang="en-US" sz="1600" smtClean="0">
                          <a:effectLst/>
                          <a:latin typeface="+mn-lt"/>
                          <a:ea typeface="+mn-ea"/>
                          <a:cs typeface="+mn-cs"/>
                        </a:rPr>
                        <a:t>Đăng</a:t>
                      </a:r>
                      <a:r>
                        <a:rPr lang="en-US" sz="1600" baseline="0" smtClean="0">
                          <a:effectLst/>
                          <a:latin typeface="+mn-lt"/>
                          <a:ea typeface="+mn-ea"/>
                          <a:cs typeface="+mn-cs"/>
                        </a:rPr>
                        <a:t> nhập thành công</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39062" marR="39062" marT="0" marB="0"/>
                </a:tc>
                <a:extLst>
                  <a:ext uri="{0D108BD9-81ED-4DB2-BD59-A6C34878D82A}">
                    <a16:rowId xmlns:a16="http://schemas.microsoft.com/office/drawing/2014/main" val="1407297909"/>
                  </a:ext>
                </a:extLst>
              </a:tr>
              <a:tr h="981033">
                <a:tc>
                  <a:txBody>
                    <a:bodyPr/>
                    <a:lstStyle/>
                    <a:p>
                      <a:pPr marL="0" marR="0" algn="ctr">
                        <a:lnSpc>
                          <a:spcPct val="115000"/>
                        </a:lnSpc>
                        <a:spcBef>
                          <a:spcPts val="0"/>
                        </a:spcBef>
                        <a:spcAft>
                          <a:spcPts val="1000"/>
                        </a:spcAft>
                      </a:pPr>
                      <a:r>
                        <a:rPr lang="en-US" sz="1600">
                          <a:effectLst/>
                        </a:rPr>
                        <a:t>Basic Flows</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39062" marR="39062" marT="0" marB="0"/>
                </a:tc>
                <a:tc>
                  <a:txBody>
                    <a:bodyPr/>
                    <a:lstStyle/>
                    <a:p>
                      <a:pPr marL="342900" marR="0" lvl="0" indent="-342900" algn="ctr" fontAlgn="base">
                        <a:lnSpc>
                          <a:spcPct val="115000"/>
                        </a:lnSpc>
                        <a:spcBef>
                          <a:spcPts val="0"/>
                        </a:spcBef>
                        <a:spcAft>
                          <a:spcPts val="800"/>
                        </a:spcAft>
                        <a:buFont typeface="+mj-lt"/>
                        <a:buAutoNum type="arabicPeriod"/>
                        <a:tabLst>
                          <a:tab pos="457200" algn="l"/>
                        </a:tabLst>
                      </a:pPr>
                      <a:r>
                        <a:rPr lang="en-US" sz="1600" smtClean="0">
                          <a:effectLst/>
                        </a:rPr>
                        <a:t>Nhập mã</a:t>
                      </a:r>
                      <a:r>
                        <a:rPr lang="en-US" sz="1600" baseline="0" smtClean="0">
                          <a:effectLst/>
                        </a:rPr>
                        <a:t> Pin mới</a:t>
                      </a:r>
                    </a:p>
                    <a:p>
                      <a:pPr marL="342900" marR="0" lvl="0" indent="-342900" algn="ctr" fontAlgn="base">
                        <a:lnSpc>
                          <a:spcPct val="115000"/>
                        </a:lnSpc>
                        <a:spcBef>
                          <a:spcPts val="0"/>
                        </a:spcBef>
                        <a:spcAft>
                          <a:spcPts val="800"/>
                        </a:spcAft>
                        <a:buFont typeface="+mj-lt"/>
                        <a:buAutoNum type="arabicPeriod"/>
                        <a:tabLst>
                          <a:tab pos="457200" algn="l"/>
                        </a:tabLst>
                      </a:pPr>
                      <a:r>
                        <a:rPr lang="en-US" sz="1600" baseline="0" smtClean="0">
                          <a:effectLst/>
                        </a:rPr>
                        <a:t>Cập nhật mã PIN</a:t>
                      </a:r>
                      <a:endParaRPr lang="en-US" sz="1600">
                        <a:effectLst/>
                      </a:endParaRPr>
                    </a:p>
                  </a:txBody>
                  <a:tcPr marL="39062" marR="39062" marT="0" marB="0"/>
                </a:tc>
                <a:extLst>
                  <a:ext uri="{0D108BD9-81ED-4DB2-BD59-A6C34878D82A}">
                    <a16:rowId xmlns:a16="http://schemas.microsoft.com/office/drawing/2014/main" val="3475426239"/>
                  </a:ext>
                </a:extLst>
              </a:tr>
              <a:tr h="788079">
                <a:tc>
                  <a:txBody>
                    <a:bodyPr/>
                    <a:lstStyle/>
                    <a:p>
                      <a:pPr marL="0" marR="0" algn="ctr">
                        <a:lnSpc>
                          <a:spcPct val="115000"/>
                        </a:lnSpc>
                        <a:spcBef>
                          <a:spcPts val="0"/>
                        </a:spcBef>
                        <a:spcAft>
                          <a:spcPts val="1000"/>
                        </a:spcAft>
                      </a:pPr>
                      <a:r>
                        <a:rPr lang="en-US" sz="1600">
                          <a:effectLst/>
                        </a:rPr>
                        <a:t>Alternative Flows</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39062" marR="39062" marT="0" marB="0"/>
                </a:tc>
                <a:tc>
                  <a:txBody>
                    <a:bodyPr/>
                    <a:lstStyle/>
                    <a:p>
                      <a:pPr marL="241300" marR="0" indent="-241300" algn="ctr" fontAlgn="base">
                        <a:lnSpc>
                          <a:spcPct val="115000"/>
                        </a:lnSpc>
                        <a:spcBef>
                          <a:spcPts val="0"/>
                        </a:spcBef>
                        <a:spcAft>
                          <a:spcPts val="0"/>
                        </a:spcAft>
                      </a:pPr>
                      <a:r>
                        <a:rPr lang="en-US" sz="1600">
                          <a:effectLst/>
                        </a:rPr>
                        <a:t>1.1. Hiển thị thông </a:t>
                      </a:r>
                      <a:r>
                        <a:rPr lang="en-US" sz="1600">
                          <a:effectLst/>
                        </a:rPr>
                        <a:t>báo </a:t>
                      </a:r>
                      <a:r>
                        <a:rPr lang="en-US" sz="1600" smtClean="0">
                          <a:effectLst/>
                        </a:rPr>
                        <a:t>“Đổi</a:t>
                      </a:r>
                      <a:r>
                        <a:rPr lang="en-US" sz="1600" baseline="0" smtClean="0">
                          <a:effectLst/>
                        </a:rPr>
                        <a:t> mã PIN </a:t>
                      </a:r>
                      <a:r>
                        <a:rPr lang="en-US" sz="1600" smtClean="0">
                          <a:effectLst/>
                        </a:rPr>
                        <a:t>thành </a:t>
                      </a:r>
                      <a:r>
                        <a:rPr lang="en-US" sz="1600">
                          <a:effectLst/>
                        </a:rPr>
                        <a:t>công”</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39062" marR="39062" marT="0" marB="0"/>
                </a:tc>
                <a:extLst>
                  <a:ext uri="{0D108BD9-81ED-4DB2-BD59-A6C34878D82A}">
                    <a16:rowId xmlns:a16="http://schemas.microsoft.com/office/drawing/2014/main" val="1285418233"/>
                  </a:ext>
                </a:extLst>
              </a:tr>
              <a:tr h="681166">
                <a:tc>
                  <a:txBody>
                    <a:bodyPr/>
                    <a:lstStyle/>
                    <a:p>
                      <a:pPr marL="0" marR="0" algn="ctr">
                        <a:lnSpc>
                          <a:spcPct val="115000"/>
                        </a:lnSpc>
                        <a:spcBef>
                          <a:spcPts val="0"/>
                        </a:spcBef>
                        <a:spcAft>
                          <a:spcPts val="1000"/>
                        </a:spcAft>
                      </a:pPr>
                      <a:r>
                        <a:rPr lang="en-US" sz="1600">
                          <a:effectLst/>
                        </a:rPr>
                        <a:t>Post-Conditions</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39062" marR="39062" marT="0" marB="0"/>
                </a:tc>
                <a:tc>
                  <a:txBody>
                    <a:bodyPr/>
                    <a:lstStyle/>
                    <a:p>
                      <a:pPr algn="ctr">
                        <a:lnSpc>
                          <a:spcPct val="107000"/>
                        </a:lnSpc>
                      </a:pPr>
                      <a:endParaRPr lang="en-US" sz="1600">
                        <a:effectLst/>
                        <a:latin typeface="Calibri" panose="020F0502020204030204" pitchFamily="34" charset="0"/>
                        <a:cs typeface="Times New Roman" panose="02020603050405020304" pitchFamily="18" charset="0"/>
                      </a:endParaRPr>
                    </a:p>
                  </a:txBody>
                  <a:tcPr marL="39062" marR="39062" marT="0" marB="0"/>
                </a:tc>
                <a:extLst>
                  <a:ext uri="{0D108BD9-81ED-4DB2-BD59-A6C34878D82A}">
                    <a16:rowId xmlns:a16="http://schemas.microsoft.com/office/drawing/2014/main" val="1031846447"/>
                  </a:ext>
                </a:extLst>
              </a:tr>
            </a:tbl>
          </a:graphicData>
        </a:graphic>
      </p:graphicFrame>
      <p:pic>
        <p:nvPicPr>
          <p:cNvPr id="6" name="Picture 5"/>
          <p:cNvPicPr/>
          <p:nvPr/>
        </p:nvPicPr>
        <p:blipFill>
          <a:blip r:embed="rId2"/>
          <a:stretch>
            <a:fillRect/>
          </a:stretch>
        </p:blipFill>
        <p:spPr>
          <a:xfrm>
            <a:off x="5948138" y="3059848"/>
            <a:ext cx="5777865" cy="2121751"/>
          </a:xfrm>
          <a:prstGeom prst="rect">
            <a:avLst/>
          </a:prstGeom>
        </p:spPr>
      </p:pic>
    </p:spTree>
    <p:extLst>
      <p:ext uri="{BB962C8B-B14F-4D97-AF65-F5344CB8AC3E}">
        <p14:creationId xmlns:p14="http://schemas.microsoft.com/office/powerpoint/2010/main" val="1027515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0C67BEE-D13F-4BD2-98A5-34D8A0977F68}">
  <ds:schemaRefs>
    <ds:schemaRef ds:uri="http://schemas.openxmlformats.org/package/2006/metadata/core-properties"/>
    <ds:schemaRef ds:uri="4873beb7-5857-4685-be1f-d57550cc96cc"/>
    <ds:schemaRef ds:uri="http://schemas.microsoft.com/office/2006/documentManagement/types"/>
    <ds:schemaRef ds:uri="http://purl.org/dc/elements/1.1/"/>
    <ds:schemaRef ds:uri="http://purl.org/dc/dcmitype/"/>
    <ds:schemaRef ds:uri="http://purl.org/dc/terms/"/>
    <ds:schemaRef ds:uri="http://www.w3.org/XML/1998/namespace"/>
    <ds:schemaRef ds:uri="http://schemas.microsoft.com/office/infopath/2007/PartnerControls"/>
    <ds:schemaRef ds:uri="http://schemas.microsoft.com/office/2006/metadata/properties"/>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74</TotalTime>
  <Words>689</Words>
  <Application>Microsoft Office PowerPoint</Application>
  <PresentationFormat>Custom</PresentationFormat>
  <Paragraphs>113</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Times New Roman</vt:lpstr>
      <vt:lpstr>Tech 16x9</vt:lpstr>
      <vt:lpstr>Báo cáo đề tài: Xây dựng thẻ cán bộ nhân viên sử dụng Smart Card</vt:lpstr>
      <vt:lpstr>Tổng quan</vt:lpstr>
      <vt:lpstr>1. Mô tả bài toán</vt:lpstr>
      <vt:lpstr>1. Mô tả bài toán</vt:lpstr>
      <vt:lpstr>2. Giới thiệu chức năng</vt:lpstr>
      <vt:lpstr>3. Biểu đồ hoạt động</vt:lpstr>
      <vt:lpstr>3. Biểu đồ hoạt động</vt:lpstr>
      <vt:lpstr>3. Biểu đồ hoạt động</vt:lpstr>
      <vt:lpstr>3. Biểu đồ hoạt động</vt:lpstr>
      <vt:lpstr>3. Biểu đồ hoạt động</vt:lpstr>
      <vt:lpstr>3. Biểu đồ hoạt động</vt:lpstr>
      <vt:lpstr>4. Thiết kế giao diện</vt:lpstr>
      <vt:lpstr>4. Thiết kế giao diện</vt:lpstr>
      <vt:lpstr>4. Thiết kế giao diện</vt:lpstr>
      <vt:lpstr>4. Thiết kế giao diện</vt:lpstr>
      <vt:lpstr>5. DEMO</vt:lpstr>
      <vt:lpstr>6. Đánh giá, nhận xét</vt:lpstr>
      <vt:lpstr>Thanks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Tiến Đạt Lục</dc:creator>
  <cp:lastModifiedBy>Tiến Đạt Lục</cp:lastModifiedBy>
  <cp:revision>6</cp:revision>
  <dcterms:created xsi:type="dcterms:W3CDTF">2021-07-26T02:38:41Z</dcterms:created>
  <dcterms:modified xsi:type="dcterms:W3CDTF">2021-07-26T03:52:43Z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