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8" r:id="rId3"/>
    <p:sldId id="270" r:id="rId4"/>
    <p:sldId id="271" r:id="rId5"/>
    <p:sldId id="280" r:id="rId6"/>
    <p:sldId id="283" r:id="rId7"/>
    <p:sldId id="281" r:id="rId8"/>
    <p:sldId id="28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7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5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Economics 101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Economics is the study of the </a:t>
            </a:r>
            <a:r>
              <a:rPr lang="en-US" u="sng" dirty="0" smtClean="0"/>
              <a:t>Allocation</a:t>
            </a:r>
            <a:r>
              <a:rPr lang="en-US" dirty="0" smtClean="0"/>
              <a:t> of </a:t>
            </a:r>
            <a:r>
              <a:rPr lang="en-US" u="sng" dirty="0" smtClean="0"/>
              <a:t>Scarce</a:t>
            </a:r>
            <a:r>
              <a:rPr lang="en-US" dirty="0" smtClean="0"/>
              <a:t> </a:t>
            </a:r>
            <a:r>
              <a:rPr lang="en-US" u="sng" dirty="0" smtClean="0"/>
              <a:t>Resources</a:t>
            </a:r>
            <a:r>
              <a:rPr lang="en-US" dirty="0" smtClean="0"/>
              <a:t> over </a:t>
            </a:r>
            <a:r>
              <a:rPr lang="en-US" u="sng" dirty="0" smtClean="0"/>
              <a:t>Competing and Alternative Uses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Allocation: What we choose to use resources for; Who gets what; how distributed. </a:t>
            </a:r>
          </a:p>
          <a:p>
            <a:r>
              <a:rPr lang="en-US" dirty="0" smtClean="0"/>
              <a:t>Scarce: Not enough to go around; more wants than availability. Implies some sort of rationing must occur.</a:t>
            </a:r>
          </a:p>
          <a:p>
            <a:r>
              <a:rPr lang="en-US" dirty="0" smtClean="0"/>
              <a:t>Resources: Land, labor, capital, time</a:t>
            </a:r>
          </a:p>
          <a:p>
            <a:r>
              <a:rPr lang="en-US" dirty="0" smtClean="0"/>
              <a:t>Competing and Alternative Uses: Choices! </a:t>
            </a:r>
          </a:p>
          <a:p>
            <a:pPr lvl="1"/>
            <a:r>
              <a:rPr lang="en-US" dirty="0" smtClean="0"/>
              <a:t>There are always choices to make, if no choices then no need for Economics.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 General Fields of Economics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040188" cy="659352"/>
          </a:xfrm>
        </p:spPr>
        <p:txBody>
          <a:bodyPr/>
          <a:lstStyle/>
          <a:p>
            <a:r>
              <a:rPr lang="en-US" dirty="0" smtClean="0"/>
              <a:t>Microeconomics (Econ 101)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724400" y="1828800"/>
            <a:ext cx="4041775" cy="65484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Macroeconomics (Econ 102)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2209800"/>
            <a:ext cx="4040188" cy="384572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Focuses on the individual</a:t>
            </a:r>
          </a:p>
          <a:p>
            <a:pPr lvl="1"/>
            <a:r>
              <a:rPr lang="en-US" dirty="0" smtClean="0"/>
              <a:t>Individual markets, individual decision makers (firms and consumers)</a:t>
            </a:r>
          </a:p>
          <a:p>
            <a:pPr lvl="1"/>
            <a:r>
              <a:rPr lang="en-US" dirty="0" smtClean="0"/>
              <a:t>Fields: Labor, Health, Public Finance, Natural Resource, Environmental, Industrial Organization, International Trade</a:t>
            </a:r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86000"/>
            <a:ext cx="4041775" cy="3845720"/>
          </a:xfrm>
        </p:spPr>
        <p:txBody>
          <a:bodyPr/>
          <a:lstStyle/>
          <a:p>
            <a:pPr lvl="1"/>
            <a:r>
              <a:rPr lang="en-US" dirty="0" smtClean="0"/>
              <a:t>Focuses on the aggregate, overall economy</a:t>
            </a:r>
          </a:p>
          <a:p>
            <a:pPr lvl="1"/>
            <a:r>
              <a:rPr lang="en-US" dirty="0" smtClean="0"/>
              <a:t>GDP, inflation, unemployment, economic growth, interest rates, fiscal policy, monetary policy.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 vs. Normative Economics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4040188" cy="659352"/>
          </a:xfrm>
        </p:spPr>
        <p:txBody>
          <a:bodyPr/>
          <a:lstStyle/>
          <a:p>
            <a:r>
              <a:rPr lang="en-US" dirty="0" smtClean="0"/>
              <a:t>Positive Economics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4041775" cy="654843"/>
          </a:xfrm>
        </p:spPr>
        <p:txBody>
          <a:bodyPr/>
          <a:lstStyle/>
          <a:p>
            <a:r>
              <a:rPr lang="en-US" dirty="0" smtClean="0"/>
              <a:t>Normative Economics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Branch of economic analysis that describes the way the economy actually works</a:t>
            </a:r>
          </a:p>
          <a:p>
            <a:pPr lvl="2"/>
            <a:r>
              <a:rPr lang="en-US" dirty="0" smtClean="0"/>
              <a:t>Objective analysis</a:t>
            </a:r>
          </a:p>
          <a:p>
            <a:pPr lvl="2"/>
            <a:r>
              <a:rPr lang="en-US" dirty="0" smtClean="0"/>
              <a:t>What is</a:t>
            </a:r>
          </a:p>
          <a:p>
            <a:pPr lvl="2"/>
            <a:r>
              <a:rPr lang="en-US" dirty="0" smtClean="0"/>
              <a:t>Provable </a:t>
            </a:r>
            <a:r>
              <a:rPr lang="en-US" dirty="0" smtClean="0"/>
              <a:t>facts: true or false</a:t>
            </a:r>
          </a:p>
          <a:p>
            <a:pPr lvl="2"/>
            <a:r>
              <a:rPr lang="en-US" dirty="0" smtClean="0"/>
              <a:t>FACT</a:t>
            </a:r>
          </a:p>
          <a:p>
            <a:pPr lvl="2"/>
            <a:r>
              <a:rPr lang="en-US" dirty="0" smtClean="0"/>
              <a:t>Doesn’t have to be true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lang="en-US" dirty="0" smtClean="0"/>
              <a:t>Makes prescriptions about the way the economy should work</a:t>
            </a:r>
          </a:p>
          <a:p>
            <a:pPr lvl="2"/>
            <a:r>
              <a:rPr lang="en-US" dirty="0" smtClean="0"/>
              <a:t>Subjective analysis</a:t>
            </a:r>
          </a:p>
          <a:p>
            <a:pPr lvl="2"/>
            <a:r>
              <a:rPr lang="en-US" dirty="0" smtClean="0"/>
              <a:t>What should be</a:t>
            </a:r>
          </a:p>
          <a:p>
            <a:pPr lvl="2"/>
            <a:r>
              <a:rPr lang="en-US" dirty="0" smtClean="0"/>
              <a:t>Value Judgments </a:t>
            </a:r>
            <a:endParaRPr lang="en-US" dirty="0" smtClean="0"/>
          </a:p>
          <a:p>
            <a:pPr lvl="2"/>
            <a:r>
              <a:rPr lang="en-US" dirty="0" smtClean="0"/>
              <a:t>OPINION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Capital Punishment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 Punishment reduces crime.</a:t>
            </a:r>
          </a:p>
          <a:p>
            <a:pPr lvl="1"/>
            <a:r>
              <a:rPr lang="en-US" dirty="0" smtClean="0"/>
              <a:t>Potentially testable, true/false statement</a:t>
            </a:r>
          </a:p>
          <a:p>
            <a:pPr lvl="1"/>
            <a:r>
              <a:rPr lang="en-US" dirty="0" smtClean="0"/>
              <a:t>Positive Statement</a:t>
            </a:r>
          </a:p>
          <a:p>
            <a:r>
              <a:rPr lang="en-US" dirty="0" smtClean="0"/>
              <a:t>Capital Punishment</a:t>
            </a:r>
            <a:r>
              <a:rPr lang="en-US" dirty="0" smtClean="0">
                <a:solidFill>
                  <a:srgbClr val="FF0000"/>
                </a:solidFill>
              </a:rPr>
              <a:t> should </a:t>
            </a:r>
            <a:r>
              <a:rPr lang="en-US" dirty="0" smtClean="0"/>
              <a:t>be imposed for certain crimes.</a:t>
            </a:r>
          </a:p>
          <a:p>
            <a:pPr lvl="1"/>
            <a:r>
              <a:rPr lang="en-US" dirty="0" smtClean="0"/>
              <a:t>Not testable</a:t>
            </a:r>
          </a:p>
          <a:p>
            <a:pPr lvl="1"/>
            <a:r>
              <a:rPr lang="en-US" dirty="0" smtClean="0"/>
              <a:t>Involves value judgment</a:t>
            </a:r>
          </a:p>
          <a:p>
            <a:pPr lvl="1"/>
            <a:r>
              <a:rPr lang="en-US" dirty="0" smtClean="0"/>
              <a:t>Normative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or Normative?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price of gas is too high.</a:t>
            </a:r>
          </a:p>
          <a:p>
            <a:pPr lvl="1"/>
            <a:r>
              <a:rPr lang="en-US" dirty="0" smtClean="0"/>
              <a:t>Normative</a:t>
            </a:r>
          </a:p>
          <a:p>
            <a:r>
              <a:rPr lang="en-US" dirty="0" smtClean="0"/>
              <a:t>In real terms, the price of gas is higher today than 20 years ago.</a:t>
            </a:r>
          </a:p>
          <a:p>
            <a:pPr lvl="1"/>
            <a:r>
              <a:rPr lang="en-US" dirty="0" smtClean="0"/>
              <a:t>Positive</a:t>
            </a:r>
          </a:p>
          <a:p>
            <a:r>
              <a:rPr lang="en-US" dirty="0" smtClean="0"/>
              <a:t>Rent controls reduce the number of apartments available.</a:t>
            </a:r>
          </a:p>
          <a:p>
            <a:pPr lvl="1"/>
            <a:r>
              <a:rPr lang="en-US" dirty="0" smtClean="0"/>
              <a:t>Positive</a:t>
            </a:r>
          </a:p>
          <a:p>
            <a:r>
              <a:rPr lang="en-US" dirty="0" smtClean="0"/>
              <a:t>Rent control laws should be implemented because they help to achieve equity or fairness in housing.</a:t>
            </a:r>
          </a:p>
          <a:p>
            <a:pPr lvl="1"/>
            <a:r>
              <a:rPr lang="en-US" dirty="0" smtClean="0"/>
              <a:t>Normative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Economics helps us predict what might happen when certain actions or policies are implemented (positive), not what should happen (normative).</a:t>
            </a:r>
          </a:p>
          <a:p>
            <a:pPr lvl="1"/>
            <a:r>
              <a:rPr lang="en-US" dirty="0" smtClean="0"/>
              <a:t>Every action/policy involves trade-offs.</a:t>
            </a:r>
          </a:p>
          <a:p>
            <a:pPr lvl="1"/>
            <a:r>
              <a:rPr lang="en-US" dirty="0" smtClean="0"/>
              <a:t>Economics describes the trade-offs, not whether they are “good” or “bad”</a:t>
            </a:r>
          </a:p>
          <a:p>
            <a:pPr lvl="2"/>
            <a:r>
              <a:rPr lang="en-US" dirty="0" smtClean="0"/>
              <a:t>That is for You to decide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 Cost!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Opportunity Cost: the value of the next best alternative.</a:t>
            </a:r>
          </a:p>
          <a:p>
            <a:r>
              <a:rPr lang="en-US" dirty="0" smtClean="0"/>
              <a:t>All Costs Are Opportunity Costs!</a:t>
            </a:r>
          </a:p>
          <a:p>
            <a:pPr lvl="1"/>
            <a:r>
              <a:rPr lang="en-US" dirty="0" smtClean="0"/>
              <a:t>You buy something for $100, What does it cost you?</a:t>
            </a:r>
          </a:p>
          <a:p>
            <a:pPr lvl="1"/>
            <a:r>
              <a:rPr lang="en-US" dirty="0" smtClean="0"/>
              <a:t>Is coming to class free? What does it cost you?</a:t>
            </a:r>
          </a:p>
          <a:p>
            <a:pPr lvl="1"/>
            <a:r>
              <a:rPr lang="en-US" dirty="0" smtClean="0"/>
              <a:t>Something is given to you for “free”. Does it cost you anything to use it?</a:t>
            </a:r>
          </a:p>
          <a:p>
            <a:pPr lvl="1"/>
            <a:r>
              <a:rPr lang="en-US" dirty="0" smtClean="0"/>
              <a:t>Cost of continuing today’s class?</a:t>
            </a:r>
          </a:p>
          <a:p>
            <a:pPr lvl="2"/>
            <a:r>
              <a:rPr lang="en-US" dirty="0" smtClean="0"/>
              <a:t>Let’s not find out….See you Next Time!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8165</TotalTime>
  <Words>455</Words>
  <Application>Microsoft Macintosh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Welcome!</vt:lpstr>
      <vt:lpstr>Formal Definition</vt:lpstr>
      <vt:lpstr>Two General Fields of Economics</vt:lpstr>
      <vt:lpstr>Positive vs. Normative Economics</vt:lpstr>
      <vt:lpstr>Example: Capital Punishment</vt:lpstr>
      <vt:lpstr>Positive or Normative?</vt:lpstr>
      <vt:lpstr>Role of Economics</vt:lpstr>
      <vt:lpstr>Opportunity Cost!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Vaishnavi Raghu Raman</cp:lastModifiedBy>
  <cp:revision>103</cp:revision>
  <dcterms:created xsi:type="dcterms:W3CDTF">2013-09-01T18:05:22Z</dcterms:created>
  <dcterms:modified xsi:type="dcterms:W3CDTF">2014-09-08T18:55:33Z</dcterms:modified>
</cp:coreProperties>
</file>