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311" r:id="rId2"/>
    <p:sldId id="310" r:id="rId3"/>
    <p:sldId id="328" r:id="rId4"/>
    <p:sldId id="315" r:id="rId5"/>
    <p:sldId id="318" r:id="rId6"/>
    <p:sldId id="331" r:id="rId7"/>
    <p:sldId id="322" r:id="rId8"/>
    <p:sldId id="330" r:id="rId9"/>
    <p:sldId id="324" r:id="rId10"/>
    <p:sldId id="332" r:id="rId11"/>
    <p:sldId id="32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9/15/14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339A6-29EB-41C8-B99B-18DB099A4442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1B193-247F-4681-8D79-D9AA93A9C5B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0800" y="685800"/>
            <a:ext cx="4064000" cy="3048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86200"/>
            <a:ext cx="5029200" cy="4572000"/>
          </a:xfrm>
        </p:spPr>
        <p:txBody>
          <a:bodyPr/>
          <a:lstStyle/>
          <a:p>
            <a:endParaRPr lang="en-US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9/15/14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9/15/14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9/15/14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Supply Curve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Factors that Cause Entire Supply Curve to Shift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Change in the Number of Suppliers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Increase in the number of suppliers leads to a rightward shift in supply curve.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Decrease in the number of suppliers leads to a leftward shift in supply curve.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Change in Expectations about Future Prices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If expect future price to be higher, leads to leftward shift in supply curve </a:t>
            </a:r>
            <a:r>
              <a:rPr lang="en-US" dirty="0" smtClean="0"/>
              <a:t>today. Would need place to store these goods now – inventory, that adds to cost. (</a:t>
            </a:r>
            <a:r>
              <a:rPr lang="en-US" dirty="0" err="1" smtClean="0"/>
              <a:t>ie</a:t>
            </a:r>
            <a:r>
              <a:rPr lang="en-US" dirty="0" smtClean="0"/>
              <a:t>: gas demand goes up in the summer so its likely that gas companies will hold off a lot of their supply to sell during this time period) Also its harder for individuals than companies to have the storage capacity to make this possible.</a:t>
            </a:r>
            <a:endParaRPr lang="en-US" dirty="0" smtClean="0"/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If expect future price to be lower, leads to rightward shift in supply curve today</a:t>
            </a:r>
            <a:r>
              <a:rPr lang="en-US" dirty="0" smtClean="0"/>
              <a:t>. (This  is not a prominent on the demand side as it was on the supply side. Its possible we might wait for a sale, but not as likely.</a:t>
            </a:r>
            <a:r>
              <a:rPr lang="en-US" dirty="0" smtClean="0"/>
              <a:t>)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NOTE: Often the price goes up/down just on speculation. </a:t>
            </a:r>
            <a:r>
              <a:rPr lang="en-US" dirty="0" err="1" smtClean="0"/>
              <a:t>Ie</a:t>
            </a:r>
            <a:r>
              <a:rPr lang="en-US" dirty="0" smtClean="0"/>
              <a:t>: If war breaks out in gas supplying region we expect there to be a shortage soon and prices to go up eventually, and might buy more now. </a:t>
            </a:r>
          </a:p>
          <a:p>
            <a:pPr marL="880110" lvl="1" indent="-514350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Equilibrium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Next Time!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Supply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Supply Schedule</a:t>
            </a:r>
          </a:p>
          <a:p>
            <a:pPr lvl="1"/>
            <a:r>
              <a:rPr lang="en-US" dirty="0" smtClean="0"/>
              <a:t>Table showing how much of a good or service suppliers will want to sell at different prices.</a:t>
            </a:r>
          </a:p>
          <a:p>
            <a:r>
              <a:rPr lang="en-US" dirty="0" smtClean="0"/>
              <a:t>The Supply Curve</a:t>
            </a:r>
          </a:p>
          <a:p>
            <a:pPr lvl="1"/>
            <a:r>
              <a:rPr lang="en-US" dirty="0" smtClean="0"/>
              <a:t>A curve which graphically represents the quantity of a particular good a supplier is willing to sell at each price level.</a:t>
            </a:r>
          </a:p>
          <a:p>
            <a:pPr lvl="1"/>
            <a:r>
              <a:rPr lang="en-US" dirty="0" smtClean="0"/>
              <a:t>Summarizes the relationship between quantity supplied of a good and the price of that good, holding all other factors constant. </a:t>
            </a:r>
          </a:p>
          <a:p>
            <a:pPr lvl="1"/>
            <a:r>
              <a:rPr lang="en-US" dirty="0" smtClean="0"/>
              <a:t>Graphical representation of the supply schedule.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Supply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Supply Curve</a:t>
            </a:r>
          </a:p>
          <a:p>
            <a:pPr lvl="1"/>
            <a:r>
              <a:rPr lang="en-US" dirty="0" smtClean="0"/>
              <a:t>The quantity supplied of a good is typically positively related to the price of that good, holding other factors constant.</a:t>
            </a:r>
          </a:p>
          <a:p>
            <a:pPr lvl="2"/>
            <a:r>
              <a:rPr lang="en-US" dirty="0" smtClean="0"/>
              <a:t>As price goes up, quantity supplied goes up</a:t>
            </a:r>
          </a:p>
          <a:p>
            <a:pPr lvl="2"/>
            <a:r>
              <a:rPr lang="en-US" dirty="0" smtClean="0"/>
              <a:t>As price goes down, quantity supplied goes down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Total Cost (TC)</a:t>
            </a:r>
          </a:p>
          <a:p>
            <a:pPr lvl="1"/>
            <a:r>
              <a:rPr lang="en-US" dirty="0" smtClean="0"/>
              <a:t>Cost of all units of output currently produced.  </a:t>
            </a:r>
          </a:p>
          <a:p>
            <a:r>
              <a:rPr lang="en-US" dirty="0" smtClean="0"/>
              <a:t>Marginal Cost (MC)</a:t>
            </a:r>
          </a:p>
          <a:p>
            <a:pPr lvl="1"/>
            <a:r>
              <a:rPr lang="en-US" dirty="0" smtClean="0"/>
              <a:t>Cost of producing an additional unit of output.</a:t>
            </a:r>
          </a:p>
          <a:p>
            <a:pPr lvl="1"/>
            <a:r>
              <a:rPr lang="en-US" dirty="0" smtClean="0"/>
              <a:t>Total Cost (TC) = Sum of all Marginal Costs (MC) for all goods produced.</a:t>
            </a:r>
          </a:p>
          <a:p>
            <a:r>
              <a:rPr lang="en-US" dirty="0" smtClean="0"/>
              <a:t>Total Revenue (TR)</a:t>
            </a:r>
          </a:p>
          <a:p>
            <a:pPr lvl="1"/>
            <a:r>
              <a:rPr lang="en-US" dirty="0" smtClean="0"/>
              <a:t>The sum of receipts a firm receives from the sale of output.</a:t>
            </a:r>
          </a:p>
          <a:p>
            <a:pPr lvl="1"/>
            <a:r>
              <a:rPr lang="en-US" dirty="0" smtClean="0"/>
              <a:t>Price*Quantity Sold (Usually equal to Total Expenditure)</a:t>
            </a:r>
          </a:p>
          <a:p>
            <a:r>
              <a:rPr lang="en-US" dirty="0" smtClean="0"/>
              <a:t>Producer Surplus (PS) </a:t>
            </a:r>
          </a:p>
          <a:p>
            <a:pPr lvl="1"/>
            <a:r>
              <a:rPr lang="en-US" dirty="0" smtClean="0"/>
              <a:t>The difference between the price sellers receive for a good and the cost of producing the good</a:t>
            </a:r>
          </a:p>
          <a:p>
            <a:pPr lvl="1"/>
            <a:r>
              <a:rPr lang="en-US" dirty="0" smtClean="0"/>
              <a:t>PS = TR – TC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Will The Producer Supply?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Supply Decision Depends Upon: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Price - How much the supplier receives for each unit produced.</a:t>
            </a:r>
          </a:p>
          <a:p>
            <a:pPr marL="1124712" lvl="2" indent="-457200">
              <a:buFont typeface="Wingdings" pitchFamily="2" charset="2"/>
              <a:buChar char="Ø"/>
            </a:pPr>
            <a:r>
              <a:rPr lang="en-US" dirty="0" smtClean="0"/>
              <a:t>Assume same price for all units produced.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Marginal Cost – The cost of producing an additional unit of a good.</a:t>
            </a:r>
          </a:p>
          <a:p>
            <a:r>
              <a:rPr lang="en-US" dirty="0" smtClean="0"/>
              <a:t>Will continue to supply as long as Price received for an additional unit is greater than the marginal cost of producing that unit.</a:t>
            </a:r>
          </a:p>
          <a:p>
            <a:r>
              <a:rPr lang="en-US" dirty="0" smtClean="0"/>
              <a:t>Stop producing the good at point where Marginal Cost = Price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710" name="Straight Connector 86"/>
          <p:cNvCxnSpPr>
            <a:cxnSpLocks noChangeShapeType="1"/>
          </p:cNvCxnSpPr>
          <p:nvPr/>
        </p:nvCxnSpPr>
        <p:spPr bwMode="auto">
          <a:xfrm>
            <a:off x="7239000" y="4278015"/>
            <a:ext cx="838200" cy="1588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11" name="Straight Connector 86"/>
          <p:cNvCxnSpPr>
            <a:cxnSpLocks noChangeShapeType="1"/>
          </p:cNvCxnSpPr>
          <p:nvPr/>
        </p:nvCxnSpPr>
        <p:spPr bwMode="auto">
          <a:xfrm>
            <a:off x="7239000" y="3271540"/>
            <a:ext cx="1524000" cy="1588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12" name="Straight Connector 86"/>
          <p:cNvCxnSpPr>
            <a:cxnSpLocks noChangeShapeType="1"/>
          </p:cNvCxnSpPr>
          <p:nvPr/>
        </p:nvCxnSpPr>
        <p:spPr bwMode="auto">
          <a:xfrm>
            <a:off x="8077200" y="4325640"/>
            <a:ext cx="0" cy="6858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13" name="Straight Connector 86"/>
          <p:cNvCxnSpPr>
            <a:cxnSpLocks noChangeShapeType="1"/>
          </p:cNvCxnSpPr>
          <p:nvPr/>
        </p:nvCxnSpPr>
        <p:spPr bwMode="auto">
          <a:xfrm>
            <a:off x="8796338" y="3335040"/>
            <a:ext cx="0" cy="16764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06" name="Straight Connector 86"/>
          <p:cNvCxnSpPr>
            <a:cxnSpLocks noChangeShapeType="1"/>
          </p:cNvCxnSpPr>
          <p:nvPr/>
        </p:nvCxnSpPr>
        <p:spPr bwMode="auto">
          <a:xfrm>
            <a:off x="4191000" y="4278015"/>
            <a:ext cx="2514600" cy="4763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07" name="Straight Connector 86"/>
          <p:cNvCxnSpPr>
            <a:cxnSpLocks noChangeShapeType="1"/>
          </p:cNvCxnSpPr>
          <p:nvPr/>
        </p:nvCxnSpPr>
        <p:spPr bwMode="auto">
          <a:xfrm>
            <a:off x="4191000" y="3271540"/>
            <a:ext cx="2514600" cy="317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08" name="Straight Connector 86"/>
          <p:cNvCxnSpPr>
            <a:cxnSpLocks noChangeShapeType="1"/>
          </p:cNvCxnSpPr>
          <p:nvPr/>
        </p:nvCxnSpPr>
        <p:spPr bwMode="auto">
          <a:xfrm>
            <a:off x="4618038" y="4249440"/>
            <a:ext cx="0" cy="7620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09" name="Straight Connector 86"/>
          <p:cNvCxnSpPr>
            <a:cxnSpLocks noChangeShapeType="1"/>
          </p:cNvCxnSpPr>
          <p:nvPr/>
        </p:nvCxnSpPr>
        <p:spPr bwMode="auto">
          <a:xfrm>
            <a:off x="5267325" y="3258840"/>
            <a:ext cx="0" cy="17526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02" name="Straight Connector 86"/>
          <p:cNvCxnSpPr>
            <a:cxnSpLocks noChangeShapeType="1"/>
          </p:cNvCxnSpPr>
          <p:nvPr/>
        </p:nvCxnSpPr>
        <p:spPr bwMode="auto">
          <a:xfrm>
            <a:off x="1143000" y="4278015"/>
            <a:ext cx="2514600" cy="4763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03" name="Straight Connector 86"/>
          <p:cNvCxnSpPr>
            <a:cxnSpLocks noChangeShapeType="1"/>
          </p:cNvCxnSpPr>
          <p:nvPr/>
        </p:nvCxnSpPr>
        <p:spPr bwMode="auto">
          <a:xfrm>
            <a:off x="1143000" y="3271540"/>
            <a:ext cx="2514600" cy="317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05" name="Straight Connector 86"/>
          <p:cNvCxnSpPr>
            <a:cxnSpLocks noChangeShapeType="1"/>
          </p:cNvCxnSpPr>
          <p:nvPr/>
        </p:nvCxnSpPr>
        <p:spPr bwMode="auto">
          <a:xfrm>
            <a:off x="2133600" y="4249440"/>
            <a:ext cx="0" cy="7620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6164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8155508" cy="555625"/>
          </a:xfrm>
        </p:spPr>
        <p:txBody>
          <a:bodyPr/>
          <a:lstStyle/>
          <a:p>
            <a:r>
              <a:rPr lang="en-US" sz="2800" dirty="0"/>
              <a:t>Individual Supply Curve and the Market Supply Curve</a:t>
            </a:r>
          </a:p>
        </p:txBody>
      </p:sp>
      <p:sp>
        <p:nvSpPr>
          <p:cNvPr id="616493" name="Text Box 45"/>
          <p:cNvSpPr txBox="1">
            <a:spLocks noChangeArrowheads="1"/>
          </p:cNvSpPr>
          <p:nvPr/>
        </p:nvSpPr>
        <p:spPr bwMode="auto">
          <a:xfrm>
            <a:off x="920750" y="764704"/>
            <a:ext cx="801052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1588" indent="-1588" algn="ctr"/>
            <a:r>
              <a:rPr lang="en-US" sz="2400" dirty="0"/>
              <a:t>The market supply curve is the </a:t>
            </a:r>
            <a:r>
              <a:rPr lang="en-US" sz="2400" i="1" dirty="0"/>
              <a:t>horizontal sum </a:t>
            </a:r>
            <a:r>
              <a:rPr lang="en-US" sz="2400" dirty="0"/>
              <a:t>of the individual supply curves of all firms in that market.</a:t>
            </a:r>
          </a:p>
        </p:txBody>
      </p:sp>
      <p:sp>
        <p:nvSpPr>
          <p:cNvPr id="616504" name="Rectangle 56"/>
          <p:cNvSpPr>
            <a:spLocks noChangeArrowheads="1"/>
          </p:cNvSpPr>
          <p:nvPr/>
        </p:nvSpPr>
        <p:spPr bwMode="auto">
          <a:xfrm>
            <a:off x="2233613" y="3030240"/>
            <a:ext cx="11060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3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i="1" dirty="0"/>
          </a:p>
        </p:txBody>
      </p:sp>
      <p:sp>
        <p:nvSpPr>
          <p:cNvPr id="616505" name="Rectangle 57"/>
          <p:cNvSpPr>
            <a:spLocks noChangeArrowheads="1"/>
          </p:cNvSpPr>
          <p:nvPr/>
        </p:nvSpPr>
        <p:spPr bwMode="auto">
          <a:xfrm>
            <a:off x="2311400" y="3117553"/>
            <a:ext cx="769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900" dirty="0" smtClean="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dirty="0"/>
          </a:p>
        </p:txBody>
      </p:sp>
      <p:sp>
        <p:nvSpPr>
          <p:cNvPr id="616506" name="Rectangle 58"/>
          <p:cNvSpPr>
            <a:spLocks noChangeArrowheads="1"/>
          </p:cNvSpPr>
          <p:nvPr/>
        </p:nvSpPr>
        <p:spPr bwMode="auto">
          <a:xfrm>
            <a:off x="4751388" y="3039765"/>
            <a:ext cx="11060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3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i="1" dirty="0"/>
          </a:p>
        </p:txBody>
      </p:sp>
      <p:sp>
        <p:nvSpPr>
          <p:cNvPr id="616507" name="Rectangle 59"/>
          <p:cNvSpPr>
            <a:spLocks noChangeArrowheads="1"/>
          </p:cNvSpPr>
          <p:nvPr/>
        </p:nvSpPr>
        <p:spPr bwMode="auto">
          <a:xfrm>
            <a:off x="4827588" y="3127078"/>
            <a:ext cx="769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900" dirty="0" smtClean="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dirty="0"/>
          </a:p>
        </p:txBody>
      </p:sp>
      <p:sp>
        <p:nvSpPr>
          <p:cNvPr id="616508" name="Line 60"/>
          <p:cNvSpPr>
            <a:spLocks noChangeShapeType="1"/>
          </p:cNvSpPr>
          <p:nvPr/>
        </p:nvSpPr>
        <p:spPr bwMode="auto">
          <a:xfrm>
            <a:off x="971550" y="4268490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09" name="Line 61"/>
          <p:cNvSpPr>
            <a:spLocks noChangeShapeType="1"/>
          </p:cNvSpPr>
          <p:nvPr/>
        </p:nvSpPr>
        <p:spPr bwMode="auto">
          <a:xfrm flipV="1">
            <a:off x="1558925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10" name="Line 62"/>
          <p:cNvSpPr>
            <a:spLocks noChangeShapeType="1"/>
          </p:cNvSpPr>
          <p:nvPr/>
        </p:nvSpPr>
        <p:spPr bwMode="auto">
          <a:xfrm flipV="1">
            <a:off x="2146300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11" name="Line 63"/>
          <p:cNvSpPr>
            <a:spLocks noChangeShapeType="1"/>
          </p:cNvSpPr>
          <p:nvPr/>
        </p:nvSpPr>
        <p:spPr bwMode="auto">
          <a:xfrm flipV="1">
            <a:off x="2730500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12" name="Line 64"/>
          <p:cNvSpPr>
            <a:spLocks noChangeShapeType="1"/>
          </p:cNvSpPr>
          <p:nvPr/>
        </p:nvSpPr>
        <p:spPr bwMode="auto">
          <a:xfrm flipV="1">
            <a:off x="4632325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13" name="Line 65"/>
          <p:cNvSpPr>
            <a:spLocks noChangeShapeType="1"/>
          </p:cNvSpPr>
          <p:nvPr/>
        </p:nvSpPr>
        <p:spPr bwMode="auto">
          <a:xfrm flipV="1">
            <a:off x="5275263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14" name="Rectangle 66"/>
          <p:cNvSpPr>
            <a:spLocks noChangeArrowheads="1"/>
          </p:cNvSpPr>
          <p:nvPr/>
        </p:nvSpPr>
        <p:spPr bwMode="auto">
          <a:xfrm>
            <a:off x="4592638" y="5246390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616515" name="Rectangle 67"/>
          <p:cNvSpPr>
            <a:spLocks noChangeArrowheads="1"/>
          </p:cNvSpPr>
          <p:nvPr/>
        </p:nvSpPr>
        <p:spPr bwMode="auto">
          <a:xfrm>
            <a:off x="5235575" y="5246390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dirty="0"/>
          </a:p>
        </p:txBody>
      </p:sp>
      <p:sp>
        <p:nvSpPr>
          <p:cNvPr id="616516" name="Rectangle 68"/>
          <p:cNvSpPr>
            <a:spLocks noChangeArrowheads="1"/>
          </p:cNvSpPr>
          <p:nvPr/>
        </p:nvSpPr>
        <p:spPr bwMode="auto">
          <a:xfrm>
            <a:off x="8043863" y="5246390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3</a:t>
            </a:r>
            <a:endParaRPr lang="en-US" dirty="0"/>
          </a:p>
        </p:txBody>
      </p:sp>
      <p:sp>
        <p:nvSpPr>
          <p:cNvPr id="616517" name="Rectangle 69"/>
          <p:cNvSpPr>
            <a:spLocks noChangeArrowheads="1"/>
          </p:cNvSpPr>
          <p:nvPr/>
        </p:nvSpPr>
        <p:spPr bwMode="auto">
          <a:xfrm>
            <a:off x="7327900" y="5246390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616518" name="Rectangle 70"/>
          <p:cNvSpPr>
            <a:spLocks noChangeArrowheads="1"/>
          </p:cNvSpPr>
          <p:nvPr/>
        </p:nvSpPr>
        <p:spPr bwMode="auto">
          <a:xfrm>
            <a:off x="7686675" y="5246390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dirty="0"/>
          </a:p>
        </p:txBody>
      </p:sp>
      <p:sp>
        <p:nvSpPr>
          <p:cNvPr id="616519" name="Rectangle 71"/>
          <p:cNvSpPr>
            <a:spLocks noChangeArrowheads="1"/>
          </p:cNvSpPr>
          <p:nvPr/>
        </p:nvSpPr>
        <p:spPr bwMode="auto">
          <a:xfrm>
            <a:off x="2106613" y="5246390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dirty="0"/>
          </a:p>
        </p:txBody>
      </p:sp>
      <p:sp>
        <p:nvSpPr>
          <p:cNvPr id="616520" name="Rectangle 72"/>
          <p:cNvSpPr>
            <a:spLocks noChangeArrowheads="1"/>
          </p:cNvSpPr>
          <p:nvPr/>
        </p:nvSpPr>
        <p:spPr bwMode="auto">
          <a:xfrm>
            <a:off x="2693988" y="5246390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3</a:t>
            </a:r>
            <a:endParaRPr lang="en-US" dirty="0"/>
          </a:p>
        </p:txBody>
      </p:sp>
      <p:sp>
        <p:nvSpPr>
          <p:cNvPr id="616521" name="Rectangle 73"/>
          <p:cNvSpPr>
            <a:spLocks noChangeArrowheads="1"/>
          </p:cNvSpPr>
          <p:nvPr/>
        </p:nvSpPr>
        <p:spPr bwMode="auto">
          <a:xfrm>
            <a:off x="1520825" y="5246390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616522" name="Rectangle 74"/>
          <p:cNvSpPr>
            <a:spLocks noChangeArrowheads="1"/>
          </p:cNvSpPr>
          <p:nvPr/>
        </p:nvSpPr>
        <p:spPr bwMode="auto">
          <a:xfrm>
            <a:off x="8401050" y="5246390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4</a:t>
            </a:r>
            <a:endParaRPr lang="en-US" dirty="0"/>
          </a:p>
        </p:txBody>
      </p:sp>
      <p:sp>
        <p:nvSpPr>
          <p:cNvPr id="616523" name="Rectangle 75"/>
          <p:cNvSpPr>
            <a:spLocks noChangeArrowheads="1"/>
          </p:cNvSpPr>
          <p:nvPr/>
        </p:nvSpPr>
        <p:spPr bwMode="auto">
          <a:xfrm>
            <a:off x="8759825" y="5246390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5</a:t>
            </a:r>
            <a:endParaRPr lang="en-US" dirty="0"/>
          </a:p>
        </p:txBody>
      </p:sp>
      <p:sp>
        <p:nvSpPr>
          <p:cNvPr id="616524" name="Rectangle 76"/>
          <p:cNvSpPr>
            <a:spLocks noChangeArrowheads="1"/>
          </p:cNvSpPr>
          <p:nvPr/>
        </p:nvSpPr>
        <p:spPr bwMode="auto">
          <a:xfrm>
            <a:off x="6875463" y="5246390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dirty="0"/>
          </a:p>
        </p:txBody>
      </p:sp>
      <p:sp>
        <p:nvSpPr>
          <p:cNvPr id="616525" name="Rectangle 77"/>
          <p:cNvSpPr>
            <a:spLocks noChangeArrowheads="1"/>
          </p:cNvSpPr>
          <p:nvPr/>
        </p:nvSpPr>
        <p:spPr bwMode="auto">
          <a:xfrm>
            <a:off x="836613" y="5246390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dirty="0"/>
          </a:p>
        </p:txBody>
      </p:sp>
      <p:sp>
        <p:nvSpPr>
          <p:cNvPr id="616526" name="Rectangle 78"/>
          <p:cNvSpPr>
            <a:spLocks noChangeArrowheads="1"/>
          </p:cNvSpPr>
          <p:nvPr/>
        </p:nvSpPr>
        <p:spPr bwMode="auto">
          <a:xfrm>
            <a:off x="3838575" y="5246390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dirty="0"/>
          </a:p>
        </p:txBody>
      </p:sp>
      <p:sp>
        <p:nvSpPr>
          <p:cNvPr id="616527" name="Line 79"/>
          <p:cNvSpPr>
            <a:spLocks noChangeShapeType="1"/>
          </p:cNvSpPr>
          <p:nvPr/>
        </p:nvSpPr>
        <p:spPr bwMode="auto">
          <a:xfrm>
            <a:off x="971550" y="3276303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28" name="Line 80"/>
          <p:cNvSpPr>
            <a:spLocks noChangeShapeType="1"/>
          </p:cNvSpPr>
          <p:nvPr/>
        </p:nvSpPr>
        <p:spPr bwMode="auto">
          <a:xfrm>
            <a:off x="3975100" y="4268490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29" name="Line 81"/>
          <p:cNvSpPr>
            <a:spLocks noChangeShapeType="1"/>
          </p:cNvSpPr>
          <p:nvPr/>
        </p:nvSpPr>
        <p:spPr bwMode="auto">
          <a:xfrm>
            <a:off x="3975100" y="3276303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30" name="Line 82"/>
          <p:cNvSpPr>
            <a:spLocks noChangeShapeType="1"/>
          </p:cNvSpPr>
          <p:nvPr/>
        </p:nvSpPr>
        <p:spPr bwMode="auto">
          <a:xfrm>
            <a:off x="7005638" y="4268490"/>
            <a:ext cx="111125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31" name="Line 83"/>
          <p:cNvSpPr>
            <a:spLocks noChangeShapeType="1"/>
          </p:cNvSpPr>
          <p:nvPr/>
        </p:nvSpPr>
        <p:spPr bwMode="auto">
          <a:xfrm>
            <a:off x="7005638" y="3276303"/>
            <a:ext cx="111125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32" name="Rectangle 84"/>
          <p:cNvSpPr>
            <a:spLocks noChangeArrowheads="1"/>
          </p:cNvSpPr>
          <p:nvPr/>
        </p:nvSpPr>
        <p:spPr bwMode="auto">
          <a:xfrm>
            <a:off x="6800850" y="3185815"/>
            <a:ext cx="168275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$2</a:t>
            </a:r>
            <a:endParaRPr lang="en-US" dirty="0"/>
          </a:p>
        </p:txBody>
      </p:sp>
      <p:sp>
        <p:nvSpPr>
          <p:cNvPr id="616533" name="Rectangle 85"/>
          <p:cNvSpPr>
            <a:spLocks noChangeArrowheads="1"/>
          </p:cNvSpPr>
          <p:nvPr/>
        </p:nvSpPr>
        <p:spPr bwMode="auto">
          <a:xfrm>
            <a:off x="6875463" y="4184353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616534" name="Rectangle 86"/>
          <p:cNvSpPr>
            <a:spLocks noChangeArrowheads="1"/>
          </p:cNvSpPr>
          <p:nvPr/>
        </p:nvSpPr>
        <p:spPr bwMode="auto">
          <a:xfrm>
            <a:off x="3762375" y="3185815"/>
            <a:ext cx="168275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$2</a:t>
            </a:r>
            <a:endParaRPr lang="en-US" dirty="0"/>
          </a:p>
        </p:txBody>
      </p:sp>
      <p:sp>
        <p:nvSpPr>
          <p:cNvPr id="616535" name="Rectangle 87"/>
          <p:cNvSpPr>
            <a:spLocks noChangeArrowheads="1"/>
          </p:cNvSpPr>
          <p:nvPr/>
        </p:nvSpPr>
        <p:spPr bwMode="auto">
          <a:xfrm>
            <a:off x="3838575" y="4184353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616536" name="Rectangle 88"/>
          <p:cNvSpPr>
            <a:spLocks noChangeArrowheads="1"/>
          </p:cNvSpPr>
          <p:nvPr/>
        </p:nvSpPr>
        <p:spPr bwMode="auto">
          <a:xfrm>
            <a:off x="762000" y="3185815"/>
            <a:ext cx="168275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$2</a:t>
            </a:r>
            <a:endParaRPr lang="en-US" dirty="0"/>
          </a:p>
        </p:txBody>
      </p:sp>
      <p:sp>
        <p:nvSpPr>
          <p:cNvPr id="616537" name="Rectangle 89"/>
          <p:cNvSpPr>
            <a:spLocks noChangeArrowheads="1"/>
          </p:cNvSpPr>
          <p:nvPr/>
        </p:nvSpPr>
        <p:spPr bwMode="auto">
          <a:xfrm>
            <a:off x="836613" y="4184353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616558" name="Freeform 110"/>
          <p:cNvSpPr>
            <a:spLocks/>
          </p:cNvSpPr>
          <p:nvPr/>
        </p:nvSpPr>
        <p:spPr bwMode="auto">
          <a:xfrm>
            <a:off x="971550" y="2587328"/>
            <a:ext cx="1928813" cy="2608262"/>
          </a:xfrm>
          <a:custGeom>
            <a:avLst/>
            <a:gdLst/>
            <a:ahLst/>
            <a:cxnLst>
              <a:cxn ang="0">
                <a:pos x="1215" y="1643"/>
              </a:cxn>
              <a:cxn ang="0">
                <a:pos x="0" y="1643"/>
              </a:cxn>
              <a:cxn ang="0">
                <a:pos x="0" y="0"/>
              </a:cxn>
            </a:cxnLst>
            <a:rect l="0" t="0" r="r" b="b"/>
            <a:pathLst>
              <a:path w="1215" h="1643">
                <a:moveTo>
                  <a:pt x="1215" y="1643"/>
                </a:moveTo>
                <a:lnTo>
                  <a:pt x="0" y="1643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79" name="Freeform 131"/>
          <p:cNvSpPr>
            <a:spLocks/>
          </p:cNvSpPr>
          <p:nvPr/>
        </p:nvSpPr>
        <p:spPr bwMode="auto">
          <a:xfrm>
            <a:off x="7005638" y="2587328"/>
            <a:ext cx="2049462" cy="2608262"/>
          </a:xfrm>
          <a:custGeom>
            <a:avLst/>
            <a:gdLst/>
            <a:ahLst/>
            <a:cxnLst>
              <a:cxn ang="0">
                <a:pos x="1291" y="1643"/>
              </a:cxn>
              <a:cxn ang="0">
                <a:pos x="0" y="1643"/>
              </a:cxn>
              <a:cxn ang="0">
                <a:pos x="0" y="0"/>
              </a:cxn>
            </a:cxnLst>
            <a:rect l="0" t="0" r="r" b="b"/>
            <a:pathLst>
              <a:path w="1291" h="1643">
                <a:moveTo>
                  <a:pt x="1291" y="1643"/>
                </a:moveTo>
                <a:lnTo>
                  <a:pt x="0" y="1643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00" name="Freeform 152"/>
          <p:cNvSpPr>
            <a:spLocks/>
          </p:cNvSpPr>
          <p:nvPr/>
        </p:nvSpPr>
        <p:spPr bwMode="auto">
          <a:xfrm>
            <a:off x="3975100" y="2587328"/>
            <a:ext cx="1924050" cy="2608262"/>
          </a:xfrm>
          <a:custGeom>
            <a:avLst/>
            <a:gdLst/>
            <a:ahLst/>
            <a:cxnLst>
              <a:cxn ang="0">
                <a:pos x="1212" y="1643"/>
              </a:cxn>
              <a:cxn ang="0">
                <a:pos x="0" y="1643"/>
              </a:cxn>
              <a:cxn ang="0">
                <a:pos x="0" y="0"/>
              </a:cxn>
            </a:cxnLst>
            <a:rect l="0" t="0" r="r" b="b"/>
            <a:pathLst>
              <a:path w="1212" h="1643">
                <a:moveTo>
                  <a:pt x="1212" y="1643"/>
                </a:moveTo>
                <a:lnTo>
                  <a:pt x="0" y="1643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01" name="Line 153"/>
          <p:cNvSpPr>
            <a:spLocks noChangeShapeType="1"/>
          </p:cNvSpPr>
          <p:nvPr/>
        </p:nvSpPr>
        <p:spPr bwMode="auto">
          <a:xfrm>
            <a:off x="2597150" y="4438353"/>
            <a:ext cx="0" cy="0"/>
          </a:xfrm>
          <a:prstGeom prst="line">
            <a:avLst/>
          </a:prstGeom>
          <a:noFill/>
          <a:ln w="36513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02" name="Line 154"/>
          <p:cNvSpPr>
            <a:spLocks noChangeShapeType="1"/>
          </p:cNvSpPr>
          <p:nvPr/>
        </p:nvSpPr>
        <p:spPr bwMode="auto">
          <a:xfrm>
            <a:off x="1581150" y="2909590"/>
            <a:ext cx="0" cy="0"/>
          </a:xfrm>
          <a:prstGeom prst="line">
            <a:avLst/>
          </a:prstGeom>
          <a:noFill/>
          <a:ln w="36513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47" name="Line 199"/>
          <p:cNvSpPr>
            <a:spLocks noChangeShapeType="1"/>
          </p:cNvSpPr>
          <p:nvPr/>
        </p:nvSpPr>
        <p:spPr bwMode="auto">
          <a:xfrm flipH="1">
            <a:off x="2041525" y="3166765"/>
            <a:ext cx="752475" cy="1239838"/>
          </a:xfrm>
          <a:prstGeom prst="line">
            <a:avLst/>
          </a:prstGeom>
          <a:noFill/>
          <a:ln w="3651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48" name="Oval 200"/>
          <p:cNvSpPr>
            <a:spLocks noChangeArrowheads="1"/>
          </p:cNvSpPr>
          <p:nvPr/>
        </p:nvSpPr>
        <p:spPr bwMode="auto">
          <a:xfrm>
            <a:off x="2082800" y="4217690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49" name="Oval 201"/>
          <p:cNvSpPr>
            <a:spLocks noChangeArrowheads="1"/>
          </p:cNvSpPr>
          <p:nvPr/>
        </p:nvSpPr>
        <p:spPr bwMode="auto">
          <a:xfrm>
            <a:off x="2689225" y="3225503"/>
            <a:ext cx="90488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0" name="Line 202"/>
          <p:cNvSpPr>
            <a:spLocks noChangeShapeType="1"/>
          </p:cNvSpPr>
          <p:nvPr/>
        </p:nvSpPr>
        <p:spPr bwMode="auto">
          <a:xfrm flipH="1">
            <a:off x="4530725" y="3142953"/>
            <a:ext cx="817563" cy="1268412"/>
          </a:xfrm>
          <a:prstGeom prst="line">
            <a:avLst/>
          </a:prstGeom>
          <a:noFill/>
          <a:ln w="3651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1" name="Line 203"/>
          <p:cNvSpPr>
            <a:spLocks noChangeShapeType="1"/>
          </p:cNvSpPr>
          <p:nvPr/>
        </p:nvSpPr>
        <p:spPr bwMode="auto">
          <a:xfrm flipV="1">
            <a:off x="7951788" y="3106440"/>
            <a:ext cx="979487" cy="1350963"/>
          </a:xfrm>
          <a:prstGeom prst="line">
            <a:avLst/>
          </a:prstGeom>
          <a:noFill/>
          <a:ln w="3651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2" name="Oval 204"/>
          <p:cNvSpPr>
            <a:spLocks noChangeArrowheads="1"/>
          </p:cNvSpPr>
          <p:nvPr/>
        </p:nvSpPr>
        <p:spPr bwMode="auto">
          <a:xfrm>
            <a:off x="4581525" y="4217690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3" name="Oval 205"/>
          <p:cNvSpPr>
            <a:spLocks noChangeArrowheads="1"/>
          </p:cNvSpPr>
          <p:nvPr/>
        </p:nvSpPr>
        <p:spPr bwMode="auto">
          <a:xfrm>
            <a:off x="5224463" y="3230265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4" name="Oval 206"/>
          <p:cNvSpPr>
            <a:spLocks noChangeArrowheads="1"/>
          </p:cNvSpPr>
          <p:nvPr/>
        </p:nvSpPr>
        <p:spPr bwMode="auto">
          <a:xfrm>
            <a:off x="8747125" y="3235028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5" name="Oval 207"/>
          <p:cNvSpPr>
            <a:spLocks noChangeArrowheads="1"/>
          </p:cNvSpPr>
          <p:nvPr/>
        </p:nvSpPr>
        <p:spPr bwMode="auto">
          <a:xfrm>
            <a:off x="8034338" y="4222453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6" name="Line 208"/>
          <p:cNvSpPr>
            <a:spLocks noChangeShapeType="1"/>
          </p:cNvSpPr>
          <p:nvPr/>
        </p:nvSpPr>
        <p:spPr bwMode="auto">
          <a:xfrm flipV="1">
            <a:off x="7364413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7" name="Line 209"/>
          <p:cNvSpPr>
            <a:spLocks noChangeShapeType="1"/>
          </p:cNvSpPr>
          <p:nvPr/>
        </p:nvSpPr>
        <p:spPr bwMode="auto">
          <a:xfrm flipV="1">
            <a:off x="7723188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8" name="Line 210"/>
          <p:cNvSpPr>
            <a:spLocks noChangeShapeType="1"/>
          </p:cNvSpPr>
          <p:nvPr/>
        </p:nvSpPr>
        <p:spPr bwMode="auto">
          <a:xfrm flipV="1">
            <a:off x="8080375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9" name="Line 211"/>
          <p:cNvSpPr>
            <a:spLocks noChangeShapeType="1"/>
          </p:cNvSpPr>
          <p:nvPr/>
        </p:nvSpPr>
        <p:spPr bwMode="auto">
          <a:xfrm flipV="1">
            <a:off x="8439150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60" name="Line 212"/>
          <p:cNvSpPr>
            <a:spLocks noChangeShapeType="1"/>
          </p:cNvSpPr>
          <p:nvPr/>
        </p:nvSpPr>
        <p:spPr bwMode="auto">
          <a:xfrm flipV="1">
            <a:off x="8797925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61" name="Rectangle 213"/>
          <p:cNvSpPr>
            <a:spLocks noChangeArrowheads="1"/>
          </p:cNvSpPr>
          <p:nvPr/>
        </p:nvSpPr>
        <p:spPr bwMode="auto">
          <a:xfrm>
            <a:off x="8380413" y="3025478"/>
            <a:ext cx="11060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3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i="1" dirty="0"/>
          </a:p>
        </p:txBody>
      </p:sp>
      <p:sp>
        <p:nvSpPr>
          <p:cNvPr id="616662" name="Rectangle 214"/>
          <p:cNvSpPr>
            <a:spLocks noChangeArrowheads="1"/>
          </p:cNvSpPr>
          <p:nvPr/>
        </p:nvSpPr>
        <p:spPr bwMode="auto">
          <a:xfrm>
            <a:off x="8456613" y="3112790"/>
            <a:ext cx="3526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900" dirty="0">
                <a:solidFill>
                  <a:srgbClr val="000000"/>
                </a:solidFill>
                <a:latin typeface="Myriad Roman" charset="0"/>
              </a:rPr>
              <a:t>Market</a:t>
            </a:r>
            <a:endParaRPr lang="en-US" dirty="0"/>
          </a:p>
        </p:txBody>
      </p:sp>
      <p:sp>
        <p:nvSpPr>
          <p:cNvPr id="616663" name="TextBox 29"/>
          <p:cNvSpPr txBox="1">
            <a:spLocks noChangeArrowheads="1"/>
          </p:cNvSpPr>
          <p:nvPr/>
        </p:nvSpPr>
        <p:spPr bwMode="auto">
          <a:xfrm>
            <a:off x="975792" y="1755056"/>
            <a:ext cx="205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Firm A’s </a:t>
            </a:r>
            <a:r>
              <a:rPr lang="en-US" sz="1400" b="1" dirty="0">
                <a:ea typeface="MS PGothic" pitchFamily="34" charset="-128"/>
              </a:rPr>
              <a:t>Individual Supply Curve</a:t>
            </a:r>
          </a:p>
        </p:txBody>
      </p:sp>
      <p:sp>
        <p:nvSpPr>
          <p:cNvPr id="616664" name="TextBox 29"/>
          <p:cNvSpPr txBox="1">
            <a:spLocks noChangeArrowheads="1"/>
          </p:cNvSpPr>
          <p:nvPr/>
        </p:nvSpPr>
        <p:spPr bwMode="auto">
          <a:xfrm>
            <a:off x="3995936" y="1700808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Firm B’s Individual </a:t>
            </a:r>
            <a:r>
              <a:rPr lang="en-US" sz="1400" b="1" dirty="0">
                <a:ea typeface="MS PGothic" pitchFamily="34" charset="-128"/>
              </a:rPr>
              <a:t>Supply Curve</a:t>
            </a:r>
          </a:p>
        </p:txBody>
      </p:sp>
      <p:sp>
        <p:nvSpPr>
          <p:cNvPr id="616665" name="TextBox 29"/>
          <p:cNvSpPr txBox="1">
            <a:spLocks noChangeArrowheads="1"/>
          </p:cNvSpPr>
          <p:nvPr/>
        </p:nvSpPr>
        <p:spPr bwMode="auto">
          <a:xfrm>
            <a:off x="6876256" y="1772816"/>
            <a:ext cx="2057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Market </a:t>
            </a:r>
            <a:r>
              <a:rPr lang="en-US" sz="1400" b="1" dirty="0">
                <a:ea typeface="MS PGothic" pitchFamily="34" charset="-128"/>
              </a:rPr>
              <a:t>Supply Curve</a:t>
            </a:r>
          </a:p>
        </p:txBody>
      </p:sp>
      <p:sp>
        <p:nvSpPr>
          <p:cNvPr id="616696" name="TextBox 29"/>
          <p:cNvSpPr txBox="1">
            <a:spLocks noChangeArrowheads="1"/>
          </p:cNvSpPr>
          <p:nvPr/>
        </p:nvSpPr>
        <p:spPr bwMode="auto">
          <a:xfrm>
            <a:off x="899592" y="2492896"/>
            <a:ext cx="8763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 dirty="0">
                <a:ea typeface="MS PGothic" pitchFamily="34" charset="-128"/>
              </a:rPr>
              <a:t>Price </a:t>
            </a:r>
          </a:p>
        </p:txBody>
      </p:sp>
      <p:sp>
        <p:nvSpPr>
          <p:cNvPr id="616697" name="TextBox 29"/>
          <p:cNvSpPr txBox="1">
            <a:spLocks noChangeArrowheads="1"/>
          </p:cNvSpPr>
          <p:nvPr/>
        </p:nvSpPr>
        <p:spPr bwMode="auto">
          <a:xfrm>
            <a:off x="3136032" y="2475136"/>
            <a:ext cx="8763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 dirty="0">
                <a:ea typeface="MS PGothic" pitchFamily="34" charset="-128"/>
              </a:rPr>
              <a:t>Price </a:t>
            </a:r>
          </a:p>
        </p:txBody>
      </p:sp>
      <p:sp>
        <p:nvSpPr>
          <p:cNvPr id="616698" name="TextBox 29"/>
          <p:cNvSpPr txBox="1">
            <a:spLocks noChangeArrowheads="1"/>
          </p:cNvSpPr>
          <p:nvPr/>
        </p:nvSpPr>
        <p:spPr bwMode="auto">
          <a:xfrm>
            <a:off x="6088360" y="2619152"/>
            <a:ext cx="8763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 dirty="0" smtClean="0">
                <a:ea typeface="MS PGothic" pitchFamily="34" charset="-128"/>
              </a:rPr>
              <a:t>Price</a:t>
            </a:r>
            <a:endParaRPr lang="en-US" sz="1100" b="1" dirty="0">
              <a:ea typeface="MS PGothic" pitchFamily="34" charset="-128"/>
            </a:endParaRPr>
          </a:p>
        </p:txBody>
      </p:sp>
      <p:sp>
        <p:nvSpPr>
          <p:cNvPr id="616699" name="TextBox 30"/>
          <p:cNvSpPr txBox="1">
            <a:spLocks noChangeArrowheads="1"/>
          </p:cNvSpPr>
          <p:nvPr/>
        </p:nvSpPr>
        <p:spPr bwMode="auto">
          <a:xfrm>
            <a:off x="1524000" y="5487690"/>
            <a:ext cx="1676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b="1" dirty="0">
                <a:ea typeface="MS PGothic" pitchFamily="34" charset="-128"/>
              </a:rPr>
              <a:t>Quantity </a:t>
            </a:r>
          </a:p>
        </p:txBody>
      </p:sp>
      <p:sp>
        <p:nvSpPr>
          <p:cNvPr id="616700" name="TextBox 30"/>
          <p:cNvSpPr txBox="1">
            <a:spLocks noChangeArrowheads="1"/>
          </p:cNvSpPr>
          <p:nvPr/>
        </p:nvSpPr>
        <p:spPr bwMode="auto">
          <a:xfrm>
            <a:off x="4495800" y="5468640"/>
            <a:ext cx="1676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b="1" dirty="0">
                <a:ea typeface="MS PGothic" pitchFamily="34" charset="-128"/>
              </a:rPr>
              <a:t>Quantity </a:t>
            </a:r>
          </a:p>
        </p:txBody>
      </p:sp>
      <p:sp>
        <p:nvSpPr>
          <p:cNvPr id="616701" name="TextBox 30"/>
          <p:cNvSpPr txBox="1">
            <a:spLocks noChangeArrowheads="1"/>
          </p:cNvSpPr>
          <p:nvPr/>
        </p:nvSpPr>
        <p:spPr bwMode="auto">
          <a:xfrm>
            <a:off x="7467600" y="5487690"/>
            <a:ext cx="1676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b="1" dirty="0" smtClean="0">
                <a:ea typeface="MS PGothic" pitchFamily="34" charset="-128"/>
              </a:rPr>
              <a:t>Quantity</a:t>
            </a:r>
            <a:endParaRPr lang="en-US" sz="1100" b="1" dirty="0">
              <a:ea typeface="MS PGothic" pitchFamily="34" charset="-128"/>
            </a:endParaRPr>
          </a:p>
        </p:txBody>
      </p:sp>
      <p:cxnSp>
        <p:nvCxnSpPr>
          <p:cNvPr id="616704" name="Straight Connector 86"/>
          <p:cNvCxnSpPr>
            <a:cxnSpLocks noChangeShapeType="1"/>
          </p:cNvCxnSpPr>
          <p:nvPr/>
        </p:nvCxnSpPr>
        <p:spPr bwMode="auto">
          <a:xfrm>
            <a:off x="2725738" y="3258840"/>
            <a:ext cx="0" cy="17526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Quantity Supplied vs.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Quantity Supplied</a:t>
            </a:r>
          </a:p>
          <a:p>
            <a:pPr lvl="1"/>
            <a:r>
              <a:rPr lang="en-US" dirty="0" smtClean="0"/>
              <a:t>The actual amount of a good suppliers are willing to sell at some specific price.</a:t>
            </a:r>
          </a:p>
          <a:p>
            <a:pPr lvl="2"/>
            <a:r>
              <a:rPr lang="en-US" dirty="0" smtClean="0"/>
              <a:t>A point on the supply curve.</a:t>
            </a:r>
          </a:p>
          <a:p>
            <a:pPr lvl="1"/>
            <a:r>
              <a:rPr lang="en-US" dirty="0" smtClean="0"/>
              <a:t>Change in Quantity Supplied is a movement along a supply curve in response to a change in price. (Holding all else constant)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Shows the amount of a good suppliers are willing to sell at every price.</a:t>
            </a:r>
          </a:p>
          <a:p>
            <a:pPr lvl="2"/>
            <a:r>
              <a:rPr lang="en-US" dirty="0" smtClean="0"/>
              <a:t>The entire supply curve.</a:t>
            </a:r>
          </a:p>
          <a:p>
            <a:pPr lvl="1"/>
            <a:r>
              <a:rPr lang="en-US" dirty="0" smtClean="0"/>
              <a:t>Change in Supply is a shift in entire supply curve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ChangeAspect="1" noChangeArrowheads="1"/>
          </p:cNvSpPr>
          <p:nvPr/>
        </p:nvSpPr>
        <p:spPr bwMode="auto">
          <a:xfrm>
            <a:off x="5715000" y="980728"/>
            <a:ext cx="3335338" cy="31531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/>
          <a:lstStyle/>
          <a:p>
            <a:pPr marL="115888" lvl="1" 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dirty="0"/>
              <a:t>Any “</a:t>
            </a:r>
            <a:r>
              <a:rPr lang="en-US" sz="2400" b="1" dirty="0"/>
              <a:t>increase in supply</a:t>
            </a:r>
            <a:r>
              <a:rPr lang="en-US" sz="2400" dirty="0"/>
              <a:t>” means a </a:t>
            </a:r>
            <a:r>
              <a:rPr lang="en-US" sz="2400" i="1" dirty="0"/>
              <a:t>right</a:t>
            </a:r>
            <a:r>
              <a:rPr lang="en-US" sz="2400" dirty="0"/>
              <a:t>ward shift of the supply curve: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at </a:t>
            </a:r>
            <a:r>
              <a:rPr lang="en-US" sz="2400" dirty="0"/>
              <a:t>any given price, there is an increase in the quantity supplied.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S1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S2)</a:t>
            </a:r>
          </a:p>
        </p:txBody>
      </p:sp>
      <p:sp>
        <p:nvSpPr>
          <p:cNvPr id="559107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8064896" cy="555625"/>
          </a:xfrm>
        </p:spPr>
        <p:txBody>
          <a:bodyPr>
            <a:normAutofit fontScale="90000"/>
          </a:bodyPr>
          <a:lstStyle/>
          <a:p>
            <a:r>
              <a:rPr lang="en-US" dirty="0"/>
              <a:t>Shifts of the Supply Curve</a:t>
            </a:r>
          </a:p>
        </p:txBody>
      </p:sp>
      <p:sp>
        <p:nvSpPr>
          <p:cNvPr id="559125" name="AutoShape 21"/>
          <p:cNvSpPr>
            <a:spLocks noChangeAspect="1" noChangeArrowheads="1" noTextEdit="1"/>
          </p:cNvSpPr>
          <p:nvPr/>
        </p:nvSpPr>
        <p:spPr bwMode="auto">
          <a:xfrm>
            <a:off x="304800" y="1447800"/>
            <a:ext cx="5410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38" name="Freeform 34"/>
          <p:cNvSpPr>
            <a:spLocks/>
          </p:cNvSpPr>
          <p:nvPr/>
        </p:nvSpPr>
        <p:spPr bwMode="auto">
          <a:xfrm>
            <a:off x="1063848" y="1772816"/>
            <a:ext cx="4804296" cy="4013622"/>
          </a:xfrm>
          <a:custGeom>
            <a:avLst/>
            <a:gdLst/>
            <a:ahLst/>
            <a:cxnLst>
              <a:cxn ang="0">
                <a:pos x="3068" y="2722"/>
              </a:cxn>
              <a:cxn ang="0">
                <a:pos x="0" y="2722"/>
              </a:cxn>
              <a:cxn ang="0">
                <a:pos x="0" y="0"/>
              </a:cxn>
            </a:cxnLst>
            <a:rect l="0" t="0" r="r" b="b"/>
            <a:pathLst>
              <a:path w="3068" h="2722">
                <a:moveTo>
                  <a:pt x="3068" y="2722"/>
                </a:moveTo>
                <a:lnTo>
                  <a:pt x="0" y="2722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39" name="Line 35"/>
          <p:cNvSpPr>
            <a:spLocks noChangeShapeType="1"/>
          </p:cNvSpPr>
          <p:nvPr/>
        </p:nvSpPr>
        <p:spPr bwMode="auto">
          <a:xfrm flipH="1">
            <a:off x="4013200" y="2219325"/>
            <a:ext cx="1363663" cy="2819400"/>
          </a:xfrm>
          <a:prstGeom prst="line">
            <a:avLst/>
          </a:prstGeom>
          <a:noFill/>
          <a:ln w="47625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40" name="Line 36"/>
          <p:cNvSpPr>
            <a:spLocks noChangeShapeType="1"/>
          </p:cNvSpPr>
          <p:nvPr/>
        </p:nvSpPr>
        <p:spPr bwMode="auto">
          <a:xfrm flipH="1">
            <a:off x="2565400" y="2219325"/>
            <a:ext cx="1363663" cy="2819400"/>
          </a:xfrm>
          <a:prstGeom prst="line">
            <a:avLst/>
          </a:prstGeom>
          <a:noFill/>
          <a:ln w="47625">
            <a:solidFill>
              <a:srgbClr val="FAC0BF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41" name="Line 37"/>
          <p:cNvSpPr>
            <a:spLocks noChangeShapeType="1"/>
          </p:cNvSpPr>
          <p:nvPr/>
        </p:nvSpPr>
        <p:spPr bwMode="auto">
          <a:xfrm flipH="1">
            <a:off x="1117600" y="2219325"/>
            <a:ext cx="1365250" cy="2819400"/>
          </a:xfrm>
          <a:prstGeom prst="line">
            <a:avLst/>
          </a:prstGeom>
          <a:noFill/>
          <a:ln w="47625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42" name="Rectangle 38"/>
          <p:cNvSpPr>
            <a:spLocks noChangeArrowheads="1"/>
          </p:cNvSpPr>
          <p:nvPr/>
        </p:nvSpPr>
        <p:spPr bwMode="auto">
          <a:xfrm>
            <a:off x="2439988" y="19065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559143" name="Rectangle 39"/>
          <p:cNvSpPr>
            <a:spLocks noChangeArrowheads="1"/>
          </p:cNvSpPr>
          <p:nvPr/>
        </p:nvSpPr>
        <p:spPr bwMode="auto">
          <a:xfrm>
            <a:off x="2549525" y="201612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3</a:t>
            </a:r>
            <a:endParaRPr lang="en-US" sz="1400" i="1" dirty="0"/>
          </a:p>
        </p:txBody>
      </p:sp>
      <p:sp>
        <p:nvSpPr>
          <p:cNvPr id="559144" name="Rectangle 40"/>
          <p:cNvSpPr>
            <a:spLocks noChangeArrowheads="1"/>
          </p:cNvSpPr>
          <p:nvPr/>
        </p:nvSpPr>
        <p:spPr bwMode="auto">
          <a:xfrm>
            <a:off x="3879850" y="19065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559145" name="Rectangle 41"/>
          <p:cNvSpPr>
            <a:spLocks noChangeArrowheads="1"/>
          </p:cNvSpPr>
          <p:nvPr/>
        </p:nvSpPr>
        <p:spPr bwMode="auto">
          <a:xfrm>
            <a:off x="3990975" y="201612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i="1" dirty="0"/>
          </a:p>
        </p:txBody>
      </p:sp>
      <p:sp>
        <p:nvSpPr>
          <p:cNvPr id="559146" name="Rectangle 42"/>
          <p:cNvSpPr>
            <a:spLocks noChangeArrowheads="1"/>
          </p:cNvSpPr>
          <p:nvPr/>
        </p:nvSpPr>
        <p:spPr bwMode="auto">
          <a:xfrm>
            <a:off x="5321300" y="19065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559147" name="Rectangle 43"/>
          <p:cNvSpPr>
            <a:spLocks noChangeArrowheads="1"/>
          </p:cNvSpPr>
          <p:nvPr/>
        </p:nvSpPr>
        <p:spPr bwMode="auto">
          <a:xfrm>
            <a:off x="5430838" y="201612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i="1" dirty="0"/>
          </a:p>
        </p:txBody>
      </p:sp>
      <p:sp>
        <p:nvSpPr>
          <p:cNvPr id="559148" name="Line 44"/>
          <p:cNvSpPr>
            <a:spLocks noChangeShapeType="1"/>
          </p:cNvSpPr>
          <p:nvPr/>
        </p:nvSpPr>
        <p:spPr bwMode="auto">
          <a:xfrm>
            <a:off x="3757613" y="3157538"/>
            <a:ext cx="931862" cy="0"/>
          </a:xfrm>
          <a:prstGeom prst="line">
            <a:avLst/>
          </a:prstGeom>
          <a:noFill/>
          <a:ln w="476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49" name="Freeform 45"/>
          <p:cNvSpPr>
            <a:spLocks/>
          </p:cNvSpPr>
          <p:nvPr/>
        </p:nvSpPr>
        <p:spPr bwMode="auto">
          <a:xfrm>
            <a:off x="4641850" y="3103563"/>
            <a:ext cx="171450" cy="106362"/>
          </a:xfrm>
          <a:custGeom>
            <a:avLst/>
            <a:gdLst/>
            <a:ahLst/>
            <a:cxnLst>
              <a:cxn ang="0">
                <a:pos x="5" y="9"/>
              </a:cxn>
              <a:cxn ang="0">
                <a:pos x="0" y="1"/>
              </a:cxn>
              <a:cxn ang="0">
                <a:pos x="0" y="0"/>
              </a:cxn>
              <a:cxn ang="0">
                <a:pos x="14" y="6"/>
              </a:cxn>
              <a:cxn ang="0">
                <a:pos x="29" y="9"/>
              </a:cxn>
              <a:cxn ang="0">
                <a:pos x="14" y="12"/>
              </a:cxn>
              <a:cxn ang="0">
                <a:pos x="0" y="18"/>
              </a:cxn>
              <a:cxn ang="0">
                <a:pos x="0" y="18"/>
              </a:cxn>
              <a:cxn ang="0">
                <a:pos x="5" y="9"/>
              </a:cxn>
            </a:cxnLst>
            <a:rect l="0" t="0" r="r" b="b"/>
            <a:pathLst>
              <a:path w="29" h="18">
                <a:moveTo>
                  <a:pt x="5" y="9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4" y="6"/>
                  <a:pt x="14" y="6"/>
                  <a:pt x="14" y="6"/>
                </a:cubicBezTo>
                <a:cubicBezTo>
                  <a:pt x="19" y="7"/>
                  <a:pt x="24" y="8"/>
                  <a:pt x="29" y="9"/>
                </a:cubicBezTo>
                <a:cubicBezTo>
                  <a:pt x="24" y="10"/>
                  <a:pt x="19" y="11"/>
                  <a:pt x="14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50" name="Line 46"/>
          <p:cNvSpPr>
            <a:spLocks noChangeShapeType="1"/>
          </p:cNvSpPr>
          <p:nvPr/>
        </p:nvSpPr>
        <p:spPr bwMode="auto">
          <a:xfrm flipH="1">
            <a:off x="1728788" y="4130675"/>
            <a:ext cx="979487" cy="0"/>
          </a:xfrm>
          <a:prstGeom prst="line">
            <a:avLst/>
          </a:prstGeom>
          <a:noFill/>
          <a:ln w="476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51" name="Freeform 47"/>
          <p:cNvSpPr>
            <a:spLocks/>
          </p:cNvSpPr>
          <p:nvPr/>
        </p:nvSpPr>
        <p:spPr bwMode="auto">
          <a:xfrm>
            <a:off x="1622425" y="4083050"/>
            <a:ext cx="147638" cy="101600"/>
          </a:xfrm>
          <a:custGeom>
            <a:avLst/>
            <a:gdLst/>
            <a:ahLst/>
            <a:cxnLst>
              <a:cxn ang="0">
                <a:pos x="20" y="8"/>
              </a:cxn>
              <a:cxn ang="0">
                <a:pos x="25" y="17"/>
              </a:cxn>
              <a:cxn ang="0">
                <a:pos x="25" y="17"/>
              </a:cxn>
              <a:cxn ang="0">
                <a:pos x="13" y="12"/>
              </a:cxn>
              <a:cxn ang="0">
                <a:pos x="0" y="8"/>
              </a:cxn>
              <a:cxn ang="0">
                <a:pos x="13" y="5"/>
              </a:cxn>
              <a:cxn ang="0">
                <a:pos x="25" y="0"/>
              </a:cxn>
              <a:cxn ang="0">
                <a:pos x="25" y="0"/>
              </a:cxn>
              <a:cxn ang="0">
                <a:pos x="20" y="8"/>
              </a:cxn>
            </a:cxnLst>
            <a:rect l="0" t="0" r="r" b="b"/>
            <a:pathLst>
              <a:path w="25" h="17">
                <a:moveTo>
                  <a:pt x="20" y="8"/>
                </a:move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13" y="12"/>
                  <a:pt x="13" y="12"/>
                  <a:pt x="13" y="12"/>
                </a:cubicBezTo>
                <a:cubicBezTo>
                  <a:pt x="9" y="11"/>
                  <a:pt x="4" y="10"/>
                  <a:pt x="0" y="8"/>
                </a:cubicBezTo>
                <a:cubicBezTo>
                  <a:pt x="4" y="7"/>
                  <a:pt x="9" y="6"/>
                  <a:pt x="13" y="5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lnTo>
                  <a:pt x="2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52" name="Freeform 48"/>
          <p:cNvSpPr>
            <a:spLocks/>
          </p:cNvSpPr>
          <p:nvPr/>
        </p:nvSpPr>
        <p:spPr bwMode="auto">
          <a:xfrm>
            <a:off x="1651000" y="4243388"/>
            <a:ext cx="1016000" cy="557212"/>
          </a:xfrm>
          <a:custGeom>
            <a:avLst/>
            <a:gdLst/>
            <a:ahLst/>
            <a:cxnLst>
              <a:cxn ang="0">
                <a:pos x="152" y="86"/>
              </a:cxn>
              <a:cxn ang="0">
                <a:pos x="143" y="94"/>
              </a:cxn>
              <a:cxn ang="0">
                <a:pos x="10" y="94"/>
              </a:cxn>
              <a:cxn ang="0">
                <a:pos x="0" y="86"/>
              </a:cxn>
              <a:cxn ang="0">
                <a:pos x="0" y="9"/>
              </a:cxn>
              <a:cxn ang="0">
                <a:pos x="10" y="0"/>
              </a:cxn>
              <a:cxn ang="0">
                <a:pos x="143" y="0"/>
              </a:cxn>
              <a:cxn ang="0">
                <a:pos x="152" y="9"/>
              </a:cxn>
              <a:cxn ang="0">
                <a:pos x="152" y="86"/>
              </a:cxn>
            </a:cxnLst>
            <a:rect l="0" t="0" r="r" b="b"/>
            <a:pathLst>
              <a:path w="152" h="94">
                <a:moveTo>
                  <a:pt x="152" y="86"/>
                </a:moveTo>
                <a:cubicBezTo>
                  <a:pt x="152" y="90"/>
                  <a:pt x="148" y="94"/>
                  <a:pt x="143" y="94"/>
                </a:cubicBezTo>
                <a:cubicBezTo>
                  <a:pt x="10" y="94"/>
                  <a:pt x="10" y="94"/>
                  <a:pt x="10" y="94"/>
                </a:cubicBezTo>
                <a:cubicBezTo>
                  <a:pt x="5" y="94"/>
                  <a:pt x="0" y="90"/>
                  <a:pt x="0" y="86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8" y="0"/>
                  <a:pt x="152" y="4"/>
                  <a:pt x="152" y="9"/>
                </a:cubicBezTo>
                <a:lnTo>
                  <a:pt x="152" y="86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58" name="Freeform 54"/>
          <p:cNvSpPr>
            <a:spLocks/>
          </p:cNvSpPr>
          <p:nvPr/>
        </p:nvSpPr>
        <p:spPr bwMode="auto">
          <a:xfrm>
            <a:off x="3935413" y="2486025"/>
            <a:ext cx="1017587" cy="565150"/>
          </a:xfrm>
          <a:custGeom>
            <a:avLst/>
            <a:gdLst/>
            <a:ahLst/>
            <a:cxnLst>
              <a:cxn ang="0">
                <a:pos x="153" y="86"/>
              </a:cxn>
              <a:cxn ang="0">
                <a:pos x="144" y="95"/>
              </a:cxn>
              <a:cxn ang="0">
                <a:pos x="9" y="95"/>
              </a:cxn>
              <a:cxn ang="0">
                <a:pos x="0" y="86"/>
              </a:cxn>
              <a:cxn ang="0">
                <a:pos x="0" y="9"/>
              </a:cxn>
              <a:cxn ang="0">
                <a:pos x="9" y="0"/>
              </a:cxn>
              <a:cxn ang="0">
                <a:pos x="144" y="0"/>
              </a:cxn>
              <a:cxn ang="0">
                <a:pos x="153" y="9"/>
              </a:cxn>
              <a:cxn ang="0">
                <a:pos x="153" y="86"/>
              </a:cxn>
            </a:cxnLst>
            <a:rect l="0" t="0" r="r" b="b"/>
            <a:pathLst>
              <a:path w="153" h="95">
                <a:moveTo>
                  <a:pt x="153" y="86"/>
                </a:moveTo>
                <a:cubicBezTo>
                  <a:pt x="153" y="91"/>
                  <a:pt x="149" y="95"/>
                  <a:pt x="144" y="95"/>
                </a:cubicBezTo>
                <a:cubicBezTo>
                  <a:pt x="9" y="95"/>
                  <a:pt x="9" y="95"/>
                  <a:pt x="9" y="95"/>
                </a:cubicBezTo>
                <a:cubicBezTo>
                  <a:pt x="4" y="95"/>
                  <a:pt x="0" y="91"/>
                  <a:pt x="0" y="86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9" y="0"/>
                  <a:pt x="153" y="4"/>
                  <a:pt x="153" y="9"/>
                </a:cubicBezTo>
                <a:lnTo>
                  <a:pt x="153" y="86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TextBox 29"/>
          <p:cNvSpPr txBox="1">
            <a:spLocks noChangeArrowheads="1"/>
          </p:cNvSpPr>
          <p:nvPr/>
        </p:nvSpPr>
        <p:spPr bwMode="auto">
          <a:xfrm>
            <a:off x="755576" y="1371600"/>
            <a:ext cx="69222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ea typeface="MS PGothic" pitchFamily="34" charset="-128"/>
              </a:rPr>
              <a:t>Price</a:t>
            </a:r>
            <a:endParaRPr lang="en-US" sz="1500" b="1" dirty="0">
              <a:ea typeface="MS PGothic" pitchFamily="34" charset="-128"/>
            </a:endParaRPr>
          </a:p>
        </p:txBody>
      </p:sp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4869160" y="5867400"/>
            <a:ext cx="1143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ea typeface="MS PGothic" pitchFamily="34" charset="-128"/>
              </a:rPr>
              <a:t>Quantity</a:t>
            </a:r>
          </a:p>
        </p:txBody>
      </p:sp>
      <p:sp>
        <p:nvSpPr>
          <p:cNvPr id="559166" name="TextBox 56"/>
          <p:cNvSpPr txBox="1">
            <a:spLocks noChangeArrowheads="1"/>
          </p:cNvSpPr>
          <p:nvPr/>
        </p:nvSpPr>
        <p:spPr bwMode="auto">
          <a:xfrm>
            <a:off x="1619672" y="4264068"/>
            <a:ext cx="1057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400" i="1" dirty="0">
                <a:ea typeface="MS PGothic" pitchFamily="34" charset="-128"/>
              </a:rPr>
              <a:t>Decrease in supply</a:t>
            </a:r>
          </a:p>
        </p:txBody>
      </p:sp>
      <p:sp>
        <p:nvSpPr>
          <p:cNvPr id="559167" name="TextBox 56"/>
          <p:cNvSpPr txBox="1">
            <a:spLocks noChangeArrowheads="1"/>
          </p:cNvSpPr>
          <p:nvPr/>
        </p:nvSpPr>
        <p:spPr bwMode="auto">
          <a:xfrm>
            <a:off x="3962400" y="2488246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400" i="1" dirty="0">
                <a:ea typeface="MS PGothic" pitchFamily="34" charset="-128"/>
              </a:rPr>
              <a:t>Increase in supply</a:t>
            </a:r>
          </a:p>
        </p:txBody>
      </p:sp>
      <p:sp>
        <p:nvSpPr>
          <p:cNvPr id="559168" name="Rectangle 64"/>
          <p:cNvSpPr>
            <a:spLocks noChangeAspect="1" noChangeArrowheads="1"/>
          </p:cNvSpPr>
          <p:nvPr/>
        </p:nvSpPr>
        <p:spPr bwMode="auto">
          <a:xfrm>
            <a:off x="5703888" y="980728"/>
            <a:ext cx="3338015" cy="324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/>
          <a:lstStyle/>
          <a:p>
            <a:pPr marL="115888" lvl="1" 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dirty="0"/>
              <a:t>Any </a:t>
            </a:r>
            <a:r>
              <a:rPr lang="en-US" sz="2400" dirty="0" smtClean="0"/>
              <a:t>“</a:t>
            </a:r>
            <a:r>
              <a:rPr lang="en-US" sz="2400" b="1" dirty="0" smtClean="0"/>
              <a:t>decrease </a:t>
            </a:r>
            <a:r>
              <a:rPr lang="en-US" sz="2400" b="1" dirty="0"/>
              <a:t>in </a:t>
            </a:r>
            <a:r>
              <a:rPr lang="en-US" sz="2400" b="1" dirty="0" smtClean="0"/>
              <a:t>supply”</a:t>
            </a:r>
            <a:r>
              <a:rPr lang="en-US" sz="2400" dirty="0" smtClean="0"/>
              <a:t> </a:t>
            </a:r>
            <a:r>
              <a:rPr lang="en-US" sz="2400" dirty="0"/>
              <a:t>means a </a:t>
            </a:r>
            <a:r>
              <a:rPr lang="en-US" sz="2400" i="1" dirty="0"/>
              <a:t>leftward</a:t>
            </a:r>
            <a:r>
              <a:rPr lang="en-US" sz="2400" dirty="0"/>
              <a:t> shift of the supply curve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 at </a:t>
            </a:r>
            <a:r>
              <a:rPr lang="en-US" sz="2400" dirty="0"/>
              <a:t>any given price, there is a decrease in the quantity supplied.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i="1" dirty="0"/>
              <a:t>S</a:t>
            </a:r>
            <a:r>
              <a:rPr lang="en-US" sz="2400" i="1" baseline="-25000" dirty="0"/>
              <a:t>1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i="1" baseline="-25000" dirty="0"/>
              <a:t>3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5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5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5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5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5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  <p:bldP spid="559139" grpId="0" animBg="1"/>
      <p:bldP spid="559141" grpId="0" animBg="1"/>
      <p:bldP spid="559142" grpId="0"/>
      <p:bldP spid="559143" grpId="0"/>
      <p:bldP spid="559146" grpId="0"/>
      <p:bldP spid="559147" grpId="0"/>
      <p:bldP spid="559148" grpId="0" animBg="1"/>
      <p:bldP spid="559149" grpId="0" animBg="1"/>
      <p:bldP spid="559150" grpId="0" animBg="1"/>
      <p:bldP spid="559151" grpId="0" animBg="1"/>
      <p:bldP spid="559152" grpId="0" animBg="1"/>
      <p:bldP spid="559158" grpId="0" animBg="1"/>
      <p:bldP spid="559166" grpId="0"/>
      <p:bldP spid="559167" grpId="0"/>
      <p:bldP spid="5591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that Cause Entire Supply Curve to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in the Price of Inputs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Land, labor, capital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Resources used in the production of the good.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Increase in price of an input results in leftward shift in supply curve.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Decrease in price of an input results in rightward shift in supply curve.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Changes in Technology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Changes the cost of production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If technology change reduces the cost of production then results in a rightward shift in supply curve.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If technology change increases the cost of production then results in a leftward shift in supply curve.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1771</TotalTime>
  <Words>853</Words>
  <Application>Microsoft Macintosh PowerPoint</Application>
  <PresentationFormat>On-screen Show (4:3)</PresentationFormat>
  <Paragraphs>112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Supply Curve</vt:lpstr>
      <vt:lpstr>The Supply Curve</vt:lpstr>
      <vt:lpstr>The Supply Curve</vt:lpstr>
      <vt:lpstr>Additional Concepts</vt:lpstr>
      <vt:lpstr>How Much Will The Producer Supply?</vt:lpstr>
      <vt:lpstr>Individual Supply Curve and the Market Supply Curve</vt:lpstr>
      <vt:lpstr>Quantity Supplied vs. Supply</vt:lpstr>
      <vt:lpstr>Shifts of the Supply Curve</vt:lpstr>
      <vt:lpstr>Factors that Cause Entire Supply Curve to Shift</vt:lpstr>
      <vt:lpstr>Factors that Cause Entire Supply Curve to Shift</vt:lpstr>
      <vt:lpstr>Equilibrium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Vaishnavi Raghu Raman</cp:lastModifiedBy>
  <cp:revision>181</cp:revision>
  <dcterms:created xsi:type="dcterms:W3CDTF">2013-09-01T18:05:22Z</dcterms:created>
  <dcterms:modified xsi:type="dcterms:W3CDTF">2014-09-15T19:13:28Z</dcterms:modified>
</cp:coreProperties>
</file>