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327" r:id="rId2"/>
    <p:sldId id="350" r:id="rId3"/>
    <p:sldId id="353" r:id="rId4"/>
    <p:sldId id="335" r:id="rId5"/>
    <p:sldId id="352" r:id="rId6"/>
    <p:sldId id="354" r:id="rId7"/>
    <p:sldId id="336" r:id="rId8"/>
    <p:sldId id="356" r:id="rId9"/>
    <p:sldId id="340" r:id="rId10"/>
    <p:sldId id="337" r:id="rId11"/>
    <p:sldId id="361" r:id="rId12"/>
    <p:sldId id="339" r:id="rId13"/>
    <p:sldId id="343" r:id="rId14"/>
    <p:sldId id="351" r:id="rId15"/>
    <p:sldId id="344" r:id="rId16"/>
    <p:sldId id="362" r:id="rId17"/>
    <p:sldId id="359" r:id="rId18"/>
    <p:sldId id="345" r:id="rId19"/>
    <p:sldId id="346" r:id="rId20"/>
    <p:sldId id="360" r:id="rId21"/>
    <p:sldId id="33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2347-978A-4E5E-9560-7EE15A41721F}" type="datetimeFigureOut">
              <a:rPr lang="en-US" smtClean="0"/>
              <a:pPr/>
              <a:t>9/17/14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248AF-AAB4-4126-B1E4-16B9BB8AC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7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EAE2D4-B21C-4CE8-9ACA-D8C76F45BA23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5CA360-9CDA-4547-90FA-6384CED7DCF6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20800" y="685800"/>
            <a:ext cx="4064000" cy="3048000"/>
          </a:xfrm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886200"/>
            <a:ext cx="5029200" cy="45720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DC7914-DC72-4CBA-98C3-CE3C246D5CBD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20800" y="685800"/>
            <a:ext cx="4064000" cy="3048000"/>
          </a:xfrm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886200"/>
            <a:ext cx="5029200" cy="4572000"/>
          </a:xfrm>
        </p:spPr>
        <p:txBody>
          <a:bodyPr/>
          <a:lstStyle/>
          <a:p>
            <a:endParaRPr lang="en-US" b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6D0406-B14D-417E-A1C0-3B13B863A89D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20800" y="685800"/>
            <a:ext cx="4064000" cy="3048000"/>
          </a:xfrm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886200"/>
            <a:ext cx="5029200" cy="45720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7E3D6A-FE3F-4DDE-90FE-E9147C8C8247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20800" y="685800"/>
            <a:ext cx="4064000" cy="3048000"/>
          </a:xfrm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886200"/>
            <a:ext cx="5029200" cy="45720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9/17/14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9/17/14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9/17/14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9/17/14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9/17/14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9/17/14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9/17/14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9/17/14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9/17/14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9/17/14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D86BA8-F0AE-413E-B3D8-D1F6A5BA3C0C}" type="datetimeFigureOut">
              <a:rPr lang="en-US" smtClean="0"/>
              <a:pPr/>
              <a:t>9/17/14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Equilibrium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Price Higher than Market Clearing Price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Suppose the price that exists in the market is $4 per unit (higher than the equilibrium price of $3).</a:t>
            </a:r>
          </a:p>
          <a:p>
            <a:pPr lvl="1"/>
            <a:r>
              <a:rPr lang="en-US" dirty="0" smtClean="0"/>
              <a:t>At this price, suppliers are willing to supply 40 units.</a:t>
            </a:r>
          </a:p>
          <a:p>
            <a:pPr lvl="1"/>
            <a:r>
              <a:rPr lang="en-US" dirty="0" smtClean="0"/>
              <a:t>At this price, consumers are willing to buy 20 units.</a:t>
            </a:r>
          </a:p>
          <a:p>
            <a:pPr lvl="1"/>
            <a:r>
              <a:rPr lang="en-US" dirty="0" smtClean="0"/>
              <a:t>There exists an excess supply (Surplus) equal to 20 units.</a:t>
            </a:r>
          </a:p>
          <a:p>
            <a:pPr lvl="2"/>
            <a:r>
              <a:rPr lang="en-US" dirty="0" smtClean="0"/>
              <a:t>Sellers intended to sell these 20 units at a price of $4, but are unable to find buyers at this price.</a:t>
            </a:r>
          </a:p>
          <a:p>
            <a:r>
              <a:rPr lang="en-US" dirty="0" smtClean="0"/>
              <a:t>In order to rid themselves of these excess, unwanted inventories Sellers will begin to lower price until market clearing price is reached. </a:t>
            </a:r>
            <a:r>
              <a:rPr lang="en-US" b="1" dirty="0" smtClean="0">
                <a:solidFill>
                  <a:srgbClr val="FF0000"/>
                </a:solidFill>
              </a:rPr>
              <a:t>Is the market clearing price still $3 or is it a new price?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Price Lower than Market Clearing Price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Suppose the price that exists in the market is $2 per unit (lower than the equilibrium price of $3).</a:t>
            </a:r>
          </a:p>
          <a:p>
            <a:pPr lvl="1"/>
            <a:r>
              <a:rPr lang="en-US" dirty="0" smtClean="0"/>
              <a:t>At this price, suppliers are willing to supply 20 units.</a:t>
            </a:r>
          </a:p>
          <a:p>
            <a:pPr lvl="1"/>
            <a:r>
              <a:rPr lang="en-US" dirty="0" smtClean="0"/>
              <a:t>At this price, consumers are willing to buy 40 units.</a:t>
            </a:r>
          </a:p>
          <a:p>
            <a:pPr lvl="1"/>
            <a:r>
              <a:rPr lang="en-US" dirty="0" smtClean="0"/>
              <a:t>There exists an excess demand (Shortage) equal to 20 units.</a:t>
            </a:r>
          </a:p>
          <a:p>
            <a:r>
              <a:rPr lang="en-US" dirty="0" smtClean="0"/>
              <a:t>Suppliers find that they cannot keep items in stock and can charge a higher price.</a:t>
            </a:r>
          </a:p>
          <a:p>
            <a:r>
              <a:rPr lang="en-US" dirty="0" smtClean="0"/>
              <a:t>Some consumers value this good more highly than others, so will offer a higher price for the good.</a:t>
            </a:r>
          </a:p>
          <a:p>
            <a:r>
              <a:rPr lang="en-US" dirty="0" smtClean="0"/>
              <a:t>Price of the good gets “bid” up to the market clearing price.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Shocking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at market clearing price, no reason to expect the market price to change. </a:t>
            </a:r>
          </a:p>
          <a:p>
            <a:pPr lvl="1"/>
            <a:r>
              <a:rPr lang="en-US" dirty="0" smtClean="0"/>
              <a:t>Sellers would like to charge a higher price, but would end up with unsold inventories, Excess Supply.</a:t>
            </a:r>
          </a:p>
          <a:p>
            <a:pPr lvl="1"/>
            <a:r>
              <a:rPr lang="en-US" dirty="0" smtClean="0"/>
              <a:t>Consumers would like to pay a lower price, but not everyone who wants the good at that lower price would be able to buy it, Excess Demand.</a:t>
            </a:r>
          </a:p>
          <a:p>
            <a:r>
              <a:rPr lang="en-US" dirty="0" smtClean="0"/>
              <a:t>Unless……something causes the Demand curve or the Supply curve to Shift.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5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998687" y="60325"/>
            <a:ext cx="7893793" cy="555625"/>
          </a:xfrm>
        </p:spPr>
        <p:txBody>
          <a:bodyPr/>
          <a:lstStyle/>
          <a:p>
            <a:r>
              <a:rPr lang="en-US" sz="3200" dirty="0"/>
              <a:t>Equilibrium and Shifts of the Demand Curve</a:t>
            </a:r>
          </a:p>
        </p:txBody>
      </p:sp>
      <p:cxnSp>
        <p:nvCxnSpPr>
          <p:cNvPr id="592037" name="Straight Connector 86"/>
          <p:cNvCxnSpPr>
            <a:cxnSpLocks noChangeShapeType="1"/>
          </p:cNvCxnSpPr>
          <p:nvPr/>
        </p:nvCxnSpPr>
        <p:spPr bwMode="auto">
          <a:xfrm>
            <a:off x="1781175" y="2628900"/>
            <a:ext cx="2860675" cy="12700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92038" name="Straight Connector 86"/>
          <p:cNvCxnSpPr>
            <a:cxnSpLocks noChangeShapeType="1"/>
          </p:cNvCxnSpPr>
          <p:nvPr/>
        </p:nvCxnSpPr>
        <p:spPr bwMode="auto">
          <a:xfrm>
            <a:off x="4641850" y="2684463"/>
            <a:ext cx="0" cy="2614612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92039" name="Straight Connector 86"/>
          <p:cNvCxnSpPr>
            <a:cxnSpLocks noChangeShapeType="1"/>
          </p:cNvCxnSpPr>
          <p:nvPr/>
        </p:nvCxnSpPr>
        <p:spPr bwMode="auto">
          <a:xfrm>
            <a:off x="1781175" y="3340100"/>
            <a:ext cx="1754188" cy="7938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92040" name="Straight Connector 86"/>
          <p:cNvCxnSpPr>
            <a:cxnSpLocks noChangeShapeType="1"/>
          </p:cNvCxnSpPr>
          <p:nvPr/>
        </p:nvCxnSpPr>
        <p:spPr bwMode="auto">
          <a:xfrm>
            <a:off x="3535363" y="3359150"/>
            <a:ext cx="0" cy="1939925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592041" name="Freeform 169"/>
          <p:cNvSpPr>
            <a:spLocks/>
          </p:cNvSpPr>
          <p:nvPr/>
        </p:nvSpPr>
        <p:spPr bwMode="auto">
          <a:xfrm>
            <a:off x="3499883" y="5859693"/>
            <a:ext cx="1172488" cy="645903"/>
          </a:xfrm>
          <a:custGeom>
            <a:avLst/>
            <a:gdLst/>
            <a:ahLst/>
            <a:cxnLst>
              <a:cxn ang="0">
                <a:pos x="214" y="40"/>
              </a:cxn>
              <a:cxn ang="0">
                <a:pos x="196" y="59"/>
              </a:cxn>
              <a:cxn ang="0">
                <a:pos x="17" y="59"/>
              </a:cxn>
              <a:cxn ang="0">
                <a:pos x="0" y="40"/>
              </a:cxn>
              <a:cxn ang="0">
                <a:pos x="0" y="20"/>
              </a:cxn>
              <a:cxn ang="0">
                <a:pos x="17" y="0"/>
              </a:cxn>
              <a:cxn ang="0">
                <a:pos x="196" y="0"/>
              </a:cxn>
              <a:cxn ang="0">
                <a:pos x="214" y="20"/>
              </a:cxn>
              <a:cxn ang="0">
                <a:pos x="214" y="40"/>
              </a:cxn>
            </a:cxnLst>
            <a:rect l="0" t="0" r="r" b="b"/>
            <a:pathLst>
              <a:path w="214" h="59">
                <a:moveTo>
                  <a:pt x="214" y="40"/>
                </a:moveTo>
                <a:cubicBezTo>
                  <a:pt x="214" y="51"/>
                  <a:pt x="206" y="59"/>
                  <a:pt x="196" y="59"/>
                </a:cubicBezTo>
                <a:cubicBezTo>
                  <a:pt x="17" y="59"/>
                  <a:pt x="17" y="59"/>
                  <a:pt x="17" y="59"/>
                </a:cubicBezTo>
                <a:cubicBezTo>
                  <a:pt x="7" y="59"/>
                  <a:pt x="0" y="51"/>
                  <a:pt x="0" y="4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7" y="0"/>
                  <a:pt x="17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206" y="0"/>
                  <a:pt x="214" y="9"/>
                  <a:pt x="214" y="20"/>
                </a:cubicBezTo>
                <a:lnTo>
                  <a:pt x="214" y="40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2042" name="Rectangle 170"/>
          <p:cNvSpPr>
            <a:spLocks noChangeArrowheads="1"/>
          </p:cNvSpPr>
          <p:nvPr/>
        </p:nvSpPr>
        <p:spPr bwMode="auto">
          <a:xfrm>
            <a:off x="4530725" y="5476875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Q</a:t>
            </a:r>
            <a:endParaRPr lang="en-US" sz="1400" i="1" dirty="0"/>
          </a:p>
        </p:txBody>
      </p:sp>
      <p:sp>
        <p:nvSpPr>
          <p:cNvPr id="592043" name="Rectangle 171"/>
          <p:cNvSpPr>
            <a:spLocks noChangeArrowheads="1"/>
          </p:cNvSpPr>
          <p:nvPr/>
        </p:nvSpPr>
        <p:spPr bwMode="auto">
          <a:xfrm>
            <a:off x="4694238" y="5568950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sz="1400" i="1" dirty="0"/>
          </a:p>
        </p:txBody>
      </p:sp>
      <p:sp>
        <p:nvSpPr>
          <p:cNvPr id="592044" name="Rectangle 172"/>
          <p:cNvSpPr>
            <a:spLocks noChangeArrowheads="1"/>
          </p:cNvSpPr>
          <p:nvPr/>
        </p:nvSpPr>
        <p:spPr bwMode="auto">
          <a:xfrm>
            <a:off x="3416300" y="5453063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Q</a:t>
            </a:r>
            <a:endParaRPr lang="en-US" sz="1400" i="1" dirty="0"/>
          </a:p>
        </p:txBody>
      </p:sp>
      <p:sp>
        <p:nvSpPr>
          <p:cNvPr id="592045" name="Rectangle 173"/>
          <p:cNvSpPr>
            <a:spLocks noChangeArrowheads="1"/>
          </p:cNvSpPr>
          <p:nvPr/>
        </p:nvSpPr>
        <p:spPr bwMode="auto">
          <a:xfrm>
            <a:off x="3598863" y="5568950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i="1" dirty="0"/>
          </a:p>
        </p:txBody>
      </p:sp>
      <p:sp>
        <p:nvSpPr>
          <p:cNvPr id="592046" name="Rectangle 174"/>
          <p:cNvSpPr>
            <a:spLocks noChangeArrowheads="1"/>
          </p:cNvSpPr>
          <p:nvPr/>
        </p:nvSpPr>
        <p:spPr bwMode="auto">
          <a:xfrm>
            <a:off x="1363663" y="2493963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P</a:t>
            </a:r>
            <a:endParaRPr lang="en-US" sz="1400" i="1" dirty="0"/>
          </a:p>
        </p:txBody>
      </p:sp>
      <p:sp>
        <p:nvSpPr>
          <p:cNvPr id="592047" name="Rectangle 175"/>
          <p:cNvSpPr>
            <a:spLocks noChangeArrowheads="1"/>
          </p:cNvSpPr>
          <p:nvPr/>
        </p:nvSpPr>
        <p:spPr bwMode="auto">
          <a:xfrm>
            <a:off x="1506538" y="2609850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sz="1400" i="1" dirty="0"/>
          </a:p>
        </p:txBody>
      </p:sp>
      <p:sp>
        <p:nvSpPr>
          <p:cNvPr id="592048" name="Rectangle 176"/>
          <p:cNvSpPr>
            <a:spLocks noChangeArrowheads="1"/>
          </p:cNvSpPr>
          <p:nvPr/>
        </p:nvSpPr>
        <p:spPr bwMode="auto">
          <a:xfrm>
            <a:off x="1363663" y="3281470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P</a:t>
            </a:r>
            <a:endParaRPr lang="en-US" sz="1400" i="1" dirty="0"/>
          </a:p>
        </p:txBody>
      </p:sp>
      <p:sp>
        <p:nvSpPr>
          <p:cNvPr id="592049" name="Rectangle 177"/>
          <p:cNvSpPr>
            <a:spLocks noChangeArrowheads="1"/>
          </p:cNvSpPr>
          <p:nvPr/>
        </p:nvSpPr>
        <p:spPr bwMode="auto">
          <a:xfrm>
            <a:off x="1506538" y="3395770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i="1" dirty="0"/>
          </a:p>
        </p:txBody>
      </p:sp>
      <p:sp>
        <p:nvSpPr>
          <p:cNvPr id="592050" name="Rectangle 178"/>
          <p:cNvSpPr>
            <a:spLocks noChangeArrowheads="1"/>
          </p:cNvSpPr>
          <p:nvPr/>
        </p:nvSpPr>
        <p:spPr bwMode="auto">
          <a:xfrm>
            <a:off x="6553200" y="3805238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 smtClean="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sz="1400" i="1" dirty="0"/>
          </a:p>
        </p:txBody>
      </p:sp>
      <p:sp>
        <p:nvSpPr>
          <p:cNvPr id="592051" name="Rectangle 179"/>
          <p:cNvSpPr>
            <a:spLocks noChangeArrowheads="1"/>
          </p:cNvSpPr>
          <p:nvPr/>
        </p:nvSpPr>
        <p:spPr bwMode="auto">
          <a:xfrm>
            <a:off x="6660232" y="3933055"/>
            <a:ext cx="17015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sz="1400" i="1" dirty="0"/>
          </a:p>
        </p:txBody>
      </p:sp>
      <p:sp>
        <p:nvSpPr>
          <p:cNvPr id="592052" name="Rectangle 180"/>
          <p:cNvSpPr>
            <a:spLocks noChangeArrowheads="1"/>
          </p:cNvSpPr>
          <p:nvPr/>
        </p:nvSpPr>
        <p:spPr bwMode="auto">
          <a:xfrm>
            <a:off x="6051550" y="1579563"/>
            <a:ext cx="54292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Supply</a:t>
            </a:r>
            <a:endParaRPr lang="en-US" sz="1400" dirty="0"/>
          </a:p>
        </p:txBody>
      </p:sp>
      <p:sp>
        <p:nvSpPr>
          <p:cNvPr id="592053" name="Rectangle 181"/>
          <p:cNvSpPr>
            <a:spLocks noChangeArrowheads="1"/>
          </p:cNvSpPr>
          <p:nvPr/>
        </p:nvSpPr>
        <p:spPr bwMode="auto">
          <a:xfrm>
            <a:off x="5456238" y="4505325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sz="1400" i="1" dirty="0"/>
          </a:p>
        </p:txBody>
      </p:sp>
      <p:sp>
        <p:nvSpPr>
          <p:cNvPr id="592054" name="Rectangle 182"/>
          <p:cNvSpPr>
            <a:spLocks noChangeArrowheads="1"/>
          </p:cNvSpPr>
          <p:nvPr/>
        </p:nvSpPr>
        <p:spPr bwMode="auto">
          <a:xfrm>
            <a:off x="5580112" y="4581128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i="1" dirty="0"/>
          </a:p>
        </p:txBody>
      </p:sp>
      <p:sp>
        <p:nvSpPr>
          <p:cNvPr id="592055" name="Rectangle 183"/>
          <p:cNvSpPr>
            <a:spLocks noChangeArrowheads="1"/>
          </p:cNvSpPr>
          <p:nvPr/>
        </p:nvSpPr>
        <p:spPr bwMode="auto">
          <a:xfrm>
            <a:off x="4546600" y="221932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E</a:t>
            </a:r>
            <a:endParaRPr lang="en-US" sz="1400" i="1" dirty="0"/>
          </a:p>
        </p:txBody>
      </p:sp>
      <p:sp>
        <p:nvSpPr>
          <p:cNvPr id="592056" name="Rectangle 184"/>
          <p:cNvSpPr>
            <a:spLocks noChangeArrowheads="1"/>
          </p:cNvSpPr>
          <p:nvPr/>
        </p:nvSpPr>
        <p:spPr bwMode="auto">
          <a:xfrm>
            <a:off x="4676775" y="2336800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sz="1400" i="1" dirty="0"/>
          </a:p>
        </p:txBody>
      </p:sp>
      <p:sp>
        <p:nvSpPr>
          <p:cNvPr id="592057" name="Rectangle 185"/>
          <p:cNvSpPr>
            <a:spLocks noChangeArrowheads="1"/>
          </p:cNvSpPr>
          <p:nvPr/>
        </p:nvSpPr>
        <p:spPr bwMode="auto">
          <a:xfrm>
            <a:off x="3443288" y="2914650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E</a:t>
            </a:r>
            <a:endParaRPr lang="en-US" sz="1400" i="1" dirty="0"/>
          </a:p>
        </p:txBody>
      </p:sp>
      <p:sp>
        <p:nvSpPr>
          <p:cNvPr id="592058" name="Rectangle 186"/>
          <p:cNvSpPr>
            <a:spLocks noChangeArrowheads="1"/>
          </p:cNvSpPr>
          <p:nvPr/>
        </p:nvSpPr>
        <p:spPr bwMode="auto">
          <a:xfrm>
            <a:off x="3571875" y="3030538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i="1" dirty="0"/>
          </a:p>
        </p:txBody>
      </p:sp>
      <p:sp>
        <p:nvSpPr>
          <p:cNvPr id="592059" name="Line 187"/>
          <p:cNvSpPr>
            <a:spLocks noChangeShapeType="1"/>
          </p:cNvSpPr>
          <p:nvPr/>
        </p:nvSpPr>
        <p:spPr bwMode="auto">
          <a:xfrm>
            <a:off x="2181225" y="2336800"/>
            <a:ext cx="1684338" cy="0"/>
          </a:xfrm>
          <a:prstGeom prst="line">
            <a:avLst/>
          </a:prstGeom>
          <a:noFill/>
          <a:ln w="428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2060" name="Freeform 188"/>
          <p:cNvSpPr>
            <a:spLocks/>
          </p:cNvSpPr>
          <p:nvPr/>
        </p:nvSpPr>
        <p:spPr bwMode="auto">
          <a:xfrm>
            <a:off x="3813175" y="2282825"/>
            <a:ext cx="198438" cy="109538"/>
          </a:xfrm>
          <a:custGeom>
            <a:avLst/>
            <a:gdLst/>
            <a:ahLst/>
            <a:cxnLst>
              <a:cxn ang="0">
                <a:pos x="6" y="9"/>
              </a:cxn>
              <a:cxn ang="0">
                <a:pos x="0" y="1"/>
              </a:cxn>
              <a:cxn ang="0">
                <a:pos x="1" y="0"/>
              </a:cxn>
              <a:cxn ang="0">
                <a:pos x="15" y="6"/>
              </a:cxn>
              <a:cxn ang="0">
                <a:pos x="30" y="9"/>
              </a:cxn>
              <a:cxn ang="0">
                <a:pos x="15" y="12"/>
              </a:cxn>
              <a:cxn ang="0">
                <a:pos x="1" y="18"/>
              </a:cxn>
              <a:cxn ang="0">
                <a:pos x="0" y="18"/>
              </a:cxn>
              <a:cxn ang="0">
                <a:pos x="6" y="9"/>
              </a:cxn>
            </a:cxnLst>
            <a:rect l="0" t="0" r="r" b="b"/>
            <a:pathLst>
              <a:path w="30" h="18">
                <a:moveTo>
                  <a:pt x="6" y="9"/>
                </a:move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1" y="0"/>
                </a:cubicBezTo>
                <a:cubicBezTo>
                  <a:pt x="15" y="6"/>
                  <a:pt x="15" y="6"/>
                  <a:pt x="15" y="6"/>
                </a:cubicBezTo>
                <a:cubicBezTo>
                  <a:pt x="20" y="7"/>
                  <a:pt x="25" y="8"/>
                  <a:pt x="30" y="9"/>
                </a:cubicBezTo>
                <a:cubicBezTo>
                  <a:pt x="25" y="10"/>
                  <a:pt x="20" y="11"/>
                  <a:pt x="15" y="12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8"/>
                  <a:pt x="0" y="18"/>
                </a:cubicBezTo>
                <a:lnTo>
                  <a:pt x="6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2061" name="Freeform 189"/>
          <p:cNvSpPr>
            <a:spLocks/>
          </p:cNvSpPr>
          <p:nvPr/>
        </p:nvSpPr>
        <p:spPr bwMode="auto">
          <a:xfrm>
            <a:off x="1704975" y="1016000"/>
            <a:ext cx="6430963" cy="4411663"/>
          </a:xfrm>
          <a:custGeom>
            <a:avLst/>
            <a:gdLst/>
            <a:ahLst/>
            <a:cxnLst>
              <a:cxn ang="0">
                <a:pos x="3345" y="2511"/>
              </a:cxn>
              <a:cxn ang="0">
                <a:pos x="0" y="2511"/>
              </a:cxn>
              <a:cxn ang="0">
                <a:pos x="0" y="0"/>
              </a:cxn>
            </a:cxnLst>
            <a:rect l="0" t="0" r="r" b="b"/>
            <a:pathLst>
              <a:path w="3345" h="2511">
                <a:moveTo>
                  <a:pt x="3345" y="2511"/>
                </a:moveTo>
                <a:lnTo>
                  <a:pt x="0" y="2511"/>
                </a:lnTo>
                <a:lnTo>
                  <a:pt x="0" y="0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2062" name="Line 190"/>
          <p:cNvSpPr>
            <a:spLocks noChangeShapeType="1"/>
          </p:cNvSpPr>
          <p:nvPr/>
        </p:nvSpPr>
        <p:spPr bwMode="auto">
          <a:xfrm flipV="1">
            <a:off x="2241550" y="1809750"/>
            <a:ext cx="3733800" cy="2357438"/>
          </a:xfrm>
          <a:prstGeom prst="line">
            <a:avLst/>
          </a:prstGeom>
          <a:noFill/>
          <a:ln w="4286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2063" name="Line 191"/>
          <p:cNvSpPr>
            <a:spLocks noChangeShapeType="1"/>
          </p:cNvSpPr>
          <p:nvPr/>
        </p:nvSpPr>
        <p:spPr bwMode="auto">
          <a:xfrm flipH="1" flipV="1">
            <a:off x="2792413" y="1458913"/>
            <a:ext cx="3732212" cy="2357437"/>
          </a:xfrm>
          <a:prstGeom prst="line">
            <a:avLst/>
          </a:prstGeom>
          <a:noFill/>
          <a:ln w="4286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2064" name="Line 192"/>
          <p:cNvSpPr>
            <a:spLocks noChangeShapeType="1"/>
          </p:cNvSpPr>
          <p:nvPr/>
        </p:nvSpPr>
        <p:spPr bwMode="auto">
          <a:xfrm flipH="1" flipV="1">
            <a:off x="1928813" y="2312988"/>
            <a:ext cx="3487737" cy="2198687"/>
          </a:xfrm>
          <a:prstGeom prst="line">
            <a:avLst/>
          </a:prstGeom>
          <a:noFill/>
          <a:ln w="42863">
            <a:solidFill>
              <a:srgbClr val="AEC5E7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2065" name="Oval 193"/>
          <p:cNvSpPr>
            <a:spLocks noChangeArrowheads="1"/>
          </p:cNvSpPr>
          <p:nvPr/>
        </p:nvSpPr>
        <p:spPr bwMode="auto">
          <a:xfrm>
            <a:off x="3489325" y="3276600"/>
            <a:ext cx="131763" cy="12223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2066" name="Oval 194"/>
          <p:cNvSpPr>
            <a:spLocks noChangeArrowheads="1"/>
          </p:cNvSpPr>
          <p:nvPr/>
        </p:nvSpPr>
        <p:spPr bwMode="auto">
          <a:xfrm>
            <a:off x="4595813" y="2579688"/>
            <a:ext cx="133350" cy="12065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2067" name="Line 195"/>
          <p:cNvSpPr>
            <a:spLocks noChangeShapeType="1"/>
          </p:cNvSpPr>
          <p:nvPr/>
        </p:nvSpPr>
        <p:spPr bwMode="auto">
          <a:xfrm flipV="1">
            <a:off x="3805238" y="2943225"/>
            <a:ext cx="682625" cy="430213"/>
          </a:xfrm>
          <a:prstGeom prst="line">
            <a:avLst/>
          </a:prstGeom>
          <a:noFill/>
          <a:ln w="428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2068" name="Freeform 196"/>
          <p:cNvSpPr>
            <a:spLocks/>
          </p:cNvSpPr>
          <p:nvPr/>
        </p:nvSpPr>
        <p:spPr bwMode="auto">
          <a:xfrm>
            <a:off x="4414838" y="2871788"/>
            <a:ext cx="187325" cy="138112"/>
          </a:xfrm>
          <a:custGeom>
            <a:avLst/>
            <a:gdLst/>
            <a:ahLst/>
            <a:cxnLst>
              <a:cxn ang="0">
                <a:pos x="9" y="13"/>
              </a:cxn>
              <a:cxn ang="0">
                <a:pos x="0" y="9"/>
              </a:cxn>
              <a:cxn ang="0">
                <a:pos x="0" y="9"/>
              </a:cxn>
              <a:cxn ang="0">
                <a:pos x="15" y="5"/>
              </a:cxn>
              <a:cxn ang="0">
                <a:pos x="28" y="0"/>
              </a:cxn>
              <a:cxn ang="0">
                <a:pos x="18" y="11"/>
              </a:cxn>
              <a:cxn ang="0">
                <a:pos x="10" y="23"/>
              </a:cxn>
              <a:cxn ang="0">
                <a:pos x="9" y="23"/>
              </a:cxn>
              <a:cxn ang="0">
                <a:pos x="9" y="13"/>
              </a:cxn>
            </a:cxnLst>
            <a:rect l="0" t="0" r="r" b="b"/>
            <a:pathLst>
              <a:path w="28" h="23">
                <a:moveTo>
                  <a:pt x="9" y="13"/>
                </a:move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15" y="5"/>
                  <a:pt x="15" y="5"/>
                  <a:pt x="15" y="5"/>
                </a:cubicBezTo>
                <a:cubicBezTo>
                  <a:pt x="19" y="4"/>
                  <a:pt x="24" y="2"/>
                  <a:pt x="28" y="0"/>
                </a:cubicBezTo>
                <a:cubicBezTo>
                  <a:pt x="25" y="3"/>
                  <a:pt x="22" y="7"/>
                  <a:pt x="18" y="11"/>
                </a:cubicBezTo>
                <a:cubicBezTo>
                  <a:pt x="10" y="23"/>
                  <a:pt x="10" y="23"/>
                  <a:pt x="10" y="23"/>
                </a:cubicBezTo>
                <a:cubicBezTo>
                  <a:pt x="9" y="23"/>
                  <a:pt x="9" y="23"/>
                  <a:pt x="9" y="23"/>
                </a:cubicBezTo>
                <a:lnTo>
                  <a:pt x="9" y="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2069" name="Line 197"/>
          <p:cNvSpPr>
            <a:spLocks noChangeShapeType="1"/>
          </p:cNvSpPr>
          <p:nvPr/>
        </p:nvSpPr>
        <p:spPr bwMode="auto">
          <a:xfrm flipV="1">
            <a:off x="4468813" y="2725738"/>
            <a:ext cx="1546225" cy="3571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2070" name="Freeform 198"/>
          <p:cNvSpPr>
            <a:spLocks/>
          </p:cNvSpPr>
          <p:nvPr/>
        </p:nvSpPr>
        <p:spPr bwMode="auto">
          <a:xfrm>
            <a:off x="5948363" y="1876425"/>
            <a:ext cx="2856273" cy="1492250"/>
          </a:xfrm>
          <a:custGeom>
            <a:avLst/>
            <a:gdLst/>
            <a:ahLst/>
            <a:cxnLst>
              <a:cxn ang="0">
                <a:pos x="313" y="227"/>
              </a:cxn>
              <a:cxn ang="0">
                <a:pos x="295" y="246"/>
              </a:cxn>
              <a:cxn ang="0">
                <a:pos x="17" y="246"/>
              </a:cxn>
              <a:cxn ang="0">
                <a:pos x="0" y="227"/>
              </a:cxn>
              <a:cxn ang="0">
                <a:pos x="0" y="20"/>
              </a:cxn>
              <a:cxn ang="0">
                <a:pos x="17" y="0"/>
              </a:cxn>
              <a:cxn ang="0">
                <a:pos x="295" y="0"/>
              </a:cxn>
              <a:cxn ang="0">
                <a:pos x="313" y="20"/>
              </a:cxn>
              <a:cxn ang="0">
                <a:pos x="313" y="227"/>
              </a:cxn>
            </a:cxnLst>
            <a:rect l="0" t="0" r="r" b="b"/>
            <a:pathLst>
              <a:path w="313" h="246">
                <a:moveTo>
                  <a:pt x="313" y="227"/>
                </a:moveTo>
                <a:cubicBezTo>
                  <a:pt x="313" y="238"/>
                  <a:pt x="305" y="246"/>
                  <a:pt x="295" y="246"/>
                </a:cubicBezTo>
                <a:cubicBezTo>
                  <a:pt x="17" y="246"/>
                  <a:pt x="17" y="246"/>
                  <a:pt x="17" y="246"/>
                </a:cubicBezTo>
                <a:cubicBezTo>
                  <a:pt x="7" y="246"/>
                  <a:pt x="0" y="238"/>
                  <a:pt x="0" y="227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7" y="0"/>
                  <a:pt x="17" y="0"/>
                </a:cubicBezTo>
                <a:cubicBezTo>
                  <a:pt x="295" y="0"/>
                  <a:pt x="295" y="0"/>
                  <a:pt x="295" y="0"/>
                </a:cubicBezTo>
                <a:cubicBezTo>
                  <a:pt x="305" y="0"/>
                  <a:pt x="313" y="9"/>
                  <a:pt x="313" y="20"/>
                </a:cubicBezTo>
                <a:lnTo>
                  <a:pt x="313" y="227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2071" name="Freeform 199"/>
          <p:cNvSpPr>
            <a:spLocks/>
          </p:cNvSpPr>
          <p:nvPr/>
        </p:nvSpPr>
        <p:spPr bwMode="auto">
          <a:xfrm>
            <a:off x="838652" y="2681607"/>
            <a:ext cx="607561" cy="598487"/>
          </a:xfrm>
          <a:custGeom>
            <a:avLst/>
            <a:gdLst/>
            <a:ahLst/>
            <a:cxnLst>
              <a:cxn ang="0">
                <a:pos x="95" y="80"/>
              </a:cxn>
              <a:cxn ang="0">
                <a:pos x="77" y="99"/>
              </a:cxn>
              <a:cxn ang="0">
                <a:pos x="17" y="99"/>
              </a:cxn>
              <a:cxn ang="0">
                <a:pos x="0" y="80"/>
              </a:cxn>
              <a:cxn ang="0">
                <a:pos x="0" y="20"/>
              </a:cxn>
              <a:cxn ang="0">
                <a:pos x="17" y="0"/>
              </a:cxn>
              <a:cxn ang="0">
                <a:pos x="77" y="0"/>
              </a:cxn>
              <a:cxn ang="0">
                <a:pos x="95" y="20"/>
              </a:cxn>
              <a:cxn ang="0">
                <a:pos x="95" y="80"/>
              </a:cxn>
            </a:cxnLst>
            <a:rect l="0" t="0" r="r" b="b"/>
            <a:pathLst>
              <a:path w="95" h="99">
                <a:moveTo>
                  <a:pt x="95" y="80"/>
                </a:moveTo>
                <a:cubicBezTo>
                  <a:pt x="95" y="90"/>
                  <a:pt x="87" y="99"/>
                  <a:pt x="77" y="99"/>
                </a:cubicBezTo>
                <a:cubicBezTo>
                  <a:pt x="17" y="99"/>
                  <a:pt x="17" y="99"/>
                  <a:pt x="17" y="99"/>
                </a:cubicBezTo>
                <a:cubicBezTo>
                  <a:pt x="8" y="99"/>
                  <a:pt x="0" y="90"/>
                  <a:pt x="0" y="8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8" y="0"/>
                  <a:pt x="1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87" y="0"/>
                  <a:pt x="95" y="9"/>
                  <a:pt x="95" y="20"/>
                </a:cubicBezTo>
                <a:lnTo>
                  <a:pt x="95" y="80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2072" name="Freeform 200"/>
          <p:cNvSpPr>
            <a:spLocks/>
          </p:cNvSpPr>
          <p:nvPr/>
        </p:nvSpPr>
        <p:spPr bwMode="auto">
          <a:xfrm>
            <a:off x="4144963" y="3035300"/>
            <a:ext cx="192087" cy="144463"/>
          </a:xfrm>
          <a:custGeom>
            <a:avLst/>
            <a:gdLst/>
            <a:ahLst/>
            <a:cxnLst>
              <a:cxn ang="0">
                <a:pos x="10" y="14"/>
              </a:cxn>
              <a:cxn ang="0">
                <a:pos x="0" y="10"/>
              </a:cxn>
              <a:cxn ang="0">
                <a:pos x="0" y="10"/>
              </a:cxn>
              <a:cxn ang="0">
                <a:pos x="15" y="6"/>
              </a:cxn>
              <a:cxn ang="0">
                <a:pos x="29" y="0"/>
              </a:cxn>
              <a:cxn ang="0">
                <a:pos x="19" y="11"/>
              </a:cxn>
              <a:cxn ang="0">
                <a:pos x="11" y="24"/>
              </a:cxn>
              <a:cxn ang="0">
                <a:pos x="10" y="24"/>
              </a:cxn>
              <a:cxn ang="0">
                <a:pos x="10" y="14"/>
              </a:cxn>
            </a:cxnLst>
            <a:rect l="0" t="0" r="r" b="b"/>
            <a:pathLst>
              <a:path w="29" h="24">
                <a:moveTo>
                  <a:pt x="10" y="14"/>
                </a:move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15" y="6"/>
                  <a:pt x="15" y="6"/>
                  <a:pt x="15" y="6"/>
                </a:cubicBezTo>
                <a:cubicBezTo>
                  <a:pt x="20" y="4"/>
                  <a:pt x="25" y="2"/>
                  <a:pt x="29" y="0"/>
                </a:cubicBezTo>
                <a:cubicBezTo>
                  <a:pt x="26" y="4"/>
                  <a:pt x="22" y="8"/>
                  <a:pt x="19" y="11"/>
                </a:cubicBezTo>
                <a:cubicBezTo>
                  <a:pt x="11" y="24"/>
                  <a:pt x="11" y="24"/>
                  <a:pt x="11" y="24"/>
                </a:cubicBezTo>
                <a:cubicBezTo>
                  <a:pt x="10" y="24"/>
                  <a:pt x="10" y="24"/>
                  <a:pt x="10" y="24"/>
                </a:cubicBezTo>
                <a:lnTo>
                  <a:pt x="10" y="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2073" name="Freeform 201"/>
          <p:cNvSpPr>
            <a:spLocks/>
          </p:cNvSpPr>
          <p:nvPr/>
        </p:nvSpPr>
        <p:spPr bwMode="auto">
          <a:xfrm>
            <a:off x="3878263" y="3203575"/>
            <a:ext cx="193675" cy="146050"/>
          </a:xfrm>
          <a:custGeom>
            <a:avLst/>
            <a:gdLst/>
            <a:ahLst/>
            <a:cxnLst>
              <a:cxn ang="0">
                <a:pos x="9" y="14"/>
              </a:cxn>
              <a:cxn ang="0">
                <a:pos x="0" y="10"/>
              </a:cxn>
              <a:cxn ang="0">
                <a:pos x="0" y="10"/>
              </a:cxn>
              <a:cxn ang="0">
                <a:pos x="15" y="6"/>
              </a:cxn>
              <a:cxn ang="0">
                <a:pos x="29" y="0"/>
              </a:cxn>
              <a:cxn ang="0">
                <a:pos x="18" y="11"/>
              </a:cxn>
              <a:cxn ang="0">
                <a:pos x="10" y="24"/>
              </a:cxn>
              <a:cxn ang="0">
                <a:pos x="10" y="24"/>
              </a:cxn>
              <a:cxn ang="0">
                <a:pos x="9" y="14"/>
              </a:cxn>
            </a:cxnLst>
            <a:rect l="0" t="0" r="r" b="b"/>
            <a:pathLst>
              <a:path w="29" h="24">
                <a:moveTo>
                  <a:pt x="9" y="14"/>
                </a:move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15" y="6"/>
                  <a:pt x="15" y="6"/>
                  <a:pt x="15" y="6"/>
                </a:cubicBezTo>
                <a:cubicBezTo>
                  <a:pt x="19" y="4"/>
                  <a:pt x="24" y="2"/>
                  <a:pt x="29" y="0"/>
                </a:cubicBezTo>
                <a:cubicBezTo>
                  <a:pt x="25" y="4"/>
                  <a:pt x="22" y="8"/>
                  <a:pt x="18" y="11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lnTo>
                  <a:pt x="9" y="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2074" name="Line 202"/>
          <p:cNvSpPr>
            <a:spLocks noChangeShapeType="1"/>
          </p:cNvSpPr>
          <p:nvPr/>
        </p:nvSpPr>
        <p:spPr bwMode="auto">
          <a:xfrm flipV="1">
            <a:off x="1492250" y="2889250"/>
            <a:ext cx="0" cy="303213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2075" name="Freeform 203"/>
          <p:cNvSpPr>
            <a:spLocks/>
          </p:cNvSpPr>
          <p:nvPr/>
        </p:nvSpPr>
        <p:spPr bwMode="auto">
          <a:xfrm>
            <a:off x="1446213" y="2805113"/>
            <a:ext cx="93662" cy="120650"/>
          </a:xfrm>
          <a:custGeom>
            <a:avLst/>
            <a:gdLst/>
            <a:ahLst/>
            <a:cxnLst>
              <a:cxn ang="0">
                <a:pos x="7" y="16"/>
              </a:cxn>
              <a:cxn ang="0">
                <a:pos x="1" y="20"/>
              </a:cxn>
              <a:cxn ang="0">
                <a:pos x="0" y="19"/>
              </a:cxn>
              <a:cxn ang="0">
                <a:pos x="5" y="10"/>
              </a:cxn>
              <a:cxn ang="0">
                <a:pos x="7" y="0"/>
              </a:cxn>
              <a:cxn ang="0">
                <a:pos x="9" y="10"/>
              </a:cxn>
              <a:cxn ang="0">
                <a:pos x="14" y="19"/>
              </a:cxn>
              <a:cxn ang="0">
                <a:pos x="14" y="20"/>
              </a:cxn>
              <a:cxn ang="0">
                <a:pos x="7" y="16"/>
              </a:cxn>
            </a:cxnLst>
            <a:rect l="0" t="0" r="r" b="b"/>
            <a:pathLst>
              <a:path w="14" h="20">
                <a:moveTo>
                  <a:pt x="7" y="16"/>
                </a:moveTo>
                <a:cubicBezTo>
                  <a:pt x="1" y="20"/>
                  <a:pt x="1" y="20"/>
                  <a:pt x="1" y="20"/>
                </a:cubicBezTo>
                <a:cubicBezTo>
                  <a:pt x="0" y="19"/>
                  <a:pt x="0" y="19"/>
                  <a:pt x="0" y="19"/>
                </a:cubicBezTo>
                <a:cubicBezTo>
                  <a:pt x="5" y="10"/>
                  <a:pt x="5" y="10"/>
                  <a:pt x="5" y="10"/>
                </a:cubicBezTo>
                <a:cubicBezTo>
                  <a:pt x="5" y="7"/>
                  <a:pt x="6" y="3"/>
                  <a:pt x="7" y="0"/>
                </a:cubicBezTo>
                <a:cubicBezTo>
                  <a:pt x="8" y="3"/>
                  <a:pt x="9" y="7"/>
                  <a:pt x="9" y="10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0"/>
                  <a:pt x="14" y="20"/>
                  <a:pt x="14" y="20"/>
                </a:cubicBezTo>
                <a:lnTo>
                  <a:pt x="7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2076" name="Line 204"/>
          <p:cNvSpPr>
            <a:spLocks noChangeShapeType="1"/>
          </p:cNvSpPr>
          <p:nvPr/>
        </p:nvSpPr>
        <p:spPr bwMode="auto">
          <a:xfrm>
            <a:off x="3713163" y="5597525"/>
            <a:ext cx="715962" cy="0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2077" name="Freeform 205"/>
          <p:cNvSpPr>
            <a:spLocks/>
          </p:cNvSpPr>
          <p:nvPr/>
        </p:nvSpPr>
        <p:spPr bwMode="auto">
          <a:xfrm>
            <a:off x="4337050" y="5556250"/>
            <a:ext cx="146050" cy="84138"/>
          </a:xfrm>
          <a:custGeom>
            <a:avLst/>
            <a:gdLst/>
            <a:ahLst/>
            <a:cxnLst>
              <a:cxn ang="0">
                <a:pos x="4" y="7"/>
              </a:cxn>
              <a:cxn ang="0">
                <a:pos x="0" y="1"/>
              </a:cxn>
              <a:cxn ang="0">
                <a:pos x="0" y="0"/>
              </a:cxn>
              <a:cxn ang="0">
                <a:pos x="11" y="5"/>
              </a:cxn>
              <a:cxn ang="0">
                <a:pos x="22" y="7"/>
              </a:cxn>
              <a:cxn ang="0">
                <a:pos x="11" y="10"/>
              </a:cxn>
              <a:cxn ang="0">
                <a:pos x="0" y="14"/>
              </a:cxn>
              <a:cxn ang="0">
                <a:pos x="0" y="14"/>
              </a:cxn>
              <a:cxn ang="0">
                <a:pos x="4" y="7"/>
              </a:cxn>
            </a:cxnLst>
            <a:rect l="0" t="0" r="r" b="b"/>
            <a:pathLst>
              <a:path w="22" h="14">
                <a:moveTo>
                  <a:pt x="4" y="7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11" y="5"/>
                  <a:pt x="11" y="5"/>
                  <a:pt x="11" y="5"/>
                </a:cubicBezTo>
                <a:cubicBezTo>
                  <a:pt x="14" y="5"/>
                  <a:pt x="18" y="6"/>
                  <a:pt x="22" y="7"/>
                </a:cubicBezTo>
                <a:cubicBezTo>
                  <a:pt x="18" y="8"/>
                  <a:pt x="14" y="9"/>
                  <a:pt x="11" y="10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lnTo>
                  <a:pt x="4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2078" name="Line 206"/>
          <p:cNvSpPr>
            <a:spLocks noChangeShapeType="1"/>
          </p:cNvSpPr>
          <p:nvPr/>
        </p:nvSpPr>
        <p:spPr bwMode="auto">
          <a:xfrm flipV="1">
            <a:off x="3097213" y="1719263"/>
            <a:ext cx="635000" cy="588962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2079" name="Freeform 207"/>
          <p:cNvSpPr>
            <a:spLocks/>
          </p:cNvSpPr>
          <p:nvPr/>
        </p:nvSpPr>
        <p:spPr bwMode="auto">
          <a:xfrm>
            <a:off x="3465384" y="1135747"/>
            <a:ext cx="1525588" cy="583516"/>
          </a:xfrm>
          <a:custGeom>
            <a:avLst/>
            <a:gdLst/>
            <a:ahLst/>
            <a:cxnLst>
              <a:cxn ang="0">
                <a:pos x="230" y="79"/>
              </a:cxn>
              <a:cxn ang="0">
                <a:pos x="219" y="95"/>
              </a:cxn>
              <a:cxn ang="0">
                <a:pos x="11" y="95"/>
              </a:cxn>
              <a:cxn ang="0">
                <a:pos x="0" y="79"/>
              </a:cxn>
              <a:cxn ang="0">
                <a:pos x="0" y="16"/>
              </a:cxn>
              <a:cxn ang="0">
                <a:pos x="11" y="0"/>
              </a:cxn>
              <a:cxn ang="0">
                <a:pos x="219" y="0"/>
              </a:cxn>
              <a:cxn ang="0">
                <a:pos x="230" y="16"/>
              </a:cxn>
              <a:cxn ang="0">
                <a:pos x="230" y="79"/>
              </a:cxn>
            </a:cxnLst>
            <a:rect l="0" t="0" r="r" b="b"/>
            <a:pathLst>
              <a:path w="230" h="95">
                <a:moveTo>
                  <a:pt x="230" y="79"/>
                </a:moveTo>
                <a:cubicBezTo>
                  <a:pt x="230" y="88"/>
                  <a:pt x="225" y="95"/>
                  <a:pt x="219" y="95"/>
                </a:cubicBezTo>
                <a:cubicBezTo>
                  <a:pt x="11" y="95"/>
                  <a:pt x="11" y="95"/>
                  <a:pt x="11" y="95"/>
                </a:cubicBezTo>
                <a:cubicBezTo>
                  <a:pt x="5" y="95"/>
                  <a:pt x="0" y="88"/>
                  <a:pt x="0" y="79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5" y="0"/>
                  <a:pt x="11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25" y="0"/>
                  <a:pt x="230" y="7"/>
                  <a:pt x="230" y="16"/>
                </a:cubicBezTo>
                <a:lnTo>
                  <a:pt x="230" y="79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48930" name="TextBox 29"/>
          <p:cNvSpPr txBox="1">
            <a:spLocks noChangeArrowheads="1"/>
          </p:cNvSpPr>
          <p:nvPr/>
        </p:nvSpPr>
        <p:spPr bwMode="auto">
          <a:xfrm>
            <a:off x="827584" y="692696"/>
            <a:ext cx="15121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ea typeface="MS PGothic" pitchFamily="34" charset="-128"/>
              </a:rPr>
              <a:t>Price </a:t>
            </a:r>
          </a:p>
        </p:txBody>
      </p:sp>
      <p:sp>
        <p:nvSpPr>
          <p:cNvPr id="548931" name="TextBox 30"/>
          <p:cNvSpPr txBox="1">
            <a:spLocks noChangeArrowheads="1"/>
          </p:cNvSpPr>
          <p:nvPr/>
        </p:nvSpPr>
        <p:spPr bwMode="auto">
          <a:xfrm>
            <a:off x="6211888" y="5551488"/>
            <a:ext cx="23987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>
                <a:ea typeface="MS PGothic" pitchFamily="34" charset="-128"/>
              </a:rPr>
              <a:t>Quantity</a:t>
            </a:r>
            <a:endParaRPr lang="en-US" sz="1400" b="1" dirty="0">
              <a:ea typeface="MS PGothic" pitchFamily="34" charset="-128"/>
            </a:endParaRPr>
          </a:p>
        </p:txBody>
      </p:sp>
      <p:sp>
        <p:nvSpPr>
          <p:cNvPr id="2" name="TextBox 29"/>
          <p:cNvSpPr txBox="1">
            <a:spLocks noChangeArrowheads="1"/>
          </p:cNvSpPr>
          <p:nvPr/>
        </p:nvSpPr>
        <p:spPr bwMode="auto">
          <a:xfrm>
            <a:off x="750312" y="2622550"/>
            <a:ext cx="7562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i="1" dirty="0">
                <a:ea typeface="MS PGothic" pitchFamily="34" charset="-128"/>
              </a:rPr>
              <a:t>Price rises</a:t>
            </a:r>
          </a:p>
        </p:txBody>
      </p:sp>
      <p:sp>
        <p:nvSpPr>
          <p:cNvPr id="3" name="TextBox 29"/>
          <p:cNvSpPr txBox="1">
            <a:spLocks noChangeArrowheads="1"/>
          </p:cNvSpPr>
          <p:nvPr/>
        </p:nvSpPr>
        <p:spPr bwMode="auto">
          <a:xfrm>
            <a:off x="3389313" y="5859265"/>
            <a:ext cx="135461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i="1" dirty="0">
                <a:ea typeface="MS PGothic" pitchFamily="34" charset="-128"/>
              </a:rPr>
              <a:t>Quantity rises</a:t>
            </a:r>
          </a:p>
        </p:txBody>
      </p:sp>
      <p:sp>
        <p:nvSpPr>
          <p:cNvPr id="4" name="TextBox 29"/>
          <p:cNvSpPr txBox="1">
            <a:spLocks noChangeArrowheads="1"/>
          </p:cNvSpPr>
          <p:nvPr/>
        </p:nvSpPr>
        <p:spPr bwMode="auto">
          <a:xfrm>
            <a:off x="3489991" y="1135747"/>
            <a:ext cx="14763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i="1" dirty="0">
                <a:ea typeface="MS PGothic" pitchFamily="34" charset="-128"/>
              </a:rPr>
              <a:t>An increase in demand…</a:t>
            </a:r>
          </a:p>
        </p:txBody>
      </p:sp>
      <p:sp>
        <p:nvSpPr>
          <p:cNvPr id="5" name="TextBox 29"/>
          <p:cNvSpPr txBox="1">
            <a:spLocks noChangeArrowheads="1"/>
          </p:cNvSpPr>
          <p:nvPr/>
        </p:nvSpPr>
        <p:spPr bwMode="auto">
          <a:xfrm>
            <a:off x="5918238" y="1859744"/>
            <a:ext cx="2886397" cy="1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i="1" dirty="0">
                <a:ea typeface="MS PGothic" pitchFamily="34" charset="-128"/>
              </a:rPr>
              <a:t>… leads to a movement along the supply curve due to a higher equilibrium price and higher equilibrium </a:t>
            </a:r>
            <a:r>
              <a:rPr lang="en-US" i="1" dirty="0" smtClean="0">
                <a:ea typeface="MS PGothic" pitchFamily="34" charset="-128"/>
              </a:rPr>
              <a:t>quantity.</a:t>
            </a:r>
            <a:endParaRPr lang="en-US" i="1" dirty="0">
              <a:ea typeface="MS PGothic" pitchFamily="34" charset="-128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9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9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041" grpId="0" animBg="1"/>
      <p:bldP spid="592042" grpId="0"/>
      <p:bldP spid="592043" grpId="0"/>
      <p:bldP spid="592044" grpId="0"/>
      <p:bldP spid="592045" grpId="0"/>
      <p:bldP spid="592046" grpId="0"/>
      <p:bldP spid="592047" grpId="0"/>
      <p:bldP spid="592048" grpId="0"/>
      <p:bldP spid="592049" grpId="0"/>
      <p:bldP spid="592050" grpId="0"/>
      <p:bldP spid="592051" grpId="0"/>
      <p:bldP spid="592052" grpId="0"/>
      <p:bldP spid="592053" grpId="0"/>
      <p:bldP spid="592054" grpId="0"/>
      <p:bldP spid="592055" grpId="0"/>
      <p:bldP spid="592056" grpId="0"/>
      <p:bldP spid="592057" grpId="0"/>
      <p:bldP spid="592058" grpId="0"/>
      <p:bldP spid="592059" grpId="0" animBg="1"/>
      <p:bldP spid="592060" grpId="0" animBg="1"/>
      <p:bldP spid="592061" grpId="0" animBg="1"/>
      <p:bldP spid="592062" grpId="0" animBg="1"/>
      <p:bldP spid="592063" grpId="0" animBg="1"/>
      <p:bldP spid="592064" grpId="0" animBg="1"/>
      <p:bldP spid="592065" grpId="0" animBg="1"/>
      <p:bldP spid="592066" grpId="0" animBg="1"/>
      <p:bldP spid="592067" grpId="0" animBg="1"/>
      <p:bldP spid="592068" grpId="0" animBg="1"/>
      <p:bldP spid="592069" grpId="0" animBg="1"/>
      <p:bldP spid="592070" grpId="0" animBg="1"/>
      <p:bldP spid="592071" grpId="0" animBg="1"/>
      <p:bldP spid="592072" grpId="0" animBg="1"/>
      <p:bldP spid="592073" grpId="0" animBg="1"/>
      <p:bldP spid="592074" grpId="0" animBg="1"/>
      <p:bldP spid="592075" grpId="0" animBg="1"/>
      <p:bldP spid="592076" grpId="0" animBg="1"/>
      <p:bldP spid="592077" grpId="0" animBg="1"/>
      <p:bldP spid="592078" grpId="0" animBg="1"/>
      <p:bldP spid="592079" grpId="0" animBg="1"/>
      <p:bldP spid="548930" grpId="0"/>
      <p:bldP spid="548931" grpId="0"/>
      <p:bldP spid="2" grpId="0"/>
      <p:bldP spid="3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in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Increase in Demand</a:t>
            </a:r>
          </a:p>
          <a:p>
            <a:pPr lvl="1"/>
            <a:r>
              <a:rPr lang="en-US" dirty="0" smtClean="0"/>
              <a:t>Rightward shift in entire Demand Curve</a:t>
            </a:r>
          </a:p>
          <a:p>
            <a:pPr lvl="1"/>
            <a:r>
              <a:rPr lang="en-US" dirty="0" smtClean="0"/>
              <a:t>Movement along same Supply Curve </a:t>
            </a:r>
          </a:p>
          <a:p>
            <a:pPr lvl="2"/>
            <a:r>
              <a:rPr lang="en-US" dirty="0" smtClean="0"/>
              <a:t>Change in Quantity Supplied due to change in Price</a:t>
            </a:r>
          </a:p>
          <a:p>
            <a:pPr lvl="1"/>
            <a:r>
              <a:rPr lang="en-US" dirty="0" smtClean="0"/>
              <a:t>Impact on market equilibrium:</a:t>
            </a:r>
          </a:p>
          <a:p>
            <a:pPr lvl="2"/>
            <a:r>
              <a:rPr lang="en-US" dirty="0" smtClean="0"/>
              <a:t>Equilibrium price rises, equilibrium quantity rises.</a:t>
            </a:r>
          </a:p>
          <a:p>
            <a:r>
              <a:rPr lang="en-US" dirty="0" smtClean="0"/>
              <a:t>Decrease in Demand</a:t>
            </a:r>
          </a:p>
          <a:p>
            <a:pPr lvl="1"/>
            <a:r>
              <a:rPr lang="en-US" dirty="0" smtClean="0"/>
              <a:t>Leftward shift in entire Demand Curve</a:t>
            </a:r>
          </a:p>
          <a:p>
            <a:pPr lvl="1"/>
            <a:r>
              <a:rPr lang="en-US" dirty="0" smtClean="0"/>
              <a:t>Movement along same Supply Curve</a:t>
            </a:r>
          </a:p>
          <a:p>
            <a:pPr lvl="1"/>
            <a:r>
              <a:rPr lang="en-US" dirty="0" smtClean="0"/>
              <a:t>Impact on market equilibrium:</a:t>
            </a:r>
          </a:p>
          <a:p>
            <a:pPr lvl="2"/>
            <a:r>
              <a:rPr lang="en-US" dirty="0" smtClean="0"/>
              <a:t>Equilibrium price falls, equilibrium quantity falls.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99593" y="60325"/>
            <a:ext cx="8250758" cy="555625"/>
          </a:xfrm>
        </p:spPr>
        <p:txBody>
          <a:bodyPr/>
          <a:lstStyle/>
          <a:p>
            <a:r>
              <a:rPr lang="en-US" sz="3200" dirty="0"/>
              <a:t>Equilibrium and Shifts of the Supply Curve</a:t>
            </a:r>
          </a:p>
        </p:txBody>
      </p:sp>
      <p:cxnSp>
        <p:nvCxnSpPr>
          <p:cNvPr id="596066" name="Straight Connector 86"/>
          <p:cNvCxnSpPr>
            <a:cxnSpLocks noChangeShapeType="1"/>
          </p:cNvCxnSpPr>
          <p:nvPr/>
        </p:nvCxnSpPr>
        <p:spPr bwMode="auto">
          <a:xfrm>
            <a:off x="2046288" y="2890838"/>
            <a:ext cx="2101850" cy="12700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96067" name="Straight Connector 86"/>
          <p:cNvCxnSpPr>
            <a:cxnSpLocks noChangeShapeType="1"/>
          </p:cNvCxnSpPr>
          <p:nvPr/>
        </p:nvCxnSpPr>
        <p:spPr bwMode="auto">
          <a:xfrm>
            <a:off x="4219575" y="2944813"/>
            <a:ext cx="0" cy="2473325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96068" name="Straight Connector 86"/>
          <p:cNvCxnSpPr>
            <a:cxnSpLocks noChangeShapeType="1"/>
          </p:cNvCxnSpPr>
          <p:nvPr/>
        </p:nvCxnSpPr>
        <p:spPr bwMode="auto">
          <a:xfrm>
            <a:off x="2046288" y="3967163"/>
            <a:ext cx="2689225" cy="14287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96069" name="Straight Connector 86"/>
          <p:cNvCxnSpPr>
            <a:cxnSpLocks noChangeShapeType="1"/>
          </p:cNvCxnSpPr>
          <p:nvPr/>
        </p:nvCxnSpPr>
        <p:spPr bwMode="auto">
          <a:xfrm>
            <a:off x="4735513" y="4043363"/>
            <a:ext cx="0" cy="1374775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596070" name="Freeform 102"/>
          <p:cNvSpPr>
            <a:spLocks/>
          </p:cNvSpPr>
          <p:nvPr/>
        </p:nvSpPr>
        <p:spPr bwMode="auto">
          <a:xfrm>
            <a:off x="3962400" y="6053286"/>
            <a:ext cx="1366838" cy="616074"/>
          </a:xfrm>
          <a:custGeom>
            <a:avLst/>
            <a:gdLst/>
            <a:ahLst/>
            <a:cxnLst>
              <a:cxn ang="0">
                <a:pos x="217" y="49"/>
              </a:cxn>
              <a:cxn ang="0">
                <a:pos x="203" y="63"/>
              </a:cxn>
              <a:cxn ang="0">
                <a:pos x="14" y="63"/>
              </a:cxn>
              <a:cxn ang="0">
                <a:pos x="0" y="49"/>
              </a:cxn>
              <a:cxn ang="0">
                <a:pos x="0" y="14"/>
              </a:cxn>
              <a:cxn ang="0">
                <a:pos x="14" y="0"/>
              </a:cxn>
              <a:cxn ang="0">
                <a:pos x="203" y="0"/>
              </a:cxn>
              <a:cxn ang="0">
                <a:pos x="217" y="14"/>
              </a:cxn>
              <a:cxn ang="0">
                <a:pos x="217" y="49"/>
              </a:cxn>
            </a:cxnLst>
            <a:rect l="0" t="0" r="r" b="b"/>
            <a:pathLst>
              <a:path w="217" h="63">
                <a:moveTo>
                  <a:pt x="217" y="49"/>
                </a:moveTo>
                <a:cubicBezTo>
                  <a:pt x="217" y="57"/>
                  <a:pt x="211" y="63"/>
                  <a:pt x="203" y="63"/>
                </a:cubicBezTo>
                <a:cubicBezTo>
                  <a:pt x="14" y="63"/>
                  <a:pt x="14" y="63"/>
                  <a:pt x="14" y="63"/>
                </a:cubicBezTo>
                <a:cubicBezTo>
                  <a:pt x="6" y="63"/>
                  <a:pt x="0" y="57"/>
                  <a:pt x="0" y="49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6" y="0"/>
                  <a:pt x="14" y="0"/>
                </a:cubicBezTo>
                <a:cubicBezTo>
                  <a:pt x="203" y="0"/>
                  <a:pt x="203" y="0"/>
                  <a:pt x="203" y="0"/>
                </a:cubicBezTo>
                <a:cubicBezTo>
                  <a:pt x="211" y="0"/>
                  <a:pt x="217" y="7"/>
                  <a:pt x="217" y="14"/>
                </a:cubicBezTo>
                <a:lnTo>
                  <a:pt x="217" y="49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071" name="Rectangle 103"/>
          <p:cNvSpPr>
            <a:spLocks noChangeArrowheads="1"/>
          </p:cNvSpPr>
          <p:nvPr/>
        </p:nvSpPr>
        <p:spPr bwMode="auto">
          <a:xfrm>
            <a:off x="1681163" y="279558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P</a:t>
            </a:r>
            <a:endParaRPr lang="en-US" sz="1400" i="1" dirty="0"/>
          </a:p>
        </p:txBody>
      </p:sp>
      <p:sp>
        <p:nvSpPr>
          <p:cNvPr id="596072" name="Rectangle 104"/>
          <p:cNvSpPr>
            <a:spLocks noChangeArrowheads="1"/>
          </p:cNvSpPr>
          <p:nvPr/>
        </p:nvSpPr>
        <p:spPr bwMode="auto">
          <a:xfrm>
            <a:off x="1804988" y="2917825"/>
            <a:ext cx="984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sz="1400" dirty="0"/>
          </a:p>
        </p:txBody>
      </p:sp>
      <p:sp>
        <p:nvSpPr>
          <p:cNvPr id="596073" name="Rectangle 105"/>
          <p:cNvSpPr>
            <a:spLocks noChangeArrowheads="1"/>
          </p:cNvSpPr>
          <p:nvPr/>
        </p:nvSpPr>
        <p:spPr bwMode="auto">
          <a:xfrm>
            <a:off x="1681163" y="3833813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P</a:t>
            </a:r>
            <a:endParaRPr lang="en-US" sz="1400" i="1" dirty="0"/>
          </a:p>
        </p:txBody>
      </p:sp>
      <p:sp>
        <p:nvSpPr>
          <p:cNvPr id="596074" name="Rectangle 106"/>
          <p:cNvSpPr>
            <a:spLocks noChangeArrowheads="1"/>
          </p:cNvSpPr>
          <p:nvPr/>
        </p:nvSpPr>
        <p:spPr bwMode="auto">
          <a:xfrm>
            <a:off x="1804988" y="3956050"/>
            <a:ext cx="984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dirty="0"/>
          </a:p>
        </p:txBody>
      </p:sp>
      <p:sp>
        <p:nvSpPr>
          <p:cNvPr id="596075" name="Line 107"/>
          <p:cNvSpPr>
            <a:spLocks noChangeShapeType="1"/>
          </p:cNvSpPr>
          <p:nvPr/>
        </p:nvSpPr>
        <p:spPr bwMode="auto">
          <a:xfrm flipH="1">
            <a:off x="4595813" y="2473325"/>
            <a:ext cx="1152525" cy="0"/>
          </a:xfrm>
          <a:prstGeom prst="line">
            <a:avLst/>
          </a:prstGeom>
          <a:noFill/>
          <a:ln w="412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076" name="Freeform 108"/>
          <p:cNvSpPr>
            <a:spLocks/>
          </p:cNvSpPr>
          <p:nvPr/>
        </p:nvSpPr>
        <p:spPr bwMode="auto">
          <a:xfrm>
            <a:off x="4467225" y="2416175"/>
            <a:ext cx="169863" cy="114300"/>
          </a:xfrm>
          <a:custGeom>
            <a:avLst/>
            <a:gdLst/>
            <a:ahLst/>
            <a:cxnLst>
              <a:cxn ang="0">
                <a:pos x="24" y="9"/>
              </a:cxn>
              <a:cxn ang="0">
                <a:pos x="29" y="0"/>
              </a:cxn>
              <a:cxn ang="0">
                <a:pos x="29" y="0"/>
              </a:cxn>
              <a:cxn ang="0">
                <a:pos x="15" y="6"/>
              </a:cxn>
              <a:cxn ang="0">
                <a:pos x="0" y="9"/>
              </a:cxn>
              <a:cxn ang="0">
                <a:pos x="15" y="12"/>
              </a:cxn>
              <a:cxn ang="0">
                <a:pos x="29" y="18"/>
              </a:cxn>
              <a:cxn ang="0">
                <a:pos x="29" y="18"/>
              </a:cxn>
              <a:cxn ang="0">
                <a:pos x="24" y="9"/>
              </a:cxn>
            </a:cxnLst>
            <a:rect l="0" t="0" r="r" b="b"/>
            <a:pathLst>
              <a:path w="29" h="18">
                <a:moveTo>
                  <a:pt x="24" y="9"/>
                </a:move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15" y="6"/>
                  <a:pt x="15" y="6"/>
                  <a:pt x="15" y="6"/>
                </a:cubicBezTo>
                <a:cubicBezTo>
                  <a:pt x="10" y="7"/>
                  <a:pt x="5" y="8"/>
                  <a:pt x="0" y="9"/>
                </a:cubicBezTo>
                <a:cubicBezTo>
                  <a:pt x="5" y="10"/>
                  <a:pt x="10" y="11"/>
                  <a:pt x="15" y="12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lnTo>
                  <a:pt x="24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077" name="Rectangle 109"/>
          <p:cNvSpPr>
            <a:spLocks noChangeArrowheads="1"/>
          </p:cNvSpPr>
          <p:nvPr/>
        </p:nvSpPr>
        <p:spPr bwMode="auto">
          <a:xfrm>
            <a:off x="4724400" y="5638800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Q</a:t>
            </a:r>
            <a:endParaRPr lang="en-US" sz="1400" i="1" dirty="0"/>
          </a:p>
        </p:txBody>
      </p:sp>
      <p:sp>
        <p:nvSpPr>
          <p:cNvPr id="596078" name="Rectangle 110"/>
          <p:cNvSpPr>
            <a:spLocks noChangeArrowheads="1"/>
          </p:cNvSpPr>
          <p:nvPr/>
        </p:nvSpPr>
        <p:spPr bwMode="auto">
          <a:xfrm>
            <a:off x="4876800" y="5791200"/>
            <a:ext cx="984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dirty="0"/>
          </a:p>
        </p:txBody>
      </p:sp>
      <p:sp>
        <p:nvSpPr>
          <p:cNvPr id="596079" name="Rectangle 111"/>
          <p:cNvSpPr>
            <a:spLocks noChangeArrowheads="1"/>
          </p:cNvSpPr>
          <p:nvPr/>
        </p:nvSpPr>
        <p:spPr bwMode="auto">
          <a:xfrm>
            <a:off x="4114800" y="5638800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Q</a:t>
            </a:r>
            <a:endParaRPr lang="en-US" sz="1400" i="1" dirty="0"/>
          </a:p>
        </p:txBody>
      </p:sp>
      <p:sp>
        <p:nvSpPr>
          <p:cNvPr id="596080" name="Rectangle 112"/>
          <p:cNvSpPr>
            <a:spLocks noChangeArrowheads="1"/>
          </p:cNvSpPr>
          <p:nvPr/>
        </p:nvSpPr>
        <p:spPr bwMode="auto">
          <a:xfrm>
            <a:off x="4191000" y="5791200"/>
            <a:ext cx="984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sz="1400" dirty="0"/>
          </a:p>
        </p:txBody>
      </p:sp>
      <p:sp>
        <p:nvSpPr>
          <p:cNvPr id="596081" name="Line 113"/>
          <p:cNvSpPr>
            <a:spLocks noChangeShapeType="1"/>
          </p:cNvSpPr>
          <p:nvPr/>
        </p:nvSpPr>
        <p:spPr bwMode="auto">
          <a:xfrm flipV="1">
            <a:off x="1792288" y="3209925"/>
            <a:ext cx="0" cy="615950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082" name="Freeform 114"/>
          <p:cNvSpPr>
            <a:spLocks/>
          </p:cNvSpPr>
          <p:nvPr/>
        </p:nvSpPr>
        <p:spPr bwMode="auto">
          <a:xfrm>
            <a:off x="1751013" y="3121025"/>
            <a:ext cx="80962" cy="122238"/>
          </a:xfrm>
          <a:custGeom>
            <a:avLst/>
            <a:gdLst/>
            <a:ahLst/>
            <a:cxnLst>
              <a:cxn ang="0">
                <a:pos x="7" y="16"/>
              </a:cxn>
              <a:cxn ang="0">
                <a:pos x="13" y="19"/>
              </a:cxn>
              <a:cxn ang="0">
                <a:pos x="14" y="19"/>
              </a:cxn>
              <a:cxn ang="0">
                <a:pos x="9" y="10"/>
              </a:cxn>
              <a:cxn ang="0">
                <a:pos x="7" y="0"/>
              </a:cxn>
              <a:cxn ang="0">
                <a:pos x="5" y="10"/>
              </a:cxn>
              <a:cxn ang="0">
                <a:pos x="0" y="19"/>
              </a:cxn>
              <a:cxn ang="0">
                <a:pos x="0" y="19"/>
              </a:cxn>
              <a:cxn ang="0">
                <a:pos x="7" y="16"/>
              </a:cxn>
            </a:cxnLst>
            <a:rect l="0" t="0" r="r" b="b"/>
            <a:pathLst>
              <a:path w="14" h="19">
                <a:moveTo>
                  <a:pt x="7" y="16"/>
                </a:moveTo>
                <a:cubicBezTo>
                  <a:pt x="13" y="19"/>
                  <a:pt x="13" y="19"/>
                  <a:pt x="13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6"/>
                  <a:pt x="8" y="3"/>
                  <a:pt x="7" y="0"/>
                </a:cubicBezTo>
                <a:cubicBezTo>
                  <a:pt x="6" y="3"/>
                  <a:pt x="5" y="6"/>
                  <a:pt x="5" y="10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lnTo>
                  <a:pt x="7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083" name="Line 115"/>
          <p:cNvSpPr>
            <a:spLocks noChangeShapeType="1"/>
          </p:cNvSpPr>
          <p:nvPr/>
        </p:nvSpPr>
        <p:spPr bwMode="auto">
          <a:xfrm flipH="1">
            <a:off x="4373563" y="5724525"/>
            <a:ext cx="239712" cy="0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084" name="Freeform 116"/>
          <p:cNvSpPr>
            <a:spLocks/>
          </p:cNvSpPr>
          <p:nvPr/>
        </p:nvSpPr>
        <p:spPr bwMode="auto">
          <a:xfrm>
            <a:off x="4325938" y="5681663"/>
            <a:ext cx="130175" cy="80962"/>
          </a:xfrm>
          <a:custGeom>
            <a:avLst/>
            <a:gdLst/>
            <a:ahLst/>
            <a:cxnLst>
              <a:cxn ang="0">
                <a:pos x="18" y="7"/>
              </a:cxn>
              <a:cxn ang="0">
                <a:pos x="22" y="0"/>
              </a:cxn>
              <a:cxn ang="0">
                <a:pos x="22" y="0"/>
              </a:cxn>
              <a:cxn ang="0">
                <a:pos x="11" y="4"/>
              </a:cxn>
              <a:cxn ang="0">
                <a:pos x="0" y="7"/>
              </a:cxn>
              <a:cxn ang="0">
                <a:pos x="11" y="9"/>
              </a:cxn>
              <a:cxn ang="0">
                <a:pos x="22" y="13"/>
              </a:cxn>
              <a:cxn ang="0">
                <a:pos x="22" y="13"/>
              </a:cxn>
              <a:cxn ang="0">
                <a:pos x="18" y="7"/>
              </a:cxn>
            </a:cxnLst>
            <a:rect l="0" t="0" r="r" b="b"/>
            <a:pathLst>
              <a:path w="22" h="13">
                <a:moveTo>
                  <a:pt x="18" y="7"/>
                </a:move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5"/>
                  <a:pt x="4" y="6"/>
                  <a:pt x="0" y="7"/>
                </a:cubicBezTo>
                <a:cubicBezTo>
                  <a:pt x="4" y="8"/>
                  <a:pt x="8" y="8"/>
                  <a:pt x="11" y="9"/>
                </a:cubicBezTo>
                <a:cubicBezTo>
                  <a:pt x="22" y="13"/>
                  <a:pt x="22" y="13"/>
                  <a:pt x="22" y="13"/>
                </a:cubicBezTo>
                <a:cubicBezTo>
                  <a:pt x="22" y="13"/>
                  <a:pt x="22" y="13"/>
                  <a:pt x="22" y="13"/>
                </a:cubicBez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085" name="Line 117"/>
          <p:cNvSpPr>
            <a:spLocks noChangeShapeType="1"/>
          </p:cNvSpPr>
          <p:nvPr/>
        </p:nvSpPr>
        <p:spPr bwMode="auto">
          <a:xfrm flipV="1">
            <a:off x="1949450" y="923925"/>
            <a:ext cx="0" cy="433705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086" name="Freeform 118"/>
          <p:cNvSpPr>
            <a:spLocks/>
          </p:cNvSpPr>
          <p:nvPr/>
        </p:nvSpPr>
        <p:spPr bwMode="auto">
          <a:xfrm>
            <a:off x="1949450" y="5260975"/>
            <a:ext cx="285750" cy="287338"/>
          </a:xfrm>
          <a:custGeom>
            <a:avLst/>
            <a:gdLst/>
            <a:ahLst/>
            <a:cxnLst>
              <a:cxn ang="0">
                <a:pos x="163" y="150"/>
              </a:cxn>
              <a:cxn ang="0">
                <a:pos x="0" y="150"/>
              </a:cxn>
              <a:cxn ang="0">
                <a:pos x="0" y="0"/>
              </a:cxn>
            </a:cxnLst>
            <a:rect l="0" t="0" r="r" b="b"/>
            <a:pathLst>
              <a:path w="163" h="150">
                <a:moveTo>
                  <a:pt x="163" y="150"/>
                </a:moveTo>
                <a:lnTo>
                  <a:pt x="0" y="150"/>
                </a:lnTo>
                <a:lnTo>
                  <a:pt x="0" y="0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087" name="Line 119"/>
          <p:cNvSpPr>
            <a:spLocks noChangeShapeType="1"/>
          </p:cNvSpPr>
          <p:nvPr/>
        </p:nvSpPr>
        <p:spPr bwMode="auto">
          <a:xfrm flipH="1">
            <a:off x="2235200" y="5548313"/>
            <a:ext cx="5443538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088" name="Rectangle 120"/>
          <p:cNvSpPr>
            <a:spLocks noChangeArrowheads="1"/>
          </p:cNvSpPr>
          <p:nvPr/>
        </p:nvSpPr>
        <p:spPr bwMode="auto">
          <a:xfrm>
            <a:off x="5510213" y="4968875"/>
            <a:ext cx="6699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Demand</a:t>
            </a:r>
            <a:endParaRPr lang="en-US" sz="1400" dirty="0"/>
          </a:p>
        </p:txBody>
      </p:sp>
      <p:sp>
        <p:nvSpPr>
          <p:cNvPr id="596089" name="Freeform 121"/>
          <p:cNvSpPr>
            <a:spLocks/>
          </p:cNvSpPr>
          <p:nvPr/>
        </p:nvSpPr>
        <p:spPr bwMode="auto">
          <a:xfrm>
            <a:off x="990600" y="3200399"/>
            <a:ext cx="700088" cy="625475"/>
          </a:xfrm>
          <a:custGeom>
            <a:avLst/>
            <a:gdLst/>
            <a:ahLst/>
            <a:cxnLst>
              <a:cxn ang="0">
                <a:pos x="94" y="81"/>
              </a:cxn>
              <a:cxn ang="0">
                <a:pos x="80" y="95"/>
              </a:cxn>
              <a:cxn ang="0">
                <a:pos x="14" y="95"/>
              </a:cxn>
              <a:cxn ang="0">
                <a:pos x="0" y="81"/>
              </a:cxn>
              <a:cxn ang="0">
                <a:pos x="0" y="14"/>
              </a:cxn>
              <a:cxn ang="0">
                <a:pos x="14" y="0"/>
              </a:cxn>
              <a:cxn ang="0">
                <a:pos x="80" y="0"/>
              </a:cxn>
              <a:cxn ang="0">
                <a:pos x="94" y="14"/>
              </a:cxn>
              <a:cxn ang="0">
                <a:pos x="94" y="81"/>
              </a:cxn>
            </a:cxnLst>
            <a:rect l="0" t="0" r="r" b="b"/>
            <a:pathLst>
              <a:path w="94" h="95">
                <a:moveTo>
                  <a:pt x="94" y="81"/>
                </a:moveTo>
                <a:cubicBezTo>
                  <a:pt x="94" y="89"/>
                  <a:pt x="87" y="95"/>
                  <a:pt x="80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7" y="95"/>
                  <a:pt x="0" y="89"/>
                  <a:pt x="0" y="81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7" y="0"/>
                  <a:pt x="14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7" y="0"/>
                  <a:pt x="94" y="6"/>
                  <a:pt x="94" y="14"/>
                </a:cubicBezTo>
                <a:lnTo>
                  <a:pt x="94" y="81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090" name="Rectangle 122"/>
          <p:cNvSpPr>
            <a:spLocks noChangeArrowheads="1"/>
          </p:cNvSpPr>
          <p:nvPr/>
        </p:nvSpPr>
        <p:spPr bwMode="auto">
          <a:xfrm>
            <a:off x="4876800" y="3886200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E</a:t>
            </a:r>
            <a:endParaRPr lang="en-US" sz="1400" i="1" dirty="0"/>
          </a:p>
        </p:txBody>
      </p:sp>
      <p:sp>
        <p:nvSpPr>
          <p:cNvPr id="596091" name="Rectangle 123"/>
          <p:cNvSpPr>
            <a:spLocks noChangeArrowheads="1"/>
          </p:cNvSpPr>
          <p:nvPr/>
        </p:nvSpPr>
        <p:spPr bwMode="auto">
          <a:xfrm>
            <a:off x="4994275" y="3965575"/>
            <a:ext cx="984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dirty="0"/>
          </a:p>
        </p:txBody>
      </p:sp>
      <p:sp>
        <p:nvSpPr>
          <p:cNvPr id="596092" name="Rectangle 124"/>
          <p:cNvSpPr>
            <a:spLocks noChangeArrowheads="1"/>
          </p:cNvSpPr>
          <p:nvPr/>
        </p:nvSpPr>
        <p:spPr bwMode="auto">
          <a:xfrm>
            <a:off x="5959475" y="160178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S</a:t>
            </a:r>
            <a:endParaRPr lang="en-US" sz="1400" i="1" dirty="0"/>
          </a:p>
        </p:txBody>
      </p:sp>
      <p:sp>
        <p:nvSpPr>
          <p:cNvPr id="596093" name="Rectangle 125"/>
          <p:cNvSpPr>
            <a:spLocks noChangeArrowheads="1"/>
          </p:cNvSpPr>
          <p:nvPr/>
        </p:nvSpPr>
        <p:spPr bwMode="auto">
          <a:xfrm>
            <a:off x="6073775" y="1724025"/>
            <a:ext cx="984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dirty="0"/>
          </a:p>
        </p:txBody>
      </p:sp>
      <p:sp>
        <p:nvSpPr>
          <p:cNvPr id="596094" name="Rectangle 126"/>
          <p:cNvSpPr>
            <a:spLocks noChangeArrowheads="1"/>
          </p:cNvSpPr>
          <p:nvPr/>
        </p:nvSpPr>
        <p:spPr bwMode="auto">
          <a:xfrm>
            <a:off x="4538663" y="157162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S</a:t>
            </a:r>
            <a:endParaRPr lang="en-US" sz="1400" i="1" dirty="0"/>
          </a:p>
        </p:txBody>
      </p:sp>
      <p:sp>
        <p:nvSpPr>
          <p:cNvPr id="596095" name="Rectangle 127"/>
          <p:cNvSpPr>
            <a:spLocks noChangeArrowheads="1"/>
          </p:cNvSpPr>
          <p:nvPr/>
        </p:nvSpPr>
        <p:spPr bwMode="auto">
          <a:xfrm>
            <a:off x="4654550" y="1693863"/>
            <a:ext cx="984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sz="1400" dirty="0"/>
          </a:p>
        </p:txBody>
      </p:sp>
      <p:sp>
        <p:nvSpPr>
          <p:cNvPr id="596096" name="Rectangle 128"/>
          <p:cNvSpPr>
            <a:spLocks noChangeArrowheads="1"/>
          </p:cNvSpPr>
          <p:nvPr/>
        </p:nvSpPr>
        <p:spPr bwMode="auto">
          <a:xfrm>
            <a:off x="4344988" y="2647950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E</a:t>
            </a:r>
            <a:endParaRPr lang="en-US" sz="1400" i="1" dirty="0"/>
          </a:p>
        </p:txBody>
      </p:sp>
      <p:sp>
        <p:nvSpPr>
          <p:cNvPr id="596097" name="Rectangle 129"/>
          <p:cNvSpPr>
            <a:spLocks noChangeArrowheads="1"/>
          </p:cNvSpPr>
          <p:nvPr/>
        </p:nvSpPr>
        <p:spPr bwMode="auto">
          <a:xfrm>
            <a:off x="4499992" y="2708920"/>
            <a:ext cx="152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sz="1400" dirty="0"/>
          </a:p>
        </p:txBody>
      </p:sp>
      <p:sp>
        <p:nvSpPr>
          <p:cNvPr id="596098" name="Freeform 130"/>
          <p:cNvSpPr>
            <a:spLocks/>
          </p:cNvSpPr>
          <p:nvPr/>
        </p:nvSpPr>
        <p:spPr bwMode="auto">
          <a:xfrm>
            <a:off x="4467225" y="3095625"/>
            <a:ext cx="279400" cy="577850"/>
          </a:xfrm>
          <a:custGeom>
            <a:avLst/>
            <a:gdLst/>
            <a:ahLst/>
            <a:cxnLst>
              <a:cxn ang="0">
                <a:pos x="48" y="91"/>
              </a:cxn>
              <a:cxn ang="0">
                <a:pos x="0" y="0"/>
              </a:cxn>
            </a:cxnLst>
            <a:rect l="0" t="0" r="r" b="b"/>
            <a:pathLst>
              <a:path w="48" h="91">
                <a:moveTo>
                  <a:pt x="48" y="91"/>
                </a:moveTo>
                <a:cubicBezTo>
                  <a:pt x="31" y="63"/>
                  <a:pt x="14" y="33"/>
                  <a:pt x="0" y="0"/>
                </a:cubicBezTo>
              </a:path>
            </a:pathLst>
          </a:custGeom>
          <a:noFill/>
          <a:ln w="412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099" name="Freeform 131"/>
          <p:cNvSpPr>
            <a:spLocks/>
          </p:cNvSpPr>
          <p:nvPr/>
        </p:nvSpPr>
        <p:spPr bwMode="auto">
          <a:xfrm>
            <a:off x="3948113" y="1785938"/>
            <a:ext cx="1492250" cy="32273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" y="508"/>
              </a:cxn>
            </a:cxnLst>
            <a:rect l="0" t="0" r="r" b="b"/>
            <a:pathLst>
              <a:path w="256" h="508">
                <a:moveTo>
                  <a:pt x="0" y="0"/>
                </a:moveTo>
                <a:cubicBezTo>
                  <a:pt x="3" y="134"/>
                  <a:pt x="121" y="354"/>
                  <a:pt x="256" y="508"/>
                </a:cubicBezTo>
              </a:path>
            </a:pathLst>
          </a:custGeom>
          <a:noFill/>
          <a:ln w="41275" cap="flat">
            <a:solidFill>
              <a:srgbClr val="3C5DAA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100" name="Freeform 132"/>
          <p:cNvSpPr>
            <a:spLocks/>
          </p:cNvSpPr>
          <p:nvPr/>
        </p:nvSpPr>
        <p:spPr bwMode="auto">
          <a:xfrm>
            <a:off x="2811463" y="1882775"/>
            <a:ext cx="1743075" cy="3005138"/>
          </a:xfrm>
          <a:custGeom>
            <a:avLst/>
            <a:gdLst/>
            <a:ahLst/>
            <a:cxnLst>
              <a:cxn ang="0">
                <a:pos x="299" y="0"/>
              </a:cxn>
              <a:cxn ang="0">
                <a:pos x="0" y="473"/>
              </a:cxn>
            </a:cxnLst>
            <a:rect l="0" t="0" r="r" b="b"/>
            <a:pathLst>
              <a:path w="299" h="473">
                <a:moveTo>
                  <a:pt x="299" y="0"/>
                </a:moveTo>
                <a:cubicBezTo>
                  <a:pt x="280" y="151"/>
                  <a:pt x="130" y="341"/>
                  <a:pt x="0" y="473"/>
                </a:cubicBezTo>
              </a:path>
            </a:pathLst>
          </a:custGeom>
          <a:noFill/>
          <a:ln w="41275" cap="flat">
            <a:solidFill>
              <a:srgbClr val="EE313C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101" name="Freeform 133"/>
          <p:cNvSpPr>
            <a:spLocks/>
          </p:cNvSpPr>
          <p:nvPr/>
        </p:nvSpPr>
        <p:spPr bwMode="auto">
          <a:xfrm>
            <a:off x="3500438" y="1925638"/>
            <a:ext cx="2465387" cy="3011487"/>
          </a:xfrm>
          <a:custGeom>
            <a:avLst/>
            <a:gdLst/>
            <a:ahLst/>
            <a:cxnLst>
              <a:cxn ang="0">
                <a:pos x="423" y="0"/>
              </a:cxn>
              <a:cxn ang="0">
                <a:pos x="0" y="474"/>
              </a:cxn>
            </a:cxnLst>
            <a:rect l="0" t="0" r="r" b="b"/>
            <a:pathLst>
              <a:path w="423" h="474">
                <a:moveTo>
                  <a:pt x="423" y="0"/>
                </a:moveTo>
                <a:cubicBezTo>
                  <a:pt x="411" y="81"/>
                  <a:pt x="355" y="259"/>
                  <a:pt x="0" y="474"/>
                </a:cubicBezTo>
              </a:path>
            </a:pathLst>
          </a:custGeom>
          <a:noFill/>
          <a:ln w="41275" cap="flat">
            <a:solidFill>
              <a:srgbClr val="FAC0B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102" name="Oval 134"/>
          <p:cNvSpPr>
            <a:spLocks noChangeArrowheads="1"/>
          </p:cNvSpPr>
          <p:nvPr/>
        </p:nvSpPr>
        <p:spPr bwMode="auto">
          <a:xfrm>
            <a:off x="4694238" y="3921125"/>
            <a:ext cx="117475" cy="1270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103" name="Oval 135"/>
          <p:cNvSpPr>
            <a:spLocks noChangeArrowheads="1"/>
          </p:cNvSpPr>
          <p:nvPr/>
        </p:nvSpPr>
        <p:spPr bwMode="auto">
          <a:xfrm>
            <a:off x="4152900" y="2847975"/>
            <a:ext cx="115888" cy="1270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104" name="Line 136"/>
          <p:cNvSpPr>
            <a:spLocks noChangeShapeType="1"/>
          </p:cNvSpPr>
          <p:nvPr/>
        </p:nvSpPr>
        <p:spPr bwMode="auto">
          <a:xfrm flipV="1">
            <a:off x="5329238" y="2020888"/>
            <a:ext cx="1071562" cy="45243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105" name="Line 137"/>
          <p:cNvSpPr>
            <a:spLocks noChangeShapeType="1"/>
          </p:cNvSpPr>
          <p:nvPr/>
        </p:nvSpPr>
        <p:spPr bwMode="auto">
          <a:xfrm>
            <a:off x="4624389" y="3425824"/>
            <a:ext cx="1449386" cy="400049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106" name="Freeform 138"/>
          <p:cNvSpPr>
            <a:spLocks/>
          </p:cNvSpPr>
          <p:nvPr/>
        </p:nvSpPr>
        <p:spPr bwMode="auto">
          <a:xfrm>
            <a:off x="6373962" y="1650825"/>
            <a:ext cx="1510406" cy="765349"/>
          </a:xfrm>
          <a:custGeom>
            <a:avLst/>
            <a:gdLst/>
            <a:ahLst/>
            <a:cxnLst>
              <a:cxn ang="0">
                <a:pos x="210" y="81"/>
              </a:cxn>
              <a:cxn ang="0">
                <a:pos x="195" y="95"/>
              </a:cxn>
              <a:cxn ang="0">
                <a:pos x="14" y="95"/>
              </a:cxn>
              <a:cxn ang="0">
                <a:pos x="0" y="81"/>
              </a:cxn>
              <a:cxn ang="0">
                <a:pos x="0" y="14"/>
              </a:cxn>
              <a:cxn ang="0">
                <a:pos x="14" y="0"/>
              </a:cxn>
              <a:cxn ang="0">
                <a:pos x="195" y="0"/>
              </a:cxn>
              <a:cxn ang="0">
                <a:pos x="210" y="14"/>
              </a:cxn>
              <a:cxn ang="0">
                <a:pos x="210" y="81"/>
              </a:cxn>
            </a:cxnLst>
            <a:rect l="0" t="0" r="r" b="b"/>
            <a:pathLst>
              <a:path w="210" h="95">
                <a:moveTo>
                  <a:pt x="210" y="81"/>
                </a:moveTo>
                <a:cubicBezTo>
                  <a:pt x="210" y="89"/>
                  <a:pt x="203" y="95"/>
                  <a:pt x="195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6" y="95"/>
                  <a:pt x="0" y="89"/>
                  <a:pt x="0" y="81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6" y="0"/>
                  <a:pt x="14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203" y="0"/>
                  <a:pt x="210" y="7"/>
                  <a:pt x="210" y="14"/>
                </a:cubicBezTo>
                <a:lnTo>
                  <a:pt x="210" y="81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107" name="Freeform 139"/>
          <p:cNvSpPr>
            <a:spLocks/>
          </p:cNvSpPr>
          <p:nvPr/>
        </p:nvSpPr>
        <p:spPr bwMode="auto">
          <a:xfrm>
            <a:off x="4425950" y="2986088"/>
            <a:ext cx="111125" cy="198437"/>
          </a:xfrm>
          <a:custGeom>
            <a:avLst/>
            <a:gdLst/>
            <a:ahLst/>
            <a:cxnLst>
              <a:cxn ang="0">
                <a:pos x="9" y="23"/>
              </a:cxn>
              <a:cxn ang="0">
                <a:pos x="3" y="31"/>
              </a:cxn>
              <a:cxn ang="0">
                <a:pos x="3" y="31"/>
              </a:cxn>
              <a:cxn ang="0">
                <a:pos x="3" y="15"/>
              </a:cxn>
              <a:cxn ang="0">
                <a:pos x="0" y="0"/>
              </a:cxn>
              <a:cxn ang="0">
                <a:pos x="9" y="13"/>
              </a:cxn>
              <a:cxn ang="0">
                <a:pos x="19" y="24"/>
              </a:cxn>
              <a:cxn ang="0">
                <a:pos x="19" y="25"/>
              </a:cxn>
              <a:cxn ang="0">
                <a:pos x="9" y="23"/>
              </a:cxn>
            </a:cxnLst>
            <a:rect l="0" t="0" r="r" b="b"/>
            <a:pathLst>
              <a:path w="19" h="31">
                <a:moveTo>
                  <a:pt x="9" y="23"/>
                </a:moveTo>
                <a:cubicBezTo>
                  <a:pt x="3" y="31"/>
                  <a:pt x="3" y="31"/>
                  <a:pt x="3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15"/>
                  <a:pt x="3" y="15"/>
                  <a:pt x="3" y="15"/>
                </a:cubicBezTo>
                <a:cubicBezTo>
                  <a:pt x="2" y="10"/>
                  <a:pt x="1" y="5"/>
                  <a:pt x="0" y="0"/>
                </a:cubicBezTo>
                <a:cubicBezTo>
                  <a:pt x="3" y="5"/>
                  <a:pt x="6" y="9"/>
                  <a:pt x="9" y="13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5"/>
                  <a:pt x="19" y="25"/>
                  <a:pt x="19" y="25"/>
                </a:cubicBezTo>
                <a:lnTo>
                  <a:pt x="9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108" name="Freeform 140"/>
          <p:cNvSpPr>
            <a:spLocks/>
          </p:cNvSpPr>
          <p:nvPr/>
        </p:nvSpPr>
        <p:spPr bwMode="auto">
          <a:xfrm>
            <a:off x="4508500" y="3197225"/>
            <a:ext cx="120650" cy="190500"/>
          </a:xfrm>
          <a:custGeom>
            <a:avLst/>
            <a:gdLst/>
            <a:ahLst/>
            <a:cxnLst>
              <a:cxn ang="0">
                <a:pos x="11" y="22"/>
              </a:cxn>
              <a:cxn ang="0">
                <a:pos x="5" y="30"/>
              </a:cxn>
              <a:cxn ang="0">
                <a:pos x="5" y="30"/>
              </a:cxn>
              <a:cxn ang="0">
                <a:pos x="4" y="15"/>
              </a:cxn>
              <a:cxn ang="0">
                <a:pos x="0" y="0"/>
              </a:cxn>
              <a:cxn ang="0">
                <a:pos x="10" y="12"/>
              </a:cxn>
              <a:cxn ang="0">
                <a:pos x="21" y="23"/>
              </a:cxn>
              <a:cxn ang="0">
                <a:pos x="21" y="23"/>
              </a:cxn>
              <a:cxn ang="0">
                <a:pos x="11" y="22"/>
              </a:cxn>
            </a:cxnLst>
            <a:rect l="0" t="0" r="r" b="b"/>
            <a:pathLst>
              <a:path w="21" h="30">
                <a:moveTo>
                  <a:pt x="11" y="22"/>
                </a:move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4" y="15"/>
                  <a:pt x="4" y="15"/>
                  <a:pt x="4" y="15"/>
                </a:cubicBezTo>
                <a:cubicBezTo>
                  <a:pt x="3" y="10"/>
                  <a:pt x="2" y="5"/>
                  <a:pt x="0" y="0"/>
                </a:cubicBezTo>
                <a:cubicBezTo>
                  <a:pt x="4" y="4"/>
                  <a:pt x="7" y="8"/>
                  <a:pt x="10" y="12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3"/>
                  <a:pt x="21" y="23"/>
                  <a:pt x="21" y="23"/>
                </a:cubicBezTo>
                <a:lnTo>
                  <a:pt x="11" y="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109" name="Freeform 141"/>
          <p:cNvSpPr>
            <a:spLocks/>
          </p:cNvSpPr>
          <p:nvPr/>
        </p:nvSpPr>
        <p:spPr bwMode="auto">
          <a:xfrm>
            <a:off x="4600575" y="3400425"/>
            <a:ext cx="128588" cy="184150"/>
          </a:xfrm>
          <a:custGeom>
            <a:avLst/>
            <a:gdLst/>
            <a:ahLst/>
            <a:cxnLst>
              <a:cxn ang="0">
                <a:pos x="12" y="20"/>
              </a:cxn>
              <a:cxn ang="0">
                <a:pos x="7" y="29"/>
              </a:cxn>
              <a:cxn ang="0">
                <a:pos x="7" y="29"/>
              </a:cxn>
              <a:cxn ang="0">
                <a:pos x="5" y="14"/>
              </a:cxn>
              <a:cxn ang="0">
                <a:pos x="0" y="0"/>
              </a:cxn>
              <a:cxn ang="0">
                <a:pos x="10" y="11"/>
              </a:cxn>
              <a:cxn ang="0">
                <a:pos x="22" y="20"/>
              </a:cxn>
              <a:cxn ang="0">
                <a:pos x="22" y="20"/>
              </a:cxn>
              <a:cxn ang="0">
                <a:pos x="12" y="20"/>
              </a:cxn>
            </a:cxnLst>
            <a:rect l="0" t="0" r="r" b="b"/>
            <a:pathLst>
              <a:path w="22" h="29">
                <a:moveTo>
                  <a:pt x="12" y="20"/>
                </a:move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5" y="14"/>
                  <a:pt x="5" y="14"/>
                  <a:pt x="5" y="14"/>
                </a:cubicBezTo>
                <a:cubicBezTo>
                  <a:pt x="3" y="9"/>
                  <a:pt x="1" y="5"/>
                  <a:pt x="0" y="0"/>
                </a:cubicBezTo>
                <a:cubicBezTo>
                  <a:pt x="3" y="3"/>
                  <a:pt x="7" y="7"/>
                  <a:pt x="10" y="11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20"/>
                  <a:pt x="22" y="20"/>
                  <a:pt x="22" y="20"/>
                </a:cubicBezTo>
                <a:lnTo>
                  <a:pt x="12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110" name="Oval 142"/>
          <p:cNvSpPr>
            <a:spLocks noChangeArrowheads="1"/>
          </p:cNvSpPr>
          <p:nvPr/>
        </p:nvSpPr>
        <p:spPr bwMode="auto">
          <a:xfrm>
            <a:off x="2566988" y="2230438"/>
            <a:ext cx="58737" cy="58737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6111" name="Oval 143"/>
          <p:cNvSpPr>
            <a:spLocks noChangeArrowheads="1"/>
          </p:cNvSpPr>
          <p:nvPr/>
        </p:nvSpPr>
        <p:spPr bwMode="auto">
          <a:xfrm>
            <a:off x="4192588" y="3946525"/>
            <a:ext cx="30162" cy="254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48930" name="TextBox 29"/>
          <p:cNvSpPr txBox="1">
            <a:spLocks noChangeArrowheads="1"/>
          </p:cNvSpPr>
          <p:nvPr/>
        </p:nvSpPr>
        <p:spPr bwMode="auto">
          <a:xfrm>
            <a:off x="755576" y="836712"/>
            <a:ext cx="12604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>
                <a:ea typeface="MS PGothic" pitchFamily="34" charset="-128"/>
              </a:rPr>
              <a:t>Price </a:t>
            </a:r>
          </a:p>
        </p:txBody>
      </p:sp>
      <p:sp>
        <p:nvSpPr>
          <p:cNvPr id="548931" name="TextBox 30"/>
          <p:cNvSpPr txBox="1">
            <a:spLocks noChangeArrowheads="1"/>
          </p:cNvSpPr>
          <p:nvPr/>
        </p:nvSpPr>
        <p:spPr bwMode="auto">
          <a:xfrm>
            <a:off x="5576888" y="5692775"/>
            <a:ext cx="21859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>
                <a:ea typeface="MS PGothic" pitchFamily="34" charset="-128"/>
              </a:rPr>
              <a:t>Quantity </a:t>
            </a:r>
          </a:p>
        </p:txBody>
      </p:sp>
      <p:sp>
        <p:nvSpPr>
          <p:cNvPr id="2" name="TextBox 29"/>
          <p:cNvSpPr txBox="1">
            <a:spLocks noChangeArrowheads="1"/>
          </p:cNvSpPr>
          <p:nvPr/>
        </p:nvSpPr>
        <p:spPr bwMode="auto">
          <a:xfrm>
            <a:off x="935834" y="3176318"/>
            <a:ext cx="7556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i="1" dirty="0">
                <a:ea typeface="MS PGothic" pitchFamily="34" charset="-128"/>
              </a:rPr>
              <a:t>Price rises</a:t>
            </a:r>
          </a:p>
        </p:txBody>
      </p:sp>
      <p:sp>
        <p:nvSpPr>
          <p:cNvPr id="3" name="TextBox 29"/>
          <p:cNvSpPr txBox="1">
            <a:spLocks noChangeArrowheads="1"/>
          </p:cNvSpPr>
          <p:nvPr/>
        </p:nvSpPr>
        <p:spPr bwMode="auto">
          <a:xfrm>
            <a:off x="3983037" y="6053286"/>
            <a:ext cx="1260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i="1" dirty="0">
                <a:ea typeface="MS PGothic" pitchFamily="34" charset="-128"/>
              </a:rPr>
              <a:t>Quantity falls</a:t>
            </a:r>
          </a:p>
        </p:txBody>
      </p:sp>
      <p:sp>
        <p:nvSpPr>
          <p:cNvPr id="4" name="TextBox 29"/>
          <p:cNvSpPr txBox="1">
            <a:spLocks noChangeArrowheads="1"/>
          </p:cNvSpPr>
          <p:nvPr/>
        </p:nvSpPr>
        <p:spPr bwMode="auto">
          <a:xfrm>
            <a:off x="6245238" y="1697722"/>
            <a:ext cx="17678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i="1" dirty="0">
                <a:ea typeface="MS PGothic" pitchFamily="34" charset="-128"/>
              </a:rPr>
              <a:t>A decrease in supply…</a:t>
            </a:r>
          </a:p>
        </p:txBody>
      </p:sp>
      <p:grpSp>
        <p:nvGrpSpPr>
          <p:cNvPr id="6" name="Group 149"/>
          <p:cNvGrpSpPr>
            <a:grpSpLocks noChangeAspect="1"/>
          </p:cNvGrpSpPr>
          <p:nvPr/>
        </p:nvGrpSpPr>
        <p:grpSpPr bwMode="auto">
          <a:xfrm>
            <a:off x="5881131" y="3095625"/>
            <a:ext cx="2984931" cy="1778432"/>
            <a:chOff x="2508" y="1861"/>
            <a:chExt cx="744" cy="603"/>
          </a:xfrm>
        </p:grpSpPr>
        <p:sp>
          <p:nvSpPr>
            <p:cNvPr id="596118" name="AutoShape 150"/>
            <p:cNvSpPr>
              <a:spLocks noChangeAspect="1" noChangeArrowheads="1" noTextEdit="1"/>
            </p:cNvSpPr>
            <p:nvPr/>
          </p:nvSpPr>
          <p:spPr bwMode="auto">
            <a:xfrm>
              <a:off x="2508" y="1861"/>
              <a:ext cx="744" cy="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6119" name="Freeform 151"/>
            <p:cNvSpPr>
              <a:spLocks/>
            </p:cNvSpPr>
            <p:nvPr/>
          </p:nvSpPr>
          <p:spPr bwMode="auto">
            <a:xfrm>
              <a:off x="2510" y="1861"/>
              <a:ext cx="740" cy="601"/>
            </a:xfrm>
            <a:custGeom>
              <a:avLst/>
              <a:gdLst/>
              <a:ahLst/>
              <a:cxnLst>
                <a:cxn ang="0">
                  <a:pos x="313" y="235"/>
                </a:cxn>
                <a:cxn ang="0">
                  <a:pos x="296" y="254"/>
                </a:cxn>
                <a:cxn ang="0">
                  <a:pos x="18" y="254"/>
                </a:cxn>
                <a:cxn ang="0">
                  <a:pos x="0" y="235"/>
                </a:cxn>
                <a:cxn ang="0">
                  <a:pos x="0" y="19"/>
                </a:cxn>
                <a:cxn ang="0">
                  <a:pos x="18" y="0"/>
                </a:cxn>
                <a:cxn ang="0">
                  <a:pos x="296" y="0"/>
                </a:cxn>
                <a:cxn ang="0">
                  <a:pos x="313" y="19"/>
                </a:cxn>
                <a:cxn ang="0">
                  <a:pos x="313" y="235"/>
                </a:cxn>
              </a:cxnLst>
              <a:rect l="0" t="0" r="r" b="b"/>
              <a:pathLst>
                <a:path w="313" h="254">
                  <a:moveTo>
                    <a:pt x="313" y="235"/>
                  </a:moveTo>
                  <a:cubicBezTo>
                    <a:pt x="313" y="245"/>
                    <a:pt x="306" y="254"/>
                    <a:pt x="296" y="254"/>
                  </a:cubicBezTo>
                  <a:cubicBezTo>
                    <a:pt x="18" y="254"/>
                    <a:pt x="18" y="254"/>
                    <a:pt x="18" y="254"/>
                  </a:cubicBezTo>
                  <a:cubicBezTo>
                    <a:pt x="8" y="254"/>
                    <a:pt x="0" y="245"/>
                    <a:pt x="0" y="23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306" y="0"/>
                    <a:pt x="313" y="8"/>
                    <a:pt x="313" y="19"/>
                  </a:cubicBezTo>
                  <a:lnTo>
                    <a:pt x="313" y="235"/>
                  </a:lnTo>
                  <a:close/>
                </a:path>
              </a:pathLst>
            </a:custGeom>
            <a:solidFill>
              <a:srgbClr val="D6E2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" name="TextBox 29"/>
          <p:cNvSpPr txBox="1">
            <a:spLocks noChangeArrowheads="1"/>
          </p:cNvSpPr>
          <p:nvPr/>
        </p:nvSpPr>
        <p:spPr bwMode="auto">
          <a:xfrm>
            <a:off x="6073775" y="3228499"/>
            <a:ext cx="279228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i="1" dirty="0">
                <a:ea typeface="MS PGothic" pitchFamily="34" charset="-128"/>
              </a:rPr>
              <a:t>… leads to a movement along the demand curve due to a higher equilibrium price and lower equilibrium </a:t>
            </a:r>
            <a:r>
              <a:rPr lang="en-US" i="1" dirty="0" smtClean="0">
                <a:ea typeface="MS PGothic" pitchFamily="34" charset="-128"/>
              </a:rPr>
              <a:t>quantity.</a:t>
            </a:r>
            <a:endParaRPr lang="en-US" i="1" dirty="0">
              <a:ea typeface="MS PGothic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5867400"/>
            <a:ext cx="3634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Demand changes – entire line</a:t>
            </a:r>
          </a:p>
          <a:p>
            <a:r>
              <a:rPr lang="en-US" dirty="0" smtClean="0"/>
              <a:t>Quantity demanded – shift on line 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9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9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9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070" grpId="0" animBg="1"/>
      <p:bldP spid="596071" grpId="0"/>
      <p:bldP spid="596072" grpId="0"/>
      <p:bldP spid="596073" grpId="0"/>
      <p:bldP spid="596074" grpId="0"/>
      <p:bldP spid="596075" grpId="0" animBg="1"/>
      <p:bldP spid="596076" grpId="0" animBg="1"/>
      <p:bldP spid="596077" grpId="0"/>
      <p:bldP spid="596077" grpId="1"/>
      <p:bldP spid="596078" grpId="0"/>
      <p:bldP spid="596079" grpId="0"/>
      <p:bldP spid="596080" grpId="0"/>
      <p:bldP spid="596081" grpId="0" animBg="1"/>
      <p:bldP spid="596082" grpId="0" animBg="1"/>
      <p:bldP spid="596083" grpId="0" animBg="1"/>
      <p:bldP spid="596084" grpId="0" animBg="1"/>
      <p:bldP spid="596085" grpId="0" animBg="1"/>
      <p:bldP spid="596086" grpId="0" animBg="1"/>
      <p:bldP spid="596087" grpId="0" animBg="1"/>
      <p:bldP spid="596088" grpId="0"/>
      <p:bldP spid="596089" grpId="0" animBg="1"/>
      <p:bldP spid="596090" grpId="0"/>
      <p:bldP spid="596091" grpId="0"/>
      <p:bldP spid="596092" grpId="0"/>
      <p:bldP spid="596093" grpId="0"/>
      <p:bldP spid="596094" grpId="0"/>
      <p:bldP spid="596095" grpId="0"/>
      <p:bldP spid="596096" grpId="0"/>
      <p:bldP spid="596097" grpId="0"/>
      <p:bldP spid="596098" grpId="0" animBg="1"/>
      <p:bldP spid="596099" grpId="0" animBg="1"/>
      <p:bldP spid="596100" grpId="0" animBg="1"/>
      <p:bldP spid="596101" grpId="0" animBg="1"/>
      <p:bldP spid="596102" grpId="0" animBg="1"/>
      <p:bldP spid="596103" grpId="0" animBg="1"/>
      <p:bldP spid="596104" grpId="0" animBg="1"/>
      <p:bldP spid="596105" grpId="0" animBg="1"/>
      <p:bldP spid="596106" grpId="0" animBg="1"/>
      <p:bldP spid="596107" grpId="0" animBg="1"/>
      <p:bldP spid="596108" grpId="0" animBg="1"/>
      <p:bldP spid="596109" grpId="0" animBg="1"/>
      <p:bldP spid="548930" grpId="0"/>
      <p:bldP spid="548931" grpId="0"/>
      <p:bldP spid="2" grpId="0"/>
      <p:bldP spid="3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in Supply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Increase in Supply</a:t>
            </a:r>
          </a:p>
          <a:p>
            <a:pPr lvl="1"/>
            <a:r>
              <a:rPr lang="en-US" dirty="0" smtClean="0"/>
              <a:t>Rightward shift in entire Supply Curve</a:t>
            </a:r>
          </a:p>
          <a:p>
            <a:pPr lvl="1"/>
            <a:r>
              <a:rPr lang="en-US" dirty="0" smtClean="0"/>
              <a:t>Movement along same Demand Curve </a:t>
            </a:r>
          </a:p>
          <a:p>
            <a:pPr lvl="2"/>
            <a:r>
              <a:rPr lang="en-US" dirty="0" smtClean="0"/>
              <a:t>Change in Quantity Demanded due to change in Price</a:t>
            </a:r>
          </a:p>
          <a:p>
            <a:pPr lvl="1"/>
            <a:r>
              <a:rPr lang="en-US" dirty="0" smtClean="0"/>
              <a:t>Impact on market equilibrium:</a:t>
            </a:r>
          </a:p>
          <a:p>
            <a:pPr lvl="2"/>
            <a:r>
              <a:rPr lang="en-US" dirty="0" smtClean="0"/>
              <a:t>Equilibrium price falls, equilibrium quantity rises.</a:t>
            </a:r>
          </a:p>
          <a:p>
            <a:r>
              <a:rPr lang="en-US" dirty="0" smtClean="0"/>
              <a:t>Decrease in Supply</a:t>
            </a:r>
          </a:p>
          <a:p>
            <a:pPr lvl="1"/>
            <a:r>
              <a:rPr lang="en-US" dirty="0" smtClean="0"/>
              <a:t>Leftward shift in entire Supply Curve</a:t>
            </a:r>
          </a:p>
          <a:p>
            <a:pPr lvl="1"/>
            <a:r>
              <a:rPr lang="en-US" dirty="0" smtClean="0"/>
              <a:t>Movement along same Demand Curve</a:t>
            </a:r>
          </a:p>
          <a:p>
            <a:pPr lvl="1"/>
            <a:r>
              <a:rPr lang="en-US" dirty="0" smtClean="0"/>
              <a:t>Impact on market equilibrium:</a:t>
            </a:r>
          </a:p>
          <a:p>
            <a:pPr lvl="2"/>
            <a:r>
              <a:rPr lang="en-US" dirty="0" smtClean="0"/>
              <a:t>Equilibrium price rises, equilibrium quantity falls.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Simultaneous Shifts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world is complex</a:t>
            </a:r>
          </a:p>
          <a:p>
            <a:r>
              <a:rPr lang="en-US" dirty="0" smtClean="0"/>
              <a:t>May want to analyze what happens with both a demand and supply shock.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27585" y="60325"/>
            <a:ext cx="8322766" cy="555625"/>
          </a:xfrm>
        </p:spPr>
        <p:txBody>
          <a:bodyPr/>
          <a:lstStyle/>
          <a:p>
            <a:r>
              <a:rPr lang="en-US" sz="3200" dirty="0"/>
              <a:t>Simultaneous Shifts of Supply and Demand</a:t>
            </a:r>
          </a:p>
        </p:txBody>
      </p:sp>
      <p:sp>
        <p:nvSpPr>
          <p:cNvPr id="612388" name="Text Box 36"/>
          <p:cNvSpPr txBox="1">
            <a:spLocks noChangeArrowheads="1"/>
          </p:cNvSpPr>
          <p:nvPr/>
        </p:nvSpPr>
        <p:spPr bwMode="auto">
          <a:xfrm>
            <a:off x="6156176" y="3081734"/>
            <a:ext cx="28194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1588" indent="-1588" algn="ctr"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Two opposing forces determining the equilibrium quantity.</a:t>
            </a:r>
          </a:p>
        </p:txBody>
      </p:sp>
      <p:sp>
        <p:nvSpPr>
          <p:cNvPr id="612479" name="Text Box 127"/>
          <p:cNvSpPr txBox="1">
            <a:spLocks noChangeArrowheads="1"/>
          </p:cNvSpPr>
          <p:nvPr/>
        </p:nvSpPr>
        <p:spPr bwMode="auto">
          <a:xfrm>
            <a:off x="6165701" y="3066452"/>
            <a:ext cx="28194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1588" indent="-1588" algn="ctr"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The increase in demand dominates the decrease in supply.</a:t>
            </a:r>
          </a:p>
        </p:txBody>
      </p:sp>
      <p:sp>
        <p:nvSpPr>
          <p:cNvPr id="548931" name="TextBox 30"/>
          <p:cNvSpPr txBox="1">
            <a:spLocks noChangeArrowheads="1"/>
          </p:cNvSpPr>
          <p:nvPr/>
        </p:nvSpPr>
        <p:spPr bwMode="auto">
          <a:xfrm>
            <a:off x="6477000" y="6019800"/>
            <a:ext cx="1981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>
                <a:ea typeface="MS PGothic" pitchFamily="34" charset="-128"/>
              </a:rPr>
              <a:t>Quantity</a:t>
            </a:r>
            <a:endParaRPr lang="en-US" sz="1400" b="1" dirty="0">
              <a:ea typeface="MS PGothic" pitchFamily="34" charset="-128"/>
            </a:endParaRPr>
          </a:p>
        </p:txBody>
      </p:sp>
      <p:cxnSp>
        <p:nvCxnSpPr>
          <p:cNvPr id="612530" name="Straight Connector 86"/>
          <p:cNvCxnSpPr>
            <a:cxnSpLocks noChangeShapeType="1"/>
          </p:cNvCxnSpPr>
          <p:nvPr/>
        </p:nvCxnSpPr>
        <p:spPr bwMode="auto">
          <a:xfrm>
            <a:off x="2300288" y="4502150"/>
            <a:ext cx="1993900" cy="7938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612531" name="Straight Connector 86"/>
          <p:cNvCxnSpPr>
            <a:cxnSpLocks noChangeShapeType="1"/>
          </p:cNvCxnSpPr>
          <p:nvPr/>
        </p:nvCxnSpPr>
        <p:spPr bwMode="auto">
          <a:xfrm>
            <a:off x="2300288" y="3259138"/>
            <a:ext cx="2754312" cy="11112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612532" name="Rectangle 180"/>
          <p:cNvSpPr>
            <a:spLocks noChangeArrowheads="1"/>
          </p:cNvSpPr>
          <p:nvPr/>
        </p:nvSpPr>
        <p:spPr bwMode="auto">
          <a:xfrm>
            <a:off x="4953000" y="6096000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Q</a:t>
            </a:r>
            <a:endParaRPr lang="en-US" sz="1400" i="1" dirty="0"/>
          </a:p>
        </p:txBody>
      </p:sp>
      <p:sp>
        <p:nvSpPr>
          <p:cNvPr id="612533" name="Rectangle 181"/>
          <p:cNvSpPr>
            <a:spLocks noChangeArrowheads="1"/>
          </p:cNvSpPr>
          <p:nvPr/>
        </p:nvSpPr>
        <p:spPr bwMode="auto">
          <a:xfrm>
            <a:off x="5113338" y="6148388"/>
            <a:ext cx="9842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sz="1400" dirty="0"/>
          </a:p>
        </p:txBody>
      </p:sp>
      <p:sp>
        <p:nvSpPr>
          <p:cNvPr id="612534" name="Rectangle 182"/>
          <p:cNvSpPr>
            <a:spLocks noChangeArrowheads="1"/>
          </p:cNvSpPr>
          <p:nvPr/>
        </p:nvSpPr>
        <p:spPr bwMode="auto">
          <a:xfrm>
            <a:off x="4186238" y="6035675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Q</a:t>
            </a:r>
            <a:endParaRPr lang="en-US" sz="1400" i="1" dirty="0"/>
          </a:p>
        </p:txBody>
      </p:sp>
      <p:sp>
        <p:nvSpPr>
          <p:cNvPr id="612535" name="Rectangle 183"/>
          <p:cNvSpPr>
            <a:spLocks noChangeArrowheads="1"/>
          </p:cNvSpPr>
          <p:nvPr/>
        </p:nvSpPr>
        <p:spPr bwMode="auto">
          <a:xfrm>
            <a:off x="4379913" y="6148388"/>
            <a:ext cx="9842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dirty="0"/>
          </a:p>
        </p:txBody>
      </p:sp>
      <p:sp>
        <p:nvSpPr>
          <p:cNvPr id="612536" name="Rectangle 184"/>
          <p:cNvSpPr>
            <a:spLocks noChangeArrowheads="1"/>
          </p:cNvSpPr>
          <p:nvPr/>
        </p:nvSpPr>
        <p:spPr bwMode="auto">
          <a:xfrm>
            <a:off x="1839913" y="310832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P</a:t>
            </a:r>
            <a:endParaRPr lang="en-US" sz="1400" i="1" dirty="0"/>
          </a:p>
        </p:txBody>
      </p:sp>
      <p:sp>
        <p:nvSpPr>
          <p:cNvPr id="612537" name="Rectangle 185"/>
          <p:cNvSpPr>
            <a:spLocks noChangeArrowheads="1"/>
          </p:cNvSpPr>
          <p:nvPr/>
        </p:nvSpPr>
        <p:spPr bwMode="auto">
          <a:xfrm>
            <a:off x="1989138" y="3221038"/>
            <a:ext cx="96837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sz="1400" dirty="0"/>
          </a:p>
        </p:txBody>
      </p:sp>
      <p:sp>
        <p:nvSpPr>
          <p:cNvPr id="612538" name="Rectangle 186"/>
          <p:cNvSpPr>
            <a:spLocks noChangeArrowheads="1"/>
          </p:cNvSpPr>
          <p:nvPr/>
        </p:nvSpPr>
        <p:spPr bwMode="auto">
          <a:xfrm>
            <a:off x="1839913" y="436403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P</a:t>
            </a:r>
            <a:endParaRPr lang="en-US" sz="1400" i="1" dirty="0"/>
          </a:p>
        </p:txBody>
      </p:sp>
      <p:sp>
        <p:nvSpPr>
          <p:cNvPr id="612539" name="Rectangle 187"/>
          <p:cNvSpPr>
            <a:spLocks noChangeArrowheads="1"/>
          </p:cNvSpPr>
          <p:nvPr/>
        </p:nvSpPr>
        <p:spPr bwMode="auto">
          <a:xfrm>
            <a:off x="1989138" y="4475163"/>
            <a:ext cx="9683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dirty="0"/>
          </a:p>
        </p:txBody>
      </p:sp>
      <p:sp>
        <p:nvSpPr>
          <p:cNvPr id="612540" name="Rectangle 188"/>
          <p:cNvSpPr>
            <a:spLocks noChangeArrowheads="1"/>
          </p:cNvSpPr>
          <p:nvPr/>
        </p:nvSpPr>
        <p:spPr bwMode="auto">
          <a:xfrm>
            <a:off x="5938838" y="202723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S</a:t>
            </a:r>
            <a:endParaRPr lang="en-US" sz="1400" i="1" dirty="0"/>
          </a:p>
        </p:txBody>
      </p:sp>
      <p:sp>
        <p:nvSpPr>
          <p:cNvPr id="612541" name="Rectangle 189"/>
          <p:cNvSpPr>
            <a:spLocks noChangeArrowheads="1"/>
          </p:cNvSpPr>
          <p:nvPr/>
        </p:nvSpPr>
        <p:spPr bwMode="auto">
          <a:xfrm>
            <a:off x="6076950" y="2141538"/>
            <a:ext cx="9683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sz="1400" dirty="0"/>
          </a:p>
        </p:txBody>
      </p:sp>
      <p:sp>
        <p:nvSpPr>
          <p:cNvPr id="612542" name="Rectangle 190"/>
          <p:cNvSpPr>
            <a:spLocks noChangeArrowheads="1"/>
          </p:cNvSpPr>
          <p:nvPr/>
        </p:nvSpPr>
        <p:spPr bwMode="auto">
          <a:xfrm>
            <a:off x="6507163" y="4887913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sz="1400" i="1" dirty="0"/>
          </a:p>
        </p:txBody>
      </p:sp>
      <p:sp>
        <p:nvSpPr>
          <p:cNvPr id="612543" name="Rectangle 191"/>
          <p:cNvSpPr>
            <a:spLocks noChangeArrowheads="1"/>
          </p:cNvSpPr>
          <p:nvPr/>
        </p:nvSpPr>
        <p:spPr bwMode="auto">
          <a:xfrm>
            <a:off x="6694488" y="5005388"/>
            <a:ext cx="100012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sz="1400" dirty="0"/>
          </a:p>
        </p:txBody>
      </p:sp>
      <p:sp>
        <p:nvSpPr>
          <p:cNvPr id="612544" name="Rectangle 192"/>
          <p:cNvSpPr>
            <a:spLocks noChangeArrowheads="1"/>
          </p:cNvSpPr>
          <p:nvPr/>
        </p:nvSpPr>
        <p:spPr bwMode="auto">
          <a:xfrm>
            <a:off x="4664075" y="5095875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sz="1400" i="1" dirty="0"/>
          </a:p>
        </p:txBody>
      </p:sp>
      <p:sp>
        <p:nvSpPr>
          <p:cNvPr id="612545" name="Rectangle 193"/>
          <p:cNvSpPr>
            <a:spLocks noChangeArrowheads="1"/>
          </p:cNvSpPr>
          <p:nvPr/>
        </p:nvSpPr>
        <p:spPr bwMode="auto">
          <a:xfrm>
            <a:off x="4854575" y="5213350"/>
            <a:ext cx="984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dirty="0"/>
          </a:p>
        </p:txBody>
      </p:sp>
      <p:sp>
        <p:nvSpPr>
          <p:cNvPr id="612546" name="Rectangle 194"/>
          <p:cNvSpPr>
            <a:spLocks noChangeArrowheads="1"/>
          </p:cNvSpPr>
          <p:nvPr/>
        </p:nvSpPr>
        <p:spPr bwMode="auto">
          <a:xfrm>
            <a:off x="6534150" y="202723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S</a:t>
            </a:r>
            <a:endParaRPr lang="en-US" sz="1400" i="1" dirty="0"/>
          </a:p>
        </p:txBody>
      </p:sp>
      <p:sp>
        <p:nvSpPr>
          <p:cNvPr id="612547" name="Rectangle 195"/>
          <p:cNvSpPr>
            <a:spLocks noChangeArrowheads="1"/>
          </p:cNvSpPr>
          <p:nvPr/>
        </p:nvSpPr>
        <p:spPr bwMode="auto">
          <a:xfrm>
            <a:off x="6675438" y="2141538"/>
            <a:ext cx="984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dirty="0"/>
          </a:p>
        </p:txBody>
      </p:sp>
      <p:sp>
        <p:nvSpPr>
          <p:cNvPr id="612548" name="Rectangle 196"/>
          <p:cNvSpPr>
            <a:spLocks noChangeArrowheads="1"/>
          </p:cNvSpPr>
          <p:nvPr/>
        </p:nvSpPr>
        <p:spPr bwMode="auto">
          <a:xfrm>
            <a:off x="4179888" y="405923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E</a:t>
            </a:r>
            <a:endParaRPr lang="en-US" sz="1400" i="1" dirty="0"/>
          </a:p>
        </p:txBody>
      </p:sp>
      <p:sp>
        <p:nvSpPr>
          <p:cNvPr id="612549" name="Rectangle 197"/>
          <p:cNvSpPr>
            <a:spLocks noChangeArrowheads="1"/>
          </p:cNvSpPr>
          <p:nvPr/>
        </p:nvSpPr>
        <p:spPr bwMode="auto">
          <a:xfrm>
            <a:off x="4318000" y="4170363"/>
            <a:ext cx="96838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dirty="0"/>
          </a:p>
        </p:txBody>
      </p:sp>
      <p:sp>
        <p:nvSpPr>
          <p:cNvPr id="612550" name="Rectangle 198"/>
          <p:cNvSpPr>
            <a:spLocks noChangeArrowheads="1"/>
          </p:cNvSpPr>
          <p:nvPr/>
        </p:nvSpPr>
        <p:spPr bwMode="auto">
          <a:xfrm>
            <a:off x="4916488" y="278288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E</a:t>
            </a:r>
            <a:endParaRPr lang="en-US" sz="1400" i="1" dirty="0"/>
          </a:p>
        </p:txBody>
      </p:sp>
      <p:sp>
        <p:nvSpPr>
          <p:cNvPr id="612551" name="Rectangle 199"/>
          <p:cNvSpPr>
            <a:spLocks noChangeArrowheads="1"/>
          </p:cNvSpPr>
          <p:nvPr/>
        </p:nvSpPr>
        <p:spPr bwMode="auto">
          <a:xfrm>
            <a:off x="5056188" y="2900363"/>
            <a:ext cx="1000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sz="1400" dirty="0"/>
          </a:p>
        </p:txBody>
      </p:sp>
      <p:sp>
        <p:nvSpPr>
          <p:cNvPr id="612552" name="Line 200"/>
          <p:cNvSpPr>
            <a:spLocks noChangeShapeType="1"/>
          </p:cNvSpPr>
          <p:nvPr/>
        </p:nvSpPr>
        <p:spPr bwMode="auto">
          <a:xfrm flipH="1">
            <a:off x="5734050" y="2813050"/>
            <a:ext cx="252413" cy="0"/>
          </a:xfrm>
          <a:prstGeom prst="line">
            <a:avLst/>
          </a:prstGeom>
          <a:noFill/>
          <a:ln w="444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2553" name="Freeform 201"/>
          <p:cNvSpPr>
            <a:spLocks/>
          </p:cNvSpPr>
          <p:nvPr/>
        </p:nvSpPr>
        <p:spPr bwMode="auto">
          <a:xfrm>
            <a:off x="5583238" y="2759075"/>
            <a:ext cx="204787" cy="107950"/>
          </a:xfrm>
          <a:custGeom>
            <a:avLst/>
            <a:gdLst/>
            <a:ahLst/>
            <a:cxnLst>
              <a:cxn ang="0">
                <a:pos x="23" y="9"/>
              </a:cxn>
              <a:cxn ang="0">
                <a:pos x="29" y="17"/>
              </a:cxn>
              <a:cxn ang="0">
                <a:pos x="28" y="18"/>
              </a:cxn>
              <a:cxn ang="0">
                <a:pos x="14" y="12"/>
              </a:cxn>
              <a:cxn ang="0">
                <a:pos x="0" y="9"/>
              </a:cxn>
              <a:cxn ang="0">
                <a:pos x="14" y="6"/>
              </a:cxn>
              <a:cxn ang="0">
                <a:pos x="28" y="0"/>
              </a:cxn>
              <a:cxn ang="0">
                <a:pos x="29" y="0"/>
              </a:cxn>
              <a:cxn ang="0">
                <a:pos x="23" y="9"/>
              </a:cxn>
            </a:cxnLst>
            <a:rect l="0" t="0" r="r" b="b"/>
            <a:pathLst>
              <a:path w="29" h="18">
                <a:moveTo>
                  <a:pt x="23" y="9"/>
                </a:moveTo>
                <a:cubicBezTo>
                  <a:pt x="29" y="17"/>
                  <a:pt x="29" y="17"/>
                  <a:pt x="29" y="17"/>
                </a:cubicBezTo>
                <a:cubicBezTo>
                  <a:pt x="28" y="18"/>
                  <a:pt x="28" y="18"/>
                  <a:pt x="28" y="18"/>
                </a:cubicBezTo>
                <a:cubicBezTo>
                  <a:pt x="14" y="12"/>
                  <a:pt x="14" y="12"/>
                  <a:pt x="14" y="12"/>
                </a:cubicBezTo>
                <a:cubicBezTo>
                  <a:pt x="9" y="11"/>
                  <a:pt x="4" y="10"/>
                  <a:pt x="0" y="9"/>
                </a:cubicBezTo>
                <a:cubicBezTo>
                  <a:pt x="4" y="8"/>
                  <a:pt x="9" y="7"/>
                  <a:pt x="14" y="6"/>
                </a:cubicBezTo>
                <a:cubicBezTo>
                  <a:pt x="28" y="0"/>
                  <a:pt x="28" y="0"/>
                  <a:pt x="28" y="0"/>
                </a:cubicBezTo>
                <a:cubicBezTo>
                  <a:pt x="29" y="0"/>
                  <a:pt x="29" y="0"/>
                  <a:pt x="29" y="0"/>
                </a:cubicBezTo>
                <a:lnTo>
                  <a:pt x="23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2554" name="Freeform 202"/>
          <p:cNvSpPr>
            <a:spLocks/>
          </p:cNvSpPr>
          <p:nvPr/>
        </p:nvSpPr>
        <p:spPr bwMode="auto">
          <a:xfrm>
            <a:off x="2206625" y="1601788"/>
            <a:ext cx="5337175" cy="4410075"/>
          </a:xfrm>
          <a:custGeom>
            <a:avLst/>
            <a:gdLst/>
            <a:ahLst/>
            <a:cxnLst>
              <a:cxn ang="0">
                <a:pos x="2697" y="2606"/>
              </a:cxn>
              <a:cxn ang="0">
                <a:pos x="0" y="2606"/>
              </a:cxn>
              <a:cxn ang="0">
                <a:pos x="0" y="0"/>
              </a:cxn>
            </a:cxnLst>
            <a:rect l="0" t="0" r="r" b="b"/>
            <a:pathLst>
              <a:path w="2697" h="2606">
                <a:moveTo>
                  <a:pt x="2697" y="2606"/>
                </a:moveTo>
                <a:lnTo>
                  <a:pt x="0" y="2606"/>
                </a:lnTo>
                <a:lnTo>
                  <a:pt x="0" y="0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2555" name="Line 203"/>
          <p:cNvSpPr>
            <a:spLocks noChangeShapeType="1"/>
          </p:cNvSpPr>
          <p:nvPr/>
        </p:nvSpPr>
        <p:spPr bwMode="auto">
          <a:xfrm flipH="1" flipV="1">
            <a:off x="2349500" y="2649538"/>
            <a:ext cx="2562225" cy="2435225"/>
          </a:xfrm>
          <a:prstGeom prst="line">
            <a:avLst/>
          </a:prstGeom>
          <a:noFill/>
          <a:ln w="44450">
            <a:solidFill>
              <a:srgbClr val="AEC5E7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2556" name="Line 204"/>
          <p:cNvSpPr>
            <a:spLocks noChangeShapeType="1"/>
          </p:cNvSpPr>
          <p:nvPr/>
        </p:nvSpPr>
        <p:spPr bwMode="auto">
          <a:xfrm flipV="1">
            <a:off x="2744788" y="2346325"/>
            <a:ext cx="3241675" cy="3082925"/>
          </a:xfrm>
          <a:prstGeom prst="line">
            <a:avLst/>
          </a:prstGeom>
          <a:noFill/>
          <a:ln w="44450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2557" name="Line 205"/>
          <p:cNvSpPr>
            <a:spLocks noChangeShapeType="1"/>
          </p:cNvSpPr>
          <p:nvPr/>
        </p:nvSpPr>
        <p:spPr bwMode="auto">
          <a:xfrm flipV="1">
            <a:off x="3284538" y="2346325"/>
            <a:ext cx="3289300" cy="3132138"/>
          </a:xfrm>
          <a:prstGeom prst="line">
            <a:avLst/>
          </a:prstGeom>
          <a:noFill/>
          <a:ln w="44450">
            <a:solidFill>
              <a:srgbClr val="FAC0BF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2558" name="Oval 206"/>
          <p:cNvSpPr>
            <a:spLocks noChangeArrowheads="1"/>
          </p:cNvSpPr>
          <p:nvPr/>
        </p:nvSpPr>
        <p:spPr bwMode="auto">
          <a:xfrm>
            <a:off x="4232275" y="4448175"/>
            <a:ext cx="141288" cy="12223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2559" name="Line 207"/>
          <p:cNvSpPr>
            <a:spLocks noChangeShapeType="1"/>
          </p:cNvSpPr>
          <p:nvPr/>
        </p:nvSpPr>
        <p:spPr bwMode="auto">
          <a:xfrm>
            <a:off x="5392738" y="2238375"/>
            <a:ext cx="439737" cy="49053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2560" name="Line 208"/>
          <p:cNvSpPr>
            <a:spLocks noChangeShapeType="1"/>
          </p:cNvSpPr>
          <p:nvPr/>
        </p:nvSpPr>
        <p:spPr bwMode="auto">
          <a:xfrm>
            <a:off x="4719638" y="4757738"/>
            <a:ext cx="1614487" cy="0"/>
          </a:xfrm>
          <a:prstGeom prst="line">
            <a:avLst/>
          </a:prstGeom>
          <a:noFill/>
          <a:ln w="444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2561" name="Freeform 209"/>
          <p:cNvSpPr>
            <a:spLocks/>
          </p:cNvSpPr>
          <p:nvPr/>
        </p:nvSpPr>
        <p:spPr bwMode="auto">
          <a:xfrm>
            <a:off x="6276975" y="4703763"/>
            <a:ext cx="212725" cy="101600"/>
          </a:xfrm>
          <a:custGeom>
            <a:avLst/>
            <a:gdLst/>
            <a:ahLst/>
            <a:cxnLst>
              <a:cxn ang="0">
                <a:pos x="6" y="9"/>
              </a:cxn>
              <a:cxn ang="0">
                <a:pos x="0" y="0"/>
              </a:cxn>
              <a:cxn ang="0">
                <a:pos x="1" y="0"/>
              </a:cxn>
              <a:cxn ang="0">
                <a:pos x="15" y="5"/>
              </a:cxn>
              <a:cxn ang="0">
                <a:pos x="30" y="9"/>
              </a:cxn>
              <a:cxn ang="0">
                <a:pos x="15" y="12"/>
              </a:cxn>
              <a:cxn ang="0">
                <a:pos x="1" y="17"/>
              </a:cxn>
              <a:cxn ang="0">
                <a:pos x="0" y="17"/>
              </a:cxn>
              <a:cxn ang="0">
                <a:pos x="6" y="9"/>
              </a:cxn>
            </a:cxnLst>
            <a:rect l="0" t="0" r="r" b="b"/>
            <a:pathLst>
              <a:path w="30" h="17">
                <a:moveTo>
                  <a:pt x="6" y="9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5" y="5"/>
                  <a:pt x="15" y="5"/>
                  <a:pt x="15" y="5"/>
                </a:cubicBezTo>
                <a:cubicBezTo>
                  <a:pt x="20" y="6"/>
                  <a:pt x="25" y="7"/>
                  <a:pt x="30" y="9"/>
                </a:cubicBezTo>
                <a:cubicBezTo>
                  <a:pt x="25" y="10"/>
                  <a:pt x="20" y="11"/>
                  <a:pt x="15" y="12"/>
                </a:cubicBezTo>
                <a:cubicBezTo>
                  <a:pt x="1" y="17"/>
                  <a:pt x="1" y="17"/>
                  <a:pt x="1" y="17"/>
                </a:cubicBezTo>
                <a:cubicBezTo>
                  <a:pt x="0" y="17"/>
                  <a:pt x="0" y="17"/>
                  <a:pt x="0" y="17"/>
                </a:cubicBezTo>
                <a:lnTo>
                  <a:pt x="6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2562" name="Line 210"/>
          <p:cNvSpPr>
            <a:spLocks noChangeShapeType="1"/>
          </p:cNvSpPr>
          <p:nvPr/>
        </p:nvSpPr>
        <p:spPr bwMode="auto">
          <a:xfrm>
            <a:off x="5335588" y="4835525"/>
            <a:ext cx="128587" cy="455613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2563" name="Rectangle 211"/>
          <p:cNvSpPr>
            <a:spLocks noChangeArrowheads="1"/>
          </p:cNvSpPr>
          <p:nvPr/>
        </p:nvSpPr>
        <p:spPr bwMode="auto">
          <a:xfrm>
            <a:off x="1828800" y="914400"/>
            <a:ext cx="5105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/>
            <a:r>
              <a:rPr lang="en-US" sz="1400" b="1" dirty="0">
                <a:solidFill>
                  <a:srgbClr val="000000"/>
                </a:solidFill>
                <a:latin typeface="Myriad Roman" charset="0"/>
              </a:rPr>
              <a:t>(a) One </a:t>
            </a:r>
            <a:r>
              <a:rPr lang="en-US" sz="1400" b="1" dirty="0" smtClean="0">
                <a:solidFill>
                  <a:srgbClr val="000000"/>
                </a:solidFill>
                <a:latin typeface="Myriad Roman" charset="0"/>
              </a:rPr>
              <a:t>Possible Outcome</a:t>
            </a:r>
            <a:r>
              <a:rPr lang="en-US" sz="1400" b="1" dirty="0">
                <a:solidFill>
                  <a:srgbClr val="000000"/>
                </a:solidFill>
                <a:latin typeface="Myriad Roman" charset="0"/>
              </a:rPr>
              <a:t>: Price Rises, Quantity Rises</a:t>
            </a:r>
            <a:endParaRPr lang="en-US" sz="1400" b="1" dirty="0"/>
          </a:p>
        </p:txBody>
      </p:sp>
      <p:sp>
        <p:nvSpPr>
          <p:cNvPr id="612564" name="Freeform 212"/>
          <p:cNvSpPr>
            <a:spLocks/>
          </p:cNvSpPr>
          <p:nvPr/>
        </p:nvSpPr>
        <p:spPr bwMode="auto">
          <a:xfrm>
            <a:off x="5151438" y="5260975"/>
            <a:ext cx="2137469" cy="690563"/>
          </a:xfrm>
          <a:custGeom>
            <a:avLst/>
            <a:gdLst/>
            <a:ahLst/>
            <a:cxnLst>
              <a:cxn ang="0">
                <a:pos x="221" y="79"/>
              </a:cxn>
              <a:cxn ang="0">
                <a:pos x="205" y="95"/>
              </a:cxn>
              <a:cxn ang="0">
                <a:pos x="16" y="95"/>
              </a:cxn>
              <a:cxn ang="0">
                <a:pos x="0" y="79"/>
              </a:cxn>
              <a:cxn ang="0">
                <a:pos x="0" y="16"/>
              </a:cxn>
              <a:cxn ang="0">
                <a:pos x="16" y="0"/>
              </a:cxn>
              <a:cxn ang="0">
                <a:pos x="205" y="0"/>
              </a:cxn>
              <a:cxn ang="0">
                <a:pos x="221" y="16"/>
              </a:cxn>
              <a:cxn ang="0">
                <a:pos x="221" y="79"/>
              </a:cxn>
            </a:cxnLst>
            <a:rect l="0" t="0" r="r" b="b"/>
            <a:pathLst>
              <a:path w="221" h="95">
                <a:moveTo>
                  <a:pt x="221" y="79"/>
                </a:moveTo>
                <a:cubicBezTo>
                  <a:pt x="221" y="87"/>
                  <a:pt x="214" y="95"/>
                  <a:pt x="205" y="95"/>
                </a:cubicBezTo>
                <a:cubicBezTo>
                  <a:pt x="16" y="95"/>
                  <a:pt x="16" y="95"/>
                  <a:pt x="16" y="95"/>
                </a:cubicBezTo>
                <a:cubicBezTo>
                  <a:pt x="7" y="95"/>
                  <a:pt x="0" y="87"/>
                  <a:pt x="0" y="79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14" y="0"/>
                  <a:pt x="221" y="7"/>
                  <a:pt x="221" y="16"/>
                </a:cubicBezTo>
                <a:lnTo>
                  <a:pt x="221" y="79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2565" name="Line 213"/>
          <p:cNvSpPr>
            <a:spLocks noChangeShapeType="1"/>
          </p:cNvSpPr>
          <p:nvPr/>
        </p:nvSpPr>
        <p:spPr bwMode="auto">
          <a:xfrm flipH="1" flipV="1">
            <a:off x="3616325" y="1905000"/>
            <a:ext cx="3078163" cy="2925763"/>
          </a:xfrm>
          <a:prstGeom prst="line">
            <a:avLst/>
          </a:prstGeom>
          <a:noFill/>
          <a:ln w="44450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2566" name="Oval 214"/>
          <p:cNvSpPr>
            <a:spLocks noChangeArrowheads="1"/>
          </p:cNvSpPr>
          <p:nvPr/>
        </p:nvSpPr>
        <p:spPr bwMode="auto">
          <a:xfrm>
            <a:off x="4967288" y="3194050"/>
            <a:ext cx="142875" cy="12223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2567" name="Line 215"/>
          <p:cNvSpPr>
            <a:spLocks noChangeShapeType="1"/>
          </p:cNvSpPr>
          <p:nvPr/>
        </p:nvSpPr>
        <p:spPr bwMode="auto">
          <a:xfrm flipV="1">
            <a:off x="1973263" y="3522663"/>
            <a:ext cx="0" cy="847725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2568" name="Freeform 216"/>
          <p:cNvSpPr>
            <a:spLocks/>
          </p:cNvSpPr>
          <p:nvPr/>
        </p:nvSpPr>
        <p:spPr bwMode="auto">
          <a:xfrm>
            <a:off x="1924050" y="3435350"/>
            <a:ext cx="100013" cy="115888"/>
          </a:xfrm>
          <a:custGeom>
            <a:avLst/>
            <a:gdLst/>
            <a:ahLst/>
            <a:cxnLst>
              <a:cxn ang="0">
                <a:pos x="7" y="16"/>
              </a:cxn>
              <a:cxn ang="0">
                <a:pos x="1" y="19"/>
              </a:cxn>
              <a:cxn ang="0">
                <a:pos x="0" y="19"/>
              </a:cxn>
              <a:cxn ang="0">
                <a:pos x="5" y="10"/>
              </a:cxn>
              <a:cxn ang="0">
                <a:pos x="7" y="0"/>
              </a:cxn>
              <a:cxn ang="0">
                <a:pos x="9" y="10"/>
              </a:cxn>
              <a:cxn ang="0">
                <a:pos x="14" y="19"/>
              </a:cxn>
              <a:cxn ang="0">
                <a:pos x="14" y="19"/>
              </a:cxn>
              <a:cxn ang="0">
                <a:pos x="7" y="16"/>
              </a:cxn>
            </a:cxnLst>
            <a:rect l="0" t="0" r="r" b="b"/>
            <a:pathLst>
              <a:path w="14" h="19">
                <a:moveTo>
                  <a:pt x="7" y="16"/>
                </a:move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5" y="10"/>
                  <a:pt x="5" y="10"/>
                  <a:pt x="5" y="10"/>
                </a:cubicBezTo>
                <a:cubicBezTo>
                  <a:pt x="5" y="6"/>
                  <a:pt x="6" y="3"/>
                  <a:pt x="7" y="0"/>
                </a:cubicBezTo>
                <a:cubicBezTo>
                  <a:pt x="8" y="3"/>
                  <a:pt x="9" y="6"/>
                  <a:pt x="9" y="10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lnTo>
                  <a:pt x="7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2569" name="Line 217"/>
          <p:cNvSpPr>
            <a:spLocks noChangeShapeType="1"/>
          </p:cNvSpPr>
          <p:nvPr/>
        </p:nvSpPr>
        <p:spPr bwMode="auto">
          <a:xfrm>
            <a:off x="4473575" y="6181725"/>
            <a:ext cx="381000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2570" name="Freeform 218"/>
          <p:cNvSpPr>
            <a:spLocks/>
          </p:cNvSpPr>
          <p:nvPr/>
        </p:nvSpPr>
        <p:spPr bwMode="auto">
          <a:xfrm>
            <a:off x="4756150" y="6138863"/>
            <a:ext cx="155575" cy="84137"/>
          </a:xfrm>
          <a:custGeom>
            <a:avLst/>
            <a:gdLst/>
            <a:ahLst/>
            <a:cxnLst>
              <a:cxn ang="0">
                <a:pos x="4" y="7"/>
              </a:cxn>
              <a:cxn ang="0">
                <a:pos x="0" y="1"/>
              </a:cxn>
              <a:cxn ang="0">
                <a:pos x="0" y="0"/>
              </a:cxn>
              <a:cxn ang="0">
                <a:pos x="11" y="5"/>
              </a:cxn>
              <a:cxn ang="0">
                <a:pos x="22" y="7"/>
              </a:cxn>
              <a:cxn ang="0">
                <a:pos x="11" y="10"/>
              </a:cxn>
              <a:cxn ang="0">
                <a:pos x="0" y="14"/>
              </a:cxn>
              <a:cxn ang="0">
                <a:pos x="0" y="14"/>
              </a:cxn>
              <a:cxn ang="0">
                <a:pos x="4" y="7"/>
              </a:cxn>
            </a:cxnLst>
            <a:rect l="0" t="0" r="r" b="b"/>
            <a:pathLst>
              <a:path w="22" h="14">
                <a:moveTo>
                  <a:pt x="4" y="7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11" y="5"/>
                  <a:pt x="11" y="5"/>
                  <a:pt x="11" y="5"/>
                </a:cubicBezTo>
                <a:cubicBezTo>
                  <a:pt x="14" y="5"/>
                  <a:pt x="18" y="6"/>
                  <a:pt x="22" y="7"/>
                </a:cubicBezTo>
                <a:cubicBezTo>
                  <a:pt x="18" y="8"/>
                  <a:pt x="14" y="9"/>
                  <a:pt x="11" y="10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lnTo>
                  <a:pt x="4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2571" name="Freeform 219"/>
          <p:cNvSpPr>
            <a:spLocks/>
          </p:cNvSpPr>
          <p:nvPr/>
        </p:nvSpPr>
        <p:spPr bwMode="auto">
          <a:xfrm>
            <a:off x="4191000" y="1389658"/>
            <a:ext cx="1669256" cy="821730"/>
          </a:xfrm>
          <a:custGeom>
            <a:avLst/>
            <a:gdLst/>
            <a:ahLst/>
            <a:cxnLst>
              <a:cxn ang="0">
                <a:pos x="174" y="118"/>
              </a:cxn>
              <a:cxn ang="0">
                <a:pos x="158" y="134"/>
              </a:cxn>
              <a:cxn ang="0">
                <a:pos x="16" y="134"/>
              </a:cxn>
              <a:cxn ang="0">
                <a:pos x="0" y="118"/>
              </a:cxn>
              <a:cxn ang="0">
                <a:pos x="0" y="16"/>
              </a:cxn>
              <a:cxn ang="0">
                <a:pos x="16" y="0"/>
              </a:cxn>
              <a:cxn ang="0">
                <a:pos x="158" y="0"/>
              </a:cxn>
              <a:cxn ang="0">
                <a:pos x="174" y="16"/>
              </a:cxn>
              <a:cxn ang="0">
                <a:pos x="174" y="118"/>
              </a:cxn>
            </a:cxnLst>
            <a:rect l="0" t="0" r="r" b="b"/>
            <a:pathLst>
              <a:path w="174" h="134">
                <a:moveTo>
                  <a:pt x="174" y="118"/>
                </a:moveTo>
                <a:cubicBezTo>
                  <a:pt x="174" y="127"/>
                  <a:pt x="167" y="134"/>
                  <a:pt x="158" y="134"/>
                </a:cubicBezTo>
                <a:cubicBezTo>
                  <a:pt x="16" y="134"/>
                  <a:pt x="16" y="134"/>
                  <a:pt x="16" y="134"/>
                </a:cubicBezTo>
                <a:cubicBezTo>
                  <a:pt x="7" y="134"/>
                  <a:pt x="0" y="127"/>
                  <a:pt x="0" y="11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67" y="0"/>
                  <a:pt x="174" y="8"/>
                  <a:pt x="174" y="16"/>
                </a:cubicBezTo>
                <a:lnTo>
                  <a:pt x="174" y="118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48930" name="TextBox 29"/>
          <p:cNvSpPr txBox="1">
            <a:spLocks noChangeArrowheads="1"/>
          </p:cNvSpPr>
          <p:nvPr/>
        </p:nvSpPr>
        <p:spPr bwMode="auto">
          <a:xfrm>
            <a:off x="771748" y="1563688"/>
            <a:ext cx="14239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>
                <a:ea typeface="MS PGothic" pitchFamily="34" charset="-128"/>
              </a:rPr>
              <a:t>Price </a:t>
            </a:r>
          </a:p>
        </p:txBody>
      </p:sp>
      <p:sp>
        <p:nvSpPr>
          <p:cNvPr id="2" name="TextBox 29"/>
          <p:cNvSpPr txBox="1">
            <a:spLocks noChangeArrowheads="1"/>
          </p:cNvSpPr>
          <p:nvPr/>
        </p:nvSpPr>
        <p:spPr bwMode="auto">
          <a:xfrm>
            <a:off x="4240001" y="1338858"/>
            <a:ext cx="14827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i="1" dirty="0">
                <a:ea typeface="MS PGothic" pitchFamily="34" charset="-128"/>
              </a:rPr>
              <a:t>Small decrease in supply</a:t>
            </a:r>
          </a:p>
        </p:txBody>
      </p:sp>
      <p:sp>
        <p:nvSpPr>
          <p:cNvPr id="3" name="TextBox 29"/>
          <p:cNvSpPr txBox="1">
            <a:spLocks noChangeArrowheads="1"/>
          </p:cNvSpPr>
          <p:nvPr/>
        </p:nvSpPr>
        <p:spPr bwMode="auto">
          <a:xfrm>
            <a:off x="5265043" y="5299075"/>
            <a:ext cx="20238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ea typeface="MS PGothic" pitchFamily="34" charset="-128"/>
              </a:rPr>
              <a:t>Large increase in demand</a:t>
            </a:r>
          </a:p>
        </p:txBody>
      </p:sp>
      <p:cxnSp>
        <p:nvCxnSpPr>
          <p:cNvPr id="612575" name="Straight Connector 86"/>
          <p:cNvCxnSpPr>
            <a:cxnSpLocks noChangeShapeType="1"/>
          </p:cNvCxnSpPr>
          <p:nvPr/>
        </p:nvCxnSpPr>
        <p:spPr bwMode="auto">
          <a:xfrm>
            <a:off x="5032375" y="3270250"/>
            <a:ext cx="0" cy="2681288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612576" name="Straight Connector 86"/>
          <p:cNvCxnSpPr>
            <a:cxnSpLocks noChangeShapeType="1"/>
          </p:cNvCxnSpPr>
          <p:nvPr/>
        </p:nvCxnSpPr>
        <p:spPr bwMode="auto">
          <a:xfrm>
            <a:off x="4294188" y="4570413"/>
            <a:ext cx="0" cy="1381125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5" name="TextBox 4"/>
          <p:cNvSpPr txBox="1"/>
          <p:nvPr/>
        </p:nvSpPr>
        <p:spPr>
          <a:xfrm>
            <a:off x="6858000" y="609600"/>
            <a:ext cx="2286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expect prices to rise in the near future so demand will increase and supply will decrease. 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057400"/>
            <a:ext cx="19642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Demand : </a:t>
            </a:r>
          </a:p>
          <a:p>
            <a:pPr marL="285750" indent="-285750">
              <a:buFontTx/>
              <a:buChar char="-"/>
            </a:pPr>
            <a:r>
              <a:rPr lang="en-US" sz="1500" dirty="0" smtClean="0"/>
              <a:t>Price increase </a:t>
            </a:r>
          </a:p>
          <a:p>
            <a:pPr marL="285750" indent="-285750">
              <a:buFontTx/>
              <a:buChar char="-"/>
            </a:pPr>
            <a:r>
              <a:rPr lang="en-US" sz="1500" dirty="0" smtClean="0"/>
              <a:t>Quantity increase</a:t>
            </a:r>
          </a:p>
          <a:p>
            <a:r>
              <a:rPr lang="en-US" sz="1500" dirty="0" smtClean="0"/>
              <a:t>Supply: </a:t>
            </a:r>
          </a:p>
          <a:p>
            <a:pPr marL="285750" indent="-285750">
              <a:buFontTx/>
              <a:buChar char="-"/>
            </a:pPr>
            <a:r>
              <a:rPr lang="en-US" sz="1500" dirty="0" smtClean="0"/>
              <a:t>Price increase</a:t>
            </a:r>
          </a:p>
          <a:p>
            <a:pPr marL="285750" indent="-285750">
              <a:buFontTx/>
              <a:buChar char="-"/>
            </a:pPr>
            <a:r>
              <a:rPr lang="en-US" sz="1500" dirty="0" smtClean="0"/>
              <a:t>Quantity decrease</a:t>
            </a:r>
          </a:p>
          <a:p>
            <a:pPr marL="285750" indent="-285750">
              <a:buFontTx/>
              <a:buChar char="-"/>
            </a:pPr>
            <a:endParaRPr lang="en-US" sz="1500" dirty="0"/>
          </a:p>
          <a:p>
            <a:r>
              <a:rPr lang="en-US" sz="1500" dirty="0" smtClean="0"/>
              <a:t>So if we expect prices to go up in the future chances are they will go up now.</a:t>
            </a:r>
            <a:endParaRPr lang="en-US" sz="15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1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1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1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88" grpId="0" animBg="1"/>
      <p:bldP spid="612479" grpId="0" animBg="1"/>
      <p:bldP spid="548931" grpId="0"/>
      <p:bldP spid="612532" grpId="0"/>
      <p:bldP spid="612533" grpId="0"/>
      <p:bldP spid="612534" grpId="0"/>
      <p:bldP spid="612535" grpId="0"/>
      <p:bldP spid="612537" grpId="0"/>
      <p:bldP spid="612538" grpId="0"/>
      <p:bldP spid="612539" grpId="0"/>
      <p:bldP spid="612540" grpId="0"/>
      <p:bldP spid="612541" grpId="0"/>
      <p:bldP spid="612542" grpId="0"/>
      <p:bldP spid="612543" grpId="0"/>
      <p:bldP spid="612544" grpId="0"/>
      <p:bldP spid="612545" grpId="0"/>
      <p:bldP spid="612546" grpId="0"/>
      <p:bldP spid="612547" grpId="0"/>
      <p:bldP spid="612548" grpId="0"/>
      <p:bldP spid="612549" grpId="0"/>
      <p:bldP spid="612550" grpId="0"/>
      <p:bldP spid="612551" grpId="0"/>
      <p:bldP spid="612552" grpId="0" animBg="1"/>
      <p:bldP spid="612553" grpId="0" animBg="1"/>
      <p:bldP spid="612554" grpId="0" animBg="1"/>
      <p:bldP spid="612555" grpId="0" animBg="1"/>
      <p:bldP spid="612556" grpId="0" animBg="1"/>
      <p:bldP spid="612557" grpId="0" animBg="1"/>
      <p:bldP spid="612558" grpId="0" animBg="1"/>
      <p:bldP spid="612559" grpId="0" animBg="1"/>
      <p:bldP spid="612560" grpId="0" animBg="1"/>
      <p:bldP spid="612561" grpId="0" animBg="1"/>
      <p:bldP spid="612562" grpId="0" animBg="1"/>
      <p:bldP spid="612563" grpId="0"/>
      <p:bldP spid="612564" grpId="0" animBg="1"/>
      <p:bldP spid="612565" grpId="0" animBg="1"/>
      <p:bldP spid="612566" grpId="0" animBg="1"/>
      <p:bldP spid="612567" grpId="0" animBg="1"/>
      <p:bldP spid="612568" grpId="0" animBg="1"/>
      <p:bldP spid="612569" grpId="0" animBg="1"/>
      <p:bldP spid="612570" grpId="0" animBg="1"/>
      <p:bldP spid="612571" grpId="0" animBg="1"/>
      <p:bldP spid="548930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27585" y="60325"/>
            <a:ext cx="8322766" cy="555625"/>
          </a:xfrm>
        </p:spPr>
        <p:txBody>
          <a:bodyPr/>
          <a:lstStyle/>
          <a:p>
            <a:r>
              <a:rPr lang="en-US" sz="3200" dirty="0"/>
              <a:t>Simultaneous Shifts of Supply and Demand</a:t>
            </a:r>
          </a:p>
        </p:txBody>
      </p:sp>
      <p:sp>
        <p:nvSpPr>
          <p:cNvPr id="614515" name="Text Box 115"/>
          <p:cNvSpPr txBox="1">
            <a:spLocks noChangeArrowheads="1"/>
          </p:cNvSpPr>
          <p:nvPr/>
        </p:nvSpPr>
        <p:spPr bwMode="auto">
          <a:xfrm>
            <a:off x="6326445" y="2425824"/>
            <a:ext cx="26670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1588" indent="-1588" algn="ctr"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Two opposing forces determining the equilibrium quantity.</a:t>
            </a:r>
          </a:p>
        </p:txBody>
      </p:sp>
      <p:sp>
        <p:nvSpPr>
          <p:cNvPr id="614565" name="AutoShape 165"/>
          <p:cNvSpPr>
            <a:spLocks noChangeAspect="1" noChangeArrowheads="1" noTextEdit="1"/>
          </p:cNvSpPr>
          <p:nvPr/>
        </p:nvSpPr>
        <p:spPr bwMode="auto">
          <a:xfrm>
            <a:off x="6324600" y="7239000"/>
            <a:ext cx="1495425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cxnSp>
        <p:nvCxnSpPr>
          <p:cNvPr id="614566" name="Straight Connector 86"/>
          <p:cNvCxnSpPr>
            <a:cxnSpLocks noChangeShapeType="1"/>
          </p:cNvCxnSpPr>
          <p:nvPr/>
        </p:nvCxnSpPr>
        <p:spPr bwMode="auto">
          <a:xfrm>
            <a:off x="3894138" y="3275013"/>
            <a:ext cx="0" cy="2655887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614567" name="Straight Connector 86"/>
          <p:cNvCxnSpPr>
            <a:cxnSpLocks noChangeShapeType="1"/>
          </p:cNvCxnSpPr>
          <p:nvPr/>
        </p:nvCxnSpPr>
        <p:spPr bwMode="auto">
          <a:xfrm>
            <a:off x="1895475" y="3265488"/>
            <a:ext cx="1998663" cy="9525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614568" name="Straight Connector 86"/>
          <p:cNvCxnSpPr>
            <a:cxnSpLocks noChangeShapeType="1"/>
          </p:cNvCxnSpPr>
          <p:nvPr/>
        </p:nvCxnSpPr>
        <p:spPr bwMode="auto">
          <a:xfrm>
            <a:off x="4292600" y="4291013"/>
            <a:ext cx="0" cy="1639887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614569" name="Straight Connector 86"/>
          <p:cNvCxnSpPr>
            <a:cxnSpLocks noChangeShapeType="1"/>
          </p:cNvCxnSpPr>
          <p:nvPr/>
        </p:nvCxnSpPr>
        <p:spPr bwMode="auto">
          <a:xfrm>
            <a:off x="1974850" y="4291013"/>
            <a:ext cx="2317750" cy="11112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614570" name="Rectangle 170"/>
          <p:cNvSpPr>
            <a:spLocks noChangeArrowheads="1"/>
          </p:cNvSpPr>
          <p:nvPr/>
        </p:nvSpPr>
        <p:spPr bwMode="auto">
          <a:xfrm>
            <a:off x="4267200" y="6096000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Q</a:t>
            </a:r>
            <a:endParaRPr lang="en-US" sz="1400" i="1" dirty="0"/>
          </a:p>
        </p:txBody>
      </p:sp>
      <p:sp>
        <p:nvSpPr>
          <p:cNvPr id="614571" name="Rectangle 171"/>
          <p:cNvSpPr>
            <a:spLocks noChangeArrowheads="1"/>
          </p:cNvSpPr>
          <p:nvPr/>
        </p:nvSpPr>
        <p:spPr bwMode="auto">
          <a:xfrm>
            <a:off x="4419600" y="6248400"/>
            <a:ext cx="984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dirty="0"/>
          </a:p>
        </p:txBody>
      </p:sp>
      <p:sp>
        <p:nvSpPr>
          <p:cNvPr id="614572" name="Rectangle 172"/>
          <p:cNvSpPr>
            <a:spLocks noChangeArrowheads="1"/>
          </p:cNvSpPr>
          <p:nvPr/>
        </p:nvSpPr>
        <p:spPr bwMode="auto">
          <a:xfrm>
            <a:off x="3810000" y="6096000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Q</a:t>
            </a:r>
            <a:endParaRPr lang="en-US" sz="1400" i="1" dirty="0"/>
          </a:p>
        </p:txBody>
      </p:sp>
      <p:sp>
        <p:nvSpPr>
          <p:cNvPr id="614573" name="Rectangle 173"/>
          <p:cNvSpPr>
            <a:spLocks noChangeArrowheads="1"/>
          </p:cNvSpPr>
          <p:nvPr/>
        </p:nvSpPr>
        <p:spPr bwMode="auto">
          <a:xfrm>
            <a:off x="3886200" y="6248400"/>
            <a:ext cx="984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sz="1400" dirty="0"/>
          </a:p>
        </p:txBody>
      </p:sp>
      <p:sp>
        <p:nvSpPr>
          <p:cNvPr id="614574" name="Rectangle 174"/>
          <p:cNvSpPr>
            <a:spLocks noChangeArrowheads="1"/>
          </p:cNvSpPr>
          <p:nvPr/>
        </p:nvSpPr>
        <p:spPr bwMode="auto">
          <a:xfrm>
            <a:off x="1503363" y="310832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P</a:t>
            </a:r>
            <a:endParaRPr lang="en-US" sz="1400" i="1" dirty="0"/>
          </a:p>
        </p:txBody>
      </p:sp>
      <p:sp>
        <p:nvSpPr>
          <p:cNvPr id="614575" name="Rectangle 175"/>
          <p:cNvSpPr>
            <a:spLocks noChangeArrowheads="1"/>
          </p:cNvSpPr>
          <p:nvPr/>
        </p:nvSpPr>
        <p:spPr bwMode="auto">
          <a:xfrm>
            <a:off x="1639888" y="3228975"/>
            <a:ext cx="984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sz="1400" dirty="0"/>
          </a:p>
        </p:txBody>
      </p:sp>
      <p:sp>
        <p:nvSpPr>
          <p:cNvPr id="614576" name="Rectangle 176"/>
          <p:cNvSpPr>
            <a:spLocks noChangeArrowheads="1"/>
          </p:cNvSpPr>
          <p:nvPr/>
        </p:nvSpPr>
        <p:spPr bwMode="auto">
          <a:xfrm>
            <a:off x="1503363" y="414972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P</a:t>
            </a:r>
            <a:endParaRPr lang="en-US" sz="1400" i="1" dirty="0"/>
          </a:p>
        </p:txBody>
      </p:sp>
      <p:sp>
        <p:nvSpPr>
          <p:cNvPr id="614577" name="Rectangle 177"/>
          <p:cNvSpPr>
            <a:spLocks noChangeArrowheads="1"/>
          </p:cNvSpPr>
          <p:nvPr/>
        </p:nvSpPr>
        <p:spPr bwMode="auto">
          <a:xfrm>
            <a:off x="1639888" y="4268788"/>
            <a:ext cx="9842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dirty="0"/>
          </a:p>
        </p:txBody>
      </p:sp>
      <p:sp>
        <p:nvSpPr>
          <p:cNvPr id="614578" name="Rectangle 178"/>
          <p:cNvSpPr>
            <a:spLocks noChangeArrowheads="1"/>
          </p:cNvSpPr>
          <p:nvPr/>
        </p:nvSpPr>
        <p:spPr bwMode="auto">
          <a:xfrm>
            <a:off x="4976813" y="1778000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S</a:t>
            </a:r>
            <a:endParaRPr lang="en-US" sz="1400" i="1" dirty="0"/>
          </a:p>
        </p:txBody>
      </p:sp>
      <p:sp>
        <p:nvSpPr>
          <p:cNvPr id="614579" name="Rectangle 179"/>
          <p:cNvSpPr>
            <a:spLocks noChangeArrowheads="1"/>
          </p:cNvSpPr>
          <p:nvPr/>
        </p:nvSpPr>
        <p:spPr bwMode="auto">
          <a:xfrm>
            <a:off x="5103813" y="1897063"/>
            <a:ext cx="9842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sz="1400" dirty="0"/>
          </a:p>
        </p:txBody>
      </p:sp>
      <p:sp>
        <p:nvSpPr>
          <p:cNvPr id="614580" name="Rectangle 180"/>
          <p:cNvSpPr>
            <a:spLocks noChangeArrowheads="1"/>
          </p:cNvSpPr>
          <p:nvPr/>
        </p:nvSpPr>
        <p:spPr bwMode="auto">
          <a:xfrm>
            <a:off x="5568950" y="5170488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sz="1400" i="1" dirty="0"/>
          </a:p>
        </p:txBody>
      </p:sp>
      <p:sp>
        <p:nvSpPr>
          <p:cNvPr id="614581" name="Rectangle 181"/>
          <p:cNvSpPr>
            <a:spLocks noChangeArrowheads="1"/>
          </p:cNvSpPr>
          <p:nvPr/>
        </p:nvSpPr>
        <p:spPr bwMode="auto">
          <a:xfrm>
            <a:off x="5738813" y="5291138"/>
            <a:ext cx="9842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sz="1400" dirty="0"/>
          </a:p>
        </p:txBody>
      </p:sp>
      <p:sp>
        <p:nvSpPr>
          <p:cNvPr id="614582" name="Rectangle 182"/>
          <p:cNvSpPr>
            <a:spLocks noChangeArrowheads="1"/>
          </p:cNvSpPr>
          <p:nvPr/>
        </p:nvSpPr>
        <p:spPr bwMode="auto">
          <a:xfrm>
            <a:off x="5187950" y="5438775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sz="1400" i="1" dirty="0"/>
          </a:p>
        </p:txBody>
      </p:sp>
      <p:sp>
        <p:nvSpPr>
          <p:cNvPr id="614583" name="Rectangle 183"/>
          <p:cNvSpPr>
            <a:spLocks noChangeArrowheads="1"/>
          </p:cNvSpPr>
          <p:nvPr/>
        </p:nvSpPr>
        <p:spPr bwMode="auto">
          <a:xfrm>
            <a:off x="5359400" y="5557838"/>
            <a:ext cx="96838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dirty="0"/>
          </a:p>
        </p:txBody>
      </p:sp>
      <p:sp>
        <p:nvSpPr>
          <p:cNvPr id="614584" name="Rectangle 184"/>
          <p:cNvSpPr>
            <a:spLocks noChangeArrowheads="1"/>
          </p:cNvSpPr>
          <p:nvPr/>
        </p:nvSpPr>
        <p:spPr bwMode="auto">
          <a:xfrm>
            <a:off x="5772150" y="231298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S</a:t>
            </a:r>
            <a:endParaRPr lang="en-US" sz="1400" i="1" dirty="0"/>
          </a:p>
        </p:txBody>
      </p:sp>
      <p:sp>
        <p:nvSpPr>
          <p:cNvPr id="614585" name="Rectangle 185"/>
          <p:cNvSpPr>
            <a:spLocks noChangeArrowheads="1"/>
          </p:cNvSpPr>
          <p:nvPr/>
        </p:nvSpPr>
        <p:spPr bwMode="auto">
          <a:xfrm>
            <a:off x="5897563" y="2428875"/>
            <a:ext cx="984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dirty="0"/>
          </a:p>
        </p:txBody>
      </p:sp>
      <p:sp>
        <p:nvSpPr>
          <p:cNvPr id="614586" name="Rectangle 186"/>
          <p:cNvSpPr>
            <a:spLocks noChangeArrowheads="1"/>
          </p:cNvSpPr>
          <p:nvPr/>
        </p:nvSpPr>
        <p:spPr bwMode="auto">
          <a:xfrm>
            <a:off x="4175125" y="3833813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E</a:t>
            </a:r>
            <a:endParaRPr lang="en-US" sz="1400" i="1" dirty="0"/>
          </a:p>
        </p:txBody>
      </p:sp>
      <p:sp>
        <p:nvSpPr>
          <p:cNvPr id="614587" name="Rectangle 187"/>
          <p:cNvSpPr>
            <a:spLocks noChangeArrowheads="1"/>
          </p:cNvSpPr>
          <p:nvPr/>
        </p:nvSpPr>
        <p:spPr bwMode="auto">
          <a:xfrm>
            <a:off x="4302125" y="3952875"/>
            <a:ext cx="984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dirty="0"/>
          </a:p>
        </p:txBody>
      </p:sp>
      <p:sp>
        <p:nvSpPr>
          <p:cNvPr id="614588" name="Rectangle 188"/>
          <p:cNvSpPr>
            <a:spLocks noChangeArrowheads="1"/>
          </p:cNvSpPr>
          <p:nvPr/>
        </p:nvSpPr>
        <p:spPr bwMode="auto">
          <a:xfrm>
            <a:off x="3775075" y="2781300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E</a:t>
            </a:r>
            <a:endParaRPr lang="en-US" sz="1400" i="1" dirty="0"/>
          </a:p>
        </p:txBody>
      </p:sp>
      <p:sp>
        <p:nvSpPr>
          <p:cNvPr id="614589" name="Rectangle 189"/>
          <p:cNvSpPr>
            <a:spLocks noChangeArrowheads="1"/>
          </p:cNvSpPr>
          <p:nvPr/>
        </p:nvSpPr>
        <p:spPr bwMode="auto">
          <a:xfrm>
            <a:off x="3902075" y="2901950"/>
            <a:ext cx="984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sz="1400" dirty="0"/>
          </a:p>
        </p:txBody>
      </p:sp>
      <p:sp>
        <p:nvSpPr>
          <p:cNvPr id="614590" name="Line 190"/>
          <p:cNvSpPr>
            <a:spLocks noChangeShapeType="1"/>
          </p:cNvSpPr>
          <p:nvPr/>
        </p:nvSpPr>
        <p:spPr bwMode="auto">
          <a:xfrm>
            <a:off x="4899025" y="4859338"/>
            <a:ext cx="230188" cy="0"/>
          </a:xfrm>
          <a:prstGeom prst="line">
            <a:avLst/>
          </a:prstGeom>
          <a:noFill/>
          <a:ln w="492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4591" name="Freeform 191"/>
          <p:cNvSpPr>
            <a:spLocks/>
          </p:cNvSpPr>
          <p:nvPr/>
        </p:nvSpPr>
        <p:spPr bwMode="auto">
          <a:xfrm>
            <a:off x="5084763" y="4802188"/>
            <a:ext cx="185737" cy="111125"/>
          </a:xfrm>
          <a:custGeom>
            <a:avLst/>
            <a:gdLst/>
            <a:ahLst/>
            <a:cxnLst>
              <a:cxn ang="0">
                <a:pos x="5" y="9"/>
              </a:cxn>
              <a:cxn ang="0">
                <a:pos x="0" y="0"/>
              </a:cxn>
              <a:cxn ang="0">
                <a:pos x="0" y="0"/>
              </a:cxn>
              <a:cxn ang="0">
                <a:pos x="14" y="5"/>
              </a:cxn>
              <a:cxn ang="0">
                <a:pos x="29" y="9"/>
              </a:cxn>
              <a:cxn ang="0">
                <a:pos x="14" y="12"/>
              </a:cxn>
              <a:cxn ang="0">
                <a:pos x="0" y="18"/>
              </a:cxn>
              <a:cxn ang="0">
                <a:pos x="0" y="17"/>
              </a:cxn>
              <a:cxn ang="0">
                <a:pos x="5" y="9"/>
              </a:cxn>
            </a:cxnLst>
            <a:rect l="0" t="0" r="r" b="b"/>
            <a:pathLst>
              <a:path w="29" h="18">
                <a:moveTo>
                  <a:pt x="5" y="9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4" y="5"/>
                  <a:pt x="14" y="5"/>
                  <a:pt x="14" y="5"/>
                </a:cubicBezTo>
                <a:cubicBezTo>
                  <a:pt x="19" y="7"/>
                  <a:pt x="24" y="8"/>
                  <a:pt x="29" y="9"/>
                </a:cubicBezTo>
                <a:cubicBezTo>
                  <a:pt x="24" y="10"/>
                  <a:pt x="19" y="11"/>
                  <a:pt x="14" y="1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0" y="17"/>
                  <a:pt x="0" y="17"/>
                </a:cubicBezTo>
                <a:lnTo>
                  <a:pt x="5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4592" name="Freeform 192"/>
          <p:cNvSpPr>
            <a:spLocks/>
          </p:cNvSpPr>
          <p:nvPr/>
        </p:nvSpPr>
        <p:spPr bwMode="auto">
          <a:xfrm>
            <a:off x="1835150" y="1479550"/>
            <a:ext cx="4826000" cy="4562475"/>
          </a:xfrm>
          <a:custGeom>
            <a:avLst/>
            <a:gdLst/>
            <a:ahLst/>
            <a:cxnLst>
              <a:cxn ang="0">
                <a:pos x="2898" y="2803"/>
              </a:cxn>
              <a:cxn ang="0">
                <a:pos x="0" y="2803"/>
              </a:cxn>
              <a:cxn ang="0">
                <a:pos x="0" y="0"/>
              </a:cxn>
            </a:cxnLst>
            <a:rect l="0" t="0" r="r" b="b"/>
            <a:pathLst>
              <a:path w="2898" h="2803">
                <a:moveTo>
                  <a:pt x="2898" y="2803"/>
                </a:moveTo>
                <a:lnTo>
                  <a:pt x="0" y="2803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4593" name="Line 193"/>
          <p:cNvSpPr>
            <a:spLocks noChangeShapeType="1"/>
          </p:cNvSpPr>
          <p:nvPr/>
        </p:nvSpPr>
        <p:spPr bwMode="auto">
          <a:xfrm flipH="1" flipV="1">
            <a:off x="2449513" y="2289175"/>
            <a:ext cx="2841625" cy="3082925"/>
          </a:xfrm>
          <a:prstGeom prst="line">
            <a:avLst/>
          </a:prstGeom>
          <a:noFill/>
          <a:ln w="49213">
            <a:solidFill>
              <a:srgbClr val="AEC5E7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4594" name="Line 194"/>
          <p:cNvSpPr>
            <a:spLocks noChangeShapeType="1"/>
          </p:cNvSpPr>
          <p:nvPr/>
        </p:nvSpPr>
        <p:spPr bwMode="auto">
          <a:xfrm flipV="1">
            <a:off x="2341563" y="2100263"/>
            <a:ext cx="2627312" cy="2851150"/>
          </a:xfrm>
          <a:prstGeom prst="line">
            <a:avLst/>
          </a:prstGeom>
          <a:noFill/>
          <a:ln w="4921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4595" name="Line 195"/>
          <p:cNvSpPr>
            <a:spLocks noChangeShapeType="1"/>
          </p:cNvSpPr>
          <p:nvPr/>
        </p:nvSpPr>
        <p:spPr bwMode="auto">
          <a:xfrm flipV="1">
            <a:off x="3181350" y="2638425"/>
            <a:ext cx="2646363" cy="2878138"/>
          </a:xfrm>
          <a:prstGeom prst="line">
            <a:avLst/>
          </a:prstGeom>
          <a:noFill/>
          <a:ln w="49213">
            <a:solidFill>
              <a:srgbClr val="FAC0BF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4596" name="Line 196"/>
          <p:cNvSpPr>
            <a:spLocks noChangeShapeType="1"/>
          </p:cNvSpPr>
          <p:nvPr/>
        </p:nvSpPr>
        <p:spPr bwMode="auto">
          <a:xfrm>
            <a:off x="4206875" y="2157413"/>
            <a:ext cx="762000" cy="63817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4597" name="Line 197"/>
          <p:cNvSpPr>
            <a:spLocks noChangeShapeType="1"/>
          </p:cNvSpPr>
          <p:nvPr/>
        </p:nvSpPr>
        <p:spPr bwMode="auto">
          <a:xfrm flipH="1">
            <a:off x="4597400" y="2884488"/>
            <a:ext cx="871538" cy="0"/>
          </a:xfrm>
          <a:prstGeom prst="line">
            <a:avLst/>
          </a:prstGeom>
          <a:noFill/>
          <a:ln w="492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4598" name="Freeform 198"/>
          <p:cNvSpPr>
            <a:spLocks/>
          </p:cNvSpPr>
          <p:nvPr/>
        </p:nvSpPr>
        <p:spPr bwMode="auto">
          <a:xfrm>
            <a:off x="4462463" y="2827338"/>
            <a:ext cx="187325" cy="112712"/>
          </a:xfrm>
          <a:custGeom>
            <a:avLst/>
            <a:gdLst/>
            <a:ahLst/>
            <a:cxnLst>
              <a:cxn ang="0">
                <a:pos x="24" y="9"/>
              </a:cxn>
              <a:cxn ang="0">
                <a:pos x="29" y="18"/>
              </a:cxn>
              <a:cxn ang="0">
                <a:pos x="29" y="18"/>
              </a:cxn>
              <a:cxn ang="0">
                <a:pos x="15" y="12"/>
              </a:cxn>
              <a:cxn ang="0">
                <a:pos x="0" y="9"/>
              </a:cxn>
              <a:cxn ang="0">
                <a:pos x="15" y="6"/>
              </a:cxn>
              <a:cxn ang="0">
                <a:pos x="29" y="0"/>
              </a:cxn>
              <a:cxn ang="0">
                <a:pos x="29" y="0"/>
              </a:cxn>
              <a:cxn ang="0">
                <a:pos x="24" y="9"/>
              </a:cxn>
            </a:cxnLst>
            <a:rect l="0" t="0" r="r" b="b"/>
            <a:pathLst>
              <a:path w="29" h="18">
                <a:moveTo>
                  <a:pt x="24" y="9"/>
                </a:move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15" y="12"/>
                  <a:pt x="15" y="12"/>
                  <a:pt x="15" y="12"/>
                </a:cubicBezTo>
                <a:cubicBezTo>
                  <a:pt x="10" y="11"/>
                  <a:pt x="5" y="10"/>
                  <a:pt x="0" y="9"/>
                </a:cubicBezTo>
                <a:cubicBezTo>
                  <a:pt x="5" y="8"/>
                  <a:pt x="10" y="7"/>
                  <a:pt x="15" y="6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lnTo>
                  <a:pt x="24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4599" name="Rectangle 199"/>
          <p:cNvSpPr>
            <a:spLocks noChangeArrowheads="1"/>
          </p:cNvSpPr>
          <p:nvPr/>
        </p:nvSpPr>
        <p:spPr bwMode="auto">
          <a:xfrm>
            <a:off x="1524000" y="838200"/>
            <a:ext cx="6172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/>
            <a:r>
              <a:rPr lang="en-US" sz="1400" b="1" dirty="0">
                <a:solidFill>
                  <a:srgbClr val="000000"/>
                </a:solidFill>
                <a:latin typeface="Myriad Roman" charset="0"/>
              </a:rPr>
              <a:t>(b) Another </a:t>
            </a:r>
            <a:r>
              <a:rPr lang="en-US" sz="1400" b="1" dirty="0" smtClean="0">
                <a:solidFill>
                  <a:srgbClr val="000000"/>
                </a:solidFill>
                <a:latin typeface="Myriad Roman" charset="0"/>
              </a:rPr>
              <a:t>Possible </a:t>
            </a:r>
            <a:r>
              <a:rPr lang="en-US" sz="1400" b="1" dirty="0">
                <a:solidFill>
                  <a:srgbClr val="000000"/>
                </a:solidFill>
                <a:latin typeface="Myriad Roman" charset="0"/>
              </a:rPr>
              <a:t>Outcome: Price Rises, Quantity Falls</a:t>
            </a:r>
            <a:endParaRPr lang="en-US" sz="1400" b="1" dirty="0"/>
          </a:p>
        </p:txBody>
      </p:sp>
      <p:sp>
        <p:nvSpPr>
          <p:cNvPr id="614600" name="Oval 200"/>
          <p:cNvSpPr>
            <a:spLocks noChangeArrowheads="1"/>
          </p:cNvSpPr>
          <p:nvPr/>
        </p:nvSpPr>
        <p:spPr bwMode="auto">
          <a:xfrm>
            <a:off x="4232275" y="4237038"/>
            <a:ext cx="127000" cy="12541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4601" name="Line 201"/>
          <p:cNvSpPr>
            <a:spLocks noChangeShapeType="1"/>
          </p:cNvSpPr>
          <p:nvPr/>
        </p:nvSpPr>
        <p:spPr bwMode="auto">
          <a:xfrm flipH="1" flipV="1">
            <a:off x="2784475" y="2044700"/>
            <a:ext cx="2819400" cy="3063875"/>
          </a:xfrm>
          <a:prstGeom prst="line">
            <a:avLst/>
          </a:prstGeom>
          <a:noFill/>
          <a:ln w="4921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4602" name="Oval 202"/>
          <p:cNvSpPr>
            <a:spLocks noChangeArrowheads="1"/>
          </p:cNvSpPr>
          <p:nvPr/>
        </p:nvSpPr>
        <p:spPr bwMode="auto">
          <a:xfrm>
            <a:off x="3835400" y="3197225"/>
            <a:ext cx="128588" cy="12541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4603" name="Line 203"/>
          <p:cNvSpPr>
            <a:spLocks noChangeShapeType="1"/>
          </p:cNvSpPr>
          <p:nvPr/>
        </p:nvSpPr>
        <p:spPr bwMode="auto">
          <a:xfrm flipV="1">
            <a:off x="1624013" y="3516313"/>
            <a:ext cx="0" cy="63976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4604" name="Freeform 204"/>
          <p:cNvSpPr>
            <a:spLocks/>
          </p:cNvSpPr>
          <p:nvPr/>
        </p:nvSpPr>
        <p:spPr bwMode="auto">
          <a:xfrm>
            <a:off x="1579563" y="3429000"/>
            <a:ext cx="90487" cy="125413"/>
          </a:xfrm>
          <a:custGeom>
            <a:avLst/>
            <a:gdLst/>
            <a:ahLst/>
            <a:cxnLst>
              <a:cxn ang="0">
                <a:pos x="7" y="16"/>
              </a:cxn>
              <a:cxn ang="0">
                <a:pos x="1" y="20"/>
              </a:cxn>
              <a:cxn ang="0">
                <a:pos x="0" y="19"/>
              </a:cxn>
              <a:cxn ang="0">
                <a:pos x="5" y="10"/>
              </a:cxn>
              <a:cxn ang="0">
                <a:pos x="7" y="0"/>
              </a:cxn>
              <a:cxn ang="0">
                <a:pos x="9" y="10"/>
              </a:cxn>
              <a:cxn ang="0">
                <a:pos x="14" y="19"/>
              </a:cxn>
              <a:cxn ang="0">
                <a:pos x="14" y="20"/>
              </a:cxn>
              <a:cxn ang="0">
                <a:pos x="7" y="16"/>
              </a:cxn>
            </a:cxnLst>
            <a:rect l="0" t="0" r="r" b="b"/>
            <a:pathLst>
              <a:path w="14" h="20">
                <a:moveTo>
                  <a:pt x="7" y="16"/>
                </a:moveTo>
                <a:cubicBezTo>
                  <a:pt x="1" y="20"/>
                  <a:pt x="1" y="20"/>
                  <a:pt x="1" y="20"/>
                </a:cubicBezTo>
                <a:cubicBezTo>
                  <a:pt x="0" y="19"/>
                  <a:pt x="0" y="19"/>
                  <a:pt x="0" y="19"/>
                </a:cubicBezTo>
                <a:cubicBezTo>
                  <a:pt x="5" y="10"/>
                  <a:pt x="5" y="10"/>
                  <a:pt x="5" y="10"/>
                </a:cubicBezTo>
                <a:cubicBezTo>
                  <a:pt x="5" y="7"/>
                  <a:pt x="6" y="3"/>
                  <a:pt x="7" y="0"/>
                </a:cubicBezTo>
                <a:cubicBezTo>
                  <a:pt x="8" y="3"/>
                  <a:pt x="9" y="7"/>
                  <a:pt x="9" y="10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0"/>
                  <a:pt x="14" y="20"/>
                  <a:pt x="14" y="20"/>
                </a:cubicBezTo>
                <a:lnTo>
                  <a:pt x="7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4605" name="Line 205"/>
          <p:cNvSpPr>
            <a:spLocks noChangeShapeType="1"/>
          </p:cNvSpPr>
          <p:nvPr/>
        </p:nvSpPr>
        <p:spPr bwMode="auto">
          <a:xfrm flipH="1">
            <a:off x="4040188" y="6218238"/>
            <a:ext cx="211137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4606" name="Freeform 206"/>
          <p:cNvSpPr>
            <a:spLocks/>
          </p:cNvSpPr>
          <p:nvPr/>
        </p:nvSpPr>
        <p:spPr bwMode="auto">
          <a:xfrm>
            <a:off x="3981450" y="6173788"/>
            <a:ext cx="141288" cy="87312"/>
          </a:xfrm>
          <a:custGeom>
            <a:avLst/>
            <a:gdLst/>
            <a:ahLst/>
            <a:cxnLst>
              <a:cxn ang="0">
                <a:pos x="18" y="7"/>
              </a:cxn>
              <a:cxn ang="0">
                <a:pos x="22" y="14"/>
              </a:cxn>
              <a:cxn ang="0">
                <a:pos x="22" y="14"/>
              </a:cxn>
              <a:cxn ang="0">
                <a:pos x="12" y="10"/>
              </a:cxn>
              <a:cxn ang="0">
                <a:pos x="0" y="7"/>
              </a:cxn>
              <a:cxn ang="0">
                <a:pos x="12" y="5"/>
              </a:cxn>
              <a:cxn ang="0">
                <a:pos x="22" y="0"/>
              </a:cxn>
              <a:cxn ang="0">
                <a:pos x="22" y="1"/>
              </a:cxn>
              <a:cxn ang="0">
                <a:pos x="18" y="7"/>
              </a:cxn>
            </a:cxnLst>
            <a:rect l="0" t="0" r="r" b="b"/>
            <a:pathLst>
              <a:path w="22" h="14">
                <a:moveTo>
                  <a:pt x="18" y="7"/>
                </a:moveTo>
                <a:cubicBezTo>
                  <a:pt x="22" y="14"/>
                  <a:pt x="22" y="14"/>
                  <a:pt x="22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12" y="10"/>
                  <a:pt x="12" y="10"/>
                  <a:pt x="12" y="10"/>
                </a:cubicBezTo>
                <a:cubicBezTo>
                  <a:pt x="8" y="9"/>
                  <a:pt x="4" y="8"/>
                  <a:pt x="0" y="7"/>
                </a:cubicBezTo>
                <a:cubicBezTo>
                  <a:pt x="4" y="6"/>
                  <a:pt x="8" y="5"/>
                  <a:pt x="12" y="5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1"/>
                  <a:pt x="22" y="1"/>
                  <a:pt x="22" y="1"/>
                </a:cubicBez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4607" name="Line 207"/>
          <p:cNvSpPr>
            <a:spLocks noChangeShapeType="1"/>
          </p:cNvSpPr>
          <p:nvPr/>
        </p:nvSpPr>
        <p:spPr bwMode="auto">
          <a:xfrm flipV="1">
            <a:off x="5006975" y="4353719"/>
            <a:ext cx="369740" cy="421481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4608" name="Freeform 208"/>
          <p:cNvSpPr>
            <a:spLocks/>
          </p:cNvSpPr>
          <p:nvPr/>
        </p:nvSpPr>
        <p:spPr bwMode="auto">
          <a:xfrm>
            <a:off x="5376715" y="3763575"/>
            <a:ext cx="1578123" cy="800100"/>
          </a:xfrm>
          <a:custGeom>
            <a:avLst/>
            <a:gdLst/>
            <a:ahLst/>
            <a:cxnLst>
              <a:cxn ang="0">
                <a:pos x="174" y="117"/>
              </a:cxn>
              <a:cxn ang="0">
                <a:pos x="158" y="133"/>
              </a:cxn>
              <a:cxn ang="0">
                <a:pos x="16" y="133"/>
              </a:cxn>
              <a:cxn ang="0">
                <a:pos x="0" y="117"/>
              </a:cxn>
              <a:cxn ang="0">
                <a:pos x="0" y="16"/>
              </a:cxn>
              <a:cxn ang="0">
                <a:pos x="16" y="0"/>
              </a:cxn>
              <a:cxn ang="0">
                <a:pos x="158" y="0"/>
              </a:cxn>
              <a:cxn ang="0">
                <a:pos x="174" y="16"/>
              </a:cxn>
              <a:cxn ang="0">
                <a:pos x="174" y="117"/>
              </a:cxn>
            </a:cxnLst>
            <a:rect l="0" t="0" r="r" b="b"/>
            <a:pathLst>
              <a:path w="174" h="133">
                <a:moveTo>
                  <a:pt x="174" y="117"/>
                </a:moveTo>
                <a:cubicBezTo>
                  <a:pt x="174" y="126"/>
                  <a:pt x="167" y="133"/>
                  <a:pt x="158" y="133"/>
                </a:cubicBezTo>
                <a:cubicBezTo>
                  <a:pt x="16" y="133"/>
                  <a:pt x="16" y="133"/>
                  <a:pt x="16" y="133"/>
                </a:cubicBezTo>
                <a:cubicBezTo>
                  <a:pt x="7" y="133"/>
                  <a:pt x="0" y="126"/>
                  <a:pt x="0" y="11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67" y="0"/>
                  <a:pt x="174" y="7"/>
                  <a:pt x="174" y="16"/>
                </a:cubicBezTo>
                <a:lnTo>
                  <a:pt x="174" y="117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48930" name="TextBox 29"/>
          <p:cNvSpPr txBox="1">
            <a:spLocks noChangeArrowheads="1"/>
          </p:cNvSpPr>
          <p:nvPr/>
        </p:nvSpPr>
        <p:spPr bwMode="auto">
          <a:xfrm>
            <a:off x="838200" y="1066800"/>
            <a:ext cx="1676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>
                <a:ea typeface="MS PGothic" pitchFamily="34" charset="-128"/>
              </a:rPr>
              <a:t>Price </a:t>
            </a:r>
            <a:endParaRPr lang="en-US" sz="1400" b="1" dirty="0">
              <a:ea typeface="MS PGothic" pitchFamily="34" charset="-128"/>
            </a:endParaRPr>
          </a:p>
        </p:txBody>
      </p:sp>
      <p:sp>
        <p:nvSpPr>
          <p:cNvPr id="548931" name="TextBox 30"/>
          <p:cNvSpPr txBox="1">
            <a:spLocks noChangeArrowheads="1"/>
          </p:cNvSpPr>
          <p:nvPr/>
        </p:nvSpPr>
        <p:spPr bwMode="auto">
          <a:xfrm>
            <a:off x="4876800" y="6096000"/>
            <a:ext cx="2078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>
                <a:ea typeface="MS PGothic" pitchFamily="34" charset="-128"/>
              </a:rPr>
              <a:t>Quantity </a:t>
            </a:r>
          </a:p>
        </p:txBody>
      </p:sp>
      <p:sp>
        <p:nvSpPr>
          <p:cNvPr id="614611" name="Freeform 211"/>
          <p:cNvSpPr>
            <a:spLocks/>
          </p:cNvSpPr>
          <p:nvPr/>
        </p:nvSpPr>
        <p:spPr bwMode="auto">
          <a:xfrm>
            <a:off x="3181350" y="1254895"/>
            <a:ext cx="1275279" cy="902517"/>
          </a:xfrm>
          <a:custGeom>
            <a:avLst/>
            <a:gdLst/>
            <a:ahLst/>
            <a:cxnLst>
              <a:cxn ang="0">
                <a:pos x="227" y="80"/>
              </a:cxn>
              <a:cxn ang="0">
                <a:pos x="211" y="96"/>
              </a:cxn>
              <a:cxn ang="0">
                <a:pos x="16" y="96"/>
              </a:cxn>
              <a:cxn ang="0">
                <a:pos x="0" y="80"/>
              </a:cxn>
              <a:cxn ang="0">
                <a:pos x="0" y="16"/>
              </a:cxn>
              <a:cxn ang="0">
                <a:pos x="16" y="0"/>
              </a:cxn>
              <a:cxn ang="0">
                <a:pos x="211" y="0"/>
              </a:cxn>
              <a:cxn ang="0">
                <a:pos x="227" y="16"/>
              </a:cxn>
              <a:cxn ang="0">
                <a:pos x="227" y="80"/>
              </a:cxn>
            </a:cxnLst>
            <a:rect l="0" t="0" r="r" b="b"/>
            <a:pathLst>
              <a:path w="227" h="96">
                <a:moveTo>
                  <a:pt x="227" y="80"/>
                </a:moveTo>
                <a:cubicBezTo>
                  <a:pt x="227" y="89"/>
                  <a:pt x="219" y="96"/>
                  <a:pt x="211" y="96"/>
                </a:cubicBezTo>
                <a:cubicBezTo>
                  <a:pt x="16" y="96"/>
                  <a:pt x="16" y="96"/>
                  <a:pt x="16" y="96"/>
                </a:cubicBezTo>
                <a:cubicBezTo>
                  <a:pt x="7" y="96"/>
                  <a:pt x="0" y="89"/>
                  <a:pt x="0" y="8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211" y="0"/>
                  <a:pt x="211" y="0"/>
                  <a:pt x="211" y="0"/>
                </a:cubicBezTo>
                <a:cubicBezTo>
                  <a:pt x="219" y="0"/>
                  <a:pt x="227" y="8"/>
                  <a:pt x="227" y="16"/>
                </a:cubicBezTo>
                <a:lnTo>
                  <a:pt x="227" y="80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TextBox 29"/>
          <p:cNvSpPr txBox="1">
            <a:spLocks noChangeArrowheads="1"/>
          </p:cNvSpPr>
          <p:nvPr/>
        </p:nvSpPr>
        <p:spPr bwMode="auto">
          <a:xfrm>
            <a:off x="3159658" y="1234083"/>
            <a:ext cx="130068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ea typeface="MS PGothic" pitchFamily="34" charset="-128"/>
              </a:rPr>
              <a:t>Large decrease in supply</a:t>
            </a:r>
          </a:p>
        </p:txBody>
      </p:sp>
      <p:sp>
        <p:nvSpPr>
          <p:cNvPr id="3" name="TextBox 29"/>
          <p:cNvSpPr txBox="1">
            <a:spLocks noChangeArrowheads="1"/>
          </p:cNvSpPr>
          <p:nvPr/>
        </p:nvSpPr>
        <p:spPr bwMode="auto">
          <a:xfrm>
            <a:off x="5359400" y="3840460"/>
            <a:ext cx="166986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ea typeface="MS PGothic" pitchFamily="34" charset="-128"/>
              </a:rPr>
              <a:t>Small increase in demand</a:t>
            </a:r>
          </a:p>
        </p:txBody>
      </p:sp>
      <p:sp>
        <p:nvSpPr>
          <p:cNvPr id="53" name="Text Box 115"/>
          <p:cNvSpPr txBox="1">
            <a:spLocks noChangeArrowheads="1"/>
          </p:cNvSpPr>
          <p:nvPr/>
        </p:nvSpPr>
        <p:spPr bwMode="auto">
          <a:xfrm>
            <a:off x="6300192" y="2492896"/>
            <a:ext cx="26670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1588" indent="-1588" algn="ctr">
              <a:lnSpc>
                <a:spcPct val="100000"/>
              </a:lnSpc>
              <a:spcBef>
                <a:spcPct val="20000"/>
              </a:spcBef>
            </a:pPr>
            <a:r>
              <a:rPr lang="en-US" dirty="0" smtClean="0"/>
              <a:t>The decrease in supply dominates the increase in demand.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1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1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15" grpId="0" animBg="1"/>
      <p:bldP spid="614570" grpId="0"/>
      <p:bldP spid="614571" grpId="0"/>
      <p:bldP spid="614571" grpId="1"/>
      <p:bldP spid="614572" grpId="0"/>
      <p:bldP spid="614573" grpId="0"/>
      <p:bldP spid="614574" grpId="0"/>
      <p:bldP spid="614575" grpId="0"/>
      <p:bldP spid="614576" grpId="0"/>
      <p:bldP spid="614577" grpId="0"/>
      <p:bldP spid="614578" grpId="0"/>
      <p:bldP spid="614579" grpId="0"/>
      <p:bldP spid="614580" grpId="0"/>
      <p:bldP spid="614581" grpId="0"/>
      <p:bldP spid="614582" grpId="0"/>
      <p:bldP spid="614583" grpId="0"/>
      <p:bldP spid="614584" grpId="0"/>
      <p:bldP spid="614585" grpId="0"/>
      <p:bldP spid="614586" grpId="0"/>
      <p:bldP spid="614587" grpId="0"/>
      <p:bldP spid="614588" grpId="0"/>
      <p:bldP spid="614589" grpId="0"/>
      <p:bldP spid="614590" grpId="0" animBg="1"/>
      <p:bldP spid="614591" grpId="0" animBg="1"/>
      <p:bldP spid="614592" grpId="0" animBg="1"/>
      <p:bldP spid="614592" grpId="1" animBg="1"/>
      <p:bldP spid="614593" grpId="0" animBg="1"/>
      <p:bldP spid="614594" grpId="0" animBg="1"/>
      <p:bldP spid="614595" grpId="0" animBg="1"/>
      <p:bldP spid="614596" grpId="0" animBg="1"/>
      <p:bldP spid="614597" grpId="0" animBg="1"/>
      <p:bldP spid="614598" grpId="0" animBg="1"/>
      <p:bldP spid="614599" grpId="0"/>
      <p:bldP spid="614600" grpId="0" animBg="1"/>
      <p:bldP spid="614601" grpId="0" animBg="1"/>
      <p:bldP spid="614602" grpId="0" animBg="1"/>
      <p:bldP spid="614603" grpId="0" animBg="1"/>
      <p:bldP spid="614604" grpId="0" animBg="1"/>
      <p:bldP spid="614605" grpId="0" animBg="1"/>
      <p:bldP spid="614606" grpId="0" animBg="1"/>
      <p:bldP spid="614607" grpId="0" animBg="1"/>
      <p:bldP spid="614608" grpId="0" animBg="1"/>
      <p:bldP spid="548930" grpId="0"/>
      <p:bldP spid="548931" grpId="0"/>
      <p:bldP spid="614611" grpId="0" animBg="1"/>
      <p:bldP spid="2" grpId="0"/>
      <p:bldP spid="3" grpId="0"/>
      <p:bldP spid="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Benefits of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 of Exchange</a:t>
            </a:r>
          </a:p>
          <a:p>
            <a:pPr lvl="1"/>
            <a:r>
              <a:rPr lang="en-US" dirty="0" smtClean="0"/>
              <a:t>Voluntary exchange is based on mutual benefits</a:t>
            </a:r>
          </a:p>
          <a:p>
            <a:pPr lvl="1"/>
            <a:r>
              <a:rPr lang="en-US" dirty="0" smtClean="0"/>
              <a:t>If agree to trade, then both parties must perceive </a:t>
            </a:r>
            <a:r>
              <a:rPr lang="en-US" dirty="0" smtClean="0"/>
              <a:t> </a:t>
            </a:r>
            <a:r>
              <a:rPr lang="en-US" dirty="0" smtClean="0"/>
              <a:t>benefits, or else would not engage in voluntary trade</a:t>
            </a:r>
          </a:p>
          <a:p>
            <a:r>
              <a:rPr lang="en-US" dirty="0" smtClean="0"/>
              <a:t>Net Benefits:</a:t>
            </a:r>
          </a:p>
          <a:p>
            <a:pPr lvl="1"/>
            <a:r>
              <a:rPr lang="en-US" dirty="0" smtClean="0"/>
              <a:t>Consumer: Consumer Surplus (paying &lt;= what they were willing)</a:t>
            </a:r>
          </a:p>
          <a:p>
            <a:pPr lvl="1"/>
            <a:r>
              <a:rPr lang="en-US" dirty="0" smtClean="0"/>
              <a:t>Supplier: Producer Surplus (selling for &gt;= what it cost to make)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Simultaneous Shifts of Supply and Demand Curves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241092"/>
              </p:ext>
            </p:extLst>
          </p:nvPr>
        </p:nvGraphicFramePr>
        <p:xfrm>
          <a:off x="304800" y="1981200"/>
          <a:ext cx="4572000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700818">
                <a:tc>
                  <a:txBody>
                    <a:bodyPr/>
                    <a:lstStyle/>
                    <a:p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Supply Increases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Supply Decreases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10211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Demand Increases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Price: Unknown</a:t>
                      </a:r>
                    </a:p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Quantity: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Increases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Price: Increases</a:t>
                      </a:r>
                    </a:p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Quantity: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Unknown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211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Demand Decreases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Price: Decreases</a:t>
                      </a:r>
                    </a:p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Quantity: Unknown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Price: Unknown</a:t>
                      </a:r>
                    </a:p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Quantity: Decreases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34000" y="1676400"/>
            <a:ext cx="3445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possible scenarios and all have some unknown value depending on which value is dominant changes in opposite directions. </a:t>
            </a:r>
          </a:p>
          <a:p>
            <a:endParaRPr lang="en-US" dirty="0"/>
          </a:p>
          <a:p>
            <a:r>
              <a:rPr lang="en-US" dirty="0" smtClean="0"/>
              <a:t>Note: don’t use graph in this situations in can be inaccurate depending on the scales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Elasticity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Next Time!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438400" y="1828800"/>
            <a:ext cx="4549776" cy="3111501"/>
            <a:chOff x="1536" y="1152"/>
            <a:chExt cx="2866" cy="1960"/>
          </a:xfrm>
        </p:grpSpPr>
        <p:sp>
          <p:nvSpPr>
            <p:cNvPr id="29730" name="Rectangle 36"/>
            <p:cNvSpPr>
              <a:spLocks noChangeArrowheads="1"/>
            </p:cNvSpPr>
            <p:nvPr/>
          </p:nvSpPr>
          <p:spPr bwMode="auto">
            <a:xfrm>
              <a:off x="4320" y="1152"/>
              <a:ext cx="7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i="1" dirty="0">
                  <a:solidFill>
                    <a:srgbClr val="000000"/>
                  </a:solidFill>
                  <a:latin typeface="Myriad Roman" charset="0"/>
                </a:rPr>
                <a:t>S</a:t>
              </a:r>
              <a:endParaRPr lang="en-US" sz="1400" i="1" dirty="0">
                <a:latin typeface="Tahoma" pitchFamily="34" charset="0"/>
              </a:endParaRPr>
            </a:p>
          </p:txBody>
        </p:sp>
        <p:sp>
          <p:nvSpPr>
            <p:cNvPr id="29731" name="Rectangle 37"/>
            <p:cNvSpPr>
              <a:spLocks noChangeArrowheads="1"/>
            </p:cNvSpPr>
            <p:nvPr/>
          </p:nvSpPr>
          <p:spPr bwMode="auto">
            <a:xfrm>
              <a:off x="4320" y="2976"/>
              <a:ext cx="8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i="1" dirty="0">
                  <a:solidFill>
                    <a:srgbClr val="000000"/>
                  </a:solidFill>
                  <a:latin typeface="Myriad Roman" charset="0"/>
                </a:rPr>
                <a:t>D</a:t>
              </a:r>
              <a:endParaRPr lang="en-US" sz="1400" i="1" dirty="0">
                <a:latin typeface="Tahoma" pitchFamily="34" charset="0"/>
              </a:endParaRPr>
            </a:p>
          </p:txBody>
        </p:sp>
        <p:sp>
          <p:nvSpPr>
            <p:cNvPr id="29732" name="Line 38"/>
            <p:cNvSpPr>
              <a:spLocks noChangeShapeType="1"/>
            </p:cNvSpPr>
            <p:nvPr/>
          </p:nvSpPr>
          <p:spPr bwMode="auto">
            <a:xfrm flipH="1">
              <a:off x="1536" y="1235"/>
              <a:ext cx="2720" cy="1741"/>
            </a:xfrm>
            <a:prstGeom prst="line">
              <a:avLst/>
            </a:prstGeom>
            <a:noFill/>
            <a:ln w="30163">
              <a:solidFill>
                <a:srgbClr val="EE313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33" name="Line 39"/>
            <p:cNvSpPr>
              <a:spLocks noChangeShapeType="1"/>
            </p:cNvSpPr>
            <p:nvPr/>
          </p:nvSpPr>
          <p:spPr bwMode="auto">
            <a:xfrm>
              <a:off x="1536" y="1200"/>
              <a:ext cx="2720" cy="1753"/>
            </a:xfrm>
            <a:prstGeom prst="line">
              <a:avLst/>
            </a:prstGeom>
            <a:noFill/>
            <a:ln w="30163">
              <a:solidFill>
                <a:srgbClr val="3C5DAA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1905000" y="1219200"/>
            <a:ext cx="5867400" cy="4330701"/>
            <a:chOff x="1200" y="768"/>
            <a:chExt cx="3696" cy="2728"/>
          </a:xfrm>
        </p:grpSpPr>
        <p:sp>
          <p:nvSpPr>
            <p:cNvPr id="29719" name="Rectangle 36"/>
            <p:cNvSpPr>
              <a:spLocks noChangeArrowheads="1"/>
            </p:cNvSpPr>
            <p:nvPr/>
          </p:nvSpPr>
          <p:spPr bwMode="auto">
            <a:xfrm>
              <a:off x="1200" y="768"/>
              <a:ext cx="129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/>
              <a:r>
                <a:rPr lang="en-US" sz="1400" b="1" dirty="0">
                  <a:solidFill>
                    <a:srgbClr val="000000"/>
                  </a:solidFill>
                </a:rPr>
                <a:t>Price </a:t>
              </a:r>
              <a:endParaRPr lang="en-US" sz="1400" b="1" dirty="0"/>
            </a:p>
          </p:txBody>
        </p:sp>
        <p:sp>
          <p:nvSpPr>
            <p:cNvPr id="29720" name="Rectangle 101"/>
            <p:cNvSpPr>
              <a:spLocks noChangeArrowheads="1"/>
            </p:cNvSpPr>
            <p:nvPr/>
          </p:nvSpPr>
          <p:spPr bwMode="auto">
            <a:xfrm>
              <a:off x="3807" y="3360"/>
              <a:ext cx="108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/>
              <a:r>
                <a:rPr lang="en-US" sz="1400" b="1" dirty="0">
                  <a:solidFill>
                    <a:srgbClr val="000000"/>
                  </a:solidFill>
                </a:rPr>
                <a:t>Quantity </a:t>
              </a:r>
              <a:endParaRPr lang="en-US" sz="1400" b="1" dirty="0"/>
            </a:p>
          </p:txBody>
        </p:sp>
        <p:sp>
          <p:nvSpPr>
            <p:cNvPr id="29721" name="Rectangle 43"/>
            <p:cNvSpPr>
              <a:spLocks noChangeArrowheads="1"/>
            </p:cNvSpPr>
            <p:nvPr/>
          </p:nvSpPr>
          <p:spPr bwMode="auto">
            <a:xfrm>
              <a:off x="2774" y="3331"/>
              <a:ext cx="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29722" name="Rectangle 44"/>
            <p:cNvSpPr>
              <a:spLocks noChangeArrowheads="1"/>
            </p:cNvSpPr>
            <p:nvPr/>
          </p:nvSpPr>
          <p:spPr bwMode="auto">
            <a:xfrm>
              <a:off x="1308" y="2032"/>
              <a:ext cx="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29723" name="Line 45"/>
            <p:cNvSpPr>
              <a:spLocks noChangeShapeType="1"/>
            </p:cNvSpPr>
            <p:nvPr/>
          </p:nvSpPr>
          <p:spPr bwMode="auto">
            <a:xfrm>
              <a:off x="1544" y="2100"/>
              <a:ext cx="80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4" name="Line 46"/>
            <p:cNvSpPr>
              <a:spLocks noChangeShapeType="1"/>
            </p:cNvSpPr>
            <p:nvPr/>
          </p:nvSpPr>
          <p:spPr bwMode="auto">
            <a:xfrm flipV="1">
              <a:off x="2910" y="3233"/>
              <a:ext cx="0" cy="7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5" name="Rectangle 47"/>
            <p:cNvSpPr>
              <a:spLocks noChangeArrowheads="1"/>
            </p:cNvSpPr>
            <p:nvPr/>
          </p:nvSpPr>
          <p:spPr bwMode="auto">
            <a:xfrm>
              <a:off x="1430" y="3331"/>
              <a:ext cx="62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29726" name="Line 48"/>
            <p:cNvSpPr>
              <a:spLocks noChangeShapeType="1"/>
            </p:cNvSpPr>
            <p:nvPr/>
          </p:nvSpPr>
          <p:spPr bwMode="auto">
            <a:xfrm flipV="1">
              <a:off x="1536" y="960"/>
              <a:ext cx="0" cy="216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7" name="Freeform 49"/>
            <p:cNvSpPr>
              <a:spLocks/>
            </p:cNvSpPr>
            <p:nvPr/>
          </p:nvSpPr>
          <p:spPr bwMode="auto">
            <a:xfrm>
              <a:off x="1544" y="3187"/>
              <a:ext cx="2943" cy="120"/>
            </a:xfrm>
            <a:custGeom>
              <a:avLst/>
              <a:gdLst>
                <a:gd name="T0" fmla="*/ 4128 w 2098"/>
                <a:gd name="T1" fmla="*/ 157 h 92"/>
                <a:gd name="T2" fmla="*/ 0 w 2098"/>
                <a:gd name="T3" fmla="*/ 157 h 92"/>
                <a:gd name="T4" fmla="*/ 0 w 2098"/>
                <a:gd name="T5" fmla="*/ 0 h 92"/>
                <a:gd name="T6" fmla="*/ 0 60000 65536"/>
                <a:gd name="T7" fmla="*/ 0 60000 65536"/>
                <a:gd name="T8" fmla="*/ 0 60000 65536"/>
                <a:gd name="T9" fmla="*/ 0 w 2098"/>
                <a:gd name="T10" fmla="*/ 0 h 92"/>
                <a:gd name="T11" fmla="*/ 2098 w 2098"/>
                <a:gd name="T12" fmla="*/ 92 h 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98" h="92">
                  <a:moveTo>
                    <a:pt x="2098" y="92"/>
                  </a:move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8" name="Line 50"/>
            <p:cNvSpPr>
              <a:spLocks noChangeShapeType="1"/>
            </p:cNvSpPr>
            <p:nvPr/>
          </p:nvSpPr>
          <p:spPr bwMode="auto">
            <a:xfrm flipV="1">
              <a:off x="1512" y="3120"/>
              <a:ext cx="69" cy="3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9" name="Line 51"/>
            <p:cNvSpPr>
              <a:spLocks noChangeShapeType="1"/>
            </p:cNvSpPr>
            <p:nvPr/>
          </p:nvSpPr>
          <p:spPr bwMode="auto">
            <a:xfrm flipV="1">
              <a:off x="1512" y="3168"/>
              <a:ext cx="69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2533650" y="2781301"/>
            <a:ext cx="1282700" cy="954088"/>
            <a:chOff x="1596" y="1752"/>
            <a:chExt cx="808" cy="601"/>
          </a:xfrm>
        </p:grpSpPr>
        <p:sp>
          <p:nvSpPr>
            <p:cNvPr id="29710" name="Rectangle 36"/>
            <p:cNvSpPr>
              <a:spLocks noChangeArrowheads="1"/>
            </p:cNvSpPr>
            <p:nvPr/>
          </p:nvSpPr>
          <p:spPr bwMode="auto">
            <a:xfrm>
              <a:off x="1596" y="2217"/>
              <a:ext cx="80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 algn="ctr"/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29711" name="Rectangle 36"/>
            <p:cNvSpPr>
              <a:spLocks noChangeArrowheads="1"/>
            </p:cNvSpPr>
            <p:nvPr/>
          </p:nvSpPr>
          <p:spPr bwMode="auto">
            <a:xfrm>
              <a:off x="1596" y="1752"/>
              <a:ext cx="80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 algn="ctr"/>
              <a:endParaRPr lang="en-US" sz="1400" b="1" dirty="0">
                <a:latin typeface="Tahoma" pitchFamily="34" charset="0"/>
              </a:endParaRPr>
            </a:p>
          </p:txBody>
        </p:sp>
      </p:grpSp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>
            <a:off x="914401" y="60325"/>
            <a:ext cx="7978079" cy="5556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Supply and Demand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Gains from Trade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Demand Curve (Consumers)</a:t>
            </a:r>
          </a:p>
          <a:p>
            <a:pPr lvl="1"/>
            <a:r>
              <a:rPr lang="en-US" dirty="0" smtClean="0"/>
              <a:t>Recall, the height of demand curve  at a given quantity represents consumers’ marginal willingness to pay for that last unit  (Marginal Value)</a:t>
            </a:r>
          </a:p>
          <a:p>
            <a:r>
              <a:rPr lang="en-US" dirty="0" smtClean="0"/>
              <a:t>Supply Curve (Producers)</a:t>
            </a:r>
          </a:p>
          <a:p>
            <a:pPr lvl="1"/>
            <a:r>
              <a:rPr lang="en-US" dirty="0" smtClean="0"/>
              <a:t>Recall, the height of supply curve at a given quantity represents the producers’ marginal cost to produce that last unit (Marginal Cost)</a:t>
            </a:r>
          </a:p>
          <a:p>
            <a:r>
              <a:rPr lang="en-US" dirty="0" smtClean="0"/>
              <a:t>If the Marginal Value to Consumers Exceeds the Marginal Cost to Producers for a particular unit, then there exist potential gains from trade for both parties</a:t>
            </a:r>
          </a:p>
          <a:p>
            <a:r>
              <a:rPr lang="en-US" dirty="0" smtClean="0"/>
              <a:t>Beneficial Trades Continue Until MV = MC</a:t>
            </a:r>
          </a:p>
          <a:p>
            <a:pPr lvl="1"/>
            <a:r>
              <a:rPr lang="en-US" dirty="0" smtClean="0"/>
              <a:t>All gains from trade are exhausted</a:t>
            </a:r>
          </a:p>
          <a:p>
            <a:pPr lvl="1"/>
            <a:r>
              <a:rPr lang="en-US" dirty="0" smtClean="0"/>
              <a:t>Gains getting smaller. Why? MV falling and MC rising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438400" y="1828800"/>
            <a:ext cx="4549776" cy="3111501"/>
            <a:chOff x="1536" y="1152"/>
            <a:chExt cx="2866" cy="1960"/>
          </a:xfrm>
        </p:grpSpPr>
        <p:sp>
          <p:nvSpPr>
            <p:cNvPr id="29730" name="Rectangle 36"/>
            <p:cNvSpPr>
              <a:spLocks noChangeArrowheads="1"/>
            </p:cNvSpPr>
            <p:nvPr/>
          </p:nvSpPr>
          <p:spPr bwMode="auto">
            <a:xfrm>
              <a:off x="4320" y="1152"/>
              <a:ext cx="7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i="1" dirty="0">
                  <a:solidFill>
                    <a:srgbClr val="000000"/>
                  </a:solidFill>
                  <a:latin typeface="Myriad Roman" charset="0"/>
                </a:rPr>
                <a:t>S</a:t>
              </a:r>
              <a:endParaRPr lang="en-US" sz="1400" i="1" dirty="0">
                <a:latin typeface="Tahoma" pitchFamily="34" charset="0"/>
              </a:endParaRPr>
            </a:p>
          </p:txBody>
        </p:sp>
        <p:sp>
          <p:nvSpPr>
            <p:cNvPr id="29731" name="Rectangle 37"/>
            <p:cNvSpPr>
              <a:spLocks noChangeArrowheads="1"/>
            </p:cNvSpPr>
            <p:nvPr/>
          </p:nvSpPr>
          <p:spPr bwMode="auto">
            <a:xfrm>
              <a:off x="4320" y="2976"/>
              <a:ext cx="8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i="1" dirty="0">
                  <a:solidFill>
                    <a:srgbClr val="000000"/>
                  </a:solidFill>
                  <a:latin typeface="Myriad Roman" charset="0"/>
                </a:rPr>
                <a:t>D</a:t>
              </a:r>
              <a:endParaRPr lang="en-US" sz="1400" i="1" dirty="0">
                <a:latin typeface="Tahoma" pitchFamily="34" charset="0"/>
              </a:endParaRPr>
            </a:p>
          </p:txBody>
        </p:sp>
        <p:sp>
          <p:nvSpPr>
            <p:cNvPr id="29732" name="Line 38"/>
            <p:cNvSpPr>
              <a:spLocks noChangeShapeType="1"/>
            </p:cNvSpPr>
            <p:nvPr/>
          </p:nvSpPr>
          <p:spPr bwMode="auto">
            <a:xfrm flipH="1">
              <a:off x="1536" y="1235"/>
              <a:ext cx="2720" cy="1741"/>
            </a:xfrm>
            <a:prstGeom prst="line">
              <a:avLst/>
            </a:prstGeom>
            <a:noFill/>
            <a:ln w="30163">
              <a:solidFill>
                <a:srgbClr val="EE313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33" name="Line 39"/>
            <p:cNvSpPr>
              <a:spLocks noChangeShapeType="1"/>
            </p:cNvSpPr>
            <p:nvPr/>
          </p:nvSpPr>
          <p:spPr bwMode="auto">
            <a:xfrm>
              <a:off x="1536" y="1200"/>
              <a:ext cx="2720" cy="1753"/>
            </a:xfrm>
            <a:prstGeom prst="line">
              <a:avLst/>
            </a:prstGeom>
            <a:noFill/>
            <a:ln w="30163">
              <a:solidFill>
                <a:srgbClr val="3C5DAA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1905000" y="1219200"/>
            <a:ext cx="5867400" cy="4330701"/>
            <a:chOff x="1200" y="768"/>
            <a:chExt cx="3696" cy="2728"/>
          </a:xfrm>
        </p:grpSpPr>
        <p:sp>
          <p:nvSpPr>
            <p:cNvPr id="29719" name="Rectangle 36"/>
            <p:cNvSpPr>
              <a:spLocks noChangeArrowheads="1"/>
            </p:cNvSpPr>
            <p:nvPr/>
          </p:nvSpPr>
          <p:spPr bwMode="auto">
            <a:xfrm>
              <a:off x="1200" y="768"/>
              <a:ext cx="129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/>
              <a:r>
                <a:rPr lang="en-US" sz="1400" b="1" dirty="0">
                  <a:solidFill>
                    <a:srgbClr val="000000"/>
                  </a:solidFill>
                </a:rPr>
                <a:t>Price </a:t>
              </a:r>
              <a:endParaRPr lang="en-US" sz="1400" b="1" dirty="0"/>
            </a:p>
          </p:txBody>
        </p:sp>
        <p:sp>
          <p:nvSpPr>
            <p:cNvPr id="29720" name="Rectangle 101"/>
            <p:cNvSpPr>
              <a:spLocks noChangeArrowheads="1"/>
            </p:cNvSpPr>
            <p:nvPr/>
          </p:nvSpPr>
          <p:spPr bwMode="auto">
            <a:xfrm>
              <a:off x="3807" y="3360"/>
              <a:ext cx="108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/>
              <a:r>
                <a:rPr lang="en-US" sz="1400" b="1" dirty="0" smtClean="0">
                  <a:solidFill>
                    <a:srgbClr val="000000"/>
                  </a:solidFill>
                </a:rPr>
                <a:t>Quantity</a:t>
              </a:r>
              <a:endParaRPr lang="en-US" sz="1400" b="1" dirty="0"/>
            </a:p>
          </p:txBody>
        </p:sp>
        <p:sp>
          <p:nvSpPr>
            <p:cNvPr id="29721" name="Rectangle 43"/>
            <p:cNvSpPr>
              <a:spLocks noChangeArrowheads="1"/>
            </p:cNvSpPr>
            <p:nvPr/>
          </p:nvSpPr>
          <p:spPr bwMode="auto">
            <a:xfrm>
              <a:off x="2774" y="3331"/>
              <a:ext cx="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29722" name="Rectangle 44"/>
            <p:cNvSpPr>
              <a:spLocks noChangeArrowheads="1"/>
            </p:cNvSpPr>
            <p:nvPr/>
          </p:nvSpPr>
          <p:spPr bwMode="auto">
            <a:xfrm>
              <a:off x="1308" y="2032"/>
              <a:ext cx="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29723" name="Line 45"/>
            <p:cNvSpPr>
              <a:spLocks noChangeShapeType="1"/>
            </p:cNvSpPr>
            <p:nvPr/>
          </p:nvSpPr>
          <p:spPr bwMode="auto">
            <a:xfrm>
              <a:off x="1544" y="2100"/>
              <a:ext cx="80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4" name="Line 46"/>
            <p:cNvSpPr>
              <a:spLocks noChangeShapeType="1"/>
            </p:cNvSpPr>
            <p:nvPr/>
          </p:nvSpPr>
          <p:spPr bwMode="auto">
            <a:xfrm flipV="1">
              <a:off x="2910" y="3233"/>
              <a:ext cx="0" cy="7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5" name="Rectangle 47"/>
            <p:cNvSpPr>
              <a:spLocks noChangeArrowheads="1"/>
            </p:cNvSpPr>
            <p:nvPr/>
          </p:nvSpPr>
          <p:spPr bwMode="auto">
            <a:xfrm>
              <a:off x="1430" y="3331"/>
              <a:ext cx="62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29726" name="Line 48"/>
            <p:cNvSpPr>
              <a:spLocks noChangeShapeType="1"/>
            </p:cNvSpPr>
            <p:nvPr/>
          </p:nvSpPr>
          <p:spPr bwMode="auto">
            <a:xfrm flipV="1">
              <a:off x="1536" y="960"/>
              <a:ext cx="0" cy="216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7" name="Freeform 49"/>
            <p:cNvSpPr>
              <a:spLocks/>
            </p:cNvSpPr>
            <p:nvPr/>
          </p:nvSpPr>
          <p:spPr bwMode="auto">
            <a:xfrm>
              <a:off x="1544" y="3187"/>
              <a:ext cx="2943" cy="120"/>
            </a:xfrm>
            <a:custGeom>
              <a:avLst/>
              <a:gdLst>
                <a:gd name="T0" fmla="*/ 4128 w 2098"/>
                <a:gd name="T1" fmla="*/ 157 h 92"/>
                <a:gd name="T2" fmla="*/ 0 w 2098"/>
                <a:gd name="T3" fmla="*/ 157 h 92"/>
                <a:gd name="T4" fmla="*/ 0 w 2098"/>
                <a:gd name="T5" fmla="*/ 0 h 92"/>
                <a:gd name="T6" fmla="*/ 0 60000 65536"/>
                <a:gd name="T7" fmla="*/ 0 60000 65536"/>
                <a:gd name="T8" fmla="*/ 0 60000 65536"/>
                <a:gd name="T9" fmla="*/ 0 w 2098"/>
                <a:gd name="T10" fmla="*/ 0 h 92"/>
                <a:gd name="T11" fmla="*/ 2098 w 2098"/>
                <a:gd name="T12" fmla="*/ 92 h 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98" h="92">
                  <a:moveTo>
                    <a:pt x="2098" y="92"/>
                  </a:move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8" name="Line 50"/>
            <p:cNvSpPr>
              <a:spLocks noChangeShapeType="1"/>
            </p:cNvSpPr>
            <p:nvPr/>
          </p:nvSpPr>
          <p:spPr bwMode="auto">
            <a:xfrm flipV="1">
              <a:off x="1512" y="3120"/>
              <a:ext cx="69" cy="3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9" name="Line 51"/>
            <p:cNvSpPr>
              <a:spLocks noChangeShapeType="1"/>
            </p:cNvSpPr>
            <p:nvPr/>
          </p:nvSpPr>
          <p:spPr bwMode="auto">
            <a:xfrm flipV="1">
              <a:off x="1512" y="3168"/>
              <a:ext cx="69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2451100" y="1949450"/>
            <a:ext cx="2162175" cy="2762250"/>
            <a:chOff x="1544" y="1228"/>
            <a:chExt cx="1362" cy="1740"/>
          </a:xfrm>
        </p:grpSpPr>
        <p:sp>
          <p:nvSpPr>
            <p:cNvPr id="29708" name="Freeform 60"/>
            <p:cNvSpPr>
              <a:spLocks/>
            </p:cNvSpPr>
            <p:nvPr/>
          </p:nvSpPr>
          <p:spPr bwMode="auto">
            <a:xfrm>
              <a:off x="1544" y="2096"/>
              <a:ext cx="1362" cy="872"/>
            </a:xfrm>
            <a:custGeom>
              <a:avLst/>
              <a:gdLst>
                <a:gd name="T0" fmla="*/ 0 w 971"/>
                <a:gd name="T1" fmla="*/ 1137 h 669"/>
                <a:gd name="T2" fmla="*/ 0 w 971"/>
                <a:gd name="T3" fmla="*/ 0 h 669"/>
                <a:gd name="T4" fmla="*/ 1910 w 971"/>
                <a:gd name="T5" fmla="*/ 0 h 669"/>
                <a:gd name="T6" fmla="*/ 0 w 971"/>
                <a:gd name="T7" fmla="*/ 1137 h 6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1"/>
                <a:gd name="T13" fmla="*/ 0 h 669"/>
                <a:gd name="T14" fmla="*/ 971 w 971"/>
                <a:gd name="T15" fmla="*/ 669 h 6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1" h="669">
                  <a:moveTo>
                    <a:pt x="0" y="669"/>
                  </a:moveTo>
                  <a:lnTo>
                    <a:pt x="0" y="0"/>
                  </a:lnTo>
                  <a:lnTo>
                    <a:pt x="971" y="0"/>
                  </a:lnTo>
                  <a:lnTo>
                    <a:pt x="0" y="669"/>
                  </a:lnTo>
                  <a:close/>
                </a:path>
              </a:pathLst>
            </a:custGeom>
            <a:solidFill>
              <a:srgbClr val="FBD4D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09" name="Freeform 61"/>
            <p:cNvSpPr>
              <a:spLocks/>
            </p:cNvSpPr>
            <p:nvPr/>
          </p:nvSpPr>
          <p:spPr bwMode="auto">
            <a:xfrm>
              <a:off x="1544" y="1228"/>
              <a:ext cx="1362" cy="868"/>
            </a:xfrm>
            <a:custGeom>
              <a:avLst/>
              <a:gdLst>
                <a:gd name="T0" fmla="*/ 0 w 971"/>
                <a:gd name="T1" fmla="*/ 0 h 666"/>
                <a:gd name="T2" fmla="*/ 0 w 971"/>
                <a:gd name="T3" fmla="*/ 1131 h 666"/>
                <a:gd name="T4" fmla="*/ 1910 w 971"/>
                <a:gd name="T5" fmla="*/ 1131 h 666"/>
                <a:gd name="T6" fmla="*/ 0 w 971"/>
                <a:gd name="T7" fmla="*/ 0 h 6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1"/>
                <a:gd name="T13" fmla="*/ 0 h 666"/>
                <a:gd name="T14" fmla="*/ 971 w 971"/>
                <a:gd name="T15" fmla="*/ 666 h 6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1" h="666">
                  <a:moveTo>
                    <a:pt x="0" y="0"/>
                  </a:moveTo>
                  <a:lnTo>
                    <a:pt x="0" y="666"/>
                  </a:lnTo>
                  <a:lnTo>
                    <a:pt x="971" y="6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6E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10" name="Rectangle 36"/>
            <p:cNvSpPr>
              <a:spLocks noChangeArrowheads="1"/>
            </p:cNvSpPr>
            <p:nvPr/>
          </p:nvSpPr>
          <p:spPr bwMode="auto">
            <a:xfrm>
              <a:off x="1596" y="2217"/>
              <a:ext cx="808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 algn="ctr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Producer surplus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29711" name="Rectangle 36"/>
            <p:cNvSpPr>
              <a:spLocks noChangeArrowheads="1"/>
            </p:cNvSpPr>
            <p:nvPr/>
          </p:nvSpPr>
          <p:spPr bwMode="auto">
            <a:xfrm>
              <a:off x="1596" y="1752"/>
              <a:ext cx="808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 algn="ctr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Consumer surplus</a:t>
              </a:r>
              <a:endParaRPr lang="en-US" sz="1400" dirty="0">
                <a:latin typeface="Tahoma" pitchFamily="34" charset="0"/>
              </a:endParaRPr>
            </a:p>
          </p:txBody>
        </p:sp>
      </p:grpSp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2627312" y="3067050"/>
            <a:ext cx="2073274" cy="2043113"/>
            <a:chOff x="1655" y="1932"/>
            <a:chExt cx="1306" cy="1287"/>
          </a:xfrm>
        </p:grpSpPr>
        <p:sp>
          <p:nvSpPr>
            <p:cNvPr id="29704" name="Rectangle 65"/>
            <p:cNvSpPr>
              <a:spLocks noChangeArrowheads="1"/>
            </p:cNvSpPr>
            <p:nvPr/>
          </p:nvSpPr>
          <p:spPr bwMode="auto">
            <a:xfrm>
              <a:off x="2885" y="1932"/>
              <a:ext cx="7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i="1" dirty="0">
                  <a:solidFill>
                    <a:srgbClr val="000000"/>
                  </a:solidFill>
                  <a:latin typeface="Myriad Roman" charset="0"/>
                </a:rPr>
                <a:t>E</a:t>
              </a:r>
              <a:endParaRPr lang="en-US" sz="1400" i="1" dirty="0">
                <a:latin typeface="Tahoma" pitchFamily="34" charset="0"/>
              </a:endParaRPr>
            </a:p>
          </p:txBody>
        </p:sp>
        <p:sp>
          <p:nvSpPr>
            <p:cNvPr id="29705" name="Oval 66"/>
            <p:cNvSpPr>
              <a:spLocks noChangeArrowheads="1"/>
            </p:cNvSpPr>
            <p:nvPr/>
          </p:nvSpPr>
          <p:spPr bwMode="auto">
            <a:xfrm>
              <a:off x="2874" y="2069"/>
              <a:ext cx="66" cy="61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cxnSp>
          <p:nvCxnSpPr>
            <p:cNvPr id="29706" name="Straight Connector 86"/>
            <p:cNvCxnSpPr>
              <a:cxnSpLocks noChangeShapeType="1"/>
            </p:cNvCxnSpPr>
            <p:nvPr/>
          </p:nvCxnSpPr>
          <p:spPr bwMode="auto">
            <a:xfrm>
              <a:off x="2911" y="2092"/>
              <a:ext cx="0" cy="1127"/>
            </a:xfrm>
            <a:prstGeom prst="line">
              <a:avLst/>
            </a:prstGeom>
            <a:noFill/>
            <a:ln w="15875">
              <a:solidFill>
                <a:srgbClr val="808080"/>
              </a:solidFill>
              <a:prstDash val="sysDot"/>
              <a:round/>
              <a:headEnd/>
              <a:tailEnd type="none" w="med" len="lg"/>
            </a:ln>
          </p:spPr>
        </p:cxnSp>
        <p:cxnSp>
          <p:nvCxnSpPr>
            <p:cNvPr id="29707" name="Straight Connector 86"/>
            <p:cNvCxnSpPr>
              <a:cxnSpLocks noChangeShapeType="1"/>
            </p:cNvCxnSpPr>
            <p:nvPr/>
          </p:nvCxnSpPr>
          <p:spPr bwMode="auto">
            <a:xfrm>
              <a:off x="1655" y="2101"/>
              <a:ext cx="1212" cy="2"/>
            </a:xfrm>
            <a:prstGeom prst="line">
              <a:avLst/>
            </a:prstGeom>
            <a:noFill/>
            <a:ln w="15875">
              <a:solidFill>
                <a:srgbClr val="808080"/>
              </a:solidFill>
              <a:prstDash val="sysDot"/>
              <a:round/>
              <a:headEnd/>
              <a:tailEnd type="none" w="med" len="lg"/>
            </a:ln>
          </p:spPr>
        </p:cxnSp>
      </p:grpSp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>
            <a:off x="914401" y="60325"/>
            <a:ext cx="7978079" cy="5556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Net Benefits to Society Maximized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791200"/>
            <a:ext cx="631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 of supply curve = cost of production</a:t>
            </a:r>
          </a:p>
          <a:p>
            <a:r>
              <a:rPr lang="en-US" dirty="0" smtClean="0"/>
              <a:t>Height of demand curve = amount consumer is willing to pay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762000"/>
            <a:ext cx="6920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Equilibrium point (efficiency point )is when marginal value = marginal cost. Only price that allows all goods to be transacted. Here there’s no consumer  surplus or produce surplus. Net benefits to society (consumer + producer surplus) are maximized.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62600" y="266700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this side it costs suppliers more to produce goods than consumers will pay, causing a loss for suppliers.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2286000"/>
            <a:ext cx="2089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Both parties are usually better off or at least not hurt  on left side. 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Economic Efficiency: </a:t>
            </a:r>
          </a:p>
          <a:p>
            <a:pPr lvl="1"/>
            <a:r>
              <a:rPr lang="en-US" dirty="0" smtClean="0"/>
              <a:t>All mutual benefits from trade are exhausted.</a:t>
            </a:r>
          </a:p>
          <a:p>
            <a:pPr lvl="1"/>
            <a:r>
              <a:rPr lang="en-US" dirty="0" smtClean="0"/>
              <a:t>Point at which nobody can be made better off without making someone else worse off.</a:t>
            </a:r>
          </a:p>
          <a:p>
            <a:pPr lvl="1"/>
            <a:r>
              <a:rPr lang="en-US" dirty="0" smtClean="0"/>
              <a:t>Net benefits to society are maximized. Does not imply that this is desirable. </a:t>
            </a:r>
          </a:p>
          <a:p>
            <a:pPr lvl="1"/>
            <a:r>
              <a:rPr lang="en-US" dirty="0" smtClean="0"/>
              <a:t>Efficiency does not imply equity, may not be desirable. Theoretically all benefits could go to an individual.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Clearing Price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Market Clearing Price:</a:t>
            </a:r>
          </a:p>
          <a:p>
            <a:pPr lvl="1"/>
            <a:r>
              <a:rPr lang="en-US" dirty="0" smtClean="0"/>
              <a:t>Price at which the market is in equilibrium</a:t>
            </a:r>
          </a:p>
          <a:p>
            <a:pPr lvl="1"/>
            <a:r>
              <a:rPr lang="en-US" dirty="0" smtClean="0"/>
              <a:t>Quantity Demanded = Quantity Supplied (anybody who’s willing to buy a good at that price can find it and any supplier who’s willing to sell at that price can sell it)</a:t>
            </a:r>
          </a:p>
          <a:p>
            <a:pPr lvl="1"/>
            <a:r>
              <a:rPr lang="en-US" dirty="0" smtClean="0"/>
              <a:t>No supply/inventory is left-over hence it is the price that entirely clears the market.</a:t>
            </a:r>
          </a:p>
          <a:p>
            <a:pPr lvl="1"/>
            <a:r>
              <a:rPr lang="en-US" dirty="0" smtClean="0"/>
              <a:t>Does not mean everyone who wants the good will get it</a:t>
            </a:r>
          </a:p>
          <a:p>
            <a:pPr lvl="1"/>
            <a:r>
              <a:rPr lang="en-US" dirty="0" smtClean="0"/>
              <a:t>Equilibrium Price</a:t>
            </a:r>
          </a:p>
          <a:p>
            <a:pPr lvl="1"/>
            <a:r>
              <a:rPr lang="en-US" dirty="0" smtClean="0"/>
              <a:t>All consumers willing to buy at this price can find a seller</a:t>
            </a:r>
          </a:p>
          <a:p>
            <a:pPr lvl="1"/>
            <a:r>
              <a:rPr lang="en-US" dirty="0" smtClean="0"/>
              <a:t>All suppliers willing to sell at this price can find a buyer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Demand and Supply 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691510"/>
              </p:ext>
            </p:extLst>
          </p:nvPr>
        </p:nvGraphicFramePr>
        <p:xfrm>
          <a:off x="4572000" y="1219200"/>
          <a:ext cx="441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2209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 Supplied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140068"/>
              </p:ext>
            </p:extLst>
          </p:nvPr>
        </p:nvGraphicFramePr>
        <p:xfrm>
          <a:off x="0" y="1219200"/>
          <a:ext cx="441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2209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 Demand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8600" y="3581400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Market clearing price = $3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962400"/>
            <a:ext cx="495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a price of $4 we have a surplus of goods.</a:t>
            </a:r>
          </a:p>
          <a:p>
            <a:r>
              <a:rPr lang="en-US" dirty="0" smtClean="0"/>
              <a:t>Usually then the suppliers will lower the price on the surplus. The quantity demanded then goes up. It would eventually lower, after a few iterations, to the market clearing price.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55" name="Text Box 23"/>
          <p:cNvSpPr txBox="1">
            <a:spLocks noChangeArrowheads="1"/>
          </p:cNvSpPr>
          <p:nvPr/>
        </p:nvSpPr>
        <p:spPr bwMode="auto">
          <a:xfrm>
            <a:off x="5580112" y="1412776"/>
            <a:ext cx="3276600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1588" indent="-1588" algn="ctr">
              <a:lnSpc>
                <a:spcPct val="100000"/>
              </a:lnSpc>
              <a:spcBef>
                <a:spcPct val="20000"/>
              </a:spcBef>
            </a:pPr>
            <a:r>
              <a:rPr lang="en-US" sz="2400" dirty="0"/>
              <a:t>Market equilibrium occurs at point </a:t>
            </a:r>
            <a:r>
              <a:rPr lang="en-US" sz="2400" i="1" dirty="0"/>
              <a:t>E</a:t>
            </a:r>
            <a:r>
              <a:rPr lang="en-US" sz="2400" dirty="0"/>
              <a:t>, where the </a:t>
            </a:r>
            <a:r>
              <a:rPr lang="en-US" sz="2400" dirty="0" smtClean="0"/>
              <a:t>supply </a:t>
            </a:r>
            <a:r>
              <a:rPr lang="en-US" sz="2400" dirty="0"/>
              <a:t>curve and the demand curve </a:t>
            </a:r>
            <a:r>
              <a:rPr lang="en-US" sz="2400" dirty="0" smtClean="0"/>
              <a:t>intersect.  </a:t>
            </a:r>
            <a:endParaRPr lang="en-US" sz="2400" dirty="0"/>
          </a:p>
        </p:txBody>
      </p:sp>
      <p:cxnSp>
        <p:nvCxnSpPr>
          <p:cNvPr id="581745" name="Straight Connector 86"/>
          <p:cNvCxnSpPr>
            <a:cxnSpLocks noChangeShapeType="1"/>
          </p:cNvCxnSpPr>
          <p:nvPr/>
        </p:nvCxnSpPr>
        <p:spPr bwMode="auto">
          <a:xfrm>
            <a:off x="2540000" y="3908425"/>
            <a:ext cx="1914525" cy="3175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81746" name="Straight Connector 86"/>
          <p:cNvCxnSpPr>
            <a:cxnSpLocks noChangeShapeType="1"/>
          </p:cNvCxnSpPr>
          <p:nvPr/>
        </p:nvCxnSpPr>
        <p:spPr bwMode="auto">
          <a:xfrm>
            <a:off x="4465638" y="3959225"/>
            <a:ext cx="0" cy="1068388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548930" name="TextBox 29"/>
          <p:cNvSpPr txBox="1">
            <a:spLocks noChangeArrowheads="1"/>
          </p:cNvSpPr>
          <p:nvPr/>
        </p:nvSpPr>
        <p:spPr bwMode="auto">
          <a:xfrm>
            <a:off x="873125" y="1096963"/>
            <a:ext cx="1249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>
                <a:ea typeface="MS PGothic" pitchFamily="34" charset="-128"/>
              </a:rPr>
              <a:t>Price </a:t>
            </a:r>
          </a:p>
        </p:txBody>
      </p:sp>
      <p:sp>
        <p:nvSpPr>
          <p:cNvPr id="548931" name="TextBox 30"/>
          <p:cNvSpPr txBox="1">
            <a:spLocks noChangeArrowheads="1"/>
          </p:cNvSpPr>
          <p:nvPr/>
        </p:nvSpPr>
        <p:spPr bwMode="auto">
          <a:xfrm>
            <a:off x="6007050" y="5661248"/>
            <a:ext cx="21653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>
                <a:ea typeface="MS PGothic" pitchFamily="34" charset="-128"/>
              </a:rPr>
              <a:t>Quantity </a:t>
            </a:r>
          </a:p>
        </p:txBody>
      </p:sp>
      <p:sp>
        <p:nvSpPr>
          <p:cNvPr id="581661" name="Line 29"/>
          <p:cNvSpPr>
            <a:spLocks noChangeShapeType="1"/>
          </p:cNvSpPr>
          <p:nvPr/>
        </p:nvSpPr>
        <p:spPr bwMode="auto">
          <a:xfrm flipV="1">
            <a:off x="2298700" y="1066800"/>
            <a:ext cx="0" cy="3927475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662" name="Freeform 30"/>
          <p:cNvSpPr>
            <a:spLocks/>
          </p:cNvSpPr>
          <p:nvPr/>
        </p:nvSpPr>
        <p:spPr bwMode="auto">
          <a:xfrm>
            <a:off x="2298700" y="5080000"/>
            <a:ext cx="176213" cy="160338"/>
          </a:xfrm>
          <a:custGeom>
            <a:avLst/>
            <a:gdLst/>
            <a:ahLst/>
            <a:cxnLst>
              <a:cxn ang="0">
                <a:pos x="102" y="101"/>
              </a:cxn>
              <a:cxn ang="0">
                <a:pos x="0" y="101"/>
              </a:cxn>
              <a:cxn ang="0">
                <a:pos x="0" y="0"/>
              </a:cxn>
            </a:cxnLst>
            <a:rect l="0" t="0" r="r" b="b"/>
            <a:pathLst>
              <a:path w="102" h="101">
                <a:moveTo>
                  <a:pt x="102" y="101"/>
                </a:moveTo>
                <a:lnTo>
                  <a:pt x="0" y="101"/>
                </a:lnTo>
                <a:lnTo>
                  <a:pt x="0" y="0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663" name="Line 31"/>
          <p:cNvSpPr>
            <a:spLocks noChangeShapeType="1"/>
          </p:cNvSpPr>
          <p:nvPr/>
        </p:nvSpPr>
        <p:spPr bwMode="auto">
          <a:xfrm flipH="1">
            <a:off x="2568575" y="5240338"/>
            <a:ext cx="4940300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664" name="Rectangle 32"/>
          <p:cNvSpPr>
            <a:spLocks noChangeArrowheads="1"/>
          </p:cNvSpPr>
          <p:nvPr/>
        </p:nvSpPr>
        <p:spPr bwMode="auto">
          <a:xfrm>
            <a:off x="3116263" y="5276850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20</a:t>
            </a:r>
            <a:endParaRPr lang="en-US" sz="1400" dirty="0"/>
          </a:p>
        </p:txBody>
      </p:sp>
      <p:sp>
        <p:nvSpPr>
          <p:cNvPr id="581665" name="Rectangle 33"/>
          <p:cNvSpPr>
            <a:spLocks noChangeArrowheads="1"/>
          </p:cNvSpPr>
          <p:nvPr/>
        </p:nvSpPr>
        <p:spPr bwMode="auto">
          <a:xfrm>
            <a:off x="2098675" y="5276850"/>
            <a:ext cx="984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0</a:t>
            </a:r>
            <a:endParaRPr lang="en-US" sz="1400" dirty="0"/>
          </a:p>
        </p:txBody>
      </p:sp>
      <p:sp>
        <p:nvSpPr>
          <p:cNvPr id="581666" name="Rectangle 34"/>
          <p:cNvSpPr>
            <a:spLocks noChangeArrowheads="1"/>
          </p:cNvSpPr>
          <p:nvPr/>
        </p:nvSpPr>
        <p:spPr bwMode="auto">
          <a:xfrm>
            <a:off x="4362450" y="5276850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30</a:t>
            </a:r>
            <a:endParaRPr lang="en-US" sz="1400" dirty="0"/>
          </a:p>
        </p:txBody>
      </p:sp>
      <p:sp>
        <p:nvSpPr>
          <p:cNvPr id="581667" name="Rectangle 35"/>
          <p:cNvSpPr>
            <a:spLocks noChangeArrowheads="1"/>
          </p:cNvSpPr>
          <p:nvPr/>
        </p:nvSpPr>
        <p:spPr bwMode="auto">
          <a:xfrm>
            <a:off x="6534150" y="5276850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50</a:t>
            </a:r>
            <a:endParaRPr lang="en-US" sz="1400" dirty="0"/>
          </a:p>
        </p:txBody>
      </p:sp>
      <p:sp>
        <p:nvSpPr>
          <p:cNvPr id="581668" name="Rectangle 36"/>
          <p:cNvSpPr>
            <a:spLocks noChangeArrowheads="1"/>
          </p:cNvSpPr>
          <p:nvPr/>
        </p:nvSpPr>
        <p:spPr bwMode="auto">
          <a:xfrm>
            <a:off x="5665788" y="5276850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40</a:t>
            </a:r>
            <a:endParaRPr lang="en-US" sz="1400" dirty="0"/>
          </a:p>
        </p:txBody>
      </p:sp>
      <p:sp>
        <p:nvSpPr>
          <p:cNvPr id="581680" name="Line 48"/>
          <p:cNvSpPr>
            <a:spLocks noChangeShapeType="1"/>
          </p:cNvSpPr>
          <p:nvPr/>
        </p:nvSpPr>
        <p:spPr bwMode="auto">
          <a:xfrm>
            <a:off x="2298700" y="2146300"/>
            <a:ext cx="141288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681" name="Line 49"/>
          <p:cNvSpPr>
            <a:spLocks noChangeShapeType="1"/>
          </p:cNvSpPr>
          <p:nvPr/>
        </p:nvSpPr>
        <p:spPr bwMode="auto">
          <a:xfrm>
            <a:off x="2298700" y="2586038"/>
            <a:ext cx="141288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682" name="Line 50"/>
          <p:cNvSpPr>
            <a:spLocks noChangeShapeType="1"/>
          </p:cNvSpPr>
          <p:nvPr/>
        </p:nvSpPr>
        <p:spPr bwMode="auto">
          <a:xfrm>
            <a:off x="2298700" y="3032125"/>
            <a:ext cx="141288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683" name="Line 51"/>
          <p:cNvSpPr>
            <a:spLocks noChangeShapeType="1"/>
          </p:cNvSpPr>
          <p:nvPr/>
        </p:nvSpPr>
        <p:spPr bwMode="auto">
          <a:xfrm>
            <a:off x="2298700" y="3473450"/>
            <a:ext cx="141288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684" name="Line 52"/>
          <p:cNvSpPr>
            <a:spLocks noChangeShapeType="1"/>
          </p:cNvSpPr>
          <p:nvPr/>
        </p:nvSpPr>
        <p:spPr bwMode="auto">
          <a:xfrm>
            <a:off x="2298700" y="3913188"/>
            <a:ext cx="141288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685" name="Line 53"/>
          <p:cNvSpPr>
            <a:spLocks noChangeShapeType="1"/>
          </p:cNvSpPr>
          <p:nvPr/>
        </p:nvSpPr>
        <p:spPr bwMode="auto">
          <a:xfrm>
            <a:off x="2298700" y="4356100"/>
            <a:ext cx="141288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686" name="Line 54"/>
          <p:cNvSpPr>
            <a:spLocks noChangeShapeType="1"/>
          </p:cNvSpPr>
          <p:nvPr/>
        </p:nvSpPr>
        <p:spPr bwMode="auto">
          <a:xfrm>
            <a:off x="2298700" y="4800600"/>
            <a:ext cx="141288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687" name="Line 55"/>
          <p:cNvSpPr>
            <a:spLocks noChangeShapeType="1"/>
          </p:cNvSpPr>
          <p:nvPr/>
        </p:nvSpPr>
        <p:spPr bwMode="auto">
          <a:xfrm flipV="1">
            <a:off x="3167063" y="5111750"/>
            <a:ext cx="0" cy="128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688" name="Line 56"/>
          <p:cNvSpPr>
            <a:spLocks noChangeShapeType="1"/>
          </p:cNvSpPr>
          <p:nvPr/>
        </p:nvSpPr>
        <p:spPr bwMode="auto">
          <a:xfrm flipV="1">
            <a:off x="4468813" y="5111750"/>
            <a:ext cx="0" cy="128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689" name="Line 57"/>
          <p:cNvSpPr>
            <a:spLocks noChangeShapeType="1"/>
          </p:cNvSpPr>
          <p:nvPr/>
        </p:nvSpPr>
        <p:spPr bwMode="auto">
          <a:xfrm flipV="1">
            <a:off x="5772150" y="5111750"/>
            <a:ext cx="0" cy="128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690" name="Line 58"/>
          <p:cNvSpPr>
            <a:spLocks noChangeShapeType="1"/>
          </p:cNvSpPr>
          <p:nvPr/>
        </p:nvSpPr>
        <p:spPr bwMode="auto">
          <a:xfrm flipV="1">
            <a:off x="6638925" y="5111750"/>
            <a:ext cx="0" cy="128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691" name="Line 59"/>
          <p:cNvSpPr>
            <a:spLocks noChangeShapeType="1"/>
          </p:cNvSpPr>
          <p:nvPr/>
        </p:nvSpPr>
        <p:spPr bwMode="auto">
          <a:xfrm flipV="1">
            <a:off x="7508875" y="5111750"/>
            <a:ext cx="0" cy="128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694" name="Rectangle 62"/>
          <p:cNvSpPr>
            <a:spLocks noChangeArrowheads="1"/>
          </p:cNvSpPr>
          <p:nvPr/>
        </p:nvSpPr>
        <p:spPr bwMode="auto">
          <a:xfrm>
            <a:off x="1838325" y="2914650"/>
            <a:ext cx="44723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$5.00</a:t>
            </a:r>
            <a:endParaRPr lang="en-US" sz="1400" dirty="0"/>
          </a:p>
        </p:txBody>
      </p:sp>
      <p:sp>
        <p:nvSpPr>
          <p:cNvPr id="581695" name="Rectangle 63"/>
          <p:cNvSpPr>
            <a:spLocks noChangeArrowheads="1"/>
          </p:cNvSpPr>
          <p:nvPr/>
        </p:nvSpPr>
        <p:spPr bwMode="auto">
          <a:xfrm>
            <a:off x="1838325" y="3357563"/>
            <a:ext cx="3478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4.00</a:t>
            </a:r>
            <a:endParaRPr lang="en-US" sz="1400" dirty="0"/>
          </a:p>
        </p:txBody>
      </p:sp>
      <p:sp>
        <p:nvSpPr>
          <p:cNvPr id="581696" name="Rectangle 64"/>
          <p:cNvSpPr>
            <a:spLocks noChangeArrowheads="1"/>
          </p:cNvSpPr>
          <p:nvPr/>
        </p:nvSpPr>
        <p:spPr bwMode="auto">
          <a:xfrm>
            <a:off x="1838325" y="3798888"/>
            <a:ext cx="3478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3.00</a:t>
            </a:r>
            <a:endParaRPr lang="en-US" sz="1400" dirty="0"/>
          </a:p>
        </p:txBody>
      </p:sp>
      <p:sp>
        <p:nvSpPr>
          <p:cNvPr id="581697" name="Rectangle 65"/>
          <p:cNvSpPr>
            <a:spLocks noChangeArrowheads="1"/>
          </p:cNvSpPr>
          <p:nvPr/>
        </p:nvSpPr>
        <p:spPr bwMode="auto">
          <a:xfrm>
            <a:off x="1838325" y="4240213"/>
            <a:ext cx="3478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2.00</a:t>
            </a:r>
            <a:endParaRPr lang="en-US" sz="1400" dirty="0"/>
          </a:p>
        </p:txBody>
      </p:sp>
      <p:sp>
        <p:nvSpPr>
          <p:cNvPr id="581698" name="Rectangle 66"/>
          <p:cNvSpPr>
            <a:spLocks noChangeArrowheads="1"/>
          </p:cNvSpPr>
          <p:nvPr/>
        </p:nvSpPr>
        <p:spPr bwMode="auto">
          <a:xfrm>
            <a:off x="1838325" y="4683125"/>
            <a:ext cx="3478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1.00</a:t>
            </a:r>
            <a:endParaRPr lang="en-US" sz="1400" dirty="0"/>
          </a:p>
        </p:txBody>
      </p:sp>
      <p:sp>
        <p:nvSpPr>
          <p:cNvPr id="581709" name="Freeform 77"/>
          <p:cNvSpPr>
            <a:spLocks/>
          </p:cNvSpPr>
          <p:nvPr/>
        </p:nvSpPr>
        <p:spPr bwMode="auto">
          <a:xfrm>
            <a:off x="3602038" y="2146300"/>
            <a:ext cx="1566862" cy="2654300"/>
          </a:xfrm>
          <a:custGeom>
            <a:avLst/>
            <a:gdLst/>
            <a:ahLst/>
            <a:cxnLst>
              <a:cxn ang="0">
                <a:pos x="267" y="0"/>
              </a:cxn>
              <a:cxn ang="0">
                <a:pos x="0" y="494"/>
              </a:cxn>
            </a:cxnLst>
            <a:rect l="0" t="0" r="r" b="b"/>
            <a:pathLst>
              <a:path w="267" h="494">
                <a:moveTo>
                  <a:pt x="267" y="0"/>
                </a:moveTo>
                <a:cubicBezTo>
                  <a:pt x="267" y="149"/>
                  <a:pt x="190" y="320"/>
                  <a:pt x="0" y="494"/>
                </a:cubicBezTo>
              </a:path>
            </a:pathLst>
          </a:custGeom>
          <a:noFill/>
          <a:ln w="42863" cap="flat">
            <a:solidFill>
              <a:srgbClr val="EE313C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710" name="Rectangle 78"/>
          <p:cNvSpPr>
            <a:spLocks noChangeArrowheads="1"/>
          </p:cNvSpPr>
          <p:nvPr/>
        </p:nvSpPr>
        <p:spPr bwMode="auto">
          <a:xfrm>
            <a:off x="4860925" y="1866900"/>
            <a:ext cx="54822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Supply</a:t>
            </a:r>
            <a:endParaRPr lang="en-US" sz="1400" dirty="0"/>
          </a:p>
        </p:txBody>
      </p:sp>
      <p:sp>
        <p:nvSpPr>
          <p:cNvPr id="581711" name="Rectangle 79"/>
          <p:cNvSpPr>
            <a:spLocks noChangeArrowheads="1"/>
          </p:cNvSpPr>
          <p:nvPr/>
        </p:nvSpPr>
        <p:spPr bwMode="auto">
          <a:xfrm>
            <a:off x="6388100" y="4691063"/>
            <a:ext cx="6764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Demand</a:t>
            </a:r>
            <a:endParaRPr lang="en-US" sz="1400" dirty="0"/>
          </a:p>
        </p:txBody>
      </p:sp>
      <p:sp>
        <p:nvSpPr>
          <p:cNvPr id="581713" name="Line 81"/>
          <p:cNvSpPr>
            <a:spLocks noChangeShapeType="1"/>
          </p:cNvSpPr>
          <p:nvPr/>
        </p:nvSpPr>
        <p:spPr bwMode="auto">
          <a:xfrm flipV="1">
            <a:off x="2241550" y="4962525"/>
            <a:ext cx="122238" cy="6350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714" name="Line 82"/>
          <p:cNvSpPr>
            <a:spLocks noChangeShapeType="1"/>
          </p:cNvSpPr>
          <p:nvPr/>
        </p:nvSpPr>
        <p:spPr bwMode="auto">
          <a:xfrm flipV="1">
            <a:off x="2241550" y="5048250"/>
            <a:ext cx="122238" cy="6350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715" name="Line 83"/>
          <p:cNvSpPr>
            <a:spLocks noChangeShapeType="1"/>
          </p:cNvSpPr>
          <p:nvPr/>
        </p:nvSpPr>
        <p:spPr bwMode="auto">
          <a:xfrm flipH="1">
            <a:off x="2439988" y="5181600"/>
            <a:ext cx="69850" cy="112713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716" name="Line 84"/>
          <p:cNvSpPr>
            <a:spLocks noChangeShapeType="1"/>
          </p:cNvSpPr>
          <p:nvPr/>
        </p:nvSpPr>
        <p:spPr bwMode="auto">
          <a:xfrm flipH="1">
            <a:off x="2533650" y="5181600"/>
            <a:ext cx="69850" cy="112713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717" name="Freeform 85"/>
          <p:cNvSpPr>
            <a:spLocks/>
          </p:cNvSpPr>
          <p:nvPr/>
        </p:nvSpPr>
        <p:spPr bwMode="auto">
          <a:xfrm>
            <a:off x="3214688" y="2146300"/>
            <a:ext cx="3079750" cy="2654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5" y="494"/>
              </a:cxn>
            </a:cxnLst>
            <a:rect l="0" t="0" r="r" b="b"/>
            <a:pathLst>
              <a:path w="525" h="494">
                <a:moveTo>
                  <a:pt x="0" y="0"/>
                </a:moveTo>
                <a:cubicBezTo>
                  <a:pt x="29" y="133"/>
                  <a:pt x="196" y="409"/>
                  <a:pt x="525" y="494"/>
                </a:cubicBezTo>
              </a:path>
            </a:pathLst>
          </a:custGeom>
          <a:noFill/>
          <a:ln w="42863" cap="flat">
            <a:solidFill>
              <a:srgbClr val="3C5DAA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718" name="Oval 86"/>
          <p:cNvSpPr>
            <a:spLocks noChangeArrowheads="1"/>
          </p:cNvSpPr>
          <p:nvPr/>
        </p:nvSpPr>
        <p:spPr bwMode="auto">
          <a:xfrm>
            <a:off x="4411663" y="3860800"/>
            <a:ext cx="115887" cy="10636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719" name="Rectangle 87"/>
          <p:cNvSpPr>
            <a:spLocks noChangeArrowheads="1"/>
          </p:cNvSpPr>
          <p:nvPr/>
        </p:nvSpPr>
        <p:spPr bwMode="auto">
          <a:xfrm>
            <a:off x="4630738" y="376237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E</a:t>
            </a:r>
            <a:endParaRPr lang="en-US" sz="1400" i="1" dirty="0"/>
          </a:p>
        </p:txBody>
      </p:sp>
      <p:sp>
        <p:nvSpPr>
          <p:cNvPr id="581720" name="Line 88"/>
          <p:cNvSpPr>
            <a:spLocks noChangeShapeType="1"/>
          </p:cNvSpPr>
          <p:nvPr/>
        </p:nvSpPr>
        <p:spPr bwMode="auto">
          <a:xfrm flipH="1">
            <a:off x="1531938" y="3913188"/>
            <a:ext cx="255587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721" name="Line 89"/>
          <p:cNvSpPr>
            <a:spLocks noChangeShapeType="1"/>
          </p:cNvSpPr>
          <p:nvPr/>
        </p:nvSpPr>
        <p:spPr bwMode="auto">
          <a:xfrm flipH="1">
            <a:off x="4791075" y="3913188"/>
            <a:ext cx="258763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722" name="Line 90"/>
          <p:cNvSpPr>
            <a:spLocks noChangeShapeType="1"/>
          </p:cNvSpPr>
          <p:nvPr/>
        </p:nvSpPr>
        <p:spPr bwMode="auto">
          <a:xfrm>
            <a:off x="4343400" y="5486400"/>
            <a:ext cx="0" cy="238125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723" name="Freeform 91"/>
          <p:cNvSpPr>
            <a:spLocks/>
          </p:cNvSpPr>
          <p:nvPr/>
        </p:nvSpPr>
        <p:spPr bwMode="auto">
          <a:xfrm>
            <a:off x="5148064" y="3736975"/>
            <a:ext cx="981274" cy="331788"/>
          </a:xfrm>
          <a:custGeom>
            <a:avLst/>
            <a:gdLst/>
            <a:ahLst/>
            <a:cxnLst>
              <a:cxn ang="0">
                <a:pos x="184" y="48"/>
              </a:cxn>
              <a:cxn ang="0">
                <a:pos x="169" y="62"/>
              </a:cxn>
              <a:cxn ang="0">
                <a:pos x="14" y="62"/>
              </a:cxn>
              <a:cxn ang="0">
                <a:pos x="0" y="48"/>
              </a:cxn>
              <a:cxn ang="0">
                <a:pos x="0" y="15"/>
              </a:cxn>
              <a:cxn ang="0">
                <a:pos x="14" y="0"/>
              </a:cxn>
              <a:cxn ang="0">
                <a:pos x="169" y="0"/>
              </a:cxn>
              <a:cxn ang="0">
                <a:pos x="184" y="15"/>
              </a:cxn>
              <a:cxn ang="0">
                <a:pos x="184" y="48"/>
              </a:cxn>
            </a:cxnLst>
            <a:rect l="0" t="0" r="r" b="b"/>
            <a:pathLst>
              <a:path w="184" h="62">
                <a:moveTo>
                  <a:pt x="184" y="48"/>
                </a:moveTo>
                <a:cubicBezTo>
                  <a:pt x="184" y="55"/>
                  <a:pt x="177" y="62"/>
                  <a:pt x="169" y="62"/>
                </a:cubicBezTo>
                <a:cubicBezTo>
                  <a:pt x="14" y="62"/>
                  <a:pt x="14" y="62"/>
                  <a:pt x="14" y="62"/>
                </a:cubicBezTo>
                <a:cubicBezTo>
                  <a:pt x="6" y="62"/>
                  <a:pt x="0" y="55"/>
                  <a:pt x="0" y="4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6" y="0"/>
                  <a:pt x="14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77" y="0"/>
                  <a:pt x="184" y="7"/>
                  <a:pt x="184" y="15"/>
                </a:cubicBezTo>
                <a:lnTo>
                  <a:pt x="184" y="48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728" name="Freeform 96"/>
          <p:cNvSpPr>
            <a:spLocks/>
          </p:cNvSpPr>
          <p:nvPr/>
        </p:nvSpPr>
        <p:spPr bwMode="auto">
          <a:xfrm>
            <a:off x="4038600" y="5715000"/>
            <a:ext cx="1074738" cy="650453"/>
          </a:xfrm>
          <a:custGeom>
            <a:avLst/>
            <a:gdLst/>
            <a:ahLst/>
            <a:cxnLst>
              <a:cxn ang="0">
                <a:pos x="183" y="81"/>
              </a:cxn>
              <a:cxn ang="0">
                <a:pos x="169" y="96"/>
              </a:cxn>
              <a:cxn ang="0">
                <a:pos x="14" y="96"/>
              </a:cxn>
              <a:cxn ang="0">
                <a:pos x="0" y="81"/>
              </a:cxn>
              <a:cxn ang="0">
                <a:pos x="0" y="14"/>
              </a:cxn>
              <a:cxn ang="0">
                <a:pos x="14" y="0"/>
              </a:cxn>
              <a:cxn ang="0">
                <a:pos x="169" y="0"/>
              </a:cxn>
              <a:cxn ang="0">
                <a:pos x="183" y="14"/>
              </a:cxn>
              <a:cxn ang="0">
                <a:pos x="183" y="81"/>
              </a:cxn>
            </a:cxnLst>
            <a:rect l="0" t="0" r="r" b="b"/>
            <a:pathLst>
              <a:path w="183" h="96">
                <a:moveTo>
                  <a:pt x="183" y="81"/>
                </a:moveTo>
                <a:cubicBezTo>
                  <a:pt x="183" y="89"/>
                  <a:pt x="177" y="96"/>
                  <a:pt x="169" y="96"/>
                </a:cubicBezTo>
                <a:cubicBezTo>
                  <a:pt x="14" y="96"/>
                  <a:pt x="14" y="96"/>
                  <a:pt x="14" y="96"/>
                </a:cubicBezTo>
                <a:cubicBezTo>
                  <a:pt x="6" y="96"/>
                  <a:pt x="0" y="89"/>
                  <a:pt x="0" y="81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6" y="0"/>
                  <a:pt x="14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77" y="0"/>
                  <a:pt x="183" y="7"/>
                  <a:pt x="183" y="14"/>
                </a:cubicBezTo>
                <a:lnTo>
                  <a:pt x="183" y="81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729" name="Freeform 97"/>
          <p:cNvSpPr>
            <a:spLocks/>
          </p:cNvSpPr>
          <p:nvPr/>
        </p:nvSpPr>
        <p:spPr bwMode="auto">
          <a:xfrm>
            <a:off x="873125" y="3678238"/>
            <a:ext cx="965200" cy="514350"/>
          </a:xfrm>
          <a:custGeom>
            <a:avLst/>
            <a:gdLst/>
            <a:ahLst/>
            <a:cxnLst>
              <a:cxn ang="0">
                <a:pos x="183" y="82"/>
              </a:cxn>
              <a:cxn ang="0">
                <a:pos x="169" y="96"/>
              </a:cxn>
              <a:cxn ang="0">
                <a:pos x="14" y="96"/>
              </a:cxn>
              <a:cxn ang="0">
                <a:pos x="0" y="82"/>
              </a:cxn>
              <a:cxn ang="0">
                <a:pos x="0" y="15"/>
              </a:cxn>
              <a:cxn ang="0">
                <a:pos x="14" y="0"/>
              </a:cxn>
              <a:cxn ang="0">
                <a:pos x="169" y="0"/>
              </a:cxn>
              <a:cxn ang="0">
                <a:pos x="183" y="15"/>
              </a:cxn>
              <a:cxn ang="0">
                <a:pos x="183" y="82"/>
              </a:cxn>
            </a:cxnLst>
            <a:rect l="0" t="0" r="r" b="b"/>
            <a:pathLst>
              <a:path w="183" h="96">
                <a:moveTo>
                  <a:pt x="183" y="82"/>
                </a:moveTo>
                <a:cubicBezTo>
                  <a:pt x="183" y="89"/>
                  <a:pt x="177" y="96"/>
                  <a:pt x="169" y="96"/>
                </a:cubicBezTo>
                <a:cubicBezTo>
                  <a:pt x="14" y="96"/>
                  <a:pt x="14" y="96"/>
                  <a:pt x="14" y="96"/>
                </a:cubicBezTo>
                <a:cubicBezTo>
                  <a:pt x="6" y="96"/>
                  <a:pt x="0" y="89"/>
                  <a:pt x="0" y="8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6" y="0"/>
                  <a:pt x="14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77" y="0"/>
                  <a:pt x="183" y="7"/>
                  <a:pt x="183" y="15"/>
                </a:cubicBezTo>
                <a:lnTo>
                  <a:pt x="183" y="82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1739" name="TextBox 56"/>
          <p:cNvSpPr txBox="1">
            <a:spLocks noChangeArrowheads="1"/>
          </p:cNvSpPr>
          <p:nvPr/>
        </p:nvSpPr>
        <p:spPr bwMode="auto">
          <a:xfrm>
            <a:off x="5076056" y="3733800"/>
            <a:ext cx="11199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ea typeface="MS PGothic" pitchFamily="34" charset="-128"/>
              </a:rPr>
              <a:t>Equilibrium</a:t>
            </a:r>
          </a:p>
        </p:txBody>
      </p:sp>
      <p:sp>
        <p:nvSpPr>
          <p:cNvPr id="581740" name="TextBox 56"/>
          <p:cNvSpPr txBox="1">
            <a:spLocks noChangeArrowheads="1"/>
          </p:cNvSpPr>
          <p:nvPr/>
        </p:nvSpPr>
        <p:spPr bwMode="auto">
          <a:xfrm>
            <a:off x="816917" y="3667602"/>
            <a:ext cx="1021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400" i="1" dirty="0" smtClean="0">
                <a:ea typeface="MS PGothic" pitchFamily="34" charset="-128"/>
              </a:rPr>
              <a:t>Equilibrium </a:t>
            </a:r>
            <a:r>
              <a:rPr lang="en-US" sz="1400" i="1" dirty="0">
                <a:ea typeface="MS PGothic" pitchFamily="34" charset="-128"/>
              </a:rPr>
              <a:t>price</a:t>
            </a:r>
          </a:p>
        </p:txBody>
      </p:sp>
      <p:sp>
        <p:nvSpPr>
          <p:cNvPr id="581741" name="TextBox 56"/>
          <p:cNvSpPr txBox="1">
            <a:spLocks noChangeArrowheads="1"/>
          </p:cNvSpPr>
          <p:nvPr/>
        </p:nvSpPr>
        <p:spPr bwMode="auto">
          <a:xfrm>
            <a:off x="3962400" y="5791200"/>
            <a:ext cx="1219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400" i="1" dirty="0">
                <a:ea typeface="MS PGothic" pitchFamily="34" charset="-128"/>
              </a:rPr>
              <a:t>Equilibrium quantity</a:t>
            </a:r>
          </a:p>
        </p:txBody>
      </p:sp>
      <p:sp>
        <p:nvSpPr>
          <p:cNvPr id="581748" name="Rectangle 116"/>
          <p:cNvSpPr>
            <a:spLocks noGrp="1" noRot="1" noChangeArrowheads="1"/>
          </p:cNvSpPr>
          <p:nvPr>
            <p:ph type="title"/>
          </p:nvPr>
        </p:nvSpPr>
        <p:spPr>
          <a:xfrm>
            <a:off x="873125" y="60325"/>
            <a:ext cx="7983587" cy="555625"/>
          </a:xfrm>
        </p:spPr>
        <p:txBody>
          <a:bodyPr>
            <a:normAutofit fontScale="90000"/>
          </a:bodyPr>
          <a:lstStyle/>
          <a:p>
            <a:r>
              <a:rPr lang="en-US" dirty="0"/>
              <a:t>Market Equilibrium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55" grpId="0" animBg="1"/>
      <p:bldP spid="581719" grpId="0"/>
      <p:bldP spid="581720" grpId="0" animBg="1"/>
      <p:bldP spid="581721" grpId="0" animBg="1"/>
      <p:bldP spid="581722" grpId="0" animBg="1"/>
      <p:bldP spid="581723" grpId="0" animBg="1"/>
      <p:bldP spid="581728" grpId="0" animBg="1"/>
      <p:bldP spid="581729" grpId="0" animBg="1"/>
      <p:bldP spid="581739" grpId="0"/>
      <p:bldP spid="581740" grpId="0"/>
      <p:bldP spid="58174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2250</TotalTime>
  <Words>1468</Words>
  <Application>Microsoft Macintosh PowerPoint</Application>
  <PresentationFormat>On-screen Show (4:3)</PresentationFormat>
  <Paragraphs>285</Paragraphs>
  <Slides>21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Equilibrium</vt:lpstr>
      <vt:lpstr>Benefits of Exchange</vt:lpstr>
      <vt:lpstr>Supply and Demand</vt:lpstr>
      <vt:lpstr>Gains from Trade </vt:lpstr>
      <vt:lpstr>Net Benefits to Society Maximized</vt:lpstr>
      <vt:lpstr>Economic Efficiency</vt:lpstr>
      <vt:lpstr>Market Clearing Price</vt:lpstr>
      <vt:lpstr>Demand and Supply Schedule</vt:lpstr>
      <vt:lpstr>Market Equilibrium</vt:lpstr>
      <vt:lpstr>Price Higher than Market Clearing Price </vt:lpstr>
      <vt:lpstr>Price Lower than Market Clearing Price </vt:lpstr>
      <vt:lpstr>Shocking the System</vt:lpstr>
      <vt:lpstr>Equilibrium and Shifts of the Demand Curve</vt:lpstr>
      <vt:lpstr>Change in Demand</vt:lpstr>
      <vt:lpstr>Equilibrium and Shifts of the Supply Curve</vt:lpstr>
      <vt:lpstr>Change in Supply</vt:lpstr>
      <vt:lpstr>Simultaneous Shifts</vt:lpstr>
      <vt:lpstr>Simultaneous Shifts of Supply and Demand</vt:lpstr>
      <vt:lpstr>Simultaneous Shifts of Supply and Demand</vt:lpstr>
      <vt:lpstr>Simultaneous Shifts of Supply and Demand Curves </vt:lpstr>
      <vt:lpstr>Elasticity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 Welcome Back!</dc:title>
  <dc:creator>Ron</dc:creator>
  <cp:lastModifiedBy>Vaishnavi Raghu Raman</cp:lastModifiedBy>
  <cp:revision>237</cp:revision>
  <dcterms:created xsi:type="dcterms:W3CDTF">2013-09-01T18:05:22Z</dcterms:created>
  <dcterms:modified xsi:type="dcterms:W3CDTF">2014-09-17T22:57:51Z</dcterms:modified>
</cp:coreProperties>
</file>