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6"/>
  </p:notesMasterIdLst>
  <p:handoutMasterIdLst>
    <p:handoutMasterId r:id="rId37"/>
  </p:handoutMasterIdLst>
  <p:sldIdLst>
    <p:sldId id="333" r:id="rId2"/>
    <p:sldId id="337" r:id="rId3"/>
    <p:sldId id="381" r:id="rId4"/>
    <p:sldId id="334" r:id="rId5"/>
    <p:sldId id="340" r:id="rId6"/>
    <p:sldId id="375" r:id="rId7"/>
    <p:sldId id="344" r:id="rId8"/>
    <p:sldId id="378" r:id="rId9"/>
    <p:sldId id="345" r:id="rId10"/>
    <p:sldId id="339" r:id="rId11"/>
    <p:sldId id="384" r:id="rId12"/>
    <p:sldId id="336" r:id="rId13"/>
    <p:sldId id="369" r:id="rId14"/>
    <p:sldId id="351" r:id="rId15"/>
    <p:sldId id="347" r:id="rId16"/>
    <p:sldId id="371" r:id="rId17"/>
    <p:sldId id="352" r:id="rId18"/>
    <p:sldId id="348" r:id="rId19"/>
    <p:sldId id="372" r:id="rId20"/>
    <p:sldId id="383" r:id="rId21"/>
    <p:sldId id="353" r:id="rId22"/>
    <p:sldId id="354" r:id="rId23"/>
    <p:sldId id="395" r:id="rId24"/>
    <p:sldId id="355" r:id="rId25"/>
    <p:sldId id="357" r:id="rId26"/>
    <p:sldId id="358" r:id="rId27"/>
    <p:sldId id="388" r:id="rId28"/>
    <p:sldId id="362" r:id="rId29"/>
    <p:sldId id="363" r:id="rId30"/>
    <p:sldId id="390" r:id="rId31"/>
    <p:sldId id="361" r:id="rId32"/>
    <p:sldId id="364" r:id="rId33"/>
    <p:sldId id="368" r:id="rId34"/>
    <p:sldId id="394" r:id="rId3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87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97B9CF10-1FCF-4812-A237-F9A66D5D1E1C}" type="datetimeFigureOut">
              <a:rPr lang="en-US" smtClean="0"/>
              <a:pPr/>
              <a:t>9/22/14</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784CBD60-E2D8-4CCA-A17A-2A5B0651E08F}" type="slidenum">
              <a:rPr lang="en-US" smtClean="0"/>
              <a:pPr/>
              <a:t>‹#›</a:t>
            </a:fld>
            <a:endParaRPr lang="en-US"/>
          </a:p>
        </p:txBody>
      </p:sp>
    </p:spTree>
    <p:extLst>
      <p:ext uri="{BB962C8B-B14F-4D97-AF65-F5344CB8AC3E}">
        <p14:creationId xmlns:p14="http://schemas.microsoft.com/office/powerpoint/2010/main" val="16045874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3B42347-978A-4E5E-9560-7EE15A41721F}" type="datetimeFigureOut">
              <a:rPr lang="en-US" smtClean="0"/>
              <a:pPr/>
              <a:t>9/22/14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7B248AF-AAB4-4126-B1E4-16B9BB8AC284}" type="slidenum">
              <a:rPr lang="en-US" smtClean="0"/>
              <a:pPr/>
              <a:t>‹#›</a:t>
            </a:fld>
            <a:endParaRPr lang="en-US" dirty="0"/>
          </a:p>
        </p:txBody>
      </p:sp>
    </p:spTree>
    <p:extLst>
      <p:ext uri="{BB962C8B-B14F-4D97-AF65-F5344CB8AC3E}">
        <p14:creationId xmlns:p14="http://schemas.microsoft.com/office/powerpoint/2010/main" val="3632670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108548" name="Slide Number Placeholder 3"/>
          <p:cNvSpPr>
            <a:spLocks noGrp="1"/>
          </p:cNvSpPr>
          <p:nvPr>
            <p:ph type="sldNum" sz="quarter" idx="5"/>
          </p:nvPr>
        </p:nvSpPr>
        <p:spPr>
          <a:noFill/>
        </p:spPr>
        <p:txBody>
          <a:bodyPr/>
          <a:lstStyle/>
          <a:p>
            <a:fld id="{976BFDE2-EBF0-443A-B630-343F0BC239C9}" type="slidenum">
              <a:rPr lang="en-US" smtClean="0">
                <a:latin typeface="Arial" pitchFamily="34" charset="0"/>
              </a:rPr>
              <a:pPr/>
              <a:t>5</a:t>
            </a:fld>
            <a:endParaRPr 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Slide Image Placeholder 1"/>
          <p:cNvSpPr>
            <a:spLocks noGrp="1" noRot="1" noChangeAspect="1" noTextEdit="1"/>
          </p:cNvSpPr>
          <p:nvPr>
            <p:ph type="sldImg"/>
          </p:nvPr>
        </p:nvSpPr>
        <p:spPr>
          <a:ln/>
        </p:spPr>
      </p:sp>
      <p:sp>
        <p:nvSpPr>
          <p:cNvPr id="362499"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362500" name="Slide Number Placeholder 3"/>
          <p:cNvSpPr txBox="1">
            <a:spLocks noGrp="1"/>
          </p:cNvSpPr>
          <p:nvPr/>
        </p:nvSpPr>
        <p:spPr bwMode="auto">
          <a:xfrm>
            <a:off x="3970938" y="8829967"/>
            <a:ext cx="3037840" cy="464820"/>
          </a:xfrm>
          <a:prstGeom prst="rect">
            <a:avLst/>
          </a:prstGeom>
          <a:noFill/>
          <a:ln w="9525">
            <a:noFill/>
            <a:miter lim="800000"/>
            <a:headEnd/>
            <a:tailEnd/>
          </a:ln>
        </p:spPr>
        <p:txBody>
          <a:bodyPr lIns="93177" tIns="46589" rIns="93177" bIns="46589" anchor="b"/>
          <a:lstStyle/>
          <a:p>
            <a:pPr algn="r">
              <a:lnSpc>
                <a:spcPct val="100000"/>
              </a:lnSpc>
              <a:spcBef>
                <a:spcPct val="0"/>
              </a:spcBef>
              <a:buClrTx/>
              <a:buSzTx/>
              <a:buFontTx/>
              <a:buNone/>
            </a:pPr>
            <a:fld id="{A258FCF6-71F9-46F5-A9C2-8C269C5EA972}" type="slidenum">
              <a:rPr lang="en-US" sz="1200"/>
              <a:pPr algn="r">
                <a:lnSpc>
                  <a:spcPct val="100000"/>
                </a:lnSpc>
                <a:spcBef>
                  <a:spcPct val="0"/>
                </a:spcBef>
                <a:buClrTx/>
                <a:buSzTx/>
                <a:buFontTx/>
                <a:buNone/>
              </a:pPr>
              <a:t>22</a:t>
            </a:fld>
            <a:endParaRPr 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Slide Image Placeholder 1"/>
          <p:cNvSpPr>
            <a:spLocks noGrp="1" noRot="1" noChangeAspect="1" noTextEdit="1"/>
          </p:cNvSpPr>
          <p:nvPr>
            <p:ph type="sldImg"/>
          </p:nvPr>
        </p:nvSpPr>
        <p:spPr>
          <a:ln/>
        </p:spPr>
      </p:sp>
      <p:sp>
        <p:nvSpPr>
          <p:cNvPr id="364547"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364548" name="Slide Number Placeholder 3"/>
          <p:cNvSpPr txBox="1">
            <a:spLocks noGrp="1"/>
          </p:cNvSpPr>
          <p:nvPr/>
        </p:nvSpPr>
        <p:spPr bwMode="auto">
          <a:xfrm>
            <a:off x="3970938" y="8829967"/>
            <a:ext cx="3037840" cy="464820"/>
          </a:xfrm>
          <a:prstGeom prst="rect">
            <a:avLst/>
          </a:prstGeom>
          <a:noFill/>
          <a:ln w="9525">
            <a:noFill/>
            <a:miter lim="800000"/>
            <a:headEnd/>
            <a:tailEnd/>
          </a:ln>
        </p:spPr>
        <p:txBody>
          <a:bodyPr lIns="93177" tIns="46589" rIns="93177" bIns="46589" anchor="b"/>
          <a:lstStyle/>
          <a:p>
            <a:pPr algn="r">
              <a:lnSpc>
                <a:spcPct val="100000"/>
              </a:lnSpc>
              <a:spcBef>
                <a:spcPct val="0"/>
              </a:spcBef>
              <a:buClrTx/>
              <a:buSzTx/>
              <a:buFontTx/>
              <a:buNone/>
            </a:pPr>
            <a:fld id="{27E22892-276E-4232-8675-9E867AA46B0C}" type="slidenum">
              <a:rPr lang="en-US" sz="1200"/>
              <a:pPr algn="r">
                <a:lnSpc>
                  <a:spcPct val="100000"/>
                </a:lnSpc>
                <a:spcBef>
                  <a:spcPct val="0"/>
                </a:spcBef>
                <a:buClrTx/>
                <a:buSzTx/>
                <a:buFontTx/>
                <a:buNone/>
              </a:pPr>
              <a:t>23</a:t>
            </a:fld>
            <a:endParaRPr 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124932" name="Slide Number Placeholder 3"/>
          <p:cNvSpPr>
            <a:spLocks noGrp="1"/>
          </p:cNvSpPr>
          <p:nvPr>
            <p:ph type="sldNum" sz="quarter" idx="5"/>
          </p:nvPr>
        </p:nvSpPr>
        <p:spPr>
          <a:noFill/>
        </p:spPr>
        <p:txBody>
          <a:bodyPr/>
          <a:lstStyle/>
          <a:p>
            <a:fld id="{BAA7FFF9-445A-45C7-98F4-378C20E3A89F}" type="slidenum">
              <a:rPr lang="en-US" smtClean="0">
                <a:latin typeface="Arial" pitchFamily="34" charset="0"/>
              </a:rPr>
              <a:pPr/>
              <a:t>24</a:t>
            </a:fld>
            <a:endParaRPr lang="en-US" dirty="0"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126980" name="Slide Number Placeholder 3"/>
          <p:cNvSpPr>
            <a:spLocks noGrp="1"/>
          </p:cNvSpPr>
          <p:nvPr>
            <p:ph type="sldNum" sz="quarter" idx="5"/>
          </p:nvPr>
        </p:nvSpPr>
        <p:spPr>
          <a:noFill/>
        </p:spPr>
        <p:txBody>
          <a:bodyPr/>
          <a:lstStyle/>
          <a:p>
            <a:fld id="{E3927732-9CAC-46A4-BF81-4F37AA6A1D12}" type="slidenum">
              <a:rPr lang="en-US" smtClean="0">
                <a:latin typeface="Arial" pitchFamily="34" charset="0"/>
              </a:rPr>
              <a:pPr/>
              <a:t>25</a:t>
            </a:fld>
            <a:endParaRPr lang="en-US" dirty="0"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126980" name="Slide Number Placeholder 3"/>
          <p:cNvSpPr>
            <a:spLocks noGrp="1"/>
          </p:cNvSpPr>
          <p:nvPr>
            <p:ph type="sldNum" sz="quarter" idx="5"/>
          </p:nvPr>
        </p:nvSpPr>
        <p:spPr>
          <a:noFill/>
        </p:spPr>
        <p:txBody>
          <a:bodyPr/>
          <a:lstStyle/>
          <a:p>
            <a:fld id="{E3927732-9CAC-46A4-BF81-4F37AA6A1D12}" type="slidenum">
              <a:rPr lang="en-US" smtClean="0">
                <a:latin typeface="Arial" pitchFamily="34" charset="0"/>
              </a:rPr>
              <a:pPr/>
              <a:t>26</a:t>
            </a:fld>
            <a:endParaRPr lang="en-US" dirty="0"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132100" name="Slide Number Placeholder 3"/>
          <p:cNvSpPr>
            <a:spLocks noGrp="1"/>
          </p:cNvSpPr>
          <p:nvPr>
            <p:ph type="sldNum" sz="quarter" idx="5"/>
          </p:nvPr>
        </p:nvSpPr>
        <p:spPr>
          <a:noFill/>
        </p:spPr>
        <p:txBody>
          <a:bodyPr/>
          <a:lstStyle/>
          <a:p>
            <a:fld id="{F56BA22C-043C-4D52-965B-48F44D15FCEC}" type="slidenum">
              <a:rPr lang="en-US" smtClean="0">
                <a:latin typeface="Arial" pitchFamily="34" charset="0"/>
              </a:rPr>
              <a:pPr/>
              <a:t>28</a:t>
            </a:fld>
            <a:endParaRPr lang="en-US" dirty="0"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133124" name="Slide Number Placeholder 3"/>
          <p:cNvSpPr>
            <a:spLocks noGrp="1"/>
          </p:cNvSpPr>
          <p:nvPr>
            <p:ph type="sldNum" sz="quarter" idx="5"/>
          </p:nvPr>
        </p:nvSpPr>
        <p:spPr>
          <a:noFill/>
        </p:spPr>
        <p:txBody>
          <a:bodyPr/>
          <a:lstStyle/>
          <a:p>
            <a:fld id="{654669BE-E168-4847-9E13-7F3D6F34786F}" type="slidenum">
              <a:rPr lang="en-US" smtClean="0">
                <a:latin typeface="Arial" pitchFamily="34" charset="0"/>
              </a:rPr>
              <a:pPr/>
              <a:t>29</a:t>
            </a:fld>
            <a:endParaRPr lang="en-US" dirty="0"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130052" name="Slide Number Placeholder 3"/>
          <p:cNvSpPr>
            <a:spLocks noGrp="1"/>
          </p:cNvSpPr>
          <p:nvPr>
            <p:ph type="sldNum" sz="quarter" idx="5"/>
          </p:nvPr>
        </p:nvSpPr>
        <p:spPr>
          <a:noFill/>
        </p:spPr>
        <p:txBody>
          <a:bodyPr/>
          <a:lstStyle/>
          <a:p>
            <a:fld id="{E739D395-B160-4C02-8BAA-CB0D48611DBE}" type="slidenum">
              <a:rPr lang="en-US" smtClean="0">
                <a:latin typeface="Arial" pitchFamily="34" charset="0"/>
              </a:rPr>
              <a:pPr/>
              <a:t>30</a:t>
            </a:fld>
            <a:endParaRPr lang="en-US" dirty="0"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131076" name="Slide Number Placeholder 3"/>
          <p:cNvSpPr>
            <a:spLocks noGrp="1"/>
          </p:cNvSpPr>
          <p:nvPr>
            <p:ph type="sldNum" sz="quarter" idx="5"/>
          </p:nvPr>
        </p:nvSpPr>
        <p:spPr>
          <a:noFill/>
        </p:spPr>
        <p:txBody>
          <a:bodyPr/>
          <a:lstStyle/>
          <a:p>
            <a:fld id="{4223D3DF-33BD-40F7-9C9E-D54171AF277A}" type="slidenum">
              <a:rPr lang="en-US" smtClean="0">
                <a:latin typeface="Arial" pitchFamily="34" charset="0"/>
              </a:rPr>
              <a:pPr/>
              <a:t>31</a:t>
            </a:fld>
            <a:endParaRPr lang="en-US" dirty="0"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134148" name="Slide Number Placeholder 3"/>
          <p:cNvSpPr>
            <a:spLocks noGrp="1"/>
          </p:cNvSpPr>
          <p:nvPr>
            <p:ph type="sldNum" sz="quarter" idx="5"/>
          </p:nvPr>
        </p:nvSpPr>
        <p:spPr>
          <a:noFill/>
        </p:spPr>
        <p:txBody>
          <a:bodyPr/>
          <a:lstStyle/>
          <a:p>
            <a:fld id="{778EBD83-E42D-4526-AF55-D59A76038BD5}" type="slidenum">
              <a:rPr lang="en-US" smtClean="0">
                <a:latin typeface="Arial" pitchFamily="34" charset="0"/>
              </a:rPr>
              <a:pPr/>
              <a:t>32</a:t>
            </a:fld>
            <a:endParaRPr lang="en-US"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112644" name="Slide Number Placeholder 3"/>
          <p:cNvSpPr>
            <a:spLocks noGrp="1"/>
          </p:cNvSpPr>
          <p:nvPr>
            <p:ph type="sldNum" sz="quarter" idx="5"/>
          </p:nvPr>
        </p:nvSpPr>
        <p:spPr>
          <a:noFill/>
        </p:spPr>
        <p:txBody>
          <a:bodyPr/>
          <a:lstStyle/>
          <a:p>
            <a:fld id="{1115FDB7-AC91-4D3C-A825-0CC36AE25F4D}" type="slidenum">
              <a:rPr lang="en-US" smtClean="0">
                <a:latin typeface="Arial" pitchFamily="34" charset="0"/>
              </a:rPr>
              <a:pPr/>
              <a:t>7</a:t>
            </a:fld>
            <a:endParaRPr lang="en-US" dirty="0"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137220" name="Slide Number Placeholder 3"/>
          <p:cNvSpPr>
            <a:spLocks noGrp="1"/>
          </p:cNvSpPr>
          <p:nvPr>
            <p:ph type="sldNum" sz="quarter" idx="5"/>
          </p:nvPr>
        </p:nvSpPr>
        <p:spPr>
          <a:noFill/>
        </p:spPr>
        <p:txBody>
          <a:bodyPr/>
          <a:lstStyle/>
          <a:p>
            <a:fld id="{860C7FBE-3881-4639-A6D4-D9E6FB42DFBC}" type="slidenum">
              <a:rPr lang="en-US" smtClean="0">
                <a:latin typeface="Arial" pitchFamily="34" charset="0"/>
              </a:rPr>
              <a:pPr/>
              <a:t>33</a:t>
            </a:fld>
            <a:endParaRPr lang="en-US" dirty="0"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113668" name="Slide Number Placeholder 3"/>
          <p:cNvSpPr>
            <a:spLocks noGrp="1"/>
          </p:cNvSpPr>
          <p:nvPr>
            <p:ph type="sldNum" sz="quarter" idx="5"/>
          </p:nvPr>
        </p:nvSpPr>
        <p:spPr>
          <a:noFill/>
        </p:spPr>
        <p:txBody>
          <a:bodyPr/>
          <a:lstStyle/>
          <a:p>
            <a:fld id="{B95BF5DD-35B0-4A15-A441-90083CD27185}" type="slidenum">
              <a:rPr lang="en-US" smtClean="0">
                <a:latin typeface="Arial" pitchFamily="34" charset="0"/>
              </a:rPr>
              <a:pPr/>
              <a:t>9</a:t>
            </a:fld>
            <a:endParaRPr lang="en-US" dirty="0"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Rot="1" noChangeAspect="1" noChangeArrowheads="1" noTextEdit="1"/>
          </p:cNvSpPr>
          <p:nvPr>
            <p:ph type="sldImg"/>
          </p:nvPr>
        </p:nvSpPr>
        <p:spPr>
          <a:ln/>
        </p:spPr>
      </p:sp>
      <p:sp>
        <p:nvSpPr>
          <p:cNvPr id="434179"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122884" name="Slide Number Placeholder 3"/>
          <p:cNvSpPr>
            <a:spLocks noGrp="1"/>
          </p:cNvSpPr>
          <p:nvPr>
            <p:ph type="sldNum" sz="quarter" idx="5"/>
          </p:nvPr>
        </p:nvSpPr>
        <p:spPr>
          <a:noFill/>
        </p:spPr>
        <p:txBody>
          <a:bodyPr/>
          <a:lstStyle/>
          <a:p>
            <a:fld id="{B57790D9-DEA4-4A69-A49B-881AD0DFF423}" type="slidenum">
              <a:rPr lang="en-US" smtClean="0">
                <a:latin typeface="Arial" pitchFamily="34" charset="0"/>
              </a:rPr>
              <a:pPr/>
              <a:t>21</a:t>
            </a:fld>
            <a:endParaRPr lang="en-US" dirty="0"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ED86BA8-F0AE-413E-B3D8-D1F6A5BA3C0C}" type="datetimeFigureOut">
              <a:rPr lang="en-US" smtClean="0"/>
              <a:pPr/>
              <a:t>9/22/14</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1DCDC717-4943-46D4-B844-A4A0503EDCB2}"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D86BA8-F0AE-413E-B3D8-D1F6A5BA3C0C}" type="datetimeFigureOut">
              <a:rPr lang="en-US" smtClean="0"/>
              <a:pPr/>
              <a:t>9/22/14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CDC717-4943-46D4-B844-A4A0503EDCB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D86BA8-F0AE-413E-B3D8-D1F6A5BA3C0C}" type="datetimeFigureOut">
              <a:rPr lang="en-US" smtClean="0"/>
              <a:pPr/>
              <a:t>9/22/14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CDC717-4943-46D4-B844-A4A0503EDCB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D86BA8-F0AE-413E-B3D8-D1F6A5BA3C0C}" type="datetimeFigureOut">
              <a:rPr lang="en-US" smtClean="0"/>
              <a:pPr/>
              <a:t>9/22/14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CDC717-4943-46D4-B844-A4A0503EDCB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ED86BA8-F0AE-413E-B3D8-D1F6A5BA3C0C}" type="datetimeFigureOut">
              <a:rPr lang="en-US" smtClean="0"/>
              <a:pPr/>
              <a:t>9/22/14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CDC717-4943-46D4-B844-A4A0503EDCB2}"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ED86BA8-F0AE-413E-B3D8-D1F6A5BA3C0C}" type="datetimeFigureOut">
              <a:rPr lang="en-US" smtClean="0"/>
              <a:pPr/>
              <a:t>9/22/14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CDC717-4943-46D4-B844-A4A0503EDCB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ED86BA8-F0AE-413E-B3D8-D1F6A5BA3C0C}" type="datetimeFigureOut">
              <a:rPr lang="en-US" smtClean="0"/>
              <a:pPr/>
              <a:t>9/22/14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DCDC717-4943-46D4-B844-A4A0503EDCB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ED86BA8-F0AE-413E-B3D8-D1F6A5BA3C0C}" type="datetimeFigureOut">
              <a:rPr lang="en-US" smtClean="0"/>
              <a:pPr/>
              <a:t>9/22/14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DCDC717-4943-46D4-B844-A4A0503EDCB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D86BA8-F0AE-413E-B3D8-D1F6A5BA3C0C}" type="datetimeFigureOut">
              <a:rPr lang="en-US" smtClean="0"/>
              <a:pPr/>
              <a:t>9/22/14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DCDC717-4943-46D4-B844-A4A0503EDCB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ED86BA8-F0AE-413E-B3D8-D1F6A5BA3C0C}" type="datetimeFigureOut">
              <a:rPr lang="en-US" smtClean="0"/>
              <a:pPr/>
              <a:t>9/22/14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CDC717-4943-46D4-B844-A4A0503EDCB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ED86BA8-F0AE-413E-B3D8-D1F6A5BA3C0C}" type="datetimeFigureOut">
              <a:rPr lang="en-US" smtClean="0"/>
              <a:pPr/>
              <a:t>9/22/14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1DCDC717-4943-46D4-B844-A4A0503EDCB2}"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ED86BA8-F0AE-413E-B3D8-D1F6A5BA3C0C}" type="datetimeFigureOut">
              <a:rPr lang="en-US" smtClean="0"/>
              <a:pPr/>
              <a:t>9/22/14</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DCDC717-4943-46D4-B844-A4A0503EDCB2}"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wmf"/><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Elasticity</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Interpreting Price Elasticity of Demand</a:t>
            </a:r>
            <a:endParaRPr lang="en-US" dirty="0"/>
          </a:p>
        </p:txBody>
      </p:sp>
      <p:sp>
        <p:nvSpPr>
          <p:cNvPr id="3" name="Content Placeholder 2"/>
          <p:cNvSpPr>
            <a:spLocks noGrp="1"/>
          </p:cNvSpPr>
          <p:nvPr>
            <p:ph idx="1"/>
          </p:nvPr>
        </p:nvSpPr>
        <p:spPr/>
        <p:txBody>
          <a:bodyPr>
            <a:normAutofit/>
          </a:bodyPr>
          <a:lstStyle/>
          <a:p>
            <a:r>
              <a:rPr lang="en-US" dirty="0" smtClean="0"/>
              <a:t>Must be negative (non-positive).</a:t>
            </a:r>
          </a:p>
          <a:p>
            <a:pPr lvl="1"/>
            <a:r>
              <a:rPr lang="en-US" dirty="0" smtClean="0"/>
              <a:t>Why? Law of Demand. Because as price increases demand deceases – opposite directions.  Thus either the denominator or numerator will be negative. Unless no quantity change occurs then it is zero. </a:t>
            </a:r>
          </a:p>
          <a:p>
            <a:r>
              <a:rPr lang="en-US" dirty="0" smtClean="0"/>
              <a:t>Unit-free measure (All units cancel)</a:t>
            </a:r>
          </a:p>
          <a:p>
            <a:pPr lvl="1"/>
            <a:r>
              <a:rPr lang="en-US" dirty="0" smtClean="0"/>
              <a:t>Does not depend on choice of units because we divide the units from each other to find percentage.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Interpreting Price Elasticity of Demand </a:t>
            </a:r>
            <a:endParaRPr lang="en-US" dirty="0"/>
          </a:p>
        </p:txBody>
      </p:sp>
      <p:sp>
        <p:nvSpPr>
          <p:cNvPr id="3" name="Content Placeholder 2"/>
          <p:cNvSpPr>
            <a:spLocks noGrp="1"/>
          </p:cNvSpPr>
          <p:nvPr>
            <p:ph idx="1"/>
          </p:nvPr>
        </p:nvSpPr>
        <p:spPr/>
        <p:txBody>
          <a:bodyPr/>
          <a:lstStyle/>
          <a:p>
            <a:r>
              <a:rPr lang="el-GR" dirty="0" smtClean="0"/>
              <a:t>ε</a:t>
            </a:r>
            <a:r>
              <a:rPr lang="en-US" baseline="-25000" dirty="0" smtClean="0"/>
              <a:t>D</a:t>
            </a:r>
            <a:r>
              <a:rPr lang="en-US" dirty="0" smtClean="0"/>
              <a:t> </a:t>
            </a:r>
            <a:r>
              <a:rPr lang="en-US" dirty="0"/>
              <a:t>= (Percentage Change in </a:t>
            </a:r>
            <a:r>
              <a:rPr lang="en-US" dirty="0" smtClean="0"/>
              <a:t>Quantity Demanded/Percentage </a:t>
            </a:r>
            <a:r>
              <a:rPr lang="en-US" dirty="0"/>
              <a:t>Change in Price) = - x </a:t>
            </a:r>
            <a:r>
              <a:rPr lang="en-US" dirty="0" smtClean="0"/>
              <a:t>, where x is some #</a:t>
            </a:r>
            <a:endParaRPr lang="en-US" dirty="0"/>
          </a:p>
          <a:p>
            <a:r>
              <a:rPr lang="en-US" dirty="0" smtClean="0"/>
              <a:t>Can Rewrite as:</a:t>
            </a:r>
          </a:p>
          <a:p>
            <a:r>
              <a:rPr lang="el-GR" dirty="0" smtClean="0"/>
              <a:t>ε</a:t>
            </a:r>
            <a:r>
              <a:rPr lang="en-US" baseline="-25000" dirty="0" smtClean="0"/>
              <a:t>D</a:t>
            </a:r>
            <a:r>
              <a:rPr lang="en-US" dirty="0" smtClean="0"/>
              <a:t> </a:t>
            </a:r>
            <a:r>
              <a:rPr lang="en-US" dirty="0"/>
              <a:t>= </a:t>
            </a:r>
            <a:r>
              <a:rPr lang="en-US" dirty="0" smtClean="0"/>
              <a:t>(Percentage Change in Quantity Demanded/Percentage Change in Price) </a:t>
            </a:r>
            <a:r>
              <a:rPr lang="en-US" dirty="0"/>
              <a:t>= - x / </a:t>
            </a:r>
            <a:r>
              <a:rPr lang="en-US" dirty="0" smtClean="0"/>
              <a:t>1 </a:t>
            </a:r>
            <a:endParaRPr lang="en-US" dirty="0"/>
          </a:p>
          <a:p>
            <a:pPr lvl="1"/>
            <a:r>
              <a:rPr lang="en-US" dirty="0"/>
              <a:t>If Price goes up by 1% then Quantity Demanded will fall by x% </a:t>
            </a:r>
          </a:p>
          <a:p>
            <a:pPr lvl="1"/>
            <a:r>
              <a:rPr lang="en-US" dirty="0"/>
              <a:t>If Price goes down by 1% then Quantity Demanded will rise by x%</a:t>
            </a:r>
          </a:p>
          <a:p>
            <a:endParaRPr lang="en-US" dirty="0"/>
          </a:p>
        </p:txBody>
      </p:sp>
    </p:spTree>
    <p:extLst>
      <p:ext uri="{BB962C8B-B14F-4D97-AF65-F5344CB8AC3E}">
        <p14:creationId xmlns:p14="http://schemas.microsoft.com/office/powerpoint/2010/main" val="6129714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of Values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Elastic Demand</a:t>
            </a:r>
          </a:p>
          <a:p>
            <a:pPr lvl="1"/>
            <a:r>
              <a:rPr lang="en-US" dirty="0" smtClean="0"/>
              <a:t>-∞ ≤ </a:t>
            </a:r>
            <a:r>
              <a:rPr lang="el-GR" dirty="0" smtClean="0"/>
              <a:t>ε</a:t>
            </a:r>
            <a:r>
              <a:rPr lang="en-US" baseline="-25000" dirty="0" smtClean="0"/>
              <a:t>D</a:t>
            </a:r>
            <a:r>
              <a:rPr lang="en-US" dirty="0" smtClean="0"/>
              <a:t> &lt; -1</a:t>
            </a:r>
          </a:p>
          <a:p>
            <a:pPr lvl="1"/>
            <a:r>
              <a:rPr lang="en-US" dirty="0" smtClean="0"/>
              <a:t>Percentage change in Quantity greater than Percentage change in Price </a:t>
            </a:r>
          </a:p>
          <a:p>
            <a:pPr lvl="1"/>
            <a:r>
              <a:rPr lang="en-US" dirty="0" smtClean="0"/>
              <a:t>Quantity demanded is </a:t>
            </a:r>
            <a:r>
              <a:rPr lang="en-US" dirty="0" smtClean="0">
                <a:solidFill>
                  <a:srgbClr val="FF0000"/>
                </a:solidFill>
              </a:rPr>
              <a:t>“very” responsive </a:t>
            </a:r>
            <a:r>
              <a:rPr lang="en-US" dirty="0" smtClean="0"/>
              <a:t>to changes in price.</a:t>
            </a:r>
          </a:p>
          <a:p>
            <a:r>
              <a:rPr lang="en-US" dirty="0" smtClean="0"/>
              <a:t>Unit Elastic Demand</a:t>
            </a:r>
          </a:p>
          <a:p>
            <a:pPr lvl="1"/>
            <a:r>
              <a:rPr lang="el-GR" dirty="0" smtClean="0"/>
              <a:t>ε</a:t>
            </a:r>
            <a:r>
              <a:rPr lang="en-US" baseline="-25000" dirty="0" smtClean="0"/>
              <a:t>D</a:t>
            </a:r>
            <a:r>
              <a:rPr lang="en-US" dirty="0" smtClean="0"/>
              <a:t> = -1</a:t>
            </a:r>
          </a:p>
          <a:p>
            <a:pPr lvl="1"/>
            <a:r>
              <a:rPr lang="en-US" dirty="0" smtClean="0"/>
              <a:t>Percentage change in Quantity is </a:t>
            </a:r>
            <a:r>
              <a:rPr lang="en-US" dirty="0" smtClean="0">
                <a:solidFill>
                  <a:srgbClr val="FF0000"/>
                </a:solidFill>
              </a:rPr>
              <a:t>equal</a:t>
            </a:r>
            <a:r>
              <a:rPr lang="en-US" dirty="0" smtClean="0"/>
              <a:t> to Percentage change in price </a:t>
            </a:r>
          </a:p>
          <a:p>
            <a:r>
              <a:rPr lang="en-US" dirty="0" smtClean="0"/>
              <a:t>Inelastic Demand</a:t>
            </a:r>
          </a:p>
          <a:p>
            <a:pPr lvl="1"/>
            <a:r>
              <a:rPr lang="en-US" dirty="0" smtClean="0"/>
              <a:t>-1 &lt; </a:t>
            </a:r>
            <a:r>
              <a:rPr lang="el-GR" dirty="0" smtClean="0"/>
              <a:t>ε</a:t>
            </a:r>
            <a:r>
              <a:rPr lang="en-US" baseline="-25000" dirty="0" smtClean="0"/>
              <a:t>D</a:t>
            </a:r>
            <a:r>
              <a:rPr lang="en-US" dirty="0" smtClean="0"/>
              <a:t> ≤ 0</a:t>
            </a:r>
          </a:p>
          <a:p>
            <a:pPr lvl="1"/>
            <a:r>
              <a:rPr lang="en-US" dirty="0" smtClean="0"/>
              <a:t>Percentage change in Quantity less than Percentage change in Price </a:t>
            </a:r>
          </a:p>
          <a:p>
            <a:pPr lvl="1"/>
            <a:r>
              <a:rPr lang="en-US" dirty="0" smtClean="0"/>
              <a:t>Quantity demanded is </a:t>
            </a:r>
            <a:r>
              <a:rPr lang="en-US" dirty="0" smtClean="0">
                <a:solidFill>
                  <a:srgbClr val="FF0000"/>
                </a:solidFill>
              </a:rPr>
              <a:t>unresponsive</a:t>
            </a:r>
            <a:r>
              <a:rPr lang="en-US" dirty="0" smtClean="0"/>
              <a:t> to changes in price</a:t>
            </a:r>
          </a:p>
          <a:p>
            <a:pPr lvl="1"/>
            <a:r>
              <a:rPr lang="en-US" dirty="0" smtClean="0"/>
              <a:t>Most people NEED this goods or are </a:t>
            </a:r>
            <a:r>
              <a:rPr lang="en-US" dirty="0" smtClean="0">
                <a:solidFill>
                  <a:srgbClr val="FF0000"/>
                </a:solidFill>
              </a:rPr>
              <a:t>addicted</a:t>
            </a:r>
            <a:r>
              <a:rPr lang="en-US" dirty="0" smtClean="0"/>
              <a:t> like cigarettes, food or drugs.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heckerboard(across)">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checkerboard(across)">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Elasticity and “Steep” Demand Curves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Relatively </a:t>
            </a:r>
            <a:r>
              <a:rPr lang="en-US" b="1" dirty="0" smtClean="0"/>
              <a:t>Steep</a:t>
            </a:r>
            <a:r>
              <a:rPr lang="en-US" dirty="0" smtClean="0"/>
              <a:t> Demand Curves</a:t>
            </a:r>
          </a:p>
          <a:p>
            <a:pPr lvl="1"/>
            <a:r>
              <a:rPr lang="en-US" dirty="0" smtClean="0"/>
              <a:t>Relatively “large” price changes associated with “small” quantity changes.</a:t>
            </a:r>
          </a:p>
          <a:p>
            <a:pPr lvl="2"/>
            <a:r>
              <a:rPr lang="en-US" dirty="0" smtClean="0"/>
              <a:t>Quantity demanded is relatively </a:t>
            </a:r>
            <a:r>
              <a:rPr lang="en-US" dirty="0" smtClean="0">
                <a:solidFill>
                  <a:srgbClr val="FF0000"/>
                </a:solidFill>
              </a:rPr>
              <a:t>less responsive </a:t>
            </a:r>
            <a:r>
              <a:rPr lang="en-US" dirty="0" smtClean="0"/>
              <a:t>to changes in price.</a:t>
            </a:r>
          </a:p>
          <a:p>
            <a:pPr lvl="2"/>
            <a:r>
              <a:rPr lang="en-US" dirty="0" smtClean="0"/>
              <a:t>Inelastic Demand</a:t>
            </a:r>
          </a:p>
          <a:p>
            <a:r>
              <a:rPr lang="en-US" dirty="0" smtClean="0"/>
              <a:t>Perfectly Vertical Demand Curves</a:t>
            </a:r>
          </a:p>
          <a:p>
            <a:pPr lvl="1"/>
            <a:r>
              <a:rPr lang="en-US" dirty="0" smtClean="0"/>
              <a:t>Quantity demanded is totally </a:t>
            </a:r>
            <a:r>
              <a:rPr lang="en-US" dirty="0" smtClean="0">
                <a:solidFill>
                  <a:srgbClr val="FF0000"/>
                </a:solidFill>
              </a:rPr>
              <a:t>unresponsive</a:t>
            </a:r>
            <a:r>
              <a:rPr lang="en-US" dirty="0" smtClean="0"/>
              <a:t> to changes in price. There is NO change in demand whatsoever. For goods like medicines which you need a fixed amount of a good. But remember its willingness and ability so at some point the curve would deviate. Plus since it</a:t>
            </a:r>
            <a:r>
              <a:rPr lang="fr-FR" dirty="0" smtClean="0"/>
              <a:t>’</a:t>
            </a:r>
            <a:r>
              <a:rPr lang="en-US" dirty="0" smtClean="0"/>
              <a:t>s a product that if you had a little less (like </a:t>
            </a:r>
            <a:r>
              <a:rPr lang="en-US" b="1" dirty="0" smtClean="0">
                <a:solidFill>
                  <a:srgbClr val="FF0000"/>
                </a:solidFill>
              </a:rPr>
              <a:t>medicine</a:t>
            </a:r>
            <a:r>
              <a:rPr lang="en-US" dirty="0" smtClean="0"/>
              <a:t>) its no good the curve would entirely  </a:t>
            </a:r>
          </a:p>
          <a:p>
            <a:pPr lvl="1"/>
            <a:r>
              <a:rPr lang="en-US" dirty="0" smtClean="0">
                <a:solidFill>
                  <a:srgbClr val="FF0000"/>
                </a:solidFill>
              </a:rPr>
              <a:t>Perfectly Inelastic Demand</a:t>
            </a:r>
            <a:endParaRPr lang="en-US" dirty="0">
              <a:solidFill>
                <a:srgbClr val="FF0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239" name="Rectangle 87"/>
          <p:cNvSpPr>
            <a:spLocks noGrp="1" noRot="1" noChangeArrowheads="1"/>
          </p:cNvSpPr>
          <p:nvPr>
            <p:ph type="title" idx="4294967295"/>
          </p:nvPr>
        </p:nvSpPr>
        <p:spPr>
          <a:xfrm>
            <a:off x="827584" y="60325"/>
            <a:ext cx="8064896" cy="555625"/>
          </a:xfrm>
        </p:spPr>
        <p:txBody>
          <a:bodyPr>
            <a:normAutofit fontScale="90000"/>
          </a:bodyPr>
          <a:lstStyle/>
          <a:p>
            <a:pPr algn="l"/>
            <a:r>
              <a:rPr lang="en-US" dirty="0" smtClean="0"/>
              <a:t>Inelastic Demand</a:t>
            </a:r>
          </a:p>
        </p:txBody>
      </p:sp>
      <p:grpSp>
        <p:nvGrpSpPr>
          <p:cNvPr id="2" name="Group 88"/>
          <p:cNvGrpSpPr>
            <a:grpSpLocks/>
          </p:cNvGrpSpPr>
          <p:nvPr/>
        </p:nvGrpSpPr>
        <p:grpSpPr bwMode="auto">
          <a:xfrm>
            <a:off x="4041775" y="2014538"/>
            <a:ext cx="2306638" cy="3286124"/>
            <a:chOff x="2546" y="1269"/>
            <a:chExt cx="1453" cy="2070"/>
          </a:xfrm>
        </p:grpSpPr>
        <p:sp>
          <p:nvSpPr>
            <p:cNvPr id="433241" name="Freeform 89"/>
            <p:cNvSpPr>
              <a:spLocks/>
            </p:cNvSpPr>
            <p:nvPr/>
          </p:nvSpPr>
          <p:spPr bwMode="auto">
            <a:xfrm>
              <a:off x="2546" y="1269"/>
              <a:ext cx="1201" cy="1981"/>
            </a:xfrm>
            <a:custGeom>
              <a:avLst/>
              <a:gdLst/>
              <a:ahLst/>
              <a:cxnLst>
                <a:cxn ang="0">
                  <a:pos x="0" y="0"/>
                </a:cxn>
                <a:cxn ang="0">
                  <a:pos x="233" y="431"/>
                </a:cxn>
              </a:cxnLst>
              <a:rect l="0" t="0" r="r" b="b"/>
              <a:pathLst>
                <a:path w="233" h="431">
                  <a:moveTo>
                    <a:pt x="0" y="0"/>
                  </a:moveTo>
                  <a:cubicBezTo>
                    <a:pt x="12" y="29"/>
                    <a:pt x="83" y="247"/>
                    <a:pt x="233" y="431"/>
                  </a:cubicBezTo>
                </a:path>
              </a:pathLst>
            </a:custGeom>
            <a:noFill/>
            <a:ln w="30163" cap="flat">
              <a:solidFill>
                <a:srgbClr val="3C5DAA"/>
              </a:solidFill>
              <a:prstDash val="solid"/>
              <a:miter lim="800000"/>
              <a:headEnd/>
              <a:tailEnd/>
            </a:ln>
          </p:spPr>
          <p:txBody>
            <a:bodyPr/>
            <a:lstStyle/>
            <a:p>
              <a:endParaRPr lang="en-US" dirty="0"/>
            </a:p>
          </p:txBody>
        </p:sp>
        <p:sp>
          <p:nvSpPr>
            <p:cNvPr id="433242" name="Rectangle 90"/>
            <p:cNvSpPr>
              <a:spLocks noChangeArrowheads="1"/>
            </p:cNvSpPr>
            <p:nvPr/>
          </p:nvSpPr>
          <p:spPr bwMode="auto">
            <a:xfrm>
              <a:off x="3799" y="3131"/>
              <a:ext cx="82" cy="136"/>
            </a:xfrm>
            <a:prstGeom prst="rect">
              <a:avLst/>
            </a:prstGeom>
            <a:noFill/>
            <a:ln w="9525">
              <a:noFill/>
              <a:miter lim="800000"/>
              <a:headEnd/>
              <a:tailEnd/>
            </a:ln>
          </p:spPr>
          <p:txBody>
            <a:bodyPr wrap="none" lIns="0" tIns="0" rIns="0" bIns="0">
              <a:spAutoFit/>
            </a:bodyPr>
            <a:lstStyle/>
            <a:p>
              <a:pPr marL="1588" indent="-1588"/>
              <a:r>
                <a:rPr lang="en-US" sz="1400" i="1" dirty="0">
                  <a:solidFill>
                    <a:srgbClr val="000000"/>
                  </a:solidFill>
                  <a:latin typeface="Myriad Roman" charset="0"/>
                </a:rPr>
                <a:t>D</a:t>
              </a:r>
              <a:endParaRPr lang="en-US" sz="1400" i="1" dirty="0">
                <a:latin typeface="Tahoma" pitchFamily="34" charset="0"/>
              </a:endParaRPr>
            </a:p>
          </p:txBody>
        </p:sp>
        <p:sp>
          <p:nvSpPr>
            <p:cNvPr id="433243" name="Rectangle 91"/>
            <p:cNvSpPr>
              <a:spLocks noChangeArrowheads="1"/>
            </p:cNvSpPr>
            <p:nvPr/>
          </p:nvSpPr>
          <p:spPr bwMode="auto">
            <a:xfrm>
              <a:off x="3878" y="3203"/>
              <a:ext cx="121" cy="136"/>
            </a:xfrm>
            <a:prstGeom prst="rect">
              <a:avLst/>
            </a:prstGeom>
            <a:noFill/>
            <a:ln w="9525">
              <a:noFill/>
              <a:miter lim="800000"/>
              <a:headEnd/>
              <a:tailEnd/>
            </a:ln>
          </p:spPr>
          <p:txBody>
            <a:bodyPr wrap="square" lIns="0" tIns="0" rIns="0" bIns="0">
              <a:spAutoFit/>
            </a:bodyPr>
            <a:lstStyle/>
            <a:p>
              <a:pPr marL="1588" indent="-1588"/>
              <a:r>
                <a:rPr lang="en-US" sz="1400" dirty="0">
                  <a:solidFill>
                    <a:srgbClr val="000000"/>
                  </a:solidFill>
                  <a:latin typeface="Myriad Roman" charset="0"/>
                </a:rPr>
                <a:t>2</a:t>
              </a:r>
              <a:endParaRPr lang="en-US" sz="1400" dirty="0">
                <a:latin typeface="Tahoma" pitchFamily="34" charset="0"/>
              </a:endParaRPr>
            </a:p>
          </p:txBody>
        </p:sp>
      </p:grpSp>
      <p:sp>
        <p:nvSpPr>
          <p:cNvPr id="433244" name="Line 92"/>
          <p:cNvSpPr>
            <a:spLocks noChangeShapeType="1"/>
          </p:cNvSpPr>
          <p:nvPr/>
        </p:nvSpPr>
        <p:spPr bwMode="auto">
          <a:xfrm>
            <a:off x="5922963" y="3756025"/>
            <a:ext cx="0" cy="0"/>
          </a:xfrm>
          <a:prstGeom prst="line">
            <a:avLst/>
          </a:prstGeom>
          <a:noFill/>
          <a:ln w="7938">
            <a:solidFill>
              <a:srgbClr val="000000"/>
            </a:solidFill>
            <a:miter lim="800000"/>
            <a:headEnd/>
            <a:tailEnd/>
          </a:ln>
        </p:spPr>
        <p:txBody>
          <a:bodyPr/>
          <a:lstStyle/>
          <a:p>
            <a:endParaRPr lang="en-US" dirty="0"/>
          </a:p>
        </p:txBody>
      </p:sp>
      <p:grpSp>
        <p:nvGrpSpPr>
          <p:cNvPr id="3" name="Group 93"/>
          <p:cNvGrpSpPr>
            <a:grpSpLocks/>
          </p:cNvGrpSpPr>
          <p:nvPr/>
        </p:nvGrpSpPr>
        <p:grpSpPr bwMode="auto">
          <a:xfrm>
            <a:off x="3131840" y="5638799"/>
            <a:ext cx="3222625" cy="885825"/>
            <a:chOff x="1983" y="3630"/>
            <a:chExt cx="2030" cy="558"/>
          </a:xfrm>
        </p:grpSpPr>
        <p:sp>
          <p:nvSpPr>
            <p:cNvPr id="433246" name="Line 94"/>
            <p:cNvSpPr>
              <a:spLocks noChangeShapeType="1"/>
            </p:cNvSpPr>
            <p:nvPr/>
          </p:nvSpPr>
          <p:spPr bwMode="auto">
            <a:xfrm flipH="1">
              <a:off x="2948" y="3659"/>
              <a:ext cx="94" cy="0"/>
            </a:xfrm>
            <a:prstGeom prst="line">
              <a:avLst/>
            </a:prstGeom>
            <a:noFill/>
            <a:ln w="11113">
              <a:solidFill>
                <a:srgbClr val="000000"/>
              </a:solidFill>
              <a:miter lim="800000"/>
              <a:headEnd/>
              <a:tailEnd/>
            </a:ln>
          </p:spPr>
          <p:txBody>
            <a:bodyPr/>
            <a:lstStyle/>
            <a:p>
              <a:endParaRPr lang="en-US" dirty="0"/>
            </a:p>
          </p:txBody>
        </p:sp>
        <p:sp>
          <p:nvSpPr>
            <p:cNvPr id="433247" name="Freeform 95"/>
            <p:cNvSpPr>
              <a:spLocks/>
            </p:cNvSpPr>
            <p:nvPr/>
          </p:nvSpPr>
          <p:spPr bwMode="auto">
            <a:xfrm>
              <a:off x="2865" y="3630"/>
              <a:ext cx="114" cy="60"/>
            </a:xfrm>
            <a:custGeom>
              <a:avLst/>
              <a:gdLst/>
              <a:ahLst/>
              <a:cxnLst>
                <a:cxn ang="0">
                  <a:pos x="18" y="6"/>
                </a:cxn>
                <a:cxn ang="0">
                  <a:pos x="22" y="13"/>
                </a:cxn>
                <a:cxn ang="0">
                  <a:pos x="22" y="13"/>
                </a:cxn>
                <a:cxn ang="0">
                  <a:pos x="11" y="9"/>
                </a:cxn>
                <a:cxn ang="0">
                  <a:pos x="0" y="6"/>
                </a:cxn>
                <a:cxn ang="0">
                  <a:pos x="11" y="4"/>
                </a:cxn>
                <a:cxn ang="0">
                  <a:pos x="22" y="0"/>
                </a:cxn>
                <a:cxn ang="0">
                  <a:pos x="22" y="0"/>
                </a:cxn>
                <a:cxn ang="0">
                  <a:pos x="18" y="6"/>
                </a:cxn>
              </a:cxnLst>
              <a:rect l="0" t="0" r="r" b="b"/>
              <a:pathLst>
                <a:path w="22" h="13">
                  <a:moveTo>
                    <a:pt x="18" y="6"/>
                  </a:moveTo>
                  <a:cubicBezTo>
                    <a:pt x="22" y="13"/>
                    <a:pt x="22" y="13"/>
                    <a:pt x="22" y="13"/>
                  </a:cubicBezTo>
                  <a:cubicBezTo>
                    <a:pt x="22" y="13"/>
                    <a:pt x="22" y="13"/>
                    <a:pt x="22" y="13"/>
                  </a:cubicBezTo>
                  <a:cubicBezTo>
                    <a:pt x="11" y="9"/>
                    <a:pt x="11" y="9"/>
                    <a:pt x="11" y="9"/>
                  </a:cubicBezTo>
                  <a:cubicBezTo>
                    <a:pt x="8" y="8"/>
                    <a:pt x="4" y="7"/>
                    <a:pt x="0" y="6"/>
                  </a:cubicBezTo>
                  <a:cubicBezTo>
                    <a:pt x="4" y="6"/>
                    <a:pt x="8" y="5"/>
                    <a:pt x="11" y="4"/>
                  </a:cubicBezTo>
                  <a:cubicBezTo>
                    <a:pt x="22" y="0"/>
                    <a:pt x="22" y="0"/>
                    <a:pt x="22" y="0"/>
                  </a:cubicBezTo>
                  <a:cubicBezTo>
                    <a:pt x="22" y="0"/>
                    <a:pt x="22" y="0"/>
                    <a:pt x="22" y="0"/>
                  </a:cubicBezTo>
                  <a:lnTo>
                    <a:pt x="18" y="6"/>
                  </a:lnTo>
                  <a:close/>
                </a:path>
              </a:pathLst>
            </a:custGeom>
            <a:solidFill>
              <a:srgbClr val="000000"/>
            </a:solidFill>
            <a:ln w="9525">
              <a:noFill/>
              <a:round/>
              <a:headEnd/>
              <a:tailEnd/>
            </a:ln>
          </p:spPr>
          <p:txBody>
            <a:bodyPr/>
            <a:lstStyle/>
            <a:p>
              <a:endParaRPr lang="en-US" dirty="0"/>
            </a:p>
          </p:txBody>
        </p:sp>
        <p:sp>
          <p:nvSpPr>
            <p:cNvPr id="433248" name="Freeform 96"/>
            <p:cNvSpPr>
              <a:spLocks/>
            </p:cNvSpPr>
            <p:nvPr/>
          </p:nvSpPr>
          <p:spPr bwMode="auto">
            <a:xfrm>
              <a:off x="1983" y="3797"/>
              <a:ext cx="2030" cy="391"/>
            </a:xfrm>
            <a:custGeom>
              <a:avLst/>
              <a:gdLst/>
              <a:ahLst/>
              <a:cxnLst>
                <a:cxn ang="0">
                  <a:pos x="368" y="120"/>
                </a:cxn>
                <a:cxn ang="0">
                  <a:pos x="351" y="137"/>
                </a:cxn>
                <a:cxn ang="0">
                  <a:pos x="16" y="137"/>
                </a:cxn>
                <a:cxn ang="0">
                  <a:pos x="0" y="120"/>
                </a:cxn>
                <a:cxn ang="0">
                  <a:pos x="0" y="17"/>
                </a:cxn>
                <a:cxn ang="0">
                  <a:pos x="16" y="0"/>
                </a:cxn>
                <a:cxn ang="0">
                  <a:pos x="351" y="0"/>
                </a:cxn>
                <a:cxn ang="0">
                  <a:pos x="368" y="17"/>
                </a:cxn>
                <a:cxn ang="0">
                  <a:pos x="368" y="120"/>
                </a:cxn>
              </a:cxnLst>
              <a:rect l="0" t="0" r="r" b="b"/>
              <a:pathLst>
                <a:path w="368" h="137">
                  <a:moveTo>
                    <a:pt x="368" y="120"/>
                  </a:moveTo>
                  <a:cubicBezTo>
                    <a:pt x="368" y="129"/>
                    <a:pt x="360" y="137"/>
                    <a:pt x="351" y="137"/>
                  </a:cubicBezTo>
                  <a:cubicBezTo>
                    <a:pt x="16" y="137"/>
                    <a:pt x="16" y="137"/>
                    <a:pt x="16" y="137"/>
                  </a:cubicBezTo>
                  <a:cubicBezTo>
                    <a:pt x="7" y="137"/>
                    <a:pt x="0" y="129"/>
                    <a:pt x="0" y="120"/>
                  </a:cubicBezTo>
                  <a:cubicBezTo>
                    <a:pt x="0" y="17"/>
                    <a:pt x="0" y="17"/>
                    <a:pt x="0" y="17"/>
                  </a:cubicBezTo>
                  <a:cubicBezTo>
                    <a:pt x="0" y="8"/>
                    <a:pt x="7" y="0"/>
                    <a:pt x="16" y="0"/>
                  </a:cubicBezTo>
                  <a:cubicBezTo>
                    <a:pt x="351" y="0"/>
                    <a:pt x="351" y="0"/>
                    <a:pt x="351" y="0"/>
                  </a:cubicBezTo>
                  <a:cubicBezTo>
                    <a:pt x="360" y="0"/>
                    <a:pt x="368" y="8"/>
                    <a:pt x="368" y="17"/>
                  </a:cubicBezTo>
                  <a:lnTo>
                    <a:pt x="368" y="120"/>
                  </a:lnTo>
                  <a:close/>
                </a:path>
              </a:pathLst>
            </a:custGeom>
            <a:solidFill>
              <a:srgbClr val="D6E2E0"/>
            </a:solidFill>
            <a:ln w="9525">
              <a:noFill/>
              <a:round/>
              <a:headEnd/>
              <a:tailEnd/>
            </a:ln>
          </p:spPr>
          <p:txBody>
            <a:bodyPr/>
            <a:lstStyle/>
            <a:p>
              <a:endParaRPr lang="en-US" dirty="0"/>
            </a:p>
          </p:txBody>
        </p:sp>
        <p:sp>
          <p:nvSpPr>
            <p:cNvPr id="433249" name="Rectangle 97"/>
            <p:cNvSpPr>
              <a:spLocks noChangeArrowheads="1"/>
            </p:cNvSpPr>
            <p:nvPr/>
          </p:nvSpPr>
          <p:spPr bwMode="auto">
            <a:xfrm>
              <a:off x="2083" y="3848"/>
              <a:ext cx="1930" cy="271"/>
            </a:xfrm>
            <a:prstGeom prst="rect">
              <a:avLst/>
            </a:prstGeom>
            <a:noFill/>
            <a:ln w="9525">
              <a:noFill/>
              <a:miter lim="800000"/>
              <a:headEnd/>
              <a:tailEnd/>
            </a:ln>
          </p:spPr>
          <p:txBody>
            <a:bodyPr lIns="0" tIns="0" rIns="0" bIns="0">
              <a:spAutoFit/>
            </a:bodyPr>
            <a:lstStyle/>
            <a:p>
              <a:pPr marL="1588" indent="-1588" algn="ctr"/>
              <a:r>
                <a:rPr lang="en-US" sz="1400" dirty="0">
                  <a:latin typeface="Myriad Roman" charset="0"/>
                </a:rPr>
                <a:t> . . . generates a 10% decrease in the quantity </a:t>
              </a:r>
              <a:r>
                <a:rPr lang="en-US" sz="1400" dirty="0" smtClean="0">
                  <a:latin typeface="Myriad Roman" charset="0"/>
                </a:rPr>
                <a:t>demanded</a:t>
              </a:r>
              <a:endParaRPr lang="en-US" sz="1400" dirty="0">
                <a:latin typeface="Myriad Roman" charset="0"/>
              </a:endParaRPr>
            </a:p>
          </p:txBody>
        </p:sp>
      </p:grpSp>
      <p:grpSp>
        <p:nvGrpSpPr>
          <p:cNvPr id="4" name="Group 98"/>
          <p:cNvGrpSpPr>
            <a:grpSpLocks/>
          </p:cNvGrpSpPr>
          <p:nvPr/>
        </p:nvGrpSpPr>
        <p:grpSpPr bwMode="auto">
          <a:xfrm>
            <a:off x="1447800" y="1050925"/>
            <a:ext cx="6858000" cy="4652963"/>
            <a:chOff x="912" y="662"/>
            <a:chExt cx="4320" cy="2931"/>
          </a:xfrm>
        </p:grpSpPr>
        <p:sp>
          <p:nvSpPr>
            <p:cNvPr id="433251" name="Rectangle 99"/>
            <p:cNvSpPr>
              <a:spLocks noChangeArrowheads="1"/>
            </p:cNvSpPr>
            <p:nvPr/>
          </p:nvSpPr>
          <p:spPr bwMode="auto">
            <a:xfrm>
              <a:off x="1679" y="662"/>
              <a:ext cx="2940" cy="136"/>
            </a:xfrm>
            <a:prstGeom prst="rect">
              <a:avLst/>
            </a:prstGeom>
            <a:noFill/>
            <a:ln w="9525">
              <a:noFill/>
              <a:miter lim="800000"/>
              <a:headEnd/>
              <a:tailEnd/>
            </a:ln>
          </p:spPr>
          <p:txBody>
            <a:bodyPr wrap="none" lIns="0" tIns="0" rIns="0" bIns="0">
              <a:spAutoFit/>
            </a:bodyPr>
            <a:lstStyle/>
            <a:p>
              <a:pPr marL="1588" indent="-1588" algn="ctr"/>
              <a:r>
                <a:rPr lang="en-US" sz="1400" b="1" dirty="0" smtClean="0"/>
                <a:t>(A) </a:t>
              </a:r>
              <a:r>
                <a:rPr lang="en-US" sz="1400" b="1" dirty="0"/>
                <a:t>Inelastic Demand: Price Elasticity of Demand = </a:t>
              </a:r>
              <a:r>
                <a:rPr lang="en-US" sz="1400" b="1" dirty="0" smtClean="0"/>
                <a:t>- 0.5</a:t>
              </a:r>
              <a:endParaRPr lang="en-US" sz="1400" b="1" dirty="0"/>
            </a:p>
          </p:txBody>
        </p:sp>
        <p:sp>
          <p:nvSpPr>
            <p:cNvPr id="433252" name="Rectangle 100"/>
            <p:cNvSpPr>
              <a:spLocks noChangeArrowheads="1"/>
            </p:cNvSpPr>
            <p:nvPr/>
          </p:nvSpPr>
          <p:spPr bwMode="auto">
            <a:xfrm>
              <a:off x="2630" y="3403"/>
              <a:ext cx="186" cy="107"/>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Roman" charset="0"/>
                </a:rPr>
                <a:t>950</a:t>
              </a:r>
              <a:endParaRPr lang="en-US" sz="1400" dirty="0">
                <a:latin typeface="Tahoma" pitchFamily="34" charset="0"/>
              </a:endParaRPr>
            </a:p>
          </p:txBody>
        </p:sp>
        <p:sp>
          <p:nvSpPr>
            <p:cNvPr id="433253" name="Rectangle 101"/>
            <p:cNvSpPr>
              <a:spLocks noChangeArrowheads="1"/>
            </p:cNvSpPr>
            <p:nvPr/>
          </p:nvSpPr>
          <p:spPr bwMode="auto">
            <a:xfrm>
              <a:off x="2988" y="3403"/>
              <a:ext cx="279" cy="107"/>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Roman" charset="0"/>
                </a:rPr>
                <a:t>1,050</a:t>
              </a:r>
              <a:endParaRPr lang="en-US" sz="1400" dirty="0">
                <a:latin typeface="Tahoma" pitchFamily="34" charset="0"/>
              </a:endParaRPr>
            </a:p>
          </p:txBody>
        </p:sp>
        <p:sp>
          <p:nvSpPr>
            <p:cNvPr id="433254" name="Line 102"/>
            <p:cNvSpPr>
              <a:spLocks noChangeShapeType="1"/>
            </p:cNvSpPr>
            <p:nvPr/>
          </p:nvSpPr>
          <p:spPr bwMode="auto">
            <a:xfrm>
              <a:off x="1570" y="2012"/>
              <a:ext cx="125" cy="0"/>
            </a:xfrm>
            <a:prstGeom prst="line">
              <a:avLst/>
            </a:prstGeom>
            <a:noFill/>
            <a:ln w="7938">
              <a:solidFill>
                <a:srgbClr val="000000"/>
              </a:solidFill>
              <a:miter lim="800000"/>
              <a:headEnd/>
              <a:tailEnd/>
            </a:ln>
          </p:spPr>
          <p:txBody>
            <a:bodyPr/>
            <a:lstStyle/>
            <a:p>
              <a:endParaRPr lang="en-US" dirty="0"/>
            </a:p>
          </p:txBody>
        </p:sp>
        <p:sp>
          <p:nvSpPr>
            <p:cNvPr id="433255" name="Line 103"/>
            <p:cNvSpPr>
              <a:spLocks noChangeShapeType="1"/>
            </p:cNvSpPr>
            <p:nvPr/>
          </p:nvSpPr>
          <p:spPr bwMode="auto">
            <a:xfrm>
              <a:off x="1570" y="2261"/>
              <a:ext cx="125" cy="0"/>
            </a:xfrm>
            <a:prstGeom prst="line">
              <a:avLst/>
            </a:prstGeom>
            <a:noFill/>
            <a:ln w="7938">
              <a:solidFill>
                <a:srgbClr val="000000"/>
              </a:solidFill>
              <a:miter lim="800000"/>
              <a:headEnd/>
              <a:tailEnd/>
            </a:ln>
          </p:spPr>
          <p:txBody>
            <a:bodyPr/>
            <a:lstStyle/>
            <a:p>
              <a:endParaRPr lang="en-US" dirty="0"/>
            </a:p>
          </p:txBody>
        </p:sp>
        <p:sp>
          <p:nvSpPr>
            <p:cNvPr id="433256" name="Line 104"/>
            <p:cNvSpPr>
              <a:spLocks noChangeShapeType="1"/>
            </p:cNvSpPr>
            <p:nvPr/>
          </p:nvSpPr>
          <p:spPr bwMode="auto">
            <a:xfrm>
              <a:off x="3031" y="3263"/>
              <a:ext cx="0" cy="109"/>
            </a:xfrm>
            <a:prstGeom prst="line">
              <a:avLst/>
            </a:prstGeom>
            <a:noFill/>
            <a:ln w="7938">
              <a:solidFill>
                <a:srgbClr val="000000"/>
              </a:solidFill>
              <a:miter lim="800000"/>
              <a:headEnd/>
              <a:tailEnd/>
            </a:ln>
          </p:spPr>
          <p:txBody>
            <a:bodyPr/>
            <a:lstStyle/>
            <a:p>
              <a:endParaRPr lang="en-US" dirty="0"/>
            </a:p>
          </p:txBody>
        </p:sp>
        <p:sp>
          <p:nvSpPr>
            <p:cNvPr id="433257" name="Line 105"/>
            <p:cNvSpPr>
              <a:spLocks noChangeShapeType="1"/>
            </p:cNvSpPr>
            <p:nvPr/>
          </p:nvSpPr>
          <p:spPr bwMode="auto">
            <a:xfrm>
              <a:off x="2891" y="3263"/>
              <a:ext cx="0" cy="109"/>
            </a:xfrm>
            <a:prstGeom prst="line">
              <a:avLst/>
            </a:prstGeom>
            <a:noFill/>
            <a:ln w="7938">
              <a:solidFill>
                <a:srgbClr val="000000"/>
              </a:solidFill>
              <a:miter lim="800000"/>
              <a:headEnd/>
              <a:tailEnd/>
            </a:ln>
          </p:spPr>
          <p:txBody>
            <a:bodyPr/>
            <a:lstStyle/>
            <a:p>
              <a:endParaRPr lang="en-US" dirty="0"/>
            </a:p>
          </p:txBody>
        </p:sp>
        <p:sp>
          <p:nvSpPr>
            <p:cNvPr id="433258" name="Freeform 106"/>
            <p:cNvSpPr>
              <a:spLocks/>
            </p:cNvSpPr>
            <p:nvPr/>
          </p:nvSpPr>
          <p:spPr bwMode="auto">
            <a:xfrm>
              <a:off x="1570" y="1081"/>
              <a:ext cx="3210" cy="2291"/>
            </a:xfrm>
            <a:custGeom>
              <a:avLst/>
              <a:gdLst/>
              <a:ahLst/>
              <a:cxnLst>
                <a:cxn ang="0">
                  <a:pos x="1470" y="1178"/>
                </a:cxn>
                <a:cxn ang="0">
                  <a:pos x="0" y="1178"/>
                </a:cxn>
                <a:cxn ang="0">
                  <a:pos x="0" y="0"/>
                </a:cxn>
              </a:cxnLst>
              <a:rect l="0" t="0" r="r" b="b"/>
              <a:pathLst>
                <a:path w="1470" h="1178">
                  <a:moveTo>
                    <a:pt x="1470" y="1178"/>
                  </a:moveTo>
                  <a:lnTo>
                    <a:pt x="0" y="1178"/>
                  </a:lnTo>
                  <a:lnTo>
                    <a:pt x="0" y="0"/>
                  </a:lnTo>
                </a:path>
              </a:pathLst>
            </a:custGeom>
            <a:noFill/>
            <a:ln w="7938" cap="flat">
              <a:solidFill>
                <a:srgbClr val="000000"/>
              </a:solidFill>
              <a:prstDash val="solid"/>
              <a:miter lim="800000"/>
              <a:headEnd/>
              <a:tailEnd/>
            </a:ln>
          </p:spPr>
          <p:txBody>
            <a:bodyPr/>
            <a:lstStyle/>
            <a:p>
              <a:endParaRPr lang="en-US" dirty="0"/>
            </a:p>
          </p:txBody>
        </p:sp>
        <p:sp>
          <p:nvSpPr>
            <p:cNvPr id="433259" name="Rectangle 107"/>
            <p:cNvSpPr>
              <a:spLocks noChangeArrowheads="1"/>
            </p:cNvSpPr>
            <p:nvPr/>
          </p:nvSpPr>
          <p:spPr bwMode="auto">
            <a:xfrm>
              <a:off x="1384" y="3403"/>
              <a:ext cx="62" cy="107"/>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Roman" charset="0"/>
                </a:rPr>
                <a:t>0</a:t>
              </a:r>
              <a:endParaRPr lang="en-US" sz="1400" dirty="0">
                <a:latin typeface="Tahoma" pitchFamily="34" charset="0"/>
              </a:endParaRPr>
            </a:p>
          </p:txBody>
        </p:sp>
        <p:sp>
          <p:nvSpPr>
            <p:cNvPr id="433260" name="Rectangle 108"/>
            <p:cNvSpPr>
              <a:spLocks noChangeArrowheads="1"/>
            </p:cNvSpPr>
            <p:nvPr/>
          </p:nvSpPr>
          <p:spPr bwMode="auto">
            <a:xfrm>
              <a:off x="1247" y="1933"/>
              <a:ext cx="279" cy="107"/>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Roman" charset="0"/>
                </a:rPr>
                <a:t>$1.10</a:t>
              </a:r>
              <a:endParaRPr lang="en-US" sz="1400" dirty="0">
                <a:latin typeface="Tahoma" pitchFamily="34" charset="0"/>
              </a:endParaRPr>
            </a:p>
          </p:txBody>
        </p:sp>
        <p:sp>
          <p:nvSpPr>
            <p:cNvPr id="433261" name="Rectangle 109"/>
            <p:cNvSpPr>
              <a:spLocks noChangeArrowheads="1"/>
            </p:cNvSpPr>
            <p:nvPr/>
          </p:nvSpPr>
          <p:spPr bwMode="auto">
            <a:xfrm>
              <a:off x="1338" y="2160"/>
              <a:ext cx="217" cy="107"/>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Roman" charset="0"/>
                </a:rPr>
                <a:t>0.90</a:t>
              </a:r>
              <a:endParaRPr lang="en-US" sz="1400" dirty="0">
                <a:latin typeface="Tahoma" pitchFamily="34" charset="0"/>
              </a:endParaRPr>
            </a:p>
          </p:txBody>
        </p:sp>
        <p:sp>
          <p:nvSpPr>
            <p:cNvPr id="433262" name="Rectangle 110"/>
            <p:cNvSpPr>
              <a:spLocks noChangeArrowheads="1"/>
            </p:cNvSpPr>
            <p:nvPr/>
          </p:nvSpPr>
          <p:spPr bwMode="auto">
            <a:xfrm>
              <a:off x="912" y="912"/>
              <a:ext cx="1406" cy="136"/>
            </a:xfrm>
            <a:prstGeom prst="rect">
              <a:avLst/>
            </a:prstGeom>
            <a:noFill/>
            <a:ln w="9525">
              <a:noFill/>
              <a:miter lim="800000"/>
              <a:headEnd/>
              <a:tailEnd/>
            </a:ln>
          </p:spPr>
          <p:txBody>
            <a:bodyPr lIns="0" tIns="0" rIns="0" bIns="0">
              <a:spAutoFit/>
            </a:bodyPr>
            <a:lstStyle/>
            <a:p>
              <a:pPr marL="1588" indent="-1588" algn="ctr"/>
              <a:r>
                <a:rPr lang="en-US" sz="1400" dirty="0">
                  <a:latin typeface="Myriad Roman" charset="0"/>
                </a:rPr>
                <a:t>Price </a:t>
              </a:r>
            </a:p>
          </p:txBody>
        </p:sp>
        <p:sp>
          <p:nvSpPr>
            <p:cNvPr id="433263" name="Rectangle 111"/>
            <p:cNvSpPr>
              <a:spLocks noChangeArrowheads="1"/>
            </p:cNvSpPr>
            <p:nvPr/>
          </p:nvSpPr>
          <p:spPr bwMode="auto">
            <a:xfrm>
              <a:off x="4088" y="3457"/>
              <a:ext cx="1144" cy="136"/>
            </a:xfrm>
            <a:prstGeom prst="rect">
              <a:avLst/>
            </a:prstGeom>
            <a:noFill/>
            <a:ln w="9525">
              <a:noFill/>
              <a:miter lim="800000"/>
              <a:headEnd/>
              <a:tailEnd/>
            </a:ln>
          </p:spPr>
          <p:txBody>
            <a:bodyPr lIns="0" tIns="0" rIns="0" bIns="0">
              <a:spAutoFit/>
            </a:bodyPr>
            <a:lstStyle/>
            <a:p>
              <a:pPr marL="1588" indent="-1588" algn="ctr"/>
              <a:r>
                <a:rPr lang="en-US" sz="1400" dirty="0">
                  <a:solidFill>
                    <a:srgbClr val="000000"/>
                  </a:solidFill>
                  <a:latin typeface="Myriad Roman" charset="0"/>
                </a:rPr>
                <a:t>Quantity </a:t>
              </a:r>
              <a:endParaRPr lang="en-US" sz="1400" dirty="0">
                <a:latin typeface="Tahoma" pitchFamily="34" charset="0"/>
              </a:endParaRPr>
            </a:p>
          </p:txBody>
        </p:sp>
      </p:grpSp>
      <p:grpSp>
        <p:nvGrpSpPr>
          <p:cNvPr id="5" name="Group 112"/>
          <p:cNvGrpSpPr>
            <a:grpSpLocks/>
          </p:cNvGrpSpPr>
          <p:nvPr/>
        </p:nvGrpSpPr>
        <p:grpSpPr bwMode="auto">
          <a:xfrm>
            <a:off x="827584" y="2986781"/>
            <a:ext cx="1281559" cy="769936"/>
            <a:chOff x="96" y="1837"/>
            <a:chExt cx="898" cy="485"/>
          </a:xfrm>
        </p:grpSpPr>
        <p:sp>
          <p:nvSpPr>
            <p:cNvPr id="433265" name="Freeform 113"/>
            <p:cNvSpPr>
              <a:spLocks/>
            </p:cNvSpPr>
            <p:nvPr/>
          </p:nvSpPr>
          <p:spPr bwMode="auto">
            <a:xfrm>
              <a:off x="96" y="1837"/>
              <a:ext cx="813" cy="485"/>
            </a:xfrm>
            <a:custGeom>
              <a:avLst/>
              <a:gdLst/>
              <a:ahLst/>
              <a:cxnLst>
                <a:cxn ang="0">
                  <a:pos x="147" y="150"/>
                </a:cxn>
                <a:cxn ang="0">
                  <a:pos x="131" y="166"/>
                </a:cxn>
                <a:cxn ang="0">
                  <a:pos x="16" y="166"/>
                </a:cxn>
                <a:cxn ang="0">
                  <a:pos x="0" y="150"/>
                </a:cxn>
                <a:cxn ang="0">
                  <a:pos x="0" y="16"/>
                </a:cxn>
                <a:cxn ang="0">
                  <a:pos x="16" y="0"/>
                </a:cxn>
                <a:cxn ang="0">
                  <a:pos x="131" y="0"/>
                </a:cxn>
                <a:cxn ang="0">
                  <a:pos x="147" y="16"/>
                </a:cxn>
                <a:cxn ang="0">
                  <a:pos x="147" y="150"/>
                </a:cxn>
              </a:cxnLst>
              <a:rect l="0" t="0" r="r" b="b"/>
              <a:pathLst>
                <a:path w="147" h="166">
                  <a:moveTo>
                    <a:pt x="147" y="150"/>
                  </a:moveTo>
                  <a:cubicBezTo>
                    <a:pt x="147" y="159"/>
                    <a:pt x="139" y="166"/>
                    <a:pt x="131" y="166"/>
                  </a:cubicBezTo>
                  <a:cubicBezTo>
                    <a:pt x="16" y="166"/>
                    <a:pt x="16" y="166"/>
                    <a:pt x="16" y="166"/>
                  </a:cubicBezTo>
                  <a:cubicBezTo>
                    <a:pt x="8" y="166"/>
                    <a:pt x="0" y="159"/>
                    <a:pt x="0" y="150"/>
                  </a:cubicBezTo>
                  <a:cubicBezTo>
                    <a:pt x="0" y="16"/>
                    <a:pt x="0" y="16"/>
                    <a:pt x="0" y="16"/>
                  </a:cubicBezTo>
                  <a:cubicBezTo>
                    <a:pt x="0" y="7"/>
                    <a:pt x="8" y="0"/>
                    <a:pt x="16" y="0"/>
                  </a:cubicBezTo>
                  <a:cubicBezTo>
                    <a:pt x="131" y="0"/>
                    <a:pt x="131" y="0"/>
                    <a:pt x="131" y="0"/>
                  </a:cubicBezTo>
                  <a:cubicBezTo>
                    <a:pt x="139" y="0"/>
                    <a:pt x="147" y="7"/>
                    <a:pt x="147" y="16"/>
                  </a:cubicBezTo>
                  <a:lnTo>
                    <a:pt x="147" y="150"/>
                  </a:lnTo>
                  <a:close/>
                </a:path>
              </a:pathLst>
            </a:custGeom>
            <a:solidFill>
              <a:srgbClr val="D6E2E0"/>
            </a:solidFill>
            <a:ln w="9525">
              <a:noFill/>
              <a:round/>
              <a:headEnd/>
              <a:tailEnd/>
            </a:ln>
          </p:spPr>
          <p:txBody>
            <a:bodyPr/>
            <a:lstStyle/>
            <a:p>
              <a:endParaRPr lang="en-US" dirty="0"/>
            </a:p>
          </p:txBody>
        </p:sp>
        <p:sp>
          <p:nvSpPr>
            <p:cNvPr id="433266" name="Line 114"/>
            <p:cNvSpPr>
              <a:spLocks noChangeShapeType="1"/>
            </p:cNvSpPr>
            <p:nvPr/>
          </p:nvSpPr>
          <p:spPr bwMode="auto">
            <a:xfrm flipV="1">
              <a:off x="963" y="2064"/>
              <a:ext cx="0" cy="127"/>
            </a:xfrm>
            <a:prstGeom prst="line">
              <a:avLst/>
            </a:prstGeom>
            <a:noFill/>
            <a:ln w="11113">
              <a:solidFill>
                <a:srgbClr val="000000"/>
              </a:solidFill>
              <a:miter lim="800000"/>
              <a:headEnd/>
              <a:tailEnd/>
            </a:ln>
          </p:spPr>
          <p:txBody>
            <a:bodyPr/>
            <a:lstStyle/>
            <a:p>
              <a:endParaRPr lang="en-US" dirty="0"/>
            </a:p>
          </p:txBody>
        </p:sp>
        <p:sp>
          <p:nvSpPr>
            <p:cNvPr id="433267" name="Freeform 115"/>
            <p:cNvSpPr>
              <a:spLocks/>
            </p:cNvSpPr>
            <p:nvPr/>
          </p:nvSpPr>
          <p:spPr bwMode="auto">
            <a:xfrm>
              <a:off x="925" y="1973"/>
              <a:ext cx="69" cy="97"/>
            </a:xfrm>
            <a:custGeom>
              <a:avLst/>
              <a:gdLst/>
              <a:ahLst/>
              <a:cxnLst>
                <a:cxn ang="0">
                  <a:pos x="7" y="17"/>
                </a:cxn>
                <a:cxn ang="0">
                  <a:pos x="0" y="21"/>
                </a:cxn>
                <a:cxn ang="0">
                  <a:pos x="0" y="21"/>
                </a:cxn>
                <a:cxn ang="0">
                  <a:pos x="4" y="11"/>
                </a:cxn>
                <a:cxn ang="0">
                  <a:pos x="7" y="0"/>
                </a:cxn>
                <a:cxn ang="0">
                  <a:pos x="9" y="11"/>
                </a:cxn>
                <a:cxn ang="0">
                  <a:pos x="13" y="21"/>
                </a:cxn>
                <a:cxn ang="0">
                  <a:pos x="13" y="21"/>
                </a:cxn>
                <a:cxn ang="0">
                  <a:pos x="7" y="17"/>
                </a:cxn>
              </a:cxnLst>
              <a:rect l="0" t="0" r="r" b="b"/>
              <a:pathLst>
                <a:path w="13" h="21">
                  <a:moveTo>
                    <a:pt x="7" y="17"/>
                  </a:moveTo>
                  <a:cubicBezTo>
                    <a:pt x="0" y="21"/>
                    <a:pt x="0" y="21"/>
                    <a:pt x="0" y="21"/>
                  </a:cubicBezTo>
                  <a:cubicBezTo>
                    <a:pt x="0" y="21"/>
                    <a:pt x="0" y="21"/>
                    <a:pt x="0" y="21"/>
                  </a:cubicBezTo>
                  <a:cubicBezTo>
                    <a:pt x="4" y="11"/>
                    <a:pt x="4" y="11"/>
                    <a:pt x="4" y="11"/>
                  </a:cubicBezTo>
                  <a:cubicBezTo>
                    <a:pt x="5" y="7"/>
                    <a:pt x="6" y="3"/>
                    <a:pt x="7" y="0"/>
                  </a:cubicBezTo>
                  <a:cubicBezTo>
                    <a:pt x="7" y="3"/>
                    <a:pt x="8" y="7"/>
                    <a:pt x="9" y="11"/>
                  </a:cubicBezTo>
                  <a:cubicBezTo>
                    <a:pt x="13" y="21"/>
                    <a:pt x="13" y="21"/>
                    <a:pt x="13" y="21"/>
                  </a:cubicBezTo>
                  <a:cubicBezTo>
                    <a:pt x="13" y="21"/>
                    <a:pt x="13" y="21"/>
                    <a:pt x="13" y="21"/>
                  </a:cubicBezTo>
                  <a:lnTo>
                    <a:pt x="7" y="17"/>
                  </a:lnTo>
                  <a:close/>
                </a:path>
              </a:pathLst>
            </a:custGeom>
            <a:solidFill>
              <a:srgbClr val="000000"/>
            </a:solidFill>
            <a:ln w="9525">
              <a:noFill/>
              <a:round/>
              <a:headEnd/>
              <a:tailEnd/>
            </a:ln>
          </p:spPr>
          <p:txBody>
            <a:bodyPr/>
            <a:lstStyle/>
            <a:p>
              <a:endParaRPr lang="en-US" dirty="0"/>
            </a:p>
          </p:txBody>
        </p:sp>
        <p:sp>
          <p:nvSpPr>
            <p:cNvPr id="433268" name="Rectangle 116"/>
            <p:cNvSpPr>
              <a:spLocks noChangeArrowheads="1"/>
            </p:cNvSpPr>
            <p:nvPr/>
          </p:nvSpPr>
          <p:spPr bwMode="auto">
            <a:xfrm>
              <a:off x="96" y="1890"/>
              <a:ext cx="838" cy="407"/>
            </a:xfrm>
            <a:prstGeom prst="rect">
              <a:avLst/>
            </a:prstGeom>
            <a:noFill/>
            <a:ln w="9525">
              <a:noFill/>
              <a:miter lim="800000"/>
              <a:headEnd/>
              <a:tailEnd/>
            </a:ln>
          </p:spPr>
          <p:txBody>
            <a:bodyPr lIns="0" tIns="0" rIns="0" bIns="0">
              <a:spAutoFit/>
            </a:bodyPr>
            <a:lstStyle/>
            <a:p>
              <a:pPr marL="1588" indent="-1588" algn="ctr"/>
              <a:r>
                <a:rPr lang="en-US" sz="1400" dirty="0">
                  <a:latin typeface="Myriad Roman" charset="0"/>
                </a:rPr>
                <a:t>A 20% increase in </a:t>
              </a:r>
              <a:r>
                <a:rPr lang="en-US" sz="1400" dirty="0" smtClean="0">
                  <a:latin typeface="Myriad Roman" charset="0"/>
                </a:rPr>
                <a:t/>
              </a:r>
              <a:br>
                <a:rPr lang="en-US" sz="1400" dirty="0" smtClean="0">
                  <a:latin typeface="Myriad Roman" charset="0"/>
                </a:rPr>
              </a:br>
              <a:r>
                <a:rPr lang="en-US" sz="1400" dirty="0" smtClean="0">
                  <a:latin typeface="Myriad Roman" charset="0"/>
                </a:rPr>
                <a:t>the </a:t>
              </a:r>
              <a:r>
                <a:rPr lang="en-US" sz="1400" dirty="0">
                  <a:latin typeface="Myriad Roman" charset="0"/>
                </a:rPr>
                <a:t>price . . .</a:t>
              </a:r>
            </a:p>
          </p:txBody>
        </p:sp>
      </p:grpSp>
      <p:grpSp>
        <p:nvGrpSpPr>
          <p:cNvPr id="6" name="Group 117"/>
          <p:cNvGrpSpPr>
            <a:grpSpLocks/>
          </p:cNvGrpSpPr>
          <p:nvPr/>
        </p:nvGrpSpPr>
        <p:grpSpPr bwMode="auto">
          <a:xfrm>
            <a:off x="2790826" y="3219450"/>
            <a:ext cx="2200276" cy="1901825"/>
            <a:chOff x="1758" y="2028"/>
            <a:chExt cx="1386" cy="1198"/>
          </a:xfrm>
        </p:grpSpPr>
        <p:sp>
          <p:nvSpPr>
            <p:cNvPr id="433270" name="Rectangle 118"/>
            <p:cNvSpPr>
              <a:spLocks noChangeArrowheads="1"/>
            </p:cNvSpPr>
            <p:nvPr/>
          </p:nvSpPr>
          <p:spPr bwMode="auto">
            <a:xfrm>
              <a:off x="3068" y="2028"/>
              <a:ext cx="76" cy="136"/>
            </a:xfrm>
            <a:prstGeom prst="rect">
              <a:avLst/>
            </a:prstGeom>
            <a:noFill/>
            <a:ln w="9525">
              <a:noFill/>
              <a:miter lim="800000"/>
              <a:headEnd/>
              <a:tailEnd/>
            </a:ln>
          </p:spPr>
          <p:txBody>
            <a:bodyPr wrap="none" lIns="0" tIns="0" rIns="0" bIns="0">
              <a:spAutoFit/>
            </a:bodyPr>
            <a:lstStyle/>
            <a:p>
              <a:pPr marL="1588" indent="-1588"/>
              <a:r>
                <a:rPr lang="en-US" sz="1400" i="1" dirty="0">
                  <a:solidFill>
                    <a:srgbClr val="000000"/>
                  </a:solidFill>
                  <a:latin typeface="Myriad Roman" charset="0"/>
                </a:rPr>
                <a:t>A</a:t>
              </a:r>
              <a:endParaRPr lang="en-US" sz="1400" i="1" dirty="0">
                <a:latin typeface="Tahoma" pitchFamily="34" charset="0"/>
              </a:endParaRPr>
            </a:p>
          </p:txBody>
        </p:sp>
        <p:sp>
          <p:nvSpPr>
            <p:cNvPr id="433271" name="Oval 119"/>
            <p:cNvSpPr>
              <a:spLocks noChangeArrowheads="1"/>
            </p:cNvSpPr>
            <p:nvPr/>
          </p:nvSpPr>
          <p:spPr bwMode="auto">
            <a:xfrm>
              <a:off x="1758" y="2247"/>
              <a:ext cx="19" cy="18"/>
            </a:xfrm>
            <a:prstGeom prst="ellipse">
              <a:avLst/>
            </a:prstGeom>
            <a:solidFill>
              <a:srgbClr val="000000"/>
            </a:solidFill>
            <a:ln w="9525">
              <a:noFill/>
              <a:round/>
              <a:headEnd/>
              <a:tailEnd/>
            </a:ln>
          </p:spPr>
          <p:txBody>
            <a:bodyPr/>
            <a:lstStyle/>
            <a:p>
              <a:endParaRPr lang="en-US" dirty="0"/>
            </a:p>
          </p:txBody>
        </p:sp>
        <p:sp>
          <p:nvSpPr>
            <p:cNvPr id="433272" name="Oval 120"/>
            <p:cNvSpPr>
              <a:spLocks noChangeArrowheads="1"/>
            </p:cNvSpPr>
            <p:nvPr/>
          </p:nvSpPr>
          <p:spPr bwMode="auto">
            <a:xfrm>
              <a:off x="1854" y="2247"/>
              <a:ext cx="22" cy="18"/>
            </a:xfrm>
            <a:prstGeom prst="ellipse">
              <a:avLst/>
            </a:prstGeom>
            <a:solidFill>
              <a:srgbClr val="000000"/>
            </a:solidFill>
            <a:ln w="9525">
              <a:noFill/>
              <a:round/>
              <a:headEnd/>
              <a:tailEnd/>
            </a:ln>
          </p:spPr>
          <p:txBody>
            <a:bodyPr/>
            <a:lstStyle/>
            <a:p>
              <a:endParaRPr lang="en-US" dirty="0"/>
            </a:p>
          </p:txBody>
        </p:sp>
        <p:sp>
          <p:nvSpPr>
            <p:cNvPr id="433273" name="Oval 121"/>
            <p:cNvSpPr>
              <a:spLocks noChangeArrowheads="1"/>
            </p:cNvSpPr>
            <p:nvPr/>
          </p:nvSpPr>
          <p:spPr bwMode="auto">
            <a:xfrm>
              <a:off x="1952" y="2247"/>
              <a:ext cx="22" cy="18"/>
            </a:xfrm>
            <a:prstGeom prst="ellipse">
              <a:avLst/>
            </a:prstGeom>
            <a:solidFill>
              <a:srgbClr val="000000"/>
            </a:solidFill>
            <a:ln w="9525">
              <a:noFill/>
              <a:round/>
              <a:headEnd/>
              <a:tailEnd/>
            </a:ln>
          </p:spPr>
          <p:txBody>
            <a:bodyPr/>
            <a:lstStyle/>
            <a:p>
              <a:endParaRPr lang="en-US" dirty="0"/>
            </a:p>
          </p:txBody>
        </p:sp>
        <p:sp>
          <p:nvSpPr>
            <p:cNvPr id="433274" name="Oval 122"/>
            <p:cNvSpPr>
              <a:spLocks noChangeArrowheads="1"/>
            </p:cNvSpPr>
            <p:nvPr/>
          </p:nvSpPr>
          <p:spPr bwMode="auto">
            <a:xfrm>
              <a:off x="2050" y="2247"/>
              <a:ext cx="22" cy="18"/>
            </a:xfrm>
            <a:prstGeom prst="ellipse">
              <a:avLst/>
            </a:prstGeom>
            <a:solidFill>
              <a:srgbClr val="000000"/>
            </a:solidFill>
            <a:ln w="9525">
              <a:noFill/>
              <a:round/>
              <a:headEnd/>
              <a:tailEnd/>
            </a:ln>
          </p:spPr>
          <p:txBody>
            <a:bodyPr/>
            <a:lstStyle/>
            <a:p>
              <a:endParaRPr lang="en-US" dirty="0"/>
            </a:p>
          </p:txBody>
        </p:sp>
        <p:sp>
          <p:nvSpPr>
            <p:cNvPr id="433275" name="Oval 123"/>
            <p:cNvSpPr>
              <a:spLocks noChangeArrowheads="1"/>
            </p:cNvSpPr>
            <p:nvPr/>
          </p:nvSpPr>
          <p:spPr bwMode="auto">
            <a:xfrm>
              <a:off x="2148" y="2247"/>
              <a:ext cx="20" cy="18"/>
            </a:xfrm>
            <a:prstGeom prst="ellipse">
              <a:avLst/>
            </a:prstGeom>
            <a:solidFill>
              <a:srgbClr val="000000"/>
            </a:solidFill>
            <a:ln w="9525">
              <a:noFill/>
              <a:round/>
              <a:headEnd/>
              <a:tailEnd/>
            </a:ln>
          </p:spPr>
          <p:txBody>
            <a:bodyPr/>
            <a:lstStyle/>
            <a:p>
              <a:endParaRPr lang="en-US" dirty="0"/>
            </a:p>
          </p:txBody>
        </p:sp>
        <p:sp>
          <p:nvSpPr>
            <p:cNvPr id="433276" name="Oval 124"/>
            <p:cNvSpPr>
              <a:spLocks noChangeArrowheads="1"/>
            </p:cNvSpPr>
            <p:nvPr/>
          </p:nvSpPr>
          <p:spPr bwMode="auto">
            <a:xfrm>
              <a:off x="2247" y="2247"/>
              <a:ext cx="20" cy="18"/>
            </a:xfrm>
            <a:prstGeom prst="ellipse">
              <a:avLst/>
            </a:prstGeom>
            <a:solidFill>
              <a:srgbClr val="000000"/>
            </a:solidFill>
            <a:ln w="9525">
              <a:noFill/>
              <a:round/>
              <a:headEnd/>
              <a:tailEnd/>
            </a:ln>
          </p:spPr>
          <p:txBody>
            <a:bodyPr/>
            <a:lstStyle/>
            <a:p>
              <a:endParaRPr lang="en-US" dirty="0"/>
            </a:p>
          </p:txBody>
        </p:sp>
        <p:sp>
          <p:nvSpPr>
            <p:cNvPr id="433277" name="Oval 125"/>
            <p:cNvSpPr>
              <a:spLocks noChangeArrowheads="1"/>
            </p:cNvSpPr>
            <p:nvPr/>
          </p:nvSpPr>
          <p:spPr bwMode="auto">
            <a:xfrm>
              <a:off x="2346" y="2247"/>
              <a:ext cx="19" cy="18"/>
            </a:xfrm>
            <a:prstGeom prst="ellipse">
              <a:avLst/>
            </a:prstGeom>
            <a:solidFill>
              <a:srgbClr val="000000"/>
            </a:solidFill>
            <a:ln w="9525">
              <a:noFill/>
              <a:round/>
              <a:headEnd/>
              <a:tailEnd/>
            </a:ln>
          </p:spPr>
          <p:txBody>
            <a:bodyPr/>
            <a:lstStyle/>
            <a:p>
              <a:endParaRPr lang="en-US" dirty="0"/>
            </a:p>
          </p:txBody>
        </p:sp>
        <p:sp>
          <p:nvSpPr>
            <p:cNvPr id="433278" name="Oval 126"/>
            <p:cNvSpPr>
              <a:spLocks noChangeArrowheads="1"/>
            </p:cNvSpPr>
            <p:nvPr/>
          </p:nvSpPr>
          <p:spPr bwMode="auto">
            <a:xfrm>
              <a:off x="2444" y="2247"/>
              <a:ext cx="19" cy="18"/>
            </a:xfrm>
            <a:prstGeom prst="ellipse">
              <a:avLst/>
            </a:prstGeom>
            <a:solidFill>
              <a:srgbClr val="000000"/>
            </a:solidFill>
            <a:ln w="9525">
              <a:noFill/>
              <a:round/>
              <a:headEnd/>
              <a:tailEnd/>
            </a:ln>
          </p:spPr>
          <p:txBody>
            <a:bodyPr/>
            <a:lstStyle/>
            <a:p>
              <a:endParaRPr lang="en-US" dirty="0"/>
            </a:p>
          </p:txBody>
        </p:sp>
        <p:sp>
          <p:nvSpPr>
            <p:cNvPr id="433279" name="Oval 127"/>
            <p:cNvSpPr>
              <a:spLocks noChangeArrowheads="1"/>
            </p:cNvSpPr>
            <p:nvPr/>
          </p:nvSpPr>
          <p:spPr bwMode="auto">
            <a:xfrm>
              <a:off x="2542" y="2247"/>
              <a:ext cx="19" cy="18"/>
            </a:xfrm>
            <a:prstGeom prst="ellipse">
              <a:avLst/>
            </a:prstGeom>
            <a:solidFill>
              <a:srgbClr val="000000"/>
            </a:solidFill>
            <a:ln w="9525">
              <a:noFill/>
              <a:round/>
              <a:headEnd/>
              <a:tailEnd/>
            </a:ln>
          </p:spPr>
          <p:txBody>
            <a:bodyPr/>
            <a:lstStyle/>
            <a:p>
              <a:endParaRPr lang="en-US" dirty="0"/>
            </a:p>
          </p:txBody>
        </p:sp>
        <p:sp>
          <p:nvSpPr>
            <p:cNvPr id="433280" name="Oval 128"/>
            <p:cNvSpPr>
              <a:spLocks noChangeArrowheads="1"/>
            </p:cNvSpPr>
            <p:nvPr/>
          </p:nvSpPr>
          <p:spPr bwMode="auto">
            <a:xfrm>
              <a:off x="2637" y="2247"/>
              <a:ext cx="23" cy="18"/>
            </a:xfrm>
            <a:prstGeom prst="ellipse">
              <a:avLst/>
            </a:prstGeom>
            <a:solidFill>
              <a:srgbClr val="000000"/>
            </a:solidFill>
            <a:ln w="9525">
              <a:noFill/>
              <a:round/>
              <a:headEnd/>
              <a:tailEnd/>
            </a:ln>
          </p:spPr>
          <p:txBody>
            <a:bodyPr/>
            <a:lstStyle/>
            <a:p>
              <a:endParaRPr lang="en-US" dirty="0"/>
            </a:p>
          </p:txBody>
        </p:sp>
        <p:sp>
          <p:nvSpPr>
            <p:cNvPr id="433281" name="Oval 129"/>
            <p:cNvSpPr>
              <a:spLocks noChangeArrowheads="1"/>
            </p:cNvSpPr>
            <p:nvPr/>
          </p:nvSpPr>
          <p:spPr bwMode="auto">
            <a:xfrm>
              <a:off x="2737" y="2247"/>
              <a:ext cx="21" cy="18"/>
            </a:xfrm>
            <a:prstGeom prst="ellipse">
              <a:avLst/>
            </a:prstGeom>
            <a:solidFill>
              <a:srgbClr val="000000"/>
            </a:solidFill>
            <a:ln w="9525">
              <a:noFill/>
              <a:round/>
              <a:headEnd/>
              <a:tailEnd/>
            </a:ln>
          </p:spPr>
          <p:txBody>
            <a:bodyPr/>
            <a:lstStyle/>
            <a:p>
              <a:endParaRPr lang="en-US" dirty="0"/>
            </a:p>
          </p:txBody>
        </p:sp>
        <p:sp>
          <p:nvSpPr>
            <p:cNvPr id="433282" name="Oval 130"/>
            <p:cNvSpPr>
              <a:spLocks noChangeArrowheads="1"/>
            </p:cNvSpPr>
            <p:nvPr/>
          </p:nvSpPr>
          <p:spPr bwMode="auto">
            <a:xfrm>
              <a:off x="2835" y="2247"/>
              <a:ext cx="21" cy="18"/>
            </a:xfrm>
            <a:prstGeom prst="ellipse">
              <a:avLst/>
            </a:prstGeom>
            <a:solidFill>
              <a:srgbClr val="000000"/>
            </a:solidFill>
            <a:ln w="9525">
              <a:noFill/>
              <a:round/>
              <a:headEnd/>
              <a:tailEnd/>
            </a:ln>
          </p:spPr>
          <p:txBody>
            <a:bodyPr/>
            <a:lstStyle/>
            <a:p>
              <a:endParaRPr lang="en-US" dirty="0"/>
            </a:p>
          </p:txBody>
        </p:sp>
        <p:sp>
          <p:nvSpPr>
            <p:cNvPr id="433283" name="Oval 131"/>
            <p:cNvSpPr>
              <a:spLocks noChangeArrowheads="1"/>
            </p:cNvSpPr>
            <p:nvPr/>
          </p:nvSpPr>
          <p:spPr bwMode="auto">
            <a:xfrm>
              <a:off x="2933" y="2247"/>
              <a:ext cx="21" cy="18"/>
            </a:xfrm>
            <a:prstGeom prst="ellipse">
              <a:avLst/>
            </a:prstGeom>
            <a:solidFill>
              <a:srgbClr val="000000"/>
            </a:solidFill>
            <a:ln w="9525">
              <a:noFill/>
              <a:round/>
              <a:headEnd/>
              <a:tailEnd/>
            </a:ln>
          </p:spPr>
          <p:txBody>
            <a:bodyPr/>
            <a:lstStyle/>
            <a:p>
              <a:endParaRPr lang="en-US" dirty="0"/>
            </a:p>
          </p:txBody>
        </p:sp>
        <p:sp>
          <p:nvSpPr>
            <p:cNvPr id="433284" name="Oval 132"/>
            <p:cNvSpPr>
              <a:spLocks noChangeArrowheads="1"/>
            </p:cNvSpPr>
            <p:nvPr/>
          </p:nvSpPr>
          <p:spPr bwMode="auto">
            <a:xfrm>
              <a:off x="3019" y="2371"/>
              <a:ext cx="23" cy="18"/>
            </a:xfrm>
            <a:prstGeom prst="ellipse">
              <a:avLst/>
            </a:prstGeom>
            <a:solidFill>
              <a:srgbClr val="000000"/>
            </a:solidFill>
            <a:ln w="9525">
              <a:noFill/>
              <a:round/>
              <a:headEnd/>
              <a:tailEnd/>
            </a:ln>
          </p:spPr>
          <p:txBody>
            <a:bodyPr/>
            <a:lstStyle/>
            <a:p>
              <a:endParaRPr lang="en-US" dirty="0"/>
            </a:p>
          </p:txBody>
        </p:sp>
        <p:sp>
          <p:nvSpPr>
            <p:cNvPr id="433285" name="Oval 133"/>
            <p:cNvSpPr>
              <a:spLocks noChangeArrowheads="1"/>
            </p:cNvSpPr>
            <p:nvPr/>
          </p:nvSpPr>
          <p:spPr bwMode="auto">
            <a:xfrm>
              <a:off x="3019" y="2458"/>
              <a:ext cx="23" cy="19"/>
            </a:xfrm>
            <a:prstGeom prst="ellipse">
              <a:avLst/>
            </a:prstGeom>
            <a:solidFill>
              <a:srgbClr val="000000"/>
            </a:solidFill>
            <a:ln w="9525">
              <a:noFill/>
              <a:round/>
              <a:headEnd/>
              <a:tailEnd/>
            </a:ln>
          </p:spPr>
          <p:txBody>
            <a:bodyPr/>
            <a:lstStyle/>
            <a:p>
              <a:endParaRPr lang="en-US" dirty="0"/>
            </a:p>
          </p:txBody>
        </p:sp>
        <p:sp>
          <p:nvSpPr>
            <p:cNvPr id="433286" name="Oval 134"/>
            <p:cNvSpPr>
              <a:spLocks noChangeArrowheads="1"/>
            </p:cNvSpPr>
            <p:nvPr/>
          </p:nvSpPr>
          <p:spPr bwMode="auto">
            <a:xfrm>
              <a:off x="3019" y="2541"/>
              <a:ext cx="23" cy="18"/>
            </a:xfrm>
            <a:prstGeom prst="ellipse">
              <a:avLst/>
            </a:prstGeom>
            <a:solidFill>
              <a:srgbClr val="000000"/>
            </a:solidFill>
            <a:ln w="9525">
              <a:noFill/>
              <a:round/>
              <a:headEnd/>
              <a:tailEnd/>
            </a:ln>
          </p:spPr>
          <p:txBody>
            <a:bodyPr/>
            <a:lstStyle/>
            <a:p>
              <a:endParaRPr lang="en-US" dirty="0"/>
            </a:p>
          </p:txBody>
        </p:sp>
        <p:sp>
          <p:nvSpPr>
            <p:cNvPr id="433287" name="Oval 135"/>
            <p:cNvSpPr>
              <a:spLocks noChangeArrowheads="1"/>
            </p:cNvSpPr>
            <p:nvPr/>
          </p:nvSpPr>
          <p:spPr bwMode="auto">
            <a:xfrm>
              <a:off x="3019" y="2624"/>
              <a:ext cx="23" cy="18"/>
            </a:xfrm>
            <a:prstGeom prst="ellipse">
              <a:avLst/>
            </a:prstGeom>
            <a:solidFill>
              <a:srgbClr val="000000"/>
            </a:solidFill>
            <a:ln w="9525">
              <a:noFill/>
              <a:round/>
              <a:headEnd/>
              <a:tailEnd/>
            </a:ln>
          </p:spPr>
          <p:txBody>
            <a:bodyPr/>
            <a:lstStyle/>
            <a:p>
              <a:endParaRPr lang="en-US" dirty="0"/>
            </a:p>
          </p:txBody>
        </p:sp>
        <p:sp>
          <p:nvSpPr>
            <p:cNvPr id="433288" name="Oval 136"/>
            <p:cNvSpPr>
              <a:spLocks noChangeArrowheads="1"/>
            </p:cNvSpPr>
            <p:nvPr/>
          </p:nvSpPr>
          <p:spPr bwMode="auto">
            <a:xfrm>
              <a:off x="3019" y="2707"/>
              <a:ext cx="23" cy="18"/>
            </a:xfrm>
            <a:prstGeom prst="ellipse">
              <a:avLst/>
            </a:prstGeom>
            <a:solidFill>
              <a:srgbClr val="000000"/>
            </a:solidFill>
            <a:ln w="9525">
              <a:noFill/>
              <a:round/>
              <a:headEnd/>
              <a:tailEnd/>
            </a:ln>
          </p:spPr>
          <p:txBody>
            <a:bodyPr/>
            <a:lstStyle/>
            <a:p>
              <a:endParaRPr lang="en-US" dirty="0"/>
            </a:p>
          </p:txBody>
        </p:sp>
        <p:sp>
          <p:nvSpPr>
            <p:cNvPr id="433289" name="Oval 137"/>
            <p:cNvSpPr>
              <a:spLocks noChangeArrowheads="1"/>
            </p:cNvSpPr>
            <p:nvPr/>
          </p:nvSpPr>
          <p:spPr bwMode="auto">
            <a:xfrm>
              <a:off x="3019" y="2789"/>
              <a:ext cx="23" cy="19"/>
            </a:xfrm>
            <a:prstGeom prst="ellipse">
              <a:avLst/>
            </a:prstGeom>
            <a:solidFill>
              <a:srgbClr val="000000"/>
            </a:solidFill>
            <a:ln w="9525">
              <a:noFill/>
              <a:round/>
              <a:headEnd/>
              <a:tailEnd/>
            </a:ln>
          </p:spPr>
          <p:txBody>
            <a:bodyPr/>
            <a:lstStyle/>
            <a:p>
              <a:endParaRPr lang="en-US" dirty="0"/>
            </a:p>
          </p:txBody>
        </p:sp>
        <p:sp>
          <p:nvSpPr>
            <p:cNvPr id="433290" name="Oval 138"/>
            <p:cNvSpPr>
              <a:spLocks noChangeArrowheads="1"/>
            </p:cNvSpPr>
            <p:nvPr/>
          </p:nvSpPr>
          <p:spPr bwMode="auto">
            <a:xfrm>
              <a:off x="3019" y="2872"/>
              <a:ext cx="23" cy="18"/>
            </a:xfrm>
            <a:prstGeom prst="ellipse">
              <a:avLst/>
            </a:prstGeom>
            <a:solidFill>
              <a:srgbClr val="000000"/>
            </a:solidFill>
            <a:ln w="9525">
              <a:noFill/>
              <a:round/>
              <a:headEnd/>
              <a:tailEnd/>
            </a:ln>
          </p:spPr>
          <p:txBody>
            <a:bodyPr/>
            <a:lstStyle/>
            <a:p>
              <a:endParaRPr lang="en-US" dirty="0"/>
            </a:p>
          </p:txBody>
        </p:sp>
        <p:sp>
          <p:nvSpPr>
            <p:cNvPr id="433291" name="Oval 139"/>
            <p:cNvSpPr>
              <a:spLocks noChangeArrowheads="1"/>
            </p:cNvSpPr>
            <p:nvPr/>
          </p:nvSpPr>
          <p:spPr bwMode="auto">
            <a:xfrm>
              <a:off x="3019" y="2954"/>
              <a:ext cx="23" cy="20"/>
            </a:xfrm>
            <a:prstGeom prst="ellipse">
              <a:avLst/>
            </a:prstGeom>
            <a:solidFill>
              <a:srgbClr val="000000"/>
            </a:solidFill>
            <a:ln w="9525">
              <a:noFill/>
              <a:round/>
              <a:headEnd/>
              <a:tailEnd/>
            </a:ln>
          </p:spPr>
          <p:txBody>
            <a:bodyPr/>
            <a:lstStyle/>
            <a:p>
              <a:endParaRPr lang="en-US" dirty="0"/>
            </a:p>
          </p:txBody>
        </p:sp>
        <p:sp>
          <p:nvSpPr>
            <p:cNvPr id="433292" name="Oval 140"/>
            <p:cNvSpPr>
              <a:spLocks noChangeArrowheads="1"/>
            </p:cNvSpPr>
            <p:nvPr/>
          </p:nvSpPr>
          <p:spPr bwMode="auto">
            <a:xfrm>
              <a:off x="3019" y="3038"/>
              <a:ext cx="23" cy="17"/>
            </a:xfrm>
            <a:prstGeom prst="ellipse">
              <a:avLst/>
            </a:prstGeom>
            <a:solidFill>
              <a:srgbClr val="000000"/>
            </a:solidFill>
            <a:ln w="9525">
              <a:noFill/>
              <a:round/>
              <a:headEnd/>
              <a:tailEnd/>
            </a:ln>
          </p:spPr>
          <p:txBody>
            <a:bodyPr/>
            <a:lstStyle/>
            <a:p>
              <a:endParaRPr lang="en-US" dirty="0"/>
            </a:p>
          </p:txBody>
        </p:sp>
        <p:sp>
          <p:nvSpPr>
            <p:cNvPr id="433293" name="Oval 141"/>
            <p:cNvSpPr>
              <a:spLocks noChangeArrowheads="1"/>
            </p:cNvSpPr>
            <p:nvPr/>
          </p:nvSpPr>
          <p:spPr bwMode="auto">
            <a:xfrm>
              <a:off x="3019" y="3125"/>
              <a:ext cx="23" cy="18"/>
            </a:xfrm>
            <a:prstGeom prst="ellipse">
              <a:avLst/>
            </a:prstGeom>
            <a:solidFill>
              <a:srgbClr val="000000"/>
            </a:solidFill>
            <a:ln w="9525">
              <a:noFill/>
              <a:round/>
              <a:headEnd/>
              <a:tailEnd/>
            </a:ln>
          </p:spPr>
          <p:txBody>
            <a:bodyPr/>
            <a:lstStyle/>
            <a:p>
              <a:endParaRPr lang="en-US" dirty="0"/>
            </a:p>
          </p:txBody>
        </p:sp>
        <p:sp>
          <p:nvSpPr>
            <p:cNvPr id="433294" name="Oval 142"/>
            <p:cNvSpPr>
              <a:spLocks noChangeArrowheads="1"/>
            </p:cNvSpPr>
            <p:nvPr/>
          </p:nvSpPr>
          <p:spPr bwMode="auto">
            <a:xfrm>
              <a:off x="3019" y="3207"/>
              <a:ext cx="23" cy="19"/>
            </a:xfrm>
            <a:prstGeom prst="ellipse">
              <a:avLst/>
            </a:prstGeom>
            <a:solidFill>
              <a:srgbClr val="000000"/>
            </a:solidFill>
            <a:ln w="9525">
              <a:noFill/>
              <a:round/>
              <a:headEnd/>
              <a:tailEnd/>
            </a:ln>
          </p:spPr>
          <p:txBody>
            <a:bodyPr/>
            <a:lstStyle/>
            <a:p>
              <a:endParaRPr lang="en-US" dirty="0"/>
            </a:p>
          </p:txBody>
        </p:sp>
        <p:sp>
          <p:nvSpPr>
            <p:cNvPr id="433295" name="Oval 143"/>
            <p:cNvSpPr>
              <a:spLocks noChangeArrowheads="1"/>
            </p:cNvSpPr>
            <p:nvPr/>
          </p:nvSpPr>
          <p:spPr bwMode="auto">
            <a:xfrm>
              <a:off x="2985" y="2215"/>
              <a:ext cx="103" cy="91"/>
            </a:xfrm>
            <a:prstGeom prst="ellipse">
              <a:avLst/>
            </a:prstGeom>
            <a:solidFill>
              <a:srgbClr val="000000"/>
            </a:solidFill>
            <a:ln w="9525">
              <a:noFill/>
              <a:round/>
              <a:headEnd/>
              <a:tailEnd/>
            </a:ln>
          </p:spPr>
          <p:txBody>
            <a:bodyPr/>
            <a:lstStyle/>
            <a:p>
              <a:endParaRPr lang="en-US" dirty="0"/>
            </a:p>
          </p:txBody>
        </p:sp>
      </p:grpSp>
      <p:grpSp>
        <p:nvGrpSpPr>
          <p:cNvPr id="7" name="Group 144"/>
          <p:cNvGrpSpPr>
            <a:grpSpLocks/>
          </p:cNvGrpSpPr>
          <p:nvPr/>
        </p:nvGrpSpPr>
        <p:grpSpPr bwMode="auto">
          <a:xfrm>
            <a:off x="2790826" y="2819400"/>
            <a:ext cx="1989138" cy="2300288"/>
            <a:chOff x="1758" y="1777"/>
            <a:chExt cx="1253" cy="1449"/>
          </a:xfrm>
        </p:grpSpPr>
        <p:sp>
          <p:nvSpPr>
            <p:cNvPr id="433297" name="Rectangle 145"/>
            <p:cNvSpPr>
              <a:spLocks noChangeArrowheads="1"/>
            </p:cNvSpPr>
            <p:nvPr/>
          </p:nvSpPr>
          <p:spPr bwMode="auto">
            <a:xfrm>
              <a:off x="2935" y="1777"/>
              <a:ext cx="76" cy="136"/>
            </a:xfrm>
            <a:prstGeom prst="rect">
              <a:avLst/>
            </a:prstGeom>
            <a:noFill/>
            <a:ln w="9525">
              <a:noFill/>
              <a:miter lim="800000"/>
              <a:headEnd/>
              <a:tailEnd/>
            </a:ln>
          </p:spPr>
          <p:txBody>
            <a:bodyPr wrap="none" lIns="0" tIns="0" rIns="0" bIns="0">
              <a:spAutoFit/>
            </a:bodyPr>
            <a:lstStyle/>
            <a:p>
              <a:pPr marL="1588" indent="-1588"/>
              <a:r>
                <a:rPr lang="en-US" sz="1400" i="1" dirty="0">
                  <a:solidFill>
                    <a:srgbClr val="000000"/>
                  </a:solidFill>
                  <a:latin typeface="Myriad Roman" charset="0"/>
                </a:rPr>
                <a:t>B</a:t>
              </a:r>
              <a:endParaRPr lang="en-US" sz="1400" i="1" dirty="0">
                <a:latin typeface="Tahoma" pitchFamily="34" charset="0"/>
              </a:endParaRPr>
            </a:p>
          </p:txBody>
        </p:sp>
        <p:sp>
          <p:nvSpPr>
            <p:cNvPr id="433298" name="Oval 146"/>
            <p:cNvSpPr>
              <a:spLocks noChangeArrowheads="1"/>
            </p:cNvSpPr>
            <p:nvPr/>
          </p:nvSpPr>
          <p:spPr bwMode="auto">
            <a:xfrm>
              <a:off x="1758" y="2003"/>
              <a:ext cx="19" cy="20"/>
            </a:xfrm>
            <a:prstGeom prst="ellipse">
              <a:avLst/>
            </a:prstGeom>
            <a:solidFill>
              <a:srgbClr val="000000"/>
            </a:solidFill>
            <a:ln w="9525">
              <a:noFill/>
              <a:round/>
              <a:headEnd/>
              <a:tailEnd/>
            </a:ln>
          </p:spPr>
          <p:txBody>
            <a:bodyPr/>
            <a:lstStyle/>
            <a:p>
              <a:endParaRPr lang="en-US" dirty="0"/>
            </a:p>
          </p:txBody>
        </p:sp>
        <p:sp>
          <p:nvSpPr>
            <p:cNvPr id="433299" name="Oval 147"/>
            <p:cNvSpPr>
              <a:spLocks noChangeArrowheads="1"/>
            </p:cNvSpPr>
            <p:nvPr/>
          </p:nvSpPr>
          <p:spPr bwMode="auto">
            <a:xfrm>
              <a:off x="1854" y="2003"/>
              <a:ext cx="22" cy="20"/>
            </a:xfrm>
            <a:prstGeom prst="ellipse">
              <a:avLst/>
            </a:prstGeom>
            <a:solidFill>
              <a:srgbClr val="000000"/>
            </a:solidFill>
            <a:ln w="9525">
              <a:noFill/>
              <a:round/>
              <a:headEnd/>
              <a:tailEnd/>
            </a:ln>
          </p:spPr>
          <p:txBody>
            <a:bodyPr/>
            <a:lstStyle/>
            <a:p>
              <a:endParaRPr lang="en-US" dirty="0"/>
            </a:p>
          </p:txBody>
        </p:sp>
        <p:sp>
          <p:nvSpPr>
            <p:cNvPr id="433300" name="Oval 148"/>
            <p:cNvSpPr>
              <a:spLocks noChangeArrowheads="1"/>
            </p:cNvSpPr>
            <p:nvPr/>
          </p:nvSpPr>
          <p:spPr bwMode="auto">
            <a:xfrm>
              <a:off x="1952" y="2003"/>
              <a:ext cx="22" cy="20"/>
            </a:xfrm>
            <a:prstGeom prst="ellipse">
              <a:avLst/>
            </a:prstGeom>
            <a:solidFill>
              <a:srgbClr val="000000"/>
            </a:solidFill>
            <a:ln w="9525">
              <a:noFill/>
              <a:round/>
              <a:headEnd/>
              <a:tailEnd/>
            </a:ln>
          </p:spPr>
          <p:txBody>
            <a:bodyPr/>
            <a:lstStyle/>
            <a:p>
              <a:endParaRPr lang="en-US" dirty="0"/>
            </a:p>
          </p:txBody>
        </p:sp>
        <p:sp>
          <p:nvSpPr>
            <p:cNvPr id="433301" name="Oval 149"/>
            <p:cNvSpPr>
              <a:spLocks noChangeArrowheads="1"/>
            </p:cNvSpPr>
            <p:nvPr/>
          </p:nvSpPr>
          <p:spPr bwMode="auto">
            <a:xfrm>
              <a:off x="2050" y="2003"/>
              <a:ext cx="22" cy="20"/>
            </a:xfrm>
            <a:prstGeom prst="ellipse">
              <a:avLst/>
            </a:prstGeom>
            <a:solidFill>
              <a:srgbClr val="000000"/>
            </a:solidFill>
            <a:ln w="9525">
              <a:noFill/>
              <a:round/>
              <a:headEnd/>
              <a:tailEnd/>
            </a:ln>
          </p:spPr>
          <p:txBody>
            <a:bodyPr/>
            <a:lstStyle/>
            <a:p>
              <a:endParaRPr lang="en-US" dirty="0"/>
            </a:p>
          </p:txBody>
        </p:sp>
        <p:sp>
          <p:nvSpPr>
            <p:cNvPr id="433302" name="Oval 150"/>
            <p:cNvSpPr>
              <a:spLocks noChangeArrowheads="1"/>
            </p:cNvSpPr>
            <p:nvPr/>
          </p:nvSpPr>
          <p:spPr bwMode="auto">
            <a:xfrm>
              <a:off x="2148" y="2003"/>
              <a:ext cx="20" cy="20"/>
            </a:xfrm>
            <a:prstGeom prst="ellipse">
              <a:avLst/>
            </a:prstGeom>
            <a:solidFill>
              <a:srgbClr val="000000"/>
            </a:solidFill>
            <a:ln w="9525">
              <a:noFill/>
              <a:round/>
              <a:headEnd/>
              <a:tailEnd/>
            </a:ln>
          </p:spPr>
          <p:txBody>
            <a:bodyPr/>
            <a:lstStyle/>
            <a:p>
              <a:endParaRPr lang="en-US" dirty="0"/>
            </a:p>
          </p:txBody>
        </p:sp>
        <p:sp>
          <p:nvSpPr>
            <p:cNvPr id="433303" name="Oval 151"/>
            <p:cNvSpPr>
              <a:spLocks noChangeArrowheads="1"/>
            </p:cNvSpPr>
            <p:nvPr/>
          </p:nvSpPr>
          <p:spPr bwMode="auto">
            <a:xfrm>
              <a:off x="2247" y="2003"/>
              <a:ext cx="20" cy="20"/>
            </a:xfrm>
            <a:prstGeom prst="ellipse">
              <a:avLst/>
            </a:prstGeom>
            <a:solidFill>
              <a:srgbClr val="000000"/>
            </a:solidFill>
            <a:ln w="9525">
              <a:noFill/>
              <a:round/>
              <a:headEnd/>
              <a:tailEnd/>
            </a:ln>
          </p:spPr>
          <p:txBody>
            <a:bodyPr/>
            <a:lstStyle/>
            <a:p>
              <a:endParaRPr lang="en-US" dirty="0"/>
            </a:p>
          </p:txBody>
        </p:sp>
        <p:sp>
          <p:nvSpPr>
            <p:cNvPr id="433304" name="Oval 152"/>
            <p:cNvSpPr>
              <a:spLocks noChangeArrowheads="1"/>
            </p:cNvSpPr>
            <p:nvPr/>
          </p:nvSpPr>
          <p:spPr bwMode="auto">
            <a:xfrm>
              <a:off x="2346" y="2003"/>
              <a:ext cx="19" cy="20"/>
            </a:xfrm>
            <a:prstGeom prst="ellipse">
              <a:avLst/>
            </a:prstGeom>
            <a:solidFill>
              <a:srgbClr val="000000"/>
            </a:solidFill>
            <a:ln w="9525">
              <a:noFill/>
              <a:round/>
              <a:headEnd/>
              <a:tailEnd/>
            </a:ln>
          </p:spPr>
          <p:txBody>
            <a:bodyPr/>
            <a:lstStyle/>
            <a:p>
              <a:endParaRPr lang="en-US" dirty="0"/>
            </a:p>
          </p:txBody>
        </p:sp>
        <p:sp>
          <p:nvSpPr>
            <p:cNvPr id="433305" name="Oval 153"/>
            <p:cNvSpPr>
              <a:spLocks noChangeArrowheads="1"/>
            </p:cNvSpPr>
            <p:nvPr/>
          </p:nvSpPr>
          <p:spPr bwMode="auto">
            <a:xfrm>
              <a:off x="2444" y="2003"/>
              <a:ext cx="19" cy="20"/>
            </a:xfrm>
            <a:prstGeom prst="ellipse">
              <a:avLst/>
            </a:prstGeom>
            <a:solidFill>
              <a:srgbClr val="000000"/>
            </a:solidFill>
            <a:ln w="9525">
              <a:noFill/>
              <a:round/>
              <a:headEnd/>
              <a:tailEnd/>
            </a:ln>
          </p:spPr>
          <p:txBody>
            <a:bodyPr/>
            <a:lstStyle/>
            <a:p>
              <a:endParaRPr lang="en-US" dirty="0"/>
            </a:p>
          </p:txBody>
        </p:sp>
        <p:sp>
          <p:nvSpPr>
            <p:cNvPr id="433306" name="Oval 154"/>
            <p:cNvSpPr>
              <a:spLocks noChangeArrowheads="1"/>
            </p:cNvSpPr>
            <p:nvPr/>
          </p:nvSpPr>
          <p:spPr bwMode="auto">
            <a:xfrm>
              <a:off x="2542" y="2003"/>
              <a:ext cx="19" cy="20"/>
            </a:xfrm>
            <a:prstGeom prst="ellipse">
              <a:avLst/>
            </a:prstGeom>
            <a:solidFill>
              <a:srgbClr val="000000"/>
            </a:solidFill>
            <a:ln w="9525">
              <a:noFill/>
              <a:round/>
              <a:headEnd/>
              <a:tailEnd/>
            </a:ln>
          </p:spPr>
          <p:txBody>
            <a:bodyPr/>
            <a:lstStyle/>
            <a:p>
              <a:endParaRPr lang="en-US" dirty="0"/>
            </a:p>
          </p:txBody>
        </p:sp>
        <p:sp>
          <p:nvSpPr>
            <p:cNvPr id="433307" name="Oval 155"/>
            <p:cNvSpPr>
              <a:spLocks noChangeArrowheads="1"/>
            </p:cNvSpPr>
            <p:nvPr/>
          </p:nvSpPr>
          <p:spPr bwMode="auto">
            <a:xfrm>
              <a:off x="2637" y="2003"/>
              <a:ext cx="23" cy="20"/>
            </a:xfrm>
            <a:prstGeom prst="ellipse">
              <a:avLst/>
            </a:prstGeom>
            <a:solidFill>
              <a:srgbClr val="000000"/>
            </a:solidFill>
            <a:ln w="9525">
              <a:noFill/>
              <a:round/>
              <a:headEnd/>
              <a:tailEnd/>
            </a:ln>
          </p:spPr>
          <p:txBody>
            <a:bodyPr/>
            <a:lstStyle/>
            <a:p>
              <a:endParaRPr lang="en-US" dirty="0"/>
            </a:p>
          </p:txBody>
        </p:sp>
        <p:sp>
          <p:nvSpPr>
            <p:cNvPr id="433308" name="Oval 156"/>
            <p:cNvSpPr>
              <a:spLocks noChangeArrowheads="1"/>
            </p:cNvSpPr>
            <p:nvPr/>
          </p:nvSpPr>
          <p:spPr bwMode="auto">
            <a:xfrm>
              <a:off x="2737" y="2003"/>
              <a:ext cx="21" cy="20"/>
            </a:xfrm>
            <a:prstGeom prst="ellipse">
              <a:avLst/>
            </a:prstGeom>
            <a:solidFill>
              <a:srgbClr val="000000"/>
            </a:solidFill>
            <a:ln w="9525">
              <a:noFill/>
              <a:round/>
              <a:headEnd/>
              <a:tailEnd/>
            </a:ln>
          </p:spPr>
          <p:txBody>
            <a:bodyPr/>
            <a:lstStyle/>
            <a:p>
              <a:endParaRPr lang="en-US" dirty="0"/>
            </a:p>
          </p:txBody>
        </p:sp>
        <p:sp>
          <p:nvSpPr>
            <p:cNvPr id="433309" name="Oval 157"/>
            <p:cNvSpPr>
              <a:spLocks noChangeArrowheads="1"/>
            </p:cNvSpPr>
            <p:nvPr/>
          </p:nvSpPr>
          <p:spPr bwMode="auto">
            <a:xfrm>
              <a:off x="2881" y="2123"/>
              <a:ext cx="21" cy="18"/>
            </a:xfrm>
            <a:prstGeom prst="ellipse">
              <a:avLst/>
            </a:prstGeom>
            <a:solidFill>
              <a:srgbClr val="000000"/>
            </a:solidFill>
            <a:ln w="9525">
              <a:noFill/>
              <a:round/>
              <a:headEnd/>
              <a:tailEnd/>
            </a:ln>
          </p:spPr>
          <p:txBody>
            <a:bodyPr/>
            <a:lstStyle/>
            <a:p>
              <a:endParaRPr lang="en-US" dirty="0"/>
            </a:p>
          </p:txBody>
        </p:sp>
        <p:sp>
          <p:nvSpPr>
            <p:cNvPr id="433310" name="Oval 158"/>
            <p:cNvSpPr>
              <a:spLocks noChangeArrowheads="1"/>
            </p:cNvSpPr>
            <p:nvPr/>
          </p:nvSpPr>
          <p:spPr bwMode="auto">
            <a:xfrm>
              <a:off x="2881" y="2205"/>
              <a:ext cx="21" cy="19"/>
            </a:xfrm>
            <a:prstGeom prst="ellipse">
              <a:avLst/>
            </a:prstGeom>
            <a:solidFill>
              <a:srgbClr val="000000"/>
            </a:solidFill>
            <a:ln w="9525">
              <a:noFill/>
              <a:round/>
              <a:headEnd/>
              <a:tailEnd/>
            </a:ln>
          </p:spPr>
          <p:txBody>
            <a:bodyPr/>
            <a:lstStyle/>
            <a:p>
              <a:endParaRPr lang="en-US" dirty="0"/>
            </a:p>
          </p:txBody>
        </p:sp>
        <p:sp>
          <p:nvSpPr>
            <p:cNvPr id="433311" name="Oval 159"/>
            <p:cNvSpPr>
              <a:spLocks noChangeArrowheads="1"/>
            </p:cNvSpPr>
            <p:nvPr/>
          </p:nvSpPr>
          <p:spPr bwMode="auto">
            <a:xfrm>
              <a:off x="2881" y="2289"/>
              <a:ext cx="21" cy="17"/>
            </a:xfrm>
            <a:prstGeom prst="ellipse">
              <a:avLst/>
            </a:prstGeom>
            <a:solidFill>
              <a:srgbClr val="000000"/>
            </a:solidFill>
            <a:ln w="9525">
              <a:noFill/>
              <a:round/>
              <a:headEnd/>
              <a:tailEnd/>
            </a:ln>
          </p:spPr>
          <p:txBody>
            <a:bodyPr/>
            <a:lstStyle/>
            <a:p>
              <a:endParaRPr lang="en-US" dirty="0"/>
            </a:p>
          </p:txBody>
        </p:sp>
        <p:sp>
          <p:nvSpPr>
            <p:cNvPr id="433312" name="Oval 160"/>
            <p:cNvSpPr>
              <a:spLocks noChangeArrowheads="1"/>
            </p:cNvSpPr>
            <p:nvPr/>
          </p:nvSpPr>
          <p:spPr bwMode="auto">
            <a:xfrm>
              <a:off x="2881" y="2371"/>
              <a:ext cx="21" cy="18"/>
            </a:xfrm>
            <a:prstGeom prst="ellipse">
              <a:avLst/>
            </a:prstGeom>
            <a:solidFill>
              <a:srgbClr val="000000"/>
            </a:solidFill>
            <a:ln w="9525">
              <a:noFill/>
              <a:round/>
              <a:headEnd/>
              <a:tailEnd/>
            </a:ln>
          </p:spPr>
          <p:txBody>
            <a:bodyPr/>
            <a:lstStyle/>
            <a:p>
              <a:endParaRPr lang="en-US" dirty="0"/>
            </a:p>
          </p:txBody>
        </p:sp>
        <p:sp>
          <p:nvSpPr>
            <p:cNvPr id="433313" name="Oval 161"/>
            <p:cNvSpPr>
              <a:spLocks noChangeArrowheads="1"/>
            </p:cNvSpPr>
            <p:nvPr/>
          </p:nvSpPr>
          <p:spPr bwMode="auto">
            <a:xfrm>
              <a:off x="2881" y="2458"/>
              <a:ext cx="21" cy="19"/>
            </a:xfrm>
            <a:prstGeom prst="ellipse">
              <a:avLst/>
            </a:prstGeom>
            <a:solidFill>
              <a:srgbClr val="000000"/>
            </a:solidFill>
            <a:ln w="9525">
              <a:noFill/>
              <a:round/>
              <a:headEnd/>
              <a:tailEnd/>
            </a:ln>
          </p:spPr>
          <p:txBody>
            <a:bodyPr/>
            <a:lstStyle/>
            <a:p>
              <a:endParaRPr lang="en-US" dirty="0"/>
            </a:p>
          </p:txBody>
        </p:sp>
        <p:sp>
          <p:nvSpPr>
            <p:cNvPr id="433314" name="Oval 162"/>
            <p:cNvSpPr>
              <a:spLocks noChangeArrowheads="1"/>
            </p:cNvSpPr>
            <p:nvPr/>
          </p:nvSpPr>
          <p:spPr bwMode="auto">
            <a:xfrm>
              <a:off x="2881" y="2541"/>
              <a:ext cx="21" cy="18"/>
            </a:xfrm>
            <a:prstGeom prst="ellipse">
              <a:avLst/>
            </a:prstGeom>
            <a:solidFill>
              <a:srgbClr val="000000"/>
            </a:solidFill>
            <a:ln w="9525">
              <a:noFill/>
              <a:round/>
              <a:headEnd/>
              <a:tailEnd/>
            </a:ln>
          </p:spPr>
          <p:txBody>
            <a:bodyPr/>
            <a:lstStyle/>
            <a:p>
              <a:endParaRPr lang="en-US" dirty="0"/>
            </a:p>
          </p:txBody>
        </p:sp>
        <p:sp>
          <p:nvSpPr>
            <p:cNvPr id="433315" name="Oval 163"/>
            <p:cNvSpPr>
              <a:spLocks noChangeArrowheads="1"/>
            </p:cNvSpPr>
            <p:nvPr/>
          </p:nvSpPr>
          <p:spPr bwMode="auto">
            <a:xfrm>
              <a:off x="2881" y="2624"/>
              <a:ext cx="21" cy="18"/>
            </a:xfrm>
            <a:prstGeom prst="ellipse">
              <a:avLst/>
            </a:prstGeom>
            <a:solidFill>
              <a:srgbClr val="000000"/>
            </a:solidFill>
            <a:ln w="9525">
              <a:noFill/>
              <a:round/>
              <a:headEnd/>
              <a:tailEnd/>
            </a:ln>
          </p:spPr>
          <p:txBody>
            <a:bodyPr/>
            <a:lstStyle/>
            <a:p>
              <a:endParaRPr lang="en-US" dirty="0"/>
            </a:p>
          </p:txBody>
        </p:sp>
        <p:sp>
          <p:nvSpPr>
            <p:cNvPr id="433316" name="Oval 164"/>
            <p:cNvSpPr>
              <a:spLocks noChangeArrowheads="1"/>
            </p:cNvSpPr>
            <p:nvPr/>
          </p:nvSpPr>
          <p:spPr bwMode="auto">
            <a:xfrm>
              <a:off x="2881" y="2707"/>
              <a:ext cx="21" cy="18"/>
            </a:xfrm>
            <a:prstGeom prst="ellipse">
              <a:avLst/>
            </a:prstGeom>
            <a:solidFill>
              <a:srgbClr val="000000"/>
            </a:solidFill>
            <a:ln w="9525">
              <a:noFill/>
              <a:round/>
              <a:headEnd/>
              <a:tailEnd/>
            </a:ln>
          </p:spPr>
          <p:txBody>
            <a:bodyPr/>
            <a:lstStyle/>
            <a:p>
              <a:endParaRPr lang="en-US" dirty="0"/>
            </a:p>
          </p:txBody>
        </p:sp>
        <p:sp>
          <p:nvSpPr>
            <p:cNvPr id="433317" name="Oval 165"/>
            <p:cNvSpPr>
              <a:spLocks noChangeArrowheads="1"/>
            </p:cNvSpPr>
            <p:nvPr/>
          </p:nvSpPr>
          <p:spPr bwMode="auto">
            <a:xfrm>
              <a:off x="2881" y="2789"/>
              <a:ext cx="21" cy="19"/>
            </a:xfrm>
            <a:prstGeom prst="ellipse">
              <a:avLst/>
            </a:prstGeom>
            <a:solidFill>
              <a:srgbClr val="000000"/>
            </a:solidFill>
            <a:ln w="9525">
              <a:noFill/>
              <a:round/>
              <a:headEnd/>
              <a:tailEnd/>
            </a:ln>
          </p:spPr>
          <p:txBody>
            <a:bodyPr/>
            <a:lstStyle/>
            <a:p>
              <a:endParaRPr lang="en-US" dirty="0"/>
            </a:p>
          </p:txBody>
        </p:sp>
        <p:sp>
          <p:nvSpPr>
            <p:cNvPr id="433318" name="Oval 166"/>
            <p:cNvSpPr>
              <a:spLocks noChangeArrowheads="1"/>
            </p:cNvSpPr>
            <p:nvPr/>
          </p:nvSpPr>
          <p:spPr bwMode="auto">
            <a:xfrm>
              <a:off x="2881" y="2872"/>
              <a:ext cx="21" cy="18"/>
            </a:xfrm>
            <a:prstGeom prst="ellipse">
              <a:avLst/>
            </a:prstGeom>
            <a:solidFill>
              <a:srgbClr val="000000"/>
            </a:solidFill>
            <a:ln w="9525">
              <a:noFill/>
              <a:round/>
              <a:headEnd/>
              <a:tailEnd/>
            </a:ln>
          </p:spPr>
          <p:txBody>
            <a:bodyPr/>
            <a:lstStyle/>
            <a:p>
              <a:endParaRPr lang="en-US" dirty="0"/>
            </a:p>
          </p:txBody>
        </p:sp>
        <p:sp>
          <p:nvSpPr>
            <p:cNvPr id="433319" name="Oval 167"/>
            <p:cNvSpPr>
              <a:spLocks noChangeArrowheads="1"/>
            </p:cNvSpPr>
            <p:nvPr/>
          </p:nvSpPr>
          <p:spPr bwMode="auto">
            <a:xfrm>
              <a:off x="2881" y="2954"/>
              <a:ext cx="21" cy="20"/>
            </a:xfrm>
            <a:prstGeom prst="ellipse">
              <a:avLst/>
            </a:prstGeom>
            <a:solidFill>
              <a:srgbClr val="000000"/>
            </a:solidFill>
            <a:ln w="9525">
              <a:noFill/>
              <a:round/>
              <a:headEnd/>
              <a:tailEnd/>
            </a:ln>
          </p:spPr>
          <p:txBody>
            <a:bodyPr/>
            <a:lstStyle/>
            <a:p>
              <a:endParaRPr lang="en-US" dirty="0"/>
            </a:p>
          </p:txBody>
        </p:sp>
        <p:sp>
          <p:nvSpPr>
            <p:cNvPr id="433320" name="Oval 168"/>
            <p:cNvSpPr>
              <a:spLocks noChangeArrowheads="1"/>
            </p:cNvSpPr>
            <p:nvPr/>
          </p:nvSpPr>
          <p:spPr bwMode="auto">
            <a:xfrm>
              <a:off x="2881" y="3038"/>
              <a:ext cx="21" cy="17"/>
            </a:xfrm>
            <a:prstGeom prst="ellipse">
              <a:avLst/>
            </a:prstGeom>
            <a:solidFill>
              <a:srgbClr val="000000"/>
            </a:solidFill>
            <a:ln w="9525">
              <a:noFill/>
              <a:round/>
              <a:headEnd/>
              <a:tailEnd/>
            </a:ln>
          </p:spPr>
          <p:txBody>
            <a:bodyPr/>
            <a:lstStyle/>
            <a:p>
              <a:endParaRPr lang="en-US" dirty="0"/>
            </a:p>
          </p:txBody>
        </p:sp>
        <p:sp>
          <p:nvSpPr>
            <p:cNvPr id="433321" name="Oval 169"/>
            <p:cNvSpPr>
              <a:spLocks noChangeArrowheads="1"/>
            </p:cNvSpPr>
            <p:nvPr/>
          </p:nvSpPr>
          <p:spPr bwMode="auto">
            <a:xfrm>
              <a:off x="2881" y="3125"/>
              <a:ext cx="21" cy="18"/>
            </a:xfrm>
            <a:prstGeom prst="ellipse">
              <a:avLst/>
            </a:prstGeom>
            <a:solidFill>
              <a:srgbClr val="000000"/>
            </a:solidFill>
            <a:ln w="9525">
              <a:noFill/>
              <a:round/>
              <a:headEnd/>
              <a:tailEnd/>
            </a:ln>
          </p:spPr>
          <p:txBody>
            <a:bodyPr/>
            <a:lstStyle/>
            <a:p>
              <a:endParaRPr lang="en-US" dirty="0"/>
            </a:p>
          </p:txBody>
        </p:sp>
        <p:sp>
          <p:nvSpPr>
            <p:cNvPr id="433322" name="Oval 170"/>
            <p:cNvSpPr>
              <a:spLocks noChangeArrowheads="1"/>
            </p:cNvSpPr>
            <p:nvPr/>
          </p:nvSpPr>
          <p:spPr bwMode="auto">
            <a:xfrm>
              <a:off x="2881" y="3207"/>
              <a:ext cx="21" cy="19"/>
            </a:xfrm>
            <a:prstGeom prst="ellipse">
              <a:avLst/>
            </a:prstGeom>
            <a:solidFill>
              <a:srgbClr val="000000"/>
            </a:solidFill>
            <a:ln w="9525">
              <a:noFill/>
              <a:round/>
              <a:headEnd/>
              <a:tailEnd/>
            </a:ln>
          </p:spPr>
          <p:txBody>
            <a:bodyPr/>
            <a:lstStyle/>
            <a:p>
              <a:endParaRPr lang="en-US" dirty="0"/>
            </a:p>
          </p:txBody>
        </p:sp>
        <p:sp>
          <p:nvSpPr>
            <p:cNvPr id="433323" name="Oval 171"/>
            <p:cNvSpPr>
              <a:spLocks noChangeArrowheads="1"/>
            </p:cNvSpPr>
            <p:nvPr/>
          </p:nvSpPr>
          <p:spPr bwMode="auto">
            <a:xfrm>
              <a:off x="2835" y="1967"/>
              <a:ext cx="102" cy="92"/>
            </a:xfrm>
            <a:prstGeom prst="ellipse">
              <a:avLst/>
            </a:prstGeom>
            <a:solidFill>
              <a:srgbClr val="000000"/>
            </a:solidFill>
            <a:ln w="9525">
              <a:noFill/>
              <a:round/>
              <a:headEnd/>
              <a:tailEnd/>
            </a:ln>
          </p:spPr>
          <p:txBody>
            <a:bodyPr/>
            <a:lstStyle/>
            <a:p>
              <a:endParaRPr lang="en-US" dirty="0"/>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1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right)">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Rot="1" noChangeArrowheads="1"/>
          </p:cNvSpPr>
          <p:nvPr>
            <p:ph type="title" idx="4294967295"/>
          </p:nvPr>
        </p:nvSpPr>
        <p:spPr>
          <a:xfrm>
            <a:off x="971600" y="60325"/>
            <a:ext cx="7920880" cy="555625"/>
          </a:xfrm>
        </p:spPr>
        <p:txBody>
          <a:bodyPr>
            <a:normAutofit/>
          </a:bodyPr>
          <a:lstStyle/>
          <a:p>
            <a:pPr algn="l"/>
            <a:r>
              <a:rPr lang="en-US" sz="2400" dirty="0" smtClean="0">
                <a:latin typeface="Arial" pitchFamily="34" charset="0"/>
              </a:rPr>
              <a:t>Perfectly Inelastic Demand</a:t>
            </a:r>
          </a:p>
        </p:txBody>
      </p:sp>
      <p:grpSp>
        <p:nvGrpSpPr>
          <p:cNvPr id="2" name="Group 74"/>
          <p:cNvGrpSpPr>
            <a:grpSpLocks/>
          </p:cNvGrpSpPr>
          <p:nvPr/>
        </p:nvGrpSpPr>
        <p:grpSpPr bwMode="auto">
          <a:xfrm>
            <a:off x="4564956" y="2233613"/>
            <a:ext cx="257175" cy="3313112"/>
            <a:chOff x="2605" y="1459"/>
            <a:chExt cx="162" cy="2087"/>
          </a:xfrm>
        </p:grpSpPr>
        <p:sp>
          <p:nvSpPr>
            <p:cNvPr id="351307" name="Line 75"/>
            <p:cNvSpPr>
              <a:spLocks noChangeShapeType="1"/>
            </p:cNvSpPr>
            <p:nvPr/>
          </p:nvSpPr>
          <p:spPr bwMode="auto">
            <a:xfrm flipV="1">
              <a:off x="2628" y="1673"/>
              <a:ext cx="0" cy="1873"/>
            </a:xfrm>
            <a:prstGeom prst="line">
              <a:avLst/>
            </a:prstGeom>
            <a:noFill/>
            <a:ln w="34925">
              <a:solidFill>
                <a:srgbClr val="3C5DAA"/>
              </a:solidFill>
              <a:miter lim="800000"/>
              <a:headEnd/>
              <a:tailEnd/>
            </a:ln>
          </p:spPr>
          <p:txBody>
            <a:bodyPr/>
            <a:lstStyle/>
            <a:p>
              <a:endParaRPr lang="en-US" dirty="0"/>
            </a:p>
          </p:txBody>
        </p:sp>
        <p:sp>
          <p:nvSpPr>
            <p:cNvPr id="351308" name="Rectangle 76"/>
            <p:cNvSpPr>
              <a:spLocks noChangeArrowheads="1"/>
            </p:cNvSpPr>
            <p:nvPr/>
          </p:nvSpPr>
          <p:spPr bwMode="auto">
            <a:xfrm>
              <a:off x="2605" y="1459"/>
              <a:ext cx="82" cy="136"/>
            </a:xfrm>
            <a:prstGeom prst="rect">
              <a:avLst/>
            </a:prstGeom>
            <a:noFill/>
            <a:ln w="9525">
              <a:noFill/>
              <a:miter lim="800000"/>
              <a:headEnd/>
              <a:tailEnd/>
            </a:ln>
          </p:spPr>
          <p:txBody>
            <a:bodyPr wrap="none" lIns="0" tIns="0" rIns="0" bIns="0">
              <a:spAutoFit/>
            </a:bodyPr>
            <a:lstStyle/>
            <a:p>
              <a:pPr marL="1588" indent="-1588"/>
              <a:r>
                <a:rPr lang="en-US" sz="1400" i="1" dirty="0">
                  <a:solidFill>
                    <a:srgbClr val="000000"/>
                  </a:solidFill>
                  <a:latin typeface="Myriad Roman" charset="0"/>
                </a:rPr>
                <a:t>D</a:t>
              </a:r>
              <a:endParaRPr lang="en-US" sz="1400" i="1" dirty="0">
                <a:latin typeface="Tahoma" pitchFamily="34" charset="0"/>
              </a:endParaRPr>
            </a:p>
          </p:txBody>
        </p:sp>
        <p:sp>
          <p:nvSpPr>
            <p:cNvPr id="351309" name="Rectangle 77"/>
            <p:cNvSpPr>
              <a:spLocks noChangeArrowheads="1"/>
            </p:cNvSpPr>
            <p:nvPr/>
          </p:nvSpPr>
          <p:spPr bwMode="auto">
            <a:xfrm>
              <a:off x="2705" y="1533"/>
              <a:ext cx="62" cy="107"/>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Roman" charset="0"/>
                </a:rPr>
                <a:t>1</a:t>
              </a:r>
              <a:endParaRPr lang="en-US" sz="1400" dirty="0">
                <a:latin typeface="Tahoma" pitchFamily="34" charset="0"/>
              </a:endParaRPr>
            </a:p>
          </p:txBody>
        </p:sp>
      </p:grpSp>
      <p:grpSp>
        <p:nvGrpSpPr>
          <p:cNvPr id="3" name="Group 78"/>
          <p:cNvGrpSpPr>
            <a:grpSpLocks/>
          </p:cNvGrpSpPr>
          <p:nvPr/>
        </p:nvGrpSpPr>
        <p:grpSpPr bwMode="auto">
          <a:xfrm>
            <a:off x="4601468" y="4229105"/>
            <a:ext cx="2706835" cy="862013"/>
            <a:chOff x="2628" y="2716"/>
            <a:chExt cx="1021" cy="543"/>
          </a:xfrm>
        </p:grpSpPr>
        <p:sp>
          <p:nvSpPr>
            <p:cNvPr id="351311" name="Line 79"/>
            <p:cNvSpPr>
              <a:spLocks noChangeShapeType="1"/>
            </p:cNvSpPr>
            <p:nvPr/>
          </p:nvSpPr>
          <p:spPr bwMode="auto">
            <a:xfrm flipH="1">
              <a:off x="2628" y="2924"/>
              <a:ext cx="275" cy="0"/>
            </a:xfrm>
            <a:prstGeom prst="line">
              <a:avLst/>
            </a:prstGeom>
            <a:noFill/>
            <a:ln w="7938">
              <a:solidFill>
                <a:srgbClr val="000000"/>
              </a:solidFill>
              <a:miter lim="800000"/>
              <a:headEnd/>
              <a:tailEnd/>
            </a:ln>
          </p:spPr>
          <p:txBody>
            <a:bodyPr/>
            <a:lstStyle/>
            <a:p>
              <a:endParaRPr lang="en-US" dirty="0"/>
            </a:p>
          </p:txBody>
        </p:sp>
        <p:sp>
          <p:nvSpPr>
            <p:cNvPr id="351312" name="Freeform 80"/>
            <p:cNvSpPr>
              <a:spLocks/>
            </p:cNvSpPr>
            <p:nvPr/>
          </p:nvSpPr>
          <p:spPr bwMode="auto">
            <a:xfrm>
              <a:off x="2909" y="2716"/>
              <a:ext cx="740" cy="339"/>
            </a:xfrm>
            <a:custGeom>
              <a:avLst/>
              <a:gdLst/>
              <a:ahLst/>
              <a:cxnLst>
                <a:cxn ang="0">
                  <a:pos x="199" y="162"/>
                </a:cxn>
                <a:cxn ang="0">
                  <a:pos x="183" y="178"/>
                </a:cxn>
                <a:cxn ang="0">
                  <a:pos x="16" y="178"/>
                </a:cxn>
                <a:cxn ang="0">
                  <a:pos x="0" y="162"/>
                </a:cxn>
                <a:cxn ang="0">
                  <a:pos x="0" y="16"/>
                </a:cxn>
                <a:cxn ang="0">
                  <a:pos x="16" y="0"/>
                </a:cxn>
                <a:cxn ang="0">
                  <a:pos x="183" y="0"/>
                </a:cxn>
                <a:cxn ang="0">
                  <a:pos x="199" y="16"/>
                </a:cxn>
                <a:cxn ang="0">
                  <a:pos x="199" y="162"/>
                </a:cxn>
              </a:cxnLst>
              <a:rect l="0" t="0" r="r" b="b"/>
              <a:pathLst>
                <a:path w="199" h="178">
                  <a:moveTo>
                    <a:pt x="199" y="162"/>
                  </a:moveTo>
                  <a:cubicBezTo>
                    <a:pt x="199" y="170"/>
                    <a:pt x="191" y="178"/>
                    <a:pt x="183" y="178"/>
                  </a:cubicBezTo>
                  <a:cubicBezTo>
                    <a:pt x="16" y="178"/>
                    <a:pt x="16" y="178"/>
                    <a:pt x="16" y="178"/>
                  </a:cubicBezTo>
                  <a:cubicBezTo>
                    <a:pt x="7" y="178"/>
                    <a:pt x="0" y="170"/>
                    <a:pt x="0" y="162"/>
                  </a:cubicBezTo>
                  <a:cubicBezTo>
                    <a:pt x="0" y="16"/>
                    <a:pt x="0" y="16"/>
                    <a:pt x="0" y="16"/>
                  </a:cubicBezTo>
                  <a:cubicBezTo>
                    <a:pt x="0" y="7"/>
                    <a:pt x="7" y="0"/>
                    <a:pt x="16" y="0"/>
                  </a:cubicBezTo>
                  <a:cubicBezTo>
                    <a:pt x="183" y="0"/>
                    <a:pt x="183" y="0"/>
                    <a:pt x="183" y="0"/>
                  </a:cubicBezTo>
                  <a:cubicBezTo>
                    <a:pt x="191" y="0"/>
                    <a:pt x="199" y="7"/>
                    <a:pt x="199" y="16"/>
                  </a:cubicBezTo>
                  <a:lnTo>
                    <a:pt x="199" y="162"/>
                  </a:lnTo>
                  <a:close/>
                </a:path>
              </a:pathLst>
            </a:custGeom>
            <a:solidFill>
              <a:srgbClr val="D6E2E0"/>
            </a:solidFill>
            <a:ln w="9525">
              <a:noFill/>
              <a:round/>
              <a:headEnd/>
              <a:tailEnd/>
            </a:ln>
          </p:spPr>
          <p:txBody>
            <a:bodyPr/>
            <a:lstStyle/>
            <a:p>
              <a:endParaRPr lang="en-US" dirty="0"/>
            </a:p>
          </p:txBody>
        </p:sp>
        <p:sp>
          <p:nvSpPr>
            <p:cNvPr id="351313" name="Rectangle 81"/>
            <p:cNvSpPr>
              <a:spLocks noChangeArrowheads="1"/>
            </p:cNvSpPr>
            <p:nvPr/>
          </p:nvSpPr>
          <p:spPr bwMode="auto">
            <a:xfrm>
              <a:off x="2931" y="2716"/>
              <a:ext cx="695" cy="543"/>
            </a:xfrm>
            <a:prstGeom prst="rect">
              <a:avLst/>
            </a:prstGeom>
            <a:noFill/>
            <a:ln w="9525">
              <a:noFill/>
              <a:miter lim="800000"/>
              <a:headEnd/>
              <a:tailEnd/>
            </a:ln>
          </p:spPr>
          <p:txBody>
            <a:bodyPr lIns="0" tIns="0" rIns="0" bIns="0">
              <a:spAutoFit/>
            </a:bodyPr>
            <a:lstStyle/>
            <a:p>
              <a:pPr marL="1588" indent="-1588" algn="ctr"/>
              <a:r>
                <a:rPr lang="en-US" sz="1400" dirty="0">
                  <a:solidFill>
                    <a:srgbClr val="000000"/>
                  </a:solidFill>
                </a:rPr>
                <a:t>… leaves the quantity demanded unchanged.</a:t>
              </a:r>
              <a:endParaRPr lang="en-US" sz="1400" dirty="0"/>
            </a:p>
          </p:txBody>
        </p:sp>
      </p:grpSp>
      <p:grpSp>
        <p:nvGrpSpPr>
          <p:cNvPr id="4" name="Group 128"/>
          <p:cNvGrpSpPr>
            <a:grpSpLocks/>
          </p:cNvGrpSpPr>
          <p:nvPr/>
        </p:nvGrpSpPr>
        <p:grpSpPr bwMode="auto">
          <a:xfrm>
            <a:off x="1109265" y="3434135"/>
            <a:ext cx="1485900" cy="533400"/>
            <a:chOff x="748" y="2191"/>
            <a:chExt cx="936" cy="336"/>
          </a:xfrm>
        </p:grpSpPr>
        <p:sp>
          <p:nvSpPr>
            <p:cNvPr id="351315" name="Freeform 83"/>
            <p:cNvSpPr>
              <a:spLocks/>
            </p:cNvSpPr>
            <p:nvPr/>
          </p:nvSpPr>
          <p:spPr bwMode="auto">
            <a:xfrm>
              <a:off x="843" y="2191"/>
              <a:ext cx="725" cy="336"/>
            </a:xfrm>
            <a:custGeom>
              <a:avLst/>
              <a:gdLst/>
              <a:ahLst/>
              <a:cxnLst>
                <a:cxn ang="0">
                  <a:pos x="188" y="85"/>
                </a:cxn>
                <a:cxn ang="0">
                  <a:pos x="172" y="101"/>
                </a:cxn>
                <a:cxn ang="0">
                  <a:pos x="16" y="101"/>
                </a:cxn>
                <a:cxn ang="0">
                  <a:pos x="0" y="85"/>
                </a:cxn>
                <a:cxn ang="0">
                  <a:pos x="0" y="16"/>
                </a:cxn>
                <a:cxn ang="0">
                  <a:pos x="16" y="0"/>
                </a:cxn>
                <a:cxn ang="0">
                  <a:pos x="172" y="0"/>
                </a:cxn>
                <a:cxn ang="0">
                  <a:pos x="188" y="16"/>
                </a:cxn>
                <a:cxn ang="0">
                  <a:pos x="188" y="85"/>
                </a:cxn>
              </a:cxnLst>
              <a:rect l="0" t="0" r="r" b="b"/>
              <a:pathLst>
                <a:path w="188" h="101">
                  <a:moveTo>
                    <a:pt x="188" y="85"/>
                  </a:moveTo>
                  <a:cubicBezTo>
                    <a:pt x="188" y="93"/>
                    <a:pt x="181" y="101"/>
                    <a:pt x="172" y="101"/>
                  </a:cubicBezTo>
                  <a:cubicBezTo>
                    <a:pt x="16" y="101"/>
                    <a:pt x="16" y="101"/>
                    <a:pt x="16" y="101"/>
                  </a:cubicBezTo>
                  <a:cubicBezTo>
                    <a:pt x="7" y="101"/>
                    <a:pt x="0" y="93"/>
                    <a:pt x="0" y="85"/>
                  </a:cubicBezTo>
                  <a:cubicBezTo>
                    <a:pt x="0" y="16"/>
                    <a:pt x="0" y="16"/>
                    <a:pt x="0" y="16"/>
                  </a:cubicBezTo>
                  <a:cubicBezTo>
                    <a:pt x="0" y="7"/>
                    <a:pt x="7" y="0"/>
                    <a:pt x="16" y="0"/>
                  </a:cubicBezTo>
                  <a:cubicBezTo>
                    <a:pt x="172" y="0"/>
                    <a:pt x="172" y="0"/>
                    <a:pt x="172" y="0"/>
                  </a:cubicBezTo>
                  <a:cubicBezTo>
                    <a:pt x="181" y="0"/>
                    <a:pt x="188" y="7"/>
                    <a:pt x="188" y="16"/>
                  </a:cubicBezTo>
                  <a:lnTo>
                    <a:pt x="188" y="85"/>
                  </a:lnTo>
                  <a:close/>
                </a:path>
              </a:pathLst>
            </a:custGeom>
            <a:solidFill>
              <a:srgbClr val="D6E2E0"/>
            </a:solidFill>
            <a:ln w="9525">
              <a:noFill/>
              <a:round/>
              <a:headEnd/>
              <a:tailEnd/>
            </a:ln>
          </p:spPr>
          <p:txBody>
            <a:bodyPr/>
            <a:lstStyle/>
            <a:p>
              <a:endParaRPr lang="en-US" dirty="0"/>
            </a:p>
          </p:txBody>
        </p:sp>
        <p:sp>
          <p:nvSpPr>
            <p:cNvPr id="351316" name="Rectangle 84"/>
            <p:cNvSpPr>
              <a:spLocks noChangeArrowheads="1"/>
            </p:cNvSpPr>
            <p:nvPr/>
          </p:nvSpPr>
          <p:spPr bwMode="auto">
            <a:xfrm>
              <a:off x="748" y="2256"/>
              <a:ext cx="896" cy="271"/>
            </a:xfrm>
            <a:prstGeom prst="rect">
              <a:avLst/>
            </a:prstGeom>
            <a:noFill/>
            <a:ln w="9525">
              <a:noFill/>
              <a:miter lim="800000"/>
              <a:headEnd/>
              <a:tailEnd/>
            </a:ln>
          </p:spPr>
          <p:txBody>
            <a:bodyPr lIns="0" tIns="0" rIns="0" bIns="0">
              <a:spAutoFit/>
            </a:bodyPr>
            <a:lstStyle/>
            <a:p>
              <a:pPr marL="1588" indent="-1588" algn="ctr"/>
              <a:r>
                <a:rPr lang="en-US" sz="1400" dirty="0">
                  <a:solidFill>
                    <a:srgbClr val="000000"/>
                  </a:solidFill>
                </a:rPr>
                <a:t>An increase in price…</a:t>
              </a:r>
              <a:endParaRPr lang="en-US" sz="1400" dirty="0"/>
            </a:p>
          </p:txBody>
        </p:sp>
        <p:grpSp>
          <p:nvGrpSpPr>
            <p:cNvPr id="5" name="Group 85"/>
            <p:cNvGrpSpPr>
              <a:grpSpLocks/>
            </p:cNvGrpSpPr>
            <p:nvPr/>
          </p:nvGrpSpPr>
          <p:grpSpPr bwMode="auto">
            <a:xfrm>
              <a:off x="1632" y="2256"/>
              <a:ext cx="52" cy="205"/>
              <a:chOff x="1676" y="2304"/>
              <a:chExt cx="52" cy="205"/>
            </a:xfrm>
          </p:grpSpPr>
          <p:sp>
            <p:nvSpPr>
              <p:cNvPr id="351318" name="Line 86"/>
              <p:cNvSpPr>
                <a:spLocks noChangeShapeType="1"/>
              </p:cNvSpPr>
              <p:nvPr/>
            </p:nvSpPr>
            <p:spPr bwMode="auto">
              <a:xfrm flipV="1">
                <a:off x="1703" y="2366"/>
                <a:ext cx="0" cy="143"/>
              </a:xfrm>
              <a:prstGeom prst="line">
                <a:avLst/>
              </a:prstGeom>
              <a:noFill/>
              <a:ln w="12700">
                <a:solidFill>
                  <a:srgbClr val="000000"/>
                </a:solidFill>
                <a:miter lim="800000"/>
                <a:headEnd/>
                <a:tailEnd/>
              </a:ln>
            </p:spPr>
            <p:txBody>
              <a:bodyPr/>
              <a:lstStyle/>
              <a:p>
                <a:endParaRPr lang="en-US" dirty="0"/>
              </a:p>
            </p:txBody>
          </p:sp>
          <p:sp>
            <p:nvSpPr>
              <p:cNvPr id="351319" name="Freeform 87"/>
              <p:cNvSpPr>
                <a:spLocks/>
              </p:cNvSpPr>
              <p:nvPr/>
            </p:nvSpPr>
            <p:spPr bwMode="auto">
              <a:xfrm>
                <a:off x="1676" y="2304"/>
                <a:ext cx="52" cy="82"/>
              </a:xfrm>
              <a:custGeom>
                <a:avLst/>
                <a:gdLst/>
                <a:ahLst/>
                <a:cxnLst>
                  <a:cxn ang="0">
                    <a:pos x="7" y="18"/>
                  </a:cxn>
                  <a:cxn ang="0">
                    <a:pos x="1" y="21"/>
                  </a:cxn>
                  <a:cxn ang="0">
                    <a:pos x="0" y="21"/>
                  </a:cxn>
                  <a:cxn ang="0">
                    <a:pos x="5" y="11"/>
                  </a:cxn>
                  <a:cxn ang="0">
                    <a:pos x="7" y="0"/>
                  </a:cxn>
                  <a:cxn ang="0">
                    <a:pos x="10" y="11"/>
                  </a:cxn>
                  <a:cxn ang="0">
                    <a:pos x="14" y="21"/>
                  </a:cxn>
                  <a:cxn ang="0">
                    <a:pos x="14" y="21"/>
                  </a:cxn>
                  <a:cxn ang="0">
                    <a:pos x="7" y="18"/>
                  </a:cxn>
                </a:cxnLst>
                <a:rect l="0" t="0" r="r" b="b"/>
                <a:pathLst>
                  <a:path w="14" h="21">
                    <a:moveTo>
                      <a:pt x="7" y="18"/>
                    </a:moveTo>
                    <a:cubicBezTo>
                      <a:pt x="1" y="21"/>
                      <a:pt x="1" y="21"/>
                      <a:pt x="1" y="21"/>
                    </a:cubicBezTo>
                    <a:cubicBezTo>
                      <a:pt x="0" y="21"/>
                      <a:pt x="0" y="21"/>
                      <a:pt x="0" y="21"/>
                    </a:cubicBezTo>
                    <a:cubicBezTo>
                      <a:pt x="5" y="11"/>
                      <a:pt x="5" y="11"/>
                      <a:pt x="5" y="11"/>
                    </a:cubicBezTo>
                    <a:cubicBezTo>
                      <a:pt x="5" y="7"/>
                      <a:pt x="6" y="3"/>
                      <a:pt x="7" y="0"/>
                    </a:cubicBezTo>
                    <a:cubicBezTo>
                      <a:pt x="8" y="3"/>
                      <a:pt x="9" y="7"/>
                      <a:pt x="10" y="11"/>
                    </a:cubicBezTo>
                    <a:cubicBezTo>
                      <a:pt x="14" y="21"/>
                      <a:pt x="14" y="21"/>
                      <a:pt x="14" y="21"/>
                    </a:cubicBezTo>
                    <a:cubicBezTo>
                      <a:pt x="14" y="21"/>
                      <a:pt x="14" y="21"/>
                      <a:pt x="14" y="21"/>
                    </a:cubicBezTo>
                    <a:lnTo>
                      <a:pt x="7" y="18"/>
                    </a:lnTo>
                    <a:close/>
                  </a:path>
                </a:pathLst>
              </a:custGeom>
              <a:solidFill>
                <a:srgbClr val="000000"/>
              </a:solidFill>
              <a:ln w="9525">
                <a:noFill/>
                <a:round/>
                <a:headEnd/>
                <a:tailEnd/>
              </a:ln>
            </p:spPr>
            <p:txBody>
              <a:bodyPr/>
              <a:lstStyle/>
              <a:p>
                <a:endParaRPr lang="en-US" dirty="0"/>
              </a:p>
            </p:txBody>
          </p:sp>
        </p:grpSp>
      </p:grpSp>
      <p:grpSp>
        <p:nvGrpSpPr>
          <p:cNvPr id="6" name="Group 88"/>
          <p:cNvGrpSpPr>
            <a:grpSpLocks/>
          </p:cNvGrpSpPr>
          <p:nvPr/>
        </p:nvGrpSpPr>
        <p:grpSpPr bwMode="auto">
          <a:xfrm>
            <a:off x="1833166" y="1517650"/>
            <a:ext cx="6858000" cy="4425951"/>
            <a:chOff x="1104" y="1008"/>
            <a:chExt cx="4320" cy="2788"/>
          </a:xfrm>
        </p:grpSpPr>
        <p:sp>
          <p:nvSpPr>
            <p:cNvPr id="351321" name="Rectangle 89"/>
            <p:cNvSpPr>
              <a:spLocks noChangeArrowheads="1"/>
            </p:cNvSpPr>
            <p:nvPr/>
          </p:nvSpPr>
          <p:spPr bwMode="auto">
            <a:xfrm>
              <a:off x="2811" y="3580"/>
              <a:ext cx="62" cy="107"/>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Roman" charset="0"/>
                </a:rPr>
                <a:t>1</a:t>
              </a:r>
              <a:endParaRPr lang="en-US" sz="1400" dirty="0">
                <a:latin typeface="Tahoma" pitchFamily="34" charset="0"/>
              </a:endParaRPr>
            </a:p>
          </p:txBody>
        </p:sp>
        <p:sp>
          <p:nvSpPr>
            <p:cNvPr id="351322" name="Rectangle 90"/>
            <p:cNvSpPr>
              <a:spLocks noChangeArrowheads="1"/>
            </p:cNvSpPr>
            <p:nvPr/>
          </p:nvSpPr>
          <p:spPr bwMode="auto">
            <a:xfrm>
              <a:off x="1667" y="3580"/>
              <a:ext cx="62" cy="107"/>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Roman" charset="0"/>
                </a:rPr>
                <a:t>0</a:t>
              </a:r>
              <a:endParaRPr lang="en-US" sz="1400" dirty="0">
                <a:latin typeface="Tahoma" pitchFamily="34" charset="0"/>
              </a:endParaRPr>
            </a:p>
          </p:txBody>
        </p:sp>
        <p:sp>
          <p:nvSpPr>
            <p:cNvPr id="351323" name="Rectangle 91"/>
            <p:cNvSpPr>
              <a:spLocks noChangeArrowheads="1"/>
            </p:cNvSpPr>
            <p:nvPr/>
          </p:nvSpPr>
          <p:spPr bwMode="auto">
            <a:xfrm>
              <a:off x="2640" y="3660"/>
              <a:ext cx="2784" cy="136"/>
            </a:xfrm>
            <a:prstGeom prst="rect">
              <a:avLst/>
            </a:prstGeom>
            <a:noFill/>
            <a:ln w="9525">
              <a:noFill/>
              <a:miter lim="800000"/>
              <a:headEnd/>
              <a:tailEnd/>
            </a:ln>
          </p:spPr>
          <p:txBody>
            <a:bodyPr lIns="0" tIns="0" rIns="0" bIns="0">
              <a:spAutoFit/>
            </a:bodyPr>
            <a:lstStyle/>
            <a:p>
              <a:pPr marL="1588" indent="-1588" algn="ctr"/>
              <a:r>
                <a:rPr lang="en-US" sz="1400" b="1" dirty="0">
                  <a:solidFill>
                    <a:srgbClr val="000000"/>
                  </a:solidFill>
                </a:rPr>
                <a:t>Quantity </a:t>
              </a:r>
              <a:endParaRPr lang="en-US" sz="1400" b="1" dirty="0"/>
            </a:p>
          </p:txBody>
        </p:sp>
        <p:sp>
          <p:nvSpPr>
            <p:cNvPr id="351327" name="Rectangle 95"/>
            <p:cNvSpPr>
              <a:spLocks noChangeArrowheads="1"/>
            </p:cNvSpPr>
            <p:nvPr/>
          </p:nvSpPr>
          <p:spPr bwMode="auto">
            <a:xfrm>
              <a:off x="1597" y="2147"/>
              <a:ext cx="124" cy="107"/>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Roman" charset="0"/>
                </a:rPr>
                <a:t>$3</a:t>
              </a:r>
              <a:endParaRPr lang="en-US" sz="1400" dirty="0">
                <a:latin typeface="Tahoma" pitchFamily="34" charset="0"/>
              </a:endParaRPr>
            </a:p>
          </p:txBody>
        </p:sp>
        <p:sp>
          <p:nvSpPr>
            <p:cNvPr id="351328" name="Rectangle 96"/>
            <p:cNvSpPr>
              <a:spLocks noChangeArrowheads="1"/>
            </p:cNvSpPr>
            <p:nvPr/>
          </p:nvSpPr>
          <p:spPr bwMode="auto">
            <a:xfrm>
              <a:off x="1584" y="2496"/>
              <a:ext cx="124" cy="107"/>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Roman" charset="0"/>
                </a:rPr>
                <a:t>$2</a:t>
              </a:r>
              <a:endParaRPr lang="en-US" sz="1400" dirty="0">
                <a:latin typeface="Tahoma" pitchFamily="34" charset="0"/>
              </a:endParaRPr>
            </a:p>
          </p:txBody>
        </p:sp>
        <p:sp>
          <p:nvSpPr>
            <p:cNvPr id="351329" name="Rectangle 97"/>
            <p:cNvSpPr>
              <a:spLocks noChangeArrowheads="1"/>
            </p:cNvSpPr>
            <p:nvPr/>
          </p:nvSpPr>
          <p:spPr bwMode="auto">
            <a:xfrm>
              <a:off x="1104" y="1008"/>
              <a:ext cx="1096" cy="136"/>
            </a:xfrm>
            <a:prstGeom prst="rect">
              <a:avLst/>
            </a:prstGeom>
            <a:noFill/>
            <a:ln w="9525">
              <a:noFill/>
              <a:miter lim="800000"/>
              <a:headEnd/>
              <a:tailEnd/>
            </a:ln>
          </p:spPr>
          <p:txBody>
            <a:bodyPr wrap="square" lIns="0" tIns="0" rIns="0" bIns="0">
              <a:spAutoFit/>
            </a:bodyPr>
            <a:lstStyle/>
            <a:p>
              <a:pPr marL="1588" indent="-1588" algn="ctr">
                <a:spcBef>
                  <a:spcPct val="0"/>
                </a:spcBef>
              </a:pPr>
              <a:r>
                <a:rPr lang="en-US" sz="1400" b="1" dirty="0">
                  <a:solidFill>
                    <a:srgbClr val="000000"/>
                  </a:solidFill>
                </a:rPr>
                <a:t>Price </a:t>
              </a:r>
              <a:endParaRPr lang="en-US" sz="1400" b="1" dirty="0"/>
            </a:p>
          </p:txBody>
        </p:sp>
        <p:sp>
          <p:nvSpPr>
            <p:cNvPr id="351330" name="Line 98"/>
            <p:cNvSpPr>
              <a:spLocks noChangeShapeType="1"/>
            </p:cNvSpPr>
            <p:nvPr/>
          </p:nvSpPr>
          <p:spPr bwMode="auto">
            <a:xfrm>
              <a:off x="1795" y="2228"/>
              <a:ext cx="89" cy="0"/>
            </a:xfrm>
            <a:prstGeom prst="line">
              <a:avLst/>
            </a:prstGeom>
            <a:noFill/>
            <a:ln w="7938">
              <a:solidFill>
                <a:srgbClr val="000000"/>
              </a:solidFill>
              <a:miter lim="800000"/>
              <a:headEnd/>
              <a:tailEnd/>
            </a:ln>
          </p:spPr>
          <p:txBody>
            <a:bodyPr/>
            <a:lstStyle/>
            <a:p>
              <a:endParaRPr lang="en-US" dirty="0"/>
            </a:p>
          </p:txBody>
        </p:sp>
        <p:sp>
          <p:nvSpPr>
            <p:cNvPr id="351331" name="Line 99"/>
            <p:cNvSpPr>
              <a:spLocks noChangeShapeType="1"/>
            </p:cNvSpPr>
            <p:nvPr/>
          </p:nvSpPr>
          <p:spPr bwMode="auto">
            <a:xfrm>
              <a:off x="1795" y="2580"/>
              <a:ext cx="89" cy="0"/>
            </a:xfrm>
            <a:prstGeom prst="line">
              <a:avLst/>
            </a:prstGeom>
            <a:noFill/>
            <a:ln w="7938">
              <a:solidFill>
                <a:srgbClr val="000000"/>
              </a:solidFill>
              <a:miter lim="800000"/>
              <a:headEnd/>
              <a:tailEnd/>
            </a:ln>
          </p:spPr>
          <p:txBody>
            <a:bodyPr/>
            <a:lstStyle/>
            <a:p>
              <a:endParaRPr lang="en-US" dirty="0"/>
            </a:p>
          </p:txBody>
        </p:sp>
        <p:sp>
          <p:nvSpPr>
            <p:cNvPr id="351332" name="Line 100"/>
            <p:cNvSpPr>
              <a:spLocks noChangeShapeType="1"/>
            </p:cNvSpPr>
            <p:nvPr/>
          </p:nvSpPr>
          <p:spPr bwMode="auto">
            <a:xfrm flipV="1">
              <a:off x="1795" y="1186"/>
              <a:ext cx="0" cy="2154"/>
            </a:xfrm>
            <a:prstGeom prst="line">
              <a:avLst/>
            </a:prstGeom>
            <a:noFill/>
            <a:ln w="7938">
              <a:solidFill>
                <a:srgbClr val="000000"/>
              </a:solidFill>
              <a:miter lim="800000"/>
              <a:headEnd/>
              <a:tailEnd/>
            </a:ln>
          </p:spPr>
          <p:txBody>
            <a:bodyPr/>
            <a:lstStyle/>
            <a:p>
              <a:endParaRPr lang="en-US" dirty="0"/>
            </a:p>
          </p:txBody>
        </p:sp>
        <p:sp>
          <p:nvSpPr>
            <p:cNvPr id="351333" name="Freeform 101"/>
            <p:cNvSpPr>
              <a:spLocks/>
            </p:cNvSpPr>
            <p:nvPr/>
          </p:nvSpPr>
          <p:spPr bwMode="auto">
            <a:xfrm>
              <a:off x="1795" y="3404"/>
              <a:ext cx="2397" cy="142"/>
            </a:xfrm>
            <a:custGeom>
              <a:avLst/>
              <a:gdLst/>
              <a:ahLst/>
              <a:cxnLst>
                <a:cxn ang="0">
                  <a:pos x="1798" y="100"/>
                </a:cxn>
                <a:cxn ang="0">
                  <a:pos x="0" y="100"/>
                </a:cxn>
                <a:cxn ang="0">
                  <a:pos x="0" y="0"/>
                </a:cxn>
              </a:cxnLst>
              <a:rect l="0" t="0" r="r" b="b"/>
              <a:pathLst>
                <a:path w="1798" h="100">
                  <a:moveTo>
                    <a:pt x="1798" y="100"/>
                  </a:moveTo>
                  <a:lnTo>
                    <a:pt x="0" y="100"/>
                  </a:lnTo>
                  <a:lnTo>
                    <a:pt x="0" y="0"/>
                  </a:lnTo>
                </a:path>
              </a:pathLst>
            </a:custGeom>
            <a:noFill/>
            <a:ln w="7938" cap="flat">
              <a:solidFill>
                <a:srgbClr val="000000"/>
              </a:solidFill>
              <a:prstDash val="solid"/>
              <a:miter lim="800000"/>
              <a:headEnd/>
              <a:tailEnd/>
            </a:ln>
          </p:spPr>
          <p:txBody>
            <a:bodyPr/>
            <a:lstStyle/>
            <a:p>
              <a:endParaRPr lang="en-US" dirty="0"/>
            </a:p>
          </p:txBody>
        </p:sp>
        <p:sp>
          <p:nvSpPr>
            <p:cNvPr id="351334" name="Line 102"/>
            <p:cNvSpPr>
              <a:spLocks noChangeShapeType="1"/>
            </p:cNvSpPr>
            <p:nvPr/>
          </p:nvSpPr>
          <p:spPr bwMode="auto">
            <a:xfrm flipV="1">
              <a:off x="1755" y="3316"/>
              <a:ext cx="77" cy="48"/>
            </a:xfrm>
            <a:prstGeom prst="line">
              <a:avLst/>
            </a:prstGeom>
            <a:noFill/>
            <a:ln w="7938">
              <a:solidFill>
                <a:srgbClr val="000000"/>
              </a:solidFill>
              <a:miter lim="800000"/>
              <a:headEnd/>
              <a:tailEnd/>
            </a:ln>
          </p:spPr>
          <p:txBody>
            <a:bodyPr/>
            <a:lstStyle/>
            <a:p>
              <a:endParaRPr lang="en-US" dirty="0"/>
            </a:p>
          </p:txBody>
        </p:sp>
        <p:sp>
          <p:nvSpPr>
            <p:cNvPr id="351335" name="Line 103"/>
            <p:cNvSpPr>
              <a:spLocks noChangeShapeType="1"/>
            </p:cNvSpPr>
            <p:nvPr/>
          </p:nvSpPr>
          <p:spPr bwMode="auto">
            <a:xfrm flipV="1">
              <a:off x="1755" y="3380"/>
              <a:ext cx="77" cy="47"/>
            </a:xfrm>
            <a:prstGeom prst="line">
              <a:avLst/>
            </a:prstGeom>
            <a:noFill/>
            <a:ln w="7938">
              <a:solidFill>
                <a:srgbClr val="000000"/>
              </a:solidFill>
              <a:miter lim="800000"/>
              <a:headEnd/>
              <a:tailEnd/>
            </a:ln>
          </p:spPr>
          <p:txBody>
            <a:bodyPr/>
            <a:lstStyle/>
            <a:p>
              <a:endParaRPr lang="en-US" dirty="0"/>
            </a:p>
          </p:txBody>
        </p:sp>
      </p:grpSp>
      <p:grpSp>
        <p:nvGrpSpPr>
          <p:cNvPr id="7" name="Group 104"/>
          <p:cNvGrpSpPr>
            <a:grpSpLocks/>
          </p:cNvGrpSpPr>
          <p:nvPr/>
        </p:nvGrpSpPr>
        <p:grpSpPr bwMode="auto">
          <a:xfrm>
            <a:off x="3491806" y="3392488"/>
            <a:ext cx="1168400" cy="123825"/>
            <a:chOff x="1929" y="2189"/>
            <a:chExt cx="736" cy="78"/>
          </a:xfrm>
        </p:grpSpPr>
        <p:sp>
          <p:nvSpPr>
            <p:cNvPr id="351337" name="Oval 105"/>
            <p:cNvSpPr>
              <a:spLocks noChangeArrowheads="1"/>
            </p:cNvSpPr>
            <p:nvPr/>
          </p:nvSpPr>
          <p:spPr bwMode="auto">
            <a:xfrm>
              <a:off x="1929" y="2220"/>
              <a:ext cx="15" cy="15"/>
            </a:xfrm>
            <a:prstGeom prst="ellipse">
              <a:avLst/>
            </a:prstGeom>
            <a:solidFill>
              <a:srgbClr val="000000"/>
            </a:solidFill>
            <a:ln w="9525">
              <a:noFill/>
              <a:round/>
              <a:headEnd/>
              <a:tailEnd/>
            </a:ln>
          </p:spPr>
          <p:txBody>
            <a:bodyPr/>
            <a:lstStyle/>
            <a:p>
              <a:endParaRPr lang="en-US" dirty="0"/>
            </a:p>
          </p:txBody>
        </p:sp>
        <p:sp>
          <p:nvSpPr>
            <p:cNvPr id="351338" name="Oval 106"/>
            <p:cNvSpPr>
              <a:spLocks noChangeArrowheads="1"/>
            </p:cNvSpPr>
            <p:nvPr/>
          </p:nvSpPr>
          <p:spPr bwMode="auto">
            <a:xfrm>
              <a:off x="1996" y="2220"/>
              <a:ext cx="15" cy="15"/>
            </a:xfrm>
            <a:prstGeom prst="ellipse">
              <a:avLst/>
            </a:prstGeom>
            <a:solidFill>
              <a:srgbClr val="000000"/>
            </a:solidFill>
            <a:ln w="9525">
              <a:noFill/>
              <a:round/>
              <a:headEnd/>
              <a:tailEnd/>
            </a:ln>
          </p:spPr>
          <p:txBody>
            <a:bodyPr/>
            <a:lstStyle/>
            <a:p>
              <a:endParaRPr lang="en-US" dirty="0"/>
            </a:p>
          </p:txBody>
        </p:sp>
        <p:sp>
          <p:nvSpPr>
            <p:cNvPr id="351339" name="Oval 107"/>
            <p:cNvSpPr>
              <a:spLocks noChangeArrowheads="1"/>
            </p:cNvSpPr>
            <p:nvPr/>
          </p:nvSpPr>
          <p:spPr bwMode="auto">
            <a:xfrm>
              <a:off x="2063" y="2220"/>
              <a:ext cx="14" cy="15"/>
            </a:xfrm>
            <a:prstGeom prst="ellipse">
              <a:avLst/>
            </a:prstGeom>
            <a:solidFill>
              <a:srgbClr val="000000"/>
            </a:solidFill>
            <a:ln w="9525">
              <a:noFill/>
              <a:round/>
              <a:headEnd/>
              <a:tailEnd/>
            </a:ln>
          </p:spPr>
          <p:txBody>
            <a:bodyPr/>
            <a:lstStyle/>
            <a:p>
              <a:endParaRPr lang="en-US" dirty="0"/>
            </a:p>
          </p:txBody>
        </p:sp>
        <p:sp>
          <p:nvSpPr>
            <p:cNvPr id="351340" name="Oval 108"/>
            <p:cNvSpPr>
              <a:spLocks noChangeArrowheads="1"/>
            </p:cNvSpPr>
            <p:nvPr/>
          </p:nvSpPr>
          <p:spPr bwMode="auto">
            <a:xfrm>
              <a:off x="2129" y="2220"/>
              <a:ext cx="15" cy="15"/>
            </a:xfrm>
            <a:prstGeom prst="ellipse">
              <a:avLst/>
            </a:prstGeom>
            <a:solidFill>
              <a:srgbClr val="000000"/>
            </a:solidFill>
            <a:ln w="9525">
              <a:noFill/>
              <a:round/>
              <a:headEnd/>
              <a:tailEnd/>
            </a:ln>
          </p:spPr>
          <p:txBody>
            <a:bodyPr/>
            <a:lstStyle/>
            <a:p>
              <a:endParaRPr lang="en-US" dirty="0"/>
            </a:p>
          </p:txBody>
        </p:sp>
        <p:sp>
          <p:nvSpPr>
            <p:cNvPr id="351341" name="Oval 109"/>
            <p:cNvSpPr>
              <a:spLocks noChangeArrowheads="1"/>
            </p:cNvSpPr>
            <p:nvPr/>
          </p:nvSpPr>
          <p:spPr bwMode="auto">
            <a:xfrm>
              <a:off x="2200" y="2220"/>
              <a:ext cx="15" cy="15"/>
            </a:xfrm>
            <a:prstGeom prst="ellipse">
              <a:avLst/>
            </a:prstGeom>
            <a:solidFill>
              <a:srgbClr val="000000"/>
            </a:solidFill>
            <a:ln w="9525">
              <a:noFill/>
              <a:round/>
              <a:headEnd/>
              <a:tailEnd/>
            </a:ln>
          </p:spPr>
          <p:txBody>
            <a:bodyPr/>
            <a:lstStyle/>
            <a:p>
              <a:endParaRPr lang="en-US" dirty="0"/>
            </a:p>
          </p:txBody>
        </p:sp>
        <p:sp>
          <p:nvSpPr>
            <p:cNvPr id="351342" name="Oval 110"/>
            <p:cNvSpPr>
              <a:spLocks noChangeArrowheads="1"/>
            </p:cNvSpPr>
            <p:nvPr/>
          </p:nvSpPr>
          <p:spPr bwMode="auto">
            <a:xfrm>
              <a:off x="2267" y="2220"/>
              <a:ext cx="16" cy="15"/>
            </a:xfrm>
            <a:prstGeom prst="ellipse">
              <a:avLst/>
            </a:prstGeom>
            <a:solidFill>
              <a:srgbClr val="000000"/>
            </a:solidFill>
            <a:ln w="9525">
              <a:noFill/>
              <a:round/>
              <a:headEnd/>
              <a:tailEnd/>
            </a:ln>
          </p:spPr>
          <p:txBody>
            <a:bodyPr/>
            <a:lstStyle/>
            <a:p>
              <a:endParaRPr lang="en-US" dirty="0"/>
            </a:p>
          </p:txBody>
        </p:sp>
        <p:sp>
          <p:nvSpPr>
            <p:cNvPr id="351343" name="Oval 111"/>
            <p:cNvSpPr>
              <a:spLocks noChangeArrowheads="1"/>
            </p:cNvSpPr>
            <p:nvPr/>
          </p:nvSpPr>
          <p:spPr bwMode="auto">
            <a:xfrm>
              <a:off x="2335" y="2220"/>
              <a:ext cx="14" cy="15"/>
            </a:xfrm>
            <a:prstGeom prst="ellipse">
              <a:avLst/>
            </a:prstGeom>
            <a:solidFill>
              <a:srgbClr val="000000"/>
            </a:solidFill>
            <a:ln w="9525">
              <a:noFill/>
              <a:round/>
              <a:headEnd/>
              <a:tailEnd/>
            </a:ln>
          </p:spPr>
          <p:txBody>
            <a:bodyPr/>
            <a:lstStyle/>
            <a:p>
              <a:endParaRPr lang="en-US" dirty="0"/>
            </a:p>
          </p:txBody>
        </p:sp>
        <p:sp>
          <p:nvSpPr>
            <p:cNvPr id="351344" name="Oval 112"/>
            <p:cNvSpPr>
              <a:spLocks noChangeArrowheads="1"/>
            </p:cNvSpPr>
            <p:nvPr/>
          </p:nvSpPr>
          <p:spPr bwMode="auto">
            <a:xfrm>
              <a:off x="2401" y="2220"/>
              <a:ext cx="15" cy="15"/>
            </a:xfrm>
            <a:prstGeom prst="ellipse">
              <a:avLst/>
            </a:prstGeom>
            <a:solidFill>
              <a:srgbClr val="000000"/>
            </a:solidFill>
            <a:ln w="9525">
              <a:noFill/>
              <a:round/>
              <a:headEnd/>
              <a:tailEnd/>
            </a:ln>
          </p:spPr>
          <p:txBody>
            <a:bodyPr/>
            <a:lstStyle/>
            <a:p>
              <a:endParaRPr lang="en-US" dirty="0"/>
            </a:p>
          </p:txBody>
        </p:sp>
        <p:sp>
          <p:nvSpPr>
            <p:cNvPr id="351345" name="Oval 113"/>
            <p:cNvSpPr>
              <a:spLocks noChangeArrowheads="1"/>
            </p:cNvSpPr>
            <p:nvPr/>
          </p:nvSpPr>
          <p:spPr bwMode="auto">
            <a:xfrm>
              <a:off x="2468" y="2220"/>
              <a:ext cx="15" cy="15"/>
            </a:xfrm>
            <a:prstGeom prst="ellipse">
              <a:avLst/>
            </a:prstGeom>
            <a:solidFill>
              <a:srgbClr val="000000"/>
            </a:solidFill>
            <a:ln w="9525">
              <a:noFill/>
              <a:round/>
              <a:headEnd/>
              <a:tailEnd/>
            </a:ln>
          </p:spPr>
          <p:txBody>
            <a:bodyPr/>
            <a:lstStyle/>
            <a:p>
              <a:endParaRPr lang="en-US" dirty="0"/>
            </a:p>
          </p:txBody>
        </p:sp>
        <p:sp>
          <p:nvSpPr>
            <p:cNvPr id="351346" name="Oval 114"/>
            <p:cNvSpPr>
              <a:spLocks noChangeArrowheads="1"/>
            </p:cNvSpPr>
            <p:nvPr/>
          </p:nvSpPr>
          <p:spPr bwMode="auto">
            <a:xfrm>
              <a:off x="2535" y="2220"/>
              <a:ext cx="14" cy="15"/>
            </a:xfrm>
            <a:prstGeom prst="ellipse">
              <a:avLst/>
            </a:prstGeom>
            <a:solidFill>
              <a:srgbClr val="000000"/>
            </a:solidFill>
            <a:ln w="9525">
              <a:noFill/>
              <a:round/>
              <a:headEnd/>
              <a:tailEnd/>
            </a:ln>
          </p:spPr>
          <p:txBody>
            <a:bodyPr/>
            <a:lstStyle/>
            <a:p>
              <a:endParaRPr lang="en-US" dirty="0"/>
            </a:p>
          </p:txBody>
        </p:sp>
        <p:sp>
          <p:nvSpPr>
            <p:cNvPr id="351347" name="Oval 115"/>
            <p:cNvSpPr>
              <a:spLocks noChangeArrowheads="1"/>
            </p:cNvSpPr>
            <p:nvPr/>
          </p:nvSpPr>
          <p:spPr bwMode="auto">
            <a:xfrm>
              <a:off x="2591" y="2189"/>
              <a:ext cx="74" cy="78"/>
            </a:xfrm>
            <a:prstGeom prst="ellipse">
              <a:avLst/>
            </a:prstGeom>
            <a:solidFill>
              <a:srgbClr val="000000"/>
            </a:solidFill>
            <a:ln w="9525">
              <a:noFill/>
              <a:round/>
              <a:headEnd/>
              <a:tailEnd/>
            </a:ln>
          </p:spPr>
          <p:txBody>
            <a:bodyPr/>
            <a:lstStyle/>
            <a:p>
              <a:endParaRPr lang="en-US" dirty="0"/>
            </a:p>
          </p:txBody>
        </p:sp>
      </p:grpSp>
      <p:grpSp>
        <p:nvGrpSpPr>
          <p:cNvPr id="8" name="Group 116"/>
          <p:cNvGrpSpPr>
            <a:grpSpLocks/>
          </p:cNvGrpSpPr>
          <p:nvPr/>
        </p:nvGrpSpPr>
        <p:grpSpPr bwMode="auto">
          <a:xfrm>
            <a:off x="3491806" y="3951288"/>
            <a:ext cx="1168400" cy="125412"/>
            <a:chOff x="1929" y="2541"/>
            <a:chExt cx="736" cy="79"/>
          </a:xfrm>
        </p:grpSpPr>
        <p:sp>
          <p:nvSpPr>
            <p:cNvPr id="351349" name="Oval 117"/>
            <p:cNvSpPr>
              <a:spLocks noChangeArrowheads="1"/>
            </p:cNvSpPr>
            <p:nvPr/>
          </p:nvSpPr>
          <p:spPr bwMode="auto">
            <a:xfrm>
              <a:off x="1929" y="2572"/>
              <a:ext cx="15" cy="16"/>
            </a:xfrm>
            <a:prstGeom prst="ellipse">
              <a:avLst/>
            </a:prstGeom>
            <a:solidFill>
              <a:srgbClr val="000000"/>
            </a:solidFill>
            <a:ln w="9525">
              <a:noFill/>
              <a:round/>
              <a:headEnd/>
              <a:tailEnd/>
            </a:ln>
          </p:spPr>
          <p:txBody>
            <a:bodyPr/>
            <a:lstStyle/>
            <a:p>
              <a:endParaRPr lang="en-US" dirty="0"/>
            </a:p>
          </p:txBody>
        </p:sp>
        <p:sp>
          <p:nvSpPr>
            <p:cNvPr id="351350" name="Oval 118"/>
            <p:cNvSpPr>
              <a:spLocks noChangeArrowheads="1"/>
            </p:cNvSpPr>
            <p:nvPr/>
          </p:nvSpPr>
          <p:spPr bwMode="auto">
            <a:xfrm>
              <a:off x="1996" y="2572"/>
              <a:ext cx="15" cy="16"/>
            </a:xfrm>
            <a:prstGeom prst="ellipse">
              <a:avLst/>
            </a:prstGeom>
            <a:solidFill>
              <a:srgbClr val="000000"/>
            </a:solidFill>
            <a:ln w="9525">
              <a:noFill/>
              <a:round/>
              <a:headEnd/>
              <a:tailEnd/>
            </a:ln>
          </p:spPr>
          <p:txBody>
            <a:bodyPr/>
            <a:lstStyle/>
            <a:p>
              <a:endParaRPr lang="en-US" dirty="0"/>
            </a:p>
          </p:txBody>
        </p:sp>
        <p:sp>
          <p:nvSpPr>
            <p:cNvPr id="351351" name="Oval 119"/>
            <p:cNvSpPr>
              <a:spLocks noChangeArrowheads="1"/>
            </p:cNvSpPr>
            <p:nvPr/>
          </p:nvSpPr>
          <p:spPr bwMode="auto">
            <a:xfrm>
              <a:off x="2063" y="2572"/>
              <a:ext cx="14" cy="16"/>
            </a:xfrm>
            <a:prstGeom prst="ellipse">
              <a:avLst/>
            </a:prstGeom>
            <a:solidFill>
              <a:srgbClr val="000000"/>
            </a:solidFill>
            <a:ln w="9525">
              <a:noFill/>
              <a:round/>
              <a:headEnd/>
              <a:tailEnd/>
            </a:ln>
          </p:spPr>
          <p:txBody>
            <a:bodyPr/>
            <a:lstStyle/>
            <a:p>
              <a:endParaRPr lang="en-US" dirty="0"/>
            </a:p>
          </p:txBody>
        </p:sp>
        <p:sp>
          <p:nvSpPr>
            <p:cNvPr id="351352" name="Oval 120"/>
            <p:cNvSpPr>
              <a:spLocks noChangeArrowheads="1"/>
            </p:cNvSpPr>
            <p:nvPr/>
          </p:nvSpPr>
          <p:spPr bwMode="auto">
            <a:xfrm>
              <a:off x="2129" y="2572"/>
              <a:ext cx="15" cy="16"/>
            </a:xfrm>
            <a:prstGeom prst="ellipse">
              <a:avLst/>
            </a:prstGeom>
            <a:solidFill>
              <a:srgbClr val="000000"/>
            </a:solidFill>
            <a:ln w="9525">
              <a:noFill/>
              <a:round/>
              <a:headEnd/>
              <a:tailEnd/>
            </a:ln>
          </p:spPr>
          <p:txBody>
            <a:bodyPr/>
            <a:lstStyle/>
            <a:p>
              <a:endParaRPr lang="en-US" dirty="0"/>
            </a:p>
          </p:txBody>
        </p:sp>
        <p:sp>
          <p:nvSpPr>
            <p:cNvPr id="351353" name="Oval 121"/>
            <p:cNvSpPr>
              <a:spLocks noChangeArrowheads="1"/>
            </p:cNvSpPr>
            <p:nvPr/>
          </p:nvSpPr>
          <p:spPr bwMode="auto">
            <a:xfrm>
              <a:off x="2200" y="2572"/>
              <a:ext cx="15" cy="16"/>
            </a:xfrm>
            <a:prstGeom prst="ellipse">
              <a:avLst/>
            </a:prstGeom>
            <a:solidFill>
              <a:srgbClr val="000000"/>
            </a:solidFill>
            <a:ln w="9525">
              <a:noFill/>
              <a:round/>
              <a:headEnd/>
              <a:tailEnd/>
            </a:ln>
          </p:spPr>
          <p:txBody>
            <a:bodyPr/>
            <a:lstStyle/>
            <a:p>
              <a:endParaRPr lang="en-US" dirty="0"/>
            </a:p>
          </p:txBody>
        </p:sp>
        <p:sp>
          <p:nvSpPr>
            <p:cNvPr id="351354" name="Oval 122"/>
            <p:cNvSpPr>
              <a:spLocks noChangeArrowheads="1"/>
            </p:cNvSpPr>
            <p:nvPr/>
          </p:nvSpPr>
          <p:spPr bwMode="auto">
            <a:xfrm>
              <a:off x="2267" y="2572"/>
              <a:ext cx="16" cy="16"/>
            </a:xfrm>
            <a:prstGeom prst="ellipse">
              <a:avLst/>
            </a:prstGeom>
            <a:solidFill>
              <a:srgbClr val="000000"/>
            </a:solidFill>
            <a:ln w="9525">
              <a:noFill/>
              <a:round/>
              <a:headEnd/>
              <a:tailEnd/>
            </a:ln>
          </p:spPr>
          <p:txBody>
            <a:bodyPr/>
            <a:lstStyle/>
            <a:p>
              <a:endParaRPr lang="en-US" dirty="0"/>
            </a:p>
          </p:txBody>
        </p:sp>
        <p:sp>
          <p:nvSpPr>
            <p:cNvPr id="351355" name="Oval 123"/>
            <p:cNvSpPr>
              <a:spLocks noChangeArrowheads="1"/>
            </p:cNvSpPr>
            <p:nvPr/>
          </p:nvSpPr>
          <p:spPr bwMode="auto">
            <a:xfrm>
              <a:off x="2335" y="2572"/>
              <a:ext cx="14" cy="16"/>
            </a:xfrm>
            <a:prstGeom prst="ellipse">
              <a:avLst/>
            </a:prstGeom>
            <a:solidFill>
              <a:srgbClr val="000000"/>
            </a:solidFill>
            <a:ln w="9525">
              <a:noFill/>
              <a:round/>
              <a:headEnd/>
              <a:tailEnd/>
            </a:ln>
          </p:spPr>
          <p:txBody>
            <a:bodyPr/>
            <a:lstStyle/>
            <a:p>
              <a:endParaRPr lang="en-US" dirty="0"/>
            </a:p>
          </p:txBody>
        </p:sp>
        <p:sp>
          <p:nvSpPr>
            <p:cNvPr id="351356" name="Oval 124"/>
            <p:cNvSpPr>
              <a:spLocks noChangeArrowheads="1"/>
            </p:cNvSpPr>
            <p:nvPr/>
          </p:nvSpPr>
          <p:spPr bwMode="auto">
            <a:xfrm>
              <a:off x="2401" y="2572"/>
              <a:ext cx="15" cy="16"/>
            </a:xfrm>
            <a:prstGeom prst="ellipse">
              <a:avLst/>
            </a:prstGeom>
            <a:solidFill>
              <a:srgbClr val="000000"/>
            </a:solidFill>
            <a:ln w="9525">
              <a:noFill/>
              <a:round/>
              <a:headEnd/>
              <a:tailEnd/>
            </a:ln>
          </p:spPr>
          <p:txBody>
            <a:bodyPr/>
            <a:lstStyle/>
            <a:p>
              <a:endParaRPr lang="en-US" dirty="0"/>
            </a:p>
          </p:txBody>
        </p:sp>
        <p:sp>
          <p:nvSpPr>
            <p:cNvPr id="351357" name="Oval 125"/>
            <p:cNvSpPr>
              <a:spLocks noChangeArrowheads="1"/>
            </p:cNvSpPr>
            <p:nvPr/>
          </p:nvSpPr>
          <p:spPr bwMode="auto">
            <a:xfrm>
              <a:off x="2468" y="2572"/>
              <a:ext cx="15" cy="16"/>
            </a:xfrm>
            <a:prstGeom prst="ellipse">
              <a:avLst/>
            </a:prstGeom>
            <a:solidFill>
              <a:srgbClr val="000000"/>
            </a:solidFill>
            <a:ln w="9525">
              <a:noFill/>
              <a:round/>
              <a:headEnd/>
              <a:tailEnd/>
            </a:ln>
          </p:spPr>
          <p:txBody>
            <a:bodyPr/>
            <a:lstStyle/>
            <a:p>
              <a:endParaRPr lang="en-US" dirty="0"/>
            </a:p>
          </p:txBody>
        </p:sp>
        <p:sp>
          <p:nvSpPr>
            <p:cNvPr id="351358" name="Oval 126"/>
            <p:cNvSpPr>
              <a:spLocks noChangeArrowheads="1"/>
            </p:cNvSpPr>
            <p:nvPr/>
          </p:nvSpPr>
          <p:spPr bwMode="auto">
            <a:xfrm>
              <a:off x="2535" y="2572"/>
              <a:ext cx="14" cy="16"/>
            </a:xfrm>
            <a:prstGeom prst="ellipse">
              <a:avLst/>
            </a:prstGeom>
            <a:solidFill>
              <a:srgbClr val="000000"/>
            </a:solidFill>
            <a:ln w="9525">
              <a:noFill/>
              <a:round/>
              <a:headEnd/>
              <a:tailEnd/>
            </a:ln>
          </p:spPr>
          <p:txBody>
            <a:bodyPr/>
            <a:lstStyle/>
            <a:p>
              <a:endParaRPr lang="en-US" dirty="0"/>
            </a:p>
          </p:txBody>
        </p:sp>
        <p:sp>
          <p:nvSpPr>
            <p:cNvPr id="351359" name="Oval 127"/>
            <p:cNvSpPr>
              <a:spLocks noChangeArrowheads="1"/>
            </p:cNvSpPr>
            <p:nvPr/>
          </p:nvSpPr>
          <p:spPr bwMode="auto">
            <a:xfrm>
              <a:off x="2591" y="2541"/>
              <a:ext cx="74" cy="79"/>
            </a:xfrm>
            <a:prstGeom prst="ellipse">
              <a:avLst/>
            </a:prstGeom>
            <a:solidFill>
              <a:srgbClr val="000000"/>
            </a:solidFill>
            <a:ln w="9525">
              <a:noFill/>
              <a:round/>
              <a:headEnd/>
              <a:tailEnd/>
            </a:ln>
          </p:spPr>
          <p:txBody>
            <a:bodyPr/>
            <a:lstStyle/>
            <a:p>
              <a:endParaRPr lang="en-US" dirty="0"/>
            </a:p>
          </p:txBody>
        </p:sp>
      </p:grpSp>
      <p:sp>
        <p:nvSpPr>
          <p:cNvPr id="57" name="Rectangle 93"/>
          <p:cNvSpPr>
            <a:spLocks noChangeArrowheads="1"/>
          </p:cNvSpPr>
          <p:nvPr/>
        </p:nvSpPr>
        <p:spPr bwMode="auto">
          <a:xfrm>
            <a:off x="3163193" y="952500"/>
            <a:ext cx="256480" cy="215444"/>
          </a:xfrm>
          <a:prstGeom prst="rect">
            <a:avLst/>
          </a:prstGeom>
          <a:noFill/>
          <a:ln w="9525">
            <a:noFill/>
            <a:miter lim="800000"/>
            <a:headEnd/>
            <a:tailEnd/>
          </a:ln>
        </p:spPr>
        <p:txBody>
          <a:bodyPr wrap="none" lIns="0" tIns="0" rIns="0" bIns="0">
            <a:spAutoFit/>
          </a:bodyPr>
          <a:lstStyle/>
          <a:p>
            <a:pPr marL="1588" indent="-1588"/>
            <a:r>
              <a:rPr lang="en-US" sz="1400" b="1" dirty="0" smtClean="0">
                <a:solidFill>
                  <a:srgbClr val="000000"/>
                </a:solidFill>
              </a:rPr>
              <a:t>(B)</a:t>
            </a:r>
            <a:endParaRPr lang="en-US" sz="1400" b="1" dirty="0"/>
          </a:p>
        </p:txBody>
      </p:sp>
      <p:sp>
        <p:nvSpPr>
          <p:cNvPr id="58" name="Rectangle 94"/>
          <p:cNvSpPr>
            <a:spLocks noChangeArrowheads="1"/>
          </p:cNvSpPr>
          <p:nvPr/>
        </p:nvSpPr>
        <p:spPr bwMode="auto">
          <a:xfrm>
            <a:off x="3491806" y="952500"/>
            <a:ext cx="3092450" cy="430213"/>
          </a:xfrm>
          <a:prstGeom prst="rect">
            <a:avLst/>
          </a:prstGeom>
          <a:noFill/>
          <a:ln w="9525">
            <a:noFill/>
            <a:miter lim="800000"/>
            <a:headEnd/>
            <a:tailEnd/>
          </a:ln>
        </p:spPr>
        <p:txBody>
          <a:bodyPr lIns="0" tIns="0" rIns="0" bIns="0">
            <a:spAutoFit/>
          </a:bodyPr>
          <a:lstStyle/>
          <a:p>
            <a:pPr marL="1588" indent="-1588" algn="ctr"/>
            <a:r>
              <a:rPr lang="en-US" sz="1400" b="1" dirty="0">
                <a:solidFill>
                  <a:srgbClr val="000000"/>
                </a:solidFill>
              </a:rPr>
              <a:t>Perfectly Inelastic Demand: </a:t>
            </a:r>
            <a:endParaRPr lang="en-US" sz="1400" b="1" dirty="0" smtClean="0">
              <a:solidFill>
                <a:srgbClr val="000000"/>
              </a:solidFill>
            </a:endParaRPr>
          </a:p>
          <a:p>
            <a:pPr marL="1588" indent="-1588" algn="ctr"/>
            <a:r>
              <a:rPr lang="en-US" sz="1400" b="1" dirty="0" smtClean="0">
                <a:solidFill>
                  <a:srgbClr val="000000"/>
                </a:solidFill>
              </a:rPr>
              <a:t>Price </a:t>
            </a:r>
            <a:r>
              <a:rPr lang="en-US" sz="1400" b="1" dirty="0">
                <a:solidFill>
                  <a:srgbClr val="000000"/>
                </a:solidFill>
              </a:rPr>
              <a:t>Elasticity of Demand = 0</a:t>
            </a:r>
            <a:endParaRPr lang="en-US" sz="1400" b="1"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1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4"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heel(4)">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trips(downLeft)">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down)">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up)">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300" dirty="0" smtClean="0"/>
              <a:t>Elasticity and “Flat” Demand Curves</a:t>
            </a:r>
            <a:endParaRPr lang="en-US" sz="3300" dirty="0"/>
          </a:p>
        </p:txBody>
      </p:sp>
      <p:sp>
        <p:nvSpPr>
          <p:cNvPr id="3" name="Content Placeholder 2"/>
          <p:cNvSpPr>
            <a:spLocks noGrp="1"/>
          </p:cNvSpPr>
          <p:nvPr>
            <p:ph idx="1"/>
          </p:nvPr>
        </p:nvSpPr>
        <p:spPr>
          <a:xfrm>
            <a:off x="457200" y="1371600"/>
            <a:ext cx="8229600" cy="5257800"/>
          </a:xfrm>
        </p:spPr>
        <p:txBody>
          <a:bodyPr>
            <a:normAutofit fontScale="92500"/>
          </a:bodyPr>
          <a:lstStyle/>
          <a:p>
            <a:r>
              <a:rPr lang="en-US" dirty="0" smtClean="0"/>
              <a:t>Relatively </a:t>
            </a:r>
            <a:r>
              <a:rPr lang="en-US" dirty="0" smtClean="0">
                <a:solidFill>
                  <a:srgbClr val="FF0000"/>
                </a:solidFill>
              </a:rPr>
              <a:t>Flat Demand Curves</a:t>
            </a:r>
          </a:p>
          <a:p>
            <a:pPr lvl="1"/>
            <a:r>
              <a:rPr lang="en-US" dirty="0" smtClean="0"/>
              <a:t>Relatively “small” price changes associated with </a:t>
            </a:r>
            <a:r>
              <a:rPr lang="en-US" dirty="0" smtClean="0">
                <a:solidFill>
                  <a:srgbClr val="FF0000"/>
                </a:solidFill>
              </a:rPr>
              <a:t>“large” quantity changes.</a:t>
            </a:r>
          </a:p>
          <a:p>
            <a:pPr lvl="2"/>
            <a:r>
              <a:rPr lang="en-US" dirty="0" smtClean="0"/>
              <a:t>Quantity demanded is relatively more responsive to changes in price.</a:t>
            </a:r>
          </a:p>
          <a:p>
            <a:pPr lvl="2"/>
            <a:r>
              <a:rPr lang="en-US" dirty="0" smtClean="0"/>
              <a:t>Elastic Demand</a:t>
            </a:r>
          </a:p>
          <a:p>
            <a:r>
              <a:rPr lang="en-US" dirty="0" smtClean="0"/>
              <a:t>Perfectly Horizontal Demand Curves</a:t>
            </a:r>
          </a:p>
          <a:p>
            <a:pPr lvl="1"/>
            <a:r>
              <a:rPr lang="en-US" dirty="0" smtClean="0"/>
              <a:t>Quantity demanded is completely responsive to changes in price.</a:t>
            </a:r>
          </a:p>
          <a:p>
            <a:pPr lvl="1"/>
            <a:r>
              <a:rPr lang="en-US" dirty="0" smtClean="0">
                <a:solidFill>
                  <a:srgbClr val="FF0000"/>
                </a:solidFill>
              </a:rPr>
              <a:t>Perfectly Elastic Demand</a:t>
            </a:r>
          </a:p>
          <a:p>
            <a:pPr lvl="1"/>
            <a:r>
              <a:rPr lang="en-US" dirty="0" smtClean="0">
                <a:solidFill>
                  <a:srgbClr val="000000"/>
                </a:solidFill>
              </a:rPr>
              <a:t>Works for goods that have perfect substitutes, so everyone can buy an identical good. Unlikely because often people are still unwilling to view same items in different packages as identical. This is true for generic v branded medicine. </a:t>
            </a:r>
            <a:endParaRPr lang="en-US" dirty="0">
              <a:solidFill>
                <a:srgbClr val="000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88" name="Rectangle 88"/>
          <p:cNvSpPr>
            <a:spLocks noGrp="1" noRot="1" noChangeArrowheads="1"/>
          </p:cNvSpPr>
          <p:nvPr>
            <p:ph type="title" idx="4294967295"/>
          </p:nvPr>
        </p:nvSpPr>
        <p:spPr>
          <a:xfrm>
            <a:off x="899593" y="60325"/>
            <a:ext cx="8250758" cy="555625"/>
          </a:xfrm>
        </p:spPr>
        <p:txBody>
          <a:bodyPr>
            <a:normAutofit fontScale="90000"/>
          </a:bodyPr>
          <a:lstStyle/>
          <a:p>
            <a:pPr algn="l"/>
            <a:r>
              <a:rPr lang="en-US" dirty="0" smtClean="0"/>
              <a:t>Elastic Demand</a:t>
            </a:r>
          </a:p>
        </p:txBody>
      </p:sp>
      <p:grpSp>
        <p:nvGrpSpPr>
          <p:cNvPr id="2" name="Group 89"/>
          <p:cNvGrpSpPr>
            <a:grpSpLocks/>
          </p:cNvGrpSpPr>
          <p:nvPr/>
        </p:nvGrpSpPr>
        <p:grpSpPr bwMode="auto">
          <a:xfrm>
            <a:off x="3301033" y="5516563"/>
            <a:ext cx="2351087" cy="1069271"/>
            <a:chOff x="2023" y="3475"/>
            <a:chExt cx="1481" cy="557"/>
          </a:xfrm>
        </p:grpSpPr>
        <p:sp>
          <p:nvSpPr>
            <p:cNvPr id="435290" name="Freeform 90"/>
            <p:cNvSpPr>
              <a:spLocks/>
            </p:cNvSpPr>
            <p:nvPr/>
          </p:nvSpPr>
          <p:spPr bwMode="auto">
            <a:xfrm>
              <a:off x="2023" y="3611"/>
              <a:ext cx="1481" cy="421"/>
            </a:xfrm>
            <a:custGeom>
              <a:avLst/>
              <a:gdLst/>
              <a:ahLst/>
              <a:cxnLst>
                <a:cxn ang="0">
                  <a:pos x="368" y="120"/>
                </a:cxn>
                <a:cxn ang="0">
                  <a:pos x="351" y="137"/>
                </a:cxn>
                <a:cxn ang="0">
                  <a:pos x="16" y="137"/>
                </a:cxn>
                <a:cxn ang="0">
                  <a:pos x="0" y="120"/>
                </a:cxn>
                <a:cxn ang="0">
                  <a:pos x="0" y="17"/>
                </a:cxn>
                <a:cxn ang="0">
                  <a:pos x="16" y="0"/>
                </a:cxn>
                <a:cxn ang="0">
                  <a:pos x="351" y="0"/>
                </a:cxn>
                <a:cxn ang="0">
                  <a:pos x="368" y="17"/>
                </a:cxn>
                <a:cxn ang="0">
                  <a:pos x="368" y="120"/>
                </a:cxn>
              </a:cxnLst>
              <a:rect l="0" t="0" r="r" b="b"/>
              <a:pathLst>
                <a:path w="368" h="137">
                  <a:moveTo>
                    <a:pt x="368" y="120"/>
                  </a:moveTo>
                  <a:cubicBezTo>
                    <a:pt x="368" y="129"/>
                    <a:pt x="360" y="137"/>
                    <a:pt x="351" y="137"/>
                  </a:cubicBezTo>
                  <a:cubicBezTo>
                    <a:pt x="16" y="137"/>
                    <a:pt x="16" y="137"/>
                    <a:pt x="16" y="137"/>
                  </a:cubicBezTo>
                  <a:cubicBezTo>
                    <a:pt x="7" y="137"/>
                    <a:pt x="0" y="129"/>
                    <a:pt x="0" y="120"/>
                  </a:cubicBezTo>
                  <a:cubicBezTo>
                    <a:pt x="0" y="17"/>
                    <a:pt x="0" y="17"/>
                    <a:pt x="0" y="17"/>
                  </a:cubicBezTo>
                  <a:cubicBezTo>
                    <a:pt x="0" y="8"/>
                    <a:pt x="7" y="0"/>
                    <a:pt x="16" y="0"/>
                  </a:cubicBezTo>
                  <a:cubicBezTo>
                    <a:pt x="351" y="0"/>
                    <a:pt x="351" y="0"/>
                    <a:pt x="351" y="0"/>
                  </a:cubicBezTo>
                  <a:cubicBezTo>
                    <a:pt x="360" y="0"/>
                    <a:pt x="368" y="8"/>
                    <a:pt x="368" y="17"/>
                  </a:cubicBezTo>
                  <a:lnTo>
                    <a:pt x="368" y="120"/>
                  </a:lnTo>
                  <a:close/>
                </a:path>
              </a:pathLst>
            </a:custGeom>
            <a:solidFill>
              <a:srgbClr val="D6E2E0"/>
            </a:solidFill>
            <a:ln w="9525">
              <a:noFill/>
              <a:round/>
              <a:headEnd/>
              <a:tailEnd/>
            </a:ln>
          </p:spPr>
          <p:txBody>
            <a:bodyPr/>
            <a:lstStyle/>
            <a:p>
              <a:endParaRPr lang="en-US" dirty="0"/>
            </a:p>
          </p:txBody>
        </p:sp>
        <p:sp>
          <p:nvSpPr>
            <p:cNvPr id="435291" name="Rectangle 91"/>
            <p:cNvSpPr>
              <a:spLocks noChangeArrowheads="1"/>
            </p:cNvSpPr>
            <p:nvPr/>
          </p:nvSpPr>
          <p:spPr bwMode="auto">
            <a:xfrm>
              <a:off x="2105" y="3631"/>
              <a:ext cx="1386" cy="337"/>
            </a:xfrm>
            <a:prstGeom prst="rect">
              <a:avLst/>
            </a:prstGeom>
            <a:noFill/>
            <a:ln w="9525">
              <a:noFill/>
              <a:miter lim="800000"/>
              <a:headEnd/>
              <a:tailEnd/>
            </a:ln>
          </p:spPr>
          <p:txBody>
            <a:bodyPr lIns="0" tIns="0" rIns="0" bIns="0">
              <a:spAutoFit/>
            </a:bodyPr>
            <a:lstStyle/>
            <a:p>
              <a:pPr marL="1588" indent="-1588" algn="ctr"/>
              <a:r>
                <a:rPr lang="en-US" sz="1400" dirty="0">
                  <a:solidFill>
                    <a:srgbClr val="000000"/>
                  </a:solidFill>
                  <a:latin typeface="Myriad Roman" charset="0"/>
                </a:rPr>
                <a:t>… generates a 40% decrease in the quantity </a:t>
              </a:r>
              <a:r>
                <a:rPr lang="en-US" sz="1400" dirty="0" smtClean="0">
                  <a:solidFill>
                    <a:srgbClr val="000000"/>
                  </a:solidFill>
                  <a:latin typeface="Myriad Roman" charset="0"/>
                </a:rPr>
                <a:t> </a:t>
              </a:r>
              <a:r>
                <a:rPr lang="en-US" sz="1400" dirty="0">
                  <a:solidFill>
                    <a:srgbClr val="000000"/>
                  </a:solidFill>
                  <a:latin typeface="Myriad Roman" charset="0"/>
                </a:rPr>
                <a:t>demanded.</a:t>
              </a:r>
              <a:endParaRPr lang="en-US" sz="1400" dirty="0">
                <a:latin typeface="Myriad Roman" charset="0"/>
              </a:endParaRPr>
            </a:p>
          </p:txBody>
        </p:sp>
        <p:sp>
          <p:nvSpPr>
            <p:cNvPr id="435292" name="Line 92"/>
            <p:cNvSpPr>
              <a:spLocks noChangeShapeType="1"/>
            </p:cNvSpPr>
            <p:nvPr/>
          </p:nvSpPr>
          <p:spPr bwMode="auto">
            <a:xfrm flipH="1">
              <a:off x="2642" y="3505"/>
              <a:ext cx="316" cy="0"/>
            </a:xfrm>
            <a:prstGeom prst="line">
              <a:avLst/>
            </a:prstGeom>
            <a:noFill/>
            <a:ln w="11113">
              <a:solidFill>
                <a:srgbClr val="000000"/>
              </a:solidFill>
              <a:miter lim="800000"/>
              <a:headEnd/>
              <a:tailEnd/>
            </a:ln>
          </p:spPr>
          <p:txBody>
            <a:bodyPr/>
            <a:lstStyle/>
            <a:p>
              <a:endParaRPr lang="en-US" dirty="0"/>
            </a:p>
          </p:txBody>
        </p:sp>
        <p:sp>
          <p:nvSpPr>
            <p:cNvPr id="435293" name="Freeform 93"/>
            <p:cNvSpPr>
              <a:spLocks/>
            </p:cNvSpPr>
            <p:nvPr/>
          </p:nvSpPr>
          <p:spPr bwMode="auto">
            <a:xfrm>
              <a:off x="2551" y="3475"/>
              <a:ext cx="95" cy="60"/>
            </a:xfrm>
            <a:custGeom>
              <a:avLst/>
              <a:gdLst/>
              <a:ahLst/>
              <a:cxnLst>
                <a:cxn ang="0">
                  <a:pos x="18" y="7"/>
                </a:cxn>
                <a:cxn ang="0">
                  <a:pos x="22" y="14"/>
                </a:cxn>
                <a:cxn ang="0">
                  <a:pos x="21" y="14"/>
                </a:cxn>
                <a:cxn ang="0">
                  <a:pos x="11" y="10"/>
                </a:cxn>
                <a:cxn ang="0">
                  <a:pos x="0" y="7"/>
                </a:cxn>
                <a:cxn ang="0">
                  <a:pos x="11" y="5"/>
                </a:cxn>
                <a:cxn ang="0">
                  <a:pos x="21" y="0"/>
                </a:cxn>
                <a:cxn ang="0">
                  <a:pos x="22" y="1"/>
                </a:cxn>
                <a:cxn ang="0">
                  <a:pos x="18" y="7"/>
                </a:cxn>
              </a:cxnLst>
              <a:rect l="0" t="0" r="r" b="b"/>
              <a:pathLst>
                <a:path w="22" h="14">
                  <a:moveTo>
                    <a:pt x="18" y="7"/>
                  </a:moveTo>
                  <a:cubicBezTo>
                    <a:pt x="22" y="14"/>
                    <a:pt x="22" y="14"/>
                    <a:pt x="22" y="14"/>
                  </a:cubicBezTo>
                  <a:cubicBezTo>
                    <a:pt x="21" y="14"/>
                    <a:pt x="21" y="14"/>
                    <a:pt x="21" y="14"/>
                  </a:cubicBezTo>
                  <a:cubicBezTo>
                    <a:pt x="11" y="10"/>
                    <a:pt x="11" y="10"/>
                    <a:pt x="11" y="10"/>
                  </a:cubicBezTo>
                  <a:cubicBezTo>
                    <a:pt x="7" y="9"/>
                    <a:pt x="4" y="8"/>
                    <a:pt x="0" y="7"/>
                  </a:cubicBezTo>
                  <a:cubicBezTo>
                    <a:pt x="4" y="6"/>
                    <a:pt x="7" y="5"/>
                    <a:pt x="11" y="5"/>
                  </a:cubicBezTo>
                  <a:cubicBezTo>
                    <a:pt x="21" y="0"/>
                    <a:pt x="21" y="0"/>
                    <a:pt x="21" y="0"/>
                  </a:cubicBezTo>
                  <a:cubicBezTo>
                    <a:pt x="22" y="1"/>
                    <a:pt x="22" y="1"/>
                    <a:pt x="22" y="1"/>
                  </a:cubicBezTo>
                  <a:lnTo>
                    <a:pt x="18" y="7"/>
                  </a:lnTo>
                  <a:close/>
                </a:path>
              </a:pathLst>
            </a:custGeom>
            <a:solidFill>
              <a:srgbClr val="000000"/>
            </a:solidFill>
            <a:ln w="9525">
              <a:noFill/>
              <a:round/>
              <a:headEnd/>
              <a:tailEnd/>
            </a:ln>
          </p:spPr>
          <p:txBody>
            <a:bodyPr/>
            <a:lstStyle/>
            <a:p>
              <a:endParaRPr lang="en-US" dirty="0"/>
            </a:p>
          </p:txBody>
        </p:sp>
      </p:grpSp>
      <p:grpSp>
        <p:nvGrpSpPr>
          <p:cNvPr id="3" name="Group 94"/>
          <p:cNvGrpSpPr>
            <a:grpSpLocks/>
          </p:cNvGrpSpPr>
          <p:nvPr/>
        </p:nvGrpSpPr>
        <p:grpSpPr bwMode="auto">
          <a:xfrm>
            <a:off x="3122613" y="2066925"/>
            <a:ext cx="3105150" cy="2009776"/>
            <a:chOff x="1967" y="1302"/>
            <a:chExt cx="1956" cy="1266"/>
          </a:xfrm>
        </p:grpSpPr>
        <p:sp>
          <p:nvSpPr>
            <p:cNvPr id="435295" name="Freeform 95"/>
            <p:cNvSpPr>
              <a:spLocks/>
            </p:cNvSpPr>
            <p:nvPr/>
          </p:nvSpPr>
          <p:spPr bwMode="auto">
            <a:xfrm>
              <a:off x="1967" y="1302"/>
              <a:ext cx="1789" cy="1141"/>
            </a:xfrm>
            <a:custGeom>
              <a:avLst/>
              <a:gdLst/>
              <a:ahLst/>
              <a:cxnLst>
                <a:cxn ang="0">
                  <a:pos x="0" y="0"/>
                </a:cxn>
                <a:cxn ang="0">
                  <a:pos x="419" y="269"/>
                </a:cxn>
              </a:cxnLst>
              <a:rect l="0" t="0" r="r" b="b"/>
              <a:pathLst>
                <a:path w="419" h="269">
                  <a:moveTo>
                    <a:pt x="0" y="0"/>
                  </a:moveTo>
                  <a:cubicBezTo>
                    <a:pt x="14" y="27"/>
                    <a:pt x="58" y="175"/>
                    <a:pt x="419" y="269"/>
                  </a:cubicBezTo>
                </a:path>
              </a:pathLst>
            </a:custGeom>
            <a:noFill/>
            <a:ln w="30163" cap="flat">
              <a:solidFill>
                <a:srgbClr val="3C5DAA"/>
              </a:solidFill>
              <a:prstDash val="solid"/>
              <a:miter lim="800000"/>
              <a:headEnd/>
              <a:tailEnd/>
            </a:ln>
          </p:spPr>
          <p:txBody>
            <a:bodyPr/>
            <a:lstStyle/>
            <a:p>
              <a:endParaRPr lang="en-US" dirty="0"/>
            </a:p>
          </p:txBody>
        </p:sp>
        <p:sp>
          <p:nvSpPr>
            <p:cNvPr id="435296" name="Rectangle 96"/>
            <p:cNvSpPr>
              <a:spLocks noChangeArrowheads="1"/>
            </p:cNvSpPr>
            <p:nvPr/>
          </p:nvSpPr>
          <p:spPr bwMode="auto">
            <a:xfrm>
              <a:off x="3795" y="2366"/>
              <a:ext cx="82" cy="136"/>
            </a:xfrm>
            <a:prstGeom prst="rect">
              <a:avLst/>
            </a:prstGeom>
            <a:noFill/>
            <a:ln w="9525">
              <a:noFill/>
              <a:miter lim="800000"/>
              <a:headEnd/>
              <a:tailEnd/>
            </a:ln>
          </p:spPr>
          <p:txBody>
            <a:bodyPr wrap="none" lIns="0" tIns="0" rIns="0" bIns="0">
              <a:spAutoFit/>
            </a:bodyPr>
            <a:lstStyle/>
            <a:p>
              <a:pPr marL="1588" indent="-1588"/>
              <a:r>
                <a:rPr lang="en-US" sz="1400" i="1" dirty="0">
                  <a:solidFill>
                    <a:srgbClr val="000000"/>
                  </a:solidFill>
                  <a:latin typeface="Myriad Roman" charset="0"/>
                </a:rPr>
                <a:t>D</a:t>
              </a:r>
              <a:endParaRPr lang="en-US" sz="1400" i="1" dirty="0">
                <a:latin typeface="Tahoma" pitchFamily="34" charset="0"/>
              </a:endParaRPr>
            </a:p>
          </p:txBody>
        </p:sp>
        <p:sp>
          <p:nvSpPr>
            <p:cNvPr id="435297" name="Rectangle 97"/>
            <p:cNvSpPr>
              <a:spLocks noChangeArrowheads="1"/>
            </p:cNvSpPr>
            <p:nvPr/>
          </p:nvSpPr>
          <p:spPr bwMode="auto">
            <a:xfrm>
              <a:off x="3878" y="2432"/>
              <a:ext cx="45" cy="136"/>
            </a:xfrm>
            <a:prstGeom prst="rect">
              <a:avLst/>
            </a:prstGeom>
            <a:noFill/>
            <a:ln w="9525">
              <a:noFill/>
              <a:miter lim="800000"/>
              <a:headEnd/>
              <a:tailEnd/>
            </a:ln>
          </p:spPr>
          <p:txBody>
            <a:bodyPr wrap="square" lIns="0" tIns="0" rIns="0" bIns="0">
              <a:spAutoFit/>
            </a:bodyPr>
            <a:lstStyle/>
            <a:p>
              <a:pPr marL="1588" indent="-1588"/>
              <a:r>
                <a:rPr lang="en-US" sz="1400" dirty="0">
                  <a:solidFill>
                    <a:srgbClr val="000000"/>
                  </a:solidFill>
                  <a:latin typeface="Myriad Roman" charset="0"/>
                </a:rPr>
                <a:t>3</a:t>
              </a:r>
              <a:endParaRPr lang="en-US" sz="1400" dirty="0">
                <a:latin typeface="Tahoma" pitchFamily="34" charset="0"/>
              </a:endParaRPr>
            </a:p>
          </p:txBody>
        </p:sp>
      </p:grpSp>
      <p:grpSp>
        <p:nvGrpSpPr>
          <p:cNvPr id="4" name="Group 98"/>
          <p:cNvGrpSpPr>
            <a:grpSpLocks/>
          </p:cNvGrpSpPr>
          <p:nvPr/>
        </p:nvGrpSpPr>
        <p:grpSpPr bwMode="auto">
          <a:xfrm>
            <a:off x="1717675" y="1066800"/>
            <a:ext cx="6054725" cy="4445000"/>
            <a:chOff x="1082" y="672"/>
            <a:chExt cx="3814" cy="2800"/>
          </a:xfrm>
        </p:grpSpPr>
        <p:sp>
          <p:nvSpPr>
            <p:cNvPr id="435299" name="Rectangle 99"/>
            <p:cNvSpPr>
              <a:spLocks noChangeArrowheads="1"/>
            </p:cNvSpPr>
            <p:nvPr/>
          </p:nvSpPr>
          <p:spPr bwMode="auto">
            <a:xfrm>
              <a:off x="1716" y="672"/>
              <a:ext cx="2684" cy="136"/>
            </a:xfrm>
            <a:prstGeom prst="rect">
              <a:avLst/>
            </a:prstGeom>
            <a:noFill/>
            <a:ln w="9525">
              <a:noFill/>
              <a:miter lim="800000"/>
              <a:headEnd/>
              <a:tailEnd/>
            </a:ln>
          </p:spPr>
          <p:txBody>
            <a:bodyPr wrap="none" lIns="0" tIns="0" rIns="0" bIns="0">
              <a:spAutoFit/>
            </a:bodyPr>
            <a:lstStyle/>
            <a:p>
              <a:pPr marL="1588" indent="-1588" algn="ctr"/>
              <a:r>
                <a:rPr lang="en-US" sz="1400" b="1" dirty="0"/>
                <a:t>(c) Elastic Demand: Price Elasticity of Demand = </a:t>
              </a:r>
              <a:r>
                <a:rPr lang="en-US" sz="1400" b="1" dirty="0" smtClean="0"/>
                <a:t>-2</a:t>
              </a:r>
              <a:endParaRPr lang="en-US" sz="1400" b="1" dirty="0"/>
            </a:p>
          </p:txBody>
        </p:sp>
        <p:sp>
          <p:nvSpPr>
            <p:cNvPr id="435300" name="Rectangle 100"/>
            <p:cNvSpPr>
              <a:spLocks noChangeArrowheads="1"/>
            </p:cNvSpPr>
            <p:nvPr/>
          </p:nvSpPr>
          <p:spPr bwMode="auto">
            <a:xfrm>
              <a:off x="2489" y="3271"/>
              <a:ext cx="185" cy="107"/>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Roman" charset="0"/>
                </a:rPr>
                <a:t>800</a:t>
              </a:r>
              <a:endParaRPr lang="en-US" sz="1400" dirty="0">
                <a:latin typeface="Tahoma" pitchFamily="34" charset="0"/>
              </a:endParaRPr>
            </a:p>
          </p:txBody>
        </p:sp>
        <p:sp>
          <p:nvSpPr>
            <p:cNvPr id="435301" name="Rectangle 101"/>
            <p:cNvSpPr>
              <a:spLocks noChangeArrowheads="1"/>
            </p:cNvSpPr>
            <p:nvPr/>
          </p:nvSpPr>
          <p:spPr bwMode="auto">
            <a:xfrm>
              <a:off x="2918" y="3271"/>
              <a:ext cx="279" cy="107"/>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Roman" charset="0"/>
                </a:rPr>
                <a:t>1,200</a:t>
              </a:r>
              <a:endParaRPr lang="en-US" sz="1400" dirty="0">
                <a:latin typeface="Tahoma" pitchFamily="34" charset="0"/>
              </a:endParaRPr>
            </a:p>
          </p:txBody>
        </p:sp>
        <p:sp>
          <p:nvSpPr>
            <p:cNvPr id="435302" name="Line 102"/>
            <p:cNvSpPr>
              <a:spLocks noChangeShapeType="1"/>
            </p:cNvSpPr>
            <p:nvPr/>
          </p:nvSpPr>
          <p:spPr bwMode="auto">
            <a:xfrm>
              <a:off x="1691" y="1988"/>
              <a:ext cx="101" cy="0"/>
            </a:xfrm>
            <a:prstGeom prst="line">
              <a:avLst/>
            </a:prstGeom>
            <a:noFill/>
            <a:ln w="7938">
              <a:solidFill>
                <a:srgbClr val="000000"/>
              </a:solidFill>
              <a:miter lim="800000"/>
              <a:headEnd/>
              <a:tailEnd/>
            </a:ln>
          </p:spPr>
          <p:txBody>
            <a:bodyPr/>
            <a:lstStyle/>
            <a:p>
              <a:endParaRPr lang="en-US" dirty="0"/>
            </a:p>
          </p:txBody>
        </p:sp>
        <p:sp>
          <p:nvSpPr>
            <p:cNvPr id="435303" name="Line 103"/>
            <p:cNvSpPr>
              <a:spLocks noChangeShapeType="1"/>
            </p:cNvSpPr>
            <p:nvPr/>
          </p:nvSpPr>
          <p:spPr bwMode="auto">
            <a:xfrm>
              <a:off x="1691" y="2213"/>
              <a:ext cx="101" cy="0"/>
            </a:xfrm>
            <a:prstGeom prst="line">
              <a:avLst/>
            </a:prstGeom>
            <a:noFill/>
            <a:ln w="7938">
              <a:solidFill>
                <a:srgbClr val="000000"/>
              </a:solidFill>
              <a:miter lim="800000"/>
              <a:headEnd/>
              <a:tailEnd/>
            </a:ln>
          </p:spPr>
          <p:txBody>
            <a:bodyPr/>
            <a:lstStyle/>
            <a:p>
              <a:endParaRPr lang="en-US" dirty="0"/>
            </a:p>
          </p:txBody>
        </p:sp>
        <p:sp>
          <p:nvSpPr>
            <p:cNvPr id="435304" name="Line 104"/>
            <p:cNvSpPr>
              <a:spLocks noChangeShapeType="1"/>
            </p:cNvSpPr>
            <p:nvPr/>
          </p:nvSpPr>
          <p:spPr bwMode="auto">
            <a:xfrm>
              <a:off x="3069" y="3137"/>
              <a:ext cx="0" cy="102"/>
            </a:xfrm>
            <a:prstGeom prst="line">
              <a:avLst/>
            </a:prstGeom>
            <a:noFill/>
            <a:ln w="7938">
              <a:solidFill>
                <a:srgbClr val="000000"/>
              </a:solidFill>
              <a:miter lim="800000"/>
              <a:headEnd/>
              <a:tailEnd/>
            </a:ln>
          </p:spPr>
          <p:txBody>
            <a:bodyPr/>
            <a:lstStyle/>
            <a:p>
              <a:endParaRPr lang="en-US" dirty="0"/>
            </a:p>
          </p:txBody>
        </p:sp>
        <p:sp>
          <p:nvSpPr>
            <p:cNvPr id="435305" name="Line 105"/>
            <p:cNvSpPr>
              <a:spLocks noChangeShapeType="1"/>
            </p:cNvSpPr>
            <p:nvPr/>
          </p:nvSpPr>
          <p:spPr bwMode="auto">
            <a:xfrm>
              <a:off x="2607" y="3137"/>
              <a:ext cx="0" cy="102"/>
            </a:xfrm>
            <a:prstGeom prst="line">
              <a:avLst/>
            </a:prstGeom>
            <a:noFill/>
            <a:ln w="7938">
              <a:solidFill>
                <a:srgbClr val="000000"/>
              </a:solidFill>
              <a:miter lim="800000"/>
              <a:headEnd/>
              <a:tailEnd/>
            </a:ln>
          </p:spPr>
          <p:txBody>
            <a:bodyPr/>
            <a:lstStyle/>
            <a:p>
              <a:endParaRPr lang="en-US" dirty="0"/>
            </a:p>
          </p:txBody>
        </p:sp>
        <p:sp>
          <p:nvSpPr>
            <p:cNvPr id="435306" name="Freeform 106"/>
            <p:cNvSpPr>
              <a:spLocks/>
            </p:cNvSpPr>
            <p:nvPr/>
          </p:nvSpPr>
          <p:spPr bwMode="auto">
            <a:xfrm>
              <a:off x="1691" y="1129"/>
              <a:ext cx="2637" cy="2110"/>
            </a:xfrm>
            <a:custGeom>
              <a:avLst/>
              <a:gdLst/>
              <a:ahLst/>
              <a:cxnLst>
                <a:cxn ang="0">
                  <a:pos x="1459" y="1176"/>
                </a:cxn>
                <a:cxn ang="0">
                  <a:pos x="0" y="1176"/>
                </a:cxn>
                <a:cxn ang="0">
                  <a:pos x="0" y="0"/>
                </a:cxn>
              </a:cxnLst>
              <a:rect l="0" t="0" r="r" b="b"/>
              <a:pathLst>
                <a:path w="1459" h="1176">
                  <a:moveTo>
                    <a:pt x="1459" y="1176"/>
                  </a:moveTo>
                  <a:lnTo>
                    <a:pt x="0" y="1176"/>
                  </a:lnTo>
                  <a:lnTo>
                    <a:pt x="0" y="0"/>
                  </a:lnTo>
                </a:path>
              </a:pathLst>
            </a:custGeom>
            <a:noFill/>
            <a:ln w="7938" cap="flat">
              <a:solidFill>
                <a:srgbClr val="000000"/>
              </a:solidFill>
              <a:prstDash val="solid"/>
              <a:miter lim="800000"/>
              <a:headEnd/>
              <a:tailEnd/>
            </a:ln>
          </p:spPr>
          <p:txBody>
            <a:bodyPr/>
            <a:lstStyle/>
            <a:p>
              <a:endParaRPr lang="en-US" dirty="0"/>
            </a:p>
          </p:txBody>
        </p:sp>
        <p:sp>
          <p:nvSpPr>
            <p:cNvPr id="435307" name="Rectangle 107"/>
            <p:cNvSpPr>
              <a:spLocks noChangeArrowheads="1"/>
            </p:cNvSpPr>
            <p:nvPr/>
          </p:nvSpPr>
          <p:spPr bwMode="auto">
            <a:xfrm>
              <a:off x="1535" y="3271"/>
              <a:ext cx="62" cy="107"/>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Roman" charset="0"/>
                </a:rPr>
                <a:t>0</a:t>
              </a:r>
              <a:endParaRPr lang="en-US" sz="1400" dirty="0">
                <a:latin typeface="Tahoma" pitchFamily="34" charset="0"/>
              </a:endParaRPr>
            </a:p>
          </p:txBody>
        </p:sp>
        <p:sp>
          <p:nvSpPr>
            <p:cNvPr id="435308" name="Rectangle 108"/>
            <p:cNvSpPr>
              <a:spLocks noChangeArrowheads="1"/>
            </p:cNvSpPr>
            <p:nvPr/>
          </p:nvSpPr>
          <p:spPr bwMode="auto">
            <a:xfrm>
              <a:off x="1383" y="1888"/>
              <a:ext cx="279" cy="107"/>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Roman" charset="0"/>
                </a:rPr>
                <a:t>$1.10</a:t>
              </a:r>
              <a:endParaRPr lang="en-US" sz="1400" dirty="0">
                <a:latin typeface="Tahoma" pitchFamily="34" charset="0"/>
              </a:endParaRPr>
            </a:p>
          </p:txBody>
        </p:sp>
        <p:sp>
          <p:nvSpPr>
            <p:cNvPr id="435309" name="Rectangle 109"/>
            <p:cNvSpPr>
              <a:spLocks noChangeArrowheads="1"/>
            </p:cNvSpPr>
            <p:nvPr/>
          </p:nvSpPr>
          <p:spPr bwMode="auto">
            <a:xfrm>
              <a:off x="1474" y="2115"/>
              <a:ext cx="218" cy="107"/>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Roman" charset="0"/>
                </a:rPr>
                <a:t>0.90</a:t>
              </a:r>
              <a:endParaRPr lang="en-US" sz="1400" dirty="0">
                <a:latin typeface="Tahoma" pitchFamily="34" charset="0"/>
              </a:endParaRPr>
            </a:p>
          </p:txBody>
        </p:sp>
        <p:sp>
          <p:nvSpPr>
            <p:cNvPr id="435310" name="Rectangle 110"/>
            <p:cNvSpPr>
              <a:spLocks noChangeArrowheads="1"/>
            </p:cNvSpPr>
            <p:nvPr/>
          </p:nvSpPr>
          <p:spPr bwMode="auto">
            <a:xfrm>
              <a:off x="3756" y="3336"/>
              <a:ext cx="1140" cy="136"/>
            </a:xfrm>
            <a:prstGeom prst="rect">
              <a:avLst/>
            </a:prstGeom>
            <a:noFill/>
            <a:ln w="9525">
              <a:noFill/>
              <a:miter lim="800000"/>
              <a:headEnd/>
              <a:tailEnd/>
            </a:ln>
          </p:spPr>
          <p:txBody>
            <a:bodyPr lIns="0" tIns="0" rIns="0" bIns="0">
              <a:spAutoFit/>
            </a:bodyPr>
            <a:lstStyle/>
            <a:p>
              <a:pPr marL="1588" indent="-1588" algn="ctr"/>
              <a:r>
                <a:rPr lang="en-US" sz="1400" dirty="0">
                  <a:solidFill>
                    <a:srgbClr val="000000"/>
                  </a:solidFill>
                  <a:latin typeface="Myriad Roman" charset="0"/>
                </a:rPr>
                <a:t>Quantity </a:t>
              </a:r>
              <a:endParaRPr lang="en-US" sz="1400" dirty="0">
                <a:latin typeface="Tahoma" pitchFamily="34" charset="0"/>
              </a:endParaRPr>
            </a:p>
          </p:txBody>
        </p:sp>
        <p:sp>
          <p:nvSpPr>
            <p:cNvPr id="435311" name="Rectangle 111"/>
            <p:cNvSpPr>
              <a:spLocks noChangeArrowheads="1"/>
            </p:cNvSpPr>
            <p:nvPr/>
          </p:nvSpPr>
          <p:spPr bwMode="auto">
            <a:xfrm>
              <a:off x="1082" y="864"/>
              <a:ext cx="1334" cy="136"/>
            </a:xfrm>
            <a:prstGeom prst="rect">
              <a:avLst/>
            </a:prstGeom>
            <a:noFill/>
            <a:ln w="9525">
              <a:noFill/>
              <a:miter lim="800000"/>
              <a:headEnd/>
              <a:tailEnd/>
            </a:ln>
          </p:spPr>
          <p:txBody>
            <a:bodyPr lIns="0" tIns="0" rIns="0" bIns="0">
              <a:spAutoFit/>
            </a:bodyPr>
            <a:lstStyle/>
            <a:p>
              <a:pPr marL="1588" indent="-1588" algn="ctr"/>
              <a:r>
                <a:rPr lang="en-US" sz="1400" dirty="0" smtClean="0">
                  <a:latin typeface="Myriad Roman" charset="0"/>
                </a:rPr>
                <a:t>Price</a:t>
              </a:r>
              <a:endParaRPr lang="en-US" sz="1400" dirty="0">
                <a:latin typeface="Myriad Roman" charset="0"/>
              </a:endParaRPr>
            </a:p>
          </p:txBody>
        </p:sp>
      </p:grpSp>
      <p:grpSp>
        <p:nvGrpSpPr>
          <p:cNvPr id="5" name="Group 112"/>
          <p:cNvGrpSpPr>
            <a:grpSpLocks/>
          </p:cNvGrpSpPr>
          <p:nvPr/>
        </p:nvGrpSpPr>
        <p:grpSpPr bwMode="auto">
          <a:xfrm>
            <a:off x="923945" y="2996952"/>
            <a:ext cx="1392454" cy="613792"/>
            <a:chOff x="303" y="2016"/>
            <a:chExt cx="918" cy="432"/>
          </a:xfrm>
        </p:grpSpPr>
        <p:sp>
          <p:nvSpPr>
            <p:cNvPr id="435313" name="Freeform 113"/>
            <p:cNvSpPr>
              <a:spLocks/>
            </p:cNvSpPr>
            <p:nvPr/>
          </p:nvSpPr>
          <p:spPr bwMode="auto">
            <a:xfrm>
              <a:off x="303" y="2016"/>
              <a:ext cx="838" cy="432"/>
            </a:xfrm>
            <a:custGeom>
              <a:avLst/>
              <a:gdLst/>
              <a:ahLst/>
              <a:cxnLst>
                <a:cxn ang="0">
                  <a:pos x="147" y="162"/>
                </a:cxn>
                <a:cxn ang="0">
                  <a:pos x="131" y="178"/>
                </a:cxn>
                <a:cxn ang="0">
                  <a:pos x="16" y="178"/>
                </a:cxn>
                <a:cxn ang="0">
                  <a:pos x="0" y="162"/>
                </a:cxn>
                <a:cxn ang="0">
                  <a:pos x="0" y="16"/>
                </a:cxn>
                <a:cxn ang="0">
                  <a:pos x="16" y="0"/>
                </a:cxn>
                <a:cxn ang="0">
                  <a:pos x="131" y="0"/>
                </a:cxn>
                <a:cxn ang="0">
                  <a:pos x="147" y="16"/>
                </a:cxn>
                <a:cxn ang="0">
                  <a:pos x="147" y="162"/>
                </a:cxn>
              </a:cxnLst>
              <a:rect l="0" t="0" r="r" b="b"/>
              <a:pathLst>
                <a:path w="147" h="178">
                  <a:moveTo>
                    <a:pt x="147" y="162"/>
                  </a:moveTo>
                  <a:cubicBezTo>
                    <a:pt x="147" y="171"/>
                    <a:pt x="140" y="178"/>
                    <a:pt x="131" y="178"/>
                  </a:cubicBezTo>
                  <a:cubicBezTo>
                    <a:pt x="16" y="178"/>
                    <a:pt x="16" y="178"/>
                    <a:pt x="16" y="178"/>
                  </a:cubicBezTo>
                  <a:cubicBezTo>
                    <a:pt x="7" y="178"/>
                    <a:pt x="0" y="171"/>
                    <a:pt x="0" y="162"/>
                  </a:cubicBezTo>
                  <a:cubicBezTo>
                    <a:pt x="0" y="16"/>
                    <a:pt x="0" y="16"/>
                    <a:pt x="0" y="16"/>
                  </a:cubicBezTo>
                  <a:cubicBezTo>
                    <a:pt x="0" y="7"/>
                    <a:pt x="7" y="0"/>
                    <a:pt x="16" y="0"/>
                  </a:cubicBezTo>
                  <a:cubicBezTo>
                    <a:pt x="131" y="0"/>
                    <a:pt x="131" y="0"/>
                    <a:pt x="131" y="0"/>
                  </a:cubicBezTo>
                  <a:cubicBezTo>
                    <a:pt x="140" y="0"/>
                    <a:pt x="147" y="7"/>
                    <a:pt x="147" y="16"/>
                  </a:cubicBezTo>
                  <a:lnTo>
                    <a:pt x="147" y="162"/>
                  </a:lnTo>
                  <a:close/>
                </a:path>
              </a:pathLst>
            </a:custGeom>
            <a:solidFill>
              <a:srgbClr val="D6E2E0"/>
            </a:solidFill>
            <a:ln w="9525">
              <a:noFill/>
              <a:round/>
              <a:headEnd/>
              <a:tailEnd/>
            </a:ln>
          </p:spPr>
          <p:txBody>
            <a:bodyPr/>
            <a:lstStyle/>
            <a:p>
              <a:endParaRPr lang="en-US" dirty="0"/>
            </a:p>
          </p:txBody>
        </p:sp>
        <p:sp>
          <p:nvSpPr>
            <p:cNvPr id="435314" name="Freeform 114"/>
            <p:cNvSpPr>
              <a:spLocks/>
            </p:cNvSpPr>
            <p:nvPr/>
          </p:nvSpPr>
          <p:spPr bwMode="auto">
            <a:xfrm>
              <a:off x="1166" y="2126"/>
              <a:ext cx="55" cy="93"/>
            </a:xfrm>
            <a:custGeom>
              <a:avLst/>
              <a:gdLst/>
              <a:ahLst/>
              <a:cxnLst>
                <a:cxn ang="0">
                  <a:pos x="7" y="18"/>
                </a:cxn>
                <a:cxn ang="0">
                  <a:pos x="0" y="22"/>
                </a:cxn>
                <a:cxn ang="0">
                  <a:pos x="0" y="22"/>
                </a:cxn>
                <a:cxn ang="0">
                  <a:pos x="4" y="11"/>
                </a:cxn>
                <a:cxn ang="0">
                  <a:pos x="7" y="0"/>
                </a:cxn>
                <a:cxn ang="0">
                  <a:pos x="9" y="11"/>
                </a:cxn>
                <a:cxn ang="0">
                  <a:pos x="13" y="22"/>
                </a:cxn>
                <a:cxn ang="0">
                  <a:pos x="13" y="22"/>
                </a:cxn>
                <a:cxn ang="0">
                  <a:pos x="7" y="18"/>
                </a:cxn>
              </a:cxnLst>
              <a:rect l="0" t="0" r="r" b="b"/>
              <a:pathLst>
                <a:path w="13" h="22">
                  <a:moveTo>
                    <a:pt x="7" y="18"/>
                  </a:moveTo>
                  <a:cubicBezTo>
                    <a:pt x="0" y="22"/>
                    <a:pt x="0" y="22"/>
                    <a:pt x="0" y="22"/>
                  </a:cubicBezTo>
                  <a:cubicBezTo>
                    <a:pt x="0" y="22"/>
                    <a:pt x="0" y="22"/>
                    <a:pt x="0" y="22"/>
                  </a:cubicBezTo>
                  <a:cubicBezTo>
                    <a:pt x="4" y="11"/>
                    <a:pt x="4" y="11"/>
                    <a:pt x="4" y="11"/>
                  </a:cubicBezTo>
                  <a:cubicBezTo>
                    <a:pt x="5" y="8"/>
                    <a:pt x="6" y="4"/>
                    <a:pt x="7" y="0"/>
                  </a:cubicBezTo>
                  <a:cubicBezTo>
                    <a:pt x="7" y="4"/>
                    <a:pt x="8" y="8"/>
                    <a:pt x="9" y="11"/>
                  </a:cubicBezTo>
                  <a:cubicBezTo>
                    <a:pt x="13" y="22"/>
                    <a:pt x="13" y="22"/>
                    <a:pt x="13" y="22"/>
                  </a:cubicBezTo>
                  <a:cubicBezTo>
                    <a:pt x="13" y="22"/>
                    <a:pt x="13" y="22"/>
                    <a:pt x="13" y="22"/>
                  </a:cubicBezTo>
                  <a:lnTo>
                    <a:pt x="7" y="18"/>
                  </a:lnTo>
                  <a:close/>
                </a:path>
              </a:pathLst>
            </a:custGeom>
            <a:solidFill>
              <a:srgbClr val="000000"/>
            </a:solidFill>
            <a:ln w="9525">
              <a:noFill/>
              <a:round/>
              <a:headEnd/>
              <a:tailEnd/>
            </a:ln>
          </p:spPr>
          <p:txBody>
            <a:bodyPr/>
            <a:lstStyle/>
            <a:p>
              <a:endParaRPr lang="en-US" dirty="0"/>
            </a:p>
          </p:txBody>
        </p:sp>
        <p:sp>
          <p:nvSpPr>
            <p:cNvPr id="435315" name="Rectangle 115"/>
            <p:cNvSpPr>
              <a:spLocks noChangeArrowheads="1"/>
            </p:cNvSpPr>
            <p:nvPr/>
          </p:nvSpPr>
          <p:spPr bwMode="auto">
            <a:xfrm>
              <a:off x="303" y="2059"/>
              <a:ext cx="842" cy="303"/>
            </a:xfrm>
            <a:prstGeom prst="rect">
              <a:avLst/>
            </a:prstGeom>
            <a:noFill/>
            <a:ln w="9525">
              <a:noFill/>
              <a:miter lim="800000"/>
              <a:headEnd/>
              <a:tailEnd/>
            </a:ln>
          </p:spPr>
          <p:txBody>
            <a:bodyPr wrap="square" lIns="0" tIns="0" rIns="0" bIns="0">
              <a:spAutoFit/>
            </a:bodyPr>
            <a:lstStyle/>
            <a:p>
              <a:pPr marL="1588" indent="-1588" algn="ctr"/>
              <a:r>
                <a:rPr lang="en-US" sz="1400" dirty="0">
                  <a:latin typeface="Myriad Roman" charset="0"/>
                </a:rPr>
                <a:t>A 20% increase in the price . . .</a:t>
              </a:r>
            </a:p>
          </p:txBody>
        </p:sp>
        <p:sp>
          <p:nvSpPr>
            <p:cNvPr id="435316" name="Line 116"/>
            <p:cNvSpPr>
              <a:spLocks noChangeShapeType="1"/>
            </p:cNvSpPr>
            <p:nvPr/>
          </p:nvSpPr>
          <p:spPr bwMode="auto">
            <a:xfrm flipV="1">
              <a:off x="1193" y="2200"/>
              <a:ext cx="0" cy="120"/>
            </a:xfrm>
            <a:prstGeom prst="line">
              <a:avLst/>
            </a:prstGeom>
            <a:noFill/>
            <a:ln w="11113">
              <a:solidFill>
                <a:srgbClr val="000000"/>
              </a:solidFill>
              <a:miter lim="800000"/>
              <a:headEnd/>
              <a:tailEnd/>
            </a:ln>
          </p:spPr>
          <p:txBody>
            <a:bodyPr/>
            <a:lstStyle/>
            <a:p>
              <a:endParaRPr lang="en-US" dirty="0"/>
            </a:p>
          </p:txBody>
        </p:sp>
      </p:grpSp>
      <p:grpSp>
        <p:nvGrpSpPr>
          <p:cNvPr id="6" name="Group 117"/>
          <p:cNvGrpSpPr>
            <a:grpSpLocks/>
          </p:cNvGrpSpPr>
          <p:nvPr/>
        </p:nvGrpSpPr>
        <p:grpSpPr bwMode="auto">
          <a:xfrm>
            <a:off x="2900364" y="2813050"/>
            <a:ext cx="1427163" cy="2135188"/>
            <a:chOff x="1827" y="1772"/>
            <a:chExt cx="899" cy="1345"/>
          </a:xfrm>
        </p:grpSpPr>
        <p:sp>
          <p:nvSpPr>
            <p:cNvPr id="435318" name="Rectangle 118"/>
            <p:cNvSpPr>
              <a:spLocks noChangeArrowheads="1"/>
            </p:cNvSpPr>
            <p:nvPr/>
          </p:nvSpPr>
          <p:spPr bwMode="auto">
            <a:xfrm>
              <a:off x="2650" y="1772"/>
              <a:ext cx="76" cy="136"/>
            </a:xfrm>
            <a:prstGeom prst="rect">
              <a:avLst/>
            </a:prstGeom>
            <a:noFill/>
            <a:ln w="9525">
              <a:noFill/>
              <a:miter lim="800000"/>
              <a:headEnd/>
              <a:tailEnd/>
            </a:ln>
          </p:spPr>
          <p:txBody>
            <a:bodyPr wrap="none" lIns="0" tIns="0" rIns="0" bIns="0">
              <a:spAutoFit/>
            </a:bodyPr>
            <a:lstStyle/>
            <a:p>
              <a:pPr marL="1588" indent="-1588"/>
              <a:r>
                <a:rPr lang="en-US" sz="1400" i="1" dirty="0">
                  <a:solidFill>
                    <a:srgbClr val="000000"/>
                  </a:solidFill>
                  <a:latin typeface="Myriad Roman" charset="0"/>
                </a:rPr>
                <a:t>B</a:t>
              </a:r>
              <a:endParaRPr lang="en-US" sz="1400" i="1" dirty="0">
                <a:latin typeface="Tahoma" pitchFamily="34" charset="0"/>
              </a:endParaRPr>
            </a:p>
          </p:txBody>
        </p:sp>
        <p:sp>
          <p:nvSpPr>
            <p:cNvPr id="435319" name="Oval 119"/>
            <p:cNvSpPr>
              <a:spLocks noChangeArrowheads="1"/>
            </p:cNvSpPr>
            <p:nvPr/>
          </p:nvSpPr>
          <p:spPr bwMode="auto">
            <a:xfrm>
              <a:off x="2600" y="2205"/>
              <a:ext cx="17" cy="16"/>
            </a:xfrm>
            <a:prstGeom prst="ellipse">
              <a:avLst/>
            </a:prstGeom>
            <a:solidFill>
              <a:srgbClr val="000000"/>
            </a:solidFill>
            <a:ln w="9525">
              <a:noFill/>
              <a:round/>
              <a:headEnd/>
              <a:tailEnd/>
            </a:ln>
          </p:spPr>
          <p:txBody>
            <a:bodyPr/>
            <a:lstStyle/>
            <a:p>
              <a:endParaRPr lang="en-US" dirty="0"/>
            </a:p>
          </p:txBody>
        </p:sp>
        <p:sp>
          <p:nvSpPr>
            <p:cNvPr id="435320" name="Oval 120"/>
            <p:cNvSpPr>
              <a:spLocks noChangeArrowheads="1"/>
            </p:cNvSpPr>
            <p:nvPr/>
          </p:nvSpPr>
          <p:spPr bwMode="auto">
            <a:xfrm>
              <a:off x="1827" y="1976"/>
              <a:ext cx="17" cy="16"/>
            </a:xfrm>
            <a:prstGeom prst="ellipse">
              <a:avLst/>
            </a:prstGeom>
            <a:solidFill>
              <a:srgbClr val="000000"/>
            </a:solidFill>
            <a:ln w="9525">
              <a:noFill/>
              <a:round/>
              <a:headEnd/>
              <a:tailEnd/>
            </a:ln>
          </p:spPr>
          <p:txBody>
            <a:bodyPr/>
            <a:lstStyle/>
            <a:p>
              <a:endParaRPr lang="en-US" dirty="0"/>
            </a:p>
          </p:txBody>
        </p:sp>
        <p:sp>
          <p:nvSpPr>
            <p:cNvPr id="435321" name="Oval 121"/>
            <p:cNvSpPr>
              <a:spLocks noChangeArrowheads="1"/>
            </p:cNvSpPr>
            <p:nvPr/>
          </p:nvSpPr>
          <p:spPr bwMode="auto">
            <a:xfrm>
              <a:off x="1904" y="1976"/>
              <a:ext cx="16" cy="16"/>
            </a:xfrm>
            <a:prstGeom prst="ellipse">
              <a:avLst/>
            </a:prstGeom>
            <a:solidFill>
              <a:srgbClr val="000000"/>
            </a:solidFill>
            <a:ln w="9525">
              <a:noFill/>
              <a:round/>
              <a:headEnd/>
              <a:tailEnd/>
            </a:ln>
          </p:spPr>
          <p:txBody>
            <a:bodyPr/>
            <a:lstStyle/>
            <a:p>
              <a:endParaRPr lang="en-US" dirty="0"/>
            </a:p>
          </p:txBody>
        </p:sp>
        <p:sp>
          <p:nvSpPr>
            <p:cNvPr id="435322" name="Oval 122"/>
            <p:cNvSpPr>
              <a:spLocks noChangeArrowheads="1"/>
            </p:cNvSpPr>
            <p:nvPr/>
          </p:nvSpPr>
          <p:spPr bwMode="auto">
            <a:xfrm>
              <a:off x="1979" y="1976"/>
              <a:ext cx="19" cy="16"/>
            </a:xfrm>
            <a:prstGeom prst="ellipse">
              <a:avLst/>
            </a:prstGeom>
            <a:solidFill>
              <a:srgbClr val="000000"/>
            </a:solidFill>
            <a:ln w="9525">
              <a:noFill/>
              <a:round/>
              <a:headEnd/>
              <a:tailEnd/>
            </a:ln>
          </p:spPr>
          <p:txBody>
            <a:bodyPr/>
            <a:lstStyle/>
            <a:p>
              <a:endParaRPr lang="en-US" dirty="0"/>
            </a:p>
          </p:txBody>
        </p:sp>
        <p:sp>
          <p:nvSpPr>
            <p:cNvPr id="435323" name="Oval 123"/>
            <p:cNvSpPr>
              <a:spLocks noChangeArrowheads="1"/>
            </p:cNvSpPr>
            <p:nvPr/>
          </p:nvSpPr>
          <p:spPr bwMode="auto">
            <a:xfrm>
              <a:off x="2057" y="1976"/>
              <a:ext cx="17" cy="16"/>
            </a:xfrm>
            <a:prstGeom prst="ellipse">
              <a:avLst/>
            </a:prstGeom>
            <a:solidFill>
              <a:srgbClr val="000000"/>
            </a:solidFill>
            <a:ln w="9525">
              <a:noFill/>
              <a:round/>
              <a:headEnd/>
              <a:tailEnd/>
            </a:ln>
          </p:spPr>
          <p:txBody>
            <a:bodyPr/>
            <a:lstStyle/>
            <a:p>
              <a:endParaRPr lang="en-US" dirty="0"/>
            </a:p>
          </p:txBody>
        </p:sp>
        <p:sp>
          <p:nvSpPr>
            <p:cNvPr id="435324" name="Oval 124"/>
            <p:cNvSpPr>
              <a:spLocks noChangeArrowheads="1"/>
            </p:cNvSpPr>
            <p:nvPr/>
          </p:nvSpPr>
          <p:spPr bwMode="auto">
            <a:xfrm>
              <a:off x="2139" y="1976"/>
              <a:ext cx="17" cy="16"/>
            </a:xfrm>
            <a:prstGeom prst="ellipse">
              <a:avLst/>
            </a:prstGeom>
            <a:solidFill>
              <a:srgbClr val="000000"/>
            </a:solidFill>
            <a:ln w="9525">
              <a:noFill/>
              <a:round/>
              <a:headEnd/>
              <a:tailEnd/>
            </a:ln>
          </p:spPr>
          <p:txBody>
            <a:bodyPr/>
            <a:lstStyle/>
            <a:p>
              <a:endParaRPr lang="en-US" dirty="0"/>
            </a:p>
          </p:txBody>
        </p:sp>
        <p:sp>
          <p:nvSpPr>
            <p:cNvPr id="435325" name="Oval 125"/>
            <p:cNvSpPr>
              <a:spLocks noChangeArrowheads="1"/>
            </p:cNvSpPr>
            <p:nvPr/>
          </p:nvSpPr>
          <p:spPr bwMode="auto">
            <a:xfrm>
              <a:off x="2215" y="1976"/>
              <a:ext cx="18" cy="16"/>
            </a:xfrm>
            <a:prstGeom prst="ellipse">
              <a:avLst/>
            </a:prstGeom>
            <a:solidFill>
              <a:srgbClr val="000000"/>
            </a:solidFill>
            <a:ln w="9525">
              <a:noFill/>
              <a:round/>
              <a:headEnd/>
              <a:tailEnd/>
            </a:ln>
          </p:spPr>
          <p:txBody>
            <a:bodyPr/>
            <a:lstStyle/>
            <a:p>
              <a:endParaRPr lang="en-US" dirty="0"/>
            </a:p>
          </p:txBody>
        </p:sp>
        <p:sp>
          <p:nvSpPr>
            <p:cNvPr id="435326" name="Oval 126"/>
            <p:cNvSpPr>
              <a:spLocks noChangeArrowheads="1"/>
            </p:cNvSpPr>
            <p:nvPr/>
          </p:nvSpPr>
          <p:spPr bwMode="auto">
            <a:xfrm>
              <a:off x="2292" y="1976"/>
              <a:ext cx="16" cy="16"/>
            </a:xfrm>
            <a:prstGeom prst="ellipse">
              <a:avLst/>
            </a:prstGeom>
            <a:solidFill>
              <a:srgbClr val="000000"/>
            </a:solidFill>
            <a:ln w="9525">
              <a:noFill/>
              <a:round/>
              <a:headEnd/>
              <a:tailEnd/>
            </a:ln>
          </p:spPr>
          <p:txBody>
            <a:bodyPr/>
            <a:lstStyle/>
            <a:p>
              <a:endParaRPr lang="en-US" dirty="0"/>
            </a:p>
          </p:txBody>
        </p:sp>
        <p:sp>
          <p:nvSpPr>
            <p:cNvPr id="435327" name="Oval 127"/>
            <p:cNvSpPr>
              <a:spLocks noChangeArrowheads="1"/>
            </p:cNvSpPr>
            <p:nvPr/>
          </p:nvSpPr>
          <p:spPr bwMode="auto">
            <a:xfrm>
              <a:off x="2369" y="1976"/>
              <a:ext cx="17" cy="16"/>
            </a:xfrm>
            <a:prstGeom prst="ellipse">
              <a:avLst/>
            </a:prstGeom>
            <a:solidFill>
              <a:srgbClr val="000000"/>
            </a:solidFill>
            <a:ln w="9525">
              <a:noFill/>
              <a:round/>
              <a:headEnd/>
              <a:tailEnd/>
            </a:ln>
          </p:spPr>
          <p:txBody>
            <a:bodyPr/>
            <a:lstStyle/>
            <a:p>
              <a:endParaRPr lang="en-US" dirty="0"/>
            </a:p>
          </p:txBody>
        </p:sp>
        <p:sp>
          <p:nvSpPr>
            <p:cNvPr id="435328" name="Oval 128"/>
            <p:cNvSpPr>
              <a:spLocks noChangeArrowheads="1"/>
            </p:cNvSpPr>
            <p:nvPr/>
          </p:nvSpPr>
          <p:spPr bwMode="auto">
            <a:xfrm>
              <a:off x="2446" y="1976"/>
              <a:ext cx="16" cy="16"/>
            </a:xfrm>
            <a:prstGeom prst="ellipse">
              <a:avLst/>
            </a:prstGeom>
            <a:solidFill>
              <a:srgbClr val="000000"/>
            </a:solidFill>
            <a:ln w="9525">
              <a:noFill/>
              <a:round/>
              <a:headEnd/>
              <a:tailEnd/>
            </a:ln>
          </p:spPr>
          <p:txBody>
            <a:bodyPr/>
            <a:lstStyle/>
            <a:p>
              <a:endParaRPr lang="en-US" dirty="0"/>
            </a:p>
          </p:txBody>
        </p:sp>
        <p:sp>
          <p:nvSpPr>
            <p:cNvPr id="435329" name="Oval 129"/>
            <p:cNvSpPr>
              <a:spLocks noChangeArrowheads="1"/>
            </p:cNvSpPr>
            <p:nvPr/>
          </p:nvSpPr>
          <p:spPr bwMode="auto">
            <a:xfrm>
              <a:off x="2523" y="1976"/>
              <a:ext cx="17" cy="16"/>
            </a:xfrm>
            <a:prstGeom prst="ellipse">
              <a:avLst/>
            </a:prstGeom>
            <a:solidFill>
              <a:srgbClr val="000000"/>
            </a:solidFill>
            <a:ln w="9525">
              <a:noFill/>
              <a:round/>
              <a:headEnd/>
              <a:tailEnd/>
            </a:ln>
          </p:spPr>
          <p:txBody>
            <a:bodyPr/>
            <a:lstStyle/>
            <a:p>
              <a:endParaRPr lang="en-US" dirty="0"/>
            </a:p>
          </p:txBody>
        </p:sp>
        <p:sp>
          <p:nvSpPr>
            <p:cNvPr id="435330" name="Oval 130"/>
            <p:cNvSpPr>
              <a:spLocks noChangeArrowheads="1"/>
            </p:cNvSpPr>
            <p:nvPr/>
          </p:nvSpPr>
          <p:spPr bwMode="auto">
            <a:xfrm>
              <a:off x="2600" y="2057"/>
              <a:ext cx="17" cy="16"/>
            </a:xfrm>
            <a:prstGeom prst="ellipse">
              <a:avLst/>
            </a:prstGeom>
            <a:solidFill>
              <a:srgbClr val="000000"/>
            </a:solidFill>
            <a:ln w="9525">
              <a:noFill/>
              <a:round/>
              <a:headEnd/>
              <a:tailEnd/>
            </a:ln>
          </p:spPr>
          <p:txBody>
            <a:bodyPr/>
            <a:lstStyle/>
            <a:p>
              <a:endParaRPr lang="en-US" dirty="0"/>
            </a:p>
          </p:txBody>
        </p:sp>
        <p:sp>
          <p:nvSpPr>
            <p:cNvPr id="435331" name="Oval 131"/>
            <p:cNvSpPr>
              <a:spLocks noChangeArrowheads="1"/>
            </p:cNvSpPr>
            <p:nvPr/>
          </p:nvSpPr>
          <p:spPr bwMode="auto">
            <a:xfrm>
              <a:off x="2600" y="2132"/>
              <a:ext cx="17" cy="18"/>
            </a:xfrm>
            <a:prstGeom prst="ellipse">
              <a:avLst/>
            </a:prstGeom>
            <a:solidFill>
              <a:srgbClr val="000000"/>
            </a:solidFill>
            <a:ln w="9525">
              <a:noFill/>
              <a:round/>
              <a:headEnd/>
              <a:tailEnd/>
            </a:ln>
          </p:spPr>
          <p:txBody>
            <a:bodyPr/>
            <a:lstStyle/>
            <a:p>
              <a:endParaRPr lang="en-US" dirty="0"/>
            </a:p>
          </p:txBody>
        </p:sp>
        <p:sp>
          <p:nvSpPr>
            <p:cNvPr id="435332" name="Oval 132"/>
            <p:cNvSpPr>
              <a:spLocks noChangeArrowheads="1"/>
            </p:cNvSpPr>
            <p:nvPr/>
          </p:nvSpPr>
          <p:spPr bwMode="auto">
            <a:xfrm>
              <a:off x="2600" y="2281"/>
              <a:ext cx="17" cy="18"/>
            </a:xfrm>
            <a:prstGeom prst="ellipse">
              <a:avLst/>
            </a:prstGeom>
            <a:solidFill>
              <a:srgbClr val="000000"/>
            </a:solidFill>
            <a:ln w="9525">
              <a:noFill/>
              <a:round/>
              <a:headEnd/>
              <a:tailEnd/>
            </a:ln>
          </p:spPr>
          <p:txBody>
            <a:bodyPr/>
            <a:lstStyle/>
            <a:p>
              <a:endParaRPr lang="en-US" dirty="0"/>
            </a:p>
          </p:txBody>
        </p:sp>
        <p:sp>
          <p:nvSpPr>
            <p:cNvPr id="435333" name="Oval 133"/>
            <p:cNvSpPr>
              <a:spLocks noChangeArrowheads="1"/>
            </p:cNvSpPr>
            <p:nvPr/>
          </p:nvSpPr>
          <p:spPr bwMode="auto">
            <a:xfrm>
              <a:off x="2600" y="2353"/>
              <a:ext cx="17" cy="18"/>
            </a:xfrm>
            <a:prstGeom prst="ellipse">
              <a:avLst/>
            </a:prstGeom>
            <a:solidFill>
              <a:srgbClr val="000000"/>
            </a:solidFill>
            <a:ln w="9525">
              <a:noFill/>
              <a:round/>
              <a:headEnd/>
              <a:tailEnd/>
            </a:ln>
          </p:spPr>
          <p:txBody>
            <a:bodyPr/>
            <a:lstStyle/>
            <a:p>
              <a:endParaRPr lang="en-US" dirty="0"/>
            </a:p>
          </p:txBody>
        </p:sp>
        <p:sp>
          <p:nvSpPr>
            <p:cNvPr id="435334" name="Oval 134"/>
            <p:cNvSpPr>
              <a:spLocks noChangeArrowheads="1"/>
            </p:cNvSpPr>
            <p:nvPr/>
          </p:nvSpPr>
          <p:spPr bwMode="auto">
            <a:xfrm>
              <a:off x="2600" y="2429"/>
              <a:ext cx="17" cy="17"/>
            </a:xfrm>
            <a:prstGeom prst="ellipse">
              <a:avLst/>
            </a:prstGeom>
            <a:solidFill>
              <a:srgbClr val="000000"/>
            </a:solidFill>
            <a:ln w="9525">
              <a:noFill/>
              <a:round/>
              <a:headEnd/>
              <a:tailEnd/>
            </a:ln>
          </p:spPr>
          <p:txBody>
            <a:bodyPr/>
            <a:lstStyle/>
            <a:p>
              <a:endParaRPr lang="en-US" dirty="0"/>
            </a:p>
          </p:txBody>
        </p:sp>
        <p:sp>
          <p:nvSpPr>
            <p:cNvPr id="435335" name="Oval 135"/>
            <p:cNvSpPr>
              <a:spLocks noChangeArrowheads="1"/>
            </p:cNvSpPr>
            <p:nvPr/>
          </p:nvSpPr>
          <p:spPr bwMode="auto">
            <a:xfrm>
              <a:off x="2600" y="2505"/>
              <a:ext cx="17" cy="18"/>
            </a:xfrm>
            <a:prstGeom prst="ellipse">
              <a:avLst/>
            </a:prstGeom>
            <a:solidFill>
              <a:srgbClr val="000000"/>
            </a:solidFill>
            <a:ln w="9525">
              <a:noFill/>
              <a:round/>
              <a:headEnd/>
              <a:tailEnd/>
            </a:ln>
          </p:spPr>
          <p:txBody>
            <a:bodyPr/>
            <a:lstStyle/>
            <a:p>
              <a:endParaRPr lang="en-US" dirty="0"/>
            </a:p>
          </p:txBody>
        </p:sp>
        <p:sp>
          <p:nvSpPr>
            <p:cNvPr id="435336" name="Oval 136"/>
            <p:cNvSpPr>
              <a:spLocks noChangeArrowheads="1"/>
            </p:cNvSpPr>
            <p:nvPr/>
          </p:nvSpPr>
          <p:spPr bwMode="auto">
            <a:xfrm>
              <a:off x="2600" y="2578"/>
              <a:ext cx="17" cy="17"/>
            </a:xfrm>
            <a:prstGeom prst="ellipse">
              <a:avLst/>
            </a:prstGeom>
            <a:solidFill>
              <a:srgbClr val="000000"/>
            </a:solidFill>
            <a:ln w="9525">
              <a:noFill/>
              <a:round/>
              <a:headEnd/>
              <a:tailEnd/>
            </a:ln>
          </p:spPr>
          <p:txBody>
            <a:bodyPr/>
            <a:lstStyle/>
            <a:p>
              <a:endParaRPr lang="en-US" dirty="0"/>
            </a:p>
          </p:txBody>
        </p:sp>
        <p:sp>
          <p:nvSpPr>
            <p:cNvPr id="435337" name="Oval 137"/>
            <p:cNvSpPr>
              <a:spLocks noChangeArrowheads="1"/>
            </p:cNvSpPr>
            <p:nvPr/>
          </p:nvSpPr>
          <p:spPr bwMode="auto">
            <a:xfrm>
              <a:off x="2600" y="2653"/>
              <a:ext cx="17" cy="17"/>
            </a:xfrm>
            <a:prstGeom prst="ellipse">
              <a:avLst/>
            </a:prstGeom>
            <a:solidFill>
              <a:srgbClr val="000000"/>
            </a:solidFill>
            <a:ln w="9525">
              <a:noFill/>
              <a:round/>
              <a:headEnd/>
              <a:tailEnd/>
            </a:ln>
          </p:spPr>
          <p:txBody>
            <a:bodyPr/>
            <a:lstStyle/>
            <a:p>
              <a:endParaRPr lang="en-US" dirty="0"/>
            </a:p>
          </p:txBody>
        </p:sp>
        <p:sp>
          <p:nvSpPr>
            <p:cNvPr id="435338" name="Oval 138"/>
            <p:cNvSpPr>
              <a:spLocks noChangeArrowheads="1"/>
            </p:cNvSpPr>
            <p:nvPr/>
          </p:nvSpPr>
          <p:spPr bwMode="auto">
            <a:xfrm>
              <a:off x="2600" y="2726"/>
              <a:ext cx="17" cy="17"/>
            </a:xfrm>
            <a:prstGeom prst="ellipse">
              <a:avLst/>
            </a:prstGeom>
            <a:solidFill>
              <a:srgbClr val="000000"/>
            </a:solidFill>
            <a:ln w="9525">
              <a:noFill/>
              <a:round/>
              <a:headEnd/>
              <a:tailEnd/>
            </a:ln>
          </p:spPr>
          <p:txBody>
            <a:bodyPr/>
            <a:lstStyle/>
            <a:p>
              <a:endParaRPr lang="en-US" dirty="0"/>
            </a:p>
          </p:txBody>
        </p:sp>
        <p:sp>
          <p:nvSpPr>
            <p:cNvPr id="435339" name="Oval 139"/>
            <p:cNvSpPr>
              <a:spLocks noChangeArrowheads="1"/>
            </p:cNvSpPr>
            <p:nvPr/>
          </p:nvSpPr>
          <p:spPr bwMode="auto">
            <a:xfrm>
              <a:off x="2600" y="2803"/>
              <a:ext cx="17" cy="16"/>
            </a:xfrm>
            <a:prstGeom prst="ellipse">
              <a:avLst/>
            </a:prstGeom>
            <a:solidFill>
              <a:srgbClr val="000000"/>
            </a:solidFill>
            <a:ln w="9525">
              <a:noFill/>
              <a:round/>
              <a:headEnd/>
              <a:tailEnd/>
            </a:ln>
          </p:spPr>
          <p:txBody>
            <a:bodyPr/>
            <a:lstStyle/>
            <a:p>
              <a:endParaRPr lang="en-US" dirty="0"/>
            </a:p>
          </p:txBody>
        </p:sp>
        <p:sp>
          <p:nvSpPr>
            <p:cNvPr id="435340" name="Oval 140"/>
            <p:cNvSpPr>
              <a:spLocks noChangeArrowheads="1"/>
            </p:cNvSpPr>
            <p:nvPr/>
          </p:nvSpPr>
          <p:spPr bwMode="auto">
            <a:xfrm>
              <a:off x="2600" y="2875"/>
              <a:ext cx="17" cy="16"/>
            </a:xfrm>
            <a:prstGeom prst="ellipse">
              <a:avLst/>
            </a:prstGeom>
            <a:solidFill>
              <a:srgbClr val="000000"/>
            </a:solidFill>
            <a:ln w="9525">
              <a:noFill/>
              <a:round/>
              <a:headEnd/>
              <a:tailEnd/>
            </a:ln>
          </p:spPr>
          <p:txBody>
            <a:bodyPr/>
            <a:lstStyle/>
            <a:p>
              <a:endParaRPr lang="en-US" dirty="0"/>
            </a:p>
          </p:txBody>
        </p:sp>
        <p:sp>
          <p:nvSpPr>
            <p:cNvPr id="435341" name="Oval 141"/>
            <p:cNvSpPr>
              <a:spLocks noChangeArrowheads="1"/>
            </p:cNvSpPr>
            <p:nvPr/>
          </p:nvSpPr>
          <p:spPr bwMode="auto">
            <a:xfrm>
              <a:off x="2600" y="2950"/>
              <a:ext cx="17" cy="17"/>
            </a:xfrm>
            <a:prstGeom prst="ellipse">
              <a:avLst/>
            </a:prstGeom>
            <a:solidFill>
              <a:srgbClr val="000000"/>
            </a:solidFill>
            <a:ln w="9525">
              <a:noFill/>
              <a:round/>
              <a:headEnd/>
              <a:tailEnd/>
            </a:ln>
          </p:spPr>
          <p:txBody>
            <a:bodyPr/>
            <a:lstStyle/>
            <a:p>
              <a:endParaRPr lang="en-US" dirty="0"/>
            </a:p>
          </p:txBody>
        </p:sp>
        <p:sp>
          <p:nvSpPr>
            <p:cNvPr id="435342" name="Oval 142"/>
            <p:cNvSpPr>
              <a:spLocks noChangeArrowheads="1"/>
            </p:cNvSpPr>
            <p:nvPr/>
          </p:nvSpPr>
          <p:spPr bwMode="auto">
            <a:xfrm>
              <a:off x="2600" y="3023"/>
              <a:ext cx="17" cy="17"/>
            </a:xfrm>
            <a:prstGeom prst="ellipse">
              <a:avLst/>
            </a:prstGeom>
            <a:solidFill>
              <a:srgbClr val="000000"/>
            </a:solidFill>
            <a:ln w="9525">
              <a:noFill/>
              <a:round/>
              <a:headEnd/>
              <a:tailEnd/>
            </a:ln>
          </p:spPr>
          <p:txBody>
            <a:bodyPr/>
            <a:lstStyle/>
            <a:p>
              <a:endParaRPr lang="en-US" dirty="0"/>
            </a:p>
          </p:txBody>
        </p:sp>
        <p:sp>
          <p:nvSpPr>
            <p:cNvPr id="435343" name="Oval 143"/>
            <p:cNvSpPr>
              <a:spLocks noChangeArrowheads="1"/>
            </p:cNvSpPr>
            <p:nvPr/>
          </p:nvSpPr>
          <p:spPr bwMode="auto">
            <a:xfrm>
              <a:off x="2600" y="3099"/>
              <a:ext cx="17" cy="18"/>
            </a:xfrm>
            <a:prstGeom prst="ellipse">
              <a:avLst/>
            </a:prstGeom>
            <a:solidFill>
              <a:srgbClr val="000000"/>
            </a:solidFill>
            <a:ln w="9525">
              <a:noFill/>
              <a:round/>
              <a:headEnd/>
              <a:tailEnd/>
            </a:ln>
          </p:spPr>
          <p:txBody>
            <a:bodyPr/>
            <a:lstStyle/>
            <a:p>
              <a:endParaRPr lang="en-US" dirty="0"/>
            </a:p>
          </p:txBody>
        </p:sp>
        <p:sp>
          <p:nvSpPr>
            <p:cNvPr id="435344" name="Oval 144"/>
            <p:cNvSpPr>
              <a:spLocks noChangeArrowheads="1"/>
            </p:cNvSpPr>
            <p:nvPr/>
          </p:nvSpPr>
          <p:spPr bwMode="auto">
            <a:xfrm>
              <a:off x="2566" y="1942"/>
              <a:ext cx="84" cy="84"/>
            </a:xfrm>
            <a:prstGeom prst="ellipse">
              <a:avLst/>
            </a:prstGeom>
            <a:solidFill>
              <a:srgbClr val="000000"/>
            </a:solidFill>
            <a:ln w="9525">
              <a:noFill/>
              <a:round/>
              <a:headEnd/>
              <a:tailEnd/>
            </a:ln>
          </p:spPr>
          <p:txBody>
            <a:bodyPr/>
            <a:lstStyle/>
            <a:p>
              <a:endParaRPr lang="en-US" dirty="0"/>
            </a:p>
          </p:txBody>
        </p:sp>
      </p:grpSp>
      <p:grpSp>
        <p:nvGrpSpPr>
          <p:cNvPr id="7" name="Group 145"/>
          <p:cNvGrpSpPr>
            <a:grpSpLocks/>
          </p:cNvGrpSpPr>
          <p:nvPr/>
        </p:nvGrpSpPr>
        <p:grpSpPr bwMode="auto">
          <a:xfrm>
            <a:off x="2900364" y="3170238"/>
            <a:ext cx="2157413" cy="1778000"/>
            <a:chOff x="1827" y="1997"/>
            <a:chExt cx="1359" cy="1120"/>
          </a:xfrm>
        </p:grpSpPr>
        <p:sp>
          <p:nvSpPr>
            <p:cNvPr id="435346" name="Rectangle 146"/>
            <p:cNvSpPr>
              <a:spLocks noChangeArrowheads="1"/>
            </p:cNvSpPr>
            <p:nvPr/>
          </p:nvSpPr>
          <p:spPr bwMode="auto">
            <a:xfrm>
              <a:off x="3110" y="1997"/>
              <a:ext cx="76" cy="136"/>
            </a:xfrm>
            <a:prstGeom prst="rect">
              <a:avLst/>
            </a:prstGeom>
            <a:noFill/>
            <a:ln w="9525">
              <a:noFill/>
              <a:miter lim="800000"/>
              <a:headEnd/>
              <a:tailEnd/>
            </a:ln>
          </p:spPr>
          <p:txBody>
            <a:bodyPr wrap="none" lIns="0" tIns="0" rIns="0" bIns="0">
              <a:spAutoFit/>
            </a:bodyPr>
            <a:lstStyle/>
            <a:p>
              <a:pPr marL="1588" indent="-1588"/>
              <a:r>
                <a:rPr lang="en-US" sz="1400" i="1" dirty="0">
                  <a:solidFill>
                    <a:srgbClr val="000000"/>
                  </a:solidFill>
                  <a:latin typeface="Myriad Roman" charset="0"/>
                </a:rPr>
                <a:t>A</a:t>
              </a:r>
              <a:endParaRPr lang="en-US" sz="1400" i="1" dirty="0">
                <a:latin typeface="Tahoma" pitchFamily="34" charset="0"/>
              </a:endParaRPr>
            </a:p>
          </p:txBody>
        </p:sp>
        <p:sp>
          <p:nvSpPr>
            <p:cNvPr id="435347" name="Oval 147"/>
            <p:cNvSpPr>
              <a:spLocks noChangeArrowheads="1"/>
            </p:cNvSpPr>
            <p:nvPr/>
          </p:nvSpPr>
          <p:spPr bwMode="auto">
            <a:xfrm>
              <a:off x="1827" y="2205"/>
              <a:ext cx="17" cy="16"/>
            </a:xfrm>
            <a:prstGeom prst="ellipse">
              <a:avLst/>
            </a:prstGeom>
            <a:solidFill>
              <a:srgbClr val="000000"/>
            </a:solidFill>
            <a:ln w="9525">
              <a:noFill/>
              <a:round/>
              <a:headEnd/>
              <a:tailEnd/>
            </a:ln>
          </p:spPr>
          <p:txBody>
            <a:bodyPr/>
            <a:lstStyle/>
            <a:p>
              <a:endParaRPr lang="en-US" dirty="0"/>
            </a:p>
          </p:txBody>
        </p:sp>
        <p:sp>
          <p:nvSpPr>
            <p:cNvPr id="435348" name="Oval 148"/>
            <p:cNvSpPr>
              <a:spLocks noChangeArrowheads="1"/>
            </p:cNvSpPr>
            <p:nvPr/>
          </p:nvSpPr>
          <p:spPr bwMode="auto">
            <a:xfrm>
              <a:off x="1904" y="2205"/>
              <a:ext cx="16" cy="16"/>
            </a:xfrm>
            <a:prstGeom prst="ellipse">
              <a:avLst/>
            </a:prstGeom>
            <a:solidFill>
              <a:srgbClr val="000000"/>
            </a:solidFill>
            <a:ln w="9525">
              <a:noFill/>
              <a:round/>
              <a:headEnd/>
              <a:tailEnd/>
            </a:ln>
          </p:spPr>
          <p:txBody>
            <a:bodyPr/>
            <a:lstStyle/>
            <a:p>
              <a:endParaRPr lang="en-US" dirty="0"/>
            </a:p>
          </p:txBody>
        </p:sp>
        <p:sp>
          <p:nvSpPr>
            <p:cNvPr id="435349" name="Oval 149"/>
            <p:cNvSpPr>
              <a:spLocks noChangeArrowheads="1"/>
            </p:cNvSpPr>
            <p:nvPr/>
          </p:nvSpPr>
          <p:spPr bwMode="auto">
            <a:xfrm>
              <a:off x="1979" y="2205"/>
              <a:ext cx="19" cy="16"/>
            </a:xfrm>
            <a:prstGeom prst="ellipse">
              <a:avLst/>
            </a:prstGeom>
            <a:solidFill>
              <a:srgbClr val="000000"/>
            </a:solidFill>
            <a:ln w="9525">
              <a:noFill/>
              <a:round/>
              <a:headEnd/>
              <a:tailEnd/>
            </a:ln>
          </p:spPr>
          <p:txBody>
            <a:bodyPr/>
            <a:lstStyle/>
            <a:p>
              <a:endParaRPr lang="en-US" dirty="0"/>
            </a:p>
          </p:txBody>
        </p:sp>
        <p:sp>
          <p:nvSpPr>
            <p:cNvPr id="435350" name="Oval 150"/>
            <p:cNvSpPr>
              <a:spLocks noChangeArrowheads="1"/>
            </p:cNvSpPr>
            <p:nvPr/>
          </p:nvSpPr>
          <p:spPr bwMode="auto">
            <a:xfrm>
              <a:off x="2057" y="2205"/>
              <a:ext cx="17" cy="16"/>
            </a:xfrm>
            <a:prstGeom prst="ellipse">
              <a:avLst/>
            </a:prstGeom>
            <a:solidFill>
              <a:srgbClr val="000000"/>
            </a:solidFill>
            <a:ln w="9525">
              <a:noFill/>
              <a:round/>
              <a:headEnd/>
              <a:tailEnd/>
            </a:ln>
          </p:spPr>
          <p:txBody>
            <a:bodyPr/>
            <a:lstStyle/>
            <a:p>
              <a:endParaRPr lang="en-US" dirty="0"/>
            </a:p>
          </p:txBody>
        </p:sp>
        <p:sp>
          <p:nvSpPr>
            <p:cNvPr id="435351" name="Oval 151"/>
            <p:cNvSpPr>
              <a:spLocks noChangeArrowheads="1"/>
            </p:cNvSpPr>
            <p:nvPr/>
          </p:nvSpPr>
          <p:spPr bwMode="auto">
            <a:xfrm>
              <a:off x="2139" y="2205"/>
              <a:ext cx="17" cy="16"/>
            </a:xfrm>
            <a:prstGeom prst="ellipse">
              <a:avLst/>
            </a:prstGeom>
            <a:solidFill>
              <a:srgbClr val="000000"/>
            </a:solidFill>
            <a:ln w="9525">
              <a:noFill/>
              <a:round/>
              <a:headEnd/>
              <a:tailEnd/>
            </a:ln>
          </p:spPr>
          <p:txBody>
            <a:bodyPr/>
            <a:lstStyle/>
            <a:p>
              <a:endParaRPr lang="en-US" dirty="0"/>
            </a:p>
          </p:txBody>
        </p:sp>
        <p:sp>
          <p:nvSpPr>
            <p:cNvPr id="435352" name="Oval 152"/>
            <p:cNvSpPr>
              <a:spLocks noChangeArrowheads="1"/>
            </p:cNvSpPr>
            <p:nvPr/>
          </p:nvSpPr>
          <p:spPr bwMode="auto">
            <a:xfrm>
              <a:off x="2215" y="2205"/>
              <a:ext cx="18" cy="16"/>
            </a:xfrm>
            <a:prstGeom prst="ellipse">
              <a:avLst/>
            </a:prstGeom>
            <a:solidFill>
              <a:srgbClr val="000000"/>
            </a:solidFill>
            <a:ln w="9525">
              <a:noFill/>
              <a:round/>
              <a:headEnd/>
              <a:tailEnd/>
            </a:ln>
          </p:spPr>
          <p:txBody>
            <a:bodyPr/>
            <a:lstStyle/>
            <a:p>
              <a:endParaRPr lang="en-US" dirty="0"/>
            </a:p>
          </p:txBody>
        </p:sp>
        <p:sp>
          <p:nvSpPr>
            <p:cNvPr id="435353" name="Oval 153"/>
            <p:cNvSpPr>
              <a:spLocks noChangeArrowheads="1"/>
            </p:cNvSpPr>
            <p:nvPr/>
          </p:nvSpPr>
          <p:spPr bwMode="auto">
            <a:xfrm>
              <a:off x="2292" y="2205"/>
              <a:ext cx="16" cy="16"/>
            </a:xfrm>
            <a:prstGeom prst="ellipse">
              <a:avLst/>
            </a:prstGeom>
            <a:solidFill>
              <a:srgbClr val="000000"/>
            </a:solidFill>
            <a:ln w="9525">
              <a:noFill/>
              <a:round/>
              <a:headEnd/>
              <a:tailEnd/>
            </a:ln>
          </p:spPr>
          <p:txBody>
            <a:bodyPr/>
            <a:lstStyle/>
            <a:p>
              <a:endParaRPr lang="en-US" dirty="0"/>
            </a:p>
          </p:txBody>
        </p:sp>
        <p:sp>
          <p:nvSpPr>
            <p:cNvPr id="435354" name="Oval 154"/>
            <p:cNvSpPr>
              <a:spLocks noChangeArrowheads="1"/>
            </p:cNvSpPr>
            <p:nvPr/>
          </p:nvSpPr>
          <p:spPr bwMode="auto">
            <a:xfrm>
              <a:off x="2369" y="2205"/>
              <a:ext cx="17" cy="16"/>
            </a:xfrm>
            <a:prstGeom prst="ellipse">
              <a:avLst/>
            </a:prstGeom>
            <a:solidFill>
              <a:srgbClr val="000000"/>
            </a:solidFill>
            <a:ln w="9525">
              <a:noFill/>
              <a:round/>
              <a:headEnd/>
              <a:tailEnd/>
            </a:ln>
          </p:spPr>
          <p:txBody>
            <a:bodyPr/>
            <a:lstStyle/>
            <a:p>
              <a:endParaRPr lang="en-US" dirty="0"/>
            </a:p>
          </p:txBody>
        </p:sp>
        <p:sp>
          <p:nvSpPr>
            <p:cNvPr id="435355" name="Oval 155"/>
            <p:cNvSpPr>
              <a:spLocks noChangeArrowheads="1"/>
            </p:cNvSpPr>
            <p:nvPr/>
          </p:nvSpPr>
          <p:spPr bwMode="auto">
            <a:xfrm>
              <a:off x="2446" y="2205"/>
              <a:ext cx="16" cy="16"/>
            </a:xfrm>
            <a:prstGeom prst="ellipse">
              <a:avLst/>
            </a:prstGeom>
            <a:solidFill>
              <a:srgbClr val="000000"/>
            </a:solidFill>
            <a:ln w="9525">
              <a:noFill/>
              <a:round/>
              <a:headEnd/>
              <a:tailEnd/>
            </a:ln>
          </p:spPr>
          <p:txBody>
            <a:bodyPr/>
            <a:lstStyle/>
            <a:p>
              <a:endParaRPr lang="en-US" dirty="0"/>
            </a:p>
          </p:txBody>
        </p:sp>
        <p:sp>
          <p:nvSpPr>
            <p:cNvPr id="435356" name="Oval 156"/>
            <p:cNvSpPr>
              <a:spLocks noChangeArrowheads="1"/>
            </p:cNvSpPr>
            <p:nvPr/>
          </p:nvSpPr>
          <p:spPr bwMode="auto">
            <a:xfrm>
              <a:off x="2523" y="2205"/>
              <a:ext cx="17" cy="16"/>
            </a:xfrm>
            <a:prstGeom prst="ellipse">
              <a:avLst/>
            </a:prstGeom>
            <a:solidFill>
              <a:srgbClr val="000000"/>
            </a:solidFill>
            <a:ln w="9525">
              <a:noFill/>
              <a:round/>
              <a:headEnd/>
              <a:tailEnd/>
            </a:ln>
          </p:spPr>
          <p:txBody>
            <a:bodyPr/>
            <a:lstStyle/>
            <a:p>
              <a:endParaRPr lang="en-US" dirty="0"/>
            </a:p>
          </p:txBody>
        </p:sp>
        <p:sp>
          <p:nvSpPr>
            <p:cNvPr id="435357" name="Oval 157"/>
            <p:cNvSpPr>
              <a:spLocks noChangeArrowheads="1"/>
            </p:cNvSpPr>
            <p:nvPr/>
          </p:nvSpPr>
          <p:spPr bwMode="auto">
            <a:xfrm>
              <a:off x="2676" y="2205"/>
              <a:ext cx="18" cy="16"/>
            </a:xfrm>
            <a:prstGeom prst="ellipse">
              <a:avLst/>
            </a:prstGeom>
            <a:solidFill>
              <a:srgbClr val="000000"/>
            </a:solidFill>
            <a:ln w="9525">
              <a:noFill/>
              <a:round/>
              <a:headEnd/>
              <a:tailEnd/>
            </a:ln>
          </p:spPr>
          <p:txBody>
            <a:bodyPr/>
            <a:lstStyle/>
            <a:p>
              <a:endParaRPr lang="en-US" dirty="0"/>
            </a:p>
          </p:txBody>
        </p:sp>
        <p:sp>
          <p:nvSpPr>
            <p:cNvPr id="435358" name="Oval 158"/>
            <p:cNvSpPr>
              <a:spLocks noChangeArrowheads="1"/>
            </p:cNvSpPr>
            <p:nvPr/>
          </p:nvSpPr>
          <p:spPr bwMode="auto">
            <a:xfrm>
              <a:off x="2757" y="2205"/>
              <a:ext cx="18" cy="16"/>
            </a:xfrm>
            <a:prstGeom prst="ellipse">
              <a:avLst/>
            </a:prstGeom>
            <a:solidFill>
              <a:srgbClr val="000000"/>
            </a:solidFill>
            <a:ln w="9525">
              <a:noFill/>
              <a:round/>
              <a:headEnd/>
              <a:tailEnd/>
            </a:ln>
          </p:spPr>
          <p:txBody>
            <a:bodyPr/>
            <a:lstStyle/>
            <a:p>
              <a:endParaRPr lang="en-US" dirty="0"/>
            </a:p>
          </p:txBody>
        </p:sp>
        <p:sp>
          <p:nvSpPr>
            <p:cNvPr id="435359" name="Oval 159"/>
            <p:cNvSpPr>
              <a:spLocks noChangeArrowheads="1"/>
            </p:cNvSpPr>
            <p:nvPr/>
          </p:nvSpPr>
          <p:spPr bwMode="auto">
            <a:xfrm>
              <a:off x="2834" y="2205"/>
              <a:ext cx="18" cy="16"/>
            </a:xfrm>
            <a:prstGeom prst="ellipse">
              <a:avLst/>
            </a:prstGeom>
            <a:solidFill>
              <a:srgbClr val="000000"/>
            </a:solidFill>
            <a:ln w="9525">
              <a:noFill/>
              <a:round/>
              <a:headEnd/>
              <a:tailEnd/>
            </a:ln>
          </p:spPr>
          <p:txBody>
            <a:bodyPr/>
            <a:lstStyle/>
            <a:p>
              <a:endParaRPr lang="en-US" dirty="0"/>
            </a:p>
          </p:txBody>
        </p:sp>
        <p:sp>
          <p:nvSpPr>
            <p:cNvPr id="435360" name="Oval 160"/>
            <p:cNvSpPr>
              <a:spLocks noChangeArrowheads="1"/>
            </p:cNvSpPr>
            <p:nvPr/>
          </p:nvSpPr>
          <p:spPr bwMode="auto">
            <a:xfrm>
              <a:off x="2911" y="2205"/>
              <a:ext cx="18" cy="16"/>
            </a:xfrm>
            <a:prstGeom prst="ellipse">
              <a:avLst/>
            </a:prstGeom>
            <a:solidFill>
              <a:srgbClr val="000000"/>
            </a:solidFill>
            <a:ln w="9525">
              <a:noFill/>
              <a:round/>
              <a:headEnd/>
              <a:tailEnd/>
            </a:ln>
          </p:spPr>
          <p:txBody>
            <a:bodyPr/>
            <a:lstStyle/>
            <a:p>
              <a:endParaRPr lang="en-US" dirty="0"/>
            </a:p>
          </p:txBody>
        </p:sp>
        <p:sp>
          <p:nvSpPr>
            <p:cNvPr id="435361" name="Oval 161"/>
            <p:cNvSpPr>
              <a:spLocks noChangeArrowheads="1"/>
            </p:cNvSpPr>
            <p:nvPr/>
          </p:nvSpPr>
          <p:spPr bwMode="auto">
            <a:xfrm>
              <a:off x="2988" y="2205"/>
              <a:ext cx="17" cy="16"/>
            </a:xfrm>
            <a:prstGeom prst="ellipse">
              <a:avLst/>
            </a:prstGeom>
            <a:solidFill>
              <a:srgbClr val="000000"/>
            </a:solidFill>
            <a:ln w="9525">
              <a:noFill/>
              <a:round/>
              <a:headEnd/>
              <a:tailEnd/>
            </a:ln>
          </p:spPr>
          <p:txBody>
            <a:bodyPr/>
            <a:lstStyle/>
            <a:p>
              <a:endParaRPr lang="en-US" dirty="0"/>
            </a:p>
          </p:txBody>
        </p:sp>
        <p:sp>
          <p:nvSpPr>
            <p:cNvPr id="435362" name="Oval 162"/>
            <p:cNvSpPr>
              <a:spLocks noChangeArrowheads="1"/>
            </p:cNvSpPr>
            <p:nvPr/>
          </p:nvSpPr>
          <p:spPr bwMode="auto">
            <a:xfrm>
              <a:off x="3061" y="2281"/>
              <a:ext cx="17" cy="18"/>
            </a:xfrm>
            <a:prstGeom prst="ellipse">
              <a:avLst/>
            </a:prstGeom>
            <a:solidFill>
              <a:srgbClr val="000000"/>
            </a:solidFill>
            <a:ln w="9525">
              <a:noFill/>
              <a:round/>
              <a:headEnd/>
              <a:tailEnd/>
            </a:ln>
          </p:spPr>
          <p:txBody>
            <a:bodyPr/>
            <a:lstStyle/>
            <a:p>
              <a:endParaRPr lang="en-US" dirty="0"/>
            </a:p>
          </p:txBody>
        </p:sp>
        <p:sp>
          <p:nvSpPr>
            <p:cNvPr id="435363" name="Oval 163"/>
            <p:cNvSpPr>
              <a:spLocks noChangeArrowheads="1"/>
            </p:cNvSpPr>
            <p:nvPr/>
          </p:nvSpPr>
          <p:spPr bwMode="auto">
            <a:xfrm>
              <a:off x="3061" y="2353"/>
              <a:ext cx="17" cy="18"/>
            </a:xfrm>
            <a:prstGeom prst="ellipse">
              <a:avLst/>
            </a:prstGeom>
            <a:solidFill>
              <a:srgbClr val="000000"/>
            </a:solidFill>
            <a:ln w="9525">
              <a:noFill/>
              <a:round/>
              <a:headEnd/>
              <a:tailEnd/>
            </a:ln>
          </p:spPr>
          <p:txBody>
            <a:bodyPr/>
            <a:lstStyle/>
            <a:p>
              <a:endParaRPr lang="en-US" dirty="0"/>
            </a:p>
          </p:txBody>
        </p:sp>
        <p:sp>
          <p:nvSpPr>
            <p:cNvPr id="435364" name="Oval 164"/>
            <p:cNvSpPr>
              <a:spLocks noChangeArrowheads="1"/>
            </p:cNvSpPr>
            <p:nvPr/>
          </p:nvSpPr>
          <p:spPr bwMode="auto">
            <a:xfrm>
              <a:off x="3061" y="2429"/>
              <a:ext cx="17" cy="17"/>
            </a:xfrm>
            <a:prstGeom prst="ellipse">
              <a:avLst/>
            </a:prstGeom>
            <a:solidFill>
              <a:srgbClr val="000000"/>
            </a:solidFill>
            <a:ln w="9525">
              <a:noFill/>
              <a:round/>
              <a:headEnd/>
              <a:tailEnd/>
            </a:ln>
          </p:spPr>
          <p:txBody>
            <a:bodyPr/>
            <a:lstStyle/>
            <a:p>
              <a:endParaRPr lang="en-US" dirty="0"/>
            </a:p>
          </p:txBody>
        </p:sp>
        <p:sp>
          <p:nvSpPr>
            <p:cNvPr id="435365" name="Oval 165"/>
            <p:cNvSpPr>
              <a:spLocks noChangeArrowheads="1"/>
            </p:cNvSpPr>
            <p:nvPr/>
          </p:nvSpPr>
          <p:spPr bwMode="auto">
            <a:xfrm>
              <a:off x="3061" y="2505"/>
              <a:ext cx="17" cy="18"/>
            </a:xfrm>
            <a:prstGeom prst="ellipse">
              <a:avLst/>
            </a:prstGeom>
            <a:solidFill>
              <a:srgbClr val="000000"/>
            </a:solidFill>
            <a:ln w="9525">
              <a:noFill/>
              <a:round/>
              <a:headEnd/>
              <a:tailEnd/>
            </a:ln>
          </p:spPr>
          <p:txBody>
            <a:bodyPr/>
            <a:lstStyle/>
            <a:p>
              <a:endParaRPr lang="en-US" dirty="0"/>
            </a:p>
          </p:txBody>
        </p:sp>
        <p:sp>
          <p:nvSpPr>
            <p:cNvPr id="435366" name="Oval 166"/>
            <p:cNvSpPr>
              <a:spLocks noChangeArrowheads="1"/>
            </p:cNvSpPr>
            <p:nvPr/>
          </p:nvSpPr>
          <p:spPr bwMode="auto">
            <a:xfrm>
              <a:off x="3061" y="2578"/>
              <a:ext cx="17" cy="17"/>
            </a:xfrm>
            <a:prstGeom prst="ellipse">
              <a:avLst/>
            </a:prstGeom>
            <a:solidFill>
              <a:srgbClr val="000000"/>
            </a:solidFill>
            <a:ln w="9525">
              <a:noFill/>
              <a:round/>
              <a:headEnd/>
              <a:tailEnd/>
            </a:ln>
          </p:spPr>
          <p:txBody>
            <a:bodyPr/>
            <a:lstStyle/>
            <a:p>
              <a:endParaRPr lang="en-US" dirty="0"/>
            </a:p>
          </p:txBody>
        </p:sp>
        <p:sp>
          <p:nvSpPr>
            <p:cNvPr id="435367" name="Oval 167"/>
            <p:cNvSpPr>
              <a:spLocks noChangeArrowheads="1"/>
            </p:cNvSpPr>
            <p:nvPr/>
          </p:nvSpPr>
          <p:spPr bwMode="auto">
            <a:xfrm>
              <a:off x="3061" y="2653"/>
              <a:ext cx="17" cy="17"/>
            </a:xfrm>
            <a:prstGeom prst="ellipse">
              <a:avLst/>
            </a:prstGeom>
            <a:solidFill>
              <a:srgbClr val="000000"/>
            </a:solidFill>
            <a:ln w="9525">
              <a:noFill/>
              <a:round/>
              <a:headEnd/>
              <a:tailEnd/>
            </a:ln>
          </p:spPr>
          <p:txBody>
            <a:bodyPr/>
            <a:lstStyle/>
            <a:p>
              <a:endParaRPr lang="en-US" dirty="0"/>
            </a:p>
          </p:txBody>
        </p:sp>
        <p:sp>
          <p:nvSpPr>
            <p:cNvPr id="435368" name="Oval 168"/>
            <p:cNvSpPr>
              <a:spLocks noChangeArrowheads="1"/>
            </p:cNvSpPr>
            <p:nvPr/>
          </p:nvSpPr>
          <p:spPr bwMode="auto">
            <a:xfrm>
              <a:off x="3061" y="2726"/>
              <a:ext cx="17" cy="17"/>
            </a:xfrm>
            <a:prstGeom prst="ellipse">
              <a:avLst/>
            </a:prstGeom>
            <a:solidFill>
              <a:srgbClr val="000000"/>
            </a:solidFill>
            <a:ln w="9525">
              <a:noFill/>
              <a:round/>
              <a:headEnd/>
              <a:tailEnd/>
            </a:ln>
          </p:spPr>
          <p:txBody>
            <a:bodyPr/>
            <a:lstStyle/>
            <a:p>
              <a:endParaRPr lang="en-US" dirty="0"/>
            </a:p>
          </p:txBody>
        </p:sp>
        <p:sp>
          <p:nvSpPr>
            <p:cNvPr id="435369" name="Oval 169"/>
            <p:cNvSpPr>
              <a:spLocks noChangeArrowheads="1"/>
            </p:cNvSpPr>
            <p:nvPr/>
          </p:nvSpPr>
          <p:spPr bwMode="auto">
            <a:xfrm>
              <a:off x="3061" y="2803"/>
              <a:ext cx="17" cy="16"/>
            </a:xfrm>
            <a:prstGeom prst="ellipse">
              <a:avLst/>
            </a:prstGeom>
            <a:solidFill>
              <a:srgbClr val="000000"/>
            </a:solidFill>
            <a:ln w="9525">
              <a:noFill/>
              <a:round/>
              <a:headEnd/>
              <a:tailEnd/>
            </a:ln>
          </p:spPr>
          <p:txBody>
            <a:bodyPr/>
            <a:lstStyle/>
            <a:p>
              <a:endParaRPr lang="en-US" dirty="0"/>
            </a:p>
          </p:txBody>
        </p:sp>
        <p:sp>
          <p:nvSpPr>
            <p:cNvPr id="435370" name="Oval 170"/>
            <p:cNvSpPr>
              <a:spLocks noChangeArrowheads="1"/>
            </p:cNvSpPr>
            <p:nvPr/>
          </p:nvSpPr>
          <p:spPr bwMode="auto">
            <a:xfrm>
              <a:off x="3061" y="2875"/>
              <a:ext cx="17" cy="16"/>
            </a:xfrm>
            <a:prstGeom prst="ellipse">
              <a:avLst/>
            </a:prstGeom>
            <a:solidFill>
              <a:srgbClr val="000000"/>
            </a:solidFill>
            <a:ln w="9525">
              <a:noFill/>
              <a:round/>
              <a:headEnd/>
              <a:tailEnd/>
            </a:ln>
          </p:spPr>
          <p:txBody>
            <a:bodyPr/>
            <a:lstStyle/>
            <a:p>
              <a:endParaRPr lang="en-US" dirty="0"/>
            </a:p>
          </p:txBody>
        </p:sp>
        <p:sp>
          <p:nvSpPr>
            <p:cNvPr id="435371" name="Oval 171"/>
            <p:cNvSpPr>
              <a:spLocks noChangeArrowheads="1"/>
            </p:cNvSpPr>
            <p:nvPr/>
          </p:nvSpPr>
          <p:spPr bwMode="auto">
            <a:xfrm>
              <a:off x="3061" y="2950"/>
              <a:ext cx="17" cy="17"/>
            </a:xfrm>
            <a:prstGeom prst="ellipse">
              <a:avLst/>
            </a:prstGeom>
            <a:solidFill>
              <a:srgbClr val="000000"/>
            </a:solidFill>
            <a:ln w="9525">
              <a:noFill/>
              <a:round/>
              <a:headEnd/>
              <a:tailEnd/>
            </a:ln>
          </p:spPr>
          <p:txBody>
            <a:bodyPr/>
            <a:lstStyle/>
            <a:p>
              <a:endParaRPr lang="en-US" dirty="0"/>
            </a:p>
          </p:txBody>
        </p:sp>
        <p:sp>
          <p:nvSpPr>
            <p:cNvPr id="435372" name="Oval 172"/>
            <p:cNvSpPr>
              <a:spLocks noChangeArrowheads="1"/>
            </p:cNvSpPr>
            <p:nvPr/>
          </p:nvSpPr>
          <p:spPr bwMode="auto">
            <a:xfrm>
              <a:off x="3061" y="3023"/>
              <a:ext cx="17" cy="17"/>
            </a:xfrm>
            <a:prstGeom prst="ellipse">
              <a:avLst/>
            </a:prstGeom>
            <a:solidFill>
              <a:srgbClr val="000000"/>
            </a:solidFill>
            <a:ln w="9525">
              <a:noFill/>
              <a:round/>
              <a:headEnd/>
              <a:tailEnd/>
            </a:ln>
          </p:spPr>
          <p:txBody>
            <a:bodyPr/>
            <a:lstStyle/>
            <a:p>
              <a:endParaRPr lang="en-US" dirty="0"/>
            </a:p>
          </p:txBody>
        </p:sp>
        <p:sp>
          <p:nvSpPr>
            <p:cNvPr id="435373" name="Oval 173"/>
            <p:cNvSpPr>
              <a:spLocks noChangeArrowheads="1"/>
            </p:cNvSpPr>
            <p:nvPr/>
          </p:nvSpPr>
          <p:spPr bwMode="auto">
            <a:xfrm>
              <a:off x="3061" y="3099"/>
              <a:ext cx="17" cy="18"/>
            </a:xfrm>
            <a:prstGeom prst="ellipse">
              <a:avLst/>
            </a:prstGeom>
            <a:solidFill>
              <a:srgbClr val="000000"/>
            </a:solidFill>
            <a:ln w="9525">
              <a:noFill/>
              <a:round/>
              <a:headEnd/>
              <a:tailEnd/>
            </a:ln>
          </p:spPr>
          <p:txBody>
            <a:bodyPr/>
            <a:lstStyle/>
            <a:p>
              <a:endParaRPr lang="en-US" dirty="0"/>
            </a:p>
          </p:txBody>
        </p:sp>
        <p:sp>
          <p:nvSpPr>
            <p:cNvPr id="435374" name="Oval 174"/>
            <p:cNvSpPr>
              <a:spLocks noChangeArrowheads="1"/>
            </p:cNvSpPr>
            <p:nvPr/>
          </p:nvSpPr>
          <p:spPr bwMode="auto">
            <a:xfrm>
              <a:off x="3030" y="2172"/>
              <a:ext cx="87" cy="84"/>
            </a:xfrm>
            <a:prstGeom prst="ellipse">
              <a:avLst/>
            </a:prstGeom>
            <a:solidFill>
              <a:srgbClr val="000000"/>
            </a:solidFill>
            <a:ln w="9525">
              <a:noFill/>
              <a:round/>
              <a:headEnd/>
              <a:tailEnd/>
            </a:ln>
          </p:spPr>
          <p:txBody>
            <a:bodyPr/>
            <a:lstStyle/>
            <a:p>
              <a:endParaRPr lang="en-US" dirty="0"/>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1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1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right)">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Rot="1" noChangeArrowheads="1"/>
          </p:cNvSpPr>
          <p:nvPr>
            <p:ph type="title" idx="4294967295"/>
          </p:nvPr>
        </p:nvSpPr>
        <p:spPr>
          <a:xfrm>
            <a:off x="990600" y="60325"/>
            <a:ext cx="7901880" cy="555625"/>
          </a:xfrm>
        </p:spPr>
        <p:txBody>
          <a:bodyPr>
            <a:normAutofit/>
          </a:bodyPr>
          <a:lstStyle/>
          <a:p>
            <a:pPr algn="l"/>
            <a:r>
              <a:rPr lang="en-US" sz="2400" dirty="0" smtClean="0"/>
              <a:t>Perfectly Elastic Demand</a:t>
            </a:r>
            <a:endParaRPr lang="en-US" sz="2400" b="0" dirty="0" smtClean="0"/>
          </a:p>
        </p:txBody>
      </p:sp>
      <p:grpSp>
        <p:nvGrpSpPr>
          <p:cNvPr id="2" name="Group 90"/>
          <p:cNvGrpSpPr>
            <a:grpSpLocks/>
          </p:cNvGrpSpPr>
          <p:nvPr/>
        </p:nvGrpSpPr>
        <p:grpSpPr bwMode="auto">
          <a:xfrm>
            <a:off x="899592" y="2819402"/>
            <a:ext cx="1944688" cy="754063"/>
            <a:chOff x="912" y="1824"/>
            <a:chExt cx="1225" cy="475"/>
          </a:xfrm>
        </p:grpSpPr>
        <p:sp>
          <p:nvSpPr>
            <p:cNvPr id="353371" name="Freeform 91"/>
            <p:cNvSpPr>
              <a:spLocks/>
            </p:cNvSpPr>
            <p:nvPr/>
          </p:nvSpPr>
          <p:spPr bwMode="auto">
            <a:xfrm>
              <a:off x="912" y="1824"/>
              <a:ext cx="1225" cy="475"/>
            </a:xfrm>
            <a:custGeom>
              <a:avLst/>
              <a:gdLst/>
              <a:ahLst/>
              <a:cxnLst>
                <a:cxn ang="0">
                  <a:pos x="281" y="116"/>
                </a:cxn>
                <a:cxn ang="0">
                  <a:pos x="265" y="132"/>
                </a:cxn>
                <a:cxn ang="0">
                  <a:pos x="16" y="132"/>
                </a:cxn>
                <a:cxn ang="0">
                  <a:pos x="0" y="116"/>
                </a:cxn>
                <a:cxn ang="0">
                  <a:pos x="0" y="16"/>
                </a:cxn>
                <a:cxn ang="0">
                  <a:pos x="16" y="0"/>
                </a:cxn>
                <a:cxn ang="0">
                  <a:pos x="265" y="0"/>
                </a:cxn>
                <a:cxn ang="0">
                  <a:pos x="281" y="16"/>
                </a:cxn>
                <a:cxn ang="0">
                  <a:pos x="281" y="116"/>
                </a:cxn>
              </a:cxnLst>
              <a:rect l="0" t="0" r="r" b="b"/>
              <a:pathLst>
                <a:path w="281" h="132">
                  <a:moveTo>
                    <a:pt x="281" y="116"/>
                  </a:moveTo>
                  <a:cubicBezTo>
                    <a:pt x="281" y="125"/>
                    <a:pt x="274" y="132"/>
                    <a:pt x="265" y="132"/>
                  </a:cubicBezTo>
                  <a:cubicBezTo>
                    <a:pt x="16" y="132"/>
                    <a:pt x="16" y="132"/>
                    <a:pt x="16" y="132"/>
                  </a:cubicBezTo>
                  <a:cubicBezTo>
                    <a:pt x="7" y="132"/>
                    <a:pt x="0" y="125"/>
                    <a:pt x="0" y="116"/>
                  </a:cubicBezTo>
                  <a:cubicBezTo>
                    <a:pt x="0" y="16"/>
                    <a:pt x="0" y="16"/>
                    <a:pt x="0" y="16"/>
                  </a:cubicBezTo>
                  <a:cubicBezTo>
                    <a:pt x="0" y="7"/>
                    <a:pt x="7" y="0"/>
                    <a:pt x="16" y="0"/>
                  </a:cubicBezTo>
                  <a:cubicBezTo>
                    <a:pt x="265" y="0"/>
                    <a:pt x="265" y="0"/>
                    <a:pt x="265" y="0"/>
                  </a:cubicBezTo>
                  <a:cubicBezTo>
                    <a:pt x="274" y="0"/>
                    <a:pt x="281" y="7"/>
                    <a:pt x="281" y="16"/>
                  </a:cubicBezTo>
                  <a:lnTo>
                    <a:pt x="281" y="116"/>
                  </a:lnTo>
                  <a:close/>
                </a:path>
              </a:pathLst>
            </a:custGeom>
            <a:solidFill>
              <a:srgbClr val="D6E2E0"/>
            </a:solidFill>
            <a:ln w="9525">
              <a:noFill/>
              <a:round/>
              <a:headEnd/>
              <a:tailEnd/>
            </a:ln>
          </p:spPr>
          <p:txBody>
            <a:bodyPr/>
            <a:lstStyle/>
            <a:p>
              <a:endParaRPr lang="en-US" dirty="0"/>
            </a:p>
          </p:txBody>
        </p:sp>
        <p:sp>
          <p:nvSpPr>
            <p:cNvPr id="353372" name="Rectangle 92"/>
            <p:cNvSpPr>
              <a:spLocks noChangeArrowheads="1"/>
            </p:cNvSpPr>
            <p:nvPr/>
          </p:nvSpPr>
          <p:spPr bwMode="auto">
            <a:xfrm>
              <a:off x="960" y="1872"/>
              <a:ext cx="1133" cy="407"/>
            </a:xfrm>
            <a:prstGeom prst="rect">
              <a:avLst/>
            </a:prstGeom>
            <a:noFill/>
            <a:ln w="9525">
              <a:noFill/>
              <a:miter lim="800000"/>
              <a:headEnd/>
              <a:tailEnd/>
            </a:ln>
          </p:spPr>
          <p:txBody>
            <a:bodyPr wrap="square" lIns="0" tIns="0" rIns="0" bIns="0">
              <a:spAutoFit/>
            </a:bodyPr>
            <a:lstStyle/>
            <a:p>
              <a:pPr marL="1588" indent="-1588" algn="ctr"/>
              <a:r>
                <a:rPr lang="en-US" sz="1400" dirty="0">
                  <a:solidFill>
                    <a:srgbClr val="000000"/>
                  </a:solidFill>
                  <a:latin typeface="Myriad Roman" charset="0"/>
                </a:rPr>
                <a:t>At any price above $5, quantity demanded is zero</a:t>
              </a:r>
              <a:endParaRPr lang="en-US" sz="1400" dirty="0">
                <a:latin typeface="Tahoma" pitchFamily="34" charset="0"/>
              </a:endParaRPr>
            </a:p>
          </p:txBody>
        </p:sp>
      </p:grpSp>
      <p:grpSp>
        <p:nvGrpSpPr>
          <p:cNvPr id="3" name="Group 93"/>
          <p:cNvGrpSpPr>
            <a:grpSpLocks/>
          </p:cNvGrpSpPr>
          <p:nvPr/>
        </p:nvGrpSpPr>
        <p:grpSpPr bwMode="auto">
          <a:xfrm>
            <a:off x="4038600" y="2636838"/>
            <a:ext cx="1284288" cy="1270001"/>
            <a:chOff x="2832" y="1709"/>
            <a:chExt cx="809" cy="800"/>
          </a:xfrm>
        </p:grpSpPr>
        <p:sp>
          <p:nvSpPr>
            <p:cNvPr id="353374" name="Line 94"/>
            <p:cNvSpPr>
              <a:spLocks noChangeShapeType="1"/>
            </p:cNvSpPr>
            <p:nvPr/>
          </p:nvSpPr>
          <p:spPr bwMode="auto">
            <a:xfrm>
              <a:off x="3238" y="2330"/>
              <a:ext cx="0" cy="179"/>
            </a:xfrm>
            <a:prstGeom prst="line">
              <a:avLst/>
            </a:prstGeom>
            <a:noFill/>
            <a:ln w="9525">
              <a:solidFill>
                <a:srgbClr val="000000"/>
              </a:solidFill>
              <a:miter lim="800000"/>
              <a:headEnd/>
              <a:tailEnd/>
            </a:ln>
          </p:spPr>
          <p:txBody>
            <a:bodyPr/>
            <a:lstStyle/>
            <a:p>
              <a:endParaRPr lang="en-US" dirty="0"/>
            </a:p>
          </p:txBody>
        </p:sp>
        <p:sp>
          <p:nvSpPr>
            <p:cNvPr id="353375" name="Freeform 95"/>
            <p:cNvSpPr>
              <a:spLocks/>
            </p:cNvSpPr>
            <p:nvPr/>
          </p:nvSpPr>
          <p:spPr bwMode="auto">
            <a:xfrm>
              <a:off x="2832" y="1709"/>
              <a:ext cx="809" cy="594"/>
            </a:xfrm>
            <a:custGeom>
              <a:avLst/>
              <a:gdLst/>
              <a:ahLst/>
              <a:cxnLst>
                <a:cxn ang="0">
                  <a:pos x="224" y="162"/>
                </a:cxn>
                <a:cxn ang="0">
                  <a:pos x="206" y="178"/>
                </a:cxn>
                <a:cxn ang="0">
                  <a:pos x="18" y="178"/>
                </a:cxn>
                <a:cxn ang="0">
                  <a:pos x="0" y="162"/>
                </a:cxn>
                <a:cxn ang="0">
                  <a:pos x="0" y="16"/>
                </a:cxn>
                <a:cxn ang="0">
                  <a:pos x="18" y="0"/>
                </a:cxn>
                <a:cxn ang="0">
                  <a:pos x="206" y="0"/>
                </a:cxn>
                <a:cxn ang="0">
                  <a:pos x="224" y="16"/>
                </a:cxn>
                <a:cxn ang="0">
                  <a:pos x="224" y="162"/>
                </a:cxn>
              </a:cxnLst>
              <a:rect l="0" t="0" r="r" b="b"/>
              <a:pathLst>
                <a:path w="224" h="178">
                  <a:moveTo>
                    <a:pt x="224" y="162"/>
                  </a:moveTo>
                  <a:cubicBezTo>
                    <a:pt x="224" y="170"/>
                    <a:pt x="216" y="178"/>
                    <a:pt x="206" y="178"/>
                  </a:cubicBezTo>
                  <a:cubicBezTo>
                    <a:pt x="18" y="178"/>
                    <a:pt x="18" y="178"/>
                    <a:pt x="18" y="178"/>
                  </a:cubicBezTo>
                  <a:cubicBezTo>
                    <a:pt x="8" y="178"/>
                    <a:pt x="0" y="170"/>
                    <a:pt x="0" y="162"/>
                  </a:cubicBezTo>
                  <a:cubicBezTo>
                    <a:pt x="0" y="16"/>
                    <a:pt x="0" y="16"/>
                    <a:pt x="0" y="16"/>
                  </a:cubicBezTo>
                  <a:cubicBezTo>
                    <a:pt x="0" y="7"/>
                    <a:pt x="8" y="0"/>
                    <a:pt x="18" y="0"/>
                  </a:cubicBezTo>
                  <a:cubicBezTo>
                    <a:pt x="206" y="0"/>
                    <a:pt x="206" y="0"/>
                    <a:pt x="206" y="0"/>
                  </a:cubicBezTo>
                  <a:cubicBezTo>
                    <a:pt x="216" y="0"/>
                    <a:pt x="224" y="7"/>
                    <a:pt x="224" y="16"/>
                  </a:cubicBezTo>
                  <a:lnTo>
                    <a:pt x="224" y="162"/>
                  </a:lnTo>
                  <a:close/>
                </a:path>
              </a:pathLst>
            </a:custGeom>
            <a:solidFill>
              <a:srgbClr val="D6E2E0"/>
            </a:solidFill>
            <a:ln w="9525">
              <a:noFill/>
              <a:round/>
              <a:headEnd/>
              <a:tailEnd/>
            </a:ln>
          </p:spPr>
          <p:txBody>
            <a:bodyPr/>
            <a:lstStyle/>
            <a:p>
              <a:endParaRPr lang="en-US" dirty="0"/>
            </a:p>
          </p:txBody>
        </p:sp>
        <p:sp>
          <p:nvSpPr>
            <p:cNvPr id="353376" name="Rectangle 96"/>
            <p:cNvSpPr>
              <a:spLocks noChangeArrowheads="1"/>
            </p:cNvSpPr>
            <p:nvPr/>
          </p:nvSpPr>
          <p:spPr bwMode="auto">
            <a:xfrm>
              <a:off x="2850" y="1754"/>
              <a:ext cx="721" cy="564"/>
            </a:xfrm>
            <a:prstGeom prst="rect">
              <a:avLst/>
            </a:prstGeom>
            <a:noFill/>
            <a:ln w="9525">
              <a:noFill/>
              <a:miter lim="800000"/>
              <a:headEnd/>
              <a:tailEnd/>
            </a:ln>
          </p:spPr>
          <p:txBody>
            <a:bodyPr wrap="square" lIns="0" tIns="0" rIns="0" bIns="0">
              <a:spAutoFit/>
            </a:bodyPr>
            <a:lstStyle/>
            <a:p>
              <a:pPr marL="1588" indent="-1588" algn="ctr"/>
              <a:r>
                <a:rPr lang="en-US" sz="1400" dirty="0">
                  <a:solidFill>
                    <a:srgbClr val="000000"/>
                  </a:solidFill>
                  <a:latin typeface="Myriad Roman" charset="0"/>
                </a:rPr>
                <a:t>At exactly $5, consumers will buy any quantity</a:t>
              </a:r>
              <a:endParaRPr lang="en-US" sz="1400" dirty="0">
                <a:latin typeface="Tahoma" pitchFamily="34" charset="0"/>
              </a:endParaRPr>
            </a:p>
          </p:txBody>
        </p:sp>
      </p:grpSp>
      <p:grpSp>
        <p:nvGrpSpPr>
          <p:cNvPr id="4" name="Group 97"/>
          <p:cNvGrpSpPr>
            <a:grpSpLocks/>
          </p:cNvGrpSpPr>
          <p:nvPr/>
        </p:nvGrpSpPr>
        <p:grpSpPr bwMode="auto">
          <a:xfrm>
            <a:off x="1116012" y="4191002"/>
            <a:ext cx="1728788" cy="1014413"/>
            <a:chOff x="991" y="2688"/>
            <a:chExt cx="1089" cy="639"/>
          </a:xfrm>
        </p:grpSpPr>
        <p:sp>
          <p:nvSpPr>
            <p:cNvPr id="353378" name="Freeform 98"/>
            <p:cNvSpPr>
              <a:spLocks/>
            </p:cNvSpPr>
            <p:nvPr/>
          </p:nvSpPr>
          <p:spPr bwMode="auto">
            <a:xfrm>
              <a:off x="1008" y="2688"/>
              <a:ext cx="1072" cy="609"/>
            </a:xfrm>
            <a:custGeom>
              <a:avLst/>
              <a:gdLst/>
              <a:ahLst/>
              <a:cxnLst>
                <a:cxn ang="0">
                  <a:pos x="281" y="161"/>
                </a:cxn>
                <a:cxn ang="0">
                  <a:pos x="265" y="177"/>
                </a:cxn>
                <a:cxn ang="0">
                  <a:pos x="16" y="177"/>
                </a:cxn>
                <a:cxn ang="0">
                  <a:pos x="0" y="161"/>
                </a:cxn>
                <a:cxn ang="0">
                  <a:pos x="0" y="16"/>
                </a:cxn>
                <a:cxn ang="0">
                  <a:pos x="16" y="0"/>
                </a:cxn>
                <a:cxn ang="0">
                  <a:pos x="265" y="0"/>
                </a:cxn>
                <a:cxn ang="0">
                  <a:pos x="281" y="16"/>
                </a:cxn>
                <a:cxn ang="0">
                  <a:pos x="281" y="161"/>
                </a:cxn>
              </a:cxnLst>
              <a:rect l="0" t="0" r="r" b="b"/>
              <a:pathLst>
                <a:path w="281" h="177">
                  <a:moveTo>
                    <a:pt x="281" y="161"/>
                  </a:moveTo>
                  <a:cubicBezTo>
                    <a:pt x="281" y="170"/>
                    <a:pt x="274" y="177"/>
                    <a:pt x="265" y="177"/>
                  </a:cubicBezTo>
                  <a:cubicBezTo>
                    <a:pt x="16" y="177"/>
                    <a:pt x="16" y="177"/>
                    <a:pt x="16" y="177"/>
                  </a:cubicBezTo>
                  <a:cubicBezTo>
                    <a:pt x="7" y="177"/>
                    <a:pt x="0" y="170"/>
                    <a:pt x="0" y="161"/>
                  </a:cubicBezTo>
                  <a:cubicBezTo>
                    <a:pt x="0" y="16"/>
                    <a:pt x="0" y="16"/>
                    <a:pt x="0" y="16"/>
                  </a:cubicBezTo>
                  <a:cubicBezTo>
                    <a:pt x="0" y="7"/>
                    <a:pt x="7" y="0"/>
                    <a:pt x="16" y="0"/>
                  </a:cubicBezTo>
                  <a:cubicBezTo>
                    <a:pt x="265" y="0"/>
                    <a:pt x="265" y="0"/>
                    <a:pt x="265" y="0"/>
                  </a:cubicBezTo>
                  <a:cubicBezTo>
                    <a:pt x="274" y="0"/>
                    <a:pt x="281" y="7"/>
                    <a:pt x="281" y="16"/>
                  </a:cubicBezTo>
                  <a:lnTo>
                    <a:pt x="281" y="161"/>
                  </a:lnTo>
                  <a:close/>
                </a:path>
              </a:pathLst>
            </a:custGeom>
            <a:solidFill>
              <a:srgbClr val="D6E2E0"/>
            </a:solidFill>
            <a:ln w="9525">
              <a:noFill/>
              <a:round/>
              <a:headEnd/>
              <a:tailEnd/>
            </a:ln>
          </p:spPr>
          <p:txBody>
            <a:bodyPr/>
            <a:lstStyle/>
            <a:p>
              <a:endParaRPr lang="en-US" dirty="0"/>
            </a:p>
          </p:txBody>
        </p:sp>
        <p:sp>
          <p:nvSpPr>
            <p:cNvPr id="353379" name="Rectangle 99"/>
            <p:cNvSpPr>
              <a:spLocks noChangeArrowheads="1"/>
            </p:cNvSpPr>
            <p:nvPr/>
          </p:nvSpPr>
          <p:spPr bwMode="auto">
            <a:xfrm>
              <a:off x="991" y="2784"/>
              <a:ext cx="1063" cy="543"/>
            </a:xfrm>
            <a:prstGeom prst="rect">
              <a:avLst/>
            </a:prstGeom>
            <a:noFill/>
            <a:ln w="9525">
              <a:noFill/>
              <a:miter lim="800000"/>
              <a:headEnd/>
              <a:tailEnd/>
            </a:ln>
          </p:spPr>
          <p:txBody>
            <a:bodyPr lIns="0" tIns="0" rIns="0" bIns="0">
              <a:spAutoFit/>
            </a:bodyPr>
            <a:lstStyle/>
            <a:p>
              <a:pPr marL="1588" indent="-1588" algn="ctr"/>
              <a:r>
                <a:rPr lang="en-US" sz="1400" dirty="0">
                  <a:solidFill>
                    <a:srgbClr val="000000"/>
                  </a:solidFill>
                  <a:latin typeface="Myriad Roman" charset="0"/>
                </a:rPr>
                <a:t>At any price below $5, quantity demanded </a:t>
              </a:r>
              <a:r>
                <a:rPr lang="en-US" sz="1400" dirty="0" smtClean="0">
                  <a:solidFill>
                    <a:srgbClr val="000000"/>
                  </a:solidFill>
                  <a:latin typeface="Myriad Roman" charset="0"/>
                </a:rPr>
                <a:t>does not increase</a:t>
              </a:r>
              <a:endParaRPr lang="en-US" sz="1400" dirty="0">
                <a:latin typeface="Tahoma" pitchFamily="34" charset="0"/>
              </a:endParaRPr>
            </a:p>
          </p:txBody>
        </p:sp>
      </p:grpSp>
      <p:grpSp>
        <p:nvGrpSpPr>
          <p:cNvPr id="5" name="Group 100"/>
          <p:cNvGrpSpPr>
            <a:grpSpLocks/>
          </p:cNvGrpSpPr>
          <p:nvPr/>
        </p:nvGrpSpPr>
        <p:grpSpPr bwMode="auto">
          <a:xfrm>
            <a:off x="2979738" y="3765550"/>
            <a:ext cx="3387725" cy="273050"/>
            <a:chOff x="2165" y="2417"/>
            <a:chExt cx="2134" cy="172"/>
          </a:xfrm>
        </p:grpSpPr>
        <p:sp>
          <p:nvSpPr>
            <p:cNvPr id="353381" name="Line 101"/>
            <p:cNvSpPr>
              <a:spLocks noChangeShapeType="1"/>
            </p:cNvSpPr>
            <p:nvPr/>
          </p:nvSpPr>
          <p:spPr bwMode="auto">
            <a:xfrm flipH="1">
              <a:off x="2165" y="2499"/>
              <a:ext cx="1926" cy="0"/>
            </a:xfrm>
            <a:prstGeom prst="line">
              <a:avLst/>
            </a:prstGeom>
            <a:noFill/>
            <a:ln w="34925">
              <a:solidFill>
                <a:srgbClr val="3C5DAA"/>
              </a:solidFill>
              <a:miter lim="800000"/>
              <a:headEnd/>
              <a:tailEnd/>
            </a:ln>
          </p:spPr>
          <p:txBody>
            <a:bodyPr/>
            <a:lstStyle/>
            <a:p>
              <a:endParaRPr lang="en-US" dirty="0"/>
            </a:p>
          </p:txBody>
        </p:sp>
        <p:sp>
          <p:nvSpPr>
            <p:cNvPr id="353382" name="Rectangle 102"/>
            <p:cNvSpPr>
              <a:spLocks noChangeArrowheads="1"/>
            </p:cNvSpPr>
            <p:nvPr/>
          </p:nvSpPr>
          <p:spPr bwMode="auto">
            <a:xfrm>
              <a:off x="4142" y="2417"/>
              <a:ext cx="82" cy="136"/>
            </a:xfrm>
            <a:prstGeom prst="rect">
              <a:avLst/>
            </a:prstGeom>
            <a:noFill/>
            <a:ln w="9525">
              <a:noFill/>
              <a:miter lim="800000"/>
              <a:headEnd/>
              <a:tailEnd/>
            </a:ln>
          </p:spPr>
          <p:txBody>
            <a:bodyPr wrap="none" lIns="0" tIns="0" rIns="0" bIns="0">
              <a:spAutoFit/>
            </a:bodyPr>
            <a:lstStyle/>
            <a:p>
              <a:pPr marL="1588" indent="-1588"/>
              <a:r>
                <a:rPr lang="en-US" sz="1400" i="1" dirty="0">
                  <a:solidFill>
                    <a:srgbClr val="000000"/>
                  </a:solidFill>
                  <a:latin typeface="Myriad Roman" charset="0"/>
                </a:rPr>
                <a:t>D</a:t>
              </a:r>
              <a:endParaRPr lang="en-US" sz="1400" i="1" dirty="0">
                <a:latin typeface="Tahoma" pitchFamily="34" charset="0"/>
              </a:endParaRPr>
            </a:p>
          </p:txBody>
        </p:sp>
        <p:sp>
          <p:nvSpPr>
            <p:cNvPr id="353383" name="Rectangle 103"/>
            <p:cNvSpPr>
              <a:spLocks noChangeArrowheads="1"/>
            </p:cNvSpPr>
            <p:nvPr/>
          </p:nvSpPr>
          <p:spPr bwMode="auto">
            <a:xfrm>
              <a:off x="4237" y="2482"/>
              <a:ext cx="62" cy="107"/>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Roman" charset="0"/>
                </a:rPr>
                <a:t>2</a:t>
              </a:r>
              <a:endParaRPr lang="en-US" sz="1400" dirty="0">
                <a:latin typeface="Tahoma" pitchFamily="34" charset="0"/>
              </a:endParaRPr>
            </a:p>
          </p:txBody>
        </p:sp>
      </p:grpSp>
      <p:grpSp>
        <p:nvGrpSpPr>
          <p:cNvPr id="6" name="Group 104"/>
          <p:cNvGrpSpPr>
            <a:grpSpLocks/>
          </p:cNvGrpSpPr>
          <p:nvPr/>
        </p:nvGrpSpPr>
        <p:grpSpPr bwMode="auto">
          <a:xfrm>
            <a:off x="2674938" y="2047875"/>
            <a:ext cx="5021263" cy="3675063"/>
            <a:chOff x="1973" y="1338"/>
            <a:chExt cx="3163" cy="2315"/>
          </a:xfrm>
        </p:grpSpPr>
        <p:sp>
          <p:nvSpPr>
            <p:cNvPr id="353385" name="Line 105"/>
            <p:cNvSpPr>
              <a:spLocks noChangeShapeType="1"/>
            </p:cNvSpPr>
            <p:nvPr/>
          </p:nvSpPr>
          <p:spPr bwMode="auto">
            <a:xfrm>
              <a:off x="2165" y="2499"/>
              <a:ext cx="87" cy="0"/>
            </a:xfrm>
            <a:prstGeom prst="line">
              <a:avLst/>
            </a:prstGeom>
            <a:noFill/>
            <a:ln w="9525">
              <a:solidFill>
                <a:srgbClr val="000000"/>
              </a:solidFill>
              <a:miter lim="800000"/>
              <a:headEnd/>
              <a:tailEnd/>
            </a:ln>
          </p:spPr>
          <p:txBody>
            <a:bodyPr/>
            <a:lstStyle/>
            <a:p>
              <a:endParaRPr lang="en-US" dirty="0"/>
            </a:p>
          </p:txBody>
        </p:sp>
        <p:sp>
          <p:nvSpPr>
            <p:cNvPr id="353387" name="Rectangle 107"/>
            <p:cNvSpPr>
              <a:spLocks noChangeArrowheads="1"/>
            </p:cNvSpPr>
            <p:nvPr/>
          </p:nvSpPr>
          <p:spPr bwMode="auto">
            <a:xfrm>
              <a:off x="2025" y="3466"/>
              <a:ext cx="62" cy="107"/>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Roman" charset="0"/>
                </a:rPr>
                <a:t>0</a:t>
              </a:r>
              <a:endParaRPr lang="en-US" sz="1400" dirty="0">
                <a:latin typeface="Tahoma" pitchFamily="34" charset="0"/>
              </a:endParaRPr>
            </a:p>
          </p:txBody>
        </p:sp>
        <p:sp>
          <p:nvSpPr>
            <p:cNvPr id="353389" name="Rectangle 109"/>
            <p:cNvSpPr>
              <a:spLocks noChangeArrowheads="1"/>
            </p:cNvSpPr>
            <p:nvPr/>
          </p:nvSpPr>
          <p:spPr bwMode="auto">
            <a:xfrm>
              <a:off x="1973" y="2428"/>
              <a:ext cx="124" cy="107"/>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Roman" charset="0"/>
                </a:rPr>
                <a:t>$5</a:t>
              </a:r>
              <a:endParaRPr lang="en-US" sz="1400" dirty="0">
                <a:latin typeface="Tahoma" pitchFamily="34" charset="0"/>
              </a:endParaRPr>
            </a:p>
          </p:txBody>
        </p:sp>
        <p:sp>
          <p:nvSpPr>
            <p:cNvPr id="353391" name="Freeform 111"/>
            <p:cNvSpPr>
              <a:spLocks/>
            </p:cNvSpPr>
            <p:nvPr/>
          </p:nvSpPr>
          <p:spPr bwMode="auto">
            <a:xfrm>
              <a:off x="2165" y="1338"/>
              <a:ext cx="2323" cy="2098"/>
            </a:xfrm>
            <a:custGeom>
              <a:avLst/>
              <a:gdLst/>
              <a:ahLst/>
              <a:cxnLst>
                <a:cxn ang="0">
                  <a:pos x="1792" y="1665"/>
                </a:cxn>
                <a:cxn ang="0">
                  <a:pos x="0" y="1665"/>
                </a:cxn>
                <a:cxn ang="0">
                  <a:pos x="0" y="0"/>
                </a:cxn>
              </a:cxnLst>
              <a:rect l="0" t="0" r="r" b="b"/>
              <a:pathLst>
                <a:path w="1792" h="1665">
                  <a:moveTo>
                    <a:pt x="1792" y="1665"/>
                  </a:moveTo>
                  <a:lnTo>
                    <a:pt x="0" y="1665"/>
                  </a:lnTo>
                  <a:lnTo>
                    <a:pt x="0" y="0"/>
                  </a:lnTo>
                </a:path>
              </a:pathLst>
            </a:custGeom>
            <a:noFill/>
            <a:ln w="9525" cap="flat">
              <a:solidFill>
                <a:srgbClr val="000000"/>
              </a:solidFill>
              <a:prstDash val="solid"/>
              <a:miter lim="800000"/>
              <a:headEnd/>
              <a:tailEnd/>
            </a:ln>
          </p:spPr>
          <p:txBody>
            <a:bodyPr/>
            <a:lstStyle/>
            <a:p>
              <a:endParaRPr lang="en-US" dirty="0"/>
            </a:p>
          </p:txBody>
        </p:sp>
        <p:sp>
          <p:nvSpPr>
            <p:cNvPr id="353392" name="Rectangle 112"/>
            <p:cNvSpPr>
              <a:spLocks noChangeArrowheads="1"/>
            </p:cNvSpPr>
            <p:nvPr/>
          </p:nvSpPr>
          <p:spPr bwMode="auto">
            <a:xfrm>
              <a:off x="2874" y="3517"/>
              <a:ext cx="2262" cy="136"/>
            </a:xfrm>
            <a:prstGeom prst="rect">
              <a:avLst/>
            </a:prstGeom>
            <a:noFill/>
            <a:ln w="9525">
              <a:noFill/>
              <a:miter lim="800000"/>
              <a:headEnd/>
              <a:tailEnd/>
            </a:ln>
          </p:spPr>
          <p:txBody>
            <a:bodyPr lIns="0" tIns="0" rIns="0" bIns="0">
              <a:spAutoFit/>
            </a:bodyPr>
            <a:lstStyle/>
            <a:p>
              <a:pPr marL="1588" indent="-1588" algn="ctr"/>
              <a:r>
                <a:rPr lang="en-US" sz="1400" b="1" dirty="0">
                  <a:solidFill>
                    <a:srgbClr val="000000"/>
                  </a:solidFill>
                </a:rPr>
                <a:t>Quantity </a:t>
              </a:r>
              <a:endParaRPr lang="en-US" sz="1400" b="1" dirty="0"/>
            </a:p>
          </p:txBody>
        </p:sp>
      </p:grpSp>
      <p:sp>
        <p:nvSpPr>
          <p:cNvPr id="26" name="Rectangle 106"/>
          <p:cNvSpPr>
            <a:spLocks noChangeArrowheads="1"/>
          </p:cNvSpPr>
          <p:nvPr/>
        </p:nvSpPr>
        <p:spPr bwMode="auto">
          <a:xfrm>
            <a:off x="3003402" y="969127"/>
            <a:ext cx="349397" cy="215444"/>
          </a:xfrm>
          <a:prstGeom prst="rect">
            <a:avLst/>
          </a:prstGeom>
          <a:noFill/>
          <a:ln w="9525">
            <a:noFill/>
            <a:miter lim="800000"/>
            <a:headEnd/>
            <a:tailEnd/>
          </a:ln>
        </p:spPr>
        <p:txBody>
          <a:bodyPr wrap="square" lIns="0" tIns="0" rIns="0" bIns="0">
            <a:spAutoFit/>
          </a:bodyPr>
          <a:lstStyle/>
          <a:p>
            <a:pPr marL="1588" indent="-1588"/>
            <a:r>
              <a:rPr lang="en-US" sz="1400" b="1" dirty="0" smtClean="0">
                <a:solidFill>
                  <a:srgbClr val="000000"/>
                </a:solidFill>
              </a:rPr>
              <a:t>(D)</a:t>
            </a:r>
            <a:endParaRPr lang="en-US" sz="1400" b="1" dirty="0"/>
          </a:p>
        </p:txBody>
      </p:sp>
      <p:sp>
        <p:nvSpPr>
          <p:cNvPr id="27" name="Rectangle 108"/>
          <p:cNvSpPr>
            <a:spLocks noChangeArrowheads="1"/>
          </p:cNvSpPr>
          <p:nvPr/>
        </p:nvSpPr>
        <p:spPr bwMode="auto">
          <a:xfrm>
            <a:off x="3308203" y="969127"/>
            <a:ext cx="3043238" cy="276999"/>
          </a:xfrm>
          <a:prstGeom prst="rect">
            <a:avLst/>
          </a:prstGeom>
          <a:noFill/>
          <a:ln w="9525">
            <a:noFill/>
            <a:miter lim="800000"/>
            <a:headEnd/>
            <a:tailEnd/>
          </a:ln>
        </p:spPr>
        <p:txBody>
          <a:bodyPr lIns="0" tIns="0" rIns="0" bIns="0">
            <a:spAutoFit/>
          </a:bodyPr>
          <a:lstStyle/>
          <a:p>
            <a:pPr marL="1588" indent="-1588" algn="ctr">
              <a:tabLst>
                <a:tab pos="1262063" algn="l"/>
              </a:tabLst>
            </a:pPr>
            <a:r>
              <a:rPr lang="en-US" sz="1400" b="1" dirty="0" smtClean="0">
                <a:solidFill>
                  <a:srgbClr val="000000"/>
                </a:solidFill>
                <a:cs typeface="Tahoma" pitchFamily="34" charset="0"/>
              </a:rPr>
              <a:t>Price </a:t>
            </a:r>
            <a:r>
              <a:rPr lang="en-US" sz="1400" b="1" dirty="0">
                <a:solidFill>
                  <a:srgbClr val="000000"/>
                </a:solidFill>
                <a:cs typeface="Tahoma" pitchFamily="34" charset="0"/>
              </a:rPr>
              <a:t>Elasticity of Demand = </a:t>
            </a:r>
            <a:r>
              <a:rPr lang="en-US" sz="1400" b="1" dirty="0" smtClean="0">
                <a:solidFill>
                  <a:srgbClr val="000000"/>
                </a:solidFill>
                <a:cs typeface="Tahoma" pitchFamily="34" charset="0"/>
              </a:rPr>
              <a:t>- </a:t>
            </a:r>
            <a:r>
              <a:rPr lang="en-US" b="1" dirty="0" smtClean="0">
                <a:cs typeface="Tahoma" pitchFamily="34" charset="0"/>
              </a:rPr>
              <a:t>∞</a:t>
            </a:r>
            <a:endParaRPr lang="en-US" b="1" dirty="0">
              <a:cs typeface="Tahoma" pitchFamily="34" charset="0"/>
            </a:endParaRPr>
          </a:p>
        </p:txBody>
      </p:sp>
      <p:sp>
        <p:nvSpPr>
          <p:cNvPr id="28" name="Rectangle 110"/>
          <p:cNvSpPr>
            <a:spLocks noChangeArrowheads="1"/>
          </p:cNvSpPr>
          <p:nvPr/>
        </p:nvSpPr>
        <p:spPr bwMode="auto">
          <a:xfrm>
            <a:off x="1274379" y="1644106"/>
            <a:ext cx="1705359" cy="215444"/>
          </a:xfrm>
          <a:prstGeom prst="rect">
            <a:avLst/>
          </a:prstGeom>
          <a:noFill/>
          <a:ln w="9525">
            <a:noFill/>
            <a:miter lim="800000"/>
            <a:headEnd/>
            <a:tailEnd/>
          </a:ln>
        </p:spPr>
        <p:txBody>
          <a:bodyPr wrap="square" lIns="0" tIns="0" rIns="0" bIns="0">
            <a:spAutoFit/>
          </a:bodyPr>
          <a:lstStyle/>
          <a:p>
            <a:pPr marL="1588" indent="-1588" algn="ctr">
              <a:spcBef>
                <a:spcPct val="0"/>
              </a:spcBef>
            </a:pPr>
            <a:r>
              <a:rPr lang="en-US" sz="1400" b="1" dirty="0">
                <a:solidFill>
                  <a:srgbClr val="000000"/>
                </a:solidFill>
              </a:rPr>
              <a:t>Price </a:t>
            </a:r>
            <a:endParaRPr lang="en-US" sz="1400" b="1"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Determinants of Price Elasticity of Demand</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Availability of Substitutes</a:t>
            </a:r>
          </a:p>
          <a:p>
            <a:pPr marL="880110" lvl="1" indent="-514350">
              <a:buFont typeface="Wingdings" pitchFamily="2" charset="2"/>
              <a:buChar char="Ø"/>
            </a:pPr>
            <a:r>
              <a:rPr lang="en-US" dirty="0" smtClean="0"/>
              <a:t>More substitutes, more opportunity to alter behavior in response to price changes.</a:t>
            </a:r>
          </a:p>
          <a:p>
            <a:pPr marL="880110" lvl="1" indent="-514350">
              <a:buFont typeface="Wingdings" pitchFamily="2" charset="2"/>
              <a:buChar char="Ø"/>
            </a:pPr>
            <a:r>
              <a:rPr lang="en-US" dirty="0" smtClean="0"/>
              <a:t>More substitutes = More Elastic = More Responsive</a:t>
            </a:r>
          </a:p>
          <a:p>
            <a:pPr marL="514350" indent="-514350">
              <a:buFont typeface="+mj-lt"/>
              <a:buAutoNum type="arabicPeriod"/>
            </a:pPr>
            <a:r>
              <a:rPr lang="en-US" dirty="0" smtClean="0"/>
              <a:t>Time</a:t>
            </a:r>
          </a:p>
          <a:p>
            <a:pPr marL="880110" lvl="1" indent="-514350">
              <a:buFont typeface="Wingdings" pitchFamily="2" charset="2"/>
              <a:buChar char="Ø"/>
            </a:pPr>
            <a:r>
              <a:rPr lang="en-US" dirty="0" smtClean="0"/>
              <a:t>More time that passes since price change, more opportunity to adjust behavior in response to price changes. </a:t>
            </a:r>
            <a:r>
              <a:rPr lang="en-US" dirty="0" smtClean="0">
                <a:solidFill>
                  <a:srgbClr val="FF0000"/>
                </a:solidFill>
              </a:rPr>
              <a:t>Its easier to change how you behave over time. </a:t>
            </a:r>
          </a:p>
          <a:p>
            <a:pPr marL="514350" indent="-514350">
              <a:buFont typeface="+mj-lt"/>
              <a:buAutoNum type="arabicPeriod"/>
            </a:pPr>
            <a:r>
              <a:rPr lang="en-US" dirty="0" smtClean="0"/>
              <a:t>How Narrowly Defined</a:t>
            </a:r>
          </a:p>
          <a:p>
            <a:pPr marL="880110" lvl="1" indent="-514350">
              <a:buFont typeface="Wingdings" pitchFamily="2" charset="2"/>
              <a:buChar char="Ø"/>
            </a:pPr>
            <a:r>
              <a:rPr lang="en-US" dirty="0" smtClean="0"/>
              <a:t>More narrowly defined, more substitutes = More Elastic</a:t>
            </a:r>
          </a:p>
          <a:p>
            <a:pPr marL="880110" lvl="1" indent="-514350">
              <a:buFont typeface="Wingdings" pitchFamily="2" charset="2"/>
              <a:buChar char="Ø"/>
            </a:pPr>
            <a:r>
              <a:rPr lang="en-US" dirty="0" smtClean="0"/>
              <a:t>Food (Inelastic), Apples (Elastic) </a:t>
            </a:r>
          </a:p>
          <a:p>
            <a:pPr marL="880110" lvl="1" indent="-514350">
              <a:buFont typeface="Wingdings" pitchFamily="2" charset="2"/>
              <a:buChar char="Ø"/>
            </a:pPr>
            <a:r>
              <a:rPr lang="en-US" dirty="0" smtClean="0"/>
              <a:t>There are a lot more substitutes for apples than for food in general which is a necessity.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Changes in Quantity Demanded in Response to Changes in Price</a:t>
            </a:r>
            <a:endParaRPr lang="en-US" dirty="0"/>
          </a:p>
        </p:txBody>
      </p:sp>
      <p:sp>
        <p:nvSpPr>
          <p:cNvPr id="3" name="Content Placeholder 2"/>
          <p:cNvSpPr>
            <a:spLocks noGrp="1"/>
          </p:cNvSpPr>
          <p:nvPr>
            <p:ph idx="1"/>
          </p:nvPr>
        </p:nvSpPr>
        <p:spPr/>
        <p:txBody>
          <a:bodyPr>
            <a:normAutofit/>
          </a:bodyPr>
          <a:lstStyle/>
          <a:p>
            <a:r>
              <a:rPr lang="en-US" dirty="0" smtClean="0"/>
              <a:t>Price and Quantity Demanded are inversely related</a:t>
            </a:r>
          </a:p>
          <a:p>
            <a:pPr lvl="1"/>
            <a:r>
              <a:rPr lang="en-US" dirty="0" smtClean="0"/>
              <a:t>Law of Demand</a:t>
            </a:r>
          </a:p>
          <a:p>
            <a:pPr lvl="2"/>
            <a:r>
              <a:rPr lang="en-US" dirty="0" smtClean="0"/>
              <a:t>Price goes up, Quantity Demanded goes down</a:t>
            </a:r>
          </a:p>
          <a:p>
            <a:pPr lvl="2"/>
            <a:r>
              <a:rPr lang="en-US" dirty="0" smtClean="0"/>
              <a:t>Price goes down, Quantity Demanded goes up</a:t>
            </a:r>
          </a:p>
          <a:p>
            <a:pPr lvl="1"/>
            <a:r>
              <a:rPr lang="en-US" dirty="0" smtClean="0"/>
              <a:t>Useful to know, but provides </a:t>
            </a:r>
            <a:r>
              <a:rPr lang="en-US" dirty="0" smtClean="0">
                <a:solidFill>
                  <a:srgbClr val="FF0000"/>
                </a:solidFill>
              </a:rPr>
              <a:t>no</a:t>
            </a:r>
            <a:r>
              <a:rPr lang="en-US" dirty="0" smtClean="0"/>
              <a:t> information on </a:t>
            </a:r>
            <a:r>
              <a:rPr lang="en-US" dirty="0" smtClean="0">
                <a:solidFill>
                  <a:srgbClr val="FF0000"/>
                </a:solidFill>
              </a:rPr>
              <a:t>magnitude</a:t>
            </a:r>
            <a:r>
              <a:rPr lang="en-US" dirty="0" smtClean="0"/>
              <a:t> of changes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Changes in Elasticity Along a Linear Demand Curve</a:t>
            </a:r>
            <a:endParaRPr lang="en-US" dirty="0"/>
          </a:p>
        </p:txBody>
      </p:sp>
      <p:sp>
        <p:nvSpPr>
          <p:cNvPr id="3" name="Content Placeholder 2"/>
          <p:cNvSpPr>
            <a:spLocks noGrp="1"/>
          </p:cNvSpPr>
          <p:nvPr>
            <p:ph idx="1"/>
          </p:nvPr>
        </p:nvSpPr>
        <p:spPr/>
        <p:txBody>
          <a:bodyPr/>
          <a:lstStyle/>
          <a:p>
            <a:r>
              <a:rPr lang="en-US" dirty="0" smtClean="0"/>
              <a:t>Just to complicate things: Price Elasticity of Demand will change depending upon the current price and quantity.</a:t>
            </a:r>
          </a:p>
          <a:p>
            <a:pPr lvl="1"/>
            <a:r>
              <a:rPr lang="en-US" dirty="0" smtClean="0"/>
              <a:t>Even along a linear demand curve (straight line demand curve with a constant slope)</a:t>
            </a:r>
          </a:p>
          <a:p>
            <a:r>
              <a:rPr lang="en-US" dirty="0" smtClean="0"/>
              <a:t>Elasticity of Demand ≠ Slope of Demand Curve:</a:t>
            </a:r>
          </a:p>
          <a:p>
            <a:pPr lvl="1"/>
            <a:endParaRPr lang="en-US" dirty="0"/>
          </a:p>
        </p:txBody>
      </p:sp>
    </p:spTree>
    <p:extLst>
      <p:ext uri="{BB962C8B-B14F-4D97-AF65-F5344CB8AC3E}">
        <p14:creationId xmlns:p14="http://schemas.microsoft.com/office/powerpoint/2010/main" val="13833019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rrowheads="1"/>
          </p:cNvSpPr>
          <p:nvPr>
            <p:ph type="title"/>
          </p:nvPr>
        </p:nvSpPr>
        <p:spPr/>
        <p:txBody>
          <a:bodyPr>
            <a:normAutofit fontScale="90000"/>
          </a:bodyPr>
          <a:lstStyle/>
          <a:p>
            <a:r>
              <a:rPr lang="en-US" dirty="0" smtClean="0"/>
              <a:t>Unit-Elastic, Inelastic, or Elastic?</a:t>
            </a:r>
          </a:p>
        </p:txBody>
      </p:sp>
      <p:sp>
        <p:nvSpPr>
          <p:cNvPr id="83971" name="Rectangle 3"/>
          <p:cNvSpPr>
            <a:spLocks noGrp="1" noChangeArrowheads="1"/>
          </p:cNvSpPr>
          <p:nvPr>
            <p:ph idx="1"/>
          </p:nvPr>
        </p:nvSpPr>
        <p:spPr/>
        <p:txBody>
          <a:bodyPr>
            <a:normAutofit fontScale="92500" lnSpcReduction="10000"/>
          </a:bodyPr>
          <a:lstStyle/>
          <a:p>
            <a:pPr marL="0" indent="0">
              <a:buNone/>
            </a:pPr>
            <a:r>
              <a:rPr lang="en-US" dirty="0" smtClean="0"/>
              <a:t>Why Does It Matter Whether Demand is Unit-Elastic, Inelastic, or Elastic?:</a:t>
            </a:r>
          </a:p>
          <a:p>
            <a:pPr marL="0" indent="0">
              <a:buNone/>
            </a:pPr>
            <a:endParaRPr lang="en-US" dirty="0" smtClean="0"/>
          </a:p>
          <a:p>
            <a:r>
              <a:rPr lang="en-US" dirty="0" smtClean="0"/>
              <a:t>Because this classification predicts how changes in the price of a good will affect the total revenue earned by producers from the sale of that good.</a:t>
            </a:r>
          </a:p>
          <a:p>
            <a:endParaRPr lang="en-US" dirty="0" smtClean="0"/>
          </a:p>
          <a:p>
            <a:r>
              <a:rPr lang="en-US" dirty="0" smtClean="0"/>
              <a:t>The total revenue is defined as the total value of sales of a good or service:</a:t>
            </a:r>
          </a:p>
          <a:p>
            <a:pPr marL="0" indent="0">
              <a:buNone/>
            </a:pPr>
            <a:endParaRPr lang="en-US" dirty="0" smtClean="0"/>
          </a:p>
          <a:p>
            <a:pPr marL="0" indent="0">
              <a:buNone/>
            </a:pPr>
            <a:r>
              <a:rPr lang="en-US" dirty="0"/>
              <a:t>	</a:t>
            </a:r>
            <a:r>
              <a:rPr lang="en-US" dirty="0" smtClean="0"/>
              <a:t>	Total Revenue = Price × Quantity Sold</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fade">
                                      <p:cBhvr>
                                        <p:cTn id="7" dur="500"/>
                                        <p:tgtEl>
                                          <p:spTgt spid="83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3971">
                                            <p:txEl>
                                              <p:pRg st="2" end="2"/>
                                            </p:txEl>
                                          </p:spTgt>
                                        </p:tgtEl>
                                        <p:attrNameLst>
                                          <p:attrName>style.visibility</p:attrName>
                                        </p:attrNameLst>
                                      </p:cBhvr>
                                      <p:to>
                                        <p:strVal val="visible"/>
                                      </p:to>
                                    </p:set>
                                    <p:animEffect transition="in" filter="fade">
                                      <p:cBhvr>
                                        <p:cTn id="12" dur="500"/>
                                        <p:tgtEl>
                                          <p:spTgt spid="839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3971">
                                            <p:txEl>
                                              <p:pRg st="4" end="4"/>
                                            </p:txEl>
                                          </p:spTgt>
                                        </p:tgtEl>
                                        <p:attrNameLst>
                                          <p:attrName>style.visibility</p:attrName>
                                        </p:attrNameLst>
                                      </p:cBhvr>
                                      <p:to>
                                        <p:strVal val="visible"/>
                                      </p:to>
                                    </p:set>
                                    <p:animEffect transition="in" filter="fade">
                                      <p:cBhvr>
                                        <p:cTn id="17" dur="500"/>
                                        <p:tgtEl>
                                          <p:spTgt spid="8397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3971">
                                            <p:txEl>
                                              <p:pRg st="6" end="6"/>
                                            </p:txEl>
                                          </p:spTgt>
                                        </p:tgtEl>
                                        <p:attrNameLst>
                                          <p:attrName>style.visibility</p:attrName>
                                        </p:attrNameLst>
                                      </p:cBhvr>
                                      <p:to>
                                        <p:strVal val="visible"/>
                                      </p:to>
                                    </p:set>
                                    <p:animEffect transition="in" filter="fade">
                                      <p:cBhvr>
                                        <p:cTn id="22" dur="500"/>
                                        <p:tgtEl>
                                          <p:spTgt spid="839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Rot="1" noChangeArrowheads="1"/>
          </p:cNvSpPr>
          <p:nvPr>
            <p:ph type="title" idx="4294967295"/>
          </p:nvPr>
        </p:nvSpPr>
        <p:spPr>
          <a:xfrm>
            <a:off x="954088" y="60325"/>
            <a:ext cx="7938392" cy="555625"/>
          </a:xfrm>
        </p:spPr>
        <p:txBody>
          <a:bodyPr>
            <a:normAutofit fontScale="90000"/>
          </a:bodyPr>
          <a:lstStyle/>
          <a:p>
            <a:pPr algn="l"/>
            <a:r>
              <a:rPr lang="en-US" dirty="0" smtClean="0"/>
              <a:t>Total Revenue by Area</a:t>
            </a:r>
          </a:p>
        </p:txBody>
      </p:sp>
      <p:sp>
        <p:nvSpPr>
          <p:cNvPr id="361525" name="Rectangle 53"/>
          <p:cNvSpPr>
            <a:spLocks noChangeArrowheads="1"/>
          </p:cNvSpPr>
          <p:nvPr/>
        </p:nvSpPr>
        <p:spPr bwMode="auto">
          <a:xfrm>
            <a:off x="2727325" y="1524000"/>
            <a:ext cx="0" cy="169863"/>
          </a:xfrm>
          <a:prstGeom prst="rect">
            <a:avLst/>
          </a:prstGeom>
          <a:noFill/>
          <a:ln w="9525">
            <a:noFill/>
            <a:miter lim="800000"/>
            <a:headEnd/>
            <a:tailEnd/>
          </a:ln>
        </p:spPr>
        <p:txBody>
          <a:bodyPr wrap="none" lIns="0" tIns="0" rIns="0" bIns="0">
            <a:spAutoFit/>
          </a:bodyPr>
          <a:lstStyle/>
          <a:p>
            <a:pPr marL="1588" indent="-1588"/>
            <a:endParaRPr lang="en-US" sz="1400" dirty="0">
              <a:latin typeface="Tahoma" pitchFamily="34" charset="0"/>
            </a:endParaRPr>
          </a:p>
        </p:txBody>
      </p:sp>
      <p:grpSp>
        <p:nvGrpSpPr>
          <p:cNvPr id="2" name="Group 54"/>
          <p:cNvGrpSpPr>
            <a:grpSpLocks/>
          </p:cNvGrpSpPr>
          <p:nvPr/>
        </p:nvGrpSpPr>
        <p:grpSpPr bwMode="auto">
          <a:xfrm>
            <a:off x="3714526" y="2636912"/>
            <a:ext cx="3233738" cy="2359025"/>
            <a:chOff x="1971" y="1722"/>
            <a:chExt cx="2037" cy="1486"/>
          </a:xfrm>
        </p:grpSpPr>
        <p:sp>
          <p:nvSpPr>
            <p:cNvPr id="361527" name="Freeform 55"/>
            <p:cNvSpPr>
              <a:spLocks/>
            </p:cNvSpPr>
            <p:nvPr/>
          </p:nvSpPr>
          <p:spPr bwMode="auto">
            <a:xfrm>
              <a:off x="1971" y="1722"/>
              <a:ext cx="1895" cy="1357"/>
            </a:xfrm>
            <a:custGeom>
              <a:avLst/>
              <a:gdLst/>
              <a:ahLst/>
              <a:cxnLst>
                <a:cxn ang="0">
                  <a:pos x="0" y="0"/>
                </a:cxn>
                <a:cxn ang="0">
                  <a:pos x="444" y="336"/>
                </a:cxn>
              </a:cxnLst>
              <a:rect l="0" t="0" r="r" b="b"/>
              <a:pathLst>
                <a:path w="444" h="336">
                  <a:moveTo>
                    <a:pt x="0" y="0"/>
                  </a:moveTo>
                  <a:cubicBezTo>
                    <a:pt x="17" y="34"/>
                    <a:pt x="104" y="273"/>
                    <a:pt x="444" y="336"/>
                  </a:cubicBezTo>
                </a:path>
              </a:pathLst>
            </a:custGeom>
            <a:noFill/>
            <a:ln w="34925" cap="flat">
              <a:solidFill>
                <a:srgbClr val="3C5DAA"/>
              </a:solidFill>
              <a:prstDash val="solid"/>
              <a:miter lim="800000"/>
              <a:headEnd/>
              <a:tailEnd/>
            </a:ln>
          </p:spPr>
          <p:txBody>
            <a:bodyPr/>
            <a:lstStyle/>
            <a:p>
              <a:endParaRPr lang="en-US" dirty="0"/>
            </a:p>
          </p:txBody>
        </p:sp>
        <p:sp>
          <p:nvSpPr>
            <p:cNvPr id="361528" name="Rectangle 56"/>
            <p:cNvSpPr>
              <a:spLocks noChangeArrowheads="1"/>
            </p:cNvSpPr>
            <p:nvPr/>
          </p:nvSpPr>
          <p:spPr bwMode="auto">
            <a:xfrm>
              <a:off x="3936" y="3072"/>
              <a:ext cx="72" cy="136"/>
            </a:xfrm>
            <a:prstGeom prst="rect">
              <a:avLst/>
            </a:prstGeom>
            <a:noFill/>
            <a:ln w="9525">
              <a:noFill/>
              <a:miter lim="800000"/>
              <a:headEnd/>
              <a:tailEnd/>
            </a:ln>
          </p:spPr>
          <p:txBody>
            <a:bodyPr wrap="none" lIns="0" tIns="0" rIns="0" bIns="0">
              <a:spAutoFit/>
            </a:bodyPr>
            <a:lstStyle/>
            <a:p>
              <a:pPr marL="1588" indent="-1588"/>
              <a:r>
                <a:rPr lang="en-US" sz="1400" b="1" i="1" dirty="0">
                  <a:solidFill>
                    <a:srgbClr val="000000"/>
                  </a:solidFill>
                </a:rPr>
                <a:t>D</a:t>
              </a:r>
              <a:endParaRPr lang="en-US" sz="1400" b="1" i="1" dirty="0"/>
            </a:p>
          </p:txBody>
        </p:sp>
      </p:grpSp>
      <p:grpSp>
        <p:nvGrpSpPr>
          <p:cNvPr id="3" name="Group 57"/>
          <p:cNvGrpSpPr>
            <a:grpSpLocks/>
          </p:cNvGrpSpPr>
          <p:nvPr/>
        </p:nvGrpSpPr>
        <p:grpSpPr bwMode="auto">
          <a:xfrm>
            <a:off x="1926016" y="3636083"/>
            <a:ext cx="2504589" cy="2236468"/>
            <a:chOff x="1024" y="2534"/>
            <a:chExt cx="1556" cy="1184"/>
          </a:xfrm>
        </p:grpSpPr>
        <p:sp>
          <p:nvSpPr>
            <p:cNvPr id="361530" name="Rectangle 58"/>
            <p:cNvSpPr>
              <a:spLocks noChangeArrowheads="1"/>
            </p:cNvSpPr>
            <p:nvPr/>
          </p:nvSpPr>
          <p:spPr bwMode="auto">
            <a:xfrm>
              <a:off x="1024" y="2534"/>
              <a:ext cx="1556" cy="1184"/>
            </a:xfrm>
            <a:prstGeom prst="rect">
              <a:avLst/>
            </a:prstGeom>
            <a:solidFill>
              <a:srgbClr val="CFE4AE"/>
            </a:solidFill>
            <a:ln w="9525">
              <a:noFill/>
              <a:miter lim="800000"/>
              <a:headEnd/>
              <a:tailEnd/>
            </a:ln>
          </p:spPr>
          <p:txBody>
            <a:bodyPr/>
            <a:lstStyle/>
            <a:p>
              <a:endParaRPr lang="en-US" dirty="0"/>
            </a:p>
          </p:txBody>
        </p:sp>
        <p:sp>
          <p:nvSpPr>
            <p:cNvPr id="361531" name="Rectangle 59"/>
            <p:cNvSpPr>
              <a:spLocks noChangeArrowheads="1"/>
            </p:cNvSpPr>
            <p:nvPr/>
          </p:nvSpPr>
          <p:spPr bwMode="auto">
            <a:xfrm>
              <a:off x="1163" y="2941"/>
              <a:ext cx="1265" cy="228"/>
            </a:xfrm>
            <a:prstGeom prst="rect">
              <a:avLst/>
            </a:prstGeom>
            <a:noFill/>
            <a:ln w="9525">
              <a:noFill/>
              <a:miter lim="800000"/>
              <a:headEnd/>
              <a:tailEnd/>
            </a:ln>
          </p:spPr>
          <p:txBody>
            <a:bodyPr lIns="0" tIns="0" rIns="0" bIns="0">
              <a:spAutoFit/>
            </a:bodyPr>
            <a:lstStyle/>
            <a:p>
              <a:pPr marL="1588" indent="-1588" algn="ctr"/>
              <a:r>
                <a:rPr lang="en-US" sz="1400" dirty="0">
                  <a:solidFill>
                    <a:srgbClr val="000000"/>
                  </a:solidFill>
                  <a:latin typeface="Myriad Roman" charset="0"/>
                </a:rPr>
                <a:t>Total revenue = </a:t>
              </a:r>
              <a:r>
                <a:rPr lang="en-US" sz="1400" dirty="0" smtClean="0">
                  <a:solidFill>
                    <a:srgbClr val="000000"/>
                  </a:solidFill>
                  <a:latin typeface="Myriad Roman" charset="0"/>
                </a:rPr>
                <a:t/>
              </a:r>
              <a:br>
                <a:rPr lang="en-US" sz="1400" dirty="0" smtClean="0">
                  <a:solidFill>
                    <a:srgbClr val="000000"/>
                  </a:solidFill>
                  <a:latin typeface="Myriad Roman" charset="0"/>
                </a:rPr>
              </a:br>
              <a:r>
                <a:rPr lang="en-US" sz="1400" dirty="0" smtClean="0">
                  <a:solidFill>
                    <a:srgbClr val="000000"/>
                  </a:solidFill>
                  <a:latin typeface="Myriad Roman" charset="0"/>
                </a:rPr>
                <a:t>price </a:t>
              </a:r>
              <a:r>
                <a:rPr lang="en-US" sz="1400" dirty="0">
                  <a:solidFill>
                    <a:srgbClr val="000000"/>
                  </a:solidFill>
                  <a:latin typeface="Myriad Roman" charset="0"/>
                </a:rPr>
                <a:t>x quantity = $990</a:t>
              </a:r>
              <a:endParaRPr lang="en-US" sz="1400" dirty="0">
                <a:latin typeface="Tahoma" pitchFamily="34" charset="0"/>
              </a:endParaRPr>
            </a:p>
          </p:txBody>
        </p:sp>
      </p:grpSp>
      <p:grpSp>
        <p:nvGrpSpPr>
          <p:cNvPr id="4" name="Group 60"/>
          <p:cNvGrpSpPr>
            <a:grpSpLocks/>
          </p:cNvGrpSpPr>
          <p:nvPr/>
        </p:nvGrpSpPr>
        <p:grpSpPr bwMode="auto">
          <a:xfrm>
            <a:off x="1125735" y="980729"/>
            <a:ext cx="7478713" cy="5290294"/>
            <a:chOff x="521" y="1071"/>
            <a:chExt cx="4711" cy="2905"/>
          </a:xfrm>
        </p:grpSpPr>
        <p:sp>
          <p:nvSpPr>
            <p:cNvPr id="361533" name="Line 61"/>
            <p:cNvSpPr>
              <a:spLocks noChangeShapeType="1"/>
            </p:cNvSpPr>
            <p:nvPr/>
          </p:nvSpPr>
          <p:spPr bwMode="auto">
            <a:xfrm>
              <a:off x="1024" y="2538"/>
              <a:ext cx="102" cy="1"/>
            </a:xfrm>
            <a:prstGeom prst="line">
              <a:avLst/>
            </a:prstGeom>
            <a:noFill/>
            <a:ln w="7938">
              <a:solidFill>
                <a:srgbClr val="000000"/>
              </a:solidFill>
              <a:miter lim="800000"/>
              <a:headEnd/>
              <a:tailEnd/>
            </a:ln>
          </p:spPr>
          <p:txBody>
            <a:bodyPr/>
            <a:lstStyle/>
            <a:p>
              <a:endParaRPr lang="en-US" dirty="0"/>
            </a:p>
          </p:txBody>
        </p:sp>
        <p:sp>
          <p:nvSpPr>
            <p:cNvPr id="361534" name="Line 62"/>
            <p:cNvSpPr>
              <a:spLocks noChangeShapeType="1"/>
            </p:cNvSpPr>
            <p:nvPr/>
          </p:nvSpPr>
          <p:spPr bwMode="auto">
            <a:xfrm>
              <a:off x="2602" y="3659"/>
              <a:ext cx="1" cy="98"/>
            </a:xfrm>
            <a:prstGeom prst="line">
              <a:avLst/>
            </a:prstGeom>
            <a:noFill/>
            <a:ln w="7938">
              <a:solidFill>
                <a:srgbClr val="000000"/>
              </a:solidFill>
              <a:miter lim="800000"/>
              <a:headEnd/>
              <a:tailEnd/>
            </a:ln>
          </p:spPr>
          <p:txBody>
            <a:bodyPr/>
            <a:lstStyle/>
            <a:p>
              <a:endParaRPr lang="en-US" dirty="0"/>
            </a:p>
          </p:txBody>
        </p:sp>
        <p:sp>
          <p:nvSpPr>
            <p:cNvPr id="361535" name="Rectangle 63"/>
            <p:cNvSpPr>
              <a:spLocks noChangeArrowheads="1"/>
            </p:cNvSpPr>
            <p:nvPr/>
          </p:nvSpPr>
          <p:spPr bwMode="auto">
            <a:xfrm>
              <a:off x="2444" y="3787"/>
              <a:ext cx="279" cy="107"/>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Roman" charset="0"/>
                </a:rPr>
                <a:t>1,100</a:t>
              </a:r>
              <a:endParaRPr lang="en-US" sz="1400" dirty="0">
                <a:latin typeface="Tahoma" pitchFamily="34" charset="0"/>
              </a:endParaRPr>
            </a:p>
          </p:txBody>
        </p:sp>
        <p:sp>
          <p:nvSpPr>
            <p:cNvPr id="361536" name="Freeform 64"/>
            <p:cNvSpPr>
              <a:spLocks/>
            </p:cNvSpPr>
            <p:nvPr/>
          </p:nvSpPr>
          <p:spPr bwMode="auto">
            <a:xfrm>
              <a:off x="1024" y="1246"/>
              <a:ext cx="3200" cy="2511"/>
            </a:xfrm>
            <a:custGeom>
              <a:avLst/>
              <a:gdLst/>
              <a:ahLst/>
              <a:cxnLst>
                <a:cxn ang="0">
                  <a:pos x="2107" y="1747"/>
                </a:cxn>
                <a:cxn ang="0">
                  <a:pos x="0" y="1747"/>
                </a:cxn>
                <a:cxn ang="0">
                  <a:pos x="0" y="0"/>
                </a:cxn>
              </a:cxnLst>
              <a:rect l="0" t="0" r="r" b="b"/>
              <a:pathLst>
                <a:path w="2107" h="1747">
                  <a:moveTo>
                    <a:pt x="2107" y="1747"/>
                  </a:moveTo>
                  <a:lnTo>
                    <a:pt x="0" y="1747"/>
                  </a:lnTo>
                  <a:lnTo>
                    <a:pt x="0" y="0"/>
                  </a:lnTo>
                </a:path>
              </a:pathLst>
            </a:custGeom>
            <a:noFill/>
            <a:ln w="7938" cap="flat">
              <a:solidFill>
                <a:srgbClr val="000000"/>
              </a:solidFill>
              <a:prstDash val="solid"/>
              <a:miter lim="800000"/>
              <a:headEnd/>
              <a:tailEnd/>
            </a:ln>
          </p:spPr>
          <p:txBody>
            <a:bodyPr/>
            <a:lstStyle/>
            <a:p>
              <a:endParaRPr lang="en-US" dirty="0"/>
            </a:p>
          </p:txBody>
        </p:sp>
        <p:sp>
          <p:nvSpPr>
            <p:cNvPr id="361537" name="Rectangle 65"/>
            <p:cNvSpPr>
              <a:spLocks noChangeArrowheads="1"/>
            </p:cNvSpPr>
            <p:nvPr/>
          </p:nvSpPr>
          <p:spPr bwMode="auto">
            <a:xfrm>
              <a:off x="870" y="3787"/>
              <a:ext cx="62" cy="107"/>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Roman" charset="0"/>
                </a:rPr>
                <a:t>0</a:t>
              </a:r>
              <a:endParaRPr lang="en-US" sz="1400" dirty="0">
                <a:latin typeface="Tahoma" pitchFamily="34" charset="0"/>
              </a:endParaRPr>
            </a:p>
          </p:txBody>
        </p:sp>
        <p:sp>
          <p:nvSpPr>
            <p:cNvPr id="361538" name="Rectangle 66"/>
            <p:cNvSpPr>
              <a:spLocks noChangeArrowheads="1"/>
            </p:cNvSpPr>
            <p:nvPr/>
          </p:nvSpPr>
          <p:spPr bwMode="auto">
            <a:xfrm>
              <a:off x="601" y="2481"/>
              <a:ext cx="279" cy="107"/>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Roman" charset="0"/>
                </a:rPr>
                <a:t>$0.90</a:t>
              </a:r>
              <a:endParaRPr lang="en-US" sz="1400" dirty="0">
                <a:latin typeface="Tahoma" pitchFamily="34" charset="0"/>
              </a:endParaRPr>
            </a:p>
          </p:txBody>
        </p:sp>
        <p:sp>
          <p:nvSpPr>
            <p:cNvPr id="361539" name="Rectangle 67"/>
            <p:cNvSpPr>
              <a:spLocks noChangeArrowheads="1"/>
            </p:cNvSpPr>
            <p:nvPr/>
          </p:nvSpPr>
          <p:spPr bwMode="auto">
            <a:xfrm>
              <a:off x="521" y="1071"/>
              <a:ext cx="1344" cy="135"/>
            </a:xfrm>
            <a:prstGeom prst="rect">
              <a:avLst/>
            </a:prstGeom>
            <a:noFill/>
            <a:ln w="9525">
              <a:noFill/>
              <a:miter lim="800000"/>
              <a:headEnd/>
              <a:tailEnd/>
            </a:ln>
          </p:spPr>
          <p:txBody>
            <a:bodyPr lIns="0" tIns="0" rIns="0" bIns="0">
              <a:spAutoFit/>
            </a:bodyPr>
            <a:lstStyle/>
            <a:p>
              <a:pPr marL="1588" indent="-1588" algn="ctr"/>
              <a:r>
                <a:rPr lang="en-US" sz="1600" b="1" dirty="0">
                  <a:solidFill>
                    <a:srgbClr val="000000"/>
                  </a:solidFill>
                </a:rPr>
                <a:t>Price </a:t>
              </a:r>
              <a:endParaRPr lang="en-US" sz="1600" b="1" dirty="0"/>
            </a:p>
          </p:txBody>
        </p:sp>
        <p:sp>
          <p:nvSpPr>
            <p:cNvPr id="361540" name="Rectangle 68"/>
            <p:cNvSpPr>
              <a:spLocks noChangeArrowheads="1"/>
            </p:cNvSpPr>
            <p:nvPr/>
          </p:nvSpPr>
          <p:spPr bwMode="auto">
            <a:xfrm>
              <a:off x="3422" y="3841"/>
              <a:ext cx="1810" cy="135"/>
            </a:xfrm>
            <a:prstGeom prst="rect">
              <a:avLst/>
            </a:prstGeom>
            <a:noFill/>
            <a:ln w="9525">
              <a:noFill/>
              <a:miter lim="800000"/>
              <a:headEnd/>
              <a:tailEnd/>
            </a:ln>
          </p:spPr>
          <p:txBody>
            <a:bodyPr lIns="0" tIns="0" rIns="0" bIns="0">
              <a:spAutoFit/>
            </a:bodyPr>
            <a:lstStyle/>
            <a:p>
              <a:pPr marL="1588" indent="-1588" algn="ctr"/>
              <a:r>
                <a:rPr lang="en-US" sz="1600" b="1" dirty="0">
                  <a:solidFill>
                    <a:srgbClr val="000000"/>
                  </a:solidFill>
                </a:rPr>
                <a:t>Quantity </a:t>
              </a:r>
              <a:endParaRPr lang="en-US" sz="1600" b="1" dirty="0"/>
            </a:p>
          </p:txBody>
        </p:sp>
      </p:grpSp>
      <p:grpSp>
        <p:nvGrpSpPr>
          <p:cNvPr id="5" name="Group 69"/>
          <p:cNvGrpSpPr>
            <a:grpSpLocks/>
          </p:cNvGrpSpPr>
          <p:nvPr/>
        </p:nvGrpSpPr>
        <p:grpSpPr bwMode="auto">
          <a:xfrm>
            <a:off x="1870075" y="3585811"/>
            <a:ext cx="2594173" cy="2133952"/>
            <a:chOff x="1178" y="2494"/>
            <a:chExt cx="1471" cy="1109"/>
          </a:xfrm>
        </p:grpSpPr>
        <p:sp>
          <p:nvSpPr>
            <p:cNvPr id="361542" name="Oval 70"/>
            <p:cNvSpPr>
              <a:spLocks noChangeArrowheads="1"/>
            </p:cNvSpPr>
            <p:nvPr/>
          </p:nvSpPr>
          <p:spPr bwMode="auto">
            <a:xfrm>
              <a:off x="1178" y="2530"/>
              <a:ext cx="17" cy="15"/>
            </a:xfrm>
            <a:prstGeom prst="ellipse">
              <a:avLst/>
            </a:prstGeom>
            <a:solidFill>
              <a:srgbClr val="000000"/>
            </a:solidFill>
            <a:ln w="9525">
              <a:noFill/>
              <a:round/>
              <a:headEnd/>
              <a:tailEnd/>
            </a:ln>
          </p:spPr>
          <p:txBody>
            <a:bodyPr/>
            <a:lstStyle/>
            <a:p>
              <a:endParaRPr lang="en-US" dirty="0"/>
            </a:p>
          </p:txBody>
        </p:sp>
        <p:sp>
          <p:nvSpPr>
            <p:cNvPr id="361543" name="Oval 71"/>
            <p:cNvSpPr>
              <a:spLocks noChangeArrowheads="1"/>
            </p:cNvSpPr>
            <p:nvPr/>
          </p:nvSpPr>
          <p:spPr bwMode="auto">
            <a:xfrm>
              <a:off x="1254" y="2530"/>
              <a:ext cx="18" cy="15"/>
            </a:xfrm>
            <a:prstGeom prst="ellipse">
              <a:avLst/>
            </a:prstGeom>
            <a:solidFill>
              <a:srgbClr val="000000"/>
            </a:solidFill>
            <a:ln w="9525">
              <a:noFill/>
              <a:round/>
              <a:headEnd/>
              <a:tailEnd/>
            </a:ln>
          </p:spPr>
          <p:txBody>
            <a:bodyPr/>
            <a:lstStyle/>
            <a:p>
              <a:endParaRPr lang="en-US" dirty="0"/>
            </a:p>
          </p:txBody>
        </p:sp>
        <p:sp>
          <p:nvSpPr>
            <p:cNvPr id="361544" name="Oval 72"/>
            <p:cNvSpPr>
              <a:spLocks noChangeArrowheads="1"/>
            </p:cNvSpPr>
            <p:nvPr/>
          </p:nvSpPr>
          <p:spPr bwMode="auto">
            <a:xfrm>
              <a:off x="1331" y="2530"/>
              <a:ext cx="17" cy="15"/>
            </a:xfrm>
            <a:prstGeom prst="ellipse">
              <a:avLst/>
            </a:prstGeom>
            <a:solidFill>
              <a:srgbClr val="000000"/>
            </a:solidFill>
            <a:ln w="9525">
              <a:noFill/>
              <a:round/>
              <a:headEnd/>
              <a:tailEnd/>
            </a:ln>
          </p:spPr>
          <p:txBody>
            <a:bodyPr/>
            <a:lstStyle/>
            <a:p>
              <a:endParaRPr lang="en-US" dirty="0"/>
            </a:p>
          </p:txBody>
        </p:sp>
        <p:sp>
          <p:nvSpPr>
            <p:cNvPr id="361545" name="Oval 73"/>
            <p:cNvSpPr>
              <a:spLocks noChangeArrowheads="1"/>
            </p:cNvSpPr>
            <p:nvPr/>
          </p:nvSpPr>
          <p:spPr bwMode="auto">
            <a:xfrm>
              <a:off x="1412" y="2530"/>
              <a:ext cx="18" cy="15"/>
            </a:xfrm>
            <a:prstGeom prst="ellipse">
              <a:avLst/>
            </a:prstGeom>
            <a:solidFill>
              <a:srgbClr val="000000"/>
            </a:solidFill>
            <a:ln w="9525">
              <a:noFill/>
              <a:round/>
              <a:headEnd/>
              <a:tailEnd/>
            </a:ln>
          </p:spPr>
          <p:txBody>
            <a:bodyPr/>
            <a:lstStyle/>
            <a:p>
              <a:endParaRPr lang="en-US" dirty="0"/>
            </a:p>
          </p:txBody>
        </p:sp>
        <p:sp>
          <p:nvSpPr>
            <p:cNvPr id="361546" name="Oval 74"/>
            <p:cNvSpPr>
              <a:spLocks noChangeArrowheads="1"/>
            </p:cNvSpPr>
            <p:nvPr/>
          </p:nvSpPr>
          <p:spPr bwMode="auto">
            <a:xfrm>
              <a:off x="1489" y="2530"/>
              <a:ext cx="17" cy="15"/>
            </a:xfrm>
            <a:prstGeom prst="ellipse">
              <a:avLst/>
            </a:prstGeom>
            <a:solidFill>
              <a:srgbClr val="000000"/>
            </a:solidFill>
            <a:ln w="9525">
              <a:noFill/>
              <a:round/>
              <a:headEnd/>
              <a:tailEnd/>
            </a:ln>
          </p:spPr>
          <p:txBody>
            <a:bodyPr/>
            <a:lstStyle/>
            <a:p>
              <a:endParaRPr lang="en-US" dirty="0"/>
            </a:p>
          </p:txBody>
        </p:sp>
        <p:sp>
          <p:nvSpPr>
            <p:cNvPr id="361547" name="Oval 75"/>
            <p:cNvSpPr>
              <a:spLocks noChangeArrowheads="1"/>
            </p:cNvSpPr>
            <p:nvPr/>
          </p:nvSpPr>
          <p:spPr bwMode="auto">
            <a:xfrm>
              <a:off x="1565" y="2530"/>
              <a:ext cx="18" cy="15"/>
            </a:xfrm>
            <a:prstGeom prst="ellipse">
              <a:avLst/>
            </a:prstGeom>
            <a:solidFill>
              <a:srgbClr val="000000"/>
            </a:solidFill>
            <a:ln w="9525">
              <a:noFill/>
              <a:round/>
              <a:headEnd/>
              <a:tailEnd/>
            </a:ln>
          </p:spPr>
          <p:txBody>
            <a:bodyPr/>
            <a:lstStyle/>
            <a:p>
              <a:endParaRPr lang="en-US" dirty="0"/>
            </a:p>
          </p:txBody>
        </p:sp>
        <p:sp>
          <p:nvSpPr>
            <p:cNvPr id="361548" name="Oval 76"/>
            <p:cNvSpPr>
              <a:spLocks noChangeArrowheads="1"/>
            </p:cNvSpPr>
            <p:nvPr/>
          </p:nvSpPr>
          <p:spPr bwMode="auto">
            <a:xfrm>
              <a:off x="1643" y="2530"/>
              <a:ext cx="16" cy="15"/>
            </a:xfrm>
            <a:prstGeom prst="ellipse">
              <a:avLst/>
            </a:prstGeom>
            <a:solidFill>
              <a:srgbClr val="000000"/>
            </a:solidFill>
            <a:ln w="9525">
              <a:noFill/>
              <a:round/>
              <a:headEnd/>
              <a:tailEnd/>
            </a:ln>
          </p:spPr>
          <p:txBody>
            <a:bodyPr/>
            <a:lstStyle/>
            <a:p>
              <a:endParaRPr lang="en-US" dirty="0"/>
            </a:p>
          </p:txBody>
        </p:sp>
        <p:sp>
          <p:nvSpPr>
            <p:cNvPr id="361549" name="Oval 77"/>
            <p:cNvSpPr>
              <a:spLocks noChangeArrowheads="1"/>
            </p:cNvSpPr>
            <p:nvPr/>
          </p:nvSpPr>
          <p:spPr bwMode="auto">
            <a:xfrm>
              <a:off x="1720" y="2530"/>
              <a:ext cx="17" cy="15"/>
            </a:xfrm>
            <a:prstGeom prst="ellipse">
              <a:avLst/>
            </a:prstGeom>
            <a:solidFill>
              <a:srgbClr val="000000"/>
            </a:solidFill>
            <a:ln w="9525">
              <a:noFill/>
              <a:round/>
              <a:headEnd/>
              <a:tailEnd/>
            </a:ln>
          </p:spPr>
          <p:txBody>
            <a:bodyPr/>
            <a:lstStyle/>
            <a:p>
              <a:endParaRPr lang="en-US" dirty="0"/>
            </a:p>
          </p:txBody>
        </p:sp>
        <p:sp>
          <p:nvSpPr>
            <p:cNvPr id="361550" name="Oval 78"/>
            <p:cNvSpPr>
              <a:spLocks noChangeArrowheads="1"/>
            </p:cNvSpPr>
            <p:nvPr/>
          </p:nvSpPr>
          <p:spPr bwMode="auto">
            <a:xfrm>
              <a:off x="1796" y="2530"/>
              <a:ext cx="17" cy="15"/>
            </a:xfrm>
            <a:prstGeom prst="ellipse">
              <a:avLst/>
            </a:prstGeom>
            <a:solidFill>
              <a:srgbClr val="000000"/>
            </a:solidFill>
            <a:ln w="9525">
              <a:noFill/>
              <a:round/>
              <a:headEnd/>
              <a:tailEnd/>
            </a:ln>
          </p:spPr>
          <p:txBody>
            <a:bodyPr/>
            <a:lstStyle/>
            <a:p>
              <a:endParaRPr lang="en-US" dirty="0"/>
            </a:p>
          </p:txBody>
        </p:sp>
        <p:sp>
          <p:nvSpPr>
            <p:cNvPr id="361551" name="Oval 79"/>
            <p:cNvSpPr>
              <a:spLocks noChangeArrowheads="1"/>
            </p:cNvSpPr>
            <p:nvPr/>
          </p:nvSpPr>
          <p:spPr bwMode="auto">
            <a:xfrm>
              <a:off x="1873" y="2530"/>
              <a:ext cx="17" cy="15"/>
            </a:xfrm>
            <a:prstGeom prst="ellipse">
              <a:avLst/>
            </a:prstGeom>
            <a:solidFill>
              <a:srgbClr val="000000"/>
            </a:solidFill>
            <a:ln w="9525">
              <a:noFill/>
              <a:round/>
              <a:headEnd/>
              <a:tailEnd/>
            </a:ln>
          </p:spPr>
          <p:txBody>
            <a:bodyPr/>
            <a:lstStyle/>
            <a:p>
              <a:endParaRPr lang="en-US" dirty="0"/>
            </a:p>
          </p:txBody>
        </p:sp>
        <p:sp>
          <p:nvSpPr>
            <p:cNvPr id="361552" name="Oval 80"/>
            <p:cNvSpPr>
              <a:spLocks noChangeArrowheads="1"/>
            </p:cNvSpPr>
            <p:nvPr/>
          </p:nvSpPr>
          <p:spPr bwMode="auto">
            <a:xfrm>
              <a:off x="1949" y="2530"/>
              <a:ext cx="18" cy="15"/>
            </a:xfrm>
            <a:prstGeom prst="ellipse">
              <a:avLst/>
            </a:prstGeom>
            <a:solidFill>
              <a:srgbClr val="000000"/>
            </a:solidFill>
            <a:ln w="9525">
              <a:noFill/>
              <a:round/>
              <a:headEnd/>
              <a:tailEnd/>
            </a:ln>
          </p:spPr>
          <p:txBody>
            <a:bodyPr/>
            <a:lstStyle/>
            <a:p>
              <a:endParaRPr lang="en-US" dirty="0"/>
            </a:p>
          </p:txBody>
        </p:sp>
        <p:sp>
          <p:nvSpPr>
            <p:cNvPr id="361553" name="Oval 81"/>
            <p:cNvSpPr>
              <a:spLocks noChangeArrowheads="1"/>
            </p:cNvSpPr>
            <p:nvPr/>
          </p:nvSpPr>
          <p:spPr bwMode="auto">
            <a:xfrm>
              <a:off x="2031" y="2530"/>
              <a:ext cx="17" cy="15"/>
            </a:xfrm>
            <a:prstGeom prst="ellipse">
              <a:avLst/>
            </a:prstGeom>
            <a:solidFill>
              <a:srgbClr val="000000"/>
            </a:solidFill>
            <a:ln w="9525">
              <a:noFill/>
              <a:round/>
              <a:headEnd/>
              <a:tailEnd/>
            </a:ln>
          </p:spPr>
          <p:txBody>
            <a:bodyPr/>
            <a:lstStyle/>
            <a:p>
              <a:endParaRPr lang="en-US" dirty="0"/>
            </a:p>
          </p:txBody>
        </p:sp>
        <p:sp>
          <p:nvSpPr>
            <p:cNvPr id="361554" name="Oval 82"/>
            <p:cNvSpPr>
              <a:spLocks noChangeArrowheads="1"/>
            </p:cNvSpPr>
            <p:nvPr/>
          </p:nvSpPr>
          <p:spPr bwMode="auto">
            <a:xfrm>
              <a:off x="2107" y="2530"/>
              <a:ext cx="18" cy="15"/>
            </a:xfrm>
            <a:prstGeom prst="ellipse">
              <a:avLst/>
            </a:prstGeom>
            <a:solidFill>
              <a:srgbClr val="000000"/>
            </a:solidFill>
            <a:ln w="9525">
              <a:noFill/>
              <a:round/>
              <a:headEnd/>
              <a:tailEnd/>
            </a:ln>
          </p:spPr>
          <p:txBody>
            <a:bodyPr/>
            <a:lstStyle/>
            <a:p>
              <a:endParaRPr lang="en-US" dirty="0"/>
            </a:p>
          </p:txBody>
        </p:sp>
        <p:sp>
          <p:nvSpPr>
            <p:cNvPr id="361555" name="Oval 83"/>
            <p:cNvSpPr>
              <a:spLocks noChangeArrowheads="1"/>
            </p:cNvSpPr>
            <p:nvPr/>
          </p:nvSpPr>
          <p:spPr bwMode="auto">
            <a:xfrm>
              <a:off x="2185" y="2530"/>
              <a:ext cx="16" cy="15"/>
            </a:xfrm>
            <a:prstGeom prst="ellipse">
              <a:avLst/>
            </a:prstGeom>
            <a:solidFill>
              <a:srgbClr val="000000"/>
            </a:solidFill>
            <a:ln w="9525">
              <a:noFill/>
              <a:round/>
              <a:headEnd/>
              <a:tailEnd/>
            </a:ln>
          </p:spPr>
          <p:txBody>
            <a:bodyPr/>
            <a:lstStyle/>
            <a:p>
              <a:endParaRPr lang="en-US" dirty="0"/>
            </a:p>
          </p:txBody>
        </p:sp>
        <p:sp>
          <p:nvSpPr>
            <p:cNvPr id="361556" name="Oval 84"/>
            <p:cNvSpPr>
              <a:spLocks noChangeArrowheads="1"/>
            </p:cNvSpPr>
            <p:nvPr/>
          </p:nvSpPr>
          <p:spPr bwMode="auto">
            <a:xfrm>
              <a:off x="2261" y="2530"/>
              <a:ext cx="18" cy="15"/>
            </a:xfrm>
            <a:prstGeom prst="ellipse">
              <a:avLst/>
            </a:prstGeom>
            <a:solidFill>
              <a:srgbClr val="000000"/>
            </a:solidFill>
            <a:ln w="9525">
              <a:noFill/>
              <a:round/>
              <a:headEnd/>
              <a:tailEnd/>
            </a:ln>
          </p:spPr>
          <p:txBody>
            <a:bodyPr/>
            <a:lstStyle/>
            <a:p>
              <a:endParaRPr lang="en-US" dirty="0"/>
            </a:p>
          </p:txBody>
        </p:sp>
        <p:sp>
          <p:nvSpPr>
            <p:cNvPr id="361557" name="Oval 85"/>
            <p:cNvSpPr>
              <a:spLocks noChangeArrowheads="1"/>
            </p:cNvSpPr>
            <p:nvPr/>
          </p:nvSpPr>
          <p:spPr bwMode="auto">
            <a:xfrm>
              <a:off x="2338" y="2530"/>
              <a:ext cx="17" cy="15"/>
            </a:xfrm>
            <a:prstGeom prst="ellipse">
              <a:avLst/>
            </a:prstGeom>
            <a:solidFill>
              <a:srgbClr val="000000"/>
            </a:solidFill>
            <a:ln w="9525">
              <a:noFill/>
              <a:round/>
              <a:headEnd/>
              <a:tailEnd/>
            </a:ln>
          </p:spPr>
          <p:txBody>
            <a:bodyPr/>
            <a:lstStyle/>
            <a:p>
              <a:endParaRPr lang="en-US" dirty="0"/>
            </a:p>
          </p:txBody>
        </p:sp>
        <p:sp>
          <p:nvSpPr>
            <p:cNvPr id="361558" name="Oval 86"/>
            <p:cNvSpPr>
              <a:spLocks noChangeArrowheads="1"/>
            </p:cNvSpPr>
            <p:nvPr/>
          </p:nvSpPr>
          <p:spPr bwMode="auto">
            <a:xfrm>
              <a:off x="2415" y="2530"/>
              <a:ext cx="17" cy="15"/>
            </a:xfrm>
            <a:prstGeom prst="ellipse">
              <a:avLst/>
            </a:prstGeom>
            <a:solidFill>
              <a:srgbClr val="000000"/>
            </a:solidFill>
            <a:ln w="9525">
              <a:noFill/>
              <a:round/>
              <a:headEnd/>
              <a:tailEnd/>
            </a:ln>
          </p:spPr>
          <p:txBody>
            <a:bodyPr/>
            <a:lstStyle/>
            <a:p>
              <a:endParaRPr lang="en-US" dirty="0"/>
            </a:p>
          </p:txBody>
        </p:sp>
        <p:sp>
          <p:nvSpPr>
            <p:cNvPr id="361559" name="Oval 87"/>
            <p:cNvSpPr>
              <a:spLocks noChangeArrowheads="1"/>
            </p:cNvSpPr>
            <p:nvPr/>
          </p:nvSpPr>
          <p:spPr bwMode="auto">
            <a:xfrm>
              <a:off x="2491" y="2530"/>
              <a:ext cx="17" cy="15"/>
            </a:xfrm>
            <a:prstGeom prst="ellipse">
              <a:avLst/>
            </a:prstGeom>
            <a:solidFill>
              <a:srgbClr val="000000"/>
            </a:solidFill>
            <a:ln w="9525">
              <a:noFill/>
              <a:round/>
              <a:headEnd/>
              <a:tailEnd/>
            </a:ln>
          </p:spPr>
          <p:txBody>
            <a:bodyPr/>
            <a:lstStyle/>
            <a:p>
              <a:endParaRPr lang="en-US" dirty="0"/>
            </a:p>
          </p:txBody>
        </p:sp>
        <p:sp>
          <p:nvSpPr>
            <p:cNvPr id="361560" name="Oval 88"/>
            <p:cNvSpPr>
              <a:spLocks noChangeArrowheads="1"/>
            </p:cNvSpPr>
            <p:nvPr/>
          </p:nvSpPr>
          <p:spPr bwMode="auto">
            <a:xfrm>
              <a:off x="2595" y="2639"/>
              <a:ext cx="16" cy="16"/>
            </a:xfrm>
            <a:prstGeom prst="ellipse">
              <a:avLst/>
            </a:prstGeom>
            <a:solidFill>
              <a:srgbClr val="000000"/>
            </a:solidFill>
            <a:ln w="9525">
              <a:noFill/>
              <a:round/>
              <a:headEnd/>
              <a:tailEnd/>
            </a:ln>
          </p:spPr>
          <p:txBody>
            <a:bodyPr/>
            <a:lstStyle/>
            <a:p>
              <a:endParaRPr lang="en-US" dirty="0"/>
            </a:p>
          </p:txBody>
        </p:sp>
        <p:sp>
          <p:nvSpPr>
            <p:cNvPr id="361561" name="Oval 89"/>
            <p:cNvSpPr>
              <a:spLocks noChangeArrowheads="1"/>
            </p:cNvSpPr>
            <p:nvPr/>
          </p:nvSpPr>
          <p:spPr bwMode="auto">
            <a:xfrm>
              <a:off x="2595" y="2711"/>
              <a:ext cx="16" cy="17"/>
            </a:xfrm>
            <a:prstGeom prst="ellipse">
              <a:avLst/>
            </a:prstGeom>
            <a:solidFill>
              <a:srgbClr val="000000"/>
            </a:solidFill>
            <a:ln w="9525">
              <a:noFill/>
              <a:round/>
              <a:headEnd/>
              <a:tailEnd/>
            </a:ln>
          </p:spPr>
          <p:txBody>
            <a:bodyPr/>
            <a:lstStyle/>
            <a:p>
              <a:endParaRPr lang="en-US" dirty="0"/>
            </a:p>
          </p:txBody>
        </p:sp>
        <p:sp>
          <p:nvSpPr>
            <p:cNvPr id="361562" name="Oval 90"/>
            <p:cNvSpPr>
              <a:spLocks noChangeArrowheads="1"/>
            </p:cNvSpPr>
            <p:nvPr/>
          </p:nvSpPr>
          <p:spPr bwMode="auto">
            <a:xfrm>
              <a:off x="2595" y="2784"/>
              <a:ext cx="16" cy="16"/>
            </a:xfrm>
            <a:prstGeom prst="ellipse">
              <a:avLst/>
            </a:prstGeom>
            <a:solidFill>
              <a:srgbClr val="000000"/>
            </a:solidFill>
            <a:ln w="9525">
              <a:noFill/>
              <a:round/>
              <a:headEnd/>
              <a:tailEnd/>
            </a:ln>
          </p:spPr>
          <p:txBody>
            <a:bodyPr/>
            <a:lstStyle/>
            <a:p>
              <a:endParaRPr lang="en-US" dirty="0"/>
            </a:p>
          </p:txBody>
        </p:sp>
        <p:sp>
          <p:nvSpPr>
            <p:cNvPr id="361563" name="Oval 91"/>
            <p:cNvSpPr>
              <a:spLocks noChangeArrowheads="1"/>
            </p:cNvSpPr>
            <p:nvPr/>
          </p:nvSpPr>
          <p:spPr bwMode="auto">
            <a:xfrm>
              <a:off x="2595" y="2856"/>
              <a:ext cx="16" cy="17"/>
            </a:xfrm>
            <a:prstGeom prst="ellipse">
              <a:avLst/>
            </a:prstGeom>
            <a:solidFill>
              <a:srgbClr val="000000"/>
            </a:solidFill>
            <a:ln w="9525">
              <a:noFill/>
              <a:round/>
              <a:headEnd/>
              <a:tailEnd/>
            </a:ln>
          </p:spPr>
          <p:txBody>
            <a:bodyPr/>
            <a:lstStyle/>
            <a:p>
              <a:endParaRPr lang="en-US" dirty="0"/>
            </a:p>
          </p:txBody>
        </p:sp>
        <p:sp>
          <p:nvSpPr>
            <p:cNvPr id="361564" name="Oval 92"/>
            <p:cNvSpPr>
              <a:spLocks noChangeArrowheads="1"/>
            </p:cNvSpPr>
            <p:nvPr/>
          </p:nvSpPr>
          <p:spPr bwMode="auto">
            <a:xfrm>
              <a:off x="2595" y="2929"/>
              <a:ext cx="16" cy="16"/>
            </a:xfrm>
            <a:prstGeom prst="ellipse">
              <a:avLst/>
            </a:prstGeom>
            <a:solidFill>
              <a:srgbClr val="000000"/>
            </a:solidFill>
            <a:ln w="9525">
              <a:noFill/>
              <a:round/>
              <a:headEnd/>
              <a:tailEnd/>
            </a:ln>
          </p:spPr>
          <p:txBody>
            <a:bodyPr/>
            <a:lstStyle/>
            <a:p>
              <a:endParaRPr lang="en-US" dirty="0"/>
            </a:p>
          </p:txBody>
        </p:sp>
        <p:sp>
          <p:nvSpPr>
            <p:cNvPr id="361565" name="Oval 93"/>
            <p:cNvSpPr>
              <a:spLocks noChangeArrowheads="1"/>
            </p:cNvSpPr>
            <p:nvPr/>
          </p:nvSpPr>
          <p:spPr bwMode="auto">
            <a:xfrm>
              <a:off x="2595" y="3003"/>
              <a:ext cx="16" cy="15"/>
            </a:xfrm>
            <a:prstGeom prst="ellipse">
              <a:avLst/>
            </a:prstGeom>
            <a:solidFill>
              <a:srgbClr val="000000"/>
            </a:solidFill>
            <a:ln w="9525">
              <a:noFill/>
              <a:round/>
              <a:headEnd/>
              <a:tailEnd/>
            </a:ln>
          </p:spPr>
          <p:txBody>
            <a:bodyPr/>
            <a:lstStyle/>
            <a:p>
              <a:endParaRPr lang="en-US" dirty="0"/>
            </a:p>
          </p:txBody>
        </p:sp>
        <p:sp>
          <p:nvSpPr>
            <p:cNvPr id="361566" name="Oval 94"/>
            <p:cNvSpPr>
              <a:spLocks noChangeArrowheads="1"/>
            </p:cNvSpPr>
            <p:nvPr/>
          </p:nvSpPr>
          <p:spPr bwMode="auto">
            <a:xfrm>
              <a:off x="2595" y="3074"/>
              <a:ext cx="16" cy="16"/>
            </a:xfrm>
            <a:prstGeom prst="ellipse">
              <a:avLst/>
            </a:prstGeom>
            <a:solidFill>
              <a:srgbClr val="000000"/>
            </a:solidFill>
            <a:ln w="9525">
              <a:noFill/>
              <a:round/>
              <a:headEnd/>
              <a:tailEnd/>
            </a:ln>
          </p:spPr>
          <p:txBody>
            <a:bodyPr/>
            <a:lstStyle/>
            <a:p>
              <a:endParaRPr lang="en-US" dirty="0"/>
            </a:p>
          </p:txBody>
        </p:sp>
        <p:sp>
          <p:nvSpPr>
            <p:cNvPr id="361567" name="Oval 95"/>
            <p:cNvSpPr>
              <a:spLocks noChangeArrowheads="1"/>
            </p:cNvSpPr>
            <p:nvPr/>
          </p:nvSpPr>
          <p:spPr bwMode="auto">
            <a:xfrm>
              <a:off x="2595" y="3148"/>
              <a:ext cx="16" cy="16"/>
            </a:xfrm>
            <a:prstGeom prst="ellipse">
              <a:avLst/>
            </a:prstGeom>
            <a:solidFill>
              <a:srgbClr val="000000"/>
            </a:solidFill>
            <a:ln w="9525">
              <a:noFill/>
              <a:round/>
              <a:headEnd/>
              <a:tailEnd/>
            </a:ln>
          </p:spPr>
          <p:txBody>
            <a:bodyPr/>
            <a:lstStyle/>
            <a:p>
              <a:endParaRPr lang="en-US" dirty="0"/>
            </a:p>
          </p:txBody>
        </p:sp>
        <p:sp>
          <p:nvSpPr>
            <p:cNvPr id="361568" name="Oval 96"/>
            <p:cNvSpPr>
              <a:spLocks noChangeArrowheads="1"/>
            </p:cNvSpPr>
            <p:nvPr/>
          </p:nvSpPr>
          <p:spPr bwMode="auto">
            <a:xfrm>
              <a:off x="2595" y="3224"/>
              <a:ext cx="16" cy="16"/>
            </a:xfrm>
            <a:prstGeom prst="ellipse">
              <a:avLst/>
            </a:prstGeom>
            <a:solidFill>
              <a:srgbClr val="000000"/>
            </a:solidFill>
            <a:ln w="9525">
              <a:noFill/>
              <a:round/>
              <a:headEnd/>
              <a:tailEnd/>
            </a:ln>
          </p:spPr>
          <p:txBody>
            <a:bodyPr/>
            <a:lstStyle/>
            <a:p>
              <a:endParaRPr lang="en-US" dirty="0"/>
            </a:p>
          </p:txBody>
        </p:sp>
        <p:sp>
          <p:nvSpPr>
            <p:cNvPr id="361569" name="Oval 97"/>
            <p:cNvSpPr>
              <a:spLocks noChangeArrowheads="1"/>
            </p:cNvSpPr>
            <p:nvPr/>
          </p:nvSpPr>
          <p:spPr bwMode="auto">
            <a:xfrm>
              <a:off x="2595" y="3297"/>
              <a:ext cx="16" cy="16"/>
            </a:xfrm>
            <a:prstGeom prst="ellipse">
              <a:avLst/>
            </a:prstGeom>
            <a:solidFill>
              <a:srgbClr val="000000"/>
            </a:solidFill>
            <a:ln w="9525">
              <a:noFill/>
              <a:round/>
              <a:headEnd/>
              <a:tailEnd/>
            </a:ln>
          </p:spPr>
          <p:txBody>
            <a:bodyPr/>
            <a:lstStyle/>
            <a:p>
              <a:endParaRPr lang="en-US" dirty="0"/>
            </a:p>
          </p:txBody>
        </p:sp>
        <p:sp>
          <p:nvSpPr>
            <p:cNvPr id="361570" name="Oval 98"/>
            <p:cNvSpPr>
              <a:spLocks noChangeArrowheads="1"/>
            </p:cNvSpPr>
            <p:nvPr/>
          </p:nvSpPr>
          <p:spPr bwMode="auto">
            <a:xfrm>
              <a:off x="2595" y="3369"/>
              <a:ext cx="16" cy="16"/>
            </a:xfrm>
            <a:prstGeom prst="ellipse">
              <a:avLst/>
            </a:prstGeom>
            <a:solidFill>
              <a:srgbClr val="000000"/>
            </a:solidFill>
            <a:ln w="9525">
              <a:noFill/>
              <a:round/>
              <a:headEnd/>
              <a:tailEnd/>
            </a:ln>
          </p:spPr>
          <p:txBody>
            <a:bodyPr/>
            <a:lstStyle/>
            <a:p>
              <a:endParaRPr lang="en-US" dirty="0"/>
            </a:p>
          </p:txBody>
        </p:sp>
        <p:sp>
          <p:nvSpPr>
            <p:cNvPr id="361571" name="Oval 99"/>
            <p:cNvSpPr>
              <a:spLocks noChangeArrowheads="1"/>
            </p:cNvSpPr>
            <p:nvPr/>
          </p:nvSpPr>
          <p:spPr bwMode="auto">
            <a:xfrm>
              <a:off x="2595" y="3442"/>
              <a:ext cx="16" cy="16"/>
            </a:xfrm>
            <a:prstGeom prst="ellipse">
              <a:avLst/>
            </a:prstGeom>
            <a:solidFill>
              <a:srgbClr val="000000"/>
            </a:solidFill>
            <a:ln w="9525">
              <a:noFill/>
              <a:round/>
              <a:headEnd/>
              <a:tailEnd/>
            </a:ln>
          </p:spPr>
          <p:txBody>
            <a:bodyPr/>
            <a:lstStyle/>
            <a:p>
              <a:endParaRPr lang="en-US" dirty="0"/>
            </a:p>
          </p:txBody>
        </p:sp>
        <p:sp>
          <p:nvSpPr>
            <p:cNvPr id="361572" name="Oval 100"/>
            <p:cNvSpPr>
              <a:spLocks noChangeArrowheads="1"/>
            </p:cNvSpPr>
            <p:nvPr/>
          </p:nvSpPr>
          <p:spPr bwMode="auto">
            <a:xfrm>
              <a:off x="2595" y="3514"/>
              <a:ext cx="16" cy="18"/>
            </a:xfrm>
            <a:prstGeom prst="ellipse">
              <a:avLst/>
            </a:prstGeom>
            <a:solidFill>
              <a:srgbClr val="000000"/>
            </a:solidFill>
            <a:ln w="9525">
              <a:noFill/>
              <a:round/>
              <a:headEnd/>
              <a:tailEnd/>
            </a:ln>
          </p:spPr>
          <p:txBody>
            <a:bodyPr/>
            <a:lstStyle/>
            <a:p>
              <a:endParaRPr lang="en-US" dirty="0"/>
            </a:p>
          </p:txBody>
        </p:sp>
        <p:sp>
          <p:nvSpPr>
            <p:cNvPr id="361573" name="Oval 101"/>
            <p:cNvSpPr>
              <a:spLocks noChangeArrowheads="1"/>
            </p:cNvSpPr>
            <p:nvPr/>
          </p:nvSpPr>
          <p:spPr bwMode="auto">
            <a:xfrm>
              <a:off x="2595" y="3588"/>
              <a:ext cx="16" cy="15"/>
            </a:xfrm>
            <a:prstGeom prst="ellipse">
              <a:avLst/>
            </a:prstGeom>
            <a:solidFill>
              <a:srgbClr val="000000"/>
            </a:solidFill>
            <a:ln w="9525">
              <a:noFill/>
              <a:round/>
              <a:headEnd/>
              <a:tailEnd/>
            </a:ln>
          </p:spPr>
          <p:txBody>
            <a:bodyPr/>
            <a:lstStyle/>
            <a:p>
              <a:endParaRPr lang="en-US" dirty="0"/>
            </a:p>
          </p:txBody>
        </p:sp>
        <p:sp>
          <p:nvSpPr>
            <p:cNvPr id="361574" name="Oval 102"/>
            <p:cNvSpPr>
              <a:spLocks noChangeArrowheads="1"/>
            </p:cNvSpPr>
            <p:nvPr/>
          </p:nvSpPr>
          <p:spPr bwMode="auto">
            <a:xfrm>
              <a:off x="2564" y="2494"/>
              <a:ext cx="85" cy="80"/>
            </a:xfrm>
            <a:prstGeom prst="ellipse">
              <a:avLst/>
            </a:prstGeom>
            <a:solidFill>
              <a:srgbClr val="000000"/>
            </a:solidFill>
            <a:ln w="9525">
              <a:noFill/>
              <a:round/>
              <a:headEnd/>
              <a:tailEnd/>
            </a:ln>
          </p:spPr>
          <p:txBody>
            <a:bodyPr/>
            <a:lstStyle/>
            <a:p>
              <a:endParaRPr lang="en-US" dirty="0"/>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1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strips(downLeft)">
                                      <p:cBhvr>
                                        <p:cTn id="2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Rot="1" noChangeArrowheads="1"/>
          </p:cNvSpPr>
          <p:nvPr>
            <p:ph type="title" idx="4294967295"/>
          </p:nvPr>
        </p:nvSpPr>
        <p:spPr>
          <a:xfrm>
            <a:off x="899592" y="0"/>
            <a:ext cx="8064896" cy="685800"/>
          </a:xfrm>
        </p:spPr>
        <p:txBody>
          <a:bodyPr>
            <a:noAutofit/>
          </a:bodyPr>
          <a:lstStyle/>
          <a:p>
            <a:pPr algn="l"/>
            <a:r>
              <a:rPr lang="en-US" sz="3600" dirty="0" smtClean="0"/>
              <a:t>Effect of a Price Increase on Total Revenue</a:t>
            </a:r>
            <a:endParaRPr lang="en-US" sz="3600" b="0" dirty="0" smtClean="0"/>
          </a:p>
        </p:txBody>
      </p:sp>
      <p:grpSp>
        <p:nvGrpSpPr>
          <p:cNvPr id="3" name="Group 104"/>
          <p:cNvGrpSpPr>
            <a:grpSpLocks/>
          </p:cNvGrpSpPr>
          <p:nvPr/>
        </p:nvGrpSpPr>
        <p:grpSpPr bwMode="auto">
          <a:xfrm>
            <a:off x="3625454" y="2365277"/>
            <a:ext cx="3182937" cy="2159001"/>
            <a:chOff x="2397" y="1560"/>
            <a:chExt cx="2005" cy="1360"/>
          </a:xfrm>
        </p:grpSpPr>
        <p:sp>
          <p:nvSpPr>
            <p:cNvPr id="363625" name="Freeform 105"/>
            <p:cNvSpPr>
              <a:spLocks/>
            </p:cNvSpPr>
            <p:nvPr/>
          </p:nvSpPr>
          <p:spPr bwMode="auto">
            <a:xfrm>
              <a:off x="2397" y="1560"/>
              <a:ext cx="1860" cy="1231"/>
            </a:xfrm>
            <a:custGeom>
              <a:avLst/>
              <a:gdLst/>
              <a:ahLst/>
              <a:cxnLst>
                <a:cxn ang="0">
                  <a:pos x="0" y="0"/>
                </a:cxn>
                <a:cxn ang="0">
                  <a:pos x="444" y="336"/>
                </a:cxn>
              </a:cxnLst>
              <a:rect l="0" t="0" r="r" b="b"/>
              <a:pathLst>
                <a:path w="444" h="336">
                  <a:moveTo>
                    <a:pt x="0" y="0"/>
                  </a:moveTo>
                  <a:cubicBezTo>
                    <a:pt x="17" y="34"/>
                    <a:pt x="104" y="273"/>
                    <a:pt x="444" y="336"/>
                  </a:cubicBezTo>
                </a:path>
              </a:pathLst>
            </a:custGeom>
            <a:noFill/>
            <a:ln w="34925" cap="flat">
              <a:solidFill>
                <a:srgbClr val="3C5DAA"/>
              </a:solidFill>
              <a:prstDash val="solid"/>
              <a:miter lim="800000"/>
              <a:headEnd/>
              <a:tailEnd/>
            </a:ln>
          </p:spPr>
          <p:txBody>
            <a:bodyPr/>
            <a:lstStyle/>
            <a:p>
              <a:endParaRPr lang="en-US" dirty="0"/>
            </a:p>
          </p:txBody>
        </p:sp>
        <p:sp>
          <p:nvSpPr>
            <p:cNvPr id="363626" name="Rectangle 106"/>
            <p:cNvSpPr>
              <a:spLocks noChangeArrowheads="1"/>
            </p:cNvSpPr>
            <p:nvPr/>
          </p:nvSpPr>
          <p:spPr bwMode="auto">
            <a:xfrm>
              <a:off x="4320" y="2784"/>
              <a:ext cx="82" cy="136"/>
            </a:xfrm>
            <a:prstGeom prst="rect">
              <a:avLst/>
            </a:prstGeom>
            <a:noFill/>
            <a:ln w="9525">
              <a:noFill/>
              <a:miter lim="800000"/>
              <a:headEnd/>
              <a:tailEnd/>
            </a:ln>
          </p:spPr>
          <p:txBody>
            <a:bodyPr wrap="none" lIns="0" tIns="0" rIns="0" bIns="0">
              <a:spAutoFit/>
            </a:bodyPr>
            <a:lstStyle/>
            <a:p>
              <a:pPr marL="1588" indent="-1588"/>
              <a:r>
                <a:rPr lang="en-US" sz="1400" i="1" dirty="0">
                  <a:solidFill>
                    <a:srgbClr val="000000"/>
                  </a:solidFill>
                  <a:latin typeface="Myriad Roman" charset="0"/>
                </a:rPr>
                <a:t>D</a:t>
              </a:r>
              <a:endParaRPr lang="en-US" sz="1400" i="1" dirty="0">
                <a:latin typeface="Tahoma" pitchFamily="34" charset="0"/>
              </a:endParaRPr>
            </a:p>
          </p:txBody>
        </p:sp>
      </p:grpSp>
      <p:grpSp>
        <p:nvGrpSpPr>
          <p:cNvPr id="5" name="Group 111"/>
          <p:cNvGrpSpPr>
            <a:grpSpLocks/>
          </p:cNvGrpSpPr>
          <p:nvPr/>
        </p:nvGrpSpPr>
        <p:grpSpPr bwMode="auto">
          <a:xfrm>
            <a:off x="2123986" y="3528914"/>
            <a:ext cx="2026727" cy="1766887"/>
            <a:chOff x="1510" y="2293"/>
            <a:chExt cx="1234" cy="1113"/>
          </a:xfrm>
          <a:solidFill>
            <a:srgbClr val="FFC000"/>
          </a:solidFill>
        </p:grpSpPr>
        <p:sp>
          <p:nvSpPr>
            <p:cNvPr id="363632" name="Rectangle 112"/>
            <p:cNvSpPr>
              <a:spLocks noChangeArrowheads="1"/>
            </p:cNvSpPr>
            <p:nvPr/>
          </p:nvSpPr>
          <p:spPr bwMode="auto">
            <a:xfrm>
              <a:off x="1510" y="2296"/>
              <a:ext cx="1225" cy="1110"/>
            </a:xfrm>
            <a:prstGeom prst="rect">
              <a:avLst/>
            </a:prstGeom>
            <a:grpFill/>
            <a:ln w="9525">
              <a:noFill/>
              <a:miter lim="800000"/>
              <a:headEnd/>
              <a:tailEnd/>
            </a:ln>
          </p:spPr>
          <p:txBody>
            <a:bodyPr/>
            <a:lstStyle/>
            <a:p>
              <a:endParaRPr lang="en-US" dirty="0"/>
            </a:p>
          </p:txBody>
        </p:sp>
        <p:sp>
          <p:nvSpPr>
            <p:cNvPr id="363633" name="Rectangle 113"/>
            <p:cNvSpPr>
              <a:spLocks noChangeArrowheads="1"/>
            </p:cNvSpPr>
            <p:nvPr/>
          </p:nvSpPr>
          <p:spPr bwMode="auto">
            <a:xfrm>
              <a:off x="2049" y="2771"/>
              <a:ext cx="76" cy="136"/>
            </a:xfrm>
            <a:prstGeom prst="rect">
              <a:avLst/>
            </a:prstGeom>
            <a:grpFill/>
            <a:ln w="9525">
              <a:noFill/>
              <a:miter lim="800000"/>
              <a:headEnd/>
              <a:tailEnd/>
            </a:ln>
          </p:spPr>
          <p:txBody>
            <a:bodyPr wrap="none" lIns="0" tIns="0" rIns="0" bIns="0">
              <a:spAutoFit/>
            </a:bodyPr>
            <a:lstStyle/>
            <a:p>
              <a:pPr marL="1588" indent="-1588"/>
              <a:r>
                <a:rPr lang="en-US" sz="1400" i="1" dirty="0">
                  <a:solidFill>
                    <a:srgbClr val="000000"/>
                  </a:solidFill>
                  <a:latin typeface="Myriad Roman" charset="0"/>
                </a:rPr>
                <a:t>B</a:t>
              </a:r>
              <a:endParaRPr lang="en-US" sz="1400" i="1" dirty="0">
                <a:latin typeface="Tahoma" pitchFamily="34" charset="0"/>
              </a:endParaRPr>
            </a:p>
          </p:txBody>
        </p:sp>
        <p:sp>
          <p:nvSpPr>
            <p:cNvPr id="363634" name="Oval 114"/>
            <p:cNvSpPr>
              <a:spLocks noChangeArrowheads="1"/>
            </p:cNvSpPr>
            <p:nvPr/>
          </p:nvSpPr>
          <p:spPr bwMode="auto">
            <a:xfrm>
              <a:off x="1621" y="2293"/>
              <a:ext cx="18" cy="14"/>
            </a:xfrm>
            <a:prstGeom prst="ellipse">
              <a:avLst/>
            </a:prstGeom>
            <a:grpFill/>
            <a:ln w="9525">
              <a:noFill/>
              <a:round/>
              <a:headEnd/>
              <a:tailEnd/>
            </a:ln>
          </p:spPr>
          <p:txBody>
            <a:bodyPr/>
            <a:lstStyle/>
            <a:p>
              <a:endParaRPr lang="en-US" dirty="0"/>
            </a:p>
          </p:txBody>
        </p:sp>
        <p:sp>
          <p:nvSpPr>
            <p:cNvPr id="363635" name="Oval 115"/>
            <p:cNvSpPr>
              <a:spLocks noChangeArrowheads="1"/>
            </p:cNvSpPr>
            <p:nvPr/>
          </p:nvSpPr>
          <p:spPr bwMode="auto">
            <a:xfrm>
              <a:off x="1697" y="2293"/>
              <a:ext cx="17" cy="14"/>
            </a:xfrm>
            <a:prstGeom prst="ellipse">
              <a:avLst/>
            </a:prstGeom>
            <a:grpFill/>
            <a:ln w="9525">
              <a:noFill/>
              <a:round/>
              <a:headEnd/>
              <a:tailEnd/>
            </a:ln>
          </p:spPr>
          <p:txBody>
            <a:bodyPr/>
            <a:lstStyle/>
            <a:p>
              <a:endParaRPr lang="en-US" dirty="0"/>
            </a:p>
          </p:txBody>
        </p:sp>
        <p:sp>
          <p:nvSpPr>
            <p:cNvPr id="363636" name="Oval 116"/>
            <p:cNvSpPr>
              <a:spLocks noChangeArrowheads="1"/>
            </p:cNvSpPr>
            <p:nvPr/>
          </p:nvSpPr>
          <p:spPr bwMode="auto">
            <a:xfrm>
              <a:off x="1772" y="2293"/>
              <a:ext cx="18" cy="14"/>
            </a:xfrm>
            <a:prstGeom prst="ellipse">
              <a:avLst/>
            </a:prstGeom>
            <a:grpFill/>
            <a:ln w="9525">
              <a:noFill/>
              <a:round/>
              <a:headEnd/>
              <a:tailEnd/>
            </a:ln>
          </p:spPr>
          <p:txBody>
            <a:bodyPr/>
            <a:lstStyle/>
            <a:p>
              <a:endParaRPr lang="en-US" dirty="0"/>
            </a:p>
          </p:txBody>
        </p:sp>
        <p:sp>
          <p:nvSpPr>
            <p:cNvPr id="363637" name="Oval 117"/>
            <p:cNvSpPr>
              <a:spLocks noChangeArrowheads="1"/>
            </p:cNvSpPr>
            <p:nvPr/>
          </p:nvSpPr>
          <p:spPr bwMode="auto">
            <a:xfrm>
              <a:off x="1852" y="2293"/>
              <a:ext cx="17" cy="14"/>
            </a:xfrm>
            <a:prstGeom prst="ellipse">
              <a:avLst/>
            </a:prstGeom>
            <a:grpFill/>
            <a:ln w="9525">
              <a:noFill/>
              <a:round/>
              <a:headEnd/>
              <a:tailEnd/>
            </a:ln>
          </p:spPr>
          <p:txBody>
            <a:bodyPr/>
            <a:lstStyle/>
            <a:p>
              <a:endParaRPr lang="en-US" dirty="0"/>
            </a:p>
          </p:txBody>
        </p:sp>
        <p:sp>
          <p:nvSpPr>
            <p:cNvPr id="363638" name="Oval 118"/>
            <p:cNvSpPr>
              <a:spLocks noChangeArrowheads="1"/>
            </p:cNvSpPr>
            <p:nvPr/>
          </p:nvSpPr>
          <p:spPr bwMode="auto">
            <a:xfrm>
              <a:off x="1927" y="2293"/>
              <a:ext cx="18" cy="14"/>
            </a:xfrm>
            <a:prstGeom prst="ellipse">
              <a:avLst/>
            </a:prstGeom>
            <a:grpFill/>
            <a:ln w="9525">
              <a:noFill/>
              <a:round/>
              <a:headEnd/>
              <a:tailEnd/>
            </a:ln>
          </p:spPr>
          <p:txBody>
            <a:bodyPr/>
            <a:lstStyle/>
            <a:p>
              <a:endParaRPr lang="en-US" dirty="0"/>
            </a:p>
          </p:txBody>
        </p:sp>
        <p:sp>
          <p:nvSpPr>
            <p:cNvPr id="363639" name="Oval 119"/>
            <p:cNvSpPr>
              <a:spLocks noChangeArrowheads="1"/>
            </p:cNvSpPr>
            <p:nvPr/>
          </p:nvSpPr>
          <p:spPr bwMode="auto">
            <a:xfrm>
              <a:off x="2003" y="2293"/>
              <a:ext cx="16" cy="14"/>
            </a:xfrm>
            <a:prstGeom prst="ellipse">
              <a:avLst/>
            </a:prstGeom>
            <a:grpFill/>
            <a:ln w="9525">
              <a:noFill/>
              <a:round/>
              <a:headEnd/>
              <a:tailEnd/>
            </a:ln>
          </p:spPr>
          <p:txBody>
            <a:bodyPr/>
            <a:lstStyle/>
            <a:p>
              <a:endParaRPr lang="en-US" dirty="0"/>
            </a:p>
          </p:txBody>
        </p:sp>
        <p:sp>
          <p:nvSpPr>
            <p:cNvPr id="363640" name="Oval 120"/>
            <p:cNvSpPr>
              <a:spLocks noChangeArrowheads="1"/>
            </p:cNvSpPr>
            <p:nvPr/>
          </p:nvSpPr>
          <p:spPr bwMode="auto">
            <a:xfrm>
              <a:off x="2078" y="2293"/>
              <a:ext cx="17" cy="14"/>
            </a:xfrm>
            <a:prstGeom prst="ellipse">
              <a:avLst/>
            </a:prstGeom>
            <a:grpFill/>
            <a:ln w="9525">
              <a:noFill/>
              <a:round/>
              <a:headEnd/>
              <a:tailEnd/>
            </a:ln>
          </p:spPr>
          <p:txBody>
            <a:bodyPr/>
            <a:lstStyle/>
            <a:p>
              <a:endParaRPr lang="en-US" dirty="0"/>
            </a:p>
          </p:txBody>
        </p:sp>
        <p:sp>
          <p:nvSpPr>
            <p:cNvPr id="363641" name="Oval 121"/>
            <p:cNvSpPr>
              <a:spLocks noChangeArrowheads="1"/>
            </p:cNvSpPr>
            <p:nvPr/>
          </p:nvSpPr>
          <p:spPr bwMode="auto">
            <a:xfrm>
              <a:off x="2154" y="2293"/>
              <a:ext cx="16" cy="14"/>
            </a:xfrm>
            <a:prstGeom prst="ellipse">
              <a:avLst/>
            </a:prstGeom>
            <a:grpFill/>
            <a:ln w="9525">
              <a:noFill/>
              <a:round/>
              <a:headEnd/>
              <a:tailEnd/>
            </a:ln>
          </p:spPr>
          <p:txBody>
            <a:bodyPr/>
            <a:lstStyle/>
            <a:p>
              <a:endParaRPr lang="en-US" dirty="0"/>
            </a:p>
          </p:txBody>
        </p:sp>
        <p:sp>
          <p:nvSpPr>
            <p:cNvPr id="363642" name="Oval 122"/>
            <p:cNvSpPr>
              <a:spLocks noChangeArrowheads="1"/>
            </p:cNvSpPr>
            <p:nvPr/>
          </p:nvSpPr>
          <p:spPr bwMode="auto">
            <a:xfrm>
              <a:off x="2230" y="2293"/>
              <a:ext cx="16" cy="14"/>
            </a:xfrm>
            <a:prstGeom prst="ellipse">
              <a:avLst/>
            </a:prstGeom>
            <a:grpFill/>
            <a:ln w="9525">
              <a:noFill/>
              <a:round/>
              <a:headEnd/>
              <a:tailEnd/>
            </a:ln>
          </p:spPr>
          <p:txBody>
            <a:bodyPr/>
            <a:lstStyle/>
            <a:p>
              <a:endParaRPr lang="en-US" dirty="0"/>
            </a:p>
          </p:txBody>
        </p:sp>
        <p:sp>
          <p:nvSpPr>
            <p:cNvPr id="363643" name="Oval 123"/>
            <p:cNvSpPr>
              <a:spLocks noChangeArrowheads="1"/>
            </p:cNvSpPr>
            <p:nvPr/>
          </p:nvSpPr>
          <p:spPr bwMode="auto">
            <a:xfrm>
              <a:off x="2304" y="2293"/>
              <a:ext cx="17" cy="14"/>
            </a:xfrm>
            <a:prstGeom prst="ellipse">
              <a:avLst/>
            </a:prstGeom>
            <a:grpFill/>
            <a:ln w="9525">
              <a:noFill/>
              <a:round/>
              <a:headEnd/>
              <a:tailEnd/>
            </a:ln>
          </p:spPr>
          <p:txBody>
            <a:bodyPr/>
            <a:lstStyle/>
            <a:p>
              <a:endParaRPr lang="en-US" dirty="0"/>
            </a:p>
          </p:txBody>
        </p:sp>
        <p:sp>
          <p:nvSpPr>
            <p:cNvPr id="363644" name="Oval 124"/>
            <p:cNvSpPr>
              <a:spLocks noChangeArrowheads="1"/>
            </p:cNvSpPr>
            <p:nvPr/>
          </p:nvSpPr>
          <p:spPr bwMode="auto">
            <a:xfrm>
              <a:off x="2380" y="2293"/>
              <a:ext cx="17" cy="14"/>
            </a:xfrm>
            <a:prstGeom prst="ellipse">
              <a:avLst/>
            </a:prstGeom>
            <a:grpFill/>
            <a:ln w="9525">
              <a:noFill/>
              <a:round/>
              <a:headEnd/>
              <a:tailEnd/>
            </a:ln>
          </p:spPr>
          <p:txBody>
            <a:bodyPr/>
            <a:lstStyle/>
            <a:p>
              <a:endParaRPr lang="en-US" dirty="0"/>
            </a:p>
          </p:txBody>
        </p:sp>
        <p:sp>
          <p:nvSpPr>
            <p:cNvPr id="363645" name="Oval 125"/>
            <p:cNvSpPr>
              <a:spLocks noChangeArrowheads="1"/>
            </p:cNvSpPr>
            <p:nvPr/>
          </p:nvSpPr>
          <p:spPr bwMode="auto">
            <a:xfrm>
              <a:off x="2459" y="2293"/>
              <a:ext cx="17" cy="14"/>
            </a:xfrm>
            <a:prstGeom prst="ellipse">
              <a:avLst/>
            </a:prstGeom>
            <a:grpFill/>
            <a:ln w="9525">
              <a:noFill/>
              <a:round/>
              <a:headEnd/>
              <a:tailEnd/>
            </a:ln>
          </p:spPr>
          <p:txBody>
            <a:bodyPr/>
            <a:lstStyle/>
            <a:p>
              <a:endParaRPr lang="en-US" dirty="0"/>
            </a:p>
          </p:txBody>
        </p:sp>
        <p:sp>
          <p:nvSpPr>
            <p:cNvPr id="363646" name="Oval 126"/>
            <p:cNvSpPr>
              <a:spLocks noChangeArrowheads="1"/>
            </p:cNvSpPr>
            <p:nvPr/>
          </p:nvSpPr>
          <p:spPr bwMode="auto">
            <a:xfrm>
              <a:off x="2534" y="2293"/>
              <a:ext cx="18" cy="14"/>
            </a:xfrm>
            <a:prstGeom prst="ellipse">
              <a:avLst/>
            </a:prstGeom>
            <a:grpFill/>
            <a:ln w="9525">
              <a:noFill/>
              <a:round/>
              <a:headEnd/>
              <a:tailEnd/>
            </a:ln>
          </p:spPr>
          <p:txBody>
            <a:bodyPr/>
            <a:lstStyle/>
            <a:p>
              <a:endParaRPr lang="en-US" dirty="0"/>
            </a:p>
          </p:txBody>
        </p:sp>
        <p:sp>
          <p:nvSpPr>
            <p:cNvPr id="363647" name="Oval 127"/>
            <p:cNvSpPr>
              <a:spLocks noChangeArrowheads="1"/>
            </p:cNvSpPr>
            <p:nvPr/>
          </p:nvSpPr>
          <p:spPr bwMode="auto">
            <a:xfrm>
              <a:off x="2610" y="2293"/>
              <a:ext cx="17" cy="14"/>
            </a:xfrm>
            <a:prstGeom prst="ellipse">
              <a:avLst/>
            </a:prstGeom>
            <a:grpFill/>
            <a:ln w="9525">
              <a:noFill/>
              <a:round/>
              <a:headEnd/>
              <a:tailEnd/>
            </a:ln>
          </p:spPr>
          <p:txBody>
            <a:bodyPr/>
            <a:lstStyle/>
            <a:p>
              <a:endParaRPr lang="en-US" dirty="0"/>
            </a:p>
          </p:txBody>
        </p:sp>
        <p:sp>
          <p:nvSpPr>
            <p:cNvPr id="363648" name="Oval 128"/>
            <p:cNvSpPr>
              <a:spLocks noChangeArrowheads="1"/>
            </p:cNvSpPr>
            <p:nvPr/>
          </p:nvSpPr>
          <p:spPr bwMode="auto">
            <a:xfrm>
              <a:off x="2686" y="2293"/>
              <a:ext cx="17" cy="14"/>
            </a:xfrm>
            <a:prstGeom prst="ellipse">
              <a:avLst/>
            </a:prstGeom>
            <a:grpFill/>
            <a:ln w="9525">
              <a:noFill/>
              <a:round/>
              <a:headEnd/>
              <a:tailEnd/>
            </a:ln>
          </p:spPr>
          <p:txBody>
            <a:bodyPr/>
            <a:lstStyle/>
            <a:p>
              <a:endParaRPr lang="en-US" dirty="0"/>
            </a:p>
          </p:txBody>
        </p:sp>
        <p:sp>
          <p:nvSpPr>
            <p:cNvPr id="363649" name="Oval 129"/>
            <p:cNvSpPr>
              <a:spLocks noChangeArrowheads="1"/>
            </p:cNvSpPr>
            <p:nvPr/>
          </p:nvSpPr>
          <p:spPr bwMode="auto">
            <a:xfrm>
              <a:off x="2728" y="2321"/>
              <a:ext cx="16" cy="16"/>
            </a:xfrm>
            <a:prstGeom prst="ellipse">
              <a:avLst/>
            </a:prstGeom>
            <a:grpFill/>
            <a:ln w="9525">
              <a:noFill/>
              <a:round/>
              <a:headEnd/>
              <a:tailEnd/>
            </a:ln>
          </p:spPr>
          <p:txBody>
            <a:bodyPr/>
            <a:lstStyle/>
            <a:p>
              <a:endParaRPr lang="en-US" dirty="0"/>
            </a:p>
          </p:txBody>
        </p:sp>
        <p:sp>
          <p:nvSpPr>
            <p:cNvPr id="363650" name="Oval 130"/>
            <p:cNvSpPr>
              <a:spLocks noChangeArrowheads="1"/>
            </p:cNvSpPr>
            <p:nvPr/>
          </p:nvSpPr>
          <p:spPr bwMode="auto">
            <a:xfrm>
              <a:off x="2728" y="2392"/>
              <a:ext cx="16" cy="14"/>
            </a:xfrm>
            <a:prstGeom prst="ellipse">
              <a:avLst/>
            </a:prstGeom>
            <a:grpFill/>
            <a:ln w="9525">
              <a:noFill/>
              <a:round/>
              <a:headEnd/>
              <a:tailEnd/>
            </a:ln>
          </p:spPr>
          <p:txBody>
            <a:bodyPr/>
            <a:lstStyle/>
            <a:p>
              <a:endParaRPr lang="en-US" dirty="0"/>
            </a:p>
          </p:txBody>
        </p:sp>
        <p:sp>
          <p:nvSpPr>
            <p:cNvPr id="363651" name="Oval 131"/>
            <p:cNvSpPr>
              <a:spLocks noChangeArrowheads="1"/>
            </p:cNvSpPr>
            <p:nvPr/>
          </p:nvSpPr>
          <p:spPr bwMode="auto">
            <a:xfrm>
              <a:off x="2728" y="2457"/>
              <a:ext cx="16" cy="15"/>
            </a:xfrm>
            <a:prstGeom prst="ellipse">
              <a:avLst/>
            </a:prstGeom>
            <a:grpFill/>
            <a:ln w="9525">
              <a:noFill/>
              <a:round/>
              <a:headEnd/>
              <a:tailEnd/>
            </a:ln>
          </p:spPr>
          <p:txBody>
            <a:bodyPr/>
            <a:lstStyle/>
            <a:p>
              <a:endParaRPr lang="en-US" dirty="0"/>
            </a:p>
          </p:txBody>
        </p:sp>
        <p:sp>
          <p:nvSpPr>
            <p:cNvPr id="363652" name="Oval 132"/>
            <p:cNvSpPr>
              <a:spLocks noChangeArrowheads="1"/>
            </p:cNvSpPr>
            <p:nvPr/>
          </p:nvSpPr>
          <p:spPr bwMode="auto">
            <a:xfrm>
              <a:off x="2728" y="2523"/>
              <a:ext cx="16" cy="15"/>
            </a:xfrm>
            <a:prstGeom prst="ellipse">
              <a:avLst/>
            </a:prstGeom>
            <a:grpFill/>
            <a:ln w="9525">
              <a:noFill/>
              <a:round/>
              <a:headEnd/>
              <a:tailEnd/>
            </a:ln>
          </p:spPr>
          <p:txBody>
            <a:bodyPr/>
            <a:lstStyle/>
            <a:p>
              <a:endParaRPr lang="en-US" dirty="0"/>
            </a:p>
          </p:txBody>
        </p:sp>
        <p:sp>
          <p:nvSpPr>
            <p:cNvPr id="363653" name="Oval 133"/>
            <p:cNvSpPr>
              <a:spLocks noChangeArrowheads="1"/>
            </p:cNvSpPr>
            <p:nvPr/>
          </p:nvSpPr>
          <p:spPr bwMode="auto">
            <a:xfrm>
              <a:off x="2728" y="2588"/>
              <a:ext cx="16" cy="16"/>
            </a:xfrm>
            <a:prstGeom prst="ellipse">
              <a:avLst/>
            </a:prstGeom>
            <a:grpFill/>
            <a:ln w="9525">
              <a:noFill/>
              <a:round/>
              <a:headEnd/>
              <a:tailEnd/>
            </a:ln>
          </p:spPr>
          <p:txBody>
            <a:bodyPr/>
            <a:lstStyle/>
            <a:p>
              <a:endParaRPr lang="en-US" dirty="0"/>
            </a:p>
          </p:txBody>
        </p:sp>
        <p:sp>
          <p:nvSpPr>
            <p:cNvPr id="363654" name="Oval 134"/>
            <p:cNvSpPr>
              <a:spLocks noChangeArrowheads="1"/>
            </p:cNvSpPr>
            <p:nvPr/>
          </p:nvSpPr>
          <p:spPr bwMode="auto">
            <a:xfrm>
              <a:off x="2728" y="2655"/>
              <a:ext cx="16" cy="14"/>
            </a:xfrm>
            <a:prstGeom prst="ellipse">
              <a:avLst/>
            </a:prstGeom>
            <a:grpFill/>
            <a:ln w="9525">
              <a:noFill/>
              <a:round/>
              <a:headEnd/>
              <a:tailEnd/>
            </a:ln>
          </p:spPr>
          <p:txBody>
            <a:bodyPr/>
            <a:lstStyle/>
            <a:p>
              <a:endParaRPr lang="en-US" dirty="0"/>
            </a:p>
          </p:txBody>
        </p:sp>
        <p:sp>
          <p:nvSpPr>
            <p:cNvPr id="363655" name="Oval 135"/>
            <p:cNvSpPr>
              <a:spLocks noChangeArrowheads="1"/>
            </p:cNvSpPr>
            <p:nvPr/>
          </p:nvSpPr>
          <p:spPr bwMode="auto">
            <a:xfrm>
              <a:off x="2728" y="2721"/>
              <a:ext cx="16" cy="15"/>
            </a:xfrm>
            <a:prstGeom prst="ellipse">
              <a:avLst/>
            </a:prstGeom>
            <a:grpFill/>
            <a:ln w="9525">
              <a:noFill/>
              <a:round/>
              <a:headEnd/>
              <a:tailEnd/>
            </a:ln>
          </p:spPr>
          <p:txBody>
            <a:bodyPr/>
            <a:lstStyle/>
            <a:p>
              <a:endParaRPr lang="en-US" dirty="0"/>
            </a:p>
          </p:txBody>
        </p:sp>
        <p:sp>
          <p:nvSpPr>
            <p:cNvPr id="363656" name="Oval 136"/>
            <p:cNvSpPr>
              <a:spLocks noChangeArrowheads="1"/>
            </p:cNvSpPr>
            <p:nvPr/>
          </p:nvSpPr>
          <p:spPr bwMode="auto">
            <a:xfrm>
              <a:off x="2728" y="2787"/>
              <a:ext cx="16" cy="14"/>
            </a:xfrm>
            <a:prstGeom prst="ellipse">
              <a:avLst/>
            </a:prstGeom>
            <a:grpFill/>
            <a:ln w="9525">
              <a:noFill/>
              <a:round/>
              <a:headEnd/>
              <a:tailEnd/>
            </a:ln>
          </p:spPr>
          <p:txBody>
            <a:bodyPr/>
            <a:lstStyle/>
            <a:p>
              <a:endParaRPr lang="en-US" dirty="0"/>
            </a:p>
          </p:txBody>
        </p:sp>
        <p:sp>
          <p:nvSpPr>
            <p:cNvPr id="363657" name="Oval 137"/>
            <p:cNvSpPr>
              <a:spLocks noChangeArrowheads="1"/>
            </p:cNvSpPr>
            <p:nvPr/>
          </p:nvSpPr>
          <p:spPr bwMode="auto">
            <a:xfrm>
              <a:off x="2728" y="2853"/>
              <a:ext cx="16" cy="14"/>
            </a:xfrm>
            <a:prstGeom prst="ellipse">
              <a:avLst/>
            </a:prstGeom>
            <a:grpFill/>
            <a:ln w="9525">
              <a:noFill/>
              <a:round/>
              <a:headEnd/>
              <a:tailEnd/>
            </a:ln>
          </p:spPr>
          <p:txBody>
            <a:bodyPr/>
            <a:lstStyle/>
            <a:p>
              <a:endParaRPr lang="en-US" dirty="0"/>
            </a:p>
          </p:txBody>
        </p:sp>
        <p:sp>
          <p:nvSpPr>
            <p:cNvPr id="363658" name="Oval 138"/>
            <p:cNvSpPr>
              <a:spLocks noChangeArrowheads="1"/>
            </p:cNvSpPr>
            <p:nvPr/>
          </p:nvSpPr>
          <p:spPr bwMode="auto">
            <a:xfrm>
              <a:off x="2728" y="2922"/>
              <a:ext cx="16" cy="15"/>
            </a:xfrm>
            <a:prstGeom prst="ellipse">
              <a:avLst/>
            </a:prstGeom>
            <a:grpFill/>
            <a:ln w="9525">
              <a:noFill/>
              <a:round/>
              <a:headEnd/>
              <a:tailEnd/>
            </a:ln>
          </p:spPr>
          <p:txBody>
            <a:bodyPr/>
            <a:lstStyle/>
            <a:p>
              <a:endParaRPr lang="en-US" dirty="0"/>
            </a:p>
          </p:txBody>
        </p:sp>
        <p:sp>
          <p:nvSpPr>
            <p:cNvPr id="363659" name="Oval 139"/>
            <p:cNvSpPr>
              <a:spLocks noChangeArrowheads="1"/>
            </p:cNvSpPr>
            <p:nvPr/>
          </p:nvSpPr>
          <p:spPr bwMode="auto">
            <a:xfrm>
              <a:off x="2728" y="2989"/>
              <a:ext cx="16" cy="14"/>
            </a:xfrm>
            <a:prstGeom prst="ellipse">
              <a:avLst/>
            </a:prstGeom>
            <a:grpFill/>
            <a:ln w="9525">
              <a:noFill/>
              <a:round/>
              <a:headEnd/>
              <a:tailEnd/>
            </a:ln>
          </p:spPr>
          <p:txBody>
            <a:bodyPr/>
            <a:lstStyle/>
            <a:p>
              <a:endParaRPr lang="en-US" dirty="0"/>
            </a:p>
          </p:txBody>
        </p:sp>
        <p:sp>
          <p:nvSpPr>
            <p:cNvPr id="363660" name="Oval 140"/>
            <p:cNvSpPr>
              <a:spLocks noChangeArrowheads="1"/>
            </p:cNvSpPr>
            <p:nvPr/>
          </p:nvSpPr>
          <p:spPr bwMode="auto">
            <a:xfrm>
              <a:off x="2728" y="3054"/>
              <a:ext cx="16" cy="14"/>
            </a:xfrm>
            <a:prstGeom prst="ellipse">
              <a:avLst/>
            </a:prstGeom>
            <a:grpFill/>
            <a:ln w="9525">
              <a:noFill/>
              <a:round/>
              <a:headEnd/>
              <a:tailEnd/>
            </a:ln>
          </p:spPr>
          <p:txBody>
            <a:bodyPr/>
            <a:lstStyle/>
            <a:p>
              <a:endParaRPr lang="en-US" dirty="0"/>
            </a:p>
          </p:txBody>
        </p:sp>
        <p:sp>
          <p:nvSpPr>
            <p:cNvPr id="363661" name="Oval 141"/>
            <p:cNvSpPr>
              <a:spLocks noChangeArrowheads="1"/>
            </p:cNvSpPr>
            <p:nvPr/>
          </p:nvSpPr>
          <p:spPr bwMode="auto">
            <a:xfrm>
              <a:off x="2728" y="3120"/>
              <a:ext cx="16" cy="15"/>
            </a:xfrm>
            <a:prstGeom prst="ellipse">
              <a:avLst/>
            </a:prstGeom>
            <a:grpFill/>
            <a:ln w="9525">
              <a:noFill/>
              <a:round/>
              <a:headEnd/>
              <a:tailEnd/>
            </a:ln>
          </p:spPr>
          <p:txBody>
            <a:bodyPr/>
            <a:lstStyle/>
            <a:p>
              <a:endParaRPr lang="en-US" dirty="0"/>
            </a:p>
          </p:txBody>
        </p:sp>
        <p:sp>
          <p:nvSpPr>
            <p:cNvPr id="363662" name="Oval 142"/>
            <p:cNvSpPr>
              <a:spLocks noChangeArrowheads="1"/>
            </p:cNvSpPr>
            <p:nvPr/>
          </p:nvSpPr>
          <p:spPr bwMode="auto">
            <a:xfrm>
              <a:off x="2728" y="3186"/>
              <a:ext cx="16" cy="15"/>
            </a:xfrm>
            <a:prstGeom prst="ellipse">
              <a:avLst/>
            </a:prstGeom>
            <a:grpFill/>
            <a:ln w="9525">
              <a:noFill/>
              <a:round/>
              <a:headEnd/>
              <a:tailEnd/>
            </a:ln>
          </p:spPr>
          <p:txBody>
            <a:bodyPr/>
            <a:lstStyle/>
            <a:p>
              <a:endParaRPr lang="en-US" dirty="0"/>
            </a:p>
          </p:txBody>
        </p:sp>
        <p:sp>
          <p:nvSpPr>
            <p:cNvPr id="363663" name="Oval 143"/>
            <p:cNvSpPr>
              <a:spLocks noChangeArrowheads="1"/>
            </p:cNvSpPr>
            <p:nvPr/>
          </p:nvSpPr>
          <p:spPr bwMode="auto">
            <a:xfrm>
              <a:off x="2728" y="3252"/>
              <a:ext cx="16" cy="14"/>
            </a:xfrm>
            <a:prstGeom prst="ellipse">
              <a:avLst/>
            </a:prstGeom>
            <a:grpFill/>
            <a:ln w="9525">
              <a:noFill/>
              <a:round/>
              <a:headEnd/>
              <a:tailEnd/>
            </a:ln>
          </p:spPr>
          <p:txBody>
            <a:bodyPr/>
            <a:lstStyle/>
            <a:p>
              <a:endParaRPr lang="en-US" dirty="0"/>
            </a:p>
          </p:txBody>
        </p:sp>
      </p:grpSp>
      <p:grpSp>
        <p:nvGrpSpPr>
          <p:cNvPr id="6" name="Group 144"/>
          <p:cNvGrpSpPr>
            <a:grpSpLocks/>
          </p:cNvGrpSpPr>
          <p:nvPr/>
        </p:nvGrpSpPr>
        <p:grpSpPr bwMode="auto">
          <a:xfrm>
            <a:off x="2122809" y="3081239"/>
            <a:ext cx="2089151" cy="452437"/>
            <a:chOff x="1461" y="2011"/>
            <a:chExt cx="1316" cy="285"/>
          </a:xfrm>
        </p:grpSpPr>
        <p:sp>
          <p:nvSpPr>
            <p:cNvPr id="363665" name="Oval 145"/>
            <p:cNvSpPr>
              <a:spLocks noChangeArrowheads="1"/>
            </p:cNvSpPr>
            <p:nvPr/>
          </p:nvSpPr>
          <p:spPr bwMode="auto">
            <a:xfrm>
              <a:off x="2728" y="2124"/>
              <a:ext cx="16" cy="15"/>
            </a:xfrm>
            <a:prstGeom prst="ellipse">
              <a:avLst/>
            </a:prstGeom>
            <a:solidFill>
              <a:srgbClr val="000000"/>
            </a:solidFill>
            <a:ln w="9525">
              <a:noFill/>
              <a:round/>
              <a:headEnd/>
              <a:tailEnd/>
            </a:ln>
          </p:spPr>
          <p:txBody>
            <a:bodyPr/>
            <a:lstStyle/>
            <a:p>
              <a:endParaRPr lang="en-US" dirty="0"/>
            </a:p>
          </p:txBody>
        </p:sp>
        <p:sp>
          <p:nvSpPr>
            <p:cNvPr id="363666" name="Oval 146"/>
            <p:cNvSpPr>
              <a:spLocks noChangeArrowheads="1"/>
            </p:cNvSpPr>
            <p:nvPr/>
          </p:nvSpPr>
          <p:spPr bwMode="auto">
            <a:xfrm>
              <a:off x="2728" y="2190"/>
              <a:ext cx="16" cy="15"/>
            </a:xfrm>
            <a:prstGeom prst="ellipse">
              <a:avLst/>
            </a:prstGeom>
            <a:solidFill>
              <a:srgbClr val="000000"/>
            </a:solidFill>
            <a:ln w="9525">
              <a:noFill/>
              <a:round/>
              <a:headEnd/>
              <a:tailEnd/>
            </a:ln>
          </p:spPr>
          <p:txBody>
            <a:bodyPr/>
            <a:lstStyle/>
            <a:p>
              <a:endParaRPr lang="en-US" dirty="0"/>
            </a:p>
          </p:txBody>
        </p:sp>
        <p:sp>
          <p:nvSpPr>
            <p:cNvPr id="363667" name="Oval 147"/>
            <p:cNvSpPr>
              <a:spLocks noChangeArrowheads="1"/>
            </p:cNvSpPr>
            <p:nvPr/>
          </p:nvSpPr>
          <p:spPr bwMode="auto">
            <a:xfrm>
              <a:off x="2728" y="2256"/>
              <a:ext cx="16" cy="14"/>
            </a:xfrm>
            <a:prstGeom prst="ellipse">
              <a:avLst/>
            </a:prstGeom>
            <a:solidFill>
              <a:srgbClr val="000000"/>
            </a:solidFill>
            <a:ln w="9525">
              <a:noFill/>
              <a:round/>
              <a:headEnd/>
              <a:tailEnd/>
            </a:ln>
          </p:spPr>
          <p:txBody>
            <a:bodyPr/>
            <a:lstStyle/>
            <a:p>
              <a:endParaRPr lang="en-US" dirty="0"/>
            </a:p>
          </p:txBody>
        </p:sp>
        <p:sp>
          <p:nvSpPr>
            <p:cNvPr id="363668" name="Rectangle 148"/>
            <p:cNvSpPr>
              <a:spLocks noChangeArrowheads="1"/>
            </p:cNvSpPr>
            <p:nvPr/>
          </p:nvSpPr>
          <p:spPr bwMode="auto">
            <a:xfrm>
              <a:off x="1461" y="2051"/>
              <a:ext cx="1260" cy="245"/>
            </a:xfrm>
            <a:prstGeom prst="rect">
              <a:avLst/>
            </a:prstGeom>
            <a:solidFill>
              <a:srgbClr val="B1DFDB"/>
            </a:solidFill>
            <a:ln w="9525">
              <a:noFill/>
              <a:miter lim="800000"/>
              <a:headEnd/>
              <a:tailEnd/>
            </a:ln>
          </p:spPr>
          <p:txBody>
            <a:bodyPr/>
            <a:lstStyle/>
            <a:p>
              <a:endParaRPr lang="en-US" dirty="0"/>
            </a:p>
          </p:txBody>
        </p:sp>
        <p:sp>
          <p:nvSpPr>
            <p:cNvPr id="363669" name="Rectangle 149"/>
            <p:cNvSpPr>
              <a:spLocks noChangeArrowheads="1"/>
            </p:cNvSpPr>
            <p:nvPr/>
          </p:nvSpPr>
          <p:spPr bwMode="auto">
            <a:xfrm>
              <a:off x="2064" y="2112"/>
              <a:ext cx="144" cy="136"/>
            </a:xfrm>
            <a:prstGeom prst="rect">
              <a:avLst/>
            </a:prstGeom>
            <a:noFill/>
            <a:ln w="9525">
              <a:noFill/>
              <a:miter lim="800000"/>
              <a:headEnd/>
              <a:tailEnd/>
            </a:ln>
          </p:spPr>
          <p:txBody>
            <a:bodyPr wrap="none" lIns="0" tIns="0" rIns="0" bIns="0">
              <a:spAutoFit/>
            </a:bodyPr>
            <a:lstStyle/>
            <a:p>
              <a:pPr marL="1588" indent="-1588"/>
              <a:r>
                <a:rPr lang="en-US" sz="1400" i="1" dirty="0" smtClean="0">
                  <a:solidFill>
                    <a:srgbClr val="000000"/>
                  </a:solidFill>
                  <a:latin typeface="Myriad Roman" charset="0"/>
                </a:rPr>
                <a:t>C  </a:t>
              </a:r>
              <a:endParaRPr lang="en-US" sz="1400" i="1" dirty="0">
                <a:latin typeface="Tahoma" pitchFamily="34" charset="0"/>
              </a:endParaRPr>
            </a:p>
          </p:txBody>
        </p:sp>
        <p:sp>
          <p:nvSpPr>
            <p:cNvPr id="363670" name="Oval 150"/>
            <p:cNvSpPr>
              <a:spLocks noChangeArrowheads="1"/>
            </p:cNvSpPr>
            <p:nvPr/>
          </p:nvSpPr>
          <p:spPr bwMode="auto">
            <a:xfrm>
              <a:off x="1621" y="2044"/>
              <a:ext cx="18" cy="14"/>
            </a:xfrm>
            <a:prstGeom prst="ellipse">
              <a:avLst/>
            </a:prstGeom>
            <a:solidFill>
              <a:srgbClr val="000000"/>
            </a:solidFill>
            <a:ln w="9525">
              <a:noFill/>
              <a:round/>
              <a:headEnd/>
              <a:tailEnd/>
            </a:ln>
          </p:spPr>
          <p:txBody>
            <a:bodyPr/>
            <a:lstStyle/>
            <a:p>
              <a:endParaRPr lang="en-US" dirty="0"/>
            </a:p>
          </p:txBody>
        </p:sp>
        <p:sp>
          <p:nvSpPr>
            <p:cNvPr id="363671" name="Oval 151"/>
            <p:cNvSpPr>
              <a:spLocks noChangeArrowheads="1"/>
            </p:cNvSpPr>
            <p:nvPr/>
          </p:nvSpPr>
          <p:spPr bwMode="auto">
            <a:xfrm>
              <a:off x="1697" y="2044"/>
              <a:ext cx="17" cy="14"/>
            </a:xfrm>
            <a:prstGeom prst="ellipse">
              <a:avLst/>
            </a:prstGeom>
            <a:solidFill>
              <a:srgbClr val="000000"/>
            </a:solidFill>
            <a:ln w="9525">
              <a:noFill/>
              <a:round/>
              <a:headEnd/>
              <a:tailEnd/>
            </a:ln>
          </p:spPr>
          <p:txBody>
            <a:bodyPr/>
            <a:lstStyle/>
            <a:p>
              <a:endParaRPr lang="en-US" dirty="0"/>
            </a:p>
          </p:txBody>
        </p:sp>
        <p:sp>
          <p:nvSpPr>
            <p:cNvPr id="363672" name="Oval 152"/>
            <p:cNvSpPr>
              <a:spLocks noChangeArrowheads="1"/>
            </p:cNvSpPr>
            <p:nvPr/>
          </p:nvSpPr>
          <p:spPr bwMode="auto">
            <a:xfrm>
              <a:off x="1772" y="2044"/>
              <a:ext cx="18" cy="14"/>
            </a:xfrm>
            <a:prstGeom prst="ellipse">
              <a:avLst/>
            </a:prstGeom>
            <a:solidFill>
              <a:srgbClr val="000000"/>
            </a:solidFill>
            <a:ln w="9525">
              <a:noFill/>
              <a:round/>
              <a:headEnd/>
              <a:tailEnd/>
            </a:ln>
          </p:spPr>
          <p:txBody>
            <a:bodyPr/>
            <a:lstStyle/>
            <a:p>
              <a:endParaRPr lang="en-US" dirty="0"/>
            </a:p>
          </p:txBody>
        </p:sp>
        <p:sp>
          <p:nvSpPr>
            <p:cNvPr id="363673" name="Oval 153"/>
            <p:cNvSpPr>
              <a:spLocks noChangeArrowheads="1"/>
            </p:cNvSpPr>
            <p:nvPr/>
          </p:nvSpPr>
          <p:spPr bwMode="auto">
            <a:xfrm>
              <a:off x="1852" y="2044"/>
              <a:ext cx="17" cy="14"/>
            </a:xfrm>
            <a:prstGeom prst="ellipse">
              <a:avLst/>
            </a:prstGeom>
            <a:solidFill>
              <a:srgbClr val="000000"/>
            </a:solidFill>
            <a:ln w="9525">
              <a:noFill/>
              <a:round/>
              <a:headEnd/>
              <a:tailEnd/>
            </a:ln>
          </p:spPr>
          <p:txBody>
            <a:bodyPr/>
            <a:lstStyle/>
            <a:p>
              <a:endParaRPr lang="en-US" dirty="0"/>
            </a:p>
          </p:txBody>
        </p:sp>
        <p:sp>
          <p:nvSpPr>
            <p:cNvPr id="363674" name="Oval 154"/>
            <p:cNvSpPr>
              <a:spLocks noChangeArrowheads="1"/>
            </p:cNvSpPr>
            <p:nvPr/>
          </p:nvSpPr>
          <p:spPr bwMode="auto">
            <a:xfrm>
              <a:off x="1927" y="2044"/>
              <a:ext cx="18" cy="14"/>
            </a:xfrm>
            <a:prstGeom prst="ellipse">
              <a:avLst/>
            </a:prstGeom>
            <a:solidFill>
              <a:srgbClr val="000000"/>
            </a:solidFill>
            <a:ln w="9525">
              <a:noFill/>
              <a:round/>
              <a:headEnd/>
              <a:tailEnd/>
            </a:ln>
          </p:spPr>
          <p:txBody>
            <a:bodyPr/>
            <a:lstStyle/>
            <a:p>
              <a:endParaRPr lang="en-US" dirty="0"/>
            </a:p>
          </p:txBody>
        </p:sp>
        <p:sp>
          <p:nvSpPr>
            <p:cNvPr id="363675" name="Oval 155"/>
            <p:cNvSpPr>
              <a:spLocks noChangeArrowheads="1"/>
            </p:cNvSpPr>
            <p:nvPr/>
          </p:nvSpPr>
          <p:spPr bwMode="auto">
            <a:xfrm>
              <a:off x="2003" y="2044"/>
              <a:ext cx="16" cy="14"/>
            </a:xfrm>
            <a:prstGeom prst="ellipse">
              <a:avLst/>
            </a:prstGeom>
            <a:solidFill>
              <a:srgbClr val="000000"/>
            </a:solidFill>
            <a:ln w="9525">
              <a:noFill/>
              <a:round/>
              <a:headEnd/>
              <a:tailEnd/>
            </a:ln>
          </p:spPr>
          <p:txBody>
            <a:bodyPr/>
            <a:lstStyle/>
            <a:p>
              <a:endParaRPr lang="en-US" dirty="0"/>
            </a:p>
          </p:txBody>
        </p:sp>
        <p:sp>
          <p:nvSpPr>
            <p:cNvPr id="363676" name="Oval 156"/>
            <p:cNvSpPr>
              <a:spLocks noChangeArrowheads="1"/>
            </p:cNvSpPr>
            <p:nvPr/>
          </p:nvSpPr>
          <p:spPr bwMode="auto">
            <a:xfrm>
              <a:off x="2078" y="2044"/>
              <a:ext cx="17" cy="14"/>
            </a:xfrm>
            <a:prstGeom prst="ellipse">
              <a:avLst/>
            </a:prstGeom>
            <a:solidFill>
              <a:srgbClr val="000000"/>
            </a:solidFill>
            <a:ln w="9525">
              <a:noFill/>
              <a:round/>
              <a:headEnd/>
              <a:tailEnd/>
            </a:ln>
          </p:spPr>
          <p:txBody>
            <a:bodyPr/>
            <a:lstStyle/>
            <a:p>
              <a:endParaRPr lang="en-US" dirty="0"/>
            </a:p>
          </p:txBody>
        </p:sp>
        <p:sp>
          <p:nvSpPr>
            <p:cNvPr id="363677" name="Oval 157"/>
            <p:cNvSpPr>
              <a:spLocks noChangeArrowheads="1"/>
            </p:cNvSpPr>
            <p:nvPr/>
          </p:nvSpPr>
          <p:spPr bwMode="auto">
            <a:xfrm>
              <a:off x="2154" y="2044"/>
              <a:ext cx="16" cy="14"/>
            </a:xfrm>
            <a:prstGeom prst="ellipse">
              <a:avLst/>
            </a:prstGeom>
            <a:solidFill>
              <a:srgbClr val="000000"/>
            </a:solidFill>
            <a:ln w="9525">
              <a:noFill/>
              <a:round/>
              <a:headEnd/>
              <a:tailEnd/>
            </a:ln>
          </p:spPr>
          <p:txBody>
            <a:bodyPr/>
            <a:lstStyle/>
            <a:p>
              <a:endParaRPr lang="en-US" dirty="0"/>
            </a:p>
          </p:txBody>
        </p:sp>
        <p:sp>
          <p:nvSpPr>
            <p:cNvPr id="363678" name="Oval 158"/>
            <p:cNvSpPr>
              <a:spLocks noChangeArrowheads="1"/>
            </p:cNvSpPr>
            <p:nvPr/>
          </p:nvSpPr>
          <p:spPr bwMode="auto">
            <a:xfrm>
              <a:off x="2230" y="2044"/>
              <a:ext cx="16" cy="14"/>
            </a:xfrm>
            <a:prstGeom prst="ellipse">
              <a:avLst/>
            </a:prstGeom>
            <a:solidFill>
              <a:srgbClr val="000000"/>
            </a:solidFill>
            <a:ln w="9525">
              <a:noFill/>
              <a:round/>
              <a:headEnd/>
              <a:tailEnd/>
            </a:ln>
          </p:spPr>
          <p:txBody>
            <a:bodyPr/>
            <a:lstStyle/>
            <a:p>
              <a:endParaRPr lang="en-US" dirty="0"/>
            </a:p>
          </p:txBody>
        </p:sp>
        <p:sp>
          <p:nvSpPr>
            <p:cNvPr id="363679" name="Oval 159"/>
            <p:cNvSpPr>
              <a:spLocks noChangeArrowheads="1"/>
            </p:cNvSpPr>
            <p:nvPr/>
          </p:nvSpPr>
          <p:spPr bwMode="auto">
            <a:xfrm>
              <a:off x="2304" y="2044"/>
              <a:ext cx="17" cy="14"/>
            </a:xfrm>
            <a:prstGeom prst="ellipse">
              <a:avLst/>
            </a:prstGeom>
            <a:solidFill>
              <a:srgbClr val="000000"/>
            </a:solidFill>
            <a:ln w="9525">
              <a:noFill/>
              <a:round/>
              <a:headEnd/>
              <a:tailEnd/>
            </a:ln>
          </p:spPr>
          <p:txBody>
            <a:bodyPr/>
            <a:lstStyle/>
            <a:p>
              <a:endParaRPr lang="en-US" dirty="0"/>
            </a:p>
          </p:txBody>
        </p:sp>
        <p:sp>
          <p:nvSpPr>
            <p:cNvPr id="363680" name="Oval 160"/>
            <p:cNvSpPr>
              <a:spLocks noChangeArrowheads="1"/>
            </p:cNvSpPr>
            <p:nvPr/>
          </p:nvSpPr>
          <p:spPr bwMode="auto">
            <a:xfrm>
              <a:off x="2380" y="2044"/>
              <a:ext cx="17" cy="14"/>
            </a:xfrm>
            <a:prstGeom prst="ellipse">
              <a:avLst/>
            </a:prstGeom>
            <a:solidFill>
              <a:srgbClr val="000000"/>
            </a:solidFill>
            <a:ln w="9525">
              <a:noFill/>
              <a:round/>
              <a:headEnd/>
              <a:tailEnd/>
            </a:ln>
          </p:spPr>
          <p:txBody>
            <a:bodyPr/>
            <a:lstStyle/>
            <a:p>
              <a:endParaRPr lang="en-US" dirty="0"/>
            </a:p>
          </p:txBody>
        </p:sp>
        <p:sp>
          <p:nvSpPr>
            <p:cNvPr id="363681" name="Oval 161"/>
            <p:cNvSpPr>
              <a:spLocks noChangeArrowheads="1"/>
            </p:cNvSpPr>
            <p:nvPr/>
          </p:nvSpPr>
          <p:spPr bwMode="auto">
            <a:xfrm>
              <a:off x="2459" y="2044"/>
              <a:ext cx="17" cy="14"/>
            </a:xfrm>
            <a:prstGeom prst="ellipse">
              <a:avLst/>
            </a:prstGeom>
            <a:solidFill>
              <a:srgbClr val="000000"/>
            </a:solidFill>
            <a:ln w="9525">
              <a:noFill/>
              <a:round/>
              <a:headEnd/>
              <a:tailEnd/>
            </a:ln>
          </p:spPr>
          <p:txBody>
            <a:bodyPr/>
            <a:lstStyle/>
            <a:p>
              <a:endParaRPr lang="en-US" dirty="0"/>
            </a:p>
          </p:txBody>
        </p:sp>
        <p:sp>
          <p:nvSpPr>
            <p:cNvPr id="363682" name="Oval 162"/>
            <p:cNvSpPr>
              <a:spLocks noChangeArrowheads="1"/>
            </p:cNvSpPr>
            <p:nvPr/>
          </p:nvSpPr>
          <p:spPr bwMode="auto">
            <a:xfrm>
              <a:off x="2534" y="2044"/>
              <a:ext cx="18" cy="14"/>
            </a:xfrm>
            <a:prstGeom prst="ellipse">
              <a:avLst/>
            </a:prstGeom>
            <a:solidFill>
              <a:srgbClr val="000000"/>
            </a:solidFill>
            <a:ln w="9525">
              <a:noFill/>
              <a:round/>
              <a:headEnd/>
              <a:tailEnd/>
            </a:ln>
          </p:spPr>
          <p:txBody>
            <a:bodyPr/>
            <a:lstStyle/>
            <a:p>
              <a:endParaRPr lang="en-US" dirty="0"/>
            </a:p>
          </p:txBody>
        </p:sp>
        <p:sp>
          <p:nvSpPr>
            <p:cNvPr id="363683" name="Oval 163"/>
            <p:cNvSpPr>
              <a:spLocks noChangeArrowheads="1"/>
            </p:cNvSpPr>
            <p:nvPr/>
          </p:nvSpPr>
          <p:spPr bwMode="auto">
            <a:xfrm>
              <a:off x="2610" y="2044"/>
              <a:ext cx="17" cy="14"/>
            </a:xfrm>
            <a:prstGeom prst="ellipse">
              <a:avLst/>
            </a:prstGeom>
            <a:solidFill>
              <a:srgbClr val="000000"/>
            </a:solidFill>
            <a:ln w="9525">
              <a:noFill/>
              <a:round/>
              <a:headEnd/>
              <a:tailEnd/>
            </a:ln>
          </p:spPr>
          <p:txBody>
            <a:bodyPr/>
            <a:lstStyle/>
            <a:p>
              <a:endParaRPr lang="en-US" dirty="0"/>
            </a:p>
          </p:txBody>
        </p:sp>
        <p:sp>
          <p:nvSpPr>
            <p:cNvPr id="363684" name="Oval 164"/>
            <p:cNvSpPr>
              <a:spLocks noChangeArrowheads="1"/>
            </p:cNvSpPr>
            <p:nvPr/>
          </p:nvSpPr>
          <p:spPr bwMode="auto">
            <a:xfrm>
              <a:off x="2694" y="2011"/>
              <a:ext cx="83" cy="73"/>
            </a:xfrm>
            <a:prstGeom prst="ellipse">
              <a:avLst/>
            </a:prstGeom>
            <a:solidFill>
              <a:srgbClr val="000000"/>
            </a:solidFill>
            <a:ln w="9525">
              <a:noFill/>
              <a:round/>
              <a:headEnd/>
              <a:tailEnd/>
            </a:ln>
          </p:spPr>
          <p:txBody>
            <a:bodyPr/>
            <a:lstStyle/>
            <a:p>
              <a:endParaRPr lang="en-US" dirty="0"/>
            </a:p>
          </p:txBody>
        </p:sp>
      </p:grpSp>
      <p:grpSp>
        <p:nvGrpSpPr>
          <p:cNvPr id="7" name="Group 165"/>
          <p:cNvGrpSpPr>
            <a:grpSpLocks/>
          </p:cNvGrpSpPr>
          <p:nvPr/>
        </p:nvGrpSpPr>
        <p:grpSpPr bwMode="auto">
          <a:xfrm>
            <a:off x="4116309" y="3476526"/>
            <a:ext cx="500062" cy="1819275"/>
            <a:chOff x="2735" y="2260"/>
            <a:chExt cx="315" cy="1146"/>
          </a:xfrm>
        </p:grpSpPr>
        <p:sp>
          <p:nvSpPr>
            <p:cNvPr id="363686" name="Rectangle 166"/>
            <p:cNvSpPr>
              <a:spLocks noChangeArrowheads="1"/>
            </p:cNvSpPr>
            <p:nvPr/>
          </p:nvSpPr>
          <p:spPr bwMode="auto">
            <a:xfrm>
              <a:off x="2735" y="2296"/>
              <a:ext cx="281" cy="1110"/>
            </a:xfrm>
            <a:prstGeom prst="rect">
              <a:avLst/>
            </a:prstGeom>
            <a:solidFill>
              <a:srgbClr val="FBD4D2"/>
            </a:solidFill>
            <a:ln w="9525">
              <a:noFill/>
              <a:miter lim="800000"/>
              <a:headEnd/>
              <a:tailEnd/>
            </a:ln>
          </p:spPr>
          <p:txBody>
            <a:bodyPr/>
            <a:lstStyle/>
            <a:p>
              <a:endParaRPr lang="en-US" dirty="0"/>
            </a:p>
          </p:txBody>
        </p:sp>
        <p:sp>
          <p:nvSpPr>
            <p:cNvPr id="363687" name="Rectangle 167"/>
            <p:cNvSpPr>
              <a:spLocks noChangeArrowheads="1"/>
            </p:cNvSpPr>
            <p:nvPr/>
          </p:nvSpPr>
          <p:spPr bwMode="auto">
            <a:xfrm>
              <a:off x="2817" y="2771"/>
              <a:ext cx="76" cy="136"/>
            </a:xfrm>
            <a:prstGeom prst="rect">
              <a:avLst/>
            </a:prstGeom>
            <a:noFill/>
            <a:ln w="9525">
              <a:noFill/>
              <a:miter lim="800000"/>
              <a:headEnd/>
              <a:tailEnd/>
            </a:ln>
          </p:spPr>
          <p:txBody>
            <a:bodyPr wrap="none" lIns="0" tIns="0" rIns="0" bIns="0">
              <a:spAutoFit/>
            </a:bodyPr>
            <a:lstStyle/>
            <a:p>
              <a:pPr marL="1588" indent="-1588"/>
              <a:r>
                <a:rPr lang="en-US" sz="1400" i="1" dirty="0" smtClean="0">
                  <a:solidFill>
                    <a:srgbClr val="000000"/>
                  </a:solidFill>
                  <a:latin typeface="Myriad Roman" charset="0"/>
                </a:rPr>
                <a:t>A</a:t>
              </a:r>
              <a:endParaRPr lang="en-US" sz="1400" i="1" dirty="0">
                <a:latin typeface="Tahoma" pitchFamily="34" charset="0"/>
              </a:endParaRPr>
            </a:p>
          </p:txBody>
        </p:sp>
        <p:sp>
          <p:nvSpPr>
            <p:cNvPr id="363688" name="Oval 168"/>
            <p:cNvSpPr>
              <a:spLocks noChangeArrowheads="1"/>
            </p:cNvSpPr>
            <p:nvPr/>
          </p:nvSpPr>
          <p:spPr bwMode="auto">
            <a:xfrm>
              <a:off x="3008" y="2392"/>
              <a:ext cx="17" cy="14"/>
            </a:xfrm>
            <a:prstGeom prst="ellipse">
              <a:avLst/>
            </a:prstGeom>
            <a:solidFill>
              <a:srgbClr val="000000"/>
            </a:solidFill>
            <a:ln w="9525">
              <a:noFill/>
              <a:round/>
              <a:headEnd/>
              <a:tailEnd/>
            </a:ln>
          </p:spPr>
          <p:txBody>
            <a:bodyPr/>
            <a:lstStyle/>
            <a:p>
              <a:endParaRPr lang="en-US" dirty="0"/>
            </a:p>
          </p:txBody>
        </p:sp>
        <p:sp>
          <p:nvSpPr>
            <p:cNvPr id="363689" name="Oval 169"/>
            <p:cNvSpPr>
              <a:spLocks noChangeArrowheads="1"/>
            </p:cNvSpPr>
            <p:nvPr/>
          </p:nvSpPr>
          <p:spPr bwMode="auto">
            <a:xfrm>
              <a:off x="3008" y="2457"/>
              <a:ext cx="17" cy="15"/>
            </a:xfrm>
            <a:prstGeom prst="ellipse">
              <a:avLst/>
            </a:prstGeom>
            <a:solidFill>
              <a:srgbClr val="000000"/>
            </a:solidFill>
            <a:ln w="9525">
              <a:noFill/>
              <a:round/>
              <a:headEnd/>
              <a:tailEnd/>
            </a:ln>
          </p:spPr>
          <p:txBody>
            <a:bodyPr/>
            <a:lstStyle/>
            <a:p>
              <a:endParaRPr lang="en-US" dirty="0"/>
            </a:p>
          </p:txBody>
        </p:sp>
        <p:sp>
          <p:nvSpPr>
            <p:cNvPr id="363690" name="Oval 170"/>
            <p:cNvSpPr>
              <a:spLocks noChangeArrowheads="1"/>
            </p:cNvSpPr>
            <p:nvPr/>
          </p:nvSpPr>
          <p:spPr bwMode="auto">
            <a:xfrm>
              <a:off x="3008" y="2523"/>
              <a:ext cx="17" cy="15"/>
            </a:xfrm>
            <a:prstGeom prst="ellipse">
              <a:avLst/>
            </a:prstGeom>
            <a:solidFill>
              <a:srgbClr val="000000"/>
            </a:solidFill>
            <a:ln w="9525">
              <a:noFill/>
              <a:round/>
              <a:headEnd/>
              <a:tailEnd/>
            </a:ln>
          </p:spPr>
          <p:txBody>
            <a:bodyPr/>
            <a:lstStyle/>
            <a:p>
              <a:endParaRPr lang="en-US" dirty="0"/>
            </a:p>
          </p:txBody>
        </p:sp>
        <p:sp>
          <p:nvSpPr>
            <p:cNvPr id="363691" name="Oval 171"/>
            <p:cNvSpPr>
              <a:spLocks noChangeArrowheads="1"/>
            </p:cNvSpPr>
            <p:nvPr/>
          </p:nvSpPr>
          <p:spPr bwMode="auto">
            <a:xfrm>
              <a:off x="3008" y="2588"/>
              <a:ext cx="17" cy="16"/>
            </a:xfrm>
            <a:prstGeom prst="ellipse">
              <a:avLst/>
            </a:prstGeom>
            <a:solidFill>
              <a:srgbClr val="000000"/>
            </a:solidFill>
            <a:ln w="9525">
              <a:noFill/>
              <a:round/>
              <a:headEnd/>
              <a:tailEnd/>
            </a:ln>
          </p:spPr>
          <p:txBody>
            <a:bodyPr/>
            <a:lstStyle/>
            <a:p>
              <a:endParaRPr lang="en-US" dirty="0"/>
            </a:p>
          </p:txBody>
        </p:sp>
        <p:sp>
          <p:nvSpPr>
            <p:cNvPr id="363692" name="Oval 172"/>
            <p:cNvSpPr>
              <a:spLocks noChangeArrowheads="1"/>
            </p:cNvSpPr>
            <p:nvPr/>
          </p:nvSpPr>
          <p:spPr bwMode="auto">
            <a:xfrm>
              <a:off x="3008" y="2655"/>
              <a:ext cx="17" cy="14"/>
            </a:xfrm>
            <a:prstGeom prst="ellipse">
              <a:avLst/>
            </a:prstGeom>
            <a:solidFill>
              <a:srgbClr val="000000"/>
            </a:solidFill>
            <a:ln w="9525">
              <a:noFill/>
              <a:round/>
              <a:headEnd/>
              <a:tailEnd/>
            </a:ln>
          </p:spPr>
          <p:txBody>
            <a:bodyPr/>
            <a:lstStyle/>
            <a:p>
              <a:endParaRPr lang="en-US" dirty="0"/>
            </a:p>
          </p:txBody>
        </p:sp>
        <p:sp>
          <p:nvSpPr>
            <p:cNvPr id="363693" name="Oval 173"/>
            <p:cNvSpPr>
              <a:spLocks noChangeArrowheads="1"/>
            </p:cNvSpPr>
            <p:nvPr/>
          </p:nvSpPr>
          <p:spPr bwMode="auto">
            <a:xfrm>
              <a:off x="3008" y="2721"/>
              <a:ext cx="17" cy="15"/>
            </a:xfrm>
            <a:prstGeom prst="ellipse">
              <a:avLst/>
            </a:prstGeom>
            <a:solidFill>
              <a:srgbClr val="000000"/>
            </a:solidFill>
            <a:ln w="9525">
              <a:noFill/>
              <a:round/>
              <a:headEnd/>
              <a:tailEnd/>
            </a:ln>
          </p:spPr>
          <p:txBody>
            <a:bodyPr/>
            <a:lstStyle/>
            <a:p>
              <a:endParaRPr lang="en-US" dirty="0"/>
            </a:p>
          </p:txBody>
        </p:sp>
        <p:sp>
          <p:nvSpPr>
            <p:cNvPr id="363694" name="Oval 174"/>
            <p:cNvSpPr>
              <a:spLocks noChangeArrowheads="1"/>
            </p:cNvSpPr>
            <p:nvPr/>
          </p:nvSpPr>
          <p:spPr bwMode="auto">
            <a:xfrm>
              <a:off x="3008" y="2787"/>
              <a:ext cx="17" cy="14"/>
            </a:xfrm>
            <a:prstGeom prst="ellipse">
              <a:avLst/>
            </a:prstGeom>
            <a:solidFill>
              <a:srgbClr val="000000"/>
            </a:solidFill>
            <a:ln w="9525">
              <a:noFill/>
              <a:round/>
              <a:headEnd/>
              <a:tailEnd/>
            </a:ln>
          </p:spPr>
          <p:txBody>
            <a:bodyPr/>
            <a:lstStyle/>
            <a:p>
              <a:endParaRPr lang="en-US" dirty="0"/>
            </a:p>
          </p:txBody>
        </p:sp>
        <p:sp>
          <p:nvSpPr>
            <p:cNvPr id="363695" name="Oval 175"/>
            <p:cNvSpPr>
              <a:spLocks noChangeArrowheads="1"/>
            </p:cNvSpPr>
            <p:nvPr/>
          </p:nvSpPr>
          <p:spPr bwMode="auto">
            <a:xfrm>
              <a:off x="3008" y="2853"/>
              <a:ext cx="17" cy="14"/>
            </a:xfrm>
            <a:prstGeom prst="ellipse">
              <a:avLst/>
            </a:prstGeom>
            <a:solidFill>
              <a:srgbClr val="000000"/>
            </a:solidFill>
            <a:ln w="9525">
              <a:noFill/>
              <a:round/>
              <a:headEnd/>
              <a:tailEnd/>
            </a:ln>
          </p:spPr>
          <p:txBody>
            <a:bodyPr/>
            <a:lstStyle/>
            <a:p>
              <a:endParaRPr lang="en-US" dirty="0"/>
            </a:p>
          </p:txBody>
        </p:sp>
        <p:sp>
          <p:nvSpPr>
            <p:cNvPr id="363696" name="Oval 176"/>
            <p:cNvSpPr>
              <a:spLocks noChangeArrowheads="1"/>
            </p:cNvSpPr>
            <p:nvPr/>
          </p:nvSpPr>
          <p:spPr bwMode="auto">
            <a:xfrm>
              <a:off x="3008" y="2922"/>
              <a:ext cx="17" cy="15"/>
            </a:xfrm>
            <a:prstGeom prst="ellipse">
              <a:avLst/>
            </a:prstGeom>
            <a:solidFill>
              <a:srgbClr val="000000"/>
            </a:solidFill>
            <a:ln w="9525">
              <a:noFill/>
              <a:round/>
              <a:headEnd/>
              <a:tailEnd/>
            </a:ln>
          </p:spPr>
          <p:txBody>
            <a:bodyPr/>
            <a:lstStyle/>
            <a:p>
              <a:endParaRPr lang="en-US" dirty="0"/>
            </a:p>
          </p:txBody>
        </p:sp>
        <p:sp>
          <p:nvSpPr>
            <p:cNvPr id="363697" name="Oval 177"/>
            <p:cNvSpPr>
              <a:spLocks noChangeArrowheads="1"/>
            </p:cNvSpPr>
            <p:nvPr/>
          </p:nvSpPr>
          <p:spPr bwMode="auto">
            <a:xfrm>
              <a:off x="3008" y="2989"/>
              <a:ext cx="17" cy="14"/>
            </a:xfrm>
            <a:prstGeom prst="ellipse">
              <a:avLst/>
            </a:prstGeom>
            <a:solidFill>
              <a:srgbClr val="000000"/>
            </a:solidFill>
            <a:ln w="9525">
              <a:noFill/>
              <a:round/>
              <a:headEnd/>
              <a:tailEnd/>
            </a:ln>
          </p:spPr>
          <p:txBody>
            <a:bodyPr/>
            <a:lstStyle/>
            <a:p>
              <a:endParaRPr lang="en-US" dirty="0"/>
            </a:p>
          </p:txBody>
        </p:sp>
        <p:sp>
          <p:nvSpPr>
            <p:cNvPr id="363698" name="Oval 178"/>
            <p:cNvSpPr>
              <a:spLocks noChangeArrowheads="1"/>
            </p:cNvSpPr>
            <p:nvPr/>
          </p:nvSpPr>
          <p:spPr bwMode="auto">
            <a:xfrm>
              <a:off x="3008" y="3054"/>
              <a:ext cx="17" cy="14"/>
            </a:xfrm>
            <a:prstGeom prst="ellipse">
              <a:avLst/>
            </a:prstGeom>
            <a:solidFill>
              <a:srgbClr val="000000"/>
            </a:solidFill>
            <a:ln w="9525">
              <a:noFill/>
              <a:round/>
              <a:headEnd/>
              <a:tailEnd/>
            </a:ln>
          </p:spPr>
          <p:txBody>
            <a:bodyPr/>
            <a:lstStyle/>
            <a:p>
              <a:endParaRPr lang="en-US" dirty="0"/>
            </a:p>
          </p:txBody>
        </p:sp>
        <p:sp>
          <p:nvSpPr>
            <p:cNvPr id="363699" name="Oval 179"/>
            <p:cNvSpPr>
              <a:spLocks noChangeArrowheads="1"/>
            </p:cNvSpPr>
            <p:nvPr/>
          </p:nvSpPr>
          <p:spPr bwMode="auto">
            <a:xfrm>
              <a:off x="3008" y="3120"/>
              <a:ext cx="17" cy="15"/>
            </a:xfrm>
            <a:prstGeom prst="ellipse">
              <a:avLst/>
            </a:prstGeom>
            <a:solidFill>
              <a:srgbClr val="000000"/>
            </a:solidFill>
            <a:ln w="9525">
              <a:noFill/>
              <a:round/>
              <a:headEnd/>
              <a:tailEnd/>
            </a:ln>
          </p:spPr>
          <p:txBody>
            <a:bodyPr/>
            <a:lstStyle/>
            <a:p>
              <a:endParaRPr lang="en-US" dirty="0"/>
            </a:p>
          </p:txBody>
        </p:sp>
        <p:sp>
          <p:nvSpPr>
            <p:cNvPr id="363700" name="Oval 180"/>
            <p:cNvSpPr>
              <a:spLocks noChangeArrowheads="1"/>
            </p:cNvSpPr>
            <p:nvPr/>
          </p:nvSpPr>
          <p:spPr bwMode="auto">
            <a:xfrm>
              <a:off x="3008" y="3186"/>
              <a:ext cx="17" cy="15"/>
            </a:xfrm>
            <a:prstGeom prst="ellipse">
              <a:avLst/>
            </a:prstGeom>
            <a:solidFill>
              <a:srgbClr val="000000"/>
            </a:solidFill>
            <a:ln w="9525">
              <a:noFill/>
              <a:round/>
              <a:headEnd/>
              <a:tailEnd/>
            </a:ln>
          </p:spPr>
          <p:txBody>
            <a:bodyPr/>
            <a:lstStyle/>
            <a:p>
              <a:endParaRPr lang="en-US" dirty="0"/>
            </a:p>
          </p:txBody>
        </p:sp>
        <p:sp>
          <p:nvSpPr>
            <p:cNvPr id="363701" name="Oval 181"/>
            <p:cNvSpPr>
              <a:spLocks noChangeArrowheads="1"/>
            </p:cNvSpPr>
            <p:nvPr/>
          </p:nvSpPr>
          <p:spPr bwMode="auto">
            <a:xfrm>
              <a:off x="3008" y="3252"/>
              <a:ext cx="17" cy="14"/>
            </a:xfrm>
            <a:prstGeom prst="ellipse">
              <a:avLst/>
            </a:prstGeom>
            <a:solidFill>
              <a:srgbClr val="000000"/>
            </a:solidFill>
            <a:ln w="9525">
              <a:noFill/>
              <a:round/>
              <a:headEnd/>
              <a:tailEnd/>
            </a:ln>
          </p:spPr>
          <p:txBody>
            <a:bodyPr/>
            <a:lstStyle/>
            <a:p>
              <a:endParaRPr lang="en-US" dirty="0"/>
            </a:p>
          </p:txBody>
        </p:sp>
        <p:sp>
          <p:nvSpPr>
            <p:cNvPr id="363702" name="Oval 182"/>
            <p:cNvSpPr>
              <a:spLocks noChangeArrowheads="1"/>
            </p:cNvSpPr>
            <p:nvPr/>
          </p:nvSpPr>
          <p:spPr bwMode="auto">
            <a:xfrm>
              <a:off x="2967" y="2260"/>
              <a:ext cx="83" cy="73"/>
            </a:xfrm>
            <a:prstGeom prst="ellipse">
              <a:avLst/>
            </a:prstGeom>
            <a:solidFill>
              <a:srgbClr val="000000"/>
            </a:solidFill>
            <a:ln w="9525">
              <a:noFill/>
              <a:round/>
              <a:headEnd/>
              <a:tailEnd/>
            </a:ln>
          </p:spPr>
          <p:txBody>
            <a:bodyPr/>
            <a:lstStyle/>
            <a:p>
              <a:endParaRPr lang="en-US" dirty="0"/>
            </a:p>
          </p:txBody>
        </p:sp>
        <p:sp>
          <p:nvSpPr>
            <p:cNvPr id="363703" name="Oval 183"/>
            <p:cNvSpPr>
              <a:spLocks noChangeArrowheads="1"/>
            </p:cNvSpPr>
            <p:nvPr/>
          </p:nvSpPr>
          <p:spPr bwMode="auto">
            <a:xfrm>
              <a:off x="2761" y="2293"/>
              <a:ext cx="16" cy="14"/>
            </a:xfrm>
            <a:prstGeom prst="ellipse">
              <a:avLst/>
            </a:prstGeom>
            <a:solidFill>
              <a:srgbClr val="000000"/>
            </a:solidFill>
            <a:ln w="9525">
              <a:noFill/>
              <a:round/>
              <a:headEnd/>
              <a:tailEnd/>
            </a:ln>
          </p:spPr>
          <p:txBody>
            <a:bodyPr/>
            <a:lstStyle/>
            <a:p>
              <a:endParaRPr lang="en-US" dirty="0"/>
            </a:p>
          </p:txBody>
        </p:sp>
        <p:sp>
          <p:nvSpPr>
            <p:cNvPr id="363704" name="Oval 184"/>
            <p:cNvSpPr>
              <a:spLocks noChangeArrowheads="1"/>
            </p:cNvSpPr>
            <p:nvPr/>
          </p:nvSpPr>
          <p:spPr bwMode="auto">
            <a:xfrm>
              <a:off x="2837" y="2293"/>
              <a:ext cx="16" cy="14"/>
            </a:xfrm>
            <a:prstGeom prst="ellipse">
              <a:avLst/>
            </a:prstGeom>
            <a:solidFill>
              <a:srgbClr val="000000"/>
            </a:solidFill>
            <a:ln w="9525">
              <a:noFill/>
              <a:round/>
              <a:headEnd/>
              <a:tailEnd/>
            </a:ln>
          </p:spPr>
          <p:txBody>
            <a:bodyPr/>
            <a:lstStyle/>
            <a:p>
              <a:endParaRPr lang="en-US" dirty="0"/>
            </a:p>
          </p:txBody>
        </p:sp>
        <p:sp>
          <p:nvSpPr>
            <p:cNvPr id="363705" name="Oval 185"/>
            <p:cNvSpPr>
              <a:spLocks noChangeArrowheads="1"/>
            </p:cNvSpPr>
            <p:nvPr/>
          </p:nvSpPr>
          <p:spPr bwMode="auto">
            <a:xfrm>
              <a:off x="2911" y="2293"/>
              <a:ext cx="17" cy="14"/>
            </a:xfrm>
            <a:prstGeom prst="ellipse">
              <a:avLst/>
            </a:prstGeom>
            <a:solidFill>
              <a:srgbClr val="000000"/>
            </a:solidFill>
            <a:ln w="9525">
              <a:noFill/>
              <a:round/>
              <a:headEnd/>
              <a:tailEnd/>
            </a:ln>
          </p:spPr>
          <p:txBody>
            <a:bodyPr/>
            <a:lstStyle/>
            <a:p>
              <a:endParaRPr lang="en-US" dirty="0"/>
            </a:p>
          </p:txBody>
        </p:sp>
      </p:grpSp>
      <p:grpSp>
        <p:nvGrpSpPr>
          <p:cNvPr id="8" name="Group 186"/>
          <p:cNvGrpSpPr>
            <a:grpSpLocks/>
          </p:cNvGrpSpPr>
          <p:nvPr/>
        </p:nvGrpSpPr>
        <p:grpSpPr bwMode="auto">
          <a:xfrm>
            <a:off x="1115616" y="1412776"/>
            <a:ext cx="7669088" cy="4238625"/>
            <a:chOff x="816" y="960"/>
            <a:chExt cx="4944" cy="2670"/>
          </a:xfrm>
        </p:grpSpPr>
        <p:sp>
          <p:nvSpPr>
            <p:cNvPr id="363707" name="Rectangle 187"/>
            <p:cNvSpPr>
              <a:spLocks noChangeArrowheads="1"/>
            </p:cNvSpPr>
            <p:nvPr/>
          </p:nvSpPr>
          <p:spPr bwMode="auto">
            <a:xfrm>
              <a:off x="2594" y="3433"/>
              <a:ext cx="186" cy="107"/>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Roman" charset="0"/>
                </a:rPr>
                <a:t>900</a:t>
              </a:r>
              <a:endParaRPr lang="en-US" sz="1400" dirty="0">
                <a:latin typeface="Tahoma" pitchFamily="34" charset="0"/>
              </a:endParaRPr>
            </a:p>
          </p:txBody>
        </p:sp>
        <p:sp>
          <p:nvSpPr>
            <p:cNvPr id="363708" name="Rectangle 188"/>
            <p:cNvSpPr>
              <a:spLocks noChangeArrowheads="1"/>
            </p:cNvSpPr>
            <p:nvPr/>
          </p:nvSpPr>
          <p:spPr bwMode="auto">
            <a:xfrm>
              <a:off x="2916" y="3433"/>
              <a:ext cx="279" cy="107"/>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Roman" charset="0"/>
                </a:rPr>
                <a:t>1,100</a:t>
              </a:r>
              <a:endParaRPr lang="en-US" sz="1400" dirty="0">
                <a:latin typeface="Tahoma" pitchFamily="34" charset="0"/>
              </a:endParaRPr>
            </a:p>
          </p:txBody>
        </p:sp>
        <p:sp>
          <p:nvSpPr>
            <p:cNvPr id="363709" name="Line 189"/>
            <p:cNvSpPr>
              <a:spLocks noChangeShapeType="1"/>
            </p:cNvSpPr>
            <p:nvPr/>
          </p:nvSpPr>
          <p:spPr bwMode="auto">
            <a:xfrm>
              <a:off x="1466" y="2051"/>
              <a:ext cx="101" cy="0"/>
            </a:xfrm>
            <a:prstGeom prst="line">
              <a:avLst/>
            </a:prstGeom>
            <a:noFill/>
            <a:ln w="7938">
              <a:solidFill>
                <a:srgbClr val="000000"/>
              </a:solidFill>
              <a:miter lim="800000"/>
              <a:headEnd/>
              <a:tailEnd/>
            </a:ln>
          </p:spPr>
          <p:txBody>
            <a:bodyPr/>
            <a:lstStyle/>
            <a:p>
              <a:endParaRPr lang="en-US" dirty="0"/>
            </a:p>
          </p:txBody>
        </p:sp>
        <p:sp>
          <p:nvSpPr>
            <p:cNvPr id="363710" name="Line 190"/>
            <p:cNvSpPr>
              <a:spLocks noChangeShapeType="1"/>
            </p:cNvSpPr>
            <p:nvPr/>
          </p:nvSpPr>
          <p:spPr bwMode="auto">
            <a:xfrm>
              <a:off x="1466" y="2300"/>
              <a:ext cx="101" cy="0"/>
            </a:xfrm>
            <a:prstGeom prst="line">
              <a:avLst/>
            </a:prstGeom>
            <a:noFill/>
            <a:ln w="7938">
              <a:solidFill>
                <a:srgbClr val="000000"/>
              </a:solidFill>
              <a:miter lim="800000"/>
              <a:headEnd/>
              <a:tailEnd/>
            </a:ln>
          </p:spPr>
          <p:txBody>
            <a:bodyPr/>
            <a:lstStyle/>
            <a:p>
              <a:endParaRPr lang="en-US" dirty="0"/>
            </a:p>
          </p:txBody>
        </p:sp>
        <p:sp>
          <p:nvSpPr>
            <p:cNvPr id="363711" name="Line 191"/>
            <p:cNvSpPr>
              <a:spLocks noChangeShapeType="1"/>
            </p:cNvSpPr>
            <p:nvPr/>
          </p:nvSpPr>
          <p:spPr bwMode="auto">
            <a:xfrm>
              <a:off x="3016" y="3317"/>
              <a:ext cx="0" cy="89"/>
            </a:xfrm>
            <a:prstGeom prst="line">
              <a:avLst/>
            </a:prstGeom>
            <a:noFill/>
            <a:ln w="7938">
              <a:solidFill>
                <a:srgbClr val="000000"/>
              </a:solidFill>
              <a:miter lim="800000"/>
              <a:headEnd/>
              <a:tailEnd/>
            </a:ln>
          </p:spPr>
          <p:txBody>
            <a:bodyPr/>
            <a:lstStyle/>
            <a:p>
              <a:endParaRPr lang="en-US" dirty="0"/>
            </a:p>
          </p:txBody>
        </p:sp>
        <p:sp>
          <p:nvSpPr>
            <p:cNvPr id="363712" name="Line 192"/>
            <p:cNvSpPr>
              <a:spLocks noChangeShapeType="1"/>
            </p:cNvSpPr>
            <p:nvPr/>
          </p:nvSpPr>
          <p:spPr bwMode="auto">
            <a:xfrm>
              <a:off x="2735" y="3317"/>
              <a:ext cx="0" cy="89"/>
            </a:xfrm>
            <a:prstGeom prst="line">
              <a:avLst/>
            </a:prstGeom>
            <a:noFill/>
            <a:ln w="7938">
              <a:solidFill>
                <a:srgbClr val="000000"/>
              </a:solidFill>
              <a:miter lim="800000"/>
              <a:headEnd/>
              <a:tailEnd/>
            </a:ln>
          </p:spPr>
          <p:txBody>
            <a:bodyPr/>
            <a:lstStyle/>
            <a:p>
              <a:endParaRPr lang="en-US" dirty="0"/>
            </a:p>
          </p:txBody>
        </p:sp>
        <p:sp>
          <p:nvSpPr>
            <p:cNvPr id="363713" name="Freeform 193"/>
            <p:cNvSpPr>
              <a:spLocks/>
            </p:cNvSpPr>
            <p:nvPr/>
          </p:nvSpPr>
          <p:spPr bwMode="auto">
            <a:xfrm>
              <a:off x="1466" y="1132"/>
              <a:ext cx="3118" cy="2274"/>
            </a:xfrm>
            <a:custGeom>
              <a:avLst/>
              <a:gdLst/>
              <a:ahLst/>
              <a:cxnLst>
                <a:cxn ang="0">
                  <a:pos x="2090" y="1744"/>
                </a:cxn>
                <a:cxn ang="0">
                  <a:pos x="0" y="1744"/>
                </a:cxn>
                <a:cxn ang="0">
                  <a:pos x="0" y="0"/>
                </a:cxn>
              </a:cxnLst>
              <a:rect l="0" t="0" r="r" b="b"/>
              <a:pathLst>
                <a:path w="2090" h="1744">
                  <a:moveTo>
                    <a:pt x="2090" y="1744"/>
                  </a:moveTo>
                  <a:lnTo>
                    <a:pt x="0" y="1744"/>
                  </a:lnTo>
                  <a:lnTo>
                    <a:pt x="0" y="0"/>
                  </a:lnTo>
                </a:path>
              </a:pathLst>
            </a:custGeom>
            <a:noFill/>
            <a:ln w="7938" cap="flat">
              <a:solidFill>
                <a:srgbClr val="000000"/>
              </a:solidFill>
              <a:prstDash val="solid"/>
              <a:miter lim="800000"/>
              <a:headEnd/>
              <a:tailEnd/>
            </a:ln>
          </p:spPr>
          <p:txBody>
            <a:bodyPr/>
            <a:lstStyle/>
            <a:p>
              <a:endParaRPr lang="en-US" dirty="0"/>
            </a:p>
          </p:txBody>
        </p:sp>
        <p:sp>
          <p:nvSpPr>
            <p:cNvPr id="363714" name="Rectangle 194"/>
            <p:cNvSpPr>
              <a:spLocks noChangeArrowheads="1"/>
            </p:cNvSpPr>
            <p:nvPr/>
          </p:nvSpPr>
          <p:spPr bwMode="auto">
            <a:xfrm>
              <a:off x="1314" y="3433"/>
              <a:ext cx="62" cy="107"/>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Roman" charset="0"/>
                </a:rPr>
                <a:t>0</a:t>
              </a:r>
              <a:endParaRPr lang="en-US" sz="1400" dirty="0">
                <a:latin typeface="Tahoma" pitchFamily="34" charset="0"/>
              </a:endParaRPr>
            </a:p>
          </p:txBody>
        </p:sp>
        <p:sp>
          <p:nvSpPr>
            <p:cNvPr id="363715" name="Rectangle 195"/>
            <p:cNvSpPr>
              <a:spLocks noChangeArrowheads="1"/>
            </p:cNvSpPr>
            <p:nvPr/>
          </p:nvSpPr>
          <p:spPr bwMode="auto">
            <a:xfrm>
              <a:off x="1050" y="2002"/>
              <a:ext cx="279" cy="107"/>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Roman" charset="0"/>
                </a:rPr>
                <a:t>$1.10</a:t>
              </a:r>
              <a:endParaRPr lang="en-US" sz="1400" dirty="0">
                <a:latin typeface="Tahoma" pitchFamily="34" charset="0"/>
              </a:endParaRPr>
            </a:p>
          </p:txBody>
        </p:sp>
        <p:sp>
          <p:nvSpPr>
            <p:cNvPr id="363716" name="Rectangle 196"/>
            <p:cNvSpPr>
              <a:spLocks noChangeArrowheads="1"/>
            </p:cNvSpPr>
            <p:nvPr/>
          </p:nvSpPr>
          <p:spPr bwMode="auto">
            <a:xfrm>
              <a:off x="1127" y="2248"/>
              <a:ext cx="217" cy="107"/>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Roman" charset="0"/>
                </a:rPr>
                <a:t>0.90</a:t>
              </a:r>
              <a:endParaRPr lang="en-US" sz="1400" dirty="0">
                <a:latin typeface="Tahoma" pitchFamily="34" charset="0"/>
              </a:endParaRPr>
            </a:p>
          </p:txBody>
        </p:sp>
        <p:sp>
          <p:nvSpPr>
            <p:cNvPr id="363717" name="Rectangle 197"/>
            <p:cNvSpPr>
              <a:spLocks noChangeArrowheads="1"/>
            </p:cNvSpPr>
            <p:nvPr/>
          </p:nvSpPr>
          <p:spPr bwMode="auto">
            <a:xfrm>
              <a:off x="4015" y="3504"/>
              <a:ext cx="1745" cy="126"/>
            </a:xfrm>
            <a:prstGeom prst="rect">
              <a:avLst/>
            </a:prstGeom>
            <a:noFill/>
            <a:ln w="9525">
              <a:noFill/>
              <a:miter lim="800000"/>
              <a:headEnd/>
              <a:tailEnd/>
            </a:ln>
          </p:spPr>
          <p:txBody>
            <a:bodyPr lIns="0" tIns="0" rIns="0" bIns="0">
              <a:spAutoFit/>
            </a:bodyPr>
            <a:lstStyle/>
            <a:p>
              <a:pPr marL="1588" indent="-1588" algn="ctr"/>
              <a:r>
                <a:rPr lang="en-US" sz="1300" b="1" dirty="0" smtClean="0">
                  <a:solidFill>
                    <a:srgbClr val="000000"/>
                  </a:solidFill>
                </a:rPr>
                <a:t>Quantity</a:t>
              </a:r>
              <a:endParaRPr lang="en-US" b="1" dirty="0"/>
            </a:p>
          </p:txBody>
        </p:sp>
        <p:sp>
          <p:nvSpPr>
            <p:cNvPr id="363718" name="Rectangle 198"/>
            <p:cNvSpPr>
              <a:spLocks noChangeArrowheads="1"/>
            </p:cNvSpPr>
            <p:nvPr/>
          </p:nvSpPr>
          <p:spPr bwMode="auto">
            <a:xfrm>
              <a:off x="816" y="960"/>
              <a:ext cx="1201" cy="136"/>
            </a:xfrm>
            <a:prstGeom prst="rect">
              <a:avLst/>
            </a:prstGeom>
            <a:noFill/>
            <a:ln w="9525">
              <a:noFill/>
              <a:miter lim="800000"/>
              <a:headEnd/>
              <a:tailEnd/>
            </a:ln>
          </p:spPr>
          <p:txBody>
            <a:bodyPr lIns="0" tIns="0" rIns="0" bIns="0">
              <a:spAutoFit/>
            </a:bodyPr>
            <a:lstStyle/>
            <a:p>
              <a:pPr marL="1588" indent="-1588" algn="ctr"/>
              <a:r>
                <a:rPr lang="en-US" sz="1400" b="1" dirty="0">
                  <a:solidFill>
                    <a:srgbClr val="000000"/>
                  </a:solidFill>
                </a:rPr>
                <a:t>Price </a:t>
              </a:r>
              <a:endParaRPr lang="en-US" sz="1400" b="1" dirty="0"/>
            </a:p>
          </p:txBody>
        </p:sp>
      </p:grpSp>
      <p:cxnSp>
        <p:nvCxnSpPr>
          <p:cNvPr id="10" name="Straight Arrow Connector 9"/>
          <p:cNvCxnSpPr/>
          <p:nvPr/>
        </p:nvCxnSpPr>
        <p:spPr>
          <a:xfrm flipV="1">
            <a:off x="1331640" y="3155851"/>
            <a:ext cx="0" cy="37306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067944" y="5661248"/>
            <a:ext cx="411927"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6508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1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heckerboard(across)">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right)">
                                      <p:cBhvr>
                                        <p:cTn id="21" dur="500"/>
                                        <p:tgtEl>
                                          <p:spTgt spid="14"/>
                                        </p:tgtEl>
                                      </p:cBhvr>
                                    </p:animEffect>
                                  </p:childTnLst>
                                </p:cTn>
                              </p:par>
                              <p:par>
                                <p:cTn id="22" presetID="5" presetClass="entr" presetSubtype="1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heckerboard(across)">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childTnLst>
                          </p:cTn>
                        </p:par>
                        <p:par>
                          <p:cTn id="30" fill="hold">
                            <p:stCondLst>
                              <p:cond delay="500"/>
                            </p:stCondLst>
                            <p:childTnLst>
                              <p:par>
                                <p:cTn id="31" presetID="5" presetClass="entr" presetSubtype="5"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checkerboard(down)">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rrowheads="1"/>
          </p:cNvSpPr>
          <p:nvPr>
            <p:ph type="title"/>
          </p:nvPr>
        </p:nvSpPr>
        <p:spPr>
          <a:xfrm>
            <a:off x="899592" y="0"/>
            <a:ext cx="7711008" cy="685800"/>
          </a:xfrm>
        </p:spPr>
        <p:txBody>
          <a:bodyPr>
            <a:normAutofit fontScale="90000"/>
          </a:bodyPr>
          <a:lstStyle/>
          <a:p>
            <a:pPr algn="l"/>
            <a:r>
              <a:rPr lang="en-US" dirty="0" smtClean="0"/>
              <a:t>Elasticity and Total Revenue </a:t>
            </a:r>
          </a:p>
        </p:txBody>
      </p:sp>
      <p:sp>
        <p:nvSpPr>
          <p:cNvPr id="86019" name="Rectangle 3"/>
          <p:cNvSpPr>
            <a:spLocks noGrp="1" noChangeArrowheads="1"/>
          </p:cNvSpPr>
          <p:nvPr>
            <p:ph idx="1"/>
          </p:nvPr>
        </p:nvSpPr>
        <p:spPr>
          <a:xfrm>
            <a:off x="899592" y="980728"/>
            <a:ext cx="8064896" cy="5184576"/>
          </a:xfrm>
        </p:spPr>
        <p:txBody>
          <a:bodyPr/>
          <a:lstStyle/>
          <a:p>
            <a:endParaRPr lang="en-US" sz="1000" dirty="0" smtClean="0"/>
          </a:p>
          <a:p>
            <a:pPr marL="0" indent="0">
              <a:buClr>
                <a:schemeClr val="tx1"/>
              </a:buClr>
              <a:buSzTx/>
              <a:buNone/>
            </a:pPr>
            <a:r>
              <a:rPr lang="en-US" dirty="0" smtClean="0"/>
              <a:t>When a seller raises the price of a good, there are two countervailing effects in action (except in the rare case of a good with perfectly elastic or perfectly inelastic demand):</a:t>
            </a:r>
          </a:p>
          <a:p>
            <a:pPr>
              <a:buClr>
                <a:schemeClr val="tx1"/>
              </a:buClr>
              <a:buSzTx/>
            </a:pPr>
            <a:endParaRPr lang="en-US" dirty="0" smtClean="0"/>
          </a:p>
          <a:p>
            <a:pPr marL="914400" lvl="1" indent="-457200"/>
            <a:r>
              <a:rPr lang="en-US" b="1" i="1" dirty="0" smtClean="0"/>
              <a:t>A price effect:</a:t>
            </a:r>
            <a:r>
              <a:rPr lang="en-US" dirty="0" smtClean="0"/>
              <a:t> After a price increase, each unit sold sells at a higher price, which tends to raise revenue.</a:t>
            </a:r>
            <a:br>
              <a:rPr lang="en-US" dirty="0" smtClean="0"/>
            </a:br>
            <a:endParaRPr lang="en-US" dirty="0" smtClean="0"/>
          </a:p>
          <a:p>
            <a:pPr marL="914400" lvl="1" indent="-457200"/>
            <a:r>
              <a:rPr lang="en-US" b="1" i="1" dirty="0" smtClean="0"/>
              <a:t>A quantity effect:</a:t>
            </a:r>
            <a:r>
              <a:rPr lang="en-US" dirty="0" smtClean="0"/>
              <a:t> After a price increase, fewer units are sold, which tends to lower revenue.</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6019">
                                            <p:txEl>
                                              <p:pRg st="1" end="1"/>
                                            </p:txEl>
                                          </p:spTgt>
                                        </p:tgtEl>
                                        <p:attrNameLst>
                                          <p:attrName>style.visibility</p:attrName>
                                        </p:attrNameLst>
                                      </p:cBhvr>
                                      <p:to>
                                        <p:strVal val="visible"/>
                                      </p:to>
                                    </p:set>
                                    <p:animEffect transition="in" filter="fade">
                                      <p:cBhvr>
                                        <p:cTn id="7" dur="500"/>
                                        <p:tgtEl>
                                          <p:spTgt spid="860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6019">
                                            <p:txEl>
                                              <p:pRg st="3" end="3"/>
                                            </p:txEl>
                                          </p:spTgt>
                                        </p:tgtEl>
                                        <p:attrNameLst>
                                          <p:attrName>style.visibility</p:attrName>
                                        </p:attrNameLst>
                                      </p:cBhvr>
                                      <p:to>
                                        <p:strVal val="visible"/>
                                      </p:to>
                                    </p:set>
                                    <p:animEffect transition="in" filter="fade">
                                      <p:cBhvr>
                                        <p:cTn id="12" dur="500"/>
                                        <p:tgtEl>
                                          <p:spTgt spid="8601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6019">
                                            <p:txEl>
                                              <p:pRg st="4" end="4"/>
                                            </p:txEl>
                                          </p:spTgt>
                                        </p:tgtEl>
                                        <p:attrNameLst>
                                          <p:attrName>style.visibility</p:attrName>
                                        </p:attrNameLst>
                                      </p:cBhvr>
                                      <p:to>
                                        <p:strVal val="visible"/>
                                      </p:to>
                                    </p:set>
                                    <p:animEffect transition="in" filter="fade">
                                      <p:cBhvr>
                                        <p:cTn id="17" dur="500"/>
                                        <p:tgtEl>
                                          <p:spTgt spid="860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rrowheads="1"/>
          </p:cNvSpPr>
          <p:nvPr>
            <p:ph type="title"/>
          </p:nvPr>
        </p:nvSpPr>
        <p:spPr>
          <a:xfrm>
            <a:off x="899592" y="0"/>
            <a:ext cx="7992888" cy="685800"/>
          </a:xfrm>
        </p:spPr>
        <p:txBody>
          <a:bodyPr>
            <a:normAutofit fontScale="90000"/>
          </a:bodyPr>
          <a:lstStyle/>
          <a:p>
            <a:pPr algn="l"/>
            <a:r>
              <a:rPr lang="en-US" dirty="0" smtClean="0"/>
              <a:t>Elasticity and Total Revenue</a:t>
            </a:r>
          </a:p>
        </p:txBody>
      </p:sp>
      <p:sp>
        <p:nvSpPr>
          <p:cNvPr id="88067" name="Rectangle 3"/>
          <p:cNvSpPr>
            <a:spLocks noGrp="1" noChangeArrowheads="1"/>
          </p:cNvSpPr>
          <p:nvPr>
            <p:ph idx="1"/>
          </p:nvPr>
        </p:nvSpPr>
        <p:spPr>
          <a:xfrm>
            <a:off x="971600" y="969541"/>
            <a:ext cx="7992888" cy="5411787"/>
          </a:xfrm>
        </p:spPr>
        <p:txBody>
          <a:bodyPr>
            <a:normAutofit fontScale="85000" lnSpcReduction="20000"/>
          </a:bodyPr>
          <a:lstStyle/>
          <a:p>
            <a:pPr marL="230188" indent="-225425">
              <a:lnSpc>
                <a:spcPct val="80000"/>
              </a:lnSpc>
            </a:pPr>
            <a:r>
              <a:rPr lang="en-US" sz="2400" dirty="0" smtClean="0"/>
              <a:t>If demand for a good is </a:t>
            </a:r>
            <a:r>
              <a:rPr lang="en-US" sz="2400" b="1" i="1" dirty="0" smtClean="0"/>
              <a:t>elastic</a:t>
            </a:r>
            <a:r>
              <a:rPr lang="en-US" sz="2400" i="1" dirty="0" smtClean="0"/>
              <a:t> </a:t>
            </a:r>
            <a:r>
              <a:rPr lang="en-US" sz="2400" dirty="0" smtClean="0"/>
              <a:t>(the price elasticity of demand is greater than 1). </a:t>
            </a:r>
          </a:p>
          <a:p>
            <a:pPr marL="914400" lvl="1" indent="-452438">
              <a:lnSpc>
                <a:spcPct val="80000"/>
              </a:lnSpc>
            </a:pPr>
            <a:endParaRPr lang="en-US" dirty="0" smtClean="0"/>
          </a:p>
          <a:p>
            <a:pPr marL="914400" lvl="1" indent="-452438">
              <a:lnSpc>
                <a:spcPct val="80000"/>
              </a:lnSpc>
            </a:pPr>
            <a:r>
              <a:rPr lang="en-US" dirty="0" smtClean="0"/>
              <a:t>In this case, the quantity effect is stronger than the price effect.</a:t>
            </a:r>
          </a:p>
          <a:p>
            <a:pPr marL="914400" lvl="1" indent="-452438">
              <a:lnSpc>
                <a:spcPct val="80000"/>
              </a:lnSpc>
            </a:pPr>
            <a:r>
              <a:rPr lang="en-US" dirty="0" smtClean="0"/>
              <a:t>An </a:t>
            </a:r>
            <a:r>
              <a:rPr lang="en-US" dirty="0"/>
              <a:t>increase in price reduces total revenue. </a:t>
            </a:r>
            <a:endParaRPr lang="en-US" dirty="0" smtClean="0"/>
          </a:p>
          <a:p>
            <a:pPr marL="914400" lvl="1" indent="-452438">
              <a:lnSpc>
                <a:spcPct val="80000"/>
              </a:lnSpc>
            </a:pPr>
            <a:r>
              <a:rPr lang="en-US" dirty="0" smtClean="0"/>
              <a:t>As we increase prices here cost it production and total revenue both decrease so we cannot tell what happens to total profit. </a:t>
            </a:r>
            <a:endParaRPr lang="en-US" dirty="0"/>
          </a:p>
          <a:p>
            <a:pPr marL="914400" lvl="1" indent="-452438">
              <a:lnSpc>
                <a:spcPct val="80000"/>
              </a:lnSpc>
            </a:pPr>
            <a:endParaRPr lang="en-US" dirty="0" smtClean="0"/>
          </a:p>
          <a:p>
            <a:pPr marL="747713" lvl="1">
              <a:lnSpc>
                <a:spcPct val="80000"/>
              </a:lnSpc>
            </a:pPr>
            <a:endParaRPr lang="en-US" dirty="0" smtClean="0"/>
          </a:p>
          <a:p>
            <a:pPr marL="230188" indent="-225425">
              <a:buClr>
                <a:schemeClr val="tx1"/>
              </a:buClr>
            </a:pPr>
            <a:r>
              <a:rPr lang="en-US" sz="2400" dirty="0" smtClean="0"/>
              <a:t>If demand for a good is</a:t>
            </a:r>
            <a:r>
              <a:rPr lang="en-US" sz="2400" b="1" dirty="0" smtClean="0"/>
              <a:t> </a:t>
            </a:r>
            <a:r>
              <a:rPr lang="en-US" sz="2400" b="1" i="1" dirty="0" smtClean="0"/>
              <a:t>inelastic</a:t>
            </a:r>
            <a:r>
              <a:rPr lang="en-US" sz="2400" i="1" dirty="0" smtClean="0"/>
              <a:t> </a:t>
            </a:r>
            <a:r>
              <a:rPr lang="en-US" sz="2400" dirty="0" smtClean="0"/>
              <a:t>(the price elasticity of demand is less than 1). </a:t>
            </a:r>
          </a:p>
          <a:p>
            <a:pPr marL="914400" lvl="1" indent="-452438"/>
            <a:endParaRPr lang="en-US" dirty="0" smtClean="0"/>
          </a:p>
          <a:p>
            <a:pPr marL="914400" lvl="1" indent="-452438"/>
            <a:r>
              <a:rPr lang="en-US" dirty="0" smtClean="0"/>
              <a:t>In this case, the price effect is stronger than the quantity effect.</a:t>
            </a:r>
          </a:p>
          <a:p>
            <a:pPr marL="914400" lvl="1" indent="-452438"/>
            <a:r>
              <a:rPr lang="en-US" dirty="0" smtClean="0"/>
              <a:t>An increase in price increases total revenue.</a:t>
            </a:r>
          </a:p>
          <a:p>
            <a:pPr marL="914400" lvl="1" indent="-452438"/>
            <a:r>
              <a:rPr lang="en-US" dirty="0" smtClean="0"/>
              <a:t>As we increase prices here, since this decreases cost in production as well as increases total revenue then total profit always increases. </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barn(inVertical)">
                                      <p:cBhvr>
                                        <p:cTn id="7" dur="500"/>
                                        <p:tgtEl>
                                          <p:spTgt spid="88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8067">
                                            <p:txEl>
                                              <p:pRg st="2" end="2"/>
                                            </p:txEl>
                                          </p:spTgt>
                                        </p:tgtEl>
                                        <p:attrNameLst>
                                          <p:attrName>style.visibility</p:attrName>
                                        </p:attrNameLst>
                                      </p:cBhvr>
                                      <p:to>
                                        <p:strVal val="visible"/>
                                      </p:to>
                                    </p:set>
                                    <p:animEffect transition="in" filter="barn(inVertical)">
                                      <p:cBhvr>
                                        <p:cTn id="12" dur="500"/>
                                        <p:tgtEl>
                                          <p:spTgt spid="880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8067">
                                            <p:txEl>
                                              <p:pRg st="3" end="3"/>
                                            </p:txEl>
                                          </p:spTgt>
                                        </p:tgtEl>
                                        <p:attrNameLst>
                                          <p:attrName>style.visibility</p:attrName>
                                        </p:attrNameLst>
                                      </p:cBhvr>
                                      <p:to>
                                        <p:strVal val="visible"/>
                                      </p:to>
                                    </p:set>
                                    <p:animEffect transition="in" filter="barn(inVertical)">
                                      <p:cBhvr>
                                        <p:cTn id="17" dur="500"/>
                                        <p:tgtEl>
                                          <p:spTgt spid="88067">
                                            <p:txEl>
                                              <p:pRg st="3" end="3"/>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88067">
                                            <p:txEl>
                                              <p:pRg st="4" end="4"/>
                                            </p:txEl>
                                          </p:spTgt>
                                        </p:tgtEl>
                                        <p:attrNameLst>
                                          <p:attrName>style.visibility</p:attrName>
                                        </p:attrNameLst>
                                      </p:cBhvr>
                                      <p:to>
                                        <p:strVal val="visible"/>
                                      </p:to>
                                    </p:set>
                                    <p:animEffect transition="in" filter="barn(inVertical)">
                                      <p:cBhvr>
                                        <p:cTn id="20" dur="500"/>
                                        <p:tgtEl>
                                          <p:spTgt spid="8806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88067">
                                            <p:txEl>
                                              <p:pRg st="7" end="7"/>
                                            </p:txEl>
                                          </p:spTgt>
                                        </p:tgtEl>
                                        <p:attrNameLst>
                                          <p:attrName>style.visibility</p:attrName>
                                        </p:attrNameLst>
                                      </p:cBhvr>
                                      <p:to>
                                        <p:strVal val="visible"/>
                                      </p:to>
                                    </p:set>
                                    <p:animEffect transition="in" filter="barn(inVertical)">
                                      <p:cBhvr>
                                        <p:cTn id="25" dur="500"/>
                                        <p:tgtEl>
                                          <p:spTgt spid="88067">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88067">
                                            <p:txEl>
                                              <p:pRg st="9" end="9"/>
                                            </p:txEl>
                                          </p:spTgt>
                                        </p:tgtEl>
                                        <p:attrNameLst>
                                          <p:attrName>style.visibility</p:attrName>
                                        </p:attrNameLst>
                                      </p:cBhvr>
                                      <p:to>
                                        <p:strVal val="visible"/>
                                      </p:to>
                                    </p:set>
                                    <p:animEffect transition="in" filter="barn(inVertical)">
                                      <p:cBhvr>
                                        <p:cTn id="30" dur="500"/>
                                        <p:tgtEl>
                                          <p:spTgt spid="88067">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88067">
                                            <p:txEl>
                                              <p:pRg st="10" end="10"/>
                                            </p:txEl>
                                          </p:spTgt>
                                        </p:tgtEl>
                                        <p:attrNameLst>
                                          <p:attrName>style.visibility</p:attrName>
                                        </p:attrNameLst>
                                      </p:cBhvr>
                                      <p:to>
                                        <p:strVal val="visible"/>
                                      </p:to>
                                    </p:set>
                                    <p:animEffect transition="in" filter="barn(inVertical)">
                                      <p:cBhvr>
                                        <p:cTn id="35" dur="500"/>
                                        <p:tgtEl>
                                          <p:spTgt spid="88067">
                                            <p:txEl>
                                              <p:pRg st="10" end="10"/>
                                            </p:txEl>
                                          </p:spTgt>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88067">
                                            <p:txEl>
                                              <p:pRg st="11" end="11"/>
                                            </p:txEl>
                                          </p:spTgt>
                                        </p:tgtEl>
                                        <p:attrNameLst>
                                          <p:attrName>style.visibility</p:attrName>
                                        </p:attrNameLst>
                                      </p:cBhvr>
                                      <p:to>
                                        <p:strVal val="visible"/>
                                      </p:to>
                                    </p:set>
                                    <p:animEffect transition="in" filter="barn(inVertical)">
                                      <p:cBhvr>
                                        <p:cTn id="38" dur="500"/>
                                        <p:tgtEl>
                                          <p:spTgt spid="8806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rrowheads="1"/>
          </p:cNvSpPr>
          <p:nvPr>
            <p:ph type="title"/>
          </p:nvPr>
        </p:nvSpPr>
        <p:spPr>
          <a:xfrm>
            <a:off x="899592" y="0"/>
            <a:ext cx="7992888" cy="685800"/>
          </a:xfrm>
        </p:spPr>
        <p:txBody>
          <a:bodyPr>
            <a:normAutofit fontScale="90000"/>
          </a:bodyPr>
          <a:lstStyle/>
          <a:p>
            <a:pPr algn="l"/>
            <a:r>
              <a:rPr lang="en-US" dirty="0" smtClean="0"/>
              <a:t>Elasticity and Total Revenue</a:t>
            </a:r>
          </a:p>
        </p:txBody>
      </p:sp>
      <p:sp>
        <p:nvSpPr>
          <p:cNvPr id="88067" name="Rectangle 3"/>
          <p:cNvSpPr>
            <a:spLocks noGrp="1" noChangeArrowheads="1"/>
          </p:cNvSpPr>
          <p:nvPr>
            <p:ph idx="1"/>
          </p:nvPr>
        </p:nvSpPr>
        <p:spPr>
          <a:xfrm>
            <a:off x="971600" y="969541"/>
            <a:ext cx="7992888" cy="5411787"/>
          </a:xfrm>
        </p:spPr>
        <p:txBody>
          <a:bodyPr/>
          <a:lstStyle/>
          <a:p>
            <a:pPr marL="230188" indent="-225425">
              <a:buClr>
                <a:schemeClr val="tx1"/>
              </a:buClr>
            </a:pPr>
            <a:r>
              <a:rPr lang="en-US" sz="2400" dirty="0" smtClean="0"/>
              <a:t>If demand for a good is</a:t>
            </a:r>
            <a:r>
              <a:rPr lang="en-US" sz="2400" b="1" dirty="0" smtClean="0"/>
              <a:t> </a:t>
            </a:r>
            <a:r>
              <a:rPr lang="en-US" sz="2400" b="1" i="1" dirty="0" smtClean="0"/>
              <a:t>unit-elastic</a:t>
            </a:r>
            <a:r>
              <a:rPr lang="en-US" sz="2400" i="1" dirty="0" smtClean="0"/>
              <a:t> </a:t>
            </a:r>
            <a:r>
              <a:rPr lang="en-US" sz="2400" dirty="0" smtClean="0"/>
              <a:t>(the price elasticity of demand is exactly 1).</a:t>
            </a:r>
          </a:p>
          <a:p>
            <a:pPr marL="630238" lvl="1" indent="-225425">
              <a:buClr>
                <a:schemeClr val="tx1"/>
              </a:buClr>
            </a:pPr>
            <a:endParaRPr lang="en-US" dirty="0"/>
          </a:p>
          <a:p>
            <a:pPr marL="630238" lvl="1" indent="-225425">
              <a:buClr>
                <a:schemeClr val="tx1"/>
              </a:buClr>
            </a:pPr>
            <a:r>
              <a:rPr lang="en-US" dirty="0" smtClean="0"/>
              <a:t>In this case, the sales effect and the price effect exactly offset each other.</a:t>
            </a:r>
          </a:p>
          <a:p>
            <a:pPr marL="630238" lvl="1" indent="-225425">
              <a:buClr>
                <a:schemeClr val="tx1"/>
              </a:buClr>
            </a:pPr>
            <a:r>
              <a:rPr lang="en-US" dirty="0" smtClean="0"/>
              <a:t>An increase in price does not change total revenue.</a:t>
            </a:r>
          </a:p>
        </p:txBody>
      </p:sp>
    </p:spTree>
    <p:extLst>
      <p:ext uri="{BB962C8B-B14F-4D97-AF65-F5344CB8AC3E}">
        <p14:creationId xmlns:p14="http://schemas.microsoft.com/office/powerpoint/2010/main" val="43689719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barn(inVertical)">
                                      <p:cBhvr>
                                        <p:cTn id="7" dur="500"/>
                                        <p:tgtEl>
                                          <p:spTgt spid="88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8067">
                                            <p:txEl>
                                              <p:pRg st="2" end="2"/>
                                            </p:txEl>
                                          </p:spTgt>
                                        </p:tgtEl>
                                        <p:attrNameLst>
                                          <p:attrName>style.visibility</p:attrName>
                                        </p:attrNameLst>
                                      </p:cBhvr>
                                      <p:to>
                                        <p:strVal val="visible"/>
                                      </p:to>
                                    </p:set>
                                    <p:animEffect transition="in" filter="barn(inVertical)">
                                      <p:cBhvr>
                                        <p:cTn id="12" dur="500"/>
                                        <p:tgtEl>
                                          <p:spTgt spid="880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8067">
                                            <p:txEl>
                                              <p:pRg st="3" end="3"/>
                                            </p:txEl>
                                          </p:spTgt>
                                        </p:tgtEl>
                                        <p:attrNameLst>
                                          <p:attrName>style.visibility</p:attrName>
                                        </p:attrNameLst>
                                      </p:cBhvr>
                                      <p:to>
                                        <p:strVal val="visible"/>
                                      </p:to>
                                    </p:set>
                                    <p:animEffect transition="in" filter="barn(inVertical)">
                                      <p:cBhvr>
                                        <p:cTn id="17" dur="500"/>
                                        <p:tgtEl>
                                          <p:spTgt spid="880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Types of Elasticity</a:t>
            </a:r>
            <a:endParaRPr lang="en-US" dirty="0"/>
          </a:p>
        </p:txBody>
      </p:sp>
      <p:sp>
        <p:nvSpPr>
          <p:cNvPr id="3" name="Content Placeholder 2"/>
          <p:cNvSpPr>
            <a:spLocks noGrp="1"/>
          </p:cNvSpPr>
          <p:nvPr>
            <p:ph idx="1"/>
          </p:nvPr>
        </p:nvSpPr>
        <p:spPr/>
        <p:txBody>
          <a:bodyPr/>
          <a:lstStyle/>
          <a:p>
            <a:r>
              <a:rPr lang="en-US" dirty="0" smtClean="0"/>
              <a:t>Income Elasticity of Demand</a:t>
            </a:r>
          </a:p>
          <a:p>
            <a:r>
              <a:rPr lang="en-US" dirty="0" smtClean="0"/>
              <a:t>Cross Price Elasticity of Demand</a:t>
            </a:r>
          </a:p>
          <a:p>
            <a:r>
              <a:rPr lang="en-US" dirty="0" smtClean="0"/>
              <a:t>Price Elasticity of Supply</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92" name="Rectangle 3"/>
          <p:cNvSpPr>
            <a:spLocks noChangeArrowheads="1"/>
          </p:cNvSpPr>
          <p:nvPr/>
        </p:nvSpPr>
        <p:spPr bwMode="auto">
          <a:xfrm>
            <a:off x="914400" y="2708920"/>
            <a:ext cx="8001000" cy="2133600"/>
          </a:xfrm>
          <a:prstGeom prst="rect">
            <a:avLst/>
          </a:prstGeom>
          <a:solidFill>
            <a:srgbClr val="FFFFFF"/>
          </a:solidFill>
          <a:ln w="9525">
            <a:solidFill>
              <a:schemeClr val="tx1"/>
            </a:solidFill>
            <a:miter lim="800000"/>
            <a:headEnd/>
            <a:tailEnd/>
          </a:ln>
        </p:spPr>
        <p:txBody>
          <a:bodyPr/>
          <a:lstStyle/>
          <a:p>
            <a:pPr>
              <a:lnSpc>
                <a:spcPct val="100000"/>
              </a:lnSpc>
              <a:spcBef>
                <a:spcPct val="20000"/>
              </a:spcBef>
              <a:buClr>
                <a:srgbClr val="000000"/>
              </a:buClr>
              <a:buFont typeface="Wingdings" pitchFamily="2" charset="2"/>
              <a:buChar char="§"/>
            </a:pPr>
            <a:endParaRPr lang="en-US" dirty="0">
              <a:latin typeface="Tahoma" pitchFamily="34" charset="0"/>
            </a:endParaRPr>
          </a:p>
          <a:p>
            <a:pPr>
              <a:lnSpc>
                <a:spcPct val="100000"/>
              </a:lnSpc>
              <a:spcBef>
                <a:spcPct val="20000"/>
              </a:spcBef>
              <a:buClr>
                <a:srgbClr val="000000"/>
              </a:buClr>
              <a:buFont typeface="Wingdings" pitchFamily="2" charset="2"/>
              <a:buChar char="§"/>
            </a:pPr>
            <a:endParaRPr lang="en-US" sz="1800" b="1" dirty="0">
              <a:latin typeface="Book Antiqua" pitchFamily="18" charset="0"/>
            </a:endParaRPr>
          </a:p>
          <a:p>
            <a:pPr>
              <a:lnSpc>
                <a:spcPct val="100000"/>
              </a:lnSpc>
              <a:spcBef>
                <a:spcPct val="20000"/>
              </a:spcBef>
              <a:buClr>
                <a:srgbClr val="000000"/>
              </a:buClr>
              <a:buFont typeface="Wingdings" pitchFamily="2" charset="2"/>
              <a:buChar char="§"/>
            </a:pPr>
            <a:endParaRPr lang="en-US" sz="1800" b="1" dirty="0">
              <a:latin typeface="Book Antiqua" pitchFamily="18" charset="0"/>
            </a:endParaRPr>
          </a:p>
          <a:p>
            <a:pPr>
              <a:lnSpc>
                <a:spcPct val="100000"/>
              </a:lnSpc>
              <a:spcBef>
                <a:spcPct val="20000"/>
              </a:spcBef>
              <a:buClr>
                <a:srgbClr val="000000"/>
              </a:buClr>
              <a:buFont typeface="Wingdings" pitchFamily="2" charset="2"/>
              <a:buChar char="§"/>
            </a:pPr>
            <a:endParaRPr lang="en-US" dirty="0">
              <a:latin typeface="Tahoma" pitchFamily="34" charset="0"/>
            </a:endParaRPr>
          </a:p>
          <a:p>
            <a:pPr>
              <a:lnSpc>
                <a:spcPct val="100000"/>
              </a:lnSpc>
              <a:spcBef>
                <a:spcPct val="20000"/>
              </a:spcBef>
              <a:buClr>
                <a:srgbClr val="000000"/>
              </a:buClr>
              <a:buFont typeface="Wingdings" pitchFamily="2" charset="2"/>
              <a:buChar char="§"/>
            </a:pPr>
            <a:endParaRPr lang="en-US" dirty="0">
              <a:latin typeface="Tahoma" pitchFamily="34" charset="0"/>
            </a:endParaRPr>
          </a:p>
          <a:p>
            <a:pPr>
              <a:lnSpc>
                <a:spcPct val="100000"/>
              </a:lnSpc>
              <a:spcBef>
                <a:spcPct val="20000"/>
              </a:spcBef>
              <a:buClr>
                <a:srgbClr val="000000"/>
              </a:buClr>
              <a:buFont typeface="Wingdings" pitchFamily="2" charset="2"/>
              <a:buChar char="§"/>
            </a:pPr>
            <a:endParaRPr lang="en-US" dirty="0">
              <a:latin typeface="Tahoma" pitchFamily="34" charset="0"/>
            </a:endParaRPr>
          </a:p>
          <a:p>
            <a:pPr>
              <a:lnSpc>
                <a:spcPct val="100000"/>
              </a:lnSpc>
              <a:spcBef>
                <a:spcPct val="20000"/>
              </a:spcBef>
              <a:buClr>
                <a:srgbClr val="000000"/>
              </a:buClr>
              <a:buFont typeface="Wingdings" pitchFamily="2" charset="2"/>
              <a:buChar char="§"/>
            </a:pPr>
            <a:endParaRPr lang="en-US" dirty="0">
              <a:latin typeface="Tahoma" pitchFamily="34" charset="0"/>
            </a:endParaRPr>
          </a:p>
          <a:p>
            <a:pPr>
              <a:lnSpc>
                <a:spcPct val="100000"/>
              </a:lnSpc>
              <a:spcBef>
                <a:spcPct val="20000"/>
              </a:spcBef>
              <a:buClr>
                <a:srgbClr val="000000"/>
              </a:buClr>
              <a:buFont typeface="Wingdings" pitchFamily="2" charset="2"/>
              <a:buChar char="§"/>
            </a:pPr>
            <a:endParaRPr lang="en-US" sz="1800" dirty="0">
              <a:latin typeface="Tahoma" pitchFamily="34" charset="0"/>
            </a:endParaRPr>
          </a:p>
        </p:txBody>
      </p:sp>
      <p:sp>
        <p:nvSpPr>
          <p:cNvPr id="44034" name="Rectangle 2"/>
          <p:cNvSpPr>
            <a:spLocks noGrp="1" noRot="1" noChangeArrowheads="1"/>
          </p:cNvSpPr>
          <p:nvPr>
            <p:ph type="title"/>
          </p:nvPr>
        </p:nvSpPr>
        <p:spPr>
          <a:xfrm>
            <a:off x="914400" y="76200"/>
            <a:ext cx="8001000" cy="609600"/>
          </a:xfrm>
        </p:spPr>
        <p:txBody>
          <a:bodyPr>
            <a:normAutofit fontScale="90000"/>
          </a:bodyPr>
          <a:lstStyle/>
          <a:p>
            <a:pPr algn="l"/>
            <a:r>
              <a:rPr lang="en-US" dirty="0" smtClean="0"/>
              <a:t>The Income Elasticity of Demand</a:t>
            </a:r>
          </a:p>
        </p:txBody>
      </p:sp>
      <p:sp>
        <p:nvSpPr>
          <p:cNvPr id="93188" name="Rectangle 5"/>
          <p:cNvSpPr>
            <a:spLocks noChangeArrowheads="1"/>
          </p:cNvSpPr>
          <p:nvPr/>
        </p:nvSpPr>
        <p:spPr bwMode="auto">
          <a:xfrm>
            <a:off x="0" y="0"/>
            <a:ext cx="9144000" cy="0"/>
          </a:xfrm>
          <a:prstGeom prst="rect">
            <a:avLst/>
          </a:prstGeom>
          <a:noFill/>
          <a:ln w="9525" algn="ctr">
            <a:noFill/>
            <a:miter lim="800000"/>
            <a:headEnd/>
            <a:tailEnd type="none" w="med" len="lg"/>
          </a:ln>
        </p:spPr>
        <p:txBody>
          <a:bodyPr wrap="none" anchor="ctr">
            <a:spAutoFit/>
          </a:bodyPr>
          <a:lstStyle/>
          <a:p>
            <a:endParaRPr lang="en-US" dirty="0">
              <a:latin typeface="Tahoma" pitchFamily="34" charset="0"/>
            </a:endParaRPr>
          </a:p>
        </p:txBody>
      </p:sp>
      <p:sp>
        <p:nvSpPr>
          <p:cNvPr id="44039" name="Rectangle 7"/>
          <p:cNvSpPr>
            <a:spLocks noChangeArrowheads="1"/>
          </p:cNvSpPr>
          <p:nvPr/>
        </p:nvSpPr>
        <p:spPr bwMode="auto">
          <a:xfrm>
            <a:off x="914400" y="923236"/>
            <a:ext cx="8001000" cy="1938992"/>
          </a:xfrm>
          <a:prstGeom prst="rect">
            <a:avLst/>
          </a:prstGeom>
          <a:noFill/>
          <a:ln w="9525" algn="ctr">
            <a:noFill/>
            <a:miter lim="800000"/>
            <a:headEnd/>
            <a:tailEnd type="none" w="med" len="lg"/>
          </a:ln>
        </p:spPr>
        <p:txBody>
          <a:bodyPr wrap="square">
            <a:spAutoFit/>
          </a:bodyPr>
          <a:lstStyle/>
          <a:p>
            <a:pPr marL="230188" indent="-230188">
              <a:lnSpc>
                <a:spcPct val="100000"/>
              </a:lnSpc>
              <a:buClr>
                <a:schemeClr val="tx1"/>
              </a:buClr>
              <a:buFont typeface="Wingdings" pitchFamily="2" charset="2"/>
              <a:buChar char="§"/>
            </a:pPr>
            <a:r>
              <a:rPr lang="en-US" sz="2400" dirty="0"/>
              <a:t>The </a:t>
            </a:r>
            <a:r>
              <a:rPr lang="en-US" sz="2400" b="1" dirty="0"/>
              <a:t>income elasticity of demand </a:t>
            </a:r>
            <a:r>
              <a:rPr lang="en-US" sz="2400" dirty="0"/>
              <a:t>is the percent change in the quantity of a good demanded when a consumer’s income changes divided by the percent change in the consumer’s income</a:t>
            </a:r>
            <a:r>
              <a:rPr lang="en-US" sz="2400" dirty="0" smtClean="0"/>
              <a:t>.</a:t>
            </a:r>
          </a:p>
          <a:p>
            <a:pPr>
              <a:lnSpc>
                <a:spcPct val="100000"/>
              </a:lnSpc>
              <a:buClr>
                <a:schemeClr val="tx1"/>
              </a:buClr>
            </a:pPr>
            <a:endParaRPr lang="en-US" sz="2400" dirty="0" smtClean="0"/>
          </a:p>
        </p:txBody>
      </p:sp>
      <p:pic>
        <p:nvPicPr>
          <p:cNvPr id="44042" name="Picture 10"/>
          <p:cNvPicPr>
            <a:picLocks noChangeAspect="1" noChangeArrowheads="1"/>
          </p:cNvPicPr>
          <p:nvPr/>
        </p:nvPicPr>
        <p:blipFill>
          <a:blip r:embed="rId3" cstate="print"/>
          <a:srcRect/>
          <a:stretch>
            <a:fillRect/>
          </a:stretch>
        </p:blipFill>
        <p:spPr bwMode="auto">
          <a:xfrm>
            <a:off x="1043608" y="3414514"/>
            <a:ext cx="7742238" cy="666750"/>
          </a:xfrm>
          <a:prstGeom prst="rect">
            <a:avLst/>
          </a:prstGeom>
          <a:noFill/>
          <a:ln w="9525" algn="ctr">
            <a:noFill/>
            <a:miter lim="800000"/>
            <a:headEnd/>
            <a:tailEnd type="none" w="med" len="lg"/>
          </a:ln>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9"/>
                                        </p:tgtEl>
                                        <p:attrNameLst>
                                          <p:attrName>style.visibility</p:attrName>
                                        </p:attrNameLst>
                                      </p:cBhvr>
                                      <p:to>
                                        <p:strVal val="visible"/>
                                      </p:to>
                                    </p:set>
                                    <p:animEffect transition="in" filter="wipe(left)">
                                      <p:cBhvr>
                                        <p:cTn id="7" dur="500"/>
                                        <p:tgtEl>
                                          <p:spTgt spid="440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192"/>
                                        </p:tgtEl>
                                        <p:attrNameLst>
                                          <p:attrName>style.visibility</p:attrName>
                                        </p:attrNameLst>
                                      </p:cBhvr>
                                      <p:to>
                                        <p:strVal val="visible"/>
                                      </p:to>
                                    </p:set>
                                    <p:animEffect transition="in" filter="wipe(left)">
                                      <p:cBhvr>
                                        <p:cTn id="12" dur="500"/>
                                        <p:tgtEl>
                                          <p:spTgt spid="93192"/>
                                        </p:tgtEl>
                                      </p:cBhvr>
                                    </p:animEffect>
                                  </p:childTnLst>
                                </p:cTn>
                              </p:par>
                              <p:par>
                                <p:cTn id="13" presetID="22" presetClass="entr" presetSubtype="8" fill="hold" nodeType="withEffect">
                                  <p:stCondLst>
                                    <p:cond delay="0"/>
                                  </p:stCondLst>
                                  <p:childTnLst>
                                    <p:set>
                                      <p:cBhvr>
                                        <p:cTn id="14" dur="1" fill="hold">
                                          <p:stCondLst>
                                            <p:cond delay="0"/>
                                          </p:stCondLst>
                                        </p:cTn>
                                        <p:tgtEl>
                                          <p:spTgt spid="44042"/>
                                        </p:tgtEl>
                                        <p:attrNameLst>
                                          <p:attrName>style.visibility</p:attrName>
                                        </p:attrNameLst>
                                      </p:cBhvr>
                                      <p:to>
                                        <p:strVal val="visible"/>
                                      </p:to>
                                    </p:set>
                                    <p:animEffect transition="in" filter="wipe(left)">
                                      <p:cBhvr>
                                        <p:cTn id="15" dur="500"/>
                                        <p:tgtEl>
                                          <p:spTgt spid="44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2" grpId="0" animBg="1"/>
      <p:bldP spid="440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rrowheads="1"/>
          </p:cNvSpPr>
          <p:nvPr>
            <p:ph type="title"/>
          </p:nvPr>
        </p:nvSpPr>
        <p:spPr>
          <a:xfrm>
            <a:off x="899592" y="60325"/>
            <a:ext cx="7992888" cy="555625"/>
          </a:xfrm>
        </p:spPr>
        <p:txBody>
          <a:bodyPr>
            <a:normAutofit fontScale="90000"/>
          </a:bodyPr>
          <a:lstStyle/>
          <a:p>
            <a:pPr algn="l"/>
            <a:r>
              <a:rPr lang="en-US" dirty="0" smtClean="0"/>
              <a:t>Normal Goods and Inferior Goods</a:t>
            </a:r>
          </a:p>
        </p:txBody>
      </p:sp>
      <p:sp>
        <p:nvSpPr>
          <p:cNvPr id="94211" name="Rectangle 3"/>
          <p:cNvSpPr>
            <a:spLocks noGrp="1" noChangeArrowheads="1"/>
          </p:cNvSpPr>
          <p:nvPr>
            <p:ph idx="1"/>
          </p:nvPr>
        </p:nvSpPr>
        <p:spPr>
          <a:xfrm>
            <a:off x="899592" y="980729"/>
            <a:ext cx="8011046" cy="5184575"/>
          </a:xfrm>
        </p:spPr>
        <p:txBody>
          <a:bodyPr>
            <a:normAutofit lnSpcReduction="10000"/>
          </a:bodyPr>
          <a:lstStyle/>
          <a:p>
            <a:pPr>
              <a:buClr>
                <a:schemeClr val="tx1"/>
              </a:buClr>
            </a:pPr>
            <a:r>
              <a:rPr lang="en-US" dirty="0" smtClean="0"/>
              <a:t>When the income elasticity of demand is positive, the good is a </a:t>
            </a:r>
            <a:r>
              <a:rPr lang="en-US" b="1" dirty="0" smtClean="0"/>
              <a:t>normal good</a:t>
            </a:r>
            <a:r>
              <a:rPr lang="en-US" dirty="0" smtClean="0"/>
              <a:t>; that is, the quantity demanded at any given price increases as income increases. Since both income and quantity demanded goes up this value is positive.</a:t>
            </a:r>
          </a:p>
          <a:p>
            <a:pPr lvl="1">
              <a:buClr>
                <a:schemeClr val="tx1"/>
              </a:buClr>
            </a:pPr>
            <a:r>
              <a:rPr lang="en-US" dirty="0" smtClean="0"/>
              <a:t>If positive and greater than 1, then considered income elastic</a:t>
            </a:r>
          </a:p>
          <a:p>
            <a:pPr lvl="1">
              <a:buClr>
                <a:schemeClr val="tx1"/>
              </a:buClr>
            </a:pPr>
            <a:r>
              <a:rPr lang="en-US" dirty="0" smtClean="0"/>
              <a:t>If positive and less than 1, then considered income inelastic.</a:t>
            </a:r>
          </a:p>
          <a:p>
            <a:pPr>
              <a:buClr>
                <a:schemeClr val="tx1"/>
              </a:buClr>
            </a:pPr>
            <a:r>
              <a:rPr lang="en-US" dirty="0" smtClean="0"/>
              <a:t>When the income elasticity of demand is negative, the good is an </a:t>
            </a:r>
            <a:r>
              <a:rPr lang="en-US" b="1" dirty="0" smtClean="0"/>
              <a:t>inferior good</a:t>
            </a:r>
            <a:r>
              <a:rPr lang="en-US" dirty="0" smtClean="0"/>
              <a:t>;  that is, the quantity demanded at any given price decreases as income increases.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fade">
                                      <p:cBhvr>
                                        <p:cTn id="12" dur="500"/>
                                        <p:tgtEl>
                                          <p:spTgt spid="942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4211">
                                            <p:txEl>
                                              <p:pRg st="2" end="2"/>
                                            </p:txEl>
                                          </p:spTgt>
                                        </p:tgtEl>
                                        <p:attrNameLst>
                                          <p:attrName>style.visibility</p:attrName>
                                        </p:attrNameLst>
                                      </p:cBhvr>
                                      <p:to>
                                        <p:strVal val="visible"/>
                                      </p:to>
                                    </p:set>
                                    <p:animEffect transition="in" filter="fade">
                                      <p:cBhvr>
                                        <p:cTn id="17" dur="500"/>
                                        <p:tgtEl>
                                          <p:spTgt spid="942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4211">
                                            <p:txEl>
                                              <p:pRg st="3" end="3"/>
                                            </p:txEl>
                                          </p:spTgt>
                                        </p:tgtEl>
                                        <p:attrNameLst>
                                          <p:attrName>style.visibility</p:attrName>
                                        </p:attrNameLst>
                                      </p:cBhvr>
                                      <p:to>
                                        <p:strVal val="visible"/>
                                      </p:to>
                                    </p:set>
                                    <p:animEffect transition="in" filter="fade">
                                      <p:cBhvr>
                                        <p:cTn id="22"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Magnitude Important?</a:t>
            </a:r>
            <a:endParaRPr lang="en-US" dirty="0"/>
          </a:p>
        </p:txBody>
      </p:sp>
      <p:sp>
        <p:nvSpPr>
          <p:cNvPr id="3" name="Content Placeholder 2"/>
          <p:cNvSpPr>
            <a:spLocks noGrp="1"/>
          </p:cNvSpPr>
          <p:nvPr>
            <p:ph idx="1"/>
          </p:nvPr>
        </p:nvSpPr>
        <p:spPr/>
        <p:txBody>
          <a:bodyPr/>
          <a:lstStyle/>
          <a:p>
            <a:r>
              <a:rPr lang="en-US" dirty="0"/>
              <a:t>Firms: If increase price, quantity demanded will fall</a:t>
            </a:r>
          </a:p>
          <a:p>
            <a:pPr lvl="1"/>
            <a:r>
              <a:rPr lang="en-US" dirty="0"/>
              <a:t>How much? What will happen to total revenue</a:t>
            </a:r>
            <a:r>
              <a:rPr lang="en-US" dirty="0" smtClean="0"/>
              <a:t>? </a:t>
            </a:r>
            <a:r>
              <a:rPr lang="en-US" dirty="0" smtClean="0">
                <a:solidFill>
                  <a:srgbClr val="FF0000"/>
                </a:solidFill>
              </a:rPr>
              <a:t>CANNOT TELL, because just knowing the direction of movement is not enough.</a:t>
            </a:r>
            <a:endParaRPr lang="en-US" dirty="0">
              <a:solidFill>
                <a:srgbClr val="FF0000"/>
              </a:solidFill>
            </a:endParaRPr>
          </a:p>
          <a:p>
            <a:r>
              <a:rPr lang="en-US" dirty="0"/>
              <a:t>Tax Implications: If raise tax on item, expect price will rise and quantity will fall.</a:t>
            </a:r>
          </a:p>
          <a:p>
            <a:pPr lvl="1"/>
            <a:r>
              <a:rPr lang="en-US" dirty="0"/>
              <a:t>What will happen to total tax revenue</a:t>
            </a:r>
            <a:r>
              <a:rPr lang="en-US" dirty="0" smtClean="0"/>
              <a:t>? </a:t>
            </a:r>
            <a:r>
              <a:rPr lang="en-US" dirty="0" smtClean="0">
                <a:solidFill>
                  <a:srgbClr val="FF0000"/>
                </a:solidFill>
              </a:rPr>
              <a:t>Can’t tell with out knowing magnitude. </a:t>
            </a:r>
            <a:endParaRPr lang="en-US" dirty="0">
              <a:solidFill>
                <a:srgbClr val="FF0000"/>
              </a:solidFill>
            </a:endParaRPr>
          </a:p>
          <a:p>
            <a:endParaRPr lang="en-US" dirty="0"/>
          </a:p>
        </p:txBody>
      </p:sp>
    </p:spTree>
    <p:extLst>
      <p:ext uri="{BB962C8B-B14F-4D97-AF65-F5344CB8AC3E}">
        <p14:creationId xmlns:p14="http://schemas.microsoft.com/office/powerpoint/2010/main" val="6653939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45" name="Rectangle 3"/>
          <p:cNvSpPr>
            <a:spLocks noChangeArrowheads="1"/>
          </p:cNvSpPr>
          <p:nvPr/>
        </p:nvSpPr>
        <p:spPr bwMode="auto">
          <a:xfrm>
            <a:off x="899592" y="3735288"/>
            <a:ext cx="8015808" cy="2286000"/>
          </a:xfrm>
          <a:prstGeom prst="rect">
            <a:avLst/>
          </a:prstGeom>
          <a:solidFill>
            <a:srgbClr val="FFFFFF"/>
          </a:solidFill>
          <a:ln w="9525">
            <a:solidFill>
              <a:schemeClr val="tx1"/>
            </a:solidFill>
            <a:miter lim="800000"/>
            <a:headEnd/>
            <a:tailEnd/>
          </a:ln>
        </p:spPr>
        <p:txBody>
          <a:bodyPr/>
          <a:lstStyle/>
          <a:p>
            <a:pPr>
              <a:lnSpc>
                <a:spcPct val="100000"/>
              </a:lnSpc>
              <a:spcBef>
                <a:spcPct val="20000"/>
              </a:spcBef>
              <a:buClr>
                <a:srgbClr val="000000"/>
              </a:buClr>
              <a:buFont typeface="Wingdings" pitchFamily="2" charset="2"/>
              <a:buChar char="§"/>
            </a:pPr>
            <a:endParaRPr lang="en-US" dirty="0">
              <a:latin typeface="Tahoma" pitchFamily="34" charset="0"/>
            </a:endParaRPr>
          </a:p>
          <a:p>
            <a:pPr>
              <a:lnSpc>
                <a:spcPct val="100000"/>
              </a:lnSpc>
              <a:spcBef>
                <a:spcPct val="20000"/>
              </a:spcBef>
              <a:buClr>
                <a:srgbClr val="000000"/>
              </a:buClr>
              <a:buFont typeface="Wingdings" pitchFamily="2" charset="2"/>
              <a:buChar char="§"/>
            </a:pPr>
            <a:endParaRPr lang="en-US" sz="1800" b="1" dirty="0">
              <a:latin typeface="Book Antiqua" pitchFamily="18" charset="0"/>
            </a:endParaRPr>
          </a:p>
          <a:p>
            <a:pPr>
              <a:lnSpc>
                <a:spcPct val="100000"/>
              </a:lnSpc>
              <a:spcBef>
                <a:spcPct val="20000"/>
              </a:spcBef>
              <a:buClr>
                <a:srgbClr val="000000"/>
              </a:buClr>
              <a:buFont typeface="Wingdings" pitchFamily="2" charset="2"/>
              <a:buChar char="§"/>
            </a:pPr>
            <a:endParaRPr lang="en-US" sz="1800" b="1" dirty="0">
              <a:latin typeface="Book Antiqua" pitchFamily="18" charset="0"/>
            </a:endParaRPr>
          </a:p>
          <a:p>
            <a:pPr>
              <a:lnSpc>
                <a:spcPct val="100000"/>
              </a:lnSpc>
              <a:spcBef>
                <a:spcPct val="20000"/>
              </a:spcBef>
              <a:buClr>
                <a:srgbClr val="000000"/>
              </a:buClr>
              <a:buFont typeface="Wingdings" pitchFamily="2" charset="2"/>
              <a:buChar char="§"/>
            </a:pPr>
            <a:endParaRPr lang="en-US" dirty="0">
              <a:latin typeface="Tahoma" pitchFamily="34" charset="0"/>
            </a:endParaRPr>
          </a:p>
          <a:p>
            <a:pPr>
              <a:lnSpc>
                <a:spcPct val="100000"/>
              </a:lnSpc>
              <a:spcBef>
                <a:spcPct val="20000"/>
              </a:spcBef>
              <a:buClr>
                <a:srgbClr val="000000"/>
              </a:buClr>
              <a:buFont typeface="Wingdings" pitchFamily="2" charset="2"/>
              <a:buChar char="§"/>
            </a:pPr>
            <a:endParaRPr lang="en-US" dirty="0">
              <a:latin typeface="Tahoma" pitchFamily="34" charset="0"/>
            </a:endParaRPr>
          </a:p>
          <a:p>
            <a:pPr>
              <a:lnSpc>
                <a:spcPct val="100000"/>
              </a:lnSpc>
              <a:spcBef>
                <a:spcPct val="20000"/>
              </a:spcBef>
              <a:buClr>
                <a:srgbClr val="000000"/>
              </a:buClr>
              <a:buFont typeface="Wingdings" pitchFamily="2" charset="2"/>
              <a:buChar char="§"/>
            </a:pPr>
            <a:endParaRPr lang="en-US" dirty="0">
              <a:latin typeface="Tahoma" pitchFamily="34" charset="0"/>
            </a:endParaRPr>
          </a:p>
          <a:p>
            <a:pPr>
              <a:lnSpc>
                <a:spcPct val="100000"/>
              </a:lnSpc>
              <a:spcBef>
                <a:spcPct val="20000"/>
              </a:spcBef>
              <a:buClr>
                <a:srgbClr val="000000"/>
              </a:buClr>
              <a:buFont typeface="Wingdings" pitchFamily="2" charset="2"/>
              <a:buChar char="§"/>
            </a:pPr>
            <a:endParaRPr lang="en-US" dirty="0">
              <a:latin typeface="Tahoma" pitchFamily="34" charset="0"/>
            </a:endParaRPr>
          </a:p>
          <a:p>
            <a:pPr>
              <a:lnSpc>
                <a:spcPct val="100000"/>
              </a:lnSpc>
              <a:spcBef>
                <a:spcPct val="20000"/>
              </a:spcBef>
              <a:buClr>
                <a:srgbClr val="000000"/>
              </a:buClr>
              <a:buFont typeface="Wingdings" pitchFamily="2" charset="2"/>
              <a:buChar char="§"/>
            </a:pPr>
            <a:endParaRPr lang="en-US" sz="1800" dirty="0">
              <a:latin typeface="Tahoma" pitchFamily="34" charset="0"/>
            </a:endParaRPr>
          </a:p>
        </p:txBody>
      </p:sp>
      <p:sp>
        <p:nvSpPr>
          <p:cNvPr id="91138" name="Rectangle 2"/>
          <p:cNvSpPr>
            <a:spLocks noGrp="1" noRot="1" noChangeArrowheads="1"/>
          </p:cNvSpPr>
          <p:nvPr>
            <p:ph type="title" idx="4294967295"/>
          </p:nvPr>
        </p:nvSpPr>
        <p:spPr>
          <a:xfrm>
            <a:off x="1200150" y="152400"/>
            <a:ext cx="7943850" cy="457200"/>
          </a:xfrm>
        </p:spPr>
        <p:txBody>
          <a:bodyPr anchor="ctr">
            <a:noAutofit/>
          </a:bodyPr>
          <a:lstStyle/>
          <a:p>
            <a:r>
              <a:rPr lang="en-US" sz="3200" cap="none" dirty="0" smtClean="0">
                <a:solidFill>
                  <a:schemeClr val="tx1"/>
                </a:solidFill>
              </a:rPr>
              <a:t>Other Demand Elasticities: Cross-Price Elasticity </a:t>
            </a:r>
          </a:p>
        </p:txBody>
      </p:sp>
      <p:sp>
        <p:nvSpPr>
          <p:cNvPr id="91139" name="Rectangle 3"/>
          <p:cNvSpPr>
            <a:spLocks noGrp="1" noChangeArrowheads="1"/>
          </p:cNvSpPr>
          <p:nvPr>
            <p:ph type="body" sz="half" idx="4294967295"/>
          </p:nvPr>
        </p:nvSpPr>
        <p:spPr>
          <a:xfrm>
            <a:off x="1128713" y="908050"/>
            <a:ext cx="8015287" cy="2736850"/>
          </a:xfrm>
        </p:spPr>
        <p:txBody>
          <a:bodyPr anchor="t"/>
          <a:lstStyle/>
          <a:p>
            <a:pPr marL="230188" indent="-230188">
              <a:buClr>
                <a:schemeClr val="tx1"/>
              </a:buClr>
              <a:buFont typeface="Wingdings" pitchFamily="2" charset="2"/>
              <a:buChar char="§"/>
            </a:pPr>
            <a:r>
              <a:rPr lang="en-US" sz="2400" dirty="0" smtClean="0">
                <a:solidFill>
                  <a:schemeClr val="tx1"/>
                </a:solidFill>
              </a:rPr>
              <a:t>The </a:t>
            </a:r>
            <a:r>
              <a:rPr lang="en-US" sz="2400" b="1" dirty="0" smtClean="0">
                <a:solidFill>
                  <a:schemeClr val="tx1"/>
                </a:solidFill>
              </a:rPr>
              <a:t>cross-price elasticity of demand </a:t>
            </a:r>
            <a:r>
              <a:rPr lang="en-US" sz="2400" dirty="0" smtClean="0">
                <a:solidFill>
                  <a:schemeClr val="tx1"/>
                </a:solidFill>
              </a:rPr>
              <a:t>between two goods measures the effect of the change in one good’s price on the quantity demanded of the other good. </a:t>
            </a:r>
            <a:br>
              <a:rPr lang="en-US" sz="2400" dirty="0" smtClean="0">
                <a:solidFill>
                  <a:schemeClr val="tx1"/>
                </a:solidFill>
              </a:rPr>
            </a:br>
            <a:endParaRPr lang="en-US" sz="2400" dirty="0" smtClean="0">
              <a:solidFill>
                <a:schemeClr val="tx1"/>
              </a:solidFill>
            </a:endParaRPr>
          </a:p>
          <a:p>
            <a:pPr marL="230188" indent="-230188">
              <a:buClr>
                <a:schemeClr val="tx1"/>
              </a:buClr>
              <a:buFont typeface="Wingdings" pitchFamily="2" charset="2"/>
              <a:buChar char="§"/>
            </a:pPr>
            <a:r>
              <a:rPr lang="en-US" sz="2400" dirty="0" smtClean="0">
                <a:solidFill>
                  <a:schemeClr val="tx1"/>
                </a:solidFill>
              </a:rPr>
              <a:t>It is equal to the percent change in the quantity demanded of one good divided by the percent change in the other good’s price.</a:t>
            </a:r>
            <a:endParaRPr lang="en-US" sz="2400" b="1" dirty="0" smtClean="0">
              <a:solidFill>
                <a:schemeClr val="tx1"/>
              </a:solidFill>
            </a:endParaRPr>
          </a:p>
        </p:txBody>
      </p:sp>
      <p:sp>
        <p:nvSpPr>
          <p:cNvPr id="91141" name="Rectangle 6"/>
          <p:cNvSpPr>
            <a:spLocks noChangeArrowheads="1"/>
          </p:cNvSpPr>
          <p:nvPr/>
        </p:nvSpPr>
        <p:spPr bwMode="auto">
          <a:xfrm>
            <a:off x="0" y="0"/>
            <a:ext cx="9144000" cy="0"/>
          </a:xfrm>
          <a:prstGeom prst="rect">
            <a:avLst/>
          </a:prstGeom>
          <a:noFill/>
          <a:ln w="9525" algn="ctr">
            <a:noFill/>
            <a:miter lim="800000"/>
            <a:headEnd/>
            <a:tailEnd type="none" w="med" len="lg"/>
          </a:ln>
        </p:spPr>
        <p:txBody>
          <a:bodyPr wrap="none" anchor="ctr">
            <a:spAutoFit/>
          </a:bodyPr>
          <a:lstStyle/>
          <a:p>
            <a:endParaRPr lang="en-US" dirty="0">
              <a:latin typeface="Tahoma" pitchFamily="34" charset="0"/>
            </a:endParaRPr>
          </a:p>
        </p:txBody>
      </p:sp>
      <p:sp>
        <p:nvSpPr>
          <p:cNvPr id="41994" name="Rectangle 10"/>
          <p:cNvSpPr>
            <a:spLocks noChangeArrowheads="1"/>
          </p:cNvSpPr>
          <p:nvPr/>
        </p:nvSpPr>
        <p:spPr bwMode="auto">
          <a:xfrm>
            <a:off x="1115616" y="3903340"/>
            <a:ext cx="7560840" cy="904863"/>
          </a:xfrm>
          <a:prstGeom prst="rect">
            <a:avLst/>
          </a:prstGeom>
          <a:noFill/>
          <a:ln w="9525" algn="ctr">
            <a:noFill/>
            <a:miter lim="800000"/>
            <a:headEnd/>
            <a:tailEnd type="none" w="med" len="lg"/>
          </a:ln>
        </p:spPr>
        <p:txBody>
          <a:bodyPr wrap="square">
            <a:spAutoFit/>
          </a:bodyPr>
          <a:lstStyle/>
          <a:p>
            <a:pPr marL="1588" indent="-1588" algn="ctr">
              <a:lnSpc>
                <a:spcPct val="100000"/>
              </a:lnSpc>
              <a:spcBef>
                <a:spcPct val="20000"/>
              </a:spcBef>
            </a:pPr>
            <a:r>
              <a:rPr lang="en-US" sz="2400" dirty="0"/>
              <a:t>The Cross-Price Elasticity of Demand</a:t>
            </a:r>
          </a:p>
          <a:p>
            <a:pPr marL="1588" indent="-1588" algn="ctr">
              <a:lnSpc>
                <a:spcPct val="100000"/>
              </a:lnSpc>
              <a:spcBef>
                <a:spcPct val="20000"/>
              </a:spcBef>
            </a:pPr>
            <a:r>
              <a:rPr lang="en-US" sz="2400" dirty="0"/>
              <a:t>between Goods A and B</a:t>
            </a:r>
          </a:p>
        </p:txBody>
      </p:sp>
      <p:pic>
        <p:nvPicPr>
          <p:cNvPr id="41995" name="Picture 11"/>
          <p:cNvPicPr>
            <a:picLocks noChangeAspect="1" noChangeArrowheads="1"/>
          </p:cNvPicPr>
          <p:nvPr/>
        </p:nvPicPr>
        <p:blipFill>
          <a:blip r:embed="rId3" cstate="print"/>
          <a:srcRect/>
          <a:stretch>
            <a:fillRect/>
          </a:stretch>
        </p:blipFill>
        <p:spPr bwMode="auto">
          <a:xfrm>
            <a:off x="1754584" y="4958109"/>
            <a:ext cx="6248400" cy="919163"/>
          </a:xfrm>
          <a:prstGeom prst="rect">
            <a:avLst/>
          </a:prstGeom>
          <a:noFill/>
          <a:ln w="9525" algn="ctr">
            <a:noFill/>
            <a:miter lim="800000"/>
            <a:headEnd/>
            <a:tailEnd type="none" w="med" len="lg"/>
          </a:ln>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wipe(left)">
                                      <p:cBhvr>
                                        <p:cTn id="7" dur="500"/>
                                        <p:tgtEl>
                                          <p:spTgt spid="91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139">
                                            <p:txEl>
                                              <p:pRg st="1" end="1"/>
                                            </p:txEl>
                                          </p:spTgt>
                                        </p:tgtEl>
                                        <p:attrNameLst>
                                          <p:attrName>style.visibility</p:attrName>
                                        </p:attrNameLst>
                                      </p:cBhvr>
                                      <p:to>
                                        <p:strVal val="visible"/>
                                      </p:to>
                                    </p:set>
                                    <p:animEffect transition="in" filter="wipe(left)">
                                      <p:cBhvr>
                                        <p:cTn id="12" dur="500"/>
                                        <p:tgtEl>
                                          <p:spTgt spid="911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11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994"/>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419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5" grpId="0" animBg="1"/>
      <p:bldP spid="91139" grpId="0" build="p"/>
      <p:bldP spid="4199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rrowheads="1"/>
          </p:cNvSpPr>
          <p:nvPr>
            <p:ph type="title"/>
          </p:nvPr>
        </p:nvSpPr>
        <p:spPr>
          <a:xfrm>
            <a:off x="971600" y="60325"/>
            <a:ext cx="7992888" cy="555625"/>
          </a:xfrm>
        </p:spPr>
        <p:txBody>
          <a:bodyPr>
            <a:normAutofit fontScale="90000"/>
          </a:bodyPr>
          <a:lstStyle/>
          <a:p>
            <a:pPr algn="l"/>
            <a:r>
              <a:rPr lang="en-US" dirty="0" smtClean="0"/>
              <a:t>Cross-Price Elasticity</a:t>
            </a:r>
          </a:p>
        </p:txBody>
      </p:sp>
      <p:sp>
        <p:nvSpPr>
          <p:cNvPr id="92163" name="Rectangle 3"/>
          <p:cNvSpPr>
            <a:spLocks noGrp="1" noChangeArrowheads="1"/>
          </p:cNvSpPr>
          <p:nvPr>
            <p:ph idx="1"/>
          </p:nvPr>
        </p:nvSpPr>
        <p:spPr>
          <a:xfrm>
            <a:off x="899592" y="980729"/>
            <a:ext cx="8011046" cy="5040559"/>
          </a:xfrm>
        </p:spPr>
        <p:txBody>
          <a:bodyPr/>
          <a:lstStyle/>
          <a:p>
            <a:pPr>
              <a:buClr>
                <a:schemeClr val="tx1"/>
              </a:buClr>
            </a:pPr>
            <a:r>
              <a:rPr lang="en-US" dirty="0" smtClean="0"/>
              <a:t>Goods are </a:t>
            </a:r>
            <a:r>
              <a:rPr lang="en-US" b="1" dirty="0" smtClean="0"/>
              <a:t>substitutes</a:t>
            </a:r>
            <a:r>
              <a:rPr lang="en-US" dirty="0" smtClean="0"/>
              <a:t> when the cross-price elasticity of demand</a:t>
            </a:r>
            <a:r>
              <a:rPr lang="en-US" i="1" dirty="0" smtClean="0"/>
              <a:t> </a:t>
            </a:r>
            <a:r>
              <a:rPr lang="en-US" dirty="0" smtClean="0"/>
              <a:t>is positive. As price of substitute good goes up, quantity demanded of this good goes up</a:t>
            </a:r>
            <a:r>
              <a:rPr lang="en-US" dirty="0" smtClean="0"/>
              <a:t>. Closer it is to zero means </a:t>
            </a:r>
            <a:r>
              <a:rPr lang="en-US" smtClean="0"/>
              <a:t>worse substitutes? </a:t>
            </a:r>
            <a:endParaRPr lang="en-US" dirty="0" smtClean="0"/>
          </a:p>
          <a:p>
            <a:pPr>
              <a:buClr>
                <a:schemeClr val="tx1"/>
              </a:buClr>
            </a:pPr>
            <a:endParaRPr lang="en-US" dirty="0" smtClean="0"/>
          </a:p>
          <a:p>
            <a:pPr>
              <a:buClr>
                <a:schemeClr val="tx1"/>
              </a:buClr>
            </a:pPr>
            <a:r>
              <a:rPr lang="en-US" dirty="0" smtClean="0"/>
              <a:t>Goods are </a:t>
            </a:r>
            <a:r>
              <a:rPr lang="en-US" b="1" dirty="0" smtClean="0"/>
              <a:t>complements</a:t>
            </a:r>
            <a:r>
              <a:rPr lang="en-US" dirty="0" smtClean="0"/>
              <a:t> when the cross-price elasticity of demand is negative</a:t>
            </a:r>
            <a:r>
              <a:rPr lang="en-US" dirty="0"/>
              <a:t>. As price of </a:t>
            </a:r>
            <a:r>
              <a:rPr lang="en-US" dirty="0" smtClean="0"/>
              <a:t>complement good </a:t>
            </a:r>
            <a:r>
              <a:rPr lang="en-US" dirty="0"/>
              <a:t>goes up, quantity demanded of this </a:t>
            </a:r>
            <a:r>
              <a:rPr lang="en-US" dirty="0" smtClean="0"/>
              <a:t>good (and complement) go down.</a:t>
            </a:r>
            <a:endParaRPr lang="en-US" dirty="0"/>
          </a:p>
          <a:p>
            <a:pPr>
              <a:buClr>
                <a:schemeClr val="tx1"/>
              </a:buClr>
            </a:pPr>
            <a:endParaRPr lang="en-US" dirty="0" smtClean="0"/>
          </a:p>
          <a:p>
            <a:pPr>
              <a:buNone/>
            </a:pPr>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fade">
                                      <p:cBhvr>
                                        <p:cTn id="7" dur="500"/>
                                        <p:tgtEl>
                                          <p:spTgt spid="92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163">
                                            <p:txEl>
                                              <p:pRg st="2" end="2"/>
                                            </p:txEl>
                                          </p:spTgt>
                                        </p:tgtEl>
                                        <p:attrNameLst>
                                          <p:attrName>style.visibility</p:attrName>
                                        </p:attrNameLst>
                                      </p:cBhvr>
                                      <p:to>
                                        <p:strVal val="visible"/>
                                      </p:to>
                                    </p:set>
                                    <p:animEffect transition="in" filter="fade">
                                      <p:cBhvr>
                                        <p:cTn id="12" dur="500"/>
                                        <p:tgtEl>
                                          <p:spTgt spid="921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40" name="Rectangle 3"/>
          <p:cNvSpPr>
            <a:spLocks noChangeArrowheads="1"/>
          </p:cNvSpPr>
          <p:nvPr/>
        </p:nvSpPr>
        <p:spPr bwMode="auto">
          <a:xfrm>
            <a:off x="971600" y="3883496"/>
            <a:ext cx="7943800" cy="2209800"/>
          </a:xfrm>
          <a:prstGeom prst="rect">
            <a:avLst/>
          </a:prstGeom>
          <a:solidFill>
            <a:srgbClr val="FFFFFF"/>
          </a:solidFill>
          <a:ln w="9525">
            <a:solidFill>
              <a:schemeClr val="tx1"/>
            </a:solidFill>
            <a:miter lim="800000"/>
            <a:headEnd/>
            <a:tailEnd/>
          </a:ln>
        </p:spPr>
        <p:txBody>
          <a:bodyPr/>
          <a:lstStyle/>
          <a:p>
            <a:pPr>
              <a:lnSpc>
                <a:spcPct val="100000"/>
              </a:lnSpc>
              <a:spcBef>
                <a:spcPct val="20000"/>
              </a:spcBef>
              <a:buClr>
                <a:srgbClr val="000000"/>
              </a:buClr>
              <a:buFont typeface="Wingdings" pitchFamily="2" charset="2"/>
              <a:buChar char="§"/>
            </a:pPr>
            <a:endParaRPr lang="en-US" dirty="0">
              <a:latin typeface="Tahoma" pitchFamily="34" charset="0"/>
            </a:endParaRPr>
          </a:p>
          <a:p>
            <a:pPr>
              <a:lnSpc>
                <a:spcPct val="100000"/>
              </a:lnSpc>
              <a:spcBef>
                <a:spcPct val="20000"/>
              </a:spcBef>
              <a:buClr>
                <a:srgbClr val="000000"/>
              </a:buClr>
              <a:buFont typeface="Wingdings" pitchFamily="2" charset="2"/>
              <a:buChar char="§"/>
            </a:pPr>
            <a:endParaRPr lang="en-US" sz="1800" b="1" dirty="0">
              <a:latin typeface="Book Antiqua" pitchFamily="18" charset="0"/>
            </a:endParaRPr>
          </a:p>
          <a:p>
            <a:pPr>
              <a:lnSpc>
                <a:spcPct val="100000"/>
              </a:lnSpc>
              <a:spcBef>
                <a:spcPct val="20000"/>
              </a:spcBef>
              <a:buClr>
                <a:srgbClr val="000000"/>
              </a:buClr>
              <a:buFont typeface="Wingdings" pitchFamily="2" charset="2"/>
              <a:buChar char="§"/>
            </a:pPr>
            <a:endParaRPr lang="en-US" sz="1800" b="1" dirty="0">
              <a:latin typeface="Book Antiqua" pitchFamily="18" charset="0"/>
            </a:endParaRPr>
          </a:p>
          <a:p>
            <a:pPr>
              <a:lnSpc>
                <a:spcPct val="100000"/>
              </a:lnSpc>
              <a:spcBef>
                <a:spcPct val="20000"/>
              </a:spcBef>
              <a:buClr>
                <a:srgbClr val="000000"/>
              </a:buClr>
              <a:buFont typeface="Wingdings" pitchFamily="2" charset="2"/>
              <a:buChar char="§"/>
            </a:pPr>
            <a:endParaRPr lang="en-US" dirty="0">
              <a:latin typeface="Tahoma" pitchFamily="34" charset="0"/>
            </a:endParaRPr>
          </a:p>
          <a:p>
            <a:pPr>
              <a:lnSpc>
                <a:spcPct val="100000"/>
              </a:lnSpc>
              <a:spcBef>
                <a:spcPct val="20000"/>
              </a:spcBef>
              <a:buClr>
                <a:srgbClr val="000000"/>
              </a:buClr>
              <a:buFont typeface="Wingdings" pitchFamily="2" charset="2"/>
              <a:buChar char="§"/>
            </a:pPr>
            <a:endParaRPr lang="en-US" dirty="0">
              <a:latin typeface="Tahoma" pitchFamily="34" charset="0"/>
            </a:endParaRPr>
          </a:p>
          <a:p>
            <a:pPr>
              <a:lnSpc>
                <a:spcPct val="100000"/>
              </a:lnSpc>
              <a:spcBef>
                <a:spcPct val="20000"/>
              </a:spcBef>
              <a:buClr>
                <a:srgbClr val="000000"/>
              </a:buClr>
              <a:buFont typeface="Wingdings" pitchFamily="2" charset="2"/>
              <a:buChar char="§"/>
            </a:pPr>
            <a:endParaRPr lang="en-US" dirty="0">
              <a:latin typeface="Tahoma" pitchFamily="34" charset="0"/>
            </a:endParaRPr>
          </a:p>
          <a:p>
            <a:pPr>
              <a:lnSpc>
                <a:spcPct val="100000"/>
              </a:lnSpc>
              <a:spcBef>
                <a:spcPct val="20000"/>
              </a:spcBef>
              <a:buClr>
                <a:srgbClr val="000000"/>
              </a:buClr>
              <a:buFont typeface="Wingdings" pitchFamily="2" charset="2"/>
              <a:buChar char="§"/>
            </a:pPr>
            <a:endParaRPr lang="en-US" dirty="0">
              <a:latin typeface="Tahoma" pitchFamily="34" charset="0"/>
            </a:endParaRPr>
          </a:p>
          <a:p>
            <a:pPr>
              <a:lnSpc>
                <a:spcPct val="100000"/>
              </a:lnSpc>
              <a:spcBef>
                <a:spcPct val="20000"/>
              </a:spcBef>
              <a:buClr>
                <a:srgbClr val="000000"/>
              </a:buClr>
              <a:buFont typeface="Wingdings" pitchFamily="2" charset="2"/>
              <a:buChar char="§"/>
            </a:pPr>
            <a:endParaRPr lang="en-US" sz="1800" dirty="0">
              <a:latin typeface="Tahoma" pitchFamily="34" charset="0"/>
            </a:endParaRPr>
          </a:p>
        </p:txBody>
      </p:sp>
      <p:sp>
        <p:nvSpPr>
          <p:cNvPr id="95234" name="Rectangle 2"/>
          <p:cNvSpPr>
            <a:spLocks noGrp="1" noRot="1" noChangeArrowheads="1"/>
          </p:cNvSpPr>
          <p:nvPr>
            <p:ph type="title"/>
          </p:nvPr>
        </p:nvSpPr>
        <p:spPr>
          <a:xfrm>
            <a:off x="971600" y="76200"/>
            <a:ext cx="7943800" cy="609600"/>
          </a:xfrm>
        </p:spPr>
        <p:txBody>
          <a:bodyPr/>
          <a:lstStyle/>
          <a:p>
            <a:pPr algn="l"/>
            <a:r>
              <a:rPr lang="en-US" sz="2800" dirty="0" smtClean="0"/>
              <a:t>Measuring the Price Elasticity of Supply</a:t>
            </a:r>
          </a:p>
        </p:txBody>
      </p:sp>
      <p:sp>
        <p:nvSpPr>
          <p:cNvPr id="95235" name="Rectangle 3"/>
          <p:cNvSpPr>
            <a:spLocks noGrp="1" noChangeArrowheads="1"/>
          </p:cNvSpPr>
          <p:nvPr>
            <p:ph idx="1"/>
          </p:nvPr>
        </p:nvSpPr>
        <p:spPr>
          <a:xfrm>
            <a:off x="971600" y="912813"/>
            <a:ext cx="7943800" cy="2516187"/>
          </a:xfrm>
        </p:spPr>
        <p:txBody>
          <a:bodyPr>
            <a:normAutofit fontScale="92500" lnSpcReduction="10000"/>
          </a:bodyPr>
          <a:lstStyle/>
          <a:p>
            <a:pPr marL="230188" indent="-215900">
              <a:buClr>
                <a:schemeClr val="tx1"/>
              </a:buClr>
            </a:pPr>
            <a:r>
              <a:rPr lang="en-US" dirty="0" smtClean="0"/>
              <a:t>The </a:t>
            </a:r>
            <a:r>
              <a:rPr lang="en-US" b="1" dirty="0" smtClean="0"/>
              <a:t>price elasticity of supply </a:t>
            </a:r>
            <a:r>
              <a:rPr lang="en-US" dirty="0" smtClean="0"/>
              <a:t>is a measure of the responsiveness of the quantity of a good supplied to the price of that good. </a:t>
            </a:r>
            <a:br>
              <a:rPr lang="en-US" dirty="0" smtClean="0"/>
            </a:br>
            <a:endParaRPr lang="en-US" dirty="0" smtClean="0"/>
          </a:p>
          <a:p>
            <a:pPr marL="230188" indent="-215900">
              <a:buClr>
                <a:schemeClr val="tx1"/>
              </a:buClr>
            </a:pPr>
            <a:r>
              <a:rPr lang="en-US" dirty="0" smtClean="0"/>
              <a:t>It is the ratio of the percent change in the quantity supplied to the percent change in the price as we move along the supply curve. </a:t>
            </a:r>
          </a:p>
        </p:txBody>
      </p:sp>
      <p:pic>
        <p:nvPicPr>
          <p:cNvPr id="46085" name="Picture 5"/>
          <p:cNvPicPr>
            <a:picLocks noChangeAspect="1" noChangeArrowheads="1"/>
          </p:cNvPicPr>
          <p:nvPr/>
        </p:nvPicPr>
        <p:blipFill>
          <a:blip r:embed="rId3" cstate="print"/>
          <a:srcRect/>
          <a:stretch>
            <a:fillRect/>
          </a:stretch>
        </p:blipFill>
        <p:spPr bwMode="auto">
          <a:xfrm>
            <a:off x="1062409" y="4416896"/>
            <a:ext cx="7758063" cy="896938"/>
          </a:xfrm>
          <a:prstGeom prst="rect">
            <a:avLst/>
          </a:prstGeom>
          <a:noFill/>
          <a:ln w="9525" algn="ctr">
            <a:noFill/>
            <a:miter lim="800000"/>
            <a:headEnd/>
            <a:tailEnd type="none" w="med" len="lg"/>
          </a:ln>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wipe(left)">
                                      <p:cBhvr>
                                        <p:cTn id="7" dur="500"/>
                                        <p:tgtEl>
                                          <p:spTgt spid="95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5235">
                                            <p:txEl>
                                              <p:pRg st="1" end="1"/>
                                            </p:txEl>
                                          </p:spTgt>
                                        </p:tgtEl>
                                        <p:attrNameLst>
                                          <p:attrName>style.visibility</p:attrName>
                                        </p:attrNameLst>
                                      </p:cBhvr>
                                      <p:to>
                                        <p:strVal val="visible"/>
                                      </p:to>
                                    </p:set>
                                    <p:animEffect transition="in" filter="wipe(left)">
                                      <p:cBhvr>
                                        <p:cTn id="12" dur="500"/>
                                        <p:tgtEl>
                                          <p:spTgt spid="952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5240"/>
                                        </p:tgtEl>
                                        <p:attrNameLst>
                                          <p:attrName>style.visibility</p:attrName>
                                        </p:attrNameLst>
                                      </p:cBhvr>
                                      <p:to>
                                        <p:strVal val="visible"/>
                                      </p:to>
                                    </p:set>
                                    <p:animEffect transition="in" filter="wipe(left)">
                                      <p:cBhvr>
                                        <p:cTn id="17" dur="500"/>
                                        <p:tgtEl>
                                          <p:spTgt spid="95240"/>
                                        </p:tgtEl>
                                      </p:cBhvr>
                                    </p:animEffect>
                                  </p:childTnLst>
                                </p:cTn>
                              </p:par>
                              <p:par>
                                <p:cTn id="18" presetID="22" presetClass="entr" presetSubtype="8" fill="hold" nodeType="withEffect">
                                  <p:stCondLst>
                                    <p:cond delay="0"/>
                                  </p:stCondLst>
                                  <p:childTnLst>
                                    <p:set>
                                      <p:cBhvr>
                                        <p:cTn id="19" dur="1" fill="hold">
                                          <p:stCondLst>
                                            <p:cond delay="0"/>
                                          </p:stCondLst>
                                        </p:cTn>
                                        <p:tgtEl>
                                          <p:spTgt spid="46085"/>
                                        </p:tgtEl>
                                        <p:attrNameLst>
                                          <p:attrName>style.visibility</p:attrName>
                                        </p:attrNameLst>
                                      </p:cBhvr>
                                      <p:to>
                                        <p:strVal val="visible"/>
                                      </p:to>
                                    </p:set>
                                    <p:animEffect transition="in" filter="wipe(left)">
                                      <p:cBhvr>
                                        <p:cTn id="20" dur="500"/>
                                        <p:tgtEl>
                                          <p:spTgt spid="46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0" grpId="0" animBg="1"/>
      <p:bldP spid="9523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rrowheads="1"/>
          </p:cNvSpPr>
          <p:nvPr>
            <p:ph type="title"/>
          </p:nvPr>
        </p:nvSpPr>
        <p:spPr>
          <a:xfrm>
            <a:off x="971600" y="60325"/>
            <a:ext cx="7992888" cy="555625"/>
          </a:xfrm>
        </p:spPr>
        <p:txBody>
          <a:bodyPr/>
          <a:lstStyle/>
          <a:p>
            <a:pPr algn="l"/>
            <a:r>
              <a:rPr lang="en-US" sz="2200" dirty="0" smtClean="0">
                <a:latin typeface="Arial" pitchFamily="34" charset="0"/>
              </a:rPr>
              <a:t>What Factors Determine the Price Elasticity of Supply?</a:t>
            </a:r>
          </a:p>
        </p:txBody>
      </p:sp>
      <p:sp>
        <p:nvSpPr>
          <p:cNvPr id="98307" name="Rectangle 3"/>
          <p:cNvSpPr>
            <a:spLocks noGrp="1" noChangeArrowheads="1"/>
          </p:cNvSpPr>
          <p:nvPr>
            <p:ph idx="1"/>
          </p:nvPr>
        </p:nvSpPr>
        <p:spPr>
          <a:xfrm>
            <a:off x="899592" y="980728"/>
            <a:ext cx="7992888" cy="5256584"/>
          </a:xfrm>
        </p:spPr>
        <p:txBody>
          <a:bodyPr/>
          <a:lstStyle/>
          <a:p>
            <a:pPr marL="230188" indent="-215900">
              <a:buClr>
                <a:schemeClr val="tx1"/>
              </a:buClr>
            </a:pPr>
            <a:r>
              <a:rPr lang="en-US" b="1" dirty="0" smtClean="0"/>
              <a:t>The Availability of Inputs:</a:t>
            </a:r>
            <a:r>
              <a:rPr lang="en-US" dirty="0" smtClean="0"/>
              <a:t> The price elasticity of supply tends to be large when inputs are readily available and can be shifted into and out of production at a relatively low cost. It tends to be small when inputs are difficult to obtain.</a:t>
            </a:r>
          </a:p>
          <a:p>
            <a:pPr marL="230188" indent="-215900">
              <a:buClr>
                <a:schemeClr val="tx1"/>
              </a:buClr>
            </a:pPr>
            <a:endParaRPr lang="en-US" b="1" dirty="0" smtClean="0"/>
          </a:p>
          <a:p>
            <a:pPr marL="230188" indent="-215900">
              <a:buClr>
                <a:schemeClr val="tx1"/>
              </a:buClr>
            </a:pPr>
            <a:r>
              <a:rPr lang="en-US" b="1" dirty="0" smtClean="0"/>
              <a:t>Time:</a:t>
            </a:r>
            <a:r>
              <a:rPr lang="en-US" dirty="0" smtClean="0"/>
              <a:t> The price elasticity of supply tends to grow larger as producers have more time to respond to a price change. This means that the long-run price elasticity of supply is often higher than the short-run elasticity.</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fade">
                                      <p:cBhvr>
                                        <p:cTn id="7" dur="500"/>
                                        <p:tgtEl>
                                          <p:spTgt spid="98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8307">
                                            <p:txEl>
                                              <p:pRg st="2" end="2"/>
                                            </p:txEl>
                                          </p:spTgt>
                                        </p:tgtEl>
                                        <p:attrNameLst>
                                          <p:attrName>style.visibility</p:attrName>
                                        </p:attrNameLst>
                                      </p:cBhvr>
                                      <p:to>
                                        <p:strVal val="visible"/>
                                      </p:to>
                                    </p:set>
                                    <p:animEffect transition="in" filter="fade">
                                      <p:cBhvr>
                                        <p:cTn id="12" dur="500"/>
                                        <p:tgtEl>
                                          <p:spTgt spid="983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Price Controls</a:t>
            </a:r>
            <a:endParaRPr lang="en-US" dirty="0"/>
          </a:p>
        </p:txBody>
      </p:sp>
      <p:sp>
        <p:nvSpPr>
          <p:cNvPr id="3" name="Subtitle 2"/>
          <p:cNvSpPr>
            <a:spLocks noGrp="1"/>
          </p:cNvSpPr>
          <p:nvPr>
            <p:ph type="subTitle" idx="1"/>
          </p:nvPr>
        </p:nvSpPr>
        <p:spPr/>
        <p:txBody>
          <a:bodyPr/>
          <a:lstStyle/>
          <a:p>
            <a:r>
              <a:rPr lang="en-US" dirty="0" smtClean="0"/>
              <a:t>Next Time!</a:t>
            </a:r>
            <a:endParaRPr lang="en-US" dirty="0"/>
          </a:p>
        </p:txBody>
      </p:sp>
    </p:spTree>
    <p:extLst>
      <p:ext uri="{BB962C8B-B14F-4D97-AF65-F5344CB8AC3E}">
        <p14:creationId xmlns:p14="http://schemas.microsoft.com/office/powerpoint/2010/main" val="34597522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Price Elasticity of Demand</a:t>
            </a:r>
            <a:endParaRPr lang="en-US" dirty="0"/>
          </a:p>
        </p:txBody>
      </p:sp>
      <p:sp>
        <p:nvSpPr>
          <p:cNvPr id="3" name="Content Placeholder 2"/>
          <p:cNvSpPr>
            <a:spLocks noGrp="1"/>
          </p:cNvSpPr>
          <p:nvPr>
            <p:ph idx="1"/>
          </p:nvPr>
        </p:nvSpPr>
        <p:spPr/>
        <p:txBody>
          <a:bodyPr>
            <a:normAutofit lnSpcReduction="10000"/>
          </a:bodyPr>
          <a:lstStyle/>
          <a:p>
            <a:r>
              <a:rPr lang="en-US" dirty="0" smtClean="0"/>
              <a:t>Price Elasticity of Demand: A measure of responsiveness of quantity demanded to changes in price. </a:t>
            </a:r>
          </a:p>
          <a:p>
            <a:pPr lvl="1"/>
            <a:r>
              <a:rPr lang="en-US" dirty="0" smtClean="0"/>
              <a:t>Provides information on </a:t>
            </a:r>
            <a:r>
              <a:rPr lang="en-US" dirty="0" smtClean="0">
                <a:solidFill>
                  <a:srgbClr val="FF0000"/>
                </a:solidFill>
              </a:rPr>
              <a:t>how much </a:t>
            </a:r>
            <a:r>
              <a:rPr lang="en-US" dirty="0" smtClean="0"/>
              <a:t>quantity demanded will change in response to a price change.</a:t>
            </a:r>
          </a:p>
          <a:p>
            <a:pPr lvl="1"/>
            <a:r>
              <a:rPr lang="en-US" dirty="0" smtClean="0"/>
              <a:t>Look at </a:t>
            </a:r>
            <a:r>
              <a:rPr lang="en-US" dirty="0" smtClean="0">
                <a:solidFill>
                  <a:srgbClr val="FF0000"/>
                </a:solidFill>
              </a:rPr>
              <a:t>percentage changes </a:t>
            </a:r>
            <a:r>
              <a:rPr lang="en-US" dirty="0" smtClean="0"/>
              <a:t>not absolute changes. Because numbers without relation to total value to put them in context are useless. </a:t>
            </a:r>
          </a:p>
          <a:p>
            <a:pPr lvl="1"/>
            <a:r>
              <a:rPr lang="en-US" dirty="0" smtClean="0"/>
              <a:t>Ratio of the percentage change in quantity demanded to percentage change in price as move along the demand curve.</a:t>
            </a:r>
          </a:p>
          <a:p>
            <a:pPr marL="393192" lvl="1" indent="0">
              <a:buNone/>
            </a:pPr>
            <a:endParaRPr lang="en-US" dirty="0" smtClean="0"/>
          </a:p>
          <a:p>
            <a:pPr lvl="2">
              <a:buNone/>
            </a:pP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a:xfrm>
            <a:off x="827584" y="60325"/>
            <a:ext cx="8322766" cy="555625"/>
          </a:xfrm>
        </p:spPr>
        <p:txBody>
          <a:bodyPr>
            <a:normAutofit fontScale="90000"/>
          </a:bodyPr>
          <a:lstStyle/>
          <a:p>
            <a:pPr algn="l"/>
            <a:r>
              <a:rPr lang="en-US" dirty="0" smtClean="0">
                <a:latin typeface="+mn-lt"/>
              </a:rPr>
              <a:t>Price Elasticity of Demand</a:t>
            </a:r>
          </a:p>
        </p:txBody>
      </p:sp>
      <p:sp>
        <p:nvSpPr>
          <p:cNvPr id="69637" name="Rectangle 9"/>
          <p:cNvSpPr>
            <a:spLocks noChangeArrowheads="1"/>
          </p:cNvSpPr>
          <p:nvPr/>
        </p:nvSpPr>
        <p:spPr bwMode="auto">
          <a:xfrm>
            <a:off x="0" y="0"/>
            <a:ext cx="9144000" cy="0"/>
          </a:xfrm>
          <a:prstGeom prst="rect">
            <a:avLst/>
          </a:prstGeom>
          <a:noFill/>
          <a:ln w="9525" algn="ctr">
            <a:noFill/>
            <a:miter lim="800000"/>
            <a:headEnd/>
            <a:tailEnd type="none" w="med" len="lg"/>
          </a:ln>
        </p:spPr>
        <p:txBody>
          <a:bodyPr wrap="none" anchor="ctr">
            <a:spAutoFit/>
          </a:bodyPr>
          <a:lstStyle/>
          <a:p>
            <a:endParaRPr lang="en-US" dirty="0">
              <a:latin typeface="Tahoma" pitchFamily="34" charset="0"/>
            </a:endParaRPr>
          </a:p>
        </p:txBody>
      </p:sp>
      <p:sp>
        <p:nvSpPr>
          <p:cNvPr id="69638" name="Rectangle 13"/>
          <p:cNvSpPr>
            <a:spLocks noChangeArrowheads="1"/>
          </p:cNvSpPr>
          <p:nvPr/>
        </p:nvSpPr>
        <p:spPr bwMode="auto">
          <a:xfrm>
            <a:off x="0" y="0"/>
            <a:ext cx="9144000" cy="0"/>
          </a:xfrm>
          <a:prstGeom prst="rect">
            <a:avLst/>
          </a:prstGeom>
          <a:noFill/>
          <a:ln w="9525" algn="ctr">
            <a:noFill/>
            <a:miter lim="800000"/>
            <a:headEnd/>
            <a:tailEnd type="none" w="med" len="lg"/>
          </a:ln>
        </p:spPr>
        <p:txBody>
          <a:bodyPr wrap="none" anchor="ctr">
            <a:spAutoFit/>
          </a:bodyPr>
          <a:lstStyle/>
          <a:p>
            <a:endParaRPr lang="en-US" dirty="0">
              <a:latin typeface="Tahoma" pitchFamily="34" charset="0"/>
            </a:endParaRPr>
          </a:p>
        </p:txBody>
      </p:sp>
      <p:sp>
        <p:nvSpPr>
          <p:cNvPr id="69639" name="Rectangle 21"/>
          <p:cNvSpPr>
            <a:spLocks noChangeArrowheads="1"/>
          </p:cNvSpPr>
          <p:nvPr/>
        </p:nvSpPr>
        <p:spPr bwMode="auto">
          <a:xfrm>
            <a:off x="0" y="0"/>
            <a:ext cx="9144000" cy="0"/>
          </a:xfrm>
          <a:prstGeom prst="rect">
            <a:avLst/>
          </a:prstGeom>
          <a:noFill/>
          <a:ln w="9525" algn="ctr">
            <a:noFill/>
            <a:miter lim="800000"/>
            <a:headEnd/>
            <a:tailEnd type="none" w="med" len="lg"/>
          </a:ln>
        </p:spPr>
        <p:txBody>
          <a:bodyPr wrap="none" anchor="ctr">
            <a:spAutoFit/>
          </a:bodyPr>
          <a:lstStyle/>
          <a:p>
            <a:endParaRPr lang="en-US" dirty="0">
              <a:latin typeface="Tahoma" pitchFamily="34" charset="0"/>
            </a:endParaRPr>
          </a:p>
        </p:txBody>
      </p:sp>
      <p:pic>
        <p:nvPicPr>
          <p:cNvPr id="31785" name="Picture 41"/>
          <p:cNvPicPr>
            <a:picLocks noChangeAspect="1" noChangeArrowheads="1"/>
          </p:cNvPicPr>
          <p:nvPr/>
        </p:nvPicPr>
        <p:blipFill>
          <a:blip r:embed="rId3" cstate="print"/>
          <a:srcRect/>
          <a:stretch>
            <a:fillRect/>
          </a:stretch>
        </p:blipFill>
        <p:spPr bwMode="auto">
          <a:xfrm>
            <a:off x="685800" y="1447800"/>
            <a:ext cx="7890892" cy="1038225"/>
          </a:xfrm>
          <a:prstGeom prst="rect">
            <a:avLst/>
          </a:prstGeom>
          <a:noFill/>
          <a:ln w="9525" algn="ctr">
            <a:noFill/>
            <a:miter lim="800000"/>
            <a:headEnd/>
            <a:tailEnd type="none" w="med" len="lg"/>
          </a:ln>
        </p:spPr>
      </p:pic>
      <p:sp>
        <p:nvSpPr>
          <p:cNvPr id="4" name="TextBox 3"/>
          <p:cNvSpPr txBox="1"/>
          <p:nvPr/>
        </p:nvSpPr>
        <p:spPr>
          <a:xfrm>
            <a:off x="685800" y="2743200"/>
            <a:ext cx="4208116" cy="369332"/>
          </a:xfrm>
          <a:prstGeom prst="rect">
            <a:avLst/>
          </a:prstGeom>
          <a:noFill/>
        </p:spPr>
        <p:txBody>
          <a:bodyPr wrap="none" rtlCol="0">
            <a:spAutoFit/>
          </a:bodyPr>
          <a:lstStyle/>
          <a:p>
            <a:r>
              <a:rPr lang="en-US" dirty="0" smtClean="0"/>
              <a:t>Use this method in class if not specified.</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85"/>
                                        </p:tgtEl>
                                        <p:attrNameLst>
                                          <p:attrName>style.visibility</p:attrName>
                                        </p:attrNameLst>
                                      </p:cBhvr>
                                      <p:to>
                                        <p:strVal val="visible"/>
                                      </p:to>
                                    </p:set>
                                    <p:animEffect transition="in" filter="fade">
                                      <p:cBhvr>
                                        <p:cTn id="7" dur="500"/>
                                        <p:tgtEl>
                                          <p:spTgt spid="31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Midpoint Method</a:t>
            </a:r>
            <a:endParaRPr lang="en-US" dirty="0"/>
          </a:p>
        </p:txBody>
      </p:sp>
      <p:sp>
        <p:nvSpPr>
          <p:cNvPr id="3" name="Content Placeholder 2"/>
          <p:cNvSpPr>
            <a:spLocks noGrp="1"/>
          </p:cNvSpPr>
          <p:nvPr>
            <p:ph idx="1"/>
          </p:nvPr>
        </p:nvSpPr>
        <p:spPr/>
        <p:txBody>
          <a:bodyPr/>
          <a:lstStyle/>
          <a:p>
            <a:r>
              <a:rPr lang="en-US" dirty="0" smtClean="0"/>
              <a:t>The midpoint method is a technique for calculating the percent change. </a:t>
            </a:r>
          </a:p>
          <a:p>
            <a:pPr lvl="1"/>
            <a:r>
              <a:rPr lang="en-US" dirty="0" smtClean="0"/>
              <a:t>Calculate changes in a variable compared with the average, or midpoint, of the starting and final values.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7" name="Rectangle 3"/>
          <p:cNvSpPr>
            <a:spLocks noChangeArrowheads="1"/>
          </p:cNvSpPr>
          <p:nvPr/>
        </p:nvSpPr>
        <p:spPr bwMode="auto">
          <a:xfrm>
            <a:off x="899592" y="908720"/>
            <a:ext cx="8064896" cy="5410200"/>
          </a:xfrm>
          <a:prstGeom prst="rect">
            <a:avLst/>
          </a:prstGeom>
          <a:solidFill>
            <a:srgbClr val="FFFFFF"/>
          </a:solidFill>
          <a:ln w="9525">
            <a:solidFill>
              <a:schemeClr val="tx1"/>
            </a:solidFill>
            <a:miter lim="800000"/>
            <a:headEnd/>
            <a:tailEnd/>
          </a:ln>
        </p:spPr>
        <p:txBody>
          <a:bodyPr/>
          <a:lstStyle/>
          <a:p>
            <a:pPr>
              <a:lnSpc>
                <a:spcPct val="100000"/>
              </a:lnSpc>
              <a:spcBef>
                <a:spcPct val="20000"/>
              </a:spcBef>
              <a:buClr>
                <a:srgbClr val="000000"/>
              </a:buClr>
              <a:buFont typeface="Wingdings" pitchFamily="2" charset="2"/>
              <a:buChar char="§"/>
            </a:pPr>
            <a:endParaRPr lang="en-US" dirty="0">
              <a:latin typeface="Tahoma" pitchFamily="34" charset="0"/>
            </a:endParaRPr>
          </a:p>
          <a:p>
            <a:pPr>
              <a:lnSpc>
                <a:spcPct val="100000"/>
              </a:lnSpc>
              <a:spcBef>
                <a:spcPct val="20000"/>
              </a:spcBef>
              <a:buClr>
                <a:srgbClr val="000000"/>
              </a:buClr>
              <a:buFont typeface="Wingdings" pitchFamily="2" charset="2"/>
              <a:buChar char="§"/>
            </a:pPr>
            <a:endParaRPr lang="en-US" sz="1800" b="1" dirty="0">
              <a:latin typeface="Book Antiqua" pitchFamily="18" charset="0"/>
            </a:endParaRPr>
          </a:p>
          <a:p>
            <a:pPr>
              <a:lnSpc>
                <a:spcPct val="100000"/>
              </a:lnSpc>
              <a:spcBef>
                <a:spcPct val="20000"/>
              </a:spcBef>
              <a:buClr>
                <a:srgbClr val="000000"/>
              </a:buClr>
              <a:buFont typeface="Wingdings" pitchFamily="2" charset="2"/>
              <a:buChar char="§"/>
            </a:pPr>
            <a:endParaRPr lang="en-US" sz="1800" b="1" dirty="0">
              <a:latin typeface="Book Antiqua" pitchFamily="18" charset="0"/>
            </a:endParaRPr>
          </a:p>
          <a:p>
            <a:pPr>
              <a:lnSpc>
                <a:spcPct val="100000"/>
              </a:lnSpc>
              <a:spcBef>
                <a:spcPct val="20000"/>
              </a:spcBef>
              <a:buClr>
                <a:srgbClr val="000000"/>
              </a:buClr>
              <a:buFont typeface="Wingdings" pitchFamily="2" charset="2"/>
              <a:buChar char="§"/>
            </a:pPr>
            <a:endParaRPr lang="en-US" dirty="0">
              <a:latin typeface="Tahoma" pitchFamily="34" charset="0"/>
            </a:endParaRPr>
          </a:p>
          <a:p>
            <a:pPr>
              <a:lnSpc>
                <a:spcPct val="100000"/>
              </a:lnSpc>
              <a:spcBef>
                <a:spcPct val="20000"/>
              </a:spcBef>
              <a:buClr>
                <a:srgbClr val="000000"/>
              </a:buClr>
              <a:buFont typeface="Wingdings" pitchFamily="2" charset="2"/>
              <a:buChar char="§"/>
            </a:pPr>
            <a:endParaRPr lang="en-US" dirty="0">
              <a:latin typeface="Tahoma" pitchFamily="34" charset="0"/>
            </a:endParaRPr>
          </a:p>
          <a:p>
            <a:pPr>
              <a:lnSpc>
                <a:spcPct val="100000"/>
              </a:lnSpc>
              <a:spcBef>
                <a:spcPct val="20000"/>
              </a:spcBef>
              <a:buClr>
                <a:srgbClr val="000000"/>
              </a:buClr>
              <a:buFont typeface="Wingdings" pitchFamily="2" charset="2"/>
              <a:buChar char="§"/>
            </a:pPr>
            <a:endParaRPr lang="en-US" dirty="0">
              <a:latin typeface="Tahoma" pitchFamily="34" charset="0"/>
            </a:endParaRPr>
          </a:p>
          <a:p>
            <a:pPr>
              <a:lnSpc>
                <a:spcPct val="100000"/>
              </a:lnSpc>
              <a:spcBef>
                <a:spcPct val="20000"/>
              </a:spcBef>
              <a:buClr>
                <a:srgbClr val="000000"/>
              </a:buClr>
              <a:buFont typeface="Wingdings" pitchFamily="2" charset="2"/>
              <a:buChar char="§"/>
            </a:pPr>
            <a:endParaRPr lang="en-US" dirty="0">
              <a:latin typeface="Tahoma" pitchFamily="34" charset="0"/>
            </a:endParaRPr>
          </a:p>
          <a:p>
            <a:pPr>
              <a:lnSpc>
                <a:spcPct val="100000"/>
              </a:lnSpc>
              <a:spcBef>
                <a:spcPct val="20000"/>
              </a:spcBef>
              <a:buClr>
                <a:srgbClr val="000000"/>
              </a:buClr>
              <a:buFont typeface="Wingdings" pitchFamily="2" charset="2"/>
              <a:buChar char="§"/>
            </a:pPr>
            <a:endParaRPr lang="en-US" sz="1800" dirty="0">
              <a:latin typeface="Tahoma" pitchFamily="34" charset="0"/>
            </a:endParaRPr>
          </a:p>
        </p:txBody>
      </p:sp>
      <p:sp>
        <p:nvSpPr>
          <p:cNvPr id="35842" name="Rectangle 2"/>
          <p:cNvSpPr>
            <a:spLocks noGrp="1" noRot="1" noChangeArrowheads="1"/>
          </p:cNvSpPr>
          <p:nvPr>
            <p:ph type="title"/>
          </p:nvPr>
        </p:nvSpPr>
        <p:spPr>
          <a:xfrm>
            <a:off x="827585" y="60325"/>
            <a:ext cx="8322766" cy="555625"/>
          </a:xfrm>
        </p:spPr>
        <p:txBody>
          <a:bodyPr>
            <a:normAutofit fontScale="90000"/>
          </a:bodyPr>
          <a:lstStyle/>
          <a:p>
            <a:pPr algn="l"/>
            <a:r>
              <a:rPr lang="en-US" dirty="0" smtClean="0"/>
              <a:t>Using the Midpoint Method</a:t>
            </a:r>
          </a:p>
        </p:txBody>
      </p:sp>
      <p:sp>
        <p:nvSpPr>
          <p:cNvPr id="73732" name="Rectangle 5"/>
          <p:cNvSpPr>
            <a:spLocks noChangeArrowheads="1"/>
          </p:cNvSpPr>
          <p:nvPr/>
        </p:nvSpPr>
        <p:spPr bwMode="auto">
          <a:xfrm>
            <a:off x="0" y="0"/>
            <a:ext cx="9144000" cy="0"/>
          </a:xfrm>
          <a:prstGeom prst="rect">
            <a:avLst/>
          </a:prstGeom>
          <a:noFill/>
          <a:ln w="9525" algn="ctr">
            <a:noFill/>
            <a:miter lim="800000"/>
            <a:headEnd/>
            <a:tailEnd type="none" w="med" len="lg"/>
          </a:ln>
        </p:spPr>
        <p:txBody>
          <a:bodyPr wrap="none" anchor="ctr">
            <a:spAutoFit/>
          </a:bodyPr>
          <a:lstStyle/>
          <a:p>
            <a:endParaRPr lang="en-US" dirty="0">
              <a:latin typeface="Tahoma" pitchFamily="34" charset="0"/>
            </a:endParaRPr>
          </a:p>
        </p:txBody>
      </p:sp>
      <p:pic>
        <p:nvPicPr>
          <p:cNvPr id="35847" name="Picture 7"/>
          <p:cNvPicPr>
            <a:picLocks noChangeAspect="1" noChangeArrowheads="1"/>
          </p:cNvPicPr>
          <p:nvPr/>
        </p:nvPicPr>
        <p:blipFill>
          <a:blip r:embed="rId3" cstate="print"/>
          <a:srcRect/>
          <a:stretch>
            <a:fillRect/>
          </a:stretch>
        </p:blipFill>
        <p:spPr bwMode="auto">
          <a:xfrm>
            <a:off x="1931243" y="1124744"/>
            <a:ext cx="5953125" cy="1171575"/>
          </a:xfrm>
          <a:prstGeom prst="rect">
            <a:avLst/>
          </a:prstGeom>
          <a:noFill/>
          <a:ln w="9525" algn="ctr">
            <a:noFill/>
            <a:miter lim="800000"/>
            <a:headEnd/>
            <a:tailEnd type="none" w="med" len="lg"/>
          </a:ln>
        </p:spPr>
      </p:pic>
      <p:pic>
        <p:nvPicPr>
          <p:cNvPr id="35849" name="Picture 9"/>
          <p:cNvPicPr>
            <a:picLocks noChangeAspect="1" noChangeArrowheads="1"/>
          </p:cNvPicPr>
          <p:nvPr/>
        </p:nvPicPr>
        <p:blipFill>
          <a:blip r:embed="rId4" cstate="print"/>
          <a:srcRect/>
          <a:stretch>
            <a:fillRect/>
          </a:stretch>
        </p:blipFill>
        <p:spPr bwMode="auto">
          <a:xfrm>
            <a:off x="1335732" y="2663949"/>
            <a:ext cx="7124700" cy="981075"/>
          </a:xfrm>
          <a:prstGeom prst="rect">
            <a:avLst/>
          </a:prstGeom>
          <a:noFill/>
          <a:ln w="9525" algn="ctr">
            <a:noFill/>
            <a:miter lim="800000"/>
            <a:headEnd/>
            <a:tailEnd type="none" w="med" len="lg"/>
          </a:ln>
        </p:spPr>
      </p:pic>
      <p:pic>
        <p:nvPicPr>
          <p:cNvPr id="35850" name="Picture 10"/>
          <p:cNvPicPr>
            <a:picLocks noChangeAspect="1" noChangeArrowheads="1"/>
          </p:cNvPicPr>
          <p:nvPr/>
        </p:nvPicPr>
        <p:blipFill>
          <a:blip r:embed="rId5" cstate="print"/>
          <a:srcRect/>
          <a:stretch>
            <a:fillRect/>
          </a:stretch>
        </p:blipFill>
        <p:spPr bwMode="auto">
          <a:xfrm>
            <a:off x="1841326" y="3998560"/>
            <a:ext cx="6115050" cy="1981200"/>
          </a:xfrm>
          <a:prstGeom prst="rect">
            <a:avLst/>
          </a:prstGeom>
          <a:noFill/>
          <a:ln w="9525" algn="ctr">
            <a:noFill/>
            <a:miter lim="800000"/>
            <a:headEnd/>
            <a:tailEnd type="none" w="med" len="lg"/>
          </a:ln>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847"/>
                                        </p:tgtEl>
                                        <p:attrNameLst>
                                          <p:attrName>style.visibility</p:attrName>
                                        </p:attrNameLst>
                                      </p:cBhvr>
                                      <p:to>
                                        <p:strVal val="visible"/>
                                      </p:to>
                                    </p:set>
                                    <p:animEffect transition="in" filter="wipe(left)">
                                      <p:cBhvr>
                                        <p:cTn id="7" dur="500"/>
                                        <p:tgtEl>
                                          <p:spTgt spid="358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849"/>
                                        </p:tgtEl>
                                        <p:attrNameLst>
                                          <p:attrName>style.visibility</p:attrName>
                                        </p:attrNameLst>
                                      </p:cBhvr>
                                      <p:to>
                                        <p:strVal val="visible"/>
                                      </p:to>
                                    </p:set>
                                    <p:animEffect transition="in" filter="wipe(left)">
                                      <p:cBhvr>
                                        <p:cTn id="12" dur="500"/>
                                        <p:tgtEl>
                                          <p:spTgt spid="358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850"/>
                                        </p:tgtEl>
                                        <p:attrNameLst>
                                          <p:attrName>style.visibility</p:attrName>
                                        </p:attrNameLst>
                                      </p:cBhvr>
                                      <p:to>
                                        <p:strVal val="visible"/>
                                      </p:to>
                                    </p:set>
                                    <p:animEffect transition="in" filter="wipe(left)">
                                      <p:cBhvr>
                                        <p:cTn id="17" dur="500"/>
                                        <p:tgtEl>
                                          <p:spTgt spid="35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433" name="Rectangle 329"/>
          <p:cNvSpPr>
            <a:spLocks noGrp="1" noRot="1" noChangeArrowheads="1"/>
          </p:cNvSpPr>
          <p:nvPr>
            <p:ph type="title" idx="4294967295"/>
          </p:nvPr>
        </p:nvSpPr>
        <p:spPr>
          <a:xfrm>
            <a:off x="971601" y="60325"/>
            <a:ext cx="7992887" cy="555625"/>
          </a:xfrm>
        </p:spPr>
        <p:txBody>
          <a:bodyPr>
            <a:normAutofit fontScale="90000"/>
          </a:bodyPr>
          <a:lstStyle/>
          <a:p>
            <a:pPr algn="l"/>
            <a:r>
              <a:rPr lang="en-US" dirty="0" smtClean="0"/>
              <a:t>Example</a:t>
            </a:r>
          </a:p>
        </p:txBody>
      </p:sp>
      <p:grpSp>
        <p:nvGrpSpPr>
          <p:cNvPr id="2" name="Group 335"/>
          <p:cNvGrpSpPr>
            <a:grpSpLocks/>
          </p:cNvGrpSpPr>
          <p:nvPr/>
        </p:nvGrpSpPr>
        <p:grpSpPr bwMode="auto">
          <a:xfrm>
            <a:off x="4148138" y="2500314"/>
            <a:ext cx="2997200" cy="1936750"/>
            <a:chOff x="2613" y="1575"/>
            <a:chExt cx="1888" cy="1220"/>
          </a:xfrm>
        </p:grpSpPr>
        <p:sp>
          <p:nvSpPr>
            <p:cNvPr id="431440" name="Freeform 336"/>
            <p:cNvSpPr>
              <a:spLocks/>
            </p:cNvSpPr>
            <p:nvPr/>
          </p:nvSpPr>
          <p:spPr bwMode="auto">
            <a:xfrm>
              <a:off x="2613" y="1575"/>
              <a:ext cx="1667" cy="1125"/>
            </a:xfrm>
            <a:custGeom>
              <a:avLst/>
              <a:gdLst/>
              <a:ahLst/>
              <a:cxnLst>
                <a:cxn ang="0">
                  <a:pos x="0" y="0"/>
                </a:cxn>
                <a:cxn ang="0">
                  <a:pos x="355" y="269"/>
                </a:cxn>
              </a:cxnLst>
              <a:rect l="0" t="0" r="r" b="b"/>
              <a:pathLst>
                <a:path w="355" h="269">
                  <a:moveTo>
                    <a:pt x="0" y="0"/>
                  </a:moveTo>
                  <a:cubicBezTo>
                    <a:pt x="13" y="28"/>
                    <a:pt x="83" y="219"/>
                    <a:pt x="355" y="269"/>
                  </a:cubicBezTo>
                </a:path>
              </a:pathLst>
            </a:custGeom>
            <a:noFill/>
            <a:ln w="30163" cap="flat">
              <a:solidFill>
                <a:srgbClr val="3C5DAA"/>
              </a:solidFill>
              <a:prstDash val="solid"/>
              <a:miter lim="800000"/>
              <a:headEnd/>
              <a:tailEnd/>
            </a:ln>
          </p:spPr>
          <p:txBody>
            <a:bodyPr/>
            <a:lstStyle/>
            <a:p>
              <a:endParaRPr lang="en-US" dirty="0"/>
            </a:p>
          </p:txBody>
        </p:sp>
        <p:sp>
          <p:nvSpPr>
            <p:cNvPr id="431441" name="Rectangle 337"/>
            <p:cNvSpPr>
              <a:spLocks noChangeArrowheads="1"/>
            </p:cNvSpPr>
            <p:nvPr/>
          </p:nvSpPr>
          <p:spPr bwMode="auto">
            <a:xfrm>
              <a:off x="4313" y="2618"/>
              <a:ext cx="82" cy="136"/>
            </a:xfrm>
            <a:prstGeom prst="rect">
              <a:avLst/>
            </a:prstGeom>
            <a:noFill/>
            <a:ln w="9525">
              <a:noFill/>
              <a:miter lim="800000"/>
              <a:headEnd/>
              <a:tailEnd/>
            </a:ln>
          </p:spPr>
          <p:txBody>
            <a:bodyPr wrap="none" lIns="0" tIns="0" rIns="0" bIns="0">
              <a:spAutoFit/>
            </a:bodyPr>
            <a:lstStyle/>
            <a:p>
              <a:pPr marL="1588" indent="-1588"/>
              <a:r>
                <a:rPr lang="en-US" sz="1400" i="1" dirty="0">
                  <a:solidFill>
                    <a:srgbClr val="000000"/>
                  </a:solidFill>
                  <a:latin typeface="Myriad Roman" charset="0"/>
                </a:rPr>
                <a:t>D</a:t>
              </a:r>
              <a:endParaRPr lang="en-US" sz="1400" i="1" dirty="0">
                <a:latin typeface="Tahoma" pitchFamily="34" charset="0"/>
              </a:endParaRPr>
            </a:p>
          </p:txBody>
        </p:sp>
        <p:sp>
          <p:nvSpPr>
            <p:cNvPr id="431442" name="Rectangle 338"/>
            <p:cNvSpPr>
              <a:spLocks noChangeArrowheads="1"/>
            </p:cNvSpPr>
            <p:nvPr/>
          </p:nvSpPr>
          <p:spPr bwMode="auto">
            <a:xfrm>
              <a:off x="4422" y="2659"/>
              <a:ext cx="79" cy="136"/>
            </a:xfrm>
            <a:prstGeom prst="rect">
              <a:avLst/>
            </a:prstGeom>
            <a:noFill/>
            <a:ln w="9525">
              <a:noFill/>
              <a:miter lim="800000"/>
              <a:headEnd/>
              <a:tailEnd/>
            </a:ln>
          </p:spPr>
          <p:txBody>
            <a:bodyPr wrap="square" lIns="0" tIns="0" rIns="0" bIns="0">
              <a:spAutoFit/>
            </a:bodyPr>
            <a:lstStyle/>
            <a:p>
              <a:pPr marL="1588" indent="-1588"/>
              <a:r>
                <a:rPr lang="en-US" sz="1400" dirty="0">
                  <a:solidFill>
                    <a:srgbClr val="000000"/>
                  </a:solidFill>
                  <a:latin typeface="Myriad Roman" charset="0"/>
                </a:rPr>
                <a:t>1</a:t>
              </a:r>
              <a:endParaRPr lang="en-US" sz="1400" dirty="0">
                <a:latin typeface="Tahoma" pitchFamily="34" charset="0"/>
              </a:endParaRPr>
            </a:p>
          </p:txBody>
        </p:sp>
      </p:grpSp>
      <p:grpSp>
        <p:nvGrpSpPr>
          <p:cNvPr id="3" name="Group 344"/>
          <p:cNvGrpSpPr>
            <a:grpSpLocks/>
          </p:cNvGrpSpPr>
          <p:nvPr/>
        </p:nvGrpSpPr>
        <p:grpSpPr bwMode="auto">
          <a:xfrm>
            <a:off x="1981200" y="1600200"/>
            <a:ext cx="6477000" cy="3941763"/>
            <a:chOff x="1248" y="1008"/>
            <a:chExt cx="4080" cy="2483"/>
          </a:xfrm>
        </p:grpSpPr>
        <p:sp>
          <p:nvSpPr>
            <p:cNvPr id="431450" name="Rectangle 346"/>
            <p:cNvSpPr>
              <a:spLocks noChangeArrowheads="1"/>
            </p:cNvSpPr>
            <p:nvPr/>
          </p:nvSpPr>
          <p:spPr bwMode="auto">
            <a:xfrm>
              <a:off x="2737" y="3294"/>
              <a:ext cx="186" cy="107"/>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Roman" charset="0"/>
                </a:rPr>
                <a:t>900</a:t>
              </a:r>
              <a:endParaRPr lang="en-US" sz="1400" dirty="0">
                <a:latin typeface="Tahoma" pitchFamily="34" charset="0"/>
              </a:endParaRPr>
            </a:p>
          </p:txBody>
        </p:sp>
        <p:sp>
          <p:nvSpPr>
            <p:cNvPr id="431451" name="Rectangle 347"/>
            <p:cNvSpPr>
              <a:spLocks noChangeArrowheads="1"/>
            </p:cNvSpPr>
            <p:nvPr/>
          </p:nvSpPr>
          <p:spPr bwMode="auto">
            <a:xfrm>
              <a:off x="3098" y="3294"/>
              <a:ext cx="279" cy="107"/>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Roman" charset="0"/>
                </a:rPr>
                <a:t>1,100</a:t>
              </a:r>
              <a:endParaRPr lang="en-US" sz="1400" dirty="0">
                <a:latin typeface="Tahoma" pitchFamily="34" charset="0"/>
              </a:endParaRPr>
            </a:p>
          </p:txBody>
        </p:sp>
        <p:sp>
          <p:nvSpPr>
            <p:cNvPr id="431452" name="Line 348"/>
            <p:cNvSpPr>
              <a:spLocks noChangeShapeType="1"/>
            </p:cNvSpPr>
            <p:nvPr/>
          </p:nvSpPr>
          <p:spPr bwMode="auto">
            <a:xfrm>
              <a:off x="1779" y="2026"/>
              <a:ext cx="111" cy="0"/>
            </a:xfrm>
            <a:prstGeom prst="line">
              <a:avLst/>
            </a:prstGeom>
            <a:noFill/>
            <a:ln w="7938">
              <a:solidFill>
                <a:srgbClr val="000000"/>
              </a:solidFill>
              <a:miter lim="800000"/>
              <a:headEnd/>
              <a:tailEnd/>
            </a:ln>
          </p:spPr>
          <p:txBody>
            <a:bodyPr/>
            <a:lstStyle/>
            <a:p>
              <a:endParaRPr lang="en-US" dirty="0"/>
            </a:p>
          </p:txBody>
        </p:sp>
        <p:sp>
          <p:nvSpPr>
            <p:cNvPr id="431453" name="Line 349"/>
            <p:cNvSpPr>
              <a:spLocks noChangeShapeType="1"/>
            </p:cNvSpPr>
            <p:nvPr/>
          </p:nvSpPr>
          <p:spPr bwMode="auto">
            <a:xfrm>
              <a:off x="1779" y="2253"/>
              <a:ext cx="111" cy="0"/>
            </a:xfrm>
            <a:prstGeom prst="line">
              <a:avLst/>
            </a:prstGeom>
            <a:noFill/>
            <a:ln w="7938">
              <a:solidFill>
                <a:srgbClr val="000000"/>
              </a:solidFill>
              <a:miter lim="800000"/>
              <a:headEnd/>
              <a:tailEnd/>
            </a:ln>
          </p:spPr>
          <p:txBody>
            <a:bodyPr/>
            <a:lstStyle/>
            <a:p>
              <a:endParaRPr lang="en-US" dirty="0"/>
            </a:p>
          </p:txBody>
        </p:sp>
        <p:sp>
          <p:nvSpPr>
            <p:cNvPr id="431454" name="Line 350"/>
            <p:cNvSpPr>
              <a:spLocks noChangeShapeType="1"/>
            </p:cNvSpPr>
            <p:nvPr/>
          </p:nvSpPr>
          <p:spPr bwMode="auto">
            <a:xfrm>
              <a:off x="3167" y="3163"/>
              <a:ext cx="0" cy="101"/>
            </a:xfrm>
            <a:prstGeom prst="line">
              <a:avLst/>
            </a:prstGeom>
            <a:noFill/>
            <a:ln w="7938">
              <a:solidFill>
                <a:srgbClr val="000000"/>
              </a:solidFill>
              <a:miter lim="800000"/>
              <a:headEnd/>
              <a:tailEnd/>
            </a:ln>
          </p:spPr>
          <p:txBody>
            <a:bodyPr/>
            <a:lstStyle/>
            <a:p>
              <a:endParaRPr lang="en-US" dirty="0"/>
            </a:p>
          </p:txBody>
        </p:sp>
        <p:sp>
          <p:nvSpPr>
            <p:cNvPr id="431455" name="Line 351"/>
            <p:cNvSpPr>
              <a:spLocks noChangeShapeType="1"/>
            </p:cNvSpPr>
            <p:nvPr/>
          </p:nvSpPr>
          <p:spPr bwMode="auto">
            <a:xfrm>
              <a:off x="2913" y="3163"/>
              <a:ext cx="0" cy="101"/>
            </a:xfrm>
            <a:prstGeom prst="line">
              <a:avLst/>
            </a:prstGeom>
            <a:noFill/>
            <a:ln w="7938">
              <a:solidFill>
                <a:srgbClr val="000000"/>
              </a:solidFill>
              <a:miter lim="800000"/>
              <a:headEnd/>
              <a:tailEnd/>
            </a:ln>
          </p:spPr>
          <p:txBody>
            <a:bodyPr/>
            <a:lstStyle/>
            <a:p>
              <a:endParaRPr lang="en-US" dirty="0"/>
            </a:p>
          </p:txBody>
        </p:sp>
        <p:sp>
          <p:nvSpPr>
            <p:cNvPr id="431456" name="Freeform 352"/>
            <p:cNvSpPr>
              <a:spLocks/>
            </p:cNvSpPr>
            <p:nvPr/>
          </p:nvSpPr>
          <p:spPr bwMode="auto">
            <a:xfrm>
              <a:off x="1779" y="1179"/>
              <a:ext cx="2881" cy="2085"/>
            </a:xfrm>
            <a:custGeom>
              <a:avLst/>
              <a:gdLst/>
              <a:ahLst/>
              <a:cxnLst>
                <a:cxn ang="0">
                  <a:pos x="1450" y="1179"/>
                </a:cxn>
                <a:cxn ang="0">
                  <a:pos x="0" y="1179"/>
                </a:cxn>
                <a:cxn ang="0">
                  <a:pos x="0" y="0"/>
                </a:cxn>
              </a:cxnLst>
              <a:rect l="0" t="0" r="r" b="b"/>
              <a:pathLst>
                <a:path w="1450" h="1179">
                  <a:moveTo>
                    <a:pt x="1450" y="1179"/>
                  </a:moveTo>
                  <a:lnTo>
                    <a:pt x="0" y="1179"/>
                  </a:lnTo>
                  <a:lnTo>
                    <a:pt x="0" y="0"/>
                  </a:lnTo>
                </a:path>
              </a:pathLst>
            </a:custGeom>
            <a:noFill/>
            <a:ln w="7938" cap="flat">
              <a:solidFill>
                <a:srgbClr val="000000"/>
              </a:solidFill>
              <a:prstDash val="solid"/>
              <a:miter lim="800000"/>
              <a:headEnd/>
              <a:tailEnd/>
            </a:ln>
          </p:spPr>
          <p:txBody>
            <a:bodyPr/>
            <a:lstStyle/>
            <a:p>
              <a:endParaRPr lang="en-US" dirty="0"/>
            </a:p>
          </p:txBody>
        </p:sp>
        <p:sp>
          <p:nvSpPr>
            <p:cNvPr id="431457" name="Rectangle 353"/>
            <p:cNvSpPr>
              <a:spLocks noChangeArrowheads="1"/>
            </p:cNvSpPr>
            <p:nvPr/>
          </p:nvSpPr>
          <p:spPr bwMode="auto">
            <a:xfrm>
              <a:off x="1608" y="3294"/>
              <a:ext cx="63" cy="107"/>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Roman" charset="0"/>
                </a:rPr>
                <a:t>0</a:t>
              </a:r>
              <a:endParaRPr lang="en-US" sz="1400" dirty="0">
                <a:latin typeface="Tahoma" pitchFamily="34" charset="0"/>
              </a:endParaRPr>
            </a:p>
          </p:txBody>
        </p:sp>
        <p:sp>
          <p:nvSpPr>
            <p:cNvPr id="431458" name="Rectangle 354"/>
            <p:cNvSpPr>
              <a:spLocks noChangeArrowheads="1"/>
            </p:cNvSpPr>
            <p:nvPr/>
          </p:nvSpPr>
          <p:spPr bwMode="auto">
            <a:xfrm>
              <a:off x="1312" y="1947"/>
              <a:ext cx="278" cy="108"/>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Roman" charset="0"/>
                </a:rPr>
                <a:t>$1.10</a:t>
              </a:r>
              <a:endParaRPr lang="en-US" sz="1400" dirty="0">
                <a:latin typeface="Tahoma" pitchFamily="34" charset="0"/>
              </a:endParaRPr>
            </a:p>
          </p:txBody>
        </p:sp>
        <p:sp>
          <p:nvSpPr>
            <p:cNvPr id="431459" name="Rectangle 355"/>
            <p:cNvSpPr>
              <a:spLocks noChangeArrowheads="1"/>
            </p:cNvSpPr>
            <p:nvPr/>
          </p:nvSpPr>
          <p:spPr bwMode="auto">
            <a:xfrm>
              <a:off x="1399" y="2172"/>
              <a:ext cx="217" cy="107"/>
            </a:xfrm>
            <a:prstGeom prst="rect">
              <a:avLst/>
            </a:prstGeom>
            <a:noFill/>
            <a:ln w="9525">
              <a:noFill/>
              <a:miter lim="800000"/>
              <a:headEnd/>
              <a:tailEnd/>
            </a:ln>
          </p:spPr>
          <p:txBody>
            <a:bodyPr wrap="none" lIns="0" tIns="0" rIns="0" bIns="0">
              <a:spAutoFit/>
            </a:bodyPr>
            <a:lstStyle/>
            <a:p>
              <a:pPr marL="1588" indent="-1588"/>
              <a:r>
                <a:rPr lang="en-US" sz="1400" dirty="0">
                  <a:solidFill>
                    <a:srgbClr val="000000"/>
                  </a:solidFill>
                  <a:latin typeface="Myriad Roman" charset="0"/>
                </a:rPr>
                <a:t>0.90</a:t>
              </a:r>
              <a:endParaRPr lang="en-US" sz="1400" dirty="0">
                <a:latin typeface="Tahoma" pitchFamily="34" charset="0"/>
              </a:endParaRPr>
            </a:p>
          </p:txBody>
        </p:sp>
        <p:sp>
          <p:nvSpPr>
            <p:cNvPr id="431460" name="Rectangle 356"/>
            <p:cNvSpPr>
              <a:spLocks noChangeArrowheads="1"/>
            </p:cNvSpPr>
            <p:nvPr/>
          </p:nvSpPr>
          <p:spPr bwMode="auto">
            <a:xfrm>
              <a:off x="1248" y="1008"/>
              <a:ext cx="1184" cy="136"/>
            </a:xfrm>
            <a:prstGeom prst="rect">
              <a:avLst/>
            </a:prstGeom>
            <a:noFill/>
            <a:ln w="9525">
              <a:noFill/>
              <a:miter lim="800000"/>
              <a:headEnd/>
              <a:tailEnd/>
            </a:ln>
          </p:spPr>
          <p:txBody>
            <a:bodyPr lIns="0" tIns="0" rIns="0" bIns="0">
              <a:spAutoFit/>
            </a:bodyPr>
            <a:lstStyle/>
            <a:p>
              <a:pPr marL="1588" indent="-1588" algn="ctr"/>
              <a:r>
                <a:rPr lang="en-US" sz="1400" dirty="0" smtClean="0">
                  <a:latin typeface="Myriad Roman" charset="0"/>
                </a:rPr>
                <a:t>Price</a:t>
              </a:r>
              <a:endParaRPr lang="en-US" sz="1400" dirty="0">
                <a:latin typeface="Myriad Roman" charset="0"/>
              </a:endParaRPr>
            </a:p>
          </p:txBody>
        </p:sp>
        <p:sp>
          <p:nvSpPr>
            <p:cNvPr id="431461" name="Rectangle 357"/>
            <p:cNvSpPr>
              <a:spLocks noChangeArrowheads="1"/>
            </p:cNvSpPr>
            <p:nvPr/>
          </p:nvSpPr>
          <p:spPr bwMode="auto">
            <a:xfrm>
              <a:off x="4095" y="3355"/>
              <a:ext cx="1233" cy="136"/>
            </a:xfrm>
            <a:prstGeom prst="rect">
              <a:avLst/>
            </a:prstGeom>
            <a:noFill/>
            <a:ln w="9525">
              <a:noFill/>
              <a:miter lim="800000"/>
              <a:headEnd/>
              <a:tailEnd/>
            </a:ln>
          </p:spPr>
          <p:txBody>
            <a:bodyPr lIns="0" tIns="0" rIns="0" bIns="0">
              <a:spAutoFit/>
            </a:bodyPr>
            <a:lstStyle/>
            <a:p>
              <a:pPr marL="1588" indent="-1588" algn="ctr"/>
              <a:r>
                <a:rPr lang="en-US" sz="1400" dirty="0">
                  <a:solidFill>
                    <a:srgbClr val="000000"/>
                  </a:solidFill>
                  <a:latin typeface="Myriad Roman" charset="0"/>
                </a:rPr>
                <a:t>Quantity </a:t>
              </a:r>
              <a:endParaRPr lang="en-US" sz="1400" dirty="0">
                <a:latin typeface="Tahoma" pitchFamily="34" charset="0"/>
              </a:endParaRPr>
            </a:p>
          </p:txBody>
        </p:sp>
      </p:grpSp>
      <p:grpSp>
        <p:nvGrpSpPr>
          <p:cNvPr id="4" name="Group 358"/>
          <p:cNvGrpSpPr>
            <a:grpSpLocks/>
          </p:cNvGrpSpPr>
          <p:nvPr/>
        </p:nvGrpSpPr>
        <p:grpSpPr bwMode="auto">
          <a:xfrm>
            <a:off x="3059112" y="3235325"/>
            <a:ext cx="2146299" cy="1733550"/>
            <a:chOff x="1927" y="2038"/>
            <a:chExt cx="1352" cy="1092"/>
          </a:xfrm>
        </p:grpSpPr>
        <p:sp>
          <p:nvSpPr>
            <p:cNvPr id="431463" name="Rectangle 359"/>
            <p:cNvSpPr>
              <a:spLocks noChangeArrowheads="1"/>
            </p:cNvSpPr>
            <p:nvPr/>
          </p:nvSpPr>
          <p:spPr bwMode="auto">
            <a:xfrm>
              <a:off x="3203" y="2038"/>
              <a:ext cx="76" cy="136"/>
            </a:xfrm>
            <a:prstGeom prst="rect">
              <a:avLst/>
            </a:prstGeom>
            <a:noFill/>
            <a:ln w="9525">
              <a:noFill/>
              <a:miter lim="800000"/>
              <a:headEnd/>
              <a:tailEnd/>
            </a:ln>
          </p:spPr>
          <p:txBody>
            <a:bodyPr wrap="none" lIns="0" tIns="0" rIns="0" bIns="0">
              <a:spAutoFit/>
            </a:bodyPr>
            <a:lstStyle/>
            <a:p>
              <a:pPr marL="1588" indent="-1588"/>
              <a:r>
                <a:rPr lang="en-US" sz="1400" i="1" dirty="0">
                  <a:solidFill>
                    <a:srgbClr val="000000"/>
                  </a:solidFill>
                  <a:latin typeface="Myriad Roman" charset="0"/>
                </a:rPr>
                <a:t>A</a:t>
              </a:r>
              <a:endParaRPr lang="en-US" sz="1400" i="1" dirty="0">
                <a:latin typeface="Tahoma" pitchFamily="34" charset="0"/>
              </a:endParaRPr>
            </a:p>
          </p:txBody>
        </p:sp>
        <p:sp>
          <p:nvSpPr>
            <p:cNvPr id="431464" name="Oval 360"/>
            <p:cNvSpPr>
              <a:spLocks noChangeArrowheads="1"/>
            </p:cNvSpPr>
            <p:nvPr/>
          </p:nvSpPr>
          <p:spPr bwMode="auto">
            <a:xfrm>
              <a:off x="1927" y="2240"/>
              <a:ext cx="21" cy="16"/>
            </a:xfrm>
            <a:prstGeom prst="ellipse">
              <a:avLst/>
            </a:prstGeom>
            <a:solidFill>
              <a:srgbClr val="000000"/>
            </a:solidFill>
            <a:ln w="9525">
              <a:noFill/>
              <a:round/>
              <a:headEnd/>
              <a:tailEnd/>
            </a:ln>
          </p:spPr>
          <p:txBody>
            <a:bodyPr/>
            <a:lstStyle/>
            <a:p>
              <a:endParaRPr lang="en-US" dirty="0"/>
            </a:p>
          </p:txBody>
        </p:sp>
        <p:sp>
          <p:nvSpPr>
            <p:cNvPr id="431465" name="Oval 361"/>
            <p:cNvSpPr>
              <a:spLocks noChangeArrowheads="1"/>
            </p:cNvSpPr>
            <p:nvPr/>
          </p:nvSpPr>
          <p:spPr bwMode="auto">
            <a:xfrm>
              <a:off x="2014" y="2240"/>
              <a:ext cx="17" cy="16"/>
            </a:xfrm>
            <a:prstGeom prst="ellipse">
              <a:avLst/>
            </a:prstGeom>
            <a:solidFill>
              <a:srgbClr val="000000"/>
            </a:solidFill>
            <a:ln w="9525">
              <a:noFill/>
              <a:round/>
              <a:headEnd/>
              <a:tailEnd/>
            </a:ln>
          </p:spPr>
          <p:txBody>
            <a:bodyPr/>
            <a:lstStyle/>
            <a:p>
              <a:endParaRPr lang="en-US" dirty="0"/>
            </a:p>
          </p:txBody>
        </p:sp>
        <p:sp>
          <p:nvSpPr>
            <p:cNvPr id="431466" name="Oval 362"/>
            <p:cNvSpPr>
              <a:spLocks noChangeArrowheads="1"/>
            </p:cNvSpPr>
            <p:nvPr/>
          </p:nvSpPr>
          <p:spPr bwMode="auto">
            <a:xfrm>
              <a:off x="2096" y="2240"/>
              <a:ext cx="20" cy="16"/>
            </a:xfrm>
            <a:prstGeom prst="ellipse">
              <a:avLst/>
            </a:prstGeom>
            <a:solidFill>
              <a:srgbClr val="000000"/>
            </a:solidFill>
            <a:ln w="9525">
              <a:noFill/>
              <a:round/>
              <a:headEnd/>
              <a:tailEnd/>
            </a:ln>
          </p:spPr>
          <p:txBody>
            <a:bodyPr/>
            <a:lstStyle/>
            <a:p>
              <a:endParaRPr lang="en-US" dirty="0"/>
            </a:p>
          </p:txBody>
        </p:sp>
        <p:sp>
          <p:nvSpPr>
            <p:cNvPr id="431467" name="Oval 363"/>
            <p:cNvSpPr>
              <a:spLocks noChangeArrowheads="1"/>
            </p:cNvSpPr>
            <p:nvPr/>
          </p:nvSpPr>
          <p:spPr bwMode="auto">
            <a:xfrm>
              <a:off x="2183" y="2240"/>
              <a:ext cx="17" cy="16"/>
            </a:xfrm>
            <a:prstGeom prst="ellipse">
              <a:avLst/>
            </a:prstGeom>
            <a:solidFill>
              <a:srgbClr val="000000"/>
            </a:solidFill>
            <a:ln w="9525">
              <a:noFill/>
              <a:round/>
              <a:headEnd/>
              <a:tailEnd/>
            </a:ln>
          </p:spPr>
          <p:txBody>
            <a:bodyPr/>
            <a:lstStyle/>
            <a:p>
              <a:endParaRPr lang="en-US" dirty="0"/>
            </a:p>
          </p:txBody>
        </p:sp>
        <p:sp>
          <p:nvSpPr>
            <p:cNvPr id="431468" name="Oval 364"/>
            <p:cNvSpPr>
              <a:spLocks noChangeArrowheads="1"/>
            </p:cNvSpPr>
            <p:nvPr/>
          </p:nvSpPr>
          <p:spPr bwMode="auto">
            <a:xfrm>
              <a:off x="2265" y="2240"/>
              <a:ext cx="20" cy="16"/>
            </a:xfrm>
            <a:prstGeom prst="ellipse">
              <a:avLst/>
            </a:prstGeom>
            <a:solidFill>
              <a:srgbClr val="000000"/>
            </a:solidFill>
            <a:ln w="9525">
              <a:noFill/>
              <a:round/>
              <a:headEnd/>
              <a:tailEnd/>
            </a:ln>
          </p:spPr>
          <p:txBody>
            <a:bodyPr/>
            <a:lstStyle/>
            <a:p>
              <a:endParaRPr lang="en-US" dirty="0"/>
            </a:p>
          </p:txBody>
        </p:sp>
        <p:sp>
          <p:nvSpPr>
            <p:cNvPr id="431469" name="Oval 365"/>
            <p:cNvSpPr>
              <a:spLocks noChangeArrowheads="1"/>
            </p:cNvSpPr>
            <p:nvPr/>
          </p:nvSpPr>
          <p:spPr bwMode="auto">
            <a:xfrm>
              <a:off x="2350" y="2240"/>
              <a:ext cx="19" cy="16"/>
            </a:xfrm>
            <a:prstGeom prst="ellipse">
              <a:avLst/>
            </a:prstGeom>
            <a:solidFill>
              <a:srgbClr val="000000"/>
            </a:solidFill>
            <a:ln w="9525">
              <a:noFill/>
              <a:round/>
              <a:headEnd/>
              <a:tailEnd/>
            </a:ln>
          </p:spPr>
          <p:txBody>
            <a:bodyPr/>
            <a:lstStyle/>
            <a:p>
              <a:endParaRPr lang="en-US" dirty="0"/>
            </a:p>
          </p:txBody>
        </p:sp>
        <p:sp>
          <p:nvSpPr>
            <p:cNvPr id="431470" name="Oval 366"/>
            <p:cNvSpPr>
              <a:spLocks noChangeArrowheads="1"/>
            </p:cNvSpPr>
            <p:nvPr/>
          </p:nvSpPr>
          <p:spPr bwMode="auto">
            <a:xfrm>
              <a:off x="2434" y="2240"/>
              <a:ext cx="20" cy="16"/>
            </a:xfrm>
            <a:prstGeom prst="ellipse">
              <a:avLst/>
            </a:prstGeom>
            <a:solidFill>
              <a:srgbClr val="000000"/>
            </a:solidFill>
            <a:ln w="9525">
              <a:noFill/>
              <a:round/>
              <a:headEnd/>
              <a:tailEnd/>
            </a:ln>
          </p:spPr>
          <p:txBody>
            <a:bodyPr/>
            <a:lstStyle/>
            <a:p>
              <a:endParaRPr lang="en-US" dirty="0"/>
            </a:p>
          </p:txBody>
        </p:sp>
        <p:sp>
          <p:nvSpPr>
            <p:cNvPr id="431471" name="Oval 367"/>
            <p:cNvSpPr>
              <a:spLocks noChangeArrowheads="1"/>
            </p:cNvSpPr>
            <p:nvPr/>
          </p:nvSpPr>
          <p:spPr bwMode="auto">
            <a:xfrm>
              <a:off x="2524" y="2240"/>
              <a:ext cx="20" cy="16"/>
            </a:xfrm>
            <a:prstGeom prst="ellipse">
              <a:avLst/>
            </a:prstGeom>
            <a:solidFill>
              <a:srgbClr val="000000"/>
            </a:solidFill>
            <a:ln w="9525">
              <a:noFill/>
              <a:round/>
              <a:headEnd/>
              <a:tailEnd/>
            </a:ln>
          </p:spPr>
          <p:txBody>
            <a:bodyPr/>
            <a:lstStyle/>
            <a:p>
              <a:endParaRPr lang="en-US" dirty="0"/>
            </a:p>
          </p:txBody>
        </p:sp>
        <p:sp>
          <p:nvSpPr>
            <p:cNvPr id="431472" name="Oval 368"/>
            <p:cNvSpPr>
              <a:spLocks noChangeArrowheads="1"/>
            </p:cNvSpPr>
            <p:nvPr/>
          </p:nvSpPr>
          <p:spPr bwMode="auto">
            <a:xfrm>
              <a:off x="2609" y="2240"/>
              <a:ext cx="18" cy="16"/>
            </a:xfrm>
            <a:prstGeom prst="ellipse">
              <a:avLst/>
            </a:prstGeom>
            <a:solidFill>
              <a:srgbClr val="000000"/>
            </a:solidFill>
            <a:ln w="9525">
              <a:noFill/>
              <a:round/>
              <a:headEnd/>
              <a:tailEnd/>
            </a:ln>
          </p:spPr>
          <p:txBody>
            <a:bodyPr/>
            <a:lstStyle/>
            <a:p>
              <a:endParaRPr lang="en-US" dirty="0"/>
            </a:p>
          </p:txBody>
        </p:sp>
        <p:sp>
          <p:nvSpPr>
            <p:cNvPr id="431473" name="Oval 369"/>
            <p:cNvSpPr>
              <a:spLocks noChangeArrowheads="1"/>
            </p:cNvSpPr>
            <p:nvPr/>
          </p:nvSpPr>
          <p:spPr bwMode="auto">
            <a:xfrm>
              <a:off x="2692" y="2240"/>
              <a:ext cx="21" cy="16"/>
            </a:xfrm>
            <a:prstGeom prst="ellipse">
              <a:avLst/>
            </a:prstGeom>
            <a:solidFill>
              <a:srgbClr val="000000"/>
            </a:solidFill>
            <a:ln w="9525">
              <a:noFill/>
              <a:round/>
              <a:headEnd/>
              <a:tailEnd/>
            </a:ln>
          </p:spPr>
          <p:txBody>
            <a:bodyPr/>
            <a:lstStyle/>
            <a:p>
              <a:endParaRPr lang="en-US" dirty="0"/>
            </a:p>
          </p:txBody>
        </p:sp>
        <p:sp>
          <p:nvSpPr>
            <p:cNvPr id="431474" name="Oval 370"/>
            <p:cNvSpPr>
              <a:spLocks noChangeArrowheads="1"/>
            </p:cNvSpPr>
            <p:nvPr/>
          </p:nvSpPr>
          <p:spPr bwMode="auto">
            <a:xfrm>
              <a:off x="2778" y="2240"/>
              <a:ext cx="18" cy="16"/>
            </a:xfrm>
            <a:prstGeom prst="ellipse">
              <a:avLst/>
            </a:prstGeom>
            <a:solidFill>
              <a:srgbClr val="000000"/>
            </a:solidFill>
            <a:ln w="9525">
              <a:noFill/>
              <a:round/>
              <a:headEnd/>
              <a:tailEnd/>
            </a:ln>
          </p:spPr>
          <p:txBody>
            <a:bodyPr/>
            <a:lstStyle/>
            <a:p>
              <a:endParaRPr lang="en-US" dirty="0"/>
            </a:p>
          </p:txBody>
        </p:sp>
        <p:sp>
          <p:nvSpPr>
            <p:cNvPr id="431475" name="Oval 371"/>
            <p:cNvSpPr>
              <a:spLocks noChangeArrowheads="1"/>
            </p:cNvSpPr>
            <p:nvPr/>
          </p:nvSpPr>
          <p:spPr bwMode="auto">
            <a:xfrm>
              <a:off x="2861" y="2240"/>
              <a:ext cx="20" cy="16"/>
            </a:xfrm>
            <a:prstGeom prst="ellipse">
              <a:avLst/>
            </a:prstGeom>
            <a:solidFill>
              <a:srgbClr val="000000"/>
            </a:solidFill>
            <a:ln w="9525">
              <a:noFill/>
              <a:round/>
              <a:headEnd/>
              <a:tailEnd/>
            </a:ln>
          </p:spPr>
          <p:txBody>
            <a:bodyPr/>
            <a:lstStyle/>
            <a:p>
              <a:endParaRPr lang="en-US" dirty="0"/>
            </a:p>
          </p:txBody>
        </p:sp>
        <p:sp>
          <p:nvSpPr>
            <p:cNvPr id="431476" name="Oval 372"/>
            <p:cNvSpPr>
              <a:spLocks noChangeArrowheads="1"/>
            </p:cNvSpPr>
            <p:nvPr/>
          </p:nvSpPr>
          <p:spPr bwMode="auto">
            <a:xfrm>
              <a:off x="2947" y="2240"/>
              <a:ext cx="18" cy="16"/>
            </a:xfrm>
            <a:prstGeom prst="ellipse">
              <a:avLst/>
            </a:prstGeom>
            <a:solidFill>
              <a:srgbClr val="000000"/>
            </a:solidFill>
            <a:ln w="9525">
              <a:noFill/>
              <a:round/>
              <a:headEnd/>
              <a:tailEnd/>
            </a:ln>
          </p:spPr>
          <p:txBody>
            <a:bodyPr/>
            <a:lstStyle/>
            <a:p>
              <a:endParaRPr lang="en-US" dirty="0"/>
            </a:p>
          </p:txBody>
        </p:sp>
        <p:sp>
          <p:nvSpPr>
            <p:cNvPr id="431477" name="Oval 373"/>
            <p:cNvSpPr>
              <a:spLocks noChangeArrowheads="1"/>
            </p:cNvSpPr>
            <p:nvPr/>
          </p:nvSpPr>
          <p:spPr bwMode="auto">
            <a:xfrm>
              <a:off x="3030" y="2240"/>
              <a:ext cx="20" cy="16"/>
            </a:xfrm>
            <a:prstGeom prst="ellipse">
              <a:avLst/>
            </a:prstGeom>
            <a:solidFill>
              <a:srgbClr val="000000"/>
            </a:solidFill>
            <a:ln w="9525">
              <a:noFill/>
              <a:round/>
              <a:headEnd/>
              <a:tailEnd/>
            </a:ln>
          </p:spPr>
          <p:txBody>
            <a:bodyPr/>
            <a:lstStyle/>
            <a:p>
              <a:endParaRPr lang="en-US" dirty="0"/>
            </a:p>
          </p:txBody>
        </p:sp>
        <p:sp>
          <p:nvSpPr>
            <p:cNvPr id="431478" name="Oval 374"/>
            <p:cNvSpPr>
              <a:spLocks noChangeArrowheads="1"/>
            </p:cNvSpPr>
            <p:nvPr/>
          </p:nvSpPr>
          <p:spPr bwMode="auto">
            <a:xfrm>
              <a:off x="3157" y="2354"/>
              <a:ext cx="20" cy="15"/>
            </a:xfrm>
            <a:prstGeom prst="ellipse">
              <a:avLst/>
            </a:prstGeom>
            <a:solidFill>
              <a:srgbClr val="000000"/>
            </a:solidFill>
            <a:ln w="9525">
              <a:noFill/>
              <a:round/>
              <a:headEnd/>
              <a:tailEnd/>
            </a:ln>
          </p:spPr>
          <p:txBody>
            <a:bodyPr/>
            <a:lstStyle/>
            <a:p>
              <a:endParaRPr lang="en-US" dirty="0"/>
            </a:p>
          </p:txBody>
        </p:sp>
        <p:sp>
          <p:nvSpPr>
            <p:cNvPr id="431479" name="Oval 375"/>
            <p:cNvSpPr>
              <a:spLocks noChangeArrowheads="1"/>
            </p:cNvSpPr>
            <p:nvPr/>
          </p:nvSpPr>
          <p:spPr bwMode="auto">
            <a:xfrm>
              <a:off x="3157" y="2432"/>
              <a:ext cx="20" cy="18"/>
            </a:xfrm>
            <a:prstGeom prst="ellipse">
              <a:avLst/>
            </a:prstGeom>
            <a:solidFill>
              <a:srgbClr val="000000"/>
            </a:solidFill>
            <a:ln w="9525">
              <a:noFill/>
              <a:round/>
              <a:headEnd/>
              <a:tailEnd/>
            </a:ln>
          </p:spPr>
          <p:txBody>
            <a:bodyPr/>
            <a:lstStyle/>
            <a:p>
              <a:endParaRPr lang="en-US" dirty="0"/>
            </a:p>
          </p:txBody>
        </p:sp>
        <p:sp>
          <p:nvSpPr>
            <p:cNvPr id="431480" name="Oval 376"/>
            <p:cNvSpPr>
              <a:spLocks noChangeArrowheads="1"/>
            </p:cNvSpPr>
            <p:nvPr/>
          </p:nvSpPr>
          <p:spPr bwMode="auto">
            <a:xfrm>
              <a:off x="3157" y="2508"/>
              <a:ext cx="20" cy="15"/>
            </a:xfrm>
            <a:prstGeom prst="ellipse">
              <a:avLst/>
            </a:prstGeom>
            <a:solidFill>
              <a:srgbClr val="000000"/>
            </a:solidFill>
            <a:ln w="9525">
              <a:noFill/>
              <a:round/>
              <a:headEnd/>
              <a:tailEnd/>
            </a:ln>
          </p:spPr>
          <p:txBody>
            <a:bodyPr/>
            <a:lstStyle/>
            <a:p>
              <a:endParaRPr lang="en-US" dirty="0"/>
            </a:p>
          </p:txBody>
        </p:sp>
        <p:sp>
          <p:nvSpPr>
            <p:cNvPr id="431481" name="Oval 377"/>
            <p:cNvSpPr>
              <a:spLocks noChangeArrowheads="1"/>
            </p:cNvSpPr>
            <p:nvPr/>
          </p:nvSpPr>
          <p:spPr bwMode="auto">
            <a:xfrm>
              <a:off x="3157" y="2582"/>
              <a:ext cx="20" cy="17"/>
            </a:xfrm>
            <a:prstGeom prst="ellipse">
              <a:avLst/>
            </a:prstGeom>
            <a:solidFill>
              <a:srgbClr val="000000"/>
            </a:solidFill>
            <a:ln w="9525">
              <a:noFill/>
              <a:round/>
              <a:headEnd/>
              <a:tailEnd/>
            </a:ln>
          </p:spPr>
          <p:txBody>
            <a:bodyPr/>
            <a:lstStyle/>
            <a:p>
              <a:endParaRPr lang="en-US" dirty="0"/>
            </a:p>
          </p:txBody>
        </p:sp>
        <p:sp>
          <p:nvSpPr>
            <p:cNvPr id="431482" name="Oval 378"/>
            <p:cNvSpPr>
              <a:spLocks noChangeArrowheads="1"/>
            </p:cNvSpPr>
            <p:nvPr/>
          </p:nvSpPr>
          <p:spPr bwMode="auto">
            <a:xfrm>
              <a:off x="3157" y="2658"/>
              <a:ext cx="20" cy="16"/>
            </a:xfrm>
            <a:prstGeom prst="ellipse">
              <a:avLst/>
            </a:prstGeom>
            <a:solidFill>
              <a:srgbClr val="000000"/>
            </a:solidFill>
            <a:ln w="9525">
              <a:noFill/>
              <a:round/>
              <a:headEnd/>
              <a:tailEnd/>
            </a:ln>
          </p:spPr>
          <p:txBody>
            <a:bodyPr/>
            <a:lstStyle/>
            <a:p>
              <a:endParaRPr lang="en-US" dirty="0"/>
            </a:p>
          </p:txBody>
        </p:sp>
        <p:sp>
          <p:nvSpPr>
            <p:cNvPr id="431483" name="Oval 379"/>
            <p:cNvSpPr>
              <a:spLocks noChangeArrowheads="1"/>
            </p:cNvSpPr>
            <p:nvPr/>
          </p:nvSpPr>
          <p:spPr bwMode="auto">
            <a:xfrm>
              <a:off x="3157" y="2734"/>
              <a:ext cx="20" cy="15"/>
            </a:xfrm>
            <a:prstGeom prst="ellipse">
              <a:avLst/>
            </a:prstGeom>
            <a:solidFill>
              <a:srgbClr val="000000"/>
            </a:solidFill>
            <a:ln w="9525">
              <a:noFill/>
              <a:round/>
              <a:headEnd/>
              <a:tailEnd/>
            </a:ln>
          </p:spPr>
          <p:txBody>
            <a:bodyPr/>
            <a:lstStyle/>
            <a:p>
              <a:endParaRPr lang="en-US" dirty="0"/>
            </a:p>
          </p:txBody>
        </p:sp>
        <p:sp>
          <p:nvSpPr>
            <p:cNvPr id="431484" name="Oval 380"/>
            <p:cNvSpPr>
              <a:spLocks noChangeArrowheads="1"/>
            </p:cNvSpPr>
            <p:nvPr/>
          </p:nvSpPr>
          <p:spPr bwMode="auto">
            <a:xfrm>
              <a:off x="3157" y="2808"/>
              <a:ext cx="20" cy="16"/>
            </a:xfrm>
            <a:prstGeom prst="ellipse">
              <a:avLst/>
            </a:prstGeom>
            <a:solidFill>
              <a:srgbClr val="000000"/>
            </a:solidFill>
            <a:ln w="9525">
              <a:noFill/>
              <a:round/>
              <a:headEnd/>
              <a:tailEnd/>
            </a:ln>
          </p:spPr>
          <p:txBody>
            <a:bodyPr/>
            <a:lstStyle/>
            <a:p>
              <a:endParaRPr lang="en-US" dirty="0"/>
            </a:p>
          </p:txBody>
        </p:sp>
        <p:sp>
          <p:nvSpPr>
            <p:cNvPr id="431485" name="Oval 381"/>
            <p:cNvSpPr>
              <a:spLocks noChangeArrowheads="1"/>
            </p:cNvSpPr>
            <p:nvPr/>
          </p:nvSpPr>
          <p:spPr bwMode="auto">
            <a:xfrm>
              <a:off x="3157" y="2884"/>
              <a:ext cx="20" cy="16"/>
            </a:xfrm>
            <a:prstGeom prst="ellipse">
              <a:avLst/>
            </a:prstGeom>
            <a:solidFill>
              <a:srgbClr val="000000"/>
            </a:solidFill>
            <a:ln w="9525">
              <a:noFill/>
              <a:round/>
              <a:headEnd/>
              <a:tailEnd/>
            </a:ln>
          </p:spPr>
          <p:txBody>
            <a:bodyPr/>
            <a:lstStyle/>
            <a:p>
              <a:endParaRPr lang="en-US" dirty="0"/>
            </a:p>
          </p:txBody>
        </p:sp>
        <p:sp>
          <p:nvSpPr>
            <p:cNvPr id="431486" name="Oval 382"/>
            <p:cNvSpPr>
              <a:spLocks noChangeArrowheads="1"/>
            </p:cNvSpPr>
            <p:nvPr/>
          </p:nvSpPr>
          <p:spPr bwMode="auto">
            <a:xfrm>
              <a:off x="3157" y="2959"/>
              <a:ext cx="20" cy="18"/>
            </a:xfrm>
            <a:prstGeom prst="ellipse">
              <a:avLst/>
            </a:prstGeom>
            <a:solidFill>
              <a:srgbClr val="000000"/>
            </a:solidFill>
            <a:ln w="9525">
              <a:noFill/>
              <a:round/>
              <a:headEnd/>
              <a:tailEnd/>
            </a:ln>
          </p:spPr>
          <p:txBody>
            <a:bodyPr/>
            <a:lstStyle/>
            <a:p>
              <a:endParaRPr lang="en-US" dirty="0"/>
            </a:p>
          </p:txBody>
        </p:sp>
        <p:sp>
          <p:nvSpPr>
            <p:cNvPr id="431487" name="Oval 383"/>
            <p:cNvSpPr>
              <a:spLocks noChangeArrowheads="1"/>
            </p:cNvSpPr>
            <p:nvPr/>
          </p:nvSpPr>
          <p:spPr bwMode="auto">
            <a:xfrm>
              <a:off x="3157" y="3038"/>
              <a:ext cx="20" cy="16"/>
            </a:xfrm>
            <a:prstGeom prst="ellipse">
              <a:avLst/>
            </a:prstGeom>
            <a:solidFill>
              <a:srgbClr val="000000"/>
            </a:solidFill>
            <a:ln w="9525">
              <a:noFill/>
              <a:round/>
              <a:headEnd/>
              <a:tailEnd/>
            </a:ln>
          </p:spPr>
          <p:txBody>
            <a:bodyPr/>
            <a:lstStyle/>
            <a:p>
              <a:endParaRPr lang="en-US" dirty="0"/>
            </a:p>
          </p:txBody>
        </p:sp>
        <p:sp>
          <p:nvSpPr>
            <p:cNvPr id="431488" name="Oval 384"/>
            <p:cNvSpPr>
              <a:spLocks noChangeArrowheads="1"/>
            </p:cNvSpPr>
            <p:nvPr/>
          </p:nvSpPr>
          <p:spPr bwMode="auto">
            <a:xfrm>
              <a:off x="3157" y="3113"/>
              <a:ext cx="20" cy="17"/>
            </a:xfrm>
            <a:prstGeom prst="ellipse">
              <a:avLst/>
            </a:prstGeom>
            <a:solidFill>
              <a:srgbClr val="000000"/>
            </a:solidFill>
            <a:ln w="9525">
              <a:noFill/>
              <a:round/>
              <a:headEnd/>
              <a:tailEnd/>
            </a:ln>
          </p:spPr>
          <p:txBody>
            <a:bodyPr/>
            <a:lstStyle/>
            <a:p>
              <a:endParaRPr lang="en-US" dirty="0"/>
            </a:p>
          </p:txBody>
        </p:sp>
        <p:sp>
          <p:nvSpPr>
            <p:cNvPr id="431489" name="Oval 385"/>
            <p:cNvSpPr>
              <a:spLocks noChangeArrowheads="1"/>
            </p:cNvSpPr>
            <p:nvPr/>
          </p:nvSpPr>
          <p:spPr bwMode="auto">
            <a:xfrm>
              <a:off x="3115" y="2210"/>
              <a:ext cx="94" cy="83"/>
            </a:xfrm>
            <a:prstGeom prst="ellipse">
              <a:avLst/>
            </a:prstGeom>
            <a:solidFill>
              <a:srgbClr val="000000"/>
            </a:solidFill>
            <a:ln w="9525">
              <a:noFill/>
              <a:round/>
              <a:headEnd/>
              <a:tailEnd/>
            </a:ln>
          </p:spPr>
          <p:txBody>
            <a:bodyPr/>
            <a:lstStyle/>
            <a:p>
              <a:pPr marL="1588" indent="-1588"/>
              <a:endParaRPr lang="en-US" dirty="0"/>
            </a:p>
          </p:txBody>
        </p:sp>
      </p:grpSp>
      <p:grpSp>
        <p:nvGrpSpPr>
          <p:cNvPr id="5" name="Group 386"/>
          <p:cNvGrpSpPr>
            <a:grpSpLocks/>
          </p:cNvGrpSpPr>
          <p:nvPr/>
        </p:nvGrpSpPr>
        <p:grpSpPr bwMode="auto">
          <a:xfrm>
            <a:off x="3059112" y="2863850"/>
            <a:ext cx="1762124" cy="2089150"/>
            <a:chOff x="1927" y="1814"/>
            <a:chExt cx="1110" cy="1316"/>
          </a:xfrm>
        </p:grpSpPr>
        <p:sp>
          <p:nvSpPr>
            <p:cNvPr id="431491" name="Rectangle 387"/>
            <p:cNvSpPr>
              <a:spLocks noChangeArrowheads="1"/>
            </p:cNvSpPr>
            <p:nvPr/>
          </p:nvSpPr>
          <p:spPr bwMode="auto">
            <a:xfrm>
              <a:off x="2961" y="1814"/>
              <a:ext cx="76" cy="136"/>
            </a:xfrm>
            <a:prstGeom prst="rect">
              <a:avLst/>
            </a:prstGeom>
            <a:noFill/>
            <a:ln w="9525">
              <a:noFill/>
              <a:miter lim="800000"/>
              <a:headEnd/>
              <a:tailEnd/>
            </a:ln>
          </p:spPr>
          <p:txBody>
            <a:bodyPr wrap="none" lIns="0" tIns="0" rIns="0" bIns="0">
              <a:spAutoFit/>
            </a:bodyPr>
            <a:lstStyle/>
            <a:p>
              <a:pPr marL="1588" indent="-1588"/>
              <a:r>
                <a:rPr lang="en-US" sz="1400" i="1" dirty="0">
                  <a:solidFill>
                    <a:srgbClr val="000000"/>
                  </a:solidFill>
                  <a:latin typeface="Myriad Roman" charset="0"/>
                </a:rPr>
                <a:t>B</a:t>
              </a:r>
              <a:endParaRPr lang="en-US" sz="1400" i="1" dirty="0">
                <a:latin typeface="Tahoma" pitchFamily="34" charset="0"/>
              </a:endParaRPr>
            </a:p>
          </p:txBody>
        </p:sp>
        <p:sp>
          <p:nvSpPr>
            <p:cNvPr id="431492" name="Oval 388"/>
            <p:cNvSpPr>
              <a:spLocks noChangeArrowheads="1"/>
            </p:cNvSpPr>
            <p:nvPr/>
          </p:nvSpPr>
          <p:spPr bwMode="auto">
            <a:xfrm>
              <a:off x="1927" y="2019"/>
              <a:ext cx="21" cy="17"/>
            </a:xfrm>
            <a:prstGeom prst="ellipse">
              <a:avLst/>
            </a:prstGeom>
            <a:solidFill>
              <a:srgbClr val="000000"/>
            </a:solidFill>
            <a:ln w="9525">
              <a:noFill/>
              <a:round/>
              <a:headEnd/>
              <a:tailEnd/>
            </a:ln>
          </p:spPr>
          <p:txBody>
            <a:bodyPr/>
            <a:lstStyle/>
            <a:p>
              <a:endParaRPr lang="en-US" dirty="0"/>
            </a:p>
          </p:txBody>
        </p:sp>
        <p:sp>
          <p:nvSpPr>
            <p:cNvPr id="431493" name="Oval 389"/>
            <p:cNvSpPr>
              <a:spLocks noChangeArrowheads="1"/>
            </p:cNvSpPr>
            <p:nvPr/>
          </p:nvSpPr>
          <p:spPr bwMode="auto">
            <a:xfrm>
              <a:off x="2014" y="2019"/>
              <a:ext cx="17" cy="17"/>
            </a:xfrm>
            <a:prstGeom prst="ellipse">
              <a:avLst/>
            </a:prstGeom>
            <a:solidFill>
              <a:srgbClr val="000000"/>
            </a:solidFill>
            <a:ln w="9525">
              <a:noFill/>
              <a:round/>
              <a:headEnd/>
              <a:tailEnd/>
            </a:ln>
          </p:spPr>
          <p:txBody>
            <a:bodyPr/>
            <a:lstStyle/>
            <a:p>
              <a:endParaRPr lang="en-US" dirty="0"/>
            </a:p>
          </p:txBody>
        </p:sp>
        <p:sp>
          <p:nvSpPr>
            <p:cNvPr id="431494" name="Oval 390"/>
            <p:cNvSpPr>
              <a:spLocks noChangeArrowheads="1"/>
            </p:cNvSpPr>
            <p:nvPr/>
          </p:nvSpPr>
          <p:spPr bwMode="auto">
            <a:xfrm>
              <a:off x="2096" y="2019"/>
              <a:ext cx="20" cy="17"/>
            </a:xfrm>
            <a:prstGeom prst="ellipse">
              <a:avLst/>
            </a:prstGeom>
            <a:solidFill>
              <a:srgbClr val="000000"/>
            </a:solidFill>
            <a:ln w="9525">
              <a:noFill/>
              <a:round/>
              <a:headEnd/>
              <a:tailEnd/>
            </a:ln>
          </p:spPr>
          <p:txBody>
            <a:bodyPr/>
            <a:lstStyle/>
            <a:p>
              <a:endParaRPr lang="en-US" dirty="0"/>
            </a:p>
          </p:txBody>
        </p:sp>
        <p:sp>
          <p:nvSpPr>
            <p:cNvPr id="431495" name="Oval 391"/>
            <p:cNvSpPr>
              <a:spLocks noChangeArrowheads="1"/>
            </p:cNvSpPr>
            <p:nvPr/>
          </p:nvSpPr>
          <p:spPr bwMode="auto">
            <a:xfrm>
              <a:off x="2183" y="2019"/>
              <a:ext cx="17" cy="17"/>
            </a:xfrm>
            <a:prstGeom prst="ellipse">
              <a:avLst/>
            </a:prstGeom>
            <a:solidFill>
              <a:srgbClr val="000000"/>
            </a:solidFill>
            <a:ln w="9525">
              <a:noFill/>
              <a:round/>
              <a:headEnd/>
              <a:tailEnd/>
            </a:ln>
          </p:spPr>
          <p:txBody>
            <a:bodyPr/>
            <a:lstStyle/>
            <a:p>
              <a:endParaRPr lang="en-US" dirty="0"/>
            </a:p>
          </p:txBody>
        </p:sp>
        <p:sp>
          <p:nvSpPr>
            <p:cNvPr id="431496" name="Oval 392"/>
            <p:cNvSpPr>
              <a:spLocks noChangeArrowheads="1"/>
            </p:cNvSpPr>
            <p:nvPr/>
          </p:nvSpPr>
          <p:spPr bwMode="auto">
            <a:xfrm>
              <a:off x="2265" y="2019"/>
              <a:ext cx="20" cy="17"/>
            </a:xfrm>
            <a:prstGeom prst="ellipse">
              <a:avLst/>
            </a:prstGeom>
            <a:solidFill>
              <a:srgbClr val="000000"/>
            </a:solidFill>
            <a:ln w="9525">
              <a:noFill/>
              <a:round/>
              <a:headEnd/>
              <a:tailEnd/>
            </a:ln>
          </p:spPr>
          <p:txBody>
            <a:bodyPr/>
            <a:lstStyle/>
            <a:p>
              <a:endParaRPr lang="en-US" dirty="0"/>
            </a:p>
          </p:txBody>
        </p:sp>
        <p:sp>
          <p:nvSpPr>
            <p:cNvPr id="431497" name="Oval 393"/>
            <p:cNvSpPr>
              <a:spLocks noChangeArrowheads="1"/>
            </p:cNvSpPr>
            <p:nvPr/>
          </p:nvSpPr>
          <p:spPr bwMode="auto">
            <a:xfrm>
              <a:off x="2350" y="2019"/>
              <a:ext cx="19" cy="17"/>
            </a:xfrm>
            <a:prstGeom prst="ellipse">
              <a:avLst/>
            </a:prstGeom>
            <a:solidFill>
              <a:srgbClr val="000000"/>
            </a:solidFill>
            <a:ln w="9525">
              <a:noFill/>
              <a:round/>
              <a:headEnd/>
              <a:tailEnd/>
            </a:ln>
          </p:spPr>
          <p:txBody>
            <a:bodyPr/>
            <a:lstStyle/>
            <a:p>
              <a:endParaRPr lang="en-US" dirty="0"/>
            </a:p>
          </p:txBody>
        </p:sp>
        <p:sp>
          <p:nvSpPr>
            <p:cNvPr id="431498" name="Oval 394"/>
            <p:cNvSpPr>
              <a:spLocks noChangeArrowheads="1"/>
            </p:cNvSpPr>
            <p:nvPr/>
          </p:nvSpPr>
          <p:spPr bwMode="auto">
            <a:xfrm>
              <a:off x="2434" y="2019"/>
              <a:ext cx="20" cy="17"/>
            </a:xfrm>
            <a:prstGeom prst="ellipse">
              <a:avLst/>
            </a:prstGeom>
            <a:solidFill>
              <a:srgbClr val="000000"/>
            </a:solidFill>
            <a:ln w="9525">
              <a:noFill/>
              <a:round/>
              <a:headEnd/>
              <a:tailEnd/>
            </a:ln>
          </p:spPr>
          <p:txBody>
            <a:bodyPr/>
            <a:lstStyle/>
            <a:p>
              <a:endParaRPr lang="en-US" dirty="0"/>
            </a:p>
          </p:txBody>
        </p:sp>
        <p:sp>
          <p:nvSpPr>
            <p:cNvPr id="431499" name="Oval 395"/>
            <p:cNvSpPr>
              <a:spLocks noChangeArrowheads="1"/>
            </p:cNvSpPr>
            <p:nvPr/>
          </p:nvSpPr>
          <p:spPr bwMode="auto">
            <a:xfrm>
              <a:off x="2524" y="2019"/>
              <a:ext cx="20" cy="17"/>
            </a:xfrm>
            <a:prstGeom prst="ellipse">
              <a:avLst/>
            </a:prstGeom>
            <a:solidFill>
              <a:srgbClr val="000000"/>
            </a:solidFill>
            <a:ln w="9525">
              <a:noFill/>
              <a:round/>
              <a:headEnd/>
              <a:tailEnd/>
            </a:ln>
          </p:spPr>
          <p:txBody>
            <a:bodyPr/>
            <a:lstStyle/>
            <a:p>
              <a:endParaRPr lang="en-US" dirty="0"/>
            </a:p>
          </p:txBody>
        </p:sp>
        <p:sp>
          <p:nvSpPr>
            <p:cNvPr id="431500" name="Oval 396"/>
            <p:cNvSpPr>
              <a:spLocks noChangeArrowheads="1"/>
            </p:cNvSpPr>
            <p:nvPr/>
          </p:nvSpPr>
          <p:spPr bwMode="auto">
            <a:xfrm>
              <a:off x="2609" y="2019"/>
              <a:ext cx="18" cy="17"/>
            </a:xfrm>
            <a:prstGeom prst="ellipse">
              <a:avLst/>
            </a:prstGeom>
            <a:solidFill>
              <a:srgbClr val="000000"/>
            </a:solidFill>
            <a:ln w="9525">
              <a:noFill/>
              <a:round/>
              <a:headEnd/>
              <a:tailEnd/>
            </a:ln>
          </p:spPr>
          <p:txBody>
            <a:bodyPr/>
            <a:lstStyle/>
            <a:p>
              <a:endParaRPr lang="en-US" dirty="0"/>
            </a:p>
          </p:txBody>
        </p:sp>
        <p:sp>
          <p:nvSpPr>
            <p:cNvPr id="431501" name="Oval 397"/>
            <p:cNvSpPr>
              <a:spLocks noChangeArrowheads="1"/>
            </p:cNvSpPr>
            <p:nvPr/>
          </p:nvSpPr>
          <p:spPr bwMode="auto">
            <a:xfrm>
              <a:off x="2692" y="2019"/>
              <a:ext cx="21" cy="17"/>
            </a:xfrm>
            <a:prstGeom prst="ellipse">
              <a:avLst/>
            </a:prstGeom>
            <a:solidFill>
              <a:srgbClr val="000000"/>
            </a:solidFill>
            <a:ln w="9525">
              <a:noFill/>
              <a:round/>
              <a:headEnd/>
              <a:tailEnd/>
            </a:ln>
          </p:spPr>
          <p:txBody>
            <a:bodyPr/>
            <a:lstStyle/>
            <a:p>
              <a:endParaRPr lang="en-US" dirty="0"/>
            </a:p>
          </p:txBody>
        </p:sp>
        <p:sp>
          <p:nvSpPr>
            <p:cNvPr id="431502" name="Oval 398"/>
            <p:cNvSpPr>
              <a:spLocks noChangeArrowheads="1"/>
            </p:cNvSpPr>
            <p:nvPr/>
          </p:nvSpPr>
          <p:spPr bwMode="auto">
            <a:xfrm>
              <a:off x="2778" y="2019"/>
              <a:ext cx="18" cy="17"/>
            </a:xfrm>
            <a:prstGeom prst="ellipse">
              <a:avLst/>
            </a:prstGeom>
            <a:solidFill>
              <a:srgbClr val="000000"/>
            </a:solidFill>
            <a:ln w="9525">
              <a:noFill/>
              <a:round/>
              <a:headEnd/>
              <a:tailEnd/>
            </a:ln>
          </p:spPr>
          <p:txBody>
            <a:bodyPr/>
            <a:lstStyle/>
            <a:p>
              <a:endParaRPr lang="en-US" dirty="0"/>
            </a:p>
          </p:txBody>
        </p:sp>
        <p:sp>
          <p:nvSpPr>
            <p:cNvPr id="431503" name="Oval 399"/>
            <p:cNvSpPr>
              <a:spLocks noChangeArrowheads="1"/>
            </p:cNvSpPr>
            <p:nvPr/>
          </p:nvSpPr>
          <p:spPr bwMode="auto">
            <a:xfrm>
              <a:off x="2906" y="2127"/>
              <a:ext cx="17" cy="16"/>
            </a:xfrm>
            <a:prstGeom prst="ellipse">
              <a:avLst/>
            </a:prstGeom>
            <a:solidFill>
              <a:srgbClr val="000000"/>
            </a:solidFill>
            <a:ln w="9525">
              <a:noFill/>
              <a:round/>
              <a:headEnd/>
              <a:tailEnd/>
            </a:ln>
          </p:spPr>
          <p:txBody>
            <a:bodyPr/>
            <a:lstStyle/>
            <a:p>
              <a:endParaRPr lang="en-US" dirty="0"/>
            </a:p>
          </p:txBody>
        </p:sp>
        <p:sp>
          <p:nvSpPr>
            <p:cNvPr id="431504" name="Oval 400"/>
            <p:cNvSpPr>
              <a:spLocks noChangeArrowheads="1"/>
            </p:cNvSpPr>
            <p:nvPr/>
          </p:nvSpPr>
          <p:spPr bwMode="auto">
            <a:xfrm>
              <a:off x="2906" y="2203"/>
              <a:ext cx="17" cy="16"/>
            </a:xfrm>
            <a:prstGeom prst="ellipse">
              <a:avLst/>
            </a:prstGeom>
            <a:solidFill>
              <a:srgbClr val="000000"/>
            </a:solidFill>
            <a:ln w="9525">
              <a:noFill/>
              <a:round/>
              <a:headEnd/>
              <a:tailEnd/>
            </a:ln>
          </p:spPr>
          <p:txBody>
            <a:bodyPr/>
            <a:lstStyle/>
            <a:p>
              <a:endParaRPr lang="en-US" dirty="0"/>
            </a:p>
          </p:txBody>
        </p:sp>
        <p:sp>
          <p:nvSpPr>
            <p:cNvPr id="431505" name="Oval 401"/>
            <p:cNvSpPr>
              <a:spLocks noChangeArrowheads="1"/>
            </p:cNvSpPr>
            <p:nvPr/>
          </p:nvSpPr>
          <p:spPr bwMode="auto">
            <a:xfrm>
              <a:off x="2906" y="2278"/>
              <a:ext cx="17" cy="15"/>
            </a:xfrm>
            <a:prstGeom prst="ellipse">
              <a:avLst/>
            </a:prstGeom>
            <a:solidFill>
              <a:srgbClr val="000000"/>
            </a:solidFill>
            <a:ln w="9525">
              <a:noFill/>
              <a:round/>
              <a:headEnd/>
              <a:tailEnd/>
            </a:ln>
          </p:spPr>
          <p:txBody>
            <a:bodyPr/>
            <a:lstStyle/>
            <a:p>
              <a:endParaRPr lang="en-US" dirty="0"/>
            </a:p>
          </p:txBody>
        </p:sp>
        <p:sp>
          <p:nvSpPr>
            <p:cNvPr id="431506" name="Oval 402"/>
            <p:cNvSpPr>
              <a:spLocks noChangeArrowheads="1"/>
            </p:cNvSpPr>
            <p:nvPr/>
          </p:nvSpPr>
          <p:spPr bwMode="auto">
            <a:xfrm>
              <a:off x="2906" y="2354"/>
              <a:ext cx="17" cy="15"/>
            </a:xfrm>
            <a:prstGeom prst="ellipse">
              <a:avLst/>
            </a:prstGeom>
            <a:solidFill>
              <a:srgbClr val="000000"/>
            </a:solidFill>
            <a:ln w="9525">
              <a:noFill/>
              <a:round/>
              <a:headEnd/>
              <a:tailEnd/>
            </a:ln>
          </p:spPr>
          <p:txBody>
            <a:bodyPr/>
            <a:lstStyle/>
            <a:p>
              <a:endParaRPr lang="en-US" dirty="0"/>
            </a:p>
          </p:txBody>
        </p:sp>
        <p:sp>
          <p:nvSpPr>
            <p:cNvPr id="431507" name="Oval 403"/>
            <p:cNvSpPr>
              <a:spLocks noChangeArrowheads="1"/>
            </p:cNvSpPr>
            <p:nvPr/>
          </p:nvSpPr>
          <p:spPr bwMode="auto">
            <a:xfrm>
              <a:off x="2906" y="2432"/>
              <a:ext cx="17" cy="18"/>
            </a:xfrm>
            <a:prstGeom prst="ellipse">
              <a:avLst/>
            </a:prstGeom>
            <a:solidFill>
              <a:srgbClr val="000000"/>
            </a:solidFill>
            <a:ln w="9525">
              <a:noFill/>
              <a:round/>
              <a:headEnd/>
              <a:tailEnd/>
            </a:ln>
          </p:spPr>
          <p:txBody>
            <a:bodyPr/>
            <a:lstStyle/>
            <a:p>
              <a:endParaRPr lang="en-US" dirty="0"/>
            </a:p>
          </p:txBody>
        </p:sp>
        <p:sp>
          <p:nvSpPr>
            <p:cNvPr id="431508" name="Oval 404"/>
            <p:cNvSpPr>
              <a:spLocks noChangeArrowheads="1"/>
            </p:cNvSpPr>
            <p:nvPr/>
          </p:nvSpPr>
          <p:spPr bwMode="auto">
            <a:xfrm>
              <a:off x="2906" y="2508"/>
              <a:ext cx="17" cy="15"/>
            </a:xfrm>
            <a:prstGeom prst="ellipse">
              <a:avLst/>
            </a:prstGeom>
            <a:solidFill>
              <a:srgbClr val="000000"/>
            </a:solidFill>
            <a:ln w="9525">
              <a:noFill/>
              <a:round/>
              <a:headEnd/>
              <a:tailEnd/>
            </a:ln>
          </p:spPr>
          <p:txBody>
            <a:bodyPr/>
            <a:lstStyle/>
            <a:p>
              <a:endParaRPr lang="en-US" dirty="0"/>
            </a:p>
          </p:txBody>
        </p:sp>
        <p:sp>
          <p:nvSpPr>
            <p:cNvPr id="431509" name="Oval 405"/>
            <p:cNvSpPr>
              <a:spLocks noChangeArrowheads="1"/>
            </p:cNvSpPr>
            <p:nvPr/>
          </p:nvSpPr>
          <p:spPr bwMode="auto">
            <a:xfrm>
              <a:off x="2906" y="2582"/>
              <a:ext cx="17" cy="17"/>
            </a:xfrm>
            <a:prstGeom prst="ellipse">
              <a:avLst/>
            </a:prstGeom>
            <a:solidFill>
              <a:srgbClr val="000000"/>
            </a:solidFill>
            <a:ln w="9525">
              <a:noFill/>
              <a:round/>
              <a:headEnd/>
              <a:tailEnd/>
            </a:ln>
          </p:spPr>
          <p:txBody>
            <a:bodyPr/>
            <a:lstStyle/>
            <a:p>
              <a:endParaRPr lang="en-US" dirty="0"/>
            </a:p>
          </p:txBody>
        </p:sp>
        <p:sp>
          <p:nvSpPr>
            <p:cNvPr id="431510" name="Oval 406"/>
            <p:cNvSpPr>
              <a:spLocks noChangeArrowheads="1"/>
            </p:cNvSpPr>
            <p:nvPr/>
          </p:nvSpPr>
          <p:spPr bwMode="auto">
            <a:xfrm>
              <a:off x="2906" y="2658"/>
              <a:ext cx="17" cy="16"/>
            </a:xfrm>
            <a:prstGeom prst="ellipse">
              <a:avLst/>
            </a:prstGeom>
            <a:solidFill>
              <a:srgbClr val="000000"/>
            </a:solidFill>
            <a:ln w="9525">
              <a:noFill/>
              <a:round/>
              <a:headEnd/>
              <a:tailEnd/>
            </a:ln>
          </p:spPr>
          <p:txBody>
            <a:bodyPr/>
            <a:lstStyle/>
            <a:p>
              <a:endParaRPr lang="en-US" dirty="0"/>
            </a:p>
          </p:txBody>
        </p:sp>
        <p:sp>
          <p:nvSpPr>
            <p:cNvPr id="431511" name="Oval 407"/>
            <p:cNvSpPr>
              <a:spLocks noChangeArrowheads="1"/>
            </p:cNvSpPr>
            <p:nvPr/>
          </p:nvSpPr>
          <p:spPr bwMode="auto">
            <a:xfrm>
              <a:off x="2906" y="2734"/>
              <a:ext cx="17" cy="15"/>
            </a:xfrm>
            <a:prstGeom prst="ellipse">
              <a:avLst/>
            </a:prstGeom>
            <a:solidFill>
              <a:srgbClr val="000000"/>
            </a:solidFill>
            <a:ln w="9525">
              <a:noFill/>
              <a:round/>
              <a:headEnd/>
              <a:tailEnd/>
            </a:ln>
          </p:spPr>
          <p:txBody>
            <a:bodyPr/>
            <a:lstStyle/>
            <a:p>
              <a:endParaRPr lang="en-US" dirty="0"/>
            </a:p>
          </p:txBody>
        </p:sp>
        <p:sp>
          <p:nvSpPr>
            <p:cNvPr id="431512" name="Oval 408"/>
            <p:cNvSpPr>
              <a:spLocks noChangeArrowheads="1"/>
            </p:cNvSpPr>
            <p:nvPr/>
          </p:nvSpPr>
          <p:spPr bwMode="auto">
            <a:xfrm>
              <a:off x="2906" y="2808"/>
              <a:ext cx="17" cy="16"/>
            </a:xfrm>
            <a:prstGeom prst="ellipse">
              <a:avLst/>
            </a:prstGeom>
            <a:solidFill>
              <a:srgbClr val="000000"/>
            </a:solidFill>
            <a:ln w="9525">
              <a:noFill/>
              <a:round/>
              <a:headEnd/>
              <a:tailEnd/>
            </a:ln>
          </p:spPr>
          <p:txBody>
            <a:bodyPr/>
            <a:lstStyle/>
            <a:p>
              <a:endParaRPr lang="en-US" dirty="0"/>
            </a:p>
          </p:txBody>
        </p:sp>
        <p:sp>
          <p:nvSpPr>
            <p:cNvPr id="431513" name="Oval 409"/>
            <p:cNvSpPr>
              <a:spLocks noChangeArrowheads="1"/>
            </p:cNvSpPr>
            <p:nvPr/>
          </p:nvSpPr>
          <p:spPr bwMode="auto">
            <a:xfrm>
              <a:off x="2906" y="2884"/>
              <a:ext cx="17" cy="16"/>
            </a:xfrm>
            <a:prstGeom prst="ellipse">
              <a:avLst/>
            </a:prstGeom>
            <a:solidFill>
              <a:srgbClr val="000000"/>
            </a:solidFill>
            <a:ln w="9525">
              <a:noFill/>
              <a:round/>
              <a:headEnd/>
              <a:tailEnd/>
            </a:ln>
          </p:spPr>
          <p:txBody>
            <a:bodyPr/>
            <a:lstStyle/>
            <a:p>
              <a:endParaRPr lang="en-US" dirty="0"/>
            </a:p>
          </p:txBody>
        </p:sp>
        <p:sp>
          <p:nvSpPr>
            <p:cNvPr id="431514" name="Oval 410"/>
            <p:cNvSpPr>
              <a:spLocks noChangeArrowheads="1"/>
            </p:cNvSpPr>
            <p:nvPr/>
          </p:nvSpPr>
          <p:spPr bwMode="auto">
            <a:xfrm>
              <a:off x="2906" y="2959"/>
              <a:ext cx="17" cy="18"/>
            </a:xfrm>
            <a:prstGeom prst="ellipse">
              <a:avLst/>
            </a:prstGeom>
            <a:solidFill>
              <a:srgbClr val="000000"/>
            </a:solidFill>
            <a:ln w="9525">
              <a:noFill/>
              <a:round/>
              <a:headEnd/>
              <a:tailEnd/>
            </a:ln>
          </p:spPr>
          <p:txBody>
            <a:bodyPr/>
            <a:lstStyle/>
            <a:p>
              <a:endParaRPr lang="en-US" dirty="0"/>
            </a:p>
          </p:txBody>
        </p:sp>
        <p:sp>
          <p:nvSpPr>
            <p:cNvPr id="431515" name="Oval 411"/>
            <p:cNvSpPr>
              <a:spLocks noChangeArrowheads="1"/>
            </p:cNvSpPr>
            <p:nvPr/>
          </p:nvSpPr>
          <p:spPr bwMode="auto">
            <a:xfrm>
              <a:off x="2906" y="3038"/>
              <a:ext cx="17" cy="16"/>
            </a:xfrm>
            <a:prstGeom prst="ellipse">
              <a:avLst/>
            </a:prstGeom>
            <a:solidFill>
              <a:srgbClr val="000000"/>
            </a:solidFill>
            <a:ln w="9525">
              <a:noFill/>
              <a:round/>
              <a:headEnd/>
              <a:tailEnd/>
            </a:ln>
          </p:spPr>
          <p:txBody>
            <a:bodyPr/>
            <a:lstStyle/>
            <a:p>
              <a:endParaRPr lang="en-US" dirty="0"/>
            </a:p>
          </p:txBody>
        </p:sp>
        <p:sp>
          <p:nvSpPr>
            <p:cNvPr id="431516" name="Oval 412"/>
            <p:cNvSpPr>
              <a:spLocks noChangeArrowheads="1"/>
            </p:cNvSpPr>
            <p:nvPr/>
          </p:nvSpPr>
          <p:spPr bwMode="auto">
            <a:xfrm>
              <a:off x="2906" y="3113"/>
              <a:ext cx="17" cy="17"/>
            </a:xfrm>
            <a:prstGeom prst="ellipse">
              <a:avLst/>
            </a:prstGeom>
            <a:solidFill>
              <a:srgbClr val="000000"/>
            </a:solidFill>
            <a:ln w="9525">
              <a:noFill/>
              <a:round/>
              <a:headEnd/>
              <a:tailEnd/>
            </a:ln>
          </p:spPr>
          <p:txBody>
            <a:bodyPr/>
            <a:lstStyle/>
            <a:p>
              <a:endParaRPr lang="en-US" dirty="0"/>
            </a:p>
          </p:txBody>
        </p:sp>
        <p:sp>
          <p:nvSpPr>
            <p:cNvPr id="431517" name="Oval 413"/>
            <p:cNvSpPr>
              <a:spLocks noChangeArrowheads="1"/>
            </p:cNvSpPr>
            <p:nvPr/>
          </p:nvSpPr>
          <p:spPr bwMode="auto">
            <a:xfrm>
              <a:off x="2867" y="1985"/>
              <a:ext cx="94" cy="83"/>
            </a:xfrm>
            <a:prstGeom prst="ellipse">
              <a:avLst/>
            </a:prstGeom>
            <a:solidFill>
              <a:srgbClr val="000000"/>
            </a:solidFill>
            <a:ln w="9525">
              <a:noFill/>
              <a:round/>
              <a:headEnd/>
              <a:tailEnd/>
            </a:ln>
          </p:spPr>
          <p:txBody>
            <a:bodyPr/>
            <a:lstStyle/>
            <a:p>
              <a:endParaRPr lang="en-US" dirty="0"/>
            </a:p>
          </p:txBody>
        </p:sp>
      </p:grpSp>
      <p:sp>
        <p:nvSpPr>
          <p:cNvPr id="88" name="Rectangle 87"/>
          <p:cNvSpPr/>
          <p:nvPr/>
        </p:nvSpPr>
        <p:spPr>
          <a:xfrm>
            <a:off x="5181600" y="1752600"/>
            <a:ext cx="3733800" cy="646331"/>
          </a:xfrm>
          <a:prstGeom prst="rect">
            <a:avLst/>
          </a:prstGeom>
        </p:spPr>
        <p:txBody>
          <a:bodyPr wrap="square">
            <a:spAutoFit/>
          </a:bodyPr>
          <a:lstStyle/>
          <a:p>
            <a:pPr marL="1588" indent="-1588" algn="ctr"/>
            <a:r>
              <a:rPr lang="en-US" dirty="0" smtClean="0">
                <a:solidFill>
                  <a:srgbClr val="0033CC"/>
                </a:solidFill>
              </a:rPr>
              <a:t>When price rises to $1.10,  quantity demanded</a:t>
            </a:r>
            <a:r>
              <a:rPr lang="en-US" dirty="0" smtClean="0">
                <a:solidFill>
                  <a:srgbClr val="FF0000"/>
                </a:solidFill>
              </a:rPr>
              <a:t> </a:t>
            </a:r>
            <a:r>
              <a:rPr lang="en-US" dirty="0" smtClean="0">
                <a:solidFill>
                  <a:srgbClr val="0033CC"/>
                </a:solidFill>
              </a:rPr>
              <a:t>falls to 900</a:t>
            </a:r>
            <a:r>
              <a:rPr lang="en-US" dirty="0" smtClean="0">
                <a:solidFill>
                  <a:srgbClr val="FF0000"/>
                </a:solidFill>
              </a:rPr>
              <a:t> </a:t>
            </a:r>
            <a:r>
              <a:rPr lang="en-US" dirty="0" smtClean="0">
                <a:solidFill>
                  <a:srgbClr val="0033CC"/>
                </a:solidFill>
              </a:rPr>
              <a:t>(point </a:t>
            </a:r>
            <a:r>
              <a:rPr lang="en-US" i="1" dirty="0" smtClean="0">
                <a:solidFill>
                  <a:srgbClr val="0033CC"/>
                </a:solidFill>
              </a:rPr>
              <a:t>B</a:t>
            </a:r>
            <a:r>
              <a:rPr lang="en-US" dirty="0" smtClean="0">
                <a:solidFill>
                  <a:srgbClr val="0033CC"/>
                </a:solidFill>
              </a:rPr>
              <a:t>).</a:t>
            </a:r>
            <a:endParaRPr lang="en-US" dirty="0">
              <a:solidFill>
                <a:srgbClr val="0033CC"/>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1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88"/>
                                        </p:tgtEl>
                                        <p:attrNameLst>
                                          <p:attrName>style.visibility</p:attrName>
                                        </p:attrNameLst>
                                      </p:cBhvr>
                                      <p:to>
                                        <p:strVal val="visible"/>
                                      </p:to>
                                    </p:set>
                                    <p:animEffect transition="in" filter="checkerboard(across)">
                                      <p:cBhvr>
                                        <p:cTn id="26"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64" name="Rectangle 3"/>
          <p:cNvSpPr>
            <a:spLocks noChangeArrowheads="1"/>
          </p:cNvSpPr>
          <p:nvPr/>
        </p:nvSpPr>
        <p:spPr bwMode="auto">
          <a:xfrm>
            <a:off x="755576" y="764704"/>
            <a:ext cx="8388424" cy="5410200"/>
          </a:xfrm>
          <a:prstGeom prst="rect">
            <a:avLst/>
          </a:prstGeom>
          <a:solidFill>
            <a:srgbClr val="FFFFFF"/>
          </a:solidFill>
          <a:ln w="9525">
            <a:solidFill>
              <a:schemeClr val="tx1"/>
            </a:solidFill>
            <a:miter lim="800000"/>
            <a:headEnd/>
            <a:tailEnd/>
          </a:ln>
        </p:spPr>
        <p:txBody>
          <a:bodyPr/>
          <a:lstStyle/>
          <a:p>
            <a:pPr>
              <a:lnSpc>
                <a:spcPct val="100000"/>
              </a:lnSpc>
              <a:spcBef>
                <a:spcPct val="20000"/>
              </a:spcBef>
              <a:buClr>
                <a:srgbClr val="000000"/>
              </a:buClr>
              <a:buFont typeface="Wingdings" pitchFamily="2" charset="2"/>
              <a:buChar char="§"/>
            </a:pPr>
            <a:endParaRPr lang="en-US" dirty="0">
              <a:latin typeface="Tahoma" pitchFamily="34" charset="0"/>
            </a:endParaRPr>
          </a:p>
          <a:p>
            <a:pPr>
              <a:lnSpc>
                <a:spcPct val="100000"/>
              </a:lnSpc>
              <a:spcBef>
                <a:spcPct val="20000"/>
              </a:spcBef>
              <a:buClr>
                <a:srgbClr val="000000"/>
              </a:buClr>
              <a:buFont typeface="Wingdings" pitchFamily="2" charset="2"/>
              <a:buChar char="§"/>
            </a:pPr>
            <a:endParaRPr lang="en-US" sz="1800" b="1" dirty="0">
              <a:latin typeface="Book Antiqua" pitchFamily="18" charset="0"/>
            </a:endParaRPr>
          </a:p>
          <a:p>
            <a:pPr>
              <a:lnSpc>
                <a:spcPct val="100000"/>
              </a:lnSpc>
              <a:spcBef>
                <a:spcPct val="20000"/>
              </a:spcBef>
              <a:buClr>
                <a:srgbClr val="000000"/>
              </a:buClr>
              <a:buFont typeface="Wingdings" pitchFamily="2" charset="2"/>
              <a:buChar char="§"/>
            </a:pPr>
            <a:endParaRPr lang="en-US" sz="1800" b="1" dirty="0">
              <a:latin typeface="Book Antiqua" pitchFamily="18" charset="0"/>
            </a:endParaRPr>
          </a:p>
          <a:p>
            <a:pPr>
              <a:lnSpc>
                <a:spcPct val="100000"/>
              </a:lnSpc>
              <a:spcBef>
                <a:spcPct val="20000"/>
              </a:spcBef>
              <a:buClr>
                <a:srgbClr val="000000"/>
              </a:buClr>
              <a:buFont typeface="Wingdings" pitchFamily="2" charset="2"/>
              <a:buChar char="§"/>
            </a:pPr>
            <a:endParaRPr lang="en-US" dirty="0">
              <a:latin typeface="Tahoma" pitchFamily="34" charset="0"/>
            </a:endParaRPr>
          </a:p>
          <a:p>
            <a:pPr>
              <a:lnSpc>
                <a:spcPct val="100000"/>
              </a:lnSpc>
              <a:spcBef>
                <a:spcPct val="20000"/>
              </a:spcBef>
              <a:buClr>
                <a:srgbClr val="000000"/>
              </a:buClr>
              <a:buFont typeface="Wingdings" pitchFamily="2" charset="2"/>
              <a:buChar char="§"/>
            </a:pPr>
            <a:endParaRPr lang="en-US" dirty="0">
              <a:latin typeface="Tahoma" pitchFamily="34" charset="0"/>
            </a:endParaRPr>
          </a:p>
          <a:p>
            <a:pPr>
              <a:lnSpc>
                <a:spcPct val="100000"/>
              </a:lnSpc>
              <a:spcBef>
                <a:spcPct val="20000"/>
              </a:spcBef>
              <a:buClr>
                <a:srgbClr val="000000"/>
              </a:buClr>
              <a:buFont typeface="Wingdings" pitchFamily="2" charset="2"/>
              <a:buChar char="§"/>
            </a:pPr>
            <a:endParaRPr lang="en-US" dirty="0">
              <a:latin typeface="Tahoma" pitchFamily="34" charset="0"/>
            </a:endParaRPr>
          </a:p>
          <a:p>
            <a:pPr>
              <a:lnSpc>
                <a:spcPct val="100000"/>
              </a:lnSpc>
              <a:spcBef>
                <a:spcPct val="20000"/>
              </a:spcBef>
              <a:buClr>
                <a:srgbClr val="000000"/>
              </a:buClr>
              <a:buFont typeface="Wingdings" pitchFamily="2" charset="2"/>
              <a:buChar char="§"/>
            </a:pPr>
            <a:endParaRPr lang="en-US" dirty="0">
              <a:latin typeface="Tahoma" pitchFamily="34" charset="0"/>
            </a:endParaRPr>
          </a:p>
          <a:p>
            <a:pPr>
              <a:lnSpc>
                <a:spcPct val="100000"/>
              </a:lnSpc>
              <a:spcBef>
                <a:spcPct val="20000"/>
              </a:spcBef>
              <a:buClr>
                <a:srgbClr val="000000"/>
              </a:buClr>
              <a:buFont typeface="Wingdings" pitchFamily="2" charset="2"/>
              <a:buChar char="§"/>
            </a:pPr>
            <a:endParaRPr lang="en-US" sz="1800" dirty="0">
              <a:latin typeface="Tahoma" pitchFamily="34" charset="0"/>
            </a:endParaRPr>
          </a:p>
        </p:txBody>
      </p:sp>
      <p:sp>
        <p:nvSpPr>
          <p:cNvPr id="57346" name="Rectangle 2"/>
          <p:cNvSpPr>
            <a:spLocks noGrp="1" noRot="1" noChangeArrowheads="1"/>
          </p:cNvSpPr>
          <p:nvPr>
            <p:ph type="title"/>
          </p:nvPr>
        </p:nvSpPr>
        <p:spPr>
          <a:xfrm>
            <a:off x="971600" y="76200"/>
            <a:ext cx="7910389" cy="609600"/>
          </a:xfrm>
        </p:spPr>
        <p:txBody>
          <a:bodyPr>
            <a:normAutofit fontScale="90000"/>
          </a:bodyPr>
          <a:lstStyle/>
          <a:p>
            <a:pPr algn="l"/>
            <a:r>
              <a:rPr lang="en-US" dirty="0" smtClean="0"/>
              <a:t>Using the Midpoint Method</a:t>
            </a:r>
          </a:p>
        </p:txBody>
      </p:sp>
      <p:pic>
        <p:nvPicPr>
          <p:cNvPr id="57363" name="Picture 19"/>
          <p:cNvPicPr>
            <a:picLocks noChangeAspect="1" noChangeArrowheads="1"/>
          </p:cNvPicPr>
          <p:nvPr/>
        </p:nvPicPr>
        <p:blipFill>
          <a:blip r:embed="rId3" cstate="print"/>
          <a:srcRect/>
          <a:stretch>
            <a:fillRect/>
          </a:stretch>
        </p:blipFill>
        <p:spPr bwMode="auto">
          <a:xfrm>
            <a:off x="1775792" y="1052736"/>
            <a:ext cx="6324600" cy="1441450"/>
          </a:xfrm>
          <a:prstGeom prst="rect">
            <a:avLst/>
          </a:prstGeom>
          <a:noFill/>
          <a:ln w="9525" algn="ctr">
            <a:noFill/>
            <a:miter lim="800000"/>
            <a:headEnd/>
            <a:tailEnd type="none" w="med" len="lg"/>
          </a:ln>
        </p:spPr>
      </p:pic>
      <p:pic>
        <p:nvPicPr>
          <p:cNvPr id="74761" name="Picture 9"/>
          <p:cNvPicPr>
            <a:picLocks noChangeAspect="1" noChangeArrowheads="1"/>
          </p:cNvPicPr>
          <p:nvPr/>
        </p:nvPicPr>
        <p:blipFill>
          <a:blip r:embed="rId4" cstate="print"/>
          <a:srcRect/>
          <a:stretch>
            <a:fillRect/>
          </a:stretch>
        </p:blipFill>
        <p:spPr bwMode="auto">
          <a:xfrm>
            <a:off x="762000" y="2438400"/>
            <a:ext cx="8054405" cy="741363"/>
          </a:xfrm>
          <a:prstGeom prst="rect">
            <a:avLst/>
          </a:prstGeom>
          <a:noFill/>
          <a:ln w="9525" algn="ctr">
            <a:noFill/>
            <a:miter lim="800000"/>
            <a:headEnd/>
            <a:tailEnd type="none" w="med" len="lg"/>
          </a:ln>
          <a:effectLst/>
        </p:spPr>
      </p:pic>
      <p:pic>
        <p:nvPicPr>
          <p:cNvPr id="74762" name="Picture 10"/>
          <p:cNvPicPr>
            <a:picLocks noChangeAspect="1" noChangeArrowheads="1"/>
          </p:cNvPicPr>
          <p:nvPr/>
        </p:nvPicPr>
        <p:blipFill>
          <a:blip r:embed="rId5" cstate="print"/>
          <a:srcRect/>
          <a:stretch>
            <a:fillRect/>
          </a:stretch>
        </p:blipFill>
        <p:spPr bwMode="auto">
          <a:xfrm>
            <a:off x="990600" y="3276600"/>
            <a:ext cx="7226300" cy="792163"/>
          </a:xfrm>
          <a:prstGeom prst="rect">
            <a:avLst/>
          </a:prstGeom>
          <a:noFill/>
          <a:ln w="9525" algn="ctr">
            <a:noFill/>
            <a:miter lim="800000"/>
            <a:headEnd/>
            <a:tailEnd type="none" w="med" len="lg"/>
          </a:ln>
          <a:effectLst/>
        </p:spPr>
      </p:pic>
      <p:pic>
        <p:nvPicPr>
          <p:cNvPr id="74763" name="Picture 11"/>
          <p:cNvPicPr>
            <a:picLocks noChangeAspect="1" noChangeArrowheads="1"/>
          </p:cNvPicPr>
          <p:nvPr/>
        </p:nvPicPr>
        <p:blipFill>
          <a:blip r:embed="rId6" cstate="print"/>
          <a:srcRect/>
          <a:stretch>
            <a:fillRect/>
          </a:stretch>
        </p:blipFill>
        <p:spPr bwMode="auto">
          <a:xfrm>
            <a:off x="685800" y="4495800"/>
            <a:ext cx="7843838" cy="877888"/>
          </a:xfrm>
          <a:prstGeom prst="rect">
            <a:avLst/>
          </a:prstGeom>
          <a:noFill/>
          <a:ln w="9525" algn="ctr">
            <a:noFill/>
            <a:miter lim="800000"/>
            <a:headEnd/>
            <a:tailEnd type="none" w="med" len="lg"/>
          </a:ln>
          <a:effectLst/>
        </p:spPr>
      </p:pic>
      <p:sp>
        <p:nvSpPr>
          <p:cNvPr id="2" name="TextBox 1"/>
          <p:cNvSpPr txBox="1"/>
          <p:nvPr/>
        </p:nvSpPr>
        <p:spPr>
          <a:xfrm>
            <a:off x="1524000" y="5486400"/>
            <a:ext cx="4151647" cy="369332"/>
          </a:xfrm>
          <a:prstGeom prst="rect">
            <a:avLst/>
          </a:prstGeom>
          <a:noFill/>
        </p:spPr>
        <p:txBody>
          <a:bodyPr wrap="none" rtlCol="0">
            <a:spAutoFit/>
          </a:bodyPr>
          <a:lstStyle/>
          <a:p>
            <a:r>
              <a:rPr lang="en-US" dirty="0" smtClean="0"/>
              <a:t>Should have been </a:t>
            </a:r>
            <a:r>
              <a:rPr lang="en-US" dirty="0" smtClean="0">
                <a:solidFill>
                  <a:srgbClr val="FF0000"/>
                </a:solidFill>
              </a:rPr>
              <a:t>negative</a:t>
            </a:r>
            <a:r>
              <a:rPr lang="en-US" dirty="0" smtClean="0"/>
              <a:t> not positive. </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4761"/>
                                        </p:tgtEl>
                                        <p:attrNameLst>
                                          <p:attrName>style.visibility</p:attrName>
                                        </p:attrNameLst>
                                      </p:cBhvr>
                                      <p:to>
                                        <p:strVal val="visible"/>
                                      </p:to>
                                    </p:set>
                                    <p:animEffect transition="in" filter="wipe(left)">
                                      <p:cBhvr>
                                        <p:cTn id="7" dur="500"/>
                                        <p:tgtEl>
                                          <p:spTgt spid="747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4762"/>
                                        </p:tgtEl>
                                        <p:attrNameLst>
                                          <p:attrName>style.visibility</p:attrName>
                                        </p:attrNameLst>
                                      </p:cBhvr>
                                      <p:to>
                                        <p:strVal val="visible"/>
                                      </p:to>
                                    </p:set>
                                    <p:animEffect transition="in" filter="wipe(left)">
                                      <p:cBhvr>
                                        <p:cTn id="12" dur="500"/>
                                        <p:tgtEl>
                                          <p:spTgt spid="747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4763"/>
                                        </p:tgtEl>
                                        <p:attrNameLst>
                                          <p:attrName>style.visibility</p:attrName>
                                        </p:attrNameLst>
                                      </p:cBhvr>
                                      <p:to>
                                        <p:strVal val="visible"/>
                                      </p:to>
                                    </p:set>
                                    <p:animEffect transition="in" filter="wipe(left)">
                                      <p:cBhvr>
                                        <p:cTn id="17" dur="500"/>
                                        <p:tgtEl>
                                          <p:spTgt spid="74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3183</TotalTime>
  <Words>1877</Words>
  <Application>Microsoft Macintosh PowerPoint</Application>
  <PresentationFormat>On-screen Show (4:3)</PresentationFormat>
  <Paragraphs>275</Paragraphs>
  <Slides>34</Slides>
  <Notes>20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Flow</vt:lpstr>
      <vt:lpstr>Elasticity</vt:lpstr>
      <vt:lpstr>Changes in Quantity Demanded in Response to Changes in Price</vt:lpstr>
      <vt:lpstr>Why is Magnitude Important?</vt:lpstr>
      <vt:lpstr>Price Elasticity of Demand</vt:lpstr>
      <vt:lpstr>Price Elasticity of Demand</vt:lpstr>
      <vt:lpstr>Calculating: Midpoint Method</vt:lpstr>
      <vt:lpstr>Using the Midpoint Method</vt:lpstr>
      <vt:lpstr>Example</vt:lpstr>
      <vt:lpstr>Using the Midpoint Method</vt:lpstr>
      <vt:lpstr>Interpreting Price Elasticity of Demand</vt:lpstr>
      <vt:lpstr>Interpreting Price Elasticity of Demand </vt:lpstr>
      <vt:lpstr>Range of Values</vt:lpstr>
      <vt:lpstr>Elasticity and “Steep” Demand Curves</vt:lpstr>
      <vt:lpstr>Inelastic Demand</vt:lpstr>
      <vt:lpstr>Perfectly Inelastic Demand</vt:lpstr>
      <vt:lpstr>Elasticity and “Flat” Demand Curves</vt:lpstr>
      <vt:lpstr>Elastic Demand</vt:lpstr>
      <vt:lpstr>Perfectly Elastic Demand</vt:lpstr>
      <vt:lpstr>Determinants of Price Elasticity of Demand</vt:lpstr>
      <vt:lpstr>Changes in Elasticity Along a Linear Demand Curve</vt:lpstr>
      <vt:lpstr>Unit-Elastic, Inelastic, or Elastic?</vt:lpstr>
      <vt:lpstr>Total Revenue by Area</vt:lpstr>
      <vt:lpstr>Effect of a Price Increase on Total Revenue</vt:lpstr>
      <vt:lpstr>Elasticity and Total Revenue </vt:lpstr>
      <vt:lpstr>Elasticity and Total Revenue</vt:lpstr>
      <vt:lpstr>Elasticity and Total Revenue</vt:lpstr>
      <vt:lpstr>Other Types of Elasticity</vt:lpstr>
      <vt:lpstr>The Income Elasticity of Demand</vt:lpstr>
      <vt:lpstr>Normal Goods and Inferior Goods</vt:lpstr>
      <vt:lpstr>Other Demand Elasticities: Cross-Price Elasticity </vt:lpstr>
      <vt:lpstr>Cross-Price Elasticity</vt:lpstr>
      <vt:lpstr>Measuring the Price Elasticity of Supply</vt:lpstr>
      <vt:lpstr>What Factors Determine the Price Elasticity of Supply?</vt:lpstr>
      <vt:lpstr>Price Controls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Welcome Back!</dc:title>
  <dc:creator>Ron</dc:creator>
  <cp:lastModifiedBy>Vaishnavi Raghu Raman</cp:lastModifiedBy>
  <cp:revision>290</cp:revision>
  <cp:lastPrinted>2013-09-25T18:13:09Z</cp:lastPrinted>
  <dcterms:created xsi:type="dcterms:W3CDTF">2013-09-01T18:05:22Z</dcterms:created>
  <dcterms:modified xsi:type="dcterms:W3CDTF">2014-09-22T19:53:42Z</dcterms:modified>
</cp:coreProperties>
</file>