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394" r:id="rId2"/>
    <p:sldId id="396" r:id="rId3"/>
    <p:sldId id="412" r:id="rId4"/>
    <p:sldId id="414" r:id="rId5"/>
    <p:sldId id="397" r:id="rId6"/>
    <p:sldId id="399" r:id="rId7"/>
    <p:sldId id="416" r:id="rId8"/>
    <p:sldId id="407" r:id="rId9"/>
    <p:sldId id="408" r:id="rId10"/>
    <p:sldId id="409" r:id="rId11"/>
    <p:sldId id="401" r:id="rId12"/>
    <p:sldId id="417" r:id="rId13"/>
    <p:sldId id="406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8064F-926C-46B9-8A83-4A284120C2CD}" type="slidenum">
              <a:rPr lang="en-US" smtClean="0">
                <a:latin typeface="Arial" pitchFamily="34" charset="0"/>
              </a:rPr>
              <a:pPr/>
              <a:t>8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D6B07-E657-4D76-8733-0465AAB6BF96}" type="slidenum">
              <a:rPr lang="en-US" smtClean="0">
                <a:latin typeface="Arial" pitchFamily="34" charset="0"/>
              </a:rPr>
              <a:pPr/>
              <a:t>9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4111-FFFC-40F3-97F3-56EFAB543B2E}" type="slidenum">
              <a:rPr lang="en-US" smtClean="0">
                <a:latin typeface="Arial" pitchFamily="34" charset="0"/>
              </a:rPr>
              <a:pPr/>
              <a:t>10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Price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36625" y="33336"/>
            <a:ext cx="8096349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2800" dirty="0" smtClean="0"/>
              <a:t>Winners and Losers: Impact on Distribution of Welfare</a:t>
            </a:r>
          </a:p>
        </p:txBody>
      </p:sp>
      <p:sp>
        <p:nvSpPr>
          <p:cNvPr id="39171" name="Freeform 259"/>
          <p:cNvSpPr>
            <a:spLocks/>
          </p:cNvSpPr>
          <p:nvPr/>
        </p:nvSpPr>
        <p:spPr bwMode="auto">
          <a:xfrm>
            <a:off x="7216775" y="4191000"/>
            <a:ext cx="1012825" cy="457200"/>
          </a:xfrm>
          <a:custGeom>
            <a:avLst/>
            <a:gdLst/>
            <a:ahLst/>
            <a:cxnLst>
              <a:cxn ang="0">
                <a:pos x="166" y="92"/>
              </a:cxn>
              <a:cxn ang="0">
                <a:pos x="182" y="75"/>
              </a:cxn>
              <a:cxn ang="0">
                <a:pos x="182" y="17"/>
              </a:cxn>
              <a:cxn ang="0">
                <a:pos x="166" y="0"/>
              </a:cxn>
              <a:cxn ang="0">
                <a:pos x="16" y="0"/>
              </a:cxn>
              <a:cxn ang="0">
                <a:pos x="0" y="17"/>
              </a:cxn>
              <a:cxn ang="0">
                <a:pos x="0" y="75"/>
              </a:cxn>
              <a:cxn ang="0">
                <a:pos x="16" y="92"/>
              </a:cxn>
              <a:cxn ang="0">
                <a:pos x="166" y="92"/>
              </a:cxn>
            </a:cxnLst>
            <a:rect l="0" t="0" r="r" b="b"/>
            <a:pathLst>
              <a:path w="182" h="92">
                <a:moveTo>
                  <a:pt x="166" y="92"/>
                </a:moveTo>
                <a:cubicBezTo>
                  <a:pt x="175" y="92"/>
                  <a:pt x="182" y="85"/>
                  <a:pt x="182" y="75"/>
                </a:cubicBezTo>
                <a:cubicBezTo>
                  <a:pt x="182" y="17"/>
                  <a:pt x="182" y="17"/>
                  <a:pt x="182" y="17"/>
                </a:cubicBezTo>
                <a:cubicBezTo>
                  <a:pt x="182" y="8"/>
                  <a:pt x="175" y="0"/>
                  <a:pt x="16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5"/>
                  <a:pt x="7" y="92"/>
                  <a:pt x="16" y="92"/>
                </a:cubicBezTo>
                <a:lnTo>
                  <a:pt x="166" y="9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2" name="Freeform 260"/>
          <p:cNvSpPr>
            <a:spLocks/>
          </p:cNvSpPr>
          <p:nvPr/>
        </p:nvSpPr>
        <p:spPr bwMode="auto">
          <a:xfrm>
            <a:off x="5743575" y="2357438"/>
            <a:ext cx="879475" cy="1101725"/>
          </a:xfrm>
          <a:custGeom>
            <a:avLst/>
            <a:gdLst/>
            <a:ahLst/>
            <a:cxnLst>
              <a:cxn ang="0">
                <a:pos x="487" y="342"/>
              </a:cxn>
              <a:cxn ang="0">
                <a:pos x="0" y="0"/>
              </a:cxn>
              <a:cxn ang="0">
                <a:pos x="0" y="541"/>
              </a:cxn>
              <a:cxn ang="0">
                <a:pos x="485" y="541"/>
              </a:cxn>
              <a:cxn ang="0">
                <a:pos x="487" y="342"/>
              </a:cxn>
            </a:cxnLst>
            <a:rect l="0" t="0" r="r" b="b"/>
            <a:pathLst>
              <a:path w="487" h="541">
                <a:moveTo>
                  <a:pt x="487" y="342"/>
                </a:moveTo>
                <a:lnTo>
                  <a:pt x="0" y="0"/>
                </a:lnTo>
                <a:lnTo>
                  <a:pt x="0" y="541"/>
                </a:lnTo>
                <a:lnTo>
                  <a:pt x="485" y="541"/>
                </a:lnTo>
                <a:lnTo>
                  <a:pt x="487" y="342"/>
                </a:lnTo>
                <a:close/>
              </a:path>
            </a:pathLst>
          </a:custGeom>
          <a:solidFill>
            <a:srgbClr val="C7D6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3" name="Freeform 261"/>
          <p:cNvSpPr>
            <a:spLocks/>
          </p:cNvSpPr>
          <p:nvPr/>
        </p:nvSpPr>
        <p:spPr bwMode="auto">
          <a:xfrm>
            <a:off x="6619875" y="3046413"/>
            <a:ext cx="515938" cy="830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08"/>
              </a:cxn>
              <a:cxn ang="0">
                <a:pos x="285" y="207"/>
              </a:cxn>
              <a:cxn ang="0">
                <a:pos x="0" y="0"/>
              </a:cxn>
            </a:cxnLst>
            <a:rect l="0" t="0" r="r" b="b"/>
            <a:pathLst>
              <a:path w="285" h="408">
                <a:moveTo>
                  <a:pt x="0" y="0"/>
                </a:moveTo>
                <a:lnTo>
                  <a:pt x="0" y="408"/>
                </a:lnTo>
                <a:lnTo>
                  <a:pt x="285" y="207"/>
                </a:lnTo>
                <a:lnTo>
                  <a:pt x="0" y="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4" name="Rectangle 262"/>
          <p:cNvSpPr>
            <a:spLocks noChangeArrowheads="1"/>
          </p:cNvSpPr>
          <p:nvPr/>
        </p:nvSpPr>
        <p:spPr bwMode="auto">
          <a:xfrm>
            <a:off x="5743575" y="3459163"/>
            <a:ext cx="876300" cy="407987"/>
          </a:xfrm>
          <a:prstGeom prst="rect">
            <a:avLst/>
          </a:prstGeom>
          <a:solidFill>
            <a:srgbClr val="C7C4E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5" name="Freeform 263"/>
          <p:cNvSpPr>
            <a:spLocks/>
          </p:cNvSpPr>
          <p:nvPr/>
        </p:nvSpPr>
        <p:spPr bwMode="auto">
          <a:xfrm>
            <a:off x="5743575" y="2357438"/>
            <a:ext cx="879475" cy="1101725"/>
          </a:xfrm>
          <a:custGeom>
            <a:avLst/>
            <a:gdLst/>
            <a:ahLst/>
            <a:cxnLst>
              <a:cxn ang="0">
                <a:pos x="487" y="342"/>
              </a:cxn>
              <a:cxn ang="0">
                <a:pos x="0" y="0"/>
              </a:cxn>
              <a:cxn ang="0">
                <a:pos x="0" y="541"/>
              </a:cxn>
              <a:cxn ang="0">
                <a:pos x="485" y="541"/>
              </a:cxn>
            </a:cxnLst>
            <a:rect l="0" t="0" r="r" b="b"/>
            <a:pathLst>
              <a:path w="487" h="541">
                <a:moveTo>
                  <a:pt x="487" y="342"/>
                </a:moveTo>
                <a:lnTo>
                  <a:pt x="0" y="0"/>
                </a:lnTo>
                <a:lnTo>
                  <a:pt x="0" y="541"/>
                </a:lnTo>
                <a:lnTo>
                  <a:pt x="485" y="541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6618288" y="3048000"/>
            <a:ext cx="1587" cy="1662113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9177" name="Freeform 265"/>
          <p:cNvSpPr>
            <a:spLocks/>
          </p:cNvSpPr>
          <p:nvPr/>
        </p:nvSpPr>
        <p:spPr bwMode="auto">
          <a:xfrm>
            <a:off x="1830388" y="4241800"/>
            <a:ext cx="836612" cy="406400"/>
          </a:xfrm>
          <a:custGeom>
            <a:avLst/>
            <a:gdLst/>
            <a:ahLst/>
            <a:cxnLst>
              <a:cxn ang="0">
                <a:pos x="134" y="91"/>
              </a:cxn>
              <a:cxn ang="0">
                <a:pos x="151" y="74"/>
              </a:cxn>
              <a:cxn ang="0">
                <a:pos x="151" y="17"/>
              </a:cxn>
              <a:cxn ang="0">
                <a:pos x="134" y="0"/>
              </a:cxn>
              <a:cxn ang="0">
                <a:pos x="16" y="0"/>
              </a:cxn>
              <a:cxn ang="0">
                <a:pos x="0" y="17"/>
              </a:cxn>
              <a:cxn ang="0">
                <a:pos x="0" y="74"/>
              </a:cxn>
              <a:cxn ang="0">
                <a:pos x="16" y="91"/>
              </a:cxn>
              <a:cxn ang="0">
                <a:pos x="134" y="91"/>
              </a:cxn>
            </a:cxnLst>
            <a:rect l="0" t="0" r="r" b="b"/>
            <a:pathLst>
              <a:path w="151" h="91">
                <a:moveTo>
                  <a:pt x="134" y="91"/>
                </a:moveTo>
                <a:cubicBezTo>
                  <a:pt x="143" y="91"/>
                  <a:pt x="151" y="84"/>
                  <a:pt x="151" y="74"/>
                </a:cubicBezTo>
                <a:cubicBezTo>
                  <a:pt x="151" y="17"/>
                  <a:pt x="151" y="17"/>
                  <a:pt x="151" y="17"/>
                </a:cubicBezTo>
                <a:cubicBezTo>
                  <a:pt x="151" y="7"/>
                  <a:pt x="143" y="0"/>
                  <a:pt x="13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4"/>
                  <a:pt x="7" y="91"/>
                  <a:pt x="16" y="91"/>
                </a:cubicBezTo>
                <a:lnTo>
                  <a:pt x="134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8" name="Freeform 266"/>
          <p:cNvSpPr>
            <a:spLocks/>
          </p:cNvSpPr>
          <p:nvPr/>
        </p:nvSpPr>
        <p:spPr bwMode="auto">
          <a:xfrm>
            <a:off x="2005013" y="2209800"/>
            <a:ext cx="966787" cy="381000"/>
          </a:xfrm>
          <a:custGeom>
            <a:avLst/>
            <a:gdLst/>
            <a:ahLst/>
            <a:cxnLst>
              <a:cxn ang="0">
                <a:pos x="139" y="91"/>
              </a:cxn>
              <a:cxn ang="0">
                <a:pos x="155" y="74"/>
              </a:cxn>
              <a:cxn ang="0">
                <a:pos x="155" y="17"/>
              </a:cxn>
              <a:cxn ang="0">
                <a:pos x="139" y="0"/>
              </a:cxn>
              <a:cxn ang="0">
                <a:pos x="16" y="0"/>
              </a:cxn>
              <a:cxn ang="0">
                <a:pos x="0" y="17"/>
              </a:cxn>
              <a:cxn ang="0">
                <a:pos x="0" y="74"/>
              </a:cxn>
              <a:cxn ang="0">
                <a:pos x="16" y="91"/>
              </a:cxn>
              <a:cxn ang="0">
                <a:pos x="139" y="91"/>
              </a:cxn>
            </a:cxnLst>
            <a:rect l="0" t="0" r="r" b="b"/>
            <a:pathLst>
              <a:path w="155" h="91">
                <a:moveTo>
                  <a:pt x="139" y="91"/>
                </a:moveTo>
                <a:cubicBezTo>
                  <a:pt x="148" y="91"/>
                  <a:pt x="155" y="84"/>
                  <a:pt x="155" y="74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5" y="7"/>
                  <a:pt x="148" y="0"/>
                  <a:pt x="13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4"/>
                  <a:pt x="7" y="91"/>
                  <a:pt x="16" y="91"/>
                </a:cubicBezTo>
                <a:lnTo>
                  <a:pt x="139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9" name="Freeform 267"/>
          <p:cNvSpPr>
            <a:spLocks/>
          </p:cNvSpPr>
          <p:nvPr/>
        </p:nvSpPr>
        <p:spPr bwMode="auto">
          <a:xfrm>
            <a:off x="1355725" y="2363788"/>
            <a:ext cx="1420813" cy="1108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1"/>
              </a:cxn>
              <a:cxn ang="0">
                <a:pos x="786" y="544"/>
              </a:cxn>
              <a:cxn ang="0">
                <a:pos x="0" y="0"/>
              </a:cxn>
            </a:cxnLst>
            <a:rect l="0" t="0" r="r" b="b"/>
            <a:pathLst>
              <a:path w="786" h="544">
                <a:moveTo>
                  <a:pt x="0" y="0"/>
                </a:moveTo>
                <a:lnTo>
                  <a:pt x="0" y="541"/>
                </a:lnTo>
                <a:lnTo>
                  <a:pt x="786" y="544"/>
                </a:lnTo>
                <a:lnTo>
                  <a:pt x="0" y="0"/>
                </a:lnTo>
                <a:close/>
              </a:path>
            </a:pathLst>
          </a:custGeom>
          <a:solidFill>
            <a:srgbClr val="C7D6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0" name="Freeform 268"/>
          <p:cNvSpPr>
            <a:spLocks/>
          </p:cNvSpPr>
          <p:nvPr/>
        </p:nvSpPr>
        <p:spPr bwMode="auto">
          <a:xfrm>
            <a:off x="1355725" y="3465513"/>
            <a:ext cx="1427163" cy="1076325"/>
          </a:xfrm>
          <a:custGeom>
            <a:avLst/>
            <a:gdLst/>
            <a:ahLst/>
            <a:cxnLst>
              <a:cxn ang="0">
                <a:pos x="0" y="529"/>
              </a:cxn>
              <a:cxn ang="0">
                <a:pos x="0" y="0"/>
              </a:cxn>
              <a:cxn ang="0">
                <a:pos x="789" y="0"/>
              </a:cxn>
              <a:cxn ang="0">
                <a:pos x="0" y="529"/>
              </a:cxn>
            </a:cxnLst>
            <a:rect l="0" t="0" r="r" b="b"/>
            <a:pathLst>
              <a:path w="789" h="529">
                <a:moveTo>
                  <a:pt x="0" y="529"/>
                </a:moveTo>
                <a:lnTo>
                  <a:pt x="0" y="0"/>
                </a:lnTo>
                <a:lnTo>
                  <a:pt x="789" y="0"/>
                </a:lnTo>
                <a:lnTo>
                  <a:pt x="0" y="529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1" name="Line 269"/>
          <p:cNvSpPr>
            <a:spLocks noChangeShapeType="1"/>
          </p:cNvSpPr>
          <p:nvPr/>
        </p:nvSpPr>
        <p:spPr bwMode="auto">
          <a:xfrm>
            <a:off x="1319213" y="2355850"/>
            <a:ext cx="2836862" cy="2171700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2" name="Line 270"/>
          <p:cNvSpPr>
            <a:spLocks noChangeShapeType="1"/>
          </p:cNvSpPr>
          <p:nvPr/>
        </p:nvSpPr>
        <p:spPr bwMode="auto">
          <a:xfrm flipH="1">
            <a:off x="1335088" y="2392363"/>
            <a:ext cx="2840037" cy="2174875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3" name="Line 271"/>
          <p:cNvSpPr>
            <a:spLocks noChangeShapeType="1"/>
          </p:cNvSpPr>
          <p:nvPr/>
        </p:nvSpPr>
        <p:spPr bwMode="auto">
          <a:xfrm flipH="1" flipV="1">
            <a:off x="1757363" y="3825875"/>
            <a:ext cx="257175" cy="4476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4" name="Line 272"/>
          <p:cNvSpPr>
            <a:spLocks noChangeShapeType="1"/>
          </p:cNvSpPr>
          <p:nvPr/>
        </p:nvSpPr>
        <p:spPr bwMode="auto">
          <a:xfrm flipH="1">
            <a:off x="1863725" y="2657475"/>
            <a:ext cx="436563" cy="46196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5" name="Oval 273"/>
          <p:cNvSpPr>
            <a:spLocks noChangeArrowheads="1"/>
          </p:cNvSpPr>
          <p:nvPr/>
        </p:nvSpPr>
        <p:spPr bwMode="auto">
          <a:xfrm>
            <a:off x="2727325" y="3427413"/>
            <a:ext cx="84138" cy="968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6" name="Line 274"/>
          <p:cNvSpPr>
            <a:spLocks noChangeShapeType="1"/>
          </p:cNvSpPr>
          <p:nvPr/>
        </p:nvSpPr>
        <p:spPr bwMode="auto">
          <a:xfrm>
            <a:off x="1335088" y="4567238"/>
            <a:ext cx="0" cy="0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7" name="Line 275"/>
          <p:cNvSpPr>
            <a:spLocks noChangeShapeType="1"/>
          </p:cNvSpPr>
          <p:nvPr/>
        </p:nvSpPr>
        <p:spPr bwMode="auto">
          <a:xfrm>
            <a:off x="4175125" y="2392363"/>
            <a:ext cx="0" cy="0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8" name="Line 276"/>
          <p:cNvSpPr>
            <a:spLocks noChangeShapeType="1"/>
          </p:cNvSpPr>
          <p:nvPr/>
        </p:nvSpPr>
        <p:spPr bwMode="auto">
          <a:xfrm>
            <a:off x="4156075" y="4527550"/>
            <a:ext cx="0" cy="0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9" name="Line 277"/>
          <p:cNvSpPr>
            <a:spLocks noChangeShapeType="1"/>
          </p:cNvSpPr>
          <p:nvPr/>
        </p:nvSpPr>
        <p:spPr bwMode="auto">
          <a:xfrm>
            <a:off x="1319213" y="2355850"/>
            <a:ext cx="0" cy="0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90" name="Rectangle 278"/>
          <p:cNvSpPr>
            <a:spLocks noChangeArrowheads="1"/>
          </p:cNvSpPr>
          <p:nvPr/>
        </p:nvSpPr>
        <p:spPr bwMode="auto">
          <a:xfrm>
            <a:off x="1587500" y="487045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100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1" name="Rectangle 279"/>
          <p:cNvSpPr>
            <a:spLocks noChangeArrowheads="1"/>
          </p:cNvSpPr>
          <p:nvPr/>
        </p:nvSpPr>
        <p:spPr bwMode="auto">
          <a:xfrm>
            <a:off x="1204913" y="4870450"/>
            <a:ext cx="793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2" name="Rectangle 280"/>
          <p:cNvSpPr>
            <a:spLocks noChangeArrowheads="1"/>
          </p:cNvSpPr>
          <p:nvPr/>
        </p:nvSpPr>
        <p:spPr bwMode="auto">
          <a:xfrm>
            <a:off x="2135188" y="487045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200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3" name="Rectangle 281"/>
          <p:cNvSpPr>
            <a:spLocks noChangeArrowheads="1"/>
          </p:cNvSpPr>
          <p:nvPr/>
        </p:nvSpPr>
        <p:spPr bwMode="auto">
          <a:xfrm>
            <a:off x="2690813" y="487045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300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4" name="Rectangle 282"/>
          <p:cNvSpPr>
            <a:spLocks noChangeArrowheads="1"/>
          </p:cNvSpPr>
          <p:nvPr/>
        </p:nvSpPr>
        <p:spPr bwMode="auto">
          <a:xfrm>
            <a:off x="3232150" y="487045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400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5" name="Rectangle 283"/>
          <p:cNvSpPr>
            <a:spLocks noChangeArrowheads="1"/>
          </p:cNvSpPr>
          <p:nvPr/>
        </p:nvSpPr>
        <p:spPr bwMode="auto">
          <a:xfrm>
            <a:off x="3789363" y="487045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500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6" name="Rectangle 284"/>
          <p:cNvSpPr>
            <a:spLocks noChangeArrowheads="1"/>
          </p:cNvSpPr>
          <p:nvPr/>
        </p:nvSpPr>
        <p:spPr bwMode="auto">
          <a:xfrm>
            <a:off x="857250" y="2576513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$5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7" name="Rectangle 285"/>
          <p:cNvSpPr>
            <a:spLocks noChangeArrowheads="1"/>
          </p:cNvSpPr>
          <p:nvPr/>
        </p:nvSpPr>
        <p:spPr bwMode="auto">
          <a:xfrm>
            <a:off x="936625" y="2974975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8" name="Rectangle 286"/>
          <p:cNvSpPr>
            <a:spLocks noChangeArrowheads="1"/>
          </p:cNvSpPr>
          <p:nvPr/>
        </p:nvSpPr>
        <p:spPr bwMode="auto">
          <a:xfrm>
            <a:off x="936625" y="337185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9" name="Rectangle 287"/>
          <p:cNvSpPr>
            <a:spLocks noChangeArrowheads="1"/>
          </p:cNvSpPr>
          <p:nvPr/>
        </p:nvSpPr>
        <p:spPr bwMode="auto">
          <a:xfrm>
            <a:off x="1047750" y="3770313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00" name="Rectangle 288"/>
          <p:cNvSpPr>
            <a:spLocks noChangeArrowheads="1"/>
          </p:cNvSpPr>
          <p:nvPr/>
        </p:nvSpPr>
        <p:spPr bwMode="auto">
          <a:xfrm>
            <a:off x="1047750" y="4167188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01" name="Line 289"/>
          <p:cNvSpPr>
            <a:spLocks noChangeShapeType="1"/>
          </p:cNvSpPr>
          <p:nvPr/>
        </p:nvSpPr>
        <p:spPr bwMode="auto">
          <a:xfrm>
            <a:off x="1352550" y="2946400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02" name="Rectangle 290"/>
          <p:cNvSpPr>
            <a:spLocks noChangeArrowheads="1"/>
          </p:cNvSpPr>
          <p:nvPr/>
        </p:nvSpPr>
        <p:spPr bwMode="auto">
          <a:xfrm>
            <a:off x="827584" y="1484784"/>
            <a:ext cx="1295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03" name="Line 291"/>
          <p:cNvSpPr>
            <a:spLocks noChangeShapeType="1"/>
          </p:cNvSpPr>
          <p:nvPr/>
        </p:nvSpPr>
        <p:spPr bwMode="auto">
          <a:xfrm>
            <a:off x="1398588" y="4548188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04" name="Line 292"/>
          <p:cNvSpPr>
            <a:spLocks noChangeShapeType="1"/>
          </p:cNvSpPr>
          <p:nvPr/>
        </p:nvSpPr>
        <p:spPr bwMode="auto">
          <a:xfrm>
            <a:off x="1309688" y="4640263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05" name="Freeform 293"/>
          <p:cNvSpPr>
            <a:spLocks/>
          </p:cNvSpPr>
          <p:nvPr/>
        </p:nvSpPr>
        <p:spPr bwMode="auto">
          <a:xfrm>
            <a:off x="1352550" y="4725988"/>
            <a:ext cx="119063" cy="111125"/>
          </a:xfrm>
          <a:custGeom>
            <a:avLst/>
            <a:gdLst/>
            <a:ahLst/>
            <a:cxnLst>
              <a:cxn ang="0">
                <a:pos x="66" y="55"/>
              </a:cxn>
              <a:cxn ang="0">
                <a:pos x="0" y="55"/>
              </a:cxn>
              <a:cxn ang="0">
                <a:pos x="0" y="0"/>
              </a:cxn>
            </a:cxnLst>
            <a:rect l="0" t="0" r="r" b="b"/>
            <a:pathLst>
              <a:path w="66" h="55">
                <a:moveTo>
                  <a:pt x="66" y="55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06" name="Line 294"/>
          <p:cNvSpPr>
            <a:spLocks noChangeShapeType="1"/>
          </p:cNvSpPr>
          <p:nvPr/>
        </p:nvSpPr>
        <p:spPr bwMode="auto">
          <a:xfrm flipH="1">
            <a:off x="1538288" y="4837113"/>
            <a:ext cx="29749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07" name="Rectangle 295"/>
          <p:cNvSpPr>
            <a:spLocks noChangeArrowheads="1"/>
          </p:cNvSpPr>
          <p:nvPr/>
        </p:nvSpPr>
        <p:spPr bwMode="auto">
          <a:xfrm>
            <a:off x="4191000" y="22066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9208" name="Rectangle 296"/>
          <p:cNvSpPr>
            <a:spLocks noChangeArrowheads="1"/>
          </p:cNvSpPr>
          <p:nvPr/>
        </p:nvSpPr>
        <p:spPr bwMode="auto">
          <a:xfrm>
            <a:off x="4164013" y="445770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9209" name="Rectangle 297"/>
          <p:cNvSpPr>
            <a:spLocks noChangeArrowheads="1"/>
          </p:cNvSpPr>
          <p:nvPr/>
        </p:nvSpPr>
        <p:spPr bwMode="auto">
          <a:xfrm>
            <a:off x="2763838" y="32115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9210" name="Line 298"/>
          <p:cNvSpPr>
            <a:spLocks noChangeShapeType="1"/>
          </p:cNvSpPr>
          <p:nvPr/>
        </p:nvSpPr>
        <p:spPr bwMode="auto">
          <a:xfrm flipV="1">
            <a:off x="1309688" y="4640263"/>
            <a:ext cx="88900" cy="571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1" name="Line 299"/>
          <p:cNvSpPr>
            <a:spLocks noChangeShapeType="1"/>
          </p:cNvSpPr>
          <p:nvPr/>
        </p:nvSpPr>
        <p:spPr bwMode="auto">
          <a:xfrm flipV="1">
            <a:off x="1309688" y="4697413"/>
            <a:ext cx="88900" cy="571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2" name="Line 300"/>
          <p:cNvSpPr>
            <a:spLocks noChangeShapeType="1"/>
          </p:cNvSpPr>
          <p:nvPr/>
        </p:nvSpPr>
        <p:spPr bwMode="auto">
          <a:xfrm flipH="1">
            <a:off x="1444625" y="4789488"/>
            <a:ext cx="57150" cy="952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3" name="Line 301"/>
          <p:cNvSpPr>
            <a:spLocks noChangeShapeType="1"/>
          </p:cNvSpPr>
          <p:nvPr/>
        </p:nvSpPr>
        <p:spPr bwMode="auto">
          <a:xfrm flipH="1">
            <a:off x="1501775" y="4792663"/>
            <a:ext cx="55563" cy="952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4" name="Line 302"/>
          <p:cNvSpPr>
            <a:spLocks noChangeShapeType="1"/>
          </p:cNvSpPr>
          <p:nvPr/>
        </p:nvSpPr>
        <p:spPr bwMode="auto">
          <a:xfrm>
            <a:off x="1352550" y="2667000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5" name="Line 303"/>
          <p:cNvSpPr>
            <a:spLocks noChangeShapeType="1"/>
          </p:cNvSpPr>
          <p:nvPr/>
        </p:nvSpPr>
        <p:spPr bwMode="auto">
          <a:xfrm>
            <a:off x="1352550" y="3067050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6" name="Line 304"/>
          <p:cNvSpPr>
            <a:spLocks noChangeShapeType="1"/>
          </p:cNvSpPr>
          <p:nvPr/>
        </p:nvSpPr>
        <p:spPr bwMode="auto">
          <a:xfrm>
            <a:off x="1352550" y="3465513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7" name="Line 305"/>
          <p:cNvSpPr>
            <a:spLocks noChangeShapeType="1"/>
          </p:cNvSpPr>
          <p:nvPr/>
        </p:nvSpPr>
        <p:spPr bwMode="auto">
          <a:xfrm>
            <a:off x="1352550" y="3863975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8" name="Line 306"/>
          <p:cNvSpPr>
            <a:spLocks noChangeShapeType="1"/>
          </p:cNvSpPr>
          <p:nvPr/>
        </p:nvSpPr>
        <p:spPr bwMode="auto">
          <a:xfrm>
            <a:off x="1352550" y="4264025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9" name="Line 307"/>
          <p:cNvSpPr>
            <a:spLocks noChangeShapeType="1"/>
          </p:cNvSpPr>
          <p:nvPr/>
        </p:nvSpPr>
        <p:spPr bwMode="auto">
          <a:xfrm flipV="1">
            <a:off x="1679575" y="4732338"/>
            <a:ext cx="1588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0" name="Line 308"/>
          <p:cNvSpPr>
            <a:spLocks noChangeShapeType="1"/>
          </p:cNvSpPr>
          <p:nvPr/>
        </p:nvSpPr>
        <p:spPr bwMode="auto">
          <a:xfrm flipV="1">
            <a:off x="2232025" y="4732338"/>
            <a:ext cx="1588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1" name="Line 309"/>
          <p:cNvSpPr>
            <a:spLocks noChangeShapeType="1"/>
          </p:cNvSpPr>
          <p:nvPr/>
        </p:nvSpPr>
        <p:spPr bwMode="auto">
          <a:xfrm flipV="1">
            <a:off x="2782888" y="4732338"/>
            <a:ext cx="1587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2" name="Line 310"/>
          <p:cNvSpPr>
            <a:spLocks noChangeShapeType="1"/>
          </p:cNvSpPr>
          <p:nvPr/>
        </p:nvSpPr>
        <p:spPr bwMode="auto">
          <a:xfrm flipV="1">
            <a:off x="3333750" y="4732338"/>
            <a:ext cx="1588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3" name="Line 311"/>
          <p:cNvSpPr>
            <a:spLocks noChangeShapeType="1"/>
          </p:cNvSpPr>
          <p:nvPr/>
        </p:nvSpPr>
        <p:spPr bwMode="auto">
          <a:xfrm flipV="1">
            <a:off x="3883025" y="4732338"/>
            <a:ext cx="1588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4" name="Rectangle 312"/>
          <p:cNvSpPr>
            <a:spLocks noChangeArrowheads="1"/>
          </p:cNvSpPr>
          <p:nvPr/>
        </p:nvSpPr>
        <p:spPr bwMode="auto">
          <a:xfrm>
            <a:off x="2057400" y="2181224"/>
            <a:ext cx="850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Consumer surplus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25" name="Rectangle 313"/>
          <p:cNvSpPr>
            <a:spLocks noChangeArrowheads="1"/>
          </p:cNvSpPr>
          <p:nvPr/>
        </p:nvSpPr>
        <p:spPr bwMode="auto">
          <a:xfrm>
            <a:off x="1814512" y="4224336"/>
            <a:ext cx="866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Producer surplus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26" name="Rectangle 314"/>
          <p:cNvSpPr>
            <a:spLocks noChangeArrowheads="1"/>
          </p:cNvSpPr>
          <p:nvPr/>
        </p:nvSpPr>
        <p:spPr bwMode="auto">
          <a:xfrm>
            <a:off x="2214563" y="1455738"/>
            <a:ext cx="20694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(a) Before </a:t>
            </a:r>
            <a:r>
              <a:rPr lang="en-US" sz="1400" b="1" dirty="0" smtClean="0">
                <a:solidFill>
                  <a:srgbClr val="000000"/>
                </a:solidFill>
                <a:latin typeface="Myriad Roman" charset="0"/>
              </a:rPr>
              <a:t>Price </a:t>
            </a:r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Control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39227" name="Line 315"/>
          <p:cNvSpPr>
            <a:spLocks noChangeShapeType="1"/>
          </p:cNvSpPr>
          <p:nvPr/>
        </p:nvSpPr>
        <p:spPr bwMode="auto">
          <a:xfrm flipH="1" flipV="1">
            <a:off x="1331640" y="1988839"/>
            <a:ext cx="20910" cy="267364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8" name="Freeform 316"/>
          <p:cNvSpPr>
            <a:spLocks/>
          </p:cNvSpPr>
          <p:nvPr/>
        </p:nvSpPr>
        <p:spPr bwMode="auto">
          <a:xfrm>
            <a:off x="5743575" y="4727575"/>
            <a:ext cx="115888" cy="101600"/>
          </a:xfrm>
          <a:custGeom>
            <a:avLst/>
            <a:gdLst/>
            <a:ahLst/>
            <a:cxnLst>
              <a:cxn ang="0">
                <a:pos x="64" y="50"/>
              </a:cxn>
              <a:cxn ang="0">
                <a:pos x="0" y="50"/>
              </a:cxn>
              <a:cxn ang="0">
                <a:pos x="0" y="0"/>
              </a:cxn>
            </a:cxnLst>
            <a:rect l="0" t="0" r="r" b="b"/>
            <a:pathLst>
              <a:path w="64" h="50">
                <a:moveTo>
                  <a:pt x="64" y="50"/>
                </a:moveTo>
                <a:lnTo>
                  <a:pt x="0" y="50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9" name="Rectangle 317"/>
          <p:cNvSpPr>
            <a:spLocks noChangeArrowheads="1"/>
          </p:cNvSpPr>
          <p:nvPr/>
        </p:nvSpPr>
        <p:spPr bwMode="auto">
          <a:xfrm>
            <a:off x="5597525" y="4864100"/>
            <a:ext cx="793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30" name="Line 318"/>
          <p:cNvSpPr>
            <a:spLocks noChangeShapeType="1"/>
          </p:cNvSpPr>
          <p:nvPr/>
        </p:nvSpPr>
        <p:spPr bwMode="auto">
          <a:xfrm flipH="1">
            <a:off x="5834063" y="4779963"/>
            <a:ext cx="55562" cy="984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1" name="Line 319"/>
          <p:cNvSpPr>
            <a:spLocks noChangeShapeType="1"/>
          </p:cNvSpPr>
          <p:nvPr/>
        </p:nvSpPr>
        <p:spPr bwMode="auto">
          <a:xfrm flipH="1">
            <a:off x="5889625" y="4786313"/>
            <a:ext cx="53975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2" name="Line 320"/>
          <p:cNvSpPr>
            <a:spLocks noChangeShapeType="1"/>
          </p:cNvSpPr>
          <p:nvPr/>
        </p:nvSpPr>
        <p:spPr bwMode="auto">
          <a:xfrm>
            <a:off x="5722938" y="4560888"/>
            <a:ext cx="0" cy="0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3" name="Line 321"/>
          <p:cNvSpPr>
            <a:spLocks noChangeShapeType="1"/>
          </p:cNvSpPr>
          <p:nvPr/>
        </p:nvSpPr>
        <p:spPr bwMode="auto">
          <a:xfrm>
            <a:off x="8566150" y="2386013"/>
            <a:ext cx="0" cy="0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4" name="Line 322"/>
          <p:cNvSpPr>
            <a:spLocks noChangeShapeType="1"/>
          </p:cNvSpPr>
          <p:nvPr/>
        </p:nvSpPr>
        <p:spPr bwMode="auto">
          <a:xfrm>
            <a:off x="8545513" y="4522788"/>
            <a:ext cx="0" cy="0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5" name="Line 323"/>
          <p:cNvSpPr>
            <a:spLocks noChangeShapeType="1"/>
          </p:cNvSpPr>
          <p:nvPr/>
        </p:nvSpPr>
        <p:spPr bwMode="auto">
          <a:xfrm>
            <a:off x="5708650" y="2347913"/>
            <a:ext cx="0" cy="0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6" name="Rectangle 324"/>
          <p:cNvSpPr>
            <a:spLocks noChangeArrowheads="1"/>
          </p:cNvSpPr>
          <p:nvPr/>
        </p:nvSpPr>
        <p:spPr bwMode="auto">
          <a:xfrm>
            <a:off x="5970588" y="486410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100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37" name="Rectangle 325"/>
          <p:cNvSpPr>
            <a:spLocks noChangeArrowheads="1"/>
          </p:cNvSpPr>
          <p:nvPr/>
        </p:nvSpPr>
        <p:spPr bwMode="auto">
          <a:xfrm>
            <a:off x="6526213" y="486410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200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38" name="Rectangle 326"/>
          <p:cNvSpPr>
            <a:spLocks noChangeArrowheads="1"/>
          </p:cNvSpPr>
          <p:nvPr/>
        </p:nvSpPr>
        <p:spPr bwMode="auto">
          <a:xfrm>
            <a:off x="7070725" y="486410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300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39" name="Rectangle 327"/>
          <p:cNvSpPr>
            <a:spLocks noChangeArrowheads="1"/>
          </p:cNvSpPr>
          <p:nvPr/>
        </p:nvSpPr>
        <p:spPr bwMode="auto">
          <a:xfrm>
            <a:off x="7620000" y="486410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400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0" name="Rectangle 328"/>
          <p:cNvSpPr>
            <a:spLocks noChangeArrowheads="1"/>
          </p:cNvSpPr>
          <p:nvPr/>
        </p:nvSpPr>
        <p:spPr bwMode="auto">
          <a:xfrm>
            <a:off x="8178800" y="486410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500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1" name="Rectangle 329"/>
          <p:cNvSpPr>
            <a:spLocks noChangeArrowheads="1"/>
          </p:cNvSpPr>
          <p:nvPr/>
        </p:nvSpPr>
        <p:spPr bwMode="auto">
          <a:xfrm>
            <a:off x="5249863" y="2563813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$5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2" name="Rectangle 330"/>
          <p:cNvSpPr>
            <a:spLocks noChangeArrowheads="1"/>
          </p:cNvSpPr>
          <p:nvPr/>
        </p:nvSpPr>
        <p:spPr bwMode="auto">
          <a:xfrm>
            <a:off x="5327650" y="2962275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3" name="Rectangle 331"/>
          <p:cNvSpPr>
            <a:spLocks noChangeArrowheads="1"/>
          </p:cNvSpPr>
          <p:nvPr/>
        </p:nvSpPr>
        <p:spPr bwMode="auto">
          <a:xfrm>
            <a:off x="5327650" y="335915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4" name="Rectangle 332"/>
          <p:cNvSpPr>
            <a:spLocks noChangeArrowheads="1"/>
          </p:cNvSpPr>
          <p:nvPr/>
        </p:nvSpPr>
        <p:spPr bwMode="auto">
          <a:xfrm>
            <a:off x="5437188" y="375920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5" name="Rectangle 333"/>
          <p:cNvSpPr>
            <a:spLocks noChangeArrowheads="1"/>
          </p:cNvSpPr>
          <p:nvPr/>
        </p:nvSpPr>
        <p:spPr bwMode="auto">
          <a:xfrm>
            <a:off x="5437188" y="4156075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6" name="Line 334"/>
          <p:cNvSpPr>
            <a:spLocks noChangeShapeType="1"/>
          </p:cNvSpPr>
          <p:nvPr/>
        </p:nvSpPr>
        <p:spPr bwMode="auto">
          <a:xfrm>
            <a:off x="5743575" y="2940050"/>
            <a:ext cx="103188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47" name="Line 335"/>
          <p:cNvSpPr>
            <a:spLocks noChangeShapeType="1"/>
          </p:cNvSpPr>
          <p:nvPr/>
        </p:nvSpPr>
        <p:spPr bwMode="auto">
          <a:xfrm>
            <a:off x="5786438" y="4540250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48" name="Line 336"/>
          <p:cNvSpPr>
            <a:spLocks noChangeShapeType="1"/>
          </p:cNvSpPr>
          <p:nvPr/>
        </p:nvSpPr>
        <p:spPr bwMode="auto">
          <a:xfrm>
            <a:off x="5702300" y="4635500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49" name="Line 337"/>
          <p:cNvSpPr>
            <a:spLocks noChangeShapeType="1"/>
          </p:cNvSpPr>
          <p:nvPr/>
        </p:nvSpPr>
        <p:spPr bwMode="auto">
          <a:xfrm>
            <a:off x="5786438" y="4699000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0" name="Freeform 338"/>
          <p:cNvSpPr>
            <a:spLocks/>
          </p:cNvSpPr>
          <p:nvPr/>
        </p:nvSpPr>
        <p:spPr bwMode="auto">
          <a:xfrm>
            <a:off x="5748338" y="3862388"/>
            <a:ext cx="871537" cy="674687"/>
          </a:xfrm>
          <a:custGeom>
            <a:avLst/>
            <a:gdLst/>
            <a:ahLst/>
            <a:cxnLst>
              <a:cxn ang="0">
                <a:pos x="0" y="331"/>
              </a:cxn>
              <a:cxn ang="0">
                <a:pos x="0" y="2"/>
              </a:cxn>
              <a:cxn ang="0">
                <a:pos x="482" y="0"/>
              </a:cxn>
              <a:cxn ang="0">
                <a:pos x="0" y="331"/>
              </a:cxn>
            </a:cxnLst>
            <a:rect l="0" t="0" r="r" b="b"/>
            <a:pathLst>
              <a:path w="482" h="331">
                <a:moveTo>
                  <a:pt x="0" y="331"/>
                </a:moveTo>
                <a:lnTo>
                  <a:pt x="0" y="2"/>
                </a:lnTo>
                <a:lnTo>
                  <a:pt x="482" y="0"/>
                </a:lnTo>
                <a:lnTo>
                  <a:pt x="0" y="331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1" name="Line 339"/>
          <p:cNvSpPr>
            <a:spLocks noChangeShapeType="1"/>
          </p:cNvSpPr>
          <p:nvPr/>
        </p:nvSpPr>
        <p:spPr bwMode="auto">
          <a:xfrm flipH="1">
            <a:off x="5918200" y="4829175"/>
            <a:ext cx="29781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2" name="Rectangle 340"/>
          <p:cNvSpPr>
            <a:spLocks noChangeArrowheads="1"/>
          </p:cNvSpPr>
          <p:nvPr/>
        </p:nvSpPr>
        <p:spPr bwMode="auto">
          <a:xfrm>
            <a:off x="8569325" y="22209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9253" name="Rectangle 341"/>
          <p:cNvSpPr>
            <a:spLocks noChangeArrowheads="1"/>
          </p:cNvSpPr>
          <p:nvPr/>
        </p:nvSpPr>
        <p:spPr bwMode="auto">
          <a:xfrm>
            <a:off x="8545513" y="4451350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39254" name="Rectangle 342"/>
          <p:cNvSpPr>
            <a:spLocks noChangeArrowheads="1"/>
          </p:cNvSpPr>
          <p:nvPr/>
        </p:nvSpPr>
        <p:spPr bwMode="auto">
          <a:xfrm>
            <a:off x="7148513" y="32035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9255" name="Line 343"/>
          <p:cNvSpPr>
            <a:spLocks noChangeShapeType="1"/>
          </p:cNvSpPr>
          <p:nvPr/>
        </p:nvSpPr>
        <p:spPr bwMode="auto">
          <a:xfrm flipV="1">
            <a:off x="5702300" y="4635500"/>
            <a:ext cx="84138" cy="603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6" name="Line 344"/>
          <p:cNvSpPr>
            <a:spLocks noChangeShapeType="1"/>
          </p:cNvSpPr>
          <p:nvPr/>
        </p:nvSpPr>
        <p:spPr bwMode="auto">
          <a:xfrm flipV="1">
            <a:off x="5702300" y="4699000"/>
            <a:ext cx="84138" cy="571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7" name="Line 345"/>
          <p:cNvSpPr>
            <a:spLocks noChangeShapeType="1"/>
          </p:cNvSpPr>
          <p:nvPr/>
        </p:nvSpPr>
        <p:spPr bwMode="auto">
          <a:xfrm flipV="1">
            <a:off x="6062663" y="4724400"/>
            <a:ext cx="0" cy="1095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8" name="Line 346"/>
          <p:cNvSpPr>
            <a:spLocks noChangeShapeType="1"/>
          </p:cNvSpPr>
          <p:nvPr/>
        </p:nvSpPr>
        <p:spPr bwMode="auto">
          <a:xfrm flipV="1">
            <a:off x="6615113" y="4724400"/>
            <a:ext cx="0" cy="1095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9" name="Line 347"/>
          <p:cNvSpPr>
            <a:spLocks noChangeShapeType="1"/>
          </p:cNvSpPr>
          <p:nvPr/>
        </p:nvSpPr>
        <p:spPr bwMode="auto">
          <a:xfrm flipV="1">
            <a:off x="7165975" y="4724400"/>
            <a:ext cx="0" cy="1095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0" name="Line 348"/>
          <p:cNvSpPr>
            <a:spLocks noChangeShapeType="1"/>
          </p:cNvSpPr>
          <p:nvPr/>
        </p:nvSpPr>
        <p:spPr bwMode="auto">
          <a:xfrm flipV="1">
            <a:off x="7716838" y="4724400"/>
            <a:ext cx="0" cy="1095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1" name="Line 349"/>
          <p:cNvSpPr>
            <a:spLocks noChangeShapeType="1"/>
          </p:cNvSpPr>
          <p:nvPr/>
        </p:nvSpPr>
        <p:spPr bwMode="auto">
          <a:xfrm flipV="1">
            <a:off x="8272463" y="4724400"/>
            <a:ext cx="0" cy="1095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2" name="Line 350"/>
          <p:cNvSpPr>
            <a:spLocks noChangeShapeType="1"/>
          </p:cNvSpPr>
          <p:nvPr/>
        </p:nvSpPr>
        <p:spPr bwMode="auto">
          <a:xfrm flipH="1">
            <a:off x="8391525" y="3357563"/>
            <a:ext cx="80963" cy="4857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3" name="Freeform 351"/>
          <p:cNvSpPr>
            <a:spLocks/>
          </p:cNvSpPr>
          <p:nvPr/>
        </p:nvSpPr>
        <p:spPr bwMode="auto">
          <a:xfrm>
            <a:off x="8220075" y="2895600"/>
            <a:ext cx="695325" cy="500063"/>
          </a:xfrm>
          <a:custGeom>
            <a:avLst/>
            <a:gdLst/>
            <a:ahLst/>
            <a:cxnLst>
              <a:cxn ang="0">
                <a:pos x="97" y="92"/>
              </a:cxn>
              <a:cxn ang="0">
                <a:pos x="113" y="75"/>
              </a:cxn>
              <a:cxn ang="0">
                <a:pos x="113" y="17"/>
              </a:cxn>
              <a:cxn ang="0">
                <a:pos x="97" y="0"/>
              </a:cxn>
              <a:cxn ang="0">
                <a:pos x="16" y="0"/>
              </a:cxn>
              <a:cxn ang="0">
                <a:pos x="0" y="17"/>
              </a:cxn>
              <a:cxn ang="0">
                <a:pos x="0" y="75"/>
              </a:cxn>
              <a:cxn ang="0">
                <a:pos x="16" y="92"/>
              </a:cxn>
              <a:cxn ang="0">
                <a:pos x="97" y="92"/>
              </a:cxn>
            </a:cxnLst>
            <a:rect l="0" t="0" r="r" b="b"/>
            <a:pathLst>
              <a:path w="113" h="92">
                <a:moveTo>
                  <a:pt x="97" y="92"/>
                </a:moveTo>
                <a:cubicBezTo>
                  <a:pt x="106" y="92"/>
                  <a:pt x="113" y="84"/>
                  <a:pt x="113" y="75"/>
                </a:cubicBezTo>
                <a:cubicBezTo>
                  <a:pt x="113" y="17"/>
                  <a:pt x="113" y="17"/>
                  <a:pt x="113" y="17"/>
                </a:cubicBezTo>
                <a:cubicBezTo>
                  <a:pt x="113" y="8"/>
                  <a:pt x="106" y="0"/>
                  <a:pt x="9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4"/>
                  <a:pt x="7" y="92"/>
                  <a:pt x="16" y="92"/>
                </a:cubicBezTo>
                <a:lnTo>
                  <a:pt x="97" y="9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4" name="Rectangle 352"/>
          <p:cNvSpPr>
            <a:spLocks noChangeArrowheads="1"/>
          </p:cNvSpPr>
          <p:nvPr/>
        </p:nvSpPr>
        <p:spPr bwMode="auto">
          <a:xfrm>
            <a:off x="8291512" y="2928936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 ceiling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65" name="Line 353"/>
          <p:cNvSpPr>
            <a:spLocks noChangeShapeType="1"/>
          </p:cNvSpPr>
          <p:nvPr/>
        </p:nvSpPr>
        <p:spPr bwMode="auto">
          <a:xfrm>
            <a:off x="5743575" y="3862388"/>
            <a:ext cx="3152775" cy="0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6" name="Line 354"/>
          <p:cNvSpPr>
            <a:spLocks noChangeShapeType="1"/>
          </p:cNvSpPr>
          <p:nvPr/>
        </p:nvSpPr>
        <p:spPr bwMode="auto">
          <a:xfrm>
            <a:off x="5743575" y="2660650"/>
            <a:ext cx="10001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7" name="Line 355"/>
          <p:cNvSpPr>
            <a:spLocks noChangeShapeType="1"/>
          </p:cNvSpPr>
          <p:nvPr/>
        </p:nvSpPr>
        <p:spPr bwMode="auto">
          <a:xfrm>
            <a:off x="5743575" y="3060700"/>
            <a:ext cx="10001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8" name="Line 356"/>
          <p:cNvSpPr>
            <a:spLocks noChangeShapeType="1"/>
          </p:cNvSpPr>
          <p:nvPr/>
        </p:nvSpPr>
        <p:spPr bwMode="auto">
          <a:xfrm>
            <a:off x="5743575" y="3459163"/>
            <a:ext cx="10001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9" name="Line 357"/>
          <p:cNvSpPr>
            <a:spLocks noChangeShapeType="1"/>
          </p:cNvSpPr>
          <p:nvPr/>
        </p:nvSpPr>
        <p:spPr bwMode="auto">
          <a:xfrm>
            <a:off x="5743575" y="3857625"/>
            <a:ext cx="10001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0" name="Line 358"/>
          <p:cNvSpPr>
            <a:spLocks noChangeShapeType="1"/>
          </p:cNvSpPr>
          <p:nvPr/>
        </p:nvSpPr>
        <p:spPr bwMode="auto">
          <a:xfrm>
            <a:off x="5743575" y="4257675"/>
            <a:ext cx="10001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1" name="Line 359"/>
          <p:cNvSpPr>
            <a:spLocks noChangeShapeType="1"/>
          </p:cNvSpPr>
          <p:nvPr/>
        </p:nvSpPr>
        <p:spPr bwMode="auto">
          <a:xfrm>
            <a:off x="5708650" y="2347913"/>
            <a:ext cx="2824163" cy="2174875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2" name="Line 360"/>
          <p:cNvSpPr>
            <a:spLocks noChangeShapeType="1"/>
          </p:cNvSpPr>
          <p:nvPr/>
        </p:nvSpPr>
        <p:spPr bwMode="auto">
          <a:xfrm flipH="1">
            <a:off x="5722938" y="2386013"/>
            <a:ext cx="2825750" cy="2174875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3" name="Oval 361"/>
          <p:cNvSpPr>
            <a:spLocks noChangeArrowheads="1"/>
          </p:cNvSpPr>
          <p:nvPr/>
        </p:nvSpPr>
        <p:spPr bwMode="auto">
          <a:xfrm>
            <a:off x="7127875" y="3409950"/>
            <a:ext cx="85725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4" name="Oval 362"/>
          <p:cNvSpPr>
            <a:spLocks noChangeArrowheads="1"/>
          </p:cNvSpPr>
          <p:nvPr/>
        </p:nvSpPr>
        <p:spPr bwMode="auto">
          <a:xfrm>
            <a:off x="6577013" y="3001963"/>
            <a:ext cx="84137" cy="952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5" name="Oval 363"/>
          <p:cNvSpPr>
            <a:spLocks noChangeArrowheads="1"/>
          </p:cNvSpPr>
          <p:nvPr/>
        </p:nvSpPr>
        <p:spPr bwMode="auto">
          <a:xfrm>
            <a:off x="6577013" y="3819525"/>
            <a:ext cx="84137" cy="952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6" name="Line 364"/>
          <p:cNvSpPr>
            <a:spLocks noChangeShapeType="1"/>
          </p:cNvSpPr>
          <p:nvPr/>
        </p:nvSpPr>
        <p:spPr bwMode="auto">
          <a:xfrm flipH="1" flipV="1">
            <a:off x="6777038" y="3582988"/>
            <a:ext cx="558800" cy="635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7" name="Line 365"/>
          <p:cNvSpPr>
            <a:spLocks noChangeShapeType="1"/>
          </p:cNvSpPr>
          <p:nvPr/>
        </p:nvSpPr>
        <p:spPr bwMode="auto">
          <a:xfrm flipH="1" flipV="1">
            <a:off x="6149975" y="4025900"/>
            <a:ext cx="255588" cy="2413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8" name="Line 366"/>
          <p:cNvSpPr>
            <a:spLocks noChangeShapeType="1"/>
          </p:cNvSpPr>
          <p:nvPr/>
        </p:nvSpPr>
        <p:spPr bwMode="auto">
          <a:xfrm flipH="1">
            <a:off x="6491288" y="2895600"/>
            <a:ext cx="449262" cy="727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9" name="Line 367"/>
          <p:cNvSpPr>
            <a:spLocks noChangeShapeType="1"/>
          </p:cNvSpPr>
          <p:nvPr/>
        </p:nvSpPr>
        <p:spPr bwMode="auto">
          <a:xfrm flipH="1">
            <a:off x="5943600" y="2357438"/>
            <a:ext cx="6350" cy="4857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80" name="Rectangle 368"/>
          <p:cNvSpPr>
            <a:spLocks noChangeArrowheads="1"/>
          </p:cNvSpPr>
          <p:nvPr/>
        </p:nvSpPr>
        <p:spPr bwMode="auto">
          <a:xfrm>
            <a:off x="6632575" y="1447800"/>
            <a:ext cx="19233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(b) After </a:t>
            </a:r>
            <a:r>
              <a:rPr lang="en-US" sz="1400" b="1" dirty="0" smtClean="0">
                <a:solidFill>
                  <a:srgbClr val="000000"/>
                </a:solidFill>
                <a:latin typeface="Myriad Roman" charset="0"/>
              </a:rPr>
              <a:t>Price </a:t>
            </a:r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Control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39281" name="Freeform 369"/>
          <p:cNvSpPr>
            <a:spLocks/>
          </p:cNvSpPr>
          <p:nvPr/>
        </p:nvSpPr>
        <p:spPr bwMode="auto">
          <a:xfrm>
            <a:off x="6223000" y="4194175"/>
            <a:ext cx="863600" cy="438150"/>
          </a:xfrm>
          <a:custGeom>
            <a:avLst/>
            <a:gdLst/>
            <a:ahLst/>
            <a:cxnLst>
              <a:cxn ang="0">
                <a:pos x="134" y="91"/>
              </a:cxn>
              <a:cxn ang="0">
                <a:pos x="150" y="74"/>
              </a:cxn>
              <a:cxn ang="0">
                <a:pos x="150" y="17"/>
              </a:cxn>
              <a:cxn ang="0">
                <a:pos x="134" y="0"/>
              </a:cxn>
              <a:cxn ang="0">
                <a:pos x="16" y="0"/>
              </a:cxn>
              <a:cxn ang="0">
                <a:pos x="0" y="17"/>
              </a:cxn>
              <a:cxn ang="0">
                <a:pos x="0" y="74"/>
              </a:cxn>
              <a:cxn ang="0">
                <a:pos x="16" y="91"/>
              </a:cxn>
              <a:cxn ang="0">
                <a:pos x="134" y="91"/>
              </a:cxn>
            </a:cxnLst>
            <a:rect l="0" t="0" r="r" b="b"/>
            <a:pathLst>
              <a:path w="150" h="91">
                <a:moveTo>
                  <a:pt x="134" y="91"/>
                </a:moveTo>
                <a:cubicBezTo>
                  <a:pt x="143" y="91"/>
                  <a:pt x="150" y="84"/>
                  <a:pt x="150" y="74"/>
                </a:cubicBezTo>
                <a:cubicBezTo>
                  <a:pt x="150" y="17"/>
                  <a:pt x="150" y="17"/>
                  <a:pt x="150" y="17"/>
                </a:cubicBezTo>
                <a:cubicBezTo>
                  <a:pt x="150" y="7"/>
                  <a:pt x="143" y="0"/>
                  <a:pt x="13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4"/>
                  <a:pt x="7" y="91"/>
                  <a:pt x="16" y="91"/>
                </a:cubicBezTo>
                <a:lnTo>
                  <a:pt x="134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82" name="Freeform 370"/>
          <p:cNvSpPr>
            <a:spLocks/>
          </p:cNvSpPr>
          <p:nvPr/>
        </p:nvSpPr>
        <p:spPr bwMode="auto">
          <a:xfrm>
            <a:off x="5802313" y="1787672"/>
            <a:ext cx="903287" cy="409575"/>
          </a:xfrm>
          <a:custGeom>
            <a:avLst/>
            <a:gdLst/>
            <a:ahLst/>
            <a:cxnLst>
              <a:cxn ang="0">
                <a:pos x="135" y="92"/>
              </a:cxn>
              <a:cxn ang="0">
                <a:pos x="151" y="75"/>
              </a:cxn>
              <a:cxn ang="0">
                <a:pos x="151" y="17"/>
              </a:cxn>
              <a:cxn ang="0">
                <a:pos x="135" y="0"/>
              </a:cxn>
              <a:cxn ang="0">
                <a:pos x="17" y="0"/>
              </a:cxn>
              <a:cxn ang="0">
                <a:pos x="0" y="17"/>
              </a:cxn>
              <a:cxn ang="0">
                <a:pos x="0" y="75"/>
              </a:cxn>
              <a:cxn ang="0">
                <a:pos x="17" y="92"/>
              </a:cxn>
              <a:cxn ang="0">
                <a:pos x="135" y="92"/>
              </a:cxn>
            </a:cxnLst>
            <a:rect l="0" t="0" r="r" b="b"/>
            <a:pathLst>
              <a:path w="151" h="92">
                <a:moveTo>
                  <a:pt x="135" y="92"/>
                </a:moveTo>
                <a:cubicBezTo>
                  <a:pt x="144" y="92"/>
                  <a:pt x="151" y="84"/>
                  <a:pt x="151" y="75"/>
                </a:cubicBezTo>
                <a:cubicBezTo>
                  <a:pt x="151" y="17"/>
                  <a:pt x="151" y="17"/>
                  <a:pt x="151" y="17"/>
                </a:cubicBezTo>
                <a:cubicBezTo>
                  <a:pt x="151" y="8"/>
                  <a:pt x="144" y="0"/>
                  <a:pt x="13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4"/>
                  <a:pt x="8" y="92"/>
                  <a:pt x="17" y="92"/>
                </a:cubicBezTo>
                <a:lnTo>
                  <a:pt x="135" y="9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83" name="Freeform 371"/>
          <p:cNvSpPr>
            <a:spLocks/>
          </p:cNvSpPr>
          <p:nvPr/>
        </p:nvSpPr>
        <p:spPr bwMode="auto">
          <a:xfrm>
            <a:off x="6503988" y="2209800"/>
            <a:ext cx="1497012" cy="715144"/>
          </a:xfrm>
          <a:custGeom>
            <a:avLst/>
            <a:gdLst/>
            <a:ahLst/>
            <a:cxnLst>
              <a:cxn ang="0">
                <a:pos x="243" y="124"/>
              </a:cxn>
              <a:cxn ang="0">
                <a:pos x="259" y="107"/>
              </a:cxn>
              <a:cxn ang="0">
                <a:pos x="259" y="17"/>
              </a:cxn>
              <a:cxn ang="0">
                <a:pos x="243" y="0"/>
              </a:cxn>
              <a:cxn ang="0">
                <a:pos x="16" y="0"/>
              </a:cxn>
              <a:cxn ang="0">
                <a:pos x="0" y="17"/>
              </a:cxn>
              <a:cxn ang="0">
                <a:pos x="0" y="107"/>
              </a:cxn>
              <a:cxn ang="0">
                <a:pos x="16" y="124"/>
              </a:cxn>
              <a:cxn ang="0">
                <a:pos x="243" y="124"/>
              </a:cxn>
            </a:cxnLst>
            <a:rect l="0" t="0" r="r" b="b"/>
            <a:pathLst>
              <a:path w="259" h="124">
                <a:moveTo>
                  <a:pt x="243" y="124"/>
                </a:moveTo>
                <a:cubicBezTo>
                  <a:pt x="252" y="124"/>
                  <a:pt x="259" y="116"/>
                  <a:pt x="259" y="107"/>
                </a:cubicBezTo>
                <a:cubicBezTo>
                  <a:pt x="259" y="17"/>
                  <a:pt x="259" y="17"/>
                  <a:pt x="259" y="17"/>
                </a:cubicBezTo>
                <a:cubicBezTo>
                  <a:pt x="259" y="7"/>
                  <a:pt x="252" y="0"/>
                  <a:pt x="24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6"/>
                  <a:pt x="7" y="124"/>
                  <a:pt x="16" y="124"/>
                </a:cubicBezTo>
                <a:lnTo>
                  <a:pt x="243" y="124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84" name="Rectangle 372"/>
          <p:cNvSpPr>
            <a:spLocks noChangeArrowheads="1"/>
          </p:cNvSpPr>
          <p:nvPr/>
        </p:nvSpPr>
        <p:spPr bwMode="auto">
          <a:xfrm>
            <a:off x="7167560" y="4195760"/>
            <a:ext cx="11064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Deadweight loss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85" name="Rectangle 373"/>
          <p:cNvSpPr>
            <a:spLocks noChangeArrowheads="1"/>
          </p:cNvSpPr>
          <p:nvPr/>
        </p:nvSpPr>
        <p:spPr bwMode="auto">
          <a:xfrm>
            <a:off x="6234112" y="4181472"/>
            <a:ext cx="8810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Producer surplus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86" name="Rectangle 374"/>
          <p:cNvSpPr>
            <a:spLocks noChangeArrowheads="1"/>
          </p:cNvSpPr>
          <p:nvPr/>
        </p:nvSpPr>
        <p:spPr bwMode="auto">
          <a:xfrm>
            <a:off x="6524624" y="2228848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Consumer surplus transferred from producers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87" name="Line 375"/>
          <p:cNvSpPr>
            <a:spLocks noChangeShapeType="1"/>
          </p:cNvSpPr>
          <p:nvPr/>
        </p:nvSpPr>
        <p:spPr bwMode="auto">
          <a:xfrm flipV="1">
            <a:off x="5743575" y="1779588"/>
            <a:ext cx="0" cy="28813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88" name="Rectangle 376"/>
          <p:cNvSpPr>
            <a:spLocks noChangeArrowheads="1"/>
          </p:cNvSpPr>
          <p:nvPr/>
        </p:nvSpPr>
        <p:spPr bwMode="auto">
          <a:xfrm>
            <a:off x="4495800" y="1447800"/>
            <a:ext cx="1371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89" name="Rectangle 377"/>
          <p:cNvSpPr>
            <a:spLocks noChangeArrowheads="1"/>
          </p:cNvSpPr>
          <p:nvPr/>
        </p:nvSpPr>
        <p:spPr bwMode="auto">
          <a:xfrm>
            <a:off x="3175502" y="5197475"/>
            <a:ext cx="7165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90" name="Rectangle 378"/>
          <p:cNvSpPr>
            <a:spLocks noChangeArrowheads="1"/>
          </p:cNvSpPr>
          <p:nvPr/>
        </p:nvSpPr>
        <p:spPr bwMode="auto">
          <a:xfrm>
            <a:off x="7452326" y="5157192"/>
            <a:ext cx="7165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91" name="Rectangle 379"/>
          <p:cNvSpPr>
            <a:spLocks noChangeArrowheads="1"/>
          </p:cNvSpPr>
          <p:nvPr/>
        </p:nvSpPr>
        <p:spPr bwMode="auto">
          <a:xfrm>
            <a:off x="5791200" y="1781168"/>
            <a:ext cx="9247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Consumer surplus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548912" name="Straight Connector 86"/>
          <p:cNvCxnSpPr>
            <a:cxnSpLocks noChangeShapeType="1"/>
          </p:cNvCxnSpPr>
          <p:nvPr/>
        </p:nvCxnSpPr>
        <p:spPr bwMode="auto">
          <a:xfrm>
            <a:off x="5867400" y="3459163"/>
            <a:ext cx="1247775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7158038" y="3536950"/>
            <a:ext cx="3175" cy="1173163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1454150" y="3459163"/>
            <a:ext cx="1247775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2776538" y="3536950"/>
            <a:ext cx="3175" cy="1173163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7" dur="500"/>
                                        <p:tgtEl>
                                          <p:spTgt spid="3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4" dur="500"/>
                                        <p:tgtEl>
                                          <p:spTgt spid="3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1" dur="1000"/>
                                        <p:tgtEl>
                                          <p:spTgt spid="3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6" dur="500"/>
                                        <p:tgtEl>
                                          <p:spTgt spid="3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1" dur="1000"/>
                                        <p:tgtEl>
                                          <p:spTgt spid="3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71" grpId="0" animBg="1"/>
      <p:bldP spid="39172" grpId="0" animBg="1"/>
      <p:bldP spid="39173" grpId="0" animBg="1"/>
      <p:bldP spid="39174" grpId="0" animBg="1"/>
      <p:bldP spid="39177" grpId="0" animBg="1"/>
      <p:bldP spid="39178" grpId="0" animBg="1"/>
      <p:bldP spid="39179" grpId="0" animBg="1"/>
      <p:bldP spid="39180" grpId="0" animBg="1"/>
      <p:bldP spid="39181" grpId="0" animBg="1"/>
      <p:bldP spid="39182" grpId="0" animBg="1"/>
      <p:bldP spid="39183" grpId="0" animBg="1"/>
      <p:bldP spid="39184" grpId="0" animBg="1"/>
      <p:bldP spid="39185" grpId="0" animBg="1"/>
      <p:bldP spid="39189" grpId="0" animBg="1"/>
      <p:bldP spid="39190" grpId="0"/>
      <p:bldP spid="39191" grpId="0"/>
      <p:bldP spid="39192" grpId="0"/>
      <p:bldP spid="39193" grpId="0"/>
      <p:bldP spid="39194" grpId="0"/>
      <p:bldP spid="39195" grpId="0"/>
      <p:bldP spid="39196" grpId="0"/>
      <p:bldP spid="39197" grpId="0"/>
      <p:bldP spid="39198" grpId="0"/>
      <p:bldP spid="39199" grpId="0"/>
      <p:bldP spid="39200" grpId="0"/>
      <p:bldP spid="39201" grpId="0" animBg="1"/>
      <p:bldP spid="39202" grpId="0"/>
      <p:bldP spid="39204" grpId="0" animBg="1"/>
      <p:bldP spid="39205" grpId="0" animBg="1"/>
      <p:bldP spid="39206" grpId="0" animBg="1"/>
      <p:bldP spid="39207" grpId="0"/>
      <p:bldP spid="39208" grpId="0"/>
      <p:bldP spid="39209" grpId="0"/>
      <p:bldP spid="39210" grpId="0" animBg="1"/>
      <p:bldP spid="39211" grpId="0" animBg="1"/>
      <p:bldP spid="39212" grpId="0" animBg="1"/>
      <p:bldP spid="39213" grpId="0" animBg="1"/>
      <p:bldP spid="39214" grpId="0" animBg="1"/>
      <p:bldP spid="39215" grpId="0" animBg="1"/>
      <p:bldP spid="39216" grpId="0" animBg="1"/>
      <p:bldP spid="39217" grpId="0" animBg="1"/>
      <p:bldP spid="39218" grpId="0" animBg="1"/>
      <p:bldP spid="39219" grpId="0" animBg="1"/>
      <p:bldP spid="39220" grpId="0" animBg="1"/>
      <p:bldP spid="39221" grpId="0" animBg="1"/>
      <p:bldP spid="39222" grpId="0" animBg="1"/>
      <p:bldP spid="39223" grpId="0" animBg="1"/>
      <p:bldP spid="39224" grpId="0"/>
      <p:bldP spid="39225" grpId="0"/>
      <p:bldP spid="39226" grpId="0"/>
      <p:bldP spid="39227" grpId="0" animBg="1"/>
      <p:bldP spid="39228" grpId="0" animBg="1"/>
      <p:bldP spid="39229" grpId="0"/>
      <p:bldP spid="39230" grpId="0" animBg="1"/>
      <p:bldP spid="39231" grpId="0" animBg="1"/>
      <p:bldP spid="39235" grpId="0" animBg="1"/>
      <p:bldP spid="39236" grpId="0"/>
      <p:bldP spid="39237" grpId="0"/>
      <p:bldP spid="39238" grpId="0"/>
      <p:bldP spid="39239" grpId="0"/>
      <p:bldP spid="39240" grpId="0"/>
      <p:bldP spid="39241" grpId="0"/>
      <p:bldP spid="39242" grpId="0"/>
      <p:bldP spid="39243" grpId="0"/>
      <p:bldP spid="39244" grpId="0"/>
      <p:bldP spid="39245" grpId="0"/>
      <p:bldP spid="39246" grpId="0" animBg="1"/>
      <p:bldP spid="39248" grpId="0" animBg="1"/>
      <p:bldP spid="39249" grpId="0" animBg="1"/>
      <p:bldP spid="39250" grpId="0" animBg="1"/>
      <p:bldP spid="39251" grpId="0" animBg="1"/>
      <p:bldP spid="39252" grpId="0"/>
      <p:bldP spid="39253" grpId="0"/>
      <p:bldP spid="39254" grpId="0"/>
      <p:bldP spid="39254" grpId="1"/>
      <p:bldP spid="39255" grpId="0" animBg="1"/>
      <p:bldP spid="39256" grpId="0" animBg="1"/>
      <p:bldP spid="39257" grpId="0" animBg="1"/>
      <p:bldP spid="39258" grpId="0" animBg="1"/>
      <p:bldP spid="39259" grpId="0" animBg="1"/>
      <p:bldP spid="39260" grpId="0" animBg="1"/>
      <p:bldP spid="39261" grpId="0" animBg="1"/>
      <p:bldP spid="39262" grpId="0" animBg="1"/>
      <p:bldP spid="39263" grpId="0" animBg="1"/>
      <p:bldP spid="39264" grpId="0"/>
      <p:bldP spid="39265" grpId="0" animBg="1"/>
      <p:bldP spid="39266" grpId="0" animBg="1"/>
      <p:bldP spid="39267" grpId="0" animBg="1"/>
      <p:bldP spid="39268" grpId="0" animBg="1"/>
      <p:bldP spid="39269" grpId="0" animBg="1"/>
      <p:bldP spid="39270" grpId="0" animBg="1"/>
      <p:bldP spid="39271" grpId="0" animBg="1"/>
      <p:bldP spid="39272" grpId="0" animBg="1"/>
      <p:bldP spid="39273" grpId="0" animBg="1"/>
      <p:bldP spid="39273" grpId="1" animBg="1"/>
      <p:bldP spid="39274" grpId="0" animBg="1"/>
      <p:bldP spid="39275" grpId="0" animBg="1"/>
      <p:bldP spid="39276" grpId="0" animBg="1"/>
      <p:bldP spid="39277" grpId="0" animBg="1"/>
      <p:bldP spid="39278" grpId="0" animBg="1"/>
      <p:bldP spid="39279" grpId="0" animBg="1"/>
      <p:bldP spid="39280" grpId="0"/>
      <p:bldP spid="39281" grpId="0" animBg="1"/>
      <p:bldP spid="39282" grpId="0" animBg="1"/>
      <p:bldP spid="39283" grpId="0" animBg="1"/>
      <p:bldP spid="39284" grpId="0"/>
      <p:bldP spid="39285" grpId="0"/>
      <p:bldP spid="39286" grpId="0"/>
      <p:bldP spid="39287" grpId="0" animBg="1"/>
      <p:bldP spid="39288" grpId="0"/>
      <p:bldP spid="39289" grpId="0"/>
      <p:bldP spid="39290" grpId="0"/>
      <p:bldP spid="392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Ceiling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Persistent Shortage</a:t>
            </a:r>
          </a:p>
          <a:p>
            <a:r>
              <a:rPr lang="en-US" dirty="0" smtClean="0"/>
              <a:t>Redistribution of Economic Welfare</a:t>
            </a:r>
          </a:p>
          <a:p>
            <a:pPr lvl="1"/>
            <a:r>
              <a:rPr lang="en-US" dirty="0" smtClean="0"/>
              <a:t>Winners: Consumers able to buy the good</a:t>
            </a:r>
          </a:p>
          <a:p>
            <a:pPr lvl="1"/>
            <a:r>
              <a:rPr lang="en-US" dirty="0" smtClean="0"/>
              <a:t>Losers: Suppliers and Consumers unable to buy the good (excess demand)</a:t>
            </a:r>
          </a:p>
          <a:p>
            <a:r>
              <a:rPr lang="en-US" dirty="0" smtClean="0"/>
              <a:t>Non-Price Rationing</a:t>
            </a:r>
          </a:p>
          <a:p>
            <a:pPr lvl="1"/>
            <a:r>
              <a:rPr lang="en-US" dirty="0" smtClean="0"/>
              <a:t>Some rationing mechanism must determine who among the 400 demanders receive the 200 units supplied at the price ceiling</a:t>
            </a:r>
          </a:p>
          <a:p>
            <a:pPr lvl="1"/>
            <a:r>
              <a:rPr lang="en-US" dirty="0" smtClean="0"/>
              <a:t>Normally price would rise to ration, but not allowed to do so in this case.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Price Controls: Price 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 minimum price demanders must pay for a good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Agricultural price supports</a:t>
            </a:r>
          </a:p>
          <a:p>
            <a:pPr lvl="1"/>
            <a:r>
              <a:rPr lang="en-US" dirty="0" smtClean="0"/>
              <a:t>Minimum wage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Surplus</a:t>
            </a:r>
          </a:p>
          <a:p>
            <a:pPr lvl="1"/>
            <a:r>
              <a:rPr lang="en-US" dirty="0" smtClean="0"/>
              <a:t>Difference between what consumers are willing to pay and what they actual pay in order to consume a good</a:t>
            </a:r>
          </a:p>
          <a:p>
            <a:r>
              <a:rPr lang="en-US" dirty="0" smtClean="0"/>
              <a:t>Producer Surplus</a:t>
            </a:r>
          </a:p>
          <a:p>
            <a:pPr lvl="1"/>
            <a:r>
              <a:rPr lang="en-US" dirty="0" smtClean="0"/>
              <a:t>Difference between what producers receive for a good and what it costs to produce that good</a:t>
            </a:r>
          </a:p>
          <a:p>
            <a:r>
              <a:rPr lang="en-US" dirty="0" smtClean="0"/>
              <a:t>Net benefits to society</a:t>
            </a:r>
          </a:p>
          <a:p>
            <a:pPr lvl="1"/>
            <a:r>
              <a:rPr lang="en-US" dirty="0" smtClean="0"/>
              <a:t>Total benefits to society</a:t>
            </a:r>
          </a:p>
          <a:p>
            <a:pPr lvl="1"/>
            <a:r>
              <a:rPr lang="en-US" dirty="0" smtClean="0"/>
              <a:t>Sum of consumer and producer surplus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Market Clearing Price</a:t>
            </a:r>
          </a:p>
          <a:p>
            <a:pPr lvl="1"/>
            <a:r>
              <a:rPr lang="en-US" dirty="0" smtClean="0"/>
              <a:t>Price at which the market is in equilibrium</a:t>
            </a:r>
          </a:p>
          <a:p>
            <a:pPr lvl="1"/>
            <a:r>
              <a:rPr lang="en-US" dirty="0" smtClean="0"/>
              <a:t>Quantity Demanded = Quantity Supplied  </a:t>
            </a:r>
          </a:p>
          <a:p>
            <a:pPr lvl="2"/>
            <a:r>
              <a:rPr lang="en-US" dirty="0" smtClean="0"/>
              <a:t>If market price is not at market clearing price, both demanders and suppliers have incentives to alter their behavior to drive price back to market clearing price</a:t>
            </a:r>
          </a:p>
          <a:p>
            <a:r>
              <a:rPr lang="en-US" dirty="0" smtClean="0"/>
              <a:t>Economic Efficiency: </a:t>
            </a:r>
          </a:p>
          <a:p>
            <a:pPr lvl="1"/>
            <a:r>
              <a:rPr lang="en-US" dirty="0" smtClean="0"/>
              <a:t>All mutual benefits from trade are exhausted.</a:t>
            </a:r>
          </a:p>
          <a:p>
            <a:pPr lvl="2"/>
            <a:r>
              <a:rPr lang="en-US" dirty="0" smtClean="0"/>
              <a:t>Point at which nobody can be made better off without making someone else worse off.</a:t>
            </a:r>
          </a:p>
          <a:p>
            <a:pPr lvl="1"/>
            <a:r>
              <a:rPr lang="en-US" dirty="0" smtClean="0"/>
              <a:t>Net benefits to society are maximized.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438400" y="1828800"/>
            <a:ext cx="4549776" cy="3111501"/>
            <a:chOff x="1536" y="1152"/>
            <a:chExt cx="2866" cy="1960"/>
          </a:xfrm>
        </p:grpSpPr>
        <p:sp>
          <p:nvSpPr>
            <p:cNvPr id="29730" name="Rectangle 36"/>
            <p:cNvSpPr>
              <a:spLocks noChangeArrowheads="1"/>
            </p:cNvSpPr>
            <p:nvPr/>
          </p:nvSpPr>
          <p:spPr bwMode="auto">
            <a:xfrm>
              <a:off x="4320" y="1152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S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31" name="Rectangle 37"/>
            <p:cNvSpPr>
              <a:spLocks noChangeArrowheads="1"/>
            </p:cNvSpPr>
            <p:nvPr/>
          </p:nvSpPr>
          <p:spPr bwMode="auto">
            <a:xfrm>
              <a:off x="4320" y="2976"/>
              <a:ext cx="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32" name="Line 38"/>
            <p:cNvSpPr>
              <a:spLocks noChangeShapeType="1"/>
            </p:cNvSpPr>
            <p:nvPr/>
          </p:nvSpPr>
          <p:spPr bwMode="auto">
            <a:xfrm flipH="1">
              <a:off x="1536" y="1235"/>
              <a:ext cx="2720" cy="1741"/>
            </a:xfrm>
            <a:prstGeom prst="line">
              <a:avLst/>
            </a:prstGeom>
            <a:noFill/>
            <a:ln w="30163">
              <a:solidFill>
                <a:srgbClr val="EE313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3" name="Line 39"/>
            <p:cNvSpPr>
              <a:spLocks noChangeShapeType="1"/>
            </p:cNvSpPr>
            <p:nvPr/>
          </p:nvSpPr>
          <p:spPr bwMode="auto">
            <a:xfrm>
              <a:off x="1536" y="1200"/>
              <a:ext cx="2720" cy="1753"/>
            </a:xfrm>
            <a:prstGeom prst="line">
              <a:avLst/>
            </a:prstGeom>
            <a:noFill/>
            <a:ln w="30163">
              <a:solidFill>
                <a:srgbClr val="3C5DAA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905000" y="1219200"/>
            <a:ext cx="5867400" cy="4330701"/>
            <a:chOff x="1200" y="768"/>
            <a:chExt cx="3696" cy="2728"/>
          </a:xfrm>
        </p:grpSpPr>
        <p:sp>
          <p:nvSpPr>
            <p:cNvPr id="29719" name="Rectangle 36"/>
            <p:cNvSpPr>
              <a:spLocks noChangeArrowheads="1"/>
            </p:cNvSpPr>
            <p:nvPr/>
          </p:nvSpPr>
          <p:spPr bwMode="auto">
            <a:xfrm>
              <a:off x="1200" y="768"/>
              <a:ext cx="129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/>
              <a:r>
                <a:rPr lang="en-US" sz="1400" b="1" dirty="0">
                  <a:solidFill>
                    <a:srgbClr val="000000"/>
                  </a:solidFill>
                </a:rPr>
                <a:t>Price </a:t>
              </a:r>
              <a:endParaRPr lang="en-US" sz="1400" b="1" dirty="0"/>
            </a:p>
          </p:txBody>
        </p:sp>
        <p:sp>
          <p:nvSpPr>
            <p:cNvPr id="29720" name="Rectangle 101"/>
            <p:cNvSpPr>
              <a:spLocks noChangeArrowheads="1"/>
            </p:cNvSpPr>
            <p:nvPr/>
          </p:nvSpPr>
          <p:spPr bwMode="auto">
            <a:xfrm>
              <a:off x="3807" y="3360"/>
              <a:ext cx="108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/>
              <a:r>
                <a:rPr lang="en-US" sz="1400" b="1" dirty="0" smtClean="0">
                  <a:solidFill>
                    <a:srgbClr val="000000"/>
                  </a:solidFill>
                </a:rPr>
                <a:t>Quantity</a:t>
              </a:r>
              <a:endParaRPr lang="en-US" sz="1400" b="1" dirty="0"/>
            </a:p>
          </p:txBody>
        </p:sp>
        <p:sp>
          <p:nvSpPr>
            <p:cNvPr id="29721" name="Rectangle 43"/>
            <p:cNvSpPr>
              <a:spLocks noChangeArrowheads="1"/>
            </p:cNvSpPr>
            <p:nvPr/>
          </p:nvSpPr>
          <p:spPr bwMode="auto">
            <a:xfrm>
              <a:off x="2774" y="3331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2" name="Rectangle 44"/>
            <p:cNvSpPr>
              <a:spLocks noChangeArrowheads="1"/>
            </p:cNvSpPr>
            <p:nvPr/>
          </p:nvSpPr>
          <p:spPr bwMode="auto">
            <a:xfrm>
              <a:off x="1308" y="2032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3" name="Line 45"/>
            <p:cNvSpPr>
              <a:spLocks noChangeShapeType="1"/>
            </p:cNvSpPr>
            <p:nvPr/>
          </p:nvSpPr>
          <p:spPr bwMode="auto">
            <a:xfrm>
              <a:off x="1544" y="2100"/>
              <a:ext cx="8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4" name="Line 46"/>
            <p:cNvSpPr>
              <a:spLocks noChangeShapeType="1"/>
            </p:cNvSpPr>
            <p:nvPr/>
          </p:nvSpPr>
          <p:spPr bwMode="auto">
            <a:xfrm flipV="1">
              <a:off x="2910" y="3233"/>
              <a:ext cx="0" cy="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5" name="Rectangle 47"/>
            <p:cNvSpPr>
              <a:spLocks noChangeArrowheads="1"/>
            </p:cNvSpPr>
            <p:nvPr/>
          </p:nvSpPr>
          <p:spPr bwMode="auto">
            <a:xfrm>
              <a:off x="1430" y="3331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6" name="Line 48"/>
            <p:cNvSpPr>
              <a:spLocks noChangeShapeType="1"/>
            </p:cNvSpPr>
            <p:nvPr/>
          </p:nvSpPr>
          <p:spPr bwMode="auto">
            <a:xfrm flipV="1">
              <a:off x="1536" y="960"/>
              <a:ext cx="0" cy="21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7" name="Freeform 49"/>
            <p:cNvSpPr>
              <a:spLocks/>
            </p:cNvSpPr>
            <p:nvPr/>
          </p:nvSpPr>
          <p:spPr bwMode="auto">
            <a:xfrm>
              <a:off x="1544" y="3187"/>
              <a:ext cx="2943" cy="120"/>
            </a:xfrm>
            <a:custGeom>
              <a:avLst/>
              <a:gdLst>
                <a:gd name="T0" fmla="*/ 4128 w 2098"/>
                <a:gd name="T1" fmla="*/ 157 h 92"/>
                <a:gd name="T2" fmla="*/ 0 w 2098"/>
                <a:gd name="T3" fmla="*/ 157 h 92"/>
                <a:gd name="T4" fmla="*/ 0 w 2098"/>
                <a:gd name="T5" fmla="*/ 0 h 92"/>
                <a:gd name="T6" fmla="*/ 0 60000 65536"/>
                <a:gd name="T7" fmla="*/ 0 60000 65536"/>
                <a:gd name="T8" fmla="*/ 0 60000 65536"/>
                <a:gd name="T9" fmla="*/ 0 w 2098"/>
                <a:gd name="T10" fmla="*/ 0 h 92"/>
                <a:gd name="T11" fmla="*/ 2098 w 2098"/>
                <a:gd name="T12" fmla="*/ 92 h 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8" h="92">
                  <a:moveTo>
                    <a:pt x="2098" y="92"/>
                  </a:move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8" name="Line 50"/>
            <p:cNvSpPr>
              <a:spLocks noChangeShapeType="1"/>
            </p:cNvSpPr>
            <p:nvPr/>
          </p:nvSpPr>
          <p:spPr bwMode="auto">
            <a:xfrm flipV="1">
              <a:off x="1512" y="3120"/>
              <a:ext cx="69" cy="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9" name="Line 51"/>
            <p:cNvSpPr>
              <a:spLocks noChangeShapeType="1"/>
            </p:cNvSpPr>
            <p:nvPr/>
          </p:nvSpPr>
          <p:spPr bwMode="auto">
            <a:xfrm flipV="1">
              <a:off x="1512" y="3168"/>
              <a:ext cx="69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2451100" y="1949450"/>
            <a:ext cx="2162175" cy="2762250"/>
            <a:chOff x="1544" y="1228"/>
            <a:chExt cx="1362" cy="1740"/>
          </a:xfrm>
        </p:grpSpPr>
        <p:sp>
          <p:nvSpPr>
            <p:cNvPr id="29708" name="Freeform 60"/>
            <p:cNvSpPr>
              <a:spLocks/>
            </p:cNvSpPr>
            <p:nvPr/>
          </p:nvSpPr>
          <p:spPr bwMode="auto">
            <a:xfrm>
              <a:off x="1544" y="2096"/>
              <a:ext cx="1362" cy="872"/>
            </a:xfrm>
            <a:custGeom>
              <a:avLst/>
              <a:gdLst>
                <a:gd name="T0" fmla="*/ 0 w 971"/>
                <a:gd name="T1" fmla="*/ 1137 h 669"/>
                <a:gd name="T2" fmla="*/ 0 w 971"/>
                <a:gd name="T3" fmla="*/ 0 h 669"/>
                <a:gd name="T4" fmla="*/ 1910 w 971"/>
                <a:gd name="T5" fmla="*/ 0 h 669"/>
                <a:gd name="T6" fmla="*/ 0 w 971"/>
                <a:gd name="T7" fmla="*/ 1137 h 6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1"/>
                <a:gd name="T13" fmla="*/ 0 h 669"/>
                <a:gd name="T14" fmla="*/ 971 w 971"/>
                <a:gd name="T15" fmla="*/ 669 h 6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1" h="669">
                  <a:moveTo>
                    <a:pt x="0" y="669"/>
                  </a:moveTo>
                  <a:lnTo>
                    <a:pt x="0" y="0"/>
                  </a:lnTo>
                  <a:lnTo>
                    <a:pt x="971" y="0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FBD4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09" name="Freeform 61"/>
            <p:cNvSpPr>
              <a:spLocks/>
            </p:cNvSpPr>
            <p:nvPr/>
          </p:nvSpPr>
          <p:spPr bwMode="auto">
            <a:xfrm>
              <a:off x="1544" y="1228"/>
              <a:ext cx="1362" cy="868"/>
            </a:xfrm>
            <a:custGeom>
              <a:avLst/>
              <a:gdLst>
                <a:gd name="T0" fmla="*/ 0 w 971"/>
                <a:gd name="T1" fmla="*/ 0 h 666"/>
                <a:gd name="T2" fmla="*/ 0 w 971"/>
                <a:gd name="T3" fmla="*/ 1131 h 666"/>
                <a:gd name="T4" fmla="*/ 1910 w 971"/>
                <a:gd name="T5" fmla="*/ 1131 h 666"/>
                <a:gd name="T6" fmla="*/ 0 w 971"/>
                <a:gd name="T7" fmla="*/ 0 h 6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1"/>
                <a:gd name="T13" fmla="*/ 0 h 666"/>
                <a:gd name="T14" fmla="*/ 971 w 971"/>
                <a:gd name="T15" fmla="*/ 666 h 6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1" h="666">
                  <a:moveTo>
                    <a:pt x="0" y="0"/>
                  </a:moveTo>
                  <a:lnTo>
                    <a:pt x="0" y="666"/>
                  </a:lnTo>
                  <a:lnTo>
                    <a:pt x="971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6E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0" name="Rectangle 36"/>
            <p:cNvSpPr>
              <a:spLocks noChangeArrowheads="1"/>
            </p:cNvSpPr>
            <p:nvPr/>
          </p:nvSpPr>
          <p:spPr bwMode="auto">
            <a:xfrm>
              <a:off x="1596" y="2217"/>
              <a:ext cx="8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Producer surplus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11" name="Rectangle 36"/>
            <p:cNvSpPr>
              <a:spLocks noChangeArrowheads="1"/>
            </p:cNvSpPr>
            <p:nvPr/>
          </p:nvSpPr>
          <p:spPr bwMode="auto">
            <a:xfrm>
              <a:off x="1596" y="1752"/>
              <a:ext cx="8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Consumer surplus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2627312" y="3067050"/>
            <a:ext cx="2073274" cy="2043113"/>
            <a:chOff x="1655" y="1932"/>
            <a:chExt cx="1306" cy="1287"/>
          </a:xfrm>
        </p:grpSpPr>
        <p:sp>
          <p:nvSpPr>
            <p:cNvPr id="29704" name="Rectangle 65"/>
            <p:cNvSpPr>
              <a:spLocks noChangeArrowheads="1"/>
            </p:cNvSpPr>
            <p:nvPr/>
          </p:nvSpPr>
          <p:spPr bwMode="auto">
            <a:xfrm>
              <a:off x="2885" y="1932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E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05" name="Oval 66"/>
            <p:cNvSpPr>
              <a:spLocks noChangeArrowheads="1"/>
            </p:cNvSpPr>
            <p:nvPr/>
          </p:nvSpPr>
          <p:spPr bwMode="auto">
            <a:xfrm>
              <a:off x="2874" y="2069"/>
              <a:ext cx="66" cy="6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9706" name="Straight Connector 86"/>
            <p:cNvCxnSpPr>
              <a:cxnSpLocks noChangeShapeType="1"/>
            </p:cNvCxnSpPr>
            <p:nvPr/>
          </p:nvCxnSpPr>
          <p:spPr bwMode="auto">
            <a:xfrm>
              <a:off x="2911" y="2092"/>
              <a:ext cx="0" cy="1127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 type="none" w="med" len="lg"/>
            </a:ln>
          </p:spPr>
        </p:cxnSp>
        <p:cxnSp>
          <p:nvCxnSpPr>
            <p:cNvPr id="29707" name="Straight Connector 86"/>
            <p:cNvCxnSpPr>
              <a:cxnSpLocks noChangeShapeType="1"/>
            </p:cNvCxnSpPr>
            <p:nvPr/>
          </p:nvCxnSpPr>
          <p:spPr bwMode="auto">
            <a:xfrm>
              <a:off x="1655" y="2101"/>
              <a:ext cx="1212" cy="2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 type="none" w="med" len="lg"/>
            </a:ln>
          </p:spPr>
        </p:cxn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914401" y="60325"/>
            <a:ext cx="7978079" cy="555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Net Benefits to Society Maximized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Deadweight Loss</a:t>
            </a:r>
          </a:p>
          <a:p>
            <a:pPr lvl="1"/>
            <a:r>
              <a:rPr lang="en-US" dirty="0" smtClean="0"/>
              <a:t>Lost benefits to society that occurs whenever output differs from the efficient quantity.</a:t>
            </a:r>
          </a:p>
          <a:p>
            <a:pPr lvl="2"/>
            <a:r>
              <a:rPr lang="en-US" dirty="0" smtClean="0"/>
              <a:t>Price controls, taxes, monopoly, externalities</a:t>
            </a:r>
          </a:p>
          <a:p>
            <a:r>
              <a:rPr lang="en-US" dirty="0" smtClean="0"/>
              <a:t>Price Control</a:t>
            </a:r>
          </a:p>
          <a:p>
            <a:pPr lvl="1"/>
            <a:r>
              <a:rPr lang="en-US" dirty="0" smtClean="0"/>
              <a:t>Legal restriction on how high or low a market price may go</a:t>
            </a:r>
          </a:p>
          <a:p>
            <a:pPr lvl="1"/>
            <a:r>
              <a:rPr lang="en-US" dirty="0" smtClean="0"/>
              <a:t>Enacted by governments</a:t>
            </a:r>
          </a:p>
          <a:p>
            <a:r>
              <a:rPr lang="en-US" dirty="0" smtClean="0"/>
              <a:t>Price ceiling</a:t>
            </a:r>
          </a:p>
          <a:p>
            <a:pPr lvl="1"/>
            <a:r>
              <a:rPr lang="en-US" dirty="0" smtClean="0"/>
              <a:t>A maximum price sellers are allowed to charge for a good</a:t>
            </a:r>
          </a:p>
          <a:p>
            <a:pPr lvl="2"/>
            <a:r>
              <a:rPr lang="en-US" dirty="0" smtClean="0"/>
              <a:t>Only binding if below market clearing price</a:t>
            </a:r>
          </a:p>
          <a:p>
            <a:r>
              <a:rPr lang="en-US" dirty="0" smtClean="0"/>
              <a:t>Price floor</a:t>
            </a:r>
          </a:p>
          <a:p>
            <a:pPr lvl="1"/>
            <a:r>
              <a:rPr lang="en-US" dirty="0" smtClean="0"/>
              <a:t>A minimum price buyers are required to pay for a good</a:t>
            </a:r>
          </a:p>
          <a:p>
            <a:pPr lvl="2"/>
            <a:r>
              <a:rPr lang="en-US" dirty="0" smtClean="0"/>
              <a:t>Only binding if above market clearing price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Controls: Price Ceiling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 maximum price sellers are allowed to charge for a good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Rent controls (New York City)</a:t>
            </a:r>
          </a:p>
          <a:p>
            <a:pPr lvl="1"/>
            <a:r>
              <a:rPr lang="en-US" dirty="0" smtClean="0"/>
              <a:t>Electricity prices (California 2001)</a:t>
            </a:r>
          </a:p>
          <a:p>
            <a:pPr lvl="1"/>
            <a:r>
              <a:rPr lang="en-US" dirty="0" smtClean="0"/>
              <a:t>Gas prices (1973 – 74)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and Supply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8956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Demanded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Supplied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0"/>
            <a:ext cx="8064896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/>
              <a:t>The Effects of a Price Ceiling </a:t>
            </a:r>
          </a:p>
        </p:txBody>
      </p:sp>
      <p:sp>
        <p:nvSpPr>
          <p:cNvPr id="31799" name="Line 55"/>
          <p:cNvSpPr>
            <a:spLocks noChangeShapeType="1"/>
          </p:cNvSpPr>
          <p:nvPr/>
        </p:nvSpPr>
        <p:spPr bwMode="auto">
          <a:xfrm>
            <a:off x="2366963" y="1916113"/>
            <a:ext cx="1381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>
            <a:off x="2366963" y="2679700"/>
            <a:ext cx="1381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01" name="Line 57"/>
          <p:cNvSpPr>
            <a:spLocks noChangeShapeType="1"/>
          </p:cNvSpPr>
          <p:nvPr/>
        </p:nvSpPr>
        <p:spPr bwMode="auto">
          <a:xfrm>
            <a:off x="2366963" y="3440113"/>
            <a:ext cx="1381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02" name="Line 58"/>
          <p:cNvSpPr>
            <a:spLocks noChangeShapeType="1"/>
          </p:cNvSpPr>
          <p:nvPr/>
        </p:nvSpPr>
        <p:spPr bwMode="auto">
          <a:xfrm>
            <a:off x="2366963" y="4968875"/>
            <a:ext cx="1381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>
            <a:off x="6677025" y="5589588"/>
            <a:ext cx="0" cy="1397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>
            <a:off x="6637338" y="4048125"/>
            <a:ext cx="0" cy="1381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05" name="Line 61"/>
          <p:cNvSpPr>
            <a:spLocks noChangeShapeType="1"/>
          </p:cNvSpPr>
          <p:nvPr/>
        </p:nvSpPr>
        <p:spPr bwMode="auto">
          <a:xfrm>
            <a:off x="5813425" y="5589588"/>
            <a:ext cx="0" cy="1397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06" name="Line 62"/>
          <p:cNvSpPr>
            <a:spLocks noChangeShapeType="1"/>
          </p:cNvSpPr>
          <p:nvPr/>
        </p:nvSpPr>
        <p:spPr bwMode="auto">
          <a:xfrm>
            <a:off x="4087813" y="5589588"/>
            <a:ext cx="0" cy="1397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07" name="Line 63"/>
          <p:cNvSpPr>
            <a:spLocks noChangeShapeType="1"/>
          </p:cNvSpPr>
          <p:nvPr/>
        </p:nvSpPr>
        <p:spPr bwMode="auto">
          <a:xfrm>
            <a:off x="4951413" y="5589588"/>
            <a:ext cx="0" cy="1397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08" name="Line 64"/>
          <p:cNvSpPr>
            <a:spLocks noChangeShapeType="1"/>
          </p:cNvSpPr>
          <p:nvPr/>
        </p:nvSpPr>
        <p:spPr bwMode="auto">
          <a:xfrm>
            <a:off x="3230563" y="5589588"/>
            <a:ext cx="0" cy="1397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09" name="Freeform 65"/>
          <p:cNvSpPr>
            <a:spLocks/>
          </p:cNvSpPr>
          <p:nvPr/>
        </p:nvSpPr>
        <p:spPr bwMode="auto">
          <a:xfrm>
            <a:off x="2366963" y="5403850"/>
            <a:ext cx="374650" cy="325438"/>
          </a:xfrm>
          <a:custGeom>
            <a:avLst/>
            <a:gdLst/>
            <a:ahLst/>
            <a:cxnLst>
              <a:cxn ang="0">
                <a:pos x="156" y="133"/>
              </a:cxn>
              <a:cxn ang="0">
                <a:pos x="0" y="133"/>
              </a:cxn>
              <a:cxn ang="0">
                <a:pos x="0" y="0"/>
              </a:cxn>
            </a:cxnLst>
            <a:rect l="0" t="0" r="r" b="b"/>
            <a:pathLst>
              <a:path w="156" h="133">
                <a:moveTo>
                  <a:pt x="156" y="133"/>
                </a:moveTo>
                <a:lnTo>
                  <a:pt x="0" y="133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2628900" y="5729288"/>
            <a:ext cx="44799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11" name="Line 67"/>
          <p:cNvSpPr>
            <a:spLocks noChangeShapeType="1"/>
          </p:cNvSpPr>
          <p:nvPr/>
        </p:nvSpPr>
        <p:spPr bwMode="auto">
          <a:xfrm flipV="1">
            <a:off x="2305050" y="5275263"/>
            <a:ext cx="120650" cy="714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3101975" y="5768975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100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2159000" y="5768975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3965575" y="5768975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200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15" name="Rectangle 71"/>
          <p:cNvSpPr>
            <a:spLocks noChangeArrowheads="1"/>
          </p:cNvSpPr>
          <p:nvPr/>
        </p:nvSpPr>
        <p:spPr bwMode="auto">
          <a:xfrm>
            <a:off x="4827588" y="5768975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300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16" name="Rectangle 72"/>
          <p:cNvSpPr>
            <a:spLocks noChangeArrowheads="1"/>
          </p:cNvSpPr>
          <p:nvPr/>
        </p:nvSpPr>
        <p:spPr bwMode="auto">
          <a:xfrm>
            <a:off x="5691188" y="5768975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400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6551613" y="5768975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500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1697038" y="1793875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$5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1801813" y="255587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1801813" y="332263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21" name="Rectangle 77"/>
          <p:cNvSpPr>
            <a:spLocks noChangeArrowheads="1"/>
          </p:cNvSpPr>
          <p:nvPr/>
        </p:nvSpPr>
        <p:spPr bwMode="auto">
          <a:xfrm>
            <a:off x="1949450" y="407987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22" name="Rectangle 78"/>
          <p:cNvSpPr>
            <a:spLocks noChangeArrowheads="1"/>
          </p:cNvSpPr>
          <p:nvPr/>
        </p:nvSpPr>
        <p:spPr bwMode="auto">
          <a:xfrm>
            <a:off x="1949450" y="4843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6731502" y="6019800"/>
            <a:ext cx="7165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1066800" y="990600"/>
            <a:ext cx="1295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6710363" y="4910138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6696075" y="16605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2366963" y="4203700"/>
            <a:ext cx="4741862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 flipV="1">
            <a:off x="2366963" y="1022350"/>
            <a:ext cx="0" cy="42910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29" name="Line 85"/>
          <p:cNvSpPr>
            <a:spLocks noChangeShapeType="1"/>
          </p:cNvSpPr>
          <p:nvPr/>
        </p:nvSpPr>
        <p:spPr bwMode="auto">
          <a:xfrm>
            <a:off x="3230563" y="1916113"/>
            <a:ext cx="3446462" cy="3052762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 flipH="1">
            <a:off x="3230563" y="1916113"/>
            <a:ext cx="3446462" cy="3052762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31" name="Rectangle 87"/>
          <p:cNvSpPr>
            <a:spLocks noChangeArrowheads="1"/>
          </p:cNvSpPr>
          <p:nvPr/>
        </p:nvSpPr>
        <p:spPr bwMode="auto">
          <a:xfrm>
            <a:off x="4897438" y="31115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5770563" y="38750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B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1833" name="Oval 89"/>
          <p:cNvSpPr>
            <a:spLocks noChangeArrowheads="1"/>
          </p:cNvSpPr>
          <p:nvPr/>
        </p:nvSpPr>
        <p:spPr bwMode="auto">
          <a:xfrm>
            <a:off x="4895850" y="3381375"/>
            <a:ext cx="112713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34" name="Oval 90"/>
          <p:cNvSpPr>
            <a:spLocks noChangeArrowheads="1"/>
          </p:cNvSpPr>
          <p:nvPr/>
        </p:nvSpPr>
        <p:spPr bwMode="auto">
          <a:xfrm>
            <a:off x="4032250" y="4146550"/>
            <a:ext cx="112713" cy="1158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35" name="Oval 91"/>
          <p:cNvSpPr>
            <a:spLocks noChangeArrowheads="1"/>
          </p:cNvSpPr>
          <p:nvPr/>
        </p:nvSpPr>
        <p:spPr bwMode="auto">
          <a:xfrm>
            <a:off x="5757863" y="4146550"/>
            <a:ext cx="112712" cy="1158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3994150" y="38750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1837" name="Freeform 93"/>
          <p:cNvSpPr>
            <a:spLocks/>
          </p:cNvSpPr>
          <p:nvPr/>
        </p:nvSpPr>
        <p:spPr bwMode="auto">
          <a:xfrm>
            <a:off x="4087813" y="4262438"/>
            <a:ext cx="1725612" cy="144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15"/>
              </a:cxn>
              <a:cxn ang="0">
                <a:pos x="142" y="15"/>
              </a:cxn>
              <a:cxn ang="0">
                <a:pos x="152" y="25"/>
              </a:cxn>
              <a:cxn ang="0">
                <a:pos x="163" y="15"/>
              </a:cxn>
              <a:cxn ang="0">
                <a:pos x="288" y="15"/>
              </a:cxn>
              <a:cxn ang="0">
                <a:pos x="304" y="0"/>
              </a:cxn>
            </a:cxnLst>
            <a:rect l="0" t="0" r="r" b="b"/>
            <a:pathLst>
              <a:path w="304" h="25">
                <a:moveTo>
                  <a:pt x="0" y="0"/>
                </a:moveTo>
                <a:cubicBezTo>
                  <a:pt x="0" y="10"/>
                  <a:pt x="3" y="15"/>
                  <a:pt x="16" y="15"/>
                </a:cubicBezTo>
                <a:cubicBezTo>
                  <a:pt x="19" y="15"/>
                  <a:pt x="139" y="15"/>
                  <a:pt x="142" y="15"/>
                </a:cubicBezTo>
                <a:cubicBezTo>
                  <a:pt x="145" y="15"/>
                  <a:pt x="152" y="17"/>
                  <a:pt x="152" y="25"/>
                </a:cubicBezTo>
                <a:cubicBezTo>
                  <a:pt x="152" y="17"/>
                  <a:pt x="159" y="15"/>
                  <a:pt x="163" y="15"/>
                </a:cubicBezTo>
                <a:cubicBezTo>
                  <a:pt x="165" y="15"/>
                  <a:pt x="286" y="15"/>
                  <a:pt x="288" y="15"/>
                </a:cubicBezTo>
                <a:cubicBezTo>
                  <a:pt x="302" y="15"/>
                  <a:pt x="304" y="10"/>
                  <a:pt x="304" y="0"/>
                </a:cubicBezTo>
              </a:path>
            </a:pathLst>
          </a:custGeom>
          <a:noFill/>
          <a:ln w="22225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38" name="Freeform 94"/>
          <p:cNvSpPr>
            <a:spLocks/>
          </p:cNvSpPr>
          <p:nvPr/>
        </p:nvSpPr>
        <p:spPr bwMode="auto">
          <a:xfrm>
            <a:off x="4156075" y="4478338"/>
            <a:ext cx="1592263" cy="966886"/>
          </a:xfrm>
          <a:custGeom>
            <a:avLst/>
            <a:gdLst/>
            <a:ahLst/>
            <a:cxnLst>
              <a:cxn ang="0">
                <a:pos x="281" y="157"/>
              </a:cxn>
              <a:cxn ang="0">
                <a:pos x="265" y="173"/>
              </a:cxn>
              <a:cxn ang="0">
                <a:pos x="16" y="173"/>
              </a:cxn>
              <a:cxn ang="0">
                <a:pos x="0" y="157"/>
              </a:cxn>
              <a:cxn ang="0">
                <a:pos x="0" y="16"/>
              </a:cxn>
              <a:cxn ang="0">
                <a:pos x="16" y="0"/>
              </a:cxn>
              <a:cxn ang="0">
                <a:pos x="265" y="0"/>
              </a:cxn>
              <a:cxn ang="0">
                <a:pos x="281" y="16"/>
              </a:cxn>
              <a:cxn ang="0">
                <a:pos x="281" y="157"/>
              </a:cxn>
            </a:cxnLst>
            <a:rect l="0" t="0" r="r" b="b"/>
            <a:pathLst>
              <a:path w="281" h="173">
                <a:moveTo>
                  <a:pt x="281" y="157"/>
                </a:moveTo>
                <a:cubicBezTo>
                  <a:pt x="281" y="165"/>
                  <a:pt x="274" y="173"/>
                  <a:pt x="265" y="173"/>
                </a:cubicBezTo>
                <a:cubicBezTo>
                  <a:pt x="16" y="173"/>
                  <a:pt x="16" y="173"/>
                  <a:pt x="16" y="173"/>
                </a:cubicBezTo>
                <a:cubicBezTo>
                  <a:pt x="7" y="173"/>
                  <a:pt x="0" y="165"/>
                  <a:pt x="0" y="1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74" y="0"/>
                  <a:pt x="281" y="7"/>
                  <a:pt x="281" y="16"/>
                </a:cubicBezTo>
                <a:lnTo>
                  <a:pt x="281" y="157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39" name="Rectangle 95"/>
          <p:cNvSpPr>
            <a:spLocks noChangeArrowheads="1"/>
          </p:cNvSpPr>
          <p:nvPr/>
        </p:nvSpPr>
        <p:spPr bwMode="auto">
          <a:xfrm>
            <a:off x="4082800" y="4513963"/>
            <a:ext cx="1728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Shortage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of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200 units caused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by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price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ceiling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40" name="Freeform 96"/>
          <p:cNvSpPr>
            <a:spLocks/>
          </p:cNvSpPr>
          <p:nvPr/>
        </p:nvSpPr>
        <p:spPr bwMode="auto">
          <a:xfrm>
            <a:off x="6280150" y="3525838"/>
            <a:ext cx="687388" cy="549275"/>
          </a:xfrm>
          <a:custGeom>
            <a:avLst/>
            <a:gdLst/>
            <a:ahLst/>
            <a:cxnLst>
              <a:cxn ang="0">
                <a:pos x="121" y="79"/>
              </a:cxn>
              <a:cxn ang="0">
                <a:pos x="105" y="95"/>
              </a:cxn>
              <a:cxn ang="0">
                <a:pos x="16" y="95"/>
              </a:cxn>
              <a:cxn ang="0">
                <a:pos x="0" y="79"/>
              </a:cxn>
              <a:cxn ang="0">
                <a:pos x="0" y="16"/>
              </a:cxn>
              <a:cxn ang="0">
                <a:pos x="16" y="0"/>
              </a:cxn>
              <a:cxn ang="0">
                <a:pos x="105" y="0"/>
              </a:cxn>
              <a:cxn ang="0">
                <a:pos x="121" y="16"/>
              </a:cxn>
              <a:cxn ang="0">
                <a:pos x="121" y="79"/>
              </a:cxn>
            </a:cxnLst>
            <a:rect l="0" t="0" r="r" b="b"/>
            <a:pathLst>
              <a:path w="121" h="95">
                <a:moveTo>
                  <a:pt x="121" y="79"/>
                </a:moveTo>
                <a:cubicBezTo>
                  <a:pt x="121" y="88"/>
                  <a:pt x="113" y="95"/>
                  <a:pt x="105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7" y="95"/>
                  <a:pt x="0" y="88"/>
                  <a:pt x="0" y="7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3" y="0"/>
                  <a:pt x="121" y="7"/>
                  <a:pt x="121" y="16"/>
                </a:cubicBezTo>
                <a:lnTo>
                  <a:pt x="121" y="79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41" name="Rectangle 97"/>
          <p:cNvSpPr>
            <a:spLocks noChangeArrowheads="1"/>
          </p:cNvSpPr>
          <p:nvPr/>
        </p:nvSpPr>
        <p:spPr bwMode="auto">
          <a:xfrm>
            <a:off x="6256760" y="3587750"/>
            <a:ext cx="7270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Price ceiling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1842" name="Line 98"/>
          <p:cNvSpPr>
            <a:spLocks noChangeShapeType="1"/>
          </p:cNvSpPr>
          <p:nvPr/>
        </p:nvSpPr>
        <p:spPr bwMode="auto">
          <a:xfrm flipV="1">
            <a:off x="2305050" y="5368925"/>
            <a:ext cx="115888" cy="714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43" name="Line 99"/>
          <p:cNvSpPr>
            <a:spLocks noChangeShapeType="1"/>
          </p:cNvSpPr>
          <p:nvPr/>
        </p:nvSpPr>
        <p:spPr bwMode="auto">
          <a:xfrm flipH="1">
            <a:off x="2703513" y="5670550"/>
            <a:ext cx="68262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 flipH="1">
            <a:off x="2795588" y="5670550"/>
            <a:ext cx="66675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845" name="Freeform 101"/>
          <p:cNvSpPr>
            <a:spLocks/>
          </p:cNvSpPr>
          <p:nvPr/>
        </p:nvSpPr>
        <p:spPr bwMode="auto">
          <a:xfrm>
            <a:off x="2736850" y="5713413"/>
            <a:ext cx="92075" cy="26987"/>
          </a:xfrm>
          <a:custGeom>
            <a:avLst/>
            <a:gdLst/>
            <a:ahLst/>
            <a:cxnLst>
              <a:cxn ang="0">
                <a:pos x="0" y="11"/>
              </a:cxn>
              <a:cxn ang="0">
                <a:pos x="7" y="0"/>
              </a:cxn>
              <a:cxn ang="0">
                <a:pos x="38" y="2"/>
              </a:cxn>
              <a:cxn ang="0">
                <a:pos x="33" y="11"/>
              </a:cxn>
              <a:cxn ang="0">
                <a:pos x="0" y="11"/>
              </a:cxn>
            </a:cxnLst>
            <a:rect l="0" t="0" r="r" b="b"/>
            <a:pathLst>
              <a:path w="38" h="11">
                <a:moveTo>
                  <a:pt x="0" y="11"/>
                </a:moveTo>
                <a:lnTo>
                  <a:pt x="7" y="0"/>
                </a:lnTo>
                <a:lnTo>
                  <a:pt x="38" y="2"/>
                </a:lnTo>
                <a:lnTo>
                  <a:pt x="33" y="11"/>
                </a:ln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4086225" y="4241800"/>
            <a:ext cx="4763" cy="12969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5800725" y="4241800"/>
            <a:ext cx="6350" cy="12969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9" grpId="0" animBg="1"/>
      <p:bldP spid="31800" grpId="0" animBg="1"/>
      <p:bldP spid="31801" grpId="0" animBg="1"/>
      <p:bldP spid="31802" grpId="0" animBg="1"/>
      <p:bldP spid="31803" grpId="0" animBg="1"/>
      <p:bldP spid="31804" grpId="0" animBg="1"/>
      <p:bldP spid="31805" grpId="0" animBg="1"/>
      <p:bldP spid="31806" grpId="0" animBg="1"/>
      <p:bldP spid="31807" grpId="0" animBg="1"/>
      <p:bldP spid="31808" grpId="0" animBg="1"/>
      <p:bldP spid="31809" grpId="0" animBg="1"/>
      <p:bldP spid="31810" grpId="0" animBg="1"/>
      <p:bldP spid="31811" grpId="0" animBg="1"/>
      <p:bldP spid="31812" grpId="0"/>
      <p:bldP spid="31813" grpId="0"/>
      <p:bldP spid="31814" grpId="0"/>
      <p:bldP spid="31815" grpId="0"/>
      <p:bldP spid="31816" grpId="0"/>
      <p:bldP spid="31817" grpId="0"/>
      <p:bldP spid="31818" grpId="0"/>
      <p:bldP spid="31819" grpId="0"/>
      <p:bldP spid="31820" grpId="0"/>
      <p:bldP spid="31821" grpId="0"/>
      <p:bldP spid="31822" grpId="0"/>
      <p:bldP spid="31823" grpId="0"/>
      <p:bldP spid="31824" grpId="0"/>
      <p:bldP spid="31825" grpId="0"/>
      <p:bldP spid="31826" grpId="0"/>
      <p:bldP spid="31827" grpId="0" animBg="1"/>
      <p:bldP spid="31828" grpId="0" animBg="1"/>
      <p:bldP spid="31829" grpId="0" animBg="1"/>
      <p:bldP spid="31830" grpId="0" animBg="1"/>
      <p:bldP spid="31831" grpId="0"/>
      <p:bldP spid="31832" grpId="0"/>
      <p:bldP spid="31833" grpId="0" animBg="1"/>
      <p:bldP spid="31834" grpId="0" animBg="1"/>
      <p:bldP spid="31835" grpId="0" animBg="1"/>
      <p:bldP spid="31836" grpId="0"/>
      <p:bldP spid="31837" grpId="0" animBg="1"/>
      <p:bldP spid="31838" grpId="0" animBg="1"/>
      <p:bldP spid="31839" grpId="0"/>
      <p:bldP spid="31840" grpId="0" animBg="1"/>
      <p:bldP spid="31841" grpId="0"/>
      <p:bldP spid="31842" grpId="0" animBg="1"/>
      <p:bldP spid="31843" grpId="0" animBg="1"/>
      <p:bldP spid="31844" grpId="0" animBg="1"/>
      <p:bldP spid="318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7" name="Freeform 115"/>
          <p:cNvSpPr>
            <a:spLocks/>
          </p:cNvSpPr>
          <p:nvPr/>
        </p:nvSpPr>
        <p:spPr bwMode="auto">
          <a:xfrm>
            <a:off x="4419600" y="5638800"/>
            <a:ext cx="1524000" cy="457200"/>
          </a:xfrm>
          <a:custGeom>
            <a:avLst/>
            <a:gdLst/>
            <a:ahLst/>
            <a:cxnLst>
              <a:cxn ang="0">
                <a:pos x="257" y="89"/>
              </a:cxn>
              <a:cxn ang="0">
                <a:pos x="241" y="105"/>
              </a:cxn>
              <a:cxn ang="0">
                <a:pos x="16" y="105"/>
              </a:cxn>
              <a:cxn ang="0">
                <a:pos x="0" y="89"/>
              </a:cxn>
              <a:cxn ang="0">
                <a:pos x="0" y="16"/>
              </a:cxn>
              <a:cxn ang="0">
                <a:pos x="16" y="0"/>
              </a:cxn>
              <a:cxn ang="0">
                <a:pos x="241" y="0"/>
              </a:cxn>
              <a:cxn ang="0">
                <a:pos x="257" y="16"/>
              </a:cxn>
              <a:cxn ang="0">
                <a:pos x="257" y="89"/>
              </a:cxn>
            </a:cxnLst>
            <a:rect l="0" t="0" r="r" b="b"/>
            <a:pathLst>
              <a:path w="257" h="105">
                <a:moveTo>
                  <a:pt x="257" y="89"/>
                </a:moveTo>
                <a:cubicBezTo>
                  <a:pt x="257" y="97"/>
                  <a:pt x="250" y="105"/>
                  <a:pt x="241" y="105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7" y="105"/>
                  <a:pt x="0" y="97"/>
                  <a:pt x="0" y="8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0" y="0"/>
                  <a:pt x="257" y="8"/>
                  <a:pt x="257" y="16"/>
                </a:cubicBezTo>
                <a:lnTo>
                  <a:pt x="257" y="89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7980883" cy="5556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dirty="0" smtClean="0"/>
              <a:t>A Price Ceiling Causes Inefficiently Low Quantity</a:t>
            </a:r>
          </a:p>
        </p:txBody>
      </p:sp>
      <p:sp>
        <p:nvSpPr>
          <p:cNvPr id="33854" name="Freeform 62"/>
          <p:cNvSpPr>
            <a:spLocks/>
          </p:cNvSpPr>
          <p:nvPr/>
        </p:nvSpPr>
        <p:spPr bwMode="auto">
          <a:xfrm>
            <a:off x="3098800" y="5675313"/>
            <a:ext cx="1249363" cy="538162"/>
          </a:xfrm>
          <a:custGeom>
            <a:avLst/>
            <a:gdLst/>
            <a:ahLst/>
            <a:cxnLst>
              <a:cxn ang="0">
                <a:pos x="257" y="89"/>
              </a:cxn>
              <a:cxn ang="0">
                <a:pos x="241" y="105"/>
              </a:cxn>
              <a:cxn ang="0">
                <a:pos x="16" y="105"/>
              </a:cxn>
              <a:cxn ang="0">
                <a:pos x="0" y="89"/>
              </a:cxn>
              <a:cxn ang="0">
                <a:pos x="0" y="16"/>
              </a:cxn>
              <a:cxn ang="0">
                <a:pos x="16" y="0"/>
              </a:cxn>
              <a:cxn ang="0">
                <a:pos x="241" y="0"/>
              </a:cxn>
              <a:cxn ang="0">
                <a:pos x="257" y="16"/>
              </a:cxn>
              <a:cxn ang="0">
                <a:pos x="257" y="89"/>
              </a:cxn>
            </a:cxnLst>
            <a:rect l="0" t="0" r="r" b="b"/>
            <a:pathLst>
              <a:path w="257" h="105">
                <a:moveTo>
                  <a:pt x="257" y="89"/>
                </a:moveTo>
                <a:cubicBezTo>
                  <a:pt x="257" y="97"/>
                  <a:pt x="250" y="105"/>
                  <a:pt x="241" y="105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7" y="105"/>
                  <a:pt x="0" y="97"/>
                  <a:pt x="0" y="8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0" y="0"/>
                  <a:pt x="257" y="8"/>
                  <a:pt x="257" y="16"/>
                </a:cubicBezTo>
                <a:lnTo>
                  <a:pt x="257" y="89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55" name="Line 63"/>
          <p:cNvSpPr>
            <a:spLocks noChangeShapeType="1"/>
          </p:cNvSpPr>
          <p:nvPr/>
        </p:nvSpPr>
        <p:spPr bwMode="auto">
          <a:xfrm>
            <a:off x="2752725" y="1809750"/>
            <a:ext cx="1174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56" name="Line 64"/>
          <p:cNvSpPr>
            <a:spLocks noChangeShapeType="1"/>
          </p:cNvSpPr>
          <p:nvPr/>
        </p:nvSpPr>
        <p:spPr bwMode="auto">
          <a:xfrm>
            <a:off x="2752725" y="2486025"/>
            <a:ext cx="1174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57" name="Line 65"/>
          <p:cNvSpPr>
            <a:spLocks noChangeShapeType="1"/>
          </p:cNvSpPr>
          <p:nvPr/>
        </p:nvSpPr>
        <p:spPr bwMode="auto">
          <a:xfrm>
            <a:off x="2752725" y="3159125"/>
            <a:ext cx="1174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58" name="Line 66"/>
          <p:cNvSpPr>
            <a:spLocks noChangeShapeType="1"/>
          </p:cNvSpPr>
          <p:nvPr/>
        </p:nvSpPr>
        <p:spPr bwMode="auto">
          <a:xfrm>
            <a:off x="2752725" y="4513263"/>
            <a:ext cx="1174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59" name="Line 67"/>
          <p:cNvSpPr>
            <a:spLocks noChangeShapeType="1"/>
          </p:cNvSpPr>
          <p:nvPr/>
        </p:nvSpPr>
        <p:spPr bwMode="auto">
          <a:xfrm>
            <a:off x="6445250" y="5064125"/>
            <a:ext cx="0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60" name="Line 68"/>
          <p:cNvSpPr>
            <a:spLocks noChangeShapeType="1"/>
          </p:cNvSpPr>
          <p:nvPr/>
        </p:nvSpPr>
        <p:spPr bwMode="auto">
          <a:xfrm>
            <a:off x="6411913" y="3698875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61" name="Line 69"/>
          <p:cNvSpPr>
            <a:spLocks noChangeShapeType="1"/>
          </p:cNvSpPr>
          <p:nvPr/>
        </p:nvSpPr>
        <p:spPr bwMode="auto">
          <a:xfrm>
            <a:off x="5705475" y="5064125"/>
            <a:ext cx="0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62" name="Line 70"/>
          <p:cNvSpPr>
            <a:spLocks noChangeShapeType="1"/>
          </p:cNvSpPr>
          <p:nvPr/>
        </p:nvSpPr>
        <p:spPr bwMode="auto">
          <a:xfrm>
            <a:off x="4227513" y="5064125"/>
            <a:ext cx="0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63" name="Line 71"/>
          <p:cNvSpPr>
            <a:spLocks noChangeShapeType="1"/>
          </p:cNvSpPr>
          <p:nvPr/>
        </p:nvSpPr>
        <p:spPr bwMode="auto">
          <a:xfrm>
            <a:off x="4965700" y="5064125"/>
            <a:ext cx="0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64" name="Line 72"/>
          <p:cNvSpPr>
            <a:spLocks noChangeShapeType="1"/>
          </p:cNvSpPr>
          <p:nvPr/>
        </p:nvSpPr>
        <p:spPr bwMode="auto">
          <a:xfrm>
            <a:off x="3494088" y="5064125"/>
            <a:ext cx="0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65" name="Freeform 73"/>
          <p:cNvSpPr>
            <a:spLocks/>
          </p:cNvSpPr>
          <p:nvPr/>
        </p:nvSpPr>
        <p:spPr bwMode="auto">
          <a:xfrm>
            <a:off x="2752725" y="4899025"/>
            <a:ext cx="322263" cy="288925"/>
          </a:xfrm>
          <a:custGeom>
            <a:avLst/>
            <a:gdLst/>
            <a:ahLst/>
            <a:cxnLst>
              <a:cxn ang="0">
                <a:pos x="156" y="133"/>
              </a:cxn>
              <a:cxn ang="0">
                <a:pos x="0" y="133"/>
              </a:cxn>
              <a:cxn ang="0">
                <a:pos x="0" y="0"/>
              </a:cxn>
            </a:cxnLst>
            <a:rect l="0" t="0" r="r" b="b"/>
            <a:pathLst>
              <a:path w="156" h="133">
                <a:moveTo>
                  <a:pt x="156" y="133"/>
                </a:moveTo>
                <a:lnTo>
                  <a:pt x="0" y="133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66" name="Line 74"/>
          <p:cNvSpPr>
            <a:spLocks noChangeShapeType="1"/>
          </p:cNvSpPr>
          <p:nvPr/>
        </p:nvSpPr>
        <p:spPr bwMode="auto">
          <a:xfrm flipH="1">
            <a:off x="3152775" y="5187950"/>
            <a:ext cx="36623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67" name="Line 75"/>
          <p:cNvSpPr>
            <a:spLocks noChangeShapeType="1"/>
          </p:cNvSpPr>
          <p:nvPr/>
        </p:nvSpPr>
        <p:spPr bwMode="auto">
          <a:xfrm flipV="1">
            <a:off x="2698750" y="4786313"/>
            <a:ext cx="103188" cy="619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68" name="Line 76"/>
          <p:cNvSpPr>
            <a:spLocks noChangeShapeType="1"/>
          </p:cNvSpPr>
          <p:nvPr/>
        </p:nvSpPr>
        <p:spPr bwMode="auto">
          <a:xfrm flipV="1">
            <a:off x="2698750" y="4868863"/>
            <a:ext cx="103188" cy="603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69" name="Line 77"/>
          <p:cNvSpPr>
            <a:spLocks noChangeShapeType="1"/>
          </p:cNvSpPr>
          <p:nvPr/>
        </p:nvSpPr>
        <p:spPr bwMode="auto">
          <a:xfrm flipH="1">
            <a:off x="3044825" y="5135563"/>
            <a:ext cx="60325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70" name="Line 78"/>
          <p:cNvSpPr>
            <a:spLocks noChangeShapeType="1"/>
          </p:cNvSpPr>
          <p:nvPr/>
        </p:nvSpPr>
        <p:spPr bwMode="auto">
          <a:xfrm flipH="1">
            <a:off x="3124200" y="5135563"/>
            <a:ext cx="57150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3382963" y="5222875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100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2573338" y="5222875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4122738" y="5222875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200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4860925" y="5222875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300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75" name="Rectangle 83"/>
          <p:cNvSpPr>
            <a:spLocks noChangeArrowheads="1"/>
          </p:cNvSpPr>
          <p:nvPr/>
        </p:nvSpPr>
        <p:spPr bwMode="auto">
          <a:xfrm>
            <a:off x="5600700" y="5222875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400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76" name="Rectangle 84"/>
          <p:cNvSpPr>
            <a:spLocks noChangeArrowheads="1"/>
          </p:cNvSpPr>
          <p:nvPr/>
        </p:nvSpPr>
        <p:spPr bwMode="auto">
          <a:xfrm>
            <a:off x="6337300" y="5222875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500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77" name="Rectangle 85"/>
          <p:cNvSpPr>
            <a:spLocks noChangeArrowheads="1"/>
          </p:cNvSpPr>
          <p:nvPr/>
        </p:nvSpPr>
        <p:spPr bwMode="auto">
          <a:xfrm>
            <a:off x="2178050" y="1701800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$5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78" name="Rectangle 86"/>
          <p:cNvSpPr>
            <a:spLocks noChangeArrowheads="1"/>
          </p:cNvSpPr>
          <p:nvPr/>
        </p:nvSpPr>
        <p:spPr bwMode="auto">
          <a:xfrm>
            <a:off x="2268538" y="237807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79" name="Rectangle 87"/>
          <p:cNvSpPr>
            <a:spLocks noChangeArrowheads="1"/>
          </p:cNvSpPr>
          <p:nvPr/>
        </p:nvSpPr>
        <p:spPr bwMode="auto">
          <a:xfrm>
            <a:off x="2268538" y="305593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80" name="Rectangle 88"/>
          <p:cNvSpPr>
            <a:spLocks noChangeArrowheads="1"/>
          </p:cNvSpPr>
          <p:nvPr/>
        </p:nvSpPr>
        <p:spPr bwMode="auto">
          <a:xfrm>
            <a:off x="2395538" y="372745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81" name="Rectangle 89"/>
          <p:cNvSpPr>
            <a:spLocks noChangeArrowheads="1"/>
          </p:cNvSpPr>
          <p:nvPr/>
        </p:nvSpPr>
        <p:spPr bwMode="auto">
          <a:xfrm>
            <a:off x="2395538" y="440372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82" name="Rectangle 90"/>
          <p:cNvSpPr>
            <a:spLocks noChangeArrowheads="1"/>
          </p:cNvSpPr>
          <p:nvPr/>
        </p:nvSpPr>
        <p:spPr bwMode="auto">
          <a:xfrm>
            <a:off x="6248400" y="5486400"/>
            <a:ext cx="26320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Quantity 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83" name="Rectangle 91"/>
          <p:cNvSpPr>
            <a:spLocks noChangeArrowheads="1"/>
          </p:cNvSpPr>
          <p:nvPr/>
        </p:nvSpPr>
        <p:spPr bwMode="auto">
          <a:xfrm>
            <a:off x="1447800" y="914400"/>
            <a:ext cx="1371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84" name="Rectangle 92"/>
          <p:cNvSpPr>
            <a:spLocks noChangeArrowheads="1"/>
          </p:cNvSpPr>
          <p:nvPr/>
        </p:nvSpPr>
        <p:spPr bwMode="auto">
          <a:xfrm>
            <a:off x="6473825" y="446246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85" name="Rectangle 93"/>
          <p:cNvSpPr>
            <a:spLocks noChangeArrowheads="1"/>
          </p:cNvSpPr>
          <p:nvPr/>
        </p:nvSpPr>
        <p:spPr bwMode="auto">
          <a:xfrm>
            <a:off x="6461125" y="15843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86" name="Line 94"/>
          <p:cNvSpPr>
            <a:spLocks noChangeShapeType="1"/>
          </p:cNvSpPr>
          <p:nvPr/>
        </p:nvSpPr>
        <p:spPr bwMode="auto">
          <a:xfrm flipV="1">
            <a:off x="2752725" y="1019175"/>
            <a:ext cx="0" cy="37988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87" name="Rectangle 95"/>
          <p:cNvSpPr>
            <a:spLocks noChangeArrowheads="1"/>
          </p:cNvSpPr>
          <p:nvPr/>
        </p:nvSpPr>
        <p:spPr bwMode="auto">
          <a:xfrm>
            <a:off x="4921250" y="28686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88" name="Freeform 96"/>
          <p:cNvSpPr>
            <a:spLocks/>
          </p:cNvSpPr>
          <p:nvPr/>
        </p:nvSpPr>
        <p:spPr bwMode="auto">
          <a:xfrm>
            <a:off x="4222750" y="1196753"/>
            <a:ext cx="1550988" cy="936103"/>
          </a:xfrm>
          <a:custGeom>
            <a:avLst/>
            <a:gdLst/>
            <a:ahLst/>
            <a:cxnLst>
              <a:cxn ang="0">
                <a:pos x="319" y="117"/>
              </a:cxn>
              <a:cxn ang="0">
                <a:pos x="303" y="133"/>
              </a:cxn>
              <a:cxn ang="0">
                <a:pos x="16" y="133"/>
              </a:cxn>
              <a:cxn ang="0">
                <a:pos x="0" y="117"/>
              </a:cxn>
              <a:cxn ang="0">
                <a:pos x="0" y="16"/>
              </a:cxn>
              <a:cxn ang="0">
                <a:pos x="16" y="0"/>
              </a:cxn>
              <a:cxn ang="0">
                <a:pos x="303" y="0"/>
              </a:cxn>
              <a:cxn ang="0">
                <a:pos x="319" y="16"/>
              </a:cxn>
              <a:cxn ang="0">
                <a:pos x="319" y="117"/>
              </a:cxn>
            </a:cxnLst>
            <a:rect l="0" t="0" r="r" b="b"/>
            <a:pathLst>
              <a:path w="319" h="133">
                <a:moveTo>
                  <a:pt x="319" y="117"/>
                </a:moveTo>
                <a:cubicBezTo>
                  <a:pt x="319" y="126"/>
                  <a:pt x="312" y="133"/>
                  <a:pt x="303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7" y="133"/>
                  <a:pt x="0" y="126"/>
                  <a:pt x="0" y="11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12" y="0"/>
                  <a:pt x="319" y="8"/>
                  <a:pt x="319" y="16"/>
                </a:cubicBezTo>
                <a:lnTo>
                  <a:pt x="319" y="117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89" name="Rectangle 97"/>
          <p:cNvSpPr>
            <a:spLocks noChangeArrowheads="1"/>
          </p:cNvSpPr>
          <p:nvPr/>
        </p:nvSpPr>
        <p:spPr bwMode="auto">
          <a:xfrm>
            <a:off x="4267200" y="1225328"/>
            <a:ext cx="1501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Deadweight loss from fall in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units sold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0" name="Line 98"/>
          <p:cNvSpPr>
            <a:spLocks noChangeShapeType="1"/>
          </p:cNvSpPr>
          <p:nvPr/>
        </p:nvSpPr>
        <p:spPr bwMode="auto">
          <a:xfrm>
            <a:off x="4227513" y="5468938"/>
            <a:ext cx="0" cy="2016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1" name="Line 99"/>
          <p:cNvSpPr>
            <a:spLocks noChangeShapeType="1"/>
          </p:cNvSpPr>
          <p:nvPr/>
        </p:nvSpPr>
        <p:spPr bwMode="auto">
          <a:xfrm>
            <a:off x="4965700" y="5468938"/>
            <a:ext cx="0" cy="2016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2" name="Freeform 100"/>
          <p:cNvSpPr>
            <a:spLocks/>
          </p:cNvSpPr>
          <p:nvPr/>
        </p:nvSpPr>
        <p:spPr bwMode="auto">
          <a:xfrm>
            <a:off x="4227513" y="2492375"/>
            <a:ext cx="738187" cy="134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8"/>
              </a:cxn>
              <a:cxn ang="0">
                <a:pos x="359" y="307"/>
              </a:cxn>
              <a:cxn ang="0">
                <a:pos x="0" y="0"/>
              </a:cxn>
            </a:cxnLst>
            <a:rect l="0" t="0" r="r" b="b"/>
            <a:pathLst>
              <a:path w="359" h="618">
                <a:moveTo>
                  <a:pt x="0" y="0"/>
                </a:moveTo>
                <a:lnTo>
                  <a:pt x="0" y="618"/>
                </a:lnTo>
                <a:lnTo>
                  <a:pt x="359" y="307"/>
                </a:lnTo>
                <a:lnTo>
                  <a:pt x="0" y="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3" name="Line 101"/>
          <p:cNvSpPr>
            <a:spLocks noChangeShapeType="1"/>
          </p:cNvSpPr>
          <p:nvPr/>
        </p:nvSpPr>
        <p:spPr bwMode="auto">
          <a:xfrm>
            <a:off x="2752725" y="3835400"/>
            <a:ext cx="406241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4" name="Line 102"/>
          <p:cNvSpPr>
            <a:spLocks noChangeShapeType="1"/>
          </p:cNvSpPr>
          <p:nvPr/>
        </p:nvSpPr>
        <p:spPr bwMode="auto">
          <a:xfrm flipH="1">
            <a:off x="3494088" y="1809750"/>
            <a:ext cx="2951162" cy="2703513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5" name="Oval 103"/>
          <p:cNvSpPr>
            <a:spLocks noChangeArrowheads="1"/>
          </p:cNvSpPr>
          <p:nvPr/>
        </p:nvSpPr>
        <p:spPr bwMode="auto">
          <a:xfrm>
            <a:off x="4179888" y="3786188"/>
            <a:ext cx="96837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" name="Line 104"/>
          <p:cNvSpPr>
            <a:spLocks noChangeShapeType="1"/>
          </p:cNvSpPr>
          <p:nvPr/>
        </p:nvSpPr>
        <p:spPr bwMode="auto">
          <a:xfrm>
            <a:off x="3494088" y="1809750"/>
            <a:ext cx="2951162" cy="2703513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7" name="Oval 105"/>
          <p:cNvSpPr>
            <a:spLocks noChangeArrowheads="1"/>
          </p:cNvSpPr>
          <p:nvPr/>
        </p:nvSpPr>
        <p:spPr bwMode="auto">
          <a:xfrm>
            <a:off x="4919663" y="3108325"/>
            <a:ext cx="95250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" name="Oval 106"/>
          <p:cNvSpPr>
            <a:spLocks noChangeArrowheads="1"/>
          </p:cNvSpPr>
          <p:nvPr/>
        </p:nvSpPr>
        <p:spPr bwMode="auto">
          <a:xfrm>
            <a:off x="4184650" y="2439988"/>
            <a:ext cx="95250" cy="1031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" name="Line 107"/>
          <p:cNvSpPr>
            <a:spLocks noChangeShapeType="1"/>
          </p:cNvSpPr>
          <p:nvPr/>
        </p:nvSpPr>
        <p:spPr bwMode="auto">
          <a:xfrm flipH="1">
            <a:off x="4448174" y="2132856"/>
            <a:ext cx="195833" cy="1019919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900" name="Freeform 108"/>
          <p:cNvSpPr>
            <a:spLocks/>
          </p:cNvSpPr>
          <p:nvPr/>
        </p:nvSpPr>
        <p:spPr bwMode="auto">
          <a:xfrm>
            <a:off x="6105525" y="3194050"/>
            <a:ext cx="569913" cy="534988"/>
          </a:xfrm>
          <a:custGeom>
            <a:avLst/>
            <a:gdLst/>
            <a:ahLst/>
            <a:cxnLst>
              <a:cxn ang="0">
                <a:pos x="117" y="88"/>
              </a:cxn>
              <a:cxn ang="0">
                <a:pos x="101" y="104"/>
              </a:cxn>
              <a:cxn ang="0">
                <a:pos x="16" y="104"/>
              </a:cxn>
              <a:cxn ang="0">
                <a:pos x="0" y="88"/>
              </a:cxn>
              <a:cxn ang="0">
                <a:pos x="0" y="16"/>
              </a:cxn>
              <a:cxn ang="0">
                <a:pos x="16" y="0"/>
              </a:cxn>
              <a:cxn ang="0">
                <a:pos x="101" y="0"/>
              </a:cxn>
              <a:cxn ang="0">
                <a:pos x="117" y="16"/>
              </a:cxn>
              <a:cxn ang="0">
                <a:pos x="117" y="88"/>
              </a:cxn>
            </a:cxnLst>
            <a:rect l="0" t="0" r="r" b="b"/>
            <a:pathLst>
              <a:path w="117" h="104">
                <a:moveTo>
                  <a:pt x="117" y="88"/>
                </a:moveTo>
                <a:cubicBezTo>
                  <a:pt x="117" y="96"/>
                  <a:pt x="110" y="104"/>
                  <a:pt x="101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7" y="104"/>
                  <a:pt x="0" y="96"/>
                  <a:pt x="0" y="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0" y="0"/>
                  <a:pt x="117" y="7"/>
                  <a:pt x="117" y="16"/>
                </a:cubicBezTo>
                <a:lnTo>
                  <a:pt x="117" y="88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901" name="Rectangle 109"/>
          <p:cNvSpPr>
            <a:spLocks noChangeArrowheads="1"/>
          </p:cNvSpPr>
          <p:nvPr/>
        </p:nvSpPr>
        <p:spPr bwMode="auto">
          <a:xfrm>
            <a:off x="6105525" y="3219448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  ceiling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902" name="Freeform 110"/>
          <p:cNvSpPr>
            <a:spLocks/>
          </p:cNvSpPr>
          <p:nvPr/>
        </p:nvSpPr>
        <p:spPr bwMode="auto">
          <a:xfrm>
            <a:off x="3098800" y="5675313"/>
            <a:ext cx="1238250" cy="649287"/>
          </a:xfrm>
          <a:custGeom>
            <a:avLst/>
            <a:gdLst/>
            <a:ahLst/>
            <a:cxnLst>
              <a:cxn ang="0">
                <a:pos x="257" y="89"/>
              </a:cxn>
              <a:cxn ang="0">
                <a:pos x="241" y="105"/>
              </a:cxn>
              <a:cxn ang="0">
                <a:pos x="16" y="105"/>
              </a:cxn>
              <a:cxn ang="0">
                <a:pos x="0" y="89"/>
              </a:cxn>
              <a:cxn ang="0">
                <a:pos x="0" y="16"/>
              </a:cxn>
              <a:cxn ang="0">
                <a:pos x="16" y="0"/>
              </a:cxn>
              <a:cxn ang="0">
                <a:pos x="241" y="0"/>
              </a:cxn>
              <a:cxn ang="0">
                <a:pos x="257" y="16"/>
              </a:cxn>
              <a:cxn ang="0">
                <a:pos x="257" y="89"/>
              </a:cxn>
            </a:cxnLst>
            <a:rect l="0" t="0" r="r" b="b"/>
            <a:pathLst>
              <a:path w="257" h="105">
                <a:moveTo>
                  <a:pt x="257" y="89"/>
                </a:moveTo>
                <a:cubicBezTo>
                  <a:pt x="257" y="97"/>
                  <a:pt x="250" y="105"/>
                  <a:pt x="241" y="105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7" y="105"/>
                  <a:pt x="0" y="97"/>
                  <a:pt x="0" y="8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0" y="0"/>
                  <a:pt x="257" y="8"/>
                  <a:pt x="257" y="16"/>
                </a:cubicBezTo>
                <a:lnTo>
                  <a:pt x="257" y="89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903" name="Rectangle 111"/>
          <p:cNvSpPr>
            <a:spLocks noChangeArrowheads="1"/>
          </p:cNvSpPr>
          <p:nvPr/>
        </p:nvSpPr>
        <p:spPr bwMode="auto">
          <a:xfrm>
            <a:off x="3171824" y="5715000"/>
            <a:ext cx="106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Quantity supplied with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price </a:t>
            </a:r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control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904" name="Rectangle 112"/>
          <p:cNvSpPr>
            <a:spLocks noChangeArrowheads="1"/>
          </p:cNvSpPr>
          <p:nvPr/>
        </p:nvSpPr>
        <p:spPr bwMode="auto">
          <a:xfrm>
            <a:off x="4391024" y="5661248"/>
            <a:ext cx="157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Quantity supplied without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price </a:t>
            </a:r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control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4237038" y="2568575"/>
            <a:ext cx="6350" cy="240030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4965700" y="3194050"/>
            <a:ext cx="4763" cy="177482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6" dur="500"/>
                                        <p:tgtEl>
                                          <p:spTgt spid="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7" grpId="0" animBg="1"/>
      <p:bldP spid="33854" grpId="0" animBg="1"/>
      <p:bldP spid="33855" grpId="0" animBg="1"/>
      <p:bldP spid="33856" grpId="0" animBg="1"/>
      <p:bldP spid="33857" grpId="0" animBg="1"/>
      <p:bldP spid="33858" grpId="0" animBg="1"/>
      <p:bldP spid="33859" grpId="0" animBg="1"/>
      <p:bldP spid="33860" grpId="0" animBg="1"/>
      <p:bldP spid="33861" grpId="0" animBg="1"/>
      <p:bldP spid="33862" grpId="0" animBg="1"/>
      <p:bldP spid="33863" grpId="0" animBg="1"/>
      <p:bldP spid="33864" grpId="0" animBg="1"/>
      <p:bldP spid="33865" grpId="0" animBg="1"/>
      <p:bldP spid="33866" grpId="0" animBg="1"/>
      <p:bldP spid="33867" grpId="0" animBg="1"/>
      <p:bldP spid="33868" grpId="0" animBg="1"/>
      <p:bldP spid="33869" grpId="0" animBg="1"/>
      <p:bldP spid="33870" grpId="0" animBg="1"/>
      <p:bldP spid="33871" grpId="0"/>
      <p:bldP spid="33872" grpId="0"/>
      <p:bldP spid="33873" grpId="0"/>
      <p:bldP spid="33874" grpId="0"/>
      <p:bldP spid="33875" grpId="0"/>
      <p:bldP spid="33876" grpId="0"/>
      <p:bldP spid="33877" grpId="0"/>
      <p:bldP spid="33878" grpId="0"/>
      <p:bldP spid="33879" grpId="0"/>
      <p:bldP spid="33880" grpId="0"/>
      <p:bldP spid="33881" grpId="0"/>
      <p:bldP spid="33882" grpId="0"/>
      <p:bldP spid="33883" grpId="0"/>
      <p:bldP spid="33884" grpId="0"/>
      <p:bldP spid="33885" grpId="0"/>
      <p:bldP spid="33886" grpId="0" animBg="1"/>
      <p:bldP spid="33887" grpId="0"/>
      <p:bldP spid="33888" grpId="0" animBg="1"/>
      <p:bldP spid="33890" grpId="0" animBg="1"/>
      <p:bldP spid="33891" grpId="0" animBg="1"/>
      <p:bldP spid="33892" grpId="0" animBg="1"/>
      <p:bldP spid="33893" grpId="0" animBg="1"/>
      <p:bldP spid="33894" grpId="0" animBg="1"/>
      <p:bldP spid="33895" grpId="0" animBg="1"/>
      <p:bldP spid="33896" grpId="0" animBg="1"/>
      <p:bldP spid="33897" grpId="0" animBg="1"/>
      <p:bldP spid="33898" grpId="0" animBg="1"/>
      <p:bldP spid="33899" grpId="0" animBg="1"/>
      <p:bldP spid="33900" grpId="0" animBg="1"/>
      <p:bldP spid="33902" grpId="0" animBg="1"/>
      <p:bldP spid="3390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3203</TotalTime>
  <Words>550</Words>
  <Application>Microsoft Macintosh PowerPoint</Application>
  <PresentationFormat>On-screen Show (4:3)</PresentationFormat>
  <Paragraphs>167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Price Controls</vt:lpstr>
      <vt:lpstr>Review of Key Concepts</vt:lpstr>
      <vt:lpstr>Review of Key Concepts</vt:lpstr>
      <vt:lpstr>Net Benefits to Society Maximized</vt:lpstr>
      <vt:lpstr>New Concepts</vt:lpstr>
      <vt:lpstr>Price Controls: Price Ceiling</vt:lpstr>
      <vt:lpstr>Demand and Supply Schedule</vt:lpstr>
      <vt:lpstr>The Effects of a Price Ceiling </vt:lpstr>
      <vt:lpstr>A Price Ceiling Causes Inefficiently Low Quantity</vt:lpstr>
      <vt:lpstr>Winners and Losers: Impact on Distribution of Welfare</vt:lpstr>
      <vt:lpstr>Price Ceiling Outcomes</vt:lpstr>
      <vt:lpstr>Price Controls: Price Floor</vt:lpstr>
      <vt:lpstr>Taxes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305</cp:revision>
  <cp:lastPrinted>2013-09-25T18:13:09Z</cp:lastPrinted>
  <dcterms:created xsi:type="dcterms:W3CDTF">2013-09-01T18:05:22Z</dcterms:created>
  <dcterms:modified xsi:type="dcterms:W3CDTF">2014-10-02T05:44:42Z</dcterms:modified>
</cp:coreProperties>
</file>