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406" r:id="rId2"/>
    <p:sldId id="407" r:id="rId3"/>
    <p:sldId id="416" r:id="rId4"/>
    <p:sldId id="418" r:id="rId5"/>
    <p:sldId id="419" r:id="rId6"/>
    <p:sldId id="420" r:id="rId7"/>
    <p:sldId id="421" r:id="rId8"/>
    <p:sldId id="423" r:id="rId9"/>
    <p:sldId id="424" r:id="rId10"/>
    <p:sldId id="422" r:id="rId11"/>
    <p:sldId id="410" r:id="rId12"/>
    <p:sldId id="413" r:id="rId13"/>
    <p:sldId id="432" r:id="rId14"/>
    <p:sldId id="425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C626D-EBCE-484D-9802-8EC8DEAEB991}" type="slidenum">
              <a:rPr lang="en-US">
                <a:latin typeface="Arial" pitchFamily="34" charset="0"/>
              </a:rPr>
              <a:pPr/>
              <a:t>11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0F679-F712-4BEB-9B4E-52A8D27BDDA3}" type="slidenum">
              <a:rPr lang="en-US">
                <a:latin typeface="Arial" pitchFamily="34" charset="0"/>
              </a:rPr>
              <a:pPr/>
              <a:t>12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CD004-70AB-4267-ABE8-3263944D5C6E}" type="slidenum">
              <a:rPr lang="en-US">
                <a:latin typeface="Arial" pitchFamily="34" charset="0"/>
              </a:rPr>
              <a:pPr/>
              <a:t>13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10/22/14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Firms and Production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5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Product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total product curve </a:t>
            </a:r>
            <a:r>
              <a:rPr lang="en-US" dirty="0" smtClean="0"/>
              <a:t>shows how the quantity of output depends on the quantity of the variable input, for a given quantity of the fixed input.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936589" y="5311698"/>
            <a:ext cx="7920880" cy="1009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miter lim="800000"/>
            <a:headEnd/>
            <a:tailEnd type="none" w="sm" len="lg"/>
          </a:ln>
        </p:spPr>
        <p:txBody>
          <a:bodyPr/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0033CC"/>
                </a:solidFill>
              </a:rPr>
              <a:t>Although the total product curve in the figure slopes upward along its entire length, the slope isn’t constant: as you move up the curve to the right, </a:t>
            </a:r>
            <a:r>
              <a:rPr lang="en-US" dirty="0" smtClean="0">
                <a:solidFill>
                  <a:srgbClr val="0033CC"/>
                </a:solidFill>
              </a:rPr>
              <a:t/>
            </a:r>
            <a:br>
              <a:rPr lang="en-US" dirty="0" smtClean="0">
                <a:solidFill>
                  <a:srgbClr val="0033CC"/>
                </a:solidFill>
              </a:rPr>
            </a:br>
            <a:r>
              <a:rPr lang="en-US" dirty="0" smtClean="0">
                <a:solidFill>
                  <a:srgbClr val="0033CC"/>
                </a:solidFill>
              </a:rPr>
              <a:t>it </a:t>
            </a:r>
            <a:r>
              <a:rPr lang="en-US" dirty="0">
                <a:solidFill>
                  <a:srgbClr val="0033CC"/>
                </a:solidFill>
              </a:rPr>
              <a:t>flattens out due to changing marginal product of labor.</a:t>
            </a:r>
          </a:p>
        </p:txBody>
      </p:sp>
      <p:sp>
        <p:nvSpPr>
          <p:cNvPr id="70670" name="Freeform 14"/>
          <p:cNvSpPr>
            <a:spLocks/>
          </p:cNvSpPr>
          <p:nvPr/>
        </p:nvSpPr>
        <p:spPr bwMode="auto">
          <a:xfrm>
            <a:off x="1818353" y="2579611"/>
            <a:ext cx="3367088" cy="20574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264" y="1039"/>
              </a:cxn>
              <a:cxn ang="0">
                <a:pos x="531" y="810"/>
              </a:cxn>
              <a:cxn ang="0">
                <a:pos x="796" y="607"/>
              </a:cxn>
              <a:cxn ang="0">
                <a:pos x="1060" y="432"/>
              </a:cxn>
              <a:cxn ang="0">
                <a:pos x="1325" y="283"/>
              </a:cxn>
              <a:cxn ang="0">
                <a:pos x="1592" y="163"/>
              </a:cxn>
              <a:cxn ang="0">
                <a:pos x="1856" y="68"/>
              </a:cxn>
              <a:cxn ang="0">
                <a:pos x="2121" y="0"/>
              </a:cxn>
            </a:cxnLst>
            <a:rect l="0" t="0" r="r" b="b"/>
            <a:pathLst>
              <a:path w="2121" h="1296">
                <a:moveTo>
                  <a:pt x="0" y="1296"/>
                </a:moveTo>
                <a:lnTo>
                  <a:pt x="264" y="1039"/>
                </a:lnTo>
                <a:lnTo>
                  <a:pt x="531" y="810"/>
                </a:lnTo>
                <a:lnTo>
                  <a:pt x="796" y="607"/>
                </a:lnTo>
                <a:lnTo>
                  <a:pt x="1060" y="432"/>
                </a:lnTo>
                <a:lnTo>
                  <a:pt x="1325" y="283"/>
                </a:lnTo>
                <a:lnTo>
                  <a:pt x="1592" y="163"/>
                </a:lnTo>
                <a:lnTo>
                  <a:pt x="1856" y="68"/>
                </a:lnTo>
                <a:lnTo>
                  <a:pt x="2121" y="0"/>
                </a:lnTo>
              </a:path>
            </a:pathLst>
          </a:custGeom>
          <a:noFill/>
          <a:ln w="30163" cap="flat">
            <a:solidFill>
              <a:srgbClr val="00A76D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5636217" y="1318466"/>
            <a:ext cx="3096344" cy="887859"/>
          </a:xfrm>
          <a:prstGeom prst="rect">
            <a:avLst/>
          </a:prstGeom>
          <a:solidFill>
            <a:srgbClr val="EBDFD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5950616" y="2322436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5950616" y="2562148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5950616" y="2801861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5950616" y="3039986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5950616" y="328287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5950616" y="3522586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5950616" y="3762298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5950616" y="4002011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5950616" y="42417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7812753" y="2455786"/>
            <a:ext cx="1555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19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7812753" y="2695498"/>
            <a:ext cx="1555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17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7812753" y="2933623"/>
            <a:ext cx="1555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7812753" y="3176511"/>
            <a:ext cx="1555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7812753" y="3416223"/>
            <a:ext cx="1555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7882603" y="3655936"/>
            <a:ext cx="777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9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7882603" y="3895648"/>
            <a:ext cx="7778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7882603" y="4133773"/>
            <a:ext cx="7778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89" name="Rectangle 33"/>
          <p:cNvSpPr>
            <a:spLocks noChangeArrowheads="1"/>
          </p:cNvSpPr>
          <p:nvPr/>
        </p:nvSpPr>
        <p:spPr bwMode="auto">
          <a:xfrm>
            <a:off x="6911053" y="2322436"/>
            <a:ext cx="777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0" name="Rectangle 34"/>
          <p:cNvSpPr>
            <a:spLocks noChangeArrowheads="1"/>
          </p:cNvSpPr>
          <p:nvPr/>
        </p:nvSpPr>
        <p:spPr bwMode="auto">
          <a:xfrm>
            <a:off x="6841203" y="2562148"/>
            <a:ext cx="1555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19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6841203" y="2801861"/>
            <a:ext cx="1555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36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6841203" y="3039986"/>
            <a:ext cx="1555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51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3" name="Rectangle 37"/>
          <p:cNvSpPr>
            <a:spLocks noChangeArrowheads="1"/>
          </p:cNvSpPr>
          <p:nvPr/>
        </p:nvSpPr>
        <p:spPr bwMode="auto">
          <a:xfrm>
            <a:off x="6841203" y="3282873"/>
            <a:ext cx="1555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4" name="Rectangle 38"/>
          <p:cNvSpPr>
            <a:spLocks noChangeArrowheads="1"/>
          </p:cNvSpPr>
          <p:nvPr/>
        </p:nvSpPr>
        <p:spPr bwMode="auto">
          <a:xfrm>
            <a:off x="6841203" y="3522586"/>
            <a:ext cx="1555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75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6841203" y="3762298"/>
            <a:ext cx="1555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6" name="Rectangle 40"/>
          <p:cNvSpPr>
            <a:spLocks noChangeArrowheads="1"/>
          </p:cNvSpPr>
          <p:nvPr/>
        </p:nvSpPr>
        <p:spPr bwMode="auto">
          <a:xfrm>
            <a:off x="6841203" y="4002011"/>
            <a:ext cx="1555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91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6850728" y="4241723"/>
            <a:ext cx="1555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96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698" name="Rectangle 42"/>
          <p:cNvSpPr>
            <a:spLocks noChangeArrowheads="1"/>
          </p:cNvSpPr>
          <p:nvPr/>
        </p:nvSpPr>
        <p:spPr bwMode="auto">
          <a:xfrm>
            <a:off x="5719262" y="1525198"/>
            <a:ext cx="781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Quantity of labor </a:t>
            </a:r>
            <a:r>
              <a:rPr lang="en-US" sz="1200" i="1" dirty="0">
                <a:solidFill>
                  <a:srgbClr val="000000"/>
                </a:solidFill>
                <a:latin typeface="Myriad Pro" pitchFamily="34" charset="0"/>
              </a:rPr>
              <a:t>L</a:t>
            </a:r>
            <a:endParaRPr lang="en-US" sz="1200" i="1" dirty="0">
              <a:latin typeface="Tahoma" pitchFamily="34" charset="0"/>
            </a:endParaRPr>
          </a:p>
        </p:txBody>
      </p:sp>
      <p:sp>
        <p:nvSpPr>
          <p:cNvPr id="70700" name="Rectangle 44"/>
          <p:cNvSpPr>
            <a:spLocks noChangeArrowheads="1"/>
          </p:cNvSpPr>
          <p:nvPr/>
        </p:nvSpPr>
        <p:spPr bwMode="auto">
          <a:xfrm>
            <a:off x="6450678" y="1534490"/>
            <a:ext cx="88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Quantity </a:t>
            </a:r>
          </a:p>
          <a:p>
            <a:pPr marL="1588" indent="-1588" algn="ctr">
              <a:spcBef>
                <a:spcPct val="0"/>
              </a:spcBef>
            </a:pPr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of </a:t>
            </a:r>
            <a:r>
              <a:rPr lang="en-US" sz="1200" dirty="0" smtClean="0">
                <a:solidFill>
                  <a:srgbClr val="000000"/>
                </a:solidFill>
                <a:latin typeface="Myriad Pro" pitchFamily="34" charset="0"/>
              </a:rPr>
              <a:t>Output </a:t>
            </a:r>
            <a:r>
              <a:rPr lang="en-US" sz="1200" i="1" dirty="0">
                <a:solidFill>
                  <a:srgbClr val="000000"/>
                </a:solidFill>
                <a:latin typeface="Myriad Pro" pitchFamily="34" charset="0"/>
              </a:rPr>
              <a:t>Q</a:t>
            </a:r>
            <a:endParaRPr lang="en-US" sz="1200" i="1" dirty="0">
              <a:latin typeface="Tahoma" pitchFamily="34" charset="0"/>
            </a:endParaRPr>
          </a:p>
        </p:txBody>
      </p:sp>
      <p:sp>
        <p:nvSpPr>
          <p:cNvPr id="70702" name="Rectangle 46"/>
          <p:cNvSpPr>
            <a:spLocks noChangeArrowheads="1"/>
          </p:cNvSpPr>
          <p:nvPr/>
        </p:nvSpPr>
        <p:spPr bwMode="auto">
          <a:xfrm>
            <a:off x="7339678" y="1517290"/>
            <a:ext cx="1155700" cy="18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MP of labor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70703" name="Rectangle 47"/>
          <p:cNvSpPr>
            <a:spLocks noChangeArrowheads="1"/>
          </p:cNvSpPr>
          <p:nvPr/>
        </p:nvSpPr>
        <p:spPr bwMode="auto">
          <a:xfrm>
            <a:off x="7436416" y="1725253"/>
            <a:ext cx="29014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i="1" dirty="0">
                <a:solidFill>
                  <a:srgbClr val="000000"/>
                </a:solidFill>
                <a:latin typeface="Myriad Pro" pitchFamily="34" charset="0"/>
              </a:rPr>
              <a:t>MPL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70704" name="Rectangle 48"/>
          <p:cNvSpPr>
            <a:spLocks noChangeArrowheads="1"/>
          </p:cNvSpPr>
          <p:nvPr/>
        </p:nvSpPr>
        <p:spPr bwMode="auto">
          <a:xfrm>
            <a:off x="7696943" y="1739363"/>
            <a:ext cx="1190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 =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05" name="Rectangle 49"/>
          <p:cNvSpPr>
            <a:spLocks noChangeArrowheads="1"/>
          </p:cNvSpPr>
          <p:nvPr/>
        </p:nvSpPr>
        <p:spPr bwMode="auto">
          <a:xfrm>
            <a:off x="7870823" y="1726139"/>
            <a:ext cx="857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Symbol" pitchFamily="18" charset="2"/>
              </a:rPr>
              <a:t>D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7970548" y="1728018"/>
            <a:ext cx="1859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i="1" dirty="0" smtClean="0">
                <a:solidFill>
                  <a:srgbClr val="000000"/>
                </a:solidFill>
                <a:latin typeface="Myriad Pro" pitchFamily="34" charset="0"/>
              </a:rPr>
              <a:t>Q  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70707" name="Rectangle 51"/>
          <p:cNvSpPr>
            <a:spLocks noChangeArrowheads="1"/>
          </p:cNvSpPr>
          <p:nvPr/>
        </p:nvSpPr>
        <p:spPr bwMode="auto">
          <a:xfrm>
            <a:off x="8102143" y="1737291"/>
            <a:ext cx="381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/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08" name="Rectangle 52"/>
          <p:cNvSpPr>
            <a:spLocks noChangeArrowheads="1"/>
          </p:cNvSpPr>
          <p:nvPr/>
        </p:nvSpPr>
        <p:spPr bwMode="auto">
          <a:xfrm>
            <a:off x="8156496" y="1723110"/>
            <a:ext cx="857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Symbol" pitchFamily="18" charset="2"/>
              </a:rPr>
              <a:t>D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09" name="Rectangle 53"/>
          <p:cNvSpPr>
            <a:spLocks noChangeArrowheads="1"/>
          </p:cNvSpPr>
          <p:nvPr/>
        </p:nvSpPr>
        <p:spPr bwMode="auto">
          <a:xfrm>
            <a:off x="8271670" y="1723110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i="1" dirty="0">
                <a:solidFill>
                  <a:srgbClr val="000000"/>
                </a:solidFill>
                <a:latin typeface="Myriad Pro" pitchFamily="34" charset="0"/>
              </a:rPr>
              <a:t>L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70711" name="Line 55"/>
          <p:cNvSpPr>
            <a:spLocks noChangeShapeType="1"/>
          </p:cNvSpPr>
          <p:nvPr/>
        </p:nvSpPr>
        <p:spPr bwMode="auto">
          <a:xfrm flipV="1">
            <a:off x="5780232" y="2171449"/>
            <a:ext cx="2892425" cy="11113"/>
          </a:xfrm>
          <a:prstGeom prst="line">
            <a:avLst/>
          </a:prstGeom>
          <a:noFill/>
          <a:ln w="15875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2" name="Line 56"/>
          <p:cNvSpPr>
            <a:spLocks noChangeShapeType="1"/>
          </p:cNvSpPr>
          <p:nvPr/>
        </p:nvSpPr>
        <p:spPr bwMode="auto">
          <a:xfrm>
            <a:off x="1818353" y="2492298"/>
            <a:ext cx="889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3" name="Line 57"/>
          <p:cNvSpPr>
            <a:spLocks noChangeShapeType="1"/>
          </p:cNvSpPr>
          <p:nvPr/>
        </p:nvSpPr>
        <p:spPr bwMode="auto">
          <a:xfrm>
            <a:off x="1818353" y="2924098"/>
            <a:ext cx="889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4" name="Line 58"/>
          <p:cNvSpPr>
            <a:spLocks noChangeShapeType="1"/>
          </p:cNvSpPr>
          <p:nvPr/>
        </p:nvSpPr>
        <p:spPr bwMode="auto">
          <a:xfrm>
            <a:off x="1818353" y="3351136"/>
            <a:ext cx="889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5" name="Line 59"/>
          <p:cNvSpPr>
            <a:spLocks noChangeShapeType="1"/>
          </p:cNvSpPr>
          <p:nvPr/>
        </p:nvSpPr>
        <p:spPr bwMode="auto">
          <a:xfrm>
            <a:off x="1818353" y="3779761"/>
            <a:ext cx="889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6" name="Line 60"/>
          <p:cNvSpPr>
            <a:spLocks noChangeShapeType="1"/>
          </p:cNvSpPr>
          <p:nvPr/>
        </p:nvSpPr>
        <p:spPr bwMode="auto">
          <a:xfrm>
            <a:off x="1818353" y="4209973"/>
            <a:ext cx="889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7" name="Line 61"/>
          <p:cNvSpPr>
            <a:spLocks noChangeShapeType="1"/>
          </p:cNvSpPr>
          <p:nvPr/>
        </p:nvSpPr>
        <p:spPr bwMode="auto">
          <a:xfrm flipV="1">
            <a:off x="2237453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8" name="Line 62"/>
          <p:cNvSpPr>
            <a:spLocks noChangeShapeType="1"/>
          </p:cNvSpPr>
          <p:nvPr/>
        </p:nvSpPr>
        <p:spPr bwMode="auto">
          <a:xfrm flipV="1">
            <a:off x="2661316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19" name="Line 63"/>
          <p:cNvSpPr>
            <a:spLocks noChangeShapeType="1"/>
          </p:cNvSpPr>
          <p:nvPr/>
        </p:nvSpPr>
        <p:spPr bwMode="auto">
          <a:xfrm flipV="1">
            <a:off x="3082003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0" name="Line 64"/>
          <p:cNvSpPr>
            <a:spLocks noChangeShapeType="1"/>
          </p:cNvSpPr>
          <p:nvPr/>
        </p:nvSpPr>
        <p:spPr bwMode="auto">
          <a:xfrm flipV="1">
            <a:off x="3501103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1" name="Line 65"/>
          <p:cNvSpPr>
            <a:spLocks noChangeShapeType="1"/>
          </p:cNvSpPr>
          <p:nvPr/>
        </p:nvSpPr>
        <p:spPr bwMode="auto">
          <a:xfrm flipV="1">
            <a:off x="3921791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2" name="Line 66"/>
          <p:cNvSpPr>
            <a:spLocks noChangeShapeType="1"/>
          </p:cNvSpPr>
          <p:nvPr/>
        </p:nvSpPr>
        <p:spPr bwMode="auto">
          <a:xfrm flipV="1">
            <a:off x="4345653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3" name="Line 67"/>
          <p:cNvSpPr>
            <a:spLocks noChangeShapeType="1"/>
          </p:cNvSpPr>
          <p:nvPr/>
        </p:nvSpPr>
        <p:spPr bwMode="auto">
          <a:xfrm flipV="1">
            <a:off x="4764753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4" name="Line 68"/>
          <p:cNvSpPr>
            <a:spLocks noChangeShapeType="1"/>
          </p:cNvSpPr>
          <p:nvPr/>
        </p:nvSpPr>
        <p:spPr bwMode="auto">
          <a:xfrm flipV="1">
            <a:off x="5185441" y="4548111"/>
            <a:ext cx="0" cy="889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25" name="Rectangle 69"/>
          <p:cNvSpPr>
            <a:spLocks noChangeArrowheads="1"/>
          </p:cNvSpPr>
          <p:nvPr/>
        </p:nvSpPr>
        <p:spPr bwMode="auto">
          <a:xfrm>
            <a:off x="4729828" y="4660823"/>
            <a:ext cx="7143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26" name="Rectangle 70"/>
          <p:cNvSpPr>
            <a:spLocks noChangeArrowheads="1"/>
          </p:cNvSpPr>
          <p:nvPr/>
        </p:nvSpPr>
        <p:spPr bwMode="auto">
          <a:xfrm>
            <a:off x="5150516" y="46608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27" name="Rectangle 71"/>
          <p:cNvSpPr>
            <a:spLocks noChangeArrowheads="1"/>
          </p:cNvSpPr>
          <p:nvPr/>
        </p:nvSpPr>
        <p:spPr bwMode="auto">
          <a:xfrm>
            <a:off x="4309141" y="46608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28" name="Rectangle 72"/>
          <p:cNvSpPr>
            <a:spLocks noChangeArrowheads="1"/>
          </p:cNvSpPr>
          <p:nvPr/>
        </p:nvSpPr>
        <p:spPr bwMode="auto">
          <a:xfrm>
            <a:off x="3888453" y="4660823"/>
            <a:ext cx="7143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29" name="Rectangle 73"/>
          <p:cNvSpPr>
            <a:spLocks noChangeArrowheads="1"/>
          </p:cNvSpPr>
          <p:nvPr/>
        </p:nvSpPr>
        <p:spPr bwMode="auto">
          <a:xfrm>
            <a:off x="3467766" y="46608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0" name="Rectangle 74"/>
          <p:cNvSpPr>
            <a:spLocks noChangeArrowheads="1"/>
          </p:cNvSpPr>
          <p:nvPr/>
        </p:nvSpPr>
        <p:spPr bwMode="auto">
          <a:xfrm>
            <a:off x="3047078" y="4660823"/>
            <a:ext cx="7143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1" name="Rectangle 75"/>
          <p:cNvSpPr>
            <a:spLocks noChangeArrowheads="1"/>
          </p:cNvSpPr>
          <p:nvPr/>
        </p:nvSpPr>
        <p:spPr bwMode="auto">
          <a:xfrm>
            <a:off x="2624803" y="4660823"/>
            <a:ext cx="7143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2" name="Rectangle 76"/>
          <p:cNvSpPr>
            <a:spLocks noChangeArrowheads="1"/>
          </p:cNvSpPr>
          <p:nvPr/>
        </p:nvSpPr>
        <p:spPr bwMode="auto">
          <a:xfrm>
            <a:off x="2204116" y="46608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3" name="Rectangle 77"/>
          <p:cNvSpPr>
            <a:spLocks noChangeArrowheads="1"/>
          </p:cNvSpPr>
          <p:nvPr/>
        </p:nvSpPr>
        <p:spPr bwMode="auto">
          <a:xfrm>
            <a:off x="1689766" y="4660823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4" name="Rectangle 78"/>
          <p:cNvSpPr>
            <a:spLocks noChangeArrowheads="1"/>
          </p:cNvSpPr>
          <p:nvPr/>
        </p:nvSpPr>
        <p:spPr bwMode="auto">
          <a:xfrm>
            <a:off x="1550066" y="2412923"/>
            <a:ext cx="21431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5" name="Rectangle 79"/>
          <p:cNvSpPr>
            <a:spLocks noChangeArrowheads="1"/>
          </p:cNvSpPr>
          <p:nvPr/>
        </p:nvSpPr>
        <p:spPr bwMode="auto">
          <a:xfrm>
            <a:off x="1619916" y="2841548"/>
            <a:ext cx="1428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6" name="Rectangle 80"/>
          <p:cNvSpPr>
            <a:spLocks noChangeArrowheads="1"/>
          </p:cNvSpPr>
          <p:nvPr/>
        </p:nvSpPr>
        <p:spPr bwMode="auto">
          <a:xfrm>
            <a:off x="1619916" y="3266998"/>
            <a:ext cx="1428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7" name="Rectangle 81"/>
          <p:cNvSpPr>
            <a:spLocks noChangeArrowheads="1"/>
          </p:cNvSpPr>
          <p:nvPr/>
        </p:nvSpPr>
        <p:spPr bwMode="auto">
          <a:xfrm>
            <a:off x="1619916" y="3697211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40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8" name="Rectangle 82"/>
          <p:cNvSpPr>
            <a:spLocks noChangeArrowheads="1"/>
          </p:cNvSpPr>
          <p:nvPr/>
        </p:nvSpPr>
        <p:spPr bwMode="auto">
          <a:xfrm>
            <a:off x="1619916" y="4125836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0739" name="Rectangle 83"/>
          <p:cNvSpPr>
            <a:spLocks noChangeArrowheads="1"/>
          </p:cNvSpPr>
          <p:nvPr/>
        </p:nvSpPr>
        <p:spPr bwMode="auto">
          <a:xfrm>
            <a:off x="971600" y="995300"/>
            <a:ext cx="8589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 of Output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0740" name="Rectangle 84"/>
          <p:cNvSpPr>
            <a:spLocks noChangeArrowheads="1"/>
          </p:cNvSpPr>
          <p:nvPr/>
        </p:nvSpPr>
        <p:spPr bwMode="auto">
          <a:xfrm>
            <a:off x="3632991" y="4838623"/>
            <a:ext cx="21079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Quantity of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labor (workers)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0741" name="Freeform 85"/>
          <p:cNvSpPr>
            <a:spLocks/>
          </p:cNvSpPr>
          <p:nvPr/>
        </p:nvSpPr>
        <p:spPr bwMode="auto">
          <a:xfrm>
            <a:off x="1818353" y="1473123"/>
            <a:ext cx="3367088" cy="3163888"/>
          </a:xfrm>
          <a:custGeom>
            <a:avLst/>
            <a:gdLst/>
            <a:ahLst/>
            <a:cxnLst>
              <a:cxn ang="0">
                <a:pos x="2121" y="1993"/>
              </a:cxn>
              <a:cxn ang="0">
                <a:pos x="0" y="1993"/>
              </a:cxn>
              <a:cxn ang="0">
                <a:pos x="0" y="0"/>
              </a:cxn>
            </a:cxnLst>
            <a:rect l="0" t="0" r="r" b="b"/>
            <a:pathLst>
              <a:path w="2121" h="1993">
                <a:moveTo>
                  <a:pt x="2121" y="1993"/>
                </a:moveTo>
                <a:lnTo>
                  <a:pt x="0" y="1993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2" name="Oval 86"/>
          <p:cNvSpPr>
            <a:spLocks noChangeArrowheads="1"/>
          </p:cNvSpPr>
          <p:nvPr/>
        </p:nvSpPr>
        <p:spPr bwMode="auto">
          <a:xfrm>
            <a:off x="1780253" y="4600498"/>
            <a:ext cx="74613" cy="746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3" name="Oval 87"/>
          <p:cNvSpPr>
            <a:spLocks noChangeArrowheads="1"/>
          </p:cNvSpPr>
          <p:nvPr/>
        </p:nvSpPr>
        <p:spPr bwMode="auto">
          <a:xfrm>
            <a:off x="2623216" y="3827386"/>
            <a:ext cx="76200" cy="746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4" name="Oval 88"/>
          <p:cNvSpPr>
            <a:spLocks noChangeArrowheads="1"/>
          </p:cNvSpPr>
          <p:nvPr/>
        </p:nvSpPr>
        <p:spPr bwMode="auto">
          <a:xfrm>
            <a:off x="3043903" y="3505123"/>
            <a:ext cx="74613" cy="746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5" name="Oval 89"/>
          <p:cNvSpPr>
            <a:spLocks noChangeArrowheads="1"/>
          </p:cNvSpPr>
          <p:nvPr/>
        </p:nvSpPr>
        <p:spPr bwMode="auto">
          <a:xfrm>
            <a:off x="3464591" y="3227311"/>
            <a:ext cx="74612" cy="762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6" name="Oval 90"/>
          <p:cNvSpPr>
            <a:spLocks noChangeArrowheads="1"/>
          </p:cNvSpPr>
          <p:nvPr/>
        </p:nvSpPr>
        <p:spPr bwMode="auto">
          <a:xfrm>
            <a:off x="3883691" y="2990773"/>
            <a:ext cx="74612" cy="762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7" name="Oval 91"/>
          <p:cNvSpPr>
            <a:spLocks noChangeArrowheads="1"/>
          </p:cNvSpPr>
          <p:nvPr/>
        </p:nvSpPr>
        <p:spPr bwMode="auto">
          <a:xfrm>
            <a:off x="4728241" y="2651048"/>
            <a:ext cx="74612" cy="746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8" name="Oval 92"/>
          <p:cNvSpPr>
            <a:spLocks noChangeArrowheads="1"/>
          </p:cNvSpPr>
          <p:nvPr/>
        </p:nvSpPr>
        <p:spPr bwMode="auto">
          <a:xfrm>
            <a:off x="5147341" y="2541511"/>
            <a:ext cx="76200" cy="746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49" name="Line 93"/>
          <p:cNvSpPr>
            <a:spLocks noChangeShapeType="1"/>
          </p:cNvSpPr>
          <p:nvPr/>
        </p:nvSpPr>
        <p:spPr bwMode="auto">
          <a:xfrm>
            <a:off x="2245390" y="4229023"/>
            <a:ext cx="415925" cy="0"/>
          </a:xfrm>
          <a:prstGeom prst="line">
            <a:avLst/>
          </a:prstGeom>
          <a:noFill/>
          <a:ln w="12700">
            <a:solidFill>
              <a:srgbClr val="8C005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51" name="Line 95"/>
          <p:cNvSpPr>
            <a:spLocks noChangeShapeType="1"/>
          </p:cNvSpPr>
          <p:nvPr/>
        </p:nvSpPr>
        <p:spPr bwMode="auto">
          <a:xfrm>
            <a:off x="4386928" y="2873298"/>
            <a:ext cx="381000" cy="0"/>
          </a:xfrm>
          <a:prstGeom prst="line">
            <a:avLst/>
          </a:prstGeom>
          <a:noFill/>
          <a:ln w="12700">
            <a:solidFill>
              <a:srgbClr val="8C005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53" name="Line 97"/>
          <p:cNvSpPr>
            <a:spLocks noChangeShapeType="1"/>
          </p:cNvSpPr>
          <p:nvPr/>
        </p:nvSpPr>
        <p:spPr bwMode="auto">
          <a:xfrm flipV="1">
            <a:off x="2656630" y="3926763"/>
            <a:ext cx="0" cy="293370"/>
          </a:xfrm>
          <a:prstGeom prst="line">
            <a:avLst/>
          </a:prstGeom>
          <a:noFill/>
          <a:ln w="12700">
            <a:solidFill>
              <a:srgbClr val="8C005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55" name="Line 99"/>
          <p:cNvSpPr>
            <a:spLocks noChangeShapeType="1"/>
          </p:cNvSpPr>
          <p:nvPr/>
        </p:nvSpPr>
        <p:spPr bwMode="auto">
          <a:xfrm flipV="1">
            <a:off x="4767928" y="2720898"/>
            <a:ext cx="0" cy="152400"/>
          </a:xfrm>
          <a:prstGeom prst="line">
            <a:avLst/>
          </a:prstGeom>
          <a:noFill/>
          <a:ln w="12700">
            <a:solidFill>
              <a:srgbClr val="8C005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57" name="Oval 101"/>
          <p:cNvSpPr>
            <a:spLocks noChangeArrowheads="1"/>
          </p:cNvSpPr>
          <p:nvPr/>
        </p:nvSpPr>
        <p:spPr bwMode="auto">
          <a:xfrm>
            <a:off x="2200941" y="4190923"/>
            <a:ext cx="74612" cy="762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58" name="Oval 102"/>
          <p:cNvSpPr>
            <a:spLocks noChangeArrowheads="1"/>
          </p:cNvSpPr>
          <p:nvPr/>
        </p:nvSpPr>
        <p:spPr bwMode="auto">
          <a:xfrm>
            <a:off x="4307553" y="2800273"/>
            <a:ext cx="74613" cy="746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59" name="Line 103"/>
          <p:cNvSpPr>
            <a:spLocks noChangeShapeType="1"/>
          </p:cNvSpPr>
          <p:nvPr/>
        </p:nvSpPr>
        <p:spPr bwMode="auto">
          <a:xfrm>
            <a:off x="2275553" y="3068561"/>
            <a:ext cx="176213" cy="9763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60" name="Freeform 104"/>
          <p:cNvSpPr>
            <a:spLocks/>
          </p:cNvSpPr>
          <p:nvPr/>
        </p:nvSpPr>
        <p:spPr bwMode="auto">
          <a:xfrm>
            <a:off x="1868569" y="2206325"/>
            <a:ext cx="1968417" cy="846584"/>
          </a:xfrm>
          <a:custGeom>
            <a:avLst/>
            <a:gdLst/>
            <a:ahLst/>
            <a:cxnLst>
              <a:cxn ang="0">
                <a:pos x="278" y="156"/>
              </a:cxn>
              <a:cxn ang="0">
                <a:pos x="262" y="172"/>
              </a:cxn>
              <a:cxn ang="0">
                <a:pos x="16" y="172"/>
              </a:cxn>
              <a:cxn ang="0">
                <a:pos x="0" y="156"/>
              </a:cxn>
              <a:cxn ang="0">
                <a:pos x="0" y="16"/>
              </a:cxn>
              <a:cxn ang="0">
                <a:pos x="16" y="0"/>
              </a:cxn>
              <a:cxn ang="0">
                <a:pos x="262" y="0"/>
              </a:cxn>
              <a:cxn ang="0">
                <a:pos x="278" y="16"/>
              </a:cxn>
              <a:cxn ang="0">
                <a:pos x="278" y="156"/>
              </a:cxn>
            </a:cxnLst>
            <a:rect l="0" t="0" r="r" b="b"/>
            <a:pathLst>
              <a:path w="278" h="172">
                <a:moveTo>
                  <a:pt x="278" y="156"/>
                </a:moveTo>
                <a:cubicBezTo>
                  <a:pt x="278" y="165"/>
                  <a:pt x="271" y="172"/>
                  <a:pt x="262" y="172"/>
                </a:cubicBezTo>
                <a:cubicBezTo>
                  <a:pt x="16" y="172"/>
                  <a:pt x="16" y="172"/>
                  <a:pt x="16" y="172"/>
                </a:cubicBezTo>
                <a:cubicBezTo>
                  <a:pt x="7" y="172"/>
                  <a:pt x="0" y="165"/>
                  <a:pt x="0" y="15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1" y="0"/>
                  <a:pt x="278" y="7"/>
                  <a:pt x="278" y="16"/>
                </a:cubicBezTo>
                <a:lnTo>
                  <a:pt x="278" y="156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61" name="Rectangle 105"/>
          <p:cNvSpPr>
            <a:spLocks noChangeArrowheads="1"/>
          </p:cNvSpPr>
          <p:nvPr/>
        </p:nvSpPr>
        <p:spPr bwMode="auto">
          <a:xfrm>
            <a:off x="4232748" y="2264948"/>
            <a:ext cx="13698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Total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Product, TP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70762" name="Line 106"/>
          <p:cNvSpPr>
            <a:spLocks noChangeShapeType="1"/>
          </p:cNvSpPr>
          <p:nvPr/>
        </p:nvSpPr>
        <p:spPr bwMode="auto">
          <a:xfrm>
            <a:off x="3883692" y="2110554"/>
            <a:ext cx="698500" cy="64050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63" name="Freeform 107"/>
          <p:cNvSpPr>
            <a:spLocks/>
          </p:cNvSpPr>
          <p:nvPr/>
        </p:nvSpPr>
        <p:spPr bwMode="auto">
          <a:xfrm>
            <a:off x="2405728" y="1318466"/>
            <a:ext cx="2078360" cy="760730"/>
          </a:xfrm>
          <a:custGeom>
            <a:avLst/>
            <a:gdLst/>
            <a:ahLst/>
            <a:cxnLst>
              <a:cxn ang="0">
                <a:pos x="278" y="156"/>
              </a:cxn>
              <a:cxn ang="0">
                <a:pos x="262" y="172"/>
              </a:cxn>
              <a:cxn ang="0">
                <a:pos x="16" y="172"/>
              </a:cxn>
              <a:cxn ang="0">
                <a:pos x="0" y="156"/>
              </a:cxn>
              <a:cxn ang="0">
                <a:pos x="0" y="16"/>
              </a:cxn>
              <a:cxn ang="0">
                <a:pos x="16" y="0"/>
              </a:cxn>
              <a:cxn ang="0">
                <a:pos x="262" y="0"/>
              </a:cxn>
              <a:cxn ang="0">
                <a:pos x="278" y="16"/>
              </a:cxn>
              <a:cxn ang="0">
                <a:pos x="278" y="156"/>
              </a:cxn>
            </a:cxnLst>
            <a:rect l="0" t="0" r="r" b="b"/>
            <a:pathLst>
              <a:path w="278" h="172">
                <a:moveTo>
                  <a:pt x="278" y="156"/>
                </a:moveTo>
                <a:cubicBezTo>
                  <a:pt x="278" y="164"/>
                  <a:pt x="271" y="172"/>
                  <a:pt x="262" y="172"/>
                </a:cubicBezTo>
                <a:cubicBezTo>
                  <a:pt x="16" y="172"/>
                  <a:pt x="16" y="172"/>
                  <a:pt x="16" y="172"/>
                </a:cubicBezTo>
                <a:cubicBezTo>
                  <a:pt x="7" y="172"/>
                  <a:pt x="0" y="164"/>
                  <a:pt x="0" y="15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1" y="0"/>
                  <a:pt x="278" y="7"/>
                  <a:pt x="278" y="16"/>
                </a:cubicBezTo>
                <a:lnTo>
                  <a:pt x="278" y="156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64" name="Rectangle 108"/>
          <p:cNvSpPr>
            <a:spLocks noChangeArrowheads="1"/>
          </p:cNvSpPr>
          <p:nvPr/>
        </p:nvSpPr>
        <p:spPr bwMode="auto">
          <a:xfrm>
            <a:off x="2490166" y="1368172"/>
            <a:ext cx="18967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Adding a 7</a:t>
            </a:r>
            <a:r>
              <a:rPr lang="en-US" sz="1400" baseline="30000" dirty="0">
                <a:solidFill>
                  <a:srgbClr val="000000"/>
                </a:solidFill>
                <a:latin typeface="Myriad Pro" pitchFamily="34" charset="0"/>
              </a:rPr>
              <a:t>th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 worker leads to an increase in output of only 7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units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0765" name="Freeform 109"/>
          <p:cNvSpPr>
            <a:spLocks/>
          </p:cNvSpPr>
          <p:nvPr/>
        </p:nvSpPr>
        <p:spPr bwMode="auto">
          <a:xfrm>
            <a:off x="7049166" y="2417686"/>
            <a:ext cx="7239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6" y="76"/>
              </a:cxn>
              <a:cxn ang="0">
                <a:pos x="0" y="151"/>
              </a:cxn>
              <a:cxn ang="0">
                <a:pos x="456" y="227"/>
              </a:cxn>
              <a:cxn ang="0">
                <a:pos x="0" y="300"/>
              </a:cxn>
              <a:cxn ang="0">
                <a:pos x="456" y="376"/>
              </a:cxn>
              <a:cxn ang="0">
                <a:pos x="0" y="451"/>
              </a:cxn>
              <a:cxn ang="0">
                <a:pos x="456" y="527"/>
              </a:cxn>
              <a:cxn ang="0">
                <a:pos x="0" y="600"/>
              </a:cxn>
              <a:cxn ang="0">
                <a:pos x="456" y="676"/>
              </a:cxn>
              <a:cxn ang="0">
                <a:pos x="0" y="751"/>
              </a:cxn>
              <a:cxn ang="0">
                <a:pos x="456" y="827"/>
              </a:cxn>
              <a:cxn ang="0">
                <a:pos x="0" y="900"/>
              </a:cxn>
              <a:cxn ang="0">
                <a:pos x="456" y="976"/>
              </a:cxn>
              <a:cxn ang="0">
                <a:pos x="0" y="1051"/>
              </a:cxn>
              <a:cxn ang="0">
                <a:pos x="456" y="1127"/>
              </a:cxn>
              <a:cxn ang="0">
                <a:pos x="0" y="1200"/>
              </a:cxn>
            </a:cxnLst>
            <a:rect l="0" t="0" r="r" b="b"/>
            <a:pathLst>
              <a:path w="456" h="1200">
                <a:moveTo>
                  <a:pt x="0" y="0"/>
                </a:moveTo>
                <a:lnTo>
                  <a:pt x="456" y="76"/>
                </a:lnTo>
                <a:lnTo>
                  <a:pt x="0" y="151"/>
                </a:lnTo>
                <a:lnTo>
                  <a:pt x="456" y="227"/>
                </a:lnTo>
                <a:lnTo>
                  <a:pt x="0" y="300"/>
                </a:lnTo>
                <a:lnTo>
                  <a:pt x="456" y="376"/>
                </a:lnTo>
                <a:lnTo>
                  <a:pt x="0" y="451"/>
                </a:lnTo>
                <a:lnTo>
                  <a:pt x="456" y="527"/>
                </a:lnTo>
                <a:lnTo>
                  <a:pt x="0" y="600"/>
                </a:lnTo>
                <a:lnTo>
                  <a:pt x="456" y="676"/>
                </a:lnTo>
                <a:lnTo>
                  <a:pt x="0" y="751"/>
                </a:lnTo>
                <a:lnTo>
                  <a:pt x="456" y="827"/>
                </a:lnTo>
                <a:lnTo>
                  <a:pt x="0" y="900"/>
                </a:lnTo>
                <a:lnTo>
                  <a:pt x="456" y="976"/>
                </a:lnTo>
                <a:lnTo>
                  <a:pt x="0" y="1051"/>
                </a:lnTo>
                <a:lnTo>
                  <a:pt x="456" y="1127"/>
                </a:lnTo>
                <a:lnTo>
                  <a:pt x="0" y="120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66" name="Rectangle 110"/>
          <p:cNvSpPr>
            <a:spLocks noChangeArrowheads="1"/>
          </p:cNvSpPr>
          <p:nvPr/>
        </p:nvSpPr>
        <p:spPr bwMode="auto">
          <a:xfrm>
            <a:off x="5636216" y="1318466"/>
            <a:ext cx="3096344" cy="3153470"/>
          </a:xfrm>
          <a:prstGeom prst="rect">
            <a:avLst/>
          </a:prstGeom>
          <a:noFill/>
          <a:ln w="30163">
            <a:solidFill>
              <a:srgbClr val="C6B7B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767" name="Rectangle 111"/>
          <p:cNvSpPr>
            <a:spLocks noChangeArrowheads="1"/>
          </p:cNvSpPr>
          <p:nvPr/>
        </p:nvSpPr>
        <p:spPr bwMode="auto">
          <a:xfrm>
            <a:off x="1958706" y="2294774"/>
            <a:ext cx="18053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Adding a 2</a:t>
            </a:r>
            <a:r>
              <a:rPr lang="en-US" sz="1400" baseline="30000" dirty="0">
                <a:solidFill>
                  <a:srgbClr val="000000"/>
                </a:solidFill>
                <a:latin typeface="Myriad Pro" pitchFamily="34" charset="0"/>
              </a:rPr>
              <a:t>nd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 worker leads to an increase in output of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17 units</a:t>
            </a:r>
            <a:endParaRPr lang="en-US" sz="14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5" grpId="0" animBg="1"/>
      <p:bldP spid="70749" grpId="0" animBg="1"/>
      <p:bldP spid="70751" grpId="0" animBg="1"/>
      <p:bldP spid="70753" grpId="0" animBg="1"/>
      <p:bldP spid="70755" grpId="0" animBg="1"/>
      <p:bldP spid="70759" grpId="0" animBg="1"/>
      <p:bldP spid="70760" grpId="0" animBg="1"/>
      <p:bldP spid="70762" grpId="0" animBg="1"/>
      <p:bldP spid="70763" grpId="0" animBg="1"/>
      <p:bldP spid="70764" grpId="0"/>
      <p:bldP spid="707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899592" y="5257800"/>
            <a:ext cx="7992888" cy="114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miter lim="800000"/>
            <a:headEnd/>
            <a:tailEnd type="none" w="sm" len="lg"/>
          </a:ln>
        </p:spPr>
        <p:txBody>
          <a:bodyPr/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33CC"/>
                </a:solidFill>
              </a:rPr>
              <a:t>Here, the first worker employed generates an </a:t>
            </a:r>
            <a:r>
              <a:rPr lang="en-US" sz="2400" b="1" dirty="0">
                <a:solidFill>
                  <a:srgbClr val="0033CC"/>
                </a:solidFill>
              </a:rPr>
              <a:t>increase in output</a:t>
            </a:r>
            <a:r>
              <a:rPr lang="en-US" sz="2400" dirty="0">
                <a:solidFill>
                  <a:srgbClr val="0033CC"/>
                </a:solidFill>
              </a:rPr>
              <a:t> of 19 </a:t>
            </a:r>
            <a:r>
              <a:rPr lang="en-US" sz="2400" dirty="0" smtClean="0">
                <a:solidFill>
                  <a:srgbClr val="0033CC"/>
                </a:solidFill>
              </a:rPr>
              <a:t>units of output, </a:t>
            </a:r>
            <a:r>
              <a:rPr lang="en-US" sz="2400" dirty="0">
                <a:solidFill>
                  <a:srgbClr val="0033CC"/>
                </a:solidFill>
              </a:rPr>
              <a:t>the second worker generates an increase of 17 </a:t>
            </a:r>
            <a:r>
              <a:rPr lang="en-US" sz="2400" dirty="0" smtClean="0">
                <a:solidFill>
                  <a:srgbClr val="0033CC"/>
                </a:solidFill>
              </a:rPr>
              <a:t>units of output, </a:t>
            </a:r>
            <a:r>
              <a:rPr lang="en-US" sz="2400" dirty="0">
                <a:solidFill>
                  <a:srgbClr val="0033CC"/>
                </a:solidFill>
              </a:rPr>
              <a:t>and so on…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899592" y="0"/>
            <a:ext cx="799288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marL="1588" indent="-1588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Marginal Product of Labor Curve</a:t>
            </a:r>
            <a:endParaRPr lang="en-US" sz="3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2679700" y="1758950"/>
            <a:ext cx="4384675" cy="2101850"/>
          </a:xfrm>
          <a:prstGeom prst="line">
            <a:avLst/>
          </a:prstGeom>
          <a:noFill/>
          <a:ln w="30163">
            <a:solidFill>
              <a:srgbClr val="64C29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4765675" y="3873500"/>
            <a:ext cx="24363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Marginal product of labor, </a:t>
            </a:r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MPL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>
            <a:off x="2592388" y="1874838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>
            <a:off x="2592388" y="2128838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2592388" y="2960688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2592388" y="3495675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2592388" y="3763963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 flipV="1">
            <a:off x="3165475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 flipV="1">
            <a:off x="3732213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V="1">
            <a:off x="4303713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 flipV="1">
            <a:off x="4872038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 flipV="1">
            <a:off x="5443538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 flipV="1">
            <a:off x="6010275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 flipV="1">
            <a:off x="6578600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 flipV="1">
            <a:off x="7148513" y="4332288"/>
            <a:ext cx="0" cy="117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6535738" y="447675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57" name="Rectangle 29"/>
          <p:cNvSpPr>
            <a:spLocks noChangeArrowheads="1"/>
          </p:cNvSpPr>
          <p:nvPr/>
        </p:nvSpPr>
        <p:spPr bwMode="auto">
          <a:xfrm>
            <a:off x="7104063" y="447675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5965825" y="4476750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5397500" y="4476750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4827588" y="447675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4259263" y="447675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3689350" y="4476750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3" name="Rectangle 35"/>
          <p:cNvSpPr>
            <a:spLocks noChangeArrowheads="1"/>
          </p:cNvSpPr>
          <p:nvPr/>
        </p:nvSpPr>
        <p:spPr bwMode="auto">
          <a:xfrm>
            <a:off x="3119438" y="447675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2438400" y="4476750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5" name="Rectangle 37"/>
          <p:cNvSpPr>
            <a:spLocks noChangeArrowheads="1"/>
          </p:cNvSpPr>
          <p:nvPr/>
        </p:nvSpPr>
        <p:spPr bwMode="auto">
          <a:xfrm>
            <a:off x="2343150" y="1770063"/>
            <a:ext cx="18256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19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6" name="Rectangle 38"/>
          <p:cNvSpPr>
            <a:spLocks noChangeArrowheads="1"/>
          </p:cNvSpPr>
          <p:nvPr/>
        </p:nvSpPr>
        <p:spPr bwMode="auto">
          <a:xfrm>
            <a:off x="2343150" y="2041525"/>
            <a:ext cx="1825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17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7" name="Rectangle 39"/>
          <p:cNvSpPr>
            <a:spLocks noChangeArrowheads="1"/>
          </p:cNvSpPr>
          <p:nvPr/>
        </p:nvSpPr>
        <p:spPr bwMode="auto">
          <a:xfrm>
            <a:off x="2343150" y="2312988"/>
            <a:ext cx="18256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15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8" name="Rectangle 40"/>
          <p:cNvSpPr>
            <a:spLocks noChangeArrowheads="1"/>
          </p:cNvSpPr>
          <p:nvPr/>
        </p:nvSpPr>
        <p:spPr bwMode="auto">
          <a:xfrm>
            <a:off x="2343150" y="2582863"/>
            <a:ext cx="18256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13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69" name="Rectangle 41"/>
          <p:cNvSpPr>
            <a:spLocks noChangeArrowheads="1"/>
          </p:cNvSpPr>
          <p:nvPr/>
        </p:nvSpPr>
        <p:spPr bwMode="auto">
          <a:xfrm>
            <a:off x="2343150" y="2859088"/>
            <a:ext cx="18256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11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70" name="Rectangle 42"/>
          <p:cNvSpPr>
            <a:spLocks noChangeArrowheads="1"/>
          </p:cNvSpPr>
          <p:nvPr/>
        </p:nvSpPr>
        <p:spPr bwMode="auto">
          <a:xfrm>
            <a:off x="2430463" y="3132138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9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71" name="Rectangle 43"/>
          <p:cNvSpPr>
            <a:spLocks noChangeArrowheads="1"/>
          </p:cNvSpPr>
          <p:nvPr/>
        </p:nvSpPr>
        <p:spPr bwMode="auto">
          <a:xfrm>
            <a:off x="2430463" y="3402013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72" name="Rectangle 44"/>
          <p:cNvSpPr>
            <a:spLocks noChangeArrowheads="1"/>
          </p:cNvSpPr>
          <p:nvPr/>
        </p:nvSpPr>
        <p:spPr bwMode="auto">
          <a:xfrm>
            <a:off x="2430463" y="3678238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73" name="Rectangle 45"/>
          <p:cNvSpPr>
            <a:spLocks noChangeArrowheads="1"/>
          </p:cNvSpPr>
          <p:nvPr/>
        </p:nvSpPr>
        <p:spPr bwMode="auto">
          <a:xfrm>
            <a:off x="1182688" y="947738"/>
            <a:ext cx="1247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Marginal product of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labor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74" name="Rectangle 46"/>
          <p:cNvSpPr>
            <a:spLocks noChangeArrowheads="1"/>
          </p:cNvSpPr>
          <p:nvPr/>
        </p:nvSpPr>
        <p:spPr bwMode="auto">
          <a:xfrm>
            <a:off x="5286501" y="4725988"/>
            <a:ext cx="21079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 of labor (workers)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75" name="Freeform 47"/>
          <p:cNvSpPr>
            <a:spLocks/>
          </p:cNvSpPr>
          <p:nvPr/>
        </p:nvSpPr>
        <p:spPr bwMode="auto">
          <a:xfrm>
            <a:off x="2592388" y="906463"/>
            <a:ext cx="4556125" cy="3543300"/>
          </a:xfrm>
          <a:custGeom>
            <a:avLst/>
            <a:gdLst/>
            <a:ahLst/>
            <a:cxnLst>
              <a:cxn ang="0">
                <a:pos x="2277" y="1720"/>
              </a:cxn>
              <a:cxn ang="0">
                <a:pos x="0" y="1720"/>
              </a:cxn>
              <a:cxn ang="0">
                <a:pos x="0" y="0"/>
              </a:cxn>
            </a:cxnLst>
            <a:rect l="0" t="0" r="r" b="b"/>
            <a:pathLst>
              <a:path w="2277" h="1720">
                <a:moveTo>
                  <a:pt x="2277" y="1720"/>
                </a:moveTo>
                <a:lnTo>
                  <a:pt x="0" y="1720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76" name="Oval 48"/>
          <p:cNvSpPr>
            <a:spLocks noChangeArrowheads="1"/>
          </p:cNvSpPr>
          <p:nvPr/>
        </p:nvSpPr>
        <p:spPr bwMode="auto">
          <a:xfrm>
            <a:off x="2828925" y="1806575"/>
            <a:ext cx="93663" cy="968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77" name="Oval 49"/>
          <p:cNvSpPr>
            <a:spLocks noChangeArrowheads="1"/>
          </p:cNvSpPr>
          <p:nvPr/>
        </p:nvSpPr>
        <p:spPr bwMode="auto">
          <a:xfrm>
            <a:off x="3402013" y="2078038"/>
            <a:ext cx="93662" cy="1000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78" name="Oval 50"/>
          <p:cNvSpPr>
            <a:spLocks noChangeArrowheads="1"/>
          </p:cNvSpPr>
          <p:nvPr/>
        </p:nvSpPr>
        <p:spPr bwMode="auto">
          <a:xfrm>
            <a:off x="3970338" y="2352675"/>
            <a:ext cx="93662" cy="968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79" name="Oval 51"/>
          <p:cNvSpPr>
            <a:spLocks noChangeArrowheads="1"/>
          </p:cNvSpPr>
          <p:nvPr/>
        </p:nvSpPr>
        <p:spPr bwMode="auto">
          <a:xfrm>
            <a:off x="4540250" y="2624138"/>
            <a:ext cx="95250" cy="968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0" name="Oval 52"/>
          <p:cNvSpPr>
            <a:spLocks noChangeArrowheads="1"/>
          </p:cNvSpPr>
          <p:nvPr/>
        </p:nvSpPr>
        <p:spPr bwMode="auto">
          <a:xfrm>
            <a:off x="5108575" y="2897188"/>
            <a:ext cx="93663" cy="984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1" name="Oval 53"/>
          <p:cNvSpPr>
            <a:spLocks noChangeArrowheads="1"/>
          </p:cNvSpPr>
          <p:nvPr/>
        </p:nvSpPr>
        <p:spPr bwMode="auto">
          <a:xfrm>
            <a:off x="5680075" y="3175000"/>
            <a:ext cx="93663" cy="968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2" name="Oval 54"/>
          <p:cNvSpPr>
            <a:spLocks noChangeArrowheads="1"/>
          </p:cNvSpPr>
          <p:nvPr/>
        </p:nvSpPr>
        <p:spPr bwMode="auto">
          <a:xfrm>
            <a:off x="6246813" y="3446463"/>
            <a:ext cx="93662" cy="984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3" name="Oval 55"/>
          <p:cNvSpPr>
            <a:spLocks noChangeArrowheads="1"/>
          </p:cNvSpPr>
          <p:nvPr/>
        </p:nvSpPr>
        <p:spPr bwMode="auto">
          <a:xfrm>
            <a:off x="6818313" y="3721100"/>
            <a:ext cx="93662" cy="968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4" name="Freeform 56"/>
          <p:cNvSpPr>
            <a:spLocks/>
          </p:cNvSpPr>
          <p:nvPr/>
        </p:nvSpPr>
        <p:spPr bwMode="auto">
          <a:xfrm>
            <a:off x="4687888" y="1573213"/>
            <a:ext cx="1584325" cy="788987"/>
          </a:xfrm>
          <a:custGeom>
            <a:avLst/>
            <a:gdLst/>
            <a:ahLst/>
            <a:cxnLst>
              <a:cxn ang="0">
                <a:pos x="321" y="80"/>
              </a:cxn>
              <a:cxn ang="0">
                <a:pos x="305" y="96"/>
              </a:cxn>
              <a:cxn ang="0">
                <a:pos x="16" y="96"/>
              </a:cxn>
              <a:cxn ang="0">
                <a:pos x="0" y="80"/>
              </a:cxn>
              <a:cxn ang="0">
                <a:pos x="0" y="16"/>
              </a:cxn>
              <a:cxn ang="0">
                <a:pos x="16" y="0"/>
              </a:cxn>
              <a:cxn ang="0">
                <a:pos x="305" y="0"/>
              </a:cxn>
              <a:cxn ang="0">
                <a:pos x="321" y="16"/>
              </a:cxn>
              <a:cxn ang="0">
                <a:pos x="321" y="80"/>
              </a:cxn>
            </a:cxnLst>
            <a:rect l="0" t="0" r="r" b="b"/>
            <a:pathLst>
              <a:path w="321" h="96">
                <a:moveTo>
                  <a:pt x="321" y="80"/>
                </a:moveTo>
                <a:cubicBezTo>
                  <a:pt x="321" y="88"/>
                  <a:pt x="314" y="96"/>
                  <a:pt x="305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88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14" y="0"/>
                  <a:pt x="321" y="7"/>
                  <a:pt x="321" y="16"/>
                </a:cubicBezTo>
                <a:lnTo>
                  <a:pt x="321" y="80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5" name="Rectangle 57"/>
          <p:cNvSpPr>
            <a:spLocks noChangeArrowheads="1"/>
          </p:cNvSpPr>
          <p:nvPr/>
        </p:nvSpPr>
        <p:spPr bwMode="auto">
          <a:xfrm>
            <a:off x="4724400" y="1628900"/>
            <a:ext cx="1509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There are diminishing returns to labor.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3786" name="Line 58"/>
          <p:cNvSpPr>
            <a:spLocks noChangeShapeType="1"/>
          </p:cNvSpPr>
          <p:nvPr/>
        </p:nvSpPr>
        <p:spPr bwMode="auto">
          <a:xfrm>
            <a:off x="2592388" y="2400300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7" name="Line 59"/>
          <p:cNvSpPr>
            <a:spLocks noChangeShapeType="1"/>
          </p:cNvSpPr>
          <p:nvPr/>
        </p:nvSpPr>
        <p:spPr bwMode="auto">
          <a:xfrm>
            <a:off x="2589213" y="2668588"/>
            <a:ext cx="1127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788" name="Line 60"/>
          <p:cNvSpPr>
            <a:spLocks noChangeShapeType="1"/>
          </p:cNvSpPr>
          <p:nvPr/>
        </p:nvSpPr>
        <p:spPr bwMode="auto">
          <a:xfrm>
            <a:off x="2592388" y="3228975"/>
            <a:ext cx="1143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 animBg="1"/>
      <p:bldP spid="73784" grpId="0" animBg="1"/>
      <p:bldP spid="737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99592" y="4509120"/>
            <a:ext cx="3672408" cy="17819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miter lim="800000"/>
            <a:headEnd/>
            <a:tailEnd type="none" w="sm" len="lg"/>
          </a:ln>
        </p:spPr>
        <p:txBody>
          <a:bodyPr anchor="ctr"/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dirty="0" smtClean="0">
                <a:solidFill>
                  <a:srgbClr val="0033CC"/>
                </a:solidFill>
              </a:rPr>
              <a:t>How much capital a worker has available to them does impact the productivity of workers. With </a:t>
            </a:r>
            <a:r>
              <a:rPr lang="en-US" dirty="0">
                <a:solidFill>
                  <a:srgbClr val="0033CC"/>
                </a:solidFill>
              </a:rPr>
              <a:t>more </a:t>
            </a:r>
            <a:r>
              <a:rPr lang="en-US" dirty="0" smtClean="0">
                <a:solidFill>
                  <a:srgbClr val="0033CC"/>
                </a:solidFill>
              </a:rPr>
              <a:t>capital, </a:t>
            </a:r>
            <a:r>
              <a:rPr lang="en-US" dirty="0">
                <a:solidFill>
                  <a:srgbClr val="0033CC"/>
                </a:solidFill>
              </a:rPr>
              <a:t>each worker can produce more </a:t>
            </a:r>
            <a:r>
              <a:rPr lang="en-US" dirty="0" smtClean="0">
                <a:solidFill>
                  <a:srgbClr val="0033CC"/>
                </a:solidFill>
              </a:rPr>
              <a:t>output. 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5084068" y="4509120"/>
            <a:ext cx="3862884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miter lim="800000"/>
            <a:headEnd/>
            <a:tailEnd type="none" w="sm" len="lg"/>
          </a:ln>
        </p:spPr>
        <p:txBody>
          <a:bodyPr/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dirty="0" smtClean="0">
                <a:solidFill>
                  <a:srgbClr val="0033CC"/>
                </a:solidFill>
              </a:rPr>
              <a:t>If workers have more capital, then </a:t>
            </a:r>
            <a:r>
              <a:rPr lang="en-US" dirty="0">
                <a:solidFill>
                  <a:srgbClr val="0033CC"/>
                </a:solidFill>
              </a:rPr>
              <a:t>the marginal product of each worker </a:t>
            </a:r>
            <a:r>
              <a:rPr lang="en-US" dirty="0" smtClean="0">
                <a:solidFill>
                  <a:srgbClr val="0033CC"/>
                </a:solidFill>
              </a:rPr>
              <a:t>will be higher. However, in the short-run, adding more workers will still result in diminishing marginal product of labor.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4878" name="Rectangle 126"/>
          <p:cNvSpPr>
            <a:spLocks noChangeArrowheads="1"/>
          </p:cNvSpPr>
          <p:nvPr/>
        </p:nvSpPr>
        <p:spPr bwMode="auto">
          <a:xfrm>
            <a:off x="1490464" y="3962400"/>
            <a:ext cx="23267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Pro" pitchFamily="34" charset="0"/>
              </a:rPr>
              <a:t>(a) </a:t>
            </a:r>
            <a:r>
              <a:rPr lang="en-US" sz="1600" b="1" dirty="0">
                <a:solidFill>
                  <a:srgbClr val="000000"/>
                </a:solidFill>
                <a:latin typeface="Myriad Pro" pitchFamily="34" charset="0"/>
              </a:rPr>
              <a:t>Total Product Curves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74879" name="Rectangle 127"/>
          <p:cNvSpPr>
            <a:spLocks noChangeArrowheads="1"/>
          </p:cNvSpPr>
          <p:nvPr/>
        </p:nvSpPr>
        <p:spPr bwMode="auto">
          <a:xfrm>
            <a:off x="6062464" y="3962400"/>
            <a:ext cx="2705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Pro" pitchFamily="34" charset="0"/>
              </a:rPr>
              <a:t>(b) </a:t>
            </a:r>
            <a:r>
              <a:rPr lang="en-US" sz="1600" b="1" dirty="0">
                <a:solidFill>
                  <a:srgbClr val="000000"/>
                </a:solidFill>
                <a:latin typeface="Myriad Pro" pitchFamily="34" charset="0"/>
              </a:rPr>
              <a:t>Marginal Product Curves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74884" name="Rectangle 132"/>
          <p:cNvSpPr>
            <a:spLocks noChangeArrowheads="1"/>
          </p:cNvSpPr>
          <p:nvPr/>
        </p:nvSpPr>
        <p:spPr bwMode="auto">
          <a:xfrm>
            <a:off x="4283968" y="836712"/>
            <a:ext cx="1600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Marginal product of labor 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86" name="Rectangle 134"/>
          <p:cNvSpPr>
            <a:spLocks noChangeArrowheads="1"/>
          </p:cNvSpPr>
          <p:nvPr/>
        </p:nvSpPr>
        <p:spPr bwMode="auto">
          <a:xfrm>
            <a:off x="1403648" y="908720"/>
            <a:ext cx="990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output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770" name="Freeform 18"/>
          <p:cNvSpPr>
            <a:spLocks/>
          </p:cNvSpPr>
          <p:nvPr/>
        </p:nvSpPr>
        <p:spPr bwMode="auto">
          <a:xfrm>
            <a:off x="1195189" y="2292350"/>
            <a:ext cx="2698750" cy="1127125"/>
          </a:xfrm>
          <a:custGeom>
            <a:avLst/>
            <a:gdLst/>
            <a:ahLst/>
            <a:cxnLst>
              <a:cxn ang="0">
                <a:pos x="0" y="649"/>
              </a:cxn>
              <a:cxn ang="0">
                <a:pos x="182" y="519"/>
              </a:cxn>
              <a:cxn ang="0">
                <a:pos x="362" y="406"/>
              </a:cxn>
              <a:cxn ang="0">
                <a:pos x="544" y="304"/>
              </a:cxn>
              <a:cxn ang="0">
                <a:pos x="714" y="217"/>
              </a:cxn>
              <a:cxn ang="0">
                <a:pos x="896" y="141"/>
              </a:cxn>
              <a:cxn ang="0">
                <a:pos x="1075" y="80"/>
              </a:cxn>
              <a:cxn ang="0">
                <a:pos x="1257" y="33"/>
              </a:cxn>
              <a:cxn ang="0">
                <a:pos x="1437" y="0"/>
              </a:cxn>
            </a:cxnLst>
            <a:rect l="0" t="0" r="r" b="b"/>
            <a:pathLst>
              <a:path w="1437" h="649">
                <a:moveTo>
                  <a:pt x="0" y="649"/>
                </a:moveTo>
                <a:lnTo>
                  <a:pt x="182" y="519"/>
                </a:lnTo>
                <a:lnTo>
                  <a:pt x="362" y="406"/>
                </a:lnTo>
                <a:lnTo>
                  <a:pt x="544" y="304"/>
                </a:lnTo>
                <a:lnTo>
                  <a:pt x="714" y="217"/>
                </a:lnTo>
                <a:lnTo>
                  <a:pt x="896" y="141"/>
                </a:lnTo>
                <a:lnTo>
                  <a:pt x="1075" y="80"/>
                </a:lnTo>
                <a:lnTo>
                  <a:pt x="1257" y="33"/>
                </a:lnTo>
                <a:lnTo>
                  <a:pt x="1437" y="0"/>
                </a:lnTo>
              </a:path>
            </a:pathLst>
          </a:custGeom>
          <a:noFill/>
          <a:ln w="30163" cap="flat">
            <a:solidFill>
              <a:srgbClr val="90CE9C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71" name="Freeform 19"/>
          <p:cNvSpPr>
            <a:spLocks/>
          </p:cNvSpPr>
          <p:nvPr/>
        </p:nvSpPr>
        <p:spPr bwMode="auto">
          <a:xfrm>
            <a:off x="1195189" y="1730375"/>
            <a:ext cx="2698750" cy="1689100"/>
          </a:xfrm>
          <a:custGeom>
            <a:avLst/>
            <a:gdLst/>
            <a:ahLst/>
            <a:cxnLst>
              <a:cxn ang="0">
                <a:pos x="0" y="973"/>
              </a:cxn>
              <a:cxn ang="0">
                <a:pos x="182" y="779"/>
              </a:cxn>
              <a:cxn ang="0">
                <a:pos x="362" y="607"/>
              </a:cxn>
              <a:cxn ang="0">
                <a:pos x="544" y="456"/>
              </a:cxn>
              <a:cxn ang="0">
                <a:pos x="714" y="324"/>
              </a:cxn>
              <a:cxn ang="0">
                <a:pos x="896" y="213"/>
              </a:cxn>
              <a:cxn ang="0">
                <a:pos x="1075" y="120"/>
              </a:cxn>
              <a:cxn ang="0">
                <a:pos x="1257" y="50"/>
              </a:cxn>
              <a:cxn ang="0">
                <a:pos x="1437" y="0"/>
              </a:cxn>
            </a:cxnLst>
            <a:rect l="0" t="0" r="r" b="b"/>
            <a:pathLst>
              <a:path w="1437" h="973">
                <a:moveTo>
                  <a:pt x="0" y="973"/>
                </a:moveTo>
                <a:lnTo>
                  <a:pt x="182" y="779"/>
                </a:lnTo>
                <a:lnTo>
                  <a:pt x="362" y="607"/>
                </a:lnTo>
                <a:lnTo>
                  <a:pt x="544" y="456"/>
                </a:lnTo>
                <a:lnTo>
                  <a:pt x="714" y="324"/>
                </a:lnTo>
                <a:lnTo>
                  <a:pt x="896" y="213"/>
                </a:lnTo>
                <a:lnTo>
                  <a:pt x="1075" y="120"/>
                </a:lnTo>
                <a:lnTo>
                  <a:pt x="1257" y="50"/>
                </a:lnTo>
                <a:lnTo>
                  <a:pt x="1437" y="0"/>
                </a:lnTo>
              </a:path>
            </a:pathLst>
          </a:custGeom>
          <a:noFill/>
          <a:ln w="30163" cap="flat">
            <a:solidFill>
              <a:srgbClr val="00A76D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6014839" y="2209800"/>
            <a:ext cx="2573338" cy="944563"/>
          </a:xfrm>
          <a:prstGeom prst="line">
            <a:avLst/>
          </a:prstGeom>
          <a:noFill/>
          <a:ln w="30163">
            <a:solidFill>
              <a:srgbClr val="CFE5AE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5956102" y="1577975"/>
            <a:ext cx="1079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5956102" y="1881188"/>
            <a:ext cx="1079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5956102" y="2187575"/>
            <a:ext cx="1079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5956102" y="2498725"/>
            <a:ext cx="1079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5956102" y="2806700"/>
            <a:ext cx="1079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5956102" y="3113088"/>
            <a:ext cx="1079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 flipV="1">
            <a:off x="6302177" y="3322638"/>
            <a:ext cx="0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80" name="Line 28"/>
          <p:cNvSpPr>
            <a:spLocks noChangeShapeType="1"/>
          </p:cNvSpPr>
          <p:nvPr/>
        </p:nvSpPr>
        <p:spPr bwMode="auto">
          <a:xfrm flipV="1">
            <a:off x="6633964" y="3322638"/>
            <a:ext cx="0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81" name="Line 29"/>
          <p:cNvSpPr>
            <a:spLocks noChangeShapeType="1"/>
          </p:cNvSpPr>
          <p:nvPr/>
        </p:nvSpPr>
        <p:spPr bwMode="auto">
          <a:xfrm flipV="1">
            <a:off x="6968927" y="3322638"/>
            <a:ext cx="0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 flipV="1">
            <a:off x="7300714" y="3322638"/>
            <a:ext cx="0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 flipV="1">
            <a:off x="7629327" y="3322638"/>
            <a:ext cx="0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 flipV="1">
            <a:off x="7962702" y="3322638"/>
            <a:ext cx="0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85" name="Line 33"/>
          <p:cNvSpPr>
            <a:spLocks noChangeShapeType="1"/>
          </p:cNvSpPr>
          <p:nvPr/>
        </p:nvSpPr>
        <p:spPr bwMode="auto">
          <a:xfrm flipV="1">
            <a:off x="8294489" y="3322638"/>
            <a:ext cx="0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86" name="Line 34"/>
          <p:cNvSpPr>
            <a:spLocks noChangeShapeType="1"/>
          </p:cNvSpPr>
          <p:nvPr/>
        </p:nvSpPr>
        <p:spPr bwMode="auto">
          <a:xfrm flipV="1">
            <a:off x="8627864" y="3322638"/>
            <a:ext cx="0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787" name="Rectangle 35"/>
          <p:cNvSpPr>
            <a:spLocks noChangeArrowheads="1"/>
          </p:cNvSpPr>
          <p:nvPr/>
        </p:nvSpPr>
        <p:spPr bwMode="auto">
          <a:xfrm>
            <a:off x="8254802" y="344170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788" name="Rectangle 36"/>
          <p:cNvSpPr>
            <a:spLocks noChangeArrowheads="1"/>
          </p:cNvSpPr>
          <p:nvPr/>
        </p:nvSpPr>
        <p:spPr bwMode="auto">
          <a:xfrm>
            <a:off x="8586589" y="344170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789" name="Rectangle 37"/>
          <p:cNvSpPr>
            <a:spLocks noChangeArrowheads="1"/>
          </p:cNvSpPr>
          <p:nvPr/>
        </p:nvSpPr>
        <p:spPr bwMode="auto">
          <a:xfrm>
            <a:off x="7923014" y="344170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790" name="Rectangle 38"/>
          <p:cNvSpPr>
            <a:spLocks noChangeArrowheads="1"/>
          </p:cNvSpPr>
          <p:nvPr/>
        </p:nvSpPr>
        <p:spPr bwMode="auto">
          <a:xfrm>
            <a:off x="7591227" y="344170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791" name="Rectangle 39"/>
          <p:cNvSpPr>
            <a:spLocks noChangeArrowheads="1"/>
          </p:cNvSpPr>
          <p:nvPr/>
        </p:nvSpPr>
        <p:spPr bwMode="auto">
          <a:xfrm>
            <a:off x="7257852" y="344170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792" name="Rectangle 40"/>
          <p:cNvSpPr>
            <a:spLocks noChangeArrowheads="1"/>
          </p:cNvSpPr>
          <p:nvPr/>
        </p:nvSpPr>
        <p:spPr bwMode="auto">
          <a:xfrm>
            <a:off x="6926064" y="344170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793" name="Rectangle 41"/>
          <p:cNvSpPr>
            <a:spLocks noChangeArrowheads="1"/>
          </p:cNvSpPr>
          <p:nvPr/>
        </p:nvSpPr>
        <p:spPr bwMode="auto">
          <a:xfrm>
            <a:off x="6592689" y="344170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794" name="Rectangle 42"/>
          <p:cNvSpPr>
            <a:spLocks noChangeArrowheads="1"/>
          </p:cNvSpPr>
          <p:nvPr/>
        </p:nvSpPr>
        <p:spPr bwMode="auto">
          <a:xfrm>
            <a:off x="6260902" y="344170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795" name="Rectangle 43"/>
          <p:cNvSpPr>
            <a:spLocks noChangeArrowheads="1"/>
          </p:cNvSpPr>
          <p:nvPr/>
        </p:nvSpPr>
        <p:spPr bwMode="auto">
          <a:xfrm>
            <a:off x="5813227" y="344170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796" name="Rectangle 44"/>
          <p:cNvSpPr>
            <a:spLocks noChangeArrowheads="1"/>
          </p:cNvSpPr>
          <p:nvPr/>
        </p:nvSpPr>
        <p:spPr bwMode="auto">
          <a:xfrm>
            <a:off x="5730677" y="1487488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30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797" name="Rectangle 45"/>
          <p:cNvSpPr>
            <a:spLocks noChangeArrowheads="1"/>
          </p:cNvSpPr>
          <p:nvPr/>
        </p:nvSpPr>
        <p:spPr bwMode="auto">
          <a:xfrm>
            <a:off x="5730677" y="179546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25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798" name="Rectangle 46"/>
          <p:cNvSpPr>
            <a:spLocks noChangeArrowheads="1"/>
          </p:cNvSpPr>
          <p:nvPr/>
        </p:nvSpPr>
        <p:spPr bwMode="auto">
          <a:xfrm>
            <a:off x="5730677" y="2103438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20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799" name="Rectangle 47"/>
          <p:cNvSpPr>
            <a:spLocks noChangeArrowheads="1"/>
          </p:cNvSpPr>
          <p:nvPr/>
        </p:nvSpPr>
        <p:spPr bwMode="auto">
          <a:xfrm>
            <a:off x="5730677" y="2408238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15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00" name="Rectangle 48"/>
          <p:cNvSpPr>
            <a:spLocks noChangeArrowheads="1"/>
          </p:cNvSpPr>
          <p:nvPr/>
        </p:nvSpPr>
        <p:spPr bwMode="auto">
          <a:xfrm>
            <a:off x="5730677" y="271621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01" name="Rectangle 49"/>
          <p:cNvSpPr>
            <a:spLocks noChangeArrowheads="1"/>
          </p:cNvSpPr>
          <p:nvPr/>
        </p:nvSpPr>
        <p:spPr bwMode="auto">
          <a:xfrm>
            <a:off x="5811639" y="302418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02" name="Freeform 50"/>
          <p:cNvSpPr>
            <a:spLocks/>
          </p:cNvSpPr>
          <p:nvPr/>
        </p:nvSpPr>
        <p:spPr bwMode="auto">
          <a:xfrm>
            <a:off x="5956102" y="857250"/>
            <a:ext cx="3133725" cy="2562225"/>
          </a:xfrm>
          <a:custGeom>
            <a:avLst/>
            <a:gdLst/>
            <a:ahLst/>
            <a:cxnLst>
              <a:cxn ang="0">
                <a:pos x="1668" y="1476"/>
              </a:cxn>
              <a:cxn ang="0">
                <a:pos x="0" y="1476"/>
              </a:cxn>
              <a:cxn ang="0">
                <a:pos x="0" y="0"/>
              </a:cxn>
            </a:cxnLst>
            <a:rect l="0" t="0" r="r" b="b"/>
            <a:pathLst>
              <a:path w="1668" h="1476">
                <a:moveTo>
                  <a:pt x="1668" y="1476"/>
                </a:moveTo>
                <a:lnTo>
                  <a:pt x="0" y="1476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03" name="Oval 51"/>
          <p:cNvSpPr>
            <a:spLocks noChangeArrowheads="1"/>
          </p:cNvSpPr>
          <p:nvPr/>
        </p:nvSpPr>
        <p:spPr bwMode="auto">
          <a:xfrm>
            <a:off x="6084689" y="2209800"/>
            <a:ext cx="88900" cy="825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05" name="Oval 53"/>
          <p:cNvSpPr>
            <a:spLocks noChangeArrowheads="1"/>
          </p:cNvSpPr>
          <p:nvPr/>
        </p:nvSpPr>
        <p:spPr bwMode="auto">
          <a:xfrm>
            <a:off x="6430764" y="2332038"/>
            <a:ext cx="88900" cy="825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07" name="Oval 55"/>
          <p:cNvSpPr>
            <a:spLocks noChangeArrowheads="1"/>
          </p:cNvSpPr>
          <p:nvPr/>
        </p:nvSpPr>
        <p:spPr bwMode="auto">
          <a:xfrm>
            <a:off x="6764139" y="2455863"/>
            <a:ext cx="88900" cy="825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09" name="Oval 57"/>
          <p:cNvSpPr>
            <a:spLocks noChangeArrowheads="1"/>
          </p:cNvSpPr>
          <p:nvPr/>
        </p:nvSpPr>
        <p:spPr bwMode="auto">
          <a:xfrm>
            <a:off x="7095927" y="2579688"/>
            <a:ext cx="88900" cy="825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12" name="Oval 60"/>
          <p:cNvSpPr>
            <a:spLocks noChangeArrowheads="1"/>
          </p:cNvSpPr>
          <p:nvPr/>
        </p:nvSpPr>
        <p:spPr bwMode="auto">
          <a:xfrm>
            <a:off x="7429302" y="2703513"/>
            <a:ext cx="87312" cy="809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13" name="Oval 61"/>
          <p:cNvSpPr>
            <a:spLocks noChangeArrowheads="1"/>
          </p:cNvSpPr>
          <p:nvPr/>
        </p:nvSpPr>
        <p:spPr bwMode="auto">
          <a:xfrm>
            <a:off x="7761089" y="2825750"/>
            <a:ext cx="90488" cy="841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15" name="Oval 63"/>
          <p:cNvSpPr>
            <a:spLocks noChangeArrowheads="1"/>
          </p:cNvSpPr>
          <p:nvPr/>
        </p:nvSpPr>
        <p:spPr bwMode="auto">
          <a:xfrm>
            <a:off x="8089702" y="2951163"/>
            <a:ext cx="88900" cy="809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17" name="Oval 65"/>
          <p:cNvSpPr>
            <a:spLocks noChangeArrowheads="1"/>
          </p:cNvSpPr>
          <p:nvPr/>
        </p:nvSpPr>
        <p:spPr bwMode="auto">
          <a:xfrm>
            <a:off x="8423077" y="3071813"/>
            <a:ext cx="90487" cy="825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6014839" y="1603375"/>
            <a:ext cx="2573338" cy="1419225"/>
            <a:chOff x="3426" y="1010"/>
            <a:chExt cx="1621" cy="894"/>
          </a:xfrm>
        </p:grpSpPr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>
              <a:off x="3426" y="1010"/>
              <a:ext cx="1621" cy="894"/>
            </a:xfrm>
            <a:prstGeom prst="line">
              <a:avLst/>
            </a:prstGeom>
            <a:noFill/>
            <a:ln w="30163">
              <a:solidFill>
                <a:srgbClr val="64C29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04" name="Oval 52"/>
            <p:cNvSpPr>
              <a:spLocks noChangeArrowheads="1"/>
            </p:cNvSpPr>
            <p:nvPr/>
          </p:nvSpPr>
          <p:spPr bwMode="auto">
            <a:xfrm>
              <a:off x="3470" y="1025"/>
              <a:ext cx="56" cy="5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06" name="Oval 54"/>
            <p:cNvSpPr>
              <a:spLocks noChangeArrowheads="1"/>
            </p:cNvSpPr>
            <p:nvPr/>
          </p:nvSpPr>
          <p:spPr bwMode="auto">
            <a:xfrm>
              <a:off x="3688" y="1141"/>
              <a:ext cx="56" cy="5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08" name="Oval 56"/>
            <p:cNvSpPr>
              <a:spLocks noChangeArrowheads="1"/>
            </p:cNvSpPr>
            <p:nvPr/>
          </p:nvSpPr>
          <p:spPr bwMode="auto">
            <a:xfrm>
              <a:off x="3898" y="1257"/>
              <a:ext cx="56" cy="53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10" name="Oval 58"/>
            <p:cNvSpPr>
              <a:spLocks noChangeArrowheads="1"/>
            </p:cNvSpPr>
            <p:nvPr/>
          </p:nvSpPr>
          <p:spPr bwMode="auto">
            <a:xfrm>
              <a:off x="4107" y="1375"/>
              <a:ext cx="56" cy="5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11" name="Oval 59"/>
            <p:cNvSpPr>
              <a:spLocks noChangeArrowheads="1"/>
            </p:cNvSpPr>
            <p:nvPr/>
          </p:nvSpPr>
          <p:spPr bwMode="auto">
            <a:xfrm>
              <a:off x="4317" y="1491"/>
              <a:ext cx="55" cy="5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14" name="Oval 62"/>
            <p:cNvSpPr>
              <a:spLocks noChangeArrowheads="1"/>
            </p:cNvSpPr>
            <p:nvPr/>
          </p:nvSpPr>
          <p:spPr bwMode="auto">
            <a:xfrm>
              <a:off x="4526" y="1604"/>
              <a:ext cx="57" cy="5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16" name="Oval 64"/>
            <p:cNvSpPr>
              <a:spLocks noChangeArrowheads="1"/>
            </p:cNvSpPr>
            <p:nvPr/>
          </p:nvSpPr>
          <p:spPr bwMode="auto">
            <a:xfrm>
              <a:off x="4733" y="1720"/>
              <a:ext cx="56" cy="53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18" name="Oval 66"/>
            <p:cNvSpPr>
              <a:spLocks noChangeArrowheads="1"/>
            </p:cNvSpPr>
            <p:nvPr/>
          </p:nvSpPr>
          <p:spPr bwMode="auto">
            <a:xfrm>
              <a:off x="4943" y="1838"/>
              <a:ext cx="57" cy="5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4819" name="Line 67"/>
          <p:cNvSpPr>
            <a:spLocks noChangeShapeType="1"/>
          </p:cNvSpPr>
          <p:nvPr/>
        </p:nvSpPr>
        <p:spPr bwMode="auto">
          <a:xfrm>
            <a:off x="1195189" y="1539875"/>
            <a:ext cx="10636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20" name="Line 68"/>
          <p:cNvSpPr>
            <a:spLocks noChangeShapeType="1"/>
          </p:cNvSpPr>
          <p:nvPr/>
        </p:nvSpPr>
        <p:spPr bwMode="auto">
          <a:xfrm>
            <a:off x="1195189" y="1776413"/>
            <a:ext cx="10636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21" name="Line 69"/>
          <p:cNvSpPr>
            <a:spLocks noChangeShapeType="1"/>
          </p:cNvSpPr>
          <p:nvPr/>
        </p:nvSpPr>
        <p:spPr bwMode="auto">
          <a:xfrm>
            <a:off x="1195189" y="2014538"/>
            <a:ext cx="10636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22" name="Line 70"/>
          <p:cNvSpPr>
            <a:spLocks noChangeShapeType="1"/>
          </p:cNvSpPr>
          <p:nvPr/>
        </p:nvSpPr>
        <p:spPr bwMode="auto">
          <a:xfrm>
            <a:off x="1195189" y="2247900"/>
            <a:ext cx="10636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23" name="Line 71"/>
          <p:cNvSpPr>
            <a:spLocks noChangeShapeType="1"/>
          </p:cNvSpPr>
          <p:nvPr/>
        </p:nvSpPr>
        <p:spPr bwMode="auto">
          <a:xfrm>
            <a:off x="1195189" y="2481263"/>
            <a:ext cx="10636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24" name="Line 72"/>
          <p:cNvSpPr>
            <a:spLocks noChangeShapeType="1"/>
          </p:cNvSpPr>
          <p:nvPr/>
        </p:nvSpPr>
        <p:spPr bwMode="auto">
          <a:xfrm>
            <a:off x="1195189" y="2714625"/>
            <a:ext cx="10636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25" name="Line 73"/>
          <p:cNvSpPr>
            <a:spLocks noChangeShapeType="1"/>
          </p:cNvSpPr>
          <p:nvPr/>
        </p:nvSpPr>
        <p:spPr bwMode="auto">
          <a:xfrm>
            <a:off x="1195189" y="2951163"/>
            <a:ext cx="10636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26" name="Line 74"/>
          <p:cNvSpPr>
            <a:spLocks noChangeShapeType="1"/>
          </p:cNvSpPr>
          <p:nvPr/>
        </p:nvSpPr>
        <p:spPr bwMode="auto">
          <a:xfrm>
            <a:off x="1195189" y="3182938"/>
            <a:ext cx="10636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27" name="Line 75"/>
          <p:cNvSpPr>
            <a:spLocks noChangeShapeType="1"/>
          </p:cNvSpPr>
          <p:nvPr/>
        </p:nvSpPr>
        <p:spPr bwMode="auto">
          <a:xfrm flipV="1">
            <a:off x="1536502" y="3322638"/>
            <a:ext cx="0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28" name="Line 76"/>
          <p:cNvSpPr>
            <a:spLocks noChangeShapeType="1"/>
          </p:cNvSpPr>
          <p:nvPr/>
        </p:nvSpPr>
        <p:spPr bwMode="auto">
          <a:xfrm flipV="1">
            <a:off x="1874639" y="3322638"/>
            <a:ext cx="0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29" name="Line 77"/>
          <p:cNvSpPr>
            <a:spLocks noChangeShapeType="1"/>
          </p:cNvSpPr>
          <p:nvPr/>
        </p:nvSpPr>
        <p:spPr bwMode="auto">
          <a:xfrm flipV="1">
            <a:off x="2215952" y="3322638"/>
            <a:ext cx="0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30" name="Line 78"/>
          <p:cNvSpPr>
            <a:spLocks noChangeShapeType="1"/>
          </p:cNvSpPr>
          <p:nvPr/>
        </p:nvSpPr>
        <p:spPr bwMode="auto">
          <a:xfrm flipV="1">
            <a:off x="2535039" y="3322638"/>
            <a:ext cx="0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31" name="Line 79"/>
          <p:cNvSpPr>
            <a:spLocks noChangeShapeType="1"/>
          </p:cNvSpPr>
          <p:nvPr/>
        </p:nvSpPr>
        <p:spPr bwMode="auto">
          <a:xfrm flipV="1">
            <a:off x="2877939" y="3322638"/>
            <a:ext cx="0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32" name="Line 80"/>
          <p:cNvSpPr>
            <a:spLocks noChangeShapeType="1"/>
          </p:cNvSpPr>
          <p:nvPr/>
        </p:nvSpPr>
        <p:spPr bwMode="auto">
          <a:xfrm flipV="1">
            <a:off x="3214489" y="3322638"/>
            <a:ext cx="0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33" name="Line 81"/>
          <p:cNvSpPr>
            <a:spLocks noChangeShapeType="1"/>
          </p:cNvSpPr>
          <p:nvPr/>
        </p:nvSpPr>
        <p:spPr bwMode="auto">
          <a:xfrm flipV="1">
            <a:off x="3555802" y="3322638"/>
            <a:ext cx="0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34" name="Line 82"/>
          <p:cNvSpPr>
            <a:spLocks noChangeShapeType="1"/>
          </p:cNvSpPr>
          <p:nvPr/>
        </p:nvSpPr>
        <p:spPr bwMode="auto">
          <a:xfrm flipV="1">
            <a:off x="3893939" y="3322638"/>
            <a:ext cx="0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35" name="Rectangle 83"/>
          <p:cNvSpPr>
            <a:spLocks noChangeArrowheads="1"/>
          </p:cNvSpPr>
          <p:nvPr/>
        </p:nvSpPr>
        <p:spPr bwMode="auto">
          <a:xfrm>
            <a:off x="3514527" y="344328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36" name="Rectangle 84"/>
          <p:cNvSpPr>
            <a:spLocks noChangeArrowheads="1"/>
          </p:cNvSpPr>
          <p:nvPr/>
        </p:nvSpPr>
        <p:spPr bwMode="auto">
          <a:xfrm>
            <a:off x="3852664" y="344328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37" name="Rectangle 85"/>
          <p:cNvSpPr>
            <a:spLocks noChangeArrowheads="1"/>
          </p:cNvSpPr>
          <p:nvPr/>
        </p:nvSpPr>
        <p:spPr bwMode="auto">
          <a:xfrm>
            <a:off x="3174802" y="344328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38" name="Rectangle 86"/>
          <p:cNvSpPr>
            <a:spLocks noChangeArrowheads="1"/>
          </p:cNvSpPr>
          <p:nvPr/>
        </p:nvSpPr>
        <p:spPr bwMode="auto">
          <a:xfrm>
            <a:off x="2836664" y="344328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39" name="Rectangle 87"/>
          <p:cNvSpPr>
            <a:spLocks noChangeArrowheads="1"/>
          </p:cNvSpPr>
          <p:nvPr/>
        </p:nvSpPr>
        <p:spPr bwMode="auto">
          <a:xfrm>
            <a:off x="2496939" y="344328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40" name="Rectangle 88"/>
          <p:cNvSpPr>
            <a:spLocks noChangeArrowheads="1"/>
          </p:cNvSpPr>
          <p:nvPr/>
        </p:nvSpPr>
        <p:spPr bwMode="auto">
          <a:xfrm>
            <a:off x="2173089" y="344328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41" name="Rectangle 89"/>
          <p:cNvSpPr>
            <a:spLocks noChangeArrowheads="1"/>
          </p:cNvSpPr>
          <p:nvPr/>
        </p:nvSpPr>
        <p:spPr bwMode="auto">
          <a:xfrm>
            <a:off x="1834952" y="344328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42" name="Rectangle 90"/>
          <p:cNvSpPr>
            <a:spLocks noChangeArrowheads="1"/>
          </p:cNvSpPr>
          <p:nvPr/>
        </p:nvSpPr>
        <p:spPr bwMode="auto">
          <a:xfrm>
            <a:off x="1495227" y="344328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43" name="Rectangle 91"/>
          <p:cNvSpPr>
            <a:spLocks noChangeArrowheads="1"/>
          </p:cNvSpPr>
          <p:nvPr/>
        </p:nvSpPr>
        <p:spPr bwMode="auto">
          <a:xfrm>
            <a:off x="1044377" y="344328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44" name="Rectangle 92"/>
          <p:cNvSpPr>
            <a:spLocks noChangeArrowheads="1"/>
          </p:cNvSpPr>
          <p:nvPr/>
        </p:nvSpPr>
        <p:spPr bwMode="auto">
          <a:xfrm>
            <a:off x="899592" y="1484784"/>
            <a:ext cx="2730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160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45" name="Rectangle 93"/>
          <p:cNvSpPr>
            <a:spLocks noChangeArrowheads="1"/>
          </p:cNvSpPr>
          <p:nvPr/>
        </p:nvSpPr>
        <p:spPr bwMode="auto">
          <a:xfrm>
            <a:off x="899592" y="1700808"/>
            <a:ext cx="2730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140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46" name="Rectangle 94"/>
          <p:cNvSpPr>
            <a:spLocks noChangeArrowheads="1"/>
          </p:cNvSpPr>
          <p:nvPr/>
        </p:nvSpPr>
        <p:spPr bwMode="auto">
          <a:xfrm>
            <a:off x="899592" y="1916832"/>
            <a:ext cx="2730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120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47" name="Rectangle 95"/>
          <p:cNvSpPr>
            <a:spLocks noChangeArrowheads="1"/>
          </p:cNvSpPr>
          <p:nvPr/>
        </p:nvSpPr>
        <p:spPr bwMode="auto">
          <a:xfrm>
            <a:off x="899592" y="2204864"/>
            <a:ext cx="2730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100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48" name="Rectangle 96"/>
          <p:cNvSpPr>
            <a:spLocks noChangeArrowheads="1"/>
          </p:cNvSpPr>
          <p:nvPr/>
        </p:nvSpPr>
        <p:spPr bwMode="auto">
          <a:xfrm>
            <a:off x="971600" y="2420888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80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49" name="Rectangle 97"/>
          <p:cNvSpPr>
            <a:spLocks noChangeArrowheads="1"/>
          </p:cNvSpPr>
          <p:nvPr/>
        </p:nvSpPr>
        <p:spPr bwMode="auto">
          <a:xfrm>
            <a:off x="971600" y="2636912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60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50" name="Rectangle 98"/>
          <p:cNvSpPr>
            <a:spLocks noChangeArrowheads="1"/>
          </p:cNvSpPr>
          <p:nvPr/>
        </p:nvSpPr>
        <p:spPr bwMode="auto">
          <a:xfrm>
            <a:off x="971600" y="2852936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40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51" name="Rectangle 99"/>
          <p:cNvSpPr>
            <a:spLocks noChangeArrowheads="1"/>
          </p:cNvSpPr>
          <p:nvPr/>
        </p:nvSpPr>
        <p:spPr bwMode="auto">
          <a:xfrm>
            <a:off x="971600" y="3068960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20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52" name="Freeform 100"/>
          <p:cNvSpPr>
            <a:spLocks/>
          </p:cNvSpPr>
          <p:nvPr/>
        </p:nvSpPr>
        <p:spPr bwMode="auto">
          <a:xfrm>
            <a:off x="1187624" y="836712"/>
            <a:ext cx="3132138" cy="2566988"/>
          </a:xfrm>
          <a:custGeom>
            <a:avLst/>
            <a:gdLst/>
            <a:ahLst/>
            <a:cxnLst>
              <a:cxn ang="0">
                <a:pos x="1668" y="1477"/>
              </a:cxn>
              <a:cxn ang="0">
                <a:pos x="0" y="1477"/>
              </a:cxn>
              <a:cxn ang="0">
                <a:pos x="0" y="0"/>
              </a:cxn>
            </a:cxnLst>
            <a:rect l="0" t="0" r="r" b="b"/>
            <a:pathLst>
              <a:path w="1668" h="1477">
                <a:moveTo>
                  <a:pt x="1668" y="1477"/>
                </a:moveTo>
                <a:lnTo>
                  <a:pt x="0" y="1477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lvl="1"/>
            <a:endParaRPr lang="en-US" b="1" dirty="0"/>
          </a:p>
        </p:txBody>
      </p:sp>
      <p:sp>
        <p:nvSpPr>
          <p:cNvPr id="74853" name="Oval 101"/>
          <p:cNvSpPr>
            <a:spLocks noChangeArrowheads="1"/>
          </p:cNvSpPr>
          <p:nvPr/>
        </p:nvSpPr>
        <p:spPr bwMode="auto">
          <a:xfrm>
            <a:off x="1150739" y="3381375"/>
            <a:ext cx="88900" cy="809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54" name="Oval 102"/>
          <p:cNvSpPr>
            <a:spLocks noChangeArrowheads="1"/>
          </p:cNvSpPr>
          <p:nvPr/>
        </p:nvSpPr>
        <p:spPr bwMode="auto">
          <a:xfrm>
            <a:off x="1493639" y="3154363"/>
            <a:ext cx="87313" cy="809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56" name="Oval 104"/>
          <p:cNvSpPr>
            <a:spLocks noChangeArrowheads="1"/>
          </p:cNvSpPr>
          <p:nvPr/>
        </p:nvSpPr>
        <p:spPr bwMode="auto">
          <a:xfrm>
            <a:off x="1830189" y="2955925"/>
            <a:ext cx="87313" cy="841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58" name="Oval 106"/>
          <p:cNvSpPr>
            <a:spLocks noChangeArrowheads="1"/>
          </p:cNvSpPr>
          <p:nvPr/>
        </p:nvSpPr>
        <p:spPr bwMode="auto">
          <a:xfrm>
            <a:off x="2171502" y="2782888"/>
            <a:ext cx="88900" cy="809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60" name="Oval 108"/>
          <p:cNvSpPr>
            <a:spLocks noChangeArrowheads="1"/>
          </p:cNvSpPr>
          <p:nvPr/>
        </p:nvSpPr>
        <p:spPr bwMode="auto">
          <a:xfrm>
            <a:off x="2490589" y="2627313"/>
            <a:ext cx="88900" cy="841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62" name="Oval 110"/>
          <p:cNvSpPr>
            <a:spLocks noChangeArrowheads="1"/>
          </p:cNvSpPr>
          <p:nvPr/>
        </p:nvSpPr>
        <p:spPr bwMode="auto">
          <a:xfrm>
            <a:off x="2831902" y="2498725"/>
            <a:ext cx="88900" cy="809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64" name="Oval 112"/>
          <p:cNvSpPr>
            <a:spLocks noChangeArrowheads="1"/>
          </p:cNvSpPr>
          <p:nvPr/>
        </p:nvSpPr>
        <p:spPr bwMode="auto">
          <a:xfrm>
            <a:off x="3170039" y="2390775"/>
            <a:ext cx="88900" cy="809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1493639" y="1689100"/>
            <a:ext cx="2443163" cy="1436688"/>
            <a:chOff x="578" y="1064"/>
            <a:chExt cx="1539" cy="905"/>
          </a:xfrm>
        </p:grpSpPr>
        <p:sp>
          <p:nvSpPr>
            <p:cNvPr id="74855" name="Oval 103"/>
            <p:cNvSpPr>
              <a:spLocks noChangeArrowheads="1"/>
            </p:cNvSpPr>
            <p:nvPr/>
          </p:nvSpPr>
          <p:spPr bwMode="auto">
            <a:xfrm>
              <a:off x="578" y="1917"/>
              <a:ext cx="55" cy="5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57" name="Oval 105"/>
            <p:cNvSpPr>
              <a:spLocks noChangeArrowheads="1"/>
            </p:cNvSpPr>
            <p:nvPr/>
          </p:nvSpPr>
          <p:spPr bwMode="auto">
            <a:xfrm>
              <a:off x="790" y="1728"/>
              <a:ext cx="55" cy="5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59" name="Oval 107"/>
            <p:cNvSpPr>
              <a:spLocks noChangeArrowheads="1"/>
            </p:cNvSpPr>
            <p:nvPr/>
          </p:nvSpPr>
          <p:spPr bwMode="auto">
            <a:xfrm>
              <a:off x="1005" y="1563"/>
              <a:ext cx="56" cy="5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61" name="Oval 109"/>
            <p:cNvSpPr>
              <a:spLocks noChangeArrowheads="1"/>
            </p:cNvSpPr>
            <p:nvPr/>
          </p:nvSpPr>
          <p:spPr bwMode="auto">
            <a:xfrm>
              <a:off x="1206" y="1418"/>
              <a:ext cx="56" cy="5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63" name="Oval 111"/>
            <p:cNvSpPr>
              <a:spLocks noChangeArrowheads="1"/>
            </p:cNvSpPr>
            <p:nvPr/>
          </p:nvSpPr>
          <p:spPr bwMode="auto">
            <a:xfrm>
              <a:off x="1421" y="1297"/>
              <a:ext cx="56" cy="5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65" name="Oval 113"/>
            <p:cNvSpPr>
              <a:spLocks noChangeArrowheads="1"/>
            </p:cNvSpPr>
            <p:nvPr/>
          </p:nvSpPr>
          <p:spPr bwMode="auto">
            <a:xfrm>
              <a:off x="1634" y="1196"/>
              <a:ext cx="56" cy="5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66" name="Oval 114"/>
            <p:cNvSpPr>
              <a:spLocks noChangeArrowheads="1"/>
            </p:cNvSpPr>
            <p:nvPr/>
          </p:nvSpPr>
          <p:spPr bwMode="auto">
            <a:xfrm>
              <a:off x="1849" y="1119"/>
              <a:ext cx="56" cy="5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67" name="Oval 115"/>
            <p:cNvSpPr>
              <a:spLocks noChangeArrowheads="1"/>
            </p:cNvSpPr>
            <p:nvPr/>
          </p:nvSpPr>
          <p:spPr bwMode="auto">
            <a:xfrm>
              <a:off x="2062" y="1064"/>
              <a:ext cx="55" cy="5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4868" name="Oval 116"/>
          <p:cNvSpPr>
            <a:spLocks noChangeArrowheads="1"/>
          </p:cNvSpPr>
          <p:nvPr/>
        </p:nvSpPr>
        <p:spPr bwMode="auto">
          <a:xfrm>
            <a:off x="3511352" y="2308225"/>
            <a:ext cx="88900" cy="825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69" name="Oval 117"/>
          <p:cNvSpPr>
            <a:spLocks noChangeArrowheads="1"/>
          </p:cNvSpPr>
          <p:nvPr/>
        </p:nvSpPr>
        <p:spPr bwMode="auto">
          <a:xfrm>
            <a:off x="3849489" y="2251075"/>
            <a:ext cx="87313" cy="809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70" name="Rectangle 118"/>
          <p:cNvSpPr>
            <a:spLocks noChangeArrowheads="1"/>
          </p:cNvSpPr>
          <p:nvPr/>
        </p:nvSpPr>
        <p:spPr bwMode="auto">
          <a:xfrm>
            <a:off x="3979664" y="1627188"/>
            <a:ext cx="2292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TP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74871" name="Rectangle 119"/>
          <p:cNvSpPr>
            <a:spLocks noChangeArrowheads="1"/>
          </p:cNvSpPr>
          <p:nvPr/>
        </p:nvSpPr>
        <p:spPr bwMode="auto">
          <a:xfrm>
            <a:off x="4162227" y="1722438"/>
            <a:ext cx="9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72" name="Rectangle 120"/>
          <p:cNvSpPr>
            <a:spLocks noChangeArrowheads="1"/>
          </p:cNvSpPr>
          <p:nvPr/>
        </p:nvSpPr>
        <p:spPr bwMode="auto">
          <a:xfrm>
            <a:off x="3974902" y="2182813"/>
            <a:ext cx="2292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TP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74873" name="Rectangle 121"/>
          <p:cNvSpPr>
            <a:spLocks noChangeArrowheads="1"/>
          </p:cNvSpPr>
          <p:nvPr/>
        </p:nvSpPr>
        <p:spPr bwMode="auto">
          <a:xfrm>
            <a:off x="4159052" y="2276475"/>
            <a:ext cx="9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74" name="Rectangle 122"/>
          <p:cNvSpPr>
            <a:spLocks noChangeArrowheads="1"/>
          </p:cNvSpPr>
          <p:nvPr/>
        </p:nvSpPr>
        <p:spPr bwMode="auto">
          <a:xfrm>
            <a:off x="8626277" y="2906713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MPL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74875" name="Rectangle 123"/>
          <p:cNvSpPr>
            <a:spLocks noChangeArrowheads="1"/>
          </p:cNvSpPr>
          <p:nvPr/>
        </p:nvSpPr>
        <p:spPr bwMode="auto">
          <a:xfrm>
            <a:off x="8946952" y="2995613"/>
            <a:ext cx="9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76" name="Rectangle 124"/>
          <p:cNvSpPr>
            <a:spLocks noChangeArrowheads="1"/>
          </p:cNvSpPr>
          <p:nvPr/>
        </p:nvSpPr>
        <p:spPr bwMode="auto">
          <a:xfrm>
            <a:off x="8608814" y="3114675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MPL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74877" name="Rectangle 125"/>
          <p:cNvSpPr>
            <a:spLocks noChangeArrowheads="1"/>
          </p:cNvSpPr>
          <p:nvPr/>
        </p:nvSpPr>
        <p:spPr bwMode="auto">
          <a:xfrm>
            <a:off x="8929489" y="3209925"/>
            <a:ext cx="9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80" name="Line 128"/>
          <p:cNvSpPr>
            <a:spLocks noChangeShapeType="1"/>
          </p:cNvSpPr>
          <p:nvPr/>
        </p:nvSpPr>
        <p:spPr bwMode="auto">
          <a:xfrm flipV="1">
            <a:off x="3700264" y="1905000"/>
            <a:ext cx="0" cy="271463"/>
          </a:xfrm>
          <a:prstGeom prst="line">
            <a:avLst/>
          </a:prstGeom>
          <a:noFill/>
          <a:ln w="30226">
            <a:solidFill>
              <a:srgbClr val="000000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82" name="Line 130"/>
          <p:cNvSpPr>
            <a:spLocks noChangeShapeType="1"/>
          </p:cNvSpPr>
          <p:nvPr/>
        </p:nvSpPr>
        <p:spPr bwMode="auto">
          <a:xfrm flipV="1">
            <a:off x="6291064" y="1905000"/>
            <a:ext cx="0" cy="304800"/>
          </a:xfrm>
          <a:prstGeom prst="line">
            <a:avLst/>
          </a:prstGeom>
          <a:noFill/>
          <a:ln w="30226">
            <a:solidFill>
              <a:srgbClr val="000000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4885" name="Rectangle 133"/>
          <p:cNvSpPr>
            <a:spLocks noChangeArrowheads="1"/>
          </p:cNvSpPr>
          <p:nvPr/>
        </p:nvSpPr>
        <p:spPr bwMode="auto">
          <a:xfrm>
            <a:off x="6876256" y="3625850"/>
            <a:ext cx="22677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labor (workers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)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87" name="Rectangle 135"/>
          <p:cNvSpPr>
            <a:spLocks noChangeArrowheads="1"/>
          </p:cNvSpPr>
          <p:nvPr/>
        </p:nvSpPr>
        <p:spPr bwMode="auto">
          <a:xfrm>
            <a:off x="2574727" y="3709988"/>
            <a:ext cx="21079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 of labor (workers)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74890" name="Rectangle 138"/>
          <p:cNvSpPr>
            <a:spLocks noChangeArrowheads="1"/>
          </p:cNvSpPr>
          <p:nvPr/>
        </p:nvSpPr>
        <p:spPr bwMode="auto">
          <a:xfrm>
            <a:off x="899592" y="0"/>
            <a:ext cx="8029897" cy="685800"/>
          </a:xfrm>
          <a:prstGeom prst="rect">
            <a:avLst/>
          </a:prstGeom>
          <a:noFill/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anchor="ctr"/>
          <a:lstStyle/>
          <a:p>
            <a:pPr marL="1588" indent="-1588" eaLnBrk="0" hangingPunct="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Product, Marginal Product, and the Fixed Input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 animBg="1"/>
      <p:bldP spid="79883" grpId="0" animBg="1"/>
      <p:bldP spid="74771" grpId="0" animBg="1"/>
      <p:bldP spid="74870" grpId="0"/>
      <p:bldP spid="74871" grpId="0"/>
      <p:bldP spid="74874" grpId="0"/>
      <p:bldP spid="74875" grpId="0"/>
      <p:bldP spid="74880" grpId="0" animBg="1"/>
      <p:bldP spid="748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Firm Costs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Next!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5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Firm: An entity that converts </a:t>
            </a:r>
            <a:r>
              <a:rPr lang="en-US" dirty="0" smtClean="0">
                <a:solidFill>
                  <a:srgbClr val="FF0000"/>
                </a:solidFill>
              </a:rPr>
              <a:t>inputs</a:t>
            </a:r>
            <a:r>
              <a:rPr lang="en-US" dirty="0" smtClean="0"/>
              <a:t> into </a:t>
            </a:r>
            <a:r>
              <a:rPr lang="en-US" dirty="0" smtClean="0">
                <a:solidFill>
                  <a:srgbClr val="FF0000"/>
                </a:solidFill>
              </a:rPr>
              <a:t>outputs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Inputs: </a:t>
            </a:r>
            <a:r>
              <a:rPr lang="en-US" dirty="0" smtClean="0"/>
              <a:t>Land(natural resources), Labor(people), Capital(machinery) </a:t>
            </a:r>
            <a:endParaRPr lang="en-US" dirty="0" smtClean="0"/>
          </a:p>
          <a:p>
            <a:pPr lvl="2"/>
            <a:r>
              <a:rPr lang="en-US" dirty="0" smtClean="0"/>
              <a:t>Capital: Durable goods used in the production of other goods</a:t>
            </a:r>
          </a:p>
          <a:p>
            <a:pPr lvl="1"/>
            <a:r>
              <a:rPr lang="en-US" dirty="0" smtClean="0"/>
              <a:t>Outputs: Goods or services sold to consumers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Profit Maximization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assume that Firms attempt to maximize </a:t>
            </a:r>
            <a:r>
              <a:rPr lang="en-US" dirty="0" smtClean="0"/>
              <a:t>profits </a:t>
            </a:r>
            <a:r>
              <a:rPr lang="en-US" sz="1800" dirty="0" smtClean="0"/>
              <a:t>(although not always true… relevant enough to get good models)</a:t>
            </a:r>
            <a:endParaRPr lang="en-US" sz="1800" dirty="0" smtClean="0"/>
          </a:p>
          <a:p>
            <a:r>
              <a:rPr lang="en-US" dirty="0" smtClean="0"/>
              <a:t>Profit = Total Revenue (TR) – Total Cost (TC)</a:t>
            </a:r>
          </a:p>
          <a:p>
            <a:pPr lvl="1"/>
            <a:r>
              <a:rPr lang="en-US" dirty="0" smtClean="0"/>
              <a:t>Total Revenue = Price * Quantity = P*Q</a:t>
            </a:r>
          </a:p>
          <a:p>
            <a:pPr lvl="1"/>
            <a:r>
              <a:rPr lang="en-US" dirty="0" smtClean="0"/>
              <a:t>Total Cost is a function of Quantity [C(Q)]</a:t>
            </a:r>
          </a:p>
          <a:p>
            <a:pPr lvl="1"/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Profits = TR – TC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Profits = P*Q – C(Q)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maximize profits the firm must produce a given quantity as efficiently as possible</a:t>
            </a:r>
          </a:p>
          <a:p>
            <a:pPr lvl="1"/>
            <a:r>
              <a:rPr lang="en-US" dirty="0" smtClean="0"/>
              <a:t>Getting most output possible from a given set of inputs</a:t>
            </a:r>
          </a:p>
          <a:p>
            <a:pPr lvl="2"/>
            <a:r>
              <a:rPr lang="en-US" dirty="0" smtClean="0"/>
              <a:t>Necessary condition for profit maximization</a:t>
            </a:r>
          </a:p>
          <a:p>
            <a:pPr lvl="3"/>
            <a:r>
              <a:rPr lang="en-US" dirty="0" smtClean="0"/>
              <a:t>Efficient in production</a:t>
            </a:r>
          </a:p>
          <a:p>
            <a:pPr lvl="2"/>
            <a:r>
              <a:rPr lang="en-US" dirty="0" smtClean="0"/>
              <a:t>Not Sufficient condition</a:t>
            </a:r>
          </a:p>
          <a:p>
            <a:pPr lvl="3"/>
            <a:r>
              <a:rPr lang="en-US" dirty="0" smtClean="0"/>
              <a:t>Output may not be what consumers want</a:t>
            </a:r>
          </a:p>
          <a:p>
            <a:pPr lvl="4"/>
            <a:r>
              <a:rPr lang="en-US" dirty="0" smtClean="0"/>
              <a:t>Depends also on prices and costs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Describes the relationship between the quantities of inputs used and the maximum quantity of output that can be produced</a:t>
            </a:r>
          </a:p>
          <a:p>
            <a:pPr lvl="1"/>
            <a:r>
              <a:rPr lang="en-US" dirty="0" smtClean="0"/>
              <a:t>How inputs are used to produce outputs</a:t>
            </a:r>
          </a:p>
          <a:p>
            <a:pPr lvl="1">
              <a:buNone/>
            </a:pPr>
            <a:r>
              <a:rPr lang="en-US" dirty="0" smtClean="0"/>
              <a:t>		Q = f(L,K)</a:t>
            </a:r>
          </a:p>
          <a:p>
            <a:pPr lvl="3"/>
            <a:r>
              <a:rPr lang="en-US" dirty="0" smtClean="0"/>
              <a:t>Q = quantity of output</a:t>
            </a:r>
          </a:p>
          <a:p>
            <a:pPr lvl="3"/>
            <a:r>
              <a:rPr lang="en-US" dirty="0" smtClean="0"/>
              <a:t>L = Units of Labor used as an input</a:t>
            </a:r>
          </a:p>
          <a:p>
            <a:pPr lvl="3"/>
            <a:r>
              <a:rPr lang="en-US" dirty="0" smtClean="0"/>
              <a:t>K = Units of Capital used as an inputs </a:t>
            </a:r>
          </a:p>
          <a:p>
            <a:pPr lvl="4"/>
            <a:r>
              <a:rPr lang="en-US" dirty="0" smtClean="0"/>
              <a:t>For simplicity, assume land is included in (K)</a:t>
            </a:r>
          </a:p>
          <a:p>
            <a:r>
              <a:rPr lang="en-US" dirty="0" smtClean="0"/>
              <a:t>Labor and Capital are inputs into production </a:t>
            </a:r>
          </a:p>
          <a:p>
            <a:pPr lvl="1"/>
            <a:r>
              <a:rPr lang="en-US" dirty="0" smtClean="0"/>
              <a:t>Factors of production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the Production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Product (TP)</a:t>
            </a:r>
          </a:p>
          <a:p>
            <a:pPr lvl="1"/>
            <a:r>
              <a:rPr lang="en-US" dirty="0" smtClean="0"/>
              <a:t>Total amount of product that factors of production create</a:t>
            </a:r>
          </a:p>
          <a:p>
            <a:pPr lvl="2"/>
            <a:r>
              <a:rPr lang="en-US" dirty="0" smtClean="0"/>
              <a:t>Total product increases with increases in amount of factors used (to a point)</a:t>
            </a:r>
          </a:p>
          <a:p>
            <a:r>
              <a:rPr lang="en-US" dirty="0" smtClean="0"/>
              <a:t>Average Product (AP)</a:t>
            </a:r>
          </a:p>
          <a:p>
            <a:pPr lvl="1"/>
            <a:r>
              <a:rPr lang="en-US" dirty="0" smtClean="0"/>
              <a:t>Ratio of total output to number of inputs used to produce that output</a:t>
            </a:r>
          </a:p>
          <a:p>
            <a:pPr lvl="2"/>
            <a:r>
              <a:rPr lang="en-US" dirty="0" smtClean="0"/>
              <a:t>AP(Labor) = AP</a:t>
            </a:r>
            <a:r>
              <a:rPr lang="en-US" baseline="-25000" dirty="0" smtClean="0"/>
              <a:t>L</a:t>
            </a:r>
            <a:r>
              <a:rPr lang="en-US" dirty="0" smtClean="0"/>
              <a:t> = Q/L</a:t>
            </a:r>
          </a:p>
          <a:p>
            <a:pPr lvl="2"/>
            <a:r>
              <a:rPr lang="en-US" dirty="0" smtClean="0"/>
              <a:t>AP(Capital) = AP</a:t>
            </a:r>
            <a:r>
              <a:rPr lang="en-US" baseline="-25000" dirty="0" smtClean="0"/>
              <a:t>K</a:t>
            </a:r>
            <a:r>
              <a:rPr lang="en-US" dirty="0" smtClean="0"/>
              <a:t> = Q/K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Marginal Product (MP)</a:t>
            </a:r>
          </a:p>
          <a:p>
            <a:pPr lvl="1"/>
            <a:r>
              <a:rPr lang="en-US" dirty="0" smtClean="0"/>
              <a:t>The change in output that occurs when one additional unit of an input is added.</a:t>
            </a:r>
          </a:p>
          <a:p>
            <a:pPr lvl="2"/>
            <a:r>
              <a:rPr lang="en-US" dirty="0" smtClean="0"/>
              <a:t>Marginal Product of Labor = MP</a:t>
            </a:r>
            <a:r>
              <a:rPr lang="en-US" baseline="-25000" dirty="0" smtClean="0"/>
              <a:t>L</a:t>
            </a:r>
          </a:p>
          <a:p>
            <a:pPr lvl="2"/>
            <a:r>
              <a:rPr lang="en-US" dirty="0" smtClean="0"/>
              <a:t>Marginal Product of Capital = MP</a:t>
            </a:r>
            <a:r>
              <a:rPr lang="en-US" baseline="-25000" dirty="0" smtClean="0"/>
              <a:t>K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0600" y="4191000"/>
            <a:ext cx="7239000" cy="2057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Horizons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Short-Run</a:t>
            </a:r>
          </a:p>
          <a:p>
            <a:pPr lvl="1"/>
            <a:r>
              <a:rPr lang="en-US" dirty="0" smtClean="0"/>
              <a:t>Period of time short enough such that at least one factor of production is fixed (cannot be changed)</a:t>
            </a:r>
          </a:p>
          <a:p>
            <a:pPr lvl="2"/>
            <a:r>
              <a:rPr lang="en-US" dirty="0" smtClean="0"/>
              <a:t>Length of time depends on firm or industry</a:t>
            </a:r>
          </a:p>
          <a:p>
            <a:pPr lvl="2"/>
            <a:r>
              <a:rPr lang="en-US" dirty="0" smtClean="0"/>
              <a:t>Normally assume capital is fixed in the short-run</a:t>
            </a:r>
          </a:p>
          <a:p>
            <a:pPr lvl="3"/>
            <a:r>
              <a:rPr lang="en-US" dirty="0" smtClean="0"/>
              <a:t>Whether capital or labor is fixed depends on industry</a:t>
            </a:r>
          </a:p>
          <a:p>
            <a:r>
              <a:rPr lang="en-US" dirty="0" smtClean="0"/>
              <a:t>Long – Run</a:t>
            </a:r>
          </a:p>
          <a:p>
            <a:pPr lvl="1"/>
            <a:r>
              <a:rPr lang="en-US" dirty="0" smtClean="0"/>
              <a:t>Period of time long enough that all factors of production can be varied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Law of Diminishing Marginal Product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Diminishing Marginal Product</a:t>
            </a:r>
          </a:p>
          <a:p>
            <a:pPr lvl="1"/>
            <a:r>
              <a:rPr lang="en-US" dirty="0" smtClean="0"/>
              <a:t>As additional units of the variable input are added to fixed inputs, eventually the marginal product of the variable input will decline.</a:t>
            </a:r>
          </a:p>
          <a:p>
            <a:pPr lvl="2"/>
            <a:r>
              <a:rPr lang="en-US" dirty="0" smtClean="0"/>
              <a:t>Holds only if other factors are held fixed.</a:t>
            </a:r>
          </a:p>
          <a:p>
            <a:pPr lvl="2"/>
            <a:r>
              <a:rPr lang="en-US" dirty="0" smtClean="0"/>
              <a:t>Does not necessarily happen right away.</a:t>
            </a:r>
          </a:p>
          <a:p>
            <a:pPr lvl="3"/>
            <a:r>
              <a:rPr lang="en-US" dirty="0" smtClean="0"/>
              <a:t>Over some initial range, adding additional units of an input may lead to increases in marginal product.</a:t>
            </a:r>
          </a:p>
          <a:p>
            <a:pPr lvl="2"/>
            <a:r>
              <a:rPr lang="en-US" dirty="0" smtClean="0"/>
              <a:t>Must happen eventually as more inputs are added to fixed inputs.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7147</TotalTime>
  <Words>850</Words>
  <Application>Microsoft Macintosh PowerPoint</Application>
  <PresentationFormat>On-screen Show (4:3)</PresentationFormat>
  <Paragraphs>196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Firms and Production</vt:lpstr>
      <vt:lpstr>Firm</vt:lpstr>
      <vt:lpstr>Profit Maximization Assumption</vt:lpstr>
      <vt:lpstr>Production</vt:lpstr>
      <vt:lpstr>The Production Function</vt:lpstr>
      <vt:lpstr>Properties of the Production Function</vt:lpstr>
      <vt:lpstr>Marginal Product</vt:lpstr>
      <vt:lpstr>Time Horizons</vt:lpstr>
      <vt:lpstr>Law of Diminishing Marginal Product </vt:lpstr>
      <vt:lpstr>Total Product Curve</vt:lpstr>
      <vt:lpstr>PowerPoint Presentation</vt:lpstr>
      <vt:lpstr>PowerPoint Presentation</vt:lpstr>
      <vt:lpstr>PowerPoint Presentation</vt:lpstr>
      <vt:lpstr>Firm Costs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Vaishnavi Raghu Raman</cp:lastModifiedBy>
  <cp:revision>455</cp:revision>
  <cp:lastPrinted>2013-10-21T18:00:14Z</cp:lastPrinted>
  <dcterms:created xsi:type="dcterms:W3CDTF">2013-09-01T18:05:22Z</dcterms:created>
  <dcterms:modified xsi:type="dcterms:W3CDTF">2014-10-23T23:57:20Z</dcterms:modified>
</cp:coreProperties>
</file>