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6"/>
  </p:notesMasterIdLst>
  <p:handoutMasterIdLst>
    <p:handoutMasterId r:id="rId37"/>
  </p:handoutMasterIdLst>
  <p:sldIdLst>
    <p:sldId id="406" r:id="rId2"/>
    <p:sldId id="428" r:id="rId3"/>
    <p:sldId id="424" r:id="rId4"/>
    <p:sldId id="425" r:id="rId5"/>
    <p:sldId id="426" r:id="rId6"/>
    <p:sldId id="427" r:id="rId7"/>
    <p:sldId id="442" r:id="rId8"/>
    <p:sldId id="443" r:id="rId9"/>
    <p:sldId id="444" r:id="rId10"/>
    <p:sldId id="414" r:id="rId11"/>
    <p:sldId id="445" r:id="rId12"/>
    <p:sldId id="446" r:id="rId13"/>
    <p:sldId id="447" r:id="rId14"/>
    <p:sldId id="417" r:id="rId15"/>
    <p:sldId id="448" r:id="rId16"/>
    <p:sldId id="449" r:id="rId17"/>
    <p:sldId id="450" r:id="rId18"/>
    <p:sldId id="454" r:id="rId19"/>
    <p:sldId id="455" r:id="rId20"/>
    <p:sldId id="434" r:id="rId21"/>
    <p:sldId id="436" r:id="rId22"/>
    <p:sldId id="470" r:id="rId23"/>
    <p:sldId id="471" r:id="rId24"/>
    <p:sldId id="472" r:id="rId25"/>
    <p:sldId id="458" r:id="rId26"/>
    <p:sldId id="459" r:id="rId27"/>
    <p:sldId id="460" r:id="rId28"/>
    <p:sldId id="461" r:id="rId29"/>
    <p:sldId id="462" r:id="rId30"/>
    <p:sldId id="463" r:id="rId31"/>
    <p:sldId id="464" r:id="rId32"/>
    <p:sldId id="465" r:id="rId33"/>
    <p:sldId id="466" r:id="rId34"/>
    <p:sldId id="468" r:id="rId3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2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r">
              <a:defRPr sz="1200"/>
            </a:lvl1pPr>
          </a:lstStyle>
          <a:p>
            <a:fld id="{97B9CF10-1FCF-4812-A237-F9A66D5D1E1C}" type="datetimeFigureOut">
              <a:rPr lang="en-US" smtClean="0"/>
              <a:pPr/>
              <a:t>11/3/14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r">
              <a:defRPr sz="1200"/>
            </a:lvl1pPr>
          </a:lstStyle>
          <a:p>
            <a:fld id="{784CBD60-E2D8-4CCA-A17A-2A5B0651E0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8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r">
              <a:defRPr sz="1200"/>
            </a:lvl1pPr>
          </a:lstStyle>
          <a:p>
            <a:fld id="{F3B42347-978A-4E5E-9560-7EE15A41721F}" type="datetimeFigureOut">
              <a:rPr lang="en-US" smtClean="0"/>
              <a:pPr/>
              <a:t>11/3/14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6" tIns="46588" rIns="93176" bIns="4658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6" tIns="46588" rIns="93176" bIns="465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r">
              <a:defRPr sz="1200"/>
            </a:lvl1pPr>
          </a:lstStyle>
          <a:p>
            <a:fld id="{47B248AF-AAB4-4126-B1E4-16B9BB8AC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7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48AF-AAB4-4126-B1E4-16B9BB8AC284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11/3/14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11/3/14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11/3/14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11/3/14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11/3/14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11/3/14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11/3/14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11/3/14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11/3/14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11/3/14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11/3/14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D86BA8-F0AE-413E-B3D8-D1F6A5BA3C0C}" type="datetimeFigureOut">
              <a:rPr lang="en-US" smtClean="0"/>
              <a:pPr/>
              <a:t>11/3/14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Firm Costs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52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71600" y="60325"/>
            <a:ext cx="7920880" cy="555625"/>
          </a:xfrm>
        </p:spPr>
        <p:txBody>
          <a:bodyPr>
            <a:noAutofit/>
          </a:bodyPr>
          <a:lstStyle/>
          <a:p>
            <a:pPr algn="l"/>
            <a:r>
              <a:rPr lang="en-US" sz="4400" dirty="0" smtClean="0"/>
              <a:t>Total Cost Curve </a:t>
            </a:r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1747838" y="4311650"/>
            <a:ext cx="5800725" cy="2184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72391" name="Freeform 7"/>
          <p:cNvSpPr>
            <a:spLocks/>
          </p:cNvSpPr>
          <p:nvPr/>
        </p:nvSpPr>
        <p:spPr bwMode="auto">
          <a:xfrm>
            <a:off x="2174875" y="1619250"/>
            <a:ext cx="4681538" cy="1763713"/>
          </a:xfrm>
          <a:custGeom>
            <a:avLst/>
            <a:gdLst>
              <a:gd name="T0" fmla="*/ 0 w 2392"/>
              <a:gd name="T1" fmla="*/ 1153 h 1153"/>
              <a:gd name="T2" fmla="*/ 475 w 2392"/>
              <a:gd name="T3" fmla="*/ 1009 h 1153"/>
              <a:gd name="T4" fmla="*/ 897 w 2392"/>
              <a:gd name="T5" fmla="*/ 865 h 1153"/>
              <a:gd name="T6" fmla="*/ 1271 w 2392"/>
              <a:gd name="T7" fmla="*/ 721 h 1153"/>
              <a:gd name="T8" fmla="*/ 1597 w 2392"/>
              <a:gd name="T9" fmla="*/ 577 h 1153"/>
              <a:gd name="T10" fmla="*/ 1871 w 2392"/>
              <a:gd name="T11" fmla="*/ 433 h 1153"/>
              <a:gd name="T12" fmla="*/ 2095 w 2392"/>
              <a:gd name="T13" fmla="*/ 288 h 1153"/>
              <a:gd name="T14" fmla="*/ 2267 w 2392"/>
              <a:gd name="T15" fmla="*/ 144 h 1153"/>
              <a:gd name="T16" fmla="*/ 2392 w 2392"/>
              <a:gd name="T17" fmla="*/ 0 h 11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92"/>
              <a:gd name="T28" fmla="*/ 0 h 1153"/>
              <a:gd name="T29" fmla="*/ 2392 w 2392"/>
              <a:gd name="T30" fmla="*/ 1153 h 115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92" h="1153">
                <a:moveTo>
                  <a:pt x="0" y="1153"/>
                </a:moveTo>
                <a:lnTo>
                  <a:pt x="475" y="1009"/>
                </a:lnTo>
                <a:lnTo>
                  <a:pt x="897" y="865"/>
                </a:lnTo>
                <a:lnTo>
                  <a:pt x="1271" y="721"/>
                </a:lnTo>
                <a:lnTo>
                  <a:pt x="1597" y="577"/>
                </a:lnTo>
                <a:lnTo>
                  <a:pt x="1871" y="433"/>
                </a:lnTo>
                <a:lnTo>
                  <a:pt x="2095" y="288"/>
                </a:lnTo>
                <a:lnTo>
                  <a:pt x="2267" y="144"/>
                </a:lnTo>
                <a:lnTo>
                  <a:pt x="2392" y="0"/>
                </a:lnTo>
              </a:path>
            </a:pathLst>
          </a:custGeom>
          <a:noFill/>
          <a:ln w="28575">
            <a:solidFill>
              <a:srgbClr val="FDBA4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72392" name="Line 8"/>
          <p:cNvSpPr>
            <a:spLocks noChangeShapeType="1"/>
          </p:cNvSpPr>
          <p:nvPr/>
        </p:nvSpPr>
        <p:spPr bwMode="auto">
          <a:xfrm>
            <a:off x="2174875" y="1619250"/>
            <a:ext cx="111125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393" name="Line 9"/>
          <p:cNvSpPr>
            <a:spLocks noChangeShapeType="1"/>
          </p:cNvSpPr>
          <p:nvPr/>
        </p:nvSpPr>
        <p:spPr bwMode="auto">
          <a:xfrm>
            <a:off x="2174875" y="1839913"/>
            <a:ext cx="111125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394" name="Line 10"/>
          <p:cNvSpPr>
            <a:spLocks noChangeShapeType="1"/>
          </p:cNvSpPr>
          <p:nvPr/>
        </p:nvSpPr>
        <p:spPr bwMode="auto">
          <a:xfrm>
            <a:off x="2174875" y="2058988"/>
            <a:ext cx="111125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395" name="Line 11"/>
          <p:cNvSpPr>
            <a:spLocks noChangeShapeType="1"/>
          </p:cNvSpPr>
          <p:nvPr/>
        </p:nvSpPr>
        <p:spPr bwMode="auto">
          <a:xfrm>
            <a:off x="2174875" y="2281238"/>
            <a:ext cx="111125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396" name="Line 12"/>
          <p:cNvSpPr>
            <a:spLocks noChangeShapeType="1"/>
          </p:cNvSpPr>
          <p:nvPr/>
        </p:nvSpPr>
        <p:spPr bwMode="auto">
          <a:xfrm>
            <a:off x="2174875" y="2501900"/>
            <a:ext cx="111125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397" name="Line 13"/>
          <p:cNvSpPr>
            <a:spLocks noChangeShapeType="1"/>
          </p:cNvSpPr>
          <p:nvPr/>
        </p:nvSpPr>
        <p:spPr bwMode="auto">
          <a:xfrm>
            <a:off x="2174875" y="2722563"/>
            <a:ext cx="111125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398" name="Line 14"/>
          <p:cNvSpPr>
            <a:spLocks noChangeShapeType="1"/>
          </p:cNvSpPr>
          <p:nvPr/>
        </p:nvSpPr>
        <p:spPr bwMode="auto">
          <a:xfrm>
            <a:off x="2174875" y="2941638"/>
            <a:ext cx="111125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399" name="Line 15"/>
          <p:cNvSpPr>
            <a:spLocks noChangeShapeType="1"/>
          </p:cNvSpPr>
          <p:nvPr/>
        </p:nvSpPr>
        <p:spPr bwMode="auto">
          <a:xfrm>
            <a:off x="2174875" y="3162300"/>
            <a:ext cx="111125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400" name="Line 16"/>
          <p:cNvSpPr>
            <a:spLocks noChangeShapeType="1"/>
          </p:cNvSpPr>
          <p:nvPr/>
        </p:nvSpPr>
        <p:spPr bwMode="auto">
          <a:xfrm>
            <a:off x="2174875" y="3600450"/>
            <a:ext cx="111125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401" name="Line 17"/>
          <p:cNvSpPr>
            <a:spLocks noChangeShapeType="1"/>
          </p:cNvSpPr>
          <p:nvPr/>
        </p:nvSpPr>
        <p:spPr bwMode="auto">
          <a:xfrm flipV="1">
            <a:off x="3103563" y="3733800"/>
            <a:ext cx="0" cy="87313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402" name="Rectangle 18"/>
          <p:cNvSpPr>
            <a:spLocks noChangeArrowheads="1"/>
          </p:cNvSpPr>
          <p:nvPr/>
        </p:nvSpPr>
        <p:spPr bwMode="auto">
          <a:xfrm>
            <a:off x="3014663" y="3846513"/>
            <a:ext cx="14287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19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03" name="Line 19"/>
          <p:cNvSpPr>
            <a:spLocks noChangeShapeType="1"/>
          </p:cNvSpPr>
          <p:nvPr/>
        </p:nvSpPr>
        <p:spPr bwMode="auto">
          <a:xfrm flipV="1">
            <a:off x="3930650" y="3733800"/>
            <a:ext cx="0" cy="87313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404" name="Rectangle 20"/>
          <p:cNvSpPr>
            <a:spLocks noChangeArrowheads="1"/>
          </p:cNvSpPr>
          <p:nvPr/>
        </p:nvSpPr>
        <p:spPr bwMode="auto">
          <a:xfrm>
            <a:off x="3848100" y="3846513"/>
            <a:ext cx="14287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36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05" name="Line 21"/>
          <p:cNvSpPr>
            <a:spLocks noChangeShapeType="1"/>
          </p:cNvSpPr>
          <p:nvPr/>
        </p:nvSpPr>
        <p:spPr bwMode="auto">
          <a:xfrm flipV="1">
            <a:off x="4662488" y="3733800"/>
            <a:ext cx="0" cy="87313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406" name="Rectangle 22"/>
          <p:cNvSpPr>
            <a:spLocks noChangeArrowheads="1"/>
          </p:cNvSpPr>
          <p:nvPr/>
        </p:nvSpPr>
        <p:spPr bwMode="auto">
          <a:xfrm>
            <a:off x="4578350" y="3846513"/>
            <a:ext cx="14287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51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07" name="Line 23"/>
          <p:cNvSpPr>
            <a:spLocks noChangeShapeType="1"/>
          </p:cNvSpPr>
          <p:nvPr/>
        </p:nvSpPr>
        <p:spPr bwMode="auto">
          <a:xfrm flipV="1">
            <a:off x="5300663" y="3733800"/>
            <a:ext cx="0" cy="87313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408" name="Rectangle 24"/>
          <p:cNvSpPr>
            <a:spLocks noChangeArrowheads="1"/>
          </p:cNvSpPr>
          <p:nvPr/>
        </p:nvSpPr>
        <p:spPr bwMode="auto">
          <a:xfrm>
            <a:off x="5211763" y="3846513"/>
            <a:ext cx="14287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64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09" name="Line 25"/>
          <p:cNvSpPr>
            <a:spLocks noChangeShapeType="1"/>
          </p:cNvSpPr>
          <p:nvPr/>
        </p:nvSpPr>
        <p:spPr bwMode="auto">
          <a:xfrm flipV="1">
            <a:off x="5837238" y="3733800"/>
            <a:ext cx="0" cy="87313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410" name="Rectangle 26"/>
          <p:cNvSpPr>
            <a:spLocks noChangeArrowheads="1"/>
          </p:cNvSpPr>
          <p:nvPr/>
        </p:nvSpPr>
        <p:spPr bwMode="auto">
          <a:xfrm>
            <a:off x="5748338" y="3846513"/>
            <a:ext cx="14287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75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11" name="Line 27"/>
          <p:cNvSpPr>
            <a:spLocks noChangeShapeType="1"/>
          </p:cNvSpPr>
          <p:nvPr/>
        </p:nvSpPr>
        <p:spPr bwMode="auto">
          <a:xfrm flipV="1">
            <a:off x="6275388" y="3733800"/>
            <a:ext cx="0" cy="87313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412" name="Rectangle 28"/>
          <p:cNvSpPr>
            <a:spLocks noChangeArrowheads="1"/>
          </p:cNvSpPr>
          <p:nvPr/>
        </p:nvSpPr>
        <p:spPr bwMode="auto">
          <a:xfrm>
            <a:off x="6184900" y="3846513"/>
            <a:ext cx="14287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84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13" name="Line 29"/>
          <p:cNvSpPr>
            <a:spLocks noChangeShapeType="1"/>
          </p:cNvSpPr>
          <p:nvPr/>
        </p:nvSpPr>
        <p:spPr bwMode="auto">
          <a:xfrm flipV="1">
            <a:off x="6611938" y="3733800"/>
            <a:ext cx="0" cy="87313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414" name="Rectangle 30"/>
          <p:cNvSpPr>
            <a:spLocks noChangeArrowheads="1"/>
          </p:cNvSpPr>
          <p:nvPr/>
        </p:nvSpPr>
        <p:spPr bwMode="auto">
          <a:xfrm>
            <a:off x="6529388" y="3846513"/>
            <a:ext cx="14287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91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15" name="Line 31"/>
          <p:cNvSpPr>
            <a:spLocks noChangeShapeType="1"/>
          </p:cNvSpPr>
          <p:nvPr/>
        </p:nvSpPr>
        <p:spPr bwMode="auto">
          <a:xfrm flipV="1">
            <a:off x="6856413" y="3733800"/>
            <a:ext cx="0" cy="87313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416" name="Rectangle 32"/>
          <p:cNvSpPr>
            <a:spLocks noChangeArrowheads="1"/>
          </p:cNvSpPr>
          <p:nvPr/>
        </p:nvSpPr>
        <p:spPr bwMode="auto">
          <a:xfrm>
            <a:off x="6770688" y="3846513"/>
            <a:ext cx="14287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96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17" name="Rectangle 33"/>
          <p:cNvSpPr>
            <a:spLocks noChangeArrowheads="1"/>
          </p:cNvSpPr>
          <p:nvPr/>
        </p:nvSpPr>
        <p:spPr bwMode="auto">
          <a:xfrm>
            <a:off x="2014538" y="3846513"/>
            <a:ext cx="71437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18" name="Rectangle 34"/>
          <p:cNvSpPr>
            <a:spLocks noChangeArrowheads="1"/>
          </p:cNvSpPr>
          <p:nvPr/>
        </p:nvSpPr>
        <p:spPr bwMode="auto">
          <a:xfrm>
            <a:off x="1638300" y="1541463"/>
            <a:ext cx="385763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$2,000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19" name="Rectangle 35"/>
          <p:cNvSpPr>
            <a:spLocks noChangeArrowheads="1"/>
          </p:cNvSpPr>
          <p:nvPr/>
        </p:nvSpPr>
        <p:spPr bwMode="auto">
          <a:xfrm>
            <a:off x="1724025" y="1760538"/>
            <a:ext cx="31432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1,800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20" name="Rectangle 36"/>
          <p:cNvSpPr>
            <a:spLocks noChangeArrowheads="1"/>
          </p:cNvSpPr>
          <p:nvPr/>
        </p:nvSpPr>
        <p:spPr bwMode="auto">
          <a:xfrm>
            <a:off x="1724025" y="1978025"/>
            <a:ext cx="3143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1,600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21" name="Rectangle 37"/>
          <p:cNvSpPr>
            <a:spLocks noChangeArrowheads="1"/>
          </p:cNvSpPr>
          <p:nvPr/>
        </p:nvSpPr>
        <p:spPr bwMode="auto">
          <a:xfrm>
            <a:off x="1724025" y="2198688"/>
            <a:ext cx="31432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1,400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22" name="Rectangle 38"/>
          <p:cNvSpPr>
            <a:spLocks noChangeArrowheads="1"/>
          </p:cNvSpPr>
          <p:nvPr/>
        </p:nvSpPr>
        <p:spPr bwMode="auto">
          <a:xfrm>
            <a:off x="1724025" y="2419350"/>
            <a:ext cx="3143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1,200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23" name="Rectangle 39"/>
          <p:cNvSpPr>
            <a:spLocks noChangeArrowheads="1"/>
          </p:cNvSpPr>
          <p:nvPr/>
        </p:nvSpPr>
        <p:spPr bwMode="auto">
          <a:xfrm>
            <a:off x="1724025" y="2641600"/>
            <a:ext cx="3143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1,000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24" name="Rectangle 40"/>
          <p:cNvSpPr>
            <a:spLocks noChangeArrowheads="1"/>
          </p:cNvSpPr>
          <p:nvPr/>
        </p:nvSpPr>
        <p:spPr bwMode="auto">
          <a:xfrm>
            <a:off x="1843088" y="2860675"/>
            <a:ext cx="214312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800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25" name="Rectangle 41"/>
          <p:cNvSpPr>
            <a:spLocks noChangeArrowheads="1"/>
          </p:cNvSpPr>
          <p:nvPr/>
        </p:nvSpPr>
        <p:spPr bwMode="auto">
          <a:xfrm>
            <a:off x="1843088" y="3081338"/>
            <a:ext cx="21431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600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26" name="Rectangle 42"/>
          <p:cNvSpPr>
            <a:spLocks noChangeArrowheads="1"/>
          </p:cNvSpPr>
          <p:nvPr/>
        </p:nvSpPr>
        <p:spPr bwMode="auto">
          <a:xfrm>
            <a:off x="1843088" y="3302000"/>
            <a:ext cx="214312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400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27" name="Rectangle 43"/>
          <p:cNvSpPr>
            <a:spLocks noChangeArrowheads="1"/>
          </p:cNvSpPr>
          <p:nvPr/>
        </p:nvSpPr>
        <p:spPr bwMode="auto">
          <a:xfrm>
            <a:off x="1843088" y="3522663"/>
            <a:ext cx="21431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200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28" name="Rectangle 44"/>
          <p:cNvSpPr>
            <a:spLocks noChangeArrowheads="1"/>
          </p:cNvSpPr>
          <p:nvPr/>
        </p:nvSpPr>
        <p:spPr bwMode="auto">
          <a:xfrm>
            <a:off x="1882324" y="990600"/>
            <a:ext cx="42159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altLang="ko-KR" sz="16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Cost</a:t>
            </a:r>
            <a:endParaRPr lang="en-US" altLang="ko-KR" sz="16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29" name="Rectangle 45"/>
          <p:cNvSpPr>
            <a:spLocks noChangeArrowheads="1"/>
          </p:cNvSpPr>
          <p:nvPr/>
        </p:nvSpPr>
        <p:spPr bwMode="auto">
          <a:xfrm>
            <a:off x="6454481" y="4038600"/>
            <a:ext cx="71654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Quantity 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30" name="Freeform 46"/>
          <p:cNvSpPr>
            <a:spLocks/>
          </p:cNvSpPr>
          <p:nvPr/>
        </p:nvSpPr>
        <p:spPr bwMode="auto">
          <a:xfrm>
            <a:off x="2174875" y="1189038"/>
            <a:ext cx="5097463" cy="2632075"/>
          </a:xfrm>
          <a:custGeom>
            <a:avLst/>
            <a:gdLst>
              <a:gd name="T0" fmla="*/ 2605 w 2605"/>
              <a:gd name="T1" fmla="*/ 1720 h 1720"/>
              <a:gd name="T2" fmla="*/ 0 w 2605"/>
              <a:gd name="T3" fmla="*/ 1720 h 1720"/>
              <a:gd name="T4" fmla="*/ 0 w 2605"/>
              <a:gd name="T5" fmla="*/ 0 h 1720"/>
              <a:gd name="T6" fmla="*/ 0 60000 65536"/>
              <a:gd name="T7" fmla="*/ 0 60000 65536"/>
              <a:gd name="T8" fmla="*/ 0 60000 65536"/>
              <a:gd name="T9" fmla="*/ 0 w 2605"/>
              <a:gd name="T10" fmla="*/ 0 h 1720"/>
              <a:gd name="T11" fmla="*/ 2605 w 2605"/>
              <a:gd name="T12" fmla="*/ 1720 h 1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05" h="1720">
                <a:moveTo>
                  <a:pt x="2605" y="1720"/>
                </a:moveTo>
                <a:lnTo>
                  <a:pt x="0" y="1720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72431" name="Oval 47"/>
          <p:cNvSpPr>
            <a:spLocks noChangeArrowheads="1"/>
          </p:cNvSpPr>
          <p:nvPr/>
        </p:nvSpPr>
        <p:spPr bwMode="auto">
          <a:xfrm>
            <a:off x="2127250" y="3348038"/>
            <a:ext cx="93663" cy="71437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72432" name="Oval 48"/>
          <p:cNvSpPr>
            <a:spLocks noChangeArrowheads="1"/>
          </p:cNvSpPr>
          <p:nvPr/>
        </p:nvSpPr>
        <p:spPr bwMode="auto">
          <a:xfrm>
            <a:off x="3057525" y="3125788"/>
            <a:ext cx="92075" cy="7302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72433" name="Oval 49"/>
          <p:cNvSpPr>
            <a:spLocks noChangeArrowheads="1"/>
          </p:cNvSpPr>
          <p:nvPr/>
        </p:nvSpPr>
        <p:spPr bwMode="auto">
          <a:xfrm>
            <a:off x="3884613" y="2905125"/>
            <a:ext cx="92075" cy="7461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72434" name="Oval 50"/>
          <p:cNvSpPr>
            <a:spLocks noChangeArrowheads="1"/>
          </p:cNvSpPr>
          <p:nvPr/>
        </p:nvSpPr>
        <p:spPr bwMode="auto">
          <a:xfrm>
            <a:off x="4614863" y="2686050"/>
            <a:ext cx="92075" cy="7143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72435" name="Oval 51"/>
          <p:cNvSpPr>
            <a:spLocks noChangeArrowheads="1"/>
          </p:cNvSpPr>
          <p:nvPr/>
        </p:nvSpPr>
        <p:spPr bwMode="auto">
          <a:xfrm>
            <a:off x="5253038" y="2465388"/>
            <a:ext cx="92075" cy="71437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72436" name="Oval 52"/>
          <p:cNvSpPr>
            <a:spLocks noChangeArrowheads="1"/>
          </p:cNvSpPr>
          <p:nvPr/>
        </p:nvSpPr>
        <p:spPr bwMode="auto">
          <a:xfrm>
            <a:off x="5789613" y="2244725"/>
            <a:ext cx="92075" cy="7143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72437" name="Oval 53"/>
          <p:cNvSpPr>
            <a:spLocks noChangeArrowheads="1"/>
          </p:cNvSpPr>
          <p:nvPr/>
        </p:nvSpPr>
        <p:spPr bwMode="auto">
          <a:xfrm>
            <a:off x="6227763" y="2024063"/>
            <a:ext cx="93662" cy="71437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72438" name="Oval 54"/>
          <p:cNvSpPr>
            <a:spLocks noChangeArrowheads="1"/>
          </p:cNvSpPr>
          <p:nvPr/>
        </p:nvSpPr>
        <p:spPr bwMode="auto">
          <a:xfrm>
            <a:off x="6565900" y="1803400"/>
            <a:ext cx="92075" cy="7302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72439" name="Oval 55"/>
          <p:cNvSpPr>
            <a:spLocks noChangeArrowheads="1"/>
          </p:cNvSpPr>
          <p:nvPr/>
        </p:nvSpPr>
        <p:spPr bwMode="auto">
          <a:xfrm>
            <a:off x="6810375" y="1584325"/>
            <a:ext cx="92075" cy="7143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72440" name="Rectangle 56"/>
          <p:cNvSpPr>
            <a:spLocks noChangeArrowheads="1"/>
          </p:cNvSpPr>
          <p:nvPr/>
        </p:nvSpPr>
        <p:spPr bwMode="auto">
          <a:xfrm>
            <a:off x="2238375" y="3381375"/>
            <a:ext cx="10259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2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A</a:t>
            </a:r>
            <a:endParaRPr lang="en-US" altLang="ko-KR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41" name="Rectangle 57"/>
          <p:cNvSpPr>
            <a:spLocks noChangeArrowheads="1"/>
          </p:cNvSpPr>
          <p:nvPr/>
        </p:nvSpPr>
        <p:spPr bwMode="auto">
          <a:xfrm>
            <a:off x="3173413" y="3171825"/>
            <a:ext cx="10259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2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B</a:t>
            </a:r>
            <a:endParaRPr lang="en-US" altLang="ko-KR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42" name="Rectangle 58"/>
          <p:cNvSpPr>
            <a:spLocks noChangeArrowheads="1"/>
          </p:cNvSpPr>
          <p:nvPr/>
        </p:nvSpPr>
        <p:spPr bwMode="auto">
          <a:xfrm>
            <a:off x="4000500" y="2951163"/>
            <a:ext cx="11060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2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C</a:t>
            </a:r>
            <a:endParaRPr lang="en-US" altLang="ko-KR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43" name="Rectangle 59"/>
          <p:cNvSpPr>
            <a:spLocks noChangeArrowheads="1"/>
          </p:cNvSpPr>
          <p:nvPr/>
        </p:nvSpPr>
        <p:spPr bwMode="auto">
          <a:xfrm>
            <a:off x="4732338" y="2730500"/>
            <a:ext cx="11060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2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D</a:t>
            </a:r>
            <a:endParaRPr lang="en-US" altLang="ko-KR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44" name="Rectangle 60"/>
          <p:cNvSpPr>
            <a:spLocks noChangeArrowheads="1"/>
          </p:cNvSpPr>
          <p:nvPr/>
        </p:nvSpPr>
        <p:spPr bwMode="auto">
          <a:xfrm>
            <a:off x="5367338" y="2511425"/>
            <a:ext cx="10259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2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E</a:t>
            </a:r>
            <a:endParaRPr lang="en-US" altLang="ko-KR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45" name="Rectangle 61"/>
          <p:cNvSpPr>
            <a:spLocks noChangeArrowheads="1"/>
          </p:cNvSpPr>
          <p:nvPr/>
        </p:nvSpPr>
        <p:spPr bwMode="auto">
          <a:xfrm>
            <a:off x="5905500" y="2290763"/>
            <a:ext cx="9457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2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F</a:t>
            </a:r>
            <a:endParaRPr lang="en-US" altLang="ko-KR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46" name="Rectangle 62"/>
          <p:cNvSpPr>
            <a:spLocks noChangeArrowheads="1"/>
          </p:cNvSpPr>
          <p:nvPr/>
        </p:nvSpPr>
        <p:spPr bwMode="auto">
          <a:xfrm>
            <a:off x="6316663" y="2092325"/>
            <a:ext cx="12022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2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G</a:t>
            </a:r>
            <a:endParaRPr lang="en-US" altLang="ko-KR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47" name="Rectangle 63"/>
          <p:cNvSpPr>
            <a:spLocks noChangeArrowheads="1"/>
          </p:cNvSpPr>
          <p:nvPr/>
        </p:nvSpPr>
        <p:spPr bwMode="auto">
          <a:xfrm>
            <a:off x="6008688" y="1403350"/>
            <a:ext cx="109421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Total cost, </a:t>
            </a:r>
            <a:r>
              <a:rPr lang="en-US" altLang="ko-KR" sz="14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TC</a:t>
            </a:r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48" name="Rectangle 64"/>
          <p:cNvSpPr>
            <a:spLocks noChangeArrowheads="1"/>
          </p:cNvSpPr>
          <p:nvPr/>
        </p:nvSpPr>
        <p:spPr bwMode="auto">
          <a:xfrm>
            <a:off x="6650038" y="1887538"/>
            <a:ext cx="11060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2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H</a:t>
            </a:r>
            <a:endParaRPr lang="en-US" altLang="ko-KR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49" name="Rectangle 65"/>
          <p:cNvSpPr>
            <a:spLocks noChangeArrowheads="1"/>
          </p:cNvSpPr>
          <p:nvPr/>
        </p:nvSpPr>
        <p:spPr bwMode="auto">
          <a:xfrm>
            <a:off x="6899275" y="1657350"/>
            <a:ext cx="4328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2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I</a:t>
            </a:r>
            <a:endParaRPr lang="en-US" altLang="ko-KR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50" name="Rectangle 66"/>
          <p:cNvSpPr>
            <a:spLocks noChangeArrowheads="1"/>
          </p:cNvSpPr>
          <p:nvPr/>
        </p:nvSpPr>
        <p:spPr bwMode="auto">
          <a:xfrm>
            <a:off x="1747838" y="4311650"/>
            <a:ext cx="5800725" cy="644525"/>
          </a:xfrm>
          <a:prstGeom prst="rect">
            <a:avLst/>
          </a:prstGeom>
          <a:solidFill>
            <a:srgbClr val="EBDFD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72451" name="Rectangle 67"/>
          <p:cNvSpPr>
            <a:spLocks noChangeArrowheads="1"/>
          </p:cNvSpPr>
          <p:nvPr/>
        </p:nvSpPr>
        <p:spPr bwMode="auto">
          <a:xfrm>
            <a:off x="2109788" y="5003800"/>
            <a:ext cx="857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A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52" name="Rectangle 68"/>
          <p:cNvSpPr>
            <a:spLocks noChangeArrowheads="1"/>
          </p:cNvSpPr>
          <p:nvPr/>
        </p:nvSpPr>
        <p:spPr bwMode="auto">
          <a:xfrm>
            <a:off x="2114550" y="5162550"/>
            <a:ext cx="762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B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53" name="Rectangle 69"/>
          <p:cNvSpPr>
            <a:spLocks noChangeArrowheads="1"/>
          </p:cNvSpPr>
          <p:nvPr/>
        </p:nvSpPr>
        <p:spPr bwMode="auto">
          <a:xfrm>
            <a:off x="2111375" y="5318125"/>
            <a:ext cx="8096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C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54" name="Rectangle 70"/>
          <p:cNvSpPr>
            <a:spLocks noChangeArrowheads="1"/>
          </p:cNvSpPr>
          <p:nvPr/>
        </p:nvSpPr>
        <p:spPr bwMode="auto">
          <a:xfrm>
            <a:off x="2103438" y="5478463"/>
            <a:ext cx="9525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D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55" name="Rectangle 71"/>
          <p:cNvSpPr>
            <a:spLocks noChangeArrowheads="1"/>
          </p:cNvSpPr>
          <p:nvPr/>
        </p:nvSpPr>
        <p:spPr bwMode="auto">
          <a:xfrm>
            <a:off x="2119313" y="5638800"/>
            <a:ext cx="68262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E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56" name="Rectangle 72"/>
          <p:cNvSpPr>
            <a:spLocks noChangeArrowheads="1"/>
          </p:cNvSpPr>
          <p:nvPr/>
        </p:nvSpPr>
        <p:spPr bwMode="auto">
          <a:xfrm>
            <a:off x="2122488" y="5797550"/>
            <a:ext cx="68262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F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57" name="Rectangle 73"/>
          <p:cNvSpPr>
            <a:spLocks noChangeArrowheads="1"/>
          </p:cNvSpPr>
          <p:nvPr/>
        </p:nvSpPr>
        <p:spPr bwMode="auto">
          <a:xfrm>
            <a:off x="2106613" y="5954713"/>
            <a:ext cx="9207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G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58" name="Rectangle 74"/>
          <p:cNvSpPr>
            <a:spLocks noChangeArrowheads="1"/>
          </p:cNvSpPr>
          <p:nvPr/>
        </p:nvSpPr>
        <p:spPr bwMode="auto">
          <a:xfrm>
            <a:off x="2106613" y="6116638"/>
            <a:ext cx="9207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H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59" name="Rectangle 75"/>
          <p:cNvSpPr>
            <a:spLocks noChangeArrowheads="1"/>
          </p:cNvSpPr>
          <p:nvPr/>
        </p:nvSpPr>
        <p:spPr bwMode="auto">
          <a:xfrm>
            <a:off x="2139950" y="6275388"/>
            <a:ext cx="3333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I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60" name="Rectangle 76"/>
          <p:cNvSpPr>
            <a:spLocks noChangeArrowheads="1"/>
          </p:cNvSpPr>
          <p:nvPr/>
        </p:nvSpPr>
        <p:spPr bwMode="auto">
          <a:xfrm>
            <a:off x="1814000" y="4449125"/>
            <a:ext cx="7508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Point on graph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61" name="Rectangle 77"/>
          <p:cNvSpPr>
            <a:spLocks noChangeArrowheads="1"/>
          </p:cNvSpPr>
          <p:nvPr/>
        </p:nvSpPr>
        <p:spPr bwMode="auto">
          <a:xfrm>
            <a:off x="3068638" y="5003800"/>
            <a:ext cx="714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62" name="Rectangle 78"/>
          <p:cNvSpPr>
            <a:spLocks noChangeArrowheads="1"/>
          </p:cNvSpPr>
          <p:nvPr/>
        </p:nvSpPr>
        <p:spPr bwMode="auto">
          <a:xfrm>
            <a:off x="3068638" y="5162550"/>
            <a:ext cx="714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1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63" name="Rectangle 79"/>
          <p:cNvSpPr>
            <a:spLocks noChangeArrowheads="1"/>
          </p:cNvSpPr>
          <p:nvPr/>
        </p:nvSpPr>
        <p:spPr bwMode="auto">
          <a:xfrm>
            <a:off x="3068638" y="5318125"/>
            <a:ext cx="714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2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64" name="Rectangle 80"/>
          <p:cNvSpPr>
            <a:spLocks noChangeArrowheads="1"/>
          </p:cNvSpPr>
          <p:nvPr/>
        </p:nvSpPr>
        <p:spPr bwMode="auto">
          <a:xfrm>
            <a:off x="3068638" y="5478463"/>
            <a:ext cx="71437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3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65" name="Rectangle 81"/>
          <p:cNvSpPr>
            <a:spLocks noChangeArrowheads="1"/>
          </p:cNvSpPr>
          <p:nvPr/>
        </p:nvSpPr>
        <p:spPr bwMode="auto">
          <a:xfrm>
            <a:off x="3068638" y="5638800"/>
            <a:ext cx="714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4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66" name="Rectangle 82"/>
          <p:cNvSpPr>
            <a:spLocks noChangeArrowheads="1"/>
          </p:cNvSpPr>
          <p:nvPr/>
        </p:nvSpPr>
        <p:spPr bwMode="auto">
          <a:xfrm>
            <a:off x="3068638" y="5797550"/>
            <a:ext cx="714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5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67" name="Rectangle 83"/>
          <p:cNvSpPr>
            <a:spLocks noChangeArrowheads="1"/>
          </p:cNvSpPr>
          <p:nvPr/>
        </p:nvSpPr>
        <p:spPr bwMode="auto">
          <a:xfrm>
            <a:off x="3068638" y="5954713"/>
            <a:ext cx="71437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6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68" name="Rectangle 84"/>
          <p:cNvSpPr>
            <a:spLocks noChangeArrowheads="1"/>
          </p:cNvSpPr>
          <p:nvPr/>
        </p:nvSpPr>
        <p:spPr bwMode="auto">
          <a:xfrm>
            <a:off x="3068638" y="6116638"/>
            <a:ext cx="71437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7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69" name="Rectangle 85"/>
          <p:cNvSpPr>
            <a:spLocks noChangeArrowheads="1"/>
          </p:cNvSpPr>
          <p:nvPr/>
        </p:nvSpPr>
        <p:spPr bwMode="auto">
          <a:xfrm>
            <a:off x="3068638" y="6275388"/>
            <a:ext cx="71437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8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70" name="Rectangle 86"/>
          <p:cNvSpPr>
            <a:spLocks noChangeArrowheads="1"/>
          </p:cNvSpPr>
          <p:nvPr/>
        </p:nvSpPr>
        <p:spPr bwMode="auto">
          <a:xfrm>
            <a:off x="5848350" y="5003800"/>
            <a:ext cx="28575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$400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71" name="Rectangle 87"/>
          <p:cNvSpPr>
            <a:spLocks noChangeArrowheads="1"/>
          </p:cNvSpPr>
          <p:nvPr/>
        </p:nvSpPr>
        <p:spPr bwMode="auto">
          <a:xfrm>
            <a:off x="5932488" y="5162550"/>
            <a:ext cx="2159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400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72" name="Rectangle 88"/>
          <p:cNvSpPr>
            <a:spLocks noChangeArrowheads="1"/>
          </p:cNvSpPr>
          <p:nvPr/>
        </p:nvSpPr>
        <p:spPr bwMode="auto">
          <a:xfrm>
            <a:off x="5932488" y="5318125"/>
            <a:ext cx="2159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400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73" name="Rectangle 89"/>
          <p:cNvSpPr>
            <a:spLocks noChangeArrowheads="1"/>
          </p:cNvSpPr>
          <p:nvPr/>
        </p:nvSpPr>
        <p:spPr bwMode="auto">
          <a:xfrm>
            <a:off x="5932488" y="5478463"/>
            <a:ext cx="21590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400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74" name="Rectangle 90"/>
          <p:cNvSpPr>
            <a:spLocks noChangeArrowheads="1"/>
          </p:cNvSpPr>
          <p:nvPr/>
        </p:nvSpPr>
        <p:spPr bwMode="auto">
          <a:xfrm>
            <a:off x="5932488" y="5638800"/>
            <a:ext cx="2159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400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75" name="Rectangle 91"/>
          <p:cNvSpPr>
            <a:spLocks noChangeArrowheads="1"/>
          </p:cNvSpPr>
          <p:nvPr/>
        </p:nvSpPr>
        <p:spPr bwMode="auto">
          <a:xfrm>
            <a:off x="5932488" y="5797550"/>
            <a:ext cx="2159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400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76" name="Rectangle 92"/>
          <p:cNvSpPr>
            <a:spLocks noChangeArrowheads="1"/>
          </p:cNvSpPr>
          <p:nvPr/>
        </p:nvSpPr>
        <p:spPr bwMode="auto">
          <a:xfrm>
            <a:off x="5932488" y="5954713"/>
            <a:ext cx="21590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400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77" name="Rectangle 93"/>
          <p:cNvSpPr>
            <a:spLocks noChangeArrowheads="1"/>
          </p:cNvSpPr>
          <p:nvPr/>
        </p:nvSpPr>
        <p:spPr bwMode="auto">
          <a:xfrm>
            <a:off x="5932488" y="6116638"/>
            <a:ext cx="21590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400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78" name="Rectangle 94"/>
          <p:cNvSpPr>
            <a:spLocks noChangeArrowheads="1"/>
          </p:cNvSpPr>
          <p:nvPr/>
        </p:nvSpPr>
        <p:spPr bwMode="auto">
          <a:xfrm>
            <a:off x="5932488" y="6275388"/>
            <a:ext cx="21590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400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79" name="Rectangle 95"/>
          <p:cNvSpPr>
            <a:spLocks noChangeArrowheads="1"/>
          </p:cNvSpPr>
          <p:nvPr/>
        </p:nvSpPr>
        <p:spPr bwMode="auto">
          <a:xfrm>
            <a:off x="5154613" y="5003800"/>
            <a:ext cx="968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O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80" name="Rectangle 96"/>
          <p:cNvSpPr>
            <a:spLocks noChangeArrowheads="1"/>
          </p:cNvSpPr>
          <p:nvPr/>
        </p:nvSpPr>
        <p:spPr bwMode="auto">
          <a:xfrm>
            <a:off x="5011738" y="5162550"/>
            <a:ext cx="214312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200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81" name="Rectangle 97"/>
          <p:cNvSpPr>
            <a:spLocks noChangeArrowheads="1"/>
          </p:cNvSpPr>
          <p:nvPr/>
        </p:nvSpPr>
        <p:spPr bwMode="auto">
          <a:xfrm>
            <a:off x="5011738" y="5318125"/>
            <a:ext cx="214312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400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82" name="Rectangle 98"/>
          <p:cNvSpPr>
            <a:spLocks noChangeArrowheads="1"/>
          </p:cNvSpPr>
          <p:nvPr/>
        </p:nvSpPr>
        <p:spPr bwMode="auto">
          <a:xfrm>
            <a:off x="5011738" y="5478463"/>
            <a:ext cx="21431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600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83" name="Rectangle 99"/>
          <p:cNvSpPr>
            <a:spLocks noChangeArrowheads="1"/>
          </p:cNvSpPr>
          <p:nvPr/>
        </p:nvSpPr>
        <p:spPr bwMode="auto">
          <a:xfrm>
            <a:off x="5011738" y="5638800"/>
            <a:ext cx="214312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800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84" name="Rectangle 100"/>
          <p:cNvSpPr>
            <a:spLocks noChangeArrowheads="1"/>
          </p:cNvSpPr>
          <p:nvPr/>
        </p:nvSpPr>
        <p:spPr bwMode="auto">
          <a:xfrm>
            <a:off x="4895850" y="5797550"/>
            <a:ext cx="3143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1,000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85" name="Rectangle 101"/>
          <p:cNvSpPr>
            <a:spLocks noChangeArrowheads="1"/>
          </p:cNvSpPr>
          <p:nvPr/>
        </p:nvSpPr>
        <p:spPr bwMode="auto">
          <a:xfrm>
            <a:off x="4895850" y="5954713"/>
            <a:ext cx="31432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1,200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86" name="Rectangle 102"/>
          <p:cNvSpPr>
            <a:spLocks noChangeArrowheads="1"/>
          </p:cNvSpPr>
          <p:nvPr/>
        </p:nvSpPr>
        <p:spPr bwMode="auto">
          <a:xfrm>
            <a:off x="4895850" y="6116638"/>
            <a:ext cx="31432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1,400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87" name="Rectangle 103"/>
          <p:cNvSpPr>
            <a:spLocks noChangeArrowheads="1"/>
          </p:cNvSpPr>
          <p:nvPr/>
        </p:nvSpPr>
        <p:spPr bwMode="auto">
          <a:xfrm>
            <a:off x="4895850" y="6275388"/>
            <a:ext cx="31432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1,600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88" name="Rectangle 104"/>
          <p:cNvSpPr>
            <a:spLocks noChangeArrowheads="1"/>
          </p:cNvSpPr>
          <p:nvPr/>
        </p:nvSpPr>
        <p:spPr bwMode="auto">
          <a:xfrm>
            <a:off x="6958013" y="5003800"/>
            <a:ext cx="2159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400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89" name="Rectangle 105"/>
          <p:cNvSpPr>
            <a:spLocks noChangeArrowheads="1"/>
          </p:cNvSpPr>
          <p:nvPr/>
        </p:nvSpPr>
        <p:spPr bwMode="auto">
          <a:xfrm>
            <a:off x="6958013" y="5162550"/>
            <a:ext cx="2159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600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90" name="Rectangle 106"/>
          <p:cNvSpPr>
            <a:spLocks noChangeArrowheads="1"/>
          </p:cNvSpPr>
          <p:nvPr/>
        </p:nvSpPr>
        <p:spPr bwMode="auto">
          <a:xfrm>
            <a:off x="6958013" y="5318125"/>
            <a:ext cx="2159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800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91" name="Rectangle 107"/>
          <p:cNvSpPr>
            <a:spLocks noChangeArrowheads="1"/>
          </p:cNvSpPr>
          <p:nvPr/>
        </p:nvSpPr>
        <p:spPr bwMode="auto">
          <a:xfrm>
            <a:off x="6837363" y="5478463"/>
            <a:ext cx="31432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1,000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92" name="Rectangle 108"/>
          <p:cNvSpPr>
            <a:spLocks noChangeArrowheads="1"/>
          </p:cNvSpPr>
          <p:nvPr/>
        </p:nvSpPr>
        <p:spPr bwMode="auto">
          <a:xfrm>
            <a:off x="6837363" y="5638800"/>
            <a:ext cx="3143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1,200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93" name="Rectangle 109"/>
          <p:cNvSpPr>
            <a:spLocks noChangeArrowheads="1"/>
          </p:cNvSpPr>
          <p:nvPr/>
        </p:nvSpPr>
        <p:spPr bwMode="auto">
          <a:xfrm>
            <a:off x="6837363" y="5797550"/>
            <a:ext cx="3143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1,400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94" name="Rectangle 110"/>
          <p:cNvSpPr>
            <a:spLocks noChangeArrowheads="1"/>
          </p:cNvSpPr>
          <p:nvPr/>
        </p:nvSpPr>
        <p:spPr bwMode="auto">
          <a:xfrm>
            <a:off x="6837363" y="5954713"/>
            <a:ext cx="31432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1,600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95" name="Rectangle 111"/>
          <p:cNvSpPr>
            <a:spLocks noChangeArrowheads="1"/>
          </p:cNvSpPr>
          <p:nvPr/>
        </p:nvSpPr>
        <p:spPr bwMode="auto">
          <a:xfrm>
            <a:off x="6837363" y="6116638"/>
            <a:ext cx="31432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1,800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96" name="Rectangle 112"/>
          <p:cNvSpPr>
            <a:spLocks noChangeArrowheads="1"/>
          </p:cNvSpPr>
          <p:nvPr/>
        </p:nvSpPr>
        <p:spPr bwMode="auto">
          <a:xfrm>
            <a:off x="6837363" y="6275388"/>
            <a:ext cx="31432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2,000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97" name="Rectangle 113"/>
          <p:cNvSpPr>
            <a:spLocks noChangeArrowheads="1"/>
          </p:cNvSpPr>
          <p:nvPr/>
        </p:nvSpPr>
        <p:spPr bwMode="auto">
          <a:xfrm>
            <a:off x="4122738" y="5003800"/>
            <a:ext cx="714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98" name="Rectangle 114"/>
          <p:cNvSpPr>
            <a:spLocks noChangeArrowheads="1"/>
          </p:cNvSpPr>
          <p:nvPr/>
        </p:nvSpPr>
        <p:spPr bwMode="auto">
          <a:xfrm>
            <a:off x="4038600" y="5162550"/>
            <a:ext cx="14287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19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99" name="Rectangle 115"/>
          <p:cNvSpPr>
            <a:spLocks noChangeArrowheads="1"/>
          </p:cNvSpPr>
          <p:nvPr/>
        </p:nvSpPr>
        <p:spPr bwMode="auto">
          <a:xfrm>
            <a:off x="4038600" y="5318125"/>
            <a:ext cx="14287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36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500" name="Rectangle 116"/>
          <p:cNvSpPr>
            <a:spLocks noChangeArrowheads="1"/>
          </p:cNvSpPr>
          <p:nvPr/>
        </p:nvSpPr>
        <p:spPr bwMode="auto">
          <a:xfrm>
            <a:off x="4038600" y="5478463"/>
            <a:ext cx="14287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51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501" name="Rectangle 117"/>
          <p:cNvSpPr>
            <a:spLocks noChangeArrowheads="1"/>
          </p:cNvSpPr>
          <p:nvPr/>
        </p:nvSpPr>
        <p:spPr bwMode="auto">
          <a:xfrm>
            <a:off x="4038600" y="5638800"/>
            <a:ext cx="14287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64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502" name="Rectangle 118"/>
          <p:cNvSpPr>
            <a:spLocks noChangeArrowheads="1"/>
          </p:cNvSpPr>
          <p:nvPr/>
        </p:nvSpPr>
        <p:spPr bwMode="auto">
          <a:xfrm>
            <a:off x="4038600" y="5797550"/>
            <a:ext cx="14287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75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503" name="Rectangle 119"/>
          <p:cNvSpPr>
            <a:spLocks noChangeArrowheads="1"/>
          </p:cNvSpPr>
          <p:nvPr/>
        </p:nvSpPr>
        <p:spPr bwMode="auto">
          <a:xfrm>
            <a:off x="4038600" y="5954713"/>
            <a:ext cx="14287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84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504" name="Rectangle 120"/>
          <p:cNvSpPr>
            <a:spLocks noChangeArrowheads="1"/>
          </p:cNvSpPr>
          <p:nvPr/>
        </p:nvSpPr>
        <p:spPr bwMode="auto">
          <a:xfrm>
            <a:off x="4038600" y="6116638"/>
            <a:ext cx="14287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91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505" name="Rectangle 121"/>
          <p:cNvSpPr>
            <a:spLocks noChangeArrowheads="1"/>
          </p:cNvSpPr>
          <p:nvPr/>
        </p:nvSpPr>
        <p:spPr bwMode="auto">
          <a:xfrm>
            <a:off x="4038600" y="6275388"/>
            <a:ext cx="14287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96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506" name="Rectangle 122"/>
          <p:cNvSpPr>
            <a:spLocks noChangeArrowheads="1"/>
          </p:cNvSpPr>
          <p:nvPr/>
        </p:nvSpPr>
        <p:spPr bwMode="auto">
          <a:xfrm>
            <a:off x="4812475" y="4372100"/>
            <a:ext cx="669925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>
              <a:spcBef>
                <a:spcPct val="0"/>
              </a:spcBef>
            </a:pPr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Variable cost</a:t>
            </a:r>
          </a:p>
          <a:p>
            <a:pPr marL="1588" indent="-1588" algn="ctr">
              <a:spcBef>
                <a:spcPct val="0"/>
              </a:spcBef>
            </a:pPr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(</a:t>
            </a:r>
            <a:r>
              <a:rPr lang="en-US" altLang="ko-KR" sz="11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VC</a:t>
            </a:r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)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507" name="Rectangle 123"/>
          <p:cNvSpPr>
            <a:spLocks noChangeArrowheads="1"/>
          </p:cNvSpPr>
          <p:nvPr/>
        </p:nvSpPr>
        <p:spPr bwMode="auto">
          <a:xfrm>
            <a:off x="6807200" y="4386388"/>
            <a:ext cx="44291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Total cost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509" name="Rectangle 125"/>
          <p:cNvSpPr>
            <a:spLocks noChangeArrowheads="1"/>
          </p:cNvSpPr>
          <p:nvPr/>
        </p:nvSpPr>
        <p:spPr bwMode="auto">
          <a:xfrm>
            <a:off x="6516216" y="4725144"/>
            <a:ext cx="100811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altLang="ko-KR" sz="11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(TC = FC + </a:t>
            </a:r>
            <a:r>
              <a:rPr lang="en-US" altLang="ko-KR" sz="1100" i="1" dirty="0" smtClean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VC)</a:t>
            </a:r>
            <a:endParaRPr lang="en-US" altLang="ko-KR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510" name="Line 126"/>
          <p:cNvSpPr>
            <a:spLocks noChangeShapeType="1"/>
          </p:cNvSpPr>
          <p:nvPr/>
        </p:nvSpPr>
        <p:spPr bwMode="auto">
          <a:xfrm flipH="1">
            <a:off x="1747838" y="5160963"/>
            <a:ext cx="5800725" cy="0"/>
          </a:xfrm>
          <a:prstGeom prst="line">
            <a:avLst/>
          </a:prstGeom>
          <a:noFill/>
          <a:ln w="6350">
            <a:solidFill>
              <a:srgbClr val="D1D3D4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511" name="Line 127"/>
          <p:cNvSpPr>
            <a:spLocks noChangeShapeType="1"/>
          </p:cNvSpPr>
          <p:nvPr/>
        </p:nvSpPr>
        <p:spPr bwMode="auto">
          <a:xfrm flipH="1">
            <a:off x="1747838" y="5319713"/>
            <a:ext cx="5800725" cy="0"/>
          </a:xfrm>
          <a:prstGeom prst="line">
            <a:avLst/>
          </a:prstGeom>
          <a:noFill/>
          <a:ln w="6350">
            <a:solidFill>
              <a:srgbClr val="D1D3D4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512" name="Line 128"/>
          <p:cNvSpPr>
            <a:spLocks noChangeShapeType="1"/>
          </p:cNvSpPr>
          <p:nvPr/>
        </p:nvSpPr>
        <p:spPr bwMode="auto">
          <a:xfrm flipH="1">
            <a:off x="1747838" y="5480050"/>
            <a:ext cx="5800725" cy="0"/>
          </a:xfrm>
          <a:prstGeom prst="line">
            <a:avLst/>
          </a:prstGeom>
          <a:noFill/>
          <a:ln w="6350">
            <a:solidFill>
              <a:srgbClr val="D1D3D4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513" name="Line 129"/>
          <p:cNvSpPr>
            <a:spLocks noChangeShapeType="1"/>
          </p:cNvSpPr>
          <p:nvPr/>
        </p:nvSpPr>
        <p:spPr bwMode="auto">
          <a:xfrm flipH="1">
            <a:off x="1747838" y="5638800"/>
            <a:ext cx="5800725" cy="0"/>
          </a:xfrm>
          <a:prstGeom prst="line">
            <a:avLst/>
          </a:prstGeom>
          <a:noFill/>
          <a:ln w="6350">
            <a:solidFill>
              <a:srgbClr val="D1D3D4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514" name="Line 130"/>
          <p:cNvSpPr>
            <a:spLocks noChangeShapeType="1"/>
          </p:cNvSpPr>
          <p:nvPr/>
        </p:nvSpPr>
        <p:spPr bwMode="auto">
          <a:xfrm flipH="1">
            <a:off x="1747838" y="5797550"/>
            <a:ext cx="5800725" cy="0"/>
          </a:xfrm>
          <a:prstGeom prst="line">
            <a:avLst/>
          </a:prstGeom>
          <a:noFill/>
          <a:ln w="6350">
            <a:solidFill>
              <a:srgbClr val="D1D3D4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515" name="Line 131"/>
          <p:cNvSpPr>
            <a:spLocks noChangeShapeType="1"/>
          </p:cNvSpPr>
          <p:nvPr/>
        </p:nvSpPr>
        <p:spPr bwMode="auto">
          <a:xfrm flipH="1">
            <a:off x="1747838" y="5956300"/>
            <a:ext cx="5800725" cy="0"/>
          </a:xfrm>
          <a:prstGeom prst="line">
            <a:avLst/>
          </a:prstGeom>
          <a:noFill/>
          <a:ln w="6350">
            <a:solidFill>
              <a:srgbClr val="D1D3D4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516" name="Line 132"/>
          <p:cNvSpPr>
            <a:spLocks noChangeShapeType="1"/>
          </p:cNvSpPr>
          <p:nvPr/>
        </p:nvSpPr>
        <p:spPr bwMode="auto">
          <a:xfrm flipH="1">
            <a:off x="1747838" y="6116638"/>
            <a:ext cx="5800725" cy="0"/>
          </a:xfrm>
          <a:prstGeom prst="line">
            <a:avLst/>
          </a:prstGeom>
          <a:noFill/>
          <a:ln w="6350">
            <a:solidFill>
              <a:srgbClr val="D1D3D4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517" name="Line 133"/>
          <p:cNvSpPr>
            <a:spLocks noChangeShapeType="1"/>
          </p:cNvSpPr>
          <p:nvPr/>
        </p:nvSpPr>
        <p:spPr bwMode="auto">
          <a:xfrm flipH="1">
            <a:off x="1747838" y="6275388"/>
            <a:ext cx="5800725" cy="0"/>
          </a:xfrm>
          <a:prstGeom prst="line">
            <a:avLst/>
          </a:prstGeom>
          <a:noFill/>
          <a:ln w="6350">
            <a:solidFill>
              <a:srgbClr val="D1D3D4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518" name="Line 134"/>
          <p:cNvSpPr>
            <a:spLocks noChangeShapeType="1"/>
          </p:cNvSpPr>
          <p:nvPr/>
        </p:nvSpPr>
        <p:spPr bwMode="auto">
          <a:xfrm>
            <a:off x="1747838" y="4956175"/>
            <a:ext cx="5800725" cy="0"/>
          </a:xfrm>
          <a:prstGeom prst="line">
            <a:avLst/>
          </a:prstGeom>
          <a:noFill/>
          <a:ln w="14288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519" name="Rectangle 135"/>
          <p:cNvSpPr>
            <a:spLocks noChangeArrowheads="1"/>
          </p:cNvSpPr>
          <p:nvPr/>
        </p:nvSpPr>
        <p:spPr bwMode="auto">
          <a:xfrm>
            <a:off x="5078413" y="5003800"/>
            <a:ext cx="714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$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520" name="Rectangle 136"/>
          <p:cNvSpPr>
            <a:spLocks noChangeArrowheads="1"/>
          </p:cNvSpPr>
          <p:nvPr/>
        </p:nvSpPr>
        <p:spPr bwMode="auto">
          <a:xfrm>
            <a:off x="6872288" y="5003800"/>
            <a:ext cx="714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$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521" name="Line 137"/>
          <p:cNvSpPr>
            <a:spLocks noChangeShapeType="1"/>
          </p:cNvSpPr>
          <p:nvPr/>
        </p:nvSpPr>
        <p:spPr bwMode="auto">
          <a:xfrm flipV="1">
            <a:off x="2635250" y="4311650"/>
            <a:ext cx="0" cy="2184400"/>
          </a:xfrm>
          <a:prstGeom prst="line">
            <a:avLst/>
          </a:prstGeom>
          <a:noFill/>
          <a:ln w="14288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522" name="Line 138"/>
          <p:cNvSpPr>
            <a:spLocks noChangeShapeType="1"/>
          </p:cNvSpPr>
          <p:nvPr/>
        </p:nvSpPr>
        <p:spPr bwMode="auto">
          <a:xfrm flipV="1">
            <a:off x="3619500" y="4311650"/>
            <a:ext cx="0" cy="2184400"/>
          </a:xfrm>
          <a:prstGeom prst="line">
            <a:avLst/>
          </a:prstGeom>
          <a:noFill/>
          <a:ln w="14288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523" name="Line 139"/>
          <p:cNvSpPr>
            <a:spLocks noChangeShapeType="1"/>
          </p:cNvSpPr>
          <p:nvPr/>
        </p:nvSpPr>
        <p:spPr bwMode="auto">
          <a:xfrm flipV="1">
            <a:off x="4640263" y="4311650"/>
            <a:ext cx="0" cy="2184400"/>
          </a:xfrm>
          <a:prstGeom prst="line">
            <a:avLst/>
          </a:prstGeom>
          <a:noFill/>
          <a:ln w="14288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524" name="Line 140"/>
          <p:cNvSpPr>
            <a:spLocks noChangeShapeType="1"/>
          </p:cNvSpPr>
          <p:nvPr/>
        </p:nvSpPr>
        <p:spPr bwMode="auto">
          <a:xfrm flipV="1">
            <a:off x="5594350" y="4311650"/>
            <a:ext cx="0" cy="2184400"/>
          </a:xfrm>
          <a:prstGeom prst="line">
            <a:avLst/>
          </a:prstGeom>
          <a:noFill/>
          <a:ln w="14288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525" name="Line 141"/>
          <p:cNvSpPr>
            <a:spLocks noChangeShapeType="1"/>
          </p:cNvSpPr>
          <p:nvPr/>
        </p:nvSpPr>
        <p:spPr bwMode="auto">
          <a:xfrm flipV="1">
            <a:off x="6489700" y="4311650"/>
            <a:ext cx="0" cy="2184400"/>
          </a:xfrm>
          <a:prstGeom prst="line">
            <a:avLst/>
          </a:prstGeom>
          <a:noFill/>
          <a:ln w="14288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526" name="Rectangle 142"/>
          <p:cNvSpPr>
            <a:spLocks noChangeArrowheads="1"/>
          </p:cNvSpPr>
          <p:nvPr/>
        </p:nvSpPr>
        <p:spPr bwMode="auto">
          <a:xfrm>
            <a:off x="1747838" y="4311650"/>
            <a:ext cx="5800725" cy="2184400"/>
          </a:xfrm>
          <a:prstGeom prst="rect">
            <a:avLst/>
          </a:prstGeom>
          <a:noFill/>
          <a:ln w="28575">
            <a:solidFill>
              <a:srgbClr val="C6B7B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72527" name="Rectangle 143"/>
          <p:cNvSpPr>
            <a:spLocks noChangeArrowheads="1"/>
          </p:cNvSpPr>
          <p:nvPr/>
        </p:nvSpPr>
        <p:spPr bwMode="auto">
          <a:xfrm>
            <a:off x="2813113" y="4398263"/>
            <a:ext cx="6810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Quantity of labor </a:t>
            </a:r>
            <a:r>
              <a:rPr lang="en-US" altLang="ko-KR" sz="11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L</a:t>
            </a:r>
            <a:endParaRPr lang="en-US" altLang="ko-KR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528" name="Rectangle 144"/>
          <p:cNvSpPr>
            <a:spLocks noChangeArrowheads="1"/>
          </p:cNvSpPr>
          <p:nvPr/>
        </p:nvSpPr>
        <p:spPr bwMode="auto">
          <a:xfrm>
            <a:off x="2876465" y="4724400"/>
            <a:ext cx="47128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altLang="ko-KR" sz="10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(worker)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529" name="Rectangle 145"/>
          <p:cNvSpPr>
            <a:spLocks noChangeArrowheads="1"/>
          </p:cNvSpPr>
          <p:nvPr/>
        </p:nvSpPr>
        <p:spPr bwMode="auto">
          <a:xfrm>
            <a:off x="3713225" y="4398263"/>
            <a:ext cx="9096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Quantity of wheat </a:t>
            </a:r>
            <a:r>
              <a:rPr lang="en-US" altLang="ko-KR" sz="11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Q</a:t>
            </a:r>
            <a:endParaRPr lang="en-US" altLang="ko-KR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530" name="Rectangle 146"/>
          <p:cNvSpPr>
            <a:spLocks noChangeArrowheads="1"/>
          </p:cNvSpPr>
          <p:nvPr/>
        </p:nvSpPr>
        <p:spPr bwMode="auto">
          <a:xfrm>
            <a:off x="3916264" y="4736275"/>
            <a:ext cx="52578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altLang="ko-KR" sz="10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(bushels)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531" name="Rectangle 147"/>
          <p:cNvSpPr>
            <a:spLocks noChangeArrowheads="1"/>
          </p:cNvSpPr>
          <p:nvPr/>
        </p:nvSpPr>
        <p:spPr bwMode="auto">
          <a:xfrm>
            <a:off x="5714113" y="4469513"/>
            <a:ext cx="6715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Fixed Cost     (</a:t>
            </a:r>
            <a:r>
              <a:rPr lang="en-US" altLang="ko-KR" sz="11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FC</a:t>
            </a:r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)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cxnSp>
        <p:nvCxnSpPr>
          <p:cNvPr id="3" name="Straight Connector 2"/>
          <p:cNvCxnSpPr>
            <a:stCxn id="272431" idx="4"/>
          </p:cNvCxnSpPr>
          <p:nvPr/>
        </p:nvCxnSpPr>
        <p:spPr>
          <a:xfrm>
            <a:off x="2174082" y="3419475"/>
            <a:ext cx="50760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91400" y="3264158"/>
            <a:ext cx="454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FC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2170545" y="1847294"/>
            <a:ext cx="4899666" cy="1976561"/>
          </a:xfrm>
          <a:custGeom>
            <a:avLst/>
            <a:gdLst>
              <a:gd name="connsiteX0" fmla="*/ 0 w 4899666"/>
              <a:gd name="connsiteY0" fmla="*/ 1976561 h 1976561"/>
              <a:gd name="connsiteX1" fmla="*/ 2105891 w 4899666"/>
              <a:gd name="connsiteY1" fmla="*/ 1403906 h 1976561"/>
              <a:gd name="connsiteX2" fmla="*/ 3685310 w 4899666"/>
              <a:gd name="connsiteY2" fmla="*/ 775833 h 1976561"/>
              <a:gd name="connsiteX3" fmla="*/ 4784437 w 4899666"/>
              <a:gd name="connsiteY3" fmla="*/ 73870 h 1976561"/>
              <a:gd name="connsiteX4" fmla="*/ 4812146 w 4899666"/>
              <a:gd name="connsiteY4" fmla="*/ 55397 h 1976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9666" h="1976561">
                <a:moveTo>
                  <a:pt x="0" y="1976561"/>
                </a:moveTo>
                <a:cubicBezTo>
                  <a:pt x="745836" y="1790294"/>
                  <a:pt x="1491673" y="1604027"/>
                  <a:pt x="2105891" y="1403906"/>
                </a:cubicBezTo>
                <a:cubicBezTo>
                  <a:pt x="2720109" y="1203785"/>
                  <a:pt x="3238886" y="997506"/>
                  <a:pt x="3685310" y="775833"/>
                </a:cubicBezTo>
                <a:cubicBezTo>
                  <a:pt x="4131734" y="554160"/>
                  <a:pt x="4596631" y="193943"/>
                  <a:pt x="4784437" y="73870"/>
                </a:cubicBezTo>
                <a:cubicBezTo>
                  <a:pt x="4972243" y="-46203"/>
                  <a:pt x="4892194" y="4597"/>
                  <a:pt x="4812146" y="553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10400" y="1676400"/>
            <a:ext cx="48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VC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91" grpId="0" animBg="1"/>
      <p:bldP spid="272431" grpId="0" animBg="1"/>
      <p:bldP spid="272432" grpId="0" animBg="1"/>
      <p:bldP spid="272433" grpId="0" animBg="1"/>
      <p:bldP spid="272434" grpId="0" animBg="1"/>
      <p:bldP spid="272435" grpId="0" animBg="1"/>
      <p:bldP spid="272436" grpId="0" animBg="1"/>
      <p:bldP spid="272437" grpId="0" animBg="1"/>
      <p:bldP spid="272438" grpId="0" animBg="1"/>
      <p:bldP spid="272439" grpId="0" animBg="1"/>
      <p:bldP spid="272440" grpId="0"/>
      <p:bldP spid="272441" grpId="0"/>
      <p:bldP spid="272442" grpId="0"/>
      <p:bldP spid="272443" grpId="0"/>
      <p:bldP spid="272444" grpId="0"/>
      <p:bldP spid="272445" grpId="0"/>
      <p:bldP spid="272446" grpId="0"/>
      <p:bldP spid="272447" grpId="0"/>
      <p:bldP spid="272448" grpId="0"/>
      <p:bldP spid="272449" grpId="0"/>
      <p:bldP spid="4" grpId="0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Marginal Factor Cost (MFC)</a:t>
            </a:r>
          </a:p>
          <a:p>
            <a:pPr lvl="1"/>
            <a:r>
              <a:rPr lang="en-US" dirty="0" smtClean="0"/>
              <a:t>The additional cost to a firm from hiring one more unit of a factor </a:t>
            </a:r>
          </a:p>
          <a:p>
            <a:pPr lvl="2"/>
            <a:r>
              <a:rPr lang="en-US" dirty="0" smtClean="0"/>
              <a:t>Labor = Wage</a:t>
            </a:r>
          </a:p>
          <a:p>
            <a:pPr lvl="2"/>
            <a:r>
              <a:rPr lang="en-US" dirty="0" smtClean="0"/>
              <a:t>Capital = Rental rate of capital</a:t>
            </a:r>
          </a:p>
          <a:p>
            <a:pPr lvl="2"/>
            <a:r>
              <a:rPr lang="en-US" dirty="0" smtClean="0"/>
              <a:t>Determined in terms of </a:t>
            </a:r>
            <a:r>
              <a:rPr lang="en-US" dirty="0" smtClean="0">
                <a:solidFill>
                  <a:srgbClr val="FF0000"/>
                </a:solidFill>
              </a:rPr>
              <a:t>input</a:t>
            </a:r>
          </a:p>
          <a:p>
            <a:r>
              <a:rPr lang="en-US" dirty="0" smtClean="0"/>
              <a:t>Marginal Cost</a:t>
            </a:r>
          </a:p>
          <a:p>
            <a:pPr lvl="1"/>
            <a:r>
              <a:rPr lang="en-US" dirty="0" smtClean="0"/>
              <a:t>The additional cost due to the production of an additional unit of </a:t>
            </a:r>
            <a:r>
              <a:rPr lang="en-US" dirty="0" smtClean="0">
                <a:solidFill>
                  <a:srgbClr val="FF0000"/>
                </a:solidFill>
              </a:rPr>
              <a:t>output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Marginal Cost</a:t>
            </a:r>
            <a:endParaRPr lang="en-US" dirty="0"/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01169"/>
            <a:ext cx="8229600" cy="225742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Fixed Cost (FC)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 Cost (VC)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Cost (TC)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Marginal Cost (MC)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09092" y="60325"/>
            <a:ext cx="8241259" cy="555625"/>
          </a:xfrm>
        </p:spPr>
        <p:txBody>
          <a:bodyPr>
            <a:noAutofit/>
          </a:bodyPr>
          <a:lstStyle/>
          <a:p>
            <a:pPr algn="l"/>
            <a:r>
              <a:rPr lang="en-US" sz="4400" dirty="0" smtClean="0"/>
              <a:t>Total Cost and Marginal Cost Curves</a:t>
            </a:r>
            <a:endParaRPr lang="en-US" sz="4400" b="0" dirty="0" smtClean="0"/>
          </a:p>
        </p:txBody>
      </p:sp>
      <p:sp>
        <p:nvSpPr>
          <p:cNvPr id="280581" name="Line 5"/>
          <p:cNvSpPr>
            <a:spLocks noChangeShapeType="1"/>
          </p:cNvSpPr>
          <p:nvPr/>
        </p:nvSpPr>
        <p:spPr bwMode="auto">
          <a:xfrm flipV="1">
            <a:off x="5446713" y="2689573"/>
            <a:ext cx="3327400" cy="2198687"/>
          </a:xfrm>
          <a:prstGeom prst="line">
            <a:avLst/>
          </a:prstGeom>
          <a:noFill/>
          <a:ln w="30163">
            <a:solidFill>
              <a:srgbClr val="F3716D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582" name="Freeform 6"/>
          <p:cNvSpPr>
            <a:spLocks/>
          </p:cNvSpPr>
          <p:nvPr/>
        </p:nvSpPr>
        <p:spPr bwMode="auto">
          <a:xfrm>
            <a:off x="1334542" y="2682652"/>
            <a:ext cx="3440113" cy="2066925"/>
          </a:xfrm>
          <a:custGeom>
            <a:avLst/>
            <a:gdLst/>
            <a:ahLst/>
            <a:cxnLst>
              <a:cxn ang="0">
                <a:pos x="1727" y="0"/>
              </a:cxn>
              <a:cxn ang="0">
                <a:pos x="1554" y="177"/>
              </a:cxn>
              <a:cxn ang="0">
                <a:pos x="1382" y="333"/>
              </a:cxn>
              <a:cxn ang="0">
                <a:pos x="1209" y="473"/>
              </a:cxn>
              <a:cxn ang="0">
                <a:pos x="1037" y="593"/>
              </a:cxn>
              <a:cxn ang="0">
                <a:pos x="865" y="695"/>
              </a:cxn>
              <a:cxn ang="0">
                <a:pos x="692" y="780"/>
              </a:cxn>
              <a:cxn ang="0">
                <a:pos x="520" y="844"/>
              </a:cxn>
              <a:cxn ang="0">
                <a:pos x="347" y="891"/>
              </a:cxn>
              <a:cxn ang="0">
                <a:pos x="175" y="917"/>
              </a:cxn>
              <a:cxn ang="0">
                <a:pos x="0" y="926"/>
              </a:cxn>
            </a:cxnLst>
            <a:rect l="0" t="0" r="r" b="b"/>
            <a:pathLst>
              <a:path w="1727" h="926">
                <a:moveTo>
                  <a:pt x="1727" y="0"/>
                </a:moveTo>
                <a:lnTo>
                  <a:pt x="1554" y="177"/>
                </a:lnTo>
                <a:lnTo>
                  <a:pt x="1382" y="333"/>
                </a:lnTo>
                <a:lnTo>
                  <a:pt x="1209" y="473"/>
                </a:lnTo>
                <a:lnTo>
                  <a:pt x="1037" y="593"/>
                </a:lnTo>
                <a:lnTo>
                  <a:pt x="865" y="695"/>
                </a:lnTo>
                <a:lnTo>
                  <a:pt x="692" y="780"/>
                </a:lnTo>
                <a:lnTo>
                  <a:pt x="520" y="844"/>
                </a:lnTo>
                <a:lnTo>
                  <a:pt x="347" y="891"/>
                </a:lnTo>
                <a:lnTo>
                  <a:pt x="175" y="917"/>
                </a:lnTo>
                <a:lnTo>
                  <a:pt x="0" y="926"/>
                </a:lnTo>
              </a:path>
            </a:pathLst>
          </a:custGeom>
          <a:noFill/>
          <a:ln w="30163" cap="flat">
            <a:solidFill>
              <a:srgbClr val="FDBA4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583" name="Line 7"/>
          <p:cNvSpPr>
            <a:spLocks noChangeShapeType="1"/>
          </p:cNvSpPr>
          <p:nvPr/>
        </p:nvSpPr>
        <p:spPr bwMode="auto">
          <a:xfrm>
            <a:off x="5375275" y="2570510"/>
            <a:ext cx="114300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584" name="Line 8"/>
          <p:cNvSpPr>
            <a:spLocks noChangeShapeType="1"/>
          </p:cNvSpPr>
          <p:nvPr/>
        </p:nvSpPr>
        <p:spPr bwMode="auto">
          <a:xfrm>
            <a:off x="5375275" y="3038823"/>
            <a:ext cx="114300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585" name="Line 9"/>
          <p:cNvSpPr>
            <a:spLocks noChangeShapeType="1"/>
          </p:cNvSpPr>
          <p:nvPr/>
        </p:nvSpPr>
        <p:spPr bwMode="auto">
          <a:xfrm>
            <a:off x="5375275" y="3513485"/>
            <a:ext cx="114300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586" name="Line 10"/>
          <p:cNvSpPr>
            <a:spLocks noChangeShapeType="1"/>
          </p:cNvSpPr>
          <p:nvPr/>
        </p:nvSpPr>
        <p:spPr bwMode="auto">
          <a:xfrm>
            <a:off x="5375275" y="3986560"/>
            <a:ext cx="114300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587" name="Line 11"/>
          <p:cNvSpPr>
            <a:spLocks noChangeShapeType="1"/>
          </p:cNvSpPr>
          <p:nvPr/>
        </p:nvSpPr>
        <p:spPr bwMode="auto">
          <a:xfrm>
            <a:off x="5375275" y="4461223"/>
            <a:ext cx="114300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588" name="Rectangle 12"/>
          <p:cNvSpPr>
            <a:spLocks noChangeArrowheads="1"/>
          </p:cNvSpPr>
          <p:nvPr/>
        </p:nvSpPr>
        <p:spPr bwMode="auto">
          <a:xfrm>
            <a:off x="4956175" y="2440335"/>
            <a:ext cx="2857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$250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589" name="Rectangle 13"/>
          <p:cNvSpPr>
            <a:spLocks noChangeArrowheads="1"/>
          </p:cNvSpPr>
          <p:nvPr/>
        </p:nvSpPr>
        <p:spPr bwMode="auto">
          <a:xfrm>
            <a:off x="5040313" y="2913410"/>
            <a:ext cx="214312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200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590" name="Rectangle 14"/>
          <p:cNvSpPr>
            <a:spLocks noChangeArrowheads="1"/>
          </p:cNvSpPr>
          <p:nvPr/>
        </p:nvSpPr>
        <p:spPr bwMode="auto">
          <a:xfrm>
            <a:off x="5040313" y="3386485"/>
            <a:ext cx="214312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150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591" name="Rectangle 15"/>
          <p:cNvSpPr>
            <a:spLocks noChangeArrowheads="1"/>
          </p:cNvSpPr>
          <p:nvPr/>
        </p:nvSpPr>
        <p:spPr bwMode="auto">
          <a:xfrm>
            <a:off x="5029200" y="3886200"/>
            <a:ext cx="390525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Pro" pitchFamily="34" charset="0"/>
              </a:rPr>
              <a:t>100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592" name="Rectangle 16"/>
          <p:cNvSpPr>
            <a:spLocks noChangeArrowheads="1"/>
          </p:cNvSpPr>
          <p:nvPr/>
        </p:nvSpPr>
        <p:spPr bwMode="auto">
          <a:xfrm>
            <a:off x="5129213" y="4332635"/>
            <a:ext cx="1428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50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593" name="Rectangle 17"/>
          <p:cNvSpPr>
            <a:spLocks noChangeArrowheads="1"/>
          </p:cNvSpPr>
          <p:nvPr/>
        </p:nvSpPr>
        <p:spPr bwMode="auto">
          <a:xfrm>
            <a:off x="4675188" y="1670398"/>
            <a:ext cx="66833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Pro" pitchFamily="34" charset="0"/>
              </a:rPr>
              <a:t>Cost </a:t>
            </a:r>
            <a:endParaRPr lang="en-US" sz="1200" dirty="0">
              <a:latin typeface="Tahoma" pitchFamily="34" charset="0"/>
            </a:endParaRPr>
          </a:p>
        </p:txBody>
      </p:sp>
      <p:sp>
        <p:nvSpPr>
          <p:cNvPr id="280594" name="Freeform 18"/>
          <p:cNvSpPr>
            <a:spLocks/>
          </p:cNvSpPr>
          <p:nvPr/>
        </p:nvSpPr>
        <p:spPr bwMode="auto">
          <a:xfrm>
            <a:off x="5375275" y="1714848"/>
            <a:ext cx="3768725" cy="3219450"/>
          </a:xfrm>
          <a:custGeom>
            <a:avLst/>
            <a:gdLst/>
            <a:ahLst/>
            <a:cxnLst>
              <a:cxn ang="0">
                <a:pos x="1892" y="1443"/>
              </a:cxn>
              <a:cxn ang="0">
                <a:pos x="0" y="1443"/>
              </a:cxn>
              <a:cxn ang="0">
                <a:pos x="0" y="0"/>
              </a:cxn>
            </a:cxnLst>
            <a:rect l="0" t="0" r="r" b="b"/>
            <a:pathLst>
              <a:path w="1892" h="1443">
                <a:moveTo>
                  <a:pt x="1892" y="1443"/>
                </a:moveTo>
                <a:lnTo>
                  <a:pt x="0" y="1443"/>
                </a:lnTo>
                <a:lnTo>
                  <a:pt x="0" y="0"/>
                </a:lnTo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595" name="Line 19"/>
          <p:cNvSpPr>
            <a:spLocks noChangeShapeType="1"/>
          </p:cNvSpPr>
          <p:nvPr/>
        </p:nvSpPr>
        <p:spPr bwMode="auto">
          <a:xfrm>
            <a:off x="1334542" y="2525490"/>
            <a:ext cx="93663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596" name="Line 20"/>
          <p:cNvSpPr>
            <a:spLocks noChangeShapeType="1"/>
          </p:cNvSpPr>
          <p:nvPr/>
        </p:nvSpPr>
        <p:spPr bwMode="auto">
          <a:xfrm>
            <a:off x="1334542" y="2873152"/>
            <a:ext cx="93663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597" name="Line 21"/>
          <p:cNvSpPr>
            <a:spLocks noChangeShapeType="1"/>
          </p:cNvSpPr>
          <p:nvPr/>
        </p:nvSpPr>
        <p:spPr bwMode="auto">
          <a:xfrm>
            <a:off x="1334542" y="3216052"/>
            <a:ext cx="93663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598" name="Line 22"/>
          <p:cNvSpPr>
            <a:spLocks noChangeShapeType="1"/>
          </p:cNvSpPr>
          <p:nvPr/>
        </p:nvSpPr>
        <p:spPr bwMode="auto">
          <a:xfrm>
            <a:off x="1334542" y="3557365"/>
            <a:ext cx="93663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599" name="Line 23"/>
          <p:cNvSpPr>
            <a:spLocks noChangeShapeType="1"/>
          </p:cNvSpPr>
          <p:nvPr/>
        </p:nvSpPr>
        <p:spPr bwMode="auto">
          <a:xfrm>
            <a:off x="1334542" y="3906615"/>
            <a:ext cx="93663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00" name="Line 24"/>
          <p:cNvSpPr>
            <a:spLocks noChangeShapeType="1"/>
          </p:cNvSpPr>
          <p:nvPr/>
        </p:nvSpPr>
        <p:spPr bwMode="auto">
          <a:xfrm>
            <a:off x="1334542" y="4249515"/>
            <a:ext cx="93663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01" name="Line 25"/>
          <p:cNvSpPr>
            <a:spLocks noChangeShapeType="1"/>
          </p:cNvSpPr>
          <p:nvPr/>
        </p:nvSpPr>
        <p:spPr bwMode="auto">
          <a:xfrm>
            <a:off x="1334542" y="4590827"/>
            <a:ext cx="93663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02" name="Line 26"/>
          <p:cNvSpPr>
            <a:spLocks noChangeShapeType="1"/>
          </p:cNvSpPr>
          <p:nvPr/>
        </p:nvSpPr>
        <p:spPr bwMode="auto">
          <a:xfrm flipV="1">
            <a:off x="4774655" y="4833715"/>
            <a:ext cx="0" cy="1016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03" name="Line 27"/>
          <p:cNvSpPr>
            <a:spLocks noChangeShapeType="1"/>
          </p:cNvSpPr>
          <p:nvPr/>
        </p:nvSpPr>
        <p:spPr bwMode="auto">
          <a:xfrm flipV="1">
            <a:off x="4430167" y="4833715"/>
            <a:ext cx="0" cy="1016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04" name="Line 28"/>
          <p:cNvSpPr>
            <a:spLocks noChangeShapeType="1"/>
          </p:cNvSpPr>
          <p:nvPr/>
        </p:nvSpPr>
        <p:spPr bwMode="auto">
          <a:xfrm flipV="1">
            <a:off x="4087267" y="4833715"/>
            <a:ext cx="0" cy="1016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05" name="Line 29"/>
          <p:cNvSpPr>
            <a:spLocks noChangeShapeType="1"/>
          </p:cNvSpPr>
          <p:nvPr/>
        </p:nvSpPr>
        <p:spPr bwMode="auto">
          <a:xfrm flipV="1">
            <a:off x="3742780" y="4833715"/>
            <a:ext cx="0" cy="1016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06" name="Line 30"/>
          <p:cNvSpPr>
            <a:spLocks noChangeShapeType="1"/>
          </p:cNvSpPr>
          <p:nvPr/>
        </p:nvSpPr>
        <p:spPr bwMode="auto">
          <a:xfrm flipV="1">
            <a:off x="3399880" y="4854352"/>
            <a:ext cx="61912" cy="80963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07" name="Line 31"/>
          <p:cNvSpPr>
            <a:spLocks noChangeShapeType="1"/>
          </p:cNvSpPr>
          <p:nvPr/>
        </p:nvSpPr>
        <p:spPr bwMode="auto">
          <a:xfrm flipV="1">
            <a:off x="3056980" y="4833715"/>
            <a:ext cx="0" cy="1016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08" name="Line 32"/>
          <p:cNvSpPr>
            <a:spLocks noChangeShapeType="1"/>
          </p:cNvSpPr>
          <p:nvPr/>
        </p:nvSpPr>
        <p:spPr bwMode="auto">
          <a:xfrm flipV="1">
            <a:off x="2712492" y="4833715"/>
            <a:ext cx="0" cy="1016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09" name="Line 33"/>
          <p:cNvSpPr>
            <a:spLocks noChangeShapeType="1"/>
          </p:cNvSpPr>
          <p:nvPr/>
        </p:nvSpPr>
        <p:spPr bwMode="auto">
          <a:xfrm flipV="1">
            <a:off x="2369592" y="4833715"/>
            <a:ext cx="0" cy="1016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10" name="Line 34"/>
          <p:cNvSpPr>
            <a:spLocks noChangeShapeType="1"/>
          </p:cNvSpPr>
          <p:nvPr/>
        </p:nvSpPr>
        <p:spPr bwMode="auto">
          <a:xfrm flipV="1">
            <a:off x="2025105" y="4833715"/>
            <a:ext cx="0" cy="1016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11" name="Line 35"/>
          <p:cNvSpPr>
            <a:spLocks noChangeShapeType="1"/>
          </p:cNvSpPr>
          <p:nvPr/>
        </p:nvSpPr>
        <p:spPr bwMode="auto">
          <a:xfrm flipV="1">
            <a:off x="1683792" y="4833715"/>
            <a:ext cx="0" cy="1016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12" name="Rectangle 36"/>
          <p:cNvSpPr>
            <a:spLocks noChangeArrowheads="1"/>
          </p:cNvSpPr>
          <p:nvPr/>
        </p:nvSpPr>
        <p:spPr bwMode="auto">
          <a:xfrm>
            <a:off x="3701505" y="4965477"/>
            <a:ext cx="7302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7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13" name="Rectangle 37"/>
          <p:cNvSpPr>
            <a:spLocks noChangeArrowheads="1"/>
          </p:cNvSpPr>
          <p:nvPr/>
        </p:nvSpPr>
        <p:spPr bwMode="auto">
          <a:xfrm>
            <a:off x="4042817" y="4965477"/>
            <a:ext cx="71438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8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14" name="Rectangle 38"/>
          <p:cNvSpPr>
            <a:spLocks noChangeArrowheads="1"/>
          </p:cNvSpPr>
          <p:nvPr/>
        </p:nvSpPr>
        <p:spPr bwMode="auto">
          <a:xfrm>
            <a:off x="4387305" y="4965477"/>
            <a:ext cx="730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9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15" name="Rectangle 39"/>
          <p:cNvSpPr>
            <a:spLocks noChangeArrowheads="1"/>
          </p:cNvSpPr>
          <p:nvPr/>
        </p:nvSpPr>
        <p:spPr bwMode="auto">
          <a:xfrm>
            <a:off x="4688930" y="4965477"/>
            <a:ext cx="144462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10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16" name="Rectangle 40"/>
          <p:cNvSpPr>
            <a:spLocks noChangeArrowheads="1"/>
          </p:cNvSpPr>
          <p:nvPr/>
        </p:nvSpPr>
        <p:spPr bwMode="auto">
          <a:xfrm>
            <a:off x="3355430" y="4965477"/>
            <a:ext cx="730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6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17" name="Rectangle 41"/>
          <p:cNvSpPr>
            <a:spLocks noChangeArrowheads="1"/>
          </p:cNvSpPr>
          <p:nvPr/>
        </p:nvSpPr>
        <p:spPr bwMode="auto">
          <a:xfrm>
            <a:off x="3014117" y="4965477"/>
            <a:ext cx="7302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5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18" name="Rectangle 42"/>
          <p:cNvSpPr>
            <a:spLocks noChangeArrowheads="1"/>
          </p:cNvSpPr>
          <p:nvPr/>
        </p:nvSpPr>
        <p:spPr bwMode="auto">
          <a:xfrm>
            <a:off x="2669630" y="4965477"/>
            <a:ext cx="7302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4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19" name="Rectangle 43"/>
          <p:cNvSpPr>
            <a:spLocks noChangeArrowheads="1"/>
          </p:cNvSpPr>
          <p:nvPr/>
        </p:nvSpPr>
        <p:spPr bwMode="auto">
          <a:xfrm>
            <a:off x="2325142" y="4965477"/>
            <a:ext cx="71438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3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20" name="Rectangle 44"/>
          <p:cNvSpPr>
            <a:spLocks noChangeArrowheads="1"/>
          </p:cNvSpPr>
          <p:nvPr/>
        </p:nvSpPr>
        <p:spPr bwMode="auto">
          <a:xfrm>
            <a:off x="1982242" y="4965477"/>
            <a:ext cx="7302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2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21" name="Rectangle 45"/>
          <p:cNvSpPr>
            <a:spLocks noChangeArrowheads="1"/>
          </p:cNvSpPr>
          <p:nvPr/>
        </p:nvSpPr>
        <p:spPr bwMode="auto">
          <a:xfrm>
            <a:off x="1637755" y="4965477"/>
            <a:ext cx="71437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1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22" name="Rectangle 46"/>
          <p:cNvSpPr>
            <a:spLocks noChangeArrowheads="1"/>
          </p:cNvSpPr>
          <p:nvPr/>
        </p:nvSpPr>
        <p:spPr bwMode="auto">
          <a:xfrm>
            <a:off x="1180555" y="4965477"/>
            <a:ext cx="730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23" name="Rectangle 47"/>
          <p:cNvSpPr>
            <a:spLocks noChangeArrowheads="1"/>
          </p:cNvSpPr>
          <p:nvPr/>
        </p:nvSpPr>
        <p:spPr bwMode="auto">
          <a:xfrm>
            <a:off x="794792" y="2400077"/>
            <a:ext cx="3857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$1,400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24" name="Rectangle 48"/>
          <p:cNvSpPr>
            <a:spLocks noChangeArrowheads="1"/>
          </p:cNvSpPr>
          <p:nvPr/>
        </p:nvSpPr>
        <p:spPr bwMode="auto">
          <a:xfrm>
            <a:off x="882105" y="2742977"/>
            <a:ext cx="3143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1,200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25" name="Rectangle 49"/>
          <p:cNvSpPr>
            <a:spLocks noChangeArrowheads="1"/>
          </p:cNvSpPr>
          <p:nvPr/>
        </p:nvSpPr>
        <p:spPr bwMode="auto">
          <a:xfrm>
            <a:off x="882105" y="3084290"/>
            <a:ext cx="31432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1,000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26" name="Rectangle 50"/>
          <p:cNvSpPr>
            <a:spLocks noChangeArrowheads="1"/>
          </p:cNvSpPr>
          <p:nvPr/>
        </p:nvSpPr>
        <p:spPr bwMode="auto">
          <a:xfrm>
            <a:off x="1004342" y="3428777"/>
            <a:ext cx="21431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800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27" name="Rectangle 51"/>
          <p:cNvSpPr>
            <a:spLocks noChangeArrowheads="1"/>
          </p:cNvSpPr>
          <p:nvPr/>
        </p:nvSpPr>
        <p:spPr bwMode="auto">
          <a:xfrm>
            <a:off x="1004342" y="3776440"/>
            <a:ext cx="214313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600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28" name="Rectangle 52"/>
          <p:cNvSpPr>
            <a:spLocks noChangeArrowheads="1"/>
          </p:cNvSpPr>
          <p:nvPr/>
        </p:nvSpPr>
        <p:spPr bwMode="auto">
          <a:xfrm>
            <a:off x="1004342" y="4120927"/>
            <a:ext cx="21431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400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29" name="Rectangle 53"/>
          <p:cNvSpPr>
            <a:spLocks noChangeArrowheads="1"/>
          </p:cNvSpPr>
          <p:nvPr/>
        </p:nvSpPr>
        <p:spPr bwMode="auto">
          <a:xfrm>
            <a:off x="1004342" y="4463827"/>
            <a:ext cx="214313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200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30" name="Rectangle 54"/>
          <p:cNvSpPr>
            <a:spLocks noChangeArrowheads="1"/>
          </p:cNvSpPr>
          <p:nvPr/>
        </p:nvSpPr>
        <p:spPr bwMode="auto">
          <a:xfrm>
            <a:off x="909092" y="1674590"/>
            <a:ext cx="31579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Pro" pitchFamily="34" charset="0"/>
              </a:rPr>
              <a:t>Cost</a:t>
            </a:r>
            <a:endParaRPr lang="en-US" sz="1200" dirty="0">
              <a:latin typeface="Tahoma" pitchFamily="34" charset="0"/>
            </a:endParaRPr>
          </a:p>
        </p:txBody>
      </p:sp>
      <p:sp>
        <p:nvSpPr>
          <p:cNvPr id="280631" name="Rectangle 55"/>
          <p:cNvSpPr>
            <a:spLocks noChangeArrowheads="1"/>
          </p:cNvSpPr>
          <p:nvPr/>
        </p:nvSpPr>
        <p:spPr bwMode="auto">
          <a:xfrm>
            <a:off x="3986899" y="5216302"/>
            <a:ext cx="61555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200" dirty="0">
                <a:solidFill>
                  <a:srgbClr val="000000"/>
                </a:solidFill>
                <a:latin typeface="Myriad Pro" pitchFamily="34" charset="0"/>
              </a:rPr>
              <a:t>Quantity </a:t>
            </a:r>
            <a:endParaRPr lang="en-US" sz="1200" dirty="0">
              <a:latin typeface="Tahoma" pitchFamily="34" charset="0"/>
            </a:endParaRPr>
          </a:p>
        </p:txBody>
      </p:sp>
      <p:sp>
        <p:nvSpPr>
          <p:cNvPr id="280632" name="Freeform 56"/>
          <p:cNvSpPr>
            <a:spLocks/>
          </p:cNvSpPr>
          <p:nvPr/>
        </p:nvSpPr>
        <p:spPr bwMode="auto">
          <a:xfrm>
            <a:off x="1334542" y="1719040"/>
            <a:ext cx="3778250" cy="3216275"/>
          </a:xfrm>
          <a:custGeom>
            <a:avLst/>
            <a:gdLst/>
            <a:ahLst/>
            <a:cxnLst>
              <a:cxn ang="0">
                <a:pos x="1897" y="1441"/>
              </a:cxn>
              <a:cxn ang="0">
                <a:pos x="0" y="1441"/>
              </a:cxn>
              <a:cxn ang="0">
                <a:pos x="0" y="0"/>
              </a:cxn>
            </a:cxnLst>
            <a:rect l="0" t="0" r="r" b="b"/>
            <a:pathLst>
              <a:path w="1897" h="1441">
                <a:moveTo>
                  <a:pt x="1897" y="1441"/>
                </a:moveTo>
                <a:lnTo>
                  <a:pt x="0" y="1441"/>
                </a:lnTo>
                <a:lnTo>
                  <a:pt x="0" y="0"/>
                </a:lnTo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33" name="Line 57"/>
          <p:cNvSpPr>
            <a:spLocks noChangeShapeType="1"/>
          </p:cNvSpPr>
          <p:nvPr/>
        </p:nvSpPr>
        <p:spPr bwMode="auto">
          <a:xfrm flipV="1">
            <a:off x="8815388" y="4810473"/>
            <a:ext cx="0" cy="12382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34" name="Line 58"/>
          <p:cNvSpPr>
            <a:spLocks noChangeShapeType="1"/>
          </p:cNvSpPr>
          <p:nvPr/>
        </p:nvSpPr>
        <p:spPr bwMode="auto">
          <a:xfrm flipV="1">
            <a:off x="8470900" y="4810473"/>
            <a:ext cx="0" cy="12382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35" name="Line 59"/>
          <p:cNvSpPr>
            <a:spLocks noChangeShapeType="1"/>
          </p:cNvSpPr>
          <p:nvPr/>
        </p:nvSpPr>
        <p:spPr bwMode="auto">
          <a:xfrm flipV="1">
            <a:off x="8128000" y="4810473"/>
            <a:ext cx="0" cy="12382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36" name="Line 60"/>
          <p:cNvSpPr>
            <a:spLocks noChangeShapeType="1"/>
          </p:cNvSpPr>
          <p:nvPr/>
        </p:nvSpPr>
        <p:spPr bwMode="auto">
          <a:xfrm flipV="1">
            <a:off x="7783513" y="4810473"/>
            <a:ext cx="0" cy="12382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37" name="Line 61"/>
          <p:cNvSpPr>
            <a:spLocks noChangeShapeType="1"/>
          </p:cNvSpPr>
          <p:nvPr/>
        </p:nvSpPr>
        <p:spPr bwMode="auto">
          <a:xfrm flipV="1">
            <a:off x="7440613" y="4810473"/>
            <a:ext cx="0" cy="12382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38" name="Line 62"/>
          <p:cNvSpPr>
            <a:spLocks noChangeShapeType="1"/>
          </p:cNvSpPr>
          <p:nvPr/>
        </p:nvSpPr>
        <p:spPr bwMode="auto">
          <a:xfrm flipV="1">
            <a:off x="7092950" y="4810473"/>
            <a:ext cx="0" cy="12382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39" name="Line 63"/>
          <p:cNvSpPr>
            <a:spLocks noChangeShapeType="1"/>
          </p:cNvSpPr>
          <p:nvPr/>
        </p:nvSpPr>
        <p:spPr bwMode="auto">
          <a:xfrm flipV="1">
            <a:off x="6750050" y="4810473"/>
            <a:ext cx="0" cy="12382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40" name="Line 64"/>
          <p:cNvSpPr>
            <a:spLocks noChangeShapeType="1"/>
          </p:cNvSpPr>
          <p:nvPr/>
        </p:nvSpPr>
        <p:spPr bwMode="auto">
          <a:xfrm flipV="1">
            <a:off x="6405563" y="4810473"/>
            <a:ext cx="0" cy="12382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41" name="Line 65"/>
          <p:cNvSpPr>
            <a:spLocks noChangeShapeType="1"/>
          </p:cNvSpPr>
          <p:nvPr/>
        </p:nvSpPr>
        <p:spPr bwMode="auto">
          <a:xfrm flipV="1">
            <a:off x="6062663" y="4810473"/>
            <a:ext cx="0" cy="12382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42" name="Line 66"/>
          <p:cNvSpPr>
            <a:spLocks noChangeShapeType="1"/>
          </p:cNvSpPr>
          <p:nvPr/>
        </p:nvSpPr>
        <p:spPr bwMode="auto">
          <a:xfrm flipV="1">
            <a:off x="5719763" y="4810473"/>
            <a:ext cx="0" cy="12382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43" name="Rectangle 67"/>
          <p:cNvSpPr>
            <a:spLocks noChangeArrowheads="1"/>
          </p:cNvSpPr>
          <p:nvPr/>
        </p:nvSpPr>
        <p:spPr bwMode="auto">
          <a:xfrm>
            <a:off x="7729538" y="4966048"/>
            <a:ext cx="71437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7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44" name="Rectangle 68"/>
          <p:cNvSpPr>
            <a:spLocks noChangeArrowheads="1"/>
          </p:cNvSpPr>
          <p:nvPr/>
        </p:nvSpPr>
        <p:spPr bwMode="auto">
          <a:xfrm>
            <a:off x="8085138" y="4966048"/>
            <a:ext cx="730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8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45" name="Rectangle 69"/>
          <p:cNvSpPr>
            <a:spLocks noChangeArrowheads="1"/>
          </p:cNvSpPr>
          <p:nvPr/>
        </p:nvSpPr>
        <p:spPr bwMode="auto">
          <a:xfrm>
            <a:off x="8426450" y="4966048"/>
            <a:ext cx="730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9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46" name="Rectangle 70"/>
          <p:cNvSpPr>
            <a:spLocks noChangeArrowheads="1"/>
          </p:cNvSpPr>
          <p:nvPr/>
        </p:nvSpPr>
        <p:spPr bwMode="auto">
          <a:xfrm>
            <a:off x="8728075" y="4966048"/>
            <a:ext cx="144463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10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47" name="Rectangle 71"/>
          <p:cNvSpPr>
            <a:spLocks noChangeArrowheads="1"/>
          </p:cNvSpPr>
          <p:nvPr/>
        </p:nvSpPr>
        <p:spPr bwMode="auto">
          <a:xfrm>
            <a:off x="7394575" y="4966048"/>
            <a:ext cx="730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6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48" name="Rectangle 72"/>
          <p:cNvSpPr>
            <a:spLocks noChangeArrowheads="1"/>
          </p:cNvSpPr>
          <p:nvPr/>
        </p:nvSpPr>
        <p:spPr bwMode="auto">
          <a:xfrm>
            <a:off x="7053263" y="4966048"/>
            <a:ext cx="730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5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49" name="Rectangle 73"/>
          <p:cNvSpPr>
            <a:spLocks noChangeArrowheads="1"/>
          </p:cNvSpPr>
          <p:nvPr/>
        </p:nvSpPr>
        <p:spPr bwMode="auto">
          <a:xfrm>
            <a:off x="6708775" y="4966048"/>
            <a:ext cx="730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4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50" name="Rectangle 74"/>
          <p:cNvSpPr>
            <a:spLocks noChangeArrowheads="1"/>
          </p:cNvSpPr>
          <p:nvPr/>
        </p:nvSpPr>
        <p:spPr bwMode="auto">
          <a:xfrm>
            <a:off x="6364288" y="4966048"/>
            <a:ext cx="730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3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51" name="Rectangle 75"/>
          <p:cNvSpPr>
            <a:spLocks noChangeArrowheads="1"/>
          </p:cNvSpPr>
          <p:nvPr/>
        </p:nvSpPr>
        <p:spPr bwMode="auto">
          <a:xfrm>
            <a:off x="6021388" y="4966048"/>
            <a:ext cx="730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2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52" name="Rectangle 76"/>
          <p:cNvSpPr>
            <a:spLocks noChangeArrowheads="1"/>
          </p:cNvSpPr>
          <p:nvPr/>
        </p:nvSpPr>
        <p:spPr bwMode="auto">
          <a:xfrm>
            <a:off x="5676900" y="4966048"/>
            <a:ext cx="730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1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53" name="Rectangle 77"/>
          <p:cNvSpPr>
            <a:spLocks noChangeArrowheads="1"/>
          </p:cNvSpPr>
          <p:nvPr/>
        </p:nvSpPr>
        <p:spPr bwMode="auto">
          <a:xfrm>
            <a:off x="5218113" y="4966048"/>
            <a:ext cx="71437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54" name="Oval 78"/>
          <p:cNvSpPr>
            <a:spLocks noChangeArrowheads="1"/>
          </p:cNvSpPr>
          <p:nvPr/>
        </p:nvSpPr>
        <p:spPr bwMode="auto">
          <a:xfrm>
            <a:off x="1286917" y="4698777"/>
            <a:ext cx="95250" cy="1047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55" name="Oval 79"/>
          <p:cNvSpPr>
            <a:spLocks noChangeArrowheads="1"/>
          </p:cNvSpPr>
          <p:nvPr/>
        </p:nvSpPr>
        <p:spPr bwMode="auto">
          <a:xfrm>
            <a:off x="5503863" y="4767610"/>
            <a:ext cx="93662" cy="1047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56" name="Oval 80"/>
          <p:cNvSpPr>
            <a:spLocks noChangeArrowheads="1"/>
          </p:cNvSpPr>
          <p:nvPr/>
        </p:nvSpPr>
        <p:spPr bwMode="auto">
          <a:xfrm>
            <a:off x="5845175" y="4540598"/>
            <a:ext cx="96838" cy="1047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57" name="Oval 81"/>
          <p:cNvSpPr>
            <a:spLocks noChangeArrowheads="1"/>
          </p:cNvSpPr>
          <p:nvPr/>
        </p:nvSpPr>
        <p:spPr bwMode="auto">
          <a:xfrm>
            <a:off x="6189663" y="4315173"/>
            <a:ext cx="93662" cy="1047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58" name="Oval 82"/>
          <p:cNvSpPr>
            <a:spLocks noChangeArrowheads="1"/>
          </p:cNvSpPr>
          <p:nvPr/>
        </p:nvSpPr>
        <p:spPr bwMode="auto">
          <a:xfrm>
            <a:off x="6532563" y="4086573"/>
            <a:ext cx="93662" cy="1047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59" name="Oval 83"/>
          <p:cNvSpPr>
            <a:spLocks noChangeArrowheads="1"/>
          </p:cNvSpPr>
          <p:nvPr/>
        </p:nvSpPr>
        <p:spPr bwMode="auto">
          <a:xfrm>
            <a:off x="6877050" y="3859560"/>
            <a:ext cx="93663" cy="10636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60" name="Oval 84"/>
          <p:cNvSpPr>
            <a:spLocks noChangeArrowheads="1"/>
          </p:cNvSpPr>
          <p:nvPr/>
        </p:nvSpPr>
        <p:spPr bwMode="auto">
          <a:xfrm>
            <a:off x="7219950" y="3627785"/>
            <a:ext cx="93663" cy="10636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61" name="Oval 85"/>
          <p:cNvSpPr>
            <a:spLocks noChangeArrowheads="1"/>
          </p:cNvSpPr>
          <p:nvPr/>
        </p:nvSpPr>
        <p:spPr bwMode="auto">
          <a:xfrm>
            <a:off x="7562850" y="3402360"/>
            <a:ext cx="95250" cy="1047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62" name="Oval 86"/>
          <p:cNvSpPr>
            <a:spLocks noChangeArrowheads="1"/>
          </p:cNvSpPr>
          <p:nvPr/>
        </p:nvSpPr>
        <p:spPr bwMode="auto">
          <a:xfrm>
            <a:off x="7907338" y="3173760"/>
            <a:ext cx="93662" cy="10795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63" name="Oval 87"/>
          <p:cNvSpPr>
            <a:spLocks noChangeArrowheads="1"/>
          </p:cNvSpPr>
          <p:nvPr/>
        </p:nvSpPr>
        <p:spPr bwMode="auto">
          <a:xfrm>
            <a:off x="8250238" y="2949923"/>
            <a:ext cx="95250" cy="1047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64" name="Oval 88"/>
          <p:cNvSpPr>
            <a:spLocks noChangeArrowheads="1"/>
          </p:cNvSpPr>
          <p:nvPr/>
        </p:nvSpPr>
        <p:spPr bwMode="auto">
          <a:xfrm>
            <a:off x="8594725" y="2721323"/>
            <a:ext cx="93663" cy="1047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65" name="Oval 89"/>
          <p:cNvSpPr>
            <a:spLocks noChangeArrowheads="1"/>
          </p:cNvSpPr>
          <p:nvPr/>
        </p:nvSpPr>
        <p:spPr bwMode="auto">
          <a:xfrm>
            <a:off x="1634580" y="4676552"/>
            <a:ext cx="93662" cy="1047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67" name="Oval 91"/>
          <p:cNvSpPr>
            <a:spLocks noChangeArrowheads="1"/>
          </p:cNvSpPr>
          <p:nvPr/>
        </p:nvSpPr>
        <p:spPr bwMode="auto">
          <a:xfrm>
            <a:off x="2321967" y="4513040"/>
            <a:ext cx="93663" cy="1047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68" name="Oval 92"/>
          <p:cNvSpPr>
            <a:spLocks noChangeArrowheads="1"/>
          </p:cNvSpPr>
          <p:nvPr/>
        </p:nvSpPr>
        <p:spPr bwMode="auto">
          <a:xfrm>
            <a:off x="2664867" y="4370165"/>
            <a:ext cx="95250" cy="1047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69" name="Oval 93"/>
          <p:cNvSpPr>
            <a:spLocks noChangeArrowheads="1"/>
          </p:cNvSpPr>
          <p:nvPr/>
        </p:nvSpPr>
        <p:spPr bwMode="auto">
          <a:xfrm>
            <a:off x="3009355" y="4179665"/>
            <a:ext cx="93662" cy="106362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70" name="Oval 94"/>
          <p:cNvSpPr>
            <a:spLocks noChangeArrowheads="1"/>
          </p:cNvSpPr>
          <p:nvPr/>
        </p:nvSpPr>
        <p:spPr bwMode="auto">
          <a:xfrm>
            <a:off x="3352255" y="3955827"/>
            <a:ext cx="95250" cy="1047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71" name="Oval 95"/>
          <p:cNvSpPr>
            <a:spLocks noChangeArrowheads="1"/>
          </p:cNvSpPr>
          <p:nvPr/>
        </p:nvSpPr>
        <p:spPr bwMode="auto">
          <a:xfrm>
            <a:off x="3696742" y="3684365"/>
            <a:ext cx="93663" cy="106362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72" name="Oval 96"/>
          <p:cNvSpPr>
            <a:spLocks noChangeArrowheads="1"/>
          </p:cNvSpPr>
          <p:nvPr/>
        </p:nvSpPr>
        <p:spPr bwMode="auto">
          <a:xfrm>
            <a:off x="4039642" y="3374802"/>
            <a:ext cx="93663" cy="1047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73" name="Oval 97"/>
          <p:cNvSpPr>
            <a:spLocks noChangeArrowheads="1"/>
          </p:cNvSpPr>
          <p:nvPr/>
        </p:nvSpPr>
        <p:spPr bwMode="auto">
          <a:xfrm>
            <a:off x="4384130" y="3027140"/>
            <a:ext cx="93662" cy="1047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74" name="Oval 98"/>
          <p:cNvSpPr>
            <a:spLocks noChangeArrowheads="1"/>
          </p:cNvSpPr>
          <p:nvPr/>
        </p:nvSpPr>
        <p:spPr bwMode="auto">
          <a:xfrm>
            <a:off x="4727030" y="2631852"/>
            <a:ext cx="93662" cy="1047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76" name="Rectangle 100"/>
          <p:cNvSpPr>
            <a:spLocks noChangeArrowheads="1"/>
          </p:cNvSpPr>
          <p:nvPr/>
        </p:nvSpPr>
        <p:spPr bwMode="auto">
          <a:xfrm>
            <a:off x="6654089" y="1268760"/>
            <a:ext cx="146033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b="1" dirty="0">
                <a:solidFill>
                  <a:srgbClr val="000000"/>
                </a:solidFill>
                <a:latin typeface="Myriad Pro" pitchFamily="34" charset="0"/>
              </a:rPr>
              <a:t>(b) Marginal Cost</a:t>
            </a:r>
            <a:endParaRPr lang="en-US" sz="1400" b="1" dirty="0">
              <a:latin typeface="Tahoma" pitchFamily="34" charset="0"/>
            </a:endParaRPr>
          </a:p>
        </p:txBody>
      </p:sp>
      <p:sp>
        <p:nvSpPr>
          <p:cNvPr id="280677" name="Rectangle 101"/>
          <p:cNvSpPr>
            <a:spLocks noChangeArrowheads="1"/>
          </p:cNvSpPr>
          <p:nvPr/>
        </p:nvSpPr>
        <p:spPr bwMode="auto">
          <a:xfrm>
            <a:off x="2654904" y="1196752"/>
            <a:ext cx="11280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b="1" dirty="0">
                <a:solidFill>
                  <a:srgbClr val="000000"/>
                </a:solidFill>
                <a:latin typeface="Myriad Pro" pitchFamily="34" charset="0"/>
              </a:rPr>
              <a:t>(a) Total Cost</a:t>
            </a:r>
            <a:endParaRPr lang="en-US" sz="1400" b="1" dirty="0">
              <a:latin typeface="Tahoma" pitchFamily="34" charset="0"/>
            </a:endParaRPr>
          </a:p>
        </p:txBody>
      </p:sp>
      <p:sp>
        <p:nvSpPr>
          <p:cNvPr id="280678" name="Rectangle 102"/>
          <p:cNvSpPr>
            <a:spLocks noChangeArrowheads="1"/>
          </p:cNvSpPr>
          <p:nvPr/>
        </p:nvSpPr>
        <p:spPr bwMode="auto">
          <a:xfrm>
            <a:off x="4716016" y="2420888"/>
            <a:ext cx="9457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i="1" dirty="0">
                <a:solidFill>
                  <a:srgbClr val="000000"/>
                </a:solidFill>
                <a:latin typeface="Myriad Pro" pitchFamily="34" charset="0"/>
              </a:rPr>
              <a:t>T</a:t>
            </a:r>
            <a:endParaRPr lang="en-US" i="1" dirty="0">
              <a:latin typeface="Tahoma" pitchFamily="34" charset="0"/>
            </a:endParaRPr>
          </a:p>
        </p:txBody>
      </p:sp>
      <p:sp>
        <p:nvSpPr>
          <p:cNvPr id="280679" name="Rectangle 103"/>
          <p:cNvSpPr>
            <a:spLocks noChangeArrowheads="1"/>
          </p:cNvSpPr>
          <p:nvPr/>
        </p:nvSpPr>
        <p:spPr bwMode="auto">
          <a:xfrm>
            <a:off x="4788024" y="2420888"/>
            <a:ext cx="14401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sz="1200" i="1" dirty="0">
                <a:solidFill>
                  <a:srgbClr val="000000"/>
                </a:solidFill>
                <a:latin typeface="Myriad Pro" pitchFamily="34" charset="0"/>
              </a:rPr>
              <a:t>C</a:t>
            </a:r>
            <a:endParaRPr lang="en-US" i="1" dirty="0">
              <a:latin typeface="Tahoma" pitchFamily="34" charset="0"/>
            </a:endParaRPr>
          </a:p>
        </p:txBody>
      </p:sp>
      <p:sp>
        <p:nvSpPr>
          <p:cNvPr id="280680" name="Rectangle 104"/>
          <p:cNvSpPr>
            <a:spLocks noChangeArrowheads="1"/>
          </p:cNvSpPr>
          <p:nvPr/>
        </p:nvSpPr>
        <p:spPr bwMode="auto">
          <a:xfrm>
            <a:off x="8809038" y="2449860"/>
            <a:ext cx="23884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i="1" dirty="0">
                <a:solidFill>
                  <a:srgbClr val="000000"/>
                </a:solidFill>
                <a:latin typeface="Myriad Pro" pitchFamily="34" charset="0"/>
              </a:rPr>
              <a:t>MC</a:t>
            </a:r>
            <a:endParaRPr lang="en-US" i="1" dirty="0">
              <a:latin typeface="Tahoma" pitchFamily="34" charset="0"/>
            </a:endParaRPr>
          </a:p>
        </p:txBody>
      </p:sp>
      <p:sp>
        <p:nvSpPr>
          <p:cNvPr id="280681" name="Line 105"/>
          <p:cNvSpPr>
            <a:spLocks noChangeShapeType="1"/>
          </p:cNvSpPr>
          <p:nvPr/>
        </p:nvSpPr>
        <p:spPr bwMode="auto">
          <a:xfrm>
            <a:off x="3790405" y="3743102"/>
            <a:ext cx="311150" cy="0"/>
          </a:xfrm>
          <a:prstGeom prst="line">
            <a:avLst/>
          </a:prstGeom>
          <a:noFill/>
          <a:ln w="11176">
            <a:solidFill>
              <a:srgbClr val="8C0051"/>
            </a:solidFill>
            <a:miter lim="800000"/>
            <a:headEnd/>
            <a:tailEnd type="arrow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85" name="Line 109"/>
          <p:cNvSpPr>
            <a:spLocks noChangeShapeType="1"/>
          </p:cNvSpPr>
          <p:nvPr/>
        </p:nvSpPr>
        <p:spPr bwMode="auto">
          <a:xfrm flipH="1">
            <a:off x="1852067" y="3708177"/>
            <a:ext cx="215900" cy="9906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86" name="Line 110"/>
          <p:cNvSpPr>
            <a:spLocks noChangeShapeType="1"/>
          </p:cNvSpPr>
          <p:nvPr/>
        </p:nvSpPr>
        <p:spPr bwMode="auto">
          <a:xfrm>
            <a:off x="3639592" y="2763615"/>
            <a:ext cx="254000" cy="827087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87" name="Line 111"/>
          <p:cNvSpPr>
            <a:spLocks noChangeShapeType="1"/>
          </p:cNvSpPr>
          <p:nvPr/>
        </p:nvSpPr>
        <p:spPr bwMode="auto">
          <a:xfrm>
            <a:off x="1709192" y="4778152"/>
            <a:ext cx="258763" cy="0"/>
          </a:xfrm>
          <a:prstGeom prst="line">
            <a:avLst/>
          </a:prstGeom>
          <a:noFill/>
          <a:ln w="11176">
            <a:solidFill>
              <a:srgbClr val="8C0051"/>
            </a:solidFill>
            <a:miter lim="800000"/>
            <a:headEnd/>
            <a:tailEnd type="arrow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91" name="Freeform 115"/>
          <p:cNvSpPr>
            <a:spLocks/>
          </p:cNvSpPr>
          <p:nvPr/>
        </p:nvSpPr>
        <p:spPr bwMode="auto">
          <a:xfrm>
            <a:off x="1634580" y="2780929"/>
            <a:ext cx="1233487" cy="957412"/>
          </a:xfrm>
          <a:custGeom>
            <a:avLst/>
            <a:gdLst/>
            <a:ahLst/>
            <a:cxnLst>
              <a:cxn ang="0">
                <a:pos x="262" y="122"/>
              </a:cxn>
              <a:cxn ang="0">
                <a:pos x="246" y="138"/>
              </a:cxn>
              <a:cxn ang="0">
                <a:pos x="16" y="138"/>
              </a:cxn>
              <a:cxn ang="0">
                <a:pos x="0" y="122"/>
              </a:cxn>
              <a:cxn ang="0">
                <a:pos x="0" y="16"/>
              </a:cxn>
              <a:cxn ang="0">
                <a:pos x="16" y="0"/>
              </a:cxn>
              <a:cxn ang="0">
                <a:pos x="246" y="0"/>
              </a:cxn>
              <a:cxn ang="0">
                <a:pos x="262" y="16"/>
              </a:cxn>
              <a:cxn ang="0">
                <a:pos x="262" y="122"/>
              </a:cxn>
            </a:cxnLst>
            <a:rect l="0" t="0" r="r" b="b"/>
            <a:pathLst>
              <a:path w="262" h="138">
                <a:moveTo>
                  <a:pt x="262" y="122"/>
                </a:moveTo>
                <a:cubicBezTo>
                  <a:pt x="262" y="130"/>
                  <a:pt x="255" y="138"/>
                  <a:pt x="246" y="138"/>
                </a:cubicBezTo>
                <a:cubicBezTo>
                  <a:pt x="16" y="138"/>
                  <a:pt x="16" y="138"/>
                  <a:pt x="16" y="138"/>
                </a:cubicBezTo>
                <a:cubicBezTo>
                  <a:pt x="7" y="138"/>
                  <a:pt x="0" y="130"/>
                  <a:pt x="0" y="12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55" y="0"/>
                  <a:pt x="262" y="7"/>
                  <a:pt x="262" y="16"/>
                </a:cubicBezTo>
                <a:lnTo>
                  <a:pt x="262" y="122"/>
                </a:lnTo>
                <a:close/>
              </a:path>
            </a:pathLst>
          </a:custGeom>
          <a:solidFill>
            <a:srgbClr val="D7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92" name="Freeform 116"/>
          <p:cNvSpPr>
            <a:spLocks/>
          </p:cNvSpPr>
          <p:nvPr/>
        </p:nvSpPr>
        <p:spPr bwMode="auto">
          <a:xfrm>
            <a:off x="2623592" y="2057177"/>
            <a:ext cx="1612900" cy="738188"/>
          </a:xfrm>
          <a:custGeom>
            <a:avLst/>
            <a:gdLst/>
            <a:ahLst/>
            <a:cxnLst>
              <a:cxn ang="0">
                <a:pos x="257" y="124"/>
              </a:cxn>
              <a:cxn ang="0">
                <a:pos x="241" y="140"/>
              </a:cxn>
              <a:cxn ang="0">
                <a:pos x="16" y="140"/>
              </a:cxn>
              <a:cxn ang="0">
                <a:pos x="0" y="124"/>
              </a:cxn>
              <a:cxn ang="0">
                <a:pos x="0" y="16"/>
              </a:cxn>
              <a:cxn ang="0">
                <a:pos x="16" y="0"/>
              </a:cxn>
              <a:cxn ang="0">
                <a:pos x="241" y="0"/>
              </a:cxn>
              <a:cxn ang="0">
                <a:pos x="257" y="16"/>
              </a:cxn>
              <a:cxn ang="0">
                <a:pos x="257" y="124"/>
              </a:cxn>
            </a:cxnLst>
            <a:rect l="0" t="0" r="r" b="b"/>
            <a:pathLst>
              <a:path w="257" h="140">
                <a:moveTo>
                  <a:pt x="257" y="124"/>
                </a:moveTo>
                <a:cubicBezTo>
                  <a:pt x="257" y="132"/>
                  <a:pt x="250" y="140"/>
                  <a:pt x="241" y="140"/>
                </a:cubicBezTo>
                <a:cubicBezTo>
                  <a:pt x="16" y="140"/>
                  <a:pt x="16" y="140"/>
                  <a:pt x="16" y="140"/>
                </a:cubicBezTo>
                <a:cubicBezTo>
                  <a:pt x="7" y="140"/>
                  <a:pt x="0" y="132"/>
                  <a:pt x="0" y="124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50" y="0"/>
                  <a:pt x="257" y="7"/>
                  <a:pt x="257" y="16"/>
                </a:cubicBezTo>
                <a:lnTo>
                  <a:pt x="257" y="124"/>
                </a:lnTo>
                <a:close/>
              </a:path>
            </a:pathLst>
          </a:custGeom>
          <a:solidFill>
            <a:srgbClr val="D7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93" name="Rectangle 117"/>
          <p:cNvSpPr>
            <a:spLocks noChangeArrowheads="1"/>
          </p:cNvSpPr>
          <p:nvPr/>
        </p:nvSpPr>
        <p:spPr bwMode="auto">
          <a:xfrm>
            <a:off x="7874646" y="5231160"/>
            <a:ext cx="57227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200" dirty="0" smtClean="0">
                <a:solidFill>
                  <a:srgbClr val="000000"/>
                </a:solidFill>
                <a:latin typeface="Myriad Pro" pitchFamily="34" charset="0"/>
              </a:rPr>
              <a:t>Quantity</a:t>
            </a:r>
            <a:endParaRPr lang="en-US" sz="1200" dirty="0">
              <a:latin typeface="Tahoma" pitchFamily="34" charset="0"/>
            </a:endParaRPr>
          </a:p>
        </p:txBody>
      </p:sp>
      <p:sp>
        <p:nvSpPr>
          <p:cNvPr id="280694" name="Rectangle 118"/>
          <p:cNvSpPr>
            <a:spLocks noChangeArrowheads="1"/>
          </p:cNvSpPr>
          <p:nvPr/>
        </p:nvSpPr>
        <p:spPr bwMode="auto">
          <a:xfrm>
            <a:off x="2711667" y="2116102"/>
            <a:ext cx="144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8</a:t>
            </a:r>
            <a:r>
              <a:rPr lang="en-US" sz="1400" baseline="30000" dirty="0">
                <a:solidFill>
                  <a:srgbClr val="000000"/>
                </a:solidFill>
                <a:latin typeface="Myriad Pro" pitchFamily="34" charset="0"/>
              </a:rPr>
              <a:t>th</a:t>
            </a: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unit of output </a:t>
            </a: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increases  total cost by $180.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80695" name="Rectangle 119"/>
          <p:cNvSpPr>
            <a:spLocks noChangeArrowheads="1"/>
          </p:cNvSpPr>
          <p:nvPr/>
        </p:nvSpPr>
        <p:spPr bwMode="auto">
          <a:xfrm>
            <a:off x="1632992" y="2829186"/>
            <a:ext cx="12192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2</a:t>
            </a:r>
            <a:r>
              <a:rPr lang="en-US" sz="1400" baseline="30000" dirty="0">
                <a:solidFill>
                  <a:srgbClr val="000000"/>
                </a:solidFill>
                <a:latin typeface="Myriad Pro" pitchFamily="34" charset="0"/>
              </a:rPr>
              <a:t>nd</a:t>
            </a: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unit of output </a:t>
            </a: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increases total cost by $36.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80697" name="Oval 121"/>
          <p:cNvSpPr>
            <a:spLocks noChangeArrowheads="1"/>
          </p:cNvSpPr>
          <p:nvPr/>
        </p:nvSpPr>
        <p:spPr bwMode="auto">
          <a:xfrm>
            <a:off x="2013992" y="4625752"/>
            <a:ext cx="93663" cy="1047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98" name="Line 122"/>
          <p:cNvSpPr>
            <a:spLocks noChangeShapeType="1"/>
          </p:cNvSpPr>
          <p:nvPr/>
        </p:nvSpPr>
        <p:spPr bwMode="auto">
          <a:xfrm flipV="1">
            <a:off x="4071392" y="3482752"/>
            <a:ext cx="0" cy="174625"/>
          </a:xfrm>
          <a:prstGeom prst="line">
            <a:avLst/>
          </a:prstGeom>
          <a:noFill/>
          <a:ln w="11176">
            <a:solidFill>
              <a:srgbClr val="8C0051"/>
            </a:solidFill>
            <a:miter lim="800000"/>
            <a:headEnd/>
            <a:tailEnd type="arrow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99" name="Line 123"/>
          <p:cNvSpPr>
            <a:spLocks noChangeShapeType="1"/>
          </p:cNvSpPr>
          <p:nvPr/>
        </p:nvSpPr>
        <p:spPr bwMode="auto">
          <a:xfrm flipV="1">
            <a:off x="2013992" y="4711477"/>
            <a:ext cx="0" cy="92075"/>
          </a:xfrm>
          <a:prstGeom prst="line">
            <a:avLst/>
          </a:prstGeom>
          <a:noFill/>
          <a:ln w="11176">
            <a:solidFill>
              <a:srgbClr val="8C0051"/>
            </a:solidFill>
            <a:miter lim="800000"/>
            <a:headEnd/>
            <a:tailEnd type="arrow" w="med" len="med"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8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8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8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8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610" grpId="0" animBg="1"/>
      <p:bldP spid="280681" grpId="0" animBg="1"/>
      <p:bldP spid="280685" grpId="0" animBg="1"/>
      <p:bldP spid="280686" grpId="0" animBg="1"/>
      <p:bldP spid="280687" grpId="0" animBg="1"/>
      <p:bldP spid="280691" grpId="0" animBg="1"/>
      <p:bldP spid="280692" grpId="0" animBg="1"/>
      <p:bldP spid="280694" grpId="0"/>
      <p:bldP spid="280695" grpId="0"/>
      <p:bldP spid="28069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Marginal Cost and Marginal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shape of the marginal cost curve in the short-run is determined by the production function</a:t>
            </a:r>
          </a:p>
          <a:p>
            <a:r>
              <a:rPr lang="en-US" dirty="0" smtClean="0"/>
              <a:t>Marginal product and marginal cost are inversely </a:t>
            </a:r>
            <a:r>
              <a:rPr lang="en-US" dirty="0" smtClean="0"/>
              <a:t>related</a:t>
            </a:r>
          </a:p>
          <a:p>
            <a:r>
              <a:rPr lang="en-US" b="1" dirty="0" smtClean="0"/>
              <a:t>Marginal cost </a:t>
            </a:r>
            <a:r>
              <a:rPr lang="en-US" dirty="0" smtClean="0"/>
              <a:t>= how much it costs to produce one additional unit of a good </a:t>
            </a:r>
            <a:r>
              <a:rPr lang="en-US" dirty="0" smtClean="0">
                <a:solidFill>
                  <a:srgbClr val="FF0000"/>
                </a:solidFill>
              </a:rPr>
              <a:t>(output related)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In economics and in particular neoclassical economics, the </a:t>
            </a:r>
            <a:r>
              <a:rPr lang="en-US" b="1" dirty="0"/>
              <a:t>marginal product</a:t>
            </a:r>
            <a:r>
              <a:rPr lang="en-US" dirty="0"/>
              <a:t> or </a:t>
            </a:r>
            <a:r>
              <a:rPr lang="en-US" b="1" dirty="0"/>
              <a:t>marginal</a:t>
            </a:r>
            <a:r>
              <a:rPr lang="en-US" dirty="0"/>
              <a:t> physical </a:t>
            </a:r>
            <a:r>
              <a:rPr lang="en-US" b="1" dirty="0"/>
              <a:t>product</a:t>
            </a:r>
            <a:r>
              <a:rPr lang="en-US" dirty="0"/>
              <a:t> of an input is the extra output that can be produced by using one more unit of the input, assuming that the quantities of no other inputs to production change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00"/>
                </a:solidFill>
              </a:rPr>
              <a:t>(input related)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Fixed Cost (AFC)</a:t>
            </a:r>
          </a:p>
          <a:p>
            <a:pPr lvl="1"/>
            <a:r>
              <a:rPr lang="en-US" dirty="0" smtClean="0"/>
              <a:t>Fixed costs per unit of output</a:t>
            </a:r>
          </a:p>
          <a:p>
            <a:pPr lvl="1"/>
            <a:r>
              <a:rPr lang="en-US" dirty="0" smtClean="0"/>
              <a:t>Falls as output rises because fixed cost is spread over more units (spreading effect)</a:t>
            </a:r>
          </a:p>
          <a:p>
            <a:pPr lvl="2">
              <a:buNone/>
            </a:pPr>
            <a:r>
              <a:rPr lang="en-US" i="1" dirty="0" smtClean="0"/>
              <a:t>AFC</a:t>
            </a:r>
            <a:r>
              <a:rPr lang="en-US" dirty="0" smtClean="0"/>
              <a:t> = </a:t>
            </a:r>
            <a:r>
              <a:rPr lang="en-US" i="1" dirty="0" smtClean="0"/>
              <a:t>FC</a:t>
            </a:r>
            <a:r>
              <a:rPr lang="en-US" dirty="0" smtClean="0"/>
              <a:t>/</a:t>
            </a:r>
            <a:r>
              <a:rPr lang="en-US" i="1" dirty="0" smtClean="0"/>
              <a:t>Q</a:t>
            </a:r>
            <a:r>
              <a:rPr lang="en-US" dirty="0" smtClean="0"/>
              <a:t> = (Fixed Cost) / (Quantity of Output)</a:t>
            </a:r>
          </a:p>
          <a:p>
            <a:r>
              <a:rPr lang="en-US" dirty="0" smtClean="0"/>
              <a:t>Average Variable Cost (AVC)</a:t>
            </a:r>
          </a:p>
          <a:p>
            <a:pPr lvl="1"/>
            <a:r>
              <a:rPr lang="en-US" dirty="0" smtClean="0"/>
              <a:t>Variable cost per unit of output</a:t>
            </a:r>
          </a:p>
          <a:p>
            <a:pPr lvl="1"/>
            <a:r>
              <a:rPr lang="en-US" dirty="0" smtClean="0"/>
              <a:t>Shaped determined by Marginal Cost</a:t>
            </a:r>
          </a:p>
          <a:p>
            <a:pPr lvl="1">
              <a:buNone/>
            </a:pPr>
            <a:r>
              <a:rPr lang="en-US" i="1" dirty="0" smtClean="0"/>
              <a:t>AVC</a:t>
            </a:r>
            <a:r>
              <a:rPr lang="en-US" dirty="0" smtClean="0"/>
              <a:t> = </a:t>
            </a:r>
            <a:r>
              <a:rPr lang="en-US" i="1" dirty="0" smtClean="0"/>
              <a:t>VC</a:t>
            </a:r>
            <a:r>
              <a:rPr lang="en-US" dirty="0" smtClean="0"/>
              <a:t>/</a:t>
            </a:r>
            <a:r>
              <a:rPr lang="en-US" i="1" dirty="0" smtClean="0"/>
              <a:t>Q</a:t>
            </a:r>
            <a:r>
              <a:rPr lang="en-US" dirty="0" smtClean="0"/>
              <a:t>= (Variable Cost) / (Quantity of Output)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Total Cost (ATC)</a:t>
            </a:r>
          </a:p>
          <a:p>
            <a:pPr lvl="1"/>
            <a:r>
              <a:rPr lang="en-US" dirty="0" smtClean="0"/>
              <a:t>Average Cost (AC)</a:t>
            </a:r>
          </a:p>
          <a:p>
            <a:pPr lvl="1"/>
            <a:r>
              <a:rPr lang="en-US" dirty="0" smtClean="0"/>
              <a:t>Total cost per unit of output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i="1" dirty="0" smtClean="0"/>
              <a:t>ATC</a:t>
            </a:r>
            <a:r>
              <a:rPr lang="en-US" dirty="0" smtClean="0"/>
              <a:t> = </a:t>
            </a:r>
            <a:r>
              <a:rPr lang="en-US" i="1" dirty="0" smtClean="0"/>
              <a:t>TC</a:t>
            </a:r>
            <a:r>
              <a:rPr lang="en-US" dirty="0" smtClean="0"/>
              <a:t>/</a:t>
            </a:r>
            <a:r>
              <a:rPr lang="en-US" i="1" dirty="0" smtClean="0"/>
              <a:t>Q</a:t>
            </a:r>
            <a:r>
              <a:rPr lang="en-US" dirty="0" smtClean="0"/>
              <a:t> = (Total Cost) / (Quantity of Output)</a:t>
            </a:r>
            <a:endParaRPr lang="en-US" u="sng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i="1" dirty="0" smtClean="0"/>
              <a:t>ATC</a:t>
            </a:r>
            <a:r>
              <a:rPr lang="en-US" dirty="0" smtClean="0"/>
              <a:t> = AFC + AVC</a:t>
            </a:r>
            <a:endParaRPr lang="en-US" u="sng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Four Cost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Marginal Cost</a:t>
            </a:r>
          </a:p>
          <a:p>
            <a:pPr lvl="2"/>
            <a:r>
              <a:rPr lang="en-US" dirty="0" smtClean="0"/>
              <a:t>Eventually upward sloping due to diminishing returns</a:t>
            </a:r>
          </a:p>
          <a:p>
            <a:pPr lvl="3"/>
            <a:r>
              <a:rPr lang="en-US" dirty="0" smtClean="0"/>
              <a:t>Production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Average Variable Cost</a:t>
            </a:r>
          </a:p>
          <a:p>
            <a:pPr lvl="2"/>
            <a:r>
              <a:rPr lang="en-US" dirty="0" smtClean="0"/>
              <a:t>Shape determined by marginal cost</a:t>
            </a:r>
          </a:p>
          <a:p>
            <a:pPr lvl="2"/>
            <a:r>
              <a:rPr lang="en-US" dirty="0" smtClean="0"/>
              <a:t>Flatter than marginal cost curve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Average Fixed Cost</a:t>
            </a:r>
          </a:p>
          <a:p>
            <a:pPr lvl="2"/>
            <a:r>
              <a:rPr lang="en-US" dirty="0" smtClean="0"/>
              <a:t>Always downward sloping due to spreading effect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Average Total Cost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95747" y="0"/>
            <a:ext cx="7996733" cy="731838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Marginal Cost &amp; Average Cost Curves</a:t>
            </a:r>
            <a:endParaRPr lang="en-US" sz="4000" b="0" dirty="0" smtClean="0"/>
          </a:p>
        </p:txBody>
      </p:sp>
      <p:sp>
        <p:nvSpPr>
          <p:cNvPr id="288773" name="Line 5"/>
          <p:cNvSpPr>
            <a:spLocks noChangeShapeType="1"/>
          </p:cNvSpPr>
          <p:nvPr/>
        </p:nvSpPr>
        <p:spPr bwMode="auto">
          <a:xfrm flipH="1">
            <a:off x="1895872" y="5135116"/>
            <a:ext cx="476250" cy="317500"/>
          </a:xfrm>
          <a:prstGeom prst="line">
            <a:avLst/>
          </a:prstGeom>
          <a:noFill/>
          <a:ln w="30163">
            <a:solidFill>
              <a:srgbClr val="F3716D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774" name="Line 6"/>
          <p:cNvSpPr>
            <a:spLocks noChangeShapeType="1"/>
          </p:cNvSpPr>
          <p:nvPr/>
        </p:nvSpPr>
        <p:spPr bwMode="auto">
          <a:xfrm flipH="1">
            <a:off x="2372122" y="4812854"/>
            <a:ext cx="485775" cy="322262"/>
          </a:xfrm>
          <a:prstGeom prst="line">
            <a:avLst/>
          </a:prstGeom>
          <a:noFill/>
          <a:ln w="30163">
            <a:solidFill>
              <a:srgbClr val="F3716D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775" name="Line 7"/>
          <p:cNvSpPr>
            <a:spLocks noChangeShapeType="1"/>
          </p:cNvSpPr>
          <p:nvPr/>
        </p:nvSpPr>
        <p:spPr bwMode="auto">
          <a:xfrm flipH="1">
            <a:off x="2857897" y="4493766"/>
            <a:ext cx="474662" cy="319088"/>
          </a:xfrm>
          <a:prstGeom prst="line">
            <a:avLst/>
          </a:prstGeom>
          <a:noFill/>
          <a:ln w="30163">
            <a:solidFill>
              <a:srgbClr val="F3716D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776" name="Line 8"/>
          <p:cNvSpPr>
            <a:spLocks noChangeShapeType="1"/>
          </p:cNvSpPr>
          <p:nvPr/>
        </p:nvSpPr>
        <p:spPr bwMode="auto">
          <a:xfrm flipH="1">
            <a:off x="3332559" y="4174679"/>
            <a:ext cx="484188" cy="319087"/>
          </a:xfrm>
          <a:prstGeom prst="line">
            <a:avLst/>
          </a:prstGeom>
          <a:noFill/>
          <a:ln w="30163">
            <a:solidFill>
              <a:srgbClr val="F3716D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777" name="Line 9"/>
          <p:cNvSpPr>
            <a:spLocks noChangeShapeType="1"/>
          </p:cNvSpPr>
          <p:nvPr/>
        </p:nvSpPr>
        <p:spPr bwMode="auto">
          <a:xfrm flipH="1">
            <a:off x="3816747" y="3854004"/>
            <a:ext cx="477837" cy="320675"/>
          </a:xfrm>
          <a:prstGeom prst="line">
            <a:avLst/>
          </a:prstGeom>
          <a:noFill/>
          <a:ln w="30163">
            <a:solidFill>
              <a:srgbClr val="F3716D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778" name="Line 10"/>
          <p:cNvSpPr>
            <a:spLocks noChangeShapeType="1"/>
          </p:cNvSpPr>
          <p:nvPr/>
        </p:nvSpPr>
        <p:spPr bwMode="auto">
          <a:xfrm flipH="1">
            <a:off x="4294584" y="3533329"/>
            <a:ext cx="477838" cy="320675"/>
          </a:xfrm>
          <a:prstGeom prst="line">
            <a:avLst/>
          </a:prstGeom>
          <a:noFill/>
          <a:ln w="30163">
            <a:solidFill>
              <a:srgbClr val="F3716D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779" name="Line 11"/>
          <p:cNvSpPr>
            <a:spLocks noChangeShapeType="1"/>
          </p:cNvSpPr>
          <p:nvPr/>
        </p:nvSpPr>
        <p:spPr bwMode="auto">
          <a:xfrm flipH="1">
            <a:off x="4772422" y="3215829"/>
            <a:ext cx="482600" cy="317500"/>
          </a:xfrm>
          <a:prstGeom prst="line">
            <a:avLst/>
          </a:prstGeom>
          <a:noFill/>
          <a:ln w="30163">
            <a:solidFill>
              <a:srgbClr val="F3716D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780" name="Line 12"/>
          <p:cNvSpPr>
            <a:spLocks noChangeShapeType="1"/>
          </p:cNvSpPr>
          <p:nvPr/>
        </p:nvSpPr>
        <p:spPr bwMode="auto">
          <a:xfrm flipH="1">
            <a:off x="5255022" y="2895154"/>
            <a:ext cx="479425" cy="320675"/>
          </a:xfrm>
          <a:prstGeom prst="line">
            <a:avLst/>
          </a:prstGeom>
          <a:noFill/>
          <a:ln w="30163">
            <a:solidFill>
              <a:srgbClr val="F3716D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781" name="Line 13"/>
          <p:cNvSpPr>
            <a:spLocks noChangeShapeType="1"/>
          </p:cNvSpPr>
          <p:nvPr/>
        </p:nvSpPr>
        <p:spPr bwMode="auto">
          <a:xfrm flipH="1">
            <a:off x="5734447" y="2579241"/>
            <a:ext cx="477837" cy="315913"/>
          </a:xfrm>
          <a:prstGeom prst="line">
            <a:avLst/>
          </a:prstGeom>
          <a:noFill/>
          <a:ln w="30163">
            <a:solidFill>
              <a:srgbClr val="F3716D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782" name="Freeform 14"/>
          <p:cNvSpPr>
            <a:spLocks/>
          </p:cNvSpPr>
          <p:nvPr/>
        </p:nvSpPr>
        <p:spPr bwMode="auto">
          <a:xfrm>
            <a:off x="1843484" y="5398641"/>
            <a:ext cx="100013" cy="112713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1" y="20"/>
              </a:cxn>
              <a:cxn ang="0">
                <a:pos x="0" y="11"/>
              </a:cxn>
              <a:cxn ang="0">
                <a:pos x="9" y="0"/>
              </a:cxn>
              <a:cxn ang="0">
                <a:pos x="20" y="10"/>
              </a:cxn>
            </a:cxnLst>
            <a:rect l="0" t="0" r="r" b="b"/>
            <a:pathLst>
              <a:path w="20" h="21">
                <a:moveTo>
                  <a:pt x="20" y="10"/>
                </a:moveTo>
                <a:cubicBezTo>
                  <a:pt x="20" y="15"/>
                  <a:pt x="16" y="20"/>
                  <a:pt x="11" y="20"/>
                </a:cubicBezTo>
                <a:cubicBezTo>
                  <a:pt x="5" y="21"/>
                  <a:pt x="0" y="16"/>
                  <a:pt x="0" y="11"/>
                </a:cubicBezTo>
                <a:cubicBezTo>
                  <a:pt x="0" y="5"/>
                  <a:pt x="4" y="1"/>
                  <a:pt x="9" y="0"/>
                </a:cubicBezTo>
                <a:cubicBezTo>
                  <a:pt x="15" y="0"/>
                  <a:pt x="20" y="4"/>
                  <a:pt x="20" y="1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783" name="Freeform 15"/>
          <p:cNvSpPr>
            <a:spLocks/>
          </p:cNvSpPr>
          <p:nvPr/>
        </p:nvSpPr>
        <p:spPr bwMode="auto">
          <a:xfrm>
            <a:off x="2322909" y="5074791"/>
            <a:ext cx="103188" cy="115888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1" y="21"/>
              </a:cxn>
              <a:cxn ang="0">
                <a:pos x="0" y="11"/>
              </a:cxn>
              <a:cxn ang="0">
                <a:pos x="10" y="1"/>
              </a:cxn>
              <a:cxn ang="0">
                <a:pos x="20" y="10"/>
              </a:cxn>
            </a:cxnLst>
            <a:rect l="0" t="0" r="r" b="b"/>
            <a:pathLst>
              <a:path w="21" h="21">
                <a:moveTo>
                  <a:pt x="20" y="10"/>
                </a:moveTo>
                <a:cubicBezTo>
                  <a:pt x="21" y="15"/>
                  <a:pt x="17" y="20"/>
                  <a:pt x="11" y="21"/>
                </a:cubicBezTo>
                <a:cubicBezTo>
                  <a:pt x="6" y="21"/>
                  <a:pt x="1" y="17"/>
                  <a:pt x="0" y="11"/>
                </a:cubicBezTo>
                <a:cubicBezTo>
                  <a:pt x="0" y="6"/>
                  <a:pt x="4" y="1"/>
                  <a:pt x="10" y="1"/>
                </a:cubicBezTo>
                <a:cubicBezTo>
                  <a:pt x="15" y="0"/>
                  <a:pt x="20" y="4"/>
                  <a:pt x="20" y="1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784" name="Freeform 16"/>
          <p:cNvSpPr>
            <a:spLocks/>
          </p:cNvSpPr>
          <p:nvPr/>
        </p:nvSpPr>
        <p:spPr bwMode="auto">
          <a:xfrm>
            <a:off x="2800747" y="4760466"/>
            <a:ext cx="104775" cy="106363"/>
          </a:xfrm>
          <a:custGeom>
            <a:avLst/>
            <a:gdLst/>
            <a:ahLst/>
            <a:cxnLst>
              <a:cxn ang="0">
                <a:pos x="21" y="9"/>
              </a:cxn>
              <a:cxn ang="0">
                <a:pos x="12" y="20"/>
              </a:cxn>
              <a:cxn ang="0">
                <a:pos x="1" y="11"/>
              </a:cxn>
              <a:cxn ang="0">
                <a:pos x="10" y="0"/>
              </a:cxn>
              <a:cxn ang="0">
                <a:pos x="21" y="9"/>
              </a:cxn>
            </a:cxnLst>
            <a:rect l="0" t="0" r="r" b="b"/>
            <a:pathLst>
              <a:path w="21" h="20">
                <a:moveTo>
                  <a:pt x="21" y="9"/>
                </a:moveTo>
                <a:cubicBezTo>
                  <a:pt x="21" y="15"/>
                  <a:pt x="17" y="20"/>
                  <a:pt x="12" y="20"/>
                </a:cubicBezTo>
                <a:cubicBezTo>
                  <a:pt x="6" y="20"/>
                  <a:pt x="1" y="16"/>
                  <a:pt x="1" y="11"/>
                </a:cubicBezTo>
                <a:cubicBezTo>
                  <a:pt x="0" y="5"/>
                  <a:pt x="5" y="0"/>
                  <a:pt x="10" y="0"/>
                </a:cubicBezTo>
                <a:cubicBezTo>
                  <a:pt x="16" y="0"/>
                  <a:pt x="20" y="4"/>
                  <a:pt x="21" y="9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785" name="Freeform 17"/>
          <p:cNvSpPr>
            <a:spLocks/>
          </p:cNvSpPr>
          <p:nvPr/>
        </p:nvSpPr>
        <p:spPr bwMode="auto">
          <a:xfrm>
            <a:off x="3284934" y="4439791"/>
            <a:ext cx="103188" cy="112713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1" y="20"/>
              </a:cxn>
              <a:cxn ang="0">
                <a:pos x="0" y="11"/>
              </a:cxn>
              <a:cxn ang="0">
                <a:pos x="9" y="0"/>
              </a:cxn>
              <a:cxn ang="0">
                <a:pos x="20" y="10"/>
              </a:cxn>
            </a:cxnLst>
            <a:rect l="0" t="0" r="r" b="b"/>
            <a:pathLst>
              <a:path w="21" h="21">
                <a:moveTo>
                  <a:pt x="20" y="10"/>
                </a:moveTo>
                <a:cubicBezTo>
                  <a:pt x="21" y="15"/>
                  <a:pt x="16" y="20"/>
                  <a:pt x="11" y="20"/>
                </a:cubicBezTo>
                <a:cubicBezTo>
                  <a:pt x="5" y="21"/>
                  <a:pt x="1" y="17"/>
                  <a:pt x="0" y="11"/>
                </a:cubicBezTo>
                <a:cubicBezTo>
                  <a:pt x="0" y="6"/>
                  <a:pt x="4" y="1"/>
                  <a:pt x="9" y="0"/>
                </a:cubicBezTo>
                <a:cubicBezTo>
                  <a:pt x="15" y="0"/>
                  <a:pt x="20" y="4"/>
                  <a:pt x="20" y="1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786" name="Freeform 18"/>
          <p:cNvSpPr>
            <a:spLocks/>
          </p:cNvSpPr>
          <p:nvPr/>
        </p:nvSpPr>
        <p:spPr bwMode="auto">
          <a:xfrm>
            <a:off x="3762772" y="4115941"/>
            <a:ext cx="104775" cy="114300"/>
          </a:xfrm>
          <a:custGeom>
            <a:avLst/>
            <a:gdLst/>
            <a:ahLst/>
            <a:cxnLst>
              <a:cxn ang="0">
                <a:pos x="21" y="10"/>
              </a:cxn>
              <a:cxn ang="0">
                <a:pos x="11" y="21"/>
              </a:cxn>
              <a:cxn ang="0">
                <a:pos x="1" y="11"/>
              </a:cxn>
              <a:cxn ang="0">
                <a:pos x="10" y="1"/>
              </a:cxn>
              <a:cxn ang="0">
                <a:pos x="21" y="10"/>
              </a:cxn>
            </a:cxnLst>
            <a:rect l="0" t="0" r="r" b="b"/>
            <a:pathLst>
              <a:path w="21" h="21">
                <a:moveTo>
                  <a:pt x="21" y="10"/>
                </a:moveTo>
                <a:cubicBezTo>
                  <a:pt x="21" y="16"/>
                  <a:pt x="17" y="20"/>
                  <a:pt x="11" y="21"/>
                </a:cubicBezTo>
                <a:cubicBezTo>
                  <a:pt x="6" y="21"/>
                  <a:pt x="1" y="17"/>
                  <a:pt x="1" y="11"/>
                </a:cubicBezTo>
                <a:cubicBezTo>
                  <a:pt x="0" y="6"/>
                  <a:pt x="4" y="1"/>
                  <a:pt x="10" y="1"/>
                </a:cubicBezTo>
                <a:cubicBezTo>
                  <a:pt x="15" y="0"/>
                  <a:pt x="20" y="4"/>
                  <a:pt x="21" y="1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787" name="Freeform 19"/>
          <p:cNvSpPr>
            <a:spLocks/>
          </p:cNvSpPr>
          <p:nvPr/>
        </p:nvSpPr>
        <p:spPr bwMode="auto">
          <a:xfrm>
            <a:off x="4245372" y="3801616"/>
            <a:ext cx="100012" cy="106363"/>
          </a:xfrm>
          <a:custGeom>
            <a:avLst/>
            <a:gdLst/>
            <a:ahLst/>
            <a:cxnLst>
              <a:cxn ang="0">
                <a:pos x="20" y="9"/>
              </a:cxn>
              <a:cxn ang="0">
                <a:pos x="11" y="20"/>
              </a:cxn>
              <a:cxn ang="0">
                <a:pos x="0" y="11"/>
              </a:cxn>
              <a:cxn ang="0">
                <a:pos x="9" y="0"/>
              </a:cxn>
              <a:cxn ang="0">
                <a:pos x="20" y="9"/>
              </a:cxn>
            </a:cxnLst>
            <a:rect l="0" t="0" r="r" b="b"/>
            <a:pathLst>
              <a:path w="20" h="20">
                <a:moveTo>
                  <a:pt x="20" y="9"/>
                </a:moveTo>
                <a:cubicBezTo>
                  <a:pt x="20" y="15"/>
                  <a:pt x="16" y="20"/>
                  <a:pt x="11" y="20"/>
                </a:cubicBezTo>
                <a:cubicBezTo>
                  <a:pt x="5" y="20"/>
                  <a:pt x="0" y="16"/>
                  <a:pt x="0" y="11"/>
                </a:cubicBezTo>
                <a:cubicBezTo>
                  <a:pt x="0" y="5"/>
                  <a:pt x="4" y="1"/>
                  <a:pt x="9" y="0"/>
                </a:cubicBezTo>
                <a:cubicBezTo>
                  <a:pt x="15" y="0"/>
                  <a:pt x="19" y="4"/>
                  <a:pt x="20" y="9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788" name="Freeform 20"/>
          <p:cNvSpPr>
            <a:spLocks/>
          </p:cNvSpPr>
          <p:nvPr/>
        </p:nvSpPr>
        <p:spPr bwMode="auto">
          <a:xfrm>
            <a:off x="4721622" y="3479354"/>
            <a:ext cx="106362" cy="11271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1" y="20"/>
              </a:cxn>
              <a:cxn ang="0">
                <a:pos x="0" y="11"/>
              </a:cxn>
              <a:cxn ang="0">
                <a:pos x="10" y="0"/>
              </a:cxn>
              <a:cxn ang="0">
                <a:pos x="20" y="10"/>
              </a:cxn>
            </a:cxnLst>
            <a:rect l="0" t="0" r="r" b="b"/>
            <a:pathLst>
              <a:path w="21" h="21">
                <a:moveTo>
                  <a:pt x="20" y="10"/>
                </a:moveTo>
                <a:cubicBezTo>
                  <a:pt x="21" y="15"/>
                  <a:pt x="16" y="20"/>
                  <a:pt x="11" y="20"/>
                </a:cubicBezTo>
                <a:cubicBezTo>
                  <a:pt x="5" y="21"/>
                  <a:pt x="1" y="17"/>
                  <a:pt x="0" y="11"/>
                </a:cubicBezTo>
                <a:cubicBezTo>
                  <a:pt x="0" y="6"/>
                  <a:pt x="4" y="1"/>
                  <a:pt x="10" y="0"/>
                </a:cubicBezTo>
                <a:cubicBezTo>
                  <a:pt x="15" y="0"/>
                  <a:pt x="20" y="4"/>
                  <a:pt x="20" y="1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789" name="Freeform 21"/>
          <p:cNvSpPr>
            <a:spLocks/>
          </p:cNvSpPr>
          <p:nvPr/>
        </p:nvSpPr>
        <p:spPr bwMode="auto">
          <a:xfrm>
            <a:off x="5201047" y="3157091"/>
            <a:ext cx="104775" cy="114300"/>
          </a:xfrm>
          <a:custGeom>
            <a:avLst/>
            <a:gdLst/>
            <a:ahLst/>
            <a:cxnLst>
              <a:cxn ang="0">
                <a:pos x="21" y="10"/>
              </a:cxn>
              <a:cxn ang="0">
                <a:pos x="11" y="21"/>
              </a:cxn>
              <a:cxn ang="0">
                <a:pos x="1" y="12"/>
              </a:cxn>
              <a:cxn ang="0">
                <a:pos x="10" y="1"/>
              </a:cxn>
              <a:cxn ang="0">
                <a:pos x="21" y="10"/>
              </a:cxn>
            </a:cxnLst>
            <a:rect l="0" t="0" r="r" b="b"/>
            <a:pathLst>
              <a:path w="21" h="21">
                <a:moveTo>
                  <a:pt x="21" y="10"/>
                </a:moveTo>
                <a:cubicBezTo>
                  <a:pt x="21" y="16"/>
                  <a:pt x="17" y="20"/>
                  <a:pt x="11" y="21"/>
                </a:cubicBezTo>
                <a:cubicBezTo>
                  <a:pt x="6" y="21"/>
                  <a:pt x="1" y="17"/>
                  <a:pt x="1" y="12"/>
                </a:cubicBezTo>
                <a:cubicBezTo>
                  <a:pt x="0" y="6"/>
                  <a:pt x="4" y="1"/>
                  <a:pt x="10" y="1"/>
                </a:cubicBezTo>
                <a:cubicBezTo>
                  <a:pt x="15" y="0"/>
                  <a:pt x="20" y="5"/>
                  <a:pt x="21" y="1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790" name="Freeform 22"/>
          <p:cNvSpPr>
            <a:spLocks/>
          </p:cNvSpPr>
          <p:nvPr/>
        </p:nvSpPr>
        <p:spPr bwMode="auto">
          <a:xfrm>
            <a:off x="5683647" y="2841179"/>
            <a:ext cx="100012" cy="114300"/>
          </a:xfrm>
          <a:custGeom>
            <a:avLst/>
            <a:gdLst/>
            <a:ahLst/>
            <a:cxnLst>
              <a:cxn ang="0">
                <a:pos x="20" y="9"/>
              </a:cxn>
              <a:cxn ang="0">
                <a:pos x="11" y="20"/>
              </a:cxn>
              <a:cxn ang="0">
                <a:pos x="0" y="11"/>
              </a:cxn>
              <a:cxn ang="0">
                <a:pos x="9" y="0"/>
              </a:cxn>
              <a:cxn ang="0">
                <a:pos x="20" y="9"/>
              </a:cxn>
            </a:cxnLst>
            <a:rect l="0" t="0" r="r" b="b"/>
            <a:pathLst>
              <a:path w="20" h="21">
                <a:moveTo>
                  <a:pt x="20" y="9"/>
                </a:moveTo>
                <a:cubicBezTo>
                  <a:pt x="20" y="15"/>
                  <a:pt x="16" y="20"/>
                  <a:pt x="11" y="20"/>
                </a:cubicBezTo>
                <a:cubicBezTo>
                  <a:pt x="5" y="21"/>
                  <a:pt x="0" y="16"/>
                  <a:pt x="0" y="11"/>
                </a:cubicBezTo>
                <a:cubicBezTo>
                  <a:pt x="0" y="5"/>
                  <a:pt x="4" y="1"/>
                  <a:pt x="9" y="0"/>
                </a:cubicBezTo>
                <a:cubicBezTo>
                  <a:pt x="15" y="0"/>
                  <a:pt x="20" y="4"/>
                  <a:pt x="20" y="9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791" name="Freeform 23"/>
          <p:cNvSpPr>
            <a:spLocks/>
          </p:cNvSpPr>
          <p:nvPr/>
        </p:nvSpPr>
        <p:spPr bwMode="auto">
          <a:xfrm>
            <a:off x="6163072" y="2520504"/>
            <a:ext cx="103187" cy="11271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1" y="21"/>
              </a:cxn>
              <a:cxn ang="0">
                <a:pos x="0" y="11"/>
              </a:cxn>
              <a:cxn ang="0">
                <a:pos x="10" y="1"/>
              </a:cxn>
              <a:cxn ang="0">
                <a:pos x="20" y="10"/>
              </a:cxn>
            </a:cxnLst>
            <a:rect l="0" t="0" r="r" b="b"/>
            <a:pathLst>
              <a:path w="21" h="21">
                <a:moveTo>
                  <a:pt x="20" y="10"/>
                </a:moveTo>
                <a:cubicBezTo>
                  <a:pt x="21" y="15"/>
                  <a:pt x="17" y="20"/>
                  <a:pt x="11" y="21"/>
                </a:cubicBezTo>
                <a:cubicBezTo>
                  <a:pt x="6" y="21"/>
                  <a:pt x="1" y="17"/>
                  <a:pt x="0" y="11"/>
                </a:cubicBezTo>
                <a:cubicBezTo>
                  <a:pt x="0" y="6"/>
                  <a:pt x="4" y="1"/>
                  <a:pt x="10" y="1"/>
                </a:cubicBezTo>
                <a:cubicBezTo>
                  <a:pt x="15" y="0"/>
                  <a:pt x="20" y="4"/>
                  <a:pt x="20" y="1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792" name="Freeform 24"/>
          <p:cNvSpPr>
            <a:spLocks/>
          </p:cNvSpPr>
          <p:nvPr/>
        </p:nvSpPr>
        <p:spPr bwMode="auto">
          <a:xfrm>
            <a:off x="2137172" y="3871466"/>
            <a:ext cx="4319587" cy="846138"/>
          </a:xfrm>
          <a:custGeom>
            <a:avLst/>
            <a:gdLst/>
            <a:ahLst/>
            <a:cxnLst>
              <a:cxn ang="0">
                <a:pos x="0" y="27"/>
              </a:cxn>
              <a:cxn ang="0">
                <a:pos x="96" y="131"/>
              </a:cxn>
              <a:cxn ang="0">
                <a:pos x="385" y="122"/>
              </a:cxn>
              <a:cxn ang="0">
                <a:pos x="867" y="0"/>
              </a:cxn>
            </a:cxnLst>
            <a:rect l="0" t="0" r="r" b="b"/>
            <a:pathLst>
              <a:path w="867" h="158">
                <a:moveTo>
                  <a:pt x="0" y="27"/>
                </a:moveTo>
                <a:cubicBezTo>
                  <a:pt x="12" y="49"/>
                  <a:pt x="64" y="120"/>
                  <a:pt x="96" y="131"/>
                </a:cubicBezTo>
                <a:cubicBezTo>
                  <a:pt x="174" y="158"/>
                  <a:pt x="259" y="147"/>
                  <a:pt x="385" y="122"/>
                </a:cubicBezTo>
                <a:cubicBezTo>
                  <a:pt x="466" y="107"/>
                  <a:pt x="620" y="71"/>
                  <a:pt x="867" y="0"/>
                </a:cubicBezTo>
              </a:path>
            </a:pathLst>
          </a:custGeom>
          <a:noFill/>
          <a:ln w="30163" cap="flat">
            <a:solidFill>
              <a:srgbClr val="8C64AB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793" name="Freeform 25"/>
          <p:cNvSpPr>
            <a:spLocks/>
          </p:cNvSpPr>
          <p:nvPr/>
        </p:nvSpPr>
        <p:spPr bwMode="auto">
          <a:xfrm>
            <a:off x="2137172" y="4174679"/>
            <a:ext cx="4319587" cy="1293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134"/>
              </a:cxn>
              <a:cxn ang="0">
                <a:pos x="289" y="201"/>
              </a:cxn>
              <a:cxn ang="0">
                <a:pos x="867" y="241"/>
              </a:cxn>
            </a:cxnLst>
            <a:rect l="0" t="0" r="r" b="b"/>
            <a:pathLst>
              <a:path w="867" h="241">
                <a:moveTo>
                  <a:pt x="0" y="0"/>
                </a:moveTo>
                <a:cubicBezTo>
                  <a:pt x="0" y="0"/>
                  <a:pt x="38" y="88"/>
                  <a:pt x="96" y="134"/>
                </a:cubicBezTo>
                <a:cubicBezTo>
                  <a:pt x="132" y="162"/>
                  <a:pt x="204" y="185"/>
                  <a:pt x="289" y="201"/>
                </a:cubicBezTo>
                <a:cubicBezTo>
                  <a:pt x="466" y="234"/>
                  <a:pt x="867" y="241"/>
                  <a:pt x="867" y="241"/>
                </a:cubicBezTo>
              </a:path>
            </a:pathLst>
          </a:custGeom>
          <a:noFill/>
          <a:ln w="30163" cap="flat">
            <a:solidFill>
              <a:srgbClr val="C7C4E2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794" name="Line 26"/>
          <p:cNvSpPr>
            <a:spLocks noChangeShapeType="1"/>
          </p:cNvSpPr>
          <p:nvPr/>
        </p:nvSpPr>
        <p:spPr bwMode="auto">
          <a:xfrm>
            <a:off x="1654572" y="2283966"/>
            <a:ext cx="12065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795" name="Line 27"/>
          <p:cNvSpPr>
            <a:spLocks noChangeShapeType="1"/>
          </p:cNvSpPr>
          <p:nvPr/>
        </p:nvSpPr>
        <p:spPr bwMode="auto">
          <a:xfrm>
            <a:off x="1654572" y="2947541"/>
            <a:ext cx="12065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796" name="Line 28"/>
          <p:cNvSpPr>
            <a:spLocks noChangeShapeType="1"/>
          </p:cNvSpPr>
          <p:nvPr/>
        </p:nvSpPr>
        <p:spPr bwMode="auto">
          <a:xfrm>
            <a:off x="1654572" y="3614291"/>
            <a:ext cx="12065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797" name="Line 29"/>
          <p:cNvSpPr>
            <a:spLocks noChangeShapeType="1"/>
          </p:cNvSpPr>
          <p:nvPr/>
        </p:nvSpPr>
        <p:spPr bwMode="auto">
          <a:xfrm>
            <a:off x="1654572" y="4282629"/>
            <a:ext cx="12065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798" name="Line 30"/>
          <p:cNvSpPr>
            <a:spLocks noChangeShapeType="1"/>
          </p:cNvSpPr>
          <p:nvPr/>
        </p:nvSpPr>
        <p:spPr bwMode="auto">
          <a:xfrm>
            <a:off x="1654572" y="4946204"/>
            <a:ext cx="12065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799" name="Rectangle 31"/>
          <p:cNvSpPr>
            <a:spLocks noChangeArrowheads="1"/>
          </p:cNvSpPr>
          <p:nvPr/>
        </p:nvSpPr>
        <p:spPr bwMode="auto">
          <a:xfrm>
            <a:off x="1294532" y="2181151"/>
            <a:ext cx="36195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$250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88800" name="Rectangle 32"/>
          <p:cNvSpPr>
            <a:spLocks noChangeArrowheads="1"/>
          </p:cNvSpPr>
          <p:nvPr/>
        </p:nvSpPr>
        <p:spPr bwMode="auto">
          <a:xfrm>
            <a:off x="1298972" y="2833241"/>
            <a:ext cx="271462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200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88801" name="Rectangle 33"/>
          <p:cNvSpPr>
            <a:spLocks noChangeArrowheads="1"/>
          </p:cNvSpPr>
          <p:nvPr/>
        </p:nvSpPr>
        <p:spPr bwMode="auto">
          <a:xfrm>
            <a:off x="1298972" y="3493641"/>
            <a:ext cx="271462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150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88802" name="Rectangle 34"/>
          <p:cNvSpPr>
            <a:spLocks noChangeArrowheads="1"/>
          </p:cNvSpPr>
          <p:nvPr/>
        </p:nvSpPr>
        <p:spPr bwMode="auto">
          <a:xfrm>
            <a:off x="1298972" y="4157216"/>
            <a:ext cx="271462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100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88803" name="Rectangle 35"/>
          <p:cNvSpPr>
            <a:spLocks noChangeArrowheads="1"/>
          </p:cNvSpPr>
          <p:nvPr/>
        </p:nvSpPr>
        <p:spPr bwMode="auto">
          <a:xfrm>
            <a:off x="1392634" y="4822379"/>
            <a:ext cx="1809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50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88804" name="Freeform 36"/>
          <p:cNvSpPr>
            <a:spLocks/>
          </p:cNvSpPr>
          <p:nvPr/>
        </p:nvSpPr>
        <p:spPr bwMode="auto">
          <a:xfrm>
            <a:off x="1798588" y="1533079"/>
            <a:ext cx="5308029" cy="4078287"/>
          </a:xfrm>
          <a:custGeom>
            <a:avLst/>
            <a:gdLst/>
            <a:ahLst/>
            <a:cxnLst>
              <a:cxn ang="0">
                <a:pos x="2552" y="1798"/>
              </a:cxn>
              <a:cxn ang="0">
                <a:pos x="0" y="1798"/>
              </a:cxn>
              <a:cxn ang="0">
                <a:pos x="0" y="0"/>
              </a:cxn>
            </a:cxnLst>
            <a:rect l="0" t="0" r="r" b="b"/>
            <a:pathLst>
              <a:path w="2552" h="1798">
                <a:moveTo>
                  <a:pt x="2552" y="1798"/>
                </a:moveTo>
                <a:lnTo>
                  <a:pt x="0" y="1798"/>
                </a:lnTo>
                <a:lnTo>
                  <a:pt x="0" y="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05" name="Line 37"/>
          <p:cNvSpPr>
            <a:spLocks noChangeShapeType="1"/>
          </p:cNvSpPr>
          <p:nvPr/>
        </p:nvSpPr>
        <p:spPr bwMode="auto">
          <a:xfrm flipV="1">
            <a:off x="6456759" y="5484366"/>
            <a:ext cx="0" cy="1270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06" name="Line 38"/>
          <p:cNvSpPr>
            <a:spLocks noChangeShapeType="1"/>
          </p:cNvSpPr>
          <p:nvPr/>
        </p:nvSpPr>
        <p:spPr bwMode="auto">
          <a:xfrm flipV="1">
            <a:off x="5972572" y="5484366"/>
            <a:ext cx="0" cy="1270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07" name="Line 39"/>
          <p:cNvSpPr>
            <a:spLocks noChangeShapeType="1"/>
          </p:cNvSpPr>
          <p:nvPr/>
        </p:nvSpPr>
        <p:spPr bwMode="auto">
          <a:xfrm flipV="1">
            <a:off x="5496322" y="5484366"/>
            <a:ext cx="0" cy="1270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08" name="Line 40"/>
          <p:cNvSpPr>
            <a:spLocks noChangeShapeType="1"/>
          </p:cNvSpPr>
          <p:nvPr/>
        </p:nvSpPr>
        <p:spPr bwMode="auto">
          <a:xfrm flipV="1">
            <a:off x="5012134" y="5484366"/>
            <a:ext cx="0" cy="1270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09" name="Line 41"/>
          <p:cNvSpPr>
            <a:spLocks noChangeShapeType="1"/>
          </p:cNvSpPr>
          <p:nvPr/>
        </p:nvSpPr>
        <p:spPr bwMode="auto">
          <a:xfrm flipV="1">
            <a:off x="4534297" y="5484366"/>
            <a:ext cx="0" cy="1270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10" name="Line 42"/>
          <p:cNvSpPr>
            <a:spLocks noChangeShapeType="1"/>
          </p:cNvSpPr>
          <p:nvPr/>
        </p:nvSpPr>
        <p:spPr bwMode="auto">
          <a:xfrm flipV="1">
            <a:off x="4056459" y="5484366"/>
            <a:ext cx="0" cy="1270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11" name="Line 43"/>
          <p:cNvSpPr>
            <a:spLocks noChangeShapeType="1"/>
          </p:cNvSpPr>
          <p:nvPr/>
        </p:nvSpPr>
        <p:spPr bwMode="auto">
          <a:xfrm flipV="1">
            <a:off x="3573859" y="5484366"/>
            <a:ext cx="0" cy="1270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12" name="Line 44"/>
          <p:cNvSpPr>
            <a:spLocks noChangeShapeType="1"/>
          </p:cNvSpPr>
          <p:nvPr/>
        </p:nvSpPr>
        <p:spPr bwMode="auto">
          <a:xfrm flipV="1">
            <a:off x="3094434" y="5484366"/>
            <a:ext cx="0" cy="1270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13" name="Line 45"/>
          <p:cNvSpPr>
            <a:spLocks noChangeShapeType="1"/>
          </p:cNvSpPr>
          <p:nvPr/>
        </p:nvSpPr>
        <p:spPr bwMode="auto">
          <a:xfrm flipV="1">
            <a:off x="2616597" y="5484366"/>
            <a:ext cx="0" cy="1270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14" name="Line 46"/>
          <p:cNvSpPr>
            <a:spLocks noChangeShapeType="1"/>
          </p:cNvSpPr>
          <p:nvPr/>
        </p:nvSpPr>
        <p:spPr bwMode="auto">
          <a:xfrm flipV="1">
            <a:off x="2133997" y="5484366"/>
            <a:ext cx="0" cy="1270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15" name="Rectangle 47"/>
          <p:cNvSpPr>
            <a:spLocks noChangeArrowheads="1"/>
          </p:cNvSpPr>
          <p:nvPr/>
        </p:nvSpPr>
        <p:spPr bwMode="auto">
          <a:xfrm>
            <a:off x="4967684" y="5646291"/>
            <a:ext cx="90488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7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88816" name="Rectangle 48"/>
          <p:cNvSpPr>
            <a:spLocks noChangeArrowheads="1"/>
          </p:cNvSpPr>
          <p:nvPr/>
        </p:nvSpPr>
        <p:spPr bwMode="auto">
          <a:xfrm>
            <a:off x="5447109" y="5646291"/>
            <a:ext cx="90488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8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88817" name="Rectangle 49"/>
          <p:cNvSpPr>
            <a:spLocks noChangeArrowheads="1"/>
          </p:cNvSpPr>
          <p:nvPr/>
        </p:nvSpPr>
        <p:spPr bwMode="auto">
          <a:xfrm>
            <a:off x="5928122" y="5646291"/>
            <a:ext cx="90487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9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88818" name="Rectangle 50"/>
          <p:cNvSpPr>
            <a:spLocks noChangeArrowheads="1"/>
          </p:cNvSpPr>
          <p:nvPr/>
        </p:nvSpPr>
        <p:spPr bwMode="auto">
          <a:xfrm>
            <a:off x="6363097" y="5646291"/>
            <a:ext cx="18097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10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88819" name="Rectangle 51"/>
          <p:cNvSpPr>
            <a:spLocks noChangeArrowheads="1"/>
          </p:cNvSpPr>
          <p:nvPr/>
        </p:nvSpPr>
        <p:spPr bwMode="auto">
          <a:xfrm>
            <a:off x="4488259" y="5646291"/>
            <a:ext cx="90488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6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88820" name="Rectangle 52"/>
          <p:cNvSpPr>
            <a:spLocks noChangeArrowheads="1"/>
          </p:cNvSpPr>
          <p:nvPr/>
        </p:nvSpPr>
        <p:spPr bwMode="auto">
          <a:xfrm>
            <a:off x="4008834" y="5646291"/>
            <a:ext cx="90488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5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88821" name="Rectangle 53"/>
          <p:cNvSpPr>
            <a:spLocks noChangeArrowheads="1"/>
          </p:cNvSpPr>
          <p:nvPr/>
        </p:nvSpPr>
        <p:spPr bwMode="auto">
          <a:xfrm>
            <a:off x="3529409" y="5646291"/>
            <a:ext cx="90488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4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88822" name="Rectangle 54"/>
          <p:cNvSpPr>
            <a:spLocks noChangeArrowheads="1"/>
          </p:cNvSpPr>
          <p:nvPr/>
        </p:nvSpPr>
        <p:spPr bwMode="auto">
          <a:xfrm>
            <a:off x="3048397" y="5646291"/>
            <a:ext cx="90487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3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88823" name="Rectangle 55"/>
          <p:cNvSpPr>
            <a:spLocks noChangeArrowheads="1"/>
          </p:cNvSpPr>
          <p:nvPr/>
        </p:nvSpPr>
        <p:spPr bwMode="auto">
          <a:xfrm>
            <a:off x="2570559" y="5646291"/>
            <a:ext cx="90488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2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88824" name="Rectangle 56"/>
          <p:cNvSpPr>
            <a:spLocks noChangeArrowheads="1"/>
          </p:cNvSpPr>
          <p:nvPr/>
        </p:nvSpPr>
        <p:spPr bwMode="auto">
          <a:xfrm>
            <a:off x="2089547" y="5646291"/>
            <a:ext cx="90487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1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88825" name="Rectangle 57"/>
          <p:cNvSpPr>
            <a:spLocks noChangeArrowheads="1"/>
          </p:cNvSpPr>
          <p:nvPr/>
        </p:nvSpPr>
        <p:spPr bwMode="auto">
          <a:xfrm>
            <a:off x="3015059" y="4254054"/>
            <a:ext cx="14908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b="1" i="1" dirty="0">
                <a:solidFill>
                  <a:srgbClr val="000000"/>
                </a:solidFill>
                <a:latin typeface="Myriad Pro" pitchFamily="34" charset="0"/>
              </a:rPr>
              <a:t>M</a:t>
            </a:r>
            <a:endParaRPr lang="en-US" sz="1400" b="1" i="1" dirty="0">
              <a:latin typeface="Tahoma" pitchFamily="34" charset="0"/>
            </a:endParaRPr>
          </a:p>
        </p:txBody>
      </p:sp>
      <p:sp>
        <p:nvSpPr>
          <p:cNvPr id="288826" name="Line 58"/>
          <p:cNvSpPr>
            <a:spLocks noChangeShapeType="1"/>
          </p:cNvSpPr>
          <p:nvPr/>
        </p:nvSpPr>
        <p:spPr bwMode="auto">
          <a:xfrm flipV="1">
            <a:off x="3094732" y="5925567"/>
            <a:ext cx="0" cy="2571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27" name="Freeform 59"/>
          <p:cNvSpPr>
            <a:spLocks/>
          </p:cNvSpPr>
          <p:nvPr/>
        </p:nvSpPr>
        <p:spPr bwMode="auto">
          <a:xfrm>
            <a:off x="2302644" y="6141591"/>
            <a:ext cx="1820862" cy="347662"/>
          </a:xfrm>
          <a:custGeom>
            <a:avLst/>
            <a:gdLst/>
            <a:ahLst/>
            <a:cxnLst>
              <a:cxn ang="0">
                <a:pos x="319" y="42"/>
              </a:cxn>
              <a:cxn ang="0">
                <a:pos x="303" y="58"/>
              </a:cxn>
              <a:cxn ang="0">
                <a:pos x="16" y="58"/>
              </a:cxn>
              <a:cxn ang="0">
                <a:pos x="0" y="42"/>
              </a:cxn>
              <a:cxn ang="0">
                <a:pos x="0" y="16"/>
              </a:cxn>
              <a:cxn ang="0">
                <a:pos x="16" y="0"/>
              </a:cxn>
              <a:cxn ang="0">
                <a:pos x="303" y="0"/>
              </a:cxn>
              <a:cxn ang="0">
                <a:pos x="319" y="16"/>
              </a:cxn>
              <a:cxn ang="0">
                <a:pos x="319" y="42"/>
              </a:cxn>
            </a:cxnLst>
            <a:rect l="0" t="0" r="r" b="b"/>
            <a:pathLst>
              <a:path w="319" h="58">
                <a:moveTo>
                  <a:pt x="319" y="42"/>
                </a:moveTo>
                <a:cubicBezTo>
                  <a:pt x="319" y="51"/>
                  <a:pt x="312" y="58"/>
                  <a:pt x="303" y="58"/>
                </a:cubicBezTo>
                <a:cubicBezTo>
                  <a:pt x="16" y="58"/>
                  <a:pt x="16" y="58"/>
                  <a:pt x="16" y="58"/>
                </a:cubicBezTo>
                <a:cubicBezTo>
                  <a:pt x="7" y="58"/>
                  <a:pt x="0" y="51"/>
                  <a:pt x="0" y="4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303" y="0"/>
                  <a:pt x="303" y="0"/>
                  <a:pt x="303" y="0"/>
                </a:cubicBezTo>
                <a:cubicBezTo>
                  <a:pt x="312" y="0"/>
                  <a:pt x="319" y="7"/>
                  <a:pt x="319" y="16"/>
                </a:cubicBezTo>
                <a:lnTo>
                  <a:pt x="319" y="42"/>
                </a:lnTo>
                <a:close/>
              </a:path>
            </a:pathLst>
          </a:custGeom>
          <a:solidFill>
            <a:srgbClr val="D7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28" name="Rectangle 60"/>
          <p:cNvSpPr>
            <a:spLocks noChangeArrowheads="1"/>
          </p:cNvSpPr>
          <p:nvPr/>
        </p:nvSpPr>
        <p:spPr bwMode="auto">
          <a:xfrm>
            <a:off x="1486297" y="5646291"/>
            <a:ext cx="90487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88829" name="Line 61"/>
          <p:cNvSpPr>
            <a:spLocks noChangeShapeType="1"/>
          </p:cNvSpPr>
          <p:nvPr/>
        </p:nvSpPr>
        <p:spPr bwMode="auto">
          <a:xfrm flipH="1">
            <a:off x="2137172" y="5290691"/>
            <a:ext cx="479425" cy="161925"/>
          </a:xfrm>
          <a:prstGeom prst="line">
            <a:avLst/>
          </a:prstGeom>
          <a:noFill/>
          <a:ln w="30163">
            <a:solidFill>
              <a:srgbClr val="8C64AB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30" name="Line 62"/>
          <p:cNvSpPr>
            <a:spLocks noChangeShapeType="1"/>
          </p:cNvSpPr>
          <p:nvPr/>
        </p:nvSpPr>
        <p:spPr bwMode="auto">
          <a:xfrm flipH="1">
            <a:off x="2616597" y="5135116"/>
            <a:ext cx="482600" cy="155575"/>
          </a:xfrm>
          <a:prstGeom prst="line">
            <a:avLst/>
          </a:prstGeom>
          <a:noFill/>
          <a:ln w="30163">
            <a:solidFill>
              <a:srgbClr val="8C64AB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31" name="Line 63"/>
          <p:cNvSpPr>
            <a:spLocks noChangeShapeType="1"/>
          </p:cNvSpPr>
          <p:nvPr/>
        </p:nvSpPr>
        <p:spPr bwMode="auto">
          <a:xfrm flipH="1">
            <a:off x="3099197" y="4974779"/>
            <a:ext cx="477837" cy="160337"/>
          </a:xfrm>
          <a:prstGeom prst="line">
            <a:avLst/>
          </a:prstGeom>
          <a:noFill/>
          <a:ln w="30163">
            <a:solidFill>
              <a:srgbClr val="8C64AB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32" name="Line 64"/>
          <p:cNvSpPr>
            <a:spLocks noChangeShapeType="1"/>
          </p:cNvSpPr>
          <p:nvPr/>
        </p:nvSpPr>
        <p:spPr bwMode="auto">
          <a:xfrm flipH="1">
            <a:off x="3577034" y="4812854"/>
            <a:ext cx="479425" cy="161925"/>
          </a:xfrm>
          <a:prstGeom prst="line">
            <a:avLst/>
          </a:prstGeom>
          <a:noFill/>
          <a:ln w="30163">
            <a:solidFill>
              <a:srgbClr val="8C64AB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33" name="Line 65"/>
          <p:cNvSpPr>
            <a:spLocks noChangeShapeType="1"/>
          </p:cNvSpPr>
          <p:nvPr/>
        </p:nvSpPr>
        <p:spPr bwMode="auto">
          <a:xfrm flipH="1">
            <a:off x="4056459" y="4650929"/>
            <a:ext cx="482600" cy="161925"/>
          </a:xfrm>
          <a:prstGeom prst="line">
            <a:avLst/>
          </a:prstGeom>
          <a:noFill/>
          <a:ln w="30163">
            <a:solidFill>
              <a:srgbClr val="8C64AB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34" name="Line 66"/>
          <p:cNvSpPr>
            <a:spLocks noChangeShapeType="1"/>
          </p:cNvSpPr>
          <p:nvPr/>
        </p:nvSpPr>
        <p:spPr bwMode="auto">
          <a:xfrm flipH="1">
            <a:off x="4539059" y="4493766"/>
            <a:ext cx="479425" cy="157163"/>
          </a:xfrm>
          <a:prstGeom prst="line">
            <a:avLst/>
          </a:prstGeom>
          <a:noFill/>
          <a:ln w="30163">
            <a:solidFill>
              <a:srgbClr val="8C64AB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35" name="Line 67"/>
          <p:cNvSpPr>
            <a:spLocks noChangeShapeType="1"/>
          </p:cNvSpPr>
          <p:nvPr/>
        </p:nvSpPr>
        <p:spPr bwMode="auto">
          <a:xfrm flipH="1">
            <a:off x="5018484" y="4336604"/>
            <a:ext cx="482600" cy="157162"/>
          </a:xfrm>
          <a:prstGeom prst="line">
            <a:avLst/>
          </a:prstGeom>
          <a:noFill/>
          <a:ln w="30163">
            <a:solidFill>
              <a:srgbClr val="8C64AB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36" name="Line 68"/>
          <p:cNvSpPr>
            <a:spLocks noChangeShapeType="1"/>
          </p:cNvSpPr>
          <p:nvPr/>
        </p:nvSpPr>
        <p:spPr bwMode="auto">
          <a:xfrm flipH="1">
            <a:off x="5501084" y="4174679"/>
            <a:ext cx="477838" cy="161925"/>
          </a:xfrm>
          <a:prstGeom prst="line">
            <a:avLst/>
          </a:prstGeom>
          <a:noFill/>
          <a:ln w="30163">
            <a:solidFill>
              <a:srgbClr val="8C64AB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37" name="Line 69"/>
          <p:cNvSpPr>
            <a:spLocks noChangeShapeType="1"/>
          </p:cNvSpPr>
          <p:nvPr/>
        </p:nvSpPr>
        <p:spPr bwMode="auto">
          <a:xfrm flipH="1">
            <a:off x="5978922" y="4015929"/>
            <a:ext cx="477837" cy="158750"/>
          </a:xfrm>
          <a:prstGeom prst="line">
            <a:avLst/>
          </a:prstGeom>
          <a:noFill/>
          <a:ln w="30163">
            <a:solidFill>
              <a:srgbClr val="8C64AB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38" name="Freeform 70"/>
          <p:cNvSpPr>
            <a:spLocks/>
          </p:cNvSpPr>
          <p:nvPr/>
        </p:nvSpPr>
        <p:spPr bwMode="auto">
          <a:xfrm>
            <a:off x="2089547" y="3963541"/>
            <a:ext cx="98425" cy="104775"/>
          </a:xfrm>
          <a:custGeom>
            <a:avLst/>
            <a:gdLst/>
            <a:ahLst/>
            <a:cxnLst>
              <a:cxn ang="0">
                <a:pos x="20" y="9"/>
              </a:cxn>
              <a:cxn ang="0">
                <a:pos x="11" y="20"/>
              </a:cxn>
              <a:cxn ang="0">
                <a:pos x="0" y="11"/>
              </a:cxn>
              <a:cxn ang="0">
                <a:pos x="9" y="0"/>
              </a:cxn>
              <a:cxn ang="0">
                <a:pos x="20" y="9"/>
              </a:cxn>
            </a:cxnLst>
            <a:rect l="0" t="0" r="r" b="b"/>
            <a:pathLst>
              <a:path w="20" h="20">
                <a:moveTo>
                  <a:pt x="20" y="9"/>
                </a:moveTo>
                <a:cubicBezTo>
                  <a:pt x="20" y="15"/>
                  <a:pt x="16" y="19"/>
                  <a:pt x="11" y="20"/>
                </a:cubicBezTo>
                <a:cubicBezTo>
                  <a:pt x="5" y="20"/>
                  <a:pt x="0" y="16"/>
                  <a:pt x="0" y="11"/>
                </a:cubicBezTo>
                <a:cubicBezTo>
                  <a:pt x="0" y="5"/>
                  <a:pt x="4" y="0"/>
                  <a:pt x="9" y="0"/>
                </a:cubicBezTo>
                <a:cubicBezTo>
                  <a:pt x="15" y="0"/>
                  <a:pt x="20" y="4"/>
                  <a:pt x="20" y="9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39" name="Freeform 71"/>
          <p:cNvSpPr>
            <a:spLocks/>
          </p:cNvSpPr>
          <p:nvPr/>
        </p:nvSpPr>
        <p:spPr bwMode="auto">
          <a:xfrm>
            <a:off x="2089547" y="4115941"/>
            <a:ext cx="98425" cy="114300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1" y="21"/>
              </a:cxn>
              <a:cxn ang="0">
                <a:pos x="0" y="11"/>
              </a:cxn>
              <a:cxn ang="0">
                <a:pos x="9" y="1"/>
              </a:cxn>
              <a:cxn ang="0">
                <a:pos x="20" y="10"/>
              </a:cxn>
            </a:cxnLst>
            <a:rect l="0" t="0" r="r" b="b"/>
            <a:pathLst>
              <a:path w="20" h="21">
                <a:moveTo>
                  <a:pt x="20" y="10"/>
                </a:moveTo>
                <a:cubicBezTo>
                  <a:pt x="20" y="16"/>
                  <a:pt x="16" y="20"/>
                  <a:pt x="11" y="21"/>
                </a:cubicBezTo>
                <a:cubicBezTo>
                  <a:pt x="5" y="21"/>
                  <a:pt x="0" y="17"/>
                  <a:pt x="0" y="11"/>
                </a:cubicBezTo>
                <a:cubicBezTo>
                  <a:pt x="0" y="6"/>
                  <a:pt x="4" y="1"/>
                  <a:pt x="9" y="1"/>
                </a:cubicBezTo>
                <a:cubicBezTo>
                  <a:pt x="15" y="0"/>
                  <a:pt x="20" y="4"/>
                  <a:pt x="20" y="1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40" name="Freeform 72"/>
          <p:cNvSpPr>
            <a:spLocks/>
          </p:cNvSpPr>
          <p:nvPr/>
        </p:nvSpPr>
        <p:spPr bwMode="auto">
          <a:xfrm>
            <a:off x="2089547" y="5398641"/>
            <a:ext cx="98425" cy="112713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1" y="20"/>
              </a:cxn>
              <a:cxn ang="0">
                <a:pos x="0" y="11"/>
              </a:cxn>
              <a:cxn ang="0">
                <a:pos x="9" y="0"/>
              </a:cxn>
              <a:cxn ang="0">
                <a:pos x="20" y="10"/>
              </a:cxn>
            </a:cxnLst>
            <a:rect l="0" t="0" r="r" b="b"/>
            <a:pathLst>
              <a:path w="20" h="21">
                <a:moveTo>
                  <a:pt x="20" y="10"/>
                </a:moveTo>
                <a:cubicBezTo>
                  <a:pt x="20" y="15"/>
                  <a:pt x="16" y="20"/>
                  <a:pt x="11" y="20"/>
                </a:cubicBezTo>
                <a:cubicBezTo>
                  <a:pt x="5" y="21"/>
                  <a:pt x="0" y="16"/>
                  <a:pt x="0" y="11"/>
                </a:cubicBezTo>
                <a:cubicBezTo>
                  <a:pt x="0" y="5"/>
                  <a:pt x="4" y="1"/>
                  <a:pt x="9" y="0"/>
                </a:cubicBezTo>
                <a:cubicBezTo>
                  <a:pt x="15" y="0"/>
                  <a:pt x="20" y="4"/>
                  <a:pt x="20" y="1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41" name="Freeform 73"/>
          <p:cNvSpPr>
            <a:spLocks/>
          </p:cNvSpPr>
          <p:nvPr/>
        </p:nvSpPr>
        <p:spPr bwMode="auto">
          <a:xfrm>
            <a:off x="2567384" y="5236716"/>
            <a:ext cx="103188" cy="112713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1" y="20"/>
              </a:cxn>
              <a:cxn ang="0">
                <a:pos x="0" y="11"/>
              </a:cxn>
              <a:cxn ang="0">
                <a:pos x="10" y="0"/>
              </a:cxn>
              <a:cxn ang="0">
                <a:pos x="20" y="10"/>
              </a:cxn>
            </a:cxnLst>
            <a:rect l="0" t="0" r="r" b="b"/>
            <a:pathLst>
              <a:path w="21" h="21">
                <a:moveTo>
                  <a:pt x="20" y="10"/>
                </a:moveTo>
                <a:cubicBezTo>
                  <a:pt x="21" y="15"/>
                  <a:pt x="17" y="20"/>
                  <a:pt x="11" y="20"/>
                </a:cubicBezTo>
                <a:cubicBezTo>
                  <a:pt x="6" y="21"/>
                  <a:pt x="1" y="17"/>
                  <a:pt x="0" y="11"/>
                </a:cubicBezTo>
                <a:cubicBezTo>
                  <a:pt x="0" y="6"/>
                  <a:pt x="4" y="1"/>
                  <a:pt x="10" y="0"/>
                </a:cubicBezTo>
                <a:cubicBezTo>
                  <a:pt x="15" y="0"/>
                  <a:pt x="20" y="4"/>
                  <a:pt x="20" y="1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42" name="Freeform 74"/>
          <p:cNvSpPr>
            <a:spLocks/>
          </p:cNvSpPr>
          <p:nvPr/>
        </p:nvSpPr>
        <p:spPr bwMode="auto">
          <a:xfrm>
            <a:off x="2567384" y="4841429"/>
            <a:ext cx="103188" cy="104775"/>
          </a:xfrm>
          <a:custGeom>
            <a:avLst/>
            <a:gdLst/>
            <a:ahLst/>
            <a:cxnLst>
              <a:cxn ang="0">
                <a:pos x="20" y="9"/>
              </a:cxn>
              <a:cxn ang="0">
                <a:pos x="11" y="20"/>
              </a:cxn>
              <a:cxn ang="0">
                <a:pos x="0" y="11"/>
              </a:cxn>
              <a:cxn ang="0">
                <a:pos x="10" y="0"/>
              </a:cxn>
              <a:cxn ang="0">
                <a:pos x="20" y="9"/>
              </a:cxn>
            </a:cxnLst>
            <a:rect l="0" t="0" r="r" b="b"/>
            <a:pathLst>
              <a:path w="21" h="20">
                <a:moveTo>
                  <a:pt x="20" y="9"/>
                </a:moveTo>
                <a:cubicBezTo>
                  <a:pt x="21" y="15"/>
                  <a:pt x="17" y="19"/>
                  <a:pt x="11" y="20"/>
                </a:cubicBezTo>
                <a:cubicBezTo>
                  <a:pt x="6" y="20"/>
                  <a:pt x="1" y="16"/>
                  <a:pt x="0" y="11"/>
                </a:cubicBezTo>
                <a:cubicBezTo>
                  <a:pt x="0" y="5"/>
                  <a:pt x="4" y="0"/>
                  <a:pt x="10" y="0"/>
                </a:cubicBezTo>
                <a:cubicBezTo>
                  <a:pt x="15" y="0"/>
                  <a:pt x="20" y="4"/>
                  <a:pt x="20" y="9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43" name="Freeform 75"/>
          <p:cNvSpPr>
            <a:spLocks/>
          </p:cNvSpPr>
          <p:nvPr/>
        </p:nvSpPr>
        <p:spPr bwMode="auto">
          <a:xfrm>
            <a:off x="2567384" y="4517579"/>
            <a:ext cx="103188" cy="114300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1" y="20"/>
              </a:cxn>
              <a:cxn ang="0">
                <a:pos x="0" y="11"/>
              </a:cxn>
              <a:cxn ang="0">
                <a:pos x="10" y="0"/>
              </a:cxn>
              <a:cxn ang="0">
                <a:pos x="20" y="10"/>
              </a:cxn>
            </a:cxnLst>
            <a:rect l="0" t="0" r="r" b="b"/>
            <a:pathLst>
              <a:path w="21" h="21">
                <a:moveTo>
                  <a:pt x="20" y="10"/>
                </a:moveTo>
                <a:cubicBezTo>
                  <a:pt x="21" y="15"/>
                  <a:pt x="17" y="20"/>
                  <a:pt x="11" y="20"/>
                </a:cubicBezTo>
                <a:cubicBezTo>
                  <a:pt x="6" y="21"/>
                  <a:pt x="1" y="16"/>
                  <a:pt x="0" y="11"/>
                </a:cubicBezTo>
                <a:cubicBezTo>
                  <a:pt x="0" y="5"/>
                  <a:pt x="4" y="1"/>
                  <a:pt x="10" y="0"/>
                </a:cubicBezTo>
                <a:cubicBezTo>
                  <a:pt x="15" y="0"/>
                  <a:pt x="20" y="4"/>
                  <a:pt x="20" y="1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44" name="Freeform 76"/>
          <p:cNvSpPr>
            <a:spLocks/>
          </p:cNvSpPr>
          <p:nvPr/>
        </p:nvSpPr>
        <p:spPr bwMode="auto">
          <a:xfrm>
            <a:off x="3045222" y="4598541"/>
            <a:ext cx="100012" cy="112713"/>
          </a:xfrm>
          <a:custGeom>
            <a:avLst/>
            <a:gdLst/>
            <a:ahLst/>
            <a:cxnLst>
              <a:cxn ang="0">
                <a:pos x="20" y="9"/>
              </a:cxn>
              <a:cxn ang="0">
                <a:pos x="11" y="20"/>
              </a:cxn>
              <a:cxn ang="0">
                <a:pos x="0" y="11"/>
              </a:cxn>
              <a:cxn ang="0">
                <a:pos x="9" y="0"/>
              </a:cxn>
              <a:cxn ang="0">
                <a:pos x="20" y="9"/>
              </a:cxn>
            </a:cxnLst>
            <a:rect l="0" t="0" r="r" b="b"/>
            <a:pathLst>
              <a:path w="20" h="21">
                <a:moveTo>
                  <a:pt x="20" y="9"/>
                </a:moveTo>
                <a:cubicBezTo>
                  <a:pt x="20" y="15"/>
                  <a:pt x="16" y="20"/>
                  <a:pt x="11" y="20"/>
                </a:cubicBezTo>
                <a:cubicBezTo>
                  <a:pt x="5" y="21"/>
                  <a:pt x="0" y="16"/>
                  <a:pt x="0" y="11"/>
                </a:cubicBezTo>
                <a:cubicBezTo>
                  <a:pt x="0" y="5"/>
                  <a:pt x="4" y="1"/>
                  <a:pt x="9" y="0"/>
                </a:cubicBezTo>
                <a:cubicBezTo>
                  <a:pt x="15" y="0"/>
                  <a:pt x="20" y="4"/>
                  <a:pt x="20" y="9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45" name="Freeform 77"/>
          <p:cNvSpPr>
            <a:spLocks/>
          </p:cNvSpPr>
          <p:nvPr/>
        </p:nvSpPr>
        <p:spPr bwMode="auto">
          <a:xfrm>
            <a:off x="3045222" y="5074791"/>
            <a:ext cx="103187" cy="115888"/>
          </a:xfrm>
          <a:custGeom>
            <a:avLst/>
            <a:gdLst/>
            <a:ahLst/>
            <a:cxnLst>
              <a:cxn ang="0">
                <a:pos x="21" y="10"/>
              </a:cxn>
              <a:cxn ang="0">
                <a:pos x="11" y="21"/>
              </a:cxn>
              <a:cxn ang="0">
                <a:pos x="1" y="11"/>
              </a:cxn>
              <a:cxn ang="0">
                <a:pos x="10" y="1"/>
              </a:cxn>
              <a:cxn ang="0">
                <a:pos x="21" y="10"/>
              </a:cxn>
            </a:cxnLst>
            <a:rect l="0" t="0" r="r" b="b"/>
            <a:pathLst>
              <a:path w="21" h="21">
                <a:moveTo>
                  <a:pt x="21" y="10"/>
                </a:moveTo>
                <a:cubicBezTo>
                  <a:pt x="21" y="15"/>
                  <a:pt x="17" y="20"/>
                  <a:pt x="11" y="21"/>
                </a:cubicBezTo>
                <a:cubicBezTo>
                  <a:pt x="6" y="21"/>
                  <a:pt x="1" y="17"/>
                  <a:pt x="1" y="11"/>
                </a:cubicBezTo>
                <a:cubicBezTo>
                  <a:pt x="0" y="6"/>
                  <a:pt x="4" y="1"/>
                  <a:pt x="10" y="1"/>
                </a:cubicBezTo>
                <a:cubicBezTo>
                  <a:pt x="15" y="0"/>
                  <a:pt x="20" y="4"/>
                  <a:pt x="21" y="1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46" name="Freeform 78"/>
          <p:cNvSpPr>
            <a:spLocks/>
          </p:cNvSpPr>
          <p:nvPr/>
        </p:nvSpPr>
        <p:spPr bwMode="auto">
          <a:xfrm>
            <a:off x="3529409" y="5198616"/>
            <a:ext cx="98425" cy="109538"/>
          </a:xfrm>
          <a:custGeom>
            <a:avLst/>
            <a:gdLst/>
            <a:ahLst/>
            <a:cxnLst>
              <a:cxn ang="0">
                <a:pos x="20" y="9"/>
              </a:cxn>
              <a:cxn ang="0">
                <a:pos x="11" y="20"/>
              </a:cxn>
              <a:cxn ang="0">
                <a:pos x="0" y="11"/>
              </a:cxn>
              <a:cxn ang="0">
                <a:pos x="9" y="0"/>
              </a:cxn>
              <a:cxn ang="0">
                <a:pos x="20" y="9"/>
              </a:cxn>
            </a:cxnLst>
            <a:rect l="0" t="0" r="r" b="b"/>
            <a:pathLst>
              <a:path w="20" h="20">
                <a:moveTo>
                  <a:pt x="20" y="9"/>
                </a:moveTo>
                <a:cubicBezTo>
                  <a:pt x="20" y="15"/>
                  <a:pt x="16" y="20"/>
                  <a:pt x="11" y="20"/>
                </a:cubicBezTo>
                <a:cubicBezTo>
                  <a:pt x="5" y="20"/>
                  <a:pt x="0" y="16"/>
                  <a:pt x="0" y="11"/>
                </a:cubicBezTo>
                <a:cubicBezTo>
                  <a:pt x="0" y="5"/>
                  <a:pt x="4" y="0"/>
                  <a:pt x="9" y="0"/>
                </a:cubicBezTo>
                <a:cubicBezTo>
                  <a:pt x="15" y="0"/>
                  <a:pt x="20" y="4"/>
                  <a:pt x="20" y="9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47" name="Freeform 79"/>
          <p:cNvSpPr>
            <a:spLocks/>
          </p:cNvSpPr>
          <p:nvPr/>
        </p:nvSpPr>
        <p:spPr bwMode="auto">
          <a:xfrm>
            <a:off x="3529409" y="4916041"/>
            <a:ext cx="98425" cy="112713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1" y="21"/>
              </a:cxn>
              <a:cxn ang="0">
                <a:pos x="0" y="12"/>
              </a:cxn>
              <a:cxn ang="0">
                <a:pos x="9" y="1"/>
              </a:cxn>
              <a:cxn ang="0">
                <a:pos x="20" y="10"/>
              </a:cxn>
            </a:cxnLst>
            <a:rect l="0" t="0" r="r" b="b"/>
            <a:pathLst>
              <a:path w="20" h="21">
                <a:moveTo>
                  <a:pt x="20" y="10"/>
                </a:moveTo>
                <a:cubicBezTo>
                  <a:pt x="20" y="16"/>
                  <a:pt x="16" y="20"/>
                  <a:pt x="11" y="21"/>
                </a:cubicBezTo>
                <a:cubicBezTo>
                  <a:pt x="5" y="21"/>
                  <a:pt x="0" y="17"/>
                  <a:pt x="0" y="12"/>
                </a:cubicBezTo>
                <a:cubicBezTo>
                  <a:pt x="0" y="6"/>
                  <a:pt x="4" y="1"/>
                  <a:pt x="9" y="1"/>
                </a:cubicBezTo>
                <a:cubicBezTo>
                  <a:pt x="15" y="0"/>
                  <a:pt x="20" y="5"/>
                  <a:pt x="20" y="1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48" name="Freeform 80"/>
          <p:cNvSpPr>
            <a:spLocks/>
          </p:cNvSpPr>
          <p:nvPr/>
        </p:nvSpPr>
        <p:spPr bwMode="auto">
          <a:xfrm>
            <a:off x="3529409" y="4557266"/>
            <a:ext cx="98425" cy="112713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1" y="21"/>
              </a:cxn>
              <a:cxn ang="0">
                <a:pos x="0" y="11"/>
              </a:cxn>
              <a:cxn ang="0">
                <a:pos x="9" y="1"/>
              </a:cxn>
              <a:cxn ang="0">
                <a:pos x="20" y="10"/>
              </a:cxn>
            </a:cxnLst>
            <a:rect l="0" t="0" r="r" b="b"/>
            <a:pathLst>
              <a:path w="20" h="21">
                <a:moveTo>
                  <a:pt x="20" y="10"/>
                </a:moveTo>
                <a:cubicBezTo>
                  <a:pt x="20" y="16"/>
                  <a:pt x="16" y="20"/>
                  <a:pt x="11" y="21"/>
                </a:cubicBezTo>
                <a:cubicBezTo>
                  <a:pt x="5" y="21"/>
                  <a:pt x="0" y="17"/>
                  <a:pt x="0" y="11"/>
                </a:cubicBezTo>
                <a:cubicBezTo>
                  <a:pt x="0" y="6"/>
                  <a:pt x="4" y="1"/>
                  <a:pt x="9" y="1"/>
                </a:cubicBezTo>
                <a:cubicBezTo>
                  <a:pt x="15" y="0"/>
                  <a:pt x="20" y="4"/>
                  <a:pt x="20" y="1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49" name="Freeform 81"/>
          <p:cNvSpPr>
            <a:spLocks/>
          </p:cNvSpPr>
          <p:nvPr/>
        </p:nvSpPr>
        <p:spPr bwMode="auto">
          <a:xfrm>
            <a:off x="4005659" y="4469954"/>
            <a:ext cx="104775" cy="114300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1" y="20"/>
              </a:cxn>
              <a:cxn ang="0">
                <a:pos x="0" y="11"/>
              </a:cxn>
              <a:cxn ang="0">
                <a:pos x="10" y="0"/>
              </a:cxn>
              <a:cxn ang="0">
                <a:pos x="20" y="10"/>
              </a:cxn>
            </a:cxnLst>
            <a:rect l="0" t="0" r="r" b="b"/>
            <a:pathLst>
              <a:path w="21" h="21">
                <a:moveTo>
                  <a:pt x="20" y="10"/>
                </a:moveTo>
                <a:cubicBezTo>
                  <a:pt x="21" y="15"/>
                  <a:pt x="17" y="20"/>
                  <a:pt x="11" y="20"/>
                </a:cubicBezTo>
                <a:cubicBezTo>
                  <a:pt x="6" y="21"/>
                  <a:pt x="1" y="17"/>
                  <a:pt x="0" y="11"/>
                </a:cubicBezTo>
                <a:cubicBezTo>
                  <a:pt x="0" y="6"/>
                  <a:pt x="4" y="1"/>
                  <a:pt x="10" y="0"/>
                </a:cubicBezTo>
                <a:cubicBezTo>
                  <a:pt x="15" y="0"/>
                  <a:pt x="20" y="4"/>
                  <a:pt x="20" y="1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50" name="Freeform 82"/>
          <p:cNvSpPr>
            <a:spLocks/>
          </p:cNvSpPr>
          <p:nvPr/>
        </p:nvSpPr>
        <p:spPr bwMode="auto">
          <a:xfrm>
            <a:off x="4005659" y="4760466"/>
            <a:ext cx="104775" cy="106363"/>
          </a:xfrm>
          <a:custGeom>
            <a:avLst/>
            <a:gdLst/>
            <a:ahLst/>
            <a:cxnLst>
              <a:cxn ang="0">
                <a:pos x="20" y="9"/>
              </a:cxn>
              <a:cxn ang="0">
                <a:pos x="11" y="20"/>
              </a:cxn>
              <a:cxn ang="0">
                <a:pos x="0" y="11"/>
              </a:cxn>
              <a:cxn ang="0">
                <a:pos x="10" y="0"/>
              </a:cxn>
              <a:cxn ang="0">
                <a:pos x="20" y="9"/>
              </a:cxn>
            </a:cxnLst>
            <a:rect l="0" t="0" r="r" b="b"/>
            <a:pathLst>
              <a:path w="21" h="20">
                <a:moveTo>
                  <a:pt x="20" y="9"/>
                </a:moveTo>
                <a:cubicBezTo>
                  <a:pt x="21" y="15"/>
                  <a:pt x="17" y="20"/>
                  <a:pt x="11" y="20"/>
                </a:cubicBezTo>
                <a:cubicBezTo>
                  <a:pt x="6" y="20"/>
                  <a:pt x="1" y="16"/>
                  <a:pt x="0" y="11"/>
                </a:cubicBezTo>
                <a:cubicBezTo>
                  <a:pt x="0" y="5"/>
                  <a:pt x="4" y="0"/>
                  <a:pt x="10" y="0"/>
                </a:cubicBezTo>
                <a:cubicBezTo>
                  <a:pt x="15" y="0"/>
                  <a:pt x="20" y="4"/>
                  <a:pt x="20" y="9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51" name="Freeform 83"/>
          <p:cNvSpPr>
            <a:spLocks/>
          </p:cNvSpPr>
          <p:nvPr/>
        </p:nvSpPr>
        <p:spPr bwMode="auto">
          <a:xfrm>
            <a:off x="4005659" y="5268466"/>
            <a:ext cx="104775" cy="114300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1" y="20"/>
              </a:cxn>
              <a:cxn ang="0">
                <a:pos x="0" y="11"/>
              </a:cxn>
              <a:cxn ang="0">
                <a:pos x="10" y="0"/>
              </a:cxn>
              <a:cxn ang="0">
                <a:pos x="20" y="10"/>
              </a:cxn>
            </a:cxnLst>
            <a:rect l="0" t="0" r="r" b="b"/>
            <a:pathLst>
              <a:path w="21" h="21">
                <a:moveTo>
                  <a:pt x="20" y="10"/>
                </a:moveTo>
                <a:cubicBezTo>
                  <a:pt x="21" y="15"/>
                  <a:pt x="17" y="20"/>
                  <a:pt x="11" y="20"/>
                </a:cubicBezTo>
                <a:cubicBezTo>
                  <a:pt x="6" y="21"/>
                  <a:pt x="1" y="17"/>
                  <a:pt x="0" y="11"/>
                </a:cubicBezTo>
                <a:cubicBezTo>
                  <a:pt x="0" y="6"/>
                  <a:pt x="4" y="1"/>
                  <a:pt x="10" y="0"/>
                </a:cubicBezTo>
                <a:cubicBezTo>
                  <a:pt x="15" y="0"/>
                  <a:pt x="20" y="4"/>
                  <a:pt x="20" y="1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52" name="Freeform 84"/>
          <p:cNvSpPr>
            <a:spLocks/>
          </p:cNvSpPr>
          <p:nvPr/>
        </p:nvSpPr>
        <p:spPr bwMode="auto">
          <a:xfrm>
            <a:off x="4483497" y="5317679"/>
            <a:ext cx="106362" cy="112712"/>
          </a:xfrm>
          <a:custGeom>
            <a:avLst/>
            <a:gdLst/>
            <a:ahLst/>
            <a:cxnLst>
              <a:cxn ang="0">
                <a:pos x="21" y="10"/>
              </a:cxn>
              <a:cxn ang="0">
                <a:pos x="12" y="20"/>
              </a:cxn>
              <a:cxn ang="0">
                <a:pos x="1" y="11"/>
              </a:cxn>
              <a:cxn ang="0">
                <a:pos x="10" y="0"/>
              </a:cxn>
              <a:cxn ang="0">
                <a:pos x="21" y="10"/>
              </a:cxn>
            </a:cxnLst>
            <a:rect l="0" t="0" r="r" b="b"/>
            <a:pathLst>
              <a:path w="21" h="21">
                <a:moveTo>
                  <a:pt x="21" y="10"/>
                </a:moveTo>
                <a:cubicBezTo>
                  <a:pt x="21" y="15"/>
                  <a:pt x="17" y="20"/>
                  <a:pt x="12" y="20"/>
                </a:cubicBezTo>
                <a:cubicBezTo>
                  <a:pt x="6" y="21"/>
                  <a:pt x="1" y="17"/>
                  <a:pt x="1" y="11"/>
                </a:cubicBezTo>
                <a:cubicBezTo>
                  <a:pt x="0" y="6"/>
                  <a:pt x="5" y="1"/>
                  <a:pt x="10" y="0"/>
                </a:cubicBezTo>
                <a:cubicBezTo>
                  <a:pt x="16" y="0"/>
                  <a:pt x="20" y="4"/>
                  <a:pt x="21" y="1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53" name="Freeform 85"/>
          <p:cNvSpPr>
            <a:spLocks/>
          </p:cNvSpPr>
          <p:nvPr/>
        </p:nvSpPr>
        <p:spPr bwMode="auto">
          <a:xfrm>
            <a:off x="4483497" y="4598541"/>
            <a:ext cx="106362" cy="112713"/>
          </a:xfrm>
          <a:custGeom>
            <a:avLst/>
            <a:gdLst/>
            <a:ahLst/>
            <a:cxnLst>
              <a:cxn ang="0">
                <a:pos x="21" y="9"/>
              </a:cxn>
              <a:cxn ang="0">
                <a:pos x="12" y="20"/>
              </a:cxn>
              <a:cxn ang="0">
                <a:pos x="1" y="11"/>
              </a:cxn>
              <a:cxn ang="0">
                <a:pos x="10" y="0"/>
              </a:cxn>
              <a:cxn ang="0">
                <a:pos x="21" y="9"/>
              </a:cxn>
            </a:cxnLst>
            <a:rect l="0" t="0" r="r" b="b"/>
            <a:pathLst>
              <a:path w="21" h="21">
                <a:moveTo>
                  <a:pt x="21" y="9"/>
                </a:moveTo>
                <a:cubicBezTo>
                  <a:pt x="21" y="15"/>
                  <a:pt x="17" y="20"/>
                  <a:pt x="12" y="20"/>
                </a:cubicBezTo>
                <a:cubicBezTo>
                  <a:pt x="6" y="21"/>
                  <a:pt x="1" y="16"/>
                  <a:pt x="1" y="11"/>
                </a:cubicBezTo>
                <a:cubicBezTo>
                  <a:pt x="0" y="5"/>
                  <a:pt x="5" y="1"/>
                  <a:pt x="10" y="0"/>
                </a:cubicBezTo>
                <a:cubicBezTo>
                  <a:pt x="16" y="0"/>
                  <a:pt x="20" y="4"/>
                  <a:pt x="21" y="9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54" name="Freeform 86"/>
          <p:cNvSpPr>
            <a:spLocks/>
          </p:cNvSpPr>
          <p:nvPr/>
        </p:nvSpPr>
        <p:spPr bwMode="auto">
          <a:xfrm>
            <a:off x="4483497" y="4358829"/>
            <a:ext cx="106362" cy="111125"/>
          </a:xfrm>
          <a:custGeom>
            <a:avLst/>
            <a:gdLst/>
            <a:ahLst/>
            <a:cxnLst>
              <a:cxn ang="0">
                <a:pos x="21" y="10"/>
              </a:cxn>
              <a:cxn ang="0">
                <a:pos x="12" y="20"/>
              </a:cxn>
              <a:cxn ang="0">
                <a:pos x="1" y="11"/>
              </a:cxn>
              <a:cxn ang="0">
                <a:pos x="10" y="0"/>
              </a:cxn>
              <a:cxn ang="0">
                <a:pos x="21" y="10"/>
              </a:cxn>
            </a:cxnLst>
            <a:rect l="0" t="0" r="r" b="b"/>
            <a:pathLst>
              <a:path w="21" h="21">
                <a:moveTo>
                  <a:pt x="21" y="10"/>
                </a:moveTo>
                <a:cubicBezTo>
                  <a:pt x="21" y="15"/>
                  <a:pt x="17" y="20"/>
                  <a:pt x="12" y="20"/>
                </a:cubicBezTo>
                <a:cubicBezTo>
                  <a:pt x="6" y="21"/>
                  <a:pt x="1" y="17"/>
                  <a:pt x="1" y="11"/>
                </a:cubicBezTo>
                <a:cubicBezTo>
                  <a:pt x="0" y="6"/>
                  <a:pt x="5" y="1"/>
                  <a:pt x="10" y="0"/>
                </a:cubicBezTo>
                <a:cubicBezTo>
                  <a:pt x="16" y="0"/>
                  <a:pt x="20" y="4"/>
                  <a:pt x="21" y="1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55" name="Freeform 87"/>
          <p:cNvSpPr>
            <a:spLocks/>
          </p:cNvSpPr>
          <p:nvPr/>
        </p:nvSpPr>
        <p:spPr bwMode="auto">
          <a:xfrm>
            <a:off x="4966097" y="4235004"/>
            <a:ext cx="106362" cy="106362"/>
          </a:xfrm>
          <a:custGeom>
            <a:avLst/>
            <a:gdLst/>
            <a:ahLst/>
            <a:cxnLst>
              <a:cxn ang="0">
                <a:pos x="20" y="9"/>
              </a:cxn>
              <a:cxn ang="0">
                <a:pos x="11" y="20"/>
              </a:cxn>
              <a:cxn ang="0">
                <a:pos x="0" y="11"/>
              </a:cxn>
              <a:cxn ang="0">
                <a:pos x="9" y="0"/>
              </a:cxn>
              <a:cxn ang="0">
                <a:pos x="20" y="9"/>
              </a:cxn>
            </a:cxnLst>
            <a:rect l="0" t="0" r="r" b="b"/>
            <a:pathLst>
              <a:path w="21" h="20">
                <a:moveTo>
                  <a:pt x="20" y="9"/>
                </a:moveTo>
                <a:cubicBezTo>
                  <a:pt x="21" y="15"/>
                  <a:pt x="16" y="20"/>
                  <a:pt x="11" y="20"/>
                </a:cubicBezTo>
                <a:cubicBezTo>
                  <a:pt x="5" y="20"/>
                  <a:pt x="1" y="16"/>
                  <a:pt x="0" y="11"/>
                </a:cubicBezTo>
                <a:cubicBezTo>
                  <a:pt x="0" y="5"/>
                  <a:pt x="4" y="0"/>
                  <a:pt x="9" y="0"/>
                </a:cubicBezTo>
                <a:cubicBezTo>
                  <a:pt x="15" y="0"/>
                  <a:pt x="20" y="4"/>
                  <a:pt x="20" y="9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56" name="Freeform 88"/>
          <p:cNvSpPr>
            <a:spLocks/>
          </p:cNvSpPr>
          <p:nvPr/>
        </p:nvSpPr>
        <p:spPr bwMode="auto">
          <a:xfrm>
            <a:off x="4966097" y="4439791"/>
            <a:ext cx="106362" cy="112713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1" y="20"/>
              </a:cxn>
              <a:cxn ang="0">
                <a:pos x="0" y="11"/>
              </a:cxn>
              <a:cxn ang="0">
                <a:pos x="9" y="0"/>
              </a:cxn>
              <a:cxn ang="0">
                <a:pos x="20" y="10"/>
              </a:cxn>
            </a:cxnLst>
            <a:rect l="0" t="0" r="r" b="b"/>
            <a:pathLst>
              <a:path w="21" h="21">
                <a:moveTo>
                  <a:pt x="20" y="10"/>
                </a:moveTo>
                <a:cubicBezTo>
                  <a:pt x="21" y="15"/>
                  <a:pt x="16" y="20"/>
                  <a:pt x="11" y="20"/>
                </a:cubicBezTo>
                <a:cubicBezTo>
                  <a:pt x="5" y="21"/>
                  <a:pt x="1" y="17"/>
                  <a:pt x="0" y="11"/>
                </a:cubicBezTo>
                <a:cubicBezTo>
                  <a:pt x="0" y="6"/>
                  <a:pt x="4" y="1"/>
                  <a:pt x="9" y="0"/>
                </a:cubicBezTo>
                <a:cubicBezTo>
                  <a:pt x="15" y="0"/>
                  <a:pt x="20" y="4"/>
                  <a:pt x="20" y="1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57" name="Freeform 89"/>
          <p:cNvSpPr>
            <a:spLocks/>
          </p:cNvSpPr>
          <p:nvPr/>
        </p:nvSpPr>
        <p:spPr bwMode="auto">
          <a:xfrm>
            <a:off x="4966097" y="5349429"/>
            <a:ext cx="106362" cy="11271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1" y="21"/>
              </a:cxn>
              <a:cxn ang="0">
                <a:pos x="0" y="11"/>
              </a:cxn>
              <a:cxn ang="0">
                <a:pos x="9" y="1"/>
              </a:cxn>
              <a:cxn ang="0">
                <a:pos x="20" y="10"/>
              </a:cxn>
            </a:cxnLst>
            <a:rect l="0" t="0" r="r" b="b"/>
            <a:pathLst>
              <a:path w="21" h="21">
                <a:moveTo>
                  <a:pt x="20" y="10"/>
                </a:moveTo>
                <a:cubicBezTo>
                  <a:pt x="21" y="16"/>
                  <a:pt x="16" y="20"/>
                  <a:pt x="11" y="21"/>
                </a:cubicBezTo>
                <a:cubicBezTo>
                  <a:pt x="5" y="21"/>
                  <a:pt x="1" y="17"/>
                  <a:pt x="0" y="11"/>
                </a:cubicBezTo>
                <a:cubicBezTo>
                  <a:pt x="0" y="6"/>
                  <a:pt x="4" y="1"/>
                  <a:pt x="9" y="1"/>
                </a:cubicBezTo>
                <a:cubicBezTo>
                  <a:pt x="15" y="0"/>
                  <a:pt x="20" y="5"/>
                  <a:pt x="20" y="1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58" name="Freeform 90"/>
          <p:cNvSpPr>
            <a:spLocks/>
          </p:cNvSpPr>
          <p:nvPr/>
        </p:nvSpPr>
        <p:spPr bwMode="auto">
          <a:xfrm>
            <a:off x="5445522" y="5376416"/>
            <a:ext cx="104775" cy="112713"/>
          </a:xfrm>
          <a:custGeom>
            <a:avLst/>
            <a:gdLst/>
            <a:ahLst/>
            <a:cxnLst>
              <a:cxn ang="0">
                <a:pos x="21" y="10"/>
              </a:cxn>
              <a:cxn ang="0">
                <a:pos x="11" y="21"/>
              </a:cxn>
              <a:cxn ang="0">
                <a:pos x="1" y="11"/>
              </a:cxn>
              <a:cxn ang="0">
                <a:pos x="10" y="1"/>
              </a:cxn>
              <a:cxn ang="0">
                <a:pos x="21" y="10"/>
              </a:cxn>
            </a:cxnLst>
            <a:rect l="0" t="0" r="r" b="b"/>
            <a:pathLst>
              <a:path w="21" h="21">
                <a:moveTo>
                  <a:pt x="21" y="10"/>
                </a:moveTo>
                <a:cubicBezTo>
                  <a:pt x="21" y="15"/>
                  <a:pt x="17" y="20"/>
                  <a:pt x="11" y="21"/>
                </a:cubicBezTo>
                <a:cubicBezTo>
                  <a:pt x="6" y="21"/>
                  <a:pt x="1" y="17"/>
                  <a:pt x="1" y="11"/>
                </a:cubicBezTo>
                <a:cubicBezTo>
                  <a:pt x="0" y="6"/>
                  <a:pt x="4" y="1"/>
                  <a:pt x="10" y="1"/>
                </a:cubicBezTo>
                <a:cubicBezTo>
                  <a:pt x="15" y="0"/>
                  <a:pt x="20" y="4"/>
                  <a:pt x="21" y="1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59" name="Freeform 91"/>
          <p:cNvSpPr>
            <a:spLocks/>
          </p:cNvSpPr>
          <p:nvPr/>
        </p:nvSpPr>
        <p:spPr bwMode="auto">
          <a:xfrm>
            <a:off x="5445522" y="4277866"/>
            <a:ext cx="104775" cy="112713"/>
          </a:xfrm>
          <a:custGeom>
            <a:avLst/>
            <a:gdLst/>
            <a:ahLst/>
            <a:cxnLst>
              <a:cxn ang="0">
                <a:pos x="21" y="10"/>
              </a:cxn>
              <a:cxn ang="0">
                <a:pos x="11" y="21"/>
              </a:cxn>
              <a:cxn ang="0">
                <a:pos x="1" y="11"/>
              </a:cxn>
              <a:cxn ang="0">
                <a:pos x="10" y="1"/>
              </a:cxn>
              <a:cxn ang="0">
                <a:pos x="21" y="10"/>
              </a:cxn>
            </a:cxnLst>
            <a:rect l="0" t="0" r="r" b="b"/>
            <a:pathLst>
              <a:path w="21" h="21">
                <a:moveTo>
                  <a:pt x="21" y="10"/>
                </a:moveTo>
                <a:cubicBezTo>
                  <a:pt x="21" y="15"/>
                  <a:pt x="17" y="20"/>
                  <a:pt x="11" y="21"/>
                </a:cubicBezTo>
                <a:cubicBezTo>
                  <a:pt x="6" y="21"/>
                  <a:pt x="1" y="17"/>
                  <a:pt x="1" y="11"/>
                </a:cubicBezTo>
                <a:cubicBezTo>
                  <a:pt x="0" y="6"/>
                  <a:pt x="4" y="1"/>
                  <a:pt x="10" y="1"/>
                </a:cubicBezTo>
                <a:cubicBezTo>
                  <a:pt x="15" y="0"/>
                  <a:pt x="20" y="4"/>
                  <a:pt x="21" y="1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60" name="Freeform 92"/>
          <p:cNvSpPr>
            <a:spLocks/>
          </p:cNvSpPr>
          <p:nvPr/>
        </p:nvSpPr>
        <p:spPr bwMode="auto">
          <a:xfrm>
            <a:off x="5445522" y="4100066"/>
            <a:ext cx="104775" cy="107950"/>
          </a:xfrm>
          <a:custGeom>
            <a:avLst/>
            <a:gdLst/>
            <a:ahLst/>
            <a:cxnLst>
              <a:cxn ang="0">
                <a:pos x="21" y="9"/>
              </a:cxn>
              <a:cxn ang="0">
                <a:pos x="11" y="20"/>
              </a:cxn>
              <a:cxn ang="0">
                <a:pos x="1" y="11"/>
              </a:cxn>
              <a:cxn ang="0">
                <a:pos x="10" y="0"/>
              </a:cxn>
              <a:cxn ang="0">
                <a:pos x="21" y="9"/>
              </a:cxn>
            </a:cxnLst>
            <a:rect l="0" t="0" r="r" b="b"/>
            <a:pathLst>
              <a:path w="21" h="20">
                <a:moveTo>
                  <a:pt x="21" y="9"/>
                </a:moveTo>
                <a:cubicBezTo>
                  <a:pt x="21" y="15"/>
                  <a:pt x="17" y="20"/>
                  <a:pt x="11" y="20"/>
                </a:cubicBezTo>
                <a:cubicBezTo>
                  <a:pt x="6" y="20"/>
                  <a:pt x="1" y="16"/>
                  <a:pt x="1" y="11"/>
                </a:cubicBezTo>
                <a:cubicBezTo>
                  <a:pt x="0" y="5"/>
                  <a:pt x="4" y="0"/>
                  <a:pt x="10" y="0"/>
                </a:cubicBezTo>
                <a:cubicBezTo>
                  <a:pt x="15" y="0"/>
                  <a:pt x="20" y="4"/>
                  <a:pt x="21" y="9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61" name="Freeform 93"/>
          <p:cNvSpPr>
            <a:spLocks/>
          </p:cNvSpPr>
          <p:nvPr/>
        </p:nvSpPr>
        <p:spPr bwMode="auto">
          <a:xfrm>
            <a:off x="5928122" y="3963541"/>
            <a:ext cx="100012" cy="104775"/>
          </a:xfrm>
          <a:custGeom>
            <a:avLst/>
            <a:gdLst/>
            <a:ahLst/>
            <a:cxnLst>
              <a:cxn ang="0">
                <a:pos x="20" y="9"/>
              </a:cxn>
              <a:cxn ang="0">
                <a:pos x="11" y="20"/>
              </a:cxn>
              <a:cxn ang="0">
                <a:pos x="0" y="11"/>
              </a:cxn>
              <a:cxn ang="0">
                <a:pos x="9" y="0"/>
              </a:cxn>
              <a:cxn ang="0">
                <a:pos x="20" y="9"/>
              </a:cxn>
            </a:cxnLst>
            <a:rect l="0" t="0" r="r" b="b"/>
            <a:pathLst>
              <a:path w="20" h="20">
                <a:moveTo>
                  <a:pt x="20" y="9"/>
                </a:moveTo>
                <a:cubicBezTo>
                  <a:pt x="20" y="15"/>
                  <a:pt x="16" y="19"/>
                  <a:pt x="11" y="20"/>
                </a:cubicBezTo>
                <a:cubicBezTo>
                  <a:pt x="5" y="20"/>
                  <a:pt x="0" y="16"/>
                  <a:pt x="0" y="11"/>
                </a:cubicBezTo>
                <a:cubicBezTo>
                  <a:pt x="0" y="5"/>
                  <a:pt x="4" y="0"/>
                  <a:pt x="9" y="0"/>
                </a:cubicBezTo>
                <a:cubicBezTo>
                  <a:pt x="15" y="0"/>
                  <a:pt x="19" y="4"/>
                  <a:pt x="20" y="9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62" name="Freeform 94"/>
          <p:cNvSpPr>
            <a:spLocks/>
          </p:cNvSpPr>
          <p:nvPr/>
        </p:nvSpPr>
        <p:spPr bwMode="auto">
          <a:xfrm>
            <a:off x="5928122" y="4115941"/>
            <a:ext cx="100012" cy="114300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1" y="21"/>
              </a:cxn>
              <a:cxn ang="0">
                <a:pos x="0" y="11"/>
              </a:cxn>
              <a:cxn ang="0">
                <a:pos x="9" y="1"/>
              </a:cxn>
              <a:cxn ang="0">
                <a:pos x="20" y="10"/>
              </a:cxn>
            </a:cxnLst>
            <a:rect l="0" t="0" r="r" b="b"/>
            <a:pathLst>
              <a:path w="20" h="21">
                <a:moveTo>
                  <a:pt x="20" y="10"/>
                </a:moveTo>
                <a:cubicBezTo>
                  <a:pt x="20" y="16"/>
                  <a:pt x="16" y="20"/>
                  <a:pt x="11" y="21"/>
                </a:cubicBezTo>
                <a:cubicBezTo>
                  <a:pt x="5" y="21"/>
                  <a:pt x="0" y="17"/>
                  <a:pt x="0" y="11"/>
                </a:cubicBezTo>
                <a:cubicBezTo>
                  <a:pt x="0" y="6"/>
                  <a:pt x="4" y="1"/>
                  <a:pt x="9" y="1"/>
                </a:cubicBezTo>
                <a:cubicBezTo>
                  <a:pt x="15" y="0"/>
                  <a:pt x="19" y="4"/>
                  <a:pt x="20" y="1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63" name="Freeform 95"/>
          <p:cNvSpPr>
            <a:spLocks/>
          </p:cNvSpPr>
          <p:nvPr/>
        </p:nvSpPr>
        <p:spPr bwMode="auto">
          <a:xfrm>
            <a:off x="5928122" y="5398641"/>
            <a:ext cx="100012" cy="112713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1" y="20"/>
              </a:cxn>
              <a:cxn ang="0">
                <a:pos x="0" y="11"/>
              </a:cxn>
              <a:cxn ang="0">
                <a:pos x="9" y="0"/>
              </a:cxn>
              <a:cxn ang="0">
                <a:pos x="20" y="10"/>
              </a:cxn>
            </a:cxnLst>
            <a:rect l="0" t="0" r="r" b="b"/>
            <a:pathLst>
              <a:path w="20" h="21">
                <a:moveTo>
                  <a:pt x="20" y="10"/>
                </a:moveTo>
                <a:cubicBezTo>
                  <a:pt x="20" y="15"/>
                  <a:pt x="16" y="20"/>
                  <a:pt x="11" y="20"/>
                </a:cubicBezTo>
                <a:cubicBezTo>
                  <a:pt x="5" y="21"/>
                  <a:pt x="0" y="16"/>
                  <a:pt x="0" y="11"/>
                </a:cubicBezTo>
                <a:cubicBezTo>
                  <a:pt x="0" y="5"/>
                  <a:pt x="4" y="1"/>
                  <a:pt x="9" y="0"/>
                </a:cubicBezTo>
                <a:cubicBezTo>
                  <a:pt x="15" y="0"/>
                  <a:pt x="19" y="4"/>
                  <a:pt x="20" y="1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64" name="Freeform 96"/>
          <p:cNvSpPr>
            <a:spLocks/>
          </p:cNvSpPr>
          <p:nvPr/>
        </p:nvSpPr>
        <p:spPr bwMode="auto">
          <a:xfrm>
            <a:off x="6405959" y="3817491"/>
            <a:ext cx="106363" cy="106363"/>
          </a:xfrm>
          <a:custGeom>
            <a:avLst/>
            <a:gdLst/>
            <a:ahLst/>
            <a:cxnLst>
              <a:cxn ang="0">
                <a:pos x="20" y="9"/>
              </a:cxn>
              <a:cxn ang="0">
                <a:pos x="11" y="20"/>
              </a:cxn>
              <a:cxn ang="0">
                <a:pos x="0" y="11"/>
              </a:cxn>
              <a:cxn ang="0">
                <a:pos x="10" y="0"/>
              </a:cxn>
              <a:cxn ang="0">
                <a:pos x="20" y="9"/>
              </a:cxn>
            </a:cxnLst>
            <a:rect l="0" t="0" r="r" b="b"/>
            <a:pathLst>
              <a:path w="21" h="20">
                <a:moveTo>
                  <a:pt x="20" y="9"/>
                </a:moveTo>
                <a:cubicBezTo>
                  <a:pt x="21" y="15"/>
                  <a:pt x="16" y="20"/>
                  <a:pt x="11" y="20"/>
                </a:cubicBezTo>
                <a:cubicBezTo>
                  <a:pt x="5" y="20"/>
                  <a:pt x="1" y="16"/>
                  <a:pt x="0" y="11"/>
                </a:cubicBezTo>
                <a:cubicBezTo>
                  <a:pt x="0" y="5"/>
                  <a:pt x="4" y="0"/>
                  <a:pt x="10" y="0"/>
                </a:cubicBezTo>
                <a:cubicBezTo>
                  <a:pt x="15" y="0"/>
                  <a:pt x="20" y="4"/>
                  <a:pt x="20" y="9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65" name="Freeform 97"/>
          <p:cNvSpPr>
            <a:spLocks/>
          </p:cNvSpPr>
          <p:nvPr/>
        </p:nvSpPr>
        <p:spPr bwMode="auto">
          <a:xfrm>
            <a:off x="6405959" y="3963541"/>
            <a:ext cx="106363" cy="104775"/>
          </a:xfrm>
          <a:custGeom>
            <a:avLst/>
            <a:gdLst/>
            <a:ahLst/>
            <a:cxnLst>
              <a:cxn ang="0">
                <a:pos x="20" y="9"/>
              </a:cxn>
              <a:cxn ang="0">
                <a:pos x="11" y="20"/>
              </a:cxn>
              <a:cxn ang="0">
                <a:pos x="0" y="11"/>
              </a:cxn>
              <a:cxn ang="0">
                <a:pos x="10" y="0"/>
              </a:cxn>
              <a:cxn ang="0">
                <a:pos x="20" y="9"/>
              </a:cxn>
            </a:cxnLst>
            <a:rect l="0" t="0" r="r" b="b"/>
            <a:pathLst>
              <a:path w="21" h="20">
                <a:moveTo>
                  <a:pt x="20" y="9"/>
                </a:moveTo>
                <a:cubicBezTo>
                  <a:pt x="21" y="15"/>
                  <a:pt x="16" y="19"/>
                  <a:pt x="11" y="20"/>
                </a:cubicBezTo>
                <a:cubicBezTo>
                  <a:pt x="5" y="20"/>
                  <a:pt x="1" y="16"/>
                  <a:pt x="0" y="11"/>
                </a:cubicBezTo>
                <a:cubicBezTo>
                  <a:pt x="0" y="5"/>
                  <a:pt x="4" y="0"/>
                  <a:pt x="10" y="0"/>
                </a:cubicBezTo>
                <a:cubicBezTo>
                  <a:pt x="15" y="0"/>
                  <a:pt x="20" y="4"/>
                  <a:pt x="20" y="9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66" name="Freeform 98"/>
          <p:cNvSpPr>
            <a:spLocks/>
          </p:cNvSpPr>
          <p:nvPr/>
        </p:nvSpPr>
        <p:spPr bwMode="auto">
          <a:xfrm>
            <a:off x="6405959" y="5414516"/>
            <a:ext cx="106363" cy="112713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1" y="20"/>
              </a:cxn>
              <a:cxn ang="0">
                <a:pos x="0" y="11"/>
              </a:cxn>
              <a:cxn ang="0">
                <a:pos x="10" y="0"/>
              </a:cxn>
              <a:cxn ang="0">
                <a:pos x="20" y="10"/>
              </a:cxn>
            </a:cxnLst>
            <a:rect l="0" t="0" r="r" b="b"/>
            <a:pathLst>
              <a:path w="21" h="21">
                <a:moveTo>
                  <a:pt x="20" y="10"/>
                </a:moveTo>
                <a:cubicBezTo>
                  <a:pt x="21" y="15"/>
                  <a:pt x="16" y="20"/>
                  <a:pt x="11" y="20"/>
                </a:cubicBezTo>
                <a:cubicBezTo>
                  <a:pt x="5" y="21"/>
                  <a:pt x="1" y="16"/>
                  <a:pt x="0" y="11"/>
                </a:cubicBezTo>
                <a:cubicBezTo>
                  <a:pt x="0" y="5"/>
                  <a:pt x="4" y="1"/>
                  <a:pt x="10" y="0"/>
                </a:cubicBezTo>
                <a:cubicBezTo>
                  <a:pt x="15" y="0"/>
                  <a:pt x="20" y="4"/>
                  <a:pt x="20" y="1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8867" name="Rectangle 99"/>
          <p:cNvSpPr>
            <a:spLocks noChangeArrowheads="1"/>
          </p:cNvSpPr>
          <p:nvPr/>
        </p:nvSpPr>
        <p:spPr bwMode="auto">
          <a:xfrm>
            <a:off x="6304359" y="2301429"/>
            <a:ext cx="27892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MC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88868" name="Rectangle 100"/>
          <p:cNvSpPr>
            <a:spLocks noChangeArrowheads="1"/>
          </p:cNvSpPr>
          <p:nvPr/>
        </p:nvSpPr>
        <p:spPr bwMode="auto">
          <a:xfrm>
            <a:off x="6563122" y="3631754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A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88869" name="Rectangle 101"/>
          <p:cNvSpPr>
            <a:spLocks noChangeArrowheads="1"/>
          </p:cNvSpPr>
          <p:nvPr/>
        </p:nvSpPr>
        <p:spPr bwMode="auto">
          <a:xfrm>
            <a:off x="6671072" y="3631754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T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88870" name="Rectangle 102"/>
          <p:cNvSpPr>
            <a:spLocks noChangeArrowheads="1"/>
          </p:cNvSpPr>
          <p:nvPr/>
        </p:nvSpPr>
        <p:spPr bwMode="auto">
          <a:xfrm>
            <a:off x="6761559" y="3631754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C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88871" name="Rectangle 103"/>
          <p:cNvSpPr>
            <a:spLocks noChangeArrowheads="1"/>
          </p:cNvSpPr>
          <p:nvPr/>
        </p:nvSpPr>
        <p:spPr bwMode="auto">
          <a:xfrm>
            <a:off x="6563122" y="3895279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A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88872" name="Rectangle 104"/>
          <p:cNvSpPr>
            <a:spLocks noChangeArrowheads="1"/>
          </p:cNvSpPr>
          <p:nvPr/>
        </p:nvSpPr>
        <p:spPr bwMode="auto">
          <a:xfrm>
            <a:off x="6674247" y="3895279"/>
            <a:ext cx="2500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VC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88873" name="Rectangle 105"/>
          <p:cNvSpPr>
            <a:spLocks noChangeArrowheads="1"/>
          </p:cNvSpPr>
          <p:nvPr/>
        </p:nvSpPr>
        <p:spPr bwMode="auto">
          <a:xfrm>
            <a:off x="6563122" y="5324029"/>
            <a:ext cx="35907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AFC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88874" name="Rectangle 106"/>
          <p:cNvSpPr>
            <a:spLocks noChangeArrowheads="1"/>
          </p:cNvSpPr>
          <p:nvPr/>
        </p:nvSpPr>
        <p:spPr bwMode="auto">
          <a:xfrm>
            <a:off x="2357890" y="6201724"/>
            <a:ext cx="166071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Minimum-cost output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88875" name="Rectangle 107"/>
          <p:cNvSpPr>
            <a:spLocks noChangeArrowheads="1"/>
          </p:cNvSpPr>
          <p:nvPr/>
        </p:nvSpPr>
        <p:spPr bwMode="auto">
          <a:xfrm>
            <a:off x="1110220" y="1317055"/>
            <a:ext cx="6489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sz="1400" b="1" dirty="0">
                <a:solidFill>
                  <a:srgbClr val="000000"/>
                </a:solidFill>
                <a:latin typeface="Myriad Pro" pitchFamily="34" charset="0"/>
              </a:rPr>
              <a:t>Cost </a:t>
            </a:r>
            <a:endParaRPr lang="en-US" sz="1400" b="1" dirty="0">
              <a:latin typeface="Tahoma" pitchFamily="34" charset="0"/>
            </a:endParaRPr>
          </a:p>
        </p:txBody>
      </p:sp>
      <p:sp>
        <p:nvSpPr>
          <p:cNvPr id="288876" name="Rectangle 108"/>
          <p:cNvSpPr>
            <a:spLocks noChangeArrowheads="1"/>
          </p:cNvSpPr>
          <p:nvPr/>
        </p:nvSpPr>
        <p:spPr bwMode="auto">
          <a:xfrm>
            <a:off x="6296222" y="5926147"/>
            <a:ext cx="774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b="1" dirty="0">
                <a:solidFill>
                  <a:srgbClr val="000000"/>
                </a:solidFill>
                <a:latin typeface="Myriad Pro" pitchFamily="34" charset="0"/>
              </a:rPr>
              <a:t>Quantity </a:t>
            </a:r>
            <a:endParaRPr lang="en-US" sz="1400" b="1" dirty="0">
              <a:latin typeface="Tahoma" pitchFamily="34" charset="0"/>
            </a:endParaRPr>
          </a:p>
        </p:txBody>
      </p:sp>
      <p:cxnSp>
        <p:nvCxnSpPr>
          <p:cNvPr id="548914" name="Straight Connector 86"/>
          <p:cNvCxnSpPr>
            <a:cxnSpLocks noChangeShapeType="1"/>
          </p:cNvCxnSpPr>
          <p:nvPr/>
        </p:nvCxnSpPr>
        <p:spPr bwMode="auto">
          <a:xfrm>
            <a:off x="3099197" y="4706491"/>
            <a:ext cx="0" cy="871538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2661047" y="805458"/>
            <a:ext cx="5693878" cy="14552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algn="ctr">
            <a:noFill/>
            <a:miter lim="800000"/>
            <a:headEnd/>
            <a:tailEnd type="none" w="sm" len="lg"/>
          </a:ln>
        </p:spPr>
        <p:txBody>
          <a:bodyPr anchor="ctr"/>
          <a:lstStyle/>
          <a:p>
            <a:pPr marL="1588" indent="-1588" algn="ctr">
              <a:lnSpc>
                <a:spcPct val="100000"/>
              </a:lnSpc>
            </a:pPr>
            <a:r>
              <a:rPr lang="en-US" sz="2200" dirty="0">
                <a:solidFill>
                  <a:srgbClr val="0033CC"/>
                </a:solidFill>
              </a:rPr>
              <a:t>The bottom of the U curve is at the level of output at which the marginal cost curve crosses the average total cost curve from below. </a:t>
            </a:r>
          </a:p>
          <a:p>
            <a:pPr marL="1588" indent="-1588" algn="ctr">
              <a:lnSpc>
                <a:spcPct val="100000"/>
              </a:lnSpc>
            </a:pPr>
            <a:r>
              <a:rPr lang="en-US" sz="2200" dirty="0">
                <a:solidFill>
                  <a:srgbClr val="0033CC"/>
                </a:solidFill>
              </a:rPr>
              <a:t>Is this an accident? No!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88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8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8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8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4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8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8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8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0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92" grpId="0" animBg="1"/>
      <p:bldP spid="288793" grpId="0" animBg="1"/>
      <p:bldP spid="288825" grpId="0"/>
      <p:bldP spid="288826" grpId="0" animBg="1"/>
      <p:bldP spid="288827" grpId="0" animBg="1"/>
      <p:bldP spid="288869" grpId="0"/>
      <p:bldP spid="288870" grpId="0"/>
      <p:bldP spid="288873" grpId="0"/>
      <p:bldP spid="288874" grpId="0"/>
      <p:bldP spid="1034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Firm’s Cost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Firm’s Cost Structure depends on: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Technology available (Production Function)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Prices paid for factors of production (Inputs)</a:t>
            </a:r>
          </a:p>
          <a:p>
            <a:r>
              <a:rPr lang="en-US" dirty="0" smtClean="0"/>
              <a:t>If a firms wants to produce a given quantity (Q = X), there are several input combinations that it could use.</a:t>
            </a:r>
          </a:p>
          <a:p>
            <a:pPr lvl="1"/>
            <a:r>
              <a:rPr lang="en-US" dirty="0" smtClean="0"/>
              <a:t>Each combination has its own cost</a:t>
            </a:r>
          </a:p>
          <a:p>
            <a:pPr lvl="1"/>
            <a:r>
              <a:rPr lang="en-US" dirty="0" smtClean="0"/>
              <a:t>Will use the input combination that produces (Q = X) at the lowest possible cost</a:t>
            </a:r>
          </a:p>
          <a:p>
            <a:pPr lvl="2"/>
            <a:r>
              <a:rPr lang="en-US" dirty="0" smtClean="0"/>
              <a:t>Cost minimization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65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71600" y="60325"/>
            <a:ext cx="7992888" cy="555625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The Relationship Between the Average Total Cost and the Marginal Cost Curves</a:t>
            </a:r>
          </a:p>
        </p:txBody>
      </p:sp>
      <p:sp>
        <p:nvSpPr>
          <p:cNvPr id="106508" name="Text Box 12"/>
          <p:cNvSpPr txBox="1">
            <a:spLocks noChangeArrowheads="1"/>
          </p:cNvSpPr>
          <p:nvPr/>
        </p:nvSpPr>
        <p:spPr bwMode="auto">
          <a:xfrm>
            <a:off x="923342" y="5560125"/>
            <a:ext cx="7992888" cy="10847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algn="ctr">
            <a:noFill/>
            <a:miter lim="800000"/>
            <a:headEnd/>
            <a:tailEnd type="none" w="sm" len="lg"/>
          </a:ln>
        </p:spPr>
        <p:txBody>
          <a:bodyPr anchor="ctr"/>
          <a:lstStyle/>
          <a:p>
            <a:pPr marL="1588" indent="-1588" algn="ctr"/>
            <a:r>
              <a:rPr lang="en-US" sz="2200" dirty="0">
                <a:solidFill>
                  <a:srgbClr val="0033CC"/>
                </a:solidFill>
              </a:rPr>
              <a:t>When marginal cost equals average total cost, we must be at the bottom of the U, because only at that point is average total cost neither falling nor rising. </a:t>
            </a:r>
          </a:p>
        </p:txBody>
      </p:sp>
      <p:sp>
        <p:nvSpPr>
          <p:cNvPr id="290822" name="Rectangle 6"/>
          <p:cNvSpPr>
            <a:spLocks noChangeArrowheads="1"/>
          </p:cNvSpPr>
          <p:nvPr/>
        </p:nvSpPr>
        <p:spPr bwMode="auto">
          <a:xfrm>
            <a:off x="919295" y="847953"/>
            <a:ext cx="762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Cost </a:t>
            </a:r>
            <a:r>
              <a:rPr lang="en-US" altLang="ko-KR" sz="1400" dirty="0" smtClean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of unit</a:t>
            </a:r>
            <a:r>
              <a:rPr lang="en-US" altLang="ko-KR" sz="1400" dirty="0" smtClean="0">
                <a:latin typeface="Myriad Pro" pitchFamily="34" charset="0"/>
                <a:ea typeface="Gulim" pitchFamily="34" charset="-127"/>
              </a:rPr>
              <a:t> 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0823" name="Rectangle 7"/>
          <p:cNvSpPr>
            <a:spLocks noChangeArrowheads="1"/>
          </p:cNvSpPr>
          <p:nvPr/>
        </p:nvSpPr>
        <p:spPr bwMode="auto">
          <a:xfrm>
            <a:off x="6603951" y="5299075"/>
            <a:ext cx="66684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Quantity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0824" name="Freeform 8"/>
          <p:cNvSpPr>
            <a:spLocks/>
          </p:cNvSpPr>
          <p:nvPr/>
        </p:nvSpPr>
        <p:spPr bwMode="auto">
          <a:xfrm>
            <a:off x="1698625" y="955675"/>
            <a:ext cx="5692775" cy="4308475"/>
          </a:xfrm>
          <a:custGeom>
            <a:avLst/>
            <a:gdLst>
              <a:gd name="T0" fmla="*/ 2269 w 2269"/>
              <a:gd name="T1" fmla="*/ 1758 h 1758"/>
              <a:gd name="T2" fmla="*/ 0 w 2269"/>
              <a:gd name="T3" fmla="*/ 1758 h 1758"/>
              <a:gd name="T4" fmla="*/ 0 w 2269"/>
              <a:gd name="T5" fmla="*/ 0 h 1758"/>
              <a:gd name="T6" fmla="*/ 0 60000 65536"/>
              <a:gd name="T7" fmla="*/ 0 60000 65536"/>
              <a:gd name="T8" fmla="*/ 0 60000 65536"/>
              <a:gd name="T9" fmla="*/ 0 w 2269"/>
              <a:gd name="T10" fmla="*/ 0 h 1758"/>
              <a:gd name="T11" fmla="*/ 2269 w 2269"/>
              <a:gd name="T12" fmla="*/ 1758 h 17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9" h="1758">
                <a:moveTo>
                  <a:pt x="2269" y="1758"/>
                </a:moveTo>
                <a:lnTo>
                  <a:pt x="0" y="1758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0825" name="Rectangle 9"/>
          <p:cNvSpPr>
            <a:spLocks noChangeArrowheads="1"/>
          </p:cNvSpPr>
          <p:nvPr/>
        </p:nvSpPr>
        <p:spPr bwMode="auto">
          <a:xfrm>
            <a:off x="6345238" y="1217613"/>
            <a:ext cx="27892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MC</a:t>
            </a:r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0826" name="Rectangle 10"/>
          <p:cNvSpPr>
            <a:spLocks noChangeArrowheads="1"/>
          </p:cNvSpPr>
          <p:nvPr/>
        </p:nvSpPr>
        <p:spPr bwMode="auto">
          <a:xfrm>
            <a:off x="6810375" y="1612900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A</a:t>
            </a:r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0827" name="Rectangle 11"/>
          <p:cNvSpPr>
            <a:spLocks noChangeArrowheads="1"/>
          </p:cNvSpPr>
          <p:nvPr/>
        </p:nvSpPr>
        <p:spPr bwMode="auto">
          <a:xfrm>
            <a:off x="6935788" y="1612900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T</a:t>
            </a:r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0828" name="Rectangle 12"/>
          <p:cNvSpPr>
            <a:spLocks noChangeArrowheads="1"/>
          </p:cNvSpPr>
          <p:nvPr/>
        </p:nvSpPr>
        <p:spPr bwMode="auto">
          <a:xfrm>
            <a:off x="7048500" y="1612900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C</a:t>
            </a:r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0829" name="Freeform 13"/>
          <p:cNvSpPr>
            <a:spLocks/>
          </p:cNvSpPr>
          <p:nvPr/>
        </p:nvSpPr>
        <p:spPr bwMode="auto">
          <a:xfrm>
            <a:off x="1936750" y="1925638"/>
            <a:ext cx="5080000" cy="1497012"/>
          </a:xfrm>
          <a:custGeom>
            <a:avLst/>
            <a:gdLst>
              <a:gd name="T0" fmla="*/ 0 w 857"/>
              <a:gd name="T1" fmla="*/ 9 h 259"/>
              <a:gd name="T2" fmla="*/ 469 w 857"/>
              <a:gd name="T3" fmla="*/ 259 h 259"/>
              <a:gd name="T4" fmla="*/ 857 w 857"/>
              <a:gd name="T5" fmla="*/ 0 h 259"/>
              <a:gd name="T6" fmla="*/ 0 60000 65536"/>
              <a:gd name="T7" fmla="*/ 0 60000 65536"/>
              <a:gd name="T8" fmla="*/ 0 60000 65536"/>
              <a:gd name="T9" fmla="*/ 0 w 857"/>
              <a:gd name="T10" fmla="*/ 0 h 259"/>
              <a:gd name="T11" fmla="*/ 857 w 857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57" h="259">
                <a:moveTo>
                  <a:pt x="0" y="9"/>
                </a:moveTo>
                <a:cubicBezTo>
                  <a:pt x="149" y="197"/>
                  <a:pt x="295" y="259"/>
                  <a:pt x="469" y="259"/>
                </a:cubicBezTo>
                <a:cubicBezTo>
                  <a:pt x="645" y="259"/>
                  <a:pt x="802" y="130"/>
                  <a:pt x="857" y="0"/>
                </a:cubicBezTo>
              </a:path>
            </a:pathLst>
          </a:custGeom>
          <a:noFill/>
          <a:ln w="28575">
            <a:solidFill>
              <a:srgbClr val="8C64AB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0830" name="Freeform 14"/>
          <p:cNvSpPr>
            <a:spLocks/>
          </p:cNvSpPr>
          <p:nvPr/>
        </p:nvSpPr>
        <p:spPr bwMode="auto">
          <a:xfrm>
            <a:off x="1905000" y="1528763"/>
            <a:ext cx="4630738" cy="2670175"/>
          </a:xfrm>
          <a:custGeom>
            <a:avLst/>
            <a:gdLst>
              <a:gd name="T0" fmla="*/ 0 w 781"/>
              <a:gd name="T1" fmla="*/ 461 h 461"/>
              <a:gd name="T2" fmla="*/ 474 w 781"/>
              <a:gd name="T3" fmla="*/ 327 h 461"/>
              <a:gd name="T4" fmla="*/ 781 w 781"/>
              <a:gd name="T5" fmla="*/ 0 h 461"/>
              <a:gd name="T6" fmla="*/ 0 60000 65536"/>
              <a:gd name="T7" fmla="*/ 0 60000 65536"/>
              <a:gd name="T8" fmla="*/ 0 60000 65536"/>
              <a:gd name="T9" fmla="*/ 0 w 781"/>
              <a:gd name="T10" fmla="*/ 0 h 461"/>
              <a:gd name="T11" fmla="*/ 781 w 781"/>
              <a:gd name="T12" fmla="*/ 461 h 4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1" h="461">
                <a:moveTo>
                  <a:pt x="0" y="461"/>
                </a:moveTo>
                <a:cubicBezTo>
                  <a:pt x="224" y="439"/>
                  <a:pt x="433" y="348"/>
                  <a:pt x="474" y="327"/>
                </a:cubicBezTo>
                <a:cubicBezTo>
                  <a:pt x="516" y="305"/>
                  <a:pt x="707" y="173"/>
                  <a:pt x="781" y="0"/>
                </a:cubicBezTo>
              </a:path>
            </a:pathLst>
          </a:custGeom>
          <a:noFill/>
          <a:ln w="28575">
            <a:solidFill>
              <a:srgbClr val="F3716D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0831" name="Rectangle 15"/>
          <p:cNvSpPr>
            <a:spLocks noChangeArrowheads="1"/>
          </p:cNvSpPr>
          <p:nvPr/>
        </p:nvSpPr>
        <p:spPr bwMode="auto">
          <a:xfrm>
            <a:off x="2963863" y="4040188"/>
            <a:ext cx="27892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MC</a:t>
            </a:r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0832" name="Rectangle 16"/>
          <p:cNvSpPr>
            <a:spLocks noChangeArrowheads="1"/>
          </p:cNvSpPr>
          <p:nvPr/>
        </p:nvSpPr>
        <p:spPr bwMode="auto">
          <a:xfrm>
            <a:off x="3203848" y="4149080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L</a:t>
            </a:r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0833" name="Rectangle 17"/>
          <p:cNvSpPr>
            <a:spLocks noChangeArrowheads="1"/>
          </p:cNvSpPr>
          <p:nvPr/>
        </p:nvSpPr>
        <p:spPr bwMode="auto">
          <a:xfrm>
            <a:off x="5865813" y="1660525"/>
            <a:ext cx="27892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MC</a:t>
            </a:r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0834" name="Rectangle 18"/>
          <p:cNvSpPr>
            <a:spLocks noChangeArrowheads="1"/>
          </p:cNvSpPr>
          <p:nvPr/>
        </p:nvSpPr>
        <p:spPr bwMode="auto">
          <a:xfrm>
            <a:off x="6084168" y="1772816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H</a:t>
            </a:r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0835" name="Rectangle 19"/>
          <p:cNvSpPr>
            <a:spLocks noChangeArrowheads="1"/>
          </p:cNvSpPr>
          <p:nvPr/>
        </p:nvSpPr>
        <p:spPr bwMode="auto">
          <a:xfrm>
            <a:off x="2668588" y="2841625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A</a:t>
            </a:r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0836" name="Rectangle 20"/>
          <p:cNvSpPr>
            <a:spLocks noChangeArrowheads="1"/>
          </p:cNvSpPr>
          <p:nvPr/>
        </p:nvSpPr>
        <p:spPr bwMode="auto">
          <a:xfrm>
            <a:off x="2811463" y="2973388"/>
            <a:ext cx="920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1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0837" name="Rectangle 21"/>
          <p:cNvSpPr>
            <a:spLocks noChangeArrowheads="1"/>
          </p:cNvSpPr>
          <p:nvPr/>
        </p:nvSpPr>
        <p:spPr bwMode="auto">
          <a:xfrm>
            <a:off x="5905500" y="3101975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B</a:t>
            </a:r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0838" name="Rectangle 22"/>
          <p:cNvSpPr>
            <a:spLocks noChangeArrowheads="1"/>
          </p:cNvSpPr>
          <p:nvPr/>
        </p:nvSpPr>
        <p:spPr bwMode="auto">
          <a:xfrm>
            <a:off x="6034088" y="3238500"/>
            <a:ext cx="90487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1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0839" name="Rectangle 23"/>
          <p:cNvSpPr>
            <a:spLocks noChangeArrowheads="1"/>
          </p:cNvSpPr>
          <p:nvPr/>
        </p:nvSpPr>
        <p:spPr bwMode="auto">
          <a:xfrm>
            <a:off x="3373438" y="3203575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A</a:t>
            </a:r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0840" name="Rectangle 24"/>
          <p:cNvSpPr>
            <a:spLocks noChangeArrowheads="1"/>
          </p:cNvSpPr>
          <p:nvPr/>
        </p:nvSpPr>
        <p:spPr bwMode="auto">
          <a:xfrm>
            <a:off x="3517900" y="3338513"/>
            <a:ext cx="90488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2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0841" name="Rectangle 25"/>
          <p:cNvSpPr>
            <a:spLocks noChangeArrowheads="1"/>
          </p:cNvSpPr>
          <p:nvPr/>
        </p:nvSpPr>
        <p:spPr bwMode="auto">
          <a:xfrm>
            <a:off x="6600825" y="2552700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B</a:t>
            </a:r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0842" name="Rectangle 26"/>
          <p:cNvSpPr>
            <a:spLocks noChangeArrowheads="1"/>
          </p:cNvSpPr>
          <p:nvPr/>
        </p:nvSpPr>
        <p:spPr bwMode="auto">
          <a:xfrm>
            <a:off x="6727825" y="2686050"/>
            <a:ext cx="9207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2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0843" name="Rectangle 27"/>
          <p:cNvSpPr>
            <a:spLocks noChangeArrowheads="1"/>
          </p:cNvSpPr>
          <p:nvPr/>
        </p:nvSpPr>
        <p:spPr bwMode="auto">
          <a:xfrm>
            <a:off x="4589463" y="3081338"/>
            <a:ext cx="14908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M</a:t>
            </a:r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0844" name="Oval 28"/>
          <p:cNvSpPr>
            <a:spLocks noChangeArrowheads="1"/>
          </p:cNvSpPr>
          <p:nvPr/>
        </p:nvSpPr>
        <p:spPr bwMode="auto">
          <a:xfrm>
            <a:off x="4654550" y="3365500"/>
            <a:ext cx="122238" cy="11588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0845" name="Oval 29"/>
          <p:cNvSpPr>
            <a:spLocks noChangeArrowheads="1"/>
          </p:cNvSpPr>
          <p:nvPr/>
        </p:nvSpPr>
        <p:spPr bwMode="auto">
          <a:xfrm>
            <a:off x="3346450" y="3109913"/>
            <a:ext cx="117475" cy="115887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0846" name="Oval 30"/>
          <p:cNvSpPr>
            <a:spLocks noChangeArrowheads="1"/>
          </p:cNvSpPr>
          <p:nvPr/>
        </p:nvSpPr>
        <p:spPr bwMode="auto">
          <a:xfrm>
            <a:off x="2836863" y="2825750"/>
            <a:ext cx="119062" cy="11906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0847" name="Oval 31"/>
          <p:cNvSpPr>
            <a:spLocks noChangeArrowheads="1"/>
          </p:cNvSpPr>
          <p:nvPr/>
        </p:nvSpPr>
        <p:spPr bwMode="auto">
          <a:xfrm>
            <a:off x="3094038" y="3916363"/>
            <a:ext cx="115887" cy="1143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0848" name="Oval 32"/>
          <p:cNvSpPr>
            <a:spLocks noChangeArrowheads="1"/>
          </p:cNvSpPr>
          <p:nvPr/>
        </p:nvSpPr>
        <p:spPr bwMode="auto">
          <a:xfrm>
            <a:off x="6443663" y="2595563"/>
            <a:ext cx="117475" cy="115887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0849" name="Oval 33"/>
          <p:cNvSpPr>
            <a:spLocks noChangeArrowheads="1"/>
          </p:cNvSpPr>
          <p:nvPr/>
        </p:nvSpPr>
        <p:spPr bwMode="auto">
          <a:xfrm>
            <a:off x="6186488" y="1982788"/>
            <a:ext cx="117475" cy="1143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0850" name="Oval 34"/>
          <p:cNvSpPr>
            <a:spLocks noChangeArrowheads="1"/>
          </p:cNvSpPr>
          <p:nvPr/>
        </p:nvSpPr>
        <p:spPr bwMode="auto">
          <a:xfrm>
            <a:off x="5929313" y="2989263"/>
            <a:ext cx="120650" cy="1174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0851" name="Line 35"/>
          <p:cNvSpPr>
            <a:spLocks noChangeShapeType="1"/>
          </p:cNvSpPr>
          <p:nvPr/>
        </p:nvSpPr>
        <p:spPr bwMode="auto">
          <a:xfrm>
            <a:off x="3149600" y="3973513"/>
            <a:ext cx="1192213" cy="249237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90852" name="Freeform 36"/>
          <p:cNvSpPr>
            <a:spLocks/>
          </p:cNvSpPr>
          <p:nvPr/>
        </p:nvSpPr>
        <p:spPr bwMode="auto">
          <a:xfrm>
            <a:off x="4324350" y="4038600"/>
            <a:ext cx="1847850" cy="914400"/>
          </a:xfrm>
          <a:custGeom>
            <a:avLst/>
            <a:gdLst>
              <a:gd name="T0" fmla="*/ 295 w 295"/>
              <a:gd name="T1" fmla="*/ 156 h 172"/>
              <a:gd name="T2" fmla="*/ 279 w 295"/>
              <a:gd name="T3" fmla="*/ 172 h 172"/>
              <a:gd name="T4" fmla="*/ 16 w 295"/>
              <a:gd name="T5" fmla="*/ 172 h 172"/>
              <a:gd name="T6" fmla="*/ 0 w 295"/>
              <a:gd name="T7" fmla="*/ 156 h 172"/>
              <a:gd name="T8" fmla="*/ 0 w 295"/>
              <a:gd name="T9" fmla="*/ 16 h 172"/>
              <a:gd name="T10" fmla="*/ 16 w 295"/>
              <a:gd name="T11" fmla="*/ 0 h 172"/>
              <a:gd name="T12" fmla="*/ 279 w 295"/>
              <a:gd name="T13" fmla="*/ 0 h 172"/>
              <a:gd name="T14" fmla="*/ 295 w 295"/>
              <a:gd name="T15" fmla="*/ 16 h 172"/>
              <a:gd name="T16" fmla="*/ 295 w 295"/>
              <a:gd name="T17" fmla="*/ 156 h 1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95"/>
              <a:gd name="T28" fmla="*/ 0 h 172"/>
              <a:gd name="T29" fmla="*/ 295 w 295"/>
              <a:gd name="T30" fmla="*/ 172 h 1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95" h="172">
                <a:moveTo>
                  <a:pt x="295" y="156"/>
                </a:moveTo>
                <a:cubicBezTo>
                  <a:pt x="295" y="164"/>
                  <a:pt x="288" y="172"/>
                  <a:pt x="279" y="172"/>
                </a:cubicBezTo>
                <a:cubicBezTo>
                  <a:pt x="16" y="172"/>
                  <a:pt x="16" y="172"/>
                  <a:pt x="16" y="172"/>
                </a:cubicBezTo>
                <a:cubicBezTo>
                  <a:pt x="7" y="172"/>
                  <a:pt x="0" y="164"/>
                  <a:pt x="0" y="15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79" y="0"/>
                  <a:pt x="279" y="0"/>
                  <a:pt x="279" y="0"/>
                </a:cubicBezTo>
                <a:cubicBezTo>
                  <a:pt x="288" y="0"/>
                  <a:pt x="295" y="7"/>
                  <a:pt x="295" y="16"/>
                </a:cubicBezTo>
                <a:lnTo>
                  <a:pt x="295" y="156"/>
                </a:lnTo>
                <a:close/>
              </a:path>
            </a:pathLst>
          </a:custGeom>
          <a:solidFill>
            <a:srgbClr val="D7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0853" name="Line 37"/>
          <p:cNvSpPr>
            <a:spLocks noChangeShapeType="1"/>
          </p:cNvSpPr>
          <p:nvPr/>
        </p:nvSpPr>
        <p:spPr bwMode="auto">
          <a:xfrm flipH="1" flipV="1">
            <a:off x="5189538" y="1860550"/>
            <a:ext cx="1057275" cy="179388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90854" name="Freeform 38"/>
          <p:cNvSpPr>
            <a:spLocks/>
          </p:cNvSpPr>
          <p:nvPr/>
        </p:nvSpPr>
        <p:spPr bwMode="auto">
          <a:xfrm>
            <a:off x="3446463" y="1295400"/>
            <a:ext cx="1773609" cy="909464"/>
          </a:xfrm>
          <a:custGeom>
            <a:avLst/>
            <a:gdLst>
              <a:gd name="T0" fmla="*/ 296 w 296"/>
              <a:gd name="T1" fmla="*/ 156 h 172"/>
              <a:gd name="T2" fmla="*/ 280 w 296"/>
              <a:gd name="T3" fmla="*/ 172 h 172"/>
              <a:gd name="T4" fmla="*/ 16 w 296"/>
              <a:gd name="T5" fmla="*/ 172 h 172"/>
              <a:gd name="T6" fmla="*/ 0 w 296"/>
              <a:gd name="T7" fmla="*/ 156 h 172"/>
              <a:gd name="T8" fmla="*/ 0 w 296"/>
              <a:gd name="T9" fmla="*/ 16 h 172"/>
              <a:gd name="T10" fmla="*/ 16 w 296"/>
              <a:gd name="T11" fmla="*/ 0 h 172"/>
              <a:gd name="T12" fmla="*/ 280 w 296"/>
              <a:gd name="T13" fmla="*/ 0 h 172"/>
              <a:gd name="T14" fmla="*/ 296 w 296"/>
              <a:gd name="T15" fmla="*/ 16 h 172"/>
              <a:gd name="T16" fmla="*/ 296 w 296"/>
              <a:gd name="T17" fmla="*/ 156 h 1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96"/>
              <a:gd name="T28" fmla="*/ 0 h 172"/>
              <a:gd name="T29" fmla="*/ 296 w 296"/>
              <a:gd name="T30" fmla="*/ 172 h 1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96" h="172">
                <a:moveTo>
                  <a:pt x="296" y="156"/>
                </a:moveTo>
                <a:cubicBezTo>
                  <a:pt x="296" y="165"/>
                  <a:pt x="289" y="172"/>
                  <a:pt x="280" y="172"/>
                </a:cubicBezTo>
                <a:cubicBezTo>
                  <a:pt x="16" y="172"/>
                  <a:pt x="16" y="172"/>
                  <a:pt x="16" y="172"/>
                </a:cubicBezTo>
                <a:cubicBezTo>
                  <a:pt x="7" y="172"/>
                  <a:pt x="0" y="165"/>
                  <a:pt x="0" y="15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80" y="0"/>
                  <a:pt x="280" y="0"/>
                  <a:pt x="280" y="0"/>
                </a:cubicBezTo>
                <a:cubicBezTo>
                  <a:pt x="289" y="0"/>
                  <a:pt x="296" y="7"/>
                  <a:pt x="296" y="16"/>
                </a:cubicBezTo>
                <a:lnTo>
                  <a:pt x="296" y="156"/>
                </a:lnTo>
                <a:close/>
              </a:path>
            </a:pathLst>
          </a:custGeom>
          <a:solidFill>
            <a:srgbClr val="D7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0855" name="Rectangle 39"/>
          <p:cNvSpPr>
            <a:spLocks noChangeArrowheads="1"/>
          </p:cNvSpPr>
          <p:nvPr/>
        </p:nvSpPr>
        <p:spPr bwMode="auto">
          <a:xfrm>
            <a:off x="3444425" y="1332038"/>
            <a:ext cx="177165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If marginal cost is above average total cost, average total cost is rising. 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0856" name="Freeform 40"/>
          <p:cNvSpPr>
            <a:spLocks/>
          </p:cNvSpPr>
          <p:nvPr/>
        </p:nvSpPr>
        <p:spPr bwMode="auto">
          <a:xfrm>
            <a:off x="3324225" y="2949575"/>
            <a:ext cx="152400" cy="114300"/>
          </a:xfrm>
          <a:custGeom>
            <a:avLst/>
            <a:gdLst>
              <a:gd name="T0" fmla="*/ 8 w 26"/>
              <a:gd name="T1" fmla="*/ 9 h 20"/>
              <a:gd name="T2" fmla="*/ 8 w 26"/>
              <a:gd name="T3" fmla="*/ 0 h 20"/>
              <a:gd name="T4" fmla="*/ 8 w 26"/>
              <a:gd name="T5" fmla="*/ 0 h 20"/>
              <a:gd name="T6" fmla="*/ 16 w 26"/>
              <a:gd name="T7" fmla="*/ 11 h 20"/>
              <a:gd name="T8" fmla="*/ 26 w 26"/>
              <a:gd name="T9" fmla="*/ 20 h 20"/>
              <a:gd name="T10" fmla="*/ 13 w 26"/>
              <a:gd name="T11" fmla="*/ 16 h 20"/>
              <a:gd name="T12" fmla="*/ 0 w 26"/>
              <a:gd name="T13" fmla="*/ 13 h 20"/>
              <a:gd name="T14" fmla="*/ 0 w 26"/>
              <a:gd name="T15" fmla="*/ 13 h 20"/>
              <a:gd name="T16" fmla="*/ 8 w 26"/>
              <a:gd name="T17" fmla="*/ 9 h 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6"/>
              <a:gd name="T28" fmla="*/ 0 h 20"/>
              <a:gd name="T29" fmla="*/ 26 w 26"/>
              <a:gd name="T30" fmla="*/ 20 h 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6" h="20">
                <a:moveTo>
                  <a:pt x="8" y="9"/>
                </a:moveTo>
                <a:cubicBezTo>
                  <a:pt x="8" y="0"/>
                  <a:pt x="8" y="0"/>
                  <a:pt x="8" y="0"/>
                </a:cubicBezTo>
                <a:cubicBezTo>
                  <a:pt x="8" y="0"/>
                  <a:pt x="8" y="0"/>
                  <a:pt x="8" y="0"/>
                </a:cubicBezTo>
                <a:cubicBezTo>
                  <a:pt x="16" y="11"/>
                  <a:pt x="16" y="11"/>
                  <a:pt x="16" y="11"/>
                </a:cubicBezTo>
                <a:cubicBezTo>
                  <a:pt x="19" y="14"/>
                  <a:pt x="23" y="17"/>
                  <a:pt x="26" y="20"/>
                </a:cubicBezTo>
                <a:cubicBezTo>
                  <a:pt x="22" y="19"/>
                  <a:pt x="17" y="17"/>
                  <a:pt x="13" y="16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lnTo>
                  <a:pt x="8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0857" name="Freeform 41"/>
          <p:cNvSpPr>
            <a:spLocks/>
          </p:cNvSpPr>
          <p:nvPr/>
        </p:nvSpPr>
        <p:spPr bwMode="auto">
          <a:xfrm>
            <a:off x="3127375" y="2832100"/>
            <a:ext cx="152400" cy="117475"/>
          </a:xfrm>
          <a:custGeom>
            <a:avLst/>
            <a:gdLst>
              <a:gd name="T0" fmla="*/ 8 w 26"/>
              <a:gd name="T1" fmla="*/ 9 h 20"/>
              <a:gd name="T2" fmla="*/ 8 w 26"/>
              <a:gd name="T3" fmla="*/ 0 h 20"/>
              <a:gd name="T4" fmla="*/ 8 w 26"/>
              <a:gd name="T5" fmla="*/ 0 h 20"/>
              <a:gd name="T6" fmla="*/ 16 w 26"/>
              <a:gd name="T7" fmla="*/ 11 h 20"/>
              <a:gd name="T8" fmla="*/ 26 w 26"/>
              <a:gd name="T9" fmla="*/ 20 h 20"/>
              <a:gd name="T10" fmla="*/ 13 w 26"/>
              <a:gd name="T11" fmla="*/ 16 h 20"/>
              <a:gd name="T12" fmla="*/ 0 w 26"/>
              <a:gd name="T13" fmla="*/ 13 h 20"/>
              <a:gd name="T14" fmla="*/ 0 w 26"/>
              <a:gd name="T15" fmla="*/ 13 h 20"/>
              <a:gd name="T16" fmla="*/ 8 w 26"/>
              <a:gd name="T17" fmla="*/ 9 h 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6"/>
              <a:gd name="T28" fmla="*/ 0 h 20"/>
              <a:gd name="T29" fmla="*/ 26 w 26"/>
              <a:gd name="T30" fmla="*/ 20 h 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6" h="20">
                <a:moveTo>
                  <a:pt x="8" y="9"/>
                </a:moveTo>
                <a:cubicBezTo>
                  <a:pt x="8" y="0"/>
                  <a:pt x="8" y="0"/>
                  <a:pt x="8" y="0"/>
                </a:cubicBezTo>
                <a:cubicBezTo>
                  <a:pt x="8" y="0"/>
                  <a:pt x="8" y="0"/>
                  <a:pt x="8" y="0"/>
                </a:cubicBezTo>
                <a:cubicBezTo>
                  <a:pt x="16" y="11"/>
                  <a:pt x="16" y="11"/>
                  <a:pt x="16" y="11"/>
                </a:cubicBezTo>
                <a:cubicBezTo>
                  <a:pt x="19" y="14"/>
                  <a:pt x="22" y="17"/>
                  <a:pt x="26" y="20"/>
                </a:cubicBezTo>
                <a:cubicBezTo>
                  <a:pt x="21" y="19"/>
                  <a:pt x="17" y="17"/>
                  <a:pt x="13" y="16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lnTo>
                  <a:pt x="8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0858" name="Line 42"/>
          <p:cNvSpPr>
            <a:spLocks noChangeShapeType="1"/>
          </p:cNvSpPr>
          <p:nvPr/>
        </p:nvSpPr>
        <p:spPr bwMode="auto">
          <a:xfrm flipH="1">
            <a:off x="6116638" y="2879725"/>
            <a:ext cx="384175" cy="293688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90859" name="Freeform 43"/>
          <p:cNvSpPr>
            <a:spLocks/>
          </p:cNvSpPr>
          <p:nvPr/>
        </p:nvSpPr>
        <p:spPr bwMode="auto">
          <a:xfrm>
            <a:off x="6443663" y="2808288"/>
            <a:ext cx="152400" cy="128587"/>
          </a:xfrm>
          <a:custGeom>
            <a:avLst/>
            <a:gdLst>
              <a:gd name="T0" fmla="*/ 9 w 26"/>
              <a:gd name="T1" fmla="*/ 13 h 22"/>
              <a:gd name="T2" fmla="*/ 0 w 26"/>
              <a:gd name="T3" fmla="*/ 10 h 22"/>
              <a:gd name="T4" fmla="*/ 1 w 26"/>
              <a:gd name="T5" fmla="*/ 9 h 22"/>
              <a:gd name="T6" fmla="*/ 14 w 26"/>
              <a:gd name="T7" fmla="*/ 6 h 22"/>
              <a:gd name="T8" fmla="*/ 26 w 26"/>
              <a:gd name="T9" fmla="*/ 0 h 22"/>
              <a:gd name="T10" fmla="*/ 17 w 26"/>
              <a:gd name="T11" fmla="*/ 10 h 22"/>
              <a:gd name="T12" fmla="*/ 10 w 26"/>
              <a:gd name="T13" fmla="*/ 22 h 22"/>
              <a:gd name="T14" fmla="*/ 10 w 26"/>
              <a:gd name="T15" fmla="*/ 22 h 22"/>
              <a:gd name="T16" fmla="*/ 9 w 26"/>
              <a:gd name="T17" fmla="*/ 13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6"/>
              <a:gd name="T28" fmla="*/ 0 h 22"/>
              <a:gd name="T29" fmla="*/ 26 w 26"/>
              <a:gd name="T30" fmla="*/ 22 h 2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6" h="22">
                <a:moveTo>
                  <a:pt x="9" y="13"/>
                </a:moveTo>
                <a:cubicBezTo>
                  <a:pt x="0" y="10"/>
                  <a:pt x="0" y="10"/>
                  <a:pt x="0" y="10"/>
                </a:cubicBezTo>
                <a:cubicBezTo>
                  <a:pt x="1" y="9"/>
                  <a:pt x="1" y="9"/>
                  <a:pt x="1" y="9"/>
                </a:cubicBezTo>
                <a:cubicBezTo>
                  <a:pt x="14" y="6"/>
                  <a:pt x="14" y="6"/>
                  <a:pt x="14" y="6"/>
                </a:cubicBezTo>
                <a:cubicBezTo>
                  <a:pt x="18" y="4"/>
                  <a:pt x="22" y="2"/>
                  <a:pt x="26" y="0"/>
                </a:cubicBezTo>
                <a:cubicBezTo>
                  <a:pt x="23" y="4"/>
                  <a:pt x="20" y="7"/>
                  <a:pt x="17" y="10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22"/>
                  <a:pt x="10" y="22"/>
                </a:cubicBezTo>
                <a:lnTo>
                  <a:pt x="9" y="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0860" name="Freeform 44"/>
          <p:cNvSpPr>
            <a:spLocks/>
          </p:cNvSpPr>
          <p:nvPr/>
        </p:nvSpPr>
        <p:spPr bwMode="auto">
          <a:xfrm>
            <a:off x="6264275" y="2949575"/>
            <a:ext cx="149225" cy="127000"/>
          </a:xfrm>
          <a:custGeom>
            <a:avLst/>
            <a:gdLst>
              <a:gd name="T0" fmla="*/ 8 w 25"/>
              <a:gd name="T1" fmla="*/ 13 h 22"/>
              <a:gd name="T2" fmla="*/ 0 w 25"/>
              <a:gd name="T3" fmla="*/ 9 h 22"/>
              <a:gd name="T4" fmla="*/ 0 w 25"/>
              <a:gd name="T5" fmla="*/ 9 h 22"/>
              <a:gd name="T6" fmla="*/ 13 w 25"/>
              <a:gd name="T7" fmla="*/ 6 h 22"/>
              <a:gd name="T8" fmla="*/ 25 w 25"/>
              <a:gd name="T9" fmla="*/ 0 h 22"/>
              <a:gd name="T10" fmla="*/ 16 w 25"/>
              <a:gd name="T11" fmla="*/ 10 h 22"/>
              <a:gd name="T12" fmla="*/ 9 w 25"/>
              <a:gd name="T13" fmla="*/ 22 h 22"/>
              <a:gd name="T14" fmla="*/ 9 w 25"/>
              <a:gd name="T15" fmla="*/ 22 h 22"/>
              <a:gd name="T16" fmla="*/ 8 w 25"/>
              <a:gd name="T17" fmla="*/ 13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5"/>
              <a:gd name="T28" fmla="*/ 0 h 22"/>
              <a:gd name="T29" fmla="*/ 25 w 25"/>
              <a:gd name="T30" fmla="*/ 22 h 2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5" h="22">
                <a:moveTo>
                  <a:pt x="8" y="13"/>
                </a:move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13" y="6"/>
                  <a:pt x="13" y="6"/>
                  <a:pt x="13" y="6"/>
                </a:cubicBezTo>
                <a:cubicBezTo>
                  <a:pt x="17" y="4"/>
                  <a:pt x="21" y="2"/>
                  <a:pt x="25" y="0"/>
                </a:cubicBezTo>
                <a:cubicBezTo>
                  <a:pt x="22" y="3"/>
                  <a:pt x="19" y="7"/>
                  <a:pt x="16" y="10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2"/>
                  <a:pt x="9" y="22"/>
                </a:cubicBezTo>
                <a:lnTo>
                  <a:pt x="8" y="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cxnSp>
        <p:nvCxnSpPr>
          <p:cNvPr id="548914" name="Straight Connector 86"/>
          <p:cNvCxnSpPr>
            <a:cxnSpLocks noChangeShapeType="1"/>
          </p:cNvCxnSpPr>
          <p:nvPr/>
        </p:nvCxnSpPr>
        <p:spPr bwMode="auto">
          <a:xfrm>
            <a:off x="2890838" y="2892425"/>
            <a:ext cx="249237" cy="115570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290865" name="Rectangle 49"/>
          <p:cNvSpPr>
            <a:spLocks noChangeArrowheads="1"/>
          </p:cNvSpPr>
          <p:nvPr/>
        </p:nvSpPr>
        <p:spPr bwMode="auto">
          <a:xfrm>
            <a:off x="4360225" y="4055425"/>
            <a:ext cx="177165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If marginal cost is below average total cost, average total cost is falling. 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0867" name="Line 51"/>
          <p:cNvSpPr>
            <a:spLocks noChangeShapeType="1"/>
          </p:cNvSpPr>
          <p:nvPr/>
        </p:nvSpPr>
        <p:spPr bwMode="auto">
          <a:xfrm flipH="1" flipV="1">
            <a:off x="2935288" y="2725738"/>
            <a:ext cx="542925" cy="334962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0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90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0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9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8" grpId="0" animBg="1"/>
      <p:bldP spid="290822" grpId="0"/>
      <p:bldP spid="290823" grpId="0"/>
      <p:bldP spid="290824" grpId="0" animBg="1"/>
      <p:bldP spid="290825" grpId="0"/>
      <p:bldP spid="290826" grpId="0"/>
      <p:bldP spid="290827" grpId="0"/>
      <p:bldP spid="290828" grpId="0"/>
      <p:bldP spid="290829" grpId="0" animBg="1"/>
      <p:bldP spid="290830" grpId="0" animBg="1"/>
      <p:bldP spid="290831" grpId="0"/>
      <p:bldP spid="290832" grpId="0"/>
      <p:bldP spid="290833" grpId="0"/>
      <p:bldP spid="290834" grpId="0"/>
      <p:bldP spid="290835" grpId="0"/>
      <p:bldP spid="290836" grpId="0"/>
      <p:bldP spid="290837" grpId="0"/>
      <p:bldP spid="290838" grpId="0"/>
      <p:bldP spid="290839" grpId="0"/>
      <p:bldP spid="290840" grpId="0"/>
      <p:bldP spid="290841" grpId="0"/>
      <p:bldP spid="290842" grpId="0"/>
      <p:bldP spid="290843" grpId="0"/>
      <p:bldP spid="290844" grpId="0" animBg="1"/>
      <p:bldP spid="290845" grpId="0" animBg="1"/>
      <p:bldP spid="290846" grpId="0" animBg="1"/>
      <p:bldP spid="290847" grpId="0" animBg="1"/>
      <p:bldP spid="290848" grpId="0" animBg="1"/>
      <p:bldP spid="290849" grpId="0" animBg="1"/>
      <p:bldP spid="290850" grpId="0" animBg="1"/>
      <p:bldP spid="290851" grpId="0" animBg="1"/>
      <p:bldP spid="290852" grpId="0" animBg="1"/>
      <p:bldP spid="290853" grpId="0" animBg="1"/>
      <p:bldP spid="290854" grpId="0" animBg="1"/>
      <p:bldP spid="290855" grpId="0"/>
      <p:bldP spid="290856" grpId="0" animBg="1"/>
      <p:bldP spid="290857" grpId="0" animBg="1"/>
      <p:bldP spid="290858" grpId="0" animBg="1"/>
      <p:bldP spid="290859" grpId="0" animBg="1"/>
      <p:bldP spid="290860" grpId="0" animBg="1"/>
      <p:bldP spid="290865" grpId="0"/>
      <p:bldP spid="29086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71600" y="60325"/>
            <a:ext cx="7920880" cy="5556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More Realistic Cost Curves</a:t>
            </a:r>
          </a:p>
        </p:txBody>
      </p:sp>
      <p:sp>
        <p:nvSpPr>
          <p:cNvPr id="292869" name="Freeform 5"/>
          <p:cNvSpPr>
            <a:spLocks/>
          </p:cNvSpPr>
          <p:nvPr/>
        </p:nvSpPr>
        <p:spPr bwMode="auto">
          <a:xfrm>
            <a:off x="1909763" y="1604963"/>
            <a:ext cx="6308725" cy="3900487"/>
          </a:xfrm>
          <a:custGeom>
            <a:avLst/>
            <a:gdLst>
              <a:gd name="T0" fmla="*/ 2587 w 2587"/>
              <a:gd name="T1" fmla="*/ 1779 h 1779"/>
              <a:gd name="T2" fmla="*/ 0 w 2587"/>
              <a:gd name="T3" fmla="*/ 1779 h 1779"/>
              <a:gd name="T4" fmla="*/ 0 w 2587"/>
              <a:gd name="T5" fmla="*/ 0 h 1779"/>
              <a:gd name="T6" fmla="*/ 0 60000 65536"/>
              <a:gd name="T7" fmla="*/ 0 60000 65536"/>
              <a:gd name="T8" fmla="*/ 0 60000 65536"/>
              <a:gd name="T9" fmla="*/ 0 w 2587"/>
              <a:gd name="T10" fmla="*/ 0 h 1779"/>
              <a:gd name="T11" fmla="*/ 2587 w 2587"/>
              <a:gd name="T12" fmla="*/ 1779 h 17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87" h="1779">
                <a:moveTo>
                  <a:pt x="2587" y="1779"/>
                </a:moveTo>
                <a:lnTo>
                  <a:pt x="0" y="1779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2870" name="Rectangle 6"/>
          <p:cNvSpPr>
            <a:spLocks noChangeArrowheads="1"/>
          </p:cNvSpPr>
          <p:nvPr/>
        </p:nvSpPr>
        <p:spPr bwMode="auto">
          <a:xfrm>
            <a:off x="6675438" y="1746250"/>
            <a:ext cx="27892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MC</a:t>
            </a:r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2871" name="Rectangle 7"/>
          <p:cNvSpPr>
            <a:spLocks noChangeArrowheads="1"/>
          </p:cNvSpPr>
          <p:nvPr/>
        </p:nvSpPr>
        <p:spPr bwMode="auto">
          <a:xfrm>
            <a:off x="7659688" y="1966913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A</a:t>
            </a:r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2872" name="Rectangle 8"/>
          <p:cNvSpPr>
            <a:spLocks noChangeArrowheads="1"/>
          </p:cNvSpPr>
          <p:nvPr/>
        </p:nvSpPr>
        <p:spPr bwMode="auto">
          <a:xfrm>
            <a:off x="7785100" y="1966913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T</a:t>
            </a:r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2873" name="Rectangle 9"/>
          <p:cNvSpPr>
            <a:spLocks noChangeArrowheads="1"/>
          </p:cNvSpPr>
          <p:nvPr/>
        </p:nvSpPr>
        <p:spPr bwMode="auto">
          <a:xfrm>
            <a:off x="7891463" y="1966913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C</a:t>
            </a:r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2874" name="Rectangle 10"/>
          <p:cNvSpPr>
            <a:spLocks noChangeArrowheads="1"/>
          </p:cNvSpPr>
          <p:nvPr/>
        </p:nvSpPr>
        <p:spPr bwMode="auto">
          <a:xfrm>
            <a:off x="7648575" y="2427288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A</a:t>
            </a:r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2875" name="Rectangle 11"/>
          <p:cNvSpPr>
            <a:spLocks noChangeArrowheads="1"/>
          </p:cNvSpPr>
          <p:nvPr/>
        </p:nvSpPr>
        <p:spPr bwMode="auto">
          <a:xfrm>
            <a:off x="7777163" y="2427288"/>
            <a:ext cx="2500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VC</a:t>
            </a:r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2876" name="Freeform 12"/>
          <p:cNvSpPr>
            <a:spLocks/>
          </p:cNvSpPr>
          <p:nvPr/>
        </p:nvSpPr>
        <p:spPr bwMode="auto">
          <a:xfrm>
            <a:off x="2268538" y="2003425"/>
            <a:ext cx="4543425" cy="2973388"/>
          </a:xfrm>
          <a:custGeom>
            <a:avLst/>
            <a:gdLst>
              <a:gd name="T0" fmla="*/ 0 w 789"/>
              <a:gd name="T1" fmla="*/ 393 h 574"/>
              <a:gd name="T2" fmla="*/ 210 w 789"/>
              <a:gd name="T3" fmla="*/ 573 h 574"/>
              <a:gd name="T4" fmla="*/ 789 w 789"/>
              <a:gd name="T5" fmla="*/ 0 h 574"/>
              <a:gd name="T6" fmla="*/ 0 60000 65536"/>
              <a:gd name="T7" fmla="*/ 0 60000 65536"/>
              <a:gd name="T8" fmla="*/ 0 60000 65536"/>
              <a:gd name="T9" fmla="*/ 0 w 789"/>
              <a:gd name="T10" fmla="*/ 0 h 574"/>
              <a:gd name="T11" fmla="*/ 789 w 789"/>
              <a:gd name="T12" fmla="*/ 574 h 5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9" h="574">
                <a:moveTo>
                  <a:pt x="0" y="393"/>
                </a:moveTo>
                <a:cubicBezTo>
                  <a:pt x="28" y="462"/>
                  <a:pt x="100" y="573"/>
                  <a:pt x="210" y="573"/>
                </a:cubicBezTo>
                <a:cubicBezTo>
                  <a:pt x="446" y="574"/>
                  <a:pt x="727" y="107"/>
                  <a:pt x="789" y="0"/>
                </a:cubicBezTo>
              </a:path>
            </a:pathLst>
          </a:custGeom>
          <a:noFill/>
          <a:ln w="30163">
            <a:solidFill>
              <a:srgbClr val="F3716D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2877" name="Freeform 13"/>
          <p:cNvSpPr>
            <a:spLocks/>
          </p:cNvSpPr>
          <p:nvPr/>
        </p:nvSpPr>
        <p:spPr bwMode="auto">
          <a:xfrm>
            <a:off x="2433638" y="1987550"/>
            <a:ext cx="5387975" cy="1828800"/>
          </a:xfrm>
          <a:custGeom>
            <a:avLst/>
            <a:gdLst>
              <a:gd name="T0" fmla="*/ 0 w 935"/>
              <a:gd name="T1" fmla="*/ 0 h 353"/>
              <a:gd name="T2" fmla="*/ 517 w 935"/>
              <a:gd name="T3" fmla="*/ 351 h 353"/>
              <a:gd name="T4" fmla="*/ 935 w 935"/>
              <a:gd name="T5" fmla="*/ 46 h 353"/>
              <a:gd name="T6" fmla="*/ 0 60000 65536"/>
              <a:gd name="T7" fmla="*/ 0 60000 65536"/>
              <a:gd name="T8" fmla="*/ 0 60000 65536"/>
              <a:gd name="T9" fmla="*/ 0 w 935"/>
              <a:gd name="T10" fmla="*/ 0 h 353"/>
              <a:gd name="T11" fmla="*/ 935 w 935"/>
              <a:gd name="T12" fmla="*/ 353 h 3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35" h="353">
                <a:moveTo>
                  <a:pt x="0" y="0"/>
                </a:moveTo>
                <a:cubicBezTo>
                  <a:pt x="154" y="239"/>
                  <a:pt x="346" y="353"/>
                  <a:pt x="517" y="351"/>
                </a:cubicBezTo>
                <a:cubicBezTo>
                  <a:pt x="715" y="349"/>
                  <a:pt x="865" y="145"/>
                  <a:pt x="935" y="46"/>
                </a:cubicBezTo>
              </a:path>
            </a:pathLst>
          </a:custGeom>
          <a:noFill/>
          <a:ln w="30163">
            <a:solidFill>
              <a:srgbClr val="8C64AB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2878" name="Freeform 14"/>
          <p:cNvSpPr>
            <a:spLocks/>
          </p:cNvSpPr>
          <p:nvPr/>
        </p:nvSpPr>
        <p:spPr bwMode="auto">
          <a:xfrm>
            <a:off x="2428875" y="2687638"/>
            <a:ext cx="5392738" cy="1962150"/>
          </a:xfrm>
          <a:custGeom>
            <a:avLst/>
            <a:gdLst>
              <a:gd name="T0" fmla="*/ 0 w 936"/>
              <a:gd name="T1" fmla="*/ 150 h 379"/>
              <a:gd name="T2" fmla="*/ 352 w 936"/>
              <a:gd name="T3" fmla="*/ 375 h 379"/>
              <a:gd name="T4" fmla="*/ 936 w 936"/>
              <a:gd name="T5" fmla="*/ 0 h 379"/>
              <a:gd name="T6" fmla="*/ 0 60000 65536"/>
              <a:gd name="T7" fmla="*/ 0 60000 65536"/>
              <a:gd name="T8" fmla="*/ 0 60000 65536"/>
              <a:gd name="T9" fmla="*/ 0 w 936"/>
              <a:gd name="T10" fmla="*/ 0 h 379"/>
              <a:gd name="T11" fmla="*/ 936 w 936"/>
              <a:gd name="T12" fmla="*/ 379 h 3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36" h="379">
                <a:moveTo>
                  <a:pt x="0" y="150"/>
                </a:moveTo>
                <a:cubicBezTo>
                  <a:pt x="140" y="317"/>
                  <a:pt x="251" y="373"/>
                  <a:pt x="352" y="375"/>
                </a:cubicBezTo>
                <a:cubicBezTo>
                  <a:pt x="543" y="379"/>
                  <a:pt x="791" y="263"/>
                  <a:pt x="936" y="0"/>
                </a:cubicBezTo>
              </a:path>
            </a:pathLst>
          </a:custGeom>
          <a:noFill/>
          <a:ln w="30163">
            <a:solidFill>
              <a:srgbClr val="8C64AB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2879" name="Oval 15"/>
          <p:cNvSpPr>
            <a:spLocks noChangeArrowheads="1"/>
          </p:cNvSpPr>
          <p:nvPr/>
        </p:nvSpPr>
        <p:spPr bwMode="auto">
          <a:xfrm>
            <a:off x="4398963" y="4578350"/>
            <a:ext cx="115887" cy="1016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2880" name="Oval 16"/>
          <p:cNvSpPr>
            <a:spLocks noChangeArrowheads="1"/>
          </p:cNvSpPr>
          <p:nvPr/>
        </p:nvSpPr>
        <p:spPr bwMode="auto">
          <a:xfrm>
            <a:off x="5356225" y="3752850"/>
            <a:ext cx="114300" cy="10318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2881" name="Line 17"/>
          <p:cNvSpPr>
            <a:spLocks noChangeShapeType="1"/>
          </p:cNvSpPr>
          <p:nvPr/>
        </p:nvSpPr>
        <p:spPr bwMode="auto">
          <a:xfrm flipH="1" flipV="1">
            <a:off x="2832100" y="4733925"/>
            <a:ext cx="1693863" cy="334963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92882" name="Line 18"/>
          <p:cNvSpPr>
            <a:spLocks noChangeShapeType="1"/>
          </p:cNvSpPr>
          <p:nvPr/>
        </p:nvSpPr>
        <p:spPr bwMode="auto">
          <a:xfrm flipH="1" flipV="1">
            <a:off x="5229225" y="2536825"/>
            <a:ext cx="874713" cy="4603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92883" name="Freeform 19"/>
          <p:cNvSpPr>
            <a:spLocks/>
          </p:cNvSpPr>
          <p:nvPr/>
        </p:nvSpPr>
        <p:spPr bwMode="auto">
          <a:xfrm>
            <a:off x="3635897" y="1752600"/>
            <a:ext cx="2688704" cy="956320"/>
          </a:xfrm>
          <a:custGeom>
            <a:avLst/>
            <a:gdLst>
              <a:gd name="T0" fmla="*/ 442 w 442"/>
              <a:gd name="T1" fmla="*/ 156 h 172"/>
              <a:gd name="T2" fmla="*/ 426 w 442"/>
              <a:gd name="T3" fmla="*/ 172 h 172"/>
              <a:gd name="T4" fmla="*/ 16 w 442"/>
              <a:gd name="T5" fmla="*/ 172 h 172"/>
              <a:gd name="T6" fmla="*/ 0 w 442"/>
              <a:gd name="T7" fmla="*/ 156 h 172"/>
              <a:gd name="T8" fmla="*/ 0 w 442"/>
              <a:gd name="T9" fmla="*/ 16 h 172"/>
              <a:gd name="T10" fmla="*/ 16 w 442"/>
              <a:gd name="T11" fmla="*/ 0 h 172"/>
              <a:gd name="T12" fmla="*/ 426 w 442"/>
              <a:gd name="T13" fmla="*/ 0 h 172"/>
              <a:gd name="T14" fmla="*/ 442 w 442"/>
              <a:gd name="T15" fmla="*/ 16 h 172"/>
              <a:gd name="T16" fmla="*/ 442 w 442"/>
              <a:gd name="T17" fmla="*/ 156 h 1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42"/>
              <a:gd name="T28" fmla="*/ 0 h 172"/>
              <a:gd name="T29" fmla="*/ 442 w 442"/>
              <a:gd name="T30" fmla="*/ 172 h 1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42" h="172">
                <a:moveTo>
                  <a:pt x="442" y="156"/>
                </a:moveTo>
                <a:cubicBezTo>
                  <a:pt x="442" y="165"/>
                  <a:pt x="435" y="172"/>
                  <a:pt x="426" y="172"/>
                </a:cubicBezTo>
                <a:cubicBezTo>
                  <a:pt x="16" y="172"/>
                  <a:pt x="16" y="172"/>
                  <a:pt x="16" y="172"/>
                </a:cubicBezTo>
                <a:cubicBezTo>
                  <a:pt x="7" y="172"/>
                  <a:pt x="0" y="165"/>
                  <a:pt x="0" y="15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426" y="0"/>
                  <a:pt x="426" y="0"/>
                  <a:pt x="426" y="0"/>
                </a:cubicBezTo>
                <a:cubicBezTo>
                  <a:pt x="435" y="0"/>
                  <a:pt x="442" y="7"/>
                  <a:pt x="442" y="16"/>
                </a:cubicBezTo>
                <a:lnTo>
                  <a:pt x="442" y="156"/>
                </a:lnTo>
                <a:close/>
              </a:path>
            </a:pathLst>
          </a:custGeom>
          <a:solidFill>
            <a:srgbClr val="D7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2884" name="Freeform 20"/>
          <p:cNvSpPr>
            <a:spLocks/>
          </p:cNvSpPr>
          <p:nvPr/>
        </p:nvSpPr>
        <p:spPr bwMode="auto">
          <a:xfrm>
            <a:off x="4438650" y="4810125"/>
            <a:ext cx="2770188" cy="508000"/>
          </a:xfrm>
          <a:custGeom>
            <a:avLst/>
            <a:gdLst>
              <a:gd name="T0" fmla="*/ 481 w 481"/>
              <a:gd name="T1" fmla="*/ 82 h 98"/>
              <a:gd name="T2" fmla="*/ 465 w 481"/>
              <a:gd name="T3" fmla="*/ 98 h 98"/>
              <a:gd name="T4" fmla="*/ 16 w 481"/>
              <a:gd name="T5" fmla="*/ 98 h 98"/>
              <a:gd name="T6" fmla="*/ 0 w 481"/>
              <a:gd name="T7" fmla="*/ 82 h 98"/>
              <a:gd name="T8" fmla="*/ 0 w 481"/>
              <a:gd name="T9" fmla="*/ 16 h 98"/>
              <a:gd name="T10" fmla="*/ 16 w 481"/>
              <a:gd name="T11" fmla="*/ 0 h 98"/>
              <a:gd name="T12" fmla="*/ 465 w 481"/>
              <a:gd name="T13" fmla="*/ 0 h 98"/>
              <a:gd name="T14" fmla="*/ 481 w 481"/>
              <a:gd name="T15" fmla="*/ 16 h 98"/>
              <a:gd name="T16" fmla="*/ 481 w 481"/>
              <a:gd name="T17" fmla="*/ 82 h 9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81"/>
              <a:gd name="T28" fmla="*/ 0 h 98"/>
              <a:gd name="T29" fmla="*/ 481 w 481"/>
              <a:gd name="T30" fmla="*/ 98 h 9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81" h="98">
                <a:moveTo>
                  <a:pt x="481" y="82"/>
                </a:moveTo>
                <a:cubicBezTo>
                  <a:pt x="481" y="91"/>
                  <a:pt x="474" y="98"/>
                  <a:pt x="465" y="98"/>
                </a:cubicBezTo>
                <a:cubicBezTo>
                  <a:pt x="16" y="98"/>
                  <a:pt x="16" y="98"/>
                  <a:pt x="16" y="98"/>
                </a:cubicBezTo>
                <a:cubicBezTo>
                  <a:pt x="7" y="98"/>
                  <a:pt x="0" y="91"/>
                  <a:pt x="0" y="8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465" y="0"/>
                  <a:pt x="465" y="0"/>
                  <a:pt x="465" y="0"/>
                </a:cubicBezTo>
                <a:cubicBezTo>
                  <a:pt x="474" y="0"/>
                  <a:pt x="481" y="7"/>
                  <a:pt x="481" y="16"/>
                </a:cubicBezTo>
                <a:lnTo>
                  <a:pt x="481" y="82"/>
                </a:lnTo>
                <a:close/>
              </a:path>
            </a:pathLst>
          </a:custGeom>
          <a:solidFill>
            <a:srgbClr val="D7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2885" name="Rectangle 21"/>
          <p:cNvSpPr>
            <a:spLocks noChangeArrowheads="1"/>
          </p:cNvSpPr>
          <p:nvPr/>
        </p:nvSpPr>
        <p:spPr bwMode="auto">
          <a:xfrm>
            <a:off x="1219200" y="1219200"/>
            <a:ext cx="15875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Cost of unit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2886" name="Rectangle 22"/>
          <p:cNvSpPr>
            <a:spLocks noChangeArrowheads="1"/>
          </p:cNvSpPr>
          <p:nvPr/>
        </p:nvSpPr>
        <p:spPr bwMode="auto">
          <a:xfrm>
            <a:off x="7390557" y="5672138"/>
            <a:ext cx="66684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Quantity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2887" name="Rectangle 23"/>
          <p:cNvSpPr>
            <a:spLocks noChangeArrowheads="1"/>
          </p:cNvSpPr>
          <p:nvPr/>
        </p:nvSpPr>
        <p:spPr bwMode="auto">
          <a:xfrm>
            <a:off x="3699063" y="1787775"/>
            <a:ext cx="25749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2. … but diminishing returns set in once the benefits from specialization are exhausted and marginal cost rises.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2888" name="Rectangle 24"/>
          <p:cNvSpPr>
            <a:spLocks noChangeArrowheads="1"/>
          </p:cNvSpPr>
          <p:nvPr/>
        </p:nvSpPr>
        <p:spPr bwMode="auto">
          <a:xfrm>
            <a:off x="4541963" y="4860925"/>
            <a:ext cx="25749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1. Increasing specialization leads to lower marginal cost…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2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9" grpId="0" animBg="1"/>
      <p:bldP spid="292870" grpId="0"/>
      <p:bldP spid="292871" grpId="0"/>
      <p:bldP spid="292872" grpId="0"/>
      <p:bldP spid="292873" grpId="0"/>
      <p:bldP spid="292874" grpId="0"/>
      <p:bldP spid="292875" grpId="0"/>
      <p:bldP spid="292876" grpId="0" animBg="1"/>
      <p:bldP spid="292877" grpId="0" animBg="1"/>
      <p:bldP spid="292878" grpId="0" animBg="1"/>
      <p:bldP spid="292879" grpId="0" animBg="1"/>
      <p:bldP spid="292880" grpId="0" animBg="1"/>
      <p:bldP spid="292881" grpId="0" animBg="1"/>
      <p:bldP spid="292882" grpId="0" animBg="1"/>
      <p:bldP spid="292883" grpId="0" animBg="1"/>
      <p:bldP spid="292884" grpId="0" animBg="1"/>
      <p:bldP spid="292885" grpId="0"/>
      <p:bldP spid="292886" grpId="0"/>
      <p:bldP spid="292887" grpId="0"/>
      <p:bldP spid="29288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99592" y="60325"/>
            <a:ext cx="8064896" cy="555625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Average Total Cost Curve</a:t>
            </a:r>
            <a:endParaRPr lang="en-US" sz="4000" b="0" dirty="0" smtClean="0"/>
          </a:p>
        </p:txBody>
      </p:sp>
      <p:sp>
        <p:nvSpPr>
          <p:cNvPr id="286725" name="Freeform 5"/>
          <p:cNvSpPr>
            <a:spLocks/>
          </p:cNvSpPr>
          <p:nvPr/>
        </p:nvSpPr>
        <p:spPr bwMode="auto">
          <a:xfrm>
            <a:off x="2597150" y="2438400"/>
            <a:ext cx="4371975" cy="1404938"/>
          </a:xfrm>
          <a:custGeom>
            <a:avLst/>
            <a:gdLst>
              <a:gd name="T0" fmla="*/ 0 w 867"/>
              <a:gd name="T1" fmla="*/ 44 h 270"/>
              <a:gd name="T2" fmla="*/ 235 w 867"/>
              <a:gd name="T3" fmla="*/ 239 h 270"/>
              <a:gd name="T4" fmla="*/ 867 w 867"/>
              <a:gd name="T5" fmla="*/ 0 h 270"/>
              <a:gd name="T6" fmla="*/ 0 60000 65536"/>
              <a:gd name="T7" fmla="*/ 0 60000 65536"/>
              <a:gd name="T8" fmla="*/ 0 60000 65536"/>
              <a:gd name="T9" fmla="*/ 0 w 867"/>
              <a:gd name="T10" fmla="*/ 0 h 270"/>
              <a:gd name="T11" fmla="*/ 867 w 867"/>
              <a:gd name="T12" fmla="*/ 270 h 2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7" h="270">
                <a:moveTo>
                  <a:pt x="0" y="44"/>
                </a:moveTo>
                <a:cubicBezTo>
                  <a:pt x="0" y="44"/>
                  <a:pt x="22" y="270"/>
                  <a:pt x="235" y="239"/>
                </a:cubicBezTo>
                <a:cubicBezTo>
                  <a:pt x="451" y="207"/>
                  <a:pt x="867" y="0"/>
                  <a:pt x="867" y="0"/>
                </a:cubicBezTo>
              </a:path>
            </a:pathLst>
          </a:custGeom>
          <a:noFill/>
          <a:ln w="31750">
            <a:solidFill>
              <a:srgbClr val="8C64AB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86726" name="Rectangle 6"/>
          <p:cNvSpPr>
            <a:spLocks noChangeArrowheads="1"/>
          </p:cNvSpPr>
          <p:nvPr/>
        </p:nvSpPr>
        <p:spPr bwMode="auto">
          <a:xfrm>
            <a:off x="5343525" y="2132013"/>
            <a:ext cx="187493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Average total cost, </a:t>
            </a:r>
            <a:r>
              <a:rPr lang="en-US" altLang="ko-KR" sz="14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ATC</a:t>
            </a:r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86727" name="Rectangle 7"/>
          <p:cNvSpPr>
            <a:spLocks noChangeArrowheads="1"/>
          </p:cNvSpPr>
          <p:nvPr/>
        </p:nvSpPr>
        <p:spPr bwMode="auto">
          <a:xfrm>
            <a:off x="3440113" y="3382963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86728" name="Line 8"/>
          <p:cNvSpPr>
            <a:spLocks noChangeShapeType="1"/>
          </p:cNvSpPr>
          <p:nvPr/>
        </p:nvSpPr>
        <p:spPr bwMode="auto">
          <a:xfrm>
            <a:off x="2108200" y="2246313"/>
            <a:ext cx="12065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729" name="Line 9"/>
          <p:cNvSpPr>
            <a:spLocks noChangeShapeType="1"/>
          </p:cNvSpPr>
          <p:nvPr/>
        </p:nvSpPr>
        <p:spPr bwMode="auto">
          <a:xfrm>
            <a:off x="2108200" y="2668588"/>
            <a:ext cx="12065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730" name="Line 10"/>
          <p:cNvSpPr>
            <a:spLocks noChangeShapeType="1"/>
          </p:cNvSpPr>
          <p:nvPr/>
        </p:nvSpPr>
        <p:spPr bwMode="auto">
          <a:xfrm>
            <a:off x="2108200" y="3094038"/>
            <a:ext cx="12065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731" name="Line 11"/>
          <p:cNvSpPr>
            <a:spLocks noChangeShapeType="1"/>
          </p:cNvSpPr>
          <p:nvPr/>
        </p:nvSpPr>
        <p:spPr bwMode="auto">
          <a:xfrm>
            <a:off x="2108200" y="3519488"/>
            <a:ext cx="12065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732" name="Line 12"/>
          <p:cNvSpPr>
            <a:spLocks noChangeShapeType="1"/>
          </p:cNvSpPr>
          <p:nvPr/>
        </p:nvSpPr>
        <p:spPr bwMode="auto">
          <a:xfrm>
            <a:off x="2108200" y="3941763"/>
            <a:ext cx="12065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733" name="Line 13"/>
          <p:cNvSpPr>
            <a:spLocks noChangeShapeType="1"/>
          </p:cNvSpPr>
          <p:nvPr/>
        </p:nvSpPr>
        <p:spPr bwMode="auto">
          <a:xfrm>
            <a:off x="2108200" y="4367213"/>
            <a:ext cx="12065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734" name="Line 14"/>
          <p:cNvSpPr>
            <a:spLocks noChangeShapeType="1"/>
          </p:cNvSpPr>
          <p:nvPr/>
        </p:nvSpPr>
        <p:spPr bwMode="auto">
          <a:xfrm>
            <a:off x="2108200" y="4795838"/>
            <a:ext cx="12065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735" name="Line 15"/>
          <p:cNvSpPr>
            <a:spLocks noChangeShapeType="1"/>
          </p:cNvSpPr>
          <p:nvPr/>
        </p:nvSpPr>
        <p:spPr bwMode="auto">
          <a:xfrm flipV="1">
            <a:off x="6969125" y="5092700"/>
            <a:ext cx="0" cy="1222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736" name="Line 16"/>
          <p:cNvSpPr>
            <a:spLocks noChangeShapeType="1"/>
          </p:cNvSpPr>
          <p:nvPr/>
        </p:nvSpPr>
        <p:spPr bwMode="auto">
          <a:xfrm flipV="1">
            <a:off x="6486525" y="5092700"/>
            <a:ext cx="0" cy="1222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737" name="Line 17"/>
          <p:cNvSpPr>
            <a:spLocks noChangeShapeType="1"/>
          </p:cNvSpPr>
          <p:nvPr/>
        </p:nvSpPr>
        <p:spPr bwMode="auto">
          <a:xfrm flipV="1">
            <a:off x="5997575" y="5092700"/>
            <a:ext cx="0" cy="1222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738" name="Line 18"/>
          <p:cNvSpPr>
            <a:spLocks noChangeShapeType="1"/>
          </p:cNvSpPr>
          <p:nvPr/>
        </p:nvSpPr>
        <p:spPr bwMode="auto">
          <a:xfrm flipV="1">
            <a:off x="5511800" y="5092700"/>
            <a:ext cx="0" cy="1222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739" name="Line 19"/>
          <p:cNvSpPr>
            <a:spLocks noChangeShapeType="1"/>
          </p:cNvSpPr>
          <p:nvPr/>
        </p:nvSpPr>
        <p:spPr bwMode="auto">
          <a:xfrm flipV="1">
            <a:off x="5027613" y="5092700"/>
            <a:ext cx="0" cy="1222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740" name="Line 20"/>
          <p:cNvSpPr>
            <a:spLocks noChangeShapeType="1"/>
          </p:cNvSpPr>
          <p:nvPr/>
        </p:nvSpPr>
        <p:spPr bwMode="auto">
          <a:xfrm flipV="1">
            <a:off x="4538663" y="5092700"/>
            <a:ext cx="0" cy="1222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741" name="Line 21"/>
          <p:cNvSpPr>
            <a:spLocks noChangeShapeType="1"/>
          </p:cNvSpPr>
          <p:nvPr/>
        </p:nvSpPr>
        <p:spPr bwMode="auto">
          <a:xfrm flipV="1">
            <a:off x="4056063" y="5092700"/>
            <a:ext cx="0" cy="1222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742" name="Line 22"/>
          <p:cNvSpPr>
            <a:spLocks noChangeShapeType="1"/>
          </p:cNvSpPr>
          <p:nvPr/>
        </p:nvSpPr>
        <p:spPr bwMode="auto">
          <a:xfrm flipV="1">
            <a:off x="3565525" y="5092700"/>
            <a:ext cx="0" cy="1222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743" name="Line 23"/>
          <p:cNvSpPr>
            <a:spLocks noChangeShapeType="1"/>
          </p:cNvSpPr>
          <p:nvPr/>
        </p:nvSpPr>
        <p:spPr bwMode="auto">
          <a:xfrm flipV="1">
            <a:off x="3081338" y="5092700"/>
            <a:ext cx="0" cy="1222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744" name="Line 24"/>
          <p:cNvSpPr>
            <a:spLocks noChangeShapeType="1"/>
          </p:cNvSpPr>
          <p:nvPr/>
        </p:nvSpPr>
        <p:spPr bwMode="auto">
          <a:xfrm flipV="1">
            <a:off x="2597150" y="5092700"/>
            <a:ext cx="0" cy="1222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745" name="Rectangle 25"/>
          <p:cNvSpPr>
            <a:spLocks noChangeArrowheads="1"/>
          </p:cNvSpPr>
          <p:nvPr/>
        </p:nvSpPr>
        <p:spPr bwMode="auto">
          <a:xfrm>
            <a:off x="5464175" y="5243513"/>
            <a:ext cx="90488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7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86746" name="Rectangle 26"/>
          <p:cNvSpPr>
            <a:spLocks noChangeArrowheads="1"/>
          </p:cNvSpPr>
          <p:nvPr/>
        </p:nvSpPr>
        <p:spPr bwMode="auto">
          <a:xfrm>
            <a:off x="5951538" y="5243513"/>
            <a:ext cx="90487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8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86747" name="Rectangle 27"/>
          <p:cNvSpPr>
            <a:spLocks noChangeArrowheads="1"/>
          </p:cNvSpPr>
          <p:nvPr/>
        </p:nvSpPr>
        <p:spPr bwMode="auto">
          <a:xfrm>
            <a:off x="6437313" y="5243513"/>
            <a:ext cx="90487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9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86748" name="Rectangle 28"/>
          <p:cNvSpPr>
            <a:spLocks noChangeArrowheads="1"/>
          </p:cNvSpPr>
          <p:nvPr/>
        </p:nvSpPr>
        <p:spPr bwMode="auto">
          <a:xfrm>
            <a:off x="6875463" y="5243513"/>
            <a:ext cx="1809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10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86749" name="Rectangle 29"/>
          <p:cNvSpPr>
            <a:spLocks noChangeArrowheads="1"/>
          </p:cNvSpPr>
          <p:nvPr/>
        </p:nvSpPr>
        <p:spPr bwMode="auto">
          <a:xfrm>
            <a:off x="4979988" y="5243513"/>
            <a:ext cx="90487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6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86750" name="Rectangle 30"/>
          <p:cNvSpPr>
            <a:spLocks noChangeArrowheads="1"/>
          </p:cNvSpPr>
          <p:nvPr/>
        </p:nvSpPr>
        <p:spPr bwMode="auto">
          <a:xfrm>
            <a:off x="4494213" y="5243513"/>
            <a:ext cx="889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5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86751" name="Rectangle 31"/>
          <p:cNvSpPr>
            <a:spLocks noChangeArrowheads="1"/>
          </p:cNvSpPr>
          <p:nvPr/>
        </p:nvSpPr>
        <p:spPr bwMode="auto">
          <a:xfrm>
            <a:off x="4006850" y="5243513"/>
            <a:ext cx="889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4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86752" name="Rectangle 32"/>
          <p:cNvSpPr>
            <a:spLocks noChangeArrowheads="1"/>
          </p:cNvSpPr>
          <p:nvPr/>
        </p:nvSpPr>
        <p:spPr bwMode="auto">
          <a:xfrm>
            <a:off x="3521075" y="5243513"/>
            <a:ext cx="90488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3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86753" name="Rectangle 33"/>
          <p:cNvSpPr>
            <a:spLocks noChangeArrowheads="1"/>
          </p:cNvSpPr>
          <p:nvPr/>
        </p:nvSpPr>
        <p:spPr bwMode="auto">
          <a:xfrm>
            <a:off x="3035300" y="5243513"/>
            <a:ext cx="90488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2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86754" name="Rectangle 34"/>
          <p:cNvSpPr>
            <a:spLocks noChangeArrowheads="1"/>
          </p:cNvSpPr>
          <p:nvPr/>
        </p:nvSpPr>
        <p:spPr bwMode="auto">
          <a:xfrm>
            <a:off x="2551113" y="5243513"/>
            <a:ext cx="90487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1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86755" name="Rectangle 35"/>
          <p:cNvSpPr>
            <a:spLocks noChangeArrowheads="1"/>
          </p:cNvSpPr>
          <p:nvPr/>
        </p:nvSpPr>
        <p:spPr bwMode="auto">
          <a:xfrm>
            <a:off x="1939925" y="5243513"/>
            <a:ext cx="90488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0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86756" name="Rectangle 36"/>
          <p:cNvSpPr>
            <a:spLocks noChangeArrowheads="1"/>
          </p:cNvSpPr>
          <p:nvPr/>
        </p:nvSpPr>
        <p:spPr bwMode="auto">
          <a:xfrm>
            <a:off x="1655763" y="2125663"/>
            <a:ext cx="36195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$140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86757" name="Rectangle 37"/>
          <p:cNvSpPr>
            <a:spLocks noChangeArrowheads="1"/>
          </p:cNvSpPr>
          <p:nvPr/>
        </p:nvSpPr>
        <p:spPr bwMode="auto">
          <a:xfrm>
            <a:off x="1749425" y="2547938"/>
            <a:ext cx="2698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120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86758" name="Rectangle 38"/>
          <p:cNvSpPr>
            <a:spLocks noChangeArrowheads="1"/>
          </p:cNvSpPr>
          <p:nvPr/>
        </p:nvSpPr>
        <p:spPr bwMode="auto">
          <a:xfrm>
            <a:off x="1749425" y="2974975"/>
            <a:ext cx="26987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100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86759" name="Rectangle 39"/>
          <p:cNvSpPr>
            <a:spLocks noChangeArrowheads="1"/>
          </p:cNvSpPr>
          <p:nvPr/>
        </p:nvSpPr>
        <p:spPr bwMode="auto">
          <a:xfrm>
            <a:off x="1841500" y="3398838"/>
            <a:ext cx="1809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80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86760" name="Rectangle 40"/>
          <p:cNvSpPr>
            <a:spLocks noChangeArrowheads="1"/>
          </p:cNvSpPr>
          <p:nvPr/>
        </p:nvSpPr>
        <p:spPr bwMode="auto">
          <a:xfrm>
            <a:off x="1841500" y="3822700"/>
            <a:ext cx="18097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60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86761" name="Rectangle 41"/>
          <p:cNvSpPr>
            <a:spLocks noChangeArrowheads="1"/>
          </p:cNvSpPr>
          <p:nvPr/>
        </p:nvSpPr>
        <p:spPr bwMode="auto">
          <a:xfrm>
            <a:off x="1841500" y="4248150"/>
            <a:ext cx="18097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40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86762" name="Rectangle 42"/>
          <p:cNvSpPr>
            <a:spLocks noChangeArrowheads="1"/>
          </p:cNvSpPr>
          <p:nvPr/>
        </p:nvSpPr>
        <p:spPr bwMode="auto">
          <a:xfrm>
            <a:off x="1841500" y="4672013"/>
            <a:ext cx="1809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20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86763" name="Freeform 43"/>
          <p:cNvSpPr>
            <a:spLocks/>
          </p:cNvSpPr>
          <p:nvPr/>
        </p:nvSpPr>
        <p:spPr bwMode="auto">
          <a:xfrm>
            <a:off x="2108200" y="1428750"/>
            <a:ext cx="5164138" cy="3786188"/>
          </a:xfrm>
          <a:custGeom>
            <a:avLst/>
            <a:gdLst>
              <a:gd name="T0" fmla="*/ 2639 w 2639"/>
              <a:gd name="T1" fmla="*/ 1876 h 1876"/>
              <a:gd name="T2" fmla="*/ 0 w 2639"/>
              <a:gd name="T3" fmla="*/ 1876 h 1876"/>
              <a:gd name="T4" fmla="*/ 0 w 2639"/>
              <a:gd name="T5" fmla="*/ 0 h 1876"/>
              <a:gd name="T6" fmla="*/ 0 60000 65536"/>
              <a:gd name="T7" fmla="*/ 0 60000 65536"/>
              <a:gd name="T8" fmla="*/ 0 60000 65536"/>
              <a:gd name="T9" fmla="*/ 0 w 2639"/>
              <a:gd name="T10" fmla="*/ 0 h 1876"/>
              <a:gd name="T11" fmla="*/ 2639 w 2639"/>
              <a:gd name="T12" fmla="*/ 1876 h 18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39" h="1876">
                <a:moveTo>
                  <a:pt x="2639" y="1876"/>
                </a:moveTo>
                <a:lnTo>
                  <a:pt x="0" y="1876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86764" name="Oval 44"/>
          <p:cNvSpPr>
            <a:spLocks noChangeArrowheads="1"/>
          </p:cNvSpPr>
          <p:nvPr/>
        </p:nvSpPr>
        <p:spPr bwMode="auto">
          <a:xfrm>
            <a:off x="2546350" y="2616200"/>
            <a:ext cx="101600" cy="10318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86765" name="Oval 45"/>
          <p:cNvSpPr>
            <a:spLocks noChangeArrowheads="1"/>
          </p:cNvSpPr>
          <p:nvPr/>
        </p:nvSpPr>
        <p:spPr bwMode="auto">
          <a:xfrm>
            <a:off x="3032125" y="3503613"/>
            <a:ext cx="100013" cy="1047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86766" name="Oval 46"/>
          <p:cNvSpPr>
            <a:spLocks noChangeArrowheads="1"/>
          </p:cNvSpPr>
          <p:nvPr/>
        </p:nvSpPr>
        <p:spPr bwMode="auto">
          <a:xfrm>
            <a:off x="3514725" y="3641725"/>
            <a:ext cx="101600" cy="10318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86767" name="Oval 47"/>
          <p:cNvSpPr>
            <a:spLocks noChangeArrowheads="1"/>
          </p:cNvSpPr>
          <p:nvPr/>
        </p:nvSpPr>
        <p:spPr bwMode="auto">
          <a:xfrm>
            <a:off x="4005263" y="3571875"/>
            <a:ext cx="98425" cy="10636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86768" name="Oval 48"/>
          <p:cNvSpPr>
            <a:spLocks noChangeArrowheads="1"/>
          </p:cNvSpPr>
          <p:nvPr/>
        </p:nvSpPr>
        <p:spPr bwMode="auto">
          <a:xfrm>
            <a:off x="4487863" y="3430588"/>
            <a:ext cx="101600" cy="106362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86769" name="Oval 49"/>
          <p:cNvSpPr>
            <a:spLocks noChangeArrowheads="1"/>
          </p:cNvSpPr>
          <p:nvPr/>
        </p:nvSpPr>
        <p:spPr bwMode="auto">
          <a:xfrm>
            <a:off x="4976813" y="3255963"/>
            <a:ext cx="101600" cy="103187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86770" name="Oval 50"/>
          <p:cNvSpPr>
            <a:spLocks noChangeArrowheads="1"/>
          </p:cNvSpPr>
          <p:nvPr/>
        </p:nvSpPr>
        <p:spPr bwMode="auto">
          <a:xfrm>
            <a:off x="5462588" y="3062288"/>
            <a:ext cx="100012" cy="1047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86771" name="Oval 51"/>
          <p:cNvSpPr>
            <a:spLocks noChangeArrowheads="1"/>
          </p:cNvSpPr>
          <p:nvPr/>
        </p:nvSpPr>
        <p:spPr bwMode="auto">
          <a:xfrm>
            <a:off x="5946775" y="2849563"/>
            <a:ext cx="98425" cy="103187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86772" name="Oval 52"/>
          <p:cNvSpPr>
            <a:spLocks noChangeArrowheads="1"/>
          </p:cNvSpPr>
          <p:nvPr/>
        </p:nvSpPr>
        <p:spPr bwMode="auto">
          <a:xfrm>
            <a:off x="6435725" y="2625725"/>
            <a:ext cx="100013" cy="10318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86773" name="Oval 53"/>
          <p:cNvSpPr>
            <a:spLocks noChangeArrowheads="1"/>
          </p:cNvSpPr>
          <p:nvPr/>
        </p:nvSpPr>
        <p:spPr bwMode="auto">
          <a:xfrm>
            <a:off x="6918325" y="2386013"/>
            <a:ext cx="101600" cy="1047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86780" name="Rectangle 60"/>
          <p:cNvSpPr>
            <a:spLocks noChangeArrowheads="1"/>
          </p:cNvSpPr>
          <p:nvPr/>
        </p:nvSpPr>
        <p:spPr bwMode="auto">
          <a:xfrm>
            <a:off x="1443038" y="1419225"/>
            <a:ext cx="6572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Cost 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86781" name="Rectangle 61"/>
          <p:cNvSpPr>
            <a:spLocks noChangeArrowheads="1"/>
          </p:cNvSpPr>
          <p:nvPr/>
        </p:nvSpPr>
        <p:spPr bwMode="auto">
          <a:xfrm>
            <a:off x="6098089" y="5584825"/>
            <a:ext cx="71654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Quantity 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2002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6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5" grpId="0" animBg="1"/>
      <p:bldP spid="286726" grpId="0"/>
      <p:bldP spid="286727" grpId="0"/>
      <p:bldP spid="286764" grpId="0" animBg="1"/>
      <p:bldP spid="286765" grpId="0" animBg="1"/>
      <p:bldP spid="286766" grpId="0" animBg="1"/>
      <p:bldP spid="286767" grpId="0" animBg="1"/>
      <p:bldP spid="286768" grpId="0" animBg="1"/>
      <p:bldP spid="286769" grpId="0" animBg="1"/>
      <p:bldP spid="286770" grpId="0" animBg="1"/>
      <p:bldP spid="286771" grpId="0" animBg="1"/>
      <p:bldP spid="286772" grpId="0" animBg="1"/>
      <p:bldP spid="28677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Total Cost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Average Total Cost Curve tends to be U-shaped</a:t>
            </a:r>
          </a:p>
          <a:p>
            <a:r>
              <a:rPr lang="en-US" dirty="0" smtClean="0"/>
              <a:t>ATC = AFC + AVC</a:t>
            </a:r>
          </a:p>
          <a:p>
            <a:pPr lvl="1"/>
            <a:r>
              <a:rPr lang="en-US" dirty="0" smtClean="0"/>
              <a:t>Increasing output, therefore, has two opposing effects on average total cost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Spreading Effect: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As output increases, fixed costs are spread over more units 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AFC drops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Diminishing Returns Effect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As output increases, eventually diminishing marginal product sets in 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As MP falls, MC rises, pulling up AVC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95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Total Cost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At Low Outputs</a:t>
            </a:r>
          </a:p>
          <a:p>
            <a:pPr lvl="1"/>
            <a:r>
              <a:rPr lang="en-US" dirty="0" smtClean="0"/>
              <a:t>AFC is dropping “rapidly”</a:t>
            </a:r>
          </a:p>
          <a:p>
            <a:pPr lvl="1"/>
            <a:r>
              <a:rPr lang="en-US" dirty="0" smtClean="0"/>
              <a:t>AVC may also be </a:t>
            </a:r>
            <a:r>
              <a:rPr lang="en-US" dirty="0" smtClean="0"/>
              <a:t>dropping/ could be rising also if specialization is overshadowed by the law of diminishing returns effect</a:t>
            </a:r>
            <a:endParaRPr lang="en-US" dirty="0" smtClean="0"/>
          </a:p>
          <a:p>
            <a:pPr lvl="2"/>
            <a:r>
              <a:rPr lang="en-US" dirty="0" smtClean="0"/>
              <a:t>May fall initially if production function has increasing marginal product initially</a:t>
            </a:r>
          </a:p>
          <a:p>
            <a:pPr lvl="1"/>
            <a:r>
              <a:rPr lang="en-US" dirty="0" smtClean="0"/>
              <a:t>ATC </a:t>
            </a:r>
            <a:r>
              <a:rPr lang="en-US" dirty="0" smtClean="0"/>
              <a:t>Dropping, marginal cost pulls it down </a:t>
            </a:r>
            <a:endParaRPr lang="en-US" dirty="0" smtClean="0"/>
          </a:p>
          <a:p>
            <a:r>
              <a:rPr lang="en-US" dirty="0" smtClean="0"/>
              <a:t>At High Outputs</a:t>
            </a:r>
          </a:p>
          <a:p>
            <a:pPr lvl="1"/>
            <a:r>
              <a:rPr lang="en-US" dirty="0" smtClean="0"/>
              <a:t>AFC still falling, but having smaller impact on ATC</a:t>
            </a:r>
          </a:p>
          <a:p>
            <a:pPr lvl="1"/>
            <a:r>
              <a:rPr lang="en-US" dirty="0" smtClean="0"/>
              <a:t>AVC rising due to diminishing marginal product</a:t>
            </a:r>
          </a:p>
          <a:p>
            <a:pPr lvl="1"/>
            <a:r>
              <a:rPr lang="en-US" dirty="0" smtClean="0"/>
              <a:t>ATC </a:t>
            </a:r>
            <a:r>
              <a:rPr lang="en-US" dirty="0" smtClean="0"/>
              <a:t>Rising, marginal cost pulls it up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73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Run Vs. Short Run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Short Run</a:t>
            </a:r>
          </a:p>
          <a:p>
            <a:pPr lvl="1"/>
            <a:r>
              <a:rPr lang="en-US" dirty="0" smtClean="0"/>
              <a:t>Period of time short enough such that at least one factor of production is fixed </a:t>
            </a:r>
          </a:p>
          <a:p>
            <a:pPr lvl="2"/>
            <a:r>
              <a:rPr lang="en-US" dirty="0" smtClean="0"/>
              <a:t>If want to increase output, limited options</a:t>
            </a:r>
          </a:p>
          <a:p>
            <a:pPr lvl="3"/>
            <a:r>
              <a:rPr lang="en-US" dirty="0" smtClean="0"/>
              <a:t>Cannot change the fixed input</a:t>
            </a:r>
          </a:p>
          <a:p>
            <a:r>
              <a:rPr lang="en-US" dirty="0" smtClean="0"/>
              <a:t>Long Run</a:t>
            </a:r>
          </a:p>
          <a:p>
            <a:pPr lvl="1"/>
            <a:r>
              <a:rPr lang="en-US" dirty="0" smtClean="0"/>
              <a:t>Period of time long enough that all factors of production can be varied</a:t>
            </a:r>
          </a:p>
          <a:p>
            <a:pPr lvl="2"/>
            <a:r>
              <a:rPr lang="en-US" dirty="0" smtClean="0"/>
              <a:t>All Inputs can be altered</a:t>
            </a:r>
          </a:p>
          <a:p>
            <a:pPr lvl="2"/>
            <a:r>
              <a:rPr lang="en-US" dirty="0" smtClean="0"/>
              <a:t>Can produce a given level of output (Q) using a variety of combinations of inputs</a:t>
            </a:r>
          </a:p>
          <a:p>
            <a:pPr lvl="3"/>
            <a:r>
              <a:rPr lang="en-US" dirty="0" smtClean="0"/>
              <a:t>No factors are fixed in the long run</a:t>
            </a:r>
          </a:p>
        </p:txBody>
      </p:sp>
    </p:spTree>
    <p:extLst>
      <p:ext uri="{BB962C8B-B14F-4D97-AF65-F5344CB8AC3E}">
        <p14:creationId xmlns:p14="http://schemas.microsoft.com/office/powerpoint/2010/main" val="1480725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Run Vs. Short Run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costs are avoidable in the long run</a:t>
            </a:r>
          </a:p>
          <a:p>
            <a:pPr lvl="1"/>
            <a:r>
              <a:rPr lang="en-US" dirty="0" smtClean="0"/>
              <a:t>Still have “fixed” costs but, in </a:t>
            </a:r>
            <a:r>
              <a:rPr lang="en-US" dirty="0"/>
              <a:t>the long </a:t>
            </a:r>
            <a:r>
              <a:rPr lang="en-US" dirty="0" smtClean="0"/>
              <a:t>run a </a:t>
            </a:r>
            <a:r>
              <a:rPr lang="en-US" dirty="0"/>
              <a:t>firm’s fixed cost becomes a variable it can choose.</a:t>
            </a:r>
          </a:p>
          <a:p>
            <a:pPr lvl="1"/>
            <a:r>
              <a:rPr lang="en-US" dirty="0"/>
              <a:t>The firm will choose its fixed cost in the long run based on the level of output it expects to produce.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Firm will choose the input combination that produces the desired quantity of output at the lowest possible cost</a:t>
            </a:r>
          </a:p>
          <a:p>
            <a:pPr lvl="1"/>
            <a:r>
              <a:rPr lang="en-US" dirty="0" smtClean="0"/>
              <a:t>Long-run costs for a given level of output will be lower than short-run cost</a:t>
            </a:r>
          </a:p>
          <a:p>
            <a:pPr lvl="1"/>
            <a:r>
              <a:rPr lang="en-US" dirty="0" smtClean="0"/>
              <a:t>Long-run costs curves will be flatter than short-run cost curves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204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Returns to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Scale Increase: Proportional increase in inputs</a:t>
            </a:r>
          </a:p>
          <a:p>
            <a:pPr lvl="1"/>
            <a:r>
              <a:rPr lang="en-US" dirty="0" smtClean="0"/>
              <a:t>I.e. double all inputs (Build a second plant)</a:t>
            </a:r>
          </a:p>
          <a:p>
            <a:pPr lvl="1"/>
            <a:r>
              <a:rPr lang="en-US" dirty="0" smtClean="0"/>
              <a:t>Necessarily a long-run analysis since not holding any factors fixed</a:t>
            </a:r>
          </a:p>
          <a:p>
            <a:r>
              <a:rPr lang="en-US" dirty="0" smtClean="0"/>
              <a:t>Determined by the Production Function: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endParaRPr lang="en-US" dirty="0" smtClean="0"/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dirty="0" smtClean="0"/>
              <a:t>		Q </a:t>
            </a:r>
            <a:r>
              <a:rPr lang="en-US" dirty="0"/>
              <a:t>= f(L,K)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13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Returns to Scale (CRS)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Constant Returns to Scale</a:t>
            </a:r>
          </a:p>
          <a:p>
            <a:pPr lvl="1"/>
            <a:r>
              <a:rPr lang="en-US" dirty="0" smtClean="0"/>
              <a:t>Proportional increase in all input levels leads to output growth of the same proportion</a:t>
            </a:r>
          </a:p>
          <a:p>
            <a:pPr lvl="2"/>
            <a:r>
              <a:rPr lang="en-US" dirty="0" smtClean="0"/>
              <a:t>I.e. Double all inputs results in double the output</a:t>
            </a:r>
          </a:p>
          <a:p>
            <a:pPr>
              <a:buNone/>
            </a:pPr>
            <a:r>
              <a:rPr lang="en-US" dirty="0" smtClean="0"/>
              <a:t>	Q</a:t>
            </a:r>
            <a:r>
              <a:rPr lang="en-US" baseline="-25000" dirty="0" smtClean="0"/>
              <a:t>1</a:t>
            </a:r>
            <a:r>
              <a:rPr lang="en-US" dirty="0" smtClean="0"/>
              <a:t> = f(L,K) = Initial level of inputs and output</a:t>
            </a:r>
          </a:p>
          <a:p>
            <a:pPr>
              <a:buNone/>
            </a:pPr>
            <a:r>
              <a:rPr lang="en-US" dirty="0" smtClean="0"/>
              <a:t>	Q</a:t>
            </a:r>
            <a:r>
              <a:rPr lang="en-US" baseline="-25000" dirty="0" smtClean="0"/>
              <a:t>2</a:t>
            </a:r>
            <a:r>
              <a:rPr lang="en-US" dirty="0" smtClean="0"/>
              <a:t> = f(2L,2K) = Output when all inputs are doubled</a:t>
            </a:r>
          </a:p>
          <a:p>
            <a:r>
              <a:rPr lang="en-US" dirty="0" smtClean="0"/>
              <a:t>Constant Returns to Scale:</a:t>
            </a:r>
          </a:p>
          <a:p>
            <a:pPr>
              <a:buNone/>
            </a:pPr>
            <a:r>
              <a:rPr lang="en-US" dirty="0" smtClean="0"/>
              <a:t>			f(2L,2K) = 2 f(L,K)</a:t>
            </a:r>
          </a:p>
          <a:p>
            <a:pPr>
              <a:buNone/>
            </a:pPr>
            <a:r>
              <a:rPr lang="en-US" dirty="0" smtClean="0"/>
              <a:t>				Q</a:t>
            </a:r>
            <a:r>
              <a:rPr lang="en-US" baseline="-25000" dirty="0" smtClean="0"/>
              <a:t>2</a:t>
            </a:r>
            <a:r>
              <a:rPr lang="en-US" dirty="0" smtClean="0"/>
              <a:t> = 2 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054030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Increasing Returns to Scale (IRS)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Increasing Returns to Scale</a:t>
            </a:r>
          </a:p>
          <a:p>
            <a:pPr lvl="1"/>
            <a:r>
              <a:rPr lang="en-US" dirty="0" smtClean="0"/>
              <a:t>Proportional increase in all input levels leads to greater than proportional output growth</a:t>
            </a:r>
          </a:p>
          <a:p>
            <a:pPr lvl="2"/>
            <a:r>
              <a:rPr lang="en-US" dirty="0" smtClean="0"/>
              <a:t>I.e. Double all inputs results in more than double the output</a:t>
            </a:r>
          </a:p>
          <a:p>
            <a:r>
              <a:rPr lang="en-US" dirty="0" smtClean="0"/>
              <a:t>Increasing Returns to Scale</a:t>
            </a:r>
          </a:p>
          <a:p>
            <a:pPr>
              <a:buNone/>
            </a:pPr>
            <a:r>
              <a:rPr lang="en-US" dirty="0" smtClean="0"/>
              <a:t>			f(2L,2K) &gt; 2 f(L,K) </a:t>
            </a:r>
          </a:p>
          <a:p>
            <a:pPr>
              <a:buNone/>
            </a:pPr>
            <a:r>
              <a:rPr lang="en-US" dirty="0" smtClean="0"/>
              <a:t>				Q</a:t>
            </a:r>
            <a:r>
              <a:rPr lang="en-US" baseline="-25000" dirty="0" smtClean="0"/>
              <a:t>2</a:t>
            </a:r>
            <a:r>
              <a:rPr lang="en-US" dirty="0" smtClean="0"/>
              <a:t> &gt; 2 Q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Reasons:</a:t>
            </a:r>
          </a:p>
          <a:p>
            <a:pPr lvl="1"/>
            <a:r>
              <a:rPr lang="en-US" dirty="0" smtClean="0"/>
              <a:t>Greater Specialization</a:t>
            </a:r>
          </a:p>
          <a:p>
            <a:pPr lvl="1"/>
            <a:r>
              <a:rPr lang="en-US" dirty="0" smtClean="0"/>
              <a:t>Learning by Doing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19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Explicit Costs</a:t>
            </a:r>
          </a:p>
          <a:p>
            <a:pPr lvl="1"/>
            <a:r>
              <a:rPr lang="en-US" dirty="0"/>
              <a:t>An </a:t>
            </a:r>
            <a:r>
              <a:rPr lang="en-US" b="1" dirty="0"/>
              <a:t>explicit cost</a:t>
            </a:r>
            <a:r>
              <a:rPr lang="en-US" dirty="0"/>
              <a:t> is a cost that involves actually laying out money. </a:t>
            </a:r>
            <a:endParaRPr lang="en-US" dirty="0" smtClean="0"/>
          </a:p>
          <a:p>
            <a:pPr lvl="1"/>
            <a:r>
              <a:rPr lang="en-US" dirty="0" smtClean="0"/>
              <a:t>Direct, out-of-pocket payments for inputs into the production process. </a:t>
            </a:r>
          </a:p>
          <a:p>
            <a:pPr lvl="1"/>
            <a:r>
              <a:rPr lang="en-US" dirty="0" smtClean="0"/>
              <a:t>Accounting costs</a:t>
            </a:r>
            <a:endParaRPr lang="en-US" dirty="0"/>
          </a:p>
          <a:p>
            <a:r>
              <a:rPr lang="en-US" dirty="0" smtClean="0"/>
              <a:t>Implicit Costs</a:t>
            </a:r>
          </a:p>
          <a:p>
            <a:pPr lvl="1"/>
            <a:r>
              <a:rPr lang="en-US" dirty="0"/>
              <a:t>An </a:t>
            </a:r>
            <a:r>
              <a:rPr lang="en-US" b="1" dirty="0"/>
              <a:t>implicit cost</a:t>
            </a:r>
            <a:r>
              <a:rPr lang="en-US" dirty="0"/>
              <a:t> does not require an outlay of money; it is measured by the value, in dollar terms, of the benefits that are forgone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347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Decreasing Returns to Scale (DRS)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Decreasing Returns to Scale</a:t>
            </a:r>
          </a:p>
          <a:p>
            <a:pPr lvl="1"/>
            <a:r>
              <a:rPr lang="en-US" dirty="0" smtClean="0"/>
              <a:t>Proportional increase in all inputs leads to less than proportional increase in output</a:t>
            </a:r>
          </a:p>
          <a:p>
            <a:pPr lvl="2"/>
            <a:r>
              <a:rPr lang="en-US" dirty="0" smtClean="0"/>
              <a:t>I.e. Double all inputs results in less than double the output</a:t>
            </a:r>
          </a:p>
          <a:p>
            <a:r>
              <a:rPr lang="en-US" dirty="0" smtClean="0"/>
              <a:t>Decreasing Returns to Scale:</a:t>
            </a:r>
          </a:p>
          <a:p>
            <a:pPr>
              <a:buNone/>
            </a:pPr>
            <a:r>
              <a:rPr lang="en-US" dirty="0" smtClean="0"/>
              <a:t>			f(2L,2K) &lt; 2 f(L,K) </a:t>
            </a:r>
          </a:p>
          <a:p>
            <a:pPr>
              <a:buNone/>
            </a:pPr>
            <a:r>
              <a:rPr lang="en-US" dirty="0" smtClean="0"/>
              <a:t>				Q</a:t>
            </a:r>
            <a:r>
              <a:rPr lang="en-US" baseline="-25000" dirty="0" smtClean="0"/>
              <a:t>2</a:t>
            </a:r>
            <a:r>
              <a:rPr lang="en-US" dirty="0" smtClean="0"/>
              <a:t> &lt; 2 Q</a:t>
            </a:r>
            <a:r>
              <a:rPr lang="en-US" baseline="-25000" dirty="0" smtClean="0"/>
              <a:t>1 </a:t>
            </a:r>
            <a:r>
              <a:rPr lang="en-US" dirty="0" smtClean="0"/>
              <a:t>s</a:t>
            </a:r>
          </a:p>
          <a:p>
            <a:r>
              <a:rPr lang="en-US" dirty="0" smtClean="0"/>
              <a:t>Reasons:</a:t>
            </a:r>
          </a:p>
          <a:p>
            <a:pPr lvl="1"/>
            <a:r>
              <a:rPr lang="en-US" dirty="0" smtClean="0"/>
              <a:t>Organizational Difficulties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45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Economies of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firm has increasing returns to scale in production</a:t>
            </a:r>
          </a:p>
          <a:p>
            <a:pPr lvl="1"/>
            <a:r>
              <a:rPr lang="en-US" dirty="0" smtClean="0"/>
              <a:t>I.e. Double all inputs results in more than double output</a:t>
            </a:r>
          </a:p>
          <a:p>
            <a:r>
              <a:rPr lang="en-US" dirty="0" smtClean="0"/>
              <a:t>Economies of Scale</a:t>
            </a:r>
          </a:p>
          <a:p>
            <a:pPr lvl="1"/>
            <a:r>
              <a:rPr lang="en-US" dirty="0" smtClean="0"/>
              <a:t>Average cost of production falls as output expands.</a:t>
            </a:r>
          </a:p>
          <a:p>
            <a:pPr lvl="1"/>
            <a:r>
              <a:rPr lang="en-US" smtClean="0"/>
              <a:t>Total </a:t>
            </a:r>
            <a:r>
              <a:rPr lang="en-US" dirty="0" smtClean="0"/>
              <a:t>costs double, but spread out over more than double output so AC falls with output</a:t>
            </a:r>
          </a:p>
          <a:p>
            <a:r>
              <a:rPr lang="en-US" dirty="0"/>
              <a:t>Example: wage = $2, rental rate of capital = $</a:t>
            </a:r>
            <a:r>
              <a:rPr lang="en-US" dirty="0" smtClean="0"/>
              <a:t>2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918314"/>
              </p:ext>
            </p:extLst>
          </p:nvPr>
        </p:nvGraphicFramePr>
        <p:xfrm>
          <a:off x="1371600" y="5181600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Capital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023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Economies of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firm has constant returns to scale in production</a:t>
            </a:r>
          </a:p>
          <a:p>
            <a:pPr lvl="1"/>
            <a:r>
              <a:rPr lang="en-US" dirty="0" smtClean="0"/>
              <a:t>I.e. Double all inputs results in double of output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Average cost of production is constant as output expands.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 smtClean="0"/>
              <a:t>Flat AC curve</a:t>
            </a:r>
          </a:p>
          <a:p>
            <a:pPr marL="548640" lvl="2" indent="-274320">
              <a:buClr>
                <a:schemeClr val="accent3"/>
              </a:buClr>
              <a:buSzPct val="95000"/>
              <a:buNone/>
            </a:pPr>
            <a:endParaRPr lang="en-US" dirty="0" smtClean="0"/>
          </a:p>
          <a:p>
            <a:r>
              <a:rPr lang="en-US" dirty="0" smtClean="0"/>
              <a:t>Example</a:t>
            </a:r>
            <a:r>
              <a:rPr lang="en-US" dirty="0"/>
              <a:t>: wage = $2, rental rate of capital = $</a:t>
            </a:r>
            <a:r>
              <a:rPr lang="en-US" dirty="0" smtClean="0"/>
              <a:t>2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62162"/>
              </p:ext>
            </p:extLst>
          </p:nvPr>
        </p:nvGraphicFramePr>
        <p:xfrm>
          <a:off x="1295400" y="4876800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Capital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911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Diseconomies of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firm has decreasing returns to scale in production</a:t>
            </a:r>
          </a:p>
          <a:p>
            <a:pPr lvl="1"/>
            <a:r>
              <a:rPr lang="en-US" dirty="0" smtClean="0"/>
              <a:t>I.e. Double all inputs results in less than double output</a:t>
            </a:r>
          </a:p>
          <a:p>
            <a:r>
              <a:rPr lang="en-US" dirty="0" smtClean="0"/>
              <a:t>Diseconomies of Scale</a:t>
            </a:r>
          </a:p>
          <a:p>
            <a:pPr lvl="1"/>
            <a:r>
              <a:rPr lang="en-US" dirty="0" smtClean="0"/>
              <a:t>Average cost of production rises as output expands</a:t>
            </a:r>
          </a:p>
          <a:p>
            <a:pPr lvl="1"/>
            <a:r>
              <a:rPr lang="en-US" dirty="0" smtClean="0"/>
              <a:t>AC Curves rises as production expands</a:t>
            </a:r>
          </a:p>
          <a:p>
            <a:r>
              <a:rPr lang="en-US" dirty="0" smtClean="0"/>
              <a:t>Example: wage = $2, rental rate of capital = $2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148099"/>
              </p:ext>
            </p:extLst>
          </p:nvPr>
        </p:nvGraphicFramePr>
        <p:xfrm>
          <a:off x="914400" y="4724400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Capital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5.33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407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99592" y="60325"/>
            <a:ext cx="8064896" cy="555625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Long-Run Average Total Cost Curve</a:t>
            </a:r>
          </a:p>
        </p:txBody>
      </p:sp>
      <p:sp>
        <p:nvSpPr>
          <p:cNvPr id="294920" name="Rectangle 8"/>
          <p:cNvSpPr>
            <a:spLocks noChangeArrowheads="1"/>
          </p:cNvSpPr>
          <p:nvPr/>
        </p:nvSpPr>
        <p:spPr bwMode="auto">
          <a:xfrm>
            <a:off x="6205538" y="2638425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21" name="Rectangle 9"/>
          <p:cNvSpPr>
            <a:spLocks noChangeArrowheads="1"/>
          </p:cNvSpPr>
          <p:nvPr/>
        </p:nvSpPr>
        <p:spPr bwMode="auto">
          <a:xfrm>
            <a:off x="6330950" y="2736850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22" name="Rectangle 10"/>
          <p:cNvSpPr>
            <a:spLocks noChangeArrowheads="1"/>
          </p:cNvSpPr>
          <p:nvPr/>
        </p:nvSpPr>
        <p:spPr bwMode="auto">
          <a:xfrm>
            <a:off x="6492875" y="2638425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23" name="Rectangle 11"/>
          <p:cNvSpPr>
            <a:spLocks noChangeArrowheads="1"/>
          </p:cNvSpPr>
          <p:nvPr/>
        </p:nvSpPr>
        <p:spPr bwMode="auto">
          <a:xfrm>
            <a:off x="6607175" y="2638425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24" name="Rectangle 12"/>
          <p:cNvSpPr>
            <a:spLocks noChangeArrowheads="1"/>
          </p:cNvSpPr>
          <p:nvPr/>
        </p:nvSpPr>
        <p:spPr bwMode="auto">
          <a:xfrm>
            <a:off x="6710363" y="2638425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25" name="Rectangle 13"/>
          <p:cNvSpPr>
            <a:spLocks noChangeArrowheads="1"/>
          </p:cNvSpPr>
          <p:nvPr/>
        </p:nvSpPr>
        <p:spPr bwMode="auto">
          <a:xfrm>
            <a:off x="6835775" y="2736850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26" name="Rectangle 14"/>
          <p:cNvSpPr>
            <a:spLocks noChangeArrowheads="1"/>
          </p:cNvSpPr>
          <p:nvPr/>
        </p:nvSpPr>
        <p:spPr bwMode="auto">
          <a:xfrm>
            <a:off x="4259263" y="2638425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27" name="Rectangle 15"/>
          <p:cNvSpPr>
            <a:spLocks noChangeArrowheads="1"/>
          </p:cNvSpPr>
          <p:nvPr/>
        </p:nvSpPr>
        <p:spPr bwMode="auto">
          <a:xfrm>
            <a:off x="4373563" y="2638425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28" name="Rectangle 16"/>
          <p:cNvSpPr>
            <a:spLocks noChangeArrowheads="1"/>
          </p:cNvSpPr>
          <p:nvPr/>
        </p:nvSpPr>
        <p:spPr bwMode="auto">
          <a:xfrm>
            <a:off x="4475163" y="2638425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29" name="Rectangle 17"/>
          <p:cNvSpPr>
            <a:spLocks noChangeArrowheads="1"/>
          </p:cNvSpPr>
          <p:nvPr/>
        </p:nvSpPr>
        <p:spPr bwMode="auto">
          <a:xfrm>
            <a:off x="4600575" y="2736850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30" name="Rectangle 18"/>
          <p:cNvSpPr>
            <a:spLocks noChangeArrowheads="1"/>
          </p:cNvSpPr>
          <p:nvPr/>
        </p:nvSpPr>
        <p:spPr bwMode="auto">
          <a:xfrm>
            <a:off x="6969125" y="2638425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L</a:t>
            </a:r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31" name="Rectangle 19"/>
          <p:cNvSpPr>
            <a:spLocks noChangeArrowheads="1"/>
          </p:cNvSpPr>
          <p:nvPr/>
        </p:nvSpPr>
        <p:spPr bwMode="auto">
          <a:xfrm>
            <a:off x="7072313" y="2638425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i="1" dirty="0" smtClean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R</a:t>
            </a:r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32" name="Rectangle 20"/>
          <p:cNvSpPr>
            <a:spLocks noChangeArrowheads="1"/>
          </p:cNvSpPr>
          <p:nvPr/>
        </p:nvSpPr>
        <p:spPr bwMode="auto">
          <a:xfrm>
            <a:off x="7189788" y="2638425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A</a:t>
            </a:r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33" name="Rectangle 21"/>
          <p:cNvSpPr>
            <a:spLocks noChangeArrowheads="1"/>
          </p:cNvSpPr>
          <p:nvPr/>
        </p:nvSpPr>
        <p:spPr bwMode="auto">
          <a:xfrm>
            <a:off x="7307263" y="2638425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T</a:t>
            </a:r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34" name="Rectangle 22"/>
          <p:cNvSpPr>
            <a:spLocks noChangeArrowheads="1"/>
          </p:cNvSpPr>
          <p:nvPr/>
        </p:nvSpPr>
        <p:spPr bwMode="auto">
          <a:xfrm>
            <a:off x="7408863" y="2638425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C</a:t>
            </a:r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35" name="Freeform 23"/>
          <p:cNvSpPr>
            <a:spLocks/>
          </p:cNvSpPr>
          <p:nvPr/>
        </p:nvSpPr>
        <p:spPr bwMode="auto">
          <a:xfrm>
            <a:off x="1765300" y="1622425"/>
            <a:ext cx="5870575" cy="4060825"/>
          </a:xfrm>
          <a:custGeom>
            <a:avLst/>
            <a:gdLst>
              <a:gd name="T0" fmla="*/ 2552 w 2552"/>
              <a:gd name="T1" fmla="*/ 1927 h 1927"/>
              <a:gd name="T2" fmla="*/ 0 w 2552"/>
              <a:gd name="T3" fmla="*/ 1927 h 1927"/>
              <a:gd name="T4" fmla="*/ 0 w 2552"/>
              <a:gd name="T5" fmla="*/ 0 h 1927"/>
              <a:gd name="T6" fmla="*/ 0 60000 65536"/>
              <a:gd name="T7" fmla="*/ 0 60000 65536"/>
              <a:gd name="T8" fmla="*/ 0 60000 65536"/>
              <a:gd name="T9" fmla="*/ 0 w 2552"/>
              <a:gd name="T10" fmla="*/ 0 h 1927"/>
              <a:gd name="T11" fmla="*/ 2552 w 2552"/>
              <a:gd name="T12" fmla="*/ 1927 h 19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52" h="1927">
                <a:moveTo>
                  <a:pt x="2552" y="1927"/>
                </a:moveTo>
                <a:lnTo>
                  <a:pt x="0" y="1927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4936" name="Line 24"/>
          <p:cNvSpPr>
            <a:spLocks noChangeShapeType="1"/>
          </p:cNvSpPr>
          <p:nvPr/>
        </p:nvSpPr>
        <p:spPr bwMode="auto">
          <a:xfrm flipV="1">
            <a:off x="3211513" y="5562600"/>
            <a:ext cx="0" cy="12065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94937" name="Line 25"/>
          <p:cNvSpPr>
            <a:spLocks noChangeShapeType="1"/>
          </p:cNvSpPr>
          <p:nvPr/>
        </p:nvSpPr>
        <p:spPr bwMode="auto">
          <a:xfrm flipV="1">
            <a:off x="3694113" y="5562600"/>
            <a:ext cx="0" cy="12065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94938" name="Line 26"/>
          <p:cNvSpPr>
            <a:spLocks noChangeShapeType="1"/>
          </p:cNvSpPr>
          <p:nvPr/>
        </p:nvSpPr>
        <p:spPr bwMode="auto">
          <a:xfrm flipV="1">
            <a:off x="4173538" y="5562600"/>
            <a:ext cx="0" cy="12065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94939" name="Line 27"/>
          <p:cNvSpPr>
            <a:spLocks noChangeShapeType="1"/>
          </p:cNvSpPr>
          <p:nvPr/>
        </p:nvSpPr>
        <p:spPr bwMode="auto">
          <a:xfrm flipV="1">
            <a:off x="5140325" y="5562600"/>
            <a:ext cx="0" cy="12065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94940" name="Line 28"/>
          <p:cNvSpPr>
            <a:spLocks noChangeShapeType="1"/>
          </p:cNvSpPr>
          <p:nvPr/>
        </p:nvSpPr>
        <p:spPr bwMode="auto">
          <a:xfrm flipV="1">
            <a:off x="5618163" y="5562600"/>
            <a:ext cx="0" cy="12065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94941" name="Rectangle 29"/>
          <p:cNvSpPr>
            <a:spLocks noChangeArrowheads="1"/>
          </p:cNvSpPr>
          <p:nvPr/>
        </p:nvSpPr>
        <p:spPr bwMode="auto">
          <a:xfrm>
            <a:off x="3159125" y="5713413"/>
            <a:ext cx="889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3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42" name="Rectangle 30"/>
          <p:cNvSpPr>
            <a:spLocks noChangeArrowheads="1"/>
          </p:cNvSpPr>
          <p:nvPr/>
        </p:nvSpPr>
        <p:spPr bwMode="auto">
          <a:xfrm>
            <a:off x="4124325" y="5713413"/>
            <a:ext cx="90488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5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43" name="Rectangle 31"/>
          <p:cNvSpPr>
            <a:spLocks noChangeArrowheads="1"/>
          </p:cNvSpPr>
          <p:nvPr/>
        </p:nvSpPr>
        <p:spPr bwMode="auto">
          <a:xfrm>
            <a:off x="5570538" y="5713413"/>
            <a:ext cx="920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8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44" name="Rectangle 32"/>
          <p:cNvSpPr>
            <a:spLocks noChangeArrowheads="1"/>
          </p:cNvSpPr>
          <p:nvPr/>
        </p:nvSpPr>
        <p:spPr bwMode="auto">
          <a:xfrm>
            <a:off x="3641725" y="5713413"/>
            <a:ext cx="90488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4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45" name="Rectangle 33"/>
          <p:cNvSpPr>
            <a:spLocks noChangeArrowheads="1"/>
          </p:cNvSpPr>
          <p:nvPr/>
        </p:nvSpPr>
        <p:spPr bwMode="auto">
          <a:xfrm>
            <a:off x="5089525" y="5713413"/>
            <a:ext cx="920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7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46" name="Rectangle 34"/>
          <p:cNvSpPr>
            <a:spLocks noChangeArrowheads="1"/>
          </p:cNvSpPr>
          <p:nvPr/>
        </p:nvSpPr>
        <p:spPr bwMode="auto">
          <a:xfrm>
            <a:off x="1577975" y="5713413"/>
            <a:ext cx="90488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0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47" name="Line 35"/>
          <p:cNvSpPr>
            <a:spLocks noChangeShapeType="1"/>
          </p:cNvSpPr>
          <p:nvPr/>
        </p:nvSpPr>
        <p:spPr bwMode="auto">
          <a:xfrm flipV="1">
            <a:off x="4656138" y="5562600"/>
            <a:ext cx="0" cy="12065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94948" name="Rectangle 36"/>
          <p:cNvSpPr>
            <a:spLocks noChangeArrowheads="1"/>
          </p:cNvSpPr>
          <p:nvPr/>
        </p:nvSpPr>
        <p:spPr bwMode="auto">
          <a:xfrm>
            <a:off x="4603750" y="5713413"/>
            <a:ext cx="889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6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49" name="Line 37"/>
          <p:cNvSpPr>
            <a:spLocks noChangeShapeType="1"/>
          </p:cNvSpPr>
          <p:nvPr/>
        </p:nvSpPr>
        <p:spPr bwMode="auto">
          <a:xfrm flipV="1">
            <a:off x="6100763" y="5562600"/>
            <a:ext cx="0" cy="12065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94950" name="Rectangle 38"/>
          <p:cNvSpPr>
            <a:spLocks noChangeArrowheads="1"/>
          </p:cNvSpPr>
          <p:nvPr/>
        </p:nvSpPr>
        <p:spPr bwMode="auto">
          <a:xfrm>
            <a:off x="6048375" y="5713413"/>
            <a:ext cx="90488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9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51" name="Freeform 39"/>
          <p:cNvSpPr>
            <a:spLocks/>
          </p:cNvSpPr>
          <p:nvPr/>
        </p:nvSpPr>
        <p:spPr bwMode="auto">
          <a:xfrm>
            <a:off x="1924050" y="2105025"/>
            <a:ext cx="2106613" cy="293688"/>
          </a:xfrm>
          <a:custGeom>
            <a:avLst/>
            <a:gdLst>
              <a:gd name="T0" fmla="*/ 388 w 388"/>
              <a:gd name="T1" fmla="*/ 43 h 59"/>
              <a:gd name="T2" fmla="*/ 372 w 388"/>
              <a:gd name="T3" fmla="*/ 59 h 59"/>
              <a:gd name="T4" fmla="*/ 16 w 388"/>
              <a:gd name="T5" fmla="*/ 59 h 59"/>
              <a:gd name="T6" fmla="*/ 0 w 388"/>
              <a:gd name="T7" fmla="*/ 43 h 59"/>
              <a:gd name="T8" fmla="*/ 0 w 388"/>
              <a:gd name="T9" fmla="*/ 16 h 59"/>
              <a:gd name="T10" fmla="*/ 16 w 388"/>
              <a:gd name="T11" fmla="*/ 0 h 59"/>
              <a:gd name="T12" fmla="*/ 372 w 388"/>
              <a:gd name="T13" fmla="*/ 0 h 59"/>
              <a:gd name="T14" fmla="*/ 388 w 388"/>
              <a:gd name="T15" fmla="*/ 16 h 59"/>
              <a:gd name="T16" fmla="*/ 388 w 388"/>
              <a:gd name="T17" fmla="*/ 43 h 5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88"/>
              <a:gd name="T28" fmla="*/ 0 h 59"/>
              <a:gd name="T29" fmla="*/ 388 w 388"/>
              <a:gd name="T30" fmla="*/ 59 h 5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88" h="59">
                <a:moveTo>
                  <a:pt x="388" y="43"/>
                </a:moveTo>
                <a:cubicBezTo>
                  <a:pt x="388" y="52"/>
                  <a:pt x="380" y="59"/>
                  <a:pt x="372" y="59"/>
                </a:cubicBezTo>
                <a:cubicBezTo>
                  <a:pt x="16" y="59"/>
                  <a:pt x="16" y="59"/>
                  <a:pt x="16" y="59"/>
                </a:cubicBezTo>
                <a:cubicBezTo>
                  <a:pt x="8" y="59"/>
                  <a:pt x="0" y="52"/>
                  <a:pt x="0" y="4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8" y="0"/>
                  <a:pt x="16" y="0"/>
                </a:cubicBezTo>
                <a:cubicBezTo>
                  <a:pt x="372" y="0"/>
                  <a:pt x="372" y="0"/>
                  <a:pt x="372" y="0"/>
                </a:cubicBezTo>
                <a:cubicBezTo>
                  <a:pt x="380" y="0"/>
                  <a:pt x="388" y="7"/>
                  <a:pt x="388" y="16"/>
                </a:cubicBezTo>
                <a:lnTo>
                  <a:pt x="388" y="43"/>
                </a:lnTo>
                <a:close/>
              </a:path>
            </a:pathLst>
          </a:custGeom>
          <a:solidFill>
            <a:srgbClr val="D7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ko-KR" altLang="en-US" dirty="0">
              <a:ea typeface="Gulim" pitchFamily="34" charset="-127"/>
            </a:endParaRPr>
          </a:p>
        </p:txBody>
      </p:sp>
      <p:sp>
        <p:nvSpPr>
          <p:cNvPr id="294952" name="Rectangle 40"/>
          <p:cNvSpPr>
            <a:spLocks noChangeArrowheads="1"/>
          </p:cNvSpPr>
          <p:nvPr/>
        </p:nvSpPr>
        <p:spPr bwMode="auto">
          <a:xfrm>
            <a:off x="1976438" y="2138363"/>
            <a:ext cx="19304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Increasing returns to scale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53" name="Freeform 41"/>
          <p:cNvSpPr>
            <a:spLocks/>
          </p:cNvSpPr>
          <p:nvPr/>
        </p:nvSpPr>
        <p:spPr bwMode="auto">
          <a:xfrm>
            <a:off x="1944688" y="2463800"/>
            <a:ext cx="2070100" cy="123825"/>
          </a:xfrm>
          <a:custGeom>
            <a:avLst/>
            <a:gdLst>
              <a:gd name="T0" fmla="*/ 381 w 381"/>
              <a:gd name="T1" fmla="*/ 25 h 25"/>
              <a:gd name="T2" fmla="*/ 365 w 381"/>
              <a:gd name="T3" fmla="*/ 10 h 25"/>
              <a:gd name="T4" fmla="*/ 201 w 381"/>
              <a:gd name="T5" fmla="*/ 10 h 25"/>
              <a:gd name="T6" fmla="*/ 190 w 381"/>
              <a:gd name="T7" fmla="*/ 0 h 25"/>
              <a:gd name="T8" fmla="*/ 180 w 381"/>
              <a:gd name="T9" fmla="*/ 10 h 25"/>
              <a:gd name="T10" fmla="*/ 16 w 381"/>
              <a:gd name="T11" fmla="*/ 10 h 25"/>
              <a:gd name="T12" fmla="*/ 0 w 381"/>
              <a:gd name="T13" fmla="*/ 25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1"/>
              <a:gd name="T22" fmla="*/ 0 h 25"/>
              <a:gd name="T23" fmla="*/ 381 w 381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1" h="25">
                <a:moveTo>
                  <a:pt x="381" y="25"/>
                </a:moveTo>
                <a:cubicBezTo>
                  <a:pt x="381" y="15"/>
                  <a:pt x="378" y="10"/>
                  <a:pt x="365" y="10"/>
                </a:cubicBezTo>
                <a:cubicBezTo>
                  <a:pt x="362" y="10"/>
                  <a:pt x="203" y="10"/>
                  <a:pt x="201" y="10"/>
                </a:cubicBezTo>
                <a:cubicBezTo>
                  <a:pt x="197" y="10"/>
                  <a:pt x="190" y="8"/>
                  <a:pt x="190" y="0"/>
                </a:cubicBezTo>
                <a:cubicBezTo>
                  <a:pt x="190" y="8"/>
                  <a:pt x="183" y="10"/>
                  <a:pt x="180" y="10"/>
                </a:cubicBezTo>
                <a:cubicBezTo>
                  <a:pt x="177" y="10"/>
                  <a:pt x="18" y="10"/>
                  <a:pt x="16" y="10"/>
                </a:cubicBezTo>
                <a:cubicBezTo>
                  <a:pt x="2" y="10"/>
                  <a:pt x="0" y="15"/>
                  <a:pt x="0" y="25"/>
                </a:cubicBezTo>
              </a:path>
            </a:pathLst>
          </a:custGeom>
          <a:noFill/>
          <a:ln w="23813">
            <a:solidFill>
              <a:srgbClr val="6D6F7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4954" name="Freeform 42"/>
          <p:cNvSpPr>
            <a:spLocks/>
          </p:cNvSpPr>
          <p:nvPr/>
        </p:nvSpPr>
        <p:spPr bwMode="auto">
          <a:xfrm>
            <a:off x="5326063" y="2105025"/>
            <a:ext cx="2309812" cy="293688"/>
          </a:xfrm>
          <a:custGeom>
            <a:avLst/>
            <a:gdLst>
              <a:gd name="T0" fmla="*/ 387 w 387"/>
              <a:gd name="T1" fmla="*/ 43 h 59"/>
              <a:gd name="T2" fmla="*/ 371 w 387"/>
              <a:gd name="T3" fmla="*/ 59 h 59"/>
              <a:gd name="T4" fmla="*/ 16 w 387"/>
              <a:gd name="T5" fmla="*/ 59 h 59"/>
              <a:gd name="T6" fmla="*/ 0 w 387"/>
              <a:gd name="T7" fmla="*/ 43 h 59"/>
              <a:gd name="T8" fmla="*/ 0 w 387"/>
              <a:gd name="T9" fmla="*/ 16 h 59"/>
              <a:gd name="T10" fmla="*/ 16 w 387"/>
              <a:gd name="T11" fmla="*/ 0 h 59"/>
              <a:gd name="T12" fmla="*/ 371 w 387"/>
              <a:gd name="T13" fmla="*/ 0 h 59"/>
              <a:gd name="T14" fmla="*/ 387 w 387"/>
              <a:gd name="T15" fmla="*/ 16 h 59"/>
              <a:gd name="T16" fmla="*/ 387 w 387"/>
              <a:gd name="T17" fmla="*/ 43 h 5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87"/>
              <a:gd name="T28" fmla="*/ 0 h 59"/>
              <a:gd name="T29" fmla="*/ 387 w 387"/>
              <a:gd name="T30" fmla="*/ 59 h 5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87" h="59">
                <a:moveTo>
                  <a:pt x="387" y="43"/>
                </a:moveTo>
                <a:cubicBezTo>
                  <a:pt x="387" y="52"/>
                  <a:pt x="380" y="59"/>
                  <a:pt x="371" y="59"/>
                </a:cubicBezTo>
                <a:cubicBezTo>
                  <a:pt x="16" y="59"/>
                  <a:pt x="16" y="59"/>
                  <a:pt x="16" y="59"/>
                </a:cubicBezTo>
                <a:cubicBezTo>
                  <a:pt x="7" y="59"/>
                  <a:pt x="0" y="52"/>
                  <a:pt x="0" y="4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371" y="0"/>
                  <a:pt x="371" y="0"/>
                  <a:pt x="371" y="0"/>
                </a:cubicBezTo>
                <a:cubicBezTo>
                  <a:pt x="380" y="0"/>
                  <a:pt x="387" y="7"/>
                  <a:pt x="387" y="16"/>
                </a:cubicBezTo>
                <a:lnTo>
                  <a:pt x="387" y="43"/>
                </a:lnTo>
                <a:close/>
              </a:path>
            </a:pathLst>
          </a:custGeom>
          <a:solidFill>
            <a:srgbClr val="D7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4955" name="Rectangle 43"/>
          <p:cNvSpPr>
            <a:spLocks noChangeArrowheads="1"/>
          </p:cNvSpPr>
          <p:nvPr/>
        </p:nvSpPr>
        <p:spPr bwMode="auto">
          <a:xfrm>
            <a:off x="5254410" y="2138363"/>
            <a:ext cx="23814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Decreasing returns to scale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56" name="Freeform 44"/>
          <p:cNvSpPr>
            <a:spLocks/>
          </p:cNvSpPr>
          <p:nvPr/>
        </p:nvSpPr>
        <p:spPr bwMode="auto">
          <a:xfrm>
            <a:off x="4260850" y="1741488"/>
            <a:ext cx="803275" cy="657225"/>
          </a:xfrm>
          <a:custGeom>
            <a:avLst/>
            <a:gdLst>
              <a:gd name="T0" fmla="*/ 148 w 148"/>
              <a:gd name="T1" fmla="*/ 116 h 132"/>
              <a:gd name="T2" fmla="*/ 132 w 148"/>
              <a:gd name="T3" fmla="*/ 132 h 132"/>
              <a:gd name="T4" fmla="*/ 16 w 148"/>
              <a:gd name="T5" fmla="*/ 132 h 132"/>
              <a:gd name="T6" fmla="*/ 0 w 148"/>
              <a:gd name="T7" fmla="*/ 116 h 132"/>
              <a:gd name="T8" fmla="*/ 0 w 148"/>
              <a:gd name="T9" fmla="*/ 16 h 132"/>
              <a:gd name="T10" fmla="*/ 16 w 148"/>
              <a:gd name="T11" fmla="*/ 0 h 132"/>
              <a:gd name="T12" fmla="*/ 132 w 148"/>
              <a:gd name="T13" fmla="*/ 0 h 132"/>
              <a:gd name="T14" fmla="*/ 148 w 148"/>
              <a:gd name="T15" fmla="*/ 16 h 132"/>
              <a:gd name="T16" fmla="*/ 148 w 148"/>
              <a:gd name="T17" fmla="*/ 116 h 1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8"/>
              <a:gd name="T28" fmla="*/ 0 h 132"/>
              <a:gd name="T29" fmla="*/ 148 w 148"/>
              <a:gd name="T30" fmla="*/ 132 h 1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8" h="132">
                <a:moveTo>
                  <a:pt x="148" y="116"/>
                </a:moveTo>
                <a:cubicBezTo>
                  <a:pt x="148" y="125"/>
                  <a:pt x="141" y="132"/>
                  <a:pt x="132" y="132"/>
                </a:cubicBezTo>
                <a:cubicBezTo>
                  <a:pt x="16" y="132"/>
                  <a:pt x="16" y="132"/>
                  <a:pt x="16" y="132"/>
                </a:cubicBezTo>
                <a:cubicBezTo>
                  <a:pt x="8" y="132"/>
                  <a:pt x="0" y="125"/>
                  <a:pt x="0" y="1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8" y="0"/>
                  <a:pt x="16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41" y="0"/>
                  <a:pt x="148" y="7"/>
                  <a:pt x="148" y="16"/>
                </a:cubicBezTo>
                <a:lnTo>
                  <a:pt x="148" y="116"/>
                </a:lnTo>
                <a:close/>
              </a:path>
            </a:pathLst>
          </a:custGeom>
          <a:solidFill>
            <a:srgbClr val="D7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ko-KR" altLang="en-US" dirty="0">
              <a:ea typeface="Gulim" pitchFamily="34" charset="-127"/>
            </a:endParaRPr>
          </a:p>
        </p:txBody>
      </p:sp>
      <p:sp>
        <p:nvSpPr>
          <p:cNvPr id="294957" name="Rectangle 45"/>
          <p:cNvSpPr>
            <a:spLocks noChangeArrowheads="1"/>
          </p:cNvSpPr>
          <p:nvPr/>
        </p:nvSpPr>
        <p:spPr bwMode="auto">
          <a:xfrm>
            <a:off x="4311650" y="1770063"/>
            <a:ext cx="7159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Constant returns to scale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58" name="Freeform 46"/>
          <p:cNvSpPr>
            <a:spLocks/>
          </p:cNvSpPr>
          <p:nvPr/>
        </p:nvSpPr>
        <p:spPr bwMode="auto">
          <a:xfrm>
            <a:off x="5299075" y="2463800"/>
            <a:ext cx="2157413" cy="123825"/>
          </a:xfrm>
          <a:custGeom>
            <a:avLst/>
            <a:gdLst>
              <a:gd name="T0" fmla="*/ 397 w 397"/>
              <a:gd name="T1" fmla="*/ 25 h 25"/>
              <a:gd name="T2" fmla="*/ 381 w 397"/>
              <a:gd name="T3" fmla="*/ 10 h 25"/>
              <a:gd name="T4" fmla="*/ 209 w 397"/>
              <a:gd name="T5" fmla="*/ 10 h 25"/>
              <a:gd name="T6" fmla="*/ 199 w 397"/>
              <a:gd name="T7" fmla="*/ 0 h 25"/>
              <a:gd name="T8" fmla="*/ 188 w 397"/>
              <a:gd name="T9" fmla="*/ 10 h 25"/>
              <a:gd name="T10" fmla="*/ 16 w 397"/>
              <a:gd name="T11" fmla="*/ 10 h 25"/>
              <a:gd name="T12" fmla="*/ 0 w 397"/>
              <a:gd name="T13" fmla="*/ 25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97"/>
              <a:gd name="T22" fmla="*/ 0 h 25"/>
              <a:gd name="T23" fmla="*/ 397 w 397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97" h="25">
                <a:moveTo>
                  <a:pt x="397" y="25"/>
                </a:moveTo>
                <a:cubicBezTo>
                  <a:pt x="397" y="15"/>
                  <a:pt x="395" y="10"/>
                  <a:pt x="381" y="10"/>
                </a:cubicBezTo>
                <a:cubicBezTo>
                  <a:pt x="379" y="10"/>
                  <a:pt x="212" y="10"/>
                  <a:pt x="209" y="10"/>
                </a:cubicBezTo>
                <a:cubicBezTo>
                  <a:pt x="206" y="10"/>
                  <a:pt x="199" y="8"/>
                  <a:pt x="199" y="0"/>
                </a:cubicBezTo>
                <a:cubicBezTo>
                  <a:pt x="199" y="8"/>
                  <a:pt x="192" y="10"/>
                  <a:pt x="188" y="10"/>
                </a:cubicBezTo>
                <a:cubicBezTo>
                  <a:pt x="186" y="10"/>
                  <a:pt x="19" y="10"/>
                  <a:pt x="16" y="10"/>
                </a:cubicBezTo>
                <a:cubicBezTo>
                  <a:pt x="3" y="10"/>
                  <a:pt x="0" y="15"/>
                  <a:pt x="0" y="25"/>
                </a:cubicBezTo>
              </a:path>
            </a:pathLst>
          </a:custGeom>
          <a:noFill/>
          <a:ln w="23813">
            <a:solidFill>
              <a:srgbClr val="6D6F7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4959" name="Freeform 47"/>
          <p:cNvSpPr>
            <a:spLocks/>
          </p:cNvSpPr>
          <p:nvPr/>
        </p:nvSpPr>
        <p:spPr bwMode="auto">
          <a:xfrm>
            <a:off x="4173538" y="2463800"/>
            <a:ext cx="966787" cy="123825"/>
          </a:xfrm>
          <a:custGeom>
            <a:avLst/>
            <a:gdLst>
              <a:gd name="T0" fmla="*/ 178 w 178"/>
              <a:gd name="T1" fmla="*/ 25 h 25"/>
              <a:gd name="T2" fmla="*/ 162 w 178"/>
              <a:gd name="T3" fmla="*/ 10 h 25"/>
              <a:gd name="T4" fmla="*/ 100 w 178"/>
              <a:gd name="T5" fmla="*/ 10 h 25"/>
              <a:gd name="T6" fmla="*/ 89 w 178"/>
              <a:gd name="T7" fmla="*/ 0 h 25"/>
              <a:gd name="T8" fmla="*/ 78 w 178"/>
              <a:gd name="T9" fmla="*/ 10 h 25"/>
              <a:gd name="T10" fmla="*/ 16 w 178"/>
              <a:gd name="T11" fmla="*/ 10 h 25"/>
              <a:gd name="T12" fmla="*/ 0 w 178"/>
              <a:gd name="T13" fmla="*/ 25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8"/>
              <a:gd name="T22" fmla="*/ 0 h 25"/>
              <a:gd name="T23" fmla="*/ 178 w 178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8" h="25">
                <a:moveTo>
                  <a:pt x="178" y="25"/>
                </a:moveTo>
                <a:cubicBezTo>
                  <a:pt x="178" y="15"/>
                  <a:pt x="175" y="10"/>
                  <a:pt x="162" y="10"/>
                </a:cubicBezTo>
                <a:cubicBezTo>
                  <a:pt x="159" y="10"/>
                  <a:pt x="102" y="10"/>
                  <a:pt x="100" y="10"/>
                </a:cubicBezTo>
                <a:cubicBezTo>
                  <a:pt x="96" y="10"/>
                  <a:pt x="89" y="8"/>
                  <a:pt x="89" y="0"/>
                </a:cubicBezTo>
                <a:cubicBezTo>
                  <a:pt x="89" y="8"/>
                  <a:pt x="82" y="10"/>
                  <a:pt x="78" y="10"/>
                </a:cubicBezTo>
                <a:cubicBezTo>
                  <a:pt x="76" y="10"/>
                  <a:pt x="19" y="10"/>
                  <a:pt x="16" y="10"/>
                </a:cubicBezTo>
                <a:cubicBezTo>
                  <a:pt x="3" y="10"/>
                  <a:pt x="0" y="15"/>
                  <a:pt x="0" y="25"/>
                </a:cubicBezTo>
              </a:path>
            </a:pathLst>
          </a:custGeom>
          <a:noFill/>
          <a:ln w="23813">
            <a:solidFill>
              <a:srgbClr val="6D6F7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4961" name="Freeform 49"/>
          <p:cNvSpPr>
            <a:spLocks/>
          </p:cNvSpPr>
          <p:nvPr/>
        </p:nvSpPr>
        <p:spPr bwMode="auto">
          <a:xfrm>
            <a:off x="2247900" y="2901950"/>
            <a:ext cx="4818063" cy="2497138"/>
          </a:xfrm>
          <a:custGeom>
            <a:avLst/>
            <a:gdLst>
              <a:gd name="T0" fmla="*/ 886 w 886"/>
              <a:gd name="T1" fmla="*/ 0 h 502"/>
              <a:gd name="T2" fmla="*/ 709 w 886"/>
              <a:gd name="T3" fmla="*/ 423 h 502"/>
              <a:gd name="T4" fmla="*/ 443 w 886"/>
              <a:gd name="T5" fmla="*/ 499 h 502"/>
              <a:gd name="T6" fmla="*/ 177 w 886"/>
              <a:gd name="T7" fmla="*/ 423 h 502"/>
              <a:gd name="T8" fmla="*/ 0 w 886"/>
              <a:gd name="T9" fmla="*/ 0 h 5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6"/>
              <a:gd name="T16" fmla="*/ 0 h 502"/>
              <a:gd name="T17" fmla="*/ 886 w 886"/>
              <a:gd name="T18" fmla="*/ 502 h 5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6" h="502">
                <a:moveTo>
                  <a:pt x="886" y="0"/>
                </a:moveTo>
                <a:cubicBezTo>
                  <a:pt x="850" y="186"/>
                  <a:pt x="803" y="330"/>
                  <a:pt x="709" y="423"/>
                </a:cubicBezTo>
                <a:cubicBezTo>
                  <a:pt x="629" y="502"/>
                  <a:pt x="548" y="497"/>
                  <a:pt x="443" y="499"/>
                </a:cubicBezTo>
                <a:cubicBezTo>
                  <a:pt x="338" y="501"/>
                  <a:pt x="257" y="502"/>
                  <a:pt x="177" y="423"/>
                </a:cubicBezTo>
                <a:cubicBezTo>
                  <a:pt x="83" y="330"/>
                  <a:pt x="36" y="186"/>
                  <a:pt x="0" y="0"/>
                </a:cubicBezTo>
              </a:path>
            </a:pathLst>
          </a:custGeom>
          <a:noFill/>
          <a:ln w="30163">
            <a:solidFill>
              <a:srgbClr val="6F84C2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4968" name="Rectangle 56"/>
          <p:cNvSpPr>
            <a:spLocks noChangeArrowheads="1"/>
          </p:cNvSpPr>
          <p:nvPr/>
        </p:nvSpPr>
        <p:spPr bwMode="auto">
          <a:xfrm>
            <a:off x="6161088" y="4979988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72" name="Rectangle 60"/>
          <p:cNvSpPr>
            <a:spLocks noChangeArrowheads="1"/>
          </p:cNvSpPr>
          <p:nvPr/>
        </p:nvSpPr>
        <p:spPr bwMode="auto">
          <a:xfrm>
            <a:off x="5892800" y="3244850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74" name="Rectangle 62"/>
          <p:cNvSpPr>
            <a:spLocks noChangeArrowheads="1"/>
          </p:cNvSpPr>
          <p:nvPr/>
        </p:nvSpPr>
        <p:spPr bwMode="auto">
          <a:xfrm>
            <a:off x="990600" y="1371600"/>
            <a:ext cx="12684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altLang="ko-KR" sz="1400" dirty="0" smtClean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Cost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75" name="Rectangle 63"/>
          <p:cNvSpPr>
            <a:spLocks noChangeArrowheads="1"/>
          </p:cNvSpPr>
          <p:nvPr/>
        </p:nvSpPr>
        <p:spPr bwMode="auto">
          <a:xfrm>
            <a:off x="6794500" y="5883275"/>
            <a:ext cx="132397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altLang="ko-KR" sz="1400" dirty="0" smtClean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Quantity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94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86" dur="500"/>
                                        <p:tgtEl>
                                          <p:spTgt spid="29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9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96" dur="500"/>
                                        <p:tgtEl>
                                          <p:spTgt spid="294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9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06" dur="500"/>
                                        <p:tgtEl>
                                          <p:spTgt spid="294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9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22" grpId="0"/>
      <p:bldP spid="294926" grpId="0"/>
      <p:bldP spid="294931" grpId="0"/>
      <p:bldP spid="294936" grpId="0" animBg="1"/>
      <p:bldP spid="294937" grpId="0" animBg="1"/>
      <p:bldP spid="294938" grpId="0" animBg="1"/>
      <p:bldP spid="294939" grpId="0" animBg="1"/>
      <p:bldP spid="294940" grpId="0" animBg="1"/>
      <p:bldP spid="294947" grpId="0" animBg="1"/>
      <p:bldP spid="294949" grpId="0" animBg="1"/>
      <p:bldP spid="2949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Accounting Profit Vs. Economic Profit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Accounting Profit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accounting profit </a:t>
            </a:r>
            <a:r>
              <a:rPr lang="en-US" dirty="0"/>
              <a:t>of a business is the business’s revenue minus the explicit costs and depreciation.</a:t>
            </a:r>
          </a:p>
          <a:p>
            <a:r>
              <a:rPr lang="en-US" dirty="0" smtClean="0"/>
              <a:t>Economic Profit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economic profit </a:t>
            </a:r>
            <a:r>
              <a:rPr lang="en-US" dirty="0"/>
              <a:t>of a business is the business’s revenue minus the opportunity cost of its resources.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75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Opportunity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Opportunity Cost: The highest valued alternative that must be sacrificed in order to get something else</a:t>
            </a:r>
          </a:p>
          <a:p>
            <a:r>
              <a:rPr lang="en-US" dirty="0" smtClean="0"/>
              <a:t>All Costs are Opportunity Costs!</a:t>
            </a:r>
          </a:p>
          <a:p>
            <a:pPr lvl="1"/>
            <a:r>
              <a:rPr lang="en-US" dirty="0" smtClean="0"/>
              <a:t>Cost of coming to class</a:t>
            </a:r>
          </a:p>
          <a:p>
            <a:pPr lvl="1"/>
            <a:r>
              <a:rPr lang="en-US" dirty="0" smtClean="0"/>
              <a:t>Time spent operating a firm</a:t>
            </a:r>
          </a:p>
          <a:p>
            <a:pPr lvl="1"/>
            <a:r>
              <a:rPr lang="en-US" dirty="0" smtClean="0"/>
              <a:t>Cost of buying an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64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Factor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Labor Costs: Wage</a:t>
            </a:r>
          </a:p>
          <a:p>
            <a:pPr lvl="1"/>
            <a:r>
              <a:rPr lang="en-US" dirty="0" smtClean="0"/>
              <a:t>Wage represents payment necessary to bid worker away from alternative employment</a:t>
            </a:r>
          </a:p>
          <a:p>
            <a:r>
              <a:rPr lang="en-US" dirty="0" smtClean="0"/>
              <a:t>Land (Resource) Costs</a:t>
            </a:r>
          </a:p>
          <a:p>
            <a:pPr lvl="1"/>
            <a:r>
              <a:rPr lang="en-US" dirty="0" smtClean="0"/>
              <a:t>Pay price necessary to bid resource away from alternative uses</a:t>
            </a:r>
          </a:p>
          <a:p>
            <a:r>
              <a:rPr lang="en-US" dirty="0" smtClean="0"/>
              <a:t>Capital Costs:</a:t>
            </a:r>
          </a:p>
          <a:p>
            <a:pPr lvl="1"/>
            <a:r>
              <a:rPr lang="en-US" dirty="0" smtClean="0"/>
              <a:t>Two ways to acquire capital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US" dirty="0" smtClean="0"/>
              <a:t>Rent</a:t>
            </a:r>
          </a:p>
          <a:p>
            <a:pPr marL="1399032" lvl="3" indent="-457200">
              <a:buFont typeface="Wingdings" pitchFamily="2" charset="2"/>
              <a:buChar char="Ø"/>
            </a:pPr>
            <a:r>
              <a:rPr lang="en-US" dirty="0" smtClean="0"/>
              <a:t>Rental rate is relevant cost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US" dirty="0" smtClean="0"/>
              <a:t>Own</a:t>
            </a:r>
          </a:p>
          <a:p>
            <a:pPr marL="1399032" lvl="3" indent="-457200">
              <a:buFont typeface="Wingdings" pitchFamily="2" charset="2"/>
              <a:buChar char="Ø"/>
            </a:pPr>
            <a:r>
              <a:rPr lang="en-US" dirty="0" smtClean="0"/>
              <a:t>Forego the opportunity to rent to someone else or use in some alternative fashion (implicit cost of capital)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45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Sunk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Sunk Cost</a:t>
            </a:r>
          </a:p>
          <a:p>
            <a:pPr lvl="1"/>
            <a:r>
              <a:rPr lang="en-US" dirty="0" smtClean="0"/>
              <a:t>Costs incurred in the past that cannot be recovered regardless of current decision making</a:t>
            </a:r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Sunk Costs should be ignored when making decisions about future actions</a:t>
            </a:r>
          </a:p>
          <a:p>
            <a:pPr lvl="1"/>
            <a:r>
              <a:rPr lang="en-US" dirty="0" smtClean="0"/>
              <a:t>No matter what choice is made today, sunk costs are lost either way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Cost (FC)</a:t>
            </a:r>
          </a:p>
          <a:p>
            <a:pPr lvl="1"/>
            <a:r>
              <a:rPr lang="en-US" dirty="0" smtClean="0"/>
              <a:t>Cost that does not depend on the quantity of output produced</a:t>
            </a:r>
          </a:p>
          <a:p>
            <a:pPr lvl="2"/>
            <a:r>
              <a:rPr lang="en-US" dirty="0" smtClean="0"/>
              <a:t>Does not change with output</a:t>
            </a:r>
          </a:p>
          <a:p>
            <a:pPr lvl="1"/>
            <a:r>
              <a:rPr lang="en-US" dirty="0" smtClean="0"/>
              <a:t>Expenditures on factors that are fixed in the short-run</a:t>
            </a:r>
          </a:p>
          <a:p>
            <a:r>
              <a:rPr lang="en-US" dirty="0" smtClean="0"/>
              <a:t>Variable Cost (VC)</a:t>
            </a:r>
          </a:p>
          <a:p>
            <a:pPr lvl="1"/>
            <a:r>
              <a:rPr lang="en-US" dirty="0" smtClean="0"/>
              <a:t>Cost that does depend on the quantity of output produced</a:t>
            </a:r>
          </a:p>
          <a:p>
            <a:pPr lvl="2"/>
            <a:r>
              <a:rPr lang="en-US" dirty="0" smtClean="0"/>
              <a:t>Increases with increased output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Cost (TC)</a:t>
            </a:r>
          </a:p>
          <a:p>
            <a:pPr lvl="1"/>
            <a:r>
              <a:rPr lang="en-US" dirty="0" smtClean="0"/>
              <a:t>The total cost of producing a given quantity of output is the sum of the fixed cost and the variable cost of producing that quantity of output</a:t>
            </a:r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r>
              <a:rPr lang="en-US" i="1" dirty="0" smtClean="0"/>
              <a:t>                                  TC</a:t>
            </a:r>
            <a:r>
              <a:rPr lang="en-US" dirty="0" smtClean="0"/>
              <a:t> = </a:t>
            </a:r>
            <a:r>
              <a:rPr lang="en-US" i="1" dirty="0" smtClean="0"/>
              <a:t>FC</a:t>
            </a:r>
            <a:r>
              <a:rPr lang="en-US" dirty="0" smtClean="0"/>
              <a:t> + </a:t>
            </a:r>
            <a:r>
              <a:rPr lang="en-US" i="1" dirty="0" smtClean="0"/>
              <a:t>VC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12485</TotalTime>
  <Words>2024</Words>
  <Application>Microsoft Macintosh PowerPoint</Application>
  <PresentationFormat>On-screen Show (4:3)</PresentationFormat>
  <Paragraphs>541</Paragraphs>
  <Slides>34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Flow</vt:lpstr>
      <vt:lpstr>Firm Costs</vt:lpstr>
      <vt:lpstr>Firm’s Cost Structure</vt:lpstr>
      <vt:lpstr>Economic Costs</vt:lpstr>
      <vt:lpstr>Accounting Profit Vs. Economic Profit</vt:lpstr>
      <vt:lpstr>Opportunity Cost</vt:lpstr>
      <vt:lpstr>Cost of Factor Inputs</vt:lpstr>
      <vt:lpstr>Sunk Cost</vt:lpstr>
      <vt:lpstr>Cost Definitions</vt:lpstr>
      <vt:lpstr>Total Cost</vt:lpstr>
      <vt:lpstr>Total Cost Curve </vt:lpstr>
      <vt:lpstr>Cost Definitions</vt:lpstr>
      <vt:lpstr>Marginal Cost</vt:lpstr>
      <vt:lpstr>PowerPoint Presentation</vt:lpstr>
      <vt:lpstr>Total Cost and Marginal Cost Curves</vt:lpstr>
      <vt:lpstr>Marginal Cost and Marginal Product</vt:lpstr>
      <vt:lpstr>Cost Definitions</vt:lpstr>
      <vt:lpstr>Cost Definitions</vt:lpstr>
      <vt:lpstr>The Four Cost Curves</vt:lpstr>
      <vt:lpstr>Marginal Cost &amp; Average Cost Curves</vt:lpstr>
      <vt:lpstr>The Relationship Between the Average Total Cost and the Marginal Cost Curves</vt:lpstr>
      <vt:lpstr>More Realistic Cost Curves</vt:lpstr>
      <vt:lpstr>Average Total Cost Curve</vt:lpstr>
      <vt:lpstr>Average Total Cost Curve</vt:lpstr>
      <vt:lpstr>Average Total Cost Curve</vt:lpstr>
      <vt:lpstr>Long Run Vs. Short Run </vt:lpstr>
      <vt:lpstr>Long Run Vs. Short Run Costs</vt:lpstr>
      <vt:lpstr>Returns to Scale</vt:lpstr>
      <vt:lpstr>Constant Returns to Scale (CRS)</vt:lpstr>
      <vt:lpstr>Increasing Returns to Scale (IRS)</vt:lpstr>
      <vt:lpstr>Decreasing Returns to Scale (DRS)</vt:lpstr>
      <vt:lpstr>Economies of Scale</vt:lpstr>
      <vt:lpstr>Constant Economies of Scale</vt:lpstr>
      <vt:lpstr>Diseconomies of Scale</vt:lpstr>
      <vt:lpstr>Long-Run Average Total Cost Curve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 Welcome Back!</dc:title>
  <dc:creator>Ron</dc:creator>
  <cp:lastModifiedBy>Vaishnavi Raghu Raman</cp:lastModifiedBy>
  <cp:revision>535</cp:revision>
  <cp:lastPrinted>2014-10-21T18:50:50Z</cp:lastPrinted>
  <dcterms:created xsi:type="dcterms:W3CDTF">2013-09-01T18:05:22Z</dcterms:created>
  <dcterms:modified xsi:type="dcterms:W3CDTF">2014-11-03T19:02:25Z</dcterms:modified>
</cp:coreProperties>
</file>