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handoutMasterIdLst>
    <p:handoutMasterId r:id="rId28"/>
  </p:handoutMasterIdLst>
  <p:sldIdLst>
    <p:sldId id="406" r:id="rId2"/>
    <p:sldId id="494" r:id="rId3"/>
    <p:sldId id="495" r:id="rId4"/>
    <p:sldId id="496" r:id="rId5"/>
    <p:sldId id="463" r:id="rId6"/>
    <p:sldId id="465" r:id="rId7"/>
    <p:sldId id="466" r:id="rId8"/>
    <p:sldId id="467" r:id="rId9"/>
    <p:sldId id="501" r:id="rId10"/>
    <p:sldId id="502" r:id="rId11"/>
    <p:sldId id="503" r:id="rId12"/>
    <p:sldId id="476" r:id="rId13"/>
    <p:sldId id="516" r:id="rId14"/>
    <p:sldId id="504" r:id="rId15"/>
    <p:sldId id="477" r:id="rId16"/>
    <p:sldId id="478" r:id="rId17"/>
    <p:sldId id="512" r:id="rId18"/>
    <p:sldId id="506" r:id="rId19"/>
    <p:sldId id="480" r:id="rId20"/>
    <p:sldId id="481" r:id="rId21"/>
    <p:sldId id="514" r:id="rId22"/>
    <p:sldId id="507" r:id="rId23"/>
    <p:sldId id="508" r:id="rId24"/>
    <p:sldId id="484" r:id="rId25"/>
    <p:sldId id="485" r:id="rId2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7B9CF10-1FCF-4812-A237-F9A66D5D1E1C}" type="datetimeFigureOut">
              <a:rPr lang="en-US" smtClean="0"/>
              <a:pPr/>
              <a:t>10/15/14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84CBD60-E2D8-4CCA-A17A-2A5B0651E0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8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3B42347-978A-4E5E-9560-7EE15A41721F}" type="datetimeFigureOut">
              <a:rPr lang="en-US" smtClean="0"/>
              <a:pPr/>
              <a:t>10/15/14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7B248AF-AAB4-4126-B1E4-16B9BB8AC2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670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5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8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0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0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1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2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1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2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10/15/14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10/15/14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10/15/14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10/15/14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10/15/14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10/15/14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10/15/14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10/15/14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10/15/14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10/15/14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10/15/14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ED86BA8-F0AE-413E-B3D8-D1F6A5BA3C0C}" type="datetimeFigureOut">
              <a:rPr lang="en-US" smtClean="0"/>
              <a:pPr/>
              <a:t>10/15/14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International Trade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52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Main Sources of Comparative Advantage Between Countries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Differences in Climate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Differences in Factor Endowments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Differences in skill level of workers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Differences in Technology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Supply, Demand, and International Trade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Domestic Demand Curve: Shows how the quantity demanded by domestic consumers depends on the price of that good</a:t>
            </a:r>
          </a:p>
          <a:p>
            <a:r>
              <a:rPr lang="en-US" dirty="0" smtClean="0"/>
              <a:t>Domestic Supply Curve: Shows how the quantity supplied of a good by domestic producers depends on the price of that good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6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99592" y="60325"/>
            <a:ext cx="8064896" cy="55562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Consumer and Producer Surplus in Closed Economy</a:t>
            </a:r>
          </a:p>
        </p:txBody>
      </p:sp>
      <p:sp>
        <p:nvSpPr>
          <p:cNvPr id="1007620" name="Rectangle 714"/>
          <p:cNvSpPr>
            <a:spLocks noChangeArrowheads="1"/>
          </p:cNvSpPr>
          <p:nvPr/>
        </p:nvSpPr>
        <p:spPr bwMode="auto">
          <a:xfrm>
            <a:off x="1816224" y="764704"/>
            <a:ext cx="6212160" cy="451824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1588" indent="-1588"/>
            <a:endParaRPr lang="en-US" sz="20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7621" name="Freeform 7"/>
          <p:cNvSpPr>
            <a:spLocks/>
          </p:cNvSpPr>
          <p:nvPr/>
        </p:nvSpPr>
        <p:spPr bwMode="auto">
          <a:xfrm>
            <a:off x="2516262" y="3044825"/>
            <a:ext cx="2182812" cy="1357313"/>
          </a:xfrm>
          <a:custGeom>
            <a:avLst/>
            <a:gdLst>
              <a:gd name="T0" fmla="*/ 0 w 1018"/>
              <a:gd name="T1" fmla="*/ 0 h 647"/>
              <a:gd name="T2" fmla="*/ 0 w 1018"/>
              <a:gd name="T3" fmla="*/ 647 h 647"/>
              <a:gd name="T4" fmla="*/ 1018 w 1018"/>
              <a:gd name="T5" fmla="*/ 0 h 647"/>
              <a:gd name="T6" fmla="*/ 0 w 1018"/>
              <a:gd name="T7" fmla="*/ 0 h 647"/>
              <a:gd name="T8" fmla="*/ 0 60000 65536"/>
              <a:gd name="T9" fmla="*/ 0 60000 65536"/>
              <a:gd name="T10" fmla="*/ 0 60000 65536"/>
              <a:gd name="T11" fmla="*/ 0 60000 65536"/>
              <a:gd name="T12" fmla="*/ 0 w 1018"/>
              <a:gd name="T13" fmla="*/ 0 h 647"/>
              <a:gd name="T14" fmla="*/ 1018 w 1018"/>
              <a:gd name="T15" fmla="*/ 647 h 6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18" h="647">
                <a:moveTo>
                  <a:pt x="0" y="0"/>
                </a:moveTo>
                <a:lnTo>
                  <a:pt x="0" y="647"/>
                </a:lnTo>
                <a:lnTo>
                  <a:pt x="10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7622" name="Freeform 8"/>
          <p:cNvSpPr>
            <a:spLocks/>
          </p:cNvSpPr>
          <p:nvPr/>
        </p:nvSpPr>
        <p:spPr bwMode="auto">
          <a:xfrm>
            <a:off x="2516262" y="1681163"/>
            <a:ext cx="2182812" cy="1363662"/>
          </a:xfrm>
          <a:custGeom>
            <a:avLst/>
            <a:gdLst>
              <a:gd name="T0" fmla="*/ 0 w 1018"/>
              <a:gd name="T1" fmla="*/ 0 h 650"/>
              <a:gd name="T2" fmla="*/ 0 w 1018"/>
              <a:gd name="T3" fmla="*/ 650 h 650"/>
              <a:gd name="T4" fmla="*/ 1018 w 1018"/>
              <a:gd name="T5" fmla="*/ 650 h 650"/>
              <a:gd name="T6" fmla="*/ 0 w 1018"/>
              <a:gd name="T7" fmla="*/ 0 h 650"/>
              <a:gd name="T8" fmla="*/ 0 60000 65536"/>
              <a:gd name="T9" fmla="*/ 0 60000 65536"/>
              <a:gd name="T10" fmla="*/ 0 60000 65536"/>
              <a:gd name="T11" fmla="*/ 0 60000 65536"/>
              <a:gd name="T12" fmla="*/ 0 w 1018"/>
              <a:gd name="T13" fmla="*/ 0 h 650"/>
              <a:gd name="T14" fmla="*/ 1018 w 1018"/>
              <a:gd name="T15" fmla="*/ 650 h 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18" h="650">
                <a:moveTo>
                  <a:pt x="0" y="0"/>
                </a:moveTo>
                <a:lnTo>
                  <a:pt x="0" y="650"/>
                </a:lnTo>
                <a:lnTo>
                  <a:pt x="1018" y="6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7623" name="Line 9"/>
          <p:cNvSpPr>
            <a:spLocks noChangeShapeType="1"/>
          </p:cNvSpPr>
          <p:nvPr/>
        </p:nvSpPr>
        <p:spPr bwMode="auto">
          <a:xfrm flipH="1" flipV="1">
            <a:off x="2497212" y="1671638"/>
            <a:ext cx="3767137" cy="2347912"/>
          </a:xfrm>
          <a:prstGeom prst="line">
            <a:avLst/>
          </a:prstGeom>
          <a:noFill/>
          <a:ln w="30163">
            <a:solidFill>
              <a:srgbClr val="3C5DAA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07624" name="Line 10"/>
          <p:cNvSpPr>
            <a:spLocks noChangeShapeType="1"/>
          </p:cNvSpPr>
          <p:nvPr/>
        </p:nvSpPr>
        <p:spPr bwMode="auto">
          <a:xfrm flipV="1">
            <a:off x="2489274" y="2062163"/>
            <a:ext cx="3775075" cy="2360612"/>
          </a:xfrm>
          <a:prstGeom prst="line">
            <a:avLst/>
          </a:prstGeom>
          <a:noFill/>
          <a:ln w="30163">
            <a:solidFill>
              <a:srgbClr val="EE313C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07625" name="Rectangle 11"/>
          <p:cNvSpPr>
            <a:spLocks noChangeArrowheads="1"/>
          </p:cNvSpPr>
          <p:nvPr/>
        </p:nvSpPr>
        <p:spPr bwMode="auto">
          <a:xfrm>
            <a:off x="2362845" y="908720"/>
            <a:ext cx="43922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Price 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7626" name="Rectangle 18"/>
          <p:cNvSpPr>
            <a:spLocks noChangeArrowheads="1"/>
          </p:cNvSpPr>
          <p:nvPr/>
        </p:nvSpPr>
        <p:spPr bwMode="auto">
          <a:xfrm>
            <a:off x="5743128" y="5051425"/>
            <a:ext cx="224313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Quantity 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7627" name="Oval 26"/>
          <p:cNvSpPr>
            <a:spLocks noChangeArrowheads="1"/>
          </p:cNvSpPr>
          <p:nvPr/>
        </p:nvSpPr>
        <p:spPr bwMode="auto">
          <a:xfrm>
            <a:off x="4640337" y="3032125"/>
            <a:ext cx="101600" cy="100013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7628" name="Rectangle 27"/>
          <p:cNvSpPr>
            <a:spLocks noChangeArrowheads="1"/>
          </p:cNvSpPr>
          <p:nvPr/>
        </p:nvSpPr>
        <p:spPr bwMode="auto">
          <a:xfrm>
            <a:off x="2675012" y="2427288"/>
            <a:ext cx="108426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Consumer surplus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7629" name="Rectangle 36"/>
          <p:cNvSpPr>
            <a:spLocks noChangeArrowheads="1"/>
          </p:cNvSpPr>
          <p:nvPr/>
        </p:nvSpPr>
        <p:spPr bwMode="auto">
          <a:xfrm>
            <a:off x="2675012" y="3233738"/>
            <a:ext cx="113188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Producer surplus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7630" name="Rectangle 52"/>
          <p:cNvSpPr>
            <a:spLocks noChangeArrowheads="1"/>
          </p:cNvSpPr>
          <p:nvPr/>
        </p:nvSpPr>
        <p:spPr bwMode="auto">
          <a:xfrm>
            <a:off x="4656212" y="2763838"/>
            <a:ext cx="1074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A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7631" name="Rectangle 53"/>
          <p:cNvSpPr>
            <a:spLocks noChangeArrowheads="1"/>
          </p:cNvSpPr>
          <p:nvPr/>
        </p:nvSpPr>
        <p:spPr bwMode="auto">
          <a:xfrm>
            <a:off x="4629224" y="5046663"/>
            <a:ext cx="12663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Q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7632" name="Rectangle 54"/>
          <p:cNvSpPr>
            <a:spLocks noChangeArrowheads="1"/>
          </p:cNvSpPr>
          <p:nvPr/>
        </p:nvSpPr>
        <p:spPr bwMode="auto">
          <a:xfrm>
            <a:off x="4732412" y="5146675"/>
            <a:ext cx="2805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 </a:t>
            </a:r>
            <a:r>
              <a:rPr lang="en-US" sz="1400" i="1" dirty="0" smtClean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NT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7633" name="Rectangle 55"/>
          <p:cNvSpPr>
            <a:spLocks noChangeArrowheads="1"/>
          </p:cNvSpPr>
          <p:nvPr/>
        </p:nvSpPr>
        <p:spPr bwMode="auto">
          <a:xfrm>
            <a:off x="2262262" y="2830513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P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7634" name="Rectangle 56"/>
          <p:cNvSpPr>
            <a:spLocks noChangeArrowheads="1"/>
          </p:cNvSpPr>
          <p:nvPr/>
        </p:nvSpPr>
        <p:spPr bwMode="auto">
          <a:xfrm>
            <a:off x="2292424" y="2971800"/>
            <a:ext cx="2805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 </a:t>
            </a:r>
            <a:r>
              <a:rPr lang="en-US" sz="1400" i="1" dirty="0" smtClean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NT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7635" name="Freeform 57"/>
          <p:cNvSpPr>
            <a:spLocks/>
          </p:cNvSpPr>
          <p:nvPr/>
        </p:nvSpPr>
        <p:spPr bwMode="auto">
          <a:xfrm>
            <a:off x="2516262" y="1250950"/>
            <a:ext cx="4638675" cy="3765550"/>
          </a:xfrm>
          <a:custGeom>
            <a:avLst/>
            <a:gdLst>
              <a:gd name="T0" fmla="*/ 2164 w 2164"/>
              <a:gd name="T1" fmla="*/ 1795 h 1795"/>
              <a:gd name="T2" fmla="*/ 0 w 2164"/>
              <a:gd name="T3" fmla="*/ 1795 h 1795"/>
              <a:gd name="T4" fmla="*/ 0 w 2164"/>
              <a:gd name="T5" fmla="*/ 0 h 1795"/>
              <a:gd name="T6" fmla="*/ 0 60000 65536"/>
              <a:gd name="T7" fmla="*/ 0 60000 65536"/>
              <a:gd name="T8" fmla="*/ 0 60000 65536"/>
              <a:gd name="T9" fmla="*/ 0 w 2164"/>
              <a:gd name="T10" fmla="*/ 0 h 1795"/>
              <a:gd name="T11" fmla="*/ 2164 w 2164"/>
              <a:gd name="T12" fmla="*/ 1795 h 1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4" h="1795">
                <a:moveTo>
                  <a:pt x="2164" y="1795"/>
                </a:moveTo>
                <a:lnTo>
                  <a:pt x="0" y="1795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cxnSp>
        <p:nvCxnSpPr>
          <p:cNvPr id="69" name="Straight Connector 86"/>
          <p:cNvCxnSpPr>
            <a:cxnSpLocks noChangeShapeType="1"/>
          </p:cNvCxnSpPr>
          <p:nvPr/>
        </p:nvCxnSpPr>
        <p:spPr bwMode="auto">
          <a:xfrm rot="5400000">
            <a:off x="3748162" y="4089400"/>
            <a:ext cx="1916112" cy="1588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70" name="Straight Connector 86"/>
          <p:cNvCxnSpPr>
            <a:cxnSpLocks noChangeShapeType="1"/>
          </p:cNvCxnSpPr>
          <p:nvPr/>
        </p:nvCxnSpPr>
        <p:spPr bwMode="auto">
          <a:xfrm flipV="1">
            <a:off x="2543249" y="3032125"/>
            <a:ext cx="2132013" cy="1588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sp>
        <p:nvSpPr>
          <p:cNvPr id="1007638" name="Rectangle 1570"/>
          <p:cNvSpPr>
            <a:spLocks noChangeArrowheads="1"/>
          </p:cNvSpPr>
          <p:nvPr/>
        </p:nvSpPr>
        <p:spPr bwMode="auto">
          <a:xfrm>
            <a:off x="6284987" y="1892300"/>
            <a:ext cx="14319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Domestic supply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7639" name="Rectangle 1573"/>
          <p:cNvSpPr>
            <a:spLocks noChangeArrowheads="1"/>
          </p:cNvSpPr>
          <p:nvPr/>
        </p:nvSpPr>
        <p:spPr bwMode="auto">
          <a:xfrm>
            <a:off x="6359599" y="3876675"/>
            <a:ext cx="14605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Domestic demand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07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7628" grpId="0"/>
      <p:bldP spid="10076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Effects of Trade on Domestic Prices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World Price: price at which the good can be bought or sold abroad.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277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world price is lower than the domestic price, trade leads to imports and a fall in the domestic price towards the world price.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traight Connector 86"/>
          <p:cNvCxnSpPr>
            <a:cxnSpLocks noChangeShapeType="1"/>
          </p:cNvCxnSpPr>
          <p:nvPr/>
        </p:nvCxnSpPr>
        <p:spPr bwMode="auto">
          <a:xfrm rot="5400000">
            <a:off x="2540967" y="4442929"/>
            <a:ext cx="1541463" cy="23813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sp>
        <p:nvSpPr>
          <p:cNvPr id="1159171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899592" y="60325"/>
            <a:ext cx="7992888" cy="555625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The Domestic Market with Imports</a:t>
            </a:r>
          </a:p>
        </p:txBody>
      </p:sp>
      <p:sp>
        <p:nvSpPr>
          <p:cNvPr id="1159172" name="Line 7"/>
          <p:cNvSpPr>
            <a:spLocks noChangeShapeType="1"/>
          </p:cNvSpPr>
          <p:nvPr/>
        </p:nvSpPr>
        <p:spPr bwMode="auto">
          <a:xfrm>
            <a:off x="1752600" y="3200400"/>
            <a:ext cx="5986463" cy="0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159173" name="Line 8"/>
          <p:cNvSpPr>
            <a:spLocks noChangeShapeType="1"/>
          </p:cNvSpPr>
          <p:nvPr/>
        </p:nvSpPr>
        <p:spPr bwMode="auto">
          <a:xfrm>
            <a:off x="1763688" y="3717032"/>
            <a:ext cx="5986463" cy="0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159174" name="Line 9"/>
          <p:cNvSpPr>
            <a:spLocks noChangeShapeType="1"/>
          </p:cNvSpPr>
          <p:nvPr/>
        </p:nvSpPr>
        <p:spPr bwMode="auto">
          <a:xfrm flipH="1" flipV="1">
            <a:off x="1724025" y="1819275"/>
            <a:ext cx="4398963" cy="2378075"/>
          </a:xfrm>
          <a:prstGeom prst="line">
            <a:avLst/>
          </a:prstGeom>
          <a:noFill/>
          <a:ln w="30163">
            <a:solidFill>
              <a:srgbClr val="3C5DAA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159175" name="Line 10"/>
          <p:cNvSpPr>
            <a:spLocks noChangeShapeType="1"/>
          </p:cNvSpPr>
          <p:nvPr/>
        </p:nvSpPr>
        <p:spPr bwMode="auto">
          <a:xfrm flipV="1">
            <a:off x="1717675" y="2214563"/>
            <a:ext cx="4405313" cy="2386012"/>
          </a:xfrm>
          <a:prstGeom prst="line">
            <a:avLst/>
          </a:prstGeom>
          <a:noFill/>
          <a:ln w="30163">
            <a:solidFill>
              <a:srgbClr val="EE313C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159176" name="Rectangle 12"/>
          <p:cNvSpPr>
            <a:spLocks noChangeArrowheads="1"/>
          </p:cNvSpPr>
          <p:nvPr/>
        </p:nvSpPr>
        <p:spPr bwMode="auto">
          <a:xfrm>
            <a:off x="899592" y="1052736"/>
            <a:ext cx="144016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Price 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159177" name="Rectangle 23"/>
          <p:cNvSpPr>
            <a:spLocks noChangeArrowheads="1"/>
          </p:cNvSpPr>
          <p:nvPr/>
        </p:nvSpPr>
        <p:spPr bwMode="auto">
          <a:xfrm>
            <a:off x="4203700" y="5245100"/>
            <a:ext cx="13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Q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159178" name="Rectangle 24"/>
          <p:cNvSpPr>
            <a:spLocks noChangeArrowheads="1"/>
          </p:cNvSpPr>
          <p:nvPr/>
        </p:nvSpPr>
        <p:spPr bwMode="auto">
          <a:xfrm>
            <a:off x="4348163" y="5340350"/>
            <a:ext cx="23884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 smtClean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NT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159179" name="Freeform 25"/>
          <p:cNvSpPr>
            <a:spLocks/>
          </p:cNvSpPr>
          <p:nvPr/>
        </p:nvSpPr>
        <p:spPr bwMode="auto">
          <a:xfrm>
            <a:off x="1747838" y="1390650"/>
            <a:ext cx="5973762" cy="3817938"/>
          </a:xfrm>
          <a:custGeom>
            <a:avLst/>
            <a:gdLst>
              <a:gd name="T0" fmla="*/ 2386 w 2386"/>
              <a:gd name="T1" fmla="*/ 1795 h 1795"/>
              <a:gd name="T2" fmla="*/ 0 w 2386"/>
              <a:gd name="T3" fmla="*/ 1795 h 1795"/>
              <a:gd name="T4" fmla="*/ 0 w 2386"/>
              <a:gd name="T5" fmla="*/ 0 h 1795"/>
              <a:gd name="T6" fmla="*/ 0 60000 65536"/>
              <a:gd name="T7" fmla="*/ 0 60000 65536"/>
              <a:gd name="T8" fmla="*/ 0 60000 65536"/>
              <a:gd name="T9" fmla="*/ 0 w 2386"/>
              <a:gd name="T10" fmla="*/ 0 h 1795"/>
              <a:gd name="T11" fmla="*/ 2386 w 2386"/>
              <a:gd name="T12" fmla="*/ 1795 h 1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86" h="1795">
                <a:moveTo>
                  <a:pt x="2386" y="1795"/>
                </a:moveTo>
                <a:lnTo>
                  <a:pt x="0" y="1795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159180" name="Rectangle 29"/>
          <p:cNvSpPr>
            <a:spLocks noChangeArrowheads="1"/>
          </p:cNvSpPr>
          <p:nvPr/>
        </p:nvSpPr>
        <p:spPr bwMode="auto">
          <a:xfrm>
            <a:off x="7467600" y="5257800"/>
            <a:ext cx="1143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 smtClean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Quantity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159181" name="Oval 38"/>
          <p:cNvSpPr>
            <a:spLocks noChangeArrowheads="1"/>
          </p:cNvSpPr>
          <p:nvPr/>
        </p:nvSpPr>
        <p:spPr bwMode="auto">
          <a:xfrm>
            <a:off x="5181600" y="3657600"/>
            <a:ext cx="117475" cy="100013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159182" name="Oval 39"/>
          <p:cNvSpPr>
            <a:spLocks noChangeArrowheads="1"/>
          </p:cNvSpPr>
          <p:nvPr/>
        </p:nvSpPr>
        <p:spPr bwMode="auto">
          <a:xfrm>
            <a:off x="3276600" y="3657600"/>
            <a:ext cx="117475" cy="100013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159183" name="Rectangle 40"/>
          <p:cNvSpPr>
            <a:spLocks noChangeArrowheads="1"/>
          </p:cNvSpPr>
          <p:nvPr/>
        </p:nvSpPr>
        <p:spPr bwMode="auto">
          <a:xfrm>
            <a:off x="4235450" y="2924175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A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159184" name="Rectangle 41"/>
          <p:cNvSpPr>
            <a:spLocks noChangeArrowheads="1"/>
          </p:cNvSpPr>
          <p:nvPr/>
        </p:nvSpPr>
        <p:spPr bwMode="auto">
          <a:xfrm>
            <a:off x="1331640" y="3645024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P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159185" name="Rectangle 42"/>
          <p:cNvSpPr>
            <a:spLocks noChangeArrowheads="1"/>
          </p:cNvSpPr>
          <p:nvPr/>
        </p:nvSpPr>
        <p:spPr bwMode="auto">
          <a:xfrm>
            <a:off x="1444352" y="3719894"/>
            <a:ext cx="16991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W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159186" name="Rectangle 43"/>
          <p:cNvSpPr>
            <a:spLocks noChangeArrowheads="1"/>
          </p:cNvSpPr>
          <p:nvPr/>
        </p:nvSpPr>
        <p:spPr bwMode="auto">
          <a:xfrm>
            <a:off x="1371600" y="3124200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P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159187" name="Rectangle 44"/>
          <p:cNvSpPr>
            <a:spLocks noChangeArrowheads="1"/>
          </p:cNvSpPr>
          <p:nvPr/>
        </p:nvSpPr>
        <p:spPr bwMode="auto">
          <a:xfrm>
            <a:off x="1484313" y="3221038"/>
            <a:ext cx="23884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 smtClean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NT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159188" name="Line 45"/>
          <p:cNvSpPr>
            <a:spLocks noChangeShapeType="1"/>
          </p:cNvSpPr>
          <p:nvPr/>
        </p:nvSpPr>
        <p:spPr bwMode="auto">
          <a:xfrm flipV="1">
            <a:off x="6542088" y="2938463"/>
            <a:ext cx="260350" cy="19685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159189" name="Freeform 46"/>
          <p:cNvSpPr>
            <a:spLocks/>
          </p:cNvSpPr>
          <p:nvPr/>
        </p:nvSpPr>
        <p:spPr bwMode="auto">
          <a:xfrm>
            <a:off x="2971800" y="3962400"/>
            <a:ext cx="1196975" cy="298450"/>
          </a:xfrm>
          <a:custGeom>
            <a:avLst/>
            <a:gdLst>
              <a:gd name="T0" fmla="*/ 202 w 202"/>
              <a:gd name="T1" fmla="*/ 43 h 59"/>
              <a:gd name="T2" fmla="*/ 186 w 202"/>
              <a:gd name="T3" fmla="*/ 59 h 59"/>
              <a:gd name="T4" fmla="*/ 16 w 202"/>
              <a:gd name="T5" fmla="*/ 59 h 59"/>
              <a:gd name="T6" fmla="*/ 0 w 202"/>
              <a:gd name="T7" fmla="*/ 43 h 59"/>
              <a:gd name="T8" fmla="*/ 0 w 202"/>
              <a:gd name="T9" fmla="*/ 16 h 59"/>
              <a:gd name="T10" fmla="*/ 16 w 202"/>
              <a:gd name="T11" fmla="*/ 0 h 59"/>
              <a:gd name="T12" fmla="*/ 186 w 202"/>
              <a:gd name="T13" fmla="*/ 0 h 59"/>
              <a:gd name="T14" fmla="*/ 202 w 202"/>
              <a:gd name="T15" fmla="*/ 16 h 59"/>
              <a:gd name="T16" fmla="*/ 202 w 202"/>
              <a:gd name="T17" fmla="*/ 43 h 5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2"/>
              <a:gd name="T28" fmla="*/ 0 h 59"/>
              <a:gd name="T29" fmla="*/ 202 w 202"/>
              <a:gd name="T30" fmla="*/ 59 h 5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2" h="59">
                <a:moveTo>
                  <a:pt x="202" y="43"/>
                </a:moveTo>
                <a:cubicBezTo>
                  <a:pt x="202" y="52"/>
                  <a:pt x="195" y="59"/>
                  <a:pt x="186" y="59"/>
                </a:cubicBezTo>
                <a:cubicBezTo>
                  <a:pt x="16" y="59"/>
                  <a:pt x="16" y="59"/>
                  <a:pt x="16" y="59"/>
                </a:cubicBezTo>
                <a:cubicBezTo>
                  <a:pt x="7" y="59"/>
                  <a:pt x="0" y="52"/>
                  <a:pt x="0" y="4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195" y="0"/>
                  <a:pt x="202" y="7"/>
                  <a:pt x="202" y="16"/>
                </a:cubicBezTo>
                <a:lnTo>
                  <a:pt x="202" y="43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159190" name="Line 56"/>
          <p:cNvSpPr>
            <a:spLocks noChangeShapeType="1"/>
          </p:cNvSpPr>
          <p:nvPr/>
        </p:nvSpPr>
        <p:spPr bwMode="auto">
          <a:xfrm flipV="1">
            <a:off x="3749675" y="3743325"/>
            <a:ext cx="242888" cy="2063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159191" name="Freeform 57"/>
          <p:cNvSpPr>
            <a:spLocks/>
          </p:cNvSpPr>
          <p:nvPr/>
        </p:nvSpPr>
        <p:spPr bwMode="auto">
          <a:xfrm>
            <a:off x="6248400" y="2667000"/>
            <a:ext cx="1235075" cy="298450"/>
          </a:xfrm>
          <a:custGeom>
            <a:avLst/>
            <a:gdLst>
              <a:gd name="T0" fmla="*/ 174 w 174"/>
              <a:gd name="T1" fmla="*/ 43 h 59"/>
              <a:gd name="T2" fmla="*/ 158 w 174"/>
              <a:gd name="T3" fmla="*/ 59 h 59"/>
              <a:gd name="T4" fmla="*/ 16 w 174"/>
              <a:gd name="T5" fmla="*/ 59 h 59"/>
              <a:gd name="T6" fmla="*/ 0 w 174"/>
              <a:gd name="T7" fmla="*/ 43 h 59"/>
              <a:gd name="T8" fmla="*/ 0 w 174"/>
              <a:gd name="T9" fmla="*/ 16 h 59"/>
              <a:gd name="T10" fmla="*/ 16 w 174"/>
              <a:gd name="T11" fmla="*/ 0 h 59"/>
              <a:gd name="T12" fmla="*/ 158 w 174"/>
              <a:gd name="T13" fmla="*/ 0 h 59"/>
              <a:gd name="T14" fmla="*/ 174 w 174"/>
              <a:gd name="T15" fmla="*/ 16 h 59"/>
              <a:gd name="T16" fmla="*/ 174 w 174"/>
              <a:gd name="T17" fmla="*/ 43 h 5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4"/>
              <a:gd name="T28" fmla="*/ 0 h 59"/>
              <a:gd name="T29" fmla="*/ 174 w 174"/>
              <a:gd name="T30" fmla="*/ 59 h 5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4" h="59">
                <a:moveTo>
                  <a:pt x="174" y="43"/>
                </a:moveTo>
                <a:cubicBezTo>
                  <a:pt x="174" y="52"/>
                  <a:pt x="167" y="59"/>
                  <a:pt x="158" y="59"/>
                </a:cubicBezTo>
                <a:cubicBezTo>
                  <a:pt x="16" y="59"/>
                  <a:pt x="16" y="59"/>
                  <a:pt x="16" y="59"/>
                </a:cubicBezTo>
                <a:cubicBezTo>
                  <a:pt x="7" y="59"/>
                  <a:pt x="0" y="52"/>
                  <a:pt x="0" y="4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158" y="0"/>
                  <a:pt x="158" y="0"/>
                  <a:pt x="158" y="0"/>
                </a:cubicBezTo>
                <a:cubicBezTo>
                  <a:pt x="167" y="0"/>
                  <a:pt x="174" y="7"/>
                  <a:pt x="174" y="16"/>
                </a:cubicBezTo>
                <a:lnTo>
                  <a:pt x="174" y="43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159195" name="Oval 71"/>
          <p:cNvSpPr>
            <a:spLocks noChangeArrowheads="1"/>
          </p:cNvSpPr>
          <p:nvPr/>
        </p:nvSpPr>
        <p:spPr bwMode="auto">
          <a:xfrm>
            <a:off x="4235450" y="3157538"/>
            <a:ext cx="120650" cy="103187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159196" name="Line 72"/>
          <p:cNvSpPr>
            <a:spLocks noChangeShapeType="1"/>
          </p:cNvSpPr>
          <p:nvPr/>
        </p:nvSpPr>
        <p:spPr bwMode="auto">
          <a:xfrm>
            <a:off x="4478338" y="5359400"/>
            <a:ext cx="533400" cy="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159197" name="Freeform 73"/>
          <p:cNvSpPr>
            <a:spLocks/>
          </p:cNvSpPr>
          <p:nvPr/>
        </p:nvSpPr>
        <p:spPr bwMode="auto">
          <a:xfrm>
            <a:off x="4976813" y="5322888"/>
            <a:ext cx="130175" cy="69850"/>
          </a:xfrm>
          <a:custGeom>
            <a:avLst/>
            <a:gdLst>
              <a:gd name="T0" fmla="*/ 4 w 22"/>
              <a:gd name="T1" fmla="*/ 7 h 14"/>
              <a:gd name="T2" fmla="*/ 0 w 22"/>
              <a:gd name="T3" fmla="*/ 1 h 14"/>
              <a:gd name="T4" fmla="*/ 0 w 22"/>
              <a:gd name="T5" fmla="*/ 0 h 14"/>
              <a:gd name="T6" fmla="*/ 11 w 22"/>
              <a:gd name="T7" fmla="*/ 5 h 14"/>
              <a:gd name="T8" fmla="*/ 22 w 22"/>
              <a:gd name="T9" fmla="*/ 7 h 14"/>
              <a:gd name="T10" fmla="*/ 11 w 22"/>
              <a:gd name="T11" fmla="*/ 9 h 14"/>
              <a:gd name="T12" fmla="*/ 0 w 22"/>
              <a:gd name="T13" fmla="*/ 14 h 14"/>
              <a:gd name="T14" fmla="*/ 0 w 22"/>
              <a:gd name="T15" fmla="*/ 14 h 14"/>
              <a:gd name="T16" fmla="*/ 4 w 22"/>
              <a:gd name="T17" fmla="*/ 7 h 1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"/>
              <a:gd name="T28" fmla="*/ 0 h 14"/>
              <a:gd name="T29" fmla="*/ 22 w 22"/>
              <a:gd name="T30" fmla="*/ 14 h 1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" h="14">
                <a:moveTo>
                  <a:pt x="4" y="7"/>
                </a:move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11" y="5"/>
                  <a:pt x="11" y="5"/>
                  <a:pt x="11" y="5"/>
                </a:cubicBezTo>
                <a:cubicBezTo>
                  <a:pt x="14" y="5"/>
                  <a:pt x="18" y="6"/>
                  <a:pt x="22" y="7"/>
                </a:cubicBezTo>
                <a:cubicBezTo>
                  <a:pt x="18" y="8"/>
                  <a:pt x="14" y="9"/>
                  <a:pt x="11" y="9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lnTo>
                  <a:pt x="4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159198" name="Line 74"/>
          <p:cNvSpPr>
            <a:spLocks noChangeShapeType="1"/>
          </p:cNvSpPr>
          <p:nvPr/>
        </p:nvSpPr>
        <p:spPr bwMode="auto">
          <a:xfrm flipH="1">
            <a:off x="3635375" y="5359400"/>
            <a:ext cx="530225" cy="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159199" name="Freeform 75"/>
          <p:cNvSpPr>
            <a:spLocks/>
          </p:cNvSpPr>
          <p:nvPr/>
        </p:nvSpPr>
        <p:spPr bwMode="auto">
          <a:xfrm>
            <a:off x="3540125" y="5322888"/>
            <a:ext cx="130175" cy="69850"/>
          </a:xfrm>
          <a:custGeom>
            <a:avLst/>
            <a:gdLst>
              <a:gd name="T0" fmla="*/ 18 w 22"/>
              <a:gd name="T1" fmla="*/ 7 h 14"/>
              <a:gd name="T2" fmla="*/ 22 w 22"/>
              <a:gd name="T3" fmla="*/ 1 h 14"/>
              <a:gd name="T4" fmla="*/ 22 w 22"/>
              <a:gd name="T5" fmla="*/ 0 h 14"/>
              <a:gd name="T6" fmla="*/ 11 w 22"/>
              <a:gd name="T7" fmla="*/ 5 h 14"/>
              <a:gd name="T8" fmla="*/ 0 w 22"/>
              <a:gd name="T9" fmla="*/ 7 h 14"/>
              <a:gd name="T10" fmla="*/ 11 w 22"/>
              <a:gd name="T11" fmla="*/ 9 h 14"/>
              <a:gd name="T12" fmla="*/ 22 w 22"/>
              <a:gd name="T13" fmla="*/ 14 h 14"/>
              <a:gd name="T14" fmla="*/ 22 w 22"/>
              <a:gd name="T15" fmla="*/ 14 h 14"/>
              <a:gd name="T16" fmla="*/ 18 w 22"/>
              <a:gd name="T17" fmla="*/ 7 h 1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"/>
              <a:gd name="T28" fmla="*/ 0 h 14"/>
              <a:gd name="T29" fmla="*/ 22 w 22"/>
              <a:gd name="T30" fmla="*/ 14 h 1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" h="14">
                <a:moveTo>
                  <a:pt x="18" y="7"/>
                </a:moveTo>
                <a:cubicBezTo>
                  <a:pt x="22" y="1"/>
                  <a:pt x="22" y="1"/>
                  <a:pt x="22" y="1"/>
                </a:cubicBezTo>
                <a:cubicBezTo>
                  <a:pt x="22" y="0"/>
                  <a:pt x="22" y="0"/>
                  <a:pt x="22" y="0"/>
                </a:cubicBezTo>
                <a:cubicBezTo>
                  <a:pt x="11" y="5"/>
                  <a:pt x="11" y="5"/>
                  <a:pt x="11" y="5"/>
                </a:cubicBezTo>
                <a:cubicBezTo>
                  <a:pt x="8" y="5"/>
                  <a:pt x="4" y="6"/>
                  <a:pt x="0" y="7"/>
                </a:cubicBezTo>
                <a:cubicBezTo>
                  <a:pt x="4" y="8"/>
                  <a:pt x="8" y="9"/>
                  <a:pt x="11" y="9"/>
                </a:cubicBezTo>
                <a:cubicBezTo>
                  <a:pt x="22" y="14"/>
                  <a:pt x="22" y="14"/>
                  <a:pt x="22" y="14"/>
                </a:cubicBezTo>
                <a:cubicBezTo>
                  <a:pt x="22" y="14"/>
                  <a:pt x="22" y="14"/>
                  <a:pt x="22" y="14"/>
                </a:cubicBezTo>
                <a:lnTo>
                  <a:pt x="18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159200" name="Line 76"/>
          <p:cNvSpPr>
            <a:spLocks noChangeShapeType="1"/>
          </p:cNvSpPr>
          <p:nvPr/>
        </p:nvSpPr>
        <p:spPr bwMode="auto">
          <a:xfrm flipV="1">
            <a:off x="2133600" y="3276600"/>
            <a:ext cx="0" cy="320675"/>
          </a:xfrm>
          <a:prstGeom prst="line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159201" name="Freeform 77"/>
          <p:cNvSpPr>
            <a:spLocks/>
          </p:cNvSpPr>
          <p:nvPr/>
        </p:nvSpPr>
        <p:spPr bwMode="auto">
          <a:xfrm rot="10800000">
            <a:off x="2074863" y="3505200"/>
            <a:ext cx="107950" cy="150813"/>
          </a:xfrm>
          <a:custGeom>
            <a:avLst/>
            <a:gdLst>
              <a:gd name="T0" fmla="*/ 9 w 18"/>
              <a:gd name="T1" fmla="*/ 24 h 30"/>
              <a:gd name="T2" fmla="*/ 0 w 18"/>
              <a:gd name="T3" fmla="*/ 30 h 30"/>
              <a:gd name="T4" fmla="*/ 0 w 18"/>
              <a:gd name="T5" fmla="*/ 29 h 30"/>
              <a:gd name="T6" fmla="*/ 6 w 18"/>
              <a:gd name="T7" fmla="*/ 15 h 30"/>
              <a:gd name="T8" fmla="*/ 9 w 18"/>
              <a:gd name="T9" fmla="*/ 0 h 30"/>
              <a:gd name="T10" fmla="*/ 12 w 18"/>
              <a:gd name="T11" fmla="*/ 15 h 30"/>
              <a:gd name="T12" fmla="*/ 18 w 18"/>
              <a:gd name="T13" fmla="*/ 29 h 30"/>
              <a:gd name="T14" fmla="*/ 18 w 18"/>
              <a:gd name="T15" fmla="*/ 30 h 30"/>
              <a:gd name="T16" fmla="*/ 9 w 18"/>
              <a:gd name="T17" fmla="*/ 24 h 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8"/>
              <a:gd name="T28" fmla="*/ 0 h 30"/>
              <a:gd name="T29" fmla="*/ 18 w 18"/>
              <a:gd name="T30" fmla="*/ 30 h 3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8" h="30">
                <a:moveTo>
                  <a:pt x="9" y="24"/>
                </a:moveTo>
                <a:cubicBezTo>
                  <a:pt x="0" y="30"/>
                  <a:pt x="0" y="30"/>
                  <a:pt x="0" y="30"/>
                </a:cubicBezTo>
                <a:cubicBezTo>
                  <a:pt x="0" y="29"/>
                  <a:pt x="0" y="29"/>
                  <a:pt x="0" y="29"/>
                </a:cubicBezTo>
                <a:cubicBezTo>
                  <a:pt x="6" y="15"/>
                  <a:pt x="6" y="15"/>
                  <a:pt x="6" y="15"/>
                </a:cubicBezTo>
                <a:cubicBezTo>
                  <a:pt x="7" y="10"/>
                  <a:pt x="8" y="5"/>
                  <a:pt x="9" y="0"/>
                </a:cubicBezTo>
                <a:cubicBezTo>
                  <a:pt x="10" y="5"/>
                  <a:pt x="11" y="10"/>
                  <a:pt x="12" y="15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30"/>
                  <a:pt x="18" y="30"/>
                  <a:pt x="18" y="30"/>
                </a:cubicBezTo>
                <a:lnTo>
                  <a:pt x="9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rot="10800000"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159208" name="Rectangle 104"/>
          <p:cNvSpPr>
            <a:spLocks noChangeArrowheads="1"/>
          </p:cNvSpPr>
          <p:nvPr/>
        </p:nvSpPr>
        <p:spPr bwMode="auto">
          <a:xfrm>
            <a:off x="3225663" y="5245100"/>
            <a:ext cx="13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Q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159209" name="Rectangle 105"/>
          <p:cNvSpPr>
            <a:spLocks noChangeArrowheads="1"/>
          </p:cNvSpPr>
          <p:nvPr/>
        </p:nvSpPr>
        <p:spPr bwMode="auto">
          <a:xfrm>
            <a:off x="3335201" y="5340350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S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159210" name="Rectangle 106"/>
          <p:cNvSpPr>
            <a:spLocks noChangeArrowheads="1"/>
          </p:cNvSpPr>
          <p:nvPr/>
        </p:nvSpPr>
        <p:spPr bwMode="auto">
          <a:xfrm>
            <a:off x="5154613" y="5241925"/>
            <a:ext cx="13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Q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159211" name="Rectangle 107"/>
          <p:cNvSpPr>
            <a:spLocks noChangeArrowheads="1"/>
          </p:cNvSpPr>
          <p:nvPr/>
        </p:nvSpPr>
        <p:spPr bwMode="auto">
          <a:xfrm>
            <a:off x="5267325" y="5337175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D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159212" name="Rectangle 1570"/>
          <p:cNvSpPr>
            <a:spLocks noChangeArrowheads="1"/>
          </p:cNvSpPr>
          <p:nvPr/>
        </p:nvSpPr>
        <p:spPr bwMode="auto">
          <a:xfrm>
            <a:off x="6173788" y="1988840"/>
            <a:ext cx="13700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Domestic supply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159213" name="Rectangle 1573"/>
          <p:cNvSpPr>
            <a:spLocks noChangeArrowheads="1"/>
          </p:cNvSpPr>
          <p:nvPr/>
        </p:nvSpPr>
        <p:spPr bwMode="auto">
          <a:xfrm>
            <a:off x="6156176" y="4221668"/>
            <a:ext cx="156396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Domestic demand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cxnSp>
        <p:nvCxnSpPr>
          <p:cNvPr id="112" name="Straight Connector 86"/>
          <p:cNvCxnSpPr>
            <a:cxnSpLocks noChangeShapeType="1"/>
          </p:cNvCxnSpPr>
          <p:nvPr/>
        </p:nvCxnSpPr>
        <p:spPr bwMode="auto">
          <a:xfrm rot="5400000">
            <a:off x="4472608" y="4446104"/>
            <a:ext cx="1524000" cy="0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113" name="Straight Connector 86"/>
          <p:cNvCxnSpPr>
            <a:cxnSpLocks noChangeShapeType="1"/>
          </p:cNvCxnSpPr>
          <p:nvPr/>
        </p:nvCxnSpPr>
        <p:spPr bwMode="auto">
          <a:xfrm rot="5400000">
            <a:off x="3344863" y="4235450"/>
            <a:ext cx="1895475" cy="3175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sp>
        <p:nvSpPr>
          <p:cNvPr id="1159216" name="Rectangle 47"/>
          <p:cNvSpPr>
            <a:spLocks noChangeArrowheads="1"/>
          </p:cNvSpPr>
          <p:nvPr/>
        </p:nvSpPr>
        <p:spPr bwMode="auto">
          <a:xfrm>
            <a:off x="6292030" y="2703444"/>
            <a:ext cx="117307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 smtClean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No Trade </a:t>
            </a:r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price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159217" name="Rectangle 58"/>
          <p:cNvSpPr>
            <a:spLocks noChangeArrowheads="1"/>
          </p:cNvSpPr>
          <p:nvPr/>
        </p:nvSpPr>
        <p:spPr bwMode="auto">
          <a:xfrm>
            <a:off x="3139849" y="3995117"/>
            <a:ext cx="90242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World price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5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59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5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9172" grpId="0" animBg="1"/>
      <p:bldP spid="1159173" grpId="0" animBg="1"/>
      <p:bldP spid="1159174" grpId="0" animBg="1"/>
      <p:bldP spid="1159175" grpId="0" animBg="1"/>
      <p:bldP spid="1159176" grpId="0"/>
      <p:bldP spid="1159177" grpId="0"/>
      <p:bldP spid="1159178" grpId="0"/>
      <p:bldP spid="1159179" grpId="0" animBg="1"/>
      <p:bldP spid="1159181" grpId="0" animBg="1"/>
      <p:bldP spid="1159182" grpId="0" animBg="1"/>
      <p:bldP spid="1159183" grpId="0"/>
      <p:bldP spid="1159184" grpId="0"/>
      <p:bldP spid="1159185" grpId="0"/>
      <p:bldP spid="1159186" grpId="0"/>
      <p:bldP spid="1159187" grpId="0"/>
      <p:bldP spid="1159188" grpId="0" animBg="1"/>
      <p:bldP spid="1159189" grpId="0" animBg="1"/>
      <p:bldP spid="1159190" grpId="0" animBg="1"/>
      <p:bldP spid="1159191" grpId="0" animBg="1"/>
      <p:bldP spid="1159195" grpId="0" animBg="1"/>
      <p:bldP spid="1159196" grpId="0" animBg="1"/>
      <p:bldP spid="1159197" grpId="0" animBg="1"/>
      <p:bldP spid="1159198" grpId="0" animBg="1"/>
      <p:bldP spid="1159199" grpId="0" animBg="1"/>
      <p:bldP spid="1159200" grpId="0" animBg="1"/>
      <p:bldP spid="1159201" grpId="0" animBg="1"/>
      <p:bldP spid="1159208" grpId="0"/>
      <p:bldP spid="1159209" grpId="0"/>
      <p:bldP spid="1159210" grpId="0"/>
      <p:bldP spid="1159211" grpId="0"/>
      <p:bldP spid="1159212" grpId="0"/>
      <p:bldP spid="1159213" grpId="0"/>
      <p:bldP spid="1159216" grpId="0"/>
      <p:bldP spid="11592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031" name="Freeform 8"/>
          <p:cNvSpPr>
            <a:spLocks/>
          </p:cNvSpPr>
          <p:nvPr/>
        </p:nvSpPr>
        <p:spPr bwMode="auto">
          <a:xfrm>
            <a:off x="1080052" y="3187148"/>
            <a:ext cx="2819400" cy="533400"/>
          </a:xfrm>
          <a:custGeom>
            <a:avLst/>
            <a:gdLst>
              <a:gd name="T0" fmla="*/ 650 w 1023"/>
              <a:gd name="T1" fmla="*/ 0 h 238"/>
              <a:gd name="T2" fmla="*/ 0 w 1023"/>
              <a:gd name="T3" fmla="*/ 0 h 238"/>
              <a:gd name="T4" fmla="*/ 0 w 1023"/>
              <a:gd name="T5" fmla="*/ 238 h 238"/>
              <a:gd name="T6" fmla="*/ 1023 w 1023"/>
              <a:gd name="T7" fmla="*/ 238 h 238"/>
              <a:gd name="T8" fmla="*/ 650 w 1023"/>
              <a:gd name="T9" fmla="*/ 0 h 2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23"/>
              <a:gd name="T16" fmla="*/ 0 h 238"/>
              <a:gd name="T17" fmla="*/ 1023 w 1023"/>
              <a:gd name="T18" fmla="*/ 238 h 2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23" h="238">
                <a:moveTo>
                  <a:pt x="650" y="0"/>
                </a:moveTo>
                <a:lnTo>
                  <a:pt x="0" y="0"/>
                </a:lnTo>
                <a:lnTo>
                  <a:pt x="0" y="238"/>
                </a:lnTo>
                <a:lnTo>
                  <a:pt x="1023" y="238"/>
                </a:lnTo>
                <a:lnTo>
                  <a:pt x="650" y="0"/>
                </a:lnTo>
                <a:close/>
              </a:path>
            </a:pathLst>
          </a:custGeom>
          <a:solidFill>
            <a:srgbClr val="C7D6E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48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54088" y="60325"/>
            <a:ext cx="8010525" cy="5556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The Effect of Imports on Surplus</a:t>
            </a:r>
          </a:p>
        </p:txBody>
      </p:sp>
      <p:sp>
        <p:nvSpPr>
          <p:cNvPr id="974972" name="Freeform 6"/>
          <p:cNvSpPr>
            <a:spLocks/>
          </p:cNvSpPr>
          <p:nvPr/>
        </p:nvSpPr>
        <p:spPr bwMode="auto">
          <a:xfrm rot="10800000">
            <a:off x="2286000" y="3250096"/>
            <a:ext cx="1524000" cy="460375"/>
          </a:xfrm>
          <a:custGeom>
            <a:avLst/>
            <a:gdLst>
              <a:gd name="T0" fmla="*/ 0 w 741"/>
              <a:gd name="T1" fmla="*/ 3 h 237"/>
              <a:gd name="T2" fmla="*/ 368 w 741"/>
              <a:gd name="T3" fmla="*/ 237 h 237"/>
              <a:gd name="T4" fmla="*/ 741 w 741"/>
              <a:gd name="T5" fmla="*/ 0 h 237"/>
              <a:gd name="T6" fmla="*/ 0 w 741"/>
              <a:gd name="T7" fmla="*/ 3 h 237"/>
              <a:gd name="T8" fmla="*/ 0 60000 65536"/>
              <a:gd name="T9" fmla="*/ 0 60000 65536"/>
              <a:gd name="T10" fmla="*/ 0 60000 65536"/>
              <a:gd name="T11" fmla="*/ 0 60000 65536"/>
              <a:gd name="T12" fmla="*/ 0 w 741"/>
              <a:gd name="T13" fmla="*/ 0 h 237"/>
              <a:gd name="T14" fmla="*/ 741 w 741"/>
              <a:gd name="T15" fmla="*/ 237 h 2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1" h="237">
                <a:moveTo>
                  <a:pt x="0" y="3"/>
                </a:moveTo>
                <a:lnTo>
                  <a:pt x="368" y="237"/>
                </a:lnTo>
                <a:lnTo>
                  <a:pt x="741" y="0"/>
                </a:lnTo>
                <a:lnTo>
                  <a:pt x="0" y="3"/>
                </a:lnTo>
                <a:close/>
              </a:path>
            </a:pathLst>
          </a:custGeom>
          <a:solidFill>
            <a:srgbClr val="E1DFF0"/>
          </a:solidFill>
          <a:ln w="9525">
            <a:noFill/>
            <a:round/>
            <a:headEnd/>
            <a:tailEnd/>
          </a:ln>
        </p:spPr>
        <p:txBody>
          <a:bodyPr rot="10800000"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4973" name="Freeform 7"/>
          <p:cNvSpPr>
            <a:spLocks/>
          </p:cNvSpPr>
          <p:nvPr/>
        </p:nvSpPr>
        <p:spPr bwMode="auto">
          <a:xfrm>
            <a:off x="1080052" y="1981200"/>
            <a:ext cx="1981200" cy="1295400"/>
          </a:xfrm>
          <a:custGeom>
            <a:avLst/>
            <a:gdLst>
              <a:gd name="T0" fmla="*/ 0 w 647"/>
              <a:gd name="T1" fmla="*/ 411 h 411"/>
              <a:gd name="T2" fmla="*/ 0 w 647"/>
              <a:gd name="T3" fmla="*/ 0 h 411"/>
              <a:gd name="T4" fmla="*/ 647 w 647"/>
              <a:gd name="T5" fmla="*/ 411 h 411"/>
              <a:gd name="T6" fmla="*/ 0 w 647"/>
              <a:gd name="T7" fmla="*/ 411 h 411"/>
              <a:gd name="T8" fmla="*/ 0 60000 65536"/>
              <a:gd name="T9" fmla="*/ 0 60000 65536"/>
              <a:gd name="T10" fmla="*/ 0 60000 65536"/>
              <a:gd name="T11" fmla="*/ 0 60000 65536"/>
              <a:gd name="T12" fmla="*/ 0 w 647"/>
              <a:gd name="T13" fmla="*/ 0 h 411"/>
              <a:gd name="T14" fmla="*/ 647 w 647"/>
              <a:gd name="T15" fmla="*/ 411 h 4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7" h="411">
                <a:moveTo>
                  <a:pt x="0" y="411"/>
                </a:moveTo>
                <a:lnTo>
                  <a:pt x="0" y="0"/>
                </a:lnTo>
                <a:lnTo>
                  <a:pt x="647" y="411"/>
                </a:lnTo>
                <a:lnTo>
                  <a:pt x="0" y="411"/>
                </a:lnTo>
                <a:close/>
              </a:path>
            </a:pathLst>
          </a:custGeom>
          <a:solidFill>
            <a:srgbClr val="C7D6E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4975" name="Freeform 9"/>
          <p:cNvSpPr>
            <a:spLocks/>
          </p:cNvSpPr>
          <p:nvPr/>
        </p:nvSpPr>
        <p:spPr bwMode="auto">
          <a:xfrm>
            <a:off x="1066800" y="3720548"/>
            <a:ext cx="1143000" cy="755650"/>
          </a:xfrm>
          <a:custGeom>
            <a:avLst/>
            <a:gdLst>
              <a:gd name="T0" fmla="*/ 0 w 1018"/>
              <a:gd name="T1" fmla="*/ 645 h 645"/>
              <a:gd name="T2" fmla="*/ 0 w 1018"/>
              <a:gd name="T3" fmla="*/ 0 h 645"/>
              <a:gd name="T4" fmla="*/ 1018 w 1018"/>
              <a:gd name="T5" fmla="*/ 0 h 645"/>
              <a:gd name="T6" fmla="*/ 0 w 1018"/>
              <a:gd name="T7" fmla="*/ 645 h 645"/>
              <a:gd name="T8" fmla="*/ 0 60000 65536"/>
              <a:gd name="T9" fmla="*/ 0 60000 65536"/>
              <a:gd name="T10" fmla="*/ 0 60000 65536"/>
              <a:gd name="T11" fmla="*/ 0 60000 65536"/>
              <a:gd name="T12" fmla="*/ 0 w 1018"/>
              <a:gd name="T13" fmla="*/ 0 h 645"/>
              <a:gd name="T14" fmla="*/ 1018 w 1018"/>
              <a:gd name="T15" fmla="*/ 645 h 6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18" h="645">
                <a:moveTo>
                  <a:pt x="0" y="645"/>
                </a:moveTo>
                <a:lnTo>
                  <a:pt x="0" y="0"/>
                </a:lnTo>
                <a:lnTo>
                  <a:pt x="1018" y="0"/>
                </a:lnTo>
                <a:lnTo>
                  <a:pt x="0" y="645"/>
                </a:lnTo>
                <a:close/>
              </a:path>
            </a:pathLst>
          </a:custGeom>
          <a:solidFill>
            <a:srgbClr val="FBD4D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4976" name="Line 10"/>
          <p:cNvSpPr>
            <a:spLocks noChangeShapeType="1"/>
          </p:cNvSpPr>
          <p:nvPr/>
        </p:nvSpPr>
        <p:spPr bwMode="auto">
          <a:xfrm flipH="1" flipV="1">
            <a:off x="1046163" y="1954213"/>
            <a:ext cx="3424237" cy="2179637"/>
          </a:xfrm>
          <a:prstGeom prst="line">
            <a:avLst/>
          </a:prstGeom>
          <a:noFill/>
          <a:ln w="30163">
            <a:solidFill>
              <a:srgbClr val="3C5DAA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74977" name="Line 11"/>
          <p:cNvSpPr>
            <a:spLocks noChangeShapeType="1"/>
          </p:cNvSpPr>
          <p:nvPr/>
        </p:nvSpPr>
        <p:spPr bwMode="auto">
          <a:xfrm flipV="1">
            <a:off x="1046163" y="2316163"/>
            <a:ext cx="3424237" cy="2187575"/>
          </a:xfrm>
          <a:prstGeom prst="line">
            <a:avLst/>
          </a:prstGeom>
          <a:noFill/>
          <a:ln w="30163">
            <a:solidFill>
              <a:srgbClr val="EE313C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74978" name="Rectangle 24"/>
          <p:cNvSpPr>
            <a:spLocks noChangeArrowheads="1"/>
          </p:cNvSpPr>
          <p:nvPr/>
        </p:nvSpPr>
        <p:spPr bwMode="auto">
          <a:xfrm>
            <a:off x="2970452" y="5094288"/>
            <a:ext cx="13946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r" rtl="1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Q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4979" name="Rectangle 25"/>
          <p:cNvSpPr>
            <a:spLocks noChangeArrowheads="1"/>
          </p:cNvSpPr>
          <p:nvPr/>
        </p:nvSpPr>
        <p:spPr bwMode="auto">
          <a:xfrm>
            <a:off x="3019354" y="5181600"/>
            <a:ext cx="17152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r" rtl="1"/>
            <a:r>
              <a:rPr lang="en-US" sz="1000" i="1" dirty="0" smtClean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NT</a:t>
            </a:r>
            <a:endParaRPr lang="en-US" sz="10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4980" name="Freeform 26"/>
          <p:cNvSpPr>
            <a:spLocks/>
          </p:cNvSpPr>
          <p:nvPr/>
        </p:nvSpPr>
        <p:spPr bwMode="auto">
          <a:xfrm>
            <a:off x="1066800" y="1524000"/>
            <a:ext cx="4214813" cy="3536950"/>
          </a:xfrm>
          <a:custGeom>
            <a:avLst/>
            <a:gdLst>
              <a:gd name="T0" fmla="*/ 2164 w 2164"/>
              <a:gd name="T1" fmla="*/ 1814 h 1814"/>
              <a:gd name="T2" fmla="*/ 0 w 2164"/>
              <a:gd name="T3" fmla="*/ 1814 h 1814"/>
              <a:gd name="T4" fmla="*/ 0 w 2164"/>
              <a:gd name="T5" fmla="*/ 0 h 1814"/>
              <a:gd name="T6" fmla="*/ 0 60000 65536"/>
              <a:gd name="T7" fmla="*/ 0 60000 65536"/>
              <a:gd name="T8" fmla="*/ 0 60000 65536"/>
              <a:gd name="T9" fmla="*/ 0 w 2164"/>
              <a:gd name="T10" fmla="*/ 0 h 1814"/>
              <a:gd name="T11" fmla="*/ 2164 w 2164"/>
              <a:gd name="T12" fmla="*/ 1814 h 18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4" h="1814">
                <a:moveTo>
                  <a:pt x="2164" y="1814"/>
                </a:moveTo>
                <a:lnTo>
                  <a:pt x="0" y="1814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4981" name="Oval 39"/>
          <p:cNvSpPr>
            <a:spLocks noChangeArrowheads="1"/>
          </p:cNvSpPr>
          <p:nvPr/>
        </p:nvSpPr>
        <p:spPr bwMode="auto">
          <a:xfrm>
            <a:off x="3733800" y="3657600"/>
            <a:ext cx="90488" cy="920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4982" name="Oval 40"/>
          <p:cNvSpPr>
            <a:spLocks noChangeArrowheads="1"/>
          </p:cNvSpPr>
          <p:nvPr/>
        </p:nvSpPr>
        <p:spPr bwMode="auto">
          <a:xfrm>
            <a:off x="2257425" y="3657600"/>
            <a:ext cx="92075" cy="920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4983" name="Rectangle 41"/>
          <p:cNvSpPr>
            <a:spLocks noChangeArrowheads="1"/>
          </p:cNvSpPr>
          <p:nvPr/>
        </p:nvSpPr>
        <p:spPr bwMode="auto">
          <a:xfrm>
            <a:off x="3196063" y="3111500"/>
            <a:ext cx="1202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r" rtl="1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A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4984" name="Rectangle 42"/>
          <p:cNvSpPr>
            <a:spLocks noChangeArrowheads="1"/>
          </p:cNvSpPr>
          <p:nvPr/>
        </p:nvSpPr>
        <p:spPr bwMode="auto">
          <a:xfrm>
            <a:off x="720725" y="3505200"/>
            <a:ext cx="23336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r" rtl="1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P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4985" name="Rectangle 43"/>
          <p:cNvSpPr>
            <a:spLocks noChangeArrowheads="1"/>
          </p:cNvSpPr>
          <p:nvPr/>
        </p:nvSpPr>
        <p:spPr bwMode="auto">
          <a:xfrm>
            <a:off x="857319" y="3657600"/>
            <a:ext cx="15709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r" rtl="1"/>
            <a:r>
              <a:rPr lang="en-US" sz="10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 W</a:t>
            </a:r>
            <a:endParaRPr lang="en-US" sz="10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4986" name="Rectangle 44"/>
          <p:cNvSpPr>
            <a:spLocks noChangeArrowheads="1"/>
          </p:cNvSpPr>
          <p:nvPr/>
        </p:nvSpPr>
        <p:spPr bwMode="auto">
          <a:xfrm>
            <a:off x="837038" y="3124200"/>
            <a:ext cx="1202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r" rtl="1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P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4990" name="Oval 51"/>
          <p:cNvSpPr>
            <a:spLocks noChangeArrowheads="1"/>
          </p:cNvSpPr>
          <p:nvPr/>
        </p:nvSpPr>
        <p:spPr bwMode="auto">
          <a:xfrm>
            <a:off x="3001963" y="3181350"/>
            <a:ext cx="93662" cy="93663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4991" name="Rectangle 52"/>
          <p:cNvSpPr>
            <a:spLocks noChangeArrowheads="1"/>
          </p:cNvSpPr>
          <p:nvPr/>
        </p:nvSpPr>
        <p:spPr bwMode="auto">
          <a:xfrm>
            <a:off x="1523945" y="2743200"/>
            <a:ext cx="16991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 rtl="1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W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4992" name="Rectangle 53"/>
          <p:cNvSpPr>
            <a:spLocks noChangeArrowheads="1"/>
          </p:cNvSpPr>
          <p:nvPr/>
        </p:nvSpPr>
        <p:spPr bwMode="auto">
          <a:xfrm>
            <a:off x="1524000" y="3352800"/>
            <a:ext cx="304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 rtl="1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X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4993" name="Rectangle 54"/>
          <p:cNvSpPr>
            <a:spLocks noChangeArrowheads="1"/>
          </p:cNvSpPr>
          <p:nvPr/>
        </p:nvSpPr>
        <p:spPr bwMode="auto">
          <a:xfrm>
            <a:off x="1294238" y="3962400"/>
            <a:ext cx="1202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 rtl="1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Y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4995" name="Rectangle 56"/>
          <p:cNvSpPr>
            <a:spLocks noChangeArrowheads="1"/>
          </p:cNvSpPr>
          <p:nvPr/>
        </p:nvSpPr>
        <p:spPr bwMode="auto">
          <a:xfrm>
            <a:off x="2265602" y="5094288"/>
            <a:ext cx="13946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r" rtl="1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Q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4996" name="Rectangle 57"/>
          <p:cNvSpPr>
            <a:spLocks noChangeArrowheads="1"/>
          </p:cNvSpPr>
          <p:nvPr/>
        </p:nvSpPr>
        <p:spPr bwMode="auto">
          <a:xfrm>
            <a:off x="2344738" y="5181600"/>
            <a:ext cx="14287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r" rtl="1"/>
            <a:r>
              <a:rPr lang="en-US" sz="10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S</a:t>
            </a:r>
            <a:endParaRPr lang="en-US" sz="10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4997" name="Rectangle 58"/>
          <p:cNvSpPr>
            <a:spLocks noChangeArrowheads="1"/>
          </p:cNvSpPr>
          <p:nvPr/>
        </p:nvSpPr>
        <p:spPr bwMode="auto">
          <a:xfrm>
            <a:off x="3705463" y="5094288"/>
            <a:ext cx="13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r" rtl="1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Q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4998" name="Rectangle 59"/>
          <p:cNvSpPr>
            <a:spLocks noChangeArrowheads="1"/>
          </p:cNvSpPr>
          <p:nvPr/>
        </p:nvSpPr>
        <p:spPr bwMode="auto">
          <a:xfrm>
            <a:off x="3809101" y="5257800"/>
            <a:ext cx="9297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r" rtl="1"/>
            <a:r>
              <a:rPr lang="en-US" sz="10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D</a:t>
            </a:r>
            <a:endParaRPr lang="en-US" sz="10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4999" name="Rectangle 12"/>
          <p:cNvSpPr>
            <a:spLocks noChangeArrowheads="1"/>
          </p:cNvSpPr>
          <p:nvPr/>
        </p:nvSpPr>
        <p:spPr bwMode="auto">
          <a:xfrm>
            <a:off x="899592" y="1052736"/>
            <a:ext cx="86409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Price 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5000" name="Rectangle 29"/>
          <p:cNvSpPr>
            <a:spLocks noChangeArrowheads="1"/>
          </p:cNvSpPr>
          <p:nvPr/>
        </p:nvSpPr>
        <p:spPr bwMode="auto">
          <a:xfrm>
            <a:off x="4572000" y="5105400"/>
            <a:ext cx="195738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Quantity 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5001" name="Rectangle 1570"/>
          <p:cNvSpPr>
            <a:spLocks noChangeArrowheads="1"/>
          </p:cNvSpPr>
          <p:nvPr/>
        </p:nvSpPr>
        <p:spPr bwMode="auto">
          <a:xfrm>
            <a:off x="4525963" y="2076450"/>
            <a:ext cx="8223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Domestic supply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5002" name="Rectangle 1573"/>
          <p:cNvSpPr>
            <a:spLocks noChangeArrowheads="1"/>
          </p:cNvSpPr>
          <p:nvPr/>
        </p:nvSpPr>
        <p:spPr bwMode="auto">
          <a:xfrm>
            <a:off x="4594225" y="3919538"/>
            <a:ext cx="8604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Domestic demand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cxnSp>
        <p:nvCxnSpPr>
          <p:cNvPr id="104" name="Straight Connector 86"/>
          <p:cNvCxnSpPr>
            <a:cxnSpLocks noChangeShapeType="1"/>
          </p:cNvCxnSpPr>
          <p:nvPr/>
        </p:nvCxnSpPr>
        <p:spPr bwMode="auto">
          <a:xfrm rot="5400000">
            <a:off x="2157413" y="4140200"/>
            <a:ext cx="1779588" cy="1587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105" name="Straight Connector 86"/>
          <p:cNvCxnSpPr>
            <a:cxnSpLocks noChangeShapeType="1"/>
          </p:cNvCxnSpPr>
          <p:nvPr/>
        </p:nvCxnSpPr>
        <p:spPr bwMode="auto">
          <a:xfrm rot="5400000">
            <a:off x="3118643" y="4348957"/>
            <a:ext cx="1382713" cy="0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106" name="Straight Connector 86"/>
          <p:cNvCxnSpPr>
            <a:cxnSpLocks noChangeShapeType="1"/>
          </p:cNvCxnSpPr>
          <p:nvPr/>
        </p:nvCxnSpPr>
        <p:spPr bwMode="auto">
          <a:xfrm>
            <a:off x="1066800" y="3213652"/>
            <a:ext cx="1981200" cy="0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107" name="Straight Connector 86"/>
          <p:cNvCxnSpPr>
            <a:cxnSpLocks noChangeShapeType="1"/>
          </p:cNvCxnSpPr>
          <p:nvPr/>
        </p:nvCxnSpPr>
        <p:spPr bwMode="auto">
          <a:xfrm flipV="1">
            <a:off x="1066800" y="3733800"/>
            <a:ext cx="2743200" cy="0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112" name="Straight Connector 86"/>
          <p:cNvCxnSpPr>
            <a:cxnSpLocks noChangeShapeType="1"/>
          </p:cNvCxnSpPr>
          <p:nvPr/>
        </p:nvCxnSpPr>
        <p:spPr bwMode="auto">
          <a:xfrm rot="5400000">
            <a:off x="1638300" y="4381500"/>
            <a:ext cx="1295400" cy="0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sp>
        <p:nvSpPr>
          <p:cNvPr id="975008" name="AutoShape 61"/>
          <p:cNvSpPr>
            <a:spLocks noChangeAspect="1" noChangeArrowheads="1" noTextEdit="1"/>
          </p:cNvSpPr>
          <p:nvPr/>
        </p:nvSpPr>
        <p:spPr bwMode="auto">
          <a:xfrm>
            <a:off x="5383213" y="1055688"/>
            <a:ext cx="3581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75009" name="Rectangle 63"/>
          <p:cNvSpPr>
            <a:spLocks noChangeArrowheads="1"/>
          </p:cNvSpPr>
          <p:nvPr/>
        </p:nvSpPr>
        <p:spPr bwMode="auto">
          <a:xfrm>
            <a:off x="5399088" y="2366963"/>
            <a:ext cx="3536950" cy="566737"/>
          </a:xfrm>
          <a:prstGeom prst="rect">
            <a:avLst/>
          </a:prstGeom>
          <a:solidFill>
            <a:srgbClr val="FFF0D8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5010" name="Rectangle 64"/>
          <p:cNvSpPr>
            <a:spLocks noChangeArrowheads="1"/>
          </p:cNvSpPr>
          <p:nvPr/>
        </p:nvSpPr>
        <p:spPr bwMode="auto">
          <a:xfrm>
            <a:off x="5399088" y="1071563"/>
            <a:ext cx="3536950" cy="660400"/>
          </a:xfrm>
          <a:prstGeom prst="rect">
            <a:avLst/>
          </a:prstGeom>
          <a:solidFill>
            <a:srgbClr val="EBDFD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5011" name="Line 65"/>
          <p:cNvSpPr>
            <a:spLocks noChangeShapeType="1"/>
          </p:cNvSpPr>
          <p:nvPr/>
        </p:nvSpPr>
        <p:spPr bwMode="auto">
          <a:xfrm>
            <a:off x="5399088" y="2051050"/>
            <a:ext cx="3536950" cy="0"/>
          </a:xfrm>
          <a:prstGeom prst="line">
            <a:avLst/>
          </a:prstGeom>
          <a:noFill/>
          <a:ln w="7938">
            <a:solidFill>
              <a:srgbClr val="D1D3D4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75012" name="Line 66"/>
          <p:cNvSpPr>
            <a:spLocks noChangeShapeType="1"/>
          </p:cNvSpPr>
          <p:nvPr/>
        </p:nvSpPr>
        <p:spPr bwMode="auto">
          <a:xfrm>
            <a:off x="7286625" y="1409700"/>
            <a:ext cx="1514475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75013" name="Line 67"/>
          <p:cNvSpPr>
            <a:spLocks noChangeShapeType="1"/>
          </p:cNvSpPr>
          <p:nvPr/>
        </p:nvSpPr>
        <p:spPr bwMode="auto">
          <a:xfrm>
            <a:off x="5399088" y="2366963"/>
            <a:ext cx="3536950" cy="0"/>
          </a:xfrm>
          <a:prstGeom prst="line">
            <a:avLst/>
          </a:prstGeom>
          <a:noFill/>
          <a:ln w="14288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75014" name="Line 68"/>
          <p:cNvSpPr>
            <a:spLocks noChangeShapeType="1"/>
          </p:cNvSpPr>
          <p:nvPr/>
        </p:nvSpPr>
        <p:spPr bwMode="auto">
          <a:xfrm>
            <a:off x="5399088" y="1731963"/>
            <a:ext cx="3536950" cy="0"/>
          </a:xfrm>
          <a:prstGeom prst="line">
            <a:avLst/>
          </a:prstGeom>
          <a:noFill/>
          <a:ln w="14288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75016" name="Rectangle 70"/>
          <p:cNvSpPr>
            <a:spLocks noChangeArrowheads="1"/>
          </p:cNvSpPr>
          <p:nvPr/>
        </p:nvSpPr>
        <p:spPr bwMode="auto">
          <a:xfrm>
            <a:off x="8305800" y="2133600"/>
            <a:ext cx="31591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- X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5017" name="Rectangle 93"/>
          <p:cNvSpPr>
            <a:spLocks noChangeArrowheads="1"/>
          </p:cNvSpPr>
          <p:nvPr/>
        </p:nvSpPr>
        <p:spPr bwMode="auto">
          <a:xfrm>
            <a:off x="7391400" y="1789044"/>
            <a:ext cx="43281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X + Z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5020" name="Rectangle 96"/>
          <p:cNvSpPr>
            <a:spLocks noChangeArrowheads="1"/>
          </p:cNvSpPr>
          <p:nvPr/>
        </p:nvSpPr>
        <p:spPr bwMode="auto">
          <a:xfrm>
            <a:off x="7469740" y="2525148"/>
            <a:ext cx="26289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b="1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+ Z</a:t>
            </a:r>
            <a:endParaRPr lang="en-US" sz="1400" b="1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5021" name="Line 97"/>
          <p:cNvSpPr>
            <a:spLocks noChangeShapeType="1"/>
          </p:cNvSpPr>
          <p:nvPr/>
        </p:nvSpPr>
        <p:spPr bwMode="auto">
          <a:xfrm flipV="1">
            <a:off x="8050213" y="1728788"/>
            <a:ext cx="0" cy="1185862"/>
          </a:xfrm>
          <a:prstGeom prst="line">
            <a:avLst/>
          </a:prstGeom>
          <a:noFill/>
          <a:ln w="14288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75022" name="Line 98"/>
          <p:cNvSpPr>
            <a:spLocks noChangeShapeType="1"/>
          </p:cNvSpPr>
          <p:nvPr/>
        </p:nvSpPr>
        <p:spPr bwMode="auto">
          <a:xfrm flipV="1">
            <a:off x="7169150" y="1082675"/>
            <a:ext cx="0" cy="1831975"/>
          </a:xfrm>
          <a:prstGeom prst="line">
            <a:avLst/>
          </a:prstGeom>
          <a:noFill/>
          <a:ln w="14288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75023" name="Rectangle 99"/>
          <p:cNvSpPr>
            <a:spLocks noChangeArrowheads="1"/>
          </p:cNvSpPr>
          <p:nvPr/>
        </p:nvSpPr>
        <p:spPr bwMode="auto">
          <a:xfrm>
            <a:off x="5399088" y="1071563"/>
            <a:ext cx="3536950" cy="1862137"/>
          </a:xfrm>
          <a:prstGeom prst="rect">
            <a:avLst/>
          </a:prstGeom>
          <a:noFill/>
          <a:ln w="30163">
            <a:solidFill>
              <a:srgbClr val="C6B6B0"/>
            </a:solidFill>
            <a:miter lim="800000"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5024" name="Rectangle 78"/>
          <p:cNvSpPr>
            <a:spLocks noChangeArrowheads="1"/>
          </p:cNvSpPr>
          <p:nvPr/>
        </p:nvSpPr>
        <p:spPr bwMode="auto">
          <a:xfrm>
            <a:off x="7429259" y="1460500"/>
            <a:ext cx="37830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Gain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5025" name="Rectangle 79"/>
          <p:cNvSpPr>
            <a:spLocks noChangeArrowheads="1"/>
          </p:cNvSpPr>
          <p:nvPr/>
        </p:nvSpPr>
        <p:spPr bwMode="auto">
          <a:xfrm>
            <a:off x="8305559" y="1460500"/>
            <a:ext cx="37830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Loss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5026" name="Rectangle 81"/>
          <p:cNvSpPr>
            <a:spLocks noChangeArrowheads="1"/>
          </p:cNvSpPr>
          <p:nvPr/>
        </p:nvSpPr>
        <p:spPr bwMode="auto">
          <a:xfrm>
            <a:off x="7248258" y="1162050"/>
            <a:ext cx="15324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Changes in surplus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5027" name="Rectangle 84"/>
          <p:cNvSpPr>
            <a:spLocks noChangeArrowheads="1"/>
          </p:cNvSpPr>
          <p:nvPr/>
        </p:nvSpPr>
        <p:spPr bwMode="auto">
          <a:xfrm>
            <a:off x="5496840" y="1793875"/>
            <a:ext cx="145232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Consumer surplus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5028" name="Rectangle 88"/>
          <p:cNvSpPr>
            <a:spLocks noChangeArrowheads="1"/>
          </p:cNvSpPr>
          <p:nvPr/>
        </p:nvSpPr>
        <p:spPr bwMode="auto">
          <a:xfrm>
            <a:off x="5505258" y="2111375"/>
            <a:ext cx="135293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Producer surplus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5029" name="Rectangle 95"/>
          <p:cNvSpPr>
            <a:spLocks noChangeArrowheads="1"/>
          </p:cNvSpPr>
          <p:nvPr/>
        </p:nvSpPr>
        <p:spPr bwMode="auto">
          <a:xfrm>
            <a:off x="5511800" y="2428875"/>
            <a:ext cx="15144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b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Change in total surplus</a:t>
            </a:r>
            <a:endParaRPr lang="en-US" sz="1400" b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4994" name="Rectangle 55"/>
          <p:cNvSpPr>
            <a:spLocks noChangeArrowheads="1"/>
          </p:cNvSpPr>
          <p:nvPr/>
        </p:nvSpPr>
        <p:spPr bwMode="auto">
          <a:xfrm flipV="1">
            <a:off x="2971800" y="3429000"/>
            <a:ext cx="11906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r" rtl="1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Z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74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74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7" dur="1000"/>
                                        <p:tgtEl>
                                          <p:spTgt spid="974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6" dur="1000"/>
                                        <p:tgtEl>
                                          <p:spTgt spid="974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1" dur="1000"/>
                                        <p:tgtEl>
                                          <p:spTgt spid="974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0" dur="1000"/>
                                        <p:tgtEl>
                                          <p:spTgt spid="975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4976" grpId="0" animBg="1"/>
      <p:bldP spid="974977" grpId="0" animBg="1"/>
      <p:bldP spid="974978" grpId="0"/>
      <p:bldP spid="974979" grpId="0"/>
      <p:bldP spid="974980" grpId="0" animBg="1"/>
      <p:bldP spid="974981" grpId="0" animBg="1"/>
      <p:bldP spid="974982" grpId="0" animBg="1"/>
      <p:bldP spid="974983" grpId="0"/>
      <p:bldP spid="974984" grpId="0"/>
      <p:bldP spid="974985" grpId="0"/>
      <p:bldP spid="974986" grpId="0"/>
      <p:bldP spid="974990" grpId="0" animBg="1"/>
      <p:bldP spid="974995" grpId="0"/>
      <p:bldP spid="974996" grpId="0"/>
      <p:bldP spid="974997" grpId="0"/>
      <p:bldP spid="974998" grpId="0"/>
      <p:bldP spid="974999" grpId="0"/>
      <p:bldP spid="975000" grpId="0"/>
      <p:bldP spid="975001" grpId="0"/>
      <p:bldP spid="975002" grpId="0"/>
      <p:bldP spid="975009" grpId="0" animBg="1"/>
      <p:bldP spid="975010" grpId="0" animBg="1"/>
      <p:bldP spid="975011" grpId="0" animBg="1"/>
      <p:bldP spid="975012" grpId="0" animBg="1"/>
      <p:bldP spid="975013" grpId="0" animBg="1"/>
      <p:bldP spid="975014" grpId="0" animBg="1"/>
      <p:bldP spid="975021" grpId="0" animBg="1"/>
      <p:bldP spid="975022" grpId="0" animBg="1"/>
      <p:bldP spid="975023" grpId="0" animBg="1"/>
      <p:bldP spid="975024" grpId="0"/>
      <p:bldP spid="975025" grpId="0"/>
      <p:bldP spid="975026" grpId="0"/>
      <p:bldP spid="975027" grpId="0"/>
      <p:bldP spid="975028" grpId="0"/>
      <p:bldP spid="9750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Imports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Net Benefits increase for importing country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 smtClean="0"/>
              <a:t>There </a:t>
            </a:r>
            <a:r>
              <a:rPr lang="en-US" dirty="0"/>
              <a:t>are overall gains from trade because </a:t>
            </a:r>
            <a:r>
              <a:rPr lang="en-US" dirty="0" smtClean="0"/>
              <a:t>consumer </a:t>
            </a:r>
            <a:r>
              <a:rPr lang="en-US" dirty="0"/>
              <a:t>gains exceed the </a:t>
            </a:r>
            <a:r>
              <a:rPr lang="en-US" dirty="0" smtClean="0"/>
              <a:t>producer </a:t>
            </a:r>
            <a:r>
              <a:rPr lang="en-US" dirty="0"/>
              <a:t>losses.</a:t>
            </a:r>
          </a:p>
          <a:p>
            <a:endParaRPr lang="en-US" dirty="0" smtClean="0"/>
          </a:p>
          <a:p>
            <a:r>
              <a:rPr lang="en-US" dirty="0" smtClean="0"/>
              <a:t>Winners</a:t>
            </a:r>
          </a:p>
          <a:p>
            <a:pPr lvl="1"/>
            <a:r>
              <a:rPr lang="en-US" dirty="0" smtClean="0"/>
              <a:t>Price to domestic consumers falls</a:t>
            </a:r>
          </a:p>
          <a:p>
            <a:r>
              <a:rPr lang="en-US" dirty="0" smtClean="0"/>
              <a:t>Losers</a:t>
            </a:r>
          </a:p>
          <a:p>
            <a:pPr lvl="1"/>
            <a:r>
              <a:rPr lang="en-US" dirty="0" smtClean="0"/>
              <a:t>Price received by domestic suppliers falls</a:t>
            </a:r>
          </a:p>
          <a:p>
            <a:pPr lvl="1"/>
            <a:r>
              <a:rPr lang="en-US" dirty="0" smtClean="0"/>
              <a:t>Demand for workers in domestic industry drops, reduces wages to domestic workers in those industries</a:t>
            </a:r>
          </a:p>
          <a:p>
            <a:pPr lvl="1"/>
            <a:endParaRPr lang="en-US" dirty="0"/>
          </a:p>
          <a:p>
            <a:pPr lvl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1195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world price is higher than the domestic price, trade leads to exports and a rise in the domestic price.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71600" y="60325"/>
            <a:ext cx="7943800" cy="555625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The Domestic Market with Exports</a:t>
            </a:r>
          </a:p>
        </p:txBody>
      </p:sp>
      <p:sp>
        <p:nvSpPr>
          <p:cNvPr id="977973" name="Line 7"/>
          <p:cNvSpPr>
            <a:spLocks noChangeShapeType="1"/>
          </p:cNvSpPr>
          <p:nvPr/>
        </p:nvSpPr>
        <p:spPr bwMode="auto">
          <a:xfrm>
            <a:off x="1747838" y="2706688"/>
            <a:ext cx="5986462" cy="0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77974" name="Line 8"/>
          <p:cNvSpPr>
            <a:spLocks noChangeShapeType="1"/>
          </p:cNvSpPr>
          <p:nvPr/>
        </p:nvSpPr>
        <p:spPr bwMode="auto">
          <a:xfrm>
            <a:off x="1747838" y="3209925"/>
            <a:ext cx="5986462" cy="0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77975" name="Line 9"/>
          <p:cNvSpPr>
            <a:spLocks noChangeShapeType="1"/>
          </p:cNvSpPr>
          <p:nvPr/>
        </p:nvSpPr>
        <p:spPr bwMode="auto">
          <a:xfrm flipH="1" flipV="1">
            <a:off x="1724025" y="1819275"/>
            <a:ext cx="4398963" cy="2378075"/>
          </a:xfrm>
          <a:prstGeom prst="line">
            <a:avLst/>
          </a:prstGeom>
          <a:noFill/>
          <a:ln w="30163">
            <a:solidFill>
              <a:srgbClr val="3C5DAA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77976" name="Line 10"/>
          <p:cNvSpPr>
            <a:spLocks noChangeShapeType="1"/>
          </p:cNvSpPr>
          <p:nvPr/>
        </p:nvSpPr>
        <p:spPr bwMode="auto">
          <a:xfrm flipV="1">
            <a:off x="1717675" y="2214563"/>
            <a:ext cx="4405313" cy="2386012"/>
          </a:xfrm>
          <a:prstGeom prst="line">
            <a:avLst/>
          </a:prstGeom>
          <a:noFill/>
          <a:ln w="30163">
            <a:solidFill>
              <a:srgbClr val="EE313C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77977" name="Rectangle 12"/>
          <p:cNvSpPr>
            <a:spLocks noChangeArrowheads="1"/>
          </p:cNvSpPr>
          <p:nvPr/>
        </p:nvSpPr>
        <p:spPr bwMode="auto">
          <a:xfrm>
            <a:off x="793750" y="1362075"/>
            <a:ext cx="96043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Price 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7978" name="Rectangle 23"/>
          <p:cNvSpPr>
            <a:spLocks noChangeArrowheads="1"/>
          </p:cNvSpPr>
          <p:nvPr/>
        </p:nvSpPr>
        <p:spPr bwMode="auto">
          <a:xfrm>
            <a:off x="4203700" y="5245100"/>
            <a:ext cx="13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Q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7979" name="Rectangle 24"/>
          <p:cNvSpPr>
            <a:spLocks noChangeArrowheads="1"/>
          </p:cNvSpPr>
          <p:nvPr/>
        </p:nvSpPr>
        <p:spPr bwMode="auto">
          <a:xfrm>
            <a:off x="4348163" y="5340350"/>
            <a:ext cx="23884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 smtClean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NT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7980" name="Freeform 25"/>
          <p:cNvSpPr>
            <a:spLocks/>
          </p:cNvSpPr>
          <p:nvPr/>
        </p:nvSpPr>
        <p:spPr bwMode="auto">
          <a:xfrm>
            <a:off x="1747838" y="1390650"/>
            <a:ext cx="5973762" cy="3817938"/>
          </a:xfrm>
          <a:custGeom>
            <a:avLst/>
            <a:gdLst>
              <a:gd name="T0" fmla="*/ 2386 w 2386"/>
              <a:gd name="T1" fmla="*/ 1795 h 1795"/>
              <a:gd name="T2" fmla="*/ 0 w 2386"/>
              <a:gd name="T3" fmla="*/ 1795 h 1795"/>
              <a:gd name="T4" fmla="*/ 0 w 2386"/>
              <a:gd name="T5" fmla="*/ 0 h 1795"/>
              <a:gd name="T6" fmla="*/ 0 60000 65536"/>
              <a:gd name="T7" fmla="*/ 0 60000 65536"/>
              <a:gd name="T8" fmla="*/ 0 60000 65536"/>
              <a:gd name="T9" fmla="*/ 0 w 2386"/>
              <a:gd name="T10" fmla="*/ 0 h 1795"/>
              <a:gd name="T11" fmla="*/ 2386 w 2386"/>
              <a:gd name="T12" fmla="*/ 1795 h 1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86" h="1795">
                <a:moveTo>
                  <a:pt x="2386" y="1795"/>
                </a:moveTo>
                <a:lnTo>
                  <a:pt x="0" y="1795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7981" name="Rectangle 29"/>
          <p:cNvSpPr>
            <a:spLocks noChangeArrowheads="1"/>
          </p:cNvSpPr>
          <p:nvPr/>
        </p:nvSpPr>
        <p:spPr bwMode="auto">
          <a:xfrm>
            <a:off x="7315200" y="5284788"/>
            <a:ext cx="1600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Quantity 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7982" name="Oval 38"/>
          <p:cNvSpPr>
            <a:spLocks noChangeArrowheads="1"/>
          </p:cNvSpPr>
          <p:nvPr/>
        </p:nvSpPr>
        <p:spPr bwMode="auto">
          <a:xfrm>
            <a:off x="5159375" y="2655888"/>
            <a:ext cx="117475" cy="100012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7983" name="Oval 39"/>
          <p:cNvSpPr>
            <a:spLocks noChangeArrowheads="1"/>
          </p:cNvSpPr>
          <p:nvPr/>
        </p:nvSpPr>
        <p:spPr bwMode="auto">
          <a:xfrm>
            <a:off x="3314700" y="2655888"/>
            <a:ext cx="117475" cy="100012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7984" name="Rectangle 40"/>
          <p:cNvSpPr>
            <a:spLocks noChangeArrowheads="1"/>
          </p:cNvSpPr>
          <p:nvPr/>
        </p:nvSpPr>
        <p:spPr bwMode="auto">
          <a:xfrm>
            <a:off x="4235450" y="2924175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A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7985" name="Rectangle 41"/>
          <p:cNvSpPr>
            <a:spLocks noChangeArrowheads="1"/>
          </p:cNvSpPr>
          <p:nvPr/>
        </p:nvSpPr>
        <p:spPr bwMode="auto">
          <a:xfrm>
            <a:off x="1452563" y="3068638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P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7986" name="Rectangle 42"/>
          <p:cNvSpPr>
            <a:spLocks noChangeArrowheads="1"/>
          </p:cNvSpPr>
          <p:nvPr/>
        </p:nvSpPr>
        <p:spPr bwMode="auto">
          <a:xfrm>
            <a:off x="1565275" y="3163888"/>
            <a:ext cx="23884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 smtClean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NT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7987" name="Rectangle 43"/>
          <p:cNvSpPr>
            <a:spLocks noChangeArrowheads="1"/>
          </p:cNvSpPr>
          <p:nvPr/>
        </p:nvSpPr>
        <p:spPr bwMode="auto">
          <a:xfrm>
            <a:off x="1419225" y="2565400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P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7988" name="Rectangle 44"/>
          <p:cNvSpPr>
            <a:spLocks noChangeArrowheads="1"/>
          </p:cNvSpPr>
          <p:nvPr/>
        </p:nvSpPr>
        <p:spPr bwMode="auto">
          <a:xfrm>
            <a:off x="1531938" y="2662238"/>
            <a:ext cx="16991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W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7989" name="Line 45"/>
          <p:cNvSpPr>
            <a:spLocks noChangeShapeType="1"/>
          </p:cNvSpPr>
          <p:nvPr/>
        </p:nvSpPr>
        <p:spPr bwMode="auto">
          <a:xfrm flipV="1">
            <a:off x="3722688" y="2481263"/>
            <a:ext cx="260350" cy="2190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77990" name="Freeform 46"/>
          <p:cNvSpPr>
            <a:spLocks/>
          </p:cNvSpPr>
          <p:nvPr/>
        </p:nvSpPr>
        <p:spPr bwMode="auto">
          <a:xfrm>
            <a:off x="1965325" y="3419475"/>
            <a:ext cx="1196975" cy="298450"/>
          </a:xfrm>
          <a:custGeom>
            <a:avLst/>
            <a:gdLst>
              <a:gd name="T0" fmla="*/ 202 w 202"/>
              <a:gd name="T1" fmla="*/ 43 h 59"/>
              <a:gd name="T2" fmla="*/ 186 w 202"/>
              <a:gd name="T3" fmla="*/ 59 h 59"/>
              <a:gd name="T4" fmla="*/ 16 w 202"/>
              <a:gd name="T5" fmla="*/ 59 h 59"/>
              <a:gd name="T6" fmla="*/ 0 w 202"/>
              <a:gd name="T7" fmla="*/ 43 h 59"/>
              <a:gd name="T8" fmla="*/ 0 w 202"/>
              <a:gd name="T9" fmla="*/ 16 h 59"/>
              <a:gd name="T10" fmla="*/ 16 w 202"/>
              <a:gd name="T11" fmla="*/ 0 h 59"/>
              <a:gd name="T12" fmla="*/ 186 w 202"/>
              <a:gd name="T13" fmla="*/ 0 h 59"/>
              <a:gd name="T14" fmla="*/ 202 w 202"/>
              <a:gd name="T15" fmla="*/ 16 h 59"/>
              <a:gd name="T16" fmla="*/ 202 w 202"/>
              <a:gd name="T17" fmla="*/ 43 h 5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2"/>
              <a:gd name="T28" fmla="*/ 0 h 59"/>
              <a:gd name="T29" fmla="*/ 202 w 202"/>
              <a:gd name="T30" fmla="*/ 59 h 5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2" h="59">
                <a:moveTo>
                  <a:pt x="202" y="43"/>
                </a:moveTo>
                <a:cubicBezTo>
                  <a:pt x="202" y="52"/>
                  <a:pt x="195" y="59"/>
                  <a:pt x="186" y="59"/>
                </a:cubicBezTo>
                <a:cubicBezTo>
                  <a:pt x="16" y="59"/>
                  <a:pt x="16" y="59"/>
                  <a:pt x="16" y="59"/>
                </a:cubicBezTo>
                <a:cubicBezTo>
                  <a:pt x="7" y="59"/>
                  <a:pt x="0" y="52"/>
                  <a:pt x="0" y="4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195" y="0"/>
                  <a:pt x="202" y="7"/>
                  <a:pt x="202" y="16"/>
                </a:cubicBezTo>
                <a:lnTo>
                  <a:pt x="202" y="43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7991" name="Rectangle 47"/>
          <p:cNvSpPr>
            <a:spLocks noChangeArrowheads="1"/>
          </p:cNvSpPr>
          <p:nvPr/>
        </p:nvSpPr>
        <p:spPr bwMode="auto">
          <a:xfrm>
            <a:off x="1970130" y="3457575"/>
            <a:ext cx="117307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 smtClean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No Trade </a:t>
            </a:r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price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7992" name="Line 56"/>
          <p:cNvSpPr>
            <a:spLocks noChangeShapeType="1"/>
          </p:cNvSpPr>
          <p:nvPr/>
        </p:nvSpPr>
        <p:spPr bwMode="auto">
          <a:xfrm flipV="1">
            <a:off x="2611438" y="3213100"/>
            <a:ext cx="242887" cy="2063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77993" name="Freeform 57"/>
          <p:cNvSpPr>
            <a:spLocks/>
          </p:cNvSpPr>
          <p:nvPr/>
        </p:nvSpPr>
        <p:spPr bwMode="auto">
          <a:xfrm>
            <a:off x="3532188" y="2184400"/>
            <a:ext cx="1235075" cy="331788"/>
          </a:xfrm>
          <a:custGeom>
            <a:avLst/>
            <a:gdLst>
              <a:gd name="T0" fmla="*/ 174 w 174"/>
              <a:gd name="T1" fmla="*/ 43 h 59"/>
              <a:gd name="T2" fmla="*/ 158 w 174"/>
              <a:gd name="T3" fmla="*/ 59 h 59"/>
              <a:gd name="T4" fmla="*/ 16 w 174"/>
              <a:gd name="T5" fmla="*/ 59 h 59"/>
              <a:gd name="T6" fmla="*/ 0 w 174"/>
              <a:gd name="T7" fmla="*/ 43 h 59"/>
              <a:gd name="T8" fmla="*/ 0 w 174"/>
              <a:gd name="T9" fmla="*/ 16 h 59"/>
              <a:gd name="T10" fmla="*/ 16 w 174"/>
              <a:gd name="T11" fmla="*/ 0 h 59"/>
              <a:gd name="T12" fmla="*/ 158 w 174"/>
              <a:gd name="T13" fmla="*/ 0 h 59"/>
              <a:gd name="T14" fmla="*/ 174 w 174"/>
              <a:gd name="T15" fmla="*/ 16 h 59"/>
              <a:gd name="T16" fmla="*/ 174 w 174"/>
              <a:gd name="T17" fmla="*/ 43 h 5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4"/>
              <a:gd name="T28" fmla="*/ 0 h 59"/>
              <a:gd name="T29" fmla="*/ 174 w 174"/>
              <a:gd name="T30" fmla="*/ 59 h 5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4" h="59">
                <a:moveTo>
                  <a:pt x="174" y="43"/>
                </a:moveTo>
                <a:cubicBezTo>
                  <a:pt x="174" y="52"/>
                  <a:pt x="167" y="59"/>
                  <a:pt x="158" y="59"/>
                </a:cubicBezTo>
                <a:cubicBezTo>
                  <a:pt x="16" y="59"/>
                  <a:pt x="16" y="59"/>
                  <a:pt x="16" y="59"/>
                </a:cubicBezTo>
                <a:cubicBezTo>
                  <a:pt x="7" y="59"/>
                  <a:pt x="0" y="52"/>
                  <a:pt x="0" y="4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158" y="0"/>
                  <a:pt x="158" y="0"/>
                  <a:pt x="158" y="0"/>
                </a:cubicBezTo>
                <a:cubicBezTo>
                  <a:pt x="167" y="0"/>
                  <a:pt x="174" y="7"/>
                  <a:pt x="174" y="16"/>
                </a:cubicBezTo>
                <a:lnTo>
                  <a:pt x="174" y="43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7994" name="Rectangle 58"/>
          <p:cNvSpPr>
            <a:spLocks noChangeArrowheads="1"/>
          </p:cNvSpPr>
          <p:nvPr/>
        </p:nvSpPr>
        <p:spPr bwMode="auto">
          <a:xfrm>
            <a:off x="3742132" y="2240515"/>
            <a:ext cx="90242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World price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7998" name="Oval 71"/>
          <p:cNvSpPr>
            <a:spLocks noChangeArrowheads="1"/>
          </p:cNvSpPr>
          <p:nvPr/>
        </p:nvSpPr>
        <p:spPr bwMode="auto">
          <a:xfrm>
            <a:off x="4235450" y="3157538"/>
            <a:ext cx="120650" cy="103187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7999" name="Line 72"/>
          <p:cNvSpPr>
            <a:spLocks noChangeShapeType="1"/>
          </p:cNvSpPr>
          <p:nvPr/>
        </p:nvSpPr>
        <p:spPr bwMode="auto">
          <a:xfrm>
            <a:off x="4478338" y="5359400"/>
            <a:ext cx="533400" cy="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78000" name="Freeform 73"/>
          <p:cNvSpPr>
            <a:spLocks/>
          </p:cNvSpPr>
          <p:nvPr/>
        </p:nvSpPr>
        <p:spPr bwMode="auto">
          <a:xfrm>
            <a:off x="4976813" y="5322888"/>
            <a:ext cx="130175" cy="69850"/>
          </a:xfrm>
          <a:custGeom>
            <a:avLst/>
            <a:gdLst>
              <a:gd name="T0" fmla="*/ 4 w 22"/>
              <a:gd name="T1" fmla="*/ 7 h 14"/>
              <a:gd name="T2" fmla="*/ 0 w 22"/>
              <a:gd name="T3" fmla="*/ 1 h 14"/>
              <a:gd name="T4" fmla="*/ 0 w 22"/>
              <a:gd name="T5" fmla="*/ 0 h 14"/>
              <a:gd name="T6" fmla="*/ 11 w 22"/>
              <a:gd name="T7" fmla="*/ 5 h 14"/>
              <a:gd name="T8" fmla="*/ 22 w 22"/>
              <a:gd name="T9" fmla="*/ 7 h 14"/>
              <a:gd name="T10" fmla="*/ 11 w 22"/>
              <a:gd name="T11" fmla="*/ 9 h 14"/>
              <a:gd name="T12" fmla="*/ 0 w 22"/>
              <a:gd name="T13" fmla="*/ 14 h 14"/>
              <a:gd name="T14" fmla="*/ 0 w 22"/>
              <a:gd name="T15" fmla="*/ 14 h 14"/>
              <a:gd name="T16" fmla="*/ 4 w 22"/>
              <a:gd name="T17" fmla="*/ 7 h 1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"/>
              <a:gd name="T28" fmla="*/ 0 h 14"/>
              <a:gd name="T29" fmla="*/ 22 w 22"/>
              <a:gd name="T30" fmla="*/ 14 h 1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" h="14">
                <a:moveTo>
                  <a:pt x="4" y="7"/>
                </a:move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11" y="5"/>
                  <a:pt x="11" y="5"/>
                  <a:pt x="11" y="5"/>
                </a:cubicBezTo>
                <a:cubicBezTo>
                  <a:pt x="14" y="5"/>
                  <a:pt x="18" y="6"/>
                  <a:pt x="22" y="7"/>
                </a:cubicBezTo>
                <a:cubicBezTo>
                  <a:pt x="18" y="8"/>
                  <a:pt x="14" y="9"/>
                  <a:pt x="11" y="9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lnTo>
                  <a:pt x="4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8001" name="Line 74"/>
          <p:cNvSpPr>
            <a:spLocks noChangeShapeType="1"/>
          </p:cNvSpPr>
          <p:nvPr/>
        </p:nvSpPr>
        <p:spPr bwMode="auto">
          <a:xfrm flipH="1">
            <a:off x="3635375" y="5359400"/>
            <a:ext cx="530225" cy="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78002" name="Freeform 75"/>
          <p:cNvSpPr>
            <a:spLocks/>
          </p:cNvSpPr>
          <p:nvPr/>
        </p:nvSpPr>
        <p:spPr bwMode="auto">
          <a:xfrm>
            <a:off x="3540125" y="5322888"/>
            <a:ext cx="130175" cy="69850"/>
          </a:xfrm>
          <a:custGeom>
            <a:avLst/>
            <a:gdLst>
              <a:gd name="T0" fmla="*/ 18 w 22"/>
              <a:gd name="T1" fmla="*/ 7 h 14"/>
              <a:gd name="T2" fmla="*/ 22 w 22"/>
              <a:gd name="T3" fmla="*/ 1 h 14"/>
              <a:gd name="T4" fmla="*/ 22 w 22"/>
              <a:gd name="T5" fmla="*/ 0 h 14"/>
              <a:gd name="T6" fmla="*/ 11 w 22"/>
              <a:gd name="T7" fmla="*/ 5 h 14"/>
              <a:gd name="T8" fmla="*/ 0 w 22"/>
              <a:gd name="T9" fmla="*/ 7 h 14"/>
              <a:gd name="T10" fmla="*/ 11 w 22"/>
              <a:gd name="T11" fmla="*/ 9 h 14"/>
              <a:gd name="T12" fmla="*/ 22 w 22"/>
              <a:gd name="T13" fmla="*/ 14 h 14"/>
              <a:gd name="T14" fmla="*/ 22 w 22"/>
              <a:gd name="T15" fmla="*/ 14 h 14"/>
              <a:gd name="T16" fmla="*/ 18 w 22"/>
              <a:gd name="T17" fmla="*/ 7 h 1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"/>
              <a:gd name="T28" fmla="*/ 0 h 14"/>
              <a:gd name="T29" fmla="*/ 22 w 22"/>
              <a:gd name="T30" fmla="*/ 14 h 1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" h="14">
                <a:moveTo>
                  <a:pt x="18" y="7"/>
                </a:moveTo>
                <a:cubicBezTo>
                  <a:pt x="22" y="1"/>
                  <a:pt x="22" y="1"/>
                  <a:pt x="22" y="1"/>
                </a:cubicBezTo>
                <a:cubicBezTo>
                  <a:pt x="22" y="0"/>
                  <a:pt x="22" y="0"/>
                  <a:pt x="22" y="0"/>
                </a:cubicBezTo>
                <a:cubicBezTo>
                  <a:pt x="11" y="5"/>
                  <a:pt x="11" y="5"/>
                  <a:pt x="11" y="5"/>
                </a:cubicBezTo>
                <a:cubicBezTo>
                  <a:pt x="8" y="5"/>
                  <a:pt x="4" y="6"/>
                  <a:pt x="0" y="7"/>
                </a:cubicBezTo>
                <a:cubicBezTo>
                  <a:pt x="4" y="8"/>
                  <a:pt x="8" y="9"/>
                  <a:pt x="11" y="9"/>
                </a:cubicBezTo>
                <a:cubicBezTo>
                  <a:pt x="22" y="14"/>
                  <a:pt x="22" y="14"/>
                  <a:pt x="22" y="14"/>
                </a:cubicBezTo>
                <a:cubicBezTo>
                  <a:pt x="22" y="14"/>
                  <a:pt x="22" y="14"/>
                  <a:pt x="22" y="14"/>
                </a:cubicBezTo>
                <a:lnTo>
                  <a:pt x="18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8003" name="Line 76"/>
          <p:cNvSpPr>
            <a:spLocks noChangeShapeType="1"/>
          </p:cNvSpPr>
          <p:nvPr/>
        </p:nvSpPr>
        <p:spPr bwMode="auto">
          <a:xfrm flipV="1">
            <a:off x="2103438" y="2847975"/>
            <a:ext cx="0" cy="320675"/>
          </a:xfrm>
          <a:prstGeom prst="line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78004" name="Freeform 77"/>
          <p:cNvSpPr>
            <a:spLocks/>
          </p:cNvSpPr>
          <p:nvPr/>
        </p:nvSpPr>
        <p:spPr bwMode="auto">
          <a:xfrm>
            <a:off x="2047875" y="2736850"/>
            <a:ext cx="107950" cy="150813"/>
          </a:xfrm>
          <a:custGeom>
            <a:avLst/>
            <a:gdLst>
              <a:gd name="T0" fmla="*/ 9 w 18"/>
              <a:gd name="T1" fmla="*/ 24 h 30"/>
              <a:gd name="T2" fmla="*/ 0 w 18"/>
              <a:gd name="T3" fmla="*/ 30 h 30"/>
              <a:gd name="T4" fmla="*/ 0 w 18"/>
              <a:gd name="T5" fmla="*/ 29 h 30"/>
              <a:gd name="T6" fmla="*/ 6 w 18"/>
              <a:gd name="T7" fmla="*/ 15 h 30"/>
              <a:gd name="T8" fmla="*/ 9 w 18"/>
              <a:gd name="T9" fmla="*/ 0 h 30"/>
              <a:gd name="T10" fmla="*/ 12 w 18"/>
              <a:gd name="T11" fmla="*/ 15 h 30"/>
              <a:gd name="T12" fmla="*/ 18 w 18"/>
              <a:gd name="T13" fmla="*/ 29 h 30"/>
              <a:gd name="T14" fmla="*/ 18 w 18"/>
              <a:gd name="T15" fmla="*/ 30 h 30"/>
              <a:gd name="T16" fmla="*/ 9 w 18"/>
              <a:gd name="T17" fmla="*/ 24 h 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8"/>
              <a:gd name="T28" fmla="*/ 0 h 30"/>
              <a:gd name="T29" fmla="*/ 18 w 18"/>
              <a:gd name="T30" fmla="*/ 30 h 3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8" h="30">
                <a:moveTo>
                  <a:pt x="9" y="24"/>
                </a:moveTo>
                <a:cubicBezTo>
                  <a:pt x="0" y="30"/>
                  <a:pt x="0" y="30"/>
                  <a:pt x="0" y="30"/>
                </a:cubicBezTo>
                <a:cubicBezTo>
                  <a:pt x="0" y="29"/>
                  <a:pt x="0" y="29"/>
                  <a:pt x="0" y="29"/>
                </a:cubicBezTo>
                <a:cubicBezTo>
                  <a:pt x="6" y="15"/>
                  <a:pt x="6" y="15"/>
                  <a:pt x="6" y="15"/>
                </a:cubicBezTo>
                <a:cubicBezTo>
                  <a:pt x="7" y="10"/>
                  <a:pt x="8" y="5"/>
                  <a:pt x="9" y="0"/>
                </a:cubicBezTo>
                <a:cubicBezTo>
                  <a:pt x="10" y="5"/>
                  <a:pt x="11" y="10"/>
                  <a:pt x="12" y="15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30"/>
                  <a:pt x="18" y="30"/>
                  <a:pt x="18" y="30"/>
                </a:cubicBezTo>
                <a:lnTo>
                  <a:pt x="9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8011" name="Rectangle 104"/>
          <p:cNvSpPr>
            <a:spLocks noChangeArrowheads="1"/>
          </p:cNvSpPr>
          <p:nvPr/>
        </p:nvSpPr>
        <p:spPr bwMode="auto">
          <a:xfrm>
            <a:off x="3305175" y="5245100"/>
            <a:ext cx="13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Q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8012" name="Rectangle 105"/>
          <p:cNvSpPr>
            <a:spLocks noChangeArrowheads="1"/>
          </p:cNvSpPr>
          <p:nvPr/>
        </p:nvSpPr>
        <p:spPr bwMode="auto">
          <a:xfrm>
            <a:off x="3414713" y="5340350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D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8013" name="Rectangle 106"/>
          <p:cNvSpPr>
            <a:spLocks noChangeArrowheads="1"/>
          </p:cNvSpPr>
          <p:nvPr/>
        </p:nvSpPr>
        <p:spPr bwMode="auto">
          <a:xfrm>
            <a:off x="5154613" y="5241925"/>
            <a:ext cx="13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Q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8014" name="Rectangle 107"/>
          <p:cNvSpPr>
            <a:spLocks noChangeArrowheads="1"/>
          </p:cNvSpPr>
          <p:nvPr/>
        </p:nvSpPr>
        <p:spPr bwMode="auto">
          <a:xfrm>
            <a:off x="5267325" y="5337175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S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8015" name="Rectangle 1570"/>
          <p:cNvSpPr>
            <a:spLocks noChangeArrowheads="1"/>
          </p:cNvSpPr>
          <p:nvPr/>
        </p:nvSpPr>
        <p:spPr bwMode="auto">
          <a:xfrm>
            <a:off x="6173788" y="2005013"/>
            <a:ext cx="10572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Domestic supply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8016" name="Rectangle 1573"/>
          <p:cNvSpPr>
            <a:spLocks noChangeArrowheads="1"/>
          </p:cNvSpPr>
          <p:nvPr/>
        </p:nvSpPr>
        <p:spPr bwMode="auto">
          <a:xfrm>
            <a:off x="6261100" y="4017963"/>
            <a:ext cx="110648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Domestic demand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cxnSp>
        <p:nvCxnSpPr>
          <p:cNvPr id="111" name="Straight Connector 86"/>
          <p:cNvCxnSpPr>
            <a:cxnSpLocks noChangeShapeType="1"/>
          </p:cNvCxnSpPr>
          <p:nvPr/>
        </p:nvCxnSpPr>
        <p:spPr bwMode="auto">
          <a:xfrm rot="5400000">
            <a:off x="2172494" y="3991769"/>
            <a:ext cx="2411413" cy="3175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112" name="Straight Connector 86"/>
          <p:cNvCxnSpPr>
            <a:cxnSpLocks noChangeShapeType="1"/>
          </p:cNvCxnSpPr>
          <p:nvPr/>
        </p:nvCxnSpPr>
        <p:spPr bwMode="auto">
          <a:xfrm rot="5400000">
            <a:off x="4023519" y="3983831"/>
            <a:ext cx="2400300" cy="1588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113" name="Straight Connector 86"/>
          <p:cNvCxnSpPr>
            <a:cxnSpLocks noChangeShapeType="1"/>
          </p:cNvCxnSpPr>
          <p:nvPr/>
        </p:nvCxnSpPr>
        <p:spPr bwMode="auto">
          <a:xfrm rot="5400000">
            <a:off x="3344863" y="4235450"/>
            <a:ext cx="1895475" cy="3175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73" grpId="0" animBg="1"/>
      <p:bldP spid="977974" grpId="0" animBg="1"/>
      <p:bldP spid="977975" grpId="0" animBg="1"/>
      <p:bldP spid="977976" grpId="0" animBg="1"/>
      <p:bldP spid="977977" grpId="0"/>
      <p:bldP spid="977978" grpId="0"/>
      <p:bldP spid="977979" grpId="0"/>
      <p:bldP spid="977980" grpId="0" animBg="1"/>
      <p:bldP spid="977981" grpId="0"/>
      <p:bldP spid="977982" grpId="0" animBg="1"/>
      <p:bldP spid="977983" grpId="0" animBg="1"/>
      <p:bldP spid="977984" grpId="0"/>
      <p:bldP spid="977985" grpId="0"/>
      <p:bldP spid="977986" grpId="0"/>
      <p:bldP spid="977987" grpId="0"/>
      <p:bldP spid="977988" grpId="0"/>
      <p:bldP spid="977989" grpId="0" animBg="1"/>
      <p:bldP spid="977990" grpId="0" animBg="1"/>
      <p:bldP spid="977991" grpId="0"/>
      <p:bldP spid="977992" grpId="0" animBg="1"/>
      <p:bldP spid="977993" grpId="0" animBg="1"/>
      <p:bldP spid="977994" grpId="0"/>
      <p:bldP spid="977998" grpId="0" animBg="1"/>
      <p:bldP spid="977999" grpId="0" animBg="1"/>
      <p:bldP spid="978000" grpId="0" animBg="1"/>
      <p:bldP spid="978001" grpId="0" animBg="1"/>
      <p:bldP spid="978002" grpId="0" animBg="1"/>
      <p:bldP spid="978003" grpId="0" animBg="1"/>
      <p:bldP spid="978004" grpId="0" animBg="1"/>
      <p:bldP spid="978011" grpId="0"/>
      <p:bldP spid="978012" grpId="0"/>
      <p:bldP spid="978013" grpId="0"/>
      <p:bldP spid="978014" grpId="0"/>
      <p:bldP spid="978015" grpId="0"/>
      <p:bldP spid="9780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Comparative Advantage and International Trade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Goods and services purchased from other countries are </a:t>
            </a:r>
            <a:r>
              <a:rPr lang="en-US" b="1" dirty="0" smtClean="0"/>
              <a:t>imports; </a:t>
            </a:r>
            <a:r>
              <a:rPr lang="en-US" dirty="0" smtClean="0"/>
              <a:t>goods and services sold to other countries are </a:t>
            </a:r>
            <a:r>
              <a:rPr lang="en-US" b="1" dirty="0" smtClean="0"/>
              <a:t>exports.</a:t>
            </a:r>
          </a:p>
          <a:p>
            <a:r>
              <a:rPr lang="en-US" dirty="0" smtClean="0"/>
              <a:t>The key to understanding why international trade occurs and why economists believe it is beneficial to the economy is the concept of </a:t>
            </a:r>
            <a:r>
              <a:rPr lang="en-US" i="1" dirty="0" smtClean="0"/>
              <a:t>comparative advantage.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9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28688" y="60325"/>
            <a:ext cx="8007350" cy="5556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The Effect of Exports on Surplus</a:t>
            </a:r>
          </a:p>
        </p:txBody>
      </p:sp>
      <p:sp>
        <p:nvSpPr>
          <p:cNvPr id="979010" name="Freeform 6"/>
          <p:cNvSpPr>
            <a:spLocks/>
          </p:cNvSpPr>
          <p:nvPr/>
        </p:nvSpPr>
        <p:spPr bwMode="auto">
          <a:xfrm>
            <a:off x="2422427" y="2763838"/>
            <a:ext cx="1444625" cy="460375"/>
          </a:xfrm>
          <a:custGeom>
            <a:avLst/>
            <a:gdLst>
              <a:gd name="T0" fmla="*/ 0 w 741"/>
              <a:gd name="T1" fmla="*/ 3 h 237"/>
              <a:gd name="T2" fmla="*/ 368 w 741"/>
              <a:gd name="T3" fmla="*/ 237 h 237"/>
              <a:gd name="T4" fmla="*/ 741 w 741"/>
              <a:gd name="T5" fmla="*/ 0 h 237"/>
              <a:gd name="T6" fmla="*/ 0 w 741"/>
              <a:gd name="T7" fmla="*/ 3 h 237"/>
              <a:gd name="T8" fmla="*/ 0 60000 65536"/>
              <a:gd name="T9" fmla="*/ 0 60000 65536"/>
              <a:gd name="T10" fmla="*/ 0 60000 65536"/>
              <a:gd name="T11" fmla="*/ 0 60000 65536"/>
              <a:gd name="T12" fmla="*/ 0 w 741"/>
              <a:gd name="T13" fmla="*/ 0 h 237"/>
              <a:gd name="T14" fmla="*/ 741 w 741"/>
              <a:gd name="T15" fmla="*/ 237 h 2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1" h="237">
                <a:moveTo>
                  <a:pt x="0" y="3"/>
                </a:moveTo>
                <a:lnTo>
                  <a:pt x="368" y="237"/>
                </a:lnTo>
                <a:lnTo>
                  <a:pt x="741" y="0"/>
                </a:lnTo>
                <a:lnTo>
                  <a:pt x="0" y="3"/>
                </a:lnTo>
                <a:close/>
              </a:path>
            </a:pathLst>
          </a:custGeom>
          <a:solidFill>
            <a:srgbClr val="E1DFF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11" name="Freeform 7"/>
          <p:cNvSpPr>
            <a:spLocks/>
          </p:cNvSpPr>
          <p:nvPr/>
        </p:nvSpPr>
        <p:spPr bwMode="auto">
          <a:xfrm>
            <a:off x="1157189" y="1966913"/>
            <a:ext cx="1260475" cy="801687"/>
          </a:xfrm>
          <a:custGeom>
            <a:avLst/>
            <a:gdLst>
              <a:gd name="T0" fmla="*/ 0 w 647"/>
              <a:gd name="T1" fmla="*/ 411 h 411"/>
              <a:gd name="T2" fmla="*/ 0 w 647"/>
              <a:gd name="T3" fmla="*/ 0 h 411"/>
              <a:gd name="T4" fmla="*/ 647 w 647"/>
              <a:gd name="T5" fmla="*/ 411 h 411"/>
              <a:gd name="T6" fmla="*/ 0 w 647"/>
              <a:gd name="T7" fmla="*/ 411 h 411"/>
              <a:gd name="T8" fmla="*/ 0 60000 65536"/>
              <a:gd name="T9" fmla="*/ 0 60000 65536"/>
              <a:gd name="T10" fmla="*/ 0 60000 65536"/>
              <a:gd name="T11" fmla="*/ 0 60000 65536"/>
              <a:gd name="T12" fmla="*/ 0 w 647"/>
              <a:gd name="T13" fmla="*/ 0 h 411"/>
              <a:gd name="T14" fmla="*/ 647 w 647"/>
              <a:gd name="T15" fmla="*/ 411 h 4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7" h="411">
                <a:moveTo>
                  <a:pt x="0" y="411"/>
                </a:moveTo>
                <a:lnTo>
                  <a:pt x="0" y="0"/>
                </a:lnTo>
                <a:lnTo>
                  <a:pt x="647" y="411"/>
                </a:lnTo>
                <a:lnTo>
                  <a:pt x="0" y="411"/>
                </a:lnTo>
                <a:close/>
              </a:path>
            </a:pathLst>
          </a:custGeom>
          <a:solidFill>
            <a:srgbClr val="C7D6E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12" name="Freeform 8"/>
          <p:cNvSpPr>
            <a:spLocks/>
          </p:cNvSpPr>
          <p:nvPr/>
        </p:nvSpPr>
        <p:spPr bwMode="auto">
          <a:xfrm>
            <a:off x="1157189" y="2768600"/>
            <a:ext cx="1992313" cy="463550"/>
          </a:xfrm>
          <a:custGeom>
            <a:avLst/>
            <a:gdLst>
              <a:gd name="T0" fmla="*/ 650 w 1023"/>
              <a:gd name="T1" fmla="*/ 0 h 238"/>
              <a:gd name="T2" fmla="*/ 0 w 1023"/>
              <a:gd name="T3" fmla="*/ 0 h 238"/>
              <a:gd name="T4" fmla="*/ 0 w 1023"/>
              <a:gd name="T5" fmla="*/ 238 h 238"/>
              <a:gd name="T6" fmla="*/ 1023 w 1023"/>
              <a:gd name="T7" fmla="*/ 238 h 238"/>
              <a:gd name="T8" fmla="*/ 650 w 1023"/>
              <a:gd name="T9" fmla="*/ 0 h 2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23"/>
              <a:gd name="T16" fmla="*/ 0 h 238"/>
              <a:gd name="T17" fmla="*/ 1023 w 1023"/>
              <a:gd name="T18" fmla="*/ 238 h 2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23" h="238">
                <a:moveTo>
                  <a:pt x="650" y="0"/>
                </a:moveTo>
                <a:lnTo>
                  <a:pt x="0" y="0"/>
                </a:lnTo>
                <a:lnTo>
                  <a:pt x="0" y="238"/>
                </a:lnTo>
                <a:lnTo>
                  <a:pt x="1023" y="238"/>
                </a:lnTo>
                <a:lnTo>
                  <a:pt x="650" y="0"/>
                </a:lnTo>
                <a:close/>
              </a:path>
            </a:pathLst>
          </a:custGeom>
          <a:solidFill>
            <a:srgbClr val="FBD4D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13" name="Freeform 9"/>
          <p:cNvSpPr>
            <a:spLocks/>
          </p:cNvSpPr>
          <p:nvPr/>
        </p:nvSpPr>
        <p:spPr bwMode="auto">
          <a:xfrm>
            <a:off x="1157189" y="3232150"/>
            <a:ext cx="1982788" cy="1257300"/>
          </a:xfrm>
          <a:custGeom>
            <a:avLst/>
            <a:gdLst>
              <a:gd name="T0" fmla="*/ 0 w 1018"/>
              <a:gd name="T1" fmla="*/ 645 h 645"/>
              <a:gd name="T2" fmla="*/ 0 w 1018"/>
              <a:gd name="T3" fmla="*/ 0 h 645"/>
              <a:gd name="T4" fmla="*/ 1018 w 1018"/>
              <a:gd name="T5" fmla="*/ 0 h 645"/>
              <a:gd name="T6" fmla="*/ 0 w 1018"/>
              <a:gd name="T7" fmla="*/ 645 h 645"/>
              <a:gd name="T8" fmla="*/ 0 60000 65536"/>
              <a:gd name="T9" fmla="*/ 0 60000 65536"/>
              <a:gd name="T10" fmla="*/ 0 60000 65536"/>
              <a:gd name="T11" fmla="*/ 0 60000 65536"/>
              <a:gd name="T12" fmla="*/ 0 w 1018"/>
              <a:gd name="T13" fmla="*/ 0 h 645"/>
              <a:gd name="T14" fmla="*/ 1018 w 1018"/>
              <a:gd name="T15" fmla="*/ 645 h 6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18" h="645">
                <a:moveTo>
                  <a:pt x="0" y="645"/>
                </a:moveTo>
                <a:lnTo>
                  <a:pt x="0" y="0"/>
                </a:lnTo>
                <a:lnTo>
                  <a:pt x="1018" y="0"/>
                </a:lnTo>
                <a:lnTo>
                  <a:pt x="0" y="645"/>
                </a:lnTo>
                <a:close/>
              </a:path>
            </a:pathLst>
          </a:custGeom>
          <a:solidFill>
            <a:srgbClr val="FBD4D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14" name="Line 10"/>
          <p:cNvSpPr>
            <a:spLocks noChangeShapeType="1"/>
          </p:cNvSpPr>
          <p:nvPr/>
        </p:nvSpPr>
        <p:spPr bwMode="auto">
          <a:xfrm flipH="1" flipV="1">
            <a:off x="1136552" y="1954213"/>
            <a:ext cx="3424237" cy="2179637"/>
          </a:xfrm>
          <a:prstGeom prst="line">
            <a:avLst/>
          </a:prstGeom>
          <a:noFill/>
          <a:ln w="30163">
            <a:solidFill>
              <a:srgbClr val="3C5DAA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79015" name="Line 11"/>
          <p:cNvSpPr>
            <a:spLocks noChangeShapeType="1"/>
          </p:cNvSpPr>
          <p:nvPr/>
        </p:nvSpPr>
        <p:spPr bwMode="auto">
          <a:xfrm flipV="1">
            <a:off x="1136552" y="2316163"/>
            <a:ext cx="3424237" cy="2187575"/>
          </a:xfrm>
          <a:prstGeom prst="line">
            <a:avLst/>
          </a:prstGeom>
          <a:noFill/>
          <a:ln w="30163">
            <a:solidFill>
              <a:srgbClr val="EE313C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79016" name="Rectangle 24"/>
          <p:cNvSpPr>
            <a:spLocks noChangeArrowheads="1"/>
          </p:cNvSpPr>
          <p:nvPr/>
        </p:nvSpPr>
        <p:spPr bwMode="auto">
          <a:xfrm>
            <a:off x="3060841" y="5094288"/>
            <a:ext cx="13946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r" rtl="1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Q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17" name="Rectangle 25"/>
          <p:cNvSpPr>
            <a:spLocks noChangeArrowheads="1"/>
          </p:cNvSpPr>
          <p:nvPr/>
        </p:nvSpPr>
        <p:spPr bwMode="auto">
          <a:xfrm>
            <a:off x="3200400" y="5257800"/>
            <a:ext cx="17152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r" rtl="1"/>
            <a:r>
              <a:rPr lang="en-US" sz="1000" i="1" dirty="0" smtClean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NT</a:t>
            </a:r>
          </a:p>
        </p:txBody>
      </p:sp>
      <p:sp>
        <p:nvSpPr>
          <p:cNvPr id="979018" name="Freeform 26"/>
          <p:cNvSpPr>
            <a:spLocks/>
          </p:cNvSpPr>
          <p:nvPr/>
        </p:nvSpPr>
        <p:spPr bwMode="auto">
          <a:xfrm>
            <a:off x="1133997" y="1628800"/>
            <a:ext cx="4238005" cy="3432150"/>
          </a:xfrm>
          <a:custGeom>
            <a:avLst/>
            <a:gdLst>
              <a:gd name="T0" fmla="*/ 2164 w 2164"/>
              <a:gd name="T1" fmla="*/ 1814 h 1814"/>
              <a:gd name="T2" fmla="*/ 0 w 2164"/>
              <a:gd name="T3" fmla="*/ 1814 h 1814"/>
              <a:gd name="T4" fmla="*/ 0 w 2164"/>
              <a:gd name="T5" fmla="*/ 0 h 1814"/>
              <a:gd name="T6" fmla="*/ 0 60000 65536"/>
              <a:gd name="T7" fmla="*/ 0 60000 65536"/>
              <a:gd name="T8" fmla="*/ 0 60000 65536"/>
              <a:gd name="T9" fmla="*/ 0 w 2164"/>
              <a:gd name="T10" fmla="*/ 0 h 1814"/>
              <a:gd name="T11" fmla="*/ 2164 w 2164"/>
              <a:gd name="T12" fmla="*/ 1814 h 18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4" h="1814">
                <a:moveTo>
                  <a:pt x="2164" y="1814"/>
                </a:moveTo>
                <a:lnTo>
                  <a:pt x="0" y="1814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19" name="Oval 39"/>
          <p:cNvSpPr>
            <a:spLocks noChangeArrowheads="1"/>
          </p:cNvSpPr>
          <p:nvPr/>
        </p:nvSpPr>
        <p:spPr bwMode="auto">
          <a:xfrm>
            <a:off x="3816252" y="2717800"/>
            <a:ext cx="90487" cy="920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20" name="Oval 40"/>
          <p:cNvSpPr>
            <a:spLocks noChangeArrowheads="1"/>
          </p:cNvSpPr>
          <p:nvPr/>
        </p:nvSpPr>
        <p:spPr bwMode="auto">
          <a:xfrm>
            <a:off x="2376389" y="2717800"/>
            <a:ext cx="92075" cy="920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21" name="Rectangle 41"/>
          <p:cNvSpPr>
            <a:spLocks noChangeArrowheads="1"/>
          </p:cNvSpPr>
          <p:nvPr/>
        </p:nvSpPr>
        <p:spPr bwMode="auto">
          <a:xfrm>
            <a:off x="3286452" y="3111500"/>
            <a:ext cx="1202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r" rtl="1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A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22" name="Rectangle 42"/>
          <p:cNvSpPr>
            <a:spLocks noChangeArrowheads="1"/>
          </p:cNvSpPr>
          <p:nvPr/>
        </p:nvSpPr>
        <p:spPr bwMode="auto">
          <a:xfrm>
            <a:off x="922663" y="3109913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r" rtl="1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P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23" name="Rectangle 43"/>
          <p:cNvSpPr>
            <a:spLocks noChangeArrowheads="1"/>
          </p:cNvSpPr>
          <p:nvPr/>
        </p:nvSpPr>
        <p:spPr bwMode="auto">
          <a:xfrm>
            <a:off x="981525" y="3197225"/>
            <a:ext cx="107402" cy="10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r" rtl="1"/>
            <a:r>
              <a:rPr lang="en-US" sz="1000" i="1" baseline="-25000" dirty="0" smtClean="0">
                <a:latin typeface="Tahoma" pitchFamily="34" charset="0"/>
                <a:ea typeface="MS PGothic" pitchFamily="34" charset="-128"/>
              </a:rPr>
              <a:t>NT</a:t>
            </a:r>
            <a:endParaRPr lang="en-US" sz="10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24" name="Rectangle 44"/>
          <p:cNvSpPr>
            <a:spLocks noChangeArrowheads="1"/>
          </p:cNvSpPr>
          <p:nvPr/>
        </p:nvSpPr>
        <p:spPr bwMode="auto">
          <a:xfrm>
            <a:off x="898852" y="2652713"/>
            <a:ext cx="1202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r" rtl="1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P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25" name="Rectangle 45"/>
          <p:cNvSpPr>
            <a:spLocks noChangeArrowheads="1"/>
          </p:cNvSpPr>
          <p:nvPr/>
        </p:nvSpPr>
        <p:spPr bwMode="auto">
          <a:xfrm>
            <a:off x="973449" y="2738438"/>
            <a:ext cx="12182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r" rtl="1"/>
            <a:r>
              <a:rPr lang="en-US" sz="10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W</a:t>
            </a:r>
            <a:endParaRPr lang="en-US" sz="10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28" name="Oval 51"/>
          <p:cNvSpPr>
            <a:spLocks noChangeArrowheads="1"/>
          </p:cNvSpPr>
          <p:nvPr/>
        </p:nvSpPr>
        <p:spPr bwMode="auto">
          <a:xfrm>
            <a:off x="3092352" y="3181350"/>
            <a:ext cx="93662" cy="93663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29" name="Rectangle 52"/>
          <p:cNvSpPr>
            <a:spLocks noChangeArrowheads="1"/>
          </p:cNvSpPr>
          <p:nvPr/>
        </p:nvSpPr>
        <p:spPr bwMode="auto">
          <a:xfrm>
            <a:off x="1536546" y="2443163"/>
            <a:ext cx="16991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r" rtl="1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W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30" name="Rectangle 53"/>
          <p:cNvSpPr>
            <a:spLocks noChangeArrowheads="1"/>
          </p:cNvSpPr>
          <p:nvPr/>
        </p:nvSpPr>
        <p:spPr bwMode="auto">
          <a:xfrm>
            <a:off x="1878338" y="2932113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r" rtl="1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X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31" name="Rectangle 54"/>
          <p:cNvSpPr>
            <a:spLocks noChangeArrowheads="1"/>
          </p:cNvSpPr>
          <p:nvPr/>
        </p:nvSpPr>
        <p:spPr bwMode="auto">
          <a:xfrm>
            <a:off x="1891038" y="3500438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r" rtl="1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Y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32" name="Rectangle 55"/>
          <p:cNvSpPr>
            <a:spLocks noChangeArrowheads="1"/>
          </p:cNvSpPr>
          <p:nvPr/>
        </p:nvSpPr>
        <p:spPr bwMode="auto">
          <a:xfrm>
            <a:off x="3094473" y="2870200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r" rtl="1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Z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33" name="Rectangle 56"/>
          <p:cNvSpPr>
            <a:spLocks noChangeArrowheads="1"/>
          </p:cNvSpPr>
          <p:nvPr/>
        </p:nvSpPr>
        <p:spPr bwMode="auto">
          <a:xfrm>
            <a:off x="2355991" y="5094288"/>
            <a:ext cx="13946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r" rtl="1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Q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34" name="Rectangle 57"/>
          <p:cNvSpPr>
            <a:spLocks noChangeArrowheads="1"/>
          </p:cNvSpPr>
          <p:nvPr/>
        </p:nvSpPr>
        <p:spPr bwMode="auto">
          <a:xfrm>
            <a:off x="2435127" y="5181600"/>
            <a:ext cx="14287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r" rtl="1"/>
            <a:r>
              <a:rPr lang="en-US" sz="10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D</a:t>
            </a:r>
            <a:endParaRPr lang="en-US" sz="10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35" name="Rectangle 58"/>
          <p:cNvSpPr>
            <a:spLocks noChangeArrowheads="1"/>
          </p:cNvSpPr>
          <p:nvPr/>
        </p:nvSpPr>
        <p:spPr bwMode="auto">
          <a:xfrm>
            <a:off x="3795852" y="5094288"/>
            <a:ext cx="13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r" rtl="1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Q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36" name="Rectangle 59"/>
          <p:cNvSpPr>
            <a:spLocks noChangeArrowheads="1"/>
          </p:cNvSpPr>
          <p:nvPr/>
        </p:nvSpPr>
        <p:spPr bwMode="auto">
          <a:xfrm>
            <a:off x="3904329" y="5226050"/>
            <a:ext cx="8496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r" rtl="1"/>
            <a:r>
              <a:rPr lang="en-US" sz="10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S</a:t>
            </a:r>
            <a:endParaRPr lang="en-US" sz="10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37" name="Rectangle 12"/>
          <p:cNvSpPr>
            <a:spLocks noChangeArrowheads="1"/>
          </p:cNvSpPr>
          <p:nvPr/>
        </p:nvSpPr>
        <p:spPr bwMode="auto">
          <a:xfrm>
            <a:off x="917973" y="1124744"/>
            <a:ext cx="86409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Price 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38" name="Rectangle 29"/>
          <p:cNvSpPr>
            <a:spLocks noChangeArrowheads="1"/>
          </p:cNvSpPr>
          <p:nvPr/>
        </p:nvSpPr>
        <p:spPr bwMode="auto">
          <a:xfrm>
            <a:off x="5219602" y="5207000"/>
            <a:ext cx="12446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Quantity 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39" name="Rectangle 1570"/>
          <p:cNvSpPr>
            <a:spLocks noChangeArrowheads="1"/>
          </p:cNvSpPr>
          <p:nvPr/>
        </p:nvSpPr>
        <p:spPr bwMode="auto">
          <a:xfrm>
            <a:off x="4616352" y="2076450"/>
            <a:ext cx="8223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Domestic supply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40" name="Rectangle 1573"/>
          <p:cNvSpPr>
            <a:spLocks noChangeArrowheads="1"/>
          </p:cNvSpPr>
          <p:nvPr/>
        </p:nvSpPr>
        <p:spPr bwMode="auto">
          <a:xfrm>
            <a:off x="4684614" y="3919538"/>
            <a:ext cx="8604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Domestic demand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cxnSp>
        <p:nvCxnSpPr>
          <p:cNvPr id="104" name="Straight Connector 86"/>
          <p:cNvCxnSpPr>
            <a:cxnSpLocks noChangeShapeType="1"/>
          </p:cNvCxnSpPr>
          <p:nvPr/>
        </p:nvCxnSpPr>
        <p:spPr bwMode="auto">
          <a:xfrm rot="5400000">
            <a:off x="2247802" y="4140200"/>
            <a:ext cx="1779588" cy="1587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105" name="Straight Connector 86"/>
          <p:cNvCxnSpPr>
            <a:cxnSpLocks noChangeShapeType="1"/>
          </p:cNvCxnSpPr>
          <p:nvPr/>
        </p:nvCxnSpPr>
        <p:spPr bwMode="auto">
          <a:xfrm rot="5400000">
            <a:off x="2744690" y="3917950"/>
            <a:ext cx="2220912" cy="1587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106" name="Straight Connector 86"/>
          <p:cNvCxnSpPr>
            <a:cxnSpLocks noChangeShapeType="1"/>
          </p:cNvCxnSpPr>
          <p:nvPr/>
        </p:nvCxnSpPr>
        <p:spPr bwMode="auto">
          <a:xfrm>
            <a:off x="1173064" y="2755900"/>
            <a:ext cx="2655888" cy="28575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107" name="Straight Connector 86"/>
          <p:cNvCxnSpPr>
            <a:cxnSpLocks noChangeShapeType="1"/>
          </p:cNvCxnSpPr>
          <p:nvPr/>
        </p:nvCxnSpPr>
        <p:spPr bwMode="auto">
          <a:xfrm flipV="1">
            <a:off x="1125439" y="3189288"/>
            <a:ext cx="2011363" cy="0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112" name="Straight Connector 86"/>
          <p:cNvCxnSpPr>
            <a:cxnSpLocks noChangeShapeType="1"/>
          </p:cNvCxnSpPr>
          <p:nvPr/>
        </p:nvCxnSpPr>
        <p:spPr bwMode="auto">
          <a:xfrm rot="5400000">
            <a:off x="1289745" y="3939382"/>
            <a:ext cx="2251075" cy="1588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sp>
        <p:nvSpPr>
          <p:cNvPr id="979046" name="AutoShape 61"/>
          <p:cNvSpPr>
            <a:spLocks noChangeAspect="1" noChangeArrowheads="1" noTextEdit="1"/>
          </p:cNvSpPr>
          <p:nvPr/>
        </p:nvSpPr>
        <p:spPr bwMode="auto">
          <a:xfrm>
            <a:off x="5473602" y="1055688"/>
            <a:ext cx="3581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79047" name="Rectangle 63"/>
          <p:cNvSpPr>
            <a:spLocks noChangeArrowheads="1"/>
          </p:cNvSpPr>
          <p:nvPr/>
        </p:nvSpPr>
        <p:spPr bwMode="auto">
          <a:xfrm>
            <a:off x="5489477" y="2366963"/>
            <a:ext cx="3536950" cy="566737"/>
          </a:xfrm>
          <a:prstGeom prst="rect">
            <a:avLst/>
          </a:prstGeom>
          <a:solidFill>
            <a:srgbClr val="FFF0D8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 b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48" name="Rectangle 64"/>
          <p:cNvSpPr>
            <a:spLocks noChangeArrowheads="1"/>
          </p:cNvSpPr>
          <p:nvPr/>
        </p:nvSpPr>
        <p:spPr bwMode="auto">
          <a:xfrm>
            <a:off x="5489477" y="1071563"/>
            <a:ext cx="3536950" cy="660400"/>
          </a:xfrm>
          <a:prstGeom prst="rect">
            <a:avLst/>
          </a:prstGeom>
          <a:solidFill>
            <a:srgbClr val="EBDFD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49" name="Line 65"/>
          <p:cNvSpPr>
            <a:spLocks noChangeShapeType="1"/>
          </p:cNvSpPr>
          <p:nvPr/>
        </p:nvSpPr>
        <p:spPr bwMode="auto">
          <a:xfrm>
            <a:off x="5489477" y="2051050"/>
            <a:ext cx="3536950" cy="0"/>
          </a:xfrm>
          <a:prstGeom prst="line">
            <a:avLst/>
          </a:prstGeom>
          <a:noFill/>
          <a:ln w="7938">
            <a:solidFill>
              <a:srgbClr val="D1D3D4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79050" name="Line 66"/>
          <p:cNvSpPr>
            <a:spLocks noChangeShapeType="1"/>
          </p:cNvSpPr>
          <p:nvPr/>
        </p:nvSpPr>
        <p:spPr bwMode="auto">
          <a:xfrm>
            <a:off x="7377014" y="1409700"/>
            <a:ext cx="1514475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79051" name="Line 67"/>
          <p:cNvSpPr>
            <a:spLocks noChangeShapeType="1"/>
          </p:cNvSpPr>
          <p:nvPr/>
        </p:nvSpPr>
        <p:spPr bwMode="auto">
          <a:xfrm>
            <a:off x="5489477" y="2366963"/>
            <a:ext cx="3536950" cy="0"/>
          </a:xfrm>
          <a:prstGeom prst="line">
            <a:avLst/>
          </a:prstGeom>
          <a:noFill/>
          <a:ln w="14288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79052" name="Line 68"/>
          <p:cNvSpPr>
            <a:spLocks noChangeShapeType="1"/>
          </p:cNvSpPr>
          <p:nvPr/>
        </p:nvSpPr>
        <p:spPr bwMode="auto">
          <a:xfrm>
            <a:off x="5489477" y="1731963"/>
            <a:ext cx="3536950" cy="0"/>
          </a:xfrm>
          <a:prstGeom prst="line">
            <a:avLst/>
          </a:prstGeom>
          <a:noFill/>
          <a:ln w="14288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79053" name="Rectangle 69"/>
          <p:cNvSpPr>
            <a:spLocks noChangeArrowheads="1"/>
          </p:cNvSpPr>
          <p:nvPr/>
        </p:nvSpPr>
        <p:spPr bwMode="auto">
          <a:xfrm>
            <a:off x="8442227" y="1784350"/>
            <a:ext cx="9842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–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54" name="Rectangle 70"/>
          <p:cNvSpPr>
            <a:spLocks noChangeArrowheads="1"/>
          </p:cNvSpPr>
          <p:nvPr/>
        </p:nvSpPr>
        <p:spPr bwMode="auto">
          <a:xfrm>
            <a:off x="8593039" y="1784350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X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55" name="Rectangle 93"/>
          <p:cNvSpPr>
            <a:spLocks noChangeArrowheads="1"/>
          </p:cNvSpPr>
          <p:nvPr/>
        </p:nvSpPr>
        <p:spPr bwMode="auto">
          <a:xfrm>
            <a:off x="7499252" y="2098675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X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56" name="Rectangle 94"/>
          <p:cNvSpPr>
            <a:spLocks noChangeArrowheads="1"/>
          </p:cNvSpPr>
          <p:nvPr/>
        </p:nvSpPr>
        <p:spPr bwMode="auto">
          <a:xfrm>
            <a:off x="7586564" y="2098675"/>
            <a:ext cx="25327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 + 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57" name="Rectangle 95"/>
          <p:cNvSpPr>
            <a:spLocks noChangeArrowheads="1"/>
          </p:cNvSpPr>
          <p:nvPr/>
        </p:nvSpPr>
        <p:spPr bwMode="auto">
          <a:xfrm>
            <a:off x="7831108" y="2098675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Z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58" name="Rectangle 96"/>
          <p:cNvSpPr>
            <a:spLocks noChangeArrowheads="1"/>
          </p:cNvSpPr>
          <p:nvPr/>
        </p:nvSpPr>
        <p:spPr bwMode="auto">
          <a:xfrm>
            <a:off x="7546877" y="2534549"/>
            <a:ext cx="26289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b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+ </a:t>
            </a:r>
            <a:r>
              <a:rPr lang="en-US" sz="1400" b="1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Z</a:t>
            </a:r>
            <a:endParaRPr lang="en-US" sz="1400" b="1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59" name="Line 97"/>
          <p:cNvSpPr>
            <a:spLocks noChangeShapeType="1"/>
          </p:cNvSpPr>
          <p:nvPr/>
        </p:nvSpPr>
        <p:spPr bwMode="auto">
          <a:xfrm flipV="1">
            <a:off x="8140602" y="1728788"/>
            <a:ext cx="0" cy="1185862"/>
          </a:xfrm>
          <a:prstGeom prst="line">
            <a:avLst/>
          </a:prstGeom>
          <a:noFill/>
          <a:ln w="14288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79060" name="Line 98"/>
          <p:cNvSpPr>
            <a:spLocks noChangeShapeType="1"/>
          </p:cNvSpPr>
          <p:nvPr/>
        </p:nvSpPr>
        <p:spPr bwMode="auto">
          <a:xfrm flipV="1">
            <a:off x="7259539" y="1082675"/>
            <a:ext cx="0" cy="1831975"/>
          </a:xfrm>
          <a:prstGeom prst="line">
            <a:avLst/>
          </a:prstGeom>
          <a:noFill/>
          <a:ln w="14288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79061" name="Rectangle 99"/>
          <p:cNvSpPr>
            <a:spLocks noChangeArrowheads="1"/>
          </p:cNvSpPr>
          <p:nvPr/>
        </p:nvSpPr>
        <p:spPr bwMode="auto">
          <a:xfrm>
            <a:off x="5489477" y="1071563"/>
            <a:ext cx="3536950" cy="1862137"/>
          </a:xfrm>
          <a:prstGeom prst="rect">
            <a:avLst/>
          </a:prstGeom>
          <a:noFill/>
          <a:ln w="30163">
            <a:solidFill>
              <a:srgbClr val="C6B6B0"/>
            </a:solidFill>
            <a:miter lim="800000"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62" name="Rectangle 78"/>
          <p:cNvSpPr>
            <a:spLocks noChangeArrowheads="1"/>
          </p:cNvSpPr>
          <p:nvPr/>
        </p:nvSpPr>
        <p:spPr bwMode="auto">
          <a:xfrm>
            <a:off x="7519648" y="1460500"/>
            <a:ext cx="37830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Gain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63" name="Rectangle 79"/>
          <p:cNvSpPr>
            <a:spLocks noChangeArrowheads="1"/>
          </p:cNvSpPr>
          <p:nvPr/>
        </p:nvSpPr>
        <p:spPr bwMode="auto">
          <a:xfrm>
            <a:off x="8395948" y="1460500"/>
            <a:ext cx="37830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Loss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64" name="Rectangle 81"/>
          <p:cNvSpPr>
            <a:spLocks noChangeArrowheads="1"/>
          </p:cNvSpPr>
          <p:nvPr/>
        </p:nvSpPr>
        <p:spPr bwMode="auto">
          <a:xfrm>
            <a:off x="7338647" y="1162050"/>
            <a:ext cx="15324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Changes in surplus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65" name="Rectangle 84"/>
          <p:cNvSpPr>
            <a:spLocks noChangeArrowheads="1"/>
          </p:cNvSpPr>
          <p:nvPr/>
        </p:nvSpPr>
        <p:spPr bwMode="auto">
          <a:xfrm>
            <a:off x="5587229" y="1793875"/>
            <a:ext cx="145232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Consumer surplus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66" name="Rectangle 88"/>
          <p:cNvSpPr>
            <a:spLocks noChangeArrowheads="1"/>
          </p:cNvSpPr>
          <p:nvPr/>
        </p:nvSpPr>
        <p:spPr bwMode="auto">
          <a:xfrm>
            <a:off x="5595647" y="2111375"/>
            <a:ext cx="135293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Producer surplus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67" name="Rectangle 95"/>
          <p:cNvSpPr>
            <a:spLocks noChangeArrowheads="1"/>
          </p:cNvSpPr>
          <p:nvPr/>
        </p:nvSpPr>
        <p:spPr bwMode="auto">
          <a:xfrm>
            <a:off x="5602189" y="2428875"/>
            <a:ext cx="15144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b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Change in total surplus</a:t>
            </a:r>
            <a:endParaRPr lang="en-US" sz="1400" b="1" baseline="-25000" dirty="0">
              <a:latin typeface="Tahoma" pitchFamily="34" charset="0"/>
              <a:ea typeface="MS PGothic" pitchFamily="34" charset="-128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3" dur="1000"/>
                                        <p:tgtEl>
                                          <p:spTgt spid="979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8" dur="1000"/>
                                        <p:tgtEl>
                                          <p:spTgt spid="979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3" dur="1000"/>
                                        <p:tgtEl>
                                          <p:spTgt spid="979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8" dur="1000"/>
                                        <p:tgtEl>
                                          <p:spTgt spid="979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014" grpId="0" animBg="1"/>
      <p:bldP spid="979015" grpId="0" animBg="1"/>
      <p:bldP spid="979016" grpId="0"/>
      <p:bldP spid="979017" grpId="0"/>
      <p:bldP spid="979018" grpId="0" animBg="1"/>
      <p:bldP spid="979019" grpId="0" animBg="1"/>
      <p:bldP spid="979020" grpId="0" animBg="1"/>
      <p:bldP spid="979021" grpId="0"/>
      <p:bldP spid="979022" grpId="0"/>
      <p:bldP spid="979023" grpId="0"/>
      <p:bldP spid="979024" grpId="0"/>
      <p:bldP spid="979025" grpId="0"/>
      <p:bldP spid="979028" grpId="0" animBg="1"/>
      <p:bldP spid="979033" grpId="0"/>
      <p:bldP spid="979034" grpId="0"/>
      <p:bldP spid="979035" grpId="0"/>
      <p:bldP spid="979036" grpId="0"/>
      <p:bldP spid="979037" grpId="0"/>
      <p:bldP spid="979038" grpId="0"/>
      <p:bldP spid="979039" grpId="0"/>
      <p:bldP spid="979040" grpId="0"/>
      <p:bldP spid="979047" grpId="0" animBg="1"/>
      <p:bldP spid="979048" grpId="0" animBg="1"/>
      <p:bldP spid="979049" grpId="0" animBg="1"/>
      <p:bldP spid="979050" grpId="0" animBg="1"/>
      <p:bldP spid="979051" grpId="0" animBg="1"/>
      <p:bldP spid="979052" grpId="0" animBg="1"/>
      <p:bldP spid="979059" grpId="0" animBg="1"/>
      <p:bldP spid="979060" grpId="0" animBg="1"/>
      <p:bldP spid="979061" grpId="0" animBg="1"/>
      <p:bldP spid="979062" grpId="0"/>
      <p:bldP spid="979063" grpId="0"/>
      <p:bldP spid="979064" grpId="0"/>
      <p:bldP spid="979065" grpId="0"/>
      <p:bldP spid="979066" grpId="0"/>
      <p:bldP spid="97906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Exports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 Benefits increase for exporting country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are overall gains from trade because producer gains exceed the consumer losses.</a:t>
            </a:r>
          </a:p>
          <a:p>
            <a:r>
              <a:rPr lang="en-US" dirty="0" smtClean="0"/>
              <a:t>Winners</a:t>
            </a:r>
          </a:p>
          <a:p>
            <a:pPr lvl="1"/>
            <a:r>
              <a:rPr lang="en-US" dirty="0" smtClean="0"/>
              <a:t>Price received by domestic suppliers increases</a:t>
            </a:r>
          </a:p>
          <a:p>
            <a:pPr lvl="1"/>
            <a:r>
              <a:rPr lang="en-US" dirty="0" smtClean="0"/>
              <a:t>Demand for workers in domestic industry increases, increases wage to domestic workers in those industries</a:t>
            </a:r>
          </a:p>
          <a:p>
            <a:r>
              <a:rPr lang="en-US" dirty="0" smtClean="0"/>
              <a:t>Losers</a:t>
            </a:r>
          </a:p>
          <a:p>
            <a:pPr lvl="1"/>
            <a:r>
              <a:rPr lang="en-US" dirty="0" smtClean="0"/>
              <a:t>Price paid by domestic consumers increases</a:t>
            </a:r>
          </a:p>
          <a:p>
            <a:pPr lvl="1"/>
            <a:endParaRPr lang="en-US" dirty="0"/>
          </a:p>
          <a:p>
            <a:pPr lvl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2311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Trade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economy has </a:t>
            </a:r>
            <a:r>
              <a:rPr lang="en-US" b="1" dirty="0" smtClean="0"/>
              <a:t>free trade </a:t>
            </a:r>
            <a:r>
              <a:rPr lang="en-US" dirty="0" smtClean="0"/>
              <a:t>when the government does not attempt either to reduce or to increase the levels of exports and imports that occur naturally as a result of supply and demand.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a Tariff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tariff</a:t>
            </a:r>
            <a:r>
              <a:rPr lang="en-US" i="1" dirty="0" smtClean="0"/>
              <a:t> </a:t>
            </a:r>
            <a:r>
              <a:rPr lang="en-US" dirty="0" smtClean="0"/>
              <a:t>is a tax levied on imports. </a:t>
            </a:r>
          </a:p>
          <a:p>
            <a:endParaRPr lang="en-US" dirty="0" smtClean="0"/>
          </a:p>
          <a:p>
            <a:r>
              <a:rPr lang="en-US" dirty="0" smtClean="0"/>
              <a:t>It raises the domestic price above the world price, leading to a fall in trade and total consumption and a rise in domestic production. </a:t>
            </a:r>
          </a:p>
          <a:p>
            <a:endParaRPr lang="en-US" dirty="0" smtClean="0"/>
          </a:p>
          <a:p>
            <a:r>
              <a:rPr lang="en-US" dirty="0" smtClean="0"/>
              <a:t>Domestic producers and the government gain, but consumer losses more than offset this gain, leading to deadweight loss in total surplus.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89012" y="60325"/>
            <a:ext cx="7975476" cy="5556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The Effect of a Tariff</a:t>
            </a:r>
          </a:p>
        </p:txBody>
      </p:sp>
      <p:sp>
        <p:nvSpPr>
          <p:cNvPr id="1019963" name="Line 6"/>
          <p:cNvSpPr>
            <a:spLocks noChangeShapeType="1"/>
          </p:cNvSpPr>
          <p:nvPr/>
        </p:nvSpPr>
        <p:spPr bwMode="auto">
          <a:xfrm>
            <a:off x="2402681" y="3286704"/>
            <a:ext cx="5749925" cy="0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19964" name="Line 7"/>
          <p:cNvSpPr>
            <a:spLocks noChangeShapeType="1"/>
          </p:cNvSpPr>
          <p:nvPr/>
        </p:nvSpPr>
        <p:spPr bwMode="auto">
          <a:xfrm>
            <a:off x="2402681" y="4083629"/>
            <a:ext cx="5756275" cy="0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19965" name="Line 8"/>
          <p:cNvSpPr>
            <a:spLocks noChangeShapeType="1"/>
          </p:cNvSpPr>
          <p:nvPr/>
        </p:nvSpPr>
        <p:spPr bwMode="auto">
          <a:xfrm flipH="1" flipV="1">
            <a:off x="2385218" y="1518229"/>
            <a:ext cx="4856163" cy="2732088"/>
          </a:xfrm>
          <a:prstGeom prst="line">
            <a:avLst/>
          </a:prstGeom>
          <a:noFill/>
          <a:ln w="30163">
            <a:solidFill>
              <a:srgbClr val="3C5DAA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19966" name="Line 9"/>
          <p:cNvSpPr>
            <a:spLocks noChangeShapeType="1"/>
          </p:cNvSpPr>
          <p:nvPr/>
        </p:nvSpPr>
        <p:spPr bwMode="auto">
          <a:xfrm flipV="1">
            <a:off x="2402681" y="1953204"/>
            <a:ext cx="4648200" cy="2598738"/>
          </a:xfrm>
          <a:prstGeom prst="line">
            <a:avLst/>
          </a:prstGeom>
          <a:noFill/>
          <a:ln w="30163">
            <a:solidFill>
              <a:srgbClr val="EE313C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19967" name="Freeform 24"/>
          <p:cNvSpPr>
            <a:spLocks/>
          </p:cNvSpPr>
          <p:nvPr/>
        </p:nvSpPr>
        <p:spPr bwMode="auto">
          <a:xfrm>
            <a:off x="2402681" y="1051504"/>
            <a:ext cx="5756275" cy="4184650"/>
          </a:xfrm>
          <a:custGeom>
            <a:avLst/>
            <a:gdLst>
              <a:gd name="T0" fmla="*/ 2164 w 2164"/>
              <a:gd name="T1" fmla="*/ 1795 h 1795"/>
              <a:gd name="T2" fmla="*/ 0 w 2164"/>
              <a:gd name="T3" fmla="*/ 1795 h 1795"/>
              <a:gd name="T4" fmla="*/ 0 w 2164"/>
              <a:gd name="T5" fmla="*/ 0 h 1795"/>
              <a:gd name="T6" fmla="*/ 0 60000 65536"/>
              <a:gd name="T7" fmla="*/ 0 60000 65536"/>
              <a:gd name="T8" fmla="*/ 0 60000 65536"/>
              <a:gd name="T9" fmla="*/ 0 w 2164"/>
              <a:gd name="T10" fmla="*/ 0 h 1795"/>
              <a:gd name="T11" fmla="*/ 2164 w 2164"/>
              <a:gd name="T12" fmla="*/ 1795 h 1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4" h="1795">
                <a:moveTo>
                  <a:pt x="2164" y="1795"/>
                </a:moveTo>
                <a:lnTo>
                  <a:pt x="0" y="1795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19968" name="Oval 37"/>
          <p:cNvSpPr>
            <a:spLocks noChangeArrowheads="1"/>
          </p:cNvSpPr>
          <p:nvPr/>
        </p:nvSpPr>
        <p:spPr bwMode="auto">
          <a:xfrm>
            <a:off x="6895306" y="4029654"/>
            <a:ext cx="123825" cy="109538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19969" name="Oval 38"/>
          <p:cNvSpPr>
            <a:spLocks noChangeArrowheads="1"/>
          </p:cNvSpPr>
          <p:nvPr/>
        </p:nvSpPr>
        <p:spPr bwMode="auto">
          <a:xfrm>
            <a:off x="3183731" y="4029654"/>
            <a:ext cx="123825" cy="109538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19970" name="Rectangle 39"/>
          <p:cNvSpPr>
            <a:spLocks noChangeArrowheads="1"/>
          </p:cNvSpPr>
          <p:nvPr/>
        </p:nvSpPr>
        <p:spPr bwMode="auto">
          <a:xfrm>
            <a:off x="2121693" y="3172404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P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19971" name="Rectangle 40"/>
          <p:cNvSpPr>
            <a:spLocks noChangeArrowheads="1"/>
          </p:cNvSpPr>
          <p:nvPr/>
        </p:nvSpPr>
        <p:spPr bwMode="auto">
          <a:xfrm>
            <a:off x="2235993" y="3280354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T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19972" name="Rectangle 41"/>
          <p:cNvSpPr>
            <a:spLocks noChangeArrowheads="1"/>
          </p:cNvSpPr>
          <p:nvPr/>
        </p:nvSpPr>
        <p:spPr bwMode="auto">
          <a:xfrm>
            <a:off x="2083593" y="3974092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P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19973" name="Rectangle 42"/>
          <p:cNvSpPr>
            <a:spLocks noChangeArrowheads="1"/>
          </p:cNvSpPr>
          <p:nvPr/>
        </p:nvSpPr>
        <p:spPr bwMode="auto">
          <a:xfrm>
            <a:off x="2196306" y="4080454"/>
            <a:ext cx="16991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W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19974" name="Oval 43"/>
          <p:cNvSpPr>
            <a:spLocks noChangeArrowheads="1"/>
          </p:cNvSpPr>
          <p:nvPr/>
        </p:nvSpPr>
        <p:spPr bwMode="auto">
          <a:xfrm>
            <a:off x="5487193" y="3232729"/>
            <a:ext cx="125413" cy="10795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19975" name="Oval 44"/>
          <p:cNvSpPr>
            <a:spLocks noChangeArrowheads="1"/>
          </p:cNvSpPr>
          <p:nvPr/>
        </p:nvSpPr>
        <p:spPr bwMode="auto">
          <a:xfrm>
            <a:off x="4601368" y="3232729"/>
            <a:ext cx="125413" cy="10795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19976" name="Line 45"/>
          <p:cNvSpPr>
            <a:spLocks noChangeShapeType="1"/>
          </p:cNvSpPr>
          <p:nvPr/>
        </p:nvSpPr>
        <p:spPr bwMode="auto">
          <a:xfrm>
            <a:off x="3420268" y="5401254"/>
            <a:ext cx="1025525" cy="0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19977" name="Freeform 46"/>
          <p:cNvSpPr>
            <a:spLocks/>
          </p:cNvSpPr>
          <p:nvPr/>
        </p:nvSpPr>
        <p:spPr bwMode="auto">
          <a:xfrm>
            <a:off x="4407693" y="5361567"/>
            <a:ext cx="136525" cy="76200"/>
          </a:xfrm>
          <a:custGeom>
            <a:avLst/>
            <a:gdLst>
              <a:gd name="T0" fmla="*/ 4 w 22"/>
              <a:gd name="T1" fmla="*/ 7 h 14"/>
              <a:gd name="T2" fmla="*/ 0 w 22"/>
              <a:gd name="T3" fmla="*/ 1 h 14"/>
              <a:gd name="T4" fmla="*/ 1 w 22"/>
              <a:gd name="T5" fmla="*/ 0 h 14"/>
              <a:gd name="T6" fmla="*/ 11 w 22"/>
              <a:gd name="T7" fmla="*/ 5 h 14"/>
              <a:gd name="T8" fmla="*/ 22 w 22"/>
              <a:gd name="T9" fmla="*/ 7 h 14"/>
              <a:gd name="T10" fmla="*/ 11 w 22"/>
              <a:gd name="T11" fmla="*/ 9 h 14"/>
              <a:gd name="T12" fmla="*/ 1 w 22"/>
              <a:gd name="T13" fmla="*/ 14 h 14"/>
              <a:gd name="T14" fmla="*/ 0 w 22"/>
              <a:gd name="T15" fmla="*/ 14 h 14"/>
              <a:gd name="T16" fmla="*/ 4 w 22"/>
              <a:gd name="T17" fmla="*/ 7 h 1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"/>
              <a:gd name="T28" fmla="*/ 0 h 14"/>
              <a:gd name="T29" fmla="*/ 22 w 22"/>
              <a:gd name="T30" fmla="*/ 14 h 1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" h="14">
                <a:moveTo>
                  <a:pt x="4" y="7"/>
                </a:moveTo>
                <a:cubicBezTo>
                  <a:pt x="0" y="1"/>
                  <a:pt x="0" y="1"/>
                  <a:pt x="0" y="1"/>
                </a:cubicBezTo>
                <a:cubicBezTo>
                  <a:pt x="1" y="0"/>
                  <a:pt x="1" y="0"/>
                  <a:pt x="1" y="0"/>
                </a:cubicBezTo>
                <a:cubicBezTo>
                  <a:pt x="11" y="5"/>
                  <a:pt x="11" y="5"/>
                  <a:pt x="11" y="5"/>
                </a:cubicBezTo>
                <a:cubicBezTo>
                  <a:pt x="15" y="5"/>
                  <a:pt x="19" y="6"/>
                  <a:pt x="22" y="7"/>
                </a:cubicBezTo>
                <a:cubicBezTo>
                  <a:pt x="19" y="8"/>
                  <a:pt x="15" y="9"/>
                  <a:pt x="11" y="9"/>
                </a:cubicBezTo>
                <a:cubicBezTo>
                  <a:pt x="1" y="14"/>
                  <a:pt x="1" y="14"/>
                  <a:pt x="1" y="14"/>
                </a:cubicBezTo>
                <a:cubicBezTo>
                  <a:pt x="0" y="14"/>
                  <a:pt x="0" y="14"/>
                  <a:pt x="0" y="14"/>
                </a:cubicBezTo>
                <a:lnTo>
                  <a:pt x="4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19978" name="Line 47"/>
          <p:cNvSpPr>
            <a:spLocks noChangeShapeType="1"/>
          </p:cNvSpPr>
          <p:nvPr/>
        </p:nvSpPr>
        <p:spPr bwMode="auto">
          <a:xfrm flipH="1">
            <a:off x="5852318" y="5401254"/>
            <a:ext cx="1011238" cy="0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19979" name="Freeform 48"/>
          <p:cNvSpPr>
            <a:spLocks/>
          </p:cNvSpPr>
          <p:nvPr/>
        </p:nvSpPr>
        <p:spPr bwMode="auto">
          <a:xfrm>
            <a:off x="5752306" y="5361567"/>
            <a:ext cx="138112" cy="76200"/>
          </a:xfrm>
          <a:custGeom>
            <a:avLst/>
            <a:gdLst>
              <a:gd name="T0" fmla="*/ 18 w 22"/>
              <a:gd name="T1" fmla="*/ 7 h 14"/>
              <a:gd name="T2" fmla="*/ 22 w 22"/>
              <a:gd name="T3" fmla="*/ 1 h 14"/>
              <a:gd name="T4" fmla="*/ 22 w 22"/>
              <a:gd name="T5" fmla="*/ 0 h 14"/>
              <a:gd name="T6" fmla="*/ 11 w 22"/>
              <a:gd name="T7" fmla="*/ 5 h 14"/>
              <a:gd name="T8" fmla="*/ 0 w 22"/>
              <a:gd name="T9" fmla="*/ 7 h 14"/>
              <a:gd name="T10" fmla="*/ 11 w 22"/>
              <a:gd name="T11" fmla="*/ 9 h 14"/>
              <a:gd name="T12" fmla="*/ 22 w 22"/>
              <a:gd name="T13" fmla="*/ 14 h 14"/>
              <a:gd name="T14" fmla="*/ 22 w 22"/>
              <a:gd name="T15" fmla="*/ 14 h 14"/>
              <a:gd name="T16" fmla="*/ 18 w 22"/>
              <a:gd name="T17" fmla="*/ 7 h 1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"/>
              <a:gd name="T28" fmla="*/ 0 h 14"/>
              <a:gd name="T29" fmla="*/ 22 w 22"/>
              <a:gd name="T30" fmla="*/ 14 h 1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" h="14">
                <a:moveTo>
                  <a:pt x="18" y="7"/>
                </a:moveTo>
                <a:cubicBezTo>
                  <a:pt x="22" y="1"/>
                  <a:pt x="22" y="1"/>
                  <a:pt x="22" y="1"/>
                </a:cubicBezTo>
                <a:cubicBezTo>
                  <a:pt x="22" y="0"/>
                  <a:pt x="22" y="0"/>
                  <a:pt x="22" y="0"/>
                </a:cubicBezTo>
                <a:cubicBezTo>
                  <a:pt x="11" y="5"/>
                  <a:pt x="11" y="5"/>
                  <a:pt x="11" y="5"/>
                </a:cubicBezTo>
                <a:cubicBezTo>
                  <a:pt x="7" y="5"/>
                  <a:pt x="4" y="6"/>
                  <a:pt x="0" y="7"/>
                </a:cubicBezTo>
                <a:cubicBezTo>
                  <a:pt x="4" y="8"/>
                  <a:pt x="7" y="9"/>
                  <a:pt x="11" y="9"/>
                </a:cubicBezTo>
                <a:cubicBezTo>
                  <a:pt x="22" y="14"/>
                  <a:pt x="22" y="14"/>
                  <a:pt x="22" y="14"/>
                </a:cubicBezTo>
                <a:cubicBezTo>
                  <a:pt x="22" y="14"/>
                  <a:pt x="22" y="14"/>
                  <a:pt x="22" y="14"/>
                </a:cubicBezTo>
                <a:lnTo>
                  <a:pt x="18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19980" name="Line 49"/>
          <p:cNvSpPr>
            <a:spLocks noChangeShapeType="1"/>
          </p:cNvSpPr>
          <p:nvPr/>
        </p:nvSpPr>
        <p:spPr bwMode="auto">
          <a:xfrm flipV="1">
            <a:off x="3961606" y="4083629"/>
            <a:ext cx="0" cy="28733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19981" name="Line 50"/>
          <p:cNvSpPr>
            <a:spLocks noChangeShapeType="1"/>
          </p:cNvSpPr>
          <p:nvPr/>
        </p:nvSpPr>
        <p:spPr bwMode="auto">
          <a:xfrm flipH="1" flipV="1">
            <a:off x="3371056" y="3027942"/>
            <a:ext cx="125412" cy="26352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19982" name="Freeform 51"/>
          <p:cNvSpPr>
            <a:spLocks/>
          </p:cNvSpPr>
          <p:nvPr/>
        </p:nvSpPr>
        <p:spPr bwMode="auto">
          <a:xfrm>
            <a:off x="3409156" y="4342392"/>
            <a:ext cx="1166812" cy="265112"/>
          </a:xfrm>
          <a:custGeom>
            <a:avLst/>
            <a:gdLst>
              <a:gd name="T0" fmla="*/ 177 w 177"/>
              <a:gd name="T1" fmla="*/ 43 h 59"/>
              <a:gd name="T2" fmla="*/ 161 w 177"/>
              <a:gd name="T3" fmla="*/ 59 h 59"/>
              <a:gd name="T4" fmla="*/ 16 w 177"/>
              <a:gd name="T5" fmla="*/ 59 h 59"/>
              <a:gd name="T6" fmla="*/ 0 w 177"/>
              <a:gd name="T7" fmla="*/ 43 h 59"/>
              <a:gd name="T8" fmla="*/ 0 w 177"/>
              <a:gd name="T9" fmla="*/ 16 h 59"/>
              <a:gd name="T10" fmla="*/ 16 w 177"/>
              <a:gd name="T11" fmla="*/ 0 h 59"/>
              <a:gd name="T12" fmla="*/ 161 w 177"/>
              <a:gd name="T13" fmla="*/ 0 h 59"/>
              <a:gd name="T14" fmla="*/ 177 w 177"/>
              <a:gd name="T15" fmla="*/ 16 h 59"/>
              <a:gd name="T16" fmla="*/ 177 w 177"/>
              <a:gd name="T17" fmla="*/ 43 h 5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7"/>
              <a:gd name="T28" fmla="*/ 0 h 59"/>
              <a:gd name="T29" fmla="*/ 177 w 177"/>
              <a:gd name="T30" fmla="*/ 59 h 5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7" h="59">
                <a:moveTo>
                  <a:pt x="177" y="43"/>
                </a:moveTo>
                <a:cubicBezTo>
                  <a:pt x="177" y="52"/>
                  <a:pt x="170" y="59"/>
                  <a:pt x="161" y="59"/>
                </a:cubicBezTo>
                <a:cubicBezTo>
                  <a:pt x="16" y="59"/>
                  <a:pt x="16" y="59"/>
                  <a:pt x="16" y="59"/>
                </a:cubicBezTo>
                <a:cubicBezTo>
                  <a:pt x="7" y="59"/>
                  <a:pt x="0" y="52"/>
                  <a:pt x="0" y="4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70" y="0"/>
                  <a:pt x="177" y="7"/>
                  <a:pt x="177" y="16"/>
                </a:cubicBezTo>
                <a:lnTo>
                  <a:pt x="177" y="43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19983" name="Rectangle 52"/>
          <p:cNvSpPr>
            <a:spLocks noChangeArrowheads="1"/>
          </p:cNvSpPr>
          <p:nvPr/>
        </p:nvSpPr>
        <p:spPr bwMode="auto">
          <a:xfrm>
            <a:off x="3471000" y="4372002"/>
            <a:ext cx="9890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World price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19984" name="Freeform 60"/>
          <p:cNvSpPr>
            <a:spLocks/>
          </p:cNvSpPr>
          <p:nvPr/>
        </p:nvSpPr>
        <p:spPr bwMode="auto">
          <a:xfrm>
            <a:off x="1205244" y="3522568"/>
            <a:ext cx="677863" cy="323850"/>
          </a:xfrm>
          <a:custGeom>
            <a:avLst/>
            <a:gdLst>
              <a:gd name="T0" fmla="*/ 108 w 108"/>
              <a:gd name="T1" fmla="*/ 43 h 59"/>
              <a:gd name="T2" fmla="*/ 92 w 108"/>
              <a:gd name="T3" fmla="*/ 59 h 59"/>
              <a:gd name="T4" fmla="*/ 16 w 108"/>
              <a:gd name="T5" fmla="*/ 59 h 59"/>
              <a:gd name="T6" fmla="*/ 0 w 108"/>
              <a:gd name="T7" fmla="*/ 43 h 59"/>
              <a:gd name="T8" fmla="*/ 0 w 108"/>
              <a:gd name="T9" fmla="*/ 16 h 59"/>
              <a:gd name="T10" fmla="*/ 16 w 108"/>
              <a:gd name="T11" fmla="*/ 0 h 59"/>
              <a:gd name="T12" fmla="*/ 92 w 108"/>
              <a:gd name="T13" fmla="*/ 0 h 59"/>
              <a:gd name="T14" fmla="*/ 108 w 108"/>
              <a:gd name="T15" fmla="*/ 16 h 59"/>
              <a:gd name="T16" fmla="*/ 108 w 108"/>
              <a:gd name="T17" fmla="*/ 43 h 5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8"/>
              <a:gd name="T28" fmla="*/ 0 h 59"/>
              <a:gd name="T29" fmla="*/ 108 w 108"/>
              <a:gd name="T30" fmla="*/ 59 h 5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8" h="59">
                <a:moveTo>
                  <a:pt x="108" y="43"/>
                </a:moveTo>
                <a:cubicBezTo>
                  <a:pt x="108" y="52"/>
                  <a:pt x="100" y="59"/>
                  <a:pt x="92" y="59"/>
                </a:cubicBezTo>
                <a:cubicBezTo>
                  <a:pt x="16" y="59"/>
                  <a:pt x="16" y="59"/>
                  <a:pt x="16" y="59"/>
                </a:cubicBezTo>
                <a:cubicBezTo>
                  <a:pt x="7" y="59"/>
                  <a:pt x="0" y="52"/>
                  <a:pt x="0" y="4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100" y="0"/>
                  <a:pt x="108" y="7"/>
                  <a:pt x="108" y="16"/>
                </a:cubicBezTo>
                <a:lnTo>
                  <a:pt x="108" y="43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19985" name="Rectangle 61"/>
          <p:cNvSpPr>
            <a:spLocks noChangeArrowheads="1"/>
          </p:cNvSpPr>
          <p:nvPr/>
        </p:nvSpPr>
        <p:spPr bwMode="auto">
          <a:xfrm>
            <a:off x="1306844" y="3565431"/>
            <a:ext cx="40322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Tariff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19986" name="Rectangle 65"/>
          <p:cNvSpPr>
            <a:spLocks noChangeArrowheads="1"/>
          </p:cNvSpPr>
          <p:nvPr/>
        </p:nvSpPr>
        <p:spPr bwMode="auto">
          <a:xfrm>
            <a:off x="4568031" y="5274254"/>
            <a:ext cx="13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Q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19990" name="Freeform 78"/>
          <p:cNvSpPr>
            <a:spLocks/>
          </p:cNvSpPr>
          <p:nvPr/>
        </p:nvSpPr>
        <p:spPr bwMode="auto">
          <a:xfrm>
            <a:off x="1886743" y="3286704"/>
            <a:ext cx="157163" cy="781050"/>
          </a:xfrm>
          <a:custGeom>
            <a:avLst/>
            <a:gdLst>
              <a:gd name="T0" fmla="*/ 25 w 25"/>
              <a:gd name="T1" fmla="*/ 142 h 142"/>
              <a:gd name="T2" fmla="*/ 10 w 25"/>
              <a:gd name="T3" fmla="*/ 126 h 142"/>
              <a:gd name="T4" fmla="*/ 10 w 25"/>
              <a:gd name="T5" fmla="*/ 81 h 142"/>
              <a:gd name="T6" fmla="*/ 0 w 25"/>
              <a:gd name="T7" fmla="*/ 71 h 142"/>
              <a:gd name="T8" fmla="*/ 10 w 25"/>
              <a:gd name="T9" fmla="*/ 60 h 142"/>
              <a:gd name="T10" fmla="*/ 10 w 25"/>
              <a:gd name="T11" fmla="*/ 16 h 142"/>
              <a:gd name="T12" fmla="*/ 25 w 25"/>
              <a:gd name="T13" fmla="*/ 0 h 14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"/>
              <a:gd name="T22" fmla="*/ 0 h 142"/>
              <a:gd name="T23" fmla="*/ 25 w 25"/>
              <a:gd name="T24" fmla="*/ 142 h 14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" h="142">
                <a:moveTo>
                  <a:pt x="25" y="142"/>
                </a:moveTo>
                <a:cubicBezTo>
                  <a:pt x="15" y="142"/>
                  <a:pt x="10" y="139"/>
                  <a:pt x="10" y="126"/>
                </a:cubicBezTo>
                <a:cubicBezTo>
                  <a:pt x="10" y="123"/>
                  <a:pt x="10" y="84"/>
                  <a:pt x="10" y="81"/>
                </a:cubicBezTo>
                <a:cubicBezTo>
                  <a:pt x="10" y="78"/>
                  <a:pt x="8" y="71"/>
                  <a:pt x="0" y="71"/>
                </a:cubicBezTo>
                <a:cubicBezTo>
                  <a:pt x="8" y="71"/>
                  <a:pt x="10" y="64"/>
                  <a:pt x="10" y="60"/>
                </a:cubicBezTo>
                <a:cubicBezTo>
                  <a:pt x="10" y="58"/>
                  <a:pt x="10" y="18"/>
                  <a:pt x="10" y="16"/>
                </a:cubicBezTo>
                <a:cubicBezTo>
                  <a:pt x="10" y="2"/>
                  <a:pt x="15" y="0"/>
                  <a:pt x="25" y="0"/>
                </a:cubicBezTo>
              </a:path>
            </a:pathLst>
          </a:custGeom>
          <a:noFill/>
          <a:ln w="23813">
            <a:solidFill>
              <a:srgbClr val="6D6F71"/>
            </a:solidFill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19992" name="Freeform 80"/>
          <p:cNvSpPr>
            <a:spLocks/>
          </p:cNvSpPr>
          <p:nvPr/>
        </p:nvSpPr>
        <p:spPr bwMode="auto">
          <a:xfrm>
            <a:off x="2712243" y="2527879"/>
            <a:ext cx="1025525" cy="479425"/>
          </a:xfrm>
          <a:custGeom>
            <a:avLst/>
            <a:gdLst>
              <a:gd name="T0" fmla="*/ 160 w 160"/>
              <a:gd name="T1" fmla="*/ 82 h 98"/>
              <a:gd name="T2" fmla="*/ 144 w 160"/>
              <a:gd name="T3" fmla="*/ 98 h 98"/>
              <a:gd name="T4" fmla="*/ 16 w 160"/>
              <a:gd name="T5" fmla="*/ 98 h 98"/>
              <a:gd name="T6" fmla="*/ 0 w 160"/>
              <a:gd name="T7" fmla="*/ 82 h 98"/>
              <a:gd name="T8" fmla="*/ 0 w 160"/>
              <a:gd name="T9" fmla="*/ 16 h 98"/>
              <a:gd name="T10" fmla="*/ 16 w 160"/>
              <a:gd name="T11" fmla="*/ 0 h 98"/>
              <a:gd name="T12" fmla="*/ 144 w 160"/>
              <a:gd name="T13" fmla="*/ 0 h 98"/>
              <a:gd name="T14" fmla="*/ 160 w 160"/>
              <a:gd name="T15" fmla="*/ 16 h 98"/>
              <a:gd name="T16" fmla="*/ 160 w 160"/>
              <a:gd name="T17" fmla="*/ 82 h 9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60"/>
              <a:gd name="T28" fmla="*/ 0 h 98"/>
              <a:gd name="T29" fmla="*/ 160 w 160"/>
              <a:gd name="T30" fmla="*/ 98 h 9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60" h="98">
                <a:moveTo>
                  <a:pt x="160" y="82"/>
                </a:moveTo>
                <a:cubicBezTo>
                  <a:pt x="160" y="90"/>
                  <a:pt x="153" y="98"/>
                  <a:pt x="144" y="98"/>
                </a:cubicBezTo>
                <a:cubicBezTo>
                  <a:pt x="16" y="98"/>
                  <a:pt x="16" y="98"/>
                  <a:pt x="16" y="98"/>
                </a:cubicBezTo>
                <a:cubicBezTo>
                  <a:pt x="8" y="98"/>
                  <a:pt x="0" y="90"/>
                  <a:pt x="0" y="82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53" y="0"/>
                  <a:pt x="160" y="8"/>
                  <a:pt x="160" y="16"/>
                </a:cubicBezTo>
                <a:lnTo>
                  <a:pt x="160" y="82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19993" name="Rectangle 81"/>
          <p:cNvSpPr>
            <a:spLocks noChangeArrowheads="1"/>
          </p:cNvSpPr>
          <p:nvPr/>
        </p:nvSpPr>
        <p:spPr bwMode="auto">
          <a:xfrm>
            <a:off x="2865264" y="2575504"/>
            <a:ext cx="77311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Price with tariff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19994" name="Line 89"/>
          <p:cNvSpPr>
            <a:spLocks noChangeShapeType="1"/>
          </p:cNvSpPr>
          <p:nvPr/>
        </p:nvSpPr>
        <p:spPr bwMode="auto">
          <a:xfrm flipV="1">
            <a:off x="2780506" y="3478792"/>
            <a:ext cx="0" cy="544512"/>
          </a:xfrm>
          <a:prstGeom prst="line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19995" name="Freeform 90"/>
          <p:cNvSpPr>
            <a:spLocks/>
          </p:cNvSpPr>
          <p:nvPr/>
        </p:nvSpPr>
        <p:spPr bwMode="auto">
          <a:xfrm>
            <a:off x="2721768" y="3356554"/>
            <a:ext cx="114300" cy="166688"/>
          </a:xfrm>
          <a:custGeom>
            <a:avLst/>
            <a:gdLst>
              <a:gd name="T0" fmla="*/ 9 w 18"/>
              <a:gd name="T1" fmla="*/ 24 h 30"/>
              <a:gd name="T2" fmla="*/ 1 w 18"/>
              <a:gd name="T3" fmla="*/ 30 h 30"/>
              <a:gd name="T4" fmla="*/ 0 w 18"/>
              <a:gd name="T5" fmla="*/ 29 h 30"/>
              <a:gd name="T6" fmla="*/ 6 w 18"/>
              <a:gd name="T7" fmla="*/ 15 h 30"/>
              <a:gd name="T8" fmla="*/ 9 w 18"/>
              <a:gd name="T9" fmla="*/ 0 h 30"/>
              <a:gd name="T10" fmla="*/ 13 w 18"/>
              <a:gd name="T11" fmla="*/ 15 h 30"/>
              <a:gd name="T12" fmla="*/ 18 w 18"/>
              <a:gd name="T13" fmla="*/ 29 h 30"/>
              <a:gd name="T14" fmla="*/ 18 w 18"/>
              <a:gd name="T15" fmla="*/ 30 h 30"/>
              <a:gd name="T16" fmla="*/ 9 w 18"/>
              <a:gd name="T17" fmla="*/ 24 h 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8"/>
              <a:gd name="T28" fmla="*/ 0 h 30"/>
              <a:gd name="T29" fmla="*/ 18 w 18"/>
              <a:gd name="T30" fmla="*/ 30 h 3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8" h="30">
                <a:moveTo>
                  <a:pt x="9" y="24"/>
                </a:moveTo>
                <a:cubicBezTo>
                  <a:pt x="1" y="30"/>
                  <a:pt x="1" y="30"/>
                  <a:pt x="1" y="30"/>
                </a:cubicBezTo>
                <a:cubicBezTo>
                  <a:pt x="0" y="29"/>
                  <a:pt x="0" y="29"/>
                  <a:pt x="0" y="29"/>
                </a:cubicBezTo>
                <a:cubicBezTo>
                  <a:pt x="6" y="15"/>
                  <a:pt x="6" y="15"/>
                  <a:pt x="6" y="15"/>
                </a:cubicBezTo>
                <a:cubicBezTo>
                  <a:pt x="7" y="10"/>
                  <a:pt x="8" y="5"/>
                  <a:pt x="9" y="0"/>
                </a:cubicBezTo>
                <a:cubicBezTo>
                  <a:pt x="10" y="5"/>
                  <a:pt x="11" y="10"/>
                  <a:pt x="13" y="15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30"/>
                  <a:pt x="18" y="30"/>
                  <a:pt x="18" y="30"/>
                </a:cubicBezTo>
                <a:lnTo>
                  <a:pt x="9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19999" name="Rectangle 104"/>
          <p:cNvSpPr>
            <a:spLocks noChangeArrowheads="1"/>
          </p:cNvSpPr>
          <p:nvPr/>
        </p:nvSpPr>
        <p:spPr bwMode="auto">
          <a:xfrm>
            <a:off x="6909593" y="5277429"/>
            <a:ext cx="13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Q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0000" name="Rectangle 105"/>
          <p:cNvSpPr>
            <a:spLocks noChangeArrowheads="1"/>
          </p:cNvSpPr>
          <p:nvPr/>
        </p:nvSpPr>
        <p:spPr bwMode="auto">
          <a:xfrm>
            <a:off x="7025481" y="5382204"/>
            <a:ext cx="11430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  <a:ea typeface="MS PGothic" pitchFamily="34" charset="-128"/>
              </a:rPr>
              <a:t>D</a:t>
            </a:r>
            <a:endParaRPr lang="en-US" sz="1400" i="1" baseline="-25000" dirty="0">
              <a:latin typeface="Myriad Pro" pitchFamily="34" charset="0"/>
              <a:ea typeface="MS PGothic" pitchFamily="34" charset="-128"/>
            </a:endParaRPr>
          </a:p>
        </p:txBody>
      </p:sp>
      <p:sp>
        <p:nvSpPr>
          <p:cNvPr id="1020001" name="Rectangle 106"/>
          <p:cNvSpPr>
            <a:spLocks noChangeArrowheads="1"/>
          </p:cNvSpPr>
          <p:nvPr/>
        </p:nvSpPr>
        <p:spPr bwMode="auto">
          <a:xfrm>
            <a:off x="5441156" y="5277429"/>
            <a:ext cx="13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Q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0003" name="Rectangle 108"/>
          <p:cNvSpPr>
            <a:spLocks noChangeArrowheads="1"/>
          </p:cNvSpPr>
          <p:nvPr/>
        </p:nvSpPr>
        <p:spPr bwMode="auto">
          <a:xfrm>
            <a:off x="5566568" y="5369504"/>
            <a:ext cx="198438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  <a:ea typeface="MS PGothic" pitchFamily="34" charset="-128"/>
              </a:rPr>
              <a:t>DT</a:t>
            </a:r>
            <a:endParaRPr lang="en-US" sz="1400" i="1" baseline="-25000" dirty="0">
              <a:latin typeface="Myriad Pro" pitchFamily="34" charset="0"/>
              <a:ea typeface="MS PGothic" pitchFamily="34" charset="-128"/>
            </a:endParaRPr>
          </a:p>
        </p:txBody>
      </p:sp>
      <p:sp>
        <p:nvSpPr>
          <p:cNvPr id="1020004" name="Rectangle 109"/>
          <p:cNvSpPr>
            <a:spLocks noChangeArrowheads="1"/>
          </p:cNvSpPr>
          <p:nvPr/>
        </p:nvSpPr>
        <p:spPr bwMode="auto">
          <a:xfrm>
            <a:off x="3177381" y="5271079"/>
            <a:ext cx="13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Q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0005" name="Rectangle 110"/>
          <p:cNvSpPr>
            <a:spLocks noChangeArrowheads="1"/>
          </p:cNvSpPr>
          <p:nvPr/>
        </p:nvSpPr>
        <p:spPr bwMode="auto">
          <a:xfrm>
            <a:off x="3299618" y="5377442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  <a:ea typeface="MS PGothic" pitchFamily="34" charset="-128"/>
              </a:rPr>
              <a:t>S</a:t>
            </a:r>
            <a:endParaRPr lang="en-US" sz="1400" baseline="-25000" dirty="0">
              <a:latin typeface="Myriad Pro" pitchFamily="34" charset="0"/>
              <a:ea typeface="MS PGothic" pitchFamily="34" charset="-128"/>
            </a:endParaRPr>
          </a:p>
        </p:txBody>
      </p:sp>
      <p:sp>
        <p:nvSpPr>
          <p:cNvPr id="1020006" name="Rectangle 111"/>
          <p:cNvSpPr>
            <a:spLocks noChangeArrowheads="1"/>
          </p:cNvSpPr>
          <p:nvPr/>
        </p:nvSpPr>
        <p:spPr bwMode="auto">
          <a:xfrm>
            <a:off x="4691856" y="5377442"/>
            <a:ext cx="22923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  <a:ea typeface="MS PGothic" pitchFamily="34" charset="-128"/>
              </a:rPr>
              <a:t>ST</a:t>
            </a:r>
            <a:endParaRPr lang="en-US" sz="1400" i="1" baseline="-25000" dirty="0">
              <a:latin typeface="Myriad Pro" pitchFamily="34" charset="0"/>
              <a:ea typeface="MS PGothic" pitchFamily="34" charset="-128"/>
            </a:endParaRPr>
          </a:p>
        </p:txBody>
      </p:sp>
      <p:sp>
        <p:nvSpPr>
          <p:cNvPr id="1020007" name="Rectangle 11"/>
          <p:cNvSpPr>
            <a:spLocks noChangeArrowheads="1"/>
          </p:cNvSpPr>
          <p:nvPr/>
        </p:nvSpPr>
        <p:spPr bwMode="auto">
          <a:xfrm>
            <a:off x="1212552" y="872216"/>
            <a:ext cx="119012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Price 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0008" name="Rectangle 18"/>
          <p:cNvSpPr>
            <a:spLocks noChangeArrowheads="1"/>
          </p:cNvSpPr>
          <p:nvPr/>
        </p:nvSpPr>
        <p:spPr bwMode="auto">
          <a:xfrm>
            <a:off x="7165474" y="5293532"/>
            <a:ext cx="187153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Quantity 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0009" name="Rectangle 1570"/>
          <p:cNvSpPr>
            <a:spLocks noChangeArrowheads="1"/>
          </p:cNvSpPr>
          <p:nvPr/>
        </p:nvSpPr>
        <p:spPr bwMode="auto">
          <a:xfrm>
            <a:off x="7152481" y="1716667"/>
            <a:ext cx="11239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Domestic supply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0010" name="Rectangle 1573"/>
          <p:cNvSpPr>
            <a:spLocks noChangeArrowheads="1"/>
          </p:cNvSpPr>
          <p:nvPr/>
        </p:nvSpPr>
        <p:spPr bwMode="auto">
          <a:xfrm>
            <a:off x="7269956" y="4153479"/>
            <a:ext cx="117633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Domestic demand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cxnSp>
        <p:nvCxnSpPr>
          <p:cNvPr id="124" name="Straight Connector 86"/>
          <p:cNvCxnSpPr>
            <a:cxnSpLocks noChangeShapeType="1"/>
            <a:stCxn id="1019974" idx="4"/>
          </p:cNvCxnSpPr>
          <p:nvPr/>
        </p:nvCxnSpPr>
        <p:spPr bwMode="auto">
          <a:xfrm rot="5400000">
            <a:off x="4601368" y="4286829"/>
            <a:ext cx="1895475" cy="3175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128" name="Straight Connector 86"/>
          <p:cNvCxnSpPr>
            <a:cxnSpLocks noChangeShapeType="1"/>
          </p:cNvCxnSpPr>
          <p:nvPr/>
        </p:nvCxnSpPr>
        <p:spPr bwMode="auto">
          <a:xfrm rot="5400000">
            <a:off x="3706812" y="4289211"/>
            <a:ext cx="1895475" cy="1587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129" name="Straight Connector 86"/>
          <p:cNvCxnSpPr>
            <a:cxnSpLocks noChangeShapeType="1"/>
            <a:stCxn id="1019969" idx="4"/>
          </p:cNvCxnSpPr>
          <p:nvPr/>
        </p:nvCxnSpPr>
        <p:spPr bwMode="auto">
          <a:xfrm rot="5400000">
            <a:off x="2687637" y="4690848"/>
            <a:ext cx="1109662" cy="6350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130" name="Straight Connector 86"/>
          <p:cNvCxnSpPr>
            <a:cxnSpLocks noChangeShapeType="1"/>
            <a:stCxn id="1019968" idx="4"/>
          </p:cNvCxnSpPr>
          <p:nvPr/>
        </p:nvCxnSpPr>
        <p:spPr bwMode="auto">
          <a:xfrm rot="5400000">
            <a:off x="6393656" y="4699579"/>
            <a:ext cx="1123950" cy="3175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1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01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63" grpId="0" animBg="1"/>
      <p:bldP spid="1019964" grpId="0" animBg="1"/>
      <p:bldP spid="1019965" grpId="0" animBg="1"/>
      <p:bldP spid="1019966" grpId="0" animBg="1"/>
      <p:bldP spid="1019967" grpId="0" animBg="1"/>
      <p:bldP spid="1019968" grpId="0" animBg="1"/>
      <p:bldP spid="1019969" grpId="0" animBg="1"/>
      <p:bldP spid="1019970" grpId="0"/>
      <p:bldP spid="1019971" grpId="0"/>
      <p:bldP spid="1019972" grpId="0"/>
      <p:bldP spid="1019973" grpId="0"/>
      <p:bldP spid="1019974" grpId="0" animBg="1"/>
      <p:bldP spid="1019975" grpId="0" animBg="1"/>
      <p:bldP spid="1019976" grpId="0" animBg="1"/>
      <p:bldP spid="1019977" grpId="0" animBg="1"/>
      <p:bldP spid="1019978" grpId="0" animBg="1"/>
      <p:bldP spid="1019979" grpId="0" animBg="1"/>
      <p:bldP spid="1019980" grpId="0" animBg="1"/>
      <p:bldP spid="1019981" grpId="0" animBg="1"/>
      <p:bldP spid="1019982" grpId="0" animBg="1"/>
      <p:bldP spid="1019983" grpId="0"/>
      <p:bldP spid="1019984" grpId="0" animBg="1"/>
      <p:bldP spid="1019985" grpId="0"/>
      <p:bldP spid="1019986" grpId="0"/>
      <p:bldP spid="1019990" grpId="0" animBg="1"/>
      <p:bldP spid="1019992" grpId="0" animBg="1"/>
      <p:bldP spid="1019993" grpId="0"/>
      <p:bldP spid="1019994" grpId="0" animBg="1"/>
      <p:bldP spid="1019995" grpId="0" animBg="1"/>
      <p:bldP spid="1019999" grpId="0"/>
      <p:bldP spid="1020000" grpId="0"/>
      <p:bldP spid="1020001" grpId="0"/>
      <p:bldP spid="1020003" grpId="0"/>
      <p:bldP spid="1020004" grpId="0"/>
      <p:bldP spid="1020005" grpId="0"/>
      <p:bldP spid="1020006" grpId="0"/>
      <p:bldP spid="1020007" grpId="0"/>
      <p:bldP spid="1020008" grpId="0"/>
      <p:bldP spid="1020009" grpId="0"/>
      <p:bldP spid="10200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9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77367" y="8348"/>
            <a:ext cx="7997700" cy="5556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 Tariff Reduces Total Surplus</a:t>
            </a:r>
          </a:p>
        </p:txBody>
      </p:sp>
      <p:sp>
        <p:nvSpPr>
          <p:cNvPr id="1021022" name="Rectangle 7"/>
          <p:cNvSpPr>
            <a:spLocks noChangeArrowheads="1"/>
          </p:cNvSpPr>
          <p:nvPr/>
        </p:nvSpPr>
        <p:spPr bwMode="auto">
          <a:xfrm>
            <a:off x="7151688" y="1732082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A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23" name="Rectangle 8"/>
          <p:cNvSpPr>
            <a:spLocks noChangeArrowheads="1"/>
          </p:cNvSpPr>
          <p:nvPr/>
        </p:nvSpPr>
        <p:spPr bwMode="auto">
          <a:xfrm>
            <a:off x="7134225" y="2041644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C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24" name="Rectangle 9"/>
          <p:cNvSpPr>
            <a:spLocks noChangeArrowheads="1"/>
          </p:cNvSpPr>
          <p:nvPr/>
        </p:nvSpPr>
        <p:spPr bwMode="auto">
          <a:xfrm>
            <a:off x="7593013" y="1422519"/>
            <a:ext cx="157162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–(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25" name="Rectangle 11"/>
          <p:cNvSpPr>
            <a:spLocks noChangeArrowheads="1"/>
          </p:cNvSpPr>
          <p:nvPr/>
        </p:nvSpPr>
        <p:spPr bwMode="auto">
          <a:xfrm>
            <a:off x="7834313" y="1422519"/>
            <a:ext cx="785812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 +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26" name="Rectangle 12"/>
          <p:cNvSpPr>
            <a:spLocks noChangeArrowheads="1"/>
          </p:cNvSpPr>
          <p:nvPr/>
        </p:nvSpPr>
        <p:spPr bwMode="auto">
          <a:xfrm>
            <a:off x="8004175" y="1422519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B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27" name="Rectangle 14"/>
          <p:cNvSpPr>
            <a:spLocks noChangeArrowheads="1"/>
          </p:cNvSpPr>
          <p:nvPr/>
        </p:nvSpPr>
        <p:spPr bwMode="auto">
          <a:xfrm>
            <a:off x="8267700" y="1422519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C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28" name="Rectangle 16"/>
          <p:cNvSpPr>
            <a:spLocks noChangeArrowheads="1"/>
          </p:cNvSpPr>
          <p:nvPr/>
        </p:nvSpPr>
        <p:spPr bwMode="auto">
          <a:xfrm>
            <a:off x="8539163" y="1422519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D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2" name="Group 101"/>
          <p:cNvGrpSpPr>
            <a:grpSpLocks/>
          </p:cNvGrpSpPr>
          <p:nvPr/>
        </p:nvGrpSpPr>
        <p:grpSpPr bwMode="auto">
          <a:xfrm>
            <a:off x="7726363" y="1422514"/>
            <a:ext cx="990600" cy="215595"/>
            <a:chOff x="5079" y="1384"/>
            <a:chExt cx="435" cy="99"/>
          </a:xfrm>
        </p:grpSpPr>
        <p:sp>
          <p:nvSpPr>
            <p:cNvPr id="1021030" name="Rectangle 10"/>
            <p:cNvSpPr>
              <a:spLocks noChangeArrowheads="1"/>
            </p:cNvSpPr>
            <p:nvPr/>
          </p:nvSpPr>
          <p:spPr bwMode="auto">
            <a:xfrm>
              <a:off x="5079" y="1384"/>
              <a:ext cx="72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i="1" dirty="0">
                  <a:solidFill>
                    <a:srgbClr val="000000"/>
                  </a:solidFill>
                  <a:latin typeface="Myriad Roman" charset="0"/>
                  <a:ea typeface="MS PGothic" pitchFamily="34" charset="-128"/>
                </a:rPr>
                <a:t> A</a:t>
              </a:r>
              <a:endParaRPr lang="en-US" sz="1400" i="1" baseline="-25000" dirty="0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021031" name="Rectangle 13"/>
            <p:cNvSpPr>
              <a:spLocks noChangeArrowheads="1"/>
            </p:cNvSpPr>
            <p:nvPr/>
          </p:nvSpPr>
          <p:spPr bwMode="auto">
            <a:xfrm>
              <a:off x="5243" y="1384"/>
              <a:ext cx="67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dirty="0">
                  <a:solidFill>
                    <a:srgbClr val="000000"/>
                  </a:solidFill>
                  <a:latin typeface="Myriad Roman" charset="0"/>
                  <a:ea typeface="MS PGothic" pitchFamily="34" charset="-128"/>
                </a:rPr>
                <a:t> +</a:t>
              </a:r>
              <a:endParaRPr lang="en-US" sz="1400" baseline="-25000" dirty="0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021032" name="Rectangle 15"/>
            <p:cNvSpPr>
              <a:spLocks noChangeArrowheads="1"/>
            </p:cNvSpPr>
            <p:nvPr/>
          </p:nvSpPr>
          <p:spPr bwMode="auto">
            <a:xfrm>
              <a:off x="5362" y="1384"/>
              <a:ext cx="67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dirty="0">
                  <a:solidFill>
                    <a:srgbClr val="000000"/>
                  </a:solidFill>
                  <a:latin typeface="Myriad Roman" charset="0"/>
                  <a:ea typeface="MS PGothic" pitchFamily="34" charset="-128"/>
                </a:rPr>
                <a:t> +</a:t>
              </a:r>
              <a:endParaRPr lang="en-US" sz="1400" baseline="-25000" dirty="0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021033" name="Rectangle 17"/>
            <p:cNvSpPr>
              <a:spLocks noChangeArrowheads="1"/>
            </p:cNvSpPr>
            <p:nvPr/>
          </p:nvSpPr>
          <p:spPr bwMode="auto">
            <a:xfrm>
              <a:off x="5488" y="1384"/>
              <a:ext cx="26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i="1" dirty="0">
                  <a:solidFill>
                    <a:srgbClr val="000000"/>
                  </a:solidFill>
                  <a:latin typeface="Myriad Roman" charset="0"/>
                  <a:ea typeface="MS PGothic" pitchFamily="34" charset="-128"/>
                </a:rPr>
                <a:t>)</a:t>
              </a:r>
              <a:endParaRPr lang="en-US" sz="1400" i="1" baseline="-25000" dirty="0">
                <a:latin typeface="Tahoma" pitchFamily="34" charset="0"/>
                <a:ea typeface="MS PGothic" pitchFamily="34" charset="-128"/>
              </a:endParaRPr>
            </a:p>
          </p:txBody>
        </p:sp>
      </p:grpSp>
      <p:sp>
        <p:nvSpPr>
          <p:cNvPr id="1021034" name="Rectangle 18"/>
          <p:cNvSpPr>
            <a:spLocks noChangeArrowheads="1"/>
          </p:cNvSpPr>
          <p:nvPr/>
        </p:nvSpPr>
        <p:spPr bwMode="auto">
          <a:xfrm>
            <a:off x="5029200" y="2303582"/>
            <a:ext cx="3783013" cy="546100"/>
          </a:xfrm>
          <a:prstGeom prst="rect">
            <a:avLst/>
          </a:prstGeom>
          <a:solidFill>
            <a:srgbClr val="FFF0D8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35" name="Rectangle 19"/>
          <p:cNvSpPr>
            <a:spLocks noChangeArrowheads="1"/>
          </p:cNvSpPr>
          <p:nvPr/>
        </p:nvSpPr>
        <p:spPr bwMode="auto">
          <a:xfrm>
            <a:off x="5029200" y="733544"/>
            <a:ext cx="3783013" cy="642938"/>
          </a:xfrm>
          <a:prstGeom prst="rect">
            <a:avLst/>
          </a:prstGeom>
          <a:solidFill>
            <a:srgbClr val="EBDFD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36" name="Line 20"/>
          <p:cNvSpPr>
            <a:spLocks noChangeShapeType="1"/>
          </p:cNvSpPr>
          <p:nvPr/>
        </p:nvSpPr>
        <p:spPr bwMode="auto">
          <a:xfrm>
            <a:off x="5029200" y="1686044"/>
            <a:ext cx="3783013" cy="0"/>
          </a:xfrm>
          <a:prstGeom prst="line">
            <a:avLst/>
          </a:prstGeom>
          <a:noFill/>
          <a:ln w="6350">
            <a:solidFill>
              <a:srgbClr val="D1D3D4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21037" name="Line 22"/>
          <p:cNvSpPr>
            <a:spLocks noChangeShapeType="1"/>
          </p:cNvSpPr>
          <p:nvPr/>
        </p:nvSpPr>
        <p:spPr bwMode="auto">
          <a:xfrm>
            <a:off x="5029200" y="2303582"/>
            <a:ext cx="3783013" cy="0"/>
          </a:xfrm>
          <a:prstGeom prst="line">
            <a:avLst/>
          </a:prstGeom>
          <a:noFill/>
          <a:ln w="14288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21038" name="Line 23"/>
          <p:cNvSpPr>
            <a:spLocks noChangeShapeType="1"/>
          </p:cNvSpPr>
          <p:nvPr/>
        </p:nvSpPr>
        <p:spPr bwMode="auto">
          <a:xfrm>
            <a:off x="5029200" y="1376482"/>
            <a:ext cx="3783013" cy="0"/>
          </a:xfrm>
          <a:prstGeom prst="line">
            <a:avLst/>
          </a:prstGeom>
          <a:noFill/>
          <a:ln w="14288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21039" name="Rectangle 41"/>
          <p:cNvSpPr>
            <a:spLocks noChangeArrowheads="1"/>
          </p:cNvSpPr>
          <p:nvPr/>
        </p:nvSpPr>
        <p:spPr bwMode="auto">
          <a:xfrm>
            <a:off x="5179827" y="2060378"/>
            <a:ext cx="167994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Government revenue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40" name="Line 58"/>
          <p:cNvSpPr>
            <a:spLocks noChangeShapeType="1"/>
          </p:cNvSpPr>
          <p:nvPr/>
        </p:nvSpPr>
        <p:spPr bwMode="auto">
          <a:xfrm flipV="1">
            <a:off x="7516813" y="1371719"/>
            <a:ext cx="0" cy="1463675"/>
          </a:xfrm>
          <a:prstGeom prst="line">
            <a:avLst/>
          </a:prstGeom>
          <a:noFill/>
          <a:ln w="14288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21041" name="Line 59"/>
          <p:cNvSpPr>
            <a:spLocks noChangeShapeType="1"/>
          </p:cNvSpPr>
          <p:nvPr/>
        </p:nvSpPr>
        <p:spPr bwMode="auto">
          <a:xfrm flipV="1">
            <a:off x="6884988" y="744657"/>
            <a:ext cx="0" cy="2090737"/>
          </a:xfrm>
          <a:prstGeom prst="line">
            <a:avLst/>
          </a:prstGeom>
          <a:noFill/>
          <a:ln w="14288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21042" name="Rectangle 60"/>
          <p:cNvSpPr>
            <a:spLocks noChangeArrowheads="1"/>
          </p:cNvSpPr>
          <p:nvPr/>
        </p:nvSpPr>
        <p:spPr bwMode="auto">
          <a:xfrm>
            <a:off x="5029200" y="733544"/>
            <a:ext cx="3810000" cy="2120900"/>
          </a:xfrm>
          <a:prstGeom prst="rect">
            <a:avLst/>
          </a:prstGeom>
          <a:noFill/>
          <a:ln w="30163">
            <a:solidFill>
              <a:srgbClr val="C6B6B0"/>
            </a:solidFill>
            <a:miter lim="800000"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43" name="Line 61"/>
          <p:cNvSpPr>
            <a:spLocks noChangeShapeType="1"/>
          </p:cNvSpPr>
          <p:nvPr/>
        </p:nvSpPr>
        <p:spPr bwMode="auto">
          <a:xfrm>
            <a:off x="5029200" y="1995607"/>
            <a:ext cx="3783013" cy="0"/>
          </a:xfrm>
          <a:prstGeom prst="line">
            <a:avLst/>
          </a:prstGeom>
          <a:noFill/>
          <a:ln w="6350">
            <a:solidFill>
              <a:srgbClr val="D1D3D4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21044" name="Rectangle 62"/>
          <p:cNvSpPr>
            <a:spLocks noChangeArrowheads="1"/>
          </p:cNvSpPr>
          <p:nvPr/>
        </p:nvSpPr>
        <p:spPr bwMode="auto">
          <a:xfrm>
            <a:off x="7843838" y="2555994"/>
            <a:ext cx="157162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b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–(</a:t>
            </a:r>
            <a:endParaRPr lang="en-US" sz="1400" b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45" name="Rectangle 63"/>
          <p:cNvSpPr>
            <a:spLocks noChangeArrowheads="1"/>
          </p:cNvSpPr>
          <p:nvPr/>
        </p:nvSpPr>
        <p:spPr bwMode="auto">
          <a:xfrm>
            <a:off x="7975600" y="2555994"/>
            <a:ext cx="22923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b="1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 B </a:t>
            </a:r>
            <a:endParaRPr lang="en-US" sz="1400" b="1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46" name="Rectangle 64"/>
          <p:cNvSpPr>
            <a:spLocks noChangeArrowheads="1"/>
          </p:cNvSpPr>
          <p:nvPr/>
        </p:nvSpPr>
        <p:spPr bwMode="auto">
          <a:xfrm>
            <a:off x="8104188" y="2555994"/>
            <a:ext cx="15240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b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 +</a:t>
            </a:r>
            <a:endParaRPr lang="en-US" sz="1400" b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47" name="Rectangle 65"/>
          <p:cNvSpPr>
            <a:spLocks noChangeArrowheads="1"/>
          </p:cNvSpPr>
          <p:nvPr/>
        </p:nvSpPr>
        <p:spPr bwMode="auto">
          <a:xfrm>
            <a:off x="8240713" y="2555994"/>
            <a:ext cx="22923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b="1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 D </a:t>
            </a:r>
            <a:endParaRPr lang="en-US" sz="1400" b="1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48" name="Rectangle 66"/>
          <p:cNvSpPr>
            <a:spLocks noChangeArrowheads="1"/>
          </p:cNvSpPr>
          <p:nvPr/>
        </p:nvSpPr>
        <p:spPr bwMode="auto">
          <a:xfrm>
            <a:off x="8358188" y="2555994"/>
            <a:ext cx="10795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b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 )</a:t>
            </a:r>
            <a:endParaRPr lang="en-US" sz="1400" b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49" name="Line 66"/>
          <p:cNvSpPr>
            <a:spLocks noChangeShapeType="1"/>
          </p:cNvSpPr>
          <p:nvPr/>
        </p:nvSpPr>
        <p:spPr bwMode="auto">
          <a:xfrm>
            <a:off x="6994525" y="1065332"/>
            <a:ext cx="1550988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21050" name="Rectangle 78"/>
          <p:cNvSpPr>
            <a:spLocks noChangeArrowheads="1"/>
          </p:cNvSpPr>
          <p:nvPr/>
        </p:nvSpPr>
        <p:spPr bwMode="auto">
          <a:xfrm>
            <a:off x="7020272" y="1112957"/>
            <a:ext cx="37830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Gain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51" name="Rectangle 79"/>
          <p:cNvSpPr>
            <a:spLocks noChangeArrowheads="1"/>
          </p:cNvSpPr>
          <p:nvPr/>
        </p:nvSpPr>
        <p:spPr bwMode="auto">
          <a:xfrm>
            <a:off x="8037271" y="1112957"/>
            <a:ext cx="37830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Loss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52" name="Rectangle 81"/>
          <p:cNvSpPr>
            <a:spLocks noChangeArrowheads="1"/>
          </p:cNvSpPr>
          <p:nvPr/>
        </p:nvSpPr>
        <p:spPr bwMode="auto">
          <a:xfrm>
            <a:off x="7092280" y="783104"/>
            <a:ext cx="153247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Changes in surplus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53" name="Rectangle 84"/>
          <p:cNvSpPr>
            <a:spLocks noChangeArrowheads="1"/>
          </p:cNvSpPr>
          <p:nvPr/>
        </p:nvSpPr>
        <p:spPr bwMode="auto">
          <a:xfrm>
            <a:off x="5188865" y="1444428"/>
            <a:ext cx="145232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Consumer surplus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54" name="Rectangle 88"/>
          <p:cNvSpPr>
            <a:spLocks noChangeArrowheads="1"/>
          </p:cNvSpPr>
          <p:nvPr/>
        </p:nvSpPr>
        <p:spPr bwMode="auto">
          <a:xfrm>
            <a:off x="5199665" y="1753990"/>
            <a:ext cx="135293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Producer surplus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55" name="Rectangle 95"/>
          <p:cNvSpPr>
            <a:spLocks noChangeArrowheads="1"/>
          </p:cNvSpPr>
          <p:nvPr/>
        </p:nvSpPr>
        <p:spPr bwMode="auto">
          <a:xfrm>
            <a:off x="5218113" y="2363838"/>
            <a:ext cx="1549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b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Change in total surplus</a:t>
            </a:r>
            <a:endParaRPr lang="en-US" sz="1400" b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56" name="Freeform 70"/>
          <p:cNvSpPr>
            <a:spLocks/>
          </p:cNvSpPr>
          <p:nvPr/>
        </p:nvSpPr>
        <p:spPr bwMode="auto">
          <a:xfrm>
            <a:off x="3589171" y="3690710"/>
            <a:ext cx="949325" cy="592137"/>
          </a:xfrm>
          <a:custGeom>
            <a:avLst/>
            <a:gdLst>
              <a:gd name="T0" fmla="*/ 0 w 538"/>
              <a:gd name="T1" fmla="*/ 340 h 340"/>
              <a:gd name="T2" fmla="*/ 0 w 538"/>
              <a:gd name="T3" fmla="*/ 0 h 340"/>
              <a:gd name="T4" fmla="*/ 538 w 538"/>
              <a:gd name="T5" fmla="*/ 340 h 340"/>
              <a:gd name="T6" fmla="*/ 0 w 538"/>
              <a:gd name="T7" fmla="*/ 340 h 340"/>
              <a:gd name="T8" fmla="*/ 0 60000 65536"/>
              <a:gd name="T9" fmla="*/ 0 60000 65536"/>
              <a:gd name="T10" fmla="*/ 0 60000 65536"/>
              <a:gd name="T11" fmla="*/ 0 60000 65536"/>
              <a:gd name="T12" fmla="*/ 0 w 538"/>
              <a:gd name="T13" fmla="*/ 0 h 340"/>
              <a:gd name="T14" fmla="*/ 538 w 538"/>
              <a:gd name="T15" fmla="*/ 340 h 3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8" h="340">
                <a:moveTo>
                  <a:pt x="0" y="340"/>
                </a:moveTo>
                <a:lnTo>
                  <a:pt x="0" y="0"/>
                </a:lnTo>
                <a:lnTo>
                  <a:pt x="538" y="340"/>
                </a:lnTo>
                <a:lnTo>
                  <a:pt x="0" y="340"/>
                </a:lnTo>
                <a:close/>
              </a:path>
            </a:pathLst>
          </a:custGeom>
          <a:solidFill>
            <a:srgbClr val="FFE5B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57" name="Rectangle 71"/>
          <p:cNvSpPr>
            <a:spLocks noChangeArrowheads="1"/>
          </p:cNvSpPr>
          <p:nvPr/>
        </p:nvSpPr>
        <p:spPr bwMode="auto">
          <a:xfrm>
            <a:off x="3033546" y="3690710"/>
            <a:ext cx="555625" cy="592137"/>
          </a:xfrm>
          <a:prstGeom prst="rect">
            <a:avLst/>
          </a:prstGeom>
          <a:solidFill>
            <a:srgbClr val="CFE4AE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58" name="Freeform 72"/>
          <p:cNvSpPr>
            <a:spLocks/>
          </p:cNvSpPr>
          <p:nvPr/>
        </p:nvSpPr>
        <p:spPr bwMode="auto">
          <a:xfrm>
            <a:off x="1514308" y="3690710"/>
            <a:ext cx="1514475" cy="592137"/>
          </a:xfrm>
          <a:custGeom>
            <a:avLst/>
            <a:gdLst>
              <a:gd name="T0" fmla="*/ 324 w 857"/>
              <a:gd name="T1" fmla="*/ 340 h 340"/>
              <a:gd name="T2" fmla="*/ 0 w 857"/>
              <a:gd name="T3" fmla="*/ 340 h 340"/>
              <a:gd name="T4" fmla="*/ 0 w 857"/>
              <a:gd name="T5" fmla="*/ 0 h 340"/>
              <a:gd name="T6" fmla="*/ 857 w 857"/>
              <a:gd name="T7" fmla="*/ 0 h 340"/>
              <a:gd name="T8" fmla="*/ 324 w 857"/>
              <a:gd name="T9" fmla="*/ 340 h 3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7"/>
              <a:gd name="T16" fmla="*/ 0 h 340"/>
              <a:gd name="T17" fmla="*/ 857 w 857"/>
              <a:gd name="T18" fmla="*/ 340 h 3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7" h="340">
                <a:moveTo>
                  <a:pt x="324" y="340"/>
                </a:moveTo>
                <a:lnTo>
                  <a:pt x="0" y="340"/>
                </a:lnTo>
                <a:lnTo>
                  <a:pt x="0" y="0"/>
                </a:lnTo>
                <a:lnTo>
                  <a:pt x="857" y="0"/>
                </a:lnTo>
                <a:lnTo>
                  <a:pt x="324" y="340"/>
                </a:lnTo>
                <a:close/>
              </a:path>
            </a:pathLst>
          </a:custGeom>
          <a:solidFill>
            <a:srgbClr val="FBD4D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59" name="Freeform 73"/>
          <p:cNvSpPr>
            <a:spLocks/>
          </p:cNvSpPr>
          <p:nvPr/>
        </p:nvSpPr>
        <p:spPr bwMode="auto">
          <a:xfrm>
            <a:off x="2087396" y="3690710"/>
            <a:ext cx="946150" cy="592137"/>
          </a:xfrm>
          <a:custGeom>
            <a:avLst/>
            <a:gdLst>
              <a:gd name="T0" fmla="*/ 536 w 536"/>
              <a:gd name="T1" fmla="*/ 0 h 340"/>
              <a:gd name="T2" fmla="*/ 536 w 536"/>
              <a:gd name="T3" fmla="*/ 340 h 340"/>
              <a:gd name="T4" fmla="*/ 0 w 536"/>
              <a:gd name="T5" fmla="*/ 340 h 340"/>
              <a:gd name="T6" fmla="*/ 536 w 536"/>
              <a:gd name="T7" fmla="*/ 0 h 340"/>
              <a:gd name="T8" fmla="*/ 0 60000 65536"/>
              <a:gd name="T9" fmla="*/ 0 60000 65536"/>
              <a:gd name="T10" fmla="*/ 0 60000 65536"/>
              <a:gd name="T11" fmla="*/ 0 60000 65536"/>
              <a:gd name="T12" fmla="*/ 0 w 536"/>
              <a:gd name="T13" fmla="*/ 0 h 340"/>
              <a:gd name="T14" fmla="*/ 536 w 536"/>
              <a:gd name="T15" fmla="*/ 340 h 3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6" h="340">
                <a:moveTo>
                  <a:pt x="536" y="0"/>
                </a:moveTo>
                <a:lnTo>
                  <a:pt x="536" y="340"/>
                </a:lnTo>
                <a:lnTo>
                  <a:pt x="0" y="340"/>
                </a:lnTo>
                <a:lnTo>
                  <a:pt x="536" y="0"/>
                </a:lnTo>
                <a:close/>
              </a:path>
            </a:pathLst>
          </a:custGeom>
          <a:solidFill>
            <a:srgbClr val="FFE5B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60" name="Rectangle 74"/>
          <p:cNvSpPr>
            <a:spLocks noChangeArrowheads="1"/>
          </p:cNvSpPr>
          <p:nvPr/>
        </p:nvSpPr>
        <p:spPr bwMode="auto">
          <a:xfrm>
            <a:off x="2011196" y="3909785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 smtClean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A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61" name="Rectangle 75"/>
          <p:cNvSpPr>
            <a:spLocks noChangeArrowheads="1"/>
          </p:cNvSpPr>
          <p:nvPr/>
        </p:nvSpPr>
        <p:spPr bwMode="auto">
          <a:xfrm>
            <a:off x="3262146" y="3906610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C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62" name="Rectangle 76"/>
          <p:cNvSpPr>
            <a:spLocks noChangeArrowheads="1"/>
          </p:cNvSpPr>
          <p:nvPr/>
        </p:nvSpPr>
        <p:spPr bwMode="auto">
          <a:xfrm>
            <a:off x="2770021" y="3916135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B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63" name="Rectangle 77"/>
          <p:cNvSpPr>
            <a:spLocks noChangeArrowheads="1"/>
          </p:cNvSpPr>
          <p:nvPr/>
        </p:nvSpPr>
        <p:spPr bwMode="auto">
          <a:xfrm>
            <a:off x="3746333" y="3906610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D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64" name="Line 78"/>
          <p:cNvSpPr>
            <a:spLocks noChangeShapeType="1"/>
          </p:cNvSpPr>
          <p:nvPr/>
        </p:nvSpPr>
        <p:spPr bwMode="auto">
          <a:xfrm>
            <a:off x="1514308" y="3690710"/>
            <a:ext cx="3821113" cy="0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21065" name="Line 79"/>
          <p:cNvSpPr>
            <a:spLocks noChangeShapeType="1"/>
          </p:cNvSpPr>
          <p:nvPr/>
        </p:nvSpPr>
        <p:spPr bwMode="auto">
          <a:xfrm>
            <a:off x="1514308" y="4282847"/>
            <a:ext cx="3821113" cy="0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21066" name="Line 80"/>
          <p:cNvSpPr>
            <a:spLocks noChangeShapeType="1"/>
          </p:cNvSpPr>
          <p:nvPr/>
        </p:nvSpPr>
        <p:spPr bwMode="auto">
          <a:xfrm flipH="1" flipV="1">
            <a:off x="1501608" y="2373085"/>
            <a:ext cx="3271838" cy="2058987"/>
          </a:xfrm>
          <a:prstGeom prst="line">
            <a:avLst/>
          </a:prstGeom>
          <a:noFill/>
          <a:ln w="30163">
            <a:solidFill>
              <a:srgbClr val="3C5DAA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21067" name="Line 81"/>
          <p:cNvSpPr>
            <a:spLocks noChangeShapeType="1"/>
          </p:cNvSpPr>
          <p:nvPr/>
        </p:nvSpPr>
        <p:spPr bwMode="auto">
          <a:xfrm flipV="1">
            <a:off x="1496846" y="2700110"/>
            <a:ext cx="3106737" cy="1954212"/>
          </a:xfrm>
          <a:prstGeom prst="line">
            <a:avLst/>
          </a:prstGeom>
          <a:noFill/>
          <a:ln w="30163">
            <a:solidFill>
              <a:srgbClr val="EE313C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21068" name="Freeform 93"/>
          <p:cNvSpPr>
            <a:spLocks/>
          </p:cNvSpPr>
          <p:nvPr/>
        </p:nvSpPr>
        <p:spPr bwMode="auto">
          <a:xfrm>
            <a:off x="1514308" y="1992085"/>
            <a:ext cx="3821113" cy="3160712"/>
          </a:xfrm>
          <a:custGeom>
            <a:avLst/>
            <a:gdLst>
              <a:gd name="T0" fmla="*/ 2163 w 2163"/>
              <a:gd name="T1" fmla="*/ 1814 h 1814"/>
              <a:gd name="T2" fmla="*/ 0 w 2163"/>
              <a:gd name="T3" fmla="*/ 1814 h 1814"/>
              <a:gd name="T4" fmla="*/ 0 w 2163"/>
              <a:gd name="T5" fmla="*/ 0 h 1814"/>
              <a:gd name="T6" fmla="*/ 0 60000 65536"/>
              <a:gd name="T7" fmla="*/ 0 60000 65536"/>
              <a:gd name="T8" fmla="*/ 0 60000 65536"/>
              <a:gd name="T9" fmla="*/ 0 w 2163"/>
              <a:gd name="T10" fmla="*/ 0 h 1814"/>
              <a:gd name="T11" fmla="*/ 2163 w 2163"/>
              <a:gd name="T12" fmla="*/ 1814 h 18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3" h="1814">
                <a:moveTo>
                  <a:pt x="2163" y="1814"/>
                </a:moveTo>
                <a:lnTo>
                  <a:pt x="0" y="1814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69" name="Oval 105"/>
          <p:cNvSpPr>
            <a:spLocks noChangeArrowheads="1"/>
          </p:cNvSpPr>
          <p:nvPr/>
        </p:nvSpPr>
        <p:spPr bwMode="auto">
          <a:xfrm>
            <a:off x="4501983" y="4243160"/>
            <a:ext cx="82550" cy="8255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70" name="Freeform 106"/>
          <p:cNvSpPr>
            <a:spLocks/>
          </p:cNvSpPr>
          <p:nvPr/>
        </p:nvSpPr>
        <p:spPr bwMode="auto">
          <a:xfrm>
            <a:off x="2041358" y="4238397"/>
            <a:ext cx="92075" cy="90488"/>
          </a:xfrm>
          <a:custGeom>
            <a:avLst/>
            <a:gdLst>
              <a:gd name="T0" fmla="*/ 21 w 22"/>
              <a:gd name="T1" fmla="*/ 13 h 22"/>
              <a:gd name="T2" fmla="*/ 9 w 22"/>
              <a:gd name="T3" fmla="*/ 21 h 22"/>
              <a:gd name="T4" fmla="*/ 1 w 22"/>
              <a:gd name="T5" fmla="*/ 9 h 22"/>
              <a:gd name="T6" fmla="*/ 13 w 22"/>
              <a:gd name="T7" fmla="*/ 1 h 22"/>
              <a:gd name="T8" fmla="*/ 21 w 22"/>
              <a:gd name="T9" fmla="*/ 13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"/>
              <a:gd name="T16" fmla="*/ 0 h 22"/>
              <a:gd name="T17" fmla="*/ 22 w 22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" h="22">
                <a:moveTo>
                  <a:pt x="21" y="13"/>
                </a:moveTo>
                <a:cubicBezTo>
                  <a:pt x="20" y="19"/>
                  <a:pt x="15" y="22"/>
                  <a:pt x="9" y="21"/>
                </a:cubicBezTo>
                <a:cubicBezTo>
                  <a:pt x="4" y="20"/>
                  <a:pt x="0" y="15"/>
                  <a:pt x="1" y="9"/>
                </a:cubicBezTo>
                <a:cubicBezTo>
                  <a:pt x="2" y="4"/>
                  <a:pt x="8" y="0"/>
                  <a:pt x="13" y="1"/>
                </a:cubicBezTo>
                <a:cubicBezTo>
                  <a:pt x="19" y="2"/>
                  <a:pt x="22" y="8"/>
                  <a:pt x="21" y="13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71" name="Rectangle 107"/>
          <p:cNvSpPr>
            <a:spLocks noChangeArrowheads="1"/>
          </p:cNvSpPr>
          <p:nvPr/>
        </p:nvSpPr>
        <p:spPr bwMode="auto">
          <a:xfrm>
            <a:off x="1319046" y="3595460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P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72" name="Rectangle 108"/>
          <p:cNvSpPr>
            <a:spLocks noChangeArrowheads="1"/>
          </p:cNvSpPr>
          <p:nvPr/>
        </p:nvSpPr>
        <p:spPr bwMode="auto">
          <a:xfrm>
            <a:off x="1398421" y="3673247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T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73" name="Rectangle 109"/>
          <p:cNvSpPr>
            <a:spLocks noChangeArrowheads="1"/>
          </p:cNvSpPr>
          <p:nvPr/>
        </p:nvSpPr>
        <p:spPr bwMode="auto">
          <a:xfrm>
            <a:off x="1282533" y="4203472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P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74" name="Rectangle 110"/>
          <p:cNvSpPr>
            <a:spLocks noChangeArrowheads="1"/>
          </p:cNvSpPr>
          <p:nvPr/>
        </p:nvSpPr>
        <p:spPr bwMode="auto">
          <a:xfrm>
            <a:off x="1365083" y="4281260"/>
            <a:ext cx="16991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W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75" name="Oval 111"/>
          <p:cNvSpPr>
            <a:spLocks noChangeArrowheads="1"/>
          </p:cNvSpPr>
          <p:nvPr/>
        </p:nvSpPr>
        <p:spPr bwMode="auto">
          <a:xfrm>
            <a:off x="3546308" y="3651022"/>
            <a:ext cx="82550" cy="80963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76" name="Oval 112"/>
          <p:cNvSpPr>
            <a:spLocks noChangeArrowheads="1"/>
          </p:cNvSpPr>
          <p:nvPr/>
        </p:nvSpPr>
        <p:spPr bwMode="auto">
          <a:xfrm>
            <a:off x="2992271" y="3651022"/>
            <a:ext cx="82550" cy="80963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77" name="Line 113"/>
          <p:cNvSpPr>
            <a:spLocks noChangeShapeType="1"/>
          </p:cNvSpPr>
          <p:nvPr/>
        </p:nvSpPr>
        <p:spPr bwMode="auto">
          <a:xfrm>
            <a:off x="2182646" y="5276622"/>
            <a:ext cx="688975" cy="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21078" name="Freeform 114"/>
          <p:cNvSpPr>
            <a:spLocks/>
          </p:cNvSpPr>
          <p:nvPr/>
        </p:nvSpPr>
        <p:spPr bwMode="auto">
          <a:xfrm>
            <a:off x="2850983" y="5246460"/>
            <a:ext cx="90488" cy="53975"/>
          </a:xfrm>
          <a:custGeom>
            <a:avLst/>
            <a:gdLst>
              <a:gd name="T0" fmla="*/ 4 w 22"/>
              <a:gd name="T1" fmla="*/ 7 h 13"/>
              <a:gd name="T2" fmla="*/ 0 w 22"/>
              <a:gd name="T3" fmla="*/ 0 h 13"/>
              <a:gd name="T4" fmla="*/ 0 w 22"/>
              <a:gd name="T5" fmla="*/ 0 h 13"/>
              <a:gd name="T6" fmla="*/ 11 w 22"/>
              <a:gd name="T7" fmla="*/ 4 h 13"/>
              <a:gd name="T8" fmla="*/ 22 w 22"/>
              <a:gd name="T9" fmla="*/ 7 h 13"/>
              <a:gd name="T10" fmla="*/ 11 w 22"/>
              <a:gd name="T11" fmla="*/ 9 h 13"/>
              <a:gd name="T12" fmla="*/ 0 w 22"/>
              <a:gd name="T13" fmla="*/ 13 h 13"/>
              <a:gd name="T14" fmla="*/ 0 w 22"/>
              <a:gd name="T15" fmla="*/ 13 h 13"/>
              <a:gd name="T16" fmla="*/ 4 w 22"/>
              <a:gd name="T17" fmla="*/ 7 h 1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"/>
              <a:gd name="T28" fmla="*/ 0 h 13"/>
              <a:gd name="T29" fmla="*/ 22 w 22"/>
              <a:gd name="T30" fmla="*/ 13 h 1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" h="13">
                <a:moveTo>
                  <a:pt x="4" y="7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1" y="4"/>
                  <a:pt x="11" y="4"/>
                  <a:pt x="11" y="4"/>
                </a:cubicBezTo>
                <a:cubicBezTo>
                  <a:pt x="14" y="5"/>
                  <a:pt x="18" y="6"/>
                  <a:pt x="22" y="7"/>
                </a:cubicBezTo>
                <a:cubicBezTo>
                  <a:pt x="18" y="8"/>
                  <a:pt x="14" y="8"/>
                  <a:pt x="11" y="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lnTo>
                  <a:pt x="4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79" name="Line 115"/>
          <p:cNvSpPr>
            <a:spLocks noChangeShapeType="1"/>
          </p:cNvSpPr>
          <p:nvPr/>
        </p:nvSpPr>
        <p:spPr bwMode="auto">
          <a:xfrm flipH="1">
            <a:off x="3809833" y="5276622"/>
            <a:ext cx="658813" cy="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21080" name="Freeform 116"/>
          <p:cNvSpPr>
            <a:spLocks/>
          </p:cNvSpPr>
          <p:nvPr/>
        </p:nvSpPr>
        <p:spPr bwMode="auto">
          <a:xfrm>
            <a:off x="3735221" y="5246460"/>
            <a:ext cx="90487" cy="53975"/>
          </a:xfrm>
          <a:custGeom>
            <a:avLst/>
            <a:gdLst>
              <a:gd name="T0" fmla="*/ 18 w 22"/>
              <a:gd name="T1" fmla="*/ 7 h 13"/>
              <a:gd name="T2" fmla="*/ 22 w 22"/>
              <a:gd name="T3" fmla="*/ 0 h 13"/>
              <a:gd name="T4" fmla="*/ 21 w 22"/>
              <a:gd name="T5" fmla="*/ 0 h 13"/>
              <a:gd name="T6" fmla="*/ 11 w 22"/>
              <a:gd name="T7" fmla="*/ 4 h 13"/>
              <a:gd name="T8" fmla="*/ 0 w 22"/>
              <a:gd name="T9" fmla="*/ 7 h 13"/>
              <a:gd name="T10" fmla="*/ 11 w 22"/>
              <a:gd name="T11" fmla="*/ 9 h 13"/>
              <a:gd name="T12" fmla="*/ 21 w 22"/>
              <a:gd name="T13" fmla="*/ 13 h 13"/>
              <a:gd name="T14" fmla="*/ 22 w 22"/>
              <a:gd name="T15" fmla="*/ 13 h 13"/>
              <a:gd name="T16" fmla="*/ 18 w 22"/>
              <a:gd name="T17" fmla="*/ 7 h 1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"/>
              <a:gd name="T28" fmla="*/ 0 h 13"/>
              <a:gd name="T29" fmla="*/ 22 w 22"/>
              <a:gd name="T30" fmla="*/ 13 h 1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" h="13">
                <a:moveTo>
                  <a:pt x="18" y="7"/>
                </a:moveTo>
                <a:cubicBezTo>
                  <a:pt x="22" y="0"/>
                  <a:pt x="22" y="0"/>
                  <a:pt x="22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11" y="4"/>
                  <a:pt x="11" y="4"/>
                  <a:pt x="11" y="4"/>
                </a:cubicBezTo>
                <a:cubicBezTo>
                  <a:pt x="7" y="5"/>
                  <a:pt x="3" y="6"/>
                  <a:pt x="0" y="7"/>
                </a:cubicBezTo>
                <a:cubicBezTo>
                  <a:pt x="3" y="8"/>
                  <a:pt x="7" y="8"/>
                  <a:pt x="11" y="9"/>
                </a:cubicBezTo>
                <a:cubicBezTo>
                  <a:pt x="21" y="13"/>
                  <a:pt x="21" y="13"/>
                  <a:pt x="21" y="13"/>
                </a:cubicBezTo>
                <a:cubicBezTo>
                  <a:pt x="22" y="13"/>
                  <a:pt x="22" y="13"/>
                  <a:pt x="22" y="13"/>
                </a:cubicBezTo>
                <a:lnTo>
                  <a:pt x="18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81" name="Freeform 117"/>
          <p:cNvSpPr>
            <a:spLocks/>
          </p:cNvSpPr>
          <p:nvPr/>
        </p:nvSpPr>
        <p:spPr bwMode="auto">
          <a:xfrm>
            <a:off x="925594" y="3868956"/>
            <a:ext cx="414337" cy="246063"/>
          </a:xfrm>
          <a:custGeom>
            <a:avLst/>
            <a:gdLst>
              <a:gd name="T0" fmla="*/ 99 w 99"/>
              <a:gd name="T1" fmla="*/ 44 h 60"/>
              <a:gd name="T2" fmla="*/ 83 w 99"/>
              <a:gd name="T3" fmla="*/ 60 h 60"/>
              <a:gd name="T4" fmla="*/ 16 w 99"/>
              <a:gd name="T5" fmla="*/ 60 h 60"/>
              <a:gd name="T6" fmla="*/ 0 w 99"/>
              <a:gd name="T7" fmla="*/ 44 h 60"/>
              <a:gd name="T8" fmla="*/ 0 w 99"/>
              <a:gd name="T9" fmla="*/ 16 h 60"/>
              <a:gd name="T10" fmla="*/ 16 w 99"/>
              <a:gd name="T11" fmla="*/ 0 h 60"/>
              <a:gd name="T12" fmla="*/ 83 w 99"/>
              <a:gd name="T13" fmla="*/ 0 h 60"/>
              <a:gd name="T14" fmla="*/ 99 w 99"/>
              <a:gd name="T15" fmla="*/ 16 h 60"/>
              <a:gd name="T16" fmla="*/ 99 w 99"/>
              <a:gd name="T17" fmla="*/ 44 h 6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9"/>
              <a:gd name="T28" fmla="*/ 0 h 60"/>
              <a:gd name="T29" fmla="*/ 99 w 99"/>
              <a:gd name="T30" fmla="*/ 60 h 6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9" h="60">
                <a:moveTo>
                  <a:pt x="99" y="44"/>
                </a:moveTo>
                <a:cubicBezTo>
                  <a:pt x="99" y="53"/>
                  <a:pt x="92" y="60"/>
                  <a:pt x="83" y="60"/>
                </a:cubicBezTo>
                <a:cubicBezTo>
                  <a:pt x="16" y="60"/>
                  <a:pt x="16" y="60"/>
                  <a:pt x="16" y="60"/>
                </a:cubicBezTo>
                <a:cubicBezTo>
                  <a:pt x="7" y="60"/>
                  <a:pt x="0" y="53"/>
                  <a:pt x="0" y="44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6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92" y="0"/>
                  <a:pt x="99" y="8"/>
                  <a:pt x="99" y="16"/>
                </a:cubicBezTo>
                <a:lnTo>
                  <a:pt x="99" y="44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82" name="Freeform 122"/>
          <p:cNvSpPr>
            <a:spLocks/>
          </p:cNvSpPr>
          <p:nvPr/>
        </p:nvSpPr>
        <p:spPr bwMode="auto">
          <a:xfrm>
            <a:off x="1573666" y="3724940"/>
            <a:ext cx="104775" cy="556320"/>
          </a:xfrm>
          <a:custGeom>
            <a:avLst/>
            <a:gdLst>
              <a:gd name="T0" fmla="*/ 25 w 25"/>
              <a:gd name="T1" fmla="*/ 146 h 146"/>
              <a:gd name="T2" fmla="*/ 10 w 25"/>
              <a:gd name="T3" fmla="*/ 130 h 146"/>
              <a:gd name="T4" fmla="*/ 10 w 25"/>
              <a:gd name="T5" fmla="*/ 83 h 146"/>
              <a:gd name="T6" fmla="*/ 0 w 25"/>
              <a:gd name="T7" fmla="*/ 73 h 146"/>
              <a:gd name="T8" fmla="*/ 10 w 25"/>
              <a:gd name="T9" fmla="*/ 62 h 146"/>
              <a:gd name="T10" fmla="*/ 10 w 25"/>
              <a:gd name="T11" fmla="*/ 16 h 146"/>
              <a:gd name="T12" fmla="*/ 25 w 25"/>
              <a:gd name="T13" fmla="*/ 0 h 1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"/>
              <a:gd name="T22" fmla="*/ 0 h 146"/>
              <a:gd name="T23" fmla="*/ 25 w 25"/>
              <a:gd name="T24" fmla="*/ 146 h 14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" h="146">
                <a:moveTo>
                  <a:pt x="25" y="146"/>
                </a:moveTo>
                <a:cubicBezTo>
                  <a:pt x="15" y="146"/>
                  <a:pt x="10" y="143"/>
                  <a:pt x="10" y="130"/>
                </a:cubicBezTo>
                <a:cubicBezTo>
                  <a:pt x="10" y="127"/>
                  <a:pt x="10" y="86"/>
                  <a:pt x="10" y="83"/>
                </a:cubicBezTo>
                <a:cubicBezTo>
                  <a:pt x="10" y="80"/>
                  <a:pt x="7" y="73"/>
                  <a:pt x="0" y="73"/>
                </a:cubicBezTo>
                <a:cubicBezTo>
                  <a:pt x="7" y="73"/>
                  <a:pt x="10" y="66"/>
                  <a:pt x="10" y="62"/>
                </a:cubicBezTo>
                <a:cubicBezTo>
                  <a:pt x="10" y="60"/>
                  <a:pt x="10" y="19"/>
                  <a:pt x="10" y="16"/>
                </a:cubicBezTo>
                <a:cubicBezTo>
                  <a:pt x="10" y="3"/>
                  <a:pt x="15" y="0"/>
                  <a:pt x="25" y="0"/>
                </a:cubicBezTo>
              </a:path>
            </a:pathLst>
          </a:custGeom>
          <a:noFill/>
          <a:ln w="22225">
            <a:solidFill>
              <a:srgbClr val="6D6F71"/>
            </a:solidFill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83" name="Rectangle 123"/>
          <p:cNvSpPr>
            <a:spLocks noChangeArrowheads="1"/>
          </p:cNvSpPr>
          <p:nvPr/>
        </p:nvSpPr>
        <p:spPr bwMode="auto">
          <a:xfrm>
            <a:off x="2949408" y="5189310"/>
            <a:ext cx="13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Q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90" name="Rectangle 150"/>
          <p:cNvSpPr>
            <a:spLocks noChangeArrowheads="1"/>
          </p:cNvSpPr>
          <p:nvPr/>
        </p:nvSpPr>
        <p:spPr bwMode="auto">
          <a:xfrm>
            <a:off x="4525994" y="5237108"/>
            <a:ext cx="13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Q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91" name="Rectangle 151"/>
          <p:cNvSpPr>
            <a:spLocks noChangeArrowheads="1"/>
          </p:cNvSpPr>
          <p:nvPr/>
        </p:nvSpPr>
        <p:spPr bwMode="auto">
          <a:xfrm>
            <a:off x="4670010" y="5381124"/>
            <a:ext cx="16859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/>
            <a:r>
              <a:rPr lang="en-US" sz="10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D</a:t>
            </a:r>
            <a:endParaRPr lang="en-US" sz="10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92" name="Rectangle 152"/>
          <p:cNvSpPr>
            <a:spLocks noChangeArrowheads="1"/>
          </p:cNvSpPr>
          <p:nvPr/>
        </p:nvSpPr>
        <p:spPr bwMode="auto">
          <a:xfrm>
            <a:off x="3514558" y="5190897"/>
            <a:ext cx="13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Q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93" name="Rectangle 153"/>
          <p:cNvSpPr>
            <a:spLocks noChangeArrowheads="1"/>
          </p:cNvSpPr>
          <p:nvPr/>
        </p:nvSpPr>
        <p:spPr bwMode="auto">
          <a:xfrm>
            <a:off x="3661898" y="5309116"/>
            <a:ext cx="9297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0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D</a:t>
            </a:r>
            <a:endParaRPr lang="en-US" sz="10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94" name="Rectangle 154"/>
          <p:cNvSpPr>
            <a:spLocks noChangeArrowheads="1"/>
          </p:cNvSpPr>
          <p:nvPr/>
        </p:nvSpPr>
        <p:spPr bwMode="auto">
          <a:xfrm>
            <a:off x="3733906" y="5309116"/>
            <a:ext cx="14848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/>
            <a:r>
              <a:rPr lang="en-US" sz="10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T</a:t>
            </a:r>
            <a:endParaRPr lang="en-US" sz="10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95" name="Rectangle 155"/>
          <p:cNvSpPr>
            <a:spLocks noChangeArrowheads="1"/>
          </p:cNvSpPr>
          <p:nvPr/>
        </p:nvSpPr>
        <p:spPr bwMode="auto">
          <a:xfrm>
            <a:off x="2027071" y="5186135"/>
            <a:ext cx="13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Q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96" name="Rectangle 156"/>
          <p:cNvSpPr>
            <a:spLocks noChangeArrowheads="1"/>
          </p:cNvSpPr>
          <p:nvPr/>
        </p:nvSpPr>
        <p:spPr bwMode="auto">
          <a:xfrm>
            <a:off x="2130258" y="5308372"/>
            <a:ext cx="8413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0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S</a:t>
            </a:r>
            <a:endParaRPr lang="en-US" sz="10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97" name="Rectangle 157"/>
          <p:cNvSpPr>
            <a:spLocks noChangeArrowheads="1"/>
          </p:cNvSpPr>
          <p:nvPr/>
        </p:nvSpPr>
        <p:spPr bwMode="auto">
          <a:xfrm>
            <a:off x="3085834" y="5309116"/>
            <a:ext cx="16350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0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ST</a:t>
            </a:r>
            <a:endParaRPr lang="en-US" sz="1000" i="1" baseline="-25000" dirty="0">
              <a:latin typeface="Tahoma" pitchFamily="34" charset="0"/>
              <a:ea typeface="MS PGothic" pitchFamily="34" charset="-128"/>
            </a:endParaRPr>
          </a:p>
        </p:txBody>
      </p:sp>
      <p:cxnSp>
        <p:nvCxnSpPr>
          <p:cNvPr id="175" name="Straight Connector 86"/>
          <p:cNvCxnSpPr>
            <a:cxnSpLocks noChangeShapeType="1"/>
          </p:cNvCxnSpPr>
          <p:nvPr/>
        </p:nvCxnSpPr>
        <p:spPr bwMode="auto">
          <a:xfrm rot="5400000">
            <a:off x="2880352" y="4440804"/>
            <a:ext cx="1419225" cy="1587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176" name="Straight Connector 86"/>
          <p:cNvCxnSpPr>
            <a:cxnSpLocks noChangeShapeType="1"/>
          </p:cNvCxnSpPr>
          <p:nvPr/>
        </p:nvCxnSpPr>
        <p:spPr bwMode="auto">
          <a:xfrm rot="5400000">
            <a:off x="2316790" y="4442391"/>
            <a:ext cx="1417637" cy="3175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177" name="Straight Connector 86"/>
          <p:cNvCxnSpPr>
            <a:cxnSpLocks noChangeShapeType="1"/>
          </p:cNvCxnSpPr>
          <p:nvPr/>
        </p:nvCxnSpPr>
        <p:spPr bwMode="auto">
          <a:xfrm rot="5400000">
            <a:off x="1662739" y="4744016"/>
            <a:ext cx="830263" cy="3175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178" name="Straight Connector 86"/>
          <p:cNvCxnSpPr>
            <a:cxnSpLocks noChangeShapeType="1"/>
          </p:cNvCxnSpPr>
          <p:nvPr/>
        </p:nvCxnSpPr>
        <p:spPr bwMode="auto">
          <a:xfrm rot="5400000">
            <a:off x="4125746" y="4749572"/>
            <a:ext cx="839788" cy="1587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sp>
        <p:nvSpPr>
          <p:cNvPr id="1021102" name="Rectangle 11"/>
          <p:cNvSpPr>
            <a:spLocks noChangeArrowheads="1"/>
          </p:cNvSpPr>
          <p:nvPr/>
        </p:nvSpPr>
        <p:spPr bwMode="auto">
          <a:xfrm>
            <a:off x="1357642" y="1708716"/>
            <a:ext cx="151216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Price 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103" name="Rectangle 18"/>
          <p:cNvSpPr>
            <a:spLocks noChangeArrowheads="1"/>
          </p:cNvSpPr>
          <p:nvPr/>
        </p:nvSpPr>
        <p:spPr bwMode="auto">
          <a:xfrm>
            <a:off x="5030050" y="5237108"/>
            <a:ext cx="10080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Quantity 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104" name="Rectangle 1570"/>
          <p:cNvSpPr>
            <a:spLocks noChangeArrowheads="1"/>
          </p:cNvSpPr>
          <p:nvPr/>
        </p:nvSpPr>
        <p:spPr bwMode="auto">
          <a:xfrm>
            <a:off x="3797426" y="2210038"/>
            <a:ext cx="10731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Domestic supply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105" name="Rectangle 1573"/>
          <p:cNvSpPr>
            <a:spLocks noChangeArrowheads="1"/>
          </p:cNvSpPr>
          <p:nvPr/>
        </p:nvSpPr>
        <p:spPr bwMode="auto">
          <a:xfrm>
            <a:off x="4832183" y="4381272"/>
            <a:ext cx="7810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Domestic demand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106" name="Rectangle 61"/>
          <p:cNvSpPr>
            <a:spLocks noChangeArrowheads="1"/>
          </p:cNvSpPr>
          <p:nvPr/>
        </p:nvSpPr>
        <p:spPr bwMode="auto">
          <a:xfrm>
            <a:off x="967450" y="3868956"/>
            <a:ext cx="38401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Tariff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1" dur="1000"/>
                                        <p:tgtEl>
                                          <p:spTgt spid="102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7" dur="1000"/>
                                        <p:tgtEl>
                                          <p:spTgt spid="102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3" dur="1000"/>
                                        <p:tgtEl>
                                          <p:spTgt spid="102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000"/>
                            </p:stCondLst>
                            <p:childTnLst>
                              <p:par>
                                <p:cTn id="1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9" dur="1000"/>
                                        <p:tgtEl>
                                          <p:spTgt spid="102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4000"/>
                            </p:stCondLst>
                            <p:childTnLst>
                              <p:par>
                                <p:cTn id="1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1023" grpId="0"/>
      <p:bldP spid="1021024" grpId="0"/>
      <p:bldP spid="1021025" grpId="0"/>
      <p:bldP spid="1021026" grpId="0"/>
      <p:bldP spid="1021027" grpId="0"/>
      <p:bldP spid="1021028" grpId="0"/>
      <p:bldP spid="1021034" grpId="0" animBg="1"/>
      <p:bldP spid="1021035" grpId="0" animBg="1"/>
      <p:bldP spid="1021036" grpId="0" animBg="1"/>
      <p:bldP spid="1021037" grpId="0" animBg="1"/>
      <p:bldP spid="1021038" grpId="0" animBg="1"/>
      <p:bldP spid="1021039" grpId="0"/>
      <p:bldP spid="1021040" grpId="0" animBg="1"/>
      <p:bldP spid="1021041" grpId="0" animBg="1"/>
      <p:bldP spid="1021042" grpId="0" animBg="1"/>
      <p:bldP spid="1021043" grpId="0" animBg="1"/>
      <p:bldP spid="1021044" grpId="0"/>
      <p:bldP spid="1021045" grpId="0"/>
      <p:bldP spid="1021046" grpId="0"/>
      <p:bldP spid="1021047" grpId="0"/>
      <p:bldP spid="1021048" grpId="0"/>
      <p:bldP spid="1021049" grpId="0" animBg="1"/>
      <p:bldP spid="1021050" grpId="0"/>
      <p:bldP spid="1021051" grpId="0"/>
      <p:bldP spid="1021052" grpId="0"/>
      <p:bldP spid="1021053" grpId="0"/>
      <p:bldP spid="1021054" grpId="0"/>
      <p:bldP spid="1021055" grpId="0"/>
      <p:bldP spid="1021056" grpId="0" animBg="1"/>
      <p:bldP spid="1021058" grpId="0" animBg="1"/>
      <p:bldP spid="1021059" grpId="0" animBg="1"/>
      <p:bldP spid="1021060" grpId="0"/>
      <p:bldP spid="1021061" grpId="0"/>
      <p:bldP spid="1021063" grpId="0"/>
      <p:bldP spid="1021064" grpId="0" animBg="1"/>
      <p:bldP spid="1021065" grpId="0" animBg="1"/>
      <p:bldP spid="1021066" grpId="0" animBg="1"/>
      <p:bldP spid="1021067" grpId="0" animBg="1"/>
      <p:bldP spid="1021068" grpId="0" animBg="1"/>
      <p:bldP spid="1021069" grpId="0" animBg="1"/>
      <p:bldP spid="1021070" grpId="0" animBg="1"/>
      <p:bldP spid="1021071" grpId="0"/>
      <p:bldP spid="1021072" grpId="0"/>
      <p:bldP spid="1021073" grpId="0"/>
      <p:bldP spid="1021074" grpId="0"/>
      <p:bldP spid="1021075" grpId="0" animBg="1"/>
      <p:bldP spid="1021076" grpId="0" animBg="1"/>
      <p:bldP spid="1021077" grpId="0" animBg="1"/>
      <p:bldP spid="1021078" grpId="0" animBg="1"/>
      <p:bldP spid="1021079" grpId="0" animBg="1"/>
      <p:bldP spid="1021080" grpId="0" animBg="1"/>
      <p:bldP spid="1021081" grpId="0" animBg="1"/>
      <p:bldP spid="1021082" grpId="0" animBg="1"/>
      <p:bldP spid="1021083" grpId="0"/>
      <p:bldP spid="1021083" grpId="1"/>
      <p:bldP spid="1021090" grpId="0"/>
      <p:bldP spid="1021091" grpId="0"/>
      <p:bldP spid="1021092" grpId="0"/>
      <p:bldP spid="1021092" grpId="1"/>
      <p:bldP spid="1021093" grpId="0"/>
      <p:bldP spid="1021094" grpId="0"/>
      <p:bldP spid="1021095" grpId="0"/>
      <p:bldP spid="1021096" grpId="0"/>
      <p:bldP spid="1021097" grpId="0"/>
      <p:bldP spid="1021102" grpId="0"/>
      <p:bldP spid="1021103" grpId="0"/>
      <p:bldP spid="1021104" grpId="0"/>
      <p:bldP spid="1021105" grpId="0"/>
      <p:bldP spid="102110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Comparative Advantage and International Trade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 smtClean="0"/>
              <a:t>A country has a comparative advantage in producing a good  or service if the opportunity cost of producing the good  or service is lower for that country than for other countries.</a:t>
            </a:r>
          </a:p>
          <a:p>
            <a:pPr lvl="1"/>
            <a:r>
              <a:rPr lang="en-US" dirty="0" smtClean="0"/>
              <a:t>Depends on Comparative Advantage not Absolute Advantage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Hypothetical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example done previously in lecture and on the problem sets.</a:t>
            </a:r>
          </a:p>
          <a:p>
            <a:r>
              <a:rPr lang="en-US" dirty="0" smtClean="0"/>
              <a:t>Assume:</a:t>
            </a:r>
          </a:p>
          <a:p>
            <a:pPr lvl="1"/>
            <a:r>
              <a:rPr lang="en-US" dirty="0" smtClean="0"/>
              <a:t>Two countries: U.S. and Mexico</a:t>
            </a:r>
          </a:p>
          <a:p>
            <a:pPr lvl="1"/>
            <a:r>
              <a:rPr lang="en-US" dirty="0" smtClean="0"/>
              <a:t>Two goods: Airplanes and Auto Parts</a:t>
            </a:r>
          </a:p>
          <a:p>
            <a:pPr lvl="1"/>
            <a:r>
              <a:rPr lang="en-US" dirty="0" smtClean="0"/>
              <a:t>The production possibility frontiers are straight lines</a:t>
            </a:r>
          </a:p>
          <a:p>
            <a:pPr lvl="2"/>
            <a:r>
              <a:rPr lang="en-US" dirty="0" smtClean="0"/>
              <a:t>The </a:t>
            </a:r>
            <a:r>
              <a:rPr lang="en-US" b="1" dirty="0" err="1" smtClean="0"/>
              <a:t>Ricardian</a:t>
            </a:r>
            <a:r>
              <a:rPr lang="en-US" b="1" dirty="0" smtClean="0"/>
              <a:t> model of international trade </a:t>
            </a:r>
            <a:r>
              <a:rPr lang="en-US" dirty="0" smtClean="0"/>
              <a:t>analyzes international trade under the assumption that opportunity costs are constant.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99592" y="60325"/>
            <a:ext cx="8250758" cy="555625"/>
          </a:xfrm>
        </p:spPr>
        <p:txBody>
          <a:bodyPr/>
          <a:lstStyle/>
          <a:p>
            <a:pPr algn="l"/>
            <a:r>
              <a:rPr lang="en-US" sz="2400" dirty="0" smtClean="0"/>
              <a:t>Comparative Advantage and the Production Possibility Frontier</a:t>
            </a:r>
          </a:p>
        </p:txBody>
      </p:sp>
      <p:sp>
        <p:nvSpPr>
          <p:cNvPr id="956421" name="Rectangle 7"/>
          <p:cNvSpPr>
            <a:spLocks noChangeArrowheads="1"/>
          </p:cNvSpPr>
          <p:nvPr/>
        </p:nvSpPr>
        <p:spPr bwMode="auto">
          <a:xfrm>
            <a:off x="971600" y="1196752"/>
            <a:ext cx="347691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b="1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(a) </a:t>
            </a:r>
            <a:r>
              <a:rPr lang="en-US" sz="1400" b="1" dirty="0" smtClean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U.S. Production </a:t>
            </a:r>
            <a:r>
              <a:rPr lang="en-US" sz="1400" b="1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Possibility Frontier</a:t>
            </a:r>
            <a:endParaRPr lang="en-US" sz="1400" b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56422" name="Rectangle 22"/>
          <p:cNvSpPr>
            <a:spLocks noChangeArrowheads="1"/>
          </p:cNvSpPr>
          <p:nvPr/>
        </p:nvSpPr>
        <p:spPr bwMode="auto">
          <a:xfrm>
            <a:off x="5097607" y="1196752"/>
            <a:ext cx="390331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b="1" dirty="0">
                <a:solidFill>
                  <a:srgbClr val="000000"/>
                </a:solidFill>
                <a:latin typeface="Tahoma" pitchFamily="34" charset="0"/>
              </a:rPr>
              <a:t>(b) </a:t>
            </a:r>
            <a:r>
              <a:rPr lang="en-US" sz="1400" b="1" dirty="0" smtClean="0">
                <a:solidFill>
                  <a:srgbClr val="000000"/>
                </a:solidFill>
                <a:latin typeface="Tahoma" pitchFamily="34" charset="0"/>
              </a:rPr>
              <a:t>Mexico</a:t>
            </a:r>
            <a:r>
              <a:rPr lang="en-US" sz="1400" b="1" dirty="0" smtClean="0">
                <a:latin typeface="Tahoma" pitchFamily="34" charset="0"/>
              </a:rPr>
              <a:t>’s</a:t>
            </a:r>
            <a:r>
              <a:rPr lang="en-US" sz="1400" b="1" dirty="0" smtClean="0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Tahoma" pitchFamily="34" charset="0"/>
              </a:rPr>
              <a:t>Production Possibility Frontier</a:t>
            </a:r>
            <a:endParaRPr lang="en-US" sz="1400" b="1" baseline="-25000" dirty="0">
              <a:latin typeface="Tahoma" pitchFamily="34" charset="0"/>
            </a:endParaRPr>
          </a:p>
        </p:txBody>
      </p:sp>
      <p:sp>
        <p:nvSpPr>
          <p:cNvPr id="956423" name="Line 37"/>
          <p:cNvSpPr>
            <a:spLocks noChangeShapeType="1"/>
          </p:cNvSpPr>
          <p:nvPr/>
        </p:nvSpPr>
        <p:spPr bwMode="auto">
          <a:xfrm>
            <a:off x="1342579" y="2916238"/>
            <a:ext cx="1281112" cy="2298700"/>
          </a:xfrm>
          <a:prstGeom prst="line">
            <a:avLst/>
          </a:prstGeom>
          <a:noFill/>
          <a:ln w="30163">
            <a:solidFill>
              <a:srgbClr val="0076A3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56424" name="Rectangle 38"/>
          <p:cNvSpPr>
            <a:spLocks noChangeArrowheads="1"/>
          </p:cNvSpPr>
          <p:nvPr/>
        </p:nvSpPr>
        <p:spPr bwMode="auto">
          <a:xfrm>
            <a:off x="1212404" y="5227638"/>
            <a:ext cx="96837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0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56425" name="Rectangle 39"/>
          <p:cNvSpPr>
            <a:spLocks noChangeArrowheads="1"/>
          </p:cNvSpPr>
          <p:nvPr/>
        </p:nvSpPr>
        <p:spPr bwMode="auto">
          <a:xfrm>
            <a:off x="863191" y="2814381"/>
            <a:ext cx="44563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2,000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56426" name="Rectangle 40"/>
          <p:cNvSpPr>
            <a:spLocks noChangeArrowheads="1"/>
          </p:cNvSpPr>
          <p:nvPr/>
        </p:nvSpPr>
        <p:spPr bwMode="auto">
          <a:xfrm>
            <a:off x="874342" y="3944207"/>
            <a:ext cx="44563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1,000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56427" name="Line 41"/>
          <p:cNvSpPr>
            <a:spLocks noChangeShapeType="1"/>
          </p:cNvSpPr>
          <p:nvPr/>
        </p:nvSpPr>
        <p:spPr bwMode="auto">
          <a:xfrm>
            <a:off x="1358454" y="4071938"/>
            <a:ext cx="98425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56429" name="Rectangle 60"/>
          <p:cNvSpPr>
            <a:spLocks noChangeArrowheads="1"/>
          </p:cNvSpPr>
          <p:nvPr/>
        </p:nvSpPr>
        <p:spPr bwMode="auto">
          <a:xfrm>
            <a:off x="971600" y="1772816"/>
            <a:ext cx="12065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Quantity of </a:t>
            </a:r>
            <a:r>
              <a:rPr lang="en-US" sz="1400" dirty="0" smtClean="0">
                <a:solidFill>
                  <a:srgbClr val="000000"/>
                </a:solidFill>
                <a:latin typeface="Tahoma" pitchFamily="34" charset="0"/>
              </a:rPr>
              <a:t>airplanes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56430" name="Rectangle 73"/>
          <p:cNvSpPr>
            <a:spLocks noChangeArrowheads="1"/>
          </p:cNvSpPr>
          <p:nvPr/>
        </p:nvSpPr>
        <p:spPr bwMode="auto">
          <a:xfrm>
            <a:off x="2388775" y="5227638"/>
            <a:ext cx="44563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1,000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56431" name="Line 74"/>
          <p:cNvSpPr>
            <a:spLocks noChangeShapeType="1"/>
          </p:cNvSpPr>
          <p:nvPr/>
        </p:nvSpPr>
        <p:spPr bwMode="auto">
          <a:xfrm flipV="1">
            <a:off x="1985516" y="5064125"/>
            <a:ext cx="0" cy="12382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56432" name="Rectangle 75"/>
          <p:cNvSpPr>
            <a:spLocks noChangeArrowheads="1"/>
          </p:cNvSpPr>
          <p:nvPr/>
        </p:nvSpPr>
        <p:spPr bwMode="auto">
          <a:xfrm>
            <a:off x="1842695" y="5227638"/>
            <a:ext cx="2933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500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56433" name="Freeform 76"/>
          <p:cNvSpPr>
            <a:spLocks/>
          </p:cNvSpPr>
          <p:nvPr/>
        </p:nvSpPr>
        <p:spPr bwMode="auto">
          <a:xfrm>
            <a:off x="1358454" y="2255838"/>
            <a:ext cx="2982912" cy="2932112"/>
          </a:xfrm>
          <a:custGeom>
            <a:avLst/>
            <a:gdLst>
              <a:gd name="T0" fmla="*/ 1722 w 1722"/>
              <a:gd name="T1" fmla="*/ 1332 h 1332"/>
              <a:gd name="T2" fmla="*/ 0 w 1722"/>
              <a:gd name="T3" fmla="*/ 1332 h 1332"/>
              <a:gd name="T4" fmla="*/ 0 w 1722"/>
              <a:gd name="T5" fmla="*/ 0 h 1332"/>
              <a:gd name="T6" fmla="*/ 0 60000 65536"/>
              <a:gd name="T7" fmla="*/ 0 60000 65536"/>
              <a:gd name="T8" fmla="*/ 0 60000 65536"/>
              <a:gd name="T9" fmla="*/ 0 w 1722"/>
              <a:gd name="T10" fmla="*/ 0 h 1332"/>
              <a:gd name="T11" fmla="*/ 1722 w 1722"/>
              <a:gd name="T12" fmla="*/ 1332 h 13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2" h="1332">
                <a:moveTo>
                  <a:pt x="1722" y="1332"/>
                </a:moveTo>
                <a:lnTo>
                  <a:pt x="0" y="1332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20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56434" name="Oval 77"/>
          <p:cNvSpPr>
            <a:spLocks noChangeArrowheads="1"/>
          </p:cNvSpPr>
          <p:nvPr/>
        </p:nvSpPr>
        <p:spPr bwMode="auto">
          <a:xfrm>
            <a:off x="1944241" y="4019550"/>
            <a:ext cx="80963" cy="103188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56435" name="Rectangle 78"/>
          <p:cNvSpPr>
            <a:spLocks noChangeArrowheads="1"/>
          </p:cNvSpPr>
          <p:nvPr/>
        </p:nvSpPr>
        <p:spPr bwMode="auto">
          <a:xfrm>
            <a:off x="2541141" y="4864100"/>
            <a:ext cx="29174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PPF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56436" name="Rectangle 79"/>
          <p:cNvSpPr>
            <a:spLocks noChangeArrowheads="1"/>
          </p:cNvSpPr>
          <p:nvPr/>
        </p:nvSpPr>
        <p:spPr bwMode="auto">
          <a:xfrm>
            <a:off x="2790379" y="4970463"/>
            <a:ext cx="2997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 US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56437" name="Rectangle 80"/>
          <p:cNvSpPr>
            <a:spLocks noChangeArrowheads="1"/>
          </p:cNvSpPr>
          <p:nvPr/>
        </p:nvSpPr>
        <p:spPr bwMode="auto">
          <a:xfrm>
            <a:off x="2049016" y="3886200"/>
            <a:ext cx="1074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C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56438" name="Rectangle 81"/>
          <p:cNvSpPr>
            <a:spLocks noChangeArrowheads="1"/>
          </p:cNvSpPr>
          <p:nvPr/>
        </p:nvSpPr>
        <p:spPr bwMode="auto">
          <a:xfrm>
            <a:off x="2125216" y="4019550"/>
            <a:ext cx="25006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US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56443" name="Freeform 86"/>
          <p:cNvSpPr>
            <a:spLocks/>
          </p:cNvSpPr>
          <p:nvPr/>
        </p:nvSpPr>
        <p:spPr bwMode="auto">
          <a:xfrm>
            <a:off x="2385566" y="2889250"/>
            <a:ext cx="1901825" cy="827782"/>
          </a:xfrm>
          <a:custGeom>
            <a:avLst/>
            <a:gdLst>
              <a:gd name="T0" fmla="*/ 263 w 263"/>
              <a:gd name="T1" fmla="*/ 121 h 137"/>
              <a:gd name="T2" fmla="*/ 247 w 263"/>
              <a:gd name="T3" fmla="*/ 137 h 137"/>
              <a:gd name="T4" fmla="*/ 16 w 263"/>
              <a:gd name="T5" fmla="*/ 137 h 137"/>
              <a:gd name="T6" fmla="*/ 0 w 263"/>
              <a:gd name="T7" fmla="*/ 121 h 137"/>
              <a:gd name="T8" fmla="*/ 0 w 263"/>
              <a:gd name="T9" fmla="*/ 16 h 137"/>
              <a:gd name="T10" fmla="*/ 16 w 263"/>
              <a:gd name="T11" fmla="*/ 0 h 137"/>
              <a:gd name="T12" fmla="*/ 247 w 263"/>
              <a:gd name="T13" fmla="*/ 0 h 137"/>
              <a:gd name="T14" fmla="*/ 263 w 263"/>
              <a:gd name="T15" fmla="*/ 16 h 137"/>
              <a:gd name="T16" fmla="*/ 263 w 263"/>
              <a:gd name="T17" fmla="*/ 121 h 13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63"/>
              <a:gd name="T28" fmla="*/ 0 h 137"/>
              <a:gd name="T29" fmla="*/ 263 w 263"/>
              <a:gd name="T30" fmla="*/ 137 h 13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63" h="137">
                <a:moveTo>
                  <a:pt x="263" y="121"/>
                </a:moveTo>
                <a:cubicBezTo>
                  <a:pt x="263" y="130"/>
                  <a:pt x="256" y="137"/>
                  <a:pt x="247" y="137"/>
                </a:cubicBezTo>
                <a:cubicBezTo>
                  <a:pt x="16" y="137"/>
                  <a:pt x="16" y="137"/>
                  <a:pt x="16" y="137"/>
                </a:cubicBezTo>
                <a:cubicBezTo>
                  <a:pt x="8" y="137"/>
                  <a:pt x="0" y="130"/>
                  <a:pt x="0" y="12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8" y="0"/>
                  <a:pt x="16" y="0"/>
                </a:cubicBezTo>
                <a:cubicBezTo>
                  <a:pt x="247" y="0"/>
                  <a:pt x="247" y="0"/>
                  <a:pt x="247" y="0"/>
                </a:cubicBezTo>
                <a:cubicBezTo>
                  <a:pt x="256" y="0"/>
                  <a:pt x="263" y="7"/>
                  <a:pt x="263" y="16"/>
                </a:cubicBezTo>
                <a:lnTo>
                  <a:pt x="263" y="121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 baseline="-25000" dirty="0"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2201417" y="2971800"/>
            <a:ext cx="1998663" cy="1690688"/>
            <a:chOff x="1278" y="1866"/>
            <a:chExt cx="1259" cy="1065"/>
          </a:xfrm>
        </p:grpSpPr>
        <p:sp>
          <p:nvSpPr>
            <p:cNvPr id="956439" name="Freeform 82"/>
            <p:cNvSpPr>
              <a:spLocks/>
            </p:cNvSpPr>
            <p:nvPr/>
          </p:nvSpPr>
          <p:spPr bwMode="auto">
            <a:xfrm>
              <a:off x="1353" y="2665"/>
              <a:ext cx="763" cy="266"/>
            </a:xfrm>
            <a:custGeom>
              <a:avLst/>
              <a:gdLst>
                <a:gd name="T0" fmla="*/ 174 w 174"/>
                <a:gd name="T1" fmla="*/ 45 h 61"/>
                <a:gd name="T2" fmla="*/ 158 w 174"/>
                <a:gd name="T3" fmla="*/ 61 h 61"/>
                <a:gd name="T4" fmla="*/ 16 w 174"/>
                <a:gd name="T5" fmla="*/ 61 h 61"/>
                <a:gd name="T6" fmla="*/ 0 w 174"/>
                <a:gd name="T7" fmla="*/ 45 h 61"/>
                <a:gd name="T8" fmla="*/ 0 w 174"/>
                <a:gd name="T9" fmla="*/ 16 h 61"/>
                <a:gd name="T10" fmla="*/ 16 w 174"/>
                <a:gd name="T11" fmla="*/ 0 h 61"/>
                <a:gd name="T12" fmla="*/ 158 w 174"/>
                <a:gd name="T13" fmla="*/ 0 h 61"/>
                <a:gd name="T14" fmla="*/ 174 w 174"/>
                <a:gd name="T15" fmla="*/ 16 h 61"/>
                <a:gd name="T16" fmla="*/ 174 w 174"/>
                <a:gd name="T17" fmla="*/ 45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4"/>
                <a:gd name="T28" fmla="*/ 0 h 61"/>
                <a:gd name="T29" fmla="*/ 174 w 174"/>
                <a:gd name="T30" fmla="*/ 61 h 6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4" h="61">
                  <a:moveTo>
                    <a:pt x="174" y="45"/>
                  </a:moveTo>
                  <a:cubicBezTo>
                    <a:pt x="174" y="54"/>
                    <a:pt x="167" y="61"/>
                    <a:pt x="158" y="6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8" y="61"/>
                    <a:pt x="0" y="54"/>
                    <a:pt x="0" y="4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8" y="0"/>
                    <a:pt x="1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7" y="0"/>
                    <a:pt x="174" y="7"/>
                    <a:pt x="174" y="16"/>
                  </a:cubicBezTo>
                  <a:lnTo>
                    <a:pt x="174" y="45"/>
                  </a:lnTo>
                  <a:close/>
                </a:path>
              </a:pathLst>
            </a:custGeom>
            <a:solidFill>
              <a:srgbClr val="D6E2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 baseline="-25000" dirty="0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956440" name="Rectangle 83"/>
            <p:cNvSpPr>
              <a:spLocks noChangeArrowheads="1"/>
            </p:cNvSpPr>
            <p:nvPr/>
          </p:nvSpPr>
          <p:spPr bwMode="auto">
            <a:xfrm>
              <a:off x="1455" y="2731"/>
              <a:ext cx="54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 algn="ctr"/>
              <a:r>
                <a:rPr lang="en-US" sz="1400" dirty="0">
                  <a:solidFill>
                    <a:srgbClr val="000000"/>
                  </a:solidFill>
                  <a:latin typeface="Myriad Roman" charset="0"/>
                  <a:ea typeface="MS PGothic" pitchFamily="34" charset="-128"/>
                </a:rPr>
                <a:t>Slope = –2</a:t>
              </a:r>
              <a:endParaRPr lang="en-US" sz="1400" baseline="-25000" dirty="0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956441" name="Line 84"/>
            <p:cNvSpPr>
              <a:spLocks noChangeShapeType="1"/>
            </p:cNvSpPr>
            <p:nvPr/>
          </p:nvSpPr>
          <p:spPr bwMode="auto">
            <a:xfrm flipH="1">
              <a:off x="1278" y="2243"/>
              <a:ext cx="160" cy="20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6444" name="Rectangle 87"/>
            <p:cNvSpPr>
              <a:spLocks noChangeArrowheads="1"/>
            </p:cNvSpPr>
            <p:nvPr/>
          </p:nvSpPr>
          <p:spPr bwMode="auto">
            <a:xfrm>
              <a:off x="1437" y="1866"/>
              <a:ext cx="110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1588" indent="-1588" algn="ctr"/>
              <a:r>
                <a:rPr lang="en-US" sz="1400" dirty="0">
                  <a:solidFill>
                    <a:srgbClr val="000000"/>
                  </a:solidFill>
                  <a:latin typeface="Myriad Roman" charset="0"/>
                  <a:ea typeface="MS PGothic" pitchFamily="34" charset="-128"/>
                </a:rPr>
                <a:t>U.S. production and consumption </a:t>
              </a:r>
              <a:r>
                <a:rPr lang="en-US" sz="1400" dirty="0" smtClean="0">
                  <a:solidFill>
                    <a:srgbClr val="000000"/>
                  </a:solidFill>
                  <a:latin typeface="Myriad Roman" charset="0"/>
                  <a:ea typeface="MS PGothic" pitchFamily="34" charset="-128"/>
                </a:rPr>
                <a:t>if No Trade</a:t>
              </a:r>
              <a:endParaRPr lang="en-US" sz="1400" baseline="-25000" dirty="0">
                <a:latin typeface="Tahoma" pitchFamily="34" charset="0"/>
                <a:ea typeface="MS PGothic" pitchFamily="34" charset="-128"/>
              </a:endParaRPr>
            </a:p>
          </p:txBody>
        </p:sp>
      </p:grpSp>
      <p:sp>
        <p:nvSpPr>
          <p:cNvPr id="956447" name="Line 95"/>
          <p:cNvSpPr>
            <a:spLocks noChangeShapeType="1"/>
          </p:cNvSpPr>
          <p:nvPr/>
        </p:nvSpPr>
        <p:spPr bwMode="auto">
          <a:xfrm>
            <a:off x="5512941" y="4065588"/>
            <a:ext cx="2557463" cy="1149350"/>
          </a:xfrm>
          <a:prstGeom prst="line">
            <a:avLst/>
          </a:prstGeom>
          <a:noFill/>
          <a:ln w="30163">
            <a:solidFill>
              <a:srgbClr val="0076A3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56448" name="Rectangle 96"/>
          <p:cNvSpPr>
            <a:spLocks noChangeArrowheads="1"/>
          </p:cNvSpPr>
          <p:nvPr/>
        </p:nvSpPr>
        <p:spPr bwMode="auto">
          <a:xfrm>
            <a:off x="5376416" y="5227638"/>
            <a:ext cx="96838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0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56449" name="Rectangle 97"/>
          <p:cNvSpPr>
            <a:spLocks noChangeArrowheads="1"/>
          </p:cNvSpPr>
          <p:nvPr/>
        </p:nvSpPr>
        <p:spPr bwMode="auto">
          <a:xfrm>
            <a:off x="5031092" y="3970376"/>
            <a:ext cx="44563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1,000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56450" name="Rectangle 98"/>
          <p:cNvSpPr>
            <a:spLocks noChangeArrowheads="1"/>
          </p:cNvSpPr>
          <p:nvPr/>
        </p:nvSpPr>
        <p:spPr bwMode="auto">
          <a:xfrm>
            <a:off x="5182756" y="4529176"/>
            <a:ext cx="2933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500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56451" name="Line 99"/>
          <p:cNvSpPr>
            <a:spLocks noChangeShapeType="1"/>
          </p:cNvSpPr>
          <p:nvPr/>
        </p:nvSpPr>
        <p:spPr bwMode="auto">
          <a:xfrm>
            <a:off x="5524054" y="4625975"/>
            <a:ext cx="100012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56452" name="Rectangle 100"/>
          <p:cNvSpPr>
            <a:spLocks noChangeArrowheads="1"/>
          </p:cNvSpPr>
          <p:nvPr/>
        </p:nvSpPr>
        <p:spPr bwMode="auto">
          <a:xfrm>
            <a:off x="5004048" y="1772816"/>
            <a:ext cx="9874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Quantity of </a:t>
            </a:r>
            <a:r>
              <a:rPr lang="en-US" sz="1400" dirty="0" smtClean="0">
                <a:solidFill>
                  <a:srgbClr val="000000"/>
                </a:solidFill>
                <a:latin typeface="Tahoma" pitchFamily="34" charset="0"/>
              </a:rPr>
              <a:t>airplanes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56453" name="Line 113"/>
          <p:cNvSpPr>
            <a:spLocks noChangeShapeType="1"/>
          </p:cNvSpPr>
          <p:nvPr/>
        </p:nvSpPr>
        <p:spPr bwMode="auto">
          <a:xfrm flipV="1">
            <a:off x="6773416" y="5064125"/>
            <a:ext cx="0" cy="12382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56454" name="Rectangle 114"/>
          <p:cNvSpPr>
            <a:spLocks noChangeArrowheads="1"/>
          </p:cNvSpPr>
          <p:nvPr/>
        </p:nvSpPr>
        <p:spPr bwMode="auto">
          <a:xfrm>
            <a:off x="7798975" y="5227638"/>
            <a:ext cx="44563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2,000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56455" name="Rectangle 115"/>
          <p:cNvSpPr>
            <a:spLocks noChangeArrowheads="1"/>
          </p:cNvSpPr>
          <p:nvPr/>
        </p:nvSpPr>
        <p:spPr bwMode="auto">
          <a:xfrm>
            <a:off x="6560764" y="5227638"/>
            <a:ext cx="44563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1,000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56456" name="Freeform 116"/>
          <p:cNvSpPr>
            <a:spLocks/>
          </p:cNvSpPr>
          <p:nvPr/>
        </p:nvSpPr>
        <p:spPr bwMode="auto">
          <a:xfrm>
            <a:off x="5524054" y="2255838"/>
            <a:ext cx="2979737" cy="2932112"/>
          </a:xfrm>
          <a:custGeom>
            <a:avLst/>
            <a:gdLst>
              <a:gd name="T0" fmla="*/ 1720 w 1720"/>
              <a:gd name="T1" fmla="*/ 1332 h 1332"/>
              <a:gd name="T2" fmla="*/ 0 w 1720"/>
              <a:gd name="T3" fmla="*/ 1332 h 1332"/>
              <a:gd name="T4" fmla="*/ 0 w 1720"/>
              <a:gd name="T5" fmla="*/ 0 h 1332"/>
              <a:gd name="T6" fmla="*/ 0 60000 65536"/>
              <a:gd name="T7" fmla="*/ 0 60000 65536"/>
              <a:gd name="T8" fmla="*/ 0 60000 65536"/>
              <a:gd name="T9" fmla="*/ 0 w 1720"/>
              <a:gd name="T10" fmla="*/ 0 h 1332"/>
              <a:gd name="T11" fmla="*/ 1720 w 1720"/>
              <a:gd name="T12" fmla="*/ 1332 h 13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0" h="1332">
                <a:moveTo>
                  <a:pt x="1720" y="1332"/>
                </a:moveTo>
                <a:lnTo>
                  <a:pt x="0" y="1332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20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56457" name="Oval 117"/>
          <p:cNvSpPr>
            <a:spLocks noChangeArrowheads="1"/>
          </p:cNvSpPr>
          <p:nvPr/>
        </p:nvSpPr>
        <p:spPr bwMode="auto">
          <a:xfrm>
            <a:off x="6732141" y="4575175"/>
            <a:ext cx="80963" cy="1047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56458" name="Rectangle 118"/>
          <p:cNvSpPr>
            <a:spLocks noChangeArrowheads="1"/>
          </p:cNvSpPr>
          <p:nvPr/>
        </p:nvSpPr>
        <p:spPr bwMode="auto">
          <a:xfrm>
            <a:off x="7895779" y="4868863"/>
            <a:ext cx="29174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PPF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56459" name="Rectangle 119"/>
          <p:cNvSpPr>
            <a:spLocks noChangeArrowheads="1"/>
          </p:cNvSpPr>
          <p:nvPr/>
        </p:nvSpPr>
        <p:spPr bwMode="auto">
          <a:xfrm>
            <a:off x="8172400" y="4941168"/>
            <a:ext cx="13785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 smtClean="0">
                <a:solidFill>
                  <a:srgbClr val="000000"/>
                </a:solidFill>
                <a:latin typeface="Tahoma" pitchFamily="34" charset="0"/>
              </a:rPr>
              <a:t>M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56460" name="Rectangle 120"/>
          <p:cNvSpPr>
            <a:spLocks noChangeArrowheads="1"/>
          </p:cNvSpPr>
          <p:nvPr/>
        </p:nvSpPr>
        <p:spPr bwMode="auto">
          <a:xfrm>
            <a:off x="6789291" y="4338638"/>
            <a:ext cx="1074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C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56461" name="Rectangle 121"/>
          <p:cNvSpPr>
            <a:spLocks noChangeArrowheads="1"/>
          </p:cNvSpPr>
          <p:nvPr/>
        </p:nvSpPr>
        <p:spPr bwMode="auto">
          <a:xfrm>
            <a:off x="6876256" y="4437112"/>
            <a:ext cx="13785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 smtClean="0">
                <a:solidFill>
                  <a:srgbClr val="000000"/>
                </a:solidFill>
                <a:latin typeface="Tahoma" pitchFamily="34" charset="0"/>
              </a:rPr>
              <a:t>M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6011416" y="3276600"/>
            <a:ext cx="2506663" cy="1308100"/>
            <a:chOff x="3696" y="2064"/>
            <a:chExt cx="1579" cy="824"/>
          </a:xfrm>
        </p:grpSpPr>
        <p:sp>
          <p:nvSpPr>
            <p:cNvPr id="956442" name="Line 85"/>
            <p:cNvSpPr>
              <a:spLocks noChangeShapeType="1"/>
            </p:cNvSpPr>
            <p:nvPr/>
          </p:nvSpPr>
          <p:spPr bwMode="auto">
            <a:xfrm>
              <a:off x="4031" y="2400"/>
              <a:ext cx="132" cy="476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6445" name="Freeform 90"/>
            <p:cNvSpPr>
              <a:spLocks/>
            </p:cNvSpPr>
            <p:nvPr/>
          </p:nvSpPr>
          <p:spPr bwMode="auto">
            <a:xfrm>
              <a:off x="3696" y="2064"/>
              <a:ext cx="1488" cy="361"/>
            </a:xfrm>
            <a:custGeom>
              <a:avLst/>
              <a:gdLst>
                <a:gd name="T0" fmla="*/ 235 w 235"/>
                <a:gd name="T1" fmla="*/ 159 h 175"/>
                <a:gd name="T2" fmla="*/ 219 w 235"/>
                <a:gd name="T3" fmla="*/ 175 h 175"/>
                <a:gd name="T4" fmla="*/ 16 w 235"/>
                <a:gd name="T5" fmla="*/ 175 h 175"/>
                <a:gd name="T6" fmla="*/ 0 w 235"/>
                <a:gd name="T7" fmla="*/ 159 h 175"/>
                <a:gd name="T8" fmla="*/ 0 w 235"/>
                <a:gd name="T9" fmla="*/ 16 h 175"/>
                <a:gd name="T10" fmla="*/ 16 w 235"/>
                <a:gd name="T11" fmla="*/ 0 h 175"/>
                <a:gd name="T12" fmla="*/ 219 w 235"/>
                <a:gd name="T13" fmla="*/ 0 h 175"/>
                <a:gd name="T14" fmla="*/ 235 w 235"/>
                <a:gd name="T15" fmla="*/ 16 h 175"/>
                <a:gd name="T16" fmla="*/ 235 w 235"/>
                <a:gd name="T17" fmla="*/ 159 h 1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5"/>
                <a:gd name="T28" fmla="*/ 0 h 175"/>
                <a:gd name="T29" fmla="*/ 235 w 235"/>
                <a:gd name="T30" fmla="*/ 175 h 1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5" h="175">
                  <a:moveTo>
                    <a:pt x="235" y="159"/>
                  </a:moveTo>
                  <a:cubicBezTo>
                    <a:pt x="235" y="168"/>
                    <a:pt x="228" y="175"/>
                    <a:pt x="219" y="175"/>
                  </a:cubicBezTo>
                  <a:cubicBezTo>
                    <a:pt x="16" y="175"/>
                    <a:pt x="16" y="175"/>
                    <a:pt x="16" y="175"/>
                  </a:cubicBezTo>
                  <a:cubicBezTo>
                    <a:pt x="7" y="175"/>
                    <a:pt x="0" y="168"/>
                    <a:pt x="0" y="15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8" y="0"/>
                    <a:pt x="235" y="7"/>
                    <a:pt x="235" y="16"/>
                  </a:cubicBezTo>
                  <a:lnTo>
                    <a:pt x="235" y="159"/>
                  </a:lnTo>
                  <a:close/>
                </a:path>
              </a:pathLst>
            </a:custGeom>
            <a:solidFill>
              <a:srgbClr val="D6E2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 baseline="-25000" dirty="0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956446" name="Rectangle 91"/>
            <p:cNvSpPr>
              <a:spLocks noChangeArrowheads="1"/>
            </p:cNvSpPr>
            <p:nvPr/>
          </p:nvSpPr>
          <p:spPr bwMode="auto">
            <a:xfrm>
              <a:off x="3744" y="2112"/>
              <a:ext cx="1378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1588" indent="-1588" algn="ctr"/>
              <a:r>
                <a:rPr lang="en-US" sz="1400" dirty="0" smtClean="0">
                  <a:solidFill>
                    <a:srgbClr val="000000"/>
                  </a:solidFill>
                  <a:latin typeface="Tahoma" pitchFamily="34" charset="0"/>
                </a:rPr>
                <a:t>Mexico</a:t>
              </a:r>
              <a:r>
                <a:rPr lang="en-US" sz="1400" dirty="0" smtClean="0">
                  <a:latin typeface="Tahoma" pitchFamily="34" charset="0"/>
                </a:rPr>
                <a:t>’s</a:t>
              </a:r>
              <a:r>
                <a:rPr lang="en-US" sz="1400" dirty="0" smtClean="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rPr>
                <a:t> </a:t>
              </a:r>
              <a:r>
                <a:rPr lang="en-US" sz="1400" dirty="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rPr>
                <a:t>production and consumption </a:t>
              </a:r>
              <a:r>
                <a:rPr lang="en-US" sz="1400" dirty="0" smtClean="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rPr>
                <a:t>if No Trade</a:t>
              </a:r>
              <a:endParaRPr lang="en-US" sz="1400" baseline="-25000" dirty="0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956462" name="Freeform 122"/>
            <p:cNvSpPr>
              <a:spLocks/>
            </p:cNvSpPr>
            <p:nvPr/>
          </p:nvSpPr>
          <p:spPr bwMode="auto">
            <a:xfrm>
              <a:off x="4416" y="2688"/>
              <a:ext cx="859" cy="200"/>
            </a:xfrm>
            <a:custGeom>
              <a:avLst/>
              <a:gdLst>
                <a:gd name="T0" fmla="*/ 201 w 201"/>
                <a:gd name="T1" fmla="*/ 45 h 61"/>
                <a:gd name="T2" fmla="*/ 185 w 201"/>
                <a:gd name="T3" fmla="*/ 61 h 61"/>
                <a:gd name="T4" fmla="*/ 16 w 201"/>
                <a:gd name="T5" fmla="*/ 61 h 61"/>
                <a:gd name="T6" fmla="*/ 0 w 201"/>
                <a:gd name="T7" fmla="*/ 45 h 61"/>
                <a:gd name="T8" fmla="*/ 0 w 201"/>
                <a:gd name="T9" fmla="*/ 16 h 61"/>
                <a:gd name="T10" fmla="*/ 16 w 201"/>
                <a:gd name="T11" fmla="*/ 0 h 61"/>
                <a:gd name="T12" fmla="*/ 185 w 201"/>
                <a:gd name="T13" fmla="*/ 0 h 61"/>
                <a:gd name="T14" fmla="*/ 201 w 201"/>
                <a:gd name="T15" fmla="*/ 16 h 61"/>
                <a:gd name="T16" fmla="*/ 201 w 201"/>
                <a:gd name="T17" fmla="*/ 45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1"/>
                <a:gd name="T28" fmla="*/ 0 h 61"/>
                <a:gd name="T29" fmla="*/ 201 w 201"/>
                <a:gd name="T30" fmla="*/ 61 h 6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1" h="61">
                  <a:moveTo>
                    <a:pt x="201" y="45"/>
                  </a:moveTo>
                  <a:cubicBezTo>
                    <a:pt x="201" y="54"/>
                    <a:pt x="194" y="61"/>
                    <a:pt x="185" y="6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7" y="61"/>
                    <a:pt x="0" y="54"/>
                    <a:pt x="0" y="4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94" y="0"/>
                    <a:pt x="201" y="7"/>
                    <a:pt x="201" y="16"/>
                  </a:cubicBezTo>
                  <a:lnTo>
                    <a:pt x="201" y="45"/>
                  </a:lnTo>
                  <a:close/>
                </a:path>
              </a:pathLst>
            </a:custGeom>
            <a:solidFill>
              <a:srgbClr val="D6E2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 baseline="-25000" dirty="0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956463" name="Rectangle 123"/>
            <p:cNvSpPr>
              <a:spLocks noChangeArrowheads="1"/>
            </p:cNvSpPr>
            <p:nvPr/>
          </p:nvSpPr>
          <p:spPr bwMode="auto">
            <a:xfrm>
              <a:off x="4493" y="2731"/>
              <a:ext cx="64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 algn="ctr"/>
              <a:r>
                <a:rPr lang="en-US" sz="1400" dirty="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rPr>
                <a:t>Slope = –0.5</a:t>
              </a:r>
              <a:endParaRPr lang="en-US" sz="1400" baseline="-25000" dirty="0">
                <a:latin typeface="Tahoma" pitchFamily="34" charset="0"/>
                <a:ea typeface="MS PGothic" pitchFamily="34" charset="-128"/>
              </a:endParaRPr>
            </a:p>
          </p:txBody>
        </p:sp>
      </p:grpSp>
      <p:sp>
        <p:nvSpPr>
          <p:cNvPr id="956464" name="Rectangle 51"/>
          <p:cNvSpPr>
            <a:spLocks noChangeArrowheads="1"/>
          </p:cNvSpPr>
          <p:nvPr/>
        </p:nvSpPr>
        <p:spPr bwMode="auto">
          <a:xfrm>
            <a:off x="2563813" y="5603875"/>
            <a:ext cx="179715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Quantity of </a:t>
            </a:r>
            <a:r>
              <a:rPr lang="en-US" sz="1400" dirty="0" smtClean="0">
                <a:solidFill>
                  <a:srgbClr val="000000"/>
                </a:solidFill>
                <a:latin typeface="Tahoma" pitchFamily="34" charset="0"/>
              </a:rPr>
              <a:t>auto parts</a:t>
            </a:r>
            <a:r>
              <a:rPr lang="en-US" sz="1400" dirty="0" smtClean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 </a:t>
            </a:r>
          </a:p>
          <a:p>
            <a:pPr marL="1588" indent="-1588" algn="ctr"/>
            <a:r>
              <a:rPr lang="en-US" sz="1400" dirty="0" smtClean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Tahoma" pitchFamily="34" charset="0"/>
              </a:rPr>
              <a:t>bundles of </a:t>
            </a:r>
            <a:r>
              <a:rPr lang="en-US" sz="1400" dirty="0" smtClean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10,000)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cxnSp>
        <p:nvCxnSpPr>
          <p:cNvPr id="125" name="Straight Connector 86"/>
          <p:cNvCxnSpPr>
            <a:cxnSpLocks noChangeShapeType="1"/>
            <a:endCxn id="956431" idx="1"/>
          </p:cNvCxnSpPr>
          <p:nvPr/>
        </p:nvCxnSpPr>
        <p:spPr bwMode="auto">
          <a:xfrm rot="16200000" flipH="1">
            <a:off x="1496567" y="4575175"/>
            <a:ext cx="963612" cy="14287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126" name="Straight Connector 86"/>
          <p:cNvCxnSpPr>
            <a:cxnSpLocks noChangeShapeType="1"/>
            <a:endCxn id="956434" idx="2"/>
          </p:cNvCxnSpPr>
          <p:nvPr/>
        </p:nvCxnSpPr>
        <p:spPr bwMode="auto">
          <a:xfrm>
            <a:off x="1464816" y="4068763"/>
            <a:ext cx="479425" cy="3175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129" name="Straight Connector 86"/>
          <p:cNvCxnSpPr>
            <a:cxnSpLocks noChangeShapeType="1"/>
            <a:endCxn id="956453" idx="1"/>
          </p:cNvCxnSpPr>
          <p:nvPr/>
        </p:nvCxnSpPr>
        <p:spPr bwMode="auto">
          <a:xfrm rot="5400000">
            <a:off x="6574979" y="4862512"/>
            <a:ext cx="400050" cy="3175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130" name="Straight Connector 86"/>
          <p:cNvCxnSpPr>
            <a:cxnSpLocks noChangeShapeType="1"/>
            <a:stCxn id="956451" idx="1"/>
          </p:cNvCxnSpPr>
          <p:nvPr/>
        </p:nvCxnSpPr>
        <p:spPr bwMode="auto">
          <a:xfrm rot="16200000" flipH="1">
            <a:off x="6182866" y="4067175"/>
            <a:ext cx="7938" cy="1125538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sp>
        <p:nvSpPr>
          <p:cNvPr id="53" name="Rectangle 51"/>
          <p:cNvSpPr>
            <a:spLocks noChangeArrowheads="1"/>
          </p:cNvSpPr>
          <p:nvPr/>
        </p:nvSpPr>
        <p:spPr bwMode="auto">
          <a:xfrm>
            <a:off x="7164288" y="5517232"/>
            <a:ext cx="179715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Quantity of </a:t>
            </a:r>
            <a:r>
              <a:rPr lang="en-US" sz="1400" dirty="0" smtClean="0">
                <a:solidFill>
                  <a:srgbClr val="000000"/>
                </a:solidFill>
                <a:latin typeface="Tahoma" pitchFamily="34" charset="0"/>
              </a:rPr>
              <a:t>auto parts</a:t>
            </a:r>
            <a:r>
              <a:rPr lang="en-US" sz="1400" dirty="0" smtClean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 </a:t>
            </a:r>
          </a:p>
          <a:p>
            <a:pPr marL="1588" indent="-1588" algn="ctr"/>
            <a:r>
              <a:rPr lang="en-US" sz="1400" dirty="0" smtClean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Tahoma" pitchFamily="34" charset="0"/>
              </a:rPr>
              <a:t>bundles of </a:t>
            </a:r>
            <a:r>
              <a:rPr lang="en-US" sz="1400" dirty="0" smtClean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10,000)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64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4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990600" y="304800"/>
            <a:ext cx="7992888" cy="555625"/>
          </a:xfrm>
        </p:spPr>
        <p:txBody>
          <a:bodyPr>
            <a:normAutofit fontScale="90000"/>
          </a:bodyPr>
          <a:lstStyle/>
          <a:p>
            <a:pPr algn="l"/>
            <a:r>
              <a:rPr lang="en-US" sz="3100" dirty="0" smtClean="0"/>
              <a:t>Hypothetical Production and Consumption without Trade (Autarky)</a:t>
            </a:r>
          </a:p>
        </p:txBody>
      </p:sp>
      <p:graphicFrame>
        <p:nvGraphicFramePr>
          <p:cNvPr id="1060086" name="Group 24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774386"/>
              </p:ext>
            </p:extLst>
          </p:nvPr>
        </p:nvGraphicFramePr>
        <p:xfrm>
          <a:off x="922176" y="1196752"/>
          <a:ext cx="8087816" cy="3261360"/>
        </p:xfrm>
        <a:graphic>
          <a:graphicData uri="http://schemas.openxmlformats.org/drawingml/2006/table">
            <a:tbl>
              <a:tblPr/>
              <a:tblGrid>
                <a:gridCol w="4509136"/>
                <a:gridCol w="1601459"/>
                <a:gridCol w="1977221"/>
              </a:tblGrid>
              <a:tr h="328816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(a) United States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Production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Consumption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>
                        <a:alpha val="50000"/>
                      </a:srgbClr>
                    </a:solidFill>
                  </a:tcPr>
                </a:tc>
              </a:tr>
              <a:tr h="28935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Quantity of auto parts (bundles)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500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500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</a:tr>
              <a:tr h="28935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Quantity of airplanes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1,000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1,000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</a:tr>
              <a:tr h="28935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(b) Mexico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Production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Consumption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>
                        <a:alpha val="50000"/>
                      </a:srgbClr>
                    </a:solidFill>
                  </a:tcPr>
                </a:tc>
              </a:tr>
              <a:tr h="28935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Quantity of auto parts (bundles)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1,000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1,000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</a:tr>
              <a:tr h="28935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Quantity of airplanes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500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500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</a:tr>
              <a:tr h="330187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(c) World (United States and Mexico)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Production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Consumption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>
                        <a:alpha val="50000"/>
                      </a:srgbClr>
                    </a:solidFill>
                  </a:tcPr>
                </a:tc>
              </a:tr>
              <a:tr h="28935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Quantity of auto parts (bundles)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1,500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1,500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</a:tr>
              <a:tr h="28935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Quantity of airplanes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1,500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1,500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0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99592" y="60325"/>
            <a:ext cx="8064896" cy="555625"/>
          </a:xfrm>
        </p:spPr>
        <p:txBody>
          <a:bodyPr/>
          <a:lstStyle/>
          <a:p>
            <a:pPr algn="l"/>
            <a:r>
              <a:rPr lang="en-US" sz="2400" dirty="0" smtClean="0"/>
              <a:t>Production and Consumption After Specialization and Trade</a:t>
            </a:r>
          </a:p>
        </p:txBody>
      </p:sp>
      <p:graphicFrame>
        <p:nvGraphicFramePr>
          <p:cNvPr id="1061891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7544720"/>
              </p:ext>
            </p:extLst>
          </p:nvPr>
        </p:nvGraphicFramePr>
        <p:xfrm>
          <a:off x="920348" y="1196752"/>
          <a:ext cx="8087816" cy="3290176"/>
        </p:xfrm>
        <a:graphic>
          <a:graphicData uri="http://schemas.openxmlformats.org/drawingml/2006/table">
            <a:tbl>
              <a:tblPr/>
              <a:tblGrid>
                <a:gridCol w="4509136"/>
                <a:gridCol w="1601459"/>
                <a:gridCol w="1977221"/>
              </a:tblGrid>
              <a:tr h="364096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(a) United States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Production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Consumption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>
                        <a:alpha val="50000"/>
                      </a:srgbClr>
                    </a:solidFill>
                  </a:tcPr>
                </a:tc>
              </a:tr>
              <a:tr h="32040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Quantity of auto parts (bundles)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750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</a:tr>
              <a:tr h="32040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Quantity of airplanes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2,000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1,250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</a:tr>
              <a:tr h="32040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(b) Mexico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Production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Consumption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>
                        <a:alpha val="50000"/>
                      </a:srgbClr>
                    </a:solidFill>
                  </a:tcPr>
                </a:tc>
              </a:tr>
              <a:tr h="32040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Quantity of auto parts (bundles)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2,000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1,250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</a:tr>
              <a:tr h="32040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Quantity of airplanes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750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</a:tr>
              <a:tr h="365614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(c) World (United States and Mexico)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Production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Consumption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>
                        <a:alpha val="50000"/>
                      </a:srgbClr>
                    </a:solidFill>
                  </a:tcPr>
                </a:tc>
              </a:tr>
              <a:tr h="32040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Quantity of auto parts (bundles)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2,000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2,000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</a:tr>
              <a:tr h="32040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Quantity of airplanes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2,000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2,000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5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27584" y="60325"/>
            <a:ext cx="8105626" cy="5556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The Gains from International Trade</a:t>
            </a:r>
          </a:p>
        </p:txBody>
      </p:sp>
      <p:sp>
        <p:nvSpPr>
          <p:cNvPr id="1004635" name="Line 23"/>
          <p:cNvSpPr>
            <a:spLocks noChangeShapeType="1"/>
          </p:cNvSpPr>
          <p:nvPr/>
        </p:nvSpPr>
        <p:spPr bwMode="auto">
          <a:xfrm>
            <a:off x="1320800" y="2741613"/>
            <a:ext cx="1208088" cy="2062162"/>
          </a:xfrm>
          <a:prstGeom prst="line">
            <a:avLst/>
          </a:prstGeom>
          <a:noFill/>
          <a:ln w="30163">
            <a:solidFill>
              <a:srgbClr val="0076A3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04636" name="Rectangle 24"/>
          <p:cNvSpPr>
            <a:spLocks noChangeArrowheads="1"/>
          </p:cNvSpPr>
          <p:nvPr/>
        </p:nvSpPr>
        <p:spPr bwMode="auto">
          <a:xfrm>
            <a:off x="1181100" y="4819650"/>
            <a:ext cx="984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0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37" name="Rectangle 25"/>
          <p:cNvSpPr>
            <a:spLocks noChangeArrowheads="1"/>
          </p:cNvSpPr>
          <p:nvPr/>
        </p:nvSpPr>
        <p:spPr bwMode="auto">
          <a:xfrm>
            <a:off x="827584" y="2636912"/>
            <a:ext cx="4413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2,000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38" name="Rectangle 26"/>
          <p:cNvSpPr>
            <a:spLocks noChangeArrowheads="1"/>
          </p:cNvSpPr>
          <p:nvPr/>
        </p:nvSpPr>
        <p:spPr bwMode="auto">
          <a:xfrm>
            <a:off x="827584" y="3645024"/>
            <a:ext cx="44132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1,000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39" name="Line 27"/>
          <p:cNvSpPr>
            <a:spLocks noChangeShapeType="1"/>
          </p:cNvSpPr>
          <p:nvPr/>
        </p:nvSpPr>
        <p:spPr bwMode="auto">
          <a:xfrm>
            <a:off x="1320800" y="3767138"/>
            <a:ext cx="93663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04640" name="Rectangle 28"/>
          <p:cNvSpPr>
            <a:spLocks noChangeArrowheads="1"/>
          </p:cNvSpPr>
          <p:nvPr/>
        </p:nvSpPr>
        <p:spPr bwMode="auto">
          <a:xfrm>
            <a:off x="827584" y="3356992"/>
            <a:ext cx="4413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1,250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41" name="Line 29"/>
          <p:cNvSpPr>
            <a:spLocks noChangeShapeType="1"/>
          </p:cNvSpPr>
          <p:nvPr/>
        </p:nvSpPr>
        <p:spPr bwMode="auto">
          <a:xfrm>
            <a:off x="1320800" y="3509963"/>
            <a:ext cx="93663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04642" name="Line 30"/>
          <p:cNvSpPr>
            <a:spLocks noChangeShapeType="1"/>
          </p:cNvSpPr>
          <p:nvPr/>
        </p:nvSpPr>
        <p:spPr bwMode="auto">
          <a:xfrm>
            <a:off x="5308600" y="4271963"/>
            <a:ext cx="92075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04643" name="Line 31"/>
          <p:cNvSpPr>
            <a:spLocks noChangeShapeType="1"/>
          </p:cNvSpPr>
          <p:nvPr/>
        </p:nvSpPr>
        <p:spPr bwMode="auto">
          <a:xfrm>
            <a:off x="5308600" y="4017963"/>
            <a:ext cx="92075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04644" name="Rectangle 32"/>
          <p:cNvSpPr>
            <a:spLocks noChangeArrowheads="1"/>
          </p:cNvSpPr>
          <p:nvPr/>
        </p:nvSpPr>
        <p:spPr bwMode="auto">
          <a:xfrm>
            <a:off x="755576" y="1628800"/>
            <a:ext cx="9969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Quantity of </a:t>
            </a:r>
            <a:r>
              <a:rPr lang="en-US" sz="1400" dirty="0" smtClean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airplanes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45" name="Rectangle 45"/>
          <p:cNvSpPr>
            <a:spLocks noChangeArrowheads="1"/>
          </p:cNvSpPr>
          <p:nvPr/>
        </p:nvSpPr>
        <p:spPr bwMode="auto">
          <a:xfrm>
            <a:off x="2360613" y="4819650"/>
            <a:ext cx="576262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r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1,000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46" name="Line 46"/>
          <p:cNvSpPr>
            <a:spLocks noChangeShapeType="1"/>
          </p:cNvSpPr>
          <p:nvPr/>
        </p:nvSpPr>
        <p:spPr bwMode="auto">
          <a:xfrm flipV="1">
            <a:off x="1920875" y="4672013"/>
            <a:ext cx="0" cy="112712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04647" name="Rectangle 47"/>
          <p:cNvSpPr>
            <a:spLocks noChangeArrowheads="1"/>
          </p:cNvSpPr>
          <p:nvPr/>
        </p:nvSpPr>
        <p:spPr bwMode="auto">
          <a:xfrm>
            <a:off x="1662113" y="4819650"/>
            <a:ext cx="458787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500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48" name="Line 48"/>
          <p:cNvSpPr>
            <a:spLocks noChangeShapeType="1"/>
          </p:cNvSpPr>
          <p:nvPr/>
        </p:nvSpPr>
        <p:spPr bwMode="auto">
          <a:xfrm flipV="1">
            <a:off x="2217738" y="4672013"/>
            <a:ext cx="0" cy="112712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04649" name="Rectangle 49"/>
          <p:cNvSpPr>
            <a:spLocks noChangeArrowheads="1"/>
          </p:cNvSpPr>
          <p:nvPr/>
        </p:nvSpPr>
        <p:spPr bwMode="auto">
          <a:xfrm>
            <a:off x="2060575" y="4819650"/>
            <a:ext cx="3587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750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50" name="Oval 50"/>
          <p:cNvSpPr>
            <a:spLocks noChangeArrowheads="1"/>
          </p:cNvSpPr>
          <p:nvPr/>
        </p:nvSpPr>
        <p:spPr bwMode="auto">
          <a:xfrm>
            <a:off x="1282700" y="2695575"/>
            <a:ext cx="77788" cy="93663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51" name="Rectangle 51"/>
          <p:cNvSpPr>
            <a:spLocks noChangeArrowheads="1"/>
          </p:cNvSpPr>
          <p:nvPr/>
        </p:nvSpPr>
        <p:spPr bwMode="auto">
          <a:xfrm>
            <a:off x="2543175" y="4525963"/>
            <a:ext cx="29976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PPF</a:t>
            </a:r>
            <a:endParaRPr lang="en-US" sz="20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52" name="Rectangle 52"/>
          <p:cNvSpPr>
            <a:spLocks noChangeArrowheads="1"/>
          </p:cNvSpPr>
          <p:nvPr/>
        </p:nvSpPr>
        <p:spPr bwMode="auto">
          <a:xfrm>
            <a:off x="2767013" y="4629150"/>
            <a:ext cx="65087" cy="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7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U</a:t>
            </a:r>
            <a:endParaRPr lang="en-US" sz="20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53" name="Rectangle 53"/>
          <p:cNvSpPr>
            <a:spLocks noChangeArrowheads="1"/>
          </p:cNvSpPr>
          <p:nvPr/>
        </p:nvSpPr>
        <p:spPr bwMode="auto">
          <a:xfrm>
            <a:off x="2834240" y="4642402"/>
            <a:ext cx="60325" cy="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7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S</a:t>
            </a:r>
            <a:endParaRPr lang="en-US" sz="20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54" name="Rectangle 54"/>
          <p:cNvSpPr>
            <a:spLocks noChangeArrowheads="1"/>
          </p:cNvSpPr>
          <p:nvPr/>
        </p:nvSpPr>
        <p:spPr bwMode="auto">
          <a:xfrm>
            <a:off x="1958975" y="3519488"/>
            <a:ext cx="11060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C</a:t>
            </a:r>
            <a:endParaRPr lang="en-US" sz="20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55" name="Rectangle 56"/>
          <p:cNvSpPr>
            <a:spLocks noChangeArrowheads="1"/>
          </p:cNvSpPr>
          <p:nvPr/>
        </p:nvSpPr>
        <p:spPr bwMode="auto">
          <a:xfrm>
            <a:off x="2060575" y="3622675"/>
            <a:ext cx="18594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i="1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US</a:t>
            </a:r>
            <a:endParaRPr lang="en-US" sz="12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56" name="Rectangle 57"/>
          <p:cNvSpPr>
            <a:spLocks noChangeArrowheads="1"/>
          </p:cNvSpPr>
          <p:nvPr/>
        </p:nvSpPr>
        <p:spPr bwMode="auto">
          <a:xfrm>
            <a:off x="1343025" y="2466975"/>
            <a:ext cx="10900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i="1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Q</a:t>
            </a:r>
            <a:endParaRPr lang="en-US" sz="12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57" name="Rectangle 59"/>
          <p:cNvSpPr>
            <a:spLocks noChangeArrowheads="1"/>
          </p:cNvSpPr>
          <p:nvPr/>
        </p:nvSpPr>
        <p:spPr bwMode="auto">
          <a:xfrm>
            <a:off x="1423988" y="2563813"/>
            <a:ext cx="23403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i="1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 US</a:t>
            </a:r>
            <a:endParaRPr lang="en-US" sz="12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58" name="Line 60"/>
          <p:cNvSpPr>
            <a:spLocks noChangeShapeType="1"/>
          </p:cNvSpPr>
          <p:nvPr/>
        </p:nvSpPr>
        <p:spPr bwMode="auto">
          <a:xfrm>
            <a:off x="5300663" y="3760788"/>
            <a:ext cx="2401887" cy="1023937"/>
          </a:xfrm>
          <a:prstGeom prst="line">
            <a:avLst/>
          </a:prstGeom>
          <a:noFill/>
          <a:ln w="30163">
            <a:solidFill>
              <a:srgbClr val="0076A3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04659" name="Rectangle 61"/>
          <p:cNvSpPr>
            <a:spLocks noChangeArrowheads="1"/>
          </p:cNvSpPr>
          <p:nvPr/>
        </p:nvSpPr>
        <p:spPr bwMode="auto">
          <a:xfrm>
            <a:off x="5168900" y="4819650"/>
            <a:ext cx="984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0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60" name="Rectangle 62"/>
          <p:cNvSpPr>
            <a:spLocks noChangeArrowheads="1"/>
          </p:cNvSpPr>
          <p:nvPr/>
        </p:nvSpPr>
        <p:spPr bwMode="auto">
          <a:xfrm>
            <a:off x="4768850" y="3622675"/>
            <a:ext cx="44132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1,000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61" name="Rectangle 63"/>
          <p:cNvSpPr>
            <a:spLocks noChangeArrowheads="1"/>
          </p:cNvSpPr>
          <p:nvPr/>
        </p:nvSpPr>
        <p:spPr bwMode="auto">
          <a:xfrm>
            <a:off x="4881563" y="4132263"/>
            <a:ext cx="290512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500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62" name="Rectangle 64"/>
          <p:cNvSpPr>
            <a:spLocks noChangeArrowheads="1"/>
          </p:cNvSpPr>
          <p:nvPr/>
        </p:nvSpPr>
        <p:spPr bwMode="auto">
          <a:xfrm>
            <a:off x="4881563" y="3876675"/>
            <a:ext cx="290512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750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63" name="Rectangle 65"/>
          <p:cNvSpPr>
            <a:spLocks noChangeArrowheads="1"/>
          </p:cNvSpPr>
          <p:nvPr/>
        </p:nvSpPr>
        <p:spPr bwMode="auto">
          <a:xfrm>
            <a:off x="6516216" y="5164138"/>
            <a:ext cx="254896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Quantity of </a:t>
            </a:r>
            <a:r>
              <a:rPr lang="en-US" sz="1400" dirty="0" smtClean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auto parts (bundles)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64" name="Rectangle 74"/>
          <p:cNvSpPr>
            <a:spLocks noChangeArrowheads="1"/>
          </p:cNvSpPr>
          <p:nvPr/>
        </p:nvSpPr>
        <p:spPr bwMode="auto">
          <a:xfrm>
            <a:off x="2692400" y="5164138"/>
            <a:ext cx="254896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Quantity of </a:t>
            </a:r>
            <a:r>
              <a:rPr lang="en-US" sz="1400" dirty="0" smtClean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auto parts (bundles)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65" name="Line 96"/>
          <p:cNvSpPr>
            <a:spLocks noChangeShapeType="1"/>
          </p:cNvSpPr>
          <p:nvPr/>
        </p:nvSpPr>
        <p:spPr bwMode="auto">
          <a:xfrm flipV="1">
            <a:off x="6507163" y="4672013"/>
            <a:ext cx="0" cy="112712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04666" name="Rectangle 97"/>
          <p:cNvSpPr>
            <a:spLocks noChangeArrowheads="1"/>
          </p:cNvSpPr>
          <p:nvPr/>
        </p:nvSpPr>
        <p:spPr bwMode="auto">
          <a:xfrm>
            <a:off x="7543800" y="4819650"/>
            <a:ext cx="44132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2,000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67" name="Rectangle 98"/>
          <p:cNvSpPr>
            <a:spLocks noChangeArrowheads="1"/>
          </p:cNvSpPr>
          <p:nvPr/>
        </p:nvSpPr>
        <p:spPr bwMode="auto">
          <a:xfrm>
            <a:off x="6122988" y="4819650"/>
            <a:ext cx="639762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1,000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68" name="Line 99"/>
          <p:cNvSpPr>
            <a:spLocks noChangeShapeType="1"/>
          </p:cNvSpPr>
          <p:nvPr/>
        </p:nvSpPr>
        <p:spPr bwMode="auto">
          <a:xfrm flipV="1">
            <a:off x="6805613" y="4672013"/>
            <a:ext cx="0" cy="112712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04669" name="Rectangle 100"/>
          <p:cNvSpPr>
            <a:spLocks noChangeArrowheads="1"/>
          </p:cNvSpPr>
          <p:nvPr/>
        </p:nvSpPr>
        <p:spPr bwMode="auto">
          <a:xfrm>
            <a:off x="6694488" y="4819650"/>
            <a:ext cx="44132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1,250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70" name="Freeform 101"/>
          <p:cNvSpPr>
            <a:spLocks/>
          </p:cNvSpPr>
          <p:nvPr/>
        </p:nvSpPr>
        <p:spPr bwMode="auto">
          <a:xfrm>
            <a:off x="5308600" y="2111375"/>
            <a:ext cx="2857500" cy="2673350"/>
          </a:xfrm>
          <a:custGeom>
            <a:avLst/>
            <a:gdLst>
              <a:gd name="T0" fmla="*/ 1722 w 1722"/>
              <a:gd name="T1" fmla="*/ 1332 h 1332"/>
              <a:gd name="T2" fmla="*/ 0 w 1722"/>
              <a:gd name="T3" fmla="*/ 1332 h 1332"/>
              <a:gd name="T4" fmla="*/ 0 w 1722"/>
              <a:gd name="T5" fmla="*/ 0 h 1332"/>
              <a:gd name="T6" fmla="*/ 0 60000 65536"/>
              <a:gd name="T7" fmla="*/ 0 60000 65536"/>
              <a:gd name="T8" fmla="*/ 0 60000 65536"/>
              <a:gd name="T9" fmla="*/ 0 w 1722"/>
              <a:gd name="T10" fmla="*/ 0 h 1332"/>
              <a:gd name="T11" fmla="*/ 1722 w 1722"/>
              <a:gd name="T12" fmla="*/ 1332 h 13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2" h="1332">
                <a:moveTo>
                  <a:pt x="1722" y="1332"/>
                </a:moveTo>
                <a:lnTo>
                  <a:pt x="0" y="1332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20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71" name="Oval 102"/>
          <p:cNvSpPr>
            <a:spLocks noChangeArrowheads="1"/>
          </p:cNvSpPr>
          <p:nvPr/>
        </p:nvSpPr>
        <p:spPr bwMode="auto">
          <a:xfrm>
            <a:off x="6469063" y="4225925"/>
            <a:ext cx="77787" cy="9525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72" name="Oval 103"/>
          <p:cNvSpPr>
            <a:spLocks noChangeArrowheads="1"/>
          </p:cNvSpPr>
          <p:nvPr/>
        </p:nvSpPr>
        <p:spPr bwMode="auto">
          <a:xfrm>
            <a:off x="7662863" y="4738688"/>
            <a:ext cx="77787" cy="93662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73" name="Oval 104"/>
          <p:cNvSpPr>
            <a:spLocks noChangeArrowheads="1"/>
          </p:cNvSpPr>
          <p:nvPr/>
        </p:nvSpPr>
        <p:spPr bwMode="auto">
          <a:xfrm>
            <a:off x="6765925" y="3970338"/>
            <a:ext cx="79375" cy="93662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74" name="Rectangle 105"/>
          <p:cNvSpPr>
            <a:spLocks noChangeArrowheads="1"/>
          </p:cNvSpPr>
          <p:nvPr/>
        </p:nvSpPr>
        <p:spPr bwMode="auto">
          <a:xfrm>
            <a:off x="7712075" y="4521200"/>
            <a:ext cx="10900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i="1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Q</a:t>
            </a:r>
            <a:endParaRPr lang="en-US" sz="12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75" name="Rectangle 107"/>
          <p:cNvSpPr>
            <a:spLocks noChangeArrowheads="1"/>
          </p:cNvSpPr>
          <p:nvPr/>
        </p:nvSpPr>
        <p:spPr bwMode="auto">
          <a:xfrm>
            <a:off x="6542088" y="4027488"/>
            <a:ext cx="9297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i="1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C</a:t>
            </a:r>
            <a:endParaRPr lang="en-US" sz="12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76" name="Rectangle 109"/>
          <p:cNvSpPr>
            <a:spLocks noChangeArrowheads="1"/>
          </p:cNvSpPr>
          <p:nvPr/>
        </p:nvSpPr>
        <p:spPr bwMode="auto">
          <a:xfrm>
            <a:off x="6870700" y="3800475"/>
            <a:ext cx="12503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i="1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C’</a:t>
            </a:r>
            <a:endParaRPr lang="en-US" sz="20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77" name="Rectangle 110"/>
          <p:cNvSpPr>
            <a:spLocks noChangeArrowheads="1"/>
          </p:cNvSpPr>
          <p:nvPr/>
        </p:nvSpPr>
        <p:spPr bwMode="auto">
          <a:xfrm>
            <a:off x="6919913" y="3911600"/>
            <a:ext cx="9137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i="1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V</a:t>
            </a:r>
            <a:endParaRPr lang="en-US" sz="12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78" name="Rectangle 111"/>
          <p:cNvSpPr>
            <a:spLocks noChangeArrowheads="1"/>
          </p:cNvSpPr>
          <p:nvPr/>
        </p:nvSpPr>
        <p:spPr bwMode="auto">
          <a:xfrm>
            <a:off x="5376863" y="3540125"/>
            <a:ext cx="25006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i="1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PPF</a:t>
            </a:r>
            <a:endParaRPr lang="en-US" sz="12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79" name="Freeform 113"/>
          <p:cNvSpPr>
            <a:spLocks/>
          </p:cNvSpPr>
          <p:nvPr/>
        </p:nvSpPr>
        <p:spPr bwMode="auto">
          <a:xfrm>
            <a:off x="1320800" y="2111375"/>
            <a:ext cx="2857500" cy="2673350"/>
          </a:xfrm>
          <a:custGeom>
            <a:avLst/>
            <a:gdLst>
              <a:gd name="T0" fmla="*/ 1722 w 1722"/>
              <a:gd name="T1" fmla="*/ 1332 h 1332"/>
              <a:gd name="T2" fmla="*/ 0 w 1722"/>
              <a:gd name="T3" fmla="*/ 1332 h 1332"/>
              <a:gd name="T4" fmla="*/ 0 w 1722"/>
              <a:gd name="T5" fmla="*/ 0 h 1332"/>
              <a:gd name="T6" fmla="*/ 0 60000 65536"/>
              <a:gd name="T7" fmla="*/ 0 60000 65536"/>
              <a:gd name="T8" fmla="*/ 0 60000 65536"/>
              <a:gd name="T9" fmla="*/ 0 w 1722"/>
              <a:gd name="T10" fmla="*/ 0 h 1332"/>
              <a:gd name="T11" fmla="*/ 1722 w 1722"/>
              <a:gd name="T12" fmla="*/ 1332 h 13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2" h="1332">
                <a:moveTo>
                  <a:pt x="1722" y="1332"/>
                </a:moveTo>
                <a:lnTo>
                  <a:pt x="0" y="1332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20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80" name="Oval 114"/>
          <p:cNvSpPr>
            <a:spLocks noChangeArrowheads="1"/>
          </p:cNvSpPr>
          <p:nvPr/>
        </p:nvSpPr>
        <p:spPr bwMode="auto">
          <a:xfrm>
            <a:off x="1881188" y="3719513"/>
            <a:ext cx="77787" cy="93662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81" name="Rectangle 115"/>
          <p:cNvSpPr>
            <a:spLocks noChangeArrowheads="1"/>
          </p:cNvSpPr>
          <p:nvPr/>
        </p:nvSpPr>
        <p:spPr bwMode="auto">
          <a:xfrm>
            <a:off x="1981200" y="3195638"/>
            <a:ext cx="24130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/>
            <a:r>
              <a:rPr lang="en-US" sz="1200" i="1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  C’</a:t>
            </a:r>
            <a:endParaRPr lang="en-US" sz="12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82" name="Rectangle 116"/>
          <p:cNvSpPr>
            <a:spLocks noChangeArrowheads="1"/>
          </p:cNvSpPr>
          <p:nvPr/>
        </p:nvSpPr>
        <p:spPr bwMode="auto">
          <a:xfrm>
            <a:off x="2173288" y="3298825"/>
            <a:ext cx="18594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i="1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US</a:t>
            </a:r>
            <a:endParaRPr lang="en-US" sz="12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83" name="Oval 117"/>
          <p:cNvSpPr>
            <a:spLocks noChangeArrowheads="1"/>
          </p:cNvSpPr>
          <p:nvPr/>
        </p:nvSpPr>
        <p:spPr bwMode="auto">
          <a:xfrm>
            <a:off x="2179638" y="3462338"/>
            <a:ext cx="79375" cy="96837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84" name="Line 118"/>
          <p:cNvSpPr>
            <a:spLocks noChangeShapeType="1"/>
          </p:cNvSpPr>
          <p:nvPr/>
        </p:nvSpPr>
        <p:spPr bwMode="auto">
          <a:xfrm>
            <a:off x="1920875" y="3767138"/>
            <a:ext cx="700088" cy="188912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04685" name="Freeform 119"/>
          <p:cNvSpPr>
            <a:spLocks/>
          </p:cNvSpPr>
          <p:nvPr/>
        </p:nvSpPr>
        <p:spPr bwMode="auto">
          <a:xfrm>
            <a:off x="2590800" y="3733800"/>
            <a:ext cx="2082800" cy="469900"/>
          </a:xfrm>
          <a:custGeom>
            <a:avLst/>
            <a:gdLst>
              <a:gd name="T0" fmla="*/ 349 w 349"/>
              <a:gd name="T1" fmla="*/ 83 h 99"/>
              <a:gd name="T2" fmla="*/ 333 w 349"/>
              <a:gd name="T3" fmla="*/ 99 h 99"/>
              <a:gd name="T4" fmla="*/ 16 w 349"/>
              <a:gd name="T5" fmla="*/ 97 h 99"/>
              <a:gd name="T6" fmla="*/ 0 w 349"/>
              <a:gd name="T7" fmla="*/ 81 h 99"/>
              <a:gd name="T8" fmla="*/ 0 w 349"/>
              <a:gd name="T9" fmla="*/ 16 h 99"/>
              <a:gd name="T10" fmla="*/ 16 w 349"/>
              <a:gd name="T11" fmla="*/ 0 h 99"/>
              <a:gd name="T12" fmla="*/ 333 w 349"/>
              <a:gd name="T13" fmla="*/ 2 h 99"/>
              <a:gd name="T14" fmla="*/ 349 w 349"/>
              <a:gd name="T15" fmla="*/ 18 h 99"/>
              <a:gd name="T16" fmla="*/ 349 w 349"/>
              <a:gd name="T17" fmla="*/ 83 h 9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49"/>
              <a:gd name="T28" fmla="*/ 0 h 99"/>
              <a:gd name="T29" fmla="*/ 349 w 349"/>
              <a:gd name="T30" fmla="*/ 99 h 9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49" h="99">
                <a:moveTo>
                  <a:pt x="349" y="83"/>
                </a:moveTo>
                <a:cubicBezTo>
                  <a:pt x="349" y="92"/>
                  <a:pt x="342" y="99"/>
                  <a:pt x="333" y="99"/>
                </a:cubicBezTo>
                <a:cubicBezTo>
                  <a:pt x="16" y="97"/>
                  <a:pt x="16" y="97"/>
                  <a:pt x="16" y="97"/>
                </a:cubicBezTo>
                <a:cubicBezTo>
                  <a:pt x="7" y="97"/>
                  <a:pt x="0" y="90"/>
                  <a:pt x="0" y="8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333" y="2"/>
                  <a:pt x="333" y="2"/>
                  <a:pt x="333" y="2"/>
                </a:cubicBezTo>
                <a:cubicBezTo>
                  <a:pt x="342" y="2"/>
                  <a:pt x="349" y="9"/>
                  <a:pt x="349" y="18"/>
                </a:cubicBezTo>
                <a:lnTo>
                  <a:pt x="349" y="83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86" name="Rectangle 120"/>
          <p:cNvSpPr>
            <a:spLocks noChangeArrowheads="1"/>
          </p:cNvSpPr>
          <p:nvPr/>
        </p:nvSpPr>
        <p:spPr bwMode="auto">
          <a:xfrm>
            <a:off x="2670796" y="3762536"/>
            <a:ext cx="19399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U.S. production and consumption </a:t>
            </a:r>
            <a:r>
              <a:rPr lang="en-US" sz="1400" dirty="0" smtClean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if No Trade 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87" name="Line 122"/>
          <p:cNvSpPr>
            <a:spLocks noChangeShapeType="1"/>
          </p:cNvSpPr>
          <p:nvPr/>
        </p:nvSpPr>
        <p:spPr bwMode="auto">
          <a:xfrm flipV="1">
            <a:off x="2217738" y="3316288"/>
            <a:ext cx="466725" cy="1936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04688" name="Freeform 123"/>
          <p:cNvSpPr>
            <a:spLocks/>
          </p:cNvSpPr>
          <p:nvPr/>
        </p:nvSpPr>
        <p:spPr bwMode="auto">
          <a:xfrm>
            <a:off x="2670175" y="3046413"/>
            <a:ext cx="1700213" cy="382587"/>
          </a:xfrm>
          <a:custGeom>
            <a:avLst/>
            <a:gdLst>
              <a:gd name="T0" fmla="*/ 267 w 267"/>
              <a:gd name="T1" fmla="*/ 82 h 98"/>
              <a:gd name="T2" fmla="*/ 251 w 267"/>
              <a:gd name="T3" fmla="*/ 98 h 98"/>
              <a:gd name="T4" fmla="*/ 16 w 267"/>
              <a:gd name="T5" fmla="*/ 98 h 98"/>
              <a:gd name="T6" fmla="*/ 0 w 267"/>
              <a:gd name="T7" fmla="*/ 82 h 98"/>
              <a:gd name="T8" fmla="*/ 0 w 267"/>
              <a:gd name="T9" fmla="*/ 16 h 98"/>
              <a:gd name="T10" fmla="*/ 16 w 267"/>
              <a:gd name="T11" fmla="*/ 0 h 98"/>
              <a:gd name="T12" fmla="*/ 251 w 267"/>
              <a:gd name="T13" fmla="*/ 0 h 98"/>
              <a:gd name="T14" fmla="*/ 267 w 267"/>
              <a:gd name="T15" fmla="*/ 16 h 98"/>
              <a:gd name="T16" fmla="*/ 267 w 267"/>
              <a:gd name="T17" fmla="*/ 82 h 9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67"/>
              <a:gd name="T28" fmla="*/ 0 h 98"/>
              <a:gd name="T29" fmla="*/ 267 w 267"/>
              <a:gd name="T30" fmla="*/ 98 h 9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67" h="98">
                <a:moveTo>
                  <a:pt x="267" y="82"/>
                </a:moveTo>
                <a:cubicBezTo>
                  <a:pt x="267" y="90"/>
                  <a:pt x="259" y="98"/>
                  <a:pt x="251" y="98"/>
                </a:cubicBezTo>
                <a:cubicBezTo>
                  <a:pt x="16" y="98"/>
                  <a:pt x="16" y="98"/>
                  <a:pt x="16" y="98"/>
                </a:cubicBezTo>
                <a:cubicBezTo>
                  <a:pt x="7" y="98"/>
                  <a:pt x="0" y="90"/>
                  <a:pt x="0" y="82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6" y="0"/>
                </a:cubicBezTo>
                <a:cubicBezTo>
                  <a:pt x="251" y="0"/>
                  <a:pt x="251" y="0"/>
                  <a:pt x="251" y="0"/>
                </a:cubicBezTo>
                <a:cubicBezTo>
                  <a:pt x="259" y="0"/>
                  <a:pt x="267" y="8"/>
                  <a:pt x="267" y="16"/>
                </a:cubicBezTo>
                <a:lnTo>
                  <a:pt x="267" y="82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89" name="Rectangle 124"/>
          <p:cNvSpPr>
            <a:spLocks noChangeArrowheads="1"/>
          </p:cNvSpPr>
          <p:nvPr/>
        </p:nvSpPr>
        <p:spPr bwMode="auto">
          <a:xfrm>
            <a:off x="2751758" y="3031573"/>
            <a:ext cx="147796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U.S. consumption with </a:t>
            </a:r>
            <a:r>
              <a:rPr lang="en-US" sz="1400" dirty="0" smtClean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trade 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90" name="Line 126"/>
          <p:cNvSpPr>
            <a:spLocks noChangeShapeType="1"/>
          </p:cNvSpPr>
          <p:nvPr/>
        </p:nvSpPr>
        <p:spPr bwMode="auto">
          <a:xfrm>
            <a:off x="1360488" y="2738438"/>
            <a:ext cx="423862" cy="61912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04691" name="Freeform 127"/>
          <p:cNvSpPr>
            <a:spLocks/>
          </p:cNvSpPr>
          <p:nvPr/>
        </p:nvSpPr>
        <p:spPr bwMode="auto">
          <a:xfrm>
            <a:off x="1774825" y="2452688"/>
            <a:ext cx="1719263" cy="460375"/>
          </a:xfrm>
          <a:custGeom>
            <a:avLst/>
            <a:gdLst>
              <a:gd name="T0" fmla="*/ 239 w 239"/>
              <a:gd name="T1" fmla="*/ 81 h 97"/>
              <a:gd name="T2" fmla="*/ 223 w 239"/>
              <a:gd name="T3" fmla="*/ 97 h 97"/>
              <a:gd name="T4" fmla="*/ 16 w 239"/>
              <a:gd name="T5" fmla="*/ 97 h 97"/>
              <a:gd name="T6" fmla="*/ 0 w 239"/>
              <a:gd name="T7" fmla="*/ 81 h 97"/>
              <a:gd name="T8" fmla="*/ 0 w 239"/>
              <a:gd name="T9" fmla="*/ 16 h 97"/>
              <a:gd name="T10" fmla="*/ 16 w 239"/>
              <a:gd name="T11" fmla="*/ 0 h 97"/>
              <a:gd name="T12" fmla="*/ 223 w 239"/>
              <a:gd name="T13" fmla="*/ 0 h 97"/>
              <a:gd name="T14" fmla="*/ 239 w 239"/>
              <a:gd name="T15" fmla="*/ 16 h 97"/>
              <a:gd name="T16" fmla="*/ 239 w 239"/>
              <a:gd name="T17" fmla="*/ 81 h 9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9"/>
              <a:gd name="T28" fmla="*/ 0 h 97"/>
              <a:gd name="T29" fmla="*/ 239 w 239"/>
              <a:gd name="T30" fmla="*/ 97 h 9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9" h="97">
                <a:moveTo>
                  <a:pt x="239" y="81"/>
                </a:moveTo>
                <a:cubicBezTo>
                  <a:pt x="239" y="90"/>
                  <a:pt x="232" y="97"/>
                  <a:pt x="223" y="97"/>
                </a:cubicBezTo>
                <a:cubicBezTo>
                  <a:pt x="16" y="97"/>
                  <a:pt x="16" y="97"/>
                  <a:pt x="16" y="97"/>
                </a:cubicBezTo>
                <a:cubicBezTo>
                  <a:pt x="7" y="97"/>
                  <a:pt x="0" y="90"/>
                  <a:pt x="0" y="8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32" y="0"/>
                  <a:pt x="239" y="7"/>
                  <a:pt x="239" y="16"/>
                </a:cubicBezTo>
                <a:lnTo>
                  <a:pt x="239" y="81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92" name="Rectangle 128"/>
          <p:cNvSpPr>
            <a:spLocks noChangeArrowheads="1"/>
          </p:cNvSpPr>
          <p:nvPr/>
        </p:nvSpPr>
        <p:spPr bwMode="auto">
          <a:xfrm>
            <a:off x="1838325" y="2490788"/>
            <a:ext cx="157638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U.S. production with trade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93" name="Line 130"/>
          <p:cNvSpPr>
            <a:spLocks noChangeShapeType="1"/>
          </p:cNvSpPr>
          <p:nvPr/>
        </p:nvSpPr>
        <p:spPr bwMode="auto">
          <a:xfrm flipH="1" flipV="1">
            <a:off x="7600950" y="4397375"/>
            <a:ext cx="90488" cy="35083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04694" name="Freeform 131"/>
          <p:cNvSpPr>
            <a:spLocks/>
          </p:cNvSpPr>
          <p:nvPr/>
        </p:nvSpPr>
        <p:spPr bwMode="auto">
          <a:xfrm>
            <a:off x="7092280" y="3933056"/>
            <a:ext cx="1840930" cy="409575"/>
          </a:xfrm>
          <a:custGeom>
            <a:avLst/>
            <a:gdLst>
              <a:gd name="T0" fmla="*/ 174 w 174"/>
              <a:gd name="T1" fmla="*/ 120 h 136"/>
              <a:gd name="T2" fmla="*/ 158 w 174"/>
              <a:gd name="T3" fmla="*/ 136 h 136"/>
              <a:gd name="T4" fmla="*/ 16 w 174"/>
              <a:gd name="T5" fmla="*/ 136 h 136"/>
              <a:gd name="T6" fmla="*/ 0 w 174"/>
              <a:gd name="T7" fmla="*/ 120 h 136"/>
              <a:gd name="T8" fmla="*/ 0 w 174"/>
              <a:gd name="T9" fmla="*/ 16 h 136"/>
              <a:gd name="T10" fmla="*/ 16 w 174"/>
              <a:gd name="T11" fmla="*/ 0 h 136"/>
              <a:gd name="T12" fmla="*/ 158 w 174"/>
              <a:gd name="T13" fmla="*/ 0 h 136"/>
              <a:gd name="T14" fmla="*/ 174 w 174"/>
              <a:gd name="T15" fmla="*/ 16 h 136"/>
              <a:gd name="T16" fmla="*/ 174 w 174"/>
              <a:gd name="T17" fmla="*/ 120 h 1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4"/>
              <a:gd name="T28" fmla="*/ 0 h 136"/>
              <a:gd name="T29" fmla="*/ 174 w 174"/>
              <a:gd name="T30" fmla="*/ 136 h 1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4" h="136">
                <a:moveTo>
                  <a:pt x="174" y="120"/>
                </a:moveTo>
                <a:cubicBezTo>
                  <a:pt x="174" y="128"/>
                  <a:pt x="166" y="136"/>
                  <a:pt x="158" y="136"/>
                </a:cubicBezTo>
                <a:cubicBezTo>
                  <a:pt x="16" y="136"/>
                  <a:pt x="16" y="136"/>
                  <a:pt x="16" y="136"/>
                </a:cubicBezTo>
                <a:cubicBezTo>
                  <a:pt x="7" y="136"/>
                  <a:pt x="0" y="128"/>
                  <a:pt x="0" y="120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158" y="0"/>
                  <a:pt x="158" y="0"/>
                  <a:pt x="158" y="0"/>
                </a:cubicBezTo>
                <a:cubicBezTo>
                  <a:pt x="166" y="0"/>
                  <a:pt x="174" y="7"/>
                  <a:pt x="174" y="16"/>
                </a:cubicBezTo>
                <a:lnTo>
                  <a:pt x="174" y="120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95" name="Rectangle 132"/>
          <p:cNvSpPr>
            <a:spLocks noChangeArrowheads="1"/>
          </p:cNvSpPr>
          <p:nvPr/>
        </p:nvSpPr>
        <p:spPr bwMode="auto">
          <a:xfrm>
            <a:off x="7010400" y="3935896"/>
            <a:ext cx="1911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 smtClean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Mexico</a:t>
            </a:r>
            <a:r>
              <a:rPr lang="en-US" sz="1400" dirty="0" smtClean="0">
                <a:latin typeface="Tahoma" pitchFamily="34" charset="0"/>
                <a:ea typeface="MS PGothic" pitchFamily="34" charset="-128"/>
              </a:rPr>
              <a:t>’s</a:t>
            </a:r>
            <a:r>
              <a:rPr lang="en-US" sz="1400" dirty="0" smtClean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production with trade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96" name="Line 135"/>
          <p:cNvSpPr>
            <a:spLocks noChangeShapeType="1"/>
          </p:cNvSpPr>
          <p:nvPr/>
        </p:nvSpPr>
        <p:spPr bwMode="auto">
          <a:xfrm flipV="1">
            <a:off x="6805613" y="3624263"/>
            <a:ext cx="0" cy="3460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04697" name="Freeform 136"/>
          <p:cNvSpPr>
            <a:spLocks/>
          </p:cNvSpPr>
          <p:nvPr/>
        </p:nvSpPr>
        <p:spPr bwMode="auto">
          <a:xfrm>
            <a:off x="6561138" y="3044825"/>
            <a:ext cx="2190750" cy="536575"/>
          </a:xfrm>
          <a:custGeom>
            <a:avLst/>
            <a:gdLst>
              <a:gd name="T0" fmla="*/ 202 w 202"/>
              <a:gd name="T1" fmla="*/ 119 h 135"/>
              <a:gd name="T2" fmla="*/ 186 w 202"/>
              <a:gd name="T3" fmla="*/ 135 h 135"/>
              <a:gd name="T4" fmla="*/ 16 w 202"/>
              <a:gd name="T5" fmla="*/ 135 h 135"/>
              <a:gd name="T6" fmla="*/ 0 w 202"/>
              <a:gd name="T7" fmla="*/ 119 h 135"/>
              <a:gd name="T8" fmla="*/ 0 w 202"/>
              <a:gd name="T9" fmla="*/ 16 h 135"/>
              <a:gd name="T10" fmla="*/ 16 w 202"/>
              <a:gd name="T11" fmla="*/ 0 h 135"/>
              <a:gd name="T12" fmla="*/ 186 w 202"/>
              <a:gd name="T13" fmla="*/ 0 h 135"/>
              <a:gd name="T14" fmla="*/ 202 w 202"/>
              <a:gd name="T15" fmla="*/ 16 h 135"/>
              <a:gd name="T16" fmla="*/ 202 w 202"/>
              <a:gd name="T17" fmla="*/ 119 h 13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2"/>
              <a:gd name="T28" fmla="*/ 0 h 135"/>
              <a:gd name="T29" fmla="*/ 202 w 202"/>
              <a:gd name="T30" fmla="*/ 135 h 13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2" h="135">
                <a:moveTo>
                  <a:pt x="202" y="119"/>
                </a:moveTo>
                <a:cubicBezTo>
                  <a:pt x="202" y="128"/>
                  <a:pt x="195" y="135"/>
                  <a:pt x="186" y="135"/>
                </a:cubicBezTo>
                <a:cubicBezTo>
                  <a:pt x="16" y="135"/>
                  <a:pt x="16" y="135"/>
                  <a:pt x="16" y="135"/>
                </a:cubicBezTo>
                <a:cubicBezTo>
                  <a:pt x="7" y="135"/>
                  <a:pt x="0" y="128"/>
                  <a:pt x="0" y="119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195" y="0"/>
                  <a:pt x="202" y="7"/>
                  <a:pt x="202" y="16"/>
                </a:cubicBezTo>
                <a:lnTo>
                  <a:pt x="202" y="119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98" name="Rectangle 137"/>
          <p:cNvSpPr>
            <a:spLocks noChangeArrowheads="1"/>
          </p:cNvSpPr>
          <p:nvPr/>
        </p:nvSpPr>
        <p:spPr bwMode="auto">
          <a:xfrm>
            <a:off x="6667085" y="3095464"/>
            <a:ext cx="197008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 smtClean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Mexico</a:t>
            </a:r>
            <a:r>
              <a:rPr lang="en-US" sz="1400" dirty="0" smtClean="0">
                <a:latin typeface="Tahoma" pitchFamily="34" charset="0"/>
                <a:ea typeface="MS PGothic" pitchFamily="34" charset="-128"/>
              </a:rPr>
              <a:t>’s</a:t>
            </a:r>
            <a:r>
              <a:rPr lang="en-US" sz="1400" dirty="0" smtClean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consumption with trade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99" name="Line 140"/>
          <p:cNvSpPr>
            <a:spLocks noChangeShapeType="1"/>
          </p:cNvSpPr>
          <p:nvPr/>
        </p:nvSpPr>
        <p:spPr bwMode="auto">
          <a:xfrm flipH="1" flipV="1">
            <a:off x="6043613" y="2947988"/>
            <a:ext cx="463550" cy="13239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04700" name="Freeform 141"/>
          <p:cNvSpPr>
            <a:spLocks/>
          </p:cNvSpPr>
          <p:nvPr/>
        </p:nvSpPr>
        <p:spPr bwMode="auto">
          <a:xfrm>
            <a:off x="5486400" y="2370138"/>
            <a:ext cx="2787650" cy="373062"/>
          </a:xfrm>
          <a:custGeom>
            <a:avLst/>
            <a:gdLst>
              <a:gd name="T0" fmla="*/ 237 w 237"/>
              <a:gd name="T1" fmla="*/ 156 h 172"/>
              <a:gd name="T2" fmla="*/ 221 w 237"/>
              <a:gd name="T3" fmla="*/ 172 h 172"/>
              <a:gd name="T4" fmla="*/ 16 w 237"/>
              <a:gd name="T5" fmla="*/ 172 h 172"/>
              <a:gd name="T6" fmla="*/ 0 w 237"/>
              <a:gd name="T7" fmla="*/ 156 h 172"/>
              <a:gd name="T8" fmla="*/ 0 w 237"/>
              <a:gd name="T9" fmla="*/ 16 h 172"/>
              <a:gd name="T10" fmla="*/ 16 w 237"/>
              <a:gd name="T11" fmla="*/ 0 h 172"/>
              <a:gd name="T12" fmla="*/ 221 w 237"/>
              <a:gd name="T13" fmla="*/ 0 h 172"/>
              <a:gd name="T14" fmla="*/ 237 w 237"/>
              <a:gd name="T15" fmla="*/ 16 h 172"/>
              <a:gd name="T16" fmla="*/ 237 w 237"/>
              <a:gd name="T17" fmla="*/ 156 h 1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7"/>
              <a:gd name="T28" fmla="*/ 0 h 172"/>
              <a:gd name="T29" fmla="*/ 237 w 237"/>
              <a:gd name="T30" fmla="*/ 172 h 17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7" h="172">
                <a:moveTo>
                  <a:pt x="237" y="156"/>
                </a:moveTo>
                <a:cubicBezTo>
                  <a:pt x="237" y="165"/>
                  <a:pt x="230" y="172"/>
                  <a:pt x="221" y="172"/>
                </a:cubicBezTo>
                <a:cubicBezTo>
                  <a:pt x="16" y="172"/>
                  <a:pt x="16" y="172"/>
                  <a:pt x="16" y="172"/>
                </a:cubicBezTo>
                <a:cubicBezTo>
                  <a:pt x="7" y="172"/>
                  <a:pt x="0" y="165"/>
                  <a:pt x="0" y="15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6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30" y="0"/>
                  <a:pt x="237" y="8"/>
                  <a:pt x="237" y="16"/>
                </a:cubicBezTo>
                <a:lnTo>
                  <a:pt x="237" y="156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en-US" sz="20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701" name="Rectangle 142"/>
          <p:cNvSpPr>
            <a:spLocks noChangeArrowheads="1"/>
          </p:cNvSpPr>
          <p:nvPr/>
        </p:nvSpPr>
        <p:spPr bwMode="auto">
          <a:xfrm>
            <a:off x="5565775" y="2350041"/>
            <a:ext cx="26289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 smtClean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Mexico</a:t>
            </a:r>
            <a:r>
              <a:rPr lang="en-US" sz="1400" dirty="0" smtClean="0">
                <a:latin typeface="Tahoma" pitchFamily="34" charset="0"/>
                <a:ea typeface="MS PGothic" pitchFamily="34" charset="-128"/>
              </a:rPr>
              <a:t>’s</a:t>
            </a:r>
            <a:r>
              <a:rPr lang="en-US" sz="1400" dirty="0" smtClean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production and consumption </a:t>
            </a:r>
            <a:r>
              <a:rPr lang="en-US" sz="1400" dirty="0" smtClean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if No Trade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702" name="Rectangle 7"/>
          <p:cNvSpPr>
            <a:spLocks noChangeArrowheads="1"/>
          </p:cNvSpPr>
          <p:nvPr/>
        </p:nvSpPr>
        <p:spPr bwMode="auto">
          <a:xfrm>
            <a:off x="1103405" y="980728"/>
            <a:ext cx="294542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(a) U.S. Production and Consumption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703" name="Rectangle 22"/>
          <p:cNvSpPr>
            <a:spLocks noChangeArrowheads="1"/>
          </p:cNvSpPr>
          <p:nvPr/>
        </p:nvSpPr>
        <p:spPr bwMode="auto">
          <a:xfrm>
            <a:off x="5004048" y="980728"/>
            <a:ext cx="326602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(b) </a:t>
            </a:r>
            <a:r>
              <a:rPr lang="en-US" sz="1400" dirty="0" smtClean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Mexico</a:t>
            </a:r>
            <a:r>
              <a:rPr lang="en-US" sz="1400" dirty="0" smtClean="0">
                <a:latin typeface="Tahoma" pitchFamily="34" charset="0"/>
                <a:ea typeface="MS PGothic" pitchFamily="34" charset="-128"/>
              </a:rPr>
              <a:t>’s</a:t>
            </a:r>
            <a:r>
              <a:rPr lang="en-US" sz="1400" dirty="0" smtClean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Production and Consumption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704" name="Rectangle 32"/>
          <p:cNvSpPr>
            <a:spLocks noChangeArrowheads="1"/>
          </p:cNvSpPr>
          <p:nvPr/>
        </p:nvSpPr>
        <p:spPr bwMode="auto">
          <a:xfrm>
            <a:off x="4644008" y="1628800"/>
            <a:ext cx="94773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Quantity of </a:t>
            </a:r>
            <a:r>
              <a:rPr lang="en-US" sz="1400" dirty="0" smtClean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airplanes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cxnSp>
        <p:nvCxnSpPr>
          <p:cNvPr id="152" name="Straight Connector 86"/>
          <p:cNvCxnSpPr>
            <a:cxnSpLocks noChangeShapeType="1"/>
          </p:cNvCxnSpPr>
          <p:nvPr/>
        </p:nvCxnSpPr>
        <p:spPr bwMode="auto">
          <a:xfrm rot="16200000" flipH="1">
            <a:off x="1479550" y="4225926"/>
            <a:ext cx="879475" cy="12700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153" name="Straight Connector 86"/>
          <p:cNvCxnSpPr>
            <a:cxnSpLocks noChangeShapeType="1"/>
          </p:cNvCxnSpPr>
          <p:nvPr/>
        </p:nvCxnSpPr>
        <p:spPr bwMode="auto">
          <a:xfrm>
            <a:off x="1427163" y="3765550"/>
            <a:ext cx="458787" cy="1588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154" name="Straight Connector 86"/>
          <p:cNvCxnSpPr>
            <a:cxnSpLocks noChangeShapeType="1"/>
          </p:cNvCxnSpPr>
          <p:nvPr/>
        </p:nvCxnSpPr>
        <p:spPr bwMode="auto">
          <a:xfrm rot="5400000">
            <a:off x="6332538" y="4487863"/>
            <a:ext cx="365125" cy="3175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155" name="Straight Connector 86"/>
          <p:cNvCxnSpPr>
            <a:cxnSpLocks noChangeShapeType="1"/>
          </p:cNvCxnSpPr>
          <p:nvPr/>
        </p:nvCxnSpPr>
        <p:spPr bwMode="auto">
          <a:xfrm rot="16200000" flipH="1">
            <a:off x="5947569" y="3736182"/>
            <a:ext cx="6350" cy="1077912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156" name="Straight Connector 86"/>
          <p:cNvCxnSpPr>
            <a:cxnSpLocks noChangeShapeType="1"/>
            <a:endCxn id="1004668" idx="1"/>
          </p:cNvCxnSpPr>
          <p:nvPr/>
        </p:nvCxnSpPr>
        <p:spPr bwMode="auto">
          <a:xfrm rot="16200000" flipH="1">
            <a:off x="6486525" y="4354513"/>
            <a:ext cx="631825" cy="6350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157" name="Straight Connector 86"/>
          <p:cNvCxnSpPr>
            <a:cxnSpLocks noChangeShapeType="1"/>
            <a:stCxn id="1004643" idx="1"/>
          </p:cNvCxnSpPr>
          <p:nvPr/>
        </p:nvCxnSpPr>
        <p:spPr bwMode="auto">
          <a:xfrm rot="5400000" flipH="1" flipV="1">
            <a:off x="6084093" y="3329782"/>
            <a:ext cx="4763" cy="1371600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162" name="Straight Connector 86"/>
          <p:cNvCxnSpPr>
            <a:cxnSpLocks noChangeShapeType="1"/>
            <a:endCxn id="1004648" idx="1"/>
          </p:cNvCxnSpPr>
          <p:nvPr/>
        </p:nvCxnSpPr>
        <p:spPr bwMode="auto">
          <a:xfrm rot="16200000" flipH="1">
            <a:off x="1643063" y="4098925"/>
            <a:ext cx="1146175" cy="3175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163" name="Straight Connector 86"/>
          <p:cNvCxnSpPr>
            <a:cxnSpLocks noChangeShapeType="1"/>
          </p:cNvCxnSpPr>
          <p:nvPr/>
        </p:nvCxnSpPr>
        <p:spPr bwMode="auto">
          <a:xfrm flipV="1">
            <a:off x="1422400" y="3500438"/>
            <a:ext cx="766763" cy="14287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sp>
        <p:nvSpPr>
          <p:cNvPr id="1004713" name="Rectangle 110"/>
          <p:cNvSpPr>
            <a:spLocks noChangeArrowheads="1"/>
          </p:cNvSpPr>
          <p:nvPr/>
        </p:nvSpPr>
        <p:spPr bwMode="auto">
          <a:xfrm>
            <a:off x="7796213" y="4586288"/>
            <a:ext cx="16671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i="1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 </a:t>
            </a:r>
            <a:r>
              <a:rPr lang="en-US" sz="1200" i="1" dirty="0" smtClean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M</a:t>
            </a:r>
            <a:endParaRPr lang="en-US" sz="12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714" name="Rectangle 110"/>
          <p:cNvSpPr>
            <a:spLocks noChangeArrowheads="1"/>
          </p:cNvSpPr>
          <p:nvPr/>
        </p:nvSpPr>
        <p:spPr bwMode="auto">
          <a:xfrm>
            <a:off x="5565775" y="3622675"/>
            <a:ext cx="2148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i="1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  </a:t>
            </a:r>
            <a:r>
              <a:rPr lang="en-US" sz="1200" i="1" dirty="0" smtClean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M</a:t>
            </a:r>
            <a:endParaRPr lang="en-US" sz="12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715" name="Rectangle 110"/>
          <p:cNvSpPr>
            <a:spLocks noChangeArrowheads="1"/>
          </p:cNvSpPr>
          <p:nvPr/>
        </p:nvSpPr>
        <p:spPr bwMode="auto">
          <a:xfrm>
            <a:off x="6600825" y="4103688"/>
            <a:ext cx="16671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i="1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 </a:t>
            </a:r>
            <a:r>
              <a:rPr lang="en-US" sz="1200" i="1" dirty="0" smtClean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M</a:t>
            </a:r>
            <a:endParaRPr lang="en-US" sz="1200" i="1" baseline="-25000" dirty="0">
              <a:latin typeface="Tahoma" pitchFamily="34" charset="0"/>
              <a:ea typeface="MS PGothic" pitchFamily="34" charset="-128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0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004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00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00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00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004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004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635" grpId="0" animBg="1"/>
      <p:bldP spid="1004636" grpId="0"/>
      <p:bldP spid="1004637" grpId="0"/>
      <p:bldP spid="1004638" grpId="0"/>
      <p:bldP spid="1004639" grpId="0" animBg="1"/>
      <p:bldP spid="1004640" grpId="0"/>
      <p:bldP spid="1004641" grpId="0" animBg="1"/>
      <p:bldP spid="1004642" grpId="0" animBg="1"/>
      <p:bldP spid="1004643" grpId="0" animBg="1"/>
      <p:bldP spid="1004644" grpId="0"/>
      <p:bldP spid="1004645" grpId="0"/>
      <p:bldP spid="1004646" grpId="0" animBg="1"/>
      <p:bldP spid="1004647" grpId="0"/>
      <p:bldP spid="1004648" grpId="0" animBg="1"/>
      <p:bldP spid="1004649" grpId="0"/>
      <p:bldP spid="1004650" grpId="0" animBg="1"/>
      <p:bldP spid="1004651" grpId="0"/>
      <p:bldP spid="1004652" grpId="0"/>
      <p:bldP spid="1004653" grpId="0"/>
      <p:bldP spid="1004654" grpId="0"/>
      <p:bldP spid="1004655" grpId="0"/>
      <p:bldP spid="1004656" grpId="0"/>
      <p:bldP spid="1004657" grpId="0"/>
      <p:bldP spid="1004658" grpId="0" animBg="1"/>
      <p:bldP spid="1004659" grpId="0"/>
      <p:bldP spid="1004660" grpId="0"/>
      <p:bldP spid="1004661" grpId="0"/>
      <p:bldP spid="1004662" grpId="0"/>
      <p:bldP spid="1004663" grpId="0"/>
      <p:bldP spid="1004664" grpId="0"/>
      <p:bldP spid="1004665" grpId="0" animBg="1"/>
      <p:bldP spid="1004666" grpId="0"/>
      <p:bldP spid="1004667" grpId="0"/>
      <p:bldP spid="1004668" grpId="0" animBg="1"/>
      <p:bldP spid="1004669" grpId="0"/>
      <p:bldP spid="1004670" grpId="0" animBg="1"/>
      <p:bldP spid="1004671" grpId="0" animBg="1"/>
      <p:bldP spid="1004672" grpId="0" animBg="1"/>
      <p:bldP spid="1004673" grpId="0" animBg="1"/>
      <p:bldP spid="1004674" grpId="0"/>
      <p:bldP spid="1004675" grpId="0"/>
      <p:bldP spid="1004676" grpId="0"/>
      <p:bldP spid="1004677" grpId="0"/>
      <p:bldP spid="1004678" grpId="0"/>
      <p:bldP spid="1004679" grpId="0" animBg="1"/>
      <p:bldP spid="1004680" grpId="0" animBg="1"/>
      <p:bldP spid="1004681" grpId="0"/>
      <p:bldP spid="1004682" grpId="0"/>
      <p:bldP spid="1004683" grpId="0" animBg="1"/>
      <p:bldP spid="1004684" grpId="0" animBg="1"/>
      <p:bldP spid="1004685" grpId="0" animBg="1"/>
      <p:bldP spid="1004686" grpId="0"/>
      <p:bldP spid="1004687" grpId="0" animBg="1"/>
      <p:bldP spid="1004688" grpId="0" animBg="1"/>
      <p:bldP spid="1004689" grpId="0"/>
      <p:bldP spid="1004690" grpId="0" animBg="1"/>
      <p:bldP spid="1004691" grpId="0" animBg="1"/>
      <p:bldP spid="1004692" grpId="0"/>
      <p:bldP spid="1004693" grpId="0" animBg="1"/>
      <p:bldP spid="1004694" grpId="0" animBg="1"/>
      <p:bldP spid="1004695" grpId="0"/>
      <p:bldP spid="1004696" grpId="0" animBg="1"/>
      <p:bldP spid="1004697" grpId="0" animBg="1"/>
      <p:bldP spid="1004698" grpId="0"/>
      <p:bldP spid="1004699" grpId="0" animBg="1"/>
      <p:bldP spid="1004700" grpId="0" animBg="1"/>
      <p:bldP spid="1004701" grpId="0"/>
      <p:bldP spid="1004702" grpId="0"/>
      <p:bldP spid="1004703" grpId="0"/>
      <p:bldP spid="1004704" grpId="0"/>
      <p:bldP spid="1004713" grpId="0"/>
      <p:bldP spid="1004714" grpId="0"/>
      <p:bldP spid="10047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Gains From Trade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Assuming 750 bundles of auto parts are traded from Mexico to U.S. in exchange for 750 airplanes</a:t>
            </a:r>
          </a:p>
          <a:p>
            <a:pPr lvl="1"/>
            <a:r>
              <a:rPr lang="en-US" dirty="0" smtClean="0"/>
              <a:t>Terms of Trade: 1 bundle of auto parts for 1 airplane</a:t>
            </a:r>
          </a:p>
          <a:p>
            <a:pPr lvl="2"/>
            <a:r>
              <a:rPr lang="en-US" dirty="0" smtClean="0"/>
              <a:t>Price at which goods are traded</a:t>
            </a:r>
          </a:p>
          <a:p>
            <a:pPr lvl="1"/>
            <a:r>
              <a:rPr lang="en-US" dirty="0" smtClean="0"/>
              <a:t>Other trades are possible</a:t>
            </a:r>
          </a:p>
          <a:p>
            <a:r>
              <a:rPr lang="en-US" dirty="0" smtClean="0"/>
              <a:t>Both sides gain 250 bundles of auto parts and 250 airplanes beyond what they were producing and consuming in the absence of trade</a:t>
            </a:r>
          </a:p>
          <a:p>
            <a:r>
              <a:rPr lang="en-US" dirty="0" smtClean="0"/>
              <a:t>Allows both U.S. and Mexico to reach a point outside their own Production Possibility Frontier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5091</TotalTime>
  <Words>1206</Words>
  <Application>Microsoft Macintosh PowerPoint</Application>
  <PresentationFormat>On-screen Show (4:3)</PresentationFormat>
  <Paragraphs>366</Paragraphs>
  <Slides>25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Flow</vt:lpstr>
      <vt:lpstr>International Trade</vt:lpstr>
      <vt:lpstr>Comparative Advantage and International Trade</vt:lpstr>
      <vt:lpstr>Comparative Advantage and International Trade</vt:lpstr>
      <vt:lpstr>Hypothetical Example</vt:lpstr>
      <vt:lpstr>Comparative Advantage and the Production Possibility Frontier</vt:lpstr>
      <vt:lpstr>Hypothetical Production and Consumption without Trade (Autarky)</vt:lpstr>
      <vt:lpstr>Production and Consumption After Specialization and Trade</vt:lpstr>
      <vt:lpstr>The Gains from International Trade</vt:lpstr>
      <vt:lpstr>Gains From Trade</vt:lpstr>
      <vt:lpstr>Main Sources of Comparative Advantage Between Countries</vt:lpstr>
      <vt:lpstr>Supply, Demand, and International Trade</vt:lpstr>
      <vt:lpstr>Consumer and Producer Surplus in Closed Economy</vt:lpstr>
      <vt:lpstr>The Effects of Trade on Domestic Prices</vt:lpstr>
      <vt:lpstr>Imports</vt:lpstr>
      <vt:lpstr>The Domestic Market with Imports</vt:lpstr>
      <vt:lpstr>The Effect of Imports on Surplus</vt:lpstr>
      <vt:lpstr>Effects of Imports</vt:lpstr>
      <vt:lpstr>Exports</vt:lpstr>
      <vt:lpstr>The Domestic Market with Exports</vt:lpstr>
      <vt:lpstr>The Effect of Exports on Surplus</vt:lpstr>
      <vt:lpstr>Effects of Exports</vt:lpstr>
      <vt:lpstr>Effects of Trade Protection</vt:lpstr>
      <vt:lpstr>Effects of a Tariff</vt:lpstr>
      <vt:lpstr>The Effect of a Tariff</vt:lpstr>
      <vt:lpstr>A Tariff Reduces Total Surplus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 Welcome Back!</dc:title>
  <dc:creator>Ron</dc:creator>
  <cp:lastModifiedBy>Vaishnavi Raghu Raman</cp:lastModifiedBy>
  <cp:revision>444</cp:revision>
  <cp:lastPrinted>2013-10-21T18:00:14Z</cp:lastPrinted>
  <dcterms:created xsi:type="dcterms:W3CDTF">2013-09-01T18:05:22Z</dcterms:created>
  <dcterms:modified xsi:type="dcterms:W3CDTF">2014-10-15T18:43:07Z</dcterms:modified>
</cp:coreProperties>
</file>