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437" r:id="rId2"/>
    <p:sldId id="436" r:id="rId3"/>
    <p:sldId id="438" r:id="rId4"/>
    <p:sldId id="439" r:id="rId5"/>
    <p:sldId id="440" r:id="rId6"/>
    <p:sldId id="441" r:id="rId7"/>
    <p:sldId id="406" r:id="rId8"/>
    <p:sldId id="442" r:id="rId9"/>
    <p:sldId id="443" r:id="rId10"/>
    <p:sldId id="444" r:id="rId11"/>
    <p:sldId id="445" r:id="rId12"/>
    <p:sldId id="414" r:id="rId13"/>
    <p:sldId id="446" r:id="rId14"/>
    <p:sldId id="420" r:id="rId15"/>
    <p:sldId id="417" r:id="rId16"/>
    <p:sldId id="418" r:id="rId17"/>
    <p:sldId id="456" r:id="rId18"/>
    <p:sldId id="457" r:id="rId19"/>
    <p:sldId id="452" r:id="rId20"/>
    <p:sldId id="425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7B9CF10-1FCF-4812-A237-F9A66D5D1E1C}" type="datetimeFigureOut">
              <a:rPr lang="en-US" smtClean="0"/>
              <a:pPr/>
              <a:t>11/5/14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4CBD60-E2D8-4CCA-A17A-2A5B0651E0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8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3B42347-978A-4E5E-9560-7EE15A41721F}" type="datetimeFigureOut">
              <a:rPr lang="en-US" smtClean="0"/>
              <a:pPr/>
              <a:t>11/5/14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B248AF-AAB4-4126-B1E4-16B9BB8AC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7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11/5/14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11/5/14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11/5/14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11/5/14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D86BA8-F0AE-413E-B3D8-D1F6A5BA3C0C}" type="datetimeFigureOut">
              <a:rPr lang="en-US" smtClean="0"/>
              <a:pPr/>
              <a:t>11/5/14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Profit Maximization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9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Free Entry and Exit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0188" indent="-230188"/>
            <a:r>
              <a:rPr lang="en-US" dirty="0"/>
              <a:t>There is </a:t>
            </a:r>
            <a:r>
              <a:rPr lang="en-US" b="1" dirty="0"/>
              <a:t>free entry and exit </a:t>
            </a:r>
            <a:r>
              <a:rPr lang="en-US" dirty="0"/>
              <a:t>into and </a:t>
            </a:r>
            <a:r>
              <a:rPr lang="en-US" dirty="0" smtClean="0"/>
              <a:t>out of </a:t>
            </a:r>
            <a:r>
              <a:rPr lang="en-US" dirty="0"/>
              <a:t>an industry when new producers can easily enter into or leave that industry.</a:t>
            </a:r>
          </a:p>
          <a:p>
            <a:pPr marL="230188" indent="-230188"/>
            <a:endParaRPr lang="en-US" dirty="0"/>
          </a:p>
          <a:p>
            <a:pPr marL="230188" indent="-230188"/>
            <a:r>
              <a:rPr lang="en-US" dirty="0"/>
              <a:t>Free entry and exit ensure:</a:t>
            </a:r>
          </a:p>
          <a:p>
            <a:pPr marL="684213" lvl="1" indent="-219075"/>
            <a:r>
              <a:rPr lang="en-US" dirty="0"/>
              <a:t>the number of producers in an industry can adjust to changing market conditions; and</a:t>
            </a:r>
          </a:p>
          <a:p>
            <a:pPr marL="684213" lvl="1" indent="-219075"/>
            <a:r>
              <a:rPr lang="en-US" dirty="0"/>
              <a:t>producers in an industry cannot artificially keep other firms 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14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Profit Maximization For Perfectly Competitive 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30188" indent="-215900"/>
            <a:r>
              <a:rPr lang="en-US" dirty="0" smtClean="0"/>
              <a:t>Under perfect competition: MR = Price</a:t>
            </a:r>
          </a:p>
          <a:p>
            <a:pPr marL="595948" lvl="1" indent="-215900"/>
            <a:r>
              <a:rPr lang="en-US" dirty="0" smtClean="0"/>
              <a:t>The marginal revenue curve shows how marginal revenue varies as output varies.</a:t>
            </a:r>
          </a:p>
          <a:p>
            <a:pPr marL="230188" indent="-215900"/>
            <a:r>
              <a:rPr lang="en-US" dirty="0" smtClean="0"/>
              <a:t>Average Revenue (AR): Revenue per unit of output</a:t>
            </a:r>
          </a:p>
          <a:p>
            <a:pPr marL="595948" lvl="1" indent="-215900"/>
            <a:r>
              <a:rPr lang="en-US" dirty="0" smtClean="0"/>
              <a:t>AR = TR/Q = (P*Q)/Q = P</a:t>
            </a:r>
          </a:p>
          <a:p>
            <a:pPr marL="595948" lvl="1" indent="-215900"/>
            <a:r>
              <a:rPr lang="en-US" dirty="0" smtClean="0"/>
              <a:t>Average Revenue = Price</a:t>
            </a:r>
          </a:p>
          <a:p>
            <a:pPr marL="595948" lvl="1" indent="-215900"/>
            <a:r>
              <a:rPr lang="en-US" dirty="0" smtClean="0"/>
              <a:t>Under Perfect Competition: AR = MR = </a:t>
            </a:r>
            <a:r>
              <a:rPr lang="en-US" dirty="0" smtClean="0"/>
              <a:t>P (because marginal revenue is constant so it doesn’t change the average in any way) </a:t>
            </a:r>
            <a:endParaRPr lang="en-US" dirty="0" smtClean="0"/>
          </a:p>
          <a:p>
            <a:pPr marL="230188" indent="-215900"/>
            <a:endParaRPr lang="en-US" dirty="0" smtClean="0"/>
          </a:p>
          <a:p>
            <a:pPr marL="230188" indent="-215900"/>
            <a:r>
              <a:rPr lang="en-US" dirty="0" smtClean="0"/>
              <a:t>A </a:t>
            </a:r>
            <a:r>
              <a:rPr lang="en-US" dirty="0"/>
              <a:t>price-taking firm’s profit is maximized by producing the quantity of output at which the marginal cost of the last unit produced is equal to the market price.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5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34244" y="76200"/>
            <a:ext cx="7958236" cy="6096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The Price-Taking Firm’s Profit-Maximizing Quantity of Output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983522" y="5692375"/>
            <a:ext cx="783695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marL="1588" indent="-1588" algn="ctr"/>
            <a:r>
              <a:rPr lang="en-US" sz="2000" dirty="0">
                <a:solidFill>
                  <a:srgbClr val="0000FF"/>
                </a:solidFill>
              </a:rPr>
              <a:t>The profit-maximizing point is where </a:t>
            </a:r>
            <a:r>
              <a:rPr lang="en-US" sz="2000" i="1" dirty="0">
                <a:solidFill>
                  <a:srgbClr val="0000FF"/>
                </a:solidFill>
              </a:rPr>
              <a:t>MC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crosses the </a:t>
            </a:r>
            <a:r>
              <a:rPr lang="en-US" sz="2000" i="1" dirty="0">
                <a:solidFill>
                  <a:srgbClr val="0000FF"/>
                </a:solidFill>
              </a:rPr>
              <a:t>MR</a:t>
            </a:r>
            <a:r>
              <a:rPr lang="en-US" sz="2000" dirty="0">
                <a:solidFill>
                  <a:srgbClr val="0000FF"/>
                </a:solidFill>
              </a:rPr>
              <a:t> curve </a:t>
            </a:r>
            <a:endParaRPr lang="en-US" sz="2000" dirty="0" smtClean="0">
              <a:solidFill>
                <a:srgbClr val="0000FF"/>
              </a:solidFill>
            </a:endParaRPr>
          </a:p>
          <a:p>
            <a:pPr marL="1588" indent="-1588" algn="ctr"/>
            <a:r>
              <a:rPr lang="en-US" sz="2000" dirty="0" smtClean="0">
                <a:solidFill>
                  <a:srgbClr val="0000FF"/>
                </a:solidFill>
              </a:rPr>
              <a:t>(</a:t>
            </a:r>
            <a:r>
              <a:rPr lang="en-US" sz="2000" dirty="0">
                <a:solidFill>
                  <a:srgbClr val="0000FF"/>
                </a:solidFill>
              </a:rPr>
              <a:t>horizontal line at the market </a:t>
            </a:r>
            <a:r>
              <a:rPr lang="en-US" sz="2000" dirty="0" smtClean="0">
                <a:solidFill>
                  <a:srgbClr val="0000FF"/>
                </a:solidFill>
              </a:rPr>
              <a:t>price)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05830" name="Freeform 6"/>
          <p:cNvSpPr>
            <a:spLocks/>
          </p:cNvSpPr>
          <p:nvPr/>
        </p:nvSpPr>
        <p:spPr bwMode="auto">
          <a:xfrm>
            <a:off x="2737329" y="1786493"/>
            <a:ext cx="4298950" cy="2246312"/>
          </a:xfrm>
          <a:custGeom>
            <a:avLst/>
            <a:gdLst>
              <a:gd name="T0" fmla="*/ 0 w 767"/>
              <a:gd name="T1" fmla="*/ 158 h 406"/>
              <a:gd name="T2" fmla="*/ 7 w 767"/>
              <a:gd name="T3" fmla="*/ 184 h 406"/>
              <a:gd name="T4" fmla="*/ 149 w 767"/>
              <a:gd name="T5" fmla="*/ 396 h 406"/>
              <a:gd name="T6" fmla="*/ 376 w 767"/>
              <a:gd name="T7" fmla="*/ 268 h 406"/>
              <a:gd name="T8" fmla="*/ 744 w 767"/>
              <a:gd name="T9" fmla="*/ 17 h 406"/>
              <a:gd name="T10" fmla="*/ 767 w 767"/>
              <a:gd name="T11" fmla="*/ 0 h 4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7"/>
              <a:gd name="T19" fmla="*/ 0 h 406"/>
              <a:gd name="T20" fmla="*/ 767 w 767"/>
              <a:gd name="T21" fmla="*/ 406 h 4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67" h="406">
                <a:moveTo>
                  <a:pt x="0" y="158"/>
                </a:moveTo>
                <a:cubicBezTo>
                  <a:pt x="7" y="184"/>
                  <a:pt x="7" y="184"/>
                  <a:pt x="7" y="184"/>
                </a:cubicBezTo>
                <a:cubicBezTo>
                  <a:pt x="7" y="184"/>
                  <a:pt x="73" y="406"/>
                  <a:pt x="149" y="396"/>
                </a:cubicBezTo>
                <a:cubicBezTo>
                  <a:pt x="226" y="386"/>
                  <a:pt x="376" y="268"/>
                  <a:pt x="376" y="268"/>
                </a:cubicBezTo>
                <a:cubicBezTo>
                  <a:pt x="744" y="17"/>
                  <a:pt x="744" y="17"/>
                  <a:pt x="744" y="17"/>
                </a:cubicBezTo>
                <a:cubicBezTo>
                  <a:pt x="767" y="0"/>
                  <a:pt x="767" y="0"/>
                  <a:pt x="767" y="0"/>
                </a:cubicBezTo>
              </a:path>
            </a:pathLst>
          </a:custGeom>
          <a:noFill/>
          <a:ln w="30163">
            <a:solidFill>
              <a:srgbClr val="F3716D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31" name="Line 7"/>
          <p:cNvSpPr>
            <a:spLocks noChangeShapeType="1"/>
          </p:cNvSpPr>
          <p:nvPr/>
        </p:nvSpPr>
        <p:spPr bwMode="auto">
          <a:xfrm>
            <a:off x="2429354" y="1881743"/>
            <a:ext cx="134937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32" name="Line 8"/>
          <p:cNvSpPr>
            <a:spLocks noChangeShapeType="1"/>
          </p:cNvSpPr>
          <p:nvPr/>
        </p:nvSpPr>
        <p:spPr bwMode="auto">
          <a:xfrm>
            <a:off x="2429354" y="2340530"/>
            <a:ext cx="134937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33" name="Line 9"/>
          <p:cNvSpPr>
            <a:spLocks noChangeShapeType="1"/>
          </p:cNvSpPr>
          <p:nvPr/>
        </p:nvSpPr>
        <p:spPr bwMode="auto">
          <a:xfrm>
            <a:off x="2429354" y="2572305"/>
            <a:ext cx="134937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34" name="Line 10"/>
          <p:cNvSpPr>
            <a:spLocks noChangeShapeType="1"/>
          </p:cNvSpPr>
          <p:nvPr/>
        </p:nvSpPr>
        <p:spPr bwMode="auto">
          <a:xfrm>
            <a:off x="2429354" y="2804080"/>
            <a:ext cx="134937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35" name="Line 11"/>
          <p:cNvSpPr>
            <a:spLocks noChangeShapeType="1"/>
          </p:cNvSpPr>
          <p:nvPr/>
        </p:nvSpPr>
        <p:spPr bwMode="auto">
          <a:xfrm>
            <a:off x="2429354" y="3269218"/>
            <a:ext cx="134937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36" name="Line 12"/>
          <p:cNvSpPr>
            <a:spLocks noChangeShapeType="1"/>
          </p:cNvSpPr>
          <p:nvPr/>
        </p:nvSpPr>
        <p:spPr bwMode="auto">
          <a:xfrm>
            <a:off x="2429354" y="3728005"/>
            <a:ext cx="134937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37" name="Line 13"/>
          <p:cNvSpPr>
            <a:spLocks noChangeShapeType="1"/>
          </p:cNvSpPr>
          <p:nvPr/>
        </p:nvSpPr>
        <p:spPr bwMode="auto">
          <a:xfrm>
            <a:off x="2429354" y="3961368"/>
            <a:ext cx="134937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38" name="Line 14"/>
          <p:cNvSpPr>
            <a:spLocks noChangeShapeType="1"/>
          </p:cNvSpPr>
          <p:nvPr/>
        </p:nvSpPr>
        <p:spPr bwMode="auto">
          <a:xfrm flipV="1">
            <a:off x="7250591" y="4526518"/>
            <a:ext cx="0" cy="13176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39" name="Line 15"/>
          <p:cNvSpPr>
            <a:spLocks noChangeShapeType="1"/>
          </p:cNvSpPr>
          <p:nvPr/>
        </p:nvSpPr>
        <p:spPr bwMode="auto">
          <a:xfrm flipV="1">
            <a:off x="6560029" y="4526518"/>
            <a:ext cx="0" cy="13176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40" name="Line 16"/>
          <p:cNvSpPr>
            <a:spLocks noChangeShapeType="1"/>
          </p:cNvSpPr>
          <p:nvPr/>
        </p:nvSpPr>
        <p:spPr bwMode="auto">
          <a:xfrm flipV="1">
            <a:off x="5875816" y="4526518"/>
            <a:ext cx="0" cy="13176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41" name="Line 17"/>
          <p:cNvSpPr>
            <a:spLocks noChangeShapeType="1"/>
          </p:cNvSpPr>
          <p:nvPr/>
        </p:nvSpPr>
        <p:spPr bwMode="auto">
          <a:xfrm flipV="1">
            <a:off x="5188429" y="4526518"/>
            <a:ext cx="0" cy="13176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42" name="Line 18"/>
          <p:cNvSpPr>
            <a:spLocks noChangeShapeType="1"/>
          </p:cNvSpPr>
          <p:nvPr/>
        </p:nvSpPr>
        <p:spPr bwMode="auto">
          <a:xfrm flipV="1">
            <a:off x="4497866" y="4526518"/>
            <a:ext cx="0" cy="13176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43" name="Line 19"/>
          <p:cNvSpPr>
            <a:spLocks noChangeShapeType="1"/>
          </p:cNvSpPr>
          <p:nvPr/>
        </p:nvSpPr>
        <p:spPr bwMode="auto">
          <a:xfrm flipV="1">
            <a:off x="3807304" y="4526518"/>
            <a:ext cx="0" cy="13176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44" name="Line 20"/>
          <p:cNvSpPr>
            <a:spLocks noChangeShapeType="1"/>
          </p:cNvSpPr>
          <p:nvPr/>
        </p:nvSpPr>
        <p:spPr bwMode="auto">
          <a:xfrm flipV="1">
            <a:off x="3119916" y="4526518"/>
            <a:ext cx="0" cy="13176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45" name="Rectangle 21"/>
          <p:cNvSpPr>
            <a:spLocks noChangeArrowheads="1"/>
          </p:cNvSpPr>
          <p:nvPr/>
        </p:nvSpPr>
        <p:spPr bwMode="auto">
          <a:xfrm>
            <a:off x="7199791" y="4690030"/>
            <a:ext cx="904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7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05846" name="Rectangle 22"/>
          <p:cNvSpPr>
            <a:spLocks noChangeArrowheads="1"/>
          </p:cNvSpPr>
          <p:nvPr/>
        </p:nvSpPr>
        <p:spPr bwMode="auto">
          <a:xfrm>
            <a:off x="6512404" y="4690030"/>
            <a:ext cx="904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6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05847" name="Rectangle 23"/>
          <p:cNvSpPr>
            <a:spLocks noChangeArrowheads="1"/>
          </p:cNvSpPr>
          <p:nvPr/>
        </p:nvSpPr>
        <p:spPr bwMode="auto">
          <a:xfrm>
            <a:off x="5823429" y="4690030"/>
            <a:ext cx="904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5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05848" name="Rectangle 24"/>
          <p:cNvSpPr>
            <a:spLocks noChangeArrowheads="1"/>
          </p:cNvSpPr>
          <p:nvPr/>
        </p:nvSpPr>
        <p:spPr bwMode="auto">
          <a:xfrm>
            <a:off x="5136041" y="4690030"/>
            <a:ext cx="904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4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05849" name="Rectangle 25"/>
          <p:cNvSpPr>
            <a:spLocks noChangeArrowheads="1"/>
          </p:cNvSpPr>
          <p:nvPr/>
        </p:nvSpPr>
        <p:spPr bwMode="auto">
          <a:xfrm>
            <a:off x="4445479" y="4690030"/>
            <a:ext cx="9048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3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05850" name="Rectangle 26"/>
          <p:cNvSpPr>
            <a:spLocks noChangeArrowheads="1"/>
          </p:cNvSpPr>
          <p:nvPr/>
        </p:nvSpPr>
        <p:spPr bwMode="auto">
          <a:xfrm>
            <a:off x="3758091" y="4690030"/>
            <a:ext cx="904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2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05851" name="Rectangle 27"/>
          <p:cNvSpPr>
            <a:spLocks noChangeArrowheads="1"/>
          </p:cNvSpPr>
          <p:nvPr/>
        </p:nvSpPr>
        <p:spPr bwMode="auto">
          <a:xfrm>
            <a:off x="3069116" y="4690030"/>
            <a:ext cx="904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1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05852" name="Rectangle 28"/>
          <p:cNvSpPr>
            <a:spLocks noChangeArrowheads="1"/>
          </p:cNvSpPr>
          <p:nvPr/>
        </p:nvSpPr>
        <p:spPr bwMode="auto">
          <a:xfrm>
            <a:off x="2243616" y="4690030"/>
            <a:ext cx="9048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0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05853" name="Rectangle 29"/>
          <p:cNvSpPr>
            <a:spLocks noChangeArrowheads="1"/>
          </p:cNvSpPr>
          <p:nvPr/>
        </p:nvSpPr>
        <p:spPr bwMode="auto">
          <a:xfrm>
            <a:off x="2125050" y="1773619"/>
            <a:ext cx="271463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$24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5854" name="Rectangle 30"/>
          <p:cNvSpPr>
            <a:spLocks noChangeArrowheads="1"/>
          </p:cNvSpPr>
          <p:nvPr/>
        </p:nvSpPr>
        <p:spPr bwMode="auto">
          <a:xfrm>
            <a:off x="2140429" y="2219880"/>
            <a:ext cx="182562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20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05855" name="Rectangle 31"/>
          <p:cNvSpPr>
            <a:spLocks noChangeArrowheads="1"/>
          </p:cNvSpPr>
          <p:nvPr/>
        </p:nvSpPr>
        <p:spPr bwMode="auto">
          <a:xfrm>
            <a:off x="2140429" y="2451655"/>
            <a:ext cx="182562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18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05856" name="Rectangle 32"/>
          <p:cNvSpPr>
            <a:spLocks noChangeArrowheads="1"/>
          </p:cNvSpPr>
          <p:nvPr/>
        </p:nvSpPr>
        <p:spPr bwMode="auto">
          <a:xfrm>
            <a:off x="2140429" y="2683430"/>
            <a:ext cx="182562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16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05857" name="Rectangle 33"/>
          <p:cNvSpPr>
            <a:spLocks noChangeArrowheads="1"/>
          </p:cNvSpPr>
          <p:nvPr/>
        </p:nvSpPr>
        <p:spPr bwMode="auto">
          <a:xfrm>
            <a:off x="2140429" y="3142218"/>
            <a:ext cx="182562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12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05858" name="Rectangle 34"/>
          <p:cNvSpPr>
            <a:spLocks noChangeArrowheads="1"/>
          </p:cNvSpPr>
          <p:nvPr/>
        </p:nvSpPr>
        <p:spPr bwMode="auto">
          <a:xfrm>
            <a:off x="2238854" y="3608943"/>
            <a:ext cx="9048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8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05859" name="Rectangle 35"/>
          <p:cNvSpPr>
            <a:spLocks noChangeArrowheads="1"/>
          </p:cNvSpPr>
          <p:nvPr/>
        </p:nvSpPr>
        <p:spPr bwMode="auto">
          <a:xfrm>
            <a:off x="2238854" y="3840718"/>
            <a:ext cx="9048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6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05860" name="Rectangle 36"/>
          <p:cNvSpPr>
            <a:spLocks noChangeArrowheads="1"/>
          </p:cNvSpPr>
          <p:nvPr/>
        </p:nvSpPr>
        <p:spPr bwMode="auto">
          <a:xfrm>
            <a:off x="1442276" y="837515"/>
            <a:ext cx="10223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Price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5861" name="Rectangle 37"/>
          <p:cNvSpPr>
            <a:spLocks noChangeArrowheads="1"/>
          </p:cNvSpPr>
          <p:nvPr/>
        </p:nvSpPr>
        <p:spPr bwMode="auto">
          <a:xfrm>
            <a:off x="7255354" y="4951968"/>
            <a:ext cx="11287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Quantity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5862" name="Rectangle 38"/>
          <p:cNvSpPr>
            <a:spLocks noChangeArrowheads="1"/>
          </p:cNvSpPr>
          <p:nvPr/>
        </p:nvSpPr>
        <p:spPr bwMode="auto">
          <a:xfrm>
            <a:off x="7077554" y="1540430"/>
            <a:ext cx="2789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MC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05863" name="Rectangle 39"/>
          <p:cNvSpPr>
            <a:spLocks noChangeArrowheads="1"/>
          </p:cNvSpPr>
          <p:nvPr/>
        </p:nvSpPr>
        <p:spPr bwMode="auto">
          <a:xfrm>
            <a:off x="7295041" y="2423080"/>
            <a:ext cx="2789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MR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05864" name="Rectangle 40"/>
          <p:cNvSpPr>
            <a:spLocks noChangeArrowheads="1"/>
          </p:cNvSpPr>
          <p:nvPr/>
        </p:nvSpPr>
        <p:spPr bwMode="auto">
          <a:xfrm>
            <a:off x="7617304" y="2423080"/>
            <a:ext cx="107950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=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05865" name="Rectangle 41"/>
          <p:cNvSpPr>
            <a:spLocks noChangeArrowheads="1"/>
          </p:cNvSpPr>
          <p:nvPr/>
        </p:nvSpPr>
        <p:spPr bwMode="auto">
          <a:xfrm>
            <a:off x="7730016" y="2423080"/>
            <a:ext cx="6102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 </a:t>
            </a:r>
            <a:r>
              <a:rPr lang="en-US" sz="1400" i="1" dirty="0" smtClean="0">
                <a:solidFill>
                  <a:srgbClr val="000000"/>
                </a:solidFill>
                <a:latin typeface="Myriad Pro" pitchFamily="34" charset="0"/>
              </a:rPr>
              <a:t>P = AR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05866" name="Rectangle 42"/>
          <p:cNvSpPr>
            <a:spLocks noChangeArrowheads="1"/>
          </p:cNvSpPr>
          <p:nvPr/>
        </p:nvSpPr>
        <p:spPr bwMode="auto">
          <a:xfrm>
            <a:off x="5821841" y="222305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E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05867" name="Oval 43"/>
          <p:cNvSpPr>
            <a:spLocks noChangeArrowheads="1"/>
          </p:cNvSpPr>
          <p:nvPr/>
        </p:nvSpPr>
        <p:spPr bwMode="auto">
          <a:xfrm>
            <a:off x="2721454" y="2748518"/>
            <a:ext cx="111125" cy="11271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68" name="Oval 44"/>
          <p:cNvSpPr>
            <a:spLocks noChangeArrowheads="1"/>
          </p:cNvSpPr>
          <p:nvPr/>
        </p:nvSpPr>
        <p:spPr bwMode="auto">
          <a:xfrm>
            <a:off x="3412016" y="3905805"/>
            <a:ext cx="111125" cy="1095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69" name="Oval 45"/>
          <p:cNvSpPr>
            <a:spLocks noChangeArrowheads="1"/>
          </p:cNvSpPr>
          <p:nvPr/>
        </p:nvSpPr>
        <p:spPr bwMode="auto">
          <a:xfrm>
            <a:off x="4094641" y="3674030"/>
            <a:ext cx="111125" cy="1095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70" name="Oval 46"/>
          <p:cNvSpPr>
            <a:spLocks noChangeArrowheads="1"/>
          </p:cNvSpPr>
          <p:nvPr/>
        </p:nvSpPr>
        <p:spPr bwMode="auto">
          <a:xfrm>
            <a:off x="4785204" y="3215243"/>
            <a:ext cx="111125" cy="10953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71" name="Oval 47"/>
          <p:cNvSpPr>
            <a:spLocks noChangeArrowheads="1"/>
          </p:cNvSpPr>
          <p:nvPr/>
        </p:nvSpPr>
        <p:spPr bwMode="auto">
          <a:xfrm>
            <a:off x="5472591" y="2748518"/>
            <a:ext cx="112713" cy="11271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72" name="Oval 48"/>
          <p:cNvSpPr>
            <a:spLocks noChangeArrowheads="1"/>
          </p:cNvSpPr>
          <p:nvPr/>
        </p:nvSpPr>
        <p:spPr bwMode="auto">
          <a:xfrm>
            <a:off x="6163154" y="2284968"/>
            <a:ext cx="111125" cy="10953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73" name="Oval 49"/>
          <p:cNvSpPr>
            <a:spLocks noChangeArrowheads="1"/>
          </p:cNvSpPr>
          <p:nvPr/>
        </p:nvSpPr>
        <p:spPr bwMode="auto">
          <a:xfrm>
            <a:off x="6852129" y="1826180"/>
            <a:ext cx="111125" cy="1095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74" name="Line 50"/>
          <p:cNvSpPr>
            <a:spLocks noChangeShapeType="1"/>
          </p:cNvSpPr>
          <p:nvPr/>
        </p:nvSpPr>
        <p:spPr bwMode="auto">
          <a:xfrm>
            <a:off x="2429354" y="2572305"/>
            <a:ext cx="4816475" cy="0"/>
          </a:xfrm>
          <a:prstGeom prst="line">
            <a:avLst/>
          </a:prstGeom>
          <a:noFill/>
          <a:ln w="22225">
            <a:solidFill>
              <a:srgbClr val="4B8FC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75" name="Oval 51"/>
          <p:cNvSpPr>
            <a:spLocks noChangeArrowheads="1"/>
          </p:cNvSpPr>
          <p:nvPr/>
        </p:nvSpPr>
        <p:spPr bwMode="auto">
          <a:xfrm>
            <a:off x="5821841" y="2516743"/>
            <a:ext cx="111125" cy="10953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76" name="Line 52"/>
          <p:cNvSpPr>
            <a:spLocks noChangeShapeType="1"/>
          </p:cNvSpPr>
          <p:nvPr/>
        </p:nvSpPr>
        <p:spPr bwMode="auto">
          <a:xfrm>
            <a:off x="5143979" y="2069068"/>
            <a:ext cx="731837" cy="5032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77" name="Freeform 53"/>
          <p:cNvSpPr>
            <a:spLocks/>
          </p:cNvSpPr>
          <p:nvPr/>
        </p:nvSpPr>
        <p:spPr bwMode="auto">
          <a:xfrm>
            <a:off x="5143979" y="5132943"/>
            <a:ext cx="1487487" cy="531812"/>
          </a:xfrm>
          <a:custGeom>
            <a:avLst/>
            <a:gdLst>
              <a:gd name="T0" fmla="*/ 269 w 269"/>
              <a:gd name="T1" fmla="*/ 80 h 96"/>
              <a:gd name="T2" fmla="*/ 253 w 269"/>
              <a:gd name="T3" fmla="*/ 96 h 96"/>
              <a:gd name="T4" fmla="*/ 16 w 269"/>
              <a:gd name="T5" fmla="*/ 96 h 96"/>
              <a:gd name="T6" fmla="*/ 0 w 269"/>
              <a:gd name="T7" fmla="*/ 80 h 96"/>
              <a:gd name="T8" fmla="*/ 0 w 269"/>
              <a:gd name="T9" fmla="*/ 16 h 96"/>
              <a:gd name="T10" fmla="*/ 16 w 269"/>
              <a:gd name="T11" fmla="*/ 0 h 96"/>
              <a:gd name="T12" fmla="*/ 253 w 269"/>
              <a:gd name="T13" fmla="*/ 0 h 96"/>
              <a:gd name="T14" fmla="*/ 269 w 269"/>
              <a:gd name="T15" fmla="*/ 16 h 96"/>
              <a:gd name="T16" fmla="*/ 269 w 269"/>
              <a:gd name="T17" fmla="*/ 8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69"/>
              <a:gd name="T28" fmla="*/ 0 h 96"/>
              <a:gd name="T29" fmla="*/ 269 w 26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69" h="96">
                <a:moveTo>
                  <a:pt x="269" y="80"/>
                </a:moveTo>
                <a:cubicBezTo>
                  <a:pt x="269" y="89"/>
                  <a:pt x="262" y="96"/>
                  <a:pt x="253" y="96"/>
                </a:cubicBezTo>
                <a:cubicBezTo>
                  <a:pt x="16" y="96"/>
                  <a:pt x="16" y="96"/>
                  <a:pt x="16" y="96"/>
                </a:cubicBezTo>
                <a:cubicBezTo>
                  <a:pt x="7" y="96"/>
                  <a:pt x="0" y="89"/>
                  <a:pt x="0" y="8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62" y="0"/>
                  <a:pt x="269" y="7"/>
                  <a:pt x="269" y="16"/>
                </a:cubicBezTo>
                <a:lnTo>
                  <a:pt x="269" y="80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78" name="Rectangle 54"/>
          <p:cNvSpPr>
            <a:spLocks noChangeArrowheads="1"/>
          </p:cNvSpPr>
          <p:nvPr/>
        </p:nvSpPr>
        <p:spPr bwMode="auto">
          <a:xfrm>
            <a:off x="5185379" y="5196443"/>
            <a:ext cx="13985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Profit-maximizing quantity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5879" name="Line 55"/>
          <p:cNvSpPr>
            <a:spLocks noChangeShapeType="1"/>
          </p:cNvSpPr>
          <p:nvPr/>
        </p:nvSpPr>
        <p:spPr bwMode="auto">
          <a:xfrm flipV="1">
            <a:off x="5875816" y="4917043"/>
            <a:ext cx="0" cy="2063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80" name="Freeform 56"/>
          <p:cNvSpPr>
            <a:spLocks/>
          </p:cNvSpPr>
          <p:nvPr/>
        </p:nvSpPr>
        <p:spPr bwMode="auto">
          <a:xfrm>
            <a:off x="4391504" y="1594405"/>
            <a:ext cx="768350" cy="523875"/>
          </a:xfrm>
          <a:custGeom>
            <a:avLst/>
            <a:gdLst>
              <a:gd name="T0" fmla="*/ 137 w 137"/>
              <a:gd name="T1" fmla="*/ 79 h 95"/>
              <a:gd name="T2" fmla="*/ 121 w 137"/>
              <a:gd name="T3" fmla="*/ 95 h 95"/>
              <a:gd name="T4" fmla="*/ 16 w 137"/>
              <a:gd name="T5" fmla="*/ 95 h 95"/>
              <a:gd name="T6" fmla="*/ 0 w 137"/>
              <a:gd name="T7" fmla="*/ 79 h 95"/>
              <a:gd name="T8" fmla="*/ 0 w 137"/>
              <a:gd name="T9" fmla="*/ 16 h 95"/>
              <a:gd name="T10" fmla="*/ 16 w 137"/>
              <a:gd name="T11" fmla="*/ 0 h 95"/>
              <a:gd name="T12" fmla="*/ 121 w 137"/>
              <a:gd name="T13" fmla="*/ 0 h 95"/>
              <a:gd name="T14" fmla="*/ 137 w 137"/>
              <a:gd name="T15" fmla="*/ 16 h 95"/>
              <a:gd name="T16" fmla="*/ 137 w 137"/>
              <a:gd name="T17" fmla="*/ 79 h 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7"/>
              <a:gd name="T28" fmla="*/ 0 h 95"/>
              <a:gd name="T29" fmla="*/ 137 w 137"/>
              <a:gd name="T30" fmla="*/ 95 h 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7" h="95">
                <a:moveTo>
                  <a:pt x="137" y="79"/>
                </a:moveTo>
                <a:cubicBezTo>
                  <a:pt x="137" y="88"/>
                  <a:pt x="130" y="95"/>
                  <a:pt x="121" y="95"/>
                </a:cubicBezTo>
                <a:cubicBezTo>
                  <a:pt x="16" y="95"/>
                  <a:pt x="16" y="95"/>
                  <a:pt x="16" y="95"/>
                </a:cubicBezTo>
                <a:cubicBezTo>
                  <a:pt x="7" y="95"/>
                  <a:pt x="0" y="88"/>
                  <a:pt x="0" y="7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30" y="0"/>
                  <a:pt x="137" y="8"/>
                  <a:pt x="137" y="16"/>
                </a:cubicBezTo>
                <a:lnTo>
                  <a:pt x="137" y="79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81" name="Rectangle 57"/>
          <p:cNvSpPr>
            <a:spLocks noChangeArrowheads="1"/>
          </p:cNvSpPr>
          <p:nvPr/>
        </p:nvSpPr>
        <p:spPr bwMode="auto">
          <a:xfrm>
            <a:off x="4421676" y="1638220"/>
            <a:ext cx="7048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Optimal point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5882" name="Line 58"/>
          <p:cNvSpPr>
            <a:spLocks noChangeShapeType="1"/>
          </p:cNvSpPr>
          <p:nvPr/>
        </p:nvSpPr>
        <p:spPr bwMode="auto">
          <a:xfrm>
            <a:off x="1970566" y="2572305"/>
            <a:ext cx="157163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83" name="Freeform 59"/>
          <p:cNvSpPr>
            <a:spLocks/>
          </p:cNvSpPr>
          <p:nvPr/>
        </p:nvSpPr>
        <p:spPr bwMode="auto">
          <a:xfrm>
            <a:off x="1297466" y="2318305"/>
            <a:ext cx="677863" cy="519113"/>
          </a:xfrm>
          <a:custGeom>
            <a:avLst/>
            <a:gdLst>
              <a:gd name="T0" fmla="*/ 121 w 121"/>
              <a:gd name="T1" fmla="*/ 78 h 94"/>
              <a:gd name="T2" fmla="*/ 105 w 121"/>
              <a:gd name="T3" fmla="*/ 94 h 94"/>
              <a:gd name="T4" fmla="*/ 16 w 121"/>
              <a:gd name="T5" fmla="*/ 94 h 94"/>
              <a:gd name="T6" fmla="*/ 0 w 121"/>
              <a:gd name="T7" fmla="*/ 78 h 94"/>
              <a:gd name="T8" fmla="*/ 0 w 121"/>
              <a:gd name="T9" fmla="*/ 16 h 94"/>
              <a:gd name="T10" fmla="*/ 16 w 121"/>
              <a:gd name="T11" fmla="*/ 0 h 94"/>
              <a:gd name="T12" fmla="*/ 105 w 121"/>
              <a:gd name="T13" fmla="*/ 0 h 94"/>
              <a:gd name="T14" fmla="*/ 121 w 121"/>
              <a:gd name="T15" fmla="*/ 16 h 94"/>
              <a:gd name="T16" fmla="*/ 121 w 121"/>
              <a:gd name="T17" fmla="*/ 78 h 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1"/>
              <a:gd name="T28" fmla="*/ 0 h 94"/>
              <a:gd name="T29" fmla="*/ 121 w 121"/>
              <a:gd name="T30" fmla="*/ 94 h 9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1" h="94">
                <a:moveTo>
                  <a:pt x="121" y="78"/>
                </a:moveTo>
                <a:cubicBezTo>
                  <a:pt x="121" y="87"/>
                  <a:pt x="114" y="94"/>
                  <a:pt x="105" y="94"/>
                </a:cubicBezTo>
                <a:cubicBezTo>
                  <a:pt x="16" y="94"/>
                  <a:pt x="16" y="94"/>
                  <a:pt x="16" y="94"/>
                </a:cubicBezTo>
                <a:cubicBezTo>
                  <a:pt x="8" y="94"/>
                  <a:pt x="0" y="87"/>
                  <a:pt x="0" y="7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8" y="0"/>
                  <a:pt x="16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14" y="0"/>
                  <a:pt x="121" y="7"/>
                  <a:pt x="121" y="16"/>
                </a:cubicBezTo>
                <a:lnTo>
                  <a:pt x="121" y="78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884" name="Rectangle 60"/>
          <p:cNvSpPr>
            <a:spLocks noChangeArrowheads="1"/>
          </p:cNvSpPr>
          <p:nvPr/>
        </p:nvSpPr>
        <p:spPr bwMode="auto">
          <a:xfrm>
            <a:off x="1342041" y="2350055"/>
            <a:ext cx="6175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Market price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5885" name="Freeform 61"/>
          <p:cNvSpPr>
            <a:spLocks/>
          </p:cNvSpPr>
          <p:nvPr/>
        </p:nvSpPr>
        <p:spPr bwMode="auto">
          <a:xfrm>
            <a:off x="2464626" y="837515"/>
            <a:ext cx="5853112" cy="3835400"/>
          </a:xfrm>
          <a:custGeom>
            <a:avLst/>
            <a:gdLst>
              <a:gd name="T0" fmla="*/ 2467 w 2467"/>
              <a:gd name="T1" fmla="*/ 1637 h 1637"/>
              <a:gd name="T2" fmla="*/ 0 w 2467"/>
              <a:gd name="T3" fmla="*/ 1637 h 1637"/>
              <a:gd name="T4" fmla="*/ 0 w 2467"/>
              <a:gd name="T5" fmla="*/ 0 h 1637"/>
              <a:gd name="T6" fmla="*/ 0 60000 65536"/>
              <a:gd name="T7" fmla="*/ 0 60000 65536"/>
              <a:gd name="T8" fmla="*/ 0 60000 65536"/>
              <a:gd name="T9" fmla="*/ 0 w 2467"/>
              <a:gd name="T10" fmla="*/ 0 h 1637"/>
              <a:gd name="T11" fmla="*/ 2467 w 2467"/>
              <a:gd name="T12" fmla="*/ 1637 h 16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67" h="1637">
                <a:moveTo>
                  <a:pt x="2467" y="1637"/>
                </a:moveTo>
                <a:lnTo>
                  <a:pt x="0" y="1637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548914" name="Straight Connector 86"/>
          <p:cNvCxnSpPr>
            <a:cxnSpLocks noChangeShapeType="1"/>
          </p:cNvCxnSpPr>
          <p:nvPr/>
        </p:nvCxnSpPr>
        <p:spPr bwMode="auto">
          <a:xfrm>
            <a:off x="5878991" y="2643743"/>
            <a:ext cx="0" cy="1938337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</p:spTree>
    <p:extLst>
      <p:ext uri="{BB962C8B-B14F-4D97-AF65-F5344CB8AC3E}">
        <p14:creationId xmlns:p14="http://schemas.microsoft.com/office/powerpoint/2010/main" val="38742733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4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2" grpId="0" animBg="1"/>
      <p:bldP spid="205830" grpId="0" animBg="1"/>
      <p:bldP spid="205862" grpId="0"/>
      <p:bldP spid="205866" grpId="0"/>
      <p:bldP spid="205867" grpId="0" animBg="1"/>
      <p:bldP spid="205868" grpId="0" animBg="1"/>
      <p:bldP spid="205869" grpId="0" animBg="1"/>
      <p:bldP spid="205870" grpId="0" animBg="1"/>
      <p:bldP spid="205871" grpId="0" animBg="1"/>
      <p:bldP spid="205872" grpId="0" animBg="1"/>
      <p:bldP spid="205873" grpId="0" animBg="1"/>
      <p:bldP spid="205875" grpId="0" animBg="1"/>
      <p:bldP spid="205876" grpId="0" animBg="1"/>
      <p:bldP spid="205877" grpId="0" animBg="1"/>
      <p:bldP spid="205878" grpId="0"/>
      <p:bldP spid="205879" grpId="0" animBg="1"/>
      <p:bldP spid="205880" grpId="0" animBg="1"/>
      <p:bldP spid="205881" grpId="0"/>
      <p:bldP spid="205882" grpId="0" animBg="1"/>
      <p:bldP spid="205883" grpId="0" animBg="1"/>
      <p:bldP spid="2058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Perfectly Competitive Markets in the Short-Run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Production Decision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Produce quantity where Price (MR) = Marginal Cost (MC)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Profit maximizing condition for a perfectly competitive firm: P = MC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Shutdown </a:t>
            </a:r>
            <a:r>
              <a:rPr lang="en-US" dirty="0" smtClean="0"/>
              <a:t>Decision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Shutdown if Price &lt; Average Variable Cost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P </a:t>
            </a:r>
            <a:r>
              <a:rPr lang="en-US" dirty="0" smtClean="0"/>
              <a:t>&lt; AVC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Fixed inputs cannot be changed in the Short-Run</a:t>
            </a:r>
          </a:p>
        </p:txBody>
      </p:sp>
    </p:spTree>
    <p:extLst>
      <p:ext uri="{BB962C8B-B14F-4D97-AF65-F5344CB8AC3E}">
        <p14:creationId xmlns:p14="http://schemas.microsoft.com/office/powerpoint/2010/main" val="2916494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46150" y="60325"/>
            <a:ext cx="8018338" cy="555625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The Short-Run Individual Supply Curve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6084168" y="764704"/>
            <a:ext cx="29718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marL="1588" indent="-1588" algn="ctr"/>
            <a:r>
              <a:rPr lang="en-US" dirty="0">
                <a:solidFill>
                  <a:srgbClr val="0000FF"/>
                </a:solidFill>
              </a:rPr>
              <a:t>The </a:t>
            </a:r>
            <a:r>
              <a:rPr lang="en-US" b="1" dirty="0">
                <a:solidFill>
                  <a:srgbClr val="0000FF"/>
                </a:solidFill>
              </a:rPr>
              <a:t>short-run individual supply curve </a:t>
            </a:r>
            <a:r>
              <a:rPr lang="en-US" dirty="0">
                <a:solidFill>
                  <a:srgbClr val="0000FF"/>
                </a:solidFill>
              </a:rPr>
              <a:t>shows how an individual producer’s optimal output quantity depends on the market price, taking fixed cost as given.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6674296" y="3048000"/>
            <a:ext cx="2362200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marL="1588" indent="-1588" algn="ctr"/>
            <a:r>
              <a:rPr lang="en-US" dirty="0">
                <a:solidFill>
                  <a:srgbClr val="0000FF"/>
                </a:solidFill>
              </a:rPr>
              <a:t>A firm will cease production in the short run if the market price falls below the </a:t>
            </a:r>
            <a:r>
              <a:rPr lang="en-US" b="1" dirty="0">
                <a:solidFill>
                  <a:srgbClr val="0000FF"/>
                </a:solidFill>
              </a:rPr>
              <a:t>shut-down price</a:t>
            </a:r>
            <a:r>
              <a:rPr lang="en-US" dirty="0">
                <a:solidFill>
                  <a:srgbClr val="0000FF"/>
                </a:solidFill>
              </a:rPr>
              <a:t>, which is equal to minimum average variable cost.</a:t>
            </a:r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>
            <a:off x="1358900" y="3922713"/>
            <a:ext cx="125413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22" name="Freeform 6"/>
          <p:cNvSpPr>
            <a:spLocks/>
          </p:cNvSpPr>
          <p:nvPr/>
        </p:nvSpPr>
        <p:spPr bwMode="auto">
          <a:xfrm>
            <a:off x="1981200" y="2043113"/>
            <a:ext cx="3935413" cy="1941512"/>
          </a:xfrm>
          <a:custGeom>
            <a:avLst/>
            <a:gdLst>
              <a:gd name="T0" fmla="*/ 0 w 761"/>
              <a:gd name="T1" fmla="*/ 0 h 346"/>
              <a:gd name="T2" fmla="*/ 325 w 761"/>
              <a:gd name="T3" fmla="*/ 338 h 346"/>
              <a:gd name="T4" fmla="*/ 634 w 761"/>
              <a:gd name="T5" fmla="*/ 307 h 346"/>
              <a:gd name="T6" fmla="*/ 761 w 761"/>
              <a:gd name="T7" fmla="*/ 281 h 346"/>
              <a:gd name="T8" fmla="*/ 0 60000 65536"/>
              <a:gd name="T9" fmla="*/ 0 60000 65536"/>
              <a:gd name="T10" fmla="*/ 0 60000 65536"/>
              <a:gd name="T11" fmla="*/ 0 60000 65536"/>
              <a:gd name="T12" fmla="*/ 0 w 761"/>
              <a:gd name="T13" fmla="*/ 0 h 346"/>
              <a:gd name="T14" fmla="*/ 761 w 761"/>
              <a:gd name="T15" fmla="*/ 346 h 3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1" h="346">
                <a:moveTo>
                  <a:pt x="0" y="0"/>
                </a:moveTo>
                <a:cubicBezTo>
                  <a:pt x="0" y="0"/>
                  <a:pt x="84" y="346"/>
                  <a:pt x="325" y="338"/>
                </a:cubicBezTo>
                <a:cubicBezTo>
                  <a:pt x="567" y="330"/>
                  <a:pt x="634" y="307"/>
                  <a:pt x="634" y="307"/>
                </a:cubicBezTo>
                <a:cubicBezTo>
                  <a:pt x="761" y="281"/>
                  <a:pt x="761" y="281"/>
                  <a:pt x="761" y="281"/>
                </a:cubicBezTo>
              </a:path>
            </a:pathLst>
          </a:custGeom>
          <a:noFill/>
          <a:ln w="30163">
            <a:solidFill>
              <a:srgbClr val="8C64AB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23" name="Line 7"/>
          <p:cNvSpPr>
            <a:spLocks noChangeShapeType="1"/>
          </p:cNvSpPr>
          <p:nvPr/>
        </p:nvSpPr>
        <p:spPr bwMode="auto">
          <a:xfrm>
            <a:off x="1358900" y="3452813"/>
            <a:ext cx="125413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24" name="Line 8"/>
          <p:cNvSpPr>
            <a:spLocks noChangeShapeType="1"/>
          </p:cNvSpPr>
          <p:nvPr/>
        </p:nvSpPr>
        <p:spPr bwMode="auto">
          <a:xfrm>
            <a:off x="1358900" y="3687763"/>
            <a:ext cx="125413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25" name="Line 9"/>
          <p:cNvSpPr>
            <a:spLocks noChangeShapeType="1"/>
          </p:cNvSpPr>
          <p:nvPr/>
        </p:nvSpPr>
        <p:spPr bwMode="auto">
          <a:xfrm>
            <a:off x="1358900" y="4157663"/>
            <a:ext cx="125413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26" name="Line 10"/>
          <p:cNvSpPr>
            <a:spLocks noChangeShapeType="1"/>
          </p:cNvSpPr>
          <p:nvPr/>
        </p:nvSpPr>
        <p:spPr bwMode="auto">
          <a:xfrm flipV="1">
            <a:off x="5951538" y="5434013"/>
            <a:ext cx="0" cy="13335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27" name="Line 11"/>
          <p:cNvSpPr>
            <a:spLocks noChangeShapeType="1"/>
          </p:cNvSpPr>
          <p:nvPr/>
        </p:nvSpPr>
        <p:spPr bwMode="auto">
          <a:xfrm flipV="1">
            <a:off x="5294313" y="5434013"/>
            <a:ext cx="0" cy="13335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28" name="Line 12"/>
          <p:cNvSpPr>
            <a:spLocks noChangeShapeType="1"/>
          </p:cNvSpPr>
          <p:nvPr/>
        </p:nvSpPr>
        <p:spPr bwMode="auto">
          <a:xfrm flipV="1">
            <a:off x="4638675" y="5434013"/>
            <a:ext cx="0" cy="13335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29" name="Line 13"/>
          <p:cNvSpPr>
            <a:spLocks noChangeShapeType="1"/>
          </p:cNvSpPr>
          <p:nvPr/>
        </p:nvSpPr>
        <p:spPr bwMode="auto">
          <a:xfrm flipV="1">
            <a:off x="3981450" y="5434013"/>
            <a:ext cx="0" cy="13335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30" name="Line 14"/>
          <p:cNvSpPr>
            <a:spLocks noChangeShapeType="1"/>
          </p:cNvSpPr>
          <p:nvPr/>
        </p:nvSpPr>
        <p:spPr bwMode="auto">
          <a:xfrm flipV="1">
            <a:off x="3325813" y="5434013"/>
            <a:ext cx="0" cy="13335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31" name="Line 15"/>
          <p:cNvSpPr>
            <a:spLocks noChangeShapeType="1"/>
          </p:cNvSpPr>
          <p:nvPr/>
        </p:nvSpPr>
        <p:spPr bwMode="auto">
          <a:xfrm flipV="1">
            <a:off x="2668588" y="5434013"/>
            <a:ext cx="0" cy="13335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32" name="Line 16"/>
          <p:cNvSpPr>
            <a:spLocks noChangeShapeType="1"/>
          </p:cNvSpPr>
          <p:nvPr/>
        </p:nvSpPr>
        <p:spPr bwMode="auto">
          <a:xfrm flipV="1">
            <a:off x="2016125" y="5434013"/>
            <a:ext cx="0" cy="13335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33" name="Rectangle 17"/>
          <p:cNvSpPr>
            <a:spLocks noChangeArrowheads="1"/>
          </p:cNvSpPr>
          <p:nvPr/>
        </p:nvSpPr>
        <p:spPr bwMode="auto">
          <a:xfrm>
            <a:off x="5900738" y="5600700"/>
            <a:ext cx="9048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7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4034" name="Rectangle 18"/>
          <p:cNvSpPr>
            <a:spLocks noChangeArrowheads="1"/>
          </p:cNvSpPr>
          <p:nvPr/>
        </p:nvSpPr>
        <p:spPr bwMode="auto">
          <a:xfrm>
            <a:off x="5246688" y="5600700"/>
            <a:ext cx="9048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6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4035" name="Rectangle 19"/>
          <p:cNvSpPr>
            <a:spLocks noChangeArrowheads="1"/>
          </p:cNvSpPr>
          <p:nvPr/>
        </p:nvSpPr>
        <p:spPr bwMode="auto">
          <a:xfrm>
            <a:off x="4589463" y="5600700"/>
            <a:ext cx="9048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5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4036" name="Rectangle 20"/>
          <p:cNvSpPr>
            <a:spLocks noChangeArrowheads="1"/>
          </p:cNvSpPr>
          <p:nvPr/>
        </p:nvSpPr>
        <p:spPr bwMode="auto">
          <a:xfrm>
            <a:off x="3933825" y="5600700"/>
            <a:ext cx="889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4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4037" name="Rectangle 21"/>
          <p:cNvSpPr>
            <a:spLocks noChangeArrowheads="1"/>
          </p:cNvSpPr>
          <p:nvPr/>
        </p:nvSpPr>
        <p:spPr bwMode="auto">
          <a:xfrm>
            <a:off x="3279775" y="5600700"/>
            <a:ext cx="904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3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4038" name="Rectangle 22"/>
          <p:cNvSpPr>
            <a:spLocks noChangeArrowheads="1"/>
          </p:cNvSpPr>
          <p:nvPr/>
        </p:nvSpPr>
        <p:spPr bwMode="auto">
          <a:xfrm>
            <a:off x="3540125" y="5600700"/>
            <a:ext cx="21907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3.5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4039" name="Rectangle 23"/>
          <p:cNvSpPr>
            <a:spLocks noChangeArrowheads="1"/>
          </p:cNvSpPr>
          <p:nvPr/>
        </p:nvSpPr>
        <p:spPr bwMode="auto">
          <a:xfrm>
            <a:off x="2622550" y="5600700"/>
            <a:ext cx="889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2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4040" name="Rectangle 24"/>
          <p:cNvSpPr>
            <a:spLocks noChangeArrowheads="1"/>
          </p:cNvSpPr>
          <p:nvPr/>
        </p:nvSpPr>
        <p:spPr bwMode="auto">
          <a:xfrm>
            <a:off x="1965325" y="5600700"/>
            <a:ext cx="904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1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4041" name="Rectangle 25"/>
          <p:cNvSpPr>
            <a:spLocks noChangeArrowheads="1"/>
          </p:cNvSpPr>
          <p:nvPr/>
        </p:nvSpPr>
        <p:spPr bwMode="auto">
          <a:xfrm>
            <a:off x="1182688" y="5600700"/>
            <a:ext cx="9207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0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4042" name="Rectangle 26"/>
          <p:cNvSpPr>
            <a:spLocks noChangeArrowheads="1"/>
          </p:cNvSpPr>
          <p:nvPr/>
        </p:nvSpPr>
        <p:spPr bwMode="auto">
          <a:xfrm>
            <a:off x="989013" y="3328988"/>
            <a:ext cx="271462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$18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4043" name="Rectangle 27"/>
          <p:cNvSpPr>
            <a:spLocks noChangeArrowheads="1"/>
          </p:cNvSpPr>
          <p:nvPr/>
        </p:nvSpPr>
        <p:spPr bwMode="auto">
          <a:xfrm>
            <a:off x="1084263" y="3563938"/>
            <a:ext cx="1809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16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4044" name="Rectangle 28"/>
          <p:cNvSpPr>
            <a:spLocks noChangeArrowheads="1"/>
          </p:cNvSpPr>
          <p:nvPr/>
        </p:nvSpPr>
        <p:spPr bwMode="auto">
          <a:xfrm>
            <a:off x="1084263" y="3794125"/>
            <a:ext cx="1809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14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4045" name="Rectangle 29"/>
          <p:cNvSpPr>
            <a:spLocks noChangeArrowheads="1"/>
          </p:cNvSpPr>
          <p:nvPr/>
        </p:nvSpPr>
        <p:spPr bwMode="auto">
          <a:xfrm>
            <a:off x="1084263" y="4029075"/>
            <a:ext cx="18097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12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4046" name="Rectangle 30"/>
          <p:cNvSpPr>
            <a:spLocks noChangeArrowheads="1"/>
          </p:cNvSpPr>
          <p:nvPr/>
        </p:nvSpPr>
        <p:spPr bwMode="auto">
          <a:xfrm>
            <a:off x="1084263" y="4267200"/>
            <a:ext cx="1809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10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4047" name="Rectangle 31"/>
          <p:cNvSpPr>
            <a:spLocks noChangeArrowheads="1"/>
          </p:cNvSpPr>
          <p:nvPr/>
        </p:nvSpPr>
        <p:spPr bwMode="auto">
          <a:xfrm>
            <a:off x="5772150" y="2414588"/>
            <a:ext cx="2789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MC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4048" name="Rectangle 32"/>
          <p:cNvSpPr>
            <a:spLocks noChangeArrowheads="1"/>
          </p:cNvSpPr>
          <p:nvPr/>
        </p:nvSpPr>
        <p:spPr bwMode="auto">
          <a:xfrm>
            <a:off x="6002338" y="339566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A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4049" name="Rectangle 33"/>
          <p:cNvSpPr>
            <a:spLocks noChangeArrowheads="1"/>
          </p:cNvSpPr>
          <p:nvPr/>
        </p:nvSpPr>
        <p:spPr bwMode="auto">
          <a:xfrm>
            <a:off x="6111875" y="3395663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T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4050" name="Rectangle 34"/>
          <p:cNvSpPr>
            <a:spLocks noChangeArrowheads="1"/>
          </p:cNvSpPr>
          <p:nvPr/>
        </p:nvSpPr>
        <p:spPr bwMode="auto">
          <a:xfrm>
            <a:off x="6210300" y="3395663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C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4051" name="Rectangle 35"/>
          <p:cNvSpPr>
            <a:spLocks noChangeArrowheads="1"/>
          </p:cNvSpPr>
          <p:nvPr/>
        </p:nvSpPr>
        <p:spPr bwMode="auto">
          <a:xfrm>
            <a:off x="5984875" y="370363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A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4052" name="Rectangle 36"/>
          <p:cNvSpPr>
            <a:spLocks noChangeArrowheads="1"/>
          </p:cNvSpPr>
          <p:nvPr/>
        </p:nvSpPr>
        <p:spPr bwMode="auto">
          <a:xfrm>
            <a:off x="6099175" y="3703638"/>
            <a:ext cx="2500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VC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4053" name="Rectangle 37"/>
          <p:cNvSpPr>
            <a:spLocks noChangeArrowheads="1"/>
          </p:cNvSpPr>
          <p:nvPr/>
        </p:nvSpPr>
        <p:spPr bwMode="auto">
          <a:xfrm>
            <a:off x="4010025" y="3916363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C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4054" name="Rectangle 38"/>
          <p:cNvSpPr>
            <a:spLocks noChangeArrowheads="1"/>
          </p:cNvSpPr>
          <p:nvPr/>
        </p:nvSpPr>
        <p:spPr bwMode="auto">
          <a:xfrm>
            <a:off x="3713163" y="408622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B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4055" name="Rectangle 39"/>
          <p:cNvSpPr>
            <a:spLocks noChangeArrowheads="1"/>
          </p:cNvSpPr>
          <p:nvPr/>
        </p:nvSpPr>
        <p:spPr bwMode="auto">
          <a:xfrm>
            <a:off x="3338513" y="440055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A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4056" name="Rectangle 40"/>
          <p:cNvSpPr>
            <a:spLocks noChangeArrowheads="1"/>
          </p:cNvSpPr>
          <p:nvPr/>
        </p:nvSpPr>
        <p:spPr bwMode="auto">
          <a:xfrm>
            <a:off x="4706938" y="340042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E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4057" name="Freeform 41"/>
          <p:cNvSpPr>
            <a:spLocks/>
          </p:cNvSpPr>
          <p:nvPr/>
        </p:nvSpPr>
        <p:spPr bwMode="auto">
          <a:xfrm>
            <a:off x="3325813" y="2654300"/>
            <a:ext cx="2422525" cy="1733550"/>
          </a:xfrm>
          <a:custGeom>
            <a:avLst/>
            <a:gdLst>
              <a:gd name="T0" fmla="*/ 0 w 1107"/>
              <a:gd name="T1" fmla="*/ 730 h 730"/>
              <a:gd name="T2" fmla="*/ 151 w 1107"/>
              <a:gd name="T3" fmla="*/ 633 h 730"/>
              <a:gd name="T4" fmla="*/ 451 w 1107"/>
              <a:gd name="T5" fmla="*/ 435 h 730"/>
              <a:gd name="T6" fmla="*/ 748 w 1107"/>
              <a:gd name="T7" fmla="*/ 236 h 730"/>
              <a:gd name="T8" fmla="*/ 1048 w 1107"/>
              <a:gd name="T9" fmla="*/ 40 h 730"/>
              <a:gd name="T10" fmla="*/ 1107 w 1107"/>
              <a:gd name="T11" fmla="*/ 0 h 7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07"/>
              <a:gd name="T19" fmla="*/ 0 h 730"/>
              <a:gd name="T20" fmla="*/ 1107 w 1107"/>
              <a:gd name="T21" fmla="*/ 730 h 7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07" h="730">
                <a:moveTo>
                  <a:pt x="0" y="730"/>
                </a:moveTo>
                <a:lnTo>
                  <a:pt x="151" y="633"/>
                </a:lnTo>
                <a:lnTo>
                  <a:pt x="451" y="435"/>
                </a:lnTo>
                <a:lnTo>
                  <a:pt x="748" y="236"/>
                </a:lnTo>
                <a:lnTo>
                  <a:pt x="1048" y="40"/>
                </a:lnTo>
                <a:lnTo>
                  <a:pt x="1107" y="0"/>
                </a:lnTo>
              </a:path>
            </a:pathLst>
          </a:custGeom>
          <a:noFill/>
          <a:ln w="30163">
            <a:solidFill>
              <a:srgbClr val="F3716D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58" name="Freeform 42"/>
          <p:cNvSpPr>
            <a:spLocks/>
          </p:cNvSpPr>
          <p:nvPr/>
        </p:nvSpPr>
        <p:spPr bwMode="auto">
          <a:xfrm>
            <a:off x="1628775" y="3535363"/>
            <a:ext cx="1697038" cy="1330325"/>
          </a:xfrm>
          <a:custGeom>
            <a:avLst/>
            <a:gdLst>
              <a:gd name="T0" fmla="*/ 328 w 328"/>
              <a:gd name="T1" fmla="*/ 152 h 237"/>
              <a:gd name="T2" fmla="*/ 265 w 328"/>
              <a:gd name="T3" fmla="*/ 194 h 237"/>
              <a:gd name="T4" fmla="*/ 144 w 328"/>
              <a:gd name="T5" fmla="*/ 236 h 237"/>
              <a:gd name="T6" fmla="*/ 11 w 328"/>
              <a:gd name="T7" fmla="*/ 27 h 237"/>
              <a:gd name="T8" fmla="*/ 0 w 328"/>
              <a:gd name="T9" fmla="*/ 0 h 2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37"/>
              <a:gd name="T17" fmla="*/ 328 w 328"/>
              <a:gd name="T18" fmla="*/ 237 h 2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37">
                <a:moveTo>
                  <a:pt x="328" y="152"/>
                </a:moveTo>
                <a:cubicBezTo>
                  <a:pt x="265" y="194"/>
                  <a:pt x="265" y="194"/>
                  <a:pt x="265" y="194"/>
                </a:cubicBezTo>
                <a:cubicBezTo>
                  <a:pt x="265" y="194"/>
                  <a:pt x="197" y="237"/>
                  <a:pt x="144" y="236"/>
                </a:cubicBezTo>
                <a:cubicBezTo>
                  <a:pt x="91" y="235"/>
                  <a:pt x="11" y="27"/>
                  <a:pt x="11" y="27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0163">
            <a:solidFill>
              <a:srgbClr val="FDBA4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59" name="Oval 43"/>
          <p:cNvSpPr>
            <a:spLocks noChangeArrowheads="1"/>
          </p:cNvSpPr>
          <p:nvPr/>
        </p:nvSpPr>
        <p:spPr bwMode="auto">
          <a:xfrm>
            <a:off x="3929063" y="3865563"/>
            <a:ext cx="103187" cy="1143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60" name="Oval 44"/>
          <p:cNvSpPr>
            <a:spLocks noChangeArrowheads="1"/>
          </p:cNvSpPr>
          <p:nvPr/>
        </p:nvSpPr>
        <p:spPr bwMode="auto">
          <a:xfrm>
            <a:off x="3603625" y="4103688"/>
            <a:ext cx="101600" cy="1111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61" name="Oval 45"/>
          <p:cNvSpPr>
            <a:spLocks noChangeArrowheads="1"/>
          </p:cNvSpPr>
          <p:nvPr/>
        </p:nvSpPr>
        <p:spPr bwMode="auto">
          <a:xfrm>
            <a:off x="4586288" y="3395663"/>
            <a:ext cx="103187" cy="1111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62" name="Line 46"/>
          <p:cNvSpPr>
            <a:spLocks noChangeShapeType="1"/>
          </p:cNvSpPr>
          <p:nvPr/>
        </p:nvSpPr>
        <p:spPr bwMode="auto">
          <a:xfrm>
            <a:off x="884238" y="4387850"/>
            <a:ext cx="17462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63" name="Freeform 47"/>
          <p:cNvSpPr>
            <a:spLocks/>
          </p:cNvSpPr>
          <p:nvPr/>
        </p:nvSpPr>
        <p:spPr bwMode="auto">
          <a:xfrm>
            <a:off x="0" y="4213225"/>
            <a:ext cx="895350" cy="503238"/>
          </a:xfrm>
          <a:custGeom>
            <a:avLst/>
            <a:gdLst>
              <a:gd name="T0" fmla="*/ 173 w 173"/>
              <a:gd name="T1" fmla="*/ 79 h 95"/>
              <a:gd name="T2" fmla="*/ 157 w 173"/>
              <a:gd name="T3" fmla="*/ 95 h 95"/>
              <a:gd name="T4" fmla="*/ 16 w 173"/>
              <a:gd name="T5" fmla="*/ 95 h 95"/>
              <a:gd name="T6" fmla="*/ 0 w 173"/>
              <a:gd name="T7" fmla="*/ 79 h 95"/>
              <a:gd name="T8" fmla="*/ 0 w 173"/>
              <a:gd name="T9" fmla="*/ 16 h 95"/>
              <a:gd name="T10" fmla="*/ 16 w 173"/>
              <a:gd name="T11" fmla="*/ 0 h 95"/>
              <a:gd name="T12" fmla="*/ 157 w 173"/>
              <a:gd name="T13" fmla="*/ 0 h 95"/>
              <a:gd name="T14" fmla="*/ 173 w 173"/>
              <a:gd name="T15" fmla="*/ 16 h 95"/>
              <a:gd name="T16" fmla="*/ 173 w 173"/>
              <a:gd name="T17" fmla="*/ 79 h 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3"/>
              <a:gd name="T28" fmla="*/ 0 h 95"/>
              <a:gd name="T29" fmla="*/ 173 w 173"/>
              <a:gd name="T30" fmla="*/ 95 h 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3" h="95">
                <a:moveTo>
                  <a:pt x="173" y="79"/>
                </a:moveTo>
                <a:cubicBezTo>
                  <a:pt x="173" y="88"/>
                  <a:pt x="166" y="95"/>
                  <a:pt x="157" y="95"/>
                </a:cubicBezTo>
                <a:cubicBezTo>
                  <a:pt x="16" y="95"/>
                  <a:pt x="16" y="95"/>
                  <a:pt x="16" y="95"/>
                </a:cubicBezTo>
                <a:cubicBezTo>
                  <a:pt x="7" y="95"/>
                  <a:pt x="0" y="88"/>
                  <a:pt x="0" y="7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66" y="0"/>
                  <a:pt x="173" y="7"/>
                  <a:pt x="173" y="16"/>
                </a:cubicBezTo>
                <a:lnTo>
                  <a:pt x="173" y="79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64" name="Freeform 48"/>
          <p:cNvSpPr>
            <a:spLocks/>
          </p:cNvSpPr>
          <p:nvPr/>
        </p:nvSpPr>
        <p:spPr bwMode="auto">
          <a:xfrm>
            <a:off x="1331640" y="1268759"/>
            <a:ext cx="5513660" cy="4298603"/>
          </a:xfrm>
          <a:custGeom>
            <a:avLst/>
            <a:gdLst>
              <a:gd name="T0" fmla="*/ 2506 w 2506"/>
              <a:gd name="T1" fmla="*/ 1833 h 1833"/>
              <a:gd name="T2" fmla="*/ 0 w 2506"/>
              <a:gd name="T3" fmla="*/ 1833 h 1833"/>
              <a:gd name="T4" fmla="*/ 0 w 2506"/>
              <a:gd name="T5" fmla="*/ 0 h 1833"/>
              <a:gd name="T6" fmla="*/ 0 60000 65536"/>
              <a:gd name="T7" fmla="*/ 0 60000 65536"/>
              <a:gd name="T8" fmla="*/ 0 60000 65536"/>
              <a:gd name="T9" fmla="*/ 0 w 2506"/>
              <a:gd name="T10" fmla="*/ 0 h 1833"/>
              <a:gd name="T11" fmla="*/ 2506 w 2506"/>
              <a:gd name="T12" fmla="*/ 1833 h 18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06" h="1833">
                <a:moveTo>
                  <a:pt x="2506" y="1833"/>
                </a:moveTo>
                <a:lnTo>
                  <a:pt x="0" y="1833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65" name="Line 49"/>
          <p:cNvSpPr>
            <a:spLocks noChangeShapeType="1"/>
          </p:cNvSpPr>
          <p:nvPr/>
        </p:nvSpPr>
        <p:spPr bwMode="auto">
          <a:xfrm flipV="1">
            <a:off x="1358900" y="4387850"/>
            <a:ext cx="0" cy="1179513"/>
          </a:xfrm>
          <a:prstGeom prst="line">
            <a:avLst/>
          </a:prstGeom>
          <a:noFill/>
          <a:ln w="30163">
            <a:solidFill>
              <a:srgbClr val="F3716D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66" name="Line 50"/>
          <p:cNvSpPr>
            <a:spLocks noChangeShapeType="1"/>
          </p:cNvSpPr>
          <p:nvPr/>
        </p:nvSpPr>
        <p:spPr bwMode="auto">
          <a:xfrm flipH="1" flipV="1">
            <a:off x="4430713" y="2344738"/>
            <a:ext cx="527050" cy="87788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67" name="Freeform 51"/>
          <p:cNvSpPr>
            <a:spLocks/>
          </p:cNvSpPr>
          <p:nvPr/>
        </p:nvSpPr>
        <p:spPr bwMode="auto">
          <a:xfrm>
            <a:off x="3635896" y="1616075"/>
            <a:ext cx="1053579" cy="876821"/>
          </a:xfrm>
          <a:custGeom>
            <a:avLst/>
            <a:gdLst>
              <a:gd name="T0" fmla="*/ 196 w 196"/>
              <a:gd name="T1" fmla="*/ 118 h 134"/>
              <a:gd name="T2" fmla="*/ 180 w 196"/>
              <a:gd name="T3" fmla="*/ 134 h 134"/>
              <a:gd name="T4" fmla="*/ 16 w 196"/>
              <a:gd name="T5" fmla="*/ 134 h 134"/>
              <a:gd name="T6" fmla="*/ 0 w 196"/>
              <a:gd name="T7" fmla="*/ 118 h 134"/>
              <a:gd name="T8" fmla="*/ 0 w 196"/>
              <a:gd name="T9" fmla="*/ 16 h 134"/>
              <a:gd name="T10" fmla="*/ 16 w 196"/>
              <a:gd name="T11" fmla="*/ 0 h 134"/>
              <a:gd name="T12" fmla="*/ 180 w 196"/>
              <a:gd name="T13" fmla="*/ 0 h 134"/>
              <a:gd name="T14" fmla="*/ 196 w 196"/>
              <a:gd name="T15" fmla="*/ 16 h 134"/>
              <a:gd name="T16" fmla="*/ 196 w 196"/>
              <a:gd name="T17" fmla="*/ 118 h 1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6"/>
              <a:gd name="T28" fmla="*/ 0 h 134"/>
              <a:gd name="T29" fmla="*/ 196 w 196"/>
              <a:gd name="T30" fmla="*/ 134 h 13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6" h="134">
                <a:moveTo>
                  <a:pt x="196" y="118"/>
                </a:moveTo>
                <a:cubicBezTo>
                  <a:pt x="196" y="127"/>
                  <a:pt x="188" y="134"/>
                  <a:pt x="180" y="134"/>
                </a:cubicBezTo>
                <a:cubicBezTo>
                  <a:pt x="16" y="134"/>
                  <a:pt x="16" y="134"/>
                  <a:pt x="16" y="134"/>
                </a:cubicBezTo>
                <a:cubicBezTo>
                  <a:pt x="7" y="134"/>
                  <a:pt x="0" y="127"/>
                  <a:pt x="0" y="11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8" y="0"/>
                  <a:pt x="196" y="8"/>
                  <a:pt x="196" y="16"/>
                </a:cubicBezTo>
                <a:lnTo>
                  <a:pt x="196" y="118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68" name="Freeform 52"/>
          <p:cNvSpPr>
            <a:spLocks/>
          </p:cNvSpPr>
          <p:nvPr/>
        </p:nvSpPr>
        <p:spPr bwMode="auto">
          <a:xfrm>
            <a:off x="1981200" y="3687763"/>
            <a:ext cx="3935413" cy="733425"/>
          </a:xfrm>
          <a:custGeom>
            <a:avLst/>
            <a:gdLst>
              <a:gd name="T0" fmla="*/ 0 w 761"/>
              <a:gd name="T1" fmla="*/ 0 h 131"/>
              <a:gd name="T2" fmla="*/ 253 w 761"/>
              <a:gd name="T3" fmla="*/ 125 h 131"/>
              <a:gd name="T4" fmla="*/ 634 w 761"/>
              <a:gd name="T5" fmla="*/ 63 h 131"/>
              <a:gd name="T6" fmla="*/ 761 w 761"/>
              <a:gd name="T7" fmla="*/ 30 h 131"/>
              <a:gd name="T8" fmla="*/ 0 60000 65536"/>
              <a:gd name="T9" fmla="*/ 0 60000 65536"/>
              <a:gd name="T10" fmla="*/ 0 60000 65536"/>
              <a:gd name="T11" fmla="*/ 0 60000 65536"/>
              <a:gd name="T12" fmla="*/ 0 w 761"/>
              <a:gd name="T13" fmla="*/ 0 h 131"/>
              <a:gd name="T14" fmla="*/ 761 w 761"/>
              <a:gd name="T15" fmla="*/ 131 h 1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1" h="131">
                <a:moveTo>
                  <a:pt x="0" y="0"/>
                </a:moveTo>
                <a:cubicBezTo>
                  <a:pt x="0" y="0"/>
                  <a:pt x="75" y="131"/>
                  <a:pt x="253" y="125"/>
                </a:cubicBezTo>
                <a:cubicBezTo>
                  <a:pt x="432" y="120"/>
                  <a:pt x="634" y="63"/>
                  <a:pt x="634" y="63"/>
                </a:cubicBezTo>
                <a:cubicBezTo>
                  <a:pt x="761" y="30"/>
                  <a:pt x="761" y="30"/>
                  <a:pt x="761" y="30"/>
                </a:cubicBezTo>
              </a:path>
            </a:pathLst>
          </a:custGeom>
          <a:noFill/>
          <a:ln w="30163">
            <a:solidFill>
              <a:srgbClr val="8C64AB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69" name="Oval 53"/>
          <p:cNvSpPr>
            <a:spLocks noChangeArrowheads="1"/>
          </p:cNvSpPr>
          <p:nvPr/>
        </p:nvSpPr>
        <p:spPr bwMode="auto">
          <a:xfrm>
            <a:off x="3271838" y="4333875"/>
            <a:ext cx="103187" cy="1111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70" name="Line 54"/>
          <p:cNvSpPr>
            <a:spLocks noChangeShapeType="1"/>
          </p:cNvSpPr>
          <p:nvPr/>
        </p:nvSpPr>
        <p:spPr bwMode="auto">
          <a:xfrm>
            <a:off x="3386138" y="4411663"/>
            <a:ext cx="1711325" cy="309562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71" name="Freeform 55"/>
          <p:cNvSpPr>
            <a:spLocks/>
          </p:cNvSpPr>
          <p:nvPr/>
        </p:nvSpPr>
        <p:spPr bwMode="auto">
          <a:xfrm>
            <a:off x="5004048" y="4495800"/>
            <a:ext cx="1506290" cy="733400"/>
          </a:xfrm>
          <a:custGeom>
            <a:avLst/>
            <a:gdLst>
              <a:gd name="T0" fmla="*/ 272 w 272"/>
              <a:gd name="T1" fmla="*/ 79 h 95"/>
              <a:gd name="T2" fmla="*/ 256 w 272"/>
              <a:gd name="T3" fmla="*/ 95 h 95"/>
              <a:gd name="T4" fmla="*/ 16 w 272"/>
              <a:gd name="T5" fmla="*/ 95 h 95"/>
              <a:gd name="T6" fmla="*/ 0 w 272"/>
              <a:gd name="T7" fmla="*/ 79 h 95"/>
              <a:gd name="T8" fmla="*/ 0 w 272"/>
              <a:gd name="T9" fmla="*/ 16 h 95"/>
              <a:gd name="T10" fmla="*/ 16 w 272"/>
              <a:gd name="T11" fmla="*/ 0 h 95"/>
              <a:gd name="T12" fmla="*/ 256 w 272"/>
              <a:gd name="T13" fmla="*/ 0 h 95"/>
              <a:gd name="T14" fmla="*/ 272 w 272"/>
              <a:gd name="T15" fmla="*/ 16 h 95"/>
              <a:gd name="T16" fmla="*/ 272 w 272"/>
              <a:gd name="T17" fmla="*/ 79 h 9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72"/>
              <a:gd name="T28" fmla="*/ 0 h 95"/>
              <a:gd name="T29" fmla="*/ 272 w 272"/>
              <a:gd name="T30" fmla="*/ 95 h 9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72" h="95">
                <a:moveTo>
                  <a:pt x="272" y="79"/>
                </a:moveTo>
                <a:cubicBezTo>
                  <a:pt x="272" y="88"/>
                  <a:pt x="264" y="95"/>
                  <a:pt x="256" y="95"/>
                </a:cubicBezTo>
                <a:cubicBezTo>
                  <a:pt x="16" y="95"/>
                  <a:pt x="16" y="95"/>
                  <a:pt x="16" y="95"/>
                </a:cubicBezTo>
                <a:cubicBezTo>
                  <a:pt x="7" y="95"/>
                  <a:pt x="0" y="88"/>
                  <a:pt x="0" y="79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6" y="0"/>
                  <a:pt x="256" y="0"/>
                  <a:pt x="256" y="0"/>
                </a:cubicBezTo>
                <a:cubicBezTo>
                  <a:pt x="264" y="0"/>
                  <a:pt x="272" y="7"/>
                  <a:pt x="272" y="16"/>
                </a:cubicBezTo>
                <a:lnTo>
                  <a:pt x="272" y="79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72" name="Line 56"/>
          <p:cNvSpPr>
            <a:spLocks noChangeShapeType="1"/>
          </p:cNvSpPr>
          <p:nvPr/>
        </p:nvSpPr>
        <p:spPr bwMode="auto">
          <a:xfrm flipV="1">
            <a:off x="3656013" y="5434013"/>
            <a:ext cx="0" cy="13335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073" name="Rectangle 57"/>
          <p:cNvSpPr>
            <a:spLocks noChangeArrowheads="1"/>
          </p:cNvSpPr>
          <p:nvPr/>
        </p:nvSpPr>
        <p:spPr bwMode="auto">
          <a:xfrm>
            <a:off x="5105400" y="4531980"/>
            <a:ext cx="13652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Minimum average variable cost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14074" name="Rectangle 58"/>
          <p:cNvSpPr>
            <a:spLocks noChangeArrowheads="1"/>
          </p:cNvSpPr>
          <p:nvPr/>
        </p:nvSpPr>
        <p:spPr bwMode="auto">
          <a:xfrm>
            <a:off x="3752850" y="1619250"/>
            <a:ext cx="84137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Short-run individual supply curve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14075" name="Rectangle 59"/>
          <p:cNvSpPr>
            <a:spLocks noChangeArrowheads="1"/>
          </p:cNvSpPr>
          <p:nvPr/>
        </p:nvSpPr>
        <p:spPr bwMode="auto">
          <a:xfrm>
            <a:off x="-11430" y="4255378"/>
            <a:ext cx="9461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Shut-down</a:t>
            </a:r>
            <a:r>
              <a:rPr lang="en-US" sz="1400" b="1" dirty="0">
                <a:solidFill>
                  <a:srgbClr val="000000"/>
                </a:solidFill>
                <a:latin typeface="Myriad Pro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price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14076" name="Rectangle 60"/>
          <p:cNvSpPr>
            <a:spLocks noChangeArrowheads="1"/>
          </p:cNvSpPr>
          <p:nvPr/>
        </p:nvSpPr>
        <p:spPr bwMode="auto">
          <a:xfrm>
            <a:off x="827584" y="836712"/>
            <a:ext cx="94456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Price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14077" name="Rectangle 61"/>
          <p:cNvSpPr>
            <a:spLocks noChangeArrowheads="1"/>
          </p:cNvSpPr>
          <p:nvPr/>
        </p:nvSpPr>
        <p:spPr bwMode="auto">
          <a:xfrm>
            <a:off x="4344988" y="5845175"/>
            <a:ext cx="25130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Quantity </a:t>
            </a:r>
            <a:endParaRPr lang="en-US" sz="1400" dirty="0">
              <a:latin typeface="Tahoma" pitchFamily="34" charset="0"/>
            </a:endParaRPr>
          </a:p>
        </p:txBody>
      </p:sp>
      <p:pic>
        <p:nvPicPr>
          <p:cNvPr id="214078" name="Picture 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1438" y="4378325"/>
            <a:ext cx="1939925" cy="508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</p:pic>
      <p:cxnSp>
        <p:nvCxnSpPr>
          <p:cNvPr id="548914" name="Straight Connector 86"/>
          <p:cNvCxnSpPr>
            <a:cxnSpLocks noChangeShapeType="1"/>
          </p:cNvCxnSpPr>
          <p:nvPr/>
        </p:nvCxnSpPr>
        <p:spPr bwMode="auto">
          <a:xfrm>
            <a:off x="3652838" y="4179888"/>
            <a:ext cx="0" cy="1296987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2" name="Straight Connector 86"/>
          <p:cNvCxnSpPr>
            <a:cxnSpLocks noChangeShapeType="1"/>
          </p:cNvCxnSpPr>
          <p:nvPr/>
        </p:nvCxnSpPr>
        <p:spPr bwMode="auto">
          <a:xfrm>
            <a:off x="3338513" y="4421188"/>
            <a:ext cx="0" cy="1055687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3" name="Straight Connector 86"/>
          <p:cNvCxnSpPr>
            <a:cxnSpLocks noChangeShapeType="1"/>
          </p:cNvCxnSpPr>
          <p:nvPr/>
        </p:nvCxnSpPr>
        <p:spPr bwMode="auto">
          <a:xfrm>
            <a:off x="3981450" y="3979863"/>
            <a:ext cx="0" cy="1497012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4" name="Straight Connector 86"/>
          <p:cNvCxnSpPr>
            <a:cxnSpLocks noChangeShapeType="1"/>
          </p:cNvCxnSpPr>
          <p:nvPr/>
        </p:nvCxnSpPr>
        <p:spPr bwMode="auto">
          <a:xfrm>
            <a:off x="4638675" y="3524250"/>
            <a:ext cx="0" cy="195262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" name="Straight Connector 86"/>
          <p:cNvCxnSpPr>
            <a:cxnSpLocks noChangeShapeType="1"/>
          </p:cNvCxnSpPr>
          <p:nvPr/>
        </p:nvCxnSpPr>
        <p:spPr bwMode="auto">
          <a:xfrm>
            <a:off x="1473200" y="4151313"/>
            <a:ext cx="2114550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" name="Straight Connector 86"/>
          <p:cNvCxnSpPr>
            <a:cxnSpLocks noChangeShapeType="1"/>
          </p:cNvCxnSpPr>
          <p:nvPr/>
        </p:nvCxnSpPr>
        <p:spPr bwMode="auto">
          <a:xfrm>
            <a:off x="1500188" y="3922713"/>
            <a:ext cx="2428875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7" name="Straight Connector 86"/>
          <p:cNvCxnSpPr>
            <a:cxnSpLocks noChangeShapeType="1"/>
          </p:cNvCxnSpPr>
          <p:nvPr/>
        </p:nvCxnSpPr>
        <p:spPr bwMode="auto">
          <a:xfrm>
            <a:off x="1500188" y="3452813"/>
            <a:ext cx="3098800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</p:spTree>
    <p:extLst>
      <p:ext uri="{BB962C8B-B14F-4D97-AF65-F5344CB8AC3E}">
        <p14:creationId xmlns:p14="http://schemas.microsoft.com/office/powerpoint/2010/main" val="32201932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4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1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1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1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1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6" grpId="0" animBg="1"/>
      <p:bldP spid="10254" grpId="0" animBg="1"/>
      <p:bldP spid="214021" grpId="0" animBg="1"/>
      <p:bldP spid="214023" grpId="0" animBg="1"/>
      <p:bldP spid="214024" grpId="0" animBg="1"/>
      <p:bldP spid="214025" grpId="0" animBg="1"/>
      <p:bldP spid="214026" grpId="0" animBg="1"/>
      <p:bldP spid="214027" grpId="0" animBg="1"/>
      <p:bldP spid="214028" grpId="0" animBg="1"/>
      <p:bldP spid="214029" grpId="0" animBg="1"/>
      <p:bldP spid="214030" grpId="0" animBg="1"/>
      <p:bldP spid="214031" grpId="0" animBg="1"/>
      <p:bldP spid="214032" grpId="0" animBg="1"/>
      <p:bldP spid="214048" grpId="0"/>
      <p:bldP spid="214055" grpId="0"/>
      <p:bldP spid="214058" grpId="0" animBg="1"/>
      <p:bldP spid="214062" grpId="0" animBg="1"/>
      <p:bldP spid="214065" grpId="0" animBg="1"/>
      <p:bldP spid="214066" grpId="0" animBg="1"/>
      <p:bldP spid="214070" grpId="0" animBg="1"/>
      <p:bldP spid="214071" grpId="0" animBg="1"/>
      <p:bldP spid="2140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46150" y="60325"/>
            <a:ext cx="7946330" cy="555625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Short – Run Profitability and the Market Price 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827584" y="620688"/>
            <a:ext cx="831641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marL="1588" indent="-1588" algn="ctr"/>
            <a:r>
              <a:rPr lang="en-US" dirty="0">
                <a:solidFill>
                  <a:srgbClr val="0000FF"/>
                </a:solidFill>
              </a:rPr>
              <a:t>The </a:t>
            </a:r>
            <a:r>
              <a:rPr lang="en-US" dirty="0" smtClean="0">
                <a:solidFill>
                  <a:srgbClr val="0000FF"/>
                </a:solidFill>
              </a:rPr>
              <a:t>firm </a:t>
            </a:r>
            <a:r>
              <a:rPr lang="en-US" dirty="0">
                <a:solidFill>
                  <a:srgbClr val="0000FF"/>
                </a:solidFill>
              </a:rPr>
              <a:t>is profitable because price exceeds minimum average total cost, </a:t>
            </a:r>
            <a:r>
              <a:rPr lang="en-US" dirty="0" smtClean="0">
                <a:solidFill>
                  <a:srgbClr val="0000FF"/>
                </a:solidFill>
              </a:rPr>
              <a:t>the break-even </a:t>
            </a:r>
            <a:r>
              <a:rPr lang="en-US" dirty="0">
                <a:solidFill>
                  <a:srgbClr val="0000FF"/>
                </a:solidFill>
              </a:rPr>
              <a:t>price, $14. </a:t>
            </a:r>
            <a:r>
              <a:rPr lang="en-US" dirty="0" smtClean="0">
                <a:solidFill>
                  <a:srgbClr val="0000FF"/>
                </a:solidFill>
              </a:rPr>
              <a:t> The firm’s Profit Maximizing Level of output is (</a:t>
            </a:r>
            <a:r>
              <a:rPr lang="en-US" i="1" dirty="0" smtClean="0">
                <a:solidFill>
                  <a:srgbClr val="0000FF"/>
                </a:solidFill>
              </a:rPr>
              <a:t>E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0000FF"/>
                </a:solidFill>
              </a:rPr>
              <a:t>output of 5 units.  The average total cost of producing when producing 5 units is 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i="1" dirty="0" smtClean="0">
                <a:solidFill>
                  <a:srgbClr val="0000FF"/>
                </a:solidFill>
              </a:rPr>
              <a:t>Z</a:t>
            </a:r>
            <a:r>
              <a:rPr lang="en-US" dirty="0" smtClean="0">
                <a:solidFill>
                  <a:srgbClr val="0000FF"/>
                </a:solidFill>
              </a:rPr>
              <a:t> on the </a:t>
            </a:r>
            <a:r>
              <a:rPr lang="en-US" i="1" dirty="0" smtClean="0">
                <a:solidFill>
                  <a:srgbClr val="0000FF"/>
                </a:solidFill>
              </a:rPr>
              <a:t>ATC </a:t>
            </a:r>
            <a:r>
              <a:rPr lang="en-US" dirty="0" smtClean="0">
                <a:solidFill>
                  <a:srgbClr val="0000FF"/>
                </a:solidFill>
              </a:rPr>
              <a:t>curve) 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0000FF"/>
                </a:solidFill>
              </a:rPr>
              <a:t>$14.40.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6477000" y="1600200"/>
            <a:ext cx="28956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marL="1588" indent="-1588" algn="ctr"/>
            <a:r>
              <a:rPr lang="en-US" dirty="0">
                <a:solidFill>
                  <a:srgbClr val="0000FF"/>
                </a:solidFill>
              </a:rPr>
              <a:t>The vertical distance between </a:t>
            </a:r>
            <a:r>
              <a:rPr lang="en-US" i="1" dirty="0">
                <a:solidFill>
                  <a:srgbClr val="0000FF"/>
                </a:solidFill>
              </a:rPr>
              <a:t>E</a:t>
            </a:r>
            <a:r>
              <a:rPr lang="en-US" dirty="0">
                <a:solidFill>
                  <a:srgbClr val="0000FF"/>
                </a:solidFill>
              </a:rPr>
              <a:t> and </a:t>
            </a:r>
            <a:r>
              <a:rPr lang="en-US" i="1" dirty="0">
                <a:solidFill>
                  <a:srgbClr val="0000FF"/>
                </a:solidFill>
              </a:rPr>
              <a:t>Z</a:t>
            </a:r>
            <a:r>
              <a:rPr lang="en-US" dirty="0">
                <a:solidFill>
                  <a:srgbClr val="0000FF"/>
                </a:solidFill>
              </a:rPr>
              <a:t>:</a:t>
            </a:r>
          </a:p>
          <a:p>
            <a:pPr marL="1588" indent="-1588" algn="ctr"/>
            <a:r>
              <a:rPr lang="en-US" dirty="0" smtClean="0">
                <a:solidFill>
                  <a:srgbClr val="0000FF"/>
                </a:solidFill>
              </a:rPr>
              <a:t>firm’s </a:t>
            </a:r>
            <a:r>
              <a:rPr lang="en-US" dirty="0">
                <a:solidFill>
                  <a:srgbClr val="0000FF"/>
                </a:solidFill>
              </a:rPr>
              <a:t>per unit profit, </a:t>
            </a: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0000FF"/>
                </a:solidFill>
              </a:rPr>
              <a:t>18.00 − $14.40 = $3.60</a:t>
            </a:r>
          </a:p>
          <a:p>
            <a:pPr marL="1588" indent="-1588" algn="ctr"/>
            <a:r>
              <a:rPr lang="en-US" dirty="0">
                <a:solidFill>
                  <a:srgbClr val="0000FF"/>
                </a:solidFill>
              </a:rPr>
              <a:t>Total profit</a:t>
            </a:r>
            <a:r>
              <a:rPr lang="en-US" dirty="0" smtClean="0">
                <a:solidFill>
                  <a:srgbClr val="0000FF"/>
                </a:solidFill>
              </a:rPr>
              <a:t>: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5 </a:t>
            </a:r>
            <a:r>
              <a:rPr lang="en-US" dirty="0">
                <a:solidFill>
                  <a:srgbClr val="0000FF"/>
                </a:solidFill>
              </a:rPr>
              <a:t>× $3.60 = $18.00</a:t>
            </a: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2283693" y="4307746"/>
            <a:ext cx="3055937" cy="384175"/>
          </a:xfrm>
          <a:prstGeom prst="rect">
            <a:avLst/>
          </a:prstGeom>
          <a:solidFill>
            <a:srgbClr val="D7EDE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927" name="Line 7"/>
          <p:cNvSpPr>
            <a:spLocks noChangeShapeType="1"/>
          </p:cNvSpPr>
          <p:nvPr/>
        </p:nvSpPr>
        <p:spPr bwMode="auto">
          <a:xfrm>
            <a:off x="2283693" y="4307746"/>
            <a:ext cx="11747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928" name="Line 8"/>
          <p:cNvSpPr>
            <a:spLocks noChangeShapeType="1"/>
          </p:cNvSpPr>
          <p:nvPr/>
        </p:nvSpPr>
        <p:spPr bwMode="auto">
          <a:xfrm>
            <a:off x="2283693" y="4731609"/>
            <a:ext cx="11747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929" name="Line 9"/>
          <p:cNvSpPr>
            <a:spLocks noChangeShapeType="1"/>
          </p:cNvSpPr>
          <p:nvPr/>
        </p:nvSpPr>
        <p:spPr bwMode="auto">
          <a:xfrm flipV="1">
            <a:off x="6563593" y="6114321"/>
            <a:ext cx="0" cy="12223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930" name="Line 10"/>
          <p:cNvSpPr>
            <a:spLocks noChangeShapeType="1"/>
          </p:cNvSpPr>
          <p:nvPr/>
        </p:nvSpPr>
        <p:spPr bwMode="auto">
          <a:xfrm flipV="1">
            <a:off x="5952405" y="6114321"/>
            <a:ext cx="0" cy="12223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931" name="Line 11"/>
          <p:cNvSpPr>
            <a:spLocks noChangeShapeType="1"/>
          </p:cNvSpPr>
          <p:nvPr/>
        </p:nvSpPr>
        <p:spPr bwMode="auto">
          <a:xfrm flipV="1">
            <a:off x="5339630" y="6114321"/>
            <a:ext cx="0" cy="12223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932" name="Line 12"/>
          <p:cNvSpPr>
            <a:spLocks noChangeShapeType="1"/>
          </p:cNvSpPr>
          <p:nvPr/>
        </p:nvSpPr>
        <p:spPr bwMode="auto">
          <a:xfrm flipV="1">
            <a:off x="4728443" y="6114321"/>
            <a:ext cx="0" cy="12223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933" name="Line 13"/>
          <p:cNvSpPr>
            <a:spLocks noChangeShapeType="1"/>
          </p:cNvSpPr>
          <p:nvPr/>
        </p:nvSpPr>
        <p:spPr bwMode="auto">
          <a:xfrm flipV="1">
            <a:off x="4115668" y="6114321"/>
            <a:ext cx="0" cy="12223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934" name="Line 14"/>
          <p:cNvSpPr>
            <a:spLocks noChangeShapeType="1"/>
          </p:cNvSpPr>
          <p:nvPr/>
        </p:nvSpPr>
        <p:spPr bwMode="auto">
          <a:xfrm flipV="1">
            <a:off x="3502893" y="6114321"/>
            <a:ext cx="0" cy="12223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935" name="Line 15"/>
          <p:cNvSpPr>
            <a:spLocks noChangeShapeType="1"/>
          </p:cNvSpPr>
          <p:nvPr/>
        </p:nvSpPr>
        <p:spPr bwMode="auto">
          <a:xfrm flipV="1">
            <a:off x="2893293" y="6114321"/>
            <a:ext cx="0" cy="122238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936" name="Rectangle 16"/>
          <p:cNvSpPr>
            <a:spLocks noChangeArrowheads="1"/>
          </p:cNvSpPr>
          <p:nvPr/>
        </p:nvSpPr>
        <p:spPr bwMode="auto">
          <a:xfrm>
            <a:off x="6517555" y="6268309"/>
            <a:ext cx="9048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7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09937" name="Rectangle 17"/>
          <p:cNvSpPr>
            <a:spLocks noChangeArrowheads="1"/>
          </p:cNvSpPr>
          <p:nvPr/>
        </p:nvSpPr>
        <p:spPr bwMode="auto">
          <a:xfrm>
            <a:off x="5904780" y="6268309"/>
            <a:ext cx="9048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6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09938" name="Rectangle 18"/>
          <p:cNvSpPr>
            <a:spLocks noChangeArrowheads="1"/>
          </p:cNvSpPr>
          <p:nvPr/>
        </p:nvSpPr>
        <p:spPr bwMode="auto">
          <a:xfrm>
            <a:off x="5295180" y="6268309"/>
            <a:ext cx="9048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5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09939" name="Rectangle 19"/>
          <p:cNvSpPr>
            <a:spLocks noChangeArrowheads="1"/>
          </p:cNvSpPr>
          <p:nvPr/>
        </p:nvSpPr>
        <p:spPr bwMode="auto">
          <a:xfrm>
            <a:off x="4683993" y="6268309"/>
            <a:ext cx="9048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4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09940" name="Rectangle 20"/>
          <p:cNvSpPr>
            <a:spLocks noChangeArrowheads="1"/>
          </p:cNvSpPr>
          <p:nvPr/>
        </p:nvSpPr>
        <p:spPr bwMode="auto">
          <a:xfrm>
            <a:off x="4071218" y="6268309"/>
            <a:ext cx="9048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3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09941" name="Rectangle 21"/>
          <p:cNvSpPr>
            <a:spLocks noChangeArrowheads="1"/>
          </p:cNvSpPr>
          <p:nvPr/>
        </p:nvSpPr>
        <p:spPr bwMode="auto">
          <a:xfrm>
            <a:off x="3461618" y="6268309"/>
            <a:ext cx="9048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2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09942" name="Rectangle 22"/>
          <p:cNvSpPr>
            <a:spLocks noChangeArrowheads="1"/>
          </p:cNvSpPr>
          <p:nvPr/>
        </p:nvSpPr>
        <p:spPr bwMode="auto">
          <a:xfrm>
            <a:off x="2850430" y="6268309"/>
            <a:ext cx="9048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1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09943" name="Rectangle 23"/>
          <p:cNvSpPr>
            <a:spLocks noChangeArrowheads="1"/>
          </p:cNvSpPr>
          <p:nvPr/>
        </p:nvSpPr>
        <p:spPr bwMode="auto">
          <a:xfrm>
            <a:off x="2118593" y="6268309"/>
            <a:ext cx="920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0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09944" name="Rectangle 24"/>
          <p:cNvSpPr>
            <a:spLocks noChangeArrowheads="1"/>
          </p:cNvSpPr>
          <p:nvPr/>
        </p:nvSpPr>
        <p:spPr bwMode="auto">
          <a:xfrm>
            <a:off x="6384205" y="3355246"/>
            <a:ext cx="2789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MC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09945" name="Rectangle 25"/>
          <p:cNvSpPr>
            <a:spLocks noChangeArrowheads="1"/>
          </p:cNvSpPr>
          <p:nvPr/>
        </p:nvSpPr>
        <p:spPr bwMode="auto">
          <a:xfrm>
            <a:off x="2910755" y="4404584"/>
            <a:ext cx="40322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Profit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09946" name="Rectangle 26"/>
          <p:cNvSpPr>
            <a:spLocks noChangeArrowheads="1"/>
          </p:cNvSpPr>
          <p:nvPr/>
        </p:nvSpPr>
        <p:spPr bwMode="auto">
          <a:xfrm>
            <a:off x="6538193" y="4409346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A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09947" name="Rectangle 27"/>
          <p:cNvSpPr>
            <a:spLocks noChangeArrowheads="1"/>
          </p:cNvSpPr>
          <p:nvPr/>
        </p:nvSpPr>
        <p:spPr bwMode="auto">
          <a:xfrm>
            <a:off x="6641380" y="4409346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T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09948" name="Rectangle 28"/>
          <p:cNvSpPr>
            <a:spLocks noChangeArrowheads="1"/>
          </p:cNvSpPr>
          <p:nvPr/>
        </p:nvSpPr>
        <p:spPr bwMode="auto">
          <a:xfrm>
            <a:off x="6731868" y="4409346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C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09949" name="Rectangle 29"/>
          <p:cNvSpPr>
            <a:spLocks noChangeArrowheads="1"/>
          </p:cNvSpPr>
          <p:nvPr/>
        </p:nvSpPr>
        <p:spPr bwMode="auto">
          <a:xfrm>
            <a:off x="6587405" y="4168046"/>
            <a:ext cx="2789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MR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09950" name="Rectangle 30"/>
          <p:cNvSpPr>
            <a:spLocks noChangeArrowheads="1"/>
          </p:cNvSpPr>
          <p:nvPr/>
        </p:nvSpPr>
        <p:spPr bwMode="auto">
          <a:xfrm>
            <a:off x="6885855" y="4168046"/>
            <a:ext cx="10795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=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09951" name="Rectangle 31"/>
          <p:cNvSpPr>
            <a:spLocks noChangeArrowheads="1"/>
          </p:cNvSpPr>
          <p:nvPr/>
        </p:nvSpPr>
        <p:spPr bwMode="auto">
          <a:xfrm>
            <a:off x="7001743" y="4168046"/>
            <a:ext cx="6102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 </a:t>
            </a:r>
            <a:r>
              <a:rPr lang="en-US" sz="1400" i="1" dirty="0" smtClean="0">
                <a:solidFill>
                  <a:srgbClr val="000000"/>
                </a:solidFill>
                <a:latin typeface="Myriad Pro" pitchFamily="34" charset="0"/>
              </a:rPr>
              <a:t>P = AR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09952" name="Rectangle 32"/>
          <p:cNvSpPr>
            <a:spLocks noChangeArrowheads="1"/>
          </p:cNvSpPr>
          <p:nvPr/>
        </p:nvSpPr>
        <p:spPr bwMode="auto">
          <a:xfrm>
            <a:off x="4784005" y="4766534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C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09953" name="Rectangle 33"/>
          <p:cNvSpPr>
            <a:spLocks noChangeArrowheads="1"/>
          </p:cNvSpPr>
          <p:nvPr/>
        </p:nvSpPr>
        <p:spPr bwMode="auto">
          <a:xfrm>
            <a:off x="5426943" y="4707796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Z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09954" name="Rectangle 34"/>
          <p:cNvSpPr>
            <a:spLocks noChangeArrowheads="1"/>
          </p:cNvSpPr>
          <p:nvPr/>
        </p:nvSpPr>
        <p:spPr bwMode="auto">
          <a:xfrm>
            <a:off x="5292005" y="3960084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E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09985" name="Rectangle 65"/>
          <p:cNvSpPr>
            <a:spLocks noChangeArrowheads="1"/>
          </p:cNvSpPr>
          <p:nvPr/>
        </p:nvSpPr>
        <p:spPr bwMode="auto">
          <a:xfrm>
            <a:off x="3945368" y="1875696"/>
            <a:ext cx="15677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b="1" dirty="0">
                <a:solidFill>
                  <a:srgbClr val="000000"/>
                </a:solidFill>
                <a:latin typeface="Myriad Pro" pitchFamily="34" charset="0"/>
              </a:rPr>
              <a:t>Market Price = $18</a:t>
            </a:r>
            <a:endParaRPr lang="en-US" sz="1400" b="1" dirty="0">
              <a:latin typeface="Tahoma" pitchFamily="34" charset="0"/>
            </a:endParaRPr>
          </a:p>
        </p:txBody>
      </p:sp>
      <p:sp>
        <p:nvSpPr>
          <p:cNvPr id="209987" name="Line 67"/>
          <p:cNvSpPr>
            <a:spLocks noChangeShapeType="1"/>
          </p:cNvSpPr>
          <p:nvPr/>
        </p:nvSpPr>
        <p:spPr bwMode="auto">
          <a:xfrm>
            <a:off x="2283693" y="4691921"/>
            <a:ext cx="117475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988" name="Rectangle 68"/>
          <p:cNvSpPr>
            <a:spLocks noChangeArrowheads="1"/>
          </p:cNvSpPr>
          <p:nvPr/>
        </p:nvSpPr>
        <p:spPr bwMode="auto">
          <a:xfrm>
            <a:off x="2016993" y="4637946"/>
            <a:ext cx="1809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14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09989" name="Rectangle 69"/>
          <p:cNvSpPr>
            <a:spLocks noChangeArrowheads="1"/>
          </p:cNvSpPr>
          <p:nvPr/>
        </p:nvSpPr>
        <p:spPr bwMode="auto">
          <a:xfrm>
            <a:off x="1814289" y="4390296"/>
            <a:ext cx="398463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14.40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09994" name="Rectangle 74"/>
          <p:cNvSpPr>
            <a:spLocks noChangeArrowheads="1"/>
          </p:cNvSpPr>
          <p:nvPr/>
        </p:nvSpPr>
        <p:spPr bwMode="auto">
          <a:xfrm>
            <a:off x="1932855" y="4175984"/>
            <a:ext cx="27305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$18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09995" name="Freeform 75"/>
          <p:cNvSpPr>
            <a:spLocks/>
          </p:cNvSpPr>
          <p:nvPr/>
        </p:nvSpPr>
        <p:spPr bwMode="auto">
          <a:xfrm>
            <a:off x="2131293" y="4582384"/>
            <a:ext cx="149225" cy="109537"/>
          </a:xfrm>
          <a:custGeom>
            <a:avLst/>
            <a:gdLst>
              <a:gd name="T0" fmla="*/ 64 w 64"/>
              <a:gd name="T1" fmla="*/ 44 h 44"/>
              <a:gd name="T2" fmla="*/ 0 w 64"/>
              <a:gd name="T3" fmla="*/ 0 h 44"/>
              <a:gd name="T4" fmla="*/ 64 w 64"/>
              <a:gd name="T5" fmla="*/ 44 h 44"/>
              <a:gd name="T6" fmla="*/ 0 60000 65536"/>
              <a:gd name="T7" fmla="*/ 0 60000 65536"/>
              <a:gd name="T8" fmla="*/ 0 60000 65536"/>
              <a:gd name="T9" fmla="*/ 0 w 64"/>
              <a:gd name="T10" fmla="*/ 0 h 44"/>
              <a:gd name="T11" fmla="*/ 64 w 64"/>
              <a:gd name="T12" fmla="*/ 44 h 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" h="44">
                <a:moveTo>
                  <a:pt x="64" y="44"/>
                </a:moveTo>
                <a:lnTo>
                  <a:pt x="0" y="0"/>
                </a:lnTo>
                <a:lnTo>
                  <a:pt x="64" y="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996" name="Line 76"/>
          <p:cNvSpPr>
            <a:spLocks noChangeShapeType="1"/>
          </p:cNvSpPr>
          <p:nvPr/>
        </p:nvSpPr>
        <p:spPr bwMode="auto">
          <a:xfrm flipH="1" flipV="1">
            <a:off x="2131293" y="4582384"/>
            <a:ext cx="149225" cy="109537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002" name="Line 82"/>
          <p:cNvSpPr>
            <a:spLocks noChangeShapeType="1"/>
          </p:cNvSpPr>
          <p:nvPr/>
        </p:nvSpPr>
        <p:spPr bwMode="auto">
          <a:xfrm>
            <a:off x="2283693" y="4307746"/>
            <a:ext cx="4276725" cy="0"/>
          </a:xfrm>
          <a:prstGeom prst="line">
            <a:avLst/>
          </a:prstGeom>
          <a:noFill/>
          <a:ln w="19050">
            <a:solidFill>
              <a:srgbClr val="4B8FC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003" name="Freeform 83"/>
          <p:cNvSpPr>
            <a:spLocks/>
          </p:cNvSpPr>
          <p:nvPr/>
        </p:nvSpPr>
        <p:spPr bwMode="auto">
          <a:xfrm>
            <a:off x="2893293" y="3015521"/>
            <a:ext cx="3670300" cy="1820863"/>
          </a:xfrm>
          <a:custGeom>
            <a:avLst/>
            <a:gdLst>
              <a:gd name="T0" fmla="*/ 0 w 762"/>
              <a:gd name="T1" fmla="*/ 0 h 355"/>
              <a:gd name="T2" fmla="*/ 201 w 762"/>
              <a:gd name="T3" fmla="*/ 303 h 355"/>
              <a:gd name="T4" fmla="*/ 508 w 762"/>
              <a:gd name="T5" fmla="*/ 327 h 355"/>
              <a:gd name="T6" fmla="*/ 635 w 762"/>
              <a:gd name="T7" fmla="*/ 307 h 355"/>
              <a:gd name="T8" fmla="*/ 762 w 762"/>
              <a:gd name="T9" fmla="*/ 281 h 3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"/>
              <a:gd name="T16" fmla="*/ 0 h 355"/>
              <a:gd name="T17" fmla="*/ 762 w 762"/>
              <a:gd name="T18" fmla="*/ 355 h 3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" h="355">
                <a:moveTo>
                  <a:pt x="0" y="0"/>
                </a:moveTo>
                <a:cubicBezTo>
                  <a:pt x="0" y="0"/>
                  <a:pt x="58" y="239"/>
                  <a:pt x="201" y="303"/>
                </a:cubicBezTo>
                <a:cubicBezTo>
                  <a:pt x="318" y="355"/>
                  <a:pt x="508" y="327"/>
                  <a:pt x="508" y="327"/>
                </a:cubicBezTo>
                <a:cubicBezTo>
                  <a:pt x="635" y="307"/>
                  <a:pt x="635" y="307"/>
                  <a:pt x="635" y="307"/>
                </a:cubicBezTo>
                <a:cubicBezTo>
                  <a:pt x="762" y="281"/>
                  <a:pt x="762" y="281"/>
                  <a:pt x="762" y="281"/>
                </a:cubicBezTo>
              </a:path>
            </a:pathLst>
          </a:custGeom>
          <a:noFill/>
          <a:ln w="25400">
            <a:solidFill>
              <a:srgbClr val="8C64AB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004" name="Freeform 84"/>
          <p:cNvSpPr>
            <a:spLocks/>
          </p:cNvSpPr>
          <p:nvPr/>
        </p:nvSpPr>
        <p:spPr bwMode="auto">
          <a:xfrm>
            <a:off x="2559918" y="3572734"/>
            <a:ext cx="3811587" cy="2043112"/>
          </a:xfrm>
          <a:custGeom>
            <a:avLst/>
            <a:gdLst>
              <a:gd name="T0" fmla="*/ 791 w 791"/>
              <a:gd name="T1" fmla="*/ 0 h 398"/>
              <a:gd name="T2" fmla="*/ 767 w 791"/>
              <a:gd name="T3" fmla="*/ 17 h 398"/>
              <a:gd name="T4" fmla="*/ 640 w 791"/>
              <a:gd name="T5" fmla="*/ 101 h 398"/>
              <a:gd name="T6" fmla="*/ 513 w 791"/>
              <a:gd name="T7" fmla="*/ 184 h 398"/>
              <a:gd name="T8" fmla="*/ 387 w 791"/>
              <a:gd name="T9" fmla="*/ 268 h 398"/>
              <a:gd name="T10" fmla="*/ 133 w 791"/>
              <a:gd name="T11" fmla="*/ 394 h 398"/>
              <a:gd name="T12" fmla="*/ 6 w 791"/>
              <a:gd name="T13" fmla="*/ 184 h 398"/>
              <a:gd name="T14" fmla="*/ 0 w 791"/>
              <a:gd name="T15" fmla="*/ 163 h 39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91"/>
              <a:gd name="T25" fmla="*/ 0 h 398"/>
              <a:gd name="T26" fmla="*/ 791 w 791"/>
              <a:gd name="T27" fmla="*/ 398 h 39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91" h="398">
                <a:moveTo>
                  <a:pt x="791" y="0"/>
                </a:moveTo>
                <a:cubicBezTo>
                  <a:pt x="767" y="17"/>
                  <a:pt x="767" y="17"/>
                  <a:pt x="767" y="17"/>
                </a:cubicBezTo>
                <a:cubicBezTo>
                  <a:pt x="640" y="101"/>
                  <a:pt x="640" y="101"/>
                  <a:pt x="640" y="101"/>
                </a:cubicBezTo>
                <a:cubicBezTo>
                  <a:pt x="513" y="184"/>
                  <a:pt x="513" y="184"/>
                  <a:pt x="513" y="184"/>
                </a:cubicBezTo>
                <a:cubicBezTo>
                  <a:pt x="387" y="268"/>
                  <a:pt x="387" y="268"/>
                  <a:pt x="387" y="268"/>
                </a:cubicBezTo>
                <a:cubicBezTo>
                  <a:pt x="387" y="268"/>
                  <a:pt x="209" y="398"/>
                  <a:pt x="133" y="394"/>
                </a:cubicBezTo>
                <a:cubicBezTo>
                  <a:pt x="62" y="389"/>
                  <a:pt x="6" y="184"/>
                  <a:pt x="6" y="184"/>
                </a:cubicBezTo>
                <a:cubicBezTo>
                  <a:pt x="0" y="163"/>
                  <a:pt x="0" y="163"/>
                  <a:pt x="0" y="163"/>
                </a:cubicBezTo>
              </a:path>
            </a:pathLst>
          </a:custGeom>
          <a:noFill/>
          <a:ln w="25400">
            <a:solidFill>
              <a:srgbClr val="F3716D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006" name="Oval 86"/>
          <p:cNvSpPr>
            <a:spLocks noChangeArrowheads="1"/>
          </p:cNvSpPr>
          <p:nvPr/>
        </p:nvSpPr>
        <p:spPr bwMode="auto">
          <a:xfrm>
            <a:off x="4679230" y="4682396"/>
            <a:ext cx="95250" cy="1016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007" name="Oval 87"/>
          <p:cNvSpPr>
            <a:spLocks noChangeArrowheads="1"/>
          </p:cNvSpPr>
          <p:nvPr/>
        </p:nvSpPr>
        <p:spPr bwMode="auto">
          <a:xfrm>
            <a:off x="5292005" y="4639534"/>
            <a:ext cx="95250" cy="1016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008" name="Oval 88"/>
          <p:cNvSpPr>
            <a:spLocks noChangeArrowheads="1"/>
          </p:cNvSpPr>
          <p:nvPr/>
        </p:nvSpPr>
        <p:spPr bwMode="auto">
          <a:xfrm>
            <a:off x="5292005" y="4255359"/>
            <a:ext cx="95250" cy="1016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011" name="Line 91"/>
          <p:cNvSpPr>
            <a:spLocks noChangeShapeType="1"/>
          </p:cNvSpPr>
          <p:nvPr/>
        </p:nvSpPr>
        <p:spPr bwMode="auto">
          <a:xfrm>
            <a:off x="1575668" y="4753834"/>
            <a:ext cx="423862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012" name="Freeform 92"/>
          <p:cNvSpPr>
            <a:spLocks/>
          </p:cNvSpPr>
          <p:nvPr/>
        </p:nvSpPr>
        <p:spPr bwMode="auto">
          <a:xfrm>
            <a:off x="1355005" y="4682396"/>
            <a:ext cx="527050" cy="650875"/>
          </a:xfrm>
          <a:custGeom>
            <a:avLst/>
            <a:gdLst>
              <a:gd name="T0" fmla="*/ 109 w 109"/>
              <a:gd name="T1" fmla="*/ 106 h 127"/>
              <a:gd name="T2" fmla="*/ 99 w 109"/>
              <a:gd name="T3" fmla="*/ 127 h 127"/>
              <a:gd name="T4" fmla="*/ 10 w 109"/>
              <a:gd name="T5" fmla="*/ 127 h 127"/>
              <a:gd name="T6" fmla="*/ 0 w 109"/>
              <a:gd name="T7" fmla="*/ 106 h 127"/>
              <a:gd name="T8" fmla="*/ 0 w 109"/>
              <a:gd name="T9" fmla="*/ 22 h 127"/>
              <a:gd name="T10" fmla="*/ 10 w 109"/>
              <a:gd name="T11" fmla="*/ 0 h 127"/>
              <a:gd name="T12" fmla="*/ 99 w 109"/>
              <a:gd name="T13" fmla="*/ 0 h 127"/>
              <a:gd name="T14" fmla="*/ 109 w 109"/>
              <a:gd name="T15" fmla="*/ 22 h 127"/>
              <a:gd name="T16" fmla="*/ 109 w 109"/>
              <a:gd name="T17" fmla="*/ 106 h 1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9"/>
              <a:gd name="T28" fmla="*/ 0 h 127"/>
              <a:gd name="T29" fmla="*/ 109 w 109"/>
              <a:gd name="T30" fmla="*/ 127 h 12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9" h="127">
                <a:moveTo>
                  <a:pt x="109" y="106"/>
                </a:moveTo>
                <a:cubicBezTo>
                  <a:pt x="109" y="117"/>
                  <a:pt x="105" y="127"/>
                  <a:pt x="99" y="127"/>
                </a:cubicBezTo>
                <a:cubicBezTo>
                  <a:pt x="10" y="127"/>
                  <a:pt x="10" y="127"/>
                  <a:pt x="10" y="127"/>
                </a:cubicBezTo>
                <a:cubicBezTo>
                  <a:pt x="5" y="127"/>
                  <a:pt x="0" y="117"/>
                  <a:pt x="0" y="10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5" y="0"/>
                  <a:pt x="10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5" y="0"/>
                  <a:pt x="109" y="10"/>
                  <a:pt x="109" y="22"/>
                </a:cubicBezTo>
                <a:lnTo>
                  <a:pt x="109" y="106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015" name="Freeform 95"/>
          <p:cNvSpPr>
            <a:spLocks/>
          </p:cNvSpPr>
          <p:nvPr/>
        </p:nvSpPr>
        <p:spPr bwMode="auto">
          <a:xfrm>
            <a:off x="2283693" y="2255108"/>
            <a:ext cx="4931196" cy="4007395"/>
          </a:xfrm>
          <a:custGeom>
            <a:avLst/>
            <a:gdLst>
              <a:gd name="T0" fmla="*/ 2199 w 2199"/>
              <a:gd name="T1" fmla="*/ 1604 h 1604"/>
              <a:gd name="T2" fmla="*/ 0 w 2199"/>
              <a:gd name="T3" fmla="*/ 1604 h 1604"/>
              <a:gd name="T4" fmla="*/ 0 w 2199"/>
              <a:gd name="T5" fmla="*/ 0 h 1604"/>
              <a:gd name="T6" fmla="*/ 0 60000 65536"/>
              <a:gd name="T7" fmla="*/ 0 60000 65536"/>
              <a:gd name="T8" fmla="*/ 0 60000 65536"/>
              <a:gd name="T9" fmla="*/ 0 w 2199"/>
              <a:gd name="T10" fmla="*/ 0 h 1604"/>
              <a:gd name="T11" fmla="*/ 2199 w 2199"/>
              <a:gd name="T12" fmla="*/ 1604 h 16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99" h="1604">
                <a:moveTo>
                  <a:pt x="2199" y="1604"/>
                </a:moveTo>
                <a:lnTo>
                  <a:pt x="0" y="1604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016" name="Line 96"/>
          <p:cNvSpPr>
            <a:spLocks noChangeShapeType="1"/>
          </p:cNvSpPr>
          <p:nvPr/>
        </p:nvSpPr>
        <p:spPr bwMode="auto">
          <a:xfrm flipH="1" flipV="1">
            <a:off x="4245843" y="3845784"/>
            <a:ext cx="482600" cy="8858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017" name="Freeform 97"/>
          <p:cNvSpPr>
            <a:spLocks/>
          </p:cNvSpPr>
          <p:nvPr/>
        </p:nvSpPr>
        <p:spPr bwMode="auto">
          <a:xfrm>
            <a:off x="3845793" y="3179034"/>
            <a:ext cx="774700" cy="687387"/>
          </a:xfrm>
          <a:custGeom>
            <a:avLst/>
            <a:gdLst>
              <a:gd name="T0" fmla="*/ 161 w 161"/>
              <a:gd name="T1" fmla="*/ 118 h 134"/>
              <a:gd name="T2" fmla="*/ 145 w 161"/>
              <a:gd name="T3" fmla="*/ 134 h 134"/>
              <a:gd name="T4" fmla="*/ 16 w 161"/>
              <a:gd name="T5" fmla="*/ 134 h 134"/>
              <a:gd name="T6" fmla="*/ 0 w 161"/>
              <a:gd name="T7" fmla="*/ 118 h 134"/>
              <a:gd name="T8" fmla="*/ 0 w 161"/>
              <a:gd name="T9" fmla="*/ 16 h 134"/>
              <a:gd name="T10" fmla="*/ 16 w 161"/>
              <a:gd name="T11" fmla="*/ 0 h 134"/>
              <a:gd name="T12" fmla="*/ 145 w 161"/>
              <a:gd name="T13" fmla="*/ 0 h 134"/>
              <a:gd name="T14" fmla="*/ 161 w 161"/>
              <a:gd name="T15" fmla="*/ 16 h 134"/>
              <a:gd name="T16" fmla="*/ 161 w 161"/>
              <a:gd name="T17" fmla="*/ 118 h 1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1"/>
              <a:gd name="T28" fmla="*/ 0 h 134"/>
              <a:gd name="T29" fmla="*/ 161 w 161"/>
              <a:gd name="T30" fmla="*/ 134 h 13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1" h="134">
                <a:moveTo>
                  <a:pt x="161" y="118"/>
                </a:moveTo>
                <a:cubicBezTo>
                  <a:pt x="161" y="126"/>
                  <a:pt x="154" y="134"/>
                  <a:pt x="145" y="134"/>
                </a:cubicBezTo>
                <a:cubicBezTo>
                  <a:pt x="16" y="134"/>
                  <a:pt x="16" y="134"/>
                  <a:pt x="16" y="134"/>
                </a:cubicBezTo>
                <a:cubicBezTo>
                  <a:pt x="7" y="134"/>
                  <a:pt x="0" y="126"/>
                  <a:pt x="0" y="11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4" y="0"/>
                  <a:pt x="161" y="8"/>
                  <a:pt x="161" y="16"/>
                </a:cubicBezTo>
                <a:lnTo>
                  <a:pt x="161" y="118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018" name="Rectangle 98"/>
          <p:cNvSpPr>
            <a:spLocks noChangeArrowheads="1"/>
          </p:cNvSpPr>
          <p:nvPr/>
        </p:nvSpPr>
        <p:spPr bwMode="auto">
          <a:xfrm>
            <a:off x="1814289" y="1798008"/>
            <a:ext cx="100488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Price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10021" name="Rectangle 101"/>
          <p:cNvSpPr>
            <a:spLocks noChangeArrowheads="1"/>
          </p:cNvSpPr>
          <p:nvPr/>
        </p:nvSpPr>
        <p:spPr bwMode="auto">
          <a:xfrm>
            <a:off x="4941522" y="6481784"/>
            <a:ext cx="26749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Quantity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10023" name="Rectangle 103"/>
          <p:cNvSpPr>
            <a:spLocks noChangeArrowheads="1"/>
          </p:cNvSpPr>
          <p:nvPr/>
        </p:nvSpPr>
        <p:spPr bwMode="auto">
          <a:xfrm>
            <a:off x="3814995" y="3210784"/>
            <a:ext cx="8588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Minimum average total cost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10024" name="Rectangle 104"/>
          <p:cNvSpPr>
            <a:spLocks noChangeArrowheads="1"/>
          </p:cNvSpPr>
          <p:nvPr/>
        </p:nvSpPr>
        <p:spPr bwMode="auto">
          <a:xfrm>
            <a:off x="1309089" y="4678328"/>
            <a:ext cx="6064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Break even price</a:t>
            </a:r>
            <a:endParaRPr lang="en-US" sz="1400" dirty="0">
              <a:latin typeface="Tahoma" pitchFamily="34" charset="0"/>
            </a:endParaRPr>
          </a:p>
        </p:txBody>
      </p:sp>
      <p:cxnSp>
        <p:nvCxnSpPr>
          <p:cNvPr id="548914" name="Straight Connector 86"/>
          <p:cNvCxnSpPr>
            <a:cxnSpLocks noChangeShapeType="1"/>
          </p:cNvCxnSpPr>
          <p:nvPr/>
        </p:nvCxnSpPr>
        <p:spPr bwMode="auto">
          <a:xfrm>
            <a:off x="5330105" y="4314096"/>
            <a:ext cx="0" cy="1846263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2" name="Straight Connector 86"/>
          <p:cNvCxnSpPr>
            <a:cxnSpLocks noChangeShapeType="1"/>
          </p:cNvCxnSpPr>
          <p:nvPr/>
        </p:nvCxnSpPr>
        <p:spPr bwMode="auto">
          <a:xfrm>
            <a:off x="4733205" y="4758596"/>
            <a:ext cx="0" cy="1385888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3" name="Straight Connector 86"/>
          <p:cNvCxnSpPr>
            <a:cxnSpLocks noChangeShapeType="1"/>
          </p:cNvCxnSpPr>
          <p:nvPr/>
        </p:nvCxnSpPr>
        <p:spPr bwMode="auto">
          <a:xfrm>
            <a:off x="2426568" y="4744309"/>
            <a:ext cx="2251075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4" name="Straight Connector 86"/>
          <p:cNvCxnSpPr>
            <a:cxnSpLocks noChangeShapeType="1"/>
          </p:cNvCxnSpPr>
          <p:nvPr/>
        </p:nvCxnSpPr>
        <p:spPr bwMode="auto">
          <a:xfrm>
            <a:off x="2426568" y="4685571"/>
            <a:ext cx="2251075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</p:spTree>
    <p:extLst>
      <p:ext uri="{BB962C8B-B14F-4D97-AF65-F5344CB8AC3E}">
        <p14:creationId xmlns:p14="http://schemas.microsoft.com/office/powerpoint/2010/main" val="37478606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21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4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6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4" grpId="0" animBg="1"/>
      <p:bldP spid="8206" grpId="0" animBg="1"/>
      <p:bldP spid="209926" grpId="0" animBg="1"/>
      <p:bldP spid="209944" grpId="0"/>
      <p:bldP spid="209945" grpId="0"/>
      <p:bldP spid="209946" grpId="0"/>
      <p:bldP spid="209947" grpId="0"/>
      <p:bldP spid="209948" grpId="0"/>
      <p:bldP spid="209949" grpId="0"/>
      <p:bldP spid="209950" grpId="0"/>
      <p:bldP spid="209951" grpId="0"/>
      <p:bldP spid="209952" grpId="0"/>
      <p:bldP spid="209953" grpId="0"/>
      <p:bldP spid="209954" grpId="0"/>
      <p:bldP spid="209985" grpId="0"/>
      <p:bldP spid="209987" grpId="0" animBg="1"/>
      <p:bldP spid="209989" grpId="0"/>
      <p:bldP spid="209996" grpId="0" animBg="1"/>
      <p:bldP spid="210002" grpId="0" animBg="1"/>
      <p:bldP spid="210003" grpId="0" animBg="1"/>
      <p:bldP spid="210004" grpId="0" animBg="1"/>
      <p:bldP spid="210006" grpId="0" animBg="1"/>
      <p:bldP spid="210007" grpId="0" animBg="1"/>
      <p:bldP spid="210008" grpId="0" animBg="1"/>
      <p:bldP spid="210011" grpId="0" animBg="1"/>
      <p:bldP spid="210012" grpId="0" animBg="1"/>
      <p:bldP spid="210016" grpId="0" animBg="1"/>
      <p:bldP spid="210017" grpId="0" animBg="1"/>
      <p:bldP spid="210023" grpId="0"/>
      <p:bldP spid="2100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5988" y="60325"/>
            <a:ext cx="7976492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Profitability and the Market Price 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6211824" y="762000"/>
            <a:ext cx="2895600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marL="1588" indent="-1588" algn="ctr"/>
            <a:r>
              <a:rPr lang="en-US" dirty="0">
                <a:solidFill>
                  <a:srgbClr val="0000FF"/>
                </a:solidFill>
              </a:rPr>
              <a:t>The </a:t>
            </a:r>
            <a:r>
              <a:rPr lang="en-US" dirty="0" smtClean="0">
                <a:solidFill>
                  <a:srgbClr val="0000FF"/>
                </a:solidFill>
              </a:rPr>
              <a:t>firm </a:t>
            </a:r>
            <a:r>
              <a:rPr lang="en-US" dirty="0">
                <a:solidFill>
                  <a:srgbClr val="0000FF"/>
                </a:solidFill>
              </a:rPr>
              <a:t>is unprofitable because the price falls below the minimum average total cost, $14.</a:t>
            </a:r>
          </a:p>
          <a:p>
            <a:pPr marL="1588" indent="-1588" algn="ctr"/>
            <a:r>
              <a:rPr lang="en-US" dirty="0">
                <a:solidFill>
                  <a:srgbClr val="0000FF"/>
                </a:solidFill>
              </a:rPr>
              <a:t>The </a:t>
            </a:r>
            <a:r>
              <a:rPr lang="en-US" dirty="0" smtClean="0">
                <a:solidFill>
                  <a:srgbClr val="0000FF"/>
                </a:solidFill>
              </a:rPr>
              <a:t>firm’s Profit Maximizing </a:t>
            </a:r>
            <a:r>
              <a:rPr lang="en-US" dirty="0">
                <a:solidFill>
                  <a:srgbClr val="0000FF"/>
                </a:solidFill>
              </a:rPr>
              <a:t>output choice is </a:t>
            </a: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i="1" dirty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0000FF"/>
                </a:solidFill>
              </a:rPr>
              <a:t>output of 3 </a:t>
            </a:r>
            <a:r>
              <a:rPr lang="en-US" dirty="0" smtClean="0">
                <a:solidFill>
                  <a:srgbClr val="0000FF"/>
                </a:solidFill>
              </a:rPr>
              <a:t>units. </a:t>
            </a:r>
            <a:endParaRPr lang="en-US" dirty="0">
              <a:solidFill>
                <a:srgbClr val="0000FF"/>
              </a:solidFill>
            </a:endParaRPr>
          </a:p>
          <a:p>
            <a:pPr marL="1588" indent="-1588" algn="ctr"/>
            <a:r>
              <a:rPr lang="en-US" dirty="0">
                <a:solidFill>
                  <a:srgbClr val="0000FF"/>
                </a:solidFill>
              </a:rPr>
              <a:t>The average total cost of producing </a:t>
            </a:r>
            <a:r>
              <a:rPr lang="en-US" dirty="0" smtClean="0">
                <a:solidFill>
                  <a:srgbClr val="0000FF"/>
                </a:solidFill>
              </a:rPr>
              <a:t>at 3 units </a:t>
            </a:r>
            <a:r>
              <a:rPr lang="en-US" dirty="0">
                <a:solidFill>
                  <a:srgbClr val="0000FF"/>
                </a:solidFill>
              </a:rPr>
              <a:t>is 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i="1" dirty="0">
                <a:solidFill>
                  <a:srgbClr val="0000FF"/>
                </a:solidFill>
              </a:rPr>
              <a:t>Y</a:t>
            </a:r>
            <a:r>
              <a:rPr lang="en-US" dirty="0">
                <a:solidFill>
                  <a:srgbClr val="0000FF"/>
                </a:solidFill>
              </a:rPr>
              <a:t> on the </a:t>
            </a:r>
            <a:r>
              <a:rPr lang="en-US" i="1" dirty="0">
                <a:solidFill>
                  <a:srgbClr val="0000FF"/>
                </a:solidFill>
              </a:rPr>
              <a:t>ATC </a:t>
            </a:r>
            <a:r>
              <a:rPr lang="en-US" dirty="0">
                <a:solidFill>
                  <a:srgbClr val="0000FF"/>
                </a:solidFill>
              </a:rPr>
              <a:t>curve)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rgbClr val="0000FF"/>
                </a:solidFill>
              </a:rPr>
              <a:t>$</a:t>
            </a:r>
            <a:r>
              <a:rPr lang="en-US" dirty="0" smtClean="0">
                <a:solidFill>
                  <a:srgbClr val="0000FF"/>
                </a:solidFill>
              </a:rPr>
              <a:t>14.67.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6211824" y="4343400"/>
            <a:ext cx="28956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marL="1588" indent="-1588" algn="ctr"/>
            <a:r>
              <a:rPr lang="en-US" dirty="0">
                <a:solidFill>
                  <a:srgbClr val="0000FF"/>
                </a:solidFill>
              </a:rPr>
              <a:t>The vertical distance between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 and </a:t>
            </a:r>
            <a:r>
              <a:rPr lang="en-US" i="1" dirty="0">
                <a:solidFill>
                  <a:srgbClr val="0000FF"/>
                </a:solidFill>
              </a:rPr>
              <a:t>Y</a:t>
            </a:r>
            <a:r>
              <a:rPr lang="en-US" dirty="0">
                <a:solidFill>
                  <a:srgbClr val="0000FF"/>
                </a:solidFill>
              </a:rPr>
              <a:t>:</a:t>
            </a:r>
          </a:p>
          <a:p>
            <a:pPr marL="1588" indent="-1588" algn="ctr"/>
            <a:r>
              <a:rPr lang="en-US" dirty="0" smtClean="0">
                <a:solidFill>
                  <a:srgbClr val="0000FF"/>
                </a:solidFill>
              </a:rPr>
              <a:t>firm’s </a:t>
            </a:r>
            <a:r>
              <a:rPr lang="en-US" dirty="0">
                <a:solidFill>
                  <a:srgbClr val="0000FF"/>
                </a:solidFill>
              </a:rPr>
              <a:t>per unit loss, </a:t>
            </a: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0000FF"/>
                </a:solidFill>
              </a:rPr>
              <a:t>14.67 − $10.00 = $4.67</a:t>
            </a:r>
          </a:p>
          <a:p>
            <a:pPr marL="1588" indent="-1588" algn="ctr"/>
            <a:r>
              <a:rPr lang="en-US" dirty="0">
                <a:solidFill>
                  <a:srgbClr val="0000FF"/>
                </a:solidFill>
              </a:rPr>
              <a:t>Total profit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3 </a:t>
            </a:r>
            <a:r>
              <a:rPr lang="en-US" dirty="0">
                <a:solidFill>
                  <a:srgbClr val="0000FF"/>
                </a:solidFill>
              </a:rPr>
              <a:t>× $4.67 = </a:t>
            </a:r>
            <a:r>
              <a:rPr lang="en-US" dirty="0" smtClean="0">
                <a:solidFill>
                  <a:srgbClr val="0000FF"/>
                </a:solidFill>
              </a:rPr>
              <a:t>~$</a:t>
            </a:r>
            <a:r>
              <a:rPr lang="en-US" dirty="0">
                <a:solidFill>
                  <a:srgbClr val="0000FF"/>
                </a:solidFill>
              </a:rPr>
              <a:t>14.00</a:t>
            </a:r>
          </a:p>
        </p:txBody>
      </p:sp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1219200" y="3665538"/>
            <a:ext cx="1898650" cy="484187"/>
          </a:xfrm>
          <a:prstGeom prst="rect">
            <a:avLst/>
          </a:prstGeom>
          <a:solidFill>
            <a:srgbClr val="FFE5B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973" name="Line 5"/>
          <p:cNvSpPr>
            <a:spLocks noChangeShapeType="1"/>
          </p:cNvSpPr>
          <p:nvPr/>
        </p:nvSpPr>
        <p:spPr bwMode="auto">
          <a:xfrm>
            <a:off x="1219200" y="4149725"/>
            <a:ext cx="120650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003" name="Line 35"/>
          <p:cNvSpPr>
            <a:spLocks noChangeShapeType="1"/>
          </p:cNvSpPr>
          <p:nvPr/>
        </p:nvSpPr>
        <p:spPr bwMode="auto">
          <a:xfrm flipH="1" flipV="1">
            <a:off x="3254375" y="2874963"/>
            <a:ext cx="500063" cy="86042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004" name="Freeform 36"/>
          <p:cNvSpPr>
            <a:spLocks/>
          </p:cNvSpPr>
          <p:nvPr/>
        </p:nvSpPr>
        <p:spPr bwMode="auto">
          <a:xfrm>
            <a:off x="2838450" y="2228850"/>
            <a:ext cx="804863" cy="768102"/>
          </a:xfrm>
          <a:custGeom>
            <a:avLst/>
            <a:gdLst>
              <a:gd name="T0" fmla="*/ 161 w 161"/>
              <a:gd name="T1" fmla="*/ 118 h 134"/>
              <a:gd name="T2" fmla="*/ 145 w 161"/>
              <a:gd name="T3" fmla="*/ 134 h 134"/>
              <a:gd name="T4" fmla="*/ 16 w 161"/>
              <a:gd name="T5" fmla="*/ 134 h 134"/>
              <a:gd name="T6" fmla="*/ 0 w 161"/>
              <a:gd name="T7" fmla="*/ 118 h 134"/>
              <a:gd name="T8" fmla="*/ 0 w 161"/>
              <a:gd name="T9" fmla="*/ 16 h 134"/>
              <a:gd name="T10" fmla="*/ 16 w 161"/>
              <a:gd name="T11" fmla="*/ 0 h 134"/>
              <a:gd name="T12" fmla="*/ 145 w 161"/>
              <a:gd name="T13" fmla="*/ 0 h 134"/>
              <a:gd name="T14" fmla="*/ 161 w 161"/>
              <a:gd name="T15" fmla="*/ 16 h 134"/>
              <a:gd name="T16" fmla="*/ 161 w 161"/>
              <a:gd name="T17" fmla="*/ 118 h 1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1"/>
              <a:gd name="T28" fmla="*/ 0 h 134"/>
              <a:gd name="T29" fmla="*/ 161 w 161"/>
              <a:gd name="T30" fmla="*/ 134 h 13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1" h="134">
                <a:moveTo>
                  <a:pt x="161" y="118"/>
                </a:moveTo>
                <a:cubicBezTo>
                  <a:pt x="161" y="126"/>
                  <a:pt x="154" y="134"/>
                  <a:pt x="145" y="134"/>
                </a:cubicBezTo>
                <a:cubicBezTo>
                  <a:pt x="16" y="134"/>
                  <a:pt x="16" y="134"/>
                  <a:pt x="16" y="134"/>
                </a:cubicBezTo>
                <a:cubicBezTo>
                  <a:pt x="7" y="134"/>
                  <a:pt x="0" y="126"/>
                  <a:pt x="0" y="11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7" y="0"/>
                  <a:pt x="16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4" y="0"/>
                  <a:pt x="161" y="8"/>
                  <a:pt x="161" y="16"/>
                </a:cubicBezTo>
                <a:lnTo>
                  <a:pt x="161" y="118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005" name="Line 37"/>
          <p:cNvSpPr>
            <a:spLocks noChangeShapeType="1"/>
          </p:cNvSpPr>
          <p:nvPr/>
        </p:nvSpPr>
        <p:spPr bwMode="auto">
          <a:xfrm>
            <a:off x="1219200" y="3735388"/>
            <a:ext cx="120650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006" name="Line 38"/>
          <p:cNvSpPr>
            <a:spLocks noChangeShapeType="1"/>
          </p:cNvSpPr>
          <p:nvPr/>
        </p:nvSpPr>
        <p:spPr bwMode="auto">
          <a:xfrm flipV="1">
            <a:off x="5657850" y="5068888"/>
            <a:ext cx="0" cy="1174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007" name="Line 39"/>
          <p:cNvSpPr>
            <a:spLocks noChangeShapeType="1"/>
          </p:cNvSpPr>
          <p:nvPr/>
        </p:nvSpPr>
        <p:spPr bwMode="auto">
          <a:xfrm flipV="1">
            <a:off x="5021263" y="5068888"/>
            <a:ext cx="0" cy="1174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008" name="Line 40"/>
          <p:cNvSpPr>
            <a:spLocks noChangeShapeType="1"/>
          </p:cNvSpPr>
          <p:nvPr/>
        </p:nvSpPr>
        <p:spPr bwMode="auto">
          <a:xfrm flipV="1">
            <a:off x="4386263" y="5068888"/>
            <a:ext cx="0" cy="1174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009" name="Line 41"/>
          <p:cNvSpPr>
            <a:spLocks noChangeShapeType="1"/>
          </p:cNvSpPr>
          <p:nvPr/>
        </p:nvSpPr>
        <p:spPr bwMode="auto">
          <a:xfrm flipV="1">
            <a:off x="3754438" y="5068888"/>
            <a:ext cx="0" cy="1174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010" name="Line 42"/>
          <p:cNvSpPr>
            <a:spLocks noChangeShapeType="1"/>
          </p:cNvSpPr>
          <p:nvPr/>
        </p:nvSpPr>
        <p:spPr bwMode="auto">
          <a:xfrm flipV="1">
            <a:off x="3117850" y="5068888"/>
            <a:ext cx="0" cy="1174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011" name="Line 43"/>
          <p:cNvSpPr>
            <a:spLocks noChangeShapeType="1"/>
          </p:cNvSpPr>
          <p:nvPr/>
        </p:nvSpPr>
        <p:spPr bwMode="auto">
          <a:xfrm flipV="1">
            <a:off x="2482850" y="5068888"/>
            <a:ext cx="0" cy="1174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012" name="Line 44"/>
          <p:cNvSpPr>
            <a:spLocks noChangeShapeType="1"/>
          </p:cNvSpPr>
          <p:nvPr/>
        </p:nvSpPr>
        <p:spPr bwMode="auto">
          <a:xfrm flipV="1">
            <a:off x="1851025" y="5068888"/>
            <a:ext cx="0" cy="117475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013" name="Rectangle 45"/>
          <p:cNvSpPr>
            <a:spLocks noChangeArrowheads="1"/>
          </p:cNvSpPr>
          <p:nvPr/>
        </p:nvSpPr>
        <p:spPr bwMode="auto">
          <a:xfrm>
            <a:off x="5608638" y="5216525"/>
            <a:ext cx="889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7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2014" name="Rectangle 46"/>
          <p:cNvSpPr>
            <a:spLocks noChangeArrowheads="1"/>
          </p:cNvSpPr>
          <p:nvPr/>
        </p:nvSpPr>
        <p:spPr bwMode="auto">
          <a:xfrm>
            <a:off x="4973638" y="5216525"/>
            <a:ext cx="889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6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2015" name="Rectangle 47"/>
          <p:cNvSpPr>
            <a:spLocks noChangeArrowheads="1"/>
          </p:cNvSpPr>
          <p:nvPr/>
        </p:nvSpPr>
        <p:spPr bwMode="auto">
          <a:xfrm>
            <a:off x="4340225" y="5216525"/>
            <a:ext cx="904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5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2016" name="Rectangle 48"/>
          <p:cNvSpPr>
            <a:spLocks noChangeArrowheads="1"/>
          </p:cNvSpPr>
          <p:nvPr/>
        </p:nvSpPr>
        <p:spPr bwMode="auto">
          <a:xfrm>
            <a:off x="3708400" y="5216525"/>
            <a:ext cx="904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4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2017" name="Rectangle 49"/>
          <p:cNvSpPr>
            <a:spLocks noChangeArrowheads="1"/>
          </p:cNvSpPr>
          <p:nvPr/>
        </p:nvSpPr>
        <p:spPr bwMode="auto">
          <a:xfrm>
            <a:off x="3071813" y="5216525"/>
            <a:ext cx="9048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3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2018" name="Rectangle 50"/>
          <p:cNvSpPr>
            <a:spLocks noChangeArrowheads="1"/>
          </p:cNvSpPr>
          <p:nvPr/>
        </p:nvSpPr>
        <p:spPr bwMode="auto">
          <a:xfrm>
            <a:off x="2439988" y="5216525"/>
            <a:ext cx="9207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2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2019" name="Rectangle 51"/>
          <p:cNvSpPr>
            <a:spLocks noChangeArrowheads="1"/>
          </p:cNvSpPr>
          <p:nvPr/>
        </p:nvSpPr>
        <p:spPr bwMode="auto">
          <a:xfrm>
            <a:off x="1806575" y="5216525"/>
            <a:ext cx="88900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1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2020" name="Rectangle 52"/>
          <p:cNvSpPr>
            <a:spLocks noChangeArrowheads="1"/>
          </p:cNvSpPr>
          <p:nvPr/>
        </p:nvSpPr>
        <p:spPr bwMode="auto">
          <a:xfrm>
            <a:off x="1047750" y="5216525"/>
            <a:ext cx="904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0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2021" name="Rectangle 53"/>
          <p:cNvSpPr>
            <a:spLocks noChangeArrowheads="1"/>
          </p:cNvSpPr>
          <p:nvPr/>
        </p:nvSpPr>
        <p:spPr bwMode="auto">
          <a:xfrm>
            <a:off x="5475288" y="2401888"/>
            <a:ext cx="2789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MC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2022" name="Rectangle 54"/>
          <p:cNvSpPr>
            <a:spLocks noChangeArrowheads="1"/>
          </p:cNvSpPr>
          <p:nvPr/>
        </p:nvSpPr>
        <p:spPr bwMode="auto">
          <a:xfrm>
            <a:off x="2185988" y="3822700"/>
            <a:ext cx="3206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Loss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2023" name="Rectangle 55"/>
          <p:cNvSpPr>
            <a:spLocks noChangeArrowheads="1"/>
          </p:cNvSpPr>
          <p:nvPr/>
        </p:nvSpPr>
        <p:spPr bwMode="auto">
          <a:xfrm>
            <a:off x="5695950" y="327342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A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2024" name="Rectangle 56"/>
          <p:cNvSpPr>
            <a:spLocks noChangeArrowheads="1"/>
          </p:cNvSpPr>
          <p:nvPr/>
        </p:nvSpPr>
        <p:spPr bwMode="auto">
          <a:xfrm>
            <a:off x="5802313" y="3273425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T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2025" name="Rectangle 57"/>
          <p:cNvSpPr>
            <a:spLocks noChangeArrowheads="1"/>
          </p:cNvSpPr>
          <p:nvPr/>
        </p:nvSpPr>
        <p:spPr bwMode="auto">
          <a:xfrm>
            <a:off x="5895975" y="3273425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C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2026" name="Rectangle 58"/>
          <p:cNvSpPr>
            <a:spLocks noChangeArrowheads="1"/>
          </p:cNvSpPr>
          <p:nvPr/>
        </p:nvSpPr>
        <p:spPr bwMode="auto">
          <a:xfrm>
            <a:off x="5673725" y="4014788"/>
            <a:ext cx="2789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MR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2027" name="Rectangle 59"/>
          <p:cNvSpPr>
            <a:spLocks noChangeArrowheads="1"/>
          </p:cNvSpPr>
          <p:nvPr/>
        </p:nvSpPr>
        <p:spPr bwMode="auto">
          <a:xfrm>
            <a:off x="5986463" y="4014788"/>
            <a:ext cx="1063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=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2028" name="Rectangle 60"/>
          <p:cNvSpPr>
            <a:spLocks noChangeArrowheads="1"/>
          </p:cNvSpPr>
          <p:nvPr/>
        </p:nvSpPr>
        <p:spPr bwMode="auto">
          <a:xfrm>
            <a:off x="6103938" y="4014788"/>
            <a:ext cx="61023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 </a:t>
            </a:r>
            <a:r>
              <a:rPr lang="en-US" sz="1400" i="1" dirty="0" smtClean="0">
                <a:solidFill>
                  <a:srgbClr val="000000"/>
                </a:solidFill>
                <a:latin typeface="Myriad Pro" pitchFamily="34" charset="0"/>
              </a:rPr>
              <a:t>P = AR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2029" name="Rectangle 61"/>
          <p:cNvSpPr>
            <a:spLocks noChangeArrowheads="1"/>
          </p:cNvSpPr>
          <p:nvPr/>
        </p:nvSpPr>
        <p:spPr bwMode="auto">
          <a:xfrm>
            <a:off x="3819525" y="3759200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C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2030" name="Rectangle 62"/>
          <p:cNvSpPr>
            <a:spLocks noChangeArrowheads="1"/>
          </p:cNvSpPr>
          <p:nvPr/>
        </p:nvSpPr>
        <p:spPr bwMode="auto">
          <a:xfrm>
            <a:off x="3186113" y="415766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A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2031" name="Rectangle 63"/>
          <p:cNvSpPr>
            <a:spLocks noChangeArrowheads="1"/>
          </p:cNvSpPr>
          <p:nvPr/>
        </p:nvSpPr>
        <p:spPr bwMode="auto">
          <a:xfrm>
            <a:off x="3065463" y="337026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Y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2032" name="Freeform 64"/>
          <p:cNvSpPr>
            <a:spLocks/>
          </p:cNvSpPr>
          <p:nvPr/>
        </p:nvSpPr>
        <p:spPr bwMode="auto">
          <a:xfrm>
            <a:off x="1219200" y="1336675"/>
            <a:ext cx="5311775" cy="3849688"/>
          </a:xfrm>
          <a:custGeom>
            <a:avLst/>
            <a:gdLst>
              <a:gd name="T0" fmla="*/ 2199 w 2199"/>
              <a:gd name="T1" fmla="*/ 1604 h 1604"/>
              <a:gd name="T2" fmla="*/ 0 w 2199"/>
              <a:gd name="T3" fmla="*/ 1604 h 1604"/>
              <a:gd name="T4" fmla="*/ 0 w 2199"/>
              <a:gd name="T5" fmla="*/ 0 h 1604"/>
              <a:gd name="T6" fmla="*/ 0 60000 65536"/>
              <a:gd name="T7" fmla="*/ 0 60000 65536"/>
              <a:gd name="T8" fmla="*/ 0 60000 65536"/>
              <a:gd name="T9" fmla="*/ 0 w 2199"/>
              <a:gd name="T10" fmla="*/ 0 h 1604"/>
              <a:gd name="T11" fmla="*/ 2199 w 2199"/>
              <a:gd name="T12" fmla="*/ 1604 h 16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99" h="1604">
                <a:moveTo>
                  <a:pt x="2199" y="1604"/>
                </a:moveTo>
                <a:lnTo>
                  <a:pt x="0" y="1604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034" name="Rectangle 66"/>
          <p:cNvSpPr>
            <a:spLocks noChangeArrowheads="1"/>
          </p:cNvSpPr>
          <p:nvPr/>
        </p:nvSpPr>
        <p:spPr bwMode="auto">
          <a:xfrm>
            <a:off x="2935644" y="990600"/>
            <a:ext cx="156773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b="1" dirty="0">
                <a:solidFill>
                  <a:srgbClr val="000000"/>
                </a:solidFill>
                <a:latin typeface="Myriad Pro" pitchFamily="34" charset="0"/>
              </a:rPr>
              <a:t>Market Price = $10</a:t>
            </a:r>
            <a:endParaRPr lang="en-US" sz="1400" b="1" dirty="0">
              <a:latin typeface="Tahoma" pitchFamily="34" charset="0"/>
            </a:endParaRPr>
          </a:p>
        </p:txBody>
      </p:sp>
      <p:sp>
        <p:nvSpPr>
          <p:cNvPr id="212038" name="Line 70"/>
          <p:cNvSpPr>
            <a:spLocks noChangeShapeType="1"/>
          </p:cNvSpPr>
          <p:nvPr/>
        </p:nvSpPr>
        <p:spPr bwMode="auto">
          <a:xfrm>
            <a:off x="1219200" y="3665538"/>
            <a:ext cx="127000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039" name="Rectangle 71"/>
          <p:cNvSpPr>
            <a:spLocks noChangeArrowheads="1"/>
          </p:cNvSpPr>
          <p:nvPr/>
        </p:nvSpPr>
        <p:spPr bwMode="auto">
          <a:xfrm>
            <a:off x="954088" y="3624263"/>
            <a:ext cx="1809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14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2040" name="Rectangle 72"/>
          <p:cNvSpPr>
            <a:spLocks noChangeArrowheads="1"/>
          </p:cNvSpPr>
          <p:nvPr/>
        </p:nvSpPr>
        <p:spPr bwMode="auto">
          <a:xfrm>
            <a:off x="952500" y="4040188"/>
            <a:ext cx="1809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10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2041" name="Rectangle 73"/>
          <p:cNvSpPr>
            <a:spLocks noChangeArrowheads="1"/>
          </p:cNvSpPr>
          <p:nvPr/>
        </p:nvSpPr>
        <p:spPr bwMode="auto">
          <a:xfrm>
            <a:off x="755576" y="3356992"/>
            <a:ext cx="46807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200" b="1" dirty="0">
                <a:solidFill>
                  <a:srgbClr val="000000"/>
                </a:solidFill>
                <a:latin typeface="Myriad Pro" pitchFamily="34" charset="0"/>
              </a:rPr>
              <a:t>$14.67</a:t>
            </a:r>
            <a:endParaRPr lang="en-US" sz="1200" b="1" dirty="0">
              <a:latin typeface="Tahoma" pitchFamily="34" charset="0"/>
            </a:endParaRPr>
          </a:p>
        </p:txBody>
      </p:sp>
      <p:sp>
        <p:nvSpPr>
          <p:cNvPr id="212045" name="Freeform 77"/>
          <p:cNvSpPr>
            <a:spLocks/>
          </p:cNvSpPr>
          <p:nvPr/>
        </p:nvSpPr>
        <p:spPr bwMode="auto">
          <a:xfrm>
            <a:off x="1060450" y="3559175"/>
            <a:ext cx="153988" cy="106363"/>
          </a:xfrm>
          <a:custGeom>
            <a:avLst/>
            <a:gdLst>
              <a:gd name="T0" fmla="*/ 64 w 64"/>
              <a:gd name="T1" fmla="*/ 44 h 44"/>
              <a:gd name="T2" fmla="*/ 0 w 64"/>
              <a:gd name="T3" fmla="*/ 0 h 44"/>
              <a:gd name="T4" fmla="*/ 64 w 64"/>
              <a:gd name="T5" fmla="*/ 44 h 44"/>
              <a:gd name="T6" fmla="*/ 0 60000 65536"/>
              <a:gd name="T7" fmla="*/ 0 60000 65536"/>
              <a:gd name="T8" fmla="*/ 0 60000 65536"/>
              <a:gd name="T9" fmla="*/ 0 w 64"/>
              <a:gd name="T10" fmla="*/ 0 h 44"/>
              <a:gd name="T11" fmla="*/ 64 w 64"/>
              <a:gd name="T12" fmla="*/ 44 h 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" h="44">
                <a:moveTo>
                  <a:pt x="64" y="44"/>
                </a:moveTo>
                <a:lnTo>
                  <a:pt x="0" y="0"/>
                </a:lnTo>
                <a:lnTo>
                  <a:pt x="64" y="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046" name="Line 78"/>
          <p:cNvSpPr>
            <a:spLocks noChangeShapeType="1"/>
          </p:cNvSpPr>
          <p:nvPr/>
        </p:nvSpPr>
        <p:spPr bwMode="auto">
          <a:xfrm flipH="1" flipV="1">
            <a:off x="1060450" y="3559175"/>
            <a:ext cx="153988" cy="106363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047" name="Line 79"/>
          <p:cNvSpPr>
            <a:spLocks noChangeShapeType="1"/>
          </p:cNvSpPr>
          <p:nvPr/>
        </p:nvSpPr>
        <p:spPr bwMode="auto">
          <a:xfrm>
            <a:off x="1219200" y="4149725"/>
            <a:ext cx="4433888" cy="0"/>
          </a:xfrm>
          <a:prstGeom prst="line">
            <a:avLst/>
          </a:prstGeom>
          <a:noFill/>
          <a:ln w="19050">
            <a:solidFill>
              <a:srgbClr val="4B8FC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048" name="Freeform 80"/>
          <p:cNvSpPr>
            <a:spLocks/>
          </p:cNvSpPr>
          <p:nvPr/>
        </p:nvSpPr>
        <p:spPr bwMode="auto">
          <a:xfrm>
            <a:off x="1851025" y="2071688"/>
            <a:ext cx="3806825" cy="1757362"/>
          </a:xfrm>
          <a:custGeom>
            <a:avLst/>
            <a:gdLst>
              <a:gd name="T0" fmla="*/ 0 w 762"/>
              <a:gd name="T1" fmla="*/ 0 h 354"/>
              <a:gd name="T2" fmla="*/ 201 w 762"/>
              <a:gd name="T3" fmla="*/ 302 h 354"/>
              <a:gd name="T4" fmla="*/ 508 w 762"/>
              <a:gd name="T5" fmla="*/ 326 h 354"/>
              <a:gd name="T6" fmla="*/ 635 w 762"/>
              <a:gd name="T7" fmla="*/ 307 h 354"/>
              <a:gd name="T8" fmla="*/ 762 w 762"/>
              <a:gd name="T9" fmla="*/ 281 h 3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2"/>
              <a:gd name="T16" fmla="*/ 0 h 354"/>
              <a:gd name="T17" fmla="*/ 762 w 762"/>
              <a:gd name="T18" fmla="*/ 354 h 3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2" h="354">
                <a:moveTo>
                  <a:pt x="0" y="0"/>
                </a:moveTo>
                <a:cubicBezTo>
                  <a:pt x="0" y="0"/>
                  <a:pt x="58" y="239"/>
                  <a:pt x="201" y="302"/>
                </a:cubicBezTo>
                <a:cubicBezTo>
                  <a:pt x="318" y="354"/>
                  <a:pt x="508" y="326"/>
                  <a:pt x="508" y="326"/>
                </a:cubicBezTo>
                <a:cubicBezTo>
                  <a:pt x="635" y="307"/>
                  <a:pt x="635" y="307"/>
                  <a:pt x="635" y="307"/>
                </a:cubicBezTo>
                <a:cubicBezTo>
                  <a:pt x="762" y="281"/>
                  <a:pt x="762" y="281"/>
                  <a:pt x="762" y="281"/>
                </a:cubicBezTo>
              </a:path>
            </a:pathLst>
          </a:custGeom>
          <a:noFill/>
          <a:ln w="25400">
            <a:solidFill>
              <a:srgbClr val="8C64AB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049" name="Oval 81"/>
          <p:cNvSpPr>
            <a:spLocks noChangeArrowheads="1"/>
          </p:cNvSpPr>
          <p:nvPr/>
        </p:nvSpPr>
        <p:spPr bwMode="auto">
          <a:xfrm>
            <a:off x="3067050" y="3614738"/>
            <a:ext cx="101600" cy="984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053" name="Freeform 85"/>
          <p:cNvSpPr>
            <a:spLocks/>
          </p:cNvSpPr>
          <p:nvPr/>
        </p:nvSpPr>
        <p:spPr bwMode="auto">
          <a:xfrm>
            <a:off x="1504950" y="2611438"/>
            <a:ext cx="3951288" cy="1974850"/>
          </a:xfrm>
          <a:custGeom>
            <a:avLst/>
            <a:gdLst>
              <a:gd name="T0" fmla="*/ 791 w 791"/>
              <a:gd name="T1" fmla="*/ 0 h 398"/>
              <a:gd name="T2" fmla="*/ 767 w 791"/>
              <a:gd name="T3" fmla="*/ 17 h 398"/>
              <a:gd name="T4" fmla="*/ 640 w 791"/>
              <a:gd name="T5" fmla="*/ 101 h 398"/>
              <a:gd name="T6" fmla="*/ 513 w 791"/>
              <a:gd name="T7" fmla="*/ 184 h 398"/>
              <a:gd name="T8" fmla="*/ 387 w 791"/>
              <a:gd name="T9" fmla="*/ 268 h 398"/>
              <a:gd name="T10" fmla="*/ 133 w 791"/>
              <a:gd name="T11" fmla="*/ 394 h 398"/>
              <a:gd name="T12" fmla="*/ 6 w 791"/>
              <a:gd name="T13" fmla="*/ 184 h 398"/>
              <a:gd name="T14" fmla="*/ 0 w 791"/>
              <a:gd name="T15" fmla="*/ 163 h 39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91"/>
              <a:gd name="T25" fmla="*/ 0 h 398"/>
              <a:gd name="T26" fmla="*/ 791 w 791"/>
              <a:gd name="T27" fmla="*/ 398 h 39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91" h="398">
                <a:moveTo>
                  <a:pt x="791" y="0"/>
                </a:moveTo>
                <a:cubicBezTo>
                  <a:pt x="767" y="17"/>
                  <a:pt x="767" y="17"/>
                  <a:pt x="767" y="17"/>
                </a:cubicBezTo>
                <a:cubicBezTo>
                  <a:pt x="640" y="101"/>
                  <a:pt x="640" y="101"/>
                  <a:pt x="640" y="101"/>
                </a:cubicBezTo>
                <a:cubicBezTo>
                  <a:pt x="513" y="184"/>
                  <a:pt x="513" y="184"/>
                  <a:pt x="513" y="184"/>
                </a:cubicBezTo>
                <a:cubicBezTo>
                  <a:pt x="387" y="268"/>
                  <a:pt x="387" y="268"/>
                  <a:pt x="387" y="268"/>
                </a:cubicBezTo>
                <a:cubicBezTo>
                  <a:pt x="387" y="268"/>
                  <a:pt x="209" y="398"/>
                  <a:pt x="133" y="394"/>
                </a:cubicBezTo>
                <a:cubicBezTo>
                  <a:pt x="62" y="389"/>
                  <a:pt x="6" y="184"/>
                  <a:pt x="6" y="184"/>
                </a:cubicBezTo>
                <a:cubicBezTo>
                  <a:pt x="0" y="163"/>
                  <a:pt x="0" y="163"/>
                  <a:pt x="0" y="163"/>
                </a:cubicBezTo>
              </a:path>
            </a:pathLst>
          </a:custGeom>
          <a:noFill/>
          <a:ln w="25400">
            <a:solidFill>
              <a:srgbClr val="F3716D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057" name="Line 89"/>
          <p:cNvSpPr>
            <a:spLocks noChangeShapeType="1"/>
          </p:cNvSpPr>
          <p:nvPr/>
        </p:nvSpPr>
        <p:spPr bwMode="auto">
          <a:xfrm>
            <a:off x="476250" y="3735388"/>
            <a:ext cx="439738" cy="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058" name="Freeform 90"/>
          <p:cNvSpPr>
            <a:spLocks/>
          </p:cNvSpPr>
          <p:nvPr/>
        </p:nvSpPr>
        <p:spPr bwMode="auto">
          <a:xfrm>
            <a:off x="246063" y="3670300"/>
            <a:ext cx="544512" cy="623888"/>
          </a:xfrm>
          <a:custGeom>
            <a:avLst/>
            <a:gdLst>
              <a:gd name="T0" fmla="*/ 109 w 109"/>
              <a:gd name="T1" fmla="*/ 105 h 126"/>
              <a:gd name="T2" fmla="*/ 99 w 109"/>
              <a:gd name="T3" fmla="*/ 126 h 126"/>
              <a:gd name="T4" fmla="*/ 10 w 109"/>
              <a:gd name="T5" fmla="*/ 126 h 126"/>
              <a:gd name="T6" fmla="*/ 0 w 109"/>
              <a:gd name="T7" fmla="*/ 105 h 126"/>
              <a:gd name="T8" fmla="*/ 0 w 109"/>
              <a:gd name="T9" fmla="*/ 21 h 126"/>
              <a:gd name="T10" fmla="*/ 10 w 109"/>
              <a:gd name="T11" fmla="*/ 0 h 126"/>
              <a:gd name="T12" fmla="*/ 99 w 109"/>
              <a:gd name="T13" fmla="*/ 0 h 126"/>
              <a:gd name="T14" fmla="*/ 109 w 109"/>
              <a:gd name="T15" fmla="*/ 21 h 126"/>
              <a:gd name="T16" fmla="*/ 109 w 109"/>
              <a:gd name="T17" fmla="*/ 105 h 12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9"/>
              <a:gd name="T28" fmla="*/ 0 h 126"/>
              <a:gd name="T29" fmla="*/ 109 w 109"/>
              <a:gd name="T30" fmla="*/ 126 h 12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9" h="126">
                <a:moveTo>
                  <a:pt x="109" y="105"/>
                </a:moveTo>
                <a:cubicBezTo>
                  <a:pt x="109" y="117"/>
                  <a:pt x="104" y="126"/>
                  <a:pt x="99" y="126"/>
                </a:cubicBezTo>
                <a:cubicBezTo>
                  <a:pt x="10" y="126"/>
                  <a:pt x="10" y="126"/>
                  <a:pt x="10" y="126"/>
                </a:cubicBezTo>
                <a:cubicBezTo>
                  <a:pt x="4" y="126"/>
                  <a:pt x="0" y="117"/>
                  <a:pt x="0" y="105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9"/>
                  <a:pt x="4" y="0"/>
                  <a:pt x="10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4" y="0"/>
                  <a:pt x="109" y="9"/>
                  <a:pt x="109" y="21"/>
                </a:cubicBezTo>
                <a:lnTo>
                  <a:pt x="109" y="105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061" name="Oval 93"/>
          <p:cNvSpPr>
            <a:spLocks noChangeArrowheads="1"/>
          </p:cNvSpPr>
          <p:nvPr/>
        </p:nvSpPr>
        <p:spPr bwMode="auto">
          <a:xfrm>
            <a:off x="3703638" y="3684588"/>
            <a:ext cx="98425" cy="984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062" name="Oval 94"/>
          <p:cNvSpPr>
            <a:spLocks noChangeArrowheads="1"/>
          </p:cNvSpPr>
          <p:nvPr/>
        </p:nvSpPr>
        <p:spPr bwMode="auto">
          <a:xfrm>
            <a:off x="3067050" y="4102100"/>
            <a:ext cx="101600" cy="9842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067" name="Rectangle 99"/>
          <p:cNvSpPr>
            <a:spLocks noChangeArrowheads="1"/>
          </p:cNvSpPr>
          <p:nvPr/>
        </p:nvSpPr>
        <p:spPr bwMode="auto">
          <a:xfrm>
            <a:off x="899592" y="836712"/>
            <a:ext cx="1041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Price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12068" name="Rectangle 100"/>
          <p:cNvSpPr>
            <a:spLocks noChangeArrowheads="1"/>
          </p:cNvSpPr>
          <p:nvPr/>
        </p:nvSpPr>
        <p:spPr bwMode="auto">
          <a:xfrm>
            <a:off x="3707904" y="5517232"/>
            <a:ext cx="27733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Quantity 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12070" name="Rectangle 102"/>
          <p:cNvSpPr>
            <a:spLocks noChangeArrowheads="1"/>
          </p:cNvSpPr>
          <p:nvPr/>
        </p:nvSpPr>
        <p:spPr bwMode="auto">
          <a:xfrm>
            <a:off x="2786380" y="2281555"/>
            <a:ext cx="8905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Minimum average total cost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12073" name="Rectangle 105"/>
          <p:cNvSpPr>
            <a:spLocks noChangeArrowheads="1"/>
          </p:cNvSpPr>
          <p:nvPr/>
        </p:nvSpPr>
        <p:spPr bwMode="auto">
          <a:xfrm>
            <a:off x="217610" y="3645024"/>
            <a:ext cx="6270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Break even</a:t>
            </a:r>
            <a:r>
              <a:rPr lang="en-US" sz="1400" b="1" dirty="0">
                <a:solidFill>
                  <a:srgbClr val="000000"/>
                </a:solidFill>
                <a:latin typeface="Myriad Pro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price</a:t>
            </a:r>
            <a:endParaRPr lang="en-US" sz="1400" dirty="0">
              <a:latin typeface="Tahoma" pitchFamily="34" charset="0"/>
            </a:endParaRPr>
          </a:p>
        </p:txBody>
      </p:sp>
      <p:cxnSp>
        <p:nvCxnSpPr>
          <p:cNvPr id="548914" name="Straight Connector 86"/>
          <p:cNvCxnSpPr>
            <a:cxnSpLocks noChangeShapeType="1"/>
          </p:cNvCxnSpPr>
          <p:nvPr/>
        </p:nvCxnSpPr>
        <p:spPr bwMode="auto">
          <a:xfrm>
            <a:off x="1366838" y="3740150"/>
            <a:ext cx="2333625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2" name="Straight Connector 86"/>
          <p:cNvCxnSpPr>
            <a:cxnSpLocks noChangeShapeType="1"/>
          </p:cNvCxnSpPr>
          <p:nvPr/>
        </p:nvCxnSpPr>
        <p:spPr bwMode="auto">
          <a:xfrm>
            <a:off x="1295400" y="3657600"/>
            <a:ext cx="1754188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3" name="Straight Connector 86"/>
          <p:cNvCxnSpPr>
            <a:cxnSpLocks noChangeShapeType="1"/>
          </p:cNvCxnSpPr>
          <p:nvPr/>
        </p:nvCxnSpPr>
        <p:spPr bwMode="auto">
          <a:xfrm>
            <a:off x="3744913" y="3783013"/>
            <a:ext cx="0" cy="1309687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4" name="Straight Connector 86"/>
          <p:cNvCxnSpPr>
            <a:cxnSpLocks noChangeShapeType="1"/>
          </p:cNvCxnSpPr>
          <p:nvPr/>
        </p:nvCxnSpPr>
        <p:spPr bwMode="auto">
          <a:xfrm>
            <a:off x="3121025" y="4186238"/>
            <a:ext cx="0" cy="906462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60" name="Freeform 52"/>
          <p:cNvSpPr>
            <a:spLocks/>
          </p:cNvSpPr>
          <p:nvPr/>
        </p:nvSpPr>
        <p:spPr bwMode="auto">
          <a:xfrm>
            <a:off x="1905000" y="3429000"/>
            <a:ext cx="3935413" cy="733425"/>
          </a:xfrm>
          <a:custGeom>
            <a:avLst/>
            <a:gdLst>
              <a:gd name="T0" fmla="*/ 0 w 761"/>
              <a:gd name="T1" fmla="*/ 0 h 131"/>
              <a:gd name="T2" fmla="*/ 253 w 761"/>
              <a:gd name="T3" fmla="*/ 125 h 131"/>
              <a:gd name="T4" fmla="*/ 634 w 761"/>
              <a:gd name="T5" fmla="*/ 63 h 131"/>
              <a:gd name="T6" fmla="*/ 761 w 761"/>
              <a:gd name="T7" fmla="*/ 30 h 131"/>
              <a:gd name="T8" fmla="*/ 0 60000 65536"/>
              <a:gd name="T9" fmla="*/ 0 60000 65536"/>
              <a:gd name="T10" fmla="*/ 0 60000 65536"/>
              <a:gd name="T11" fmla="*/ 0 60000 65536"/>
              <a:gd name="T12" fmla="*/ 0 w 761"/>
              <a:gd name="T13" fmla="*/ 0 h 131"/>
              <a:gd name="T14" fmla="*/ 761 w 761"/>
              <a:gd name="T15" fmla="*/ 131 h 1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1" h="131">
                <a:moveTo>
                  <a:pt x="0" y="0"/>
                </a:moveTo>
                <a:cubicBezTo>
                  <a:pt x="0" y="0"/>
                  <a:pt x="75" y="131"/>
                  <a:pt x="253" y="125"/>
                </a:cubicBezTo>
                <a:cubicBezTo>
                  <a:pt x="432" y="120"/>
                  <a:pt x="634" y="63"/>
                  <a:pt x="634" y="63"/>
                </a:cubicBezTo>
                <a:cubicBezTo>
                  <a:pt x="761" y="30"/>
                  <a:pt x="761" y="30"/>
                  <a:pt x="761" y="30"/>
                </a:cubicBezTo>
              </a:path>
            </a:pathLst>
          </a:custGeom>
          <a:noFill/>
          <a:ln w="30163">
            <a:solidFill>
              <a:srgbClr val="8C64AB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791200" y="3505200"/>
            <a:ext cx="520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AVC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8281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1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3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1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 animBg="1"/>
      <p:bldP spid="9229" grpId="0" animBg="1"/>
      <p:bldP spid="211972" grpId="0" animBg="1"/>
      <p:bldP spid="211973" grpId="0" animBg="1"/>
      <p:bldP spid="212003" grpId="0" animBg="1"/>
      <p:bldP spid="212004" grpId="0" animBg="1"/>
      <p:bldP spid="212005" grpId="0" animBg="1"/>
      <p:bldP spid="212006" grpId="0" animBg="1"/>
      <p:bldP spid="212007" grpId="0" animBg="1"/>
      <p:bldP spid="212008" grpId="0" animBg="1"/>
      <p:bldP spid="212009" grpId="0" animBg="1"/>
      <p:bldP spid="212010" grpId="0" animBg="1"/>
      <p:bldP spid="212011" grpId="0" animBg="1"/>
      <p:bldP spid="212012" grpId="0" animBg="1"/>
      <p:bldP spid="212013" grpId="0"/>
      <p:bldP spid="212014" grpId="0"/>
      <p:bldP spid="212015" grpId="0"/>
      <p:bldP spid="212016" grpId="0"/>
      <p:bldP spid="212017" grpId="0"/>
      <p:bldP spid="212018" grpId="0"/>
      <p:bldP spid="212019" grpId="0"/>
      <p:bldP spid="212020" grpId="0"/>
      <p:bldP spid="212021" grpId="0"/>
      <p:bldP spid="212022" grpId="0"/>
      <p:bldP spid="212023" grpId="0"/>
      <p:bldP spid="212024" grpId="0"/>
      <p:bldP spid="212025" grpId="0"/>
      <p:bldP spid="212026" grpId="0"/>
      <p:bldP spid="212027" grpId="0"/>
      <p:bldP spid="212028" grpId="0"/>
      <p:bldP spid="212029" grpId="0"/>
      <p:bldP spid="212030" grpId="0"/>
      <p:bldP spid="212031" grpId="0"/>
      <p:bldP spid="212032" grpId="0" animBg="1"/>
      <p:bldP spid="212034" grpId="0"/>
      <p:bldP spid="212038" grpId="0" animBg="1"/>
      <p:bldP spid="212039" grpId="0"/>
      <p:bldP spid="212040" grpId="0"/>
      <p:bldP spid="212041" grpId="0"/>
      <p:bldP spid="212045" grpId="0" animBg="1"/>
      <p:bldP spid="212046" grpId="0" animBg="1"/>
      <p:bldP spid="212047" grpId="0" animBg="1"/>
      <p:bldP spid="212048" grpId="0" animBg="1"/>
      <p:bldP spid="212049" grpId="0" animBg="1"/>
      <p:bldP spid="212053" grpId="0" animBg="1"/>
      <p:bldP spid="212057" grpId="0" animBg="1"/>
      <p:bldP spid="212058" grpId="0" animBg="1"/>
      <p:bldP spid="212061" grpId="0" animBg="1"/>
      <p:bldP spid="212062" grpId="0" animBg="1"/>
      <p:bldP spid="212067" grpId="0"/>
      <p:bldP spid="212068" grpId="0"/>
      <p:bldP spid="212070" grpId="0"/>
      <p:bldP spid="212073" grpId="0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Short-Run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Profitability</a:t>
            </a:r>
          </a:p>
          <a:p>
            <a:pPr lvl="1"/>
            <a:r>
              <a:rPr lang="en-US" dirty="0" smtClean="0"/>
              <a:t>Profits: </a:t>
            </a:r>
            <a:r>
              <a:rPr lang="en-US" b="1" i="1" dirty="0" smtClean="0"/>
              <a:t>(P – ATC)*Q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If </a:t>
            </a:r>
            <a:r>
              <a:rPr lang="en-US" b="1" i="1" dirty="0" smtClean="0"/>
              <a:t>P </a:t>
            </a:r>
            <a:r>
              <a:rPr lang="en-US" b="1" i="1" dirty="0"/>
              <a:t>&gt; </a:t>
            </a:r>
            <a:r>
              <a:rPr lang="en-US" b="1" i="1" dirty="0" smtClean="0"/>
              <a:t>ATC</a:t>
            </a:r>
            <a:r>
              <a:rPr lang="en-US" dirty="0"/>
              <a:t>, the firm is </a:t>
            </a:r>
            <a:r>
              <a:rPr lang="en-US" b="1" i="1" dirty="0"/>
              <a:t>profitable</a:t>
            </a:r>
            <a:r>
              <a:rPr lang="en-US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If </a:t>
            </a:r>
            <a:r>
              <a:rPr lang="en-US" b="1" i="1" dirty="0" smtClean="0"/>
              <a:t>P </a:t>
            </a:r>
            <a:r>
              <a:rPr lang="en-US" b="1" i="1" dirty="0"/>
              <a:t>= </a:t>
            </a:r>
            <a:r>
              <a:rPr lang="en-US" b="1" i="1" dirty="0" smtClean="0"/>
              <a:t>ATC</a:t>
            </a:r>
            <a:r>
              <a:rPr lang="en-US" dirty="0"/>
              <a:t>, the firm </a:t>
            </a:r>
            <a:r>
              <a:rPr lang="en-US" b="1" i="1" dirty="0"/>
              <a:t>breaks even</a:t>
            </a:r>
            <a:r>
              <a:rPr lang="en-US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If </a:t>
            </a:r>
            <a:r>
              <a:rPr lang="en-US" b="1" i="1" dirty="0" smtClean="0"/>
              <a:t>P </a:t>
            </a:r>
            <a:r>
              <a:rPr lang="en-US" b="1" dirty="0"/>
              <a:t>&lt; </a:t>
            </a:r>
            <a:r>
              <a:rPr lang="en-US" b="1" i="1" dirty="0" smtClean="0"/>
              <a:t>ATC</a:t>
            </a:r>
            <a:r>
              <a:rPr lang="en-US" dirty="0"/>
              <a:t>, the firm </a:t>
            </a:r>
            <a:r>
              <a:rPr lang="en-US" b="1" i="1" dirty="0"/>
              <a:t>incurs a loss</a:t>
            </a:r>
            <a:r>
              <a:rPr lang="en-US" dirty="0"/>
              <a:t>.</a:t>
            </a:r>
          </a:p>
          <a:p>
            <a:r>
              <a:rPr lang="en-US" dirty="0" smtClean="0"/>
              <a:t>Firm should shutdown if:</a:t>
            </a:r>
          </a:p>
          <a:p>
            <a:pPr lvl="1"/>
            <a:r>
              <a:rPr lang="en-US" b="1" i="1" dirty="0" smtClean="0"/>
              <a:t>P &lt; Minimum AVC</a:t>
            </a:r>
          </a:p>
          <a:p>
            <a:r>
              <a:rPr lang="en-US" dirty="0" smtClean="0"/>
              <a:t>Profit Maximizing Level of Output</a:t>
            </a:r>
          </a:p>
          <a:p>
            <a:pPr lvl="1"/>
            <a:r>
              <a:rPr lang="en-US" dirty="0" smtClean="0"/>
              <a:t>If produce, maximize profits where:</a:t>
            </a:r>
          </a:p>
          <a:p>
            <a:pPr lvl="1"/>
            <a:r>
              <a:rPr lang="en-US" b="1" i="1" dirty="0" smtClean="0"/>
              <a:t>MR = P = MC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4110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Perfectly Competitive Markets in the Long-Run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Production Decision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Produce quantity where Price (MR) = Marginal Cost (MC)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Profit maximizing condition for a perfectly competitive firm: P = MC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Shutdown Decision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All costs are avoidable in the long-run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US" dirty="0" smtClean="0"/>
              <a:t>Shutdown and leave the industry if Price &lt; Average Total Cost</a:t>
            </a:r>
          </a:p>
          <a:p>
            <a:pPr marL="1154430" lvl="2" indent="-514350">
              <a:buFont typeface="Wingdings" pitchFamily="2" charset="2"/>
              <a:buChar char="Ø"/>
            </a:pPr>
            <a:r>
              <a:rPr lang="en-US" dirty="0" smtClean="0"/>
              <a:t>P &lt; ATC</a:t>
            </a:r>
          </a:p>
        </p:txBody>
      </p:sp>
    </p:spTree>
    <p:extLst>
      <p:ext uri="{BB962C8B-B14F-4D97-AF65-F5344CB8AC3E}">
        <p14:creationId xmlns:p14="http://schemas.microsoft.com/office/powerpoint/2010/main" val="993341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Zero Economic Profit in the Long-Run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Perfectly competitive firms earn zero economic profit in the long-run</a:t>
            </a:r>
          </a:p>
          <a:p>
            <a:pPr lvl="1"/>
            <a:r>
              <a:rPr lang="en-US" dirty="0" smtClean="0"/>
              <a:t>Due to free entry and exit</a:t>
            </a:r>
          </a:p>
          <a:p>
            <a:r>
              <a:rPr lang="en-US" dirty="0" smtClean="0"/>
              <a:t>If Profits &gt; 0, other firms will enter the market</a:t>
            </a:r>
          </a:p>
          <a:p>
            <a:pPr lvl="1"/>
            <a:r>
              <a:rPr lang="en-US" dirty="0" smtClean="0"/>
              <a:t>Leads to an increase in Supply</a:t>
            </a:r>
          </a:p>
          <a:p>
            <a:pPr lvl="2"/>
            <a:r>
              <a:rPr lang="en-US" dirty="0" smtClean="0"/>
              <a:t>Puts downward pressure on prices</a:t>
            </a:r>
          </a:p>
          <a:p>
            <a:pPr lvl="2"/>
            <a:r>
              <a:rPr lang="en-US" dirty="0" smtClean="0"/>
              <a:t>Price falls toward ATC and reduces profits to breakeven point</a:t>
            </a:r>
          </a:p>
          <a:p>
            <a:r>
              <a:rPr lang="en-US" dirty="0" smtClean="0"/>
              <a:t>If Profits &lt; 0, firms will exit the market</a:t>
            </a:r>
          </a:p>
          <a:p>
            <a:pPr lvl="1"/>
            <a:r>
              <a:rPr lang="en-US" dirty="0" smtClean="0"/>
              <a:t>Leads to a decrease in Supply</a:t>
            </a:r>
          </a:p>
          <a:p>
            <a:pPr lvl="2"/>
            <a:r>
              <a:rPr lang="en-US" dirty="0" smtClean="0"/>
              <a:t>Puts upward pressure on prices</a:t>
            </a:r>
          </a:p>
          <a:p>
            <a:pPr lvl="2"/>
            <a:r>
              <a:rPr lang="en-US" dirty="0" smtClean="0"/>
              <a:t>Price rises and profits are increased</a:t>
            </a:r>
          </a:p>
          <a:p>
            <a:r>
              <a:rPr lang="en-US" dirty="0" smtClean="0"/>
              <a:t>When Profits = 0, no incentive for firms to enter or exit</a:t>
            </a:r>
          </a:p>
          <a:p>
            <a:r>
              <a:rPr lang="en-US" dirty="0" smtClean="0"/>
              <a:t>Therefore, in long-run: P = AC = MC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Profit Maximization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assume that Firms attempt to maximize profits</a:t>
            </a:r>
          </a:p>
          <a:p>
            <a:r>
              <a:rPr lang="en-US" dirty="0" smtClean="0"/>
              <a:t>Profit = Total Revenue (TR) – Total Cost (TC)</a:t>
            </a:r>
          </a:p>
          <a:p>
            <a:pPr lvl="1"/>
            <a:r>
              <a:rPr lang="en-US" dirty="0" smtClean="0"/>
              <a:t>Total Revenue = Price * Quantity = P*Q</a:t>
            </a:r>
          </a:p>
          <a:p>
            <a:pPr lvl="2"/>
            <a:r>
              <a:rPr lang="en-US" dirty="0" smtClean="0"/>
              <a:t>The amount of income received from all units sold</a:t>
            </a:r>
          </a:p>
          <a:p>
            <a:pPr lvl="1"/>
            <a:r>
              <a:rPr lang="en-US" dirty="0" smtClean="0"/>
              <a:t>Total Cost is a function of Quantity [C(Q)]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total cost of producing a given quantity of output</a:t>
            </a:r>
            <a:endParaRPr lang="en-US" dirty="0" smtClean="0"/>
          </a:p>
          <a:p>
            <a:pPr lvl="1"/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Profits = TR – TC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Profits = P*Q – C(Q)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57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04655" y="44624"/>
            <a:ext cx="8010745" cy="5556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Long-Run Market Equilibrium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876672" y="5457998"/>
            <a:ext cx="815982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marL="1588" indent="-1588" algn="ctr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rgbClr val="0000FF"/>
                </a:solidFill>
              </a:rPr>
              <a:t>A market is in </a:t>
            </a:r>
            <a:r>
              <a:rPr lang="en-US" b="1" dirty="0">
                <a:solidFill>
                  <a:srgbClr val="0000FF"/>
                </a:solidFill>
              </a:rPr>
              <a:t>long-run market equilibrium </a:t>
            </a:r>
            <a:r>
              <a:rPr lang="en-US" dirty="0">
                <a:solidFill>
                  <a:srgbClr val="0000FF"/>
                </a:solidFill>
              </a:rPr>
              <a:t>when the quantity supplied equals the quantity demanded, given that sufficient time has elapsed for entry into and exit from the industry to occur.</a:t>
            </a:r>
          </a:p>
        </p:txBody>
      </p:sp>
      <p:sp>
        <p:nvSpPr>
          <p:cNvPr id="218243" name="Rectangle 131"/>
          <p:cNvSpPr>
            <a:spLocks noChangeArrowheads="1"/>
          </p:cNvSpPr>
          <p:nvPr/>
        </p:nvSpPr>
        <p:spPr bwMode="auto">
          <a:xfrm>
            <a:off x="7172326" y="4819650"/>
            <a:ext cx="18923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Quantity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5746750" y="1874838"/>
            <a:ext cx="2114550" cy="1944687"/>
          </a:xfrm>
          <a:prstGeom prst="rect">
            <a:avLst/>
          </a:prstGeom>
          <a:solidFill>
            <a:srgbClr val="D7EDE7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5746750" y="2992438"/>
            <a:ext cx="90488" cy="976312"/>
          </a:xfrm>
          <a:prstGeom prst="rect">
            <a:avLst/>
          </a:prstGeom>
          <a:solidFill>
            <a:srgbClr val="FFE5B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5910263" y="2992438"/>
            <a:ext cx="88900" cy="976312"/>
          </a:xfrm>
          <a:prstGeom prst="rect">
            <a:avLst/>
          </a:prstGeom>
          <a:solidFill>
            <a:srgbClr val="FFE5B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20" name="Rectangle 8"/>
          <p:cNvSpPr>
            <a:spLocks noChangeArrowheads="1"/>
          </p:cNvSpPr>
          <p:nvPr/>
        </p:nvSpPr>
        <p:spPr bwMode="auto">
          <a:xfrm>
            <a:off x="6072188" y="2992438"/>
            <a:ext cx="90487" cy="976312"/>
          </a:xfrm>
          <a:prstGeom prst="rect">
            <a:avLst/>
          </a:prstGeom>
          <a:solidFill>
            <a:srgbClr val="FFE5B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21" name="Rectangle 9"/>
          <p:cNvSpPr>
            <a:spLocks noChangeArrowheads="1"/>
          </p:cNvSpPr>
          <p:nvPr/>
        </p:nvSpPr>
        <p:spPr bwMode="auto">
          <a:xfrm>
            <a:off x="6235700" y="2992438"/>
            <a:ext cx="90488" cy="976312"/>
          </a:xfrm>
          <a:prstGeom prst="rect">
            <a:avLst/>
          </a:prstGeom>
          <a:solidFill>
            <a:srgbClr val="FFE5B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22" name="Rectangle 10"/>
          <p:cNvSpPr>
            <a:spLocks noChangeArrowheads="1"/>
          </p:cNvSpPr>
          <p:nvPr/>
        </p:nvSpPr>
        <p:spPr bwMode="auto">
          <a:xfrm>
            <a:off x="6399213" y="2992438"/>
            <a:ext cx="88900" cy="976312"/>
          </a:xfrm>
          <a:prstGeom prst="rect">
            <a:avLst/>
          </a:prstGeom>
          <a:solidFill>
            <a:srgbClr val="FFE5B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23" name="Rectangle 11"/>
          <p:cNvSpPr>
            <a:spLocks noChangeArrowheads="1"/>
          </p:cNvSpPr>
          <p:nvPr/>
        </p:nvSpPr>
        <p:spPr bwMode="auto">
          <a:xfrm>
            <a:off x="6561138" y="2992438"/>
            <a:ext cx="90487" cy="976312"/>
          </a:xfrm>
          <a:prstGeom prst="rect">
            <a:avLst/>
          </a:prstGeom>
          <a:solidFill>
            <a:srgbClr val="FFE5B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24" name="Rectangle 12"/>
          <p:cNvSpPr>
            <a:spLocks noChangeArrowheads="1"/>
          </p:cNvSpPr>
          <p:nvPr/>
        </p:nvSpPr>
        <p:spPr bwMode="auto">
          <a:xfrm>
            <a:off x="6724650" y="2992438"/>
            <a:ext cx="90488" cy="976312"/>
          </a:xfrm>
          <a:prstGeom prst="rect">
            <a:avLst/>
          </a:prstGeom>
          <a:solidFill>
            <a:srgbClr val="FFE5B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25" name="Rectangle 13"/>
          <p:cNvSpPr>
            <a:spLocks noChangeArrowheads="1"/>
          </p:cNvSpPr>
          <p:nvPr/>
        </p:nvSpPr>
        <p:spPr bwMode="auto">
          <a:xfrm>
            <a:off x="6886575" y="2992438"/>
            <a:ext cx="90488" cy="976312"/>
          </a:xfrm>
          <a:prstGeom prst="rect">
            <a:avLst/>
          </a:prstGeom>
          <a:solidFill>
            <a:srgbClr val="FFE5B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26" name="Rectangle 14"/>
          <p:cNvSpPr>
            <a:spLocks noChangeArrowheads="1"/>
          </p:cNvSpPr>
          <p:nvPr/>
        </p:nvSpPr>
        <p:spPr bwMode="auto">
          <a:xfrm>
            <a:off x="7050088" y="2992438"/>
            <a:ext cx="90487" cy="976312"/>
          </a:xfrm>
          <a:prstGeom prst="rect">
            <a:avLst/>
          </a:prstGeom>
          <a:solidFill>
            <a:srgbClr val="FFE5B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27" name="Rectangle 15"/>
          <p:cNvSpPr>
            <a:spLocks noChangeArrowheads="1"/>
          </p:cNvSpPr>
          <p:nvPr/>
        </p:nvSpPr>
        <p:spPr bwMode="auto">
          <a:xfrm>
            <a:off x="7213600" y="2992438"/>
            <a:ext cx="88900" cy="976312"/>
          </a:xfrm>
          <a:prstGeom prst="rect">
            <a:avLst/>
          </a:prstGeom>
          <a:solidFill>
            <a:srgbClr val="FFE5B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28" name="Rectangle 16"/>
          <p:cNvSpPr>
            <a:spLocks noChangeArrowheads="1"/>
          </p:cNvSpPr>
          <p:nvPr/>
        </p:nvSpPr>
        <p:spPr bwMode="auto">
          <a:xfrm>
            <a:off x="7375525" y="2992438"/>
            <a:ext cx="90488" cy="976312"/>
          </a:xfrm>
          <a:prstGeom prst="rect">
            <a:avLst/>
          </a:prstGeom>
          <a:solidFill>
            <a:srgbClr val="FFE5B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29" name="Line 17"/>
          <p:cNvSpPr>
            <a:spLocks noChangeShapeType="1"/>
          </p:cNvSpPr>
          <p:nvPr/>
        </p:nvSpPr>
        <p:spPr bwMode="auto">
          <a:xfrm>
            <a:off x="5189538" y="4110038"/>
            <a:ext cx="3175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30" name="Line 18"/>
          <p:cNvSpPr>
            <a:spLocks noChangeShapeType="1"/>
          </p:cNvSpPr>
          <p:nvPr/>
        </p:nvSpPr>
        <p:spPr bwMode="auto">
          <a:xfrm flipV="1">
            <a:off x="3451225" y="1646238"/>
            <a:ext cx="638175" cy="2686050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31" name="Line 19"/>
          <p:cNvSpPr>
            <a:spLocks noChangeShapeType="1"/>
          </p:cNvSpPr>
          <p:nvPr/>
        </p:nvSpPr>
        <p:spPr bwMode="auto">
          <a:xfrm flipV="1">
            <a:off x="2365375" y="1627188"/>
            <a:ext cx="638175" cy="2682875"/>
          </a:xfrm>
          <a:prstGeom prst="line">
            <a:avLst/>
          </a:prstGeom>
          <a:noFill/>
          <a:ln w="30163">
            <a:solidFill>
              <a:srgbClr val="F3716D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32" name="Freeform 20"/>
          <p:cNvSpPr>
            <a:spLocks/>
          </p:cNvSpPr>
          <p:nvPr/>
        </p:nvSpPr>
        <p:spPr bwMode="auto">
          <a:xfrm>
            <a:off x="5813425" y="2644775"/>
            <a:ext cx="3021013" cy="1514475"/>
          </a:xfrm>
          <a:custGeom>
            <a:avLst/>
            <a:gdLst>
              <a:gd name="T0" fmla="*/ 0 w 667"/>
              <a:gd name="T1" fmla="*/ 0 h 343"/>
              <a:gd name="T2" fmla="*/ 107 w 667"/>
              <a:gd name="T3" fmla="*/ 243 h 343"/>
              <a:gd name="T4" fmla="*/ 279 w 667"/>
              <a:gd name="T5" fmla="*/ 333 h 343"/>
              <a:gd name="T6" fmla="*/ 452 w 667"/>
              <a:gd name="T7" fmla="*/ 269 h 343"/>
              <a:gd name="T8" fmla="*/ 624 w 667"/>
              <a:gd name="T9" fmla="*/ 166 h 343"/>
              <a:gd name="T10" fmla="*/ 667 w 667"/>
              <a:gd name="T11" fmla="*/ 133 h 3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67"/>
              <a:gd name="T19" fmla="*/ 0 h 343"/>
              <a:gd name="T20" fmla="*/ 667 w 667"/>
              <a:gd name="T21" fmla="*/ 343 h 3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67" h="343">
                <a:moveTo>
                  <a:pt x="0" y="0"/>
                </a:moveTo>
                <a:cubicBezTo>
                  <a:pt x="37" y="95"/>
                  <a:pt x="81" y="201"/>
                  <a:pt x="107" y="243"/>
                </a:cubicBezTo>
                <a:cubicBezTo>
                  <a:pt x="168" y="343"/>
                  <a:pt x="271" y="335"/>
                  <a:pt x="279" y="333"/>
                </a:cubicBezTo>
                <a:cubicBezTo>
                  <a:pt x="287" y="331"/>
                  <a:pt x="392" y="293"/>
                  <a:pt x="452" y="269"/>
                </a:cubicBezTo>
                <a:cubicBezTo>
                  <a:pt x="512" y="244"/>
                  <a:pt x="592" y="190"/>
                  <a:pt x="624" y="166"/>
                </a:cubicBezTo>
                <a:cubicBezTo>
                  <a:pt x="644" y="151"/>
                  <a:pt x="659" y="139"/>
                  <a:pt x="667" y="133"/>
                </a:cubicBezTo>
              </a:path>
            </a:pathLst>
          </a:custGeom>
          <a:noFill/>
          <a:ln w="30163">
            <a:solidFill>
              <a:srgbClr val="8C64AB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33" name="Line 21"/>
          <p:cNvSpPr>
            <a:spLocks noChangeShapeType="1"/>
          </p:cNvSpPr>
          <p:nvPr/>
        </p:nvSpPr>
        <p:spPr bwMode="auto">
          <a:xfrm>
            <a:off x="5746750" y="1874838"/>
            <a:ext cx="1079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34" name="Line 22"/>
          <p:cNvSpPr>
            <a:spLocks noChangeShapeType="1"/>
          </p:cNvSpPr>
          <p:nvPr/>
        </p:nvSpPr>
        <p:spPr bwMode="auto">
          <a:xfrm>
            <a:off x="5746750" y="4110038"/>
            <a:ext cx="1079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35" name="Line 23"/>
          <p:cNvSpPr>
            <a:spLocks noChangeShapeType="1"/>
          </p:cNvSpPr>
          <p:nvPr/>
        </p:nvSpPr>
        <p:spPr bwMode="auto">
          <a:xfrm flipV="1">
            <a:off x="8639175" y="4424363"/>
            <a:ext cx="0" cy="1143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36" name="Line 24"/>
          <p:cNvSpPr>
            <a:spLocks noChangeShapeType="1"/>
          </p:cNvSpPr>
          <p:nvPr/>
        </p:nvSpPr>
        <p:spPr bwMode="auto">
          <a:xfrm flipV="1">
            <a:off x="7861300" y="4424363"/>
            <a:ext cx="0" cy="1143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37" name="Line 25"/>
          <p:cNvSpPr>
            <a:spLocks noChangeShapeType="1"/>
          </p:cNvSpPr>
          <p:nvPr/>
        </p:nvSpPr>
        <p:spPr bwMode="auto">
          <a:xfrm flipV="1">
            <a:off x="7077075" y="4424363"/>
            <a:ext cx="0" cy="1143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38" name="Line 26"/>
          <p:cNvSpPr>
            <a:spLocks noChangeShapeType="1"/>
          </p:cNvSpPr>
          <p:nvPr/>
        </p:nvSpPr>
        <p:spPr bwMode="auto">
          <a:xfrm flipV="1">
            <a:off x="6294438" y="4424363"/>
            <a:ext cx="0" cy="1143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39" name="Rectangle 27"/>
          <p:cNvSpPr>
            <a:spLocks noChangeArrowheads="1"/>
          </p:cNvSpPr>
          <p:nvPr/>
        </p:nvSpPr>
        <p:spPr bwMode="auto">
          <a:xfrm>
            <a:off x="8593138" y="4560888"/>
            <a:ext cx="9048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6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8140" name="Rectangle 28"/>
          <p:cNvSpPr>
            <a:spLocks noChangeArrowheads="1"/>
          </p:cNvSpPr>
          <p:nvPr/>
        </p:nvSpPr>
        <p:spPr bwMode="auto">
          <a:xfrm>
            <a:off x="7816850" y="4560888"/>
            <a:ext cx="9048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5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8141" name="Rectangle 29"/>
          <p:cNvSpPr>
            <a:spLocks noChangeArrowheads="1"/>
          </p:cNvSpPr>
          <p:nvPr/>
        </p:nvSpPr>
        <p:spPr bwMode="auto">
          <a:xfrm>
            <a:off x="7040563" y="4560888"/>
            <a:ext cx="90487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4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8142" name="Rectangle 30"/>
          <p:cNvSpPr>
            <a:spLocks noChangeArrowheads="1"/>
          </p:cNvSpPr>
          <p:nvPr/>
        </p:nvSpPr>
        <p:spPr bwMode="auto">
          <a:xfrm>
            <a:off x="7356475" y="4560888"/>
            <a:ext cx="21748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4.5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8143" name="Rectangle 31"/>
          <p:cNvSpPr>
            <a:spLocks noChangeArrowheads="1"/>
          </p:cNvSpPr>
          <p:nvPr/>
        </p:nvSpPr>
        <p:spPr bwMode="auto">
          <a:xfrm>
            <a:off x="6264275" y="4560888"/>
            <a:ext cx="9048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3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8144" name="Rectangle 32"/>
          <p:cNvSpPr>
            <a:spLocks noChangeArrowheads="1"/>
          </p:cNvSpPr>
          <p:nvPr/>
        </p:nvSpPr>
        <p:spPr bwMode="auto">
          <a:xfrm>
            <a:off x="5702300" y="4560888"/>
            <a:ext cx="9048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0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8145" name="Rectangle 33"/>
          <p:cNvSpPr>
            <a:spLocks noChangeArrowheads="1"/>
          </p:cNvSpPr>
          <p:nvPr/>
        </p:nvSpPr>
        <p:spPr bwMode="auto">
          <a:xfrm>
            <a:off x="5424488" y="1755775"/>
            <a:ext cx="271462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$18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18146" name="Rectangle 34"/>
          <p:cNvSpPr>
            <a:spLocks noChangeArrowheads="1"/>
          </p:cNvSpPr>
          <p:nvPr/>
        </p:nvSpPr>
        <p:spPr bwMode="auto">
          <a:xfrm>
            <a:off x="5511800" y="2894013"/>
            <a:ext cx="1809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16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8147" name="Rectangle 35"/>
          <p:cNvSpPr>
            <a:spLocks noChangeArrowheads="1"/>
          </p:cNvSpPr>
          <p:nvPr/>
        </p:nvSpPr>
        <p:spPr bwMode="auto">
          <a:xfrm>
            <a:off x="5513388" y="4005263"/>
            <a:ext cx="1809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14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8148" name="Line 36"/>
          <p:cNvSpPr>
            <a:spLocks noChangeShapeType="1"/>
          </p:cNvSpPr>
          <p:nvPr/>
        </p:nvSpPr>
        <p:spPr bwMode="auto">
          <a:xfrm flipV="1">
            <a:off x="7010400" y="1573213"/>
            <a:ext cx="963613" cy="2754312"/>
          </a:xfrm>
          <a:prstGeom prst="line">
            <a:avLst/>
          </a:prstGeom>
          <a:noFill/>
          <a:ln w="30163">
            <a:solidFill>
              <a:srgbClr val="F3716D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49" name="Line 37"/>
          <p:cNvSpPr>
            <a:spLocks noChangeShapeType="1"/>
          </p:cNvSpPr>
          <p:nvPr/>
        </p:nvSpPr>
        <p:spPr bwMode="auto">
          <a:xfrm flipH="1" flipV="1">
            <a:off x="5724128" y="1484783"/>
            <a:ext cx="22622" cy="2810991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50" name="Freeform 38"/>
          <p:cNvSpPr>
            <a:spLocks/>
          </p:cNvSpPr>
          <p:nvPr/>
        </p:nvSpPr>
        <p:spPr bwMode="auto">
          <a:xfrm>
            <a:off x="5746750" y="4375150"/>
            <a:ext cx="227013" cy="158750"/>
          </a:xfrm>
          <a:custGeom>
            <a:avLst/>
            <a:gdLst>
              <a:gd name="T0" fmla="*/ 118 w 118"/>
              <a:gd name="T1" fmla="*/ 85 h 85"/>
              <a:gd name="T2" fmla="*/ 0 w 118"/>
              <a:gd name="T3" fmla="*/ 85 h 85"/>
              <a:gd name="T4" fmla="*/ 0 w 118"/>
              <a:gd name="T5" fmla="*/ 0 h 85"/>
              <a:gd name="T6" fmla="*/ 0 60000 65536"/>
              <a:gd name="T7" fmla="*/ 0 60000 65536"/>
              <a:gd name="T8" fmla="*/ 0 60000 65536"/>
              <a:gd name="T9" fmla="*/ 0 w 118"/>
              <a:gd name="T10" fmla="*/ 0 h 85"/>
              <a:gd name="T11" fmla="*/ 118 w 118"/>
              <a:gd name="T12" fmla="*/ 85 h 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8" h="85">
                <a:moveTo>
                  <a:pt x="118" y="85"/>
                </a:moveTo>
                <a:lnTo>
                  <a:pt x="0" y="85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51" name="Line 39"/>
          <p:cNvSpPr>
            <a:spLocks noChangeShapeType="1"/>
          </p:cNvSpPr>
          <p:nvPr/>
        </p:nvSpPr>
        <p:spPr bwMode="auto">
          <a:xfrm flipH="1">
            <a:off x="6045200" y="4533900"/>
            <a:ext cx="301942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52" name="Oval 40"/>
          <p:cNvSpPr>
            <a:spLocks noChangeArrowheads="1"/>
          </p:cNvSpPr>
          <p:nvPr/>
        </p:nvSpPr>
        <p:spPr bwMode="auto">
          <a:xfrm>
            <a:off x="7032625" y="4067175"/>
            <a:ext cx="90488" cy="8731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53" name="Oval 41"/>
          <p:cNvSpPr>
            <a:spLocks noChangeArrowheads="1"/>
          </p:cNvSpPr>
          <p:nvPr/>
        </p:nvSpPr>
        <p:spPr bwMode="auto">
          <a:xfrm>
            <a:off x="7421563" y="2952750"/>
            <a:ext cx="90487" cy="889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54" name="Oval 42"/>
          <p:cNvSpPr>
            <a:spLocks noChangeArrowheads="1"/>
          </p:cNvSpPr>
          <p:nvPr/>
        </p:nvSpPr>
        <p:spPr bwMode="auto">
          <a:xfrm>
            <a:off x="7820025" y="1831975"/>
            <a:ext cx="90488" cy="8731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55" name="Line 43"/>
          <p:cNvSpPr>
            <a:spLocks noChangeShapeType="1"/>
          </p:cNvSpPr>
          <p:nvPr/>
        </p:nvSpPr>
        <p:spPr bwMode="auto">
          <a:xfrm>
            <a:off x="1025525" y="1874838"/>
            <a:ext cx="109538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56" name="Line 44"/>
          <p:cNvSpPr>
            <a:spLocks noChangeShapeType="1"/>
          </p:cNvSpPr>
          <p:nvPr/>
        </p:nvSpPr>
        <p:spPr bwMode="auto">
          <a:xfrm>
            <a:off x="1025525" y="2989263"/>
            <a:ext cx="109538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57" name="Line 45"/>
          <p:cNvSpPr>
            <a:spLocks noChangeShapeType="1"/>
          </p:cNvSpPr>
          <p:nvPr/>
        </p:nvSpPr>
        <p:spPr bwMode="auto">
          <a:xfrm>
            <a:off x="1025525" y="4110038"/>
            <a:ext cx="109538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58" name="Line 46"/>
          <p:cNvSpPr>
            <a:spLocks noChangeShapeType="1"/>
          </p:cNvSpPr>
          <p:nvPr/>
        </p:nvSpPr>
        <p:spPr bwMode="auto">
          <a:xfrm flipV="1">
            <a:off x="3509963" y="4419600"/>
            <a:ext cx="0" cy="1143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59" name="Line 47"/>
          <p:cNvSpPr>
            <a:spLocks noChangeShapeType="1"/>
          </p:cNvSpPr>
          <p:nvPr/>
        </p:nvSpPr>
        <p:spPr bwMode="auto">
          <a:xfrm flipV="1">
            <a:off x="2682875" y="4419600"/>
            <a:ext cx="0" cy="1143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60" name="Line 48"/>
          <p:cNvSpPr>
            <a:spLocks noChangeShapeType="1"/>
          </p:cNvSpPr>
          <p:nvPr/>
        </p:nvSpPr>
        <p:spPr bwMode="auto">
          <a:xfrm flipV="1">
            <a:off x="1852613" y="4419600"/>
            <a:ext cx="0" cy="1143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61" name="Rectangle 49"/>
          <p:cNvSpPr>
            <a:spLocks noChangeArrowheads="1"/>
          </p:cNvSpPr>
          <p:nvPr/>
        </p:nvSpPr>
        <p:spPr bwMode="auto">
          <a:xfrm>
            <a:off x="3324225" y="4560888"/>
            <a:ext cx="398463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1,000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8162" name="Rectangle 50"/>
          <p:cNvSpPr>
            <a:spLocks noChangeArrowheads="1"/>
          </p:cNvSpPr>
          <p:nvPr/>
        </p:nvSpPr>
        <p:spPr bwMode="auto">
          <a:xfrm>
            <a:off x="2555875" y="4560888"/>
            <a:ext cx="271463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750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8163" name="Rectangle 51"/>
          <p:cNvSpPr>
            <a:spLocks noChangeArrowheads="1"/>
          </p:cNvSpPr>
          <p:nvPr/>
        </p:nvSpPr>
        <p:spPr bwMode="auto">
          <a:xfrm>
            <a:off x="1728788" y="4560888"/>
            <a:ext cx="27146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500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8164" name="Rectangle 52"/>
          <p:cNvSpPr>
            <a:spLocks noChangeArrowheads="1"/>
          </p:cNvSpPr>
          <p:nvPr/>
        </p:nvSpPr>
        <p:spPr bwMode="auto">
          <a:xfrm>
            <a:off x="984250" y="4560888"/>
            <a:ext cx="90488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0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8165" name="Rectangle 53"/>
          <p:cNvSpPr>
            <a:spLocks noChangeArrowheads="1"/>
          </p:cNvSpPr>
          <p:nvPr/>
        </p:nvSpPr>
        <p:spPr bwMode="auto">
          <a:xfrm>
            <a:off x="755576" y="1738908"/>
            <a:ext cx="2981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$18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18166" name="Rectangle 54"/>
          <p:cNvSpPr>
            <a:spLocks noChangeArrowheads="1"/>
          </p:cNvSpPr>
          <p:nvPr/>
        </p:nvSpPr>
        <p:spPr bwMode="auto">
          <a:xfrm>
            <a:off x="796925" y="2894013"/>
            <a:ext cx="1809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16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8167" name="Rectangle 55"/>
          <p:cNvSpPr>
            <a:spLocks noChangeArrowheads="1"/>
          </p:cNvSpPr>
          <p:nvPr/>
        </p:nvSpPr>
        <p:spPr bwMode="auto">
          <a:xfrm>
            <a:off x="796925" y="4006850"/>
            <a:ext cx="180975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14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8168" name="Line 56"/>
          <p:cNvSpPr>
            <a:spLocks noChangeShapeType="1"/>
          </p:cNvSpPr>
          <p:nvPr/>
        </p:nvSpPr>
        <p:spPr bwMode="auto">
          <a:xfrm flipV="1">
            <a:off x="1025524" y="1484783"/>
            <a:ext cx="18083" cy="2810991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69" name="Freeform 57"/>
          <p:cNvSpPr>
            <a:spLocks/>
          </p:cNvSpPr>
          <p:nvPr/>
        </p:nvSpPr>
        <p:spPr bwMode="auto">
          <a:xfrm>
            <a:off x="1025525" y="4359275"/>
            <a:ext cx="371475" cy="174625"/>
          </a:xfrm>
          <a:custGeom>
            <a:avLst/>
            <a:gdLst>
              <a:gd name="T0" fmla="*/ 194 w 194"/>
              <a:gd name="T1" fmla="*/ 94 h 94"/>
              <a:gd name="T2" fmla="*/ 0 w 194"/>
              <a:gd name="T3" fmla="*/ 94 h 94"/>
              <a:gd name="T4" fmla="*/ 0 w 194"/>
              <a:gd name="T5" fmla="*/ 0 h 94"/>
              <a:gd name="T6" fmla="*/ 0 60000 65536"/>
              <a:gd name="T7" fmla="*/ 0 60000 65536"/>
              <a:gd name="T8" fmla="*/ 0 60000 65536"/>
              <a:gd name="T9" fmla="*/ 0 w 194"/>
              <a:gd name="T10" fmla="*/ 0 h 94"/>
              <a:gd name="T11" fmla="*/ 194 w 194"/>
              <a:gd name="T12" fmla="*/ 94 h 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4" h="94">
                <a:moveTo>
                  <a:pt x="194" y="94"/>
                </a:moveTo>
                <a:lnTo>
                  <a:pt x="0" y="94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70" name="Line 58"/>
          <p:cNvSpPr>
            <a:spLocks noChangeShapeType="1"/>
          </p:cNvSpPr>
          <p:nvPr/>
        </p:nvSpPr>
        <p:spPr bwMode="auto">
          <a:xfrm flipH="1">
            <a:off x="1470025" y="4533900"/>
            <a:ext cx="28384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71" name="Rectangle 59"/>
          <p:cNvSpPr>
            <a:spLocks noChangeArrowheads="1"/>
          </p:cNvSpPr>
          <p:nvPr/>
        </p:nvSpPr>
        <p:spPr bwMode="auto">
          <a:xfrm>
            <a:off x="3722688" y="4292600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D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8172" name="Rectangle 60"/>
          <p:cNvSpPr>
            <a:spLocks noChangeArrowheads="1"/>
          </p:cNvSpPr>
          <p:nvPr/>
        </p:nvSpPr>
        <p:spPr bwMode="auto">
          <a:xfrm>
            <a:off x="7910513" y="190182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E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8173" name="Rectangle 61"/>
          <p:cNvSpPr>
            <a:spLocks noChangeArrowheads="1"/>
          </p:cNvSpPr>
          <p:nvPr/>
        </p:nvSpPr>
        <p:spPr bwMode="auto">
          <a:xfrm>
            <a:off x="7096125" y="4138613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C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8174" name="Rectangle 62"/>
          <p:cNvSpPr>
            <a:spLocks noChangeArrowheads="1"/>
          </p:cNvSpPr>
          <p:nvPr/>
        </p:nvSpPr>
        <p:spPr bwMode="auto">
          <a:xfrm>
            <a:off x="7494588" y="3027363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D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8175" name="Oval 63"/>
          <p:cNvSpPr>
            <a:spLocks noChangeArrowheads="1"/>
          </p:cNvSpPr>
          <p:nvPr/>
        </p:nvSpPr>
        <p:spPr bwMode="auto">
          <a:xfrm>
            <a:off x="7810500" y="3794125"/>
            <a:ext cx="90488" cy="8731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76" name="Rectangle 64"/>
          <p:cNvSpPr>
            <a:spLocks noChangeArrowheads="1"/>
          </p:cNvSpPr>
          <p:nvPr/>
        </p:nvSpPr>
        <p:spPr bwMode="auto">
          <a:xfrm>
            <a:off x="7496175" y="400208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Y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8177" name="Rectangle 65"/>
          <p:cNvSpPr>
            <a:spLocks noChangeArrowheads="1"/>
          </p:cNvSpPr>
          <p:nvPr/>
        </p:nvSpPr>
        <p:spPr bwMode="auto">
          <a:xfrm>
            <a:off x="7910513" y="3844925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Z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8178" name="Rectangle 66"/>
          <p:cNvSpPr>
            <a:spLocks noChangeArrowheads="1"/>
          </p:cNvSpPr>
          <p:nvPr/>
        </p:nvSpPr>
        <p:spPr bwMode="auto">
          <a:xfrm>
            <a:off x="7886700" y="1314450"/>
            <a:ext cx="27892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MC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8179" name="Rectangle 67"/>
          <p:cNvSpPr>
            <a:spLocks noChangeArrowheads="1"/>
          </p:cNvSpPr>
          <p:nvPr/>
        </p:nvSpPr>
        <p:spPr bwMode="auto">
          <a:xfrm>
            <a:off x="8680450" y="301148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A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8180" name="Rectangle 68"/>
          <p:cNvSpPr>
            <a:spLocks noChangeArrowheads="1"/>
          </p:cNvSpPr>
          <p:nvPr/>
        </p:nvSpPr>
        <p:spPr bwMode="auto">
          <a:xfrm>
            <a:off x="8778875" y="3011488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T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8181" name="Rectangle 69"/>
          <p:cNvSpPr>
            <a:spLocks noChangeArrowheads="1"/>
          </p:cNvSpPr>
          <p:nvPr/>
        </p:nvSpPr>
        <p:spPr bwMode="auto">
          <a:xfrm>
            <a:off x="8863013" y="3011488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C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8182" name="Line 70"/>
          <p:cNvSpPr>
            <a:spLocks noChangeShapeType="1"/>
          </p:cNvSpPr>
          <p:nvPr/>
        </p:nvSpPr>
        <p:spPr bwMode="auto">
          <a:xfrm>
            <a:off x="1631950" y="1543050"/>
            <a:ext cx="2065338" cy="2836863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83" name="Line 71"/>
          <p:cNvSpPr>
            <a:spLocks noChangeShapeType="1"/>
          </p:cNvSpPr>
          <p:nvPr/>
        </p:nvSpPr>
        <p:spPr bwMode="auto">
          <a:xfrm flipV="1">
            <a:off x="1277938" y="1646238"/>
            <a:ext cx="630237" cy="2652712"/>
          </a:xfrm>
          <a:prstGeom prst="line">
            <a:avLst/>
          </a:prstGeom>
          <a:noFill/>
          <a:ln w="30226">
            <a:solidFill>
              <a:srgbClr val="F9B1AD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84" name="Oval 72"/>
          <p:cNvSpPr>
            <a:spLocks noChangeArrowheads="1"/>
          </p:cNvSpPr>
          <p:nvPr/>
        </p:nvSpPr>
        <p:spPr bwMode="auto">
          <a:xfrm>
            <a:off x="3457575" y="4070350"/>
            <a:ext cx="88900" cy="889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85" name="Oval 73"/>
          <p:cNvSpPr>
            <a:spLocks noChangeArrowheads="1"/>
          </p:cNvSpPr>
          <p:nvPr/>
        </p:nvSpPr>
        <p:spPr bwMode="auto">
          <a:xfrm>
            <a:off x="2636838" y="2944813"/>
            <a:ext cx="90487" cy="87312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86" name="Oval 74"/>
          <p:cNvSpPr>
            <a:spLocks noChangeArrowheads="1"/>
          </p:cNvSpPr>
          <p:nvPr/>
        </p:nvSpPr>
        <p:spPr bwMode="auto">
          <a:xfrm>
            <a:off x="1809750" y="1827213"/>
            <a:ext cx="88900" cy="889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87" name="Rectangle 75"/>
          <p:cNvSpPr>
            <a:spLocks noChangeArrowheads="1"/>
          </p:cNvSpPr>
          <p:nvPr/>
        </p:nvSpPr>
        <p:spPr bwMode="auto">
          <a:xfrm>
            <a:off x="6765925" y="270351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A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8188" name="Rectangle 76"/>
          <p:cNvSpPr>
            <a:spLocks noChangeArrowheads="1"/>
          </p:cNvSpPr>
          <p:nvPr/>
        </p:nvSpPr>
        <p:spPr bwMode="auto">
          <a:xfrm>
            <a:off x="6556375" y="340042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B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8189" name="Line 77"/>
          <p:cNvSpPr>
            <a:spLocks noChangeShapeType="1"/>
          </p:cNvSpPr>
          <p:nvPr/>
        </p:nvSpPr>
        <p:spPr bwMode="auto">
          <a:xfrm flipH="1">
            <a:off x="1370013" y="4491038"/>
            <a:ext cx="53975" cy="920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90" name="Line 78"/>
          <p:cNvSpPr>
            <a:spLocks noChangeShapeType="1"/>
          </p:cNvSpPr>
          <p:nvPr/>
        </p:nvSpPr>
        <p:spPr bwMode="auto">
          <a:xfrm flipH="1">
            <a:off x="1441450" y="4491038"/>
            <a:ext cx="55563" cy="920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91" name="Line 79"/>
          <p:cNvSpPr>
            <a:spLocks noChangeShapeType="1"/>
          </p:cNvSpPr>
          <p:nvPr/>
        </p:nvSpPr>
        <p:spPr bwMode="auto">
          <a:xfrm flipH="1">
            <a:off x="5946775" y="4491038"/>
            <a:ext cx="52388" cy="920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92" name="Line 80"/>
          <p:cNvSpPr>
            <a:spLocks noChangeShapeType="1"/>
          </p:cNvSpPr>
          <p:nvPr/>
        </p:nvSpPr>
        <p:spPr bwMode="auto">
          <a:xfrm flipH="1">
            <a:off x="6016625" y="4491038"/>
            <a:ext cx="55563" cy="920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93" name="Rectangle 81"/>
          <p:cNvSpPr>
            <a:spLocks noChangeArrowheads="1"/>
          </p:cNvSpPr>
          <p:nvPr/>
        </p:nvSpPr>
        <p:spPr bwMode="auto">
          <a:xfrm>
            <a:off x="2325572" y="914400"/>
            <a:ext cx="84478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(a) </a:t>
            </a:r>
            <a:r>
              <a:rPr lang="en-US" sz="1400" b="1" dirty="0">
                <a:solidFill>
                  <a:srgbClr val="000000"/>
                </a:solidFill>
                <a:latin typeface="Myriad Pro" pitchFamily="34" charset="0"/>
              </a:rPr>
              <a:t>Market</a:t>
            </a:r>
            <a:endParaRPr lang="en-US" sz="1400" b="1" dirty="0">
              <a:latin typeface="Tahoma" pitchFamily="34" charset="0"/>
            </a:endParaRPr>
          </a:p>
        </p:txBody>
      </p:sp>
      <p:sp>
        <p:nvSpPr>
          <p:cNvPr id="218194" name="Rectangle 82"/>
          <p:cNvSpPr>
            <a:spLocks noChangeArrowheads="1"/>
          </p:cNvSpPr>
          <p:nvPr/>
        </p:nvSpPr>
        <p:spPr bwMode="auto">
          <a:xfrm>
            <a:off x="6253849" y="908720"/>
            <a:ext cx="15404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(b) </a:t>
            </a:r>
            <a:r>
              <a:rPr lang="en-US" sz="1400" b="1" dirty="0">
                <a:solidFill>
                  <a:srgbClr val="000000"/>
                </a:solidFill>
                <a:latin typeface="Myriad Pro" pitchFamily="34" charset="0"/>
              </a:rPr>
              <a:t>Individual Firm</a:t>
            </a:r>
            <a:endParaRPr lang="en-US" sz="1400" b="1" dirty="0">
              <a:latin typeface="Tahoma" pitchFamily="34" charset="0"/>
            </a:endParaRPr>
          </a:p>
        </p:txBody>
      </p:sp>
      <p:sp>
        <p:nvSpPr>
          <p:cNvPr id="218195" name="Line 83"/>
          <p:cNvSpPr>
            <a:spLocks noChangeShapeType="1"/>
          </p:cNvSpPr>
          <p:nvPr/>
        </p:nvSpPr>
        <p:spPr bwMode="auto">
          <a:xfrm>
            <a:off x="5746750" y="3819525"/>
            <a:ext cx="1079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96" name="Rectangle 84"/>
          <p:cNvSpPr>
            <a:spLocks noChangeArrowheads="1"/>
          </p:cNvSpPr>
          <p:nvPr/>
        </p:nvSpPr>
        <p:spPr bwMode="auto">
          <a:xfrm>
            <a:off x="5319713" y="3725863"/>
            <a:ext cx="398462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14.40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8197" name="Line 85"/>
          <p:cNvSpPr>
            <a:spLocks noChangeShapeType="1"/>
          </p:cNvSpPr>
          <p:nvPr/>
        </p:nvSpPr>
        <p:spPr bwMode="auto">
          <a:xfrm flipV="1">
            <a:off x="5700713" y="4264025"/>
            <a:ext cx="90487" cy="61913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98" name="Line 86"/>
          <p:cNvSpPr>
            <a:spLocks noChangeShapeType="1"/>
          </p:cNvSpPr>
          <p:nvPr/>
        </p:nvSpPr>
        <p:spPr bwMode="auto">
          <a:xfrm flipV="1">
            <a:off x="979488" y="4325938"/>
            <a:ext cx="92075" cy="650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199" name="Line 87"/>
          <p:cNvSpPr>
            <a:spLocks noChangeShapeType="1"/>
          </p:cNvSpPr>
          <p:nvPr/>
        </p:nvSpPr>
        <p:spPr bwMode="auto">
          <a:xfrm flipV="1">
            <a:off x="979488" y="4264025"/>
            <a:ext cx="92075" cy="61913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200" name="Line 88"/>
          <p:cNvSpPr>
            <a:spLocks noChangeShapeType="1"/>
          </p:cNvSpPr>
          <p:nvPr/>
        </p:nvSpPr>
        <p:spPr bwMode="auto">
          <a:xfrm flipV="1">
            <a:off x="5700713" y="4344988"/>
            <a:ext cx="90487" cy="571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201" name="Line 89"/>
          <p:cNvSpPr>
            <a:spLocks noChangeShapeType="1"/>
          </p:cNvSpPr>
          <p:nvPr/>
        </p:nvSpPr>
        <p:spPr bwMode="auto">
          <a:xfrm>
            <a:off x="5746750" y="2992438"/>
            <a:ext cx="1079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202" name="Line 90"/>
          <p:cNvSpPr>
            <a:spLocks noChangeShapeType="1"/>
          </p:cNvSpPr>
          <p:nvPr/>
        </p:nvSpPr>
        <p:spPr bwMode="auto">
          <a:xfrm flipH="1" flipV="1">
            <a:off x="1898650" y="2070100"/>
            <a:ext cx="592138" cy="8159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351" name="Line 91"/>
          <p:cNvSpPr>
            <a:spLocks noChangeShapeType="1"/>
          </p:cNvSpPr>
          <p:nvPr/>
        </p:nvSpPr>
        <p:spPr bwMode="auto">
          <a:xfrm>
            <a:off x="7685088" y="1979613"/>
            <a:ext cx="0" cy="0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204" name="Oval 92"/>
          <p:cNvSpPr>
            <a:spLocks noChangeArrowheads="1"/>
          </p:cNvSpPr>
          <p:nvPr/>
        </p:nvSpPr>
        <p:spPr bwMode="auto">
          <a:xfrm>
            <a:off x="7421563" y="3930650"/>
            <a:ext cx="90487" cy="87313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205" name="Line 93"/>
          <p:cNvSpPr>
            <a:spLocks noChangeShapeType="1"/>
          </p:cNvSpPr>
          <p:nvPr/>
        </p:nvSpPr>
        <p:spPr bwMode="auto">
          <a:xfrm flipV="1">
            <a:off x="7466013" y="4424363"/>
            <a:ext cx="0" cy="1143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206" name="Line 94"/>
          <p:cNvSpPr>
            <a:spLocks noChangeShapeType="1"/>
          </p:cNvSpPr>
          <p:nvPr/>
        </p:nvSpPr>
        <p:spPr bwMode="auto">
          <a:xfrm flipH="1">
            <a:off x="7315200" y="1892300"/>
            <a:ext cx="404813" cy="11557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207" name="Line 95"/>
          <p:cNvSpPr>
            <a:spLocks noChangeShapeType="1"/>
          </p:cNvSpPr>
          <p:nvPr/>
        </p:nvSpPr>
        <p:spPr bwMode="auto">
          <a:xfrm flipH="1" flipV="1">
            <a:off x="2703513" y="3197225"/>
            <a:ext cx="620712" cy="84613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208" name="Rectangle 96"/>
          <p:cNvSpPr>
            <a:spLocks noChangeArrowheads="1"/>
          </p:cNvSpPr>
          <p:nvPr/>
        </p:nvSpPr>
        <p:spPr bwMode="auto">
          <a:xfrm>
            <a:off x="1946275" y="171926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E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8212" name="Rectangle 100"/>
          <p:cNvSpPr>
            <a:spLocks noChangeArrowheads="1"/>
          </p:cNvSpPr>
          <p:nvPr/>
        </p:nvSpPr>
        <p:spPr bwMode="auto">
          <a:xfrm>
            <a:off x="2781300" y="2847975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D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8216" name="Rectangle 104"/>
          <p:cNvSpPr>
            <a:spLocks noChangeArrowheads="1"/>
          </p:cNvSpPr>
          <p:nvPr/>
        </p:nvSpPr>
        <p:spPr bwMode="auto">
          <a:xfrm>
            <a:off x="3587750" y="3968750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C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8217" name="Rectangle 105"/>
          <p:cNvSpPr>
            <a:spLocks noChangeArrowheads="1"/>
          </p:cNvSpPr>
          <p:nvPr/>
        </p:nvSpPr>
        <p:spPr bwMode="auto">
          <a:xfrm>
            <a:off x="3692525" y="4070350"/>
            <a:ext cx="37830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MKT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8220" name="Rectangle 108"/>
          <p:cNvSpPr>
            <a:spLocks noChangeArrowheads="1"/>
          </p:cNvSpPr>
          <p:nvPr/>
        </p:nvSpPr>
        <p:spPr bwMode="auto">
          <a:xfrm>
            <a:off x="1874838" y="142398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S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8221" name="Rectangle 109"/>
          <p:cNvSpPr>
            <a:spLocks noChangeArrowheads="1"/>
          </p:cNvSpPr>
          <p:nvPr/>
        </p:nvSpPr>
        <p:spPr bwMode="auto">
          <a:xfrm>
            <a:off x="1963738" y="1524000"/>
            <a:ext cx="90487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1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8222" name="Rectangle 110"/>
          <p:cNvSpPr>
            <a:spLocks noChangeArrowheads="1"/>
          </p:cNvSpPr>
          <p:nvPr/>
        </p:nvSpPr>
        <p:spPr bwMode="auto">
          <a:xfrm>
            <a:off x="4056063" y="142398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S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8223" name="Rectangle 111"/>
          <p:cNvSpPr>
            <a:spLocks noChangeArrowheads="1"/>
          </p:cNvSpPr>
          <p:nvPr/>
        </p:nvSpPr>
        <p:spPr bwMode="auto">
          <a:xfrm>
            <a:off x="4146550" y="1524000"/>
            <a:ext cx="904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>
                <a:solidFill>
                  <a:srgbClr val="000000"/>
                </a:solidFill>
                <a:latin typeface="Myriad Pro" pitchFamily="34" charset="0"/>
              </a:rPr>
              <a:t>3</a:t>
            </a:r>
            <a:endParaRPr lang="en-US" sz="1400">
              <a:latin typeface="Tahoma" pitchFamily="34" charset="0"/>
            </a:endParaRPr>
          </a:p>
        </p:txBody>
      </p:sp>
      <p:sp>
        <p:nvSpPr>
          <p:cNvPr id="218224" name="Rectangle 112"/>
          <p:cNvSpPr>
            <a:spLocks noChangeArrowheads="1"/>
          </p:cNvSpPr>
          <p:nvPr/>
        </p:nvSpPr>
        <p:spPr bwMode="auto">
          <a:xfrm>
            <a:off x="2970213" y="1411288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S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8225" name="Rectangle 113"/>
          <p:cNvSpPr>
            <a:spLocks noChangeArrowheads="1"/>
          </p:cNvSpPr>
          <p:nvPr/>
        </p:nvSpPr>
        <p:spPr bwMode="auto">
          <a:xfrm>
            <a:off x="3060700" y="1514475"/>
            <a:ext cx="904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2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18226" name="Freeform 114"/>
          <p:cNvSpPr>
            <a:spLocks/>
          </p:cNvSpPr>
          <p:nvPr/>
        </p:nvSpPr>
        <p:spPr bwMode="auto">
          <a:xfrm>
            <a:off x="3284538" y="4008438"/>
            <a:ext cx="80962" cy="93662"/>
          </a:xfrm>
          <a:custGeom>
            <a:avLst/>
            <a:gdLst>
              <a:gd name="T0" fmla="*/ 8 w 18"/>
              <a:gd name="T1" fmla="*/ 7 h 21"/>
              <a:gd name="T2" fmla="*/ 10 w 18"/>
              <a:gd name="T3" fmla="*/ 0 h 21"/>
              <a:gd name="T4" fmla="*/ 11 w 18"/>
              <a:gd name="T5" fmla="*/ 0 h 21"/>
              <a:gd name="T6" fmla="*/ 13 w 18"/>
              <a:gd name="T7" fmla="*/ 11 h 21"/>
              <a:gd name="T8" fmla="*/ 18 w 18"/>
              <a:gd name="T9" fmla="*/ 21 h 21"/>
              <a:gd name="T10" fmla="*/ 10 w 18"/>
              <a:gd name="T11" fmla="*/ 13 h 21"/>
              <a:gd name="T12" fmla="*/ 0 w 18"/>
              <a:gd name="T13" fmla="*/ 7 h 21"/>
              <a:gd name="T14" fmla="*/ 0 w 18"/>
              <a:gd name="T15" fmla="*/ 7 h 21"/>
              <a:gd name="T16" fmla="*/ 8 w 18"/>
              <a:gd name="T17" fmla="*/ 7 h 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"/>
              <a:gd name="T28" fmla="*/ 0 h 21"/>
              <a:gd name="T29" fmla="*/ 18 w 18"/>
              <a:gd name="T30" fmla="*/ 21 h 2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" h="21">
                <a:moveTo>
                  <a:pt x="8" y="7"/>
                </a:moveTo>
                <a:cubicBezTo>
                  <a:pt x="10" y="0"/>
                  <a:pt x="10" y="0"/>
                  <a:pt x="1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11"/>
                  <a:pt x="13" y="11"/>
                  <a:pt x="13" y="11"/>
                </a:cubicBezTo>
                <a:cubicBezTo>
                  <a:pt x="15" y="14"/>
                  <a:pt x="16" y="17"/>
                  <a:pt x="18" y="21"/>
                </a:cubicBezTo>
                <a:cubicBezTo>
                  <a:pt x="15" y="18"/>
                  <a:pt x="12" y="16"/>
                  <a:pt x="10" y="13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0" y="7"/>
                </a:cubicBezTo>
                <a:lnTo>
                  <a:pt x="8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227" name="Freeform 115"/>
          <p:cNvSpPr>
            <a:spLocks/>
          </p:cNvSpPr>
          <p:nvPr/>
        </p:nvSpPr>
        <p:spPr bwMode="auto">
          <a:xfrm>
            <a:off x="7402513" y="2692400"/>
            <a:ext cx="60325" cy="98425"/>
          </a:xfrm>
          <a:custGeom>
            <a:avLst/>
            <a:gdLst>
              <a:gd name="T0" fmla="*/ 6 w 13"/>
              <a:gd name="T1" fmla="*/ 5 h 22"/>
              <a:gd name="T2" fmla="*/ 13 w 13"/>
              <a:gd name="T3" fmla="*/ 4 h 22"/>
              <a:gd name="T4" fmla="*/ 13 w 13"/>
              <a:gd name="T5" fmla="*/ 4 h 22"/>
              <a:gd name="T6" fmla="*/ 6 w 13"/>
              <a:gd name="T7" fmla="*/ 13 h 22"/>
              <a:gd name="T8" fmla="*/ 0 w 13"/>
              <a:gd name="T9" fmla="*/ 22 h 22"/>
              <a:gd name="T10" fmla="*/ 2 w 13"/>
              <a:gd name="T11" fmla="*/ 11 h 22"/>
              <a:gd name="T12" fmla="*/ 1 w 13"/>
              <a:gd name="T13" fmla="*/ 0 h 22"/>
              <a:gd name="T14" fmla="*/ 1 w 13"/>
              <a:gd name="T15" fmla="*/ 0 h 22"/>
              <a:gd name="T16" fmla="*/ 6 w 13"/>
              <a:gd name="T17" fmla="*/ 5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"/>
              <a:gd name="T28" fmla="*/ 0 h 22"/>
              <a:gd name="T29" fmla="*/ 13 w 13"/>
              <a:gd name="T30" fmla="*/ 22 h 2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" h="22">
                <a:moveTo>
                  <a:pt x="6" y="5"/>
                </a:moveTo>
                <a:cubicBezTo>
                  <a:pt x="13" y="4"/>
                  <a:pt x="13" y="4"/>
                  <a:pt x="13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6" y="13"/>
                  <a:pt x="6" y="13"/>
                  <a:pt x="6" y="13"/>
                </a:cubicBezTo>
                <a:cubicBezTo>
                  <a:pt x="4" y="16"/>
                  <a:pt x="2" y="19"/>
                  <a:pt x="0" y="22"/>
                </a:cubicBezTo>
                <a:cubicBezTo>
                  <a:pt x="1" y="18"/>
                  <a:pt x="1" y="15"/>
                  <a:pt x="2" y="11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lnTo>
                  <a:pt x="6" y="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228" name="Freeform 116"/>
          <p:cNvSpPr>
            <a:spLocks/>
          </p:cNvSpPr>
          <p:nvPr/>
        </p:nvSpPr>
        <p:spPr bwMode="auto">
          <a:xfrm>
            <a:off x="7512050" y="2382838"/>
            <a:ext cx="58738" cy="103187"/>
          </a:xfrm>
          <a:custGeom>
            <a:avLst/>
            <a:gdLst>
              <a:gd name="T0" fmla="*/ 6 w 13"/>
              <a:gd name="T1" fmla="*/ 6 h 23"/>
              <a:gd name="T2" fmla="*/ 13 w 13"/>
              <a:gd name="T3" fmla="*/ 4 h 23"/>
              <a:gd name="T4" fmla="*/ 13 w 13"/>
              <a:gd name="T5" fmla="*/ 5 h 23"/>
              <a:gd name="T6" fmla="*/ 6 w 13"/>
              <a:gd name="T7" fmla="*/ 13 h 23"/>
              <a:gd name="T8" fmla="*/ 0 w 13"/>
              <a:gd name="T9" fmla="*/ 23 h 23"/>
              <a:gd name="T10" fmla="*/ 1 w 13"/>
              <a:gd name="T11" fmla="*/ 12 h 23"/>
              <a:gd name="T12" fmla="*/ 1 w 13"/>
              <a:gd name="T13" fmla="*/ 0 h 23"/>
              <a:gd name="T14" fmla="*/ 1 w 13"/>
              <a:gd name="T15" fmla="*/ 0 h 23"/>
              <a:gd name="T16" fmla="*/ 6 w 13"/>
              <a:gd name="T17" fmla="*/ 6 h 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"/>
              <a:gd name="T28" fmla="*/ 0 h 23"/>
              <a:gd name="T29" fmla="*/ 13 w 13"/>
              <a:gd name="T30" fmla="*/ 23 h 2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" h="23">
                <a:moveTo>
                  <a:pt x="6" y="6"/>
                </a:moveTo>
                <a:cubicBezTo>
                  <a:pt x="13" y="4"/>
                  <a:pt x="13" y="4"/>
                  <a:pt x="13" y="4"/>
                </a:cubicBezTo>
                <a:cubicBezTo>
                  <a:pt x="13" y="5"/>
                  <a:pt x="13" y="5"/>
                  <a:pt x="13" y="5"/>
                </a:cubicBezTo>
                <a:cubicBezTo>
                  <a:pt x="6" y="13"/>
                  <a:pt x="6" y="13"/>
                  <a:pt x="6" y="13"/>
                </a:cubicBezTo>
                <a:cubicBezTo>
                  <a:pt x="4" y="16"/>
                  <a:pt x="2" y="20"/>
                  <a:pt x="0" y="23"/>
                </a:cubicBezTo>
                <a:cubicBezTo>
                  <a:pt x="0" y="19"/>
                  <a:pt x="1" y="15"/>
                  <a:pt x="1" y="12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lnTo>
                  <a:pt x="6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229" name="Freeform 117"/>
          <p:cNvSpPr>
            <a:spLocks/>
          </p:cNvSpPr>
          <p:nvPr/>
        </p:nvSpPr>
        <p:spPr bwMode="auto">
          <a:xfrm>
            <a:off x="7294563" y="2998788"/>
            <a:ext cx="58737" cy="100012"/>
          </a:xfrm>
          <a:custGeom>
            <a:avLst/>
            <a:gdLst>
              <a:gd name="T0" fmla="*/ 6 w 13"/>
              <a:gd name="T1" fmla="*/ 6 h 23"/>
              <a:gd name="T2" fmla="*/ 13 w 13"/>
              <a:gd name="T3" fmla="*/ 4 h 23"/>
              <a:gd name="T4" fmla="*/ 13 w 13"/>
              <a:gd name="T5" fmla="*/ 5 h 23"/>
              <a:gd name="T6" fmla="*/ 6 w 13"/>
              <a:gd name="T7" fmla="*/ 13 h 23"/>
              <a:gd name="T8" fmla="*/ 0 w 13"/>
              <a:gd name="T9" fmla="*/ 23 h 23"/>
              <a:gd name="T10" fmla="*/ 1 w 13"/>
              <a:gd name="T11" fmla="*/ 12 h 23"/>
              <a:gd name="T12" fmla="*/ 1 w 13"/>
              <a:gd name="T13" fmla="*/ 0 h 23"/>
              <a:gd name="T14" fmla="*/ 1 w 13"/>
              <a:gd name="T15" fmla="*/ 0 h 23"/>
              <a:gd name="T16" fmla="*/ 6 w 13"/>
              <a:gd name="T17" fmla="*/ 6 h 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"/>
              <a:gd name="T28" fmla="*/ 0 h 23"/>
              <a:gd name="T29" fmla="*/ 13 w 13"/>
              <a:gd name="T30" fmla="*/ 23 h 2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" h="23">
                <a:moveTo>
                  <a:pt x="6" y="6"/>
                </a:moveTo>
                <a:cubicBezTo>
                  <a:pt x="13" y="4"/>
                  <a:pt x="13" y="4"/>
                  <a:pt x="13" y="4"/>
                </a:cubicBezTo>
                <a:cubicBezTo>
                  <a:pt x="13" y="5"/>
                  <a:pt x="13" y="5"/>
                  <a:pt x="13" y="5"/>
                </a:cubicBezTo>
                <a:cubicBezTo>
                  <a:pt x="6" y="13"/>
                  <a:pt x="6" y="13"/>
                  <a:pt x="6" y="13"/>
                </a:cubicBezTo>
                <a:cubicBezTo>
                  <a:pt x="4" y="16"/>
                  <a:pt x="2" y="20"/>
                  <a:pt x="0" y="23"/>
                </a:cubicBezTo>
                <a:cubicBezTo>
                  <a:pt x="1" y="19"/>
                  <a:pt x="1" y="15"/>
                  <a:pt x="1" y="12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lnTo>
                  <a:pt x="6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230" name="Freeform 118"/>
          <p:cNvSpPr>
            <a:spLocks/>
          </p:cNvSpPr>
          <p:nvPr/>
        </p:nvSpPr>
        <p:spPr bwMode="auto">
          <a:xfrm>
            <a:off x="7189788" y="3303588"/>
            <a:ext cx="60325" cy="100012"/>
          </a:xfrm>
          <a:custGeom>
            <a:avLst/>
            <a:gdLst>
              <a:gd name="T0" fmla="*/ 5 w 13"/>
              <a:gd name="T1" fmla="*/ 6 h 23"/>
              <a:gd name="T2" fmla="*/ 13 w 13"/>
              <a:gd name="T3" fmla="*/ 4 h 23"/>
              <a:gd name="T4" fmla="*/ 13 w 13"/>
              <a:gd name="T5" fmla="*/ 5 h 23"/>
              <a:gd name="T6" fmla="*/ 5 w 13"/>
              <a:gd name="T7" fmla="*/ 13 h 23"/>
              <a:gd name="T8" fmla="*/ 0 w 13"/>
              <a:gd name="T9" fmla="*/ 23 h 23"/>
              <a:gd name="T10" fmla="*/ 1 w 13"/>
              <a:gd name="T11" fmla="*/ 12 h 23"/>
              <a:gd name="T12" fmla="*/ 0 w 13"/>
              <a:gd name="T13" fmla="*/ 0 h 23"/>
              <a:gd name="T14" fmla="*/ 0 w 13"/>
              <a:gd name="T15" fmla="*/ 0 h 23"/>
              <a:gd name="T16" fmla="*/ 5 w 13"/>
              <a:gd name="T17" fmla="*/ 6 h 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"/>
              <a:gd name="T28" fmla="*/ 0 h 23"/>
              <a:gd name="T29" fmla="*/ 13 w 13"/>
              <a:gd name="T30" fmla="*/ 23 h 2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" h="23">
                <a:moveTo>
                  <a:pt x="5" y="6"/>
                </a:moveTo>
                <a:cubicBezTo>
                  <a:pt x="13" y="4"/>
                  <a:pt x="13" y="4"/>
                  <a:pt x="13" y="4"/>
                </a:cubicBezTo>
                <a:cubicBezTo>
                  <a:pt x="13" y="5"/>
                  <a:pt x="13" y="5"/>
                  <a:pt x="13" y="5"/>
                </a:cubicBezTo>
                <a:cubicBezTo>
                  <a:pt x="5" y="13"/>
                  <a:pt x="5" y="13"/>
                  <a:pt x="5" y="13"/>
                </a:cubicBezTo>
                <a:cubicBezTo>
                  <a:pt x="3" y="16"/>
                  <a:pt x="2" y="19"/>
                  <a:pt x="0" y="23"/>
                </a:cubicBezTo>
                <a:cubicBezTo>
                  <a:pt x="0" y="19"/>
                  <a:pt x="0" y="15"/>
                  <a:pt x="1" y="12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5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231" name="Freeform 119"/>
          <p:cNvSpPr>
            <a:spLocks/>
          </p:cNvSpPr>
          <p:nvPr/>
        </p:nvSpPr>
        <p:spPr bwMode="auto">
          <a:xfrm>
            <a:off x="7081838" y="3611563"/>
            <a:ext cx="58737" cy="98425"/>
          </a:xfrm>
          <a:custGeom>
            <a:avLst/>
            <a:gdLst>
              <a:gd name="T0" fmla="*/ 5 w 13"/>
              <a:gd name="T1" fmla="*/ 6 h 22"/>
              <a:gd name="T2" fmla="*/ 13 w 13"/>
              <a:gd name="T3" fmla="*/ 4 h 22"/>
              <a:gd name="T4" fmla="*/ 13 w 13"/>
              <a:gd name="T5" fmla="*/ 4 h 22"/>
              <a:gd name="T6" fmla="*/ 5 w 13"/>
              <a:gd name="T7" fmla="*/ 13 h 22"/>
              <a:gd name="T8" fmla="*/ 0 w 13"/>
              <a:gd name="T9" fmla="*/ 22 h 22"/>
              <a:gd name="T10" fmla="*/ 1 w 13"/>
              <a:gd name="T11" fmla="*/ 11 h 22"/>
              <a:gd name="T12" fmla="*/ 0 w 13"/>
              <a:gd name="T13" fmla="*/ 0 h 22"/>
              <a:gd name="T14" fmla="*/ 0 w 13"/>
              <a:gd name="T15" fmla="*/ 0 h 22"/>
              <a:gd name="T16" fmla="*/ 5 w 13"/>
              <a:gd name="T17" fmla="*/ 6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"/>
              <a:gd name="T28" fmla="*/ 0 h 22"/>
              <a:gd name="T29" fmla="*/ 13 w 13"/>
              <a:gd name="T30" fmla="*/ 22 h 2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" h="22">
                <a:moveTo>
                  <a:pt x="5" y="6"/>
                </a:moveTo>
                <a:cubicBezTo>
                  <a:pt x="13" y="4"/>
                  <a:pt x="13" y="4"/>
                  <a:pt x="13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5" y="13"/>
                  <a:pt x="5" y="13"/>
                  <a:pt x="5" y="13"/>
                </a:cubicBezTo>
                <a:cubicBezTo>
                  <a:pt x="3" y="16"/>
                  <a:pt x="2" y="19"/>
                  <a:pt x="0" y="22"/>
                </a:cubicBezTo>
                <a:cubicBezTo>
                  <a:pt x="0" y="19"/>
                  <a:pt x="0" y="15"/>
                  <a:pt x="1" y="11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5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232" name="Freeform 120"/>
          <p:cNvSpPr>
            <a:spLocks/>
          </p:cNvSpPr>
          <p:nvPr/>
        </p:nvSpPr>
        <p:spPr bwMode="auto">
          <a:xfrm>
            <a:off x="6969125" y="3925888"/>
            <a:ext cx="57150" cy="95250"/>
          </a:xfrm>
          <a:custGeom>
            <a:avLst/>
            <a:gdLst>
              <a:gd name="T0" fmla="*/ 6 w 13"/>
              <a:gd name="T1" fmla="*/ 5 h 22"/>
              <a:gd name="T2" fmla="*/ 13 w 13"/>
              <a:gd name="T3" fmla="*/ 4 h 22"/>
              <a:gd name="T4" fmla="*/ 13 w 13"/>
              <a:gd name="T5" fmla="*/ 4 h 22"/>
              <a:gd name="T6" fmla="*/ 6 w 13"/>
              <a:gd name="T7" fmla="*/ 13 h 22"/>
              <a:gd name="T8" fmla="*/ 0 w 13"/>
              <a:gd name="T9" fmla="*/ 22 h 22"/>
              <a:gd name="T10" fmla="*/ 2 w 13"/>
              <a:gd name="T11" fmla="*/ 11 h 22"/>
              <a:gd name="T12" fmla="*/ 1 w 13"/>
              <a:gd name="T13" fmla="*/ 0 h 22"/>
              <a:gd name="T14" fmla="*/ 1 w 13"/>
              <a:gd name="T15" fmla="*/ 0 h 22"/>
              <a:gd name="T16" fmla="*/ 6 w 13"/>
              <a:gd name="T17" fmla="*/ 5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"/>
              <a:gd name="T28" fmla="*/ 0 h 22"/>
              <a:gd name="T29" fmla="*/ 13 w 13"/>
              <a:gd name="T30" fmla="*/ 22 h 2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" h="22">
                <a:moveTo>
                  <a:pt x="6" y="5"/>
                </a:moveTo>
                <a:cubicBezTo>
                  <a:pt x="13" y="4"/>
                  <a:pt x="13" y="4"/>
                  <a:pt x="13" y="4"/>
                </a:cubicBezTo>
                <a:cubicBezTo>
                  <a:pt x="13" y="4"/>
                  <a:pt x="13" y="4"/>
                  <a:pt x="13" y="4"/>
                </a:cubicBezTo>
                <a:cubicBezTo>
                  <a:pt x="6" y="13"/>
                  <a:pt x="6" y="13"/>
                  <a:pt x="6" y="13"/>
                </a:cubicBezTo>
                <a:cubicBezTo>
                  <a:pt x="4" y="16"/>
                  <a:pt x="2" y="19"/>
                  <a:pt x="0" y="22"/>
                </a:cubicBezTo>
                <a:cubicBezTo>
                  <a:pt x="1" y="18"/>
                  <a:pt x="1" y="15"/>
                  <a:pt x="2" y="11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lnTo>
                  <a:pt x="6" y="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233" name="Freeform 121"/>
          <p:cNvSpPr>
            <a:spLocks/>
          </p:cNvSpPr>
          <p:nvPr/>
        </p:nvSpPr>
        <p:spPr bwMode="auto">
          <a:xfrm>
            <a:off x="2287588" y="2622550"/>
            <a:ext cx="82550" cy="90488"/>
          </a:xfrm>
          <a:custGeom>
            <a:avLst/>
            <a:gdLst>
              <a:gd name="T0" fmla="*/ 7 w 18"/>
              <a:gd name="T1" fmla="*/ 7 h 21"/>
              <a:gd name="T2" fmla="*/ 10 w 18"/>
              <a:gd name="T3" fmla="*/ 0 h 21"/>
              <a:gd name="T4" fmla="*/ 11 w 18"/>
              <a:gd name="T5" fmla="*/ 0 h 21"/>
              <a:gd name="T6" fmla="*/ 13 w 18"/>
              <a:gd name="T7" fmla="*/ 11 h 21"/>
              <a:gd name="T8" fmla="*/ 18 w 18"/>
              <a:gd name="T9" fmla="*/ 21 h 21"/>
              <a:gd name="T10" fmla="*/ 9 w 18"/>
              <a:gd name="T11" fmla="*/ 14 h 21"/>
              <a:gd name="T12" fmla="*/ 0 w 18"/>
              <a:gd name="T13" fmla="*/ 8 h 21"/>
              <a:gd name="T14" fmla="*/ 0 w 18"/>
              <a:gd name="T15" fmla="*/ 8 h 21"/>
              <a:gd name="T16" fmla="*/ 7 w 18"/>
              <a:gd name="T17" fmla="*/ 7 h 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"/>
              <a:gd name="T28" fmla="*/ 0 h 21"/>
              <a:gd name="T29" fmla="*/ 18 w 18"/>
              <a:gd name="T30" fmla="*/ 21 h 2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" h="21">
                <a:moveTo>
                  <a:pt x="7" y="7"/>
                </a:moveTo>
                <a:cubicBezTo>
                  <a:pt x="10" y="0"/>
                  <a:pt x="10" y="0"/>
                  <a:pt x="1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11"/>
                  <a:pt x="13" y="11"/>
                  <a:pt x="13" y="11"/>
                </a:cubicBezTo>
                <a:cubicBezTo>
                  <a:pt x="15" y="15"/>
                  <a:pt x="16" y="18"/>
                  <a:pt x="18" y="21"/>
                </a:cubicBezTo>
                <a:cubicBezTo>
                  <a:pt x="15" y="19"/>
                  <a:pt x="12" y="17"/>
                  <a:pt x="9" y="14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lnTo>
                  <a:pt x="7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234" name="Freeform 122"/>
          <p:cNvSpPr>
            <a:spLocks/>
          </p:cNvSpPr>
          <p:nvPr/>
        </p:nvSpPr>
        <p:spPr bwMode="auto">
          <a:xfrm>
            <a:off x="2446338" y="2843213"/>
            <a:ext cx="80962" cy="90487"/>
          </a:xfrm>
          <a:custGeom>
            <a:avLst/>
            <a:gdLst>
              <a:gd name="T0" fmla="*/ 8 w 18"/>
              <a:gd name="T1" fmla="*/ 7 h 21"/>
              <a:gd name="T2" fmla="*/ 11 w 18"/>
              <a:gd name="T3" fmla="*/ 0 h 21"/>
              <a:gd name="T4" fmla="*/ 11 w 18"/>
              <a:gd name="T5" fmla="*/ 0 h 21"/>
              <a:gd name="T6" fmla="*/ 14 w 18"/>
              <a:gd name="T7" fmla="*/ 11 h 21"/>
              <a:gd name="T8" fmla="*/ 18 w 18"/>
              <a:gd name="T9" fmla="*/ 21 h 21"/>
              <a:gd name="T10" fmla="*/ 10 w 18"/>
              <a:gd name="T11" fmla="*/ 13 h 21"/>
              <a:gd name="T12" fmla="*/ 1 w 18"/>
              <a:gd name="T13" fmla="*/ 7 h 21"/>
              <a:gd name="T14" fmla="*/ 0 w 18"/>
              <a:gd name="T15" fmla="*/ 7 h 21"/>
              <a:gd name="T16" fmla="*/ 8 w 18"/>
              <a:gd name="T17" fmla="*/ 7 h 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"/>
              <a:gd name="T28" fmla="*/ 0 h 21"/>
              <a:gd name="T29" fmla="*/ 18 w 18"/>
              <a:gd name="T30" fmla="*/ 21 h 2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" h="21">
                <a:moveTo>
                  <a:pt x="8" y="7"/>
                </a:move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4" y="11"/>
                  <a:pt x="14" y="11"/>
                  <a:pt x="14" y="11"/>
                </a:cubicBezTo>
                <a:cubicBezTo>
                  <a:pt x="15" y="14"/>
                  <a:pt x="17" y="17"/>
                  <a:pt x="18" y="21"/>
                </a:cubicBezTo>
                <a:cubicBezTo>
                  <a:pt x="16" y="18"/>
                  <a:pt x="13" y="16"/>
                  <a:pt x="10" y="13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7"/>
                  <a:pt x="0" y="7"/>
                </a:cubicBezTo>
                <a:lnTo>
                  <a:pt x="8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235" name="Freeform 123"/>
          <p:cNvSpPr>
            <a:spLocks/>
          </p:cNvSpPr>
          <p:nvPr/>
        </p:nvSpPr>
        <p:spPr bwMode="auto">
          <a:xfrm>
            <a:off x="2144713" y="2428875"/>
            <a:ext cx="79375" cy="90488"/>
          </a:xfrm>
          <a:custGeom>
            <a:avLst/>
            <a:gdLst>
              <a:gd name="T0" fmla="*/ 8 w 18"/>
              <a:gd name="T1" fmla="*/ 7 h 21"/>
              <a:gd name="T2" fmla="*/ 11 w 18"/>
              <a:gd name="T3" fmla="*/ 0 h 21"/>
              <a:gd name="T4" fmla="*/ 11 w 18"/>
              <a:gd name="T5" fmla="*/ 0 h 21"/>
              <a:gd name="T6" fmla="*/ 14 w 18"/>
              <a:gd name="T7" fmla="*/ 11 h 21"/>
              <a:gd name="T8" fmla="*/ 18 w 18"/>
              <a:gd name="T9" fmla="*/ 21 h 21"/>
              <a:gd name="T10" fmla="*/ 10 w 18"/>
              <a:gd name="T11" fmla="*/ 14 h 21"/>
              <a:gd name="T12" fmla="*/ 0 w 18"/>
              <a:gd name="T13" fmla="*/ 8 h 21"/>
              <a:gd name="T14" fmla="*/ 0 w 18"/>
              <a:gd name="T15" fmla="*/ 7 h 21"/>
              <a:gd name="T16" fmla="*/ 8 w 18"/>
              <a:gd name="T17" fmla="*/ 7 h 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"/>
              <a:gd name="T28" fmla="*/ 0 h 21"/>
              <a:gd name="T29" fmla="*/ 18 w 18"/>
              <a:gd name="T30" fmla="*/ 21 h 2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" h="21">
                <a:moveTo>
                  <a:pt x="8" y="7"/>
                </a:move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4" y="11"/>
                  <a:pt x="14" y="11"/>
                  <a:pt x="14" y="11"/>
                </a:cubicBezTo>
                <a:cubicBezTo>
                  <a:pt x="15" y="14"/>
                  <a:pt x="17" y="18"/>
                  <a:pt x="18" y="21"/>
                </a:cubicBezTo>
                <a:cubicBezTo>
                  <a:pt x="15" y="19"/>
                  <a:pt x="13" y="16"/>
                  <a:pt x="10" y="14"/>
                </a:cubicBezTo>
                <a:cubicBezTo>
                  <a:pt x="0" y="8"/>
                  <a:pt x="0" y="8"/>
                  <a:pt x="0" y="8"/>
                </a:cubicBezTo>
                <a:cubicBezTo>
                  <a:pt x="0" y="7"/>
                  <a:pt x="0" y="7"/>
                  <a:pt x="0" y="7"/>
                </a:cubicBezTo>
                <a:lnTo>
                  <a:pt x="8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236" name="Freeform 124"/>
          <p:cNvSpPr>
            <a:spLocks/>
          </p:cNvSpPr>
          <p:nvPr/>
        </p:nvSpPr>
        <p:spPr bwMode="auto">
          <a:xfrm>
            <a:off x="2001838" y="2228850"/>
            <a:ext cx="82550" cy="98425"/>
          </a:xfrm>
          <a:custGeom>
            <a:avLst/>
            <a:gdLst>
              <a:gd name="T0" fmla="*/ 7 w 18"/>
              <a:gd name="T1" fmla="*/ 7 h 22"/>
              <a:gd name="T2" fmla="*/ 10 w 18"/>
              <a:gd name="T3" fmla="*/ 0 h 22"/>
              <a:gd name="T4" fmla="*/ 10 w 18"/>
              <a:gd name="T5" fmla="*/ 0 h 22"/>
              <a:gd name="T6" fmla="*/ 13 w 18"/>
              <a:gd name="T7" fmla="*/ 11 h 22"/>
              <a:gd name="T8" fmla="*/ 18 w 18"/>
              <a:gd name="T9" fmla="*/ 22 h 22"/>
              <a:gd name="T10" fmla="*/ 9 w 18"/>
              <a:gd name="T11" fmla="*/ 14 h 22"/>
              <a:gd name="T12" fmla="*/ 0 w 18"/>
              <a:gd name="T13" fmla="*/ 8 h 22"/>
              <a:gd name="T14" fmla="*/ 0 w 18"/>
              <a:gd name="T15" fmla="*/ 8 h 22"/>
              <a:gd name="T16" fmla="*/ 7 w 18"/>
              <a:gd name="T17" fmla="*/ 7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"/>
              <a:gd name="T28" fmla="*/ 0 h 22"/>
              <a:gd name="T29" fmla="*/ 18 w 18"/>
              <a:gd name="T30" fmla="*/ 22 h 2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" h="22">
                <a:moveTo>
                  <a:pt x="7" y="7"/>
                </a:move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3" y="11"/>
                  <a:pt x="13" y="11"/>
                  <a:pt x="13" y="11"/>
                </a:cubicBezTo>
                <a:cubicBezTo>
                  <a:pt x="15" y="15"/>
                  <a:pt x="16" y="18"/>
                  <a:pt x="18" y="22"/>
                </a:cubicBezTo>
                <a:cubicBezTo>
                  <a:pt x="15" y="19"/>
                  <a:pt x="12" y="17"/>
                  <a:pt x="9" y="14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lnTo>
                  <a:pt x="7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237" name="Freeform 125"/>
          <p:cNvSpPr>
            <a:spLocks/>
          </p:cNvSpPr>
          <p:nvPr/>
        </p:nvSpPr>
        <p:spPr bwMode="auto">
          <a:xfrm>
            <a:off x="3138488" y="3810000"/>
            <a:ext cx="82550" cy="93663"/>
          </a:xfrm>
          <a:custGeom>
            <a:avLst/>
            <a:gdLst>
              <a:gd name="T0" fmla="*/ 8 w 18"/>
              <a:gd name="T1" fmla="*/ 7 h 21"/>
              <a:gd name="T2" fmla="*/ 11 w 18"/>
              <a:gd name="T3" fmla="*/ 0 h 21"/>
              <a:gd name="T4" fmla="*/ 11 w 18"/>
              <a:gd name="T5" fmla="*/ 0 h 21"/>
              <a:gd name="T6" fmla="*/ 14 w 18"/>
              <a:gd name="T7" fmla="*/ 11 h 21"/>
              <a:gd name="T8" fmla="*/ 18 w 18"/>
              <a:gd name="T9" fmla="*/ 21 h 21"/>
              <a:gd name="T10" fmla="*/ 10 w 18"/>
              <a:gd name="T11" fmla="*/ 14 h 21"/>
              <a:gd name="T12" fmla="*/ 0 w 18"/>
              <a:gd name="T13" fmla="*/ 8 h 21"/>
              <a:gd name="T14" fmla="*/ 0 w 18"/>
              <a:gd name="T15" fmla="*/ 8 h 21"/>
              <a:gd name="T16" fmla="*/ 8 w 18"/>
              <a:gd name="T17" fmla="*/ 7 h 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"/>
              <a:gd name="T28" fmla="*/ 0 h 21"/>
              <a:gd name="T29" fmla="*/ 18 w 18"/>
              <a:gd name="T30" fmla="*/ 21 h 2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" h="21">
                <a:moveTo>
                  <a:pt x="8" y="7"/>
                </a:move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4" y="11"/>
                  <a:pt x="14" y="11"/>
                  <a:pt x="14" y="11"/>
                </a:cubicBezTo>
                <a:cubicBezTo>
                  <a:pt x="15" y="15"/>
                  <a:pt x="17" y="18"/>
                  <a:pt x="18" y="21"/>
                </a:cubicBezTo>
                <a:cubicBezTo>
                  <a:pt x="15" y="19"/>
                  <a:pt x="13" y="17"/>
                  <a:pt x="10" y="14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lnTo>
                  <a:pt x="8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238" name="Freeform 126"/>
          <p:cNvSpPr>
            <a:spLocks/>
          </p:cNvSpPr>
          <p:nvPr/>
        </p:nvSpPr>
        <p:spPr bwMode="auto">
          <a:xfrm>
            <a:off x="2998788" y="3614738"/>
            <a:ext cx="80962" cy="95250"/>
          </a:xfrm>
          <a:custGeom>
            <a:avLst/>
            <a:gdLst>
              <a:gd name="T0" fmla="*/ 7 w 18"/>
              <a:gd name="T1" fmla="*/ 7 h 21"/>
              <a:gd name="T2" fmla="*/ 10 w 18"/>
              <a:gd name="T3" fmla="*/ 0 h 21"/>
              <a:gd name="T4" fmla="*/ 11 w 18"/>
              <a:gd name="T5" fmla="*/ 0 h 21"/>
              <a:gd name="T6" fmla="*/ 13 w 18"/>
              <a:gd name="T7" fmla="*/ 11 h 21"/>
              <a:gd name="T8" fmla="*/ 18 w 18"/>
              <a:gd name="T9" fmla="*/ 21 h 21"/>
              <a:gd name="T10" fmla="*/ 9 w 18"/>
              <a:gd name="T11" fmla="*/ 14 h 21"/>
              <a:gd name="T12" fmla="*/ 0 w 18"/>
              <a:gd name="T13" fmla="*/ 8 h 21"/>
              <a:gd name="T14" fmla="*/ 0 w 18"/>
              <a:gd name="T15" fmla="*/ 7 h 21"/>
              <a:gd name="T16" fmla="*/ 7 w 18"/>
              <a:gd name="T17" fmla="*/ 7 h 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"/>
              <a:gd name="T28" fmla="*/ 0 h 21"/>
              <a:gd name="T29" fmla="*/ 18 w 18"/>
              <a:gd name="T30" fmla="*/ 21 h 2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" h="21">
                <a:moveTo>
                  <a:pt x="7" y="7"/>
                </a:moveTo>
                <a:cubicBezTo>
                  <a:pt x="10" y="0"/>
                  <a:pt x="10" y="0"/>
                  <a:pt x="1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11"/>
                  <a:pt x="13" y="11"/>
                  <a:pt x="13" y="11"/>
                </a:cubicBezTo>
                <a:cubicBezTo>
                  <a:pt x="15" y="14"/>
                  <a:pt x="16" y="18"/>
                  <a:pt x="18" y="21"/>
                </a:cubicBezTo>
                <a:cubicBezTo>
                  <a:pt x="15" y="19"/>
                  <a:pt x="12" y="16"/>
                  <a:pt x="9" y="14"/>
                </a:cubicBezTo>
                <a:cubicBezTo>
                  <a:pt x="0" y="8"/>
                  <a:pt x="0" y="8"/>
                  <a:pt x="0" y="8"/>
                </a:cubicBezTo>
                <a:cubicBezTo>
                  <a:pt x="0" y="7"/>
                  <a:pt x="0" y="7"/>
                  <a:pt x="0" y="7"/>
                </a:cubicBezTo>
                <a:lnTo>
                  <a:pt x="7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239" name="Freeform 127"/>
          <p:cNvSpPr>
            <a:spLocks/>
          </p:cNvSpPr>
          <p:nvPr/>
        </p:nvSpPr>
        <p:spPr bwMode="auto">
          <a:xfrm>
            <a:off x="2852738" y="3417888"/>
            <a:ext cx="82550" cy="95250"/>
          </a:xfrm>
          <a:custGeom>
            <a:avLst/>
            <a:gdLst>
              <a:gd name="T0" fmla="*/ 8 w 18"/>
              <a:gd name="T1" fmla="*/ 7 h 22"/>
              <a:gd name="T2" fmla="*/ 11 w 18"/>
              <a:gd name="T3" fmla="*/ 0 h 22"/>
              <a:gd name="T4" fmla="*/ 11 w 18"/>
              <a:gd name="T5" fmla="*/ 0 h 22"/>
              <a:gd name="T6" fmla="*/ 14 w 18"/>
              <a:gd name="T7" fmla="*/ 11 h 22"/>
              <a:gd name="T8" fmla="*/ 18 w 18"/>
              <a:gd name="T9" fmla="*/ 22 h 22"/>
              <a:gd name="T10" fmla="*/ 10 w 18"/>
              <a:gd name="T11" fmla="*/ 14 h 22"/>
              <a:gd name="T12" fmla="*/ 0 w 18"/>
              <a:gd name="T13" fmla="*/ 8 h 22"/>
              <a:gd name="T14" fmla="*/ 0 w 18"/>
              <a:gd name="T15" fmla="*/ 8 h 22"/>
              <a:gd name="T16" fmla="*/ 8 w 18"/>
              <a:gd name="T17" fmla="*/ 7 h 2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"/>
              <a:gd name="T28" fmla="*/ 0 h 22"/>
              <a:gd name="T29" fmla="*/ 18 w 18"/>
              <a:gd name="T30" fmla="*/ 22 h 2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" h="22">
                <a:moveTo>
                  <a:pt x="8" y="7"/>
                </a:move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4" y="11"/>
                  <a:pt x="14" y="11"/>
                  <a:pt x="14" y="11"/>
                </a:cubicBezTo>
                <a:cubicBezTo>
                  <a:pt x="15" y="15"/>
                  <a:pt x="17" y="18"/>
                  <a:pt x="18" y="22"/>
                </a:cubicBezTo>
                <a:cubicBezTo>
                  <a:pt x="15" y="19"/>
                  <a:pt x="13" y="17"/>
                  <a:pt x="10" y="14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0" y="8"/>
                  <a:pt x="0" y="8"/>
                </a:cubicBezTo>
                <a:lnTo>
                  <a:pt x="8" y="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240" name="Rectangle 128"/>
          <p:cNvSpPr>
            <a:spLocks noChangeArrowheads="1"/>
          </p:cNvSpPr>
          <p:nvPr/>
        </p:nvSpPr>
        <p:spPr bwMode="auto">
          <a:xfrm>
            <a:off x="827584" y="764704"/>
            <a:ext cx="8255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Price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18241" name="Rectangle 129"/>
          <p:cNvSpPr>
            <a:spLocks noChangeArrowheads="1"/>
          </p:cNvSpPr>
          <p:nvPr/>
        </p:nvSpPr>
        <p:spPr bwMode="auto">
          <a:xfrm>
            <a:off x="2389188" y="4819650"/>
            <a:ext cx="220027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Quantity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218242" name="Rectangle 130"/>
          <p:cNvSpPr>
            <a:spLocks noChangeArrowheads="1"/>
          </p:cNvSpPr>
          <p:nvPr/>
        </p:nvSpPr>
        <p:spPr bwMode="auto">
          <a:xfrm>
            <a:off x="5364088" y="836712"/>
            <a:ext cx="8255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Pro" pitchFamily="34" charset="0"/>
              </a:rPr>
              <a:t>Price</a:t>
            </a:r>
            <a:endParaRPr lang="en-US" sz="1400" dirty="0">
              <a:latin typeface="Tahoma" pitchFamily="34" charset="0"/>
            </a:endParaRPr>
          </a:p>
        </p:txBody>
      </p:sp>
      <p:cxnSp>
        <p:nvCxnSpPr>
          <p:cNvPr id="548914" name="Straight Connector 86"/>
          <p:cNvCxnSpPr>
            <a:cxnSpLocks noChangeShapeType="1"/>
          </p:cNvCxnSpPr>
          <p:nvPr/>
        </p:nvCxnSpPr>
        <p:spPr bwMode="auto">
          <a:xfrm>
            <a:off x="7848600" y="1981200"/>
            <a:ext cx="0" cy="253682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2" name="Straight Connector 86"/>
          <p:cNvCxnSpPr>
            <a:cxnSpLocks noChangeShapeType="1"/>
          </p:cNvCxnSpPr>
          <p:nvPr/>
        </p:nvCxnSpPr>
        <p:spPr bwMode="auto">
          <a:xfrm>
            <a:off x="1158875" y="1870075"/>
            <a:ext cx="4173538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3" name="Straight Connector 86"/>
          <p:cNvCxnSpPr>
            <a:cxnSpLocks noChangeShapeType="1"/>
          </p:cNvCxnSpPr>
          <p:nvPr/>
        </p:nvCxnSpPr>
        <p:spPr bwMode="auto">
          <a:xfrm>
            <a:off x="5873750" y="1870075"/>
            <a:ext cx="1931988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4" name="Straight Connector 86"/>
          <p:cNvCxnSpPr>
            <a:cxnSpLocks noChangeShapeType="1"/>
          </p:cNvCxnSpPr>
          <p:nvPr/>
        </p:nvCxnSpPr>
        <p:spPr bwMode="auto">
          <a:xfrm>
            <a:off x="5867400" y="2981325"/>
            <a:ext cx="1943100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5" name="Straight Connector 86"/>
          <p:cNvCxnSpPr>
            <a:cxnSpLocks noChangeShapeType="1"/>
          </p:cNvCxnSpPr>
          <p:nvPr/>
        </p:nvCxnSpPr>
        <p:spPr bwMode="auto">
          <a:xfrm>
            <a:off x="5781675" y="3968750"/>
            <a:ext cx="1631950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6" name="Straight Connector 86"/>
          <p:cNvCxnSpPr>
            <a:cxnSpLocks noChangeShapeType="1"/>
          </p:cNvCxnSpPr>
          <p:nvPr/>
        </p:nvCxnSpPr>
        <p:spPr bwMode="auto">
          <a:xfrm>
            <a:off x="5873750" y="4103688"/>
            <a:ext cx="1114425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7" name="Straight Connector 86"/>
          <p:cNvCxnSpPr>
            <a:cxnSpLocks noChangeShapeType="1"/>
          </p:cNvCxnSpPr>
          <p:nvPr/>
        </p:nvCxnSpPr>
        <p:spPr bwMode="auto">
          <a:xfrm>
            <a:off x="5884863" y="3833813"/>
            <a:ext cx="1931987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8" name="Straight Connector 86"/>
          <p:cNvCxnSpPr>
            <a:cxnSpLocks noChangeShapeType="1"/>
          </p:cNvCxnSpPr>
          <p:nvPr/>
        </p:nvCxnSpPr>
        <p:spPr bwMode="auto">
          <a:xfrm>
            <a:off x="7459663" y="3036888"/>
            <a:ext cx="0" cy="1404937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9" name="Straight Connector 86"/>
          <p:cNvCxnSpPr>
            <a:cxnSpLocks noChangeShapeType="1"/>
          </p:cNvCxnSpPr>
          <p:nvPr/>
        </p:nvCxnSpPr>
        <p:spPr bwMode="auto">
          <a:xfrm>
            <a:off x="7080250" y="4159250"/>
            <a:ext cx="0" cy="28257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0" name="Straight Connector 86"/>
          <p:cNvCxnSpPr>
            <a:cxnSpLocks noChangeShapeType="1"/>
          </p:cNvCxnSpPr>
          <p:nvPr/>
        </p:nvCxnSpPr>
        <p:spPr bwMode="auto">
          <a:xfrm>
            <a:off x="1158875" y="2992438"/>
            <a:ext cx="4173538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1" name="Straight Connector 86"/>
          <p:cNvCxnSpPr>
            <a:cxnSpLocks noChangeShapeType="1"/>
          </p:cNvCxnSpPr>
          <p:nvPr/>
        </p:nvCxnSpPr>
        <p:spPr bwMode="auto">
          <a:xfrm>
            <a:off x="1158875" y="4116388"/>
            <a:ext cx="3622675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218255" name="Freeform 143"/>
          <p:cNvSpPr>
            <a:spLocks/>
          </p:cNvSpPr>
          <p:nvPr/>
        </p:nvSpPr>
        <p:spPr bwMode="auto">
          <a:xfrm>
            <a:off x="4572000" y="3822700"/>
            <a:ext cx="654050" cy="652463"/>
          </a:xfrm>
          <a:custGeom>
            <a:avLst/>
            <a:gdLst>
              <a:gd name="T0" fmla="*/ 108 w 108"/>
              <a:gd name="T1" fmla="*/ 111 h 127"/>
              <a:gd name="T2" fmla="*/ 92 w 108"/>
              <a:gd name="T3" fmla="*/ 127 h 127"/>
              <a:gd name="T4" fmla="*/ 16 w 108"/>
              <a:gd name="T5" fmla="*/ 127 h 127"/>
              <a:gd name="T6" fmla="*/ 0 w 108"/>
              <a:gd name="T7" fmla="*/ 111 h 127"/>
              <a:gd name="T8" fmla="*/ 0 w 108"/>
              <a:gd name="T9" fmla="*/ 16 h 127"/>
              <a:gd name="T10" fmla="*/ 16 w 108"/>
              <a:gd name="T11" fmla="*/ 0 h 127"/>
              <a:gd name="T12" fmla="*/ 92 w 108"/>
              <a:gd name="T13" fmla="*/ 0 h 127"/>
              <a:gd name="T14" fmla="*/ 108 w 108"/>
              <a:gd name="T15" fmla="*/ 16 h 127"/>
              <a:gd name="T16" fmla="*/ 108 w 108"/>
              <a:gd name="T17" fmla="*/ 111 h 1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"/>
              <a:gd name="T28" fmla="*/ 0 h 127"/>
              <a:gd name="T29" fmla="*/ 108 w 108"/>
              <a:gd name="T30" fmla="*/ 127 h 12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" h="127">
                <a:moveTo>
                  <a:pt x="108" y="111"/>
                </a:moveTo>
                <a:cubicBezTo>
                  <a:pt x="108" y="119"/>
                  <a:pt x="101" y="127"/>
                  <a:pt x="92" y="127"/>
                </a:cubicBezTo>
                <a:cubicBezTo>
                  <a:pt x="16" y="127"/>
                  <a:pt x="16" y="127"/>
                  <a:pt x="16" y="127"/>
                </a:cubicBezTo>
                <a:cubicBezTo>
                  <a:pt x="7" y="127"/>
                  <a:pt x="0" y="119"/>
                  <a:pt x="0" y="11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1" y="0"/>
                  <a:pt x="108" y="7"/>
                  <a:pt x="108" y="16"/>
                </a:cubicBezTo>
                <a:lnTo>
                  <a:pt x="108" y="111"/>
                </a:lnTo>
                <a:close/>
              </a:path>
            </a:pathLst>
          </a:custGeom>
          <a:solidFill>
            <a:srgbClr val="D7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218256" name="Rectangle 144"/>
          <p:cNvSpPr>
            <a:spLocks noChangeArrowheads="1"/>
          </p:cNvSpPr>
          <p:nvPr/>
        </p:nvSpPr>
        <p:spPr bwMode="auto">
          <a:xfrm>
            <a:off x="4613031" y="3827585"/>
            <a:ext cx="5921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Break-even price</a:t>
            </a:r>
            <a:endParaRPr lang="en-US" sz="1400" dirty="0">
              <a:latin typeface="Tahoma" pitchFamily="34" charset="0"/>
            </a:endParaRPr>
          </a:p>
        </p:txBody>
      </p:sp>
      <p:cxnSp>
        <p:nvCxnSpPr>
          <p:cNvPr id="12" name="Straight Connector 86"/>
          <p:cNvCxnSpPr>
            <a:cxnSpLocks noChangeShapeType="1"/>
          </p:cNvCxnSpPr>
          <p:nvPr/>
        </p:nvCxnSpPr>
        <p:spPr bwMode="auto">
          <a:xfrm>
            <a:off x="1849438" y="1925638"/>
            <a:ext cx="0" cy="2536825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3" name="Straight Connector 86"/>
          <p:cNvCxnSpPr>
            <a:cxnSpLocks noChangeShapeType="1"/>
          </p:cNvCxnSpPr>
          <p:nvPr/>
        </p:nvCxnSpPr>
        <p:spPr bwMode="auto">
          <a:xfrm>
            <a:off x="2676525" y="3003550"/>
            <a:ext cx="0" cy="140335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14" name="Straight Connector 86"/>
          <p:cNvCxnSpPr>
            <a:cxnSpLocks noChangeShapeType="1"/>
          </p:cNvCxnSpPr>
          <p:nvPr/>
        </p:nvCxnSpPr>
        <p:spPr bwMode="auto">
          <a:xfrm>
            <a:off x="3505200" y="4181475"/>
            <a:ext cx="0" cy="280988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149" name="Line 94"/>
          <p:cNvSpPr>
            <a:spLocks noChangeShapeType="1"/>
          </p:cNvSpPr>
          <p:nvPr/>
        </p:nvSpPr>
        <p:spPr bwMode="auto">
          <a:xfrm flipH="1">
            <a:off x="6934200" y="2971800"/>
            <a:ext cx="404813" cy="11557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213" name="Rectangle 101"/>
          <p:cNvSpPr>
            <a:spLocks noChangeArrowheads="1"/>
          </p:cNvSpPr>
          <p:nvPr/>
        </p:nvSpPr>
        <p:spPr bwMode="auto">
          <a:xfrm>
            <a:off x="2901950" y="2951163"/>
            <a:ext cx="37830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MKT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218209" name="Rectangle 97"/>
          <p:cNvSpPr>
            <a:spLocks noChangeArrowheads="1"/>
          </p:cNvSpPr>
          <p:nvPr/>
        </p:nvSpPr>
        <p:spPr bwMode="auto">
          <a:xfrm>
            <a:off x="2036763" y="1819275"/>
            <a:ext cx="37830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Pro" pitchFamily="34" charset="0"/>
              </a:rPr>
              <a:t>MKT</a:t>
            </a:r>
            <a:endParaRPr lang="en-US" sz="1400" i="1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5346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21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1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1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1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1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1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3" grpId="0" animBg="1"/>
      <p:bldP spid="218117" grpId="0" animBg="1"/>
      <p:bldP spid="218118" grpId="0" animBg="1"/>
      <p:bldP spid="218119" grpId="0" animBg="1"/>
      <p:bldP spid="218120" grpId="0" animBg="1"/>
      <p:bldP spid="218121" grpId="0" animBg="1"/>
      <p:bldP spid="218122" grpId="0" animBg="1"/>
      <p:bldP spid="218123" grpId="0" animBg="1"/>
      <p:bldP spid="218124" grpId="0" animBg="1"/>
      <p:bldP spid="218125" grpId="0" animBg="1"/>
      <p:bldP spid="218126" grpId="0" animBg="1"/>
      <p:bldP spid="218127" grpId="0" animBg="1"/>
      <p:bldP spid="218128" grpId="0" animBg="1"/>
      <p:bldP spid="218129" grpId="0" animBg="1"/>
      <p:bldP spid="218130" grpId="0" animBg="1"/>
      <p:bldP spid="218131" grpId="0" animBg="1"/>
      <p:bldP spid="218132" grpId="0" animBg="1"/>
      <p:bldP spid="218148" grpId="0" animBg="1"/>
      <p:bldP spid="218152" grpId="0" animBg="1"/>
      <p:bldP spid="218153" grpId="0" animBg="1"/>
      <p:bldP spid="218154" grpId="0" animBg="1"/>
      <p:bldP spid="218171" grpId="0"/>
      <p:bldP spid="218172" grpId="0"/>
      <p:bldP spid="218173" grpId="0"/>
      <p:bldP spid="218174" grpId="0"/>
      <p:bldP spid="218175" grpId="0" animBg="1"/>
      <p:bldP spid="218176" grpId="0"/>
      <p:bldP spid="218177" grpId="0"/>
      <p:bldP spid="218178" grpId="0"/>
      <p:bldP spid="218179" grpId="0"/>
      <p:bldP spid="218180" grpId="0"/>
      <p:bldP spid="218181" grpId="0"/>
      <p:bldP spid="218182" grpId="0" animBg="1"/>
      <p:bldP spid="218183" grpId="0" animBg="1"/>
      <p:bldP spid="218184" grpId="0" animBg="1"/>
      <p:bldP spid="218185" grpId="0" animBg="1"/>
      <p:bldP spid="218186" grpId="0" animBg="1"/>
      <p:bldP spid="218187" grpId="0"/>
      <p:bldP spid="218188" grpId="0"/>
      <p:bldP spid="218196" grpId="0"/>
      <p:bldP spid="218202" grpId="0" animBg="1"/>
      <p:bldP spid="218204" grpId="0" animBg="1"/>
      <p:bldP spid="218206" grpId="0" animBg="1"/>
      <p:bldP spid="218207" grpId="0" animBg="1"/>
      <p:bldP spid="218208" grpId="0"/>
      <p:bldP spid="218212" grpId="0"/>
      <p:bldP spid="218216" grpId="0"/>
      <p:bldP spid="218217" grpId="0"/>
      <p:bldP spid="218220" grpId="0"/>
      <p:bldP spid="218221" grpId="0"/>
      <p:bldP spid="218222" grpId="0"/>
      <p:bldP spid="218223" grpId="0"/>
      <p:bldP spid="218224" grpId="0"/>
      <p:bldP spid="218225" grpId="0"/>
      <p:bldP spid="218226" grpId="0" animBg="1"/>
      <p:bldP spid="218227" grpId="0" animBg="1"/>
      <p:bldP spid="218228" grpId="0" animBg="1"/>
      <p:bldP spid="218229" grpId="0" animBg="1"/>
      <p:bldP spid="218230" grpId="0" animBg="1"/>
      <p:bldP spid="218231" grpId="0" animBg="1"/>
      <p:bldP spid="218232" grpId="0" animBg="1"/>
      <p:bldP spid="218233" grpId="0" animBg="1"/>
      <p:bldP spid="218234" grpId="0" animBg="1"/>
      <p:bldP spid="218235" grpId="0" animBg="1"/>
      <p:bldP spid="218236" grpId="0" animBg="1"/>
      <p:bldP spid="218237" grpId="0" animBg="1"/>
      <p:bldP spid="218238" grpId="0" animBg="1"/>
      <p:bldP spid="218239" grpId="0" animBg="1"/>
      <p:bldP spid="218255" grpId="0" animBg="1"/>
      <p:bldP spid="218256" grpId="0"/>
      <p:bldP spid="149" grpId="0" animBg="1"/>
      <p:bldP spid="218213" grpId="0"/>
      <p:bldP spid="2182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Marginal Revenue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Marginal Revenue (MR)</a:t>
            </a:r>
          </a:p>
          <a:p>
            <a:pPr lvl="1"/>
            <a:r>
              <a:rPr lang="en-US" dirty="0" smtClean="0"/>
              <a:t>Change in Total Revenue (TR) generated by selling an additional unit of </a:t>
            </a:r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Slope of a total revenue curve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00"/>
            <a:ext cx="7820100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</p:pic>
      <p:sp>
        <p:nvSpPr>
          <p:cNvPr id="5" name="Rectangle 4"/>
          <p:cNvSpPr/>
          <p:nvPr/>
        </p:nvSpPr>
        <p:spPr>
          <a:xfrm>
            <a:off x="2157450" y="5105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88" indent="-1588" algn="ctr"/>
            <a:r>
              <a:rPr lang="en-US" b="1" dirty="0"/>
              <a:t>MR = ∆TR/∆Q</a:t>
            </a:r>
          </a:p>
          <a:p>
            <a:pPr marL="1588" indent="-158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21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Marginal Cost (MC)</a:t>
            </a:r>
          </a:p>
          <a:p>
            <a:pPr lvl="1"/>
            <a:r>
              <a:rPr lang="en-US" dirty="0" smtClean="0"/>
              <a:t>The additional cost incurred by producing an additional unit of output</a:t>
            </a:r>
          </a:p>
          <a:p>
            <a:endParaRPr 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733800"/>
            <a:ext cx="8229600" cy="225742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</p:spPr>
      </p:pic>
    </p:spTree>
    <p:extLst>
      <p:ext uri="{BB962C8B-B14F-4D97-AF65-F5344CB8AC3E}">
        <p14:creationId xmlns:p14="http://schemas.microsoft.com/office/powerpoint/2010/main" val="929756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Profit Maximizing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order to maximize profits, a firm should continue to produce as long as the additional revenue from an additional unit of output is greater than the additional cost from an additional unit of output.</a:t>
            </a:r>
          </a:p>
          <a:p>
            <a:pPr lvl="1"/>
            <a:r>
              <a:rPr lang="en-US" dirty="0" smtClean="0"/>
              <a:t>Keep producing as long as MR &gt; </a:t>
            </a:r>
            <a:r>
              <a:rPr lang="en-US" dirty="0" smtClean="0"/>
              <a:t>MC, meaning profits are increasing</a:t>
            </a:r>
            <a:endParaRPr lang="en-US" dirty="0" smtClean="0"/>
          </a:p>
          <a:p>
            <a:pPr lvl="1"/>
            <a:r>
              <a:rPr lang="en-US" dirty="0" smtClean="0"/>
              <a:t>Profits are maximized by producing the quantity at which the marginal cost of the last unit produced is equal to its marginal revenue.</a:t>
            </a:r>
          </a:p>
          <a:p>
            <a:r>
              <a:rPr lang="en-US" dirty="0" smtClean="0"/>
              <a:t>Profit Maximizing Condition: </a:t>
            </a:r>
            <a:r>
              <a:rPr lang="en-US" dirty="0" smtClean="0"/>
              <a:t>(book calls this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optimal output)</a:t>
            </a:r>
            <a:endParaRPr lang="en-US" dirty="0" smtClean="0"/>
          </a:p>
          <a:p>
            <a:pPr lvl="1"/>
            <a:r>
              <a:rPr lang="en-US" dirty="0" smtClean="0"/>
              <a:t>Stop producing where </a:t>
            </a:r>
            <a:r>
              <a:rPr lang="en-US" b="1" i="1" dirty="0" smtClean="0"/>
              <a:t>MR = </a:t>
            </a:r>
            <a:r>
              <a:rPr lang="en-US" b="1" i="1" dirty="0" smtClean="0"/>
              <a:t>MC or MR !&lt; MC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527802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Shutdown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Should the Firm Operate at all?</a:t>
            </a:r>
            <a:r>
              <a:rPr lang="en-US" dirty="0" smtClean="0"/>
              <a:t>? In cost optimization scenario…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/>
              <a:t>If </a:t>
            </a:r>
            <a:r>
              <a:rPr lang="en-US" b="1" i="1" dirty="0"/>
              <a:t>TR </a:t>
            </a:r>
            <a:r>
              <a:rPr lang="en-US" b="1" dirty="0"/>
              <a:t>&gt; </a:t>
            </a:r>
            <a:r>
              <a:rPr lang="en-US" b="1" i="1" dirty="0"/>
              <a:t>TC</a:t>
            </a:r>
            <a:r>
              <a:rPr lang="en-US" dirty="0"/>
              <a:t>, the firm is </a:t>
            </a:r>
            <a:r>
              <a:rPr lang="en-US" b="1" i="1" dirty="0"/>
              <a:t>profitable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If </a:t>
            </a:r>
            <a:r>
              <a:rPr lang="en-US" b="1" i="1" dirty="0"/>
              <a:t>TR = TC</a:t>
            </a:r>
            <a:r>
              <a:rPr lang="en-US" dirty="0"/>
              <a:t>, the firm </a:t>
            </a:r>
            <a:r>
              <a:rPr lang="en-US" b="1" i="1" dirty="0"/>
              <a:t>breaks even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If </a:t>
            </a:r>
            <a:r>
              <a:rPr lang="en-US" b="1" i="1" dirty="0"/>
              <a:t>TR </a:t>
            </a:r>
            <a:r>
              <a:rPr lang="en-US" b="1" dirty="0"/>
              <a:t>&lt; </a:t>
            </a:r>
            <a:r>
              <a:rPr lang="en-US" b="1" i="1" dirty="0"/>
              <a:t>TC</a:t>
            </a:r>
            <a:r>
              <a:rPr lang="en-US" dirty="0"/>
              <a:t>, the firm </a:t>
            </a:r>
            <a:r>
              <a:rPr lang="en-US" b="1" i="1" dirty="0"/>
              <a:t>incurs a loss</a:t>
            </a:r>
            <a:r>
              <a:rPr lang="en-US" dirty="0" smtClean="0"/>
              <a:t>. (are some cases in which this </a:t>
            </a:r>
            <a:r>
              <a:rPr lang="en-US" dirty="0" smtClean="0"/>
              <a:t>can be  true and the firm would still operate… will discuss later)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Firm should shutdown if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dirty="0" smtClean="0"/>
              <a:t>Long-</a:t>
            </a:r>
            <a:r>
              <a:rPr lang="en-US" dirty="0" smtClean="0"/>
              <a:t>Run (no fixed costs): </a:t>
            </a:r>
            <a:r>
              <a:rPr lang="en-US" b="1" i="1" dirty="0" smtClean="0"/>
              <a:t>TR </a:t>
            </a:r>
            <a:r>
              <a:rPr lang="en-US" b="1" dirty="0"/>
              <a:t>&lt; </a:t>
            </a:r>
            <a:r>
              <a:rPr lang="en-US" b="1" i="1" dirty="0" smtClean="0"/>
              <a:t>TC , can avoid operating entirely in this scenario </a:t>
            </a:r>
            <a:endParaRPr lang="en-US" b="1" i="1" dirty="0" smtClean="0"/>
          </a:p>
          <a:p>
            <a:pPr lvl="1"/>
            <a:r>
              <a:rPr lang="en-US" dirty="0" smtClean="0"/>
              <a:t>Short-</a:t>
            </a:r>
            <a:r>
              <a:rPr lang="en-US" dirty="0" smtClean="0"/>
              <a:t>Run(have fixed costs): </a:t>
            </a:r>
            <a:r>
              <a:rPr lang="en-US" b="1" i="1" dirty="0"/>
              <a:t>TR </a:t>
            </a:r>
            <a:r>
              <a:rPr lang="en-US" b="1" dirty="0"/>
              <a:t>&lt; </a:t>
            </a:r>
            <a:r>
              <a:rPr lang="en-US" b="1" i="1" dirty="0" smtClean="0"/>
              <a:t>VC , </a:t>
            </a:r>
            <a:r>
              <a:rPr lang="en-US" b="1" i="1" dirty="0" smtClean="0"/>
              <a:t>fixed costs are SUNK… cannot get them back if you do or don’t open so open if variable costs are less that the revenue made 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4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Perfect Competition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5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Competition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30188" indent="-230188"/>
            <a:r>
              <a:rPr lang="en-US" dirty="0" smtClean="0"/>
              <a:t>A </a:t>
            </a:r>
            <a:r>
              <a:rPr lang="en-US" b="1" dirty="0"/>
              <a:t>price-taking producer </a:t>
            </a:r>
            <a:r>
              <a:rPr lang="en-US" dirty="0"/>
              <a:t>is a producer whose actions have no effect on the market price of the good it sells</a:t>
            </a:r>
            <a:r>
              <a:rPr lang="en-US" dirty="0" smtClean="0"/>
              <a:t>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30188" indent="-230188"/>
            <a:r>
              <a:rPr lang="en-US" dirty="0"/>
              <a:t>A </a:t>
            </a:r>
            <a:r>
              <a:rPr lang="en-US" b="1" dirty="0"/>
              <a:t>price-taking consumer </a:t>
            </a:r>
            <a:r>
              <a:rPr lang="en-US" dirty="0"/>
              <a:t>is a consumer whose actions have no effect on the market price of the good he or she </a:t>
            </a:r>
            <a:r>
              <a:rPr lang="en-US" dirty="0" smtClean="0"/>
              <a:t>buys</a:t>
            </a:r>
            <a:r>
              <a:rPr lang="en-US" dirty="0" smtClean="0"/>
              <a:t>. This is because the amount this consumer purchases is so small, that they aren’t big enough relative to the market to cause any change in price.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 marL="230188" indent="-230188"/>
            <a:r>
              <a:rPr lang="en-US" dirty="0"/>
              <a:t>A </a:t>
            </a:r>
            <a:r>
              <a:rPr lang="en-US" b="1" dirty="0"/>
              <a:t>perfectly competitive market </a:t>
            </a:r>
            <a:r>
              <a:rPr lang="en-US" dirty="0"/>
              <a:t>is a market in which all market participants are price-takers.</a:t>
            </a:r>
            <a:br>
              <a:rPr lang="en-US" dirty="0"/>
            </a:br>
            <a:endParaRPr lang="en-US" dirty="0"/>
          </a:p>
          <a:p>
            <a:pPr marL="230188" indent="-230188"/>
            <a:r>
              <a:rPr lang="en-US" dirty="0"/>
              <a:t>A </a:t>
            </a:r>
            <a:r>
              <a:rPr lang="en-US" b="1" dirty="0"/>
              <a:t>perfectly competitive industry </a:t>
            </a:r>
            <a:r>
              <a:rPr lang="en-US" dirty="0"/>
              <a:t>is an industry in which </a:t>
            </a:r>
            <a:r>
              <a:rPr lang="en-US" dirty="0" smtClean="0"/>
              <a:t>producers/suppliers </a:t>
            </a:r>
            <a:r>
              <a:rPr lang="en-US" dirty="0"/>
              <a:t>are price-takers.</a:t>
            </a:r>
          </a:p>
          <a:p>
            <a:r>
              <a:rPr lang="en-US" dirty="0" smtClean="0"/>
              <a:t>WILL FOCUS ON SUPPLY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9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Two key conditions for perfect competition</a:t>
            </a:r>
          </a:p>
          <a:p>
            <a:pPr marL="461963" indent="-447675">
              <a:buSzTx/>
              <a:buFont typeface="Wingdings" pitchFamily="2" charset="2"/>
              <a:buAutoNum type="arabicParenR"/>
            </a:pPr>
            <a:r>
              <a:rPr lang="en-US" dirty="0"/>
              <a:t>For an industry to be perfectly competitive, it must contain </a:t>
            </a:r>
            <a:r>
              <a:rPr lang="en-US" dirty="0">
                <a:solidFill>
                  <a:srgbClr val="FF0000"/>
                </a:solidFill>
              </a:rPr>
              <a:t>many</a:t>
            </a:r>
            <a:r>
              <a:rPr lang="en-US" dirty="0"/>
              <a:t> producers, </a:t>
            </a:r>
            <a:r>
              <a:rPr lang="en-US" dirty="0">
                <a:solidFill>
                  <a:srgbClr val="FF0000"/>
                </a:solidFill>
              </a:rPr>
              <a:t>none</a:t>
            </a:r>
            <a:r>
              <a:rPr lang="en-US" dirty="0"/>
              <a:t> of whom have a large </a:t>
            </a:r>
            <a:r>
              <a:rPr lang="en-US" b="1" dirty="0"/>
              <a:t>market share</a:t>
            </a:r>
            <a:r>
              <a:rPr lang="en-US" dirty="0" smtClean="0"/>
              <a:t>. If market share is even measurable then its too large. </a:t>
            </a:r>
            <a:endParaRPr lang="en-US" dirty="0"/>
          </a:p>
          <a:p>
            <a:pPr marL="1025525" lvl="1" indent="-222250"/>
            <a:r>
              <a:rPr lang="en-US" dirty="0"/>
              <a:t>A producer’s </a:t>
            </a:r>
            <a:r>
              <a:rPr lang="en-US" b="1" dirty="0"/>
              <a:t>market share </a:t>
            </a:r>
            <a:r>
              <a:rPr lang="en-US" dirty="0"/>
              <a:t>is the fraction of the total industry output accounted for by that producer’s output.</a:t>
            </a:r>
          </a:p>
          <a:p>
            <a:pPr marL="461963" indent="-447675">
              <a:buSzTx/>
              <a:buFont typeface="Wingdings" pitchFamily="2" charset="2"/>
              <a:buAutoNum type="arabicParenR"/>
            </a:pPr>
            <a:endParaRPr lang="en-US" sz="1800" dirty="0"/>
          </a:p>
          <a:p>
            <a:pPr marL="461963" indent="-447675">
              <a:buSzTx/>
              <a:buFont typeface="Wingdings" pitchFamily="2" charset="2"/>
              <a:buAutoNum type="arabicParenR"/>
            </a:pPr>
            <a:r>
              <a:rPr lang="en-US" dirty="0"/>
              <a:t>An industry can be perfectly competitive only if consumers regard the products of all producers as equivalent</a:t>
            </a:r>
            <a:r>
              <a:rPr lang="en-US" dirty="0" smtClean="0"/>
              <a:t>. (generic v brand name goods have no distinction….) </a:t>
            </a:r>
            <a:endParaRPr lang="en-US" dirty="0"/>
          </a:p>
          <a:p>
            <a:pPr marL="1025525" lvl="1" indent="-222250"/>
            <a:r>
              <a:rPr lang="en-US" dirty="0" smtClean="0"/>
              <a:t>Homogeneous product (standardized product)</a:t>
            </a:r>
          </a:p>
          <a:p>
            <a:pPr marL="1299845" lvl="2" indent="-222250"/>
            <a:r>
              <a:rPr lang="en-US" dirty="0" smtClean="0"/>
              <a:t>Consumers </a:t>
            </a:r>
            <a:r>
              <a:rPr lang="en-US" dirty="0"/>
              <a:t>regard the products of different producers as the same good.  </a:t>
            </a:r>
            <a:endParaRPr lang="en-US" sz="17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23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8144</TotalTime>
  <Words>1521</Words>
  <Application>Microsoft Macintosh PowerPoint</Application>
  <PresentationFormat>On-screen Show (4:3)</PresentationFormat>
  <Paragraphs>284</Paragraphs>
  <Slides>20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Profit Maximization</vt:lpstr>
      <vt:lpstr>Profit Maximization Assumption</vt:lpstr>
      <vt:lpstr>Marginal Revenue </vt:lpstr>
      <vt:lpstr>Marginal Cost</vt:lpstr>
      <vt:lpstr>Profit Maximizing Condition</vt:lpstr>
      <vt:lpstr>Shutdown Decision</vt:lpstr>
      <vt:lpstr>Perfect Competition</vt:lpstr>
      <vt:lpstr>Perfect Competition Definitions</vt:lpstr>
      <vt:lpstr>Necessary Conditions</vt:lpstr>
      <vt:lpstr>Free Entry and Exit</vt:lpstr>
      <vt:lpstr>Profit Maximization For Perfectly Competitive Markets</vt:lpstr>
      <vt:lpstr>The Price-Taking Firm’s Profit-Maximizing Quantity of Output</vt:lpstr>
      <vt:lpstr>Perfectly Competitive Markets in the Short-Run</vt:lpstr>
      <vt:lpstr>The Short-Run Individual Supply Curve</vt:lpstr>
      <vt:lpstr>Short – Run Profitability and the Market Price </vt:lpstr>
      <vt:lpstr>Profitability and the Market Price </vt:lpstr>
      <vt:lpstr>Short-Run Summary</vt:lpstr>
      <vt:lpstr>Perfectly Competitive Markets in the Long-Run</vt:lpstr>
      <vt:lpstr>Zero Economic Profit in the Long-Run</vt:lpstr>
      <vt:lpstr>The Long-Run Market Equilibrium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Welcome Back!</dc:title>
  <dc:creator>Ron</dc:creator>
  <cp:lastModifiedBy>Vaishnavi Raghu Raman</cp:lastModifiedBy>
  <cp:revision>579</cp:revision>
  <cp:lastPrinted>2014-11-04T19:47:30Z</cp:lastPrinted>
  <dcterms:created xsi:type="dcterms:W3CDTF">2013-09-01T18:05:22Z</dcterms:created>
  <dcterms:modified xsi:type="dcterms:W3CDTF">2014-11-05T20:54:27Z</dcterms:modified>
</cp:coreProperties>
</file>