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handoutMasterIdLst>
    <p:handoutMasterId r:id="rId15"/>
  </p:handoutMasterIdLst>
  <p:sldIdLst>
    <p:sldId id="437" r:id="rId2"/>
    <p:sldId id="446" r:id="rId3"/>
    <p:sldId id="447" r:id="rId4"/>
    <p:sldId id="448" r:id="rId5"/>
    <p:sldId id="449" r:id="rId6"/>
    <p:sldId id="450" r:id="rId7"/>
    <p:sldId id="444" r:id="rId8"/>
    <p:sldId id="454" r:id="rId9"/>
    <p:sldId id="451" r:id="rId10"/>
    <p:sldId id="452" r:id="rId11"/>
    <p:sldId id="455" r:id="rId12"/>
    <p:sldId id="453" r:id="rId1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7B9CF10-1FCF-4812-A237-F9A66D5D1E1C}" type="datetimeFigureOut">
              <a:rPr lang="en-US" smtClean="0"/>
              <a:pPr/>
              <a:t>11/17/14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84CBD60-E2D8-4CCA-A17A-2A5B0651E08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587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3B42347-978A-4E5E-9560-7EE15A41721F}" type="datetimeFigureOut">
              <a:rPr lang="en-US" smtClean="0"/>
              <a:pPr/>
              <a:t>11/17/14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7B248AF-AAB4-4126-B1E4-16B9BB8AC2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670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11/17/14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11/17/14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11/17/14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11/17/14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11/17/14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11/17/14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11/17/14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11/17/14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11/17/14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11/17/14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11/17/14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ED86BA8-F0AE-413E-B3D8-D1F6A5BA3C0C}" type="datetimeFigureOut">
              <a:rPr lang="en-US" smtClean="0"/>
              <a:pPr/>
              <a:t>11/17/14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Price Discrimination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291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 Market Price Discrimination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Multi-Market Price Discrimination:</a:t>
            </a:r>
          </a:p>
          <a:p>
            <a:pPr lvl="1"/>
            <a:r>
              <a:rPr lang="en-US" dirty="0" smtClean="0"/>
              <a:t>Firm charges different groups different prices according to willingness to pay for the group</a:t>
            </a:r>
          </a:p>
          <a:p>
            <a:pPr lvl="1"/>
            <a:r>
              <a:rPr lang="en-US" dirty="0" smtClean="0"/>
              <a:t>Most common type of Price Discrimination</a:t>
            </a:r>
          </a:p>
          <a:p>
            <a:r>
              <a:rPr lang="en-US" dirty="0" smtClean="0"/>
              <a:t>Identify different groups of customers</a:t>
            </a:r>
          </a:p>
          <a:p>
            <a:pPr lvl="1"/>
            <a:r>
              <a:rPr lang="en-US" dirty="0" smtClean="0"/>
              <a:t>Charge each group a different price</a:t>
            </a:r>
          </a:p>
          <a:p>
            <a:pPr lvl="2"/>
            <a:r>
              <a:rPr lang="en-US" dirty="0" smtClean="0"/>
              <a:t>Essentially act a single price monopolist within each group</a:t>
            </a:r>
          </a:p>
          <a:p>
            <a:pPr lvl="1"/>
            <a:r>
              <a:rPr lang="en-US" dirty="0" smtClean="0"/>
              <a:t>Won’t know individual willingness to pay, but have some idea about willingness to pay for groups</a:t>
            </a:r>
          </a:p>
          <a:p>
            <a:pPr lvl="2"/>
            <a:r>
              <a:rPr lang="en-US" dirty="0" smtClean="0"/>
              <a:t>Need to identify which group individual belongs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065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Multi-Market Price Discrimination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identify which group an individual belongs to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Observable Characteristics</a:t>
            </a:r>
          </a:p>
          <a:p>
            <a:pPr marL="880110" lvl="1" indent="-514350">
              <a:buFont typeface="Wingdings" panose="05000000000000000000" pitchFamily="2" charset="2"/>
              <a:buChar char="Ø"/>
            </a:pPr>
            <a:r>
              <a:rPr lang="en-US" dirty="0" smtClean="0"/>
              <a:t>Age, location (country)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Get Consumers to “self-select” themselves into different groups</a:t>
            </a:r>
          </a:p>
          <a:p>
            <a:pPr marL="880110" lvl="1" indent="-514350">
              <a:buFont typeface="Wingdings" panose="05000000000000000000" pitchFamily="2" charset="2"/>
              <a:buChar char="Ø"/>
            </a:pPr>
            <a:r>
              <a:rPr lang="en-US" dirty="0" smtClean="0"/>
              <a:t>Our behavior places us into different groups</a:t>
            </a:r>
          </a:p>
          <a:p>
            <a:pPr marL="1154430" lvl="2" indent="-514350">
              <a:buFont typeface="Wingdings" panose="05000000000000000000" pitchFamily="2" charset="2"/>
              <a:buChar char="Ø"/>
            </a:pPr>
            <a:r>
              <a:rPr lang="en-US" dirty="0" smtClean="0"/>
              <a:t>Coupons</a:t>
            </a:r>
          </a:p>
          <a:p>
            <a:pPr marL="1154430" lvl="2" indent="-514350">
              <a:buFont typeface="Wingdings" panose="05000000000000000000" pitchFamily="2" charset="2"/>
              <a:buChar char="Ø"/>
            </a:pPr>
            <a:r>
              <a:rPr lang="en-US" dirty="0" smtClean="0"/>
              <a:t>Airline tickets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519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Two-Part Tariff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Two-Part Tariff:</a:t>
            </a:r>
          </a:p>
          <a:p>
            <a:pPr lvl="1"/>
            <a:r>
              <a:rPr lang="en-US" dirty="0" smtClean="0"/>
              <a:t>A pricing system in which the firm charges a customer a lump-sum fee for the right to buy as many units of the good as the consumer wants at a specified price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Lump Sum Fee (Part One)</a:t>
            </a:r>
          </a:p>
          <a:p>
            <a:r>
              <a:rPr lang="en-US" dirty="0" smtClean="0"/>
              <a:t>Per-Unit Price (Part Two)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977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Price Discrimination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 to this point we have considered only the case of a single-price monopolist.</a:t>
            </a:r>
          </a:p>
          <a:p>
            <a:pPr lvl="1"/>
            <a:r>
              <a:rPr lang="en-US" dirty="0" smtClean="0"/>
              <a:t>Charges a single price to all consumers</a:t>
            </a:r>
          </a:p>
          <a:p>
            <a:r>
              <a:rPr lang="en-US" dirty="0" smtClean="0"/>
              <a:t>In many cases, a monopolist (price searcher) can charge different prices to different consumers </a:t>
            </a:r>
          </a:p>
          <a:p>
            <a:endParaRPr lang="en-US" dirty="0" smtClean="0"/>
          </a:p>
          <a:p>
            <a:r>
              <a:rPr lang="en-US" dirty="0" smtClean="0"/>
              <a:t>Price Discrimination: Charging different prices to different consumers for the same good.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52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Price Discrimination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Why do firms attempt to Price Discriminate?</a:t>
            </a:r>
          </a:p>
          <a:p>
            <a:pPr lvl="1"/>
            <a:r>
              <a:rPr lang="en-US" dirty="0" smtClean="0"/>
              <a:t>Profits!</a:t>
            </a:r>
          </a:p>
          <a:p>
            <a:r>
              <a:rPr lang="en-US" dirty="0" smtClean="0"/>
              <a:t>Differences exist in consumer willingness to pay for a good.</a:t>
            </a:r>
          </a:p>
          <a:p>
            <a:r>
              <a:rPr lang="en-US" dirty="0" smtClean="0"/>
              <a:t>Price discrimination is profitable when consumers differ in their sensitivity to the price</a:t>
            </a:r>
          </a:p>
          <a:p>
            <a:pPr lvl="1"/>
            <a:r>
              <a:rPr lang="en-US" dirty="0" smtClean="0"/>
              <a:t>Firms would like to charge higher prices to consumers who are willing to pay more and are less likely to stop buying the good if their price rises</a:t>
            </a:r>
          </a:p>
          <a:p>
            <a:r>
              <a:rPr lang="en-US" dirty="0" smtClean="0"/>
              <a:t>Key element is elasticity:</a:t>
            </a:r>
          </a:p>
          <a:p>
            <a:pPr lvl="1"/>
            <a:r>
              <a:rPr lang="en-US" dirty="0" smtClean="0"/>
              <a:t>It is profit-maximizing to charge a higher price to consumers who are relatively more price inelastic and charge a lower price to consumers who are more price sensitive (elastic)</a:t>
            </a:r>
          </a:p>
          <a:p>
            <a:pPr lvl="2"/>
            <a:r>
              <a:rPr lang="en-US" dirty="0" smtClean="0"/>
              <a:t>Charging a high price to price sensitive consumers may drive them 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689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Price Discrimination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order to successfully price discriminate: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Firm must have market power</a:t>
            </a:r>
          </a:p>
          <a:p>
            <a:pPr marL="880110" lvl="1" indent="-514350">
              <a:buFont typeface="Wingdings" panose="05000000000000000000" pitchFamily="2" charset="2"/>
              <a:buChar char="Ø"/>
            </a:pPr>
            <a:r>
              <a:rPr lang="en-US" dirty="0" smtClean="0"/>
              <a:t>Monopoly, </a:t>
            </a:r>
            <a:r>
              <a:rPr lang="en-US" dirty="0" smtClean="0"/>
              <a:t>Oligopoly</a:t>
            </a:r>
          </a:p>
          <a:p>
            <a:pPr marL="880110" lvl="1" indent="-514350">
              <a:buFont typeface="Wingdings" panose="05000000000000000000" pitchFamily="2" charset="2"/>
              <a:buChar char="Ø"/>
            </a:pPr>
            <a:r>
              <a:rPr lang="en-US" dirty="0" smtClean="0"/>
              <a:t>Cannot be a price taker </a:t>
            </a:r>
            <a:endParaRPr lang="en-US" dirty="0" smtClean="0"/>
          </a:p>
          <a:p>
            <a:pPr marL="880110" lvl="1" indent="-514350">
              <a:buFont typeface="Wingdings" panose="05000000000000000000" pitchFamily="2" charset="2"/>
              <a:buChar char="Ø"/>
            </a:pPr>
            <a:r>
              <a:rPr lang="en-US" dirty="0" smtClean="0"/>
              <a:t>Perfectly competitive firms do not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Firm must be able to identify differences in willingness to pay between consumers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Firm must be able to limit </a:t>
            </a:r>
            <a:r>
              <a:rPr lang="en-US" dirty="0" err="1" smtClean="0"/>
              <a:t>resales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319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Price Discrimination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Perfect Price Discrimination</a:t>
            </a:r>
          </a:p>
          <a:p>
            <a:pPr marL="880110" lvl="1" indent="-514350">
              <a:buFont typeface="Wingdings" panose="05000000000000000000" pitchFamily="2" charset="2"/>
              <a:buChar char="Ø"/>
            </a:pPr>
            <a:r>
              <a:rPr lang="en-US" dirty="0" smtClean="0"/>
              <a:t>Charge the maximum amount each consumer is willing to pay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Quantity Discrimination</a:t>
            </a:r>
          </a:p>
          <a:p>
            <a:pPr marL="880110" lvl="1" indent="-514350">
              <a:buFont typeface="Wingdings" panose="05000000000000000000" pitchFamily="2" charset="2"/>
              <a:buChar char="Ø"/>
            </a:pPr>
            <a:r>
              <a:rPr lang="en-US" dirty="0" smtClean="0"/>
              <a:t>Firm charges a different price for large quantities than for small quantities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Multi-Market Price Discrimination</a:t>
            </a:r>
          </a:p>
          <a:p>
            <a:pPr marL="880110" lvl="1" indent="-514350">
              <a:buFont typeface="Wingdings" panose="05000000000000000000" pitchFamily="2" charset="2"/>
              <a:buChar char="Ø"/>
            </a:pPr>
            <a:r>
              <a:rPr lang="en-US" dirty="0" smtClean="0"/>
              <a:t>Charge different groups of customers different prices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Two-Part Tariff</a:t>
            </a:r>
          </a:p>
          <a:p>
            <a:pPr marL="880110" lvl="1" indent="-514350">
              <a:buFont typeface="Wingdings" panose="05000000000000000000" pitchFamily="2" charset="2"/>
              <a:buChar char="Ø"/>
            </a:pPr>
            <a:r>
              <a:rPr lang="en-US" dirty="0" smtClean="0"/>
              <a:t>Charge customer a lump-sum fee for the right to buy the good at specified price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725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Perfect Price Discrimination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Perfect Price Discrimination:</a:t>
            </a:r>
          </a:p>
          <a:p>
            <a:pPr lvl="1"/>
            <a:r>
              <a:rPr lang="en-US" dirty="0" smtClean="0"/>
              <a:t>Firm charges each customer exactly what they are willing to pay (maximum each is willing to pay)</a:t>
            </a:r>
          </a:p>
          <a:p>
            <a:pPr marL="393192" lvl="1" indent="0">
              <a:buNone/>
            </a:pPr>
            <a:r>
              <a:rPr lang="en-US" dirty="0"/>
              <a:t>	</a:t>
            </a:r>
            <a:r>
              <a:rPr lang="en-US" dirty="0" smtClean="0"/>
              <a:t>	Price = Marginal Value</a:t>
            </a:r>
          </a:p>
          <a:p>
            <a:r>
              <a:rPr lang="en-US" dirty="0" smtClean="0"/>
              <a:t>If able to do so, the Marginal Revenue curve becomes the Demand Curve</a:t>
            </a:r>
          </a:p>
          <a:p>
            <a:r>
              <a:rPr lang="en-US" dirty="0" smtClean="0"/>
              <a:t>Will continue to sell the good as long as Price exceeds the Marginal Cost of producing an additional unit</a:t>
            </a:r>
          </a:p>
          <a:p>
            <a:r>
              <a:rPr lang="en-US" dirty="0" smtClean="0"/>
              <a:t>Stop producing when</a:t>
            </a:r>
            <a:r>
              <a:rPr lang="en-US" dirty="0" smtClean="0"/>
              <a:t>:</a:t>
            </a:r>
          </a:p>
          <a:p>
            <a:r>
              <a:rPr lang="en-US" dirty="0"/>
              <a:t>		Price = Marginal </a:t>
            </a:r>
            <a:r>
              <a:rPr lang="en-US" dirty="0" smtClean="0"/>
              <a:t>Cost</a:t>
            </a:r>
            <a:endParaRPr lang="en-US" dirty="0" smtClean="0"/>
          </a:p>
          <a:p>
            <a:r>
              <a:rPr lang="en-US" dirty="0" smtClean="0"/>
              <a:t>In this situation there is no consumer surplus</a:t>
            </a:r>
          </a:p>
          <a:p>
            <a:r>
              <a:rPr lang="en-US" dirty="0" smtClean="0"/>
              <a:t>If an individual is willing to buy more than one good at different prices too we go ahead and sell them that </a:t>
            </a:r>
            <a:r>
              <a:rPr lang="en-US" smtClean="0"/>
              <a:t>as well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957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71600" y="60325"/>
            <a:ext cx="7920880" cy="55562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Perfect Price Discrimination</a:t>
            </a:r>
          </a:p>
        </p:txBody>
      </p:sp>
      <p:sp>
        <p:nvSpPr>
          <p:cNvPr id="244805" name="Freeform 69"/>
          <p:cNvSpPr>
            <a:spLocks/>
          </p:cNvSpPr>
          <p:nvPr/>
        </p:nvSpPr>
        <p:spPr bwMode="auto">
          <a:xfrm>
            <a:off x="1558925" y="2184400"/>
            <a:ext cx="4460875" cy="2311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71"/>
              </a:cxn>
              <a:cxn ang="0">
                <a:pos x="1406" y="771"/>
              </a:cxn>
              <a:cxn ang="0">
                <a:pos x="0" y="0"/>
              </a:cxn>
            </a:cxnLst>
            <a:rect l="0" t="0" r="r" b="b"/>
            <a:pathLst>
              <a:path w="1406" h="771">
                <a:moveTo>
                  <a:pt x="0" y="0"/>
                </a:moveTo>
                <a:lnTo>
                  <a:pt x="0" y="771"/>
                </a:lnTo>
                <a:lnTo>
                  <a:pt x="1406" y="771"/>
                </a:lnTo>
                <a:lnTo>
                  <a:pt x="0" y="0"/>
                </a:lnTo>
                <a:close/>
              </a:path>
            </a:pathLst>
          </a:custGeom>
          <a:solidFill>
            <a:srgbClr val="D7EDE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44806" name="Line 70"/>
          <p:cNvSpPr>
            <a:spLocks noChangeShapeType="1"/>
          </p:cNvSpPr>
          <p:nvPr/>
        </p:nvSpPr>
        <p:spPr bwMode="auto">
          <a:xfrm>
            <a:off x="1558925" y="4514850"/>
            <a:ext cx="5561013" cy="1588"/>
          </a:xfrm>
          <a:prstGeom prst="line">
            <a:avLst/>
          </a:prstGeom>
          <a:noFill/>
          <a:ln w="30163">
            <a:solidFill>
              <a:srgbClr val="F3716D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44807" name="Line 71"/>
          <p:cNvSpPr>
            <a:spLocks noChangeShapeType="1"/>
          </p:cNvSpPr>
          <p:nvPr/>
        </p:nvSpPr>
        <p:spPr bwMode="auto">
          <a:xfrm>
            <a:off x="1558925" y="2184400"/>
            <a:ext cx="5364163" cy="2778125"/>
          </a:xfrm>
          <a:prstGeom prst="line">
            <a:avLst/>
          </a:prstGeom>
          <a:noFill/>
          <a:ln w="30163">
            <a:solidFill>
              <a:srgbClr val="3C5DAA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44808" name="Rectangle 72"/>
          <p:cNvSpPr>
            <a:spLocks noChangeArrowheads="1"/>
          </p:cNvSpPr>
          <p:nvPr/>
        </p:nvSpPr>
        <p:spPr bwMode="auto">
          <a:xfrm>
            <a:off x="6562676" y="5715000"/>
            <a:ext cx="66684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Quantity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244809" name="Rectangle 73"/>
          <p:cNvSpPr>
            <a:spLocks noChangeArrowheads="1"/>
          </p:cNvSpPr>
          <p:nvPr/>
        </p:nvSpPr>
        <p:spPr bwMode="auto">
          <a:xfrm>
            <a:off x="7162800" y="4419600"/>
            <a:ext cx="27892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Pro" pitchFamily="34" charset="0"/>
              </a:rPr>
              <a:t>MC</a:t>
            </a:r>
            <a:endParaRPr lang="en-US" sz="1400" i="1" dirty="0">
              <a:latin typeface="Tahoma" pitchFamily="34" charset="0"/>
            </a:endParaRPr>
          </a:p>
        </p:txBody>
      </p:sp>
      <p:sp>
        <p:nvSpPr>
          <p:cNvPr id="244810" name="Rectangle 74"/>
          <p:cNvSpPr>
            <a:spLocks noChangeArrowheads="1"/>
          </p:cNvSpPr>
          <p:nvPr/>
        </p:nvSpPr>
        <p:spPr bwMode="auto">
          <a:xfrm>
            <a:off x="6902450" y="4892675"/>
            <a:ext cx="2603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Pro" pitchFamily="34" charset="0"/>
              </a:rPr>
              <a:t> D</a:t>
            </a:r>
            <a:endParaRPr lang="en-US" sz="1400" i="1" dirty="0">
              <a:latin typeface="Tahoma" pitchFamily="34" charset="0"/>
            </a:endParaRPr>
          </a:p>
        </p:txBody>
      </p:sp>
      <p:sp>
        <p:nvSpPr>
          <p:cNvPr id="244811" name="Line 75"/>
          <p:cNvSpPr>
            <a:spLocks noChangeShapeType="1"/>
          </p:cNvSpPr>
          <p:nvPr/>
        </p:nvSpPr>
        <p:spPr bwMode="auto">
          <a:xfrm flipV="1">
            <a:off x="2971800" y="2514600"/>
            <a:ext cx="1528763" cy="91440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44812" name="Freeform 76"/>
          <p:cNvSpPr>
            <a:spLocks/>
          </p:cNvSpPr>
          <p:nvPr/>
        </p:nvSpPr>
        <p:spPr bwMode="auto">
          <a:xfrm>
            <a:off x="4038600" y="2209800"/>
            <a:ext cx="3701752" cy="499120"/>
          </a:xfrm>
          <a:custGeom>
            <a:avLst/>
            <a:gdLst/>
            <a:ahLst/>
            <a:cxnLst>
              <a:cxn ang="0">
                <a:pos x="296" y="79"/>
              </a:cxn>
              <a:cxn ang="0">
                <a:pos x="280" y="95"/>
              </a:cxn>
              <a:cxn ang="0">
                <a:pos x="16" y="95"/>
              </a:cxn>
              <a:cxn ang="0">
                <a:pos x="0" y="79"/>
              </a:cxn>
              <a:cxn ang="0">
                <a:pos x="0" y="16"/>
              </a:cxn>
              <a:cxn ang="0">
                <a:pos x="16" y="0"/>
              </a:cxn>
              <a:cxn ang="0">
                <a:pos x="280" y="0"/>
              </a:cxn>
              <a:cxn ang="0">
                <a:pos x="296" y="16"/>
              </a:cxn>
              <a:cxn ang="0">
                <a:pos x="296" y="79"/>
              </a:cxn>
            </a:cxnLst>
            <a:rect l="0" t="0" r="r" b="b"/>
            <a:pathLst>
              <a:path w="296" h="95">
                <a:moveTo>
                  <a:pt x="296" y="79"/>
                </a:moveTo>
                <a:cubicBezTo>
                  <a:pt x="296" y="87"/>
                  <a:pt x="289" y="95"/>
                  <a:pt x="280" y="95"/>
                </a:cubicBezTo>
                <a:cubicBezTo>
                  <a:pt x="16" y="95"/>
                  <a:pt x="16" y="95"/>
                  <a:pt x="16" y="95"/>
                </a:cubicBezTo>
                <a:cubicBezTo>
                  <a:pt x="7" y="95"/>
                  <a:pt x="0" y="87"/>
                  <a:pt x="0" y="79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280" y="0"/>
                  <a:pt x="280" y="0"/>
                  <a:pt x="280" y="0"/>
                </a:cubicBezTo>
                <a:cubicBezTo>
                  <a:pt x="289" y="0"/>
                  <a:pt x="296" y="7"/>
                  <a:pt x="296" y="16"/>
                </a:cubicBezTo>
                <a:lnTo>
                  <a:pt x="296" y="79"/>
                </a:lnTo>
                <a:close/>
              </a:path>
            </a:pathLst>
          </a:custGeom>
          <a:solidFill>
            <a:srgbClr val="D7E2E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244813" name="Rectangle 77"/>
          <p:cNvSpPr>
            <a:spLocks noChangeArrowheads="1"/>
          </p:cNvSpPr>
          <p:nvPr/>
        </p:nvSpPr>
        <p:spPr bwMode="auto">
          <a:xfrm>
            <a:off x="4192878" y="2349064"/>
            <a:ext cx="338058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588" indent="-1588" algn="ctr"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Myriad Pro" pitchFamily="34" charset="0"/>
              </a:rPr>
              <a:t>Producer Surplus </a:t>
            </a:r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with perfect </a:t>
            </a:r>
            <a:r>
              <a:rPr lang="en-US" sz="1400" dirty="0" smtClean="0">
                <a:solidFill>
                  <a:srgbClr val="000000"/>
                </a:solidFill>
                <a:latin typeface="Myriad Pro" pitchFamily="34" charset="0"/>
              </a:rPr>
              <a:t>price discrimination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244830" name="Freeform 94"/>
          <p:cNvSpPr>
            <a:spLocks/>
          </p:cNvSpPr>
          <p:nvPr/>
        </p:nvSpPr>
        <p:spPr bwMode="auto">
          <a:xfrm>
            <a:off x="1558925" y="1565275"/>
            <a:ext cx="6062663" cy="4081463"/>
          </a:xfrm>
          <a:custGeom>
            <a:avLst/>
            <a:gdLst/>
            <a:ahLst/>
            <a:cxnLst>
              <a:cxn ang="0">
                <a:pos x="1911" y="1361"/>
              </a:cxn>
              <a:cxn ang="0">
                <a:pos x="0" y="1361"/>
              </a:cxn>
              <a:cxn ang="0">
                <a:pos x="0" y="0"/>
              </a:cxn>
            </a:cxnLst>
            <a:rect l="0" t="0" r="r" b="b"/>
            <a:pathLst>
              <a:path w="1911" h="1361">
                <a:moveTo>
                  <a:pt x="1911" y="1361"/>
                </a:moveTo>
                <a:lnTo>
                  <a:pt x="0" y="1361"/>
                </a:lnTo>
                <a:lnTo>
                  <a:pt x="0" y="0"/>
                </a:lnTo>
              </a:path>
            </a:pathLst>
          </a:custGeom>
          <a:noFill/>
          <a:ln w="7938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44832" name="Rectangle 96"/>
          <p:cNvSpPr>
            <a:spLocks noChangeArrowheads="1"/>
          </p:cNvSpPr>
          <p:nvPr/>
        </p:nvSpPr>
        <p:spPr bwMode="auto">
          <a:xfrm>
            <a:off x="3214098" y="1066800"/>
            <a:ext cx="239007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ctr"/>
            <a:r>
              <a:rPr lang="en-US" sz="1400" b="1" dirty="0">
                <a:solidFill>
                  <a:srgbClr val="000000"/>
                </a:solidFill>
                <a:latin typeface="Myriad Pro" pitchFamily="34" charset="0"/>
              </a:rPr>
              <a:t>Perfect Price Discrimination</a:t>
            </a:r>
            <a:endParaRPr lang="en-US" sz="1400" b="1" dirty="0">
              <a:latin typeface="Tahoma" pitchFamily="34" charset="0"/>
            </a:endParaRPr>
          </a:p>
        </p:txBody>
      </p:sp>
      <p:sp>
        <p:nvSpPr>
          <p:cNvPr id="244833" name="Rectangle 97"/>
          <p:cNvSpPr>
            <a:spLocks noChangeArrowheads="1"/>
          </p:cNvSpPr>
          <p:nvPr/>
        </p:nvSpPr>
        <p:spPr bwMode="auto">
          <a:xfrm>
            <a:off x="827584" y="1340768"/>
            <a:ext cx="89693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Price, cost</a:t>
            </a:r>
            <a:endParaRPr lang="en-US" sz="1400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24255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500"/>
                                        <p:tgtEl>
                                          <p:spTgt spid="244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44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44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805" grpId="0" animBg="1"/>
      <p:bldP spid="244811" grpId="0" animBg="1"/>
      <p:bldP spid="244812" grpId="0" animBg="1"/>
      <p:bldP spid="2448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Perfect Price Discrimination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Perfectly Price Discriminating Monopolist results in an efficient outcome</a:t>
            </a:r>
          </a:p>
          <a:p>
            <a:pPr lvl="1"/>
            <a:r>
              <a:rPr lang="en-US" dirty="0" smtClean="0"/>
              <a:t>Net Benefits to Society are Maximized</a:t>
            </a:r>
          </a:p>
          <a:p>
            <a:pPr lvl="2"/>
            <a:r>
              <a:rPr lang="en-US" dirty="0" smtClean="0"/>
              <a:t>No Deadweight Loss</a:t>
            </a:r>
          </a:p>
          <a:p>
            <a:pPr lvl="1"/>
            <a:r>
              <a:rPr lang="en-US" dirty="0" smtClean="0"/>
              <a:t>Same quantity produced as with perfect competition</a:t>
            </a:r>
          </a:p>
          <a:p>
            <a:r>
              <a:rPr lang="en-US" dirty="0" smtClean="0"/>
              <a:t>All benefits go to Producer</a:t>
            </a:r>
          </a:p>
          <a:p>
            <a:pPr lvl="1"/>
            <a:r>
              <a:rPr lang="en-US" dirty="0" smtClean="0"/>
              <a:t>Consumer surplus is zero</a:t>
            </a:r>
          </a:p>
          <a:p>
            <a:pPr lvl="1"/>
            <a:r>
              <a:rPr lang="en-US" dirty="0" smtClean="0"/>
              <a:t>Efficient, not equitable</a:t>
            </a:r>
          </a:p>
          <a:p>
            <a:r>
              <a:rPr lang="en-US" dirty="0" smtClean="0"/>
              <a:t>Achievable?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798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Quantity Discrimination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Quantity Discrimination:</a:t>
            </a:r>
          </a:p>
          <a:p>
            <a:pPr lvl="1"/>
            <a:r>
              <a:rPr lang="en-US" dirty="0" smtClean="0"/>
              <a:t>Firm charges a different price for large quantities than for small quantities of a good</a:t>
            </a:r>
          </a:p>
          <a:p>
            <a:pPr lvl="2"/>
            <a:r>
              <a:rPr lang="en-US" dirty="0" smtClean="0"/>
              <a:t>All customers who buy a given quantity pay the same price</a:t>
            </a:r>
          </a:p>
          <a:p>
            <a:r>
              <a:rPr lang="en-US" dirty="0" smtClean="0"/>
              <a:t>Takes advantage of downward sloping demand curves</a:t>
            </a:r>
          </a:p>
          <a:p>
            <a:pPr lvl="1"/>
            <a:r>
              <a:rPr lang="en-US" dirty="0" smtClean="0"/>
              <a:t>Consumers willing to pay a lower price for successive units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6697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8920</TotalTime>
  <Words>597</Words>
  <Application>Microsoft Macintosh PowerPoint</Application>
  <PresentationFormat>On-screen Show (4:3)</PresentationFormat>
  <Paragraphs>89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Price Discrimination</vt:lpstr>
      <vt:lpstr>Price Discrimination</vt:lpstr>
      <vt:lpstr>Price Discrimination</vt:lpstr>
      <vt:lpstr>Price Discrimination</vt:lpstr>
      <vt:lpstr>Types of Price Discrimination</vt:lpstr>
      <vt:lpstr>Perfect Price Discrimination</vt:lpstr>
      <vt:lpstr>Perfect Price Discrimination</vt:lpstr>
      <vt:lpstr>Perfect Price Discrimination</vt:lpstr>
      <vt:lpstr>Quantity Discrimination</vt:lpstr>
      <vt:lpstr>Multi Market Price Discrimination</vt:lpstr>
      <vt:lpstr>Multi-Market Price Discrimination</vt:lpstr>
      <vt:lpstr>Two-Part Tariff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 Welcome Back!</dc:title>
  <dc:creator>Ron</dc:creator>
  <cp:lastModifiedBy>Vaishnavi Raghu Raman</cp:lastModifiedBy>
  <cp:revision>635</cp:revision>
  <cp:lastPrinted>2013-11-12T14:06:05Z</cp:lastPrinted>
  <dcterms:created xsi:type="dcterms:W3CDTF">2013-09-01T18:05:22Z</dcterms:created>
  <dcterms:modified xsi:type="dcterms:W3CDTF">2014-11-17T19:58:33Z</dcterms:modified>
</cp:coreProperties>
</file>