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437" r:id="rId2"/>
    <p:sldId id="438" r:id="rId3"/>
    <p:sldId id="439" r:id="rId4"/>
    <p:sldId id="461" r:id="rId5"/>
    <p:sldId id="440" r:id="rId6"/>
    <p:sldId id="451" r:id="rId7"/>
    <p:sldId id="448" r:id="rId8"/>
    <p:sldId id="450" r:id="rId9"/>
    <p:sldId id="454" r:id="rId10"/>
    <p:sldId id="449" r:id="rId11"/>
    <p:sldId id="459" r:id="rId12"/>
    <p:sldId id="452" r:id="rId13"/>
    <p:sldId id="46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Oligopoly and Game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9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Prisoner’s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Two people arrested by police</a:t>
            </a:r>
          </a:p>
          <a:p>
            <a:pPr lvl="1"/>
            <a:r>
              <a:rPr lang="en-US" dirty="0" smtClean="0"/>
              <a:t>Police have enough evidence to convict for lesser crime</a:t>
            </a:r>
          </a:p>
          <a:p>
            <a:pPr lvl="1"/>
            <a:r>
              <a:rPr lang="en-US" dirty="0" smtClean="0"/>
              <a:t>Do not have enough evidence to convict of a more serious crime, so need a confession</a:t>
            </a:r>
          </a:p>
          <a:p>
            <a:pPr lvl="1"/>
            <a:r>
              <a:rPr lang="en-US" dirty="0" smtClean="0"/>
              <a:t>Separately offer the prisoners the following:</a:t>
            </a:r>
          </a:p>
          <a:p>
            <a:pPr lvl="2"/>
            <a:r>
              <a:rPr lang="en-US" dirty="0" smtClean="0"/>
              <a:t>Confess and you will receive a lighter sentence in return for testifying against the other prisoner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Prisoner’s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Players</a:t>
            </a:r>
          </a:p>
          <a:p>
            <a:pPr lvl="1"/>
            <a:r>
              <a:rPr lang="en-US" dirty="0" smtClean="0"/>
              <a:t>Player A, Player B</a:t>
            </a:r>
          </a:p>
          <a:p>
            <a:r>
              <a:rPr lang="en-US" dirty="0" smtClean="0"/>
              <a:t>Single Period</a:t>
            </a:r>
          </a:p>
          <a:p>
            <a:r>
              <a:rPr lang="en-US" dirty="0" smtClean="0"/>
              <a:t>Simultaneous Play</a:t>
            </a:r>
          </a:p>
          <a:p>
            <a:r>
              <a:rPr lang="en-US" dirty="0" smtClean="0"/>
              <a:t>Each firm has two strategies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Don’t Confess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Confess</a:t>
            </a:r>
          </a:p>
          <a:p>
            <a:r>
              <a:rPr lang="en-US" dirty="0" smtClean="0"/>
              <a:t>Payoffs (Years in Jail) are given in the following payoff matrix.</a:t>
            </a:r>
          </a:p>
          <a:p>
            <a:pPr lvl="1"/>
            <a:r>
              <a:rPr lang="en-US" dirty="0" smtClean="0"/>
              <a:t>In this case, players want to Minimize Own Jail Time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4" y="90488"/>
            <a:ext cx="8316416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Prisoners’ Dilemma</a:t>
            </a: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597370" y="2650778"/>
            <a:ext cx="9874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Don’t confess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501166" y="1445866"/>
            <a:ext cx="108523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Don’t confess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1739778" y="5019444"/>
            <a:ext cx="657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Confess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6543823" y="1445866"/>
            <a:ext cx="6572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Confess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785" name="Freeform 9"/>
          <p:cNvSpPr>
            <a:spLocks/>
          </p:cNvSpPr>
          <p:nvPr/>
        </p:nvSpPr>
        <p:spPr bwMode="auto">
          <a:xfrm>
            <a:off x="2613546" y="3995391"/>
            <a:ext cx="2820987" cy="2243137"/>
          </a:xfrm>
          <a:custGeom>
            <a:avLst/>
            <a:gdLst/>
            <a:ahLst/>
            <a:cxnLst>
              <a:cxn ang="0">
                <a:pos x="1100" y="1101"/>
              </a:cxn>
              <a:cxn ang="0">
                <a:pos x="0" y="1101"/>
              </a:cxn>
              <a:cxn ang="0">
                <a:pos x="0" y="0"/>
              </a:cxn>
              <a:cxn ang="0">
                <a:pos x="1100" y="1101"/>
              </a:cxn>
            </a:cxnLst>
            <a:rect l="0" t="0" r="r" b="b"/>
            <a:pathLst>
              <a:path w="1100" h="1101">
                <a:moveTo>
                  <a:pt x="1100" y="1101"/>
                </a:moveTo>
                <a:lnTo>
                  <a:pt x="0" y="1101"/>
                </a:lnTo>
                <a:lnTo>
                  <a:pt x="0" y="0"/>
                </a:lnTo>
                <a:lnTo>
                  <a:pt x="1100" y="1101"/>
                </a:lnTo>
                <a:close/>
              </a:path>
            </a:pathLst>
          </a:custGeom>
          <a:solidFill>
            <a:srgbClr val="FFCD67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86" name="Freeform 10"/>
          <p:cNvSpPr>
            <a:spLocks/>
          </p:cNvSpPr>
          <p:nvPr/>
        </p:nvSpPr>
        <p:spPr bwMode="auto">
          <a:xfrm>
            <a:off x="2613546" y="3995391"/>
            <a:ext cx="2820987" cy="2243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0" y="0"/>
              </a:cxn>
              <a:cxn ang="0">
                <a:pos x="1100" y="1101"/>
              </a:cxn>
              <a:cxn ang="0">
                <a:pos x="0" y="0"/>
              </a:cxn>
            </a:cxnLst>
            <a:rect l="0" t="0" r="r" b="b"/>
            <a:pathLst>
              <a:path w="1100" h="1101">
                <a:moveTo>
                  <a:pt x="0" y="0"/>
                </a:moveTo>
                <a:lnTo>
                  <a:pt x="1100" y="0"/>
                </a:lnTo>
                <a:lnTo>
                  <a:pt x="1100" y="1101"/>
                </a:lnTo>
                <a:lnTo>
                  <a:pt x="0" y="0"/>
                </a:lnTo>
                <a:close/>
              </a:path>
            </a:pathLst>
          </a:custGeom>
          <a:solidFill>
            <a:srgbClr val="C7C4E2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87" name="Freeform 11"/>
          <p:cNvSpPr>
            <a:spLocks/>
          </p:cNvSpPr>
          <p:nvPr/>
        </p:nvSpPr>
        <p:spPr bwMode="auto">
          <a:xfrm>
            <a:off x="5434533" y="3995391"/>
            <a:ext cx="2809875" cy="2243137"/>
          </a:xfrm>
          <a:custGeom>
            <a:avLst/>
            <a:gdLst/>
            <a:ahLst/>
            <a:cxnLst>
              <a:cxn ang="0">
                <a:pos x="1096" y="1101"/>
              </a:cxn>
              <a:cxn ang="0">
                <a:pos x="0" y="1101"/>
              </a:cxn>
              <a:cxn ang="0">
                <a:pos x="0" y="0"/>
              </a:cxn>
              <a:cxn ang="0">
                <a:pos x="1096" y="1101"/>
              </a:cxn>
            </a:cxnLst>
            <a:rect l="0" t="0" r="r" b="b"/>
            <a:pathLst>
              <a:path w="1096" h="1101">
                <a:moveTo>
                  <a:pt x="1096" y="1101"/>
                </a:moveTo>
                <a:lnTo>
                  <a:pt x="0" y="1101"/>
                </a:lnTo>
                <a:lnTo>
                  <a:pt x="0" y="0"/>
                </a:lnTo>
                <a:lnTo>
                  <a:pt x="1096" y="1101"/>
                </a:lnTo>
                <a:close/>
              </a:path>
            </a:pathLst>
          </a:custGeom>
          <a:solidFill>
            <a:srgbClr val="FFCD67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88" name="Freeform 12"/>
          <p:cNvSpPr>
            <a:spLocks/>
          </p:cNvSpPr>
          <p:nvPr/>
        </p:nvSpPr>
        <p:spPr bwMode="auto">
          <a:xfrm>
            <a:off x="5434533" y="3995391"/>
            <a:ext cx="2809875" cy="2243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6" y="0"/>
              </a:cxn>
              <a:cxn ang="0">
                <a:pos x="1096" y="1101"/>
              </a:cxn>
              <a:cxn ang="0">
                <a:pos x="0" y="0"/>
              </a:cxn>
            </a:cxnLst>
            <a:rect l="0" t="0" r="r" b="b"/>
            <a:pathLst>
              <a:path w="1096" h="1101">
                <a:moveTo>
                  <a:pt x="0" y="0"/>
                </a:moveTo>
                <a:lnTo>
                  <a:pt x="1096" y="0"/>
                </a:lnTo>
                <a:lnTo>
                  <a:pt x="1096" y="1101"/>
                </a:lnTo>
                <a:lnTo>
                  <a:pt x="0" y="0"/>
                </a:lnTo>
                <a:close/>
              </a:path>
            </a:pathLst>
          </a:custGeom>
          <a:solidFill>
            <a:srgbClr val="C7C4E2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89" name="Freeform 13"/>
          <p:cNvSpPr>
            <a:spLocks/>
          </p:cNvSpPr>
          <p:nvPr/>
        </p:nvSpPr>
        <p:spPr bwMode="auto">
          <a:xfrm>
            <a:off x="2613546" y="1755428"/>
            <a:ext cx="2820987" cy="2239963"/>
          </a:xfrm>
          <a:custGeom>
            <a:avLst/>
            <a:gdLst/>
            <a:ahLst/>
            <a:cxnLst>
              <a:cxn ang="0">
                <a:pos x="1100" y="1100"/>
              </a:cxn>
              <a:cxn ang="0">
                <a:pos x="0" y="1100"/>
              </a:cxn>
              <a:cxn ang="0">
                <a:pos x="0" y="0"/>
              </a:cxn>
              <a:cxn ang="0">
                <a:pos x="1100" y="1100"/>
              </a:cxn>
            </a:cxnLst>
            <a:rect l="0" t="0" r="r" b="b"/>
            <a:pathLst>
              <a:path w="1100" h="1100">
                <a:moveTo>
                  <a:pt x="1100" y="1100"/>
                </a:moveTo>
                <a:lnTo>
                  <a:pt x="0" y="1100"/>
                </a:lnTo>
                <a:lnTo>
                  <a:pt x="0" y="0"/>
                </a:lnTo>
                <a:lnTo>
                  <a:pt x="1100" y="1100"/>
                </a:lnTo>
                <a:close/>
              </a:path>
            </a:pathLst>
          </a:custGeom>
          <a:solidFill>
            <a:srgbClr val="FFCD67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90" name="Freeform 14"/>
          <p:cNvSpPr>
            <a:spLocks/>
          </p:cNvSpPr>
          <p:nvPr/>
        </p:nvSpPr>
        <p:spPr bwMode="auto">
          <a:xfrm>
            <a:off x="2613546" y="1755428"/>
            <a:ext cx="2820987" cy="2239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0" y="0"/>
              </a:cxn>
              <a:cxn ang="0">
                <a:pos x="1100" y="1100"/>
              </a:cxn>
              <a:cxn ang="0">
                <a:pos x="0" y="0"/>
              </a:cxn>
            </a:cxnLst>
            <a:rect l="0" t="0" r="r" b="b"/>
            <a:pathLst>
              <a:path w="1100" h="1100">
                <a:moveTo>
                  <a:pt x="0" y="0"/>
                </a:moveTo>
                <a:lnTo>
                  <a:pt x="1100" y="0"/>
                </a:lnTo>
                <a:lnTo>
                  <a:pt x="1100" y="1100"/>
                </a:lnTo>
                <a:lnTo>
                  <a:pt x="0" y="0"/>
                </a:lnTo>
                <a:close/>
              </a:path>
            </a:pathLst>
          </a:custGeom>
          <a:solidFill>
            <a:srgbClr val="C7C4E2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91" name="Freeform 15"/>
          <p:cNvSpPr>
            <a:spLocks/>
          </p:cNvSpPr>
          <p:nvPr/>
        </p:nvSpPr>
        <p:spPr bwMode="auto">
          <a:xfrm>
            <a:off x="5434533" y="1755428"/>
            <a:ext cx="2809875" cy="2239963"/>
          </a:xfrm>
          <a:custGeom>
            <a:avLst/>
            <a:gdLst/>
            <a:ahLst/>
            <a:cxnLst>
              <a:cxn ang="0">
                <a:pos x="1096" y="1100"/>
              </a:cxn>
              <a:cxn ang="0">
                <a:pos x="0" y="1100"/>
              </a:cxn>
              <a:cxn ang="0">
                <a:pos x="0" y="0"/>
              </a:cxn>
              <a:cxn ang="0">
                <a:pos x="1096" y="1100"/>
              </a:cxn>
            </a:cxnLst>
            <a:rect l="0" t="0" r="r" b="b"/>
            <a:pathLst>
              <a:path w="1096" h="1100">
                <a:moveTo>
                  <a:pt x="1096" y="1100"/>
                </a:moveTo>
                <a:lnTo>
                  <a:pt x="0" y="1100"/>
                </a:lnTo>
                <a:lnTo>
                  <a:pt x="0" y="0"/>
                </a:lnTo>
                <a:lnTo>
                  <a:pt x="1096" y="1100"/>
                </a:lnTo>
                <a:close/>
              </a:path>
            </a:pathLst>
          </a:custGeom>
          <a:solidFill>
            <a:srgbClr val="FFCD67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92" name="Freeform 16"/>
          <p:cNvSpPr>
            <a:spLocks/>
          </p:cNvSpPr>
          <p:nvPr/>
        </p:nvSpPr>
        <p:spPr bwMode="auto">
          <a:xfrm>
            <a:off x="5434533" y="1755428"/>
            <a:ext cx="2809875" cy="2239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6" y="0"/>
              </a:cxn>
              <a:cxn ang="0">
                <a:pos x="1096" y="1100"/>
              </a:cxn>
              <a:cxn ang="0">
                <a:pos x="0" y="0"/>
              </a:cxn>
            </a:cxnLst>
            <a:rect l="0" t="0" r="r" b="b"/>
            <a:pathLst>
              <a:path w="1096" h="1100">
                <a:moveTo>
                  <a:pt x="0" y="0"/>
                </a:moveTo>
                <a:lnTo>
                  <a:pt x="1096" y="0"/>
                </a:lnTo>
                <a:lnTo>
                  <a:pt x="1096" y="1100"/>
                </a:lnTo>
                <a:lnTo>
                  <a:pt x="0" y="0"/>
                </a:lnTo>
                <a:close/>
              </a:path>
            </a:pathLst>
          </a:custGeom>
          <a:solidFill>
            <a:srgbClr val="C7C4E2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5087947" y="924973"/>
            <a:ext cx="6780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B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794" name="Freeform 18"/>
          <p:cNvSpPr>
            <a:spLocks/>
          </p:cNvSpPr>
          <p:nvPr/>
        </p:nvSpPr>
        <p:spPr bwMode="auto">
          <a:xfrm>
            <a:off x="1462608" y="1755428"/>
            <a:ext cx="232566" cy="44831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10" y="16"/>
              </a:cxn>
              <a:cxn ang="0">
                <a:pos x="10" y="328"/>
              </a:cxn>
              <a:cxn ang="0">
                <a:pos x="0" y="339"/>
              </a:cxn>
              <a:cxn ang="0">
                <a:pos x="10" y="349"/>
              </a:cxn>
              <a:cxn ang="0">
                <a:pos x="10" y="661"/>
              </a:cxn>
              <a:cxn ang="0">
                <a:pos x="25" y="677"/>
              </a:cxn>
            </a:cxnLst>
            <a:rect l="0" t="0" r="r" b="b"/>
            <a:pathLst>
              <a:path w="25" h="677">
                <a:moveTo>
                  <a:pt x="25" y="0"/>
                </a:moveTo>
                <a:cubicBezTo>
                  <a:pt x="15" y="0"/>
                  <a:pt x="10" y="3"/>
                  <a:pt x="10" y="16"/>
                </a:cubicBezTo>
                <a:cubicBezTo>
                  <a:pt x="10" y="19"/>
                  <a:pt x="10" y="326"/>
                  <a:pt x="10" y="328"/>
                </a:cubicBezTo>
                <a:cubicBezTo>
                  <a:pt x="10" y="332"/>
                  <a:pt x="8" y="339"/>
                  <a:pt x="0" y="339"/>
                </a:cubicBezTo>
                <a:cubicBezTo>
                  <a:pt x="8" y="339"/>
                  <a:pt x="10" y="346"/>
                  <a:pt x="10" y="349"/>
                </a:cubicBezTo>
                <a:cubicBezTo>
                  <a:pt x="10" y="352"/>
                  <a:pt x="10" y="658"/>
                  <a:pt x="10" y="661"/>
                </a:cubicBezTo>
                <a:cubicBezTo>
                  <a:pt x="10" y="674"/>
                  <a:pt x="15" y="677"/>
                  <a:pt x="25" y="677"/>
                </a:cubicBezTo>
              </a:path>
            </a:pathLst>
          </a:custGeom>
          <a:noFill/>
          <a:ln w="26988" cap="flat">
            <a:solidFill>
              <a:srgbClr val="FFCD67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95" name="Freeform 19"/>
          <p:cNvSpPr>
            <a:spLocks/>
          </p:cNvSpPr>
          <p:nvPr/>
        </p:nvSpPr>
        <p:spPr bwMode="auto">
          <a:xfrm>
            <a:off x="2613546" y="1277590"/>
            <a:ext cx="5630862" cy="168275"/>
          </a:xfrm>
          <a:custGeom>
            <a:avLst/>
            <a:gdLst/>
            <a:ahLst/>
            <a:cxnLst>
              <a:cxn ang="0">
                <a:pos x="677" y="25"/>
              </a:cxn>
              <a:cxn ang="0">
                <a:pos x="661" y="10"/>
              </a:cxn>
              <a:cxn ang="0">
                <a:pos x="349" y="10"/>
              </a:cxn>
              <a:cxn ang="0">
                <a:pos x="338" y="0"/>
              </a:cxn>
              <a:cxn ang="0">
                <a:pos x="328" y="10"/>
              </a:cxn>
              <a:cxn ang="0">
                <a:pos x="16" y="10"/>
              </a:cxn>
              <a:cxn ang="0">
                <a:pos x="0" y="25"/>
              </a:cxn>
            </a:cxnLst>
            <a:rect l="0" t="0" r="r" b="b"/>
            <a:pathLst>
              <a:path w="677" h="25">
                <a:moveTo>
                  <a:pt x="677" y="25"/>
                </a:moveTo>
                <a:cubicBezTo>
                  <a:pt x="677" y="15"/>
                  <a:pt x="674" y="10"/>
                  <a:pt x="661" y="10"/>
                </a:cubicBezTo>
                <a:cubicBezTo>
                  <a:pt x="658" y="10"/>
                  <a:pt x="351" y="10"/>
                  <a:pt x="349" y="10"/>
                </a:cubicBezTo>
                <a:cubicBezTo>
                  <a:pt x="346" y="10"/>
                  <a:pt x="338" y="8"/>
                  <a:pt x="338" y="0"/>
                </a:cubicBezTo>
                <a:cubicBezTo>
                  <a:pt x="338" y="8"/>
                  <a:pt x="331" y="10"/>
                  <a:pt x="328" y="10"/>
                </a:cubicBezTo>
                <a:cubicBezTo>
                  <a:pt x="326" y="10"/>
                  <a:pt x="19" y="10"/>
                  <a:pt x="16" y="10"/>
                </a:cubicBezTo>
                <a:cubicBezTo>
                  <a:pt x="3" y="10"/>
                  <a:pt x="0" y="15"/>
                  <a:pt x="0" y="25"/>
                </a:cubicBezTo>
              </a:path>
            </a:pathLst>
          </a:custGeom>
          <a:noFill/>
          <a:ln w="26988" cap="flat">
            <a:solidFill>
              <a:srgbClr val="C7C4E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6414021" y="1960216"/>
            <a:ext cx="16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B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gets 2-year sentence.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797" name="Rectangle 21"/>
          <p:cNvSpPr>
            <a:spLocks noChangeArrowheads="1"/>
          </p:cNvSpPr>
          <p:nvPr/>
        </p:nvSpPr>
        <p:spPr bwMode="auto">
          <a:xfrm>
            <a:off x="3583508" y="1960216"/>
            <a:ext cx="16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B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gets 5-year sentence.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5552008" y="3442941"/>
            <a:ext cx="18462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A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gets 20-year sentence.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auto">
          <a:xfrm>
            <a:off x="2721496" y="3442941"/>
            <a:ext cx="16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A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gets 5-year sentence.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6414021" y="4209703"/>
            <a:ext cx="16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B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gets 15-year sentence.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3583508" y="4209703"/>
            <a:ext cx="16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B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gets 20-year sentence.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802" name="Rectangle 26"/>
          <p:cNvSpPr>
            <a:spLocks noChangeArrowheads="1"/>
          </p:cNvSpPr>
          <p:nvPr/>
        </p:nvSpPr>
        <p:spPr bwMode="auto">
          <a:xfrm>
            <a:off x="5552008" y="5692428"/>
            <a:ext cx="18462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A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gets 15-year sentence.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803" name="Rectangle 27"/>
          <p:cNvSpPr>
            <a:spLocks noChangeArrowheads="1"/>
          </p:cNvSpPr>
          <p:nvPr/>
        </p:nvSpPr>
        <p:spPr bwMode="auto">
          <a:xfrm>
            <a:off x="2721496" y="5692428"/>
            <a:ext cx="16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A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gets 2-year sentence.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3829" name="Rectangle 53"/>
          <p:cNvSpPr>
            <a:spLocks noChangeArrowheads="1"/>
          </p:cNvSpPr>
          <p:nvPr/>
        </p:nvSpPr>
        <p:spPr bwMode="auto">
          <a:xfrm rot="16200000">
            <a:off x="654666" y="3917355"/>
            <a:ext cx="8493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Player A</a:t>
            </a:r>
            <a:endParaRPr lang="en-US" sz="1400" dirty="0">
              <a:latin typeface="Tahom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6" grpId="0"/>
      <p:bldP spid="203797" grpId="0"/>
      <p:bldP spid="203798" grpId="0"/>
      <p:bldP spid="203799" grpId="0"/>
      <p:bldP spid="203800" grpId="0"/>
      <p:bldP spid="203801" grpId="0"/>
      <p:bldP spid="203802" grpId="0"/>
      <p:bldP spid="2038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Prisoners’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Dominant Strategy:</a:t>
            </a:r>
          </a:p>
          <a:p>
            <a:pPr lvl="1"/>
            <a:r>
              <a:rPr lang="en-US" dirty="0" smtClean="0"/>
              <a:t>Both Prisoners have a dominant strategy to confess</a:t>
            </a:r>
          </a:p>
          <a:p>
            <a:pPr lvl="1"/>
            <a:r>
              <a:rPr lang="en-US" dirty="0" smtClean="0"/>
              <a:t>It is in the joint interests of both prisoners not to confess, but it is in the individual interest to confess</a:t>
            </a:r>
          </a:p>
          <a:p>
            <a:pPr lvl="1"/>
            <a:r>
              <a:rPr lang="en-US" dirty="0" smtClean="0"/>
              <a:t>Outcome is the worst possible outcome, collectively</a:t>
            </a:r>
          </a:p>
          <a:p>
            <a:pPr lvl="2"/>
            <a:r>
              <a:rPr lang="en-US" dirty="0" smtClean="0"/>
              <a:t>Both players are worse off than they would have been had they cooperated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Imperfect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Imperfect Competition</a:t>
            </a:r>
          </a:p>
          <a:p>
            <a:pPr lvl="1"/>
            <a:r>
              <a:rPr lang="en-US" dirty="0" smtClean="0"/>
              <a:t>Competition among firms who have some market power</a:t>
            </a:r>
          </a:p>
          <a:p>
            <a:r>
              <a:rPr lang="en-US" dirty="0" smtClean="0"/>
              <a:t>Oligopoly</a:t>
            </a:r>
          </a:p>
          <a:p>
            <a:pPr lvl="1"/>
            <a:r>
              <a:rPr lang="en-US" dirty="0" smtClean="0"/>
              <a:t>Industry with a small number of producers</a:t>
            </a:r>
          </a:p>
          <a:p>
            <a:r>
              <a:rPr lang="en-US" dirty="0" smtClean="0"/>
              <a:t>Duopoly</a:t>
            </a:r>
          </a:p>
          <a:p>
            <a:pPr lvl="1"/>
            <a:r>
              <a:rPr lang="en-US" dirty="0" smtClean="0"/>
              <a:t>Oligopoly with two firms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Imperfect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Non-Cooperative</a:t>
            </a:r>
          </a:p>
          <a:p>
            <a:pPr lvl="1"/>
            <a:r>
              <a:rPr lang="en-US" dirty="0" smtClean="0"/>
              <a:t>Each firm makes decisions about output and price independently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Cooperative</a:t>
            </a:r>
          </a:p>
          <a:p>
            <a:pPr lvl="1"/>
            <a:r>
              <a:rPr lang="en-US" dirty="0" smtClean="0"/>
              <a:t>Decisions made jointly</a:t>
            </a:r>
          </a:p>
          <a:p>
            <a:pPr lvl="1"/>
            <a:r>
              <a:rPr lang="en-US" dirty="0" smtClean="0"/>
              <a:t>Price or Quantity Setting (illegal)</a:t>
            </a:r>
          </a:p>
          <a:p>
            <a:r>
              <a:rPr lang="en-US" dirty="0" smtClean="0"/>
              <a:t>Collusion</a:t>
            </a:r>
          </a:p>
          <a:p>
            <a:pPr lvl="1"/>
            <a:r>
              <a:rPr lang="en-US" dirty="0" smtClean="0"/>
              <a:t>Two or more firms acting together to set prices or quantity rather than competing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Cartel</a:t>
            </a:r>
          </a:p>
          <a:p>
            <a:pPr lvl="1"/>
            <a:r>
              <a:rPr lang="en-US" dirty="0" smtClean="0"/>
              <a:t>Firms acting together as if a monopoly</a:t>
            </a:r>
          </a:p>
          <a:p>
            <a:pPr lvl="1"/>
            <a:r>
              <a:rPr lang="en-US" dirty="0" smtClean="0"/>
              <a:t>Why like a Monopoly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Monopoly profits are the highest profits possible in an industry</a:t>
            </a:r>
          </a:p>
          <a:p>
            <a:pPr lvl="2"/>
            <a:r>
              <a:rPr lang="en-US" dirty="0" smtClean="0"/>
              <a:t>Collectively restrict output to increase price </a:t>
            </a:r>
          </a:p>
          <a:p>
            <a:pPr lvl="2"/>
            <a:r>
              <a:rPr lang="en-US" dirty="0" smtClean="0"/>
              <a:t>Split monopoly output and profits </a:t>
            </a:r>
            <a:endParaRPr lang="en-US" dirty="0"/>
          </a:p>
          <a:p>
            <a:pPr lvl="1"/>
            <a:r>
              <a:rPr lang="en-US" dirty="0" smtClean="0"/>
              <a:t>Organization of Petroleum Exporting Countries (OPEC)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economists model strategic behavior</a:t>
            </a:r>
          </a:p>
          <a:p>
            <a:r>
              <a:rPr lang="en-US" dirty="0" smtClean="0"/>
              <a:t>Elements of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Decision Makers (Firms)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Number of Periods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One Period, Repeated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 of Play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Simultaneous, Sequential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Strategies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Possible courses of action for each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Payoffs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Reward received by a player in a game (Profits)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Often illustrated by a payoff matrix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Equilibrium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Each player attempts to maximize their individual payoffs </a:t>
            </a:r>
          </a:p>
          <a:p>
            <a:endParaRPr lang="en-US" dirty="0" smtClean="0"/>
          </a:p>
          <a:p>
            <a:r>
              <a:rPr lang="en-US" dirty="0" smtClean="0"/>
              <a:t>Nash Equilibrium</a:t>
            </a:r>
          </a:p>
          <a:p>
            <a:pPr lvl="1"/>
            <a:r>
              <a:rPr lang="en-US" dirty="0" smtClean="0"/>
              <a:t>Occurs when, holding the strategies of all other players constant, no player can obtain a higher payoff by choosing a different strategy.</a:t>
            </a:r>
          </a:p>
          <a:p>
            <a:pPr lvl="1"/>
            <a:r>
              <a:rPr lang="en-US" dirty="0" smtClean="0"/>
              <a:t>Given what the other players are currently doing, no player can gain by altering their own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Advertising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Firms: Duopoly</a:t>
            </a:r>
          </a:p>
          <a:p>
            <a:pPr lvl="1"/>
            <a:r>
              <a:rPr lang="en-US" dirty="0" smtClean="0"/>
              <a:t>Firm A, Firm B</a:t>
            </a:r>
          </a:p>
          <a:p>
            <a:r>
              <a:rPr lang="en-US" dirty="0" smtClean="0"/>
              <a:t>Single Period</a:t>
            </a:r>
          </a:p>
          <a:p>
            <a:r>
              <a:rPr lang="en-US" dirty="0" smtClean="0"/>
              <a:t>Simultaneous Play</a:t>
            </a:r>
          </a:p>
          <a:p>
            <a:r>
              <a:rPr lang="en-US" dirty="0" smtClean="0"/>
              <a:t>Each firm has two strategies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Advertise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Do not advertise</a:t>
            </a:r>
          </a:p>
          <a:p>
            <a:r>
              <a:rPr lang="en-US" dirty="0" smtClean="0"/>
              <a:t>Payoffs (Profits) are given in the following payoff matrix.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4" y="76200"/>
            <a:ext cx="8316416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Payoff Matrix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 rot="16200000">
            <a:off x="987952" y="4083080"/>
            <a:ext cx="517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A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5243295" y="908720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B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1677365" y="2691483"/>
            <a:ext cx="10001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Advertise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36" name="Freeform 8"/>
          <p:cNvSpPr>
            <a:spLocks/>
          </p:cNvSpPr>
          <p:nvPr/>
        </p:nvSpPr>
        <p:spPr bwMode="auto">
          <a:xfrm>
            <a:off x="2718321" y="4180558"/>
            <a:ext cx="2765425" cy="2290762"/>
          </a:xfrm>
          <a:custGeom>
            <a:avLst/>
            <a:gdLst/>
            <a:ahLst/>
            <a:cxnLst>
              <a:cxn ang="0">
                <a:pos x="1101" y="1102"/>
              </a:cxn>
              <a:cxn ang="0">
                <a:pos x="0" y="1102"/>
              </a:cxn>
              <a:cxn ang="0">
                <a:pos x="0" y="0"/>
              </a:cxn>
              <a:cxn ang="0">
                <a:pos x="1101" y="1102"/>
              </a:cxn>
            </a:cxnLst>
            <a:rect l="0" t="0" r="r" b="b"/>
            <a:pathLst>
              <a:path w="1101" h="1102">
                <a:moveTo>
                  <a:pt x="1101" y="1102"/>
                </a:moveTo>
                <a:lnTo>
                  <a:pt x="0" y="1102"/>
                </a:lnTo>
                <a:lnTo>
                  <a:pt x="0" y="0"/>
                </a:lnTo>
                <a:lnTo>
                  <a:pt x="1101" y="1102"/>
                </a:lnTo>
                <a:close/>
              </a:path>
            </a:pathLst>
          </a:custGeom>
          <a:solidFill>
            <a:srgbClr val="FFCD67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37" name="Freeform 9"/>
          <p:cNvSpPr>
            <a:spLocks/>
          </p:cNvSpPr>
          <p:nvPr/>
        </p:nvSpPr>
        <p:spPr bwMode="auto">
          <a:xfrm>
            <a:off x="2718321" y="4180558"/>
            <a:ext cx="2765425" cy="2290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1" y="0"/>
              </a:cxn>
              <a:cxn ang="0">
                <a:pos x="1101" y="1102"/>
              </a:cxn>
              <a:cxn ang="0">
                <a:pos x="0" y="0"/>
              </a:cxn>
            </a:cxnLst>
            <a:rect l="0" t="0" r="r" b="b"/>
            <a:pathLst>
              <a:path w="1101" h="1102">
                <a:moveTo>
                  <a:pt x="0" y="0"/>
                </a:moveTo>
                <a:lnTo>
                  <a:pt x="1101" y="0"/>
                </a:lnTo>
                <a:lnTo>
                  <a:pt x="1101" y="1102"/>
                </a:lnTo>
                <a:lnTo>
                  <a:pt x="0" y="0"/>
                </a:lnTo>
                <a:close/>
              </a:path>
            </a:pathLst>
          </a:custGeom>
          <a:solidFill>
            <a:srgbClr val="C7C4E2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38" name="Freeform 10"/>
          <p:cNvSpPr>
            <a:spLocks/>
          </p:cNvSpPr>
          <p:nvPr/>
        </p:nvSpPr>
        <p:spPr bwMode="auto">
          <a:xfrm>
            <a:off x="5483746" y="4180558"/>
            <a:ext cx="2760662" cy="2290762"/>
          </a:xfrm>
          <a:custGeom>
            <a:avLst/>
            <a:gdLst/>
            <a:ahLst/>
            <a:cxnLst>
              <a:cxn ang="0">
                <a:pos x="1099" y="1102"/>
              </a:cxn>
              <a:cxn ang="0">
                <a:pos x="0" y="1102"/>
              </a:cxn>
              <a:cxn ang="0">
                <a:pos x="0" y="0"/>
              </a:cxn>
              <a:cxn ang="0">
                <a:pos x="1099" y="1102"/>
              </a:cxn>
            </a:cxnLst>
            <a:rect l="0" t="0" r="r" b="b"/>
            <a:pathLst>
              <a:path w="1099" h="1102">
                <a:moveTo>
                  <a:pt x="1099" y="1102"/>
                </a:moveTo>
                <a:lnTo>
                  <a:pt x="0" y="1102"/>
                </a:lnTo>
                <a:lnTo>
                  <a:pt x="0" y="0"/>
                </a:lnTo>
                <a:lnTo>
                  <a:pt x="1099" y="1102"/>
                </a:lnTo>
                <a:close/>
              </a:path>
            </a:pathLst>
          </a:custGeom>
          <a:solidFill>
            <a:srgbClr val="FFCD67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39" name="Freeform 11"/>
          <p:cNvSpPr>
            <a:spLocks/>
          </p:cNvSpPr>
          <p:nvPr/>
        </p:nvSpPr>
        <p:spPr bwMode="auto">
          <a:xfrm>
            <a:off x="5483746" y="4180558"/>
            <a:ext cx="2760662" cy="2290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9" y="0"/>
              </a:cxn>
              <a:cxn ang="0">
                <a:pos x="1099" y="1102"/>
              </a:cxn>
              <a:cxn ang="0">
                <a:pos x="0" y="0"/>
              </a:cxn>
            </a:cxnLst>
            <a:rect l="0" t="0" r="r" b="b"/>
            <a:pathLst>
              <a:path w="1099" h="1102">
                <a:moveTo>
                  <a:pt x="0" y="0"/>
                </a:moveTo>
                <a:lnTo>
                  <a:pt x="1099" y="0"/>
                </a:lnTo>
                <a:lnTo>
                  <a:pt x="1099" y="1102"/>
                </a:lnTo>
                <a:lnTo>
                  <a:pt x="0" y="0"/>
                </a:lnTo>
                <a:close/>
              </a:path>
            </a:pathLst>
          </a:custGeom>
          <a:solidFill>
            <a:srgbClr val="C7C4E2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40" name="Freeform 12"/>
          <p:cNvSpPr>
            <a:spLocks/>
          </p:cNvSpPr>
          <p:nvPr/>
        </p:nvSpPr>
        <p:spPr bwMode="auto">
          <a:xfrm>
            <a:off x="2718321" y="1889795"/>
            <a:ext cx="2765425" cy="2290763"/>
          </a:xfrm>
          <a:custGeom>
            <a:avLst/>
            <a:gdLst/>
            <a:ahLst/>
            <a:cxnLst>
              <a:cxn ang="0">
                <a:pos x="1101" y="1102"/>
              </a:cxn>
              <a:cxn ang="0">
                <a:pos x="0" y="1102"/>
              </a:cxn>
              <a:cxn ang="0">
                <a:pos x="0" y="0"/>
              </a:cxn>
              <a:cxn ang="0">
                <a:pos x="1101" y="1102"/>
              </a:cxn>
            </a:cxnLst>
            <a:rect l="0" t="0" r="r" b="b"/>
            <a:pathLst>
              <a:path w="1101" h="1102">
                <a:moveTo>
                  <a:pt x="1101" y="1102"/>
                </a:moveTo>
                <a:lnTo>
                  <a:pt x="0" y="1102"/>
                </a:lnTo>
                <a:lnTo>
                  <a:pt x="0" y="0"/>
                </a:lnTo>
                <a:lnTo>
                  <a:pt x="1101" y="1102"/>
                </a:lnTo>
                <a:close/>
              </a:path>
            </a:pathLst>
          </a:custGeom>
          <a:solidFill>
            <a:srgbClr val="FFCD67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41" name="Freeform 13"/>
          <p:cNvSpPr>
            <a:spLocks/>
          </p:cNvSpPr>
          <p:nvPr/>
        </p:nvSpPr>
        <p:spPr bwMode="auto">
          <a:xfrm>
            <a:off x="2718321" y="1889795"/>
            <a:ext cx="2765425" cy="2290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1" y="0"/>
              </a:cxn>
              <a:cxn ang="0">
                <a:pos x="1101" y="1102"/>
              </a:cxn>
              <a:cxn ang="0">
                <a:pos x="0" y="0"/>
              </a:cxn>
            </a:cxnLst>
            <a:rect l="0" t="0" r="r" b="b"/>
            <a:pathLst>
              <a:path w="1101" h="1102">
                <a:moveTo>
                  <a:pt x="0" y="0"/>
                </a:moveTo>
                <a:lnTo>
                  <a:pt x="1101" y="0"/>
                </a:lnTo>
                <a:lnTo>
                  <a:pt x="1101" y="1102"/>
                </a:lnTo>
                <a:lnTo>
                  <a:pt x="0" y="0"/>
                </a:lnTo>
                <a:close/>
              </a:path>
            </a:pathLst>
          </a:custGeom>
          <a:solidFill>
            <a:srgbClr val="C7C4E2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42" name="Freeform 14"/>
          <p:cNvSpPr>
            <a:spLocks/>
          </p:cNvSpPr>
          <p:nvPr/>
        </p:nvSpPr>
        <p:spPr bwMode="auto">
          <a:xfrm>
            <a:off x="5483746" y="1889795"/>
            <a:ext cx="2760662" cy="2290763"/>
          </a:xfrm>
          <a:custGeom>
            <a:avLst/>
            <a:gdLst/>
            <a:ahLst/>
            <a:cxnLst>
              <a:cxn ang="0">
                <a:pos x="1099" y="1102"/>
              </a:cxn>
              <a:cxn ang="0">
                <a:pos x="0" y="1102"/>
              </a:cxn>
              <a:cxn ang="0">
                <a:pos x="0" y="0"/>
              </a:cxn>
              <a:cxn ang="0">
                <a:pos x="1099" y="1102"/>
              </a:cxn>
            </a:cxnLst>
            <a:rect l="0" t="0" r="r" b="b"/>
            <a:pathLst>
              <a:path w="1099" h="1102">
                <a:moveTo>
                  <a:pt x="1099" y="1102"/>
                </a:moveTo>
                <a:lnTo>
                  <a:pt x="0" y="1102"/>
                </a:lnTo>
                <a:lnTo>
                  <a:pt x="0" y="0"/>
                </a:lnTo>
                <a:lnTo>
                  <a:pt x="1099" y="1102"/>
                </a:lnTo>
                <a:close/>
              </a:path>
            </a:pathLst>
          </a:custGeom>
          <a:solidFill>
            <a:srgbClr val="FFCD67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43" name="Freeform 15"/>
          <p:cNvSpPr>
            <a:spLocks/>
          </p:cNvSpPr>
          <p:nvPr/>
        </p:nvSpPr>
        <p:spPr bwMode="auto">
          <a:xfrm>
            <a:off x="5483746" y="1889795"/>
            <a:ext cx="2760662" cy="2290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9" y="0"/>
              </a:cxn>
              <a:cxn ang="0">
                <a:pos x="1099" y="1102"/>
              </a:cxn>
              <a:cxn ang="0">
                <a:pos x="0" y="0"/>
              </a:cxn>
            </a:cxnLst>
            <a:rect l="0" t="0" r="r" b="b"/>
            <a:pathLst>
              <a:path w="1099" h="1102">
                <a:moveTo>
                  <a:pt x="0" y="0"/>
                </a:moveTo>
                <a:lnTo>
                  <a:pt x="1099" y="0"/>
                </a:lnTo>
                <a:lnTo>
                  <a:pt x="1099" y="1102"/>
                </a:lnTo>
                <a:lnTo>
                  <a:pt x="0" y="0"/>
                </a:lnTo>
                <a:close/>
              </a:path>
            </a:pathLst>
          </a:custGeom>
          <a:solidFill>
            <a:srgbClr val="C7C4E2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44" name="Rectangle 16"/>
          <p:cNvSpPr>
            <a:spLocks noChangeArrowheads="1"/>
          </p:cNvSpPr>
          <p:nvPr/>
        </p:nvSpPr>
        <p:spPr bwMode="auto">
          <a:xfrm>
            <a:off x="2820144" y="3636313"/>
            <a:ext cx="15954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A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makes $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10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million profit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45" name="Freeform 17"/>
          <p:cNvSpPr>
            <a:spLocks/>
          </p:cNvSpPr>
          <p:nvPr/>
        </p:nvSpPr>
        <p:spPr bwMode="auto">
          <a:xfrm>
            <a:off x="1482102" y="1943820"/>
            <a:ext cx="169863" cy="4581524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10" y="16"/>
              </a:cxn>
              <a:cxn ang="0">
                <a:pos x="10" y="328"/>
              </a:cxn>
              <a:cxn ang="0">
                <a:pos x="0" y="339"/>
              </a:cxn>
              <a:cxn ang="0">
                <a:pos x="10" y="349"/>
              </a:cxn>
              <a:cxn ang="0">
                <a:pos x="10" y="661"/>
              </a:cxn>
              <a:cxn ang="0">
                <a:pos x="25" y="677"/>
              </a:cxn>
            </a:cxnLst>
            <a:rect l="0" t="0" r="r" b="b"/>
            <a:pathLst>
              <a:path w="25" h="677">
                <a:moveTo>
                  <a:pt x="25" y="0"/>
                </a:moveTo>
                <a:cubicBezTo>
                  <a:pt x="15" y="0"/>
                  <a:pt x="10" y="3"/>
                  <a:pt x="10" y="16"/>
                </a:cubicBezTo>
                <a:cubicBezTo>
                  <a:pt x="10" y="19"/>
                  <a:pt x="10" y="326"/>
                  <a:pt x="10" y="328"/>
                </a:cubicBezTo>
                <a:cubicBezTo>
                  <a:pt x="10" y="332"/>
                  <a:pt x="8" y="339"/>
                  <a:pt x="0" y="339"/>
                </a:cubicBezTo>
                <a:cubicBezTo>
                  <a:pt x="8" y="339"/>
                  <a:pt x="10" y="346"/>
                  <a:pt x="10" y="349"/>
                </a:cubicBezTo>
                <a:cubicBezTo>
                  <a:pt x="10" y="352"/>
                  <a:pt x="10" y="658"/>
                  <a:pt x="10" y="661"/>
                </a:cubicBezTo>
                <a:cubicBezTo>
                  <a:pt x="10" y="674"/>
                  <a:pt x="15" y="677"/>
                  <a:pt x="25" y="677"/>
                </a:cubicBezTo>
              </a:path>
            </a:pathLst>
          </a:custGeom>
          <a:noFill/>
          <a:ln w="25400" cap="flat">
            <a:solidFill>
              <a:srgbClr val="FFCD67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46" name="Freeform 18"/>
          <p:cNvSpPr>
            <a:spLocks/>
          </p:cNvSpPr>
          <p:nvPr/>
        </p:nvSpPr>
        <p:spPr bwMode="auto">
          <a:xfrm>
            <a:off x="2718322" y="1208758"/>
            <a:ext cx="5526086" cy="201612"/>
          </a:xfrm>
          <a:custGeom>
            <a:avLst/>
            <a:gdLst/>
            <a:ahLst/>
            <a:cxnLst>
              <a:cxn ang="0">
                <a:pos x="677" y="25"/>
              </a:cxn>
              <a:cxn ang="0">
                <a:pos x="661" y="10"/>
              </a:cxn>
              <a:cxn ang="0">
                <a:pos x="349" y="10"/>
              </a:cxn>
              <a:cxn ang="0">
                <a:pos x="338" y="0"/>
              </a:cxn>
              <a:cxn ang="0">
                <a:pos x="328" y="10"/>
              </a:cxn>
              <a:cxn ang="0">
                <a:pos x="16" y="10"/>
              </a:cxn>
              <a:cxn ang="0">
                <a:pos x="0" y="25"/>
              </a:cxn>
            </a:cxnLst>
            <a:rect l="0" t="0" r="r" b="b"/>
            <a:pathLst>
              <a:path w="677" h="25">
                <a:moveTo>
                  <a:pt x="677" y="25"/>
                </a:moveTo>
                <a:cubicBezTo>
                  <a:pt x="677" y="15"/>
                  <a:pt x="674" y="10"/>
                  <a:pt x="661" y="10"/>
                </a:cubicBezTo>
                <a:cubicBezTo>
                  <a:pt x="658" y="10"/>
                  <a:pt x="351" y="10"/>
                  <a:pt x="349" y="10"/>
                </a:cubicBezTo>
                <a:cubicBezTo>
                  <a:pt x="346" y="10"/>
                  <a:pt x="338" y="8"/>
                  <a:pt x="338" y="0"/>
                </a:cubicBezTo>
                <a:cubicBezTo>
                  <a:pt x="338" y="8"/>
                  <a:pt x="331" y="10"/>
                  <a:pt x="328" y="10"/>
                </a:cubicBezTo>
                <a:cubicBezTo>
                  <a:pt x="326" y="10"/>
                  <a:pt x="19" y="10"/>
                  <a:pt x="16" y="10"/>
                </a:cubicBezTo>
                <a:cubicBezTo>
                  <a:pt x="3" y="10"/>
                  <a:pt x="0" y="15"/>
                  <a:pt x="0" y="25"/>
                </a:cubicBezTo>
              </a:path>
            </a:pathLst>
          </a:custGeom>
          <a:noFill/>
          <a:ln w="25400" cap="flat">
            <a:solidFill>
              <a:srgbClr val="C7C4E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747" name="Rectangle 19"/>
          <p:cNvSpPr>
            <a:spLocks noChangeArrowheads="1"/>
          </p:cNvSpPr>
          <p:nvPr/>
        </p:nvSpPr>
        <p:spPr bwMode="auto">
          <a:xfrm>
            <a:off x="1651965" y="4926683"/>
            <a:ext cx="10001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Don’t Advertise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3335088" y="1376917"/>
            <a:ext cx="15668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Advertise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49" name="Rectangle 21"/>
          <p:cNvSpPr>
            <a:spLocks noChangeArrowheads="1"/>
          </p:cNvSpPr>
          <p:nvPr/>
        </p:nvSpPr>
        <p:spPr bwMode="auto">
          <a:xfrm>
            <a:off x="5991823" y="1388068"/>
            <a:ext cx="15668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Don’t Advertise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50" name="Rectangle 22"/>
          <p:cNvSpPr>
            <a:spLocks noChangeArrowheads="1"/>
          </p:cNvSpPr>
          <p:nvPr/>
        </p:nvSpPr>
        <p:spPr bwMode="auto">
          <a:xfrm>
            <a:off x="3196158" y="2008858"/>
            <a:ext cx="21701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B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makes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$5 million profit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51" name="Rectangle 23"/>
          <p:cNvSpPr>
            <a:spLocks noChangeArrowheads="1"/>
          </p:cNvSpPr>
          <p:nvPr/>
        </p:nvSpPr>
        <p:spPr bwMode="auto">
          <a:xfrm>
            <a:off x="5969521" y="2008858"/>
            <a:ext cx="21701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B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makes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$0 million profit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52" name="Rectangle 24"/>
          <p:cNvSpPr>
            <a:spLocks noChangeArrowheads="1"/>
          </p:cNvSpPr>
          <p:nvPr/>
        </p:nvSpPr>
        <p:spPr bwMode="auto">
          <a:xfrm>
            <a:off x="3196158" y="4302795"/>
            <a:ext cx="21701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B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makes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$8 million profit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53" name="Rectangle 25"/>
          <p:cNvSpPr>
            <a:spLocks noChangeArrowheads="1"/>
          </p:cNvSpPr>
          <p:nvPr/>
        </p:nvSpPr>
        <p:spPr bwMode="auto">
          <a:xfrm>
            <a:off x="5969521" y="4302795"/>
            <a:ext cx="21701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B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makes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$2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million profit.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54" name="Rectangle 26"/>
          <p:cNvSpPr>
            <a:spLocks noChangeArrowheads="1"/>
          </p:cNvSpPr>
          <p:nvPr/>
        </p:nvSpPr>
        <p:spPr bwMode="auto">
          <a:xfrm>
            <a:off x="5622082" y="3623613"/>
            <a:ext cx="15938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A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makes $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15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million profit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55" name="Rectangle 27"/>
          <p:cNvSpPr>
            <a:spLocks noChangeArrowheads="1"/>
          </p:cNvSpPr>
          <p:nvPr/>
        </p:nvSpPr>
        <p:spPr bwMode="auto">
          <a:xfrm>
            <a:off x="2892152" y="5940569"/>
            <a:ext cx="15954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A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makes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$6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million profit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1756" name="Rectangle 28"/>
          <p:cNvSpPr>
            <a:spLocks noChangeArrowheads="1"/>
          </p:cNvSpPr>
          <p:nvPr/>
        </p:nvSpPr>
        <p:spPr bwMode="auto">
          <a:xfrm>
            <a:off x="5692502" y="5939020"/>
            <a:ext cx="15954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Firm A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makes $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10 million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profit</a:t>
            </a:r>
            <a:endParaRPr lang="en-US" sz="1400" dirty="0">
              <a:latin typeface="Tahom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4" grpId="0"/>
      <p:bldP spid="201750" grpId="0"/>
      <p:bldP spid="201751" grpId="0"/>
      <p:bldP spid="201752" grpId="0"/>
      <p:bldP spid="201753" grpId="0"/>
      <p:bldP spid="201754" grpId="0"/>
      <p:bldP spid="201755" grpId="0"/>
      <p:bldP spid="2017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Dominant Strategy:</a:t>
            </a:r>
          </a:p>
          <a:p>
            <a:pPr lvl="1"/>
            <a:r>
              <a:rPr lang="en-US" dirty="0" smtClean="0"/>
              <a:t>Strategy that gives the player a higher payoff no matter what strategy the opponent is playing.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9400</TotalTime>
  <Words>603</Words>
  <Application>Microsoft Macintosh PowerPoint</Application>
  <PresentationFormat>On-screen Show (4:3)</PresentationFormat>
  <Paragraphs>110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Oligopoly and Game Theory</vt:lpstr>
      <vt:lpstr>Imperfect Competition</vt:lpstr>
      <vt:lpstr>Imperfect Competition</vt:lpstr>
      <vt:lpstr>Cartel</vt:lpstr>
      <vt:lpstr>Game Theory</vt:lpstr>
      <vt:lpstr>Nash Equilibrium</vt:lpstr>
      <vt:lpstr>Example 1: Advertising Game</vt:lpstr>
      <vt:lpstr>The Payoff Matrix</vt:lpstr>
      <vt:lpstr>Dominant Strategy</vt:lpstr>
      <vt:lpstr>Example 2: Prisoner’s Dilemma</vt:lpstr>
      <vt:lpstr>Example 2: Prisoner’s Dilemma</vt:lpstr>
      <vt:lpstr>The Prisoners’ Dilemma</vt:lpstr>
      <vt:lpstr>Prisoners’ Dilemma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675</cp:revision>
  <cp:lastPrinted>2013-11-13T16:34:27Z</cp:lastPrinted>
  <dcterms:created xsi:type="dcterms:W3CDTF">2013-09-01T18:05:22Z</dcterms:created>
  <dcterms:modified xsi:type="dcterms:W3CDTF">2014-11-19T19:58:59Z</dcterms:modified>
</cp:coreProperties>
</file>