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437" r:id="rId2"/>
    <p:sldId id="460" r:id="rId3"/>
    <p:sldId id="442" r:id="rId4"/>
    <p:sldId id="461" r:id="rId5"/>
    <p:sldId id="495" r:id="rId6"/>
    <p:sldId id="464" r:id="rId7"/>
    <p:sldId id="493" r:id="rId8"/>
    <p:sldId id="496" r:id="rId9"/>
    <p:sldId id="494" r:id="rId10"/>
    <p:sldId id="469" r:id="rId11"/>
    <p:sldId id="470" r:id="rId12"/>
    <p:sldId id="482" r:id="rId13"/>
    <p:sldId id="476" r:id="rId14"/>
    <p:sldId id="477" r:id="rId15"/>
    <p:sldId id="491" r:id="rId16"/>
    <p:sldId id="492" r:id="rId17"/>
    <p:sldId id="478" r:id="rId18"/>
    <p:sldId id="497" r:id="rId19"/>
    <p:sldId id="479" r:id="rId20"/>
    <p:sldId id="480" r:id="rId21"/>
    <p:sldId id="446" r:id="rId22"/>
    <p:sldId id="488" r:id="rId23"/>
    <p:sldId id="498" r:id="rId24"/>
    <p:sldId id="499"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7B9CF10-1FCF-4812-A237-F9A66D5D1E1C}" type="datetimeFigureOut">
              <a:rPr lang="en-US" smtClean="0"/>
              <a:pPr/>
              <a:t>12/1/14</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84CBD60-E2D8-4CCA-A17A-2A5B0651E08F}" type="slidenum">
              <a:rPr lang="en-US" smtClean="0"/>
              <a:pPr/>
              <a:t>‹#›</a:t>
            </a:fld>
            <a:endParaRPr lang="en-US" dirty="0"/>
          </a:p>
        </p:txBody>
      </p:sp>
    </p:spTree>
    <p:extLst>
      <p:ext uri="{BB962C8B-B14F-4D97-AF65-F5344CB8AC3E}">
        <p14:creationId xmlns:p14="http://schemas.microsoft.com/office/powerpoint/2010/main" val="1604587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3B42347-978A-4E5E-9560-7EE15A41721F}" type="datetimeFigureOut">
              <a:rPr lang="en-US" smtClean="0"/>
              <a:pPr/>
              <a:t>12/1/14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7B248AF-AAB4-4126-B1E4-16B9BB8AC284}" type="slidenum">
              <a:rPr lang="en-US" smtClean="0"/>
              <a:pPr/>
              <a:t>‹#›</a:t>
            </a:fld>
            <a:endParaRPr lang="en-US" dirty="0"/>
          </a:p>
        </p:txBody>
      </p:sp>
    </p:spTree>
    <p:extLst>
      <p:ext uri="{BB962C8B-B14F-4D97-AF65-F5344CB8AC3E}">
        <p14:creationId xmlns:p14="http://schemas.microsoft.com/office/powerpoint/2010/main" val="363267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B248AF-AAB4-4126-B1E4-16B9BB8AC284}" type="slidenum">
              <a:rPr lang="en-US" smtClean="0"/>
              <a:pPr/>
              <a:t>7</a:t>
            </a:fld>
            <a:endParaRPr lang="en-US" dirty="0"/>
          </a:p>
        </p:txBody>
      </p:sp>
    </p:spTree>
    <p:extLst>
      <p:ext uri="{BB962C8B-B14F-4D97-AF65-F5344CB8AC3E}">
        <p14:creationId xmlns:p14="http://schemas.microsoft.com/office/powerpoint/2010/main" val="280273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885F5-3B5D-42DC-8AA1-91682BCC5C86}" type="slidenum">
              <a:rPr lang="en-US" smtClean="0"/>
              <a:pPr/>
              <a:t>12</a:t>
            </a:fld>
            <a:endParaRPr lang="en-US" dirty="0"/>
          </a:p>
        </p:txBody>
      </p:sp>
    </p:spTree>
    <p:extLst>
      <p:ext uri="{BB962C8B-B14F-4D97-AF65-F5344CB8AC3E}">
        <p14:creationId xmlns:p14="http://schemas.microsoft.com/office/powerpoint/2010/main" val="36225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D86BA8-F0AE-413E-B3D8-D1F6A5BA3C0C}" type="datetimeFigureOut">
              <a:rPr lang="en-US" smtClean="0"/>
              <a:pPr/>
              <a:t>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1DCDC717-4943-46D4-B844-A4A0503EDCB2}"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D86BA8-F0AE-413E-B3D8-D1F6A5BA3C0C}" type="datetimeFigureOut">
              <a:rPr lang="en-US" smtClean="0"/>
              <a:pPr/>
              <a:t>12/1/14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CDC717-4943-46D4-B844-A4A0503EDCB2}"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Oligopoly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542915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338"/>
            <a:ext cx="8229600" cy="1143000"/>
          </a:xfrm>
        </p:spPr>
        <p:txBody>
          <a:bodyPr/>
          <a:lstStyle/>
          <a:p>
            <a:r>
              <a:rPr lang="en-US" dirty="0" smtClean="0"/>
              <a:t>Simple Example</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Two identical firms </a:t>
            </a:r>
          </a:p>
          <a:p>
            <a:pPr lvl="1"/>
            <a:r>
              <a:rPr lang="en-US" dirty="0" smtClean="0"/>
              <a:t>Firm A, Firm B</a:t>
            </a:r>
          </a:p>
          <a:p>
            <a:r>
              <a:rPr lang="en-US" dirty="0" smtClean="0"/>
              <a:t>Identical product</a:t>
            </a:r>
          </a:p>
          <a:p>
            <a:pPr lvl="1"/>
            <a:r>
              <a:rPr lang="en-US" dirty="0" smtClean="0"/>
              <a:t>Market Quantity Demanded = Q</a:t>
            </a:r>
          </a:p>
          <a:p>
            <a:pPr lvl="1"/>
            <a:r>
              <a:rPr lang="en-US" dirty="0" smtClean="0"/>
              <a:t>Q = </a:t>
            </a:r>
            <a:r>
              <a:rPr lang="en-US" dirty="0" err="1" smtClean="0"/>
              <a:t>q</a:t>
            </a:r>
            <a:r>
              <a:rPr lang="en-US" baseline="-25000" dirty="0" err="1" smtClean="0"/>
              <a:t>A</a:t>
            </a:r>
            <a:r>
              <a:rPr lang="en-US" dirty="0" smtClean="0"/>
              <a:t> + </a:t>
            </a:r>
            <a:r>
              <a:rPr lang="en-US" dirty="0" err="1" smtClean="0"/>
              <a:t>q</a:t>
            </a:r>
            <a:r>
              <a:rPr lang="en-US" baseline="-25000" dirty="0" err="1" smtClean="0"/>
              <a:t>B</a:t>
            </a:r>
            <a:endParaRPr lang="en-US" baseline="-25000" dirty="0" smtClean="0"/>
          </a:p>
          <a:p>
            <a:r>
              <a:rPr lang="en-US" dirty="0" smtClean="0"/>
              <a:t>Marginal Costs are constant at $6 per unit</a:t>
            </a:r>
          </a:p>
          <a:p>
            <a:r>
              <a:rPr lang="en-US" dirty="0" smtClean="0"/>
              <a:t>Fixed costs are zero</a:t>
            </a:r>
          </a:p>
          <a:p>
            <a:r>
              <a:rPr lang="en-US" dirty="0" smtClean="0"/>
              <a:t>Profits = Total Revenue – Total Cost</a:t>
            </a:r>
          </a:p>
          <a:p>
            <a:pPr lvl="1"/>
            <a:r>
              <a:rPr lang="en-US" dirty="0" smtClean="0"/>
              <a:t>Profits = P*Q – 6*Q</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Demand Schedule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4565953"/>
              </p:ext>
            </p:extLst>
          </p:nvPr>
        </p:nvGraphicFramePr>
        <p:xfrm>
          <a:off x="381000" y="1600200"/>
          <a:ext cx="8229600" cy="48209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gridSpan="2">
                  <a:txBody>
                    <a:bodyPr/>
                    <a:lstStyle/>
                    <a:p>
                      <a:pPr algn="ctr"/>
                      <a:r>
                        <a:rPr lang="en-US" dirty="0" err="1" smtClean="0"/>
                        <a:t>Q</a:t>
                      </a:r>
                      <a:r>
                        <a:rPr lang="en-US" baseline="-25000" dirty="0" err="1" smtClean="0"/>
                        <a:t>d</a:t>
                      </a:r>
                      <a:r>
                        <a:rPr lang="en-US" dirty="0" smtClean="0"/>
                        <a:t> = 54 – P (*Demand</a:t>
                      </a:r>
                      <a:r>
                        <a:rPr lang="en-US" baseline="0" dirty="0" smtClean="0"/>
                        <a:t> </a:t>
                      </a:r>
                      <a:r>
                        <a:rPr lang="en-US" baseline="0" dirty="0" err="1" smtClean="0"/>
                        <a:t>Fucntion</a:t>
                      </a:r>
                      <a:r>
                        <a:rPr lang="en-US" baseline="0" dirty="0" smtClean="0"/>
                        <a:t>)</a:t>
                      </a:r>
                      <a:endParaRPr lang="en-US" dirty="0"/>
                    </a:p>
                  </a:txBody>
                  <a:tcPr/>
                </a:tc>
                <a:tc hMerge="1">
                  <a:txBody>
                    <a:bodyPr/>
                    <a:lstStyle/>
                    <a:p>
                      <a:pPr algn="ctr"/>
                      <a:endParaRPr lang="en-US" dirty="0"/>
                    </a:p>
                  </a:txBody>
                  <a:tcPr/>
                </a:tc>
                <a:tc>
                  <a:txBody>
                    <a:bodyPr/>
                    <a:lstStyle/>
                    <a:p>
                      <a:pPr algn="ctr"/>
                      <a:r>
                        <a:rPr lang="en-US" dirty="0" smtClean="0"/>
                        <a:t>Price*Quantity</a:t>
                      </a:r>
                      <a:endParaRPr lang="en-US" dirty="0"/>
                    </a:p>
                  </a:txBody>
                  <a:tcPr/>
                </a:tc>
                <a:tc>
                  <a:txBody>
                    <a:bodyPr/>
                    <a:lstStyle/>
                    <a:p>
                      <a:pPr algn="ctr"/>
                      <a:r>
                        <a:rPr lang="en-US" dirty="0" smtClean="0"/>
                        <a:t>P*Q – 6*Q</a:t>
                      </a:r>
                      <a:endParaRPr lang="en-US" dirty="0"/>
                    </a:p>
                  </a:txBody>
                  <a:tcPr/>
                </a:tc>
              </a:tr>
              <a:tr h="370840">
                <a:tc>
                  <a:txBody>
                    <a:bodyPr/>
                    <a:lstStyle/>
                    <a:p>
                      <a:pPr algn="ctr"/>
                      <a:r>
                        <a:rPr lang="en-US" dirty="0" smtClean="0"/>
                        <a:t>Price</a:t>
                      </a:r>
                      <a:endParaRPr lang="en-US" dirty="0"/>
                    </a:p>
                  </a:txBody>
                  <a:tcPr/>
                </a:tc>
                <a:tc>
                  <a:txBody>
                    <a:bodyPr/>
                    <a:lstStyle/>
                    <a:p>
                      <a:pPr algn="ctr"/>
                      <a:r>
                        <a:rPr lang="en-US" dirty="0" smtClean="0"/>
                        <a:t>Market Quantity</a:t>
                      </a:r>
                      <a:endParaRPr lang="en-US" dirty="0"/>
                    </a:p>
                  </a:txBody>
                  <a:tcPr/>
                </a:tc>
                <a:tc>
                  <a:txBody>
                    <a:bodyPr/>
                    <a:lstStyle/>
                    <a:p>
                      <a:pPr algn="ctr"/>
                      <a:r>
                        <a:rPr lang="en-US" dirty="0" smtClean="0"/>
                        <a:t>Total Revenue</a:t>
                      </a:r>
                      <a:endParaRPr lang="en-US" dirty="0"/>
                    </a:p>
                  </a:txBody>
                  <a:tcPr/>
                </a:tc>
                <a:tc>
                  <a:txBody>
                    <a:bodyPr/>
                    <a:lstStyle/>
                    <a:p>
                      <a:pPr algn="ctr"/>
                      <a:r>
                        <a:rPr lang="en-US" dirty="0" smtClean="0"/>
                        <a:t>Industry Profit</a:t>
                      </a:r>
                      <a:endParaRPr lang="en-US" dirty="0"/>
                    </a:p>
                  </a:txBody>
                  <a:tcPr/>
                </a:tc>
              </a:tr>
              <a:tr h="370840">
                <a:tc>
                  <a:txBody>
                    <a:bodyPr/>
                    <a:lstStyle/>
                    <a:p>
                      <a:pPr algn="ctr"/>
                      <a:r>
                        <a:rPr lang="en-US" dirty="0" smtClean="0"/>
                        <a:t>$54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50</a:t>
                      </a:r>
                      <a:endParaRPr lang="en-US" dirty="0"/>
                    </a:p>
                  </a:txBody>
                  <a:tcPr/>
                </a:tc>
                <a:tc>
                  <a:txBody>
                    <a:bodyPr/>
                    <a:lstStyle/>
                    <a:p>
                      <a:pPr algn="ctr"/>
                      <a:r>
                        <a:rPr lang="en-US" dirty="0" smtClean="0"/>
                        <a:t>4</a:t>
                      </a:r>
                      <a:endParaRPr lang="en-US" dirty="0"/>
                    </a:p>
                  </a:txBody>
                  <a:tcPr/>
                </a:tc>
                <a:tc>
                  <a:txBody>
                    <a:bodyPr/>
                    <a:lstStyle/>
                    <a:p>
                      <a:pPr algn="ctr"/>
                      <a:r>
                        <a:rPr lang="en-US" dirty="0" smtClean="0"/>
                        <a:t>200</a:t>
                      </a:r>
                      <a:endParaRPr lang="en-US" dirty="0"/>
                    </a:p>
                  </a:txBody>
                  <a:tcPr/>
                </a:tc>
                <a:tc>
                  <a:txBody>
                    <a:bodyPr/>
                    <a:lstStyle/>
                    <a:p>
                      <a:pPr algn="ctr"/>
                      <a:r>
                        <a:rPr lang="en-US" dirty="0" smtClean="0"/>
                        <a:t>176</a:t>
                      </a:r>
                      <a:endParaRPr lang="en-US" dirty="0"/>
                    </a:p>
                  </a:txBody>
                  <a:tcPr/>
                </a:tc>
              </a:tr>
              <a:tr h="370840">
                <a:tc>
                  <a:txBody>
                    <a:bodyPr/>
                    <a:lstStyle/>
                    <a:p>
                      <a:pPr algn="ctr"/>
                      <a:r>
                        <a:rPr lang="en-US" dirty="0" smtClean="0"/>
                        <a:t>46</a:t>
                      </a:r>
                      <a:endParaRPr lang="en-US" dirty="0"/>
                    </a:p>
                  </a:txBody>
                  <a:tcPr/>
                </a:tc>
                <a:tc>
                  <a:txBody>
                    <a:bodyPr/>
                    <a:lstStyle/>
                    <a:p>
                      <a:pPr algn="ctr"/>
                      <a:r>
                        <a:rPr lang="en-US" dirty="0" smtClean="0"/>
                        <a:t>8</a:t>
                      </a:r>
                      <a:endParaRPr lang="en-US" dirty="0"/>
                    </a:p>
                  </a:txBody>
                  <a:tcPr/>
                </a:tc>
                <a:tc>
                  <a:txBody>
                    <a:bodyPr/>
                    <a:lstStyle/>
                    <a:p>
                      <a:pPr algn="ctr"/>
                      <a:r>
                        <a:rPr lang="en-US" dirty="0" smtClean="0"/>
                        <a:t>368</a:t>
                      </a:r>
                      <a:endParaRPr lang="en-US" dirty="0"/>
                    </a:p>
                  </a:txBody>
                  <a:tcPr/>
                </a:tc>
                <a:tc>
                  <a:txBody>
                    <a:bodyPr/>
                    <a:lstStyle/>
                    <a:p>
                      <a:pPr algn="ctr"/>
                      <a:r>
                        <a:rPr lang="en-US" dirty="0" smtClean="0"/>
                        <a:t>320</a:t>
                      </a:r>
                      <a:endParaRPr lang="en-US" dirty="0"/>
                    </a:p>
                  </a:txBody>
                  <a:tcPr/>
                </a:tc>
              </a:tr>
              <a:tr h="370840">
                <a:tc>
                  <a:txBody>
                    <a:bodyPr/>
                    <a:lstStyle/>
                    <a:p>
                      <a:pPr algn="ctr"/>
                      <a:r>
                        <a:rPr lang="en-US" dirty="0" smtClean="0"/>
                        <a:t>42</a:t>
                      </a:r>
                      <a:endParaRPr lang="en-US" dirty="0"/>
                    </a:p>
                  </a:txBody>
                  <a:tcPr/>
                </a:tc>
                <a:tc>
                  <a:txBody>
                    <a:bodyPr/>
                    <a:lstStyle/>
                    <a:p>
                      <a:pPr algn="ctr"/>
                      <a:r>
                        <a:rPr lang="en-US" dirty="0" smtClean="0"/>
                        <a:t>12</a:t>
                      </a:r>
                      <a:endParaRPr lang="en-US" dirty="0"/>
                    </a:p>
                  </a:txBody>
                  <a:tcPr/>
                </a:tc>
                <a:tc>
                  <a:txBody>
                    <a:bodyPr/>
                    <a:lstStyle/>
                    <a:p>
                      <a:pPr algn="ctr"/>
                      <a:r>
                        <a:rPr lang="en-US" dirty="0" smtClean="0"/>
                        <a:t>504</a:t>
                      </a:r>
                      <a:endParaRPr lang="en-US" dirty="0"/>
                    </a:p>
                  </a:txBody>
                  <a:tcPr/>
                </a:tc>
                <a:tc>
                  <a:txBody>
                    <a:bodyPr/>
                    <a:lstStyle/>
                    <a:p>
                      <a:pPr algn="ctr"/>
                      <a:r>
                        <a:rPr lang="en-US" dirty="0" smtClean="0"/>
                        <a:t>432</a:t>
                      </a:r>
                      <a:endParaRPr lang="en-US" dirty="0"/>
                    </a:p>
                  </a:txBody>
                  <a:tcPr/>
                </a:tc>
              </a:tr>
              <a:tr h="370840">
                <a:tc>
                  <a:txBody>
                    <a:bodyPr/>
                    <a:lstStyle/>
                    <a:p>
                      <a:pPr algn="ctr"/>
                      <a:r>
                        <a:rPr lang="en-US" dirty="0" smtClean="0"/>
                        <a:t>38</a:t>
                      </a:r>
                      <a:endParaRPr lang="en-US" dirty="0"/>
                    </a:p>
                  </a:txBody>
                  <a:tcPr/>
                </a:tc>
                <a:tc>
                  <a:txBody>
                    <a:bodyPr/>
                    <a:lstStyle/>
                    <a:p>
                      <a:pPr algn="ctr"/>
                      <a:r>
                        <a:rPr lang="en-US" dirty="0" smtClean="0"/>
                        <a:t>16</a:t>
                      </a:r>
                      <a:endParaRPr lang="en-US" dirty="0"/>
                    </a:p>
                  </a:txBody>
                  <a:tcPr/>
                </a:tc>
                <a:tc>
                  <a:txBody>
                    <a:bodyPr/>
                    <a:lstStyle/>
                    <a:p>
                      <a:pPr algn="ctr"/>
                      <a:r>
                        <a:rPr lang="en-US" dirty="0" smtClean="0"/>
                        <a:t>608</a:t>
                      </a:r>
                      <a:endParaRPr lang="en-US" dirty="0"/>
                    </a:p>
                  </a:txBody>
                  <a:tcPr/>
                </a:tc>
                <a:tc>
                  <a:txBody>
                    <a:bodyPr/>
                    <a:lstStyle/>
                    <a:p>
                      <a:pPr algn="ctr"/>
                      <a:r>
                        <a:rPr lang="en-US" dirty="0" smtClean="0"/>
                        <a:t>512</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20</a:t>
                      </a:r>
                      <a:endParaRPr lang="en-US" dirty="0"/>
                    </a:p>
                  </a:txBody>
                  <a:tcPr/>
                </a:tc>
                <a:tc>
                  <a:txBody>
                    <a:bodyPr/>
                    <a:lstStyle/>
                    <a:p>
                      <a:pPr algn="ctr"/>
                      <a:r>
                        <a:rPr lang="en-US" dirty="0" smtClean="0"/>
                        <a:t>680</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30</a:t>
                      </a:r>
                      <a:endParaRPr lang="en-US" dirty="0"/>
                    </a:p>
                  </a:txBody>
                  <a:tcPr/>
                </a:tc>
                <a:tc>
                  <a:txBody>
                    <a:bodyPr/>
                    <a:lstStyle/>
                    <a:p>
                      <a:pPr algn="ctr"/>
                      <a:r>
                        <a:rPr lang="en-US" dirty="0" smtClean="0"/>
                        <a:t>24</a:t>
                      </a:r>
                      <a:endParaRPr lang="en-US" dirty="0"/>
                    </a:p>
                  </a:txBody>
                  <a:tcPr/>
                </a:tc>
                <a:tc>
                  <a:txBody>
                    <a:bodyPr/>
                    <a:lstStyle/>
                    <a:p>
                      <a:pPr algn="ctr"/>
                      <a:r>
                        <a:rPr lang="en-US" dirty="0" smtClean="0"/>
                        <a:t>720</a:t>
                      </a:r>
                      <a:endParaRPr lang="en-US" dirty="0"/>
                    </a:p>
                  </a:txBody>
                  <a:tcPr/>
                </a:tc>
                <a:tc>
                  <a:txBody>
                    <a:bodyPr/>
                    <a:lstStyle/>
                    <a:p>
                      <a:pPr algn="ctr"/>
                      <a:r>
                        <a:rPr lang="en-US" dirty="0" smtClean="0"/>
                        <a:t>576</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28</a:t>
                      </a:r>
                      <a:endParaRPr lang="en-US" dirty="0"/>
                    </a:p>
                  </a:txBody>
                  <a:tcPr/>
                </a:tc>
                <a:tc>
                  <a:txBody>
                    <a:bodyPr/>
                    <a:lstStyle/>
                    <a:p>
                      <a:pPr algn="ctr"/>
                      <a:r>
                        <a:rPr lang="en-US" dirty="0" smtClean="0"/>
                        <a:t>728</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22</a:t>
                      </a:r>
                      <a:endParaRPr lang="en-US" dirty="0"/>
                    </a:p>
                  </a:txBody>
                  <a:tcPr/>
                </a:tc>
                <a:tc>
                  <a:txBody>
                    <a:bodyPr/>
                    <a:lstStyle/>
                    <a:p>
                      <a:pPr algn="ctr"/>
                      <a:r>
                        <a:rPr lang="en-US" dirty="0" smtClean="0"/>
                        <a:t>32</a:t>
                      </a:r>
                      <a:endParaRPr lang="en-US" dirty="0"/>
                    </a:p>
                  </a:txBody>
                  <a:tcPr/>
                </a:tc>
                <a:tc>
                  <a:txBody>
                    <a:bodyPr/>
                    <a:lstStyle/>
                    <a:p>
                      <a:pPr algn="ctr"/>
                      <a:r>
                        <a:rPr lang="en-US" dirty="0" smtClean="0"/>
                        <a:t>704</a:t>
                      </a:r>
                      <a:endParaRPr lang="en-US" dirty="0"/>
                    </a:p>
                  </a:txBody>
                  <a:tcPr/>
                </a:tc>
                <a:tc>
                  <a:txBody>
                    <a:bodyPr/>
                    <a:lstStyle/>
                    <a:p>
                      <a:pPr algn="ctr"/>
                      <a:r>
                        <a:rPr lang="en-US" dirty="0" smtClean="0"/>
                        <a:t>512</a:t>
                      </a:r>
                      <a:endParaRPr lang="en-US" dirty="0"/>
                    </a:p>
                  </a:txBody>
                  <a:tcPr/>
                </a:tc>
              </a:tr>
              <a:tr h="370840">
                <a:tc>
                  <a:txBody>
                    <a:bodyPr/>
                    <a:lstStyle/>
                    <a:p>
                      <a:pPr algn="ctr"/>
                      <a:r>
                        <a:rPr lang="en-US" dirty="0" smtClean="0"/>
                        <a:t>18</a:t>
                      </a:r>
                      <a:endParaRPr lang="en-US" dirty="0"/>
                    </a:p>
                  </a:txBody>
                  <a:tcPr/>
                </a:tc>
                <a:tc>
                  <a:txBody>
                    <a:bodyPr/>
                    <a:lstStyle/>
                    <a:p>
                      <a:pPr algn="ctr"/>
                      <a:r>
                        <a:rPr lang="en-US" dirty="0" smtClean="0"/>
                        <a:t>36</a:t>
                      </a:r>
                      <a:endParaRPr lang="en-US" dirty="0"/>
                    </a:p>
                  </a:txBody>
                  <a:tcPr/>
                </a:tc>
                <a:tc>
                  <a:txBody>
                    <a:bodyPr/>
                    <a:lstStyle/>
                    <a:p>
                      <a:pPr algn="ctr"/>
                      <a:r>
                        <a:rPr lang="en-US" dirty="0" smtClean="0"/>
                        <a:t>648</a:t>
                      </a:r>
                      <a:endParaRPr lang="en-US" dirty="0"/>
                    </a:p>
                  </a:txBody>
                  <a:tcPr/>
                </a:tc>
                <a:tc>
                  <a:txBody>
                    <a:bodyPr/>
                    <a:lstStyle/>
                    <a:p>
                      <a:pPr algn="ctr"/>
                      <a:r>
                        <a:rPr lang="en-US" dirty="0" smtClean="0"/>
                        <a:t>432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40</a:t>
                      </a:r>
                      <a:endParaRPr lang="en-US" dirty="0"/>
                    </a:p>
                  </a:txBody>
                  <a:tcPr/>
                </a:tc>
                <a:tc>
                  <a:txBody>
                    <a:bodyPr/>
                    <a:lstStyle/>
                    <a:p>
                      <a:pPr algn="ctr"/>
                      <a:r>
                        <a:rPr lang="en-US" dirty="0" smtClean="0"/>
                        <a:t>560</a:t>
                      </a:r>
                      <a:endParaRPr lang="en-US" dirty="0"/>
                    </a:p>
                  </a:txBody>
                  <a:tcPr/>
                </a:tc>
                <a:tc>
                  <a:txBody>
                    <a:bodyPr/>
                    <a:lstStyle/>
                    <a:p>
                      <a:pPr algn="ctr"/>
                      <a:r>
                        <a:rPr lang="en-US" dirty="0" smtClean="0"/>
                        <a:t>320</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363532" y="116632"/>
            <a:ext cx="8016875" cy="533400"/>
          </a:xfrm>
        </p:spPr>
        <p:txBody>
          <a:bodyPr/>
          <a:lstStyle/>
          <a:p>
            <a:pPr algn="l"/>
            <a:r>
              <a:rPr lang="en-US" sz="2400" dirty="0" smtClean="0"/>
              <a:t>The Monopolist’s Profit-Maximizing Output and Price</a:t>
            </a:r>
          </a:p>
        </p:txBody>
      </p:sp>
      <p:sp>
        <p:nvSpPr>
          <p:cNvPr id="8" name="Rectangle 5"/>
          <p:cNvSpPr>
            <a:spLocks noChangeArrowheads="1"/>
          </p:cNvSpPr>
          <p:nvPr/>
        </p:nvSpPr>
        <p:spPr bwMode="auto">
          <a:xfrm>
            <a:off x="1363663" y="2853532"/>
            <a:ext cx="2193925" cy="1011237"/>
          </a:xfrm>
          <a:prstGeom prst="rect">
            <a:avLst/>
          </a:prstGeom>
          <a:solidFill>
            <a:srgbClr val="D7EDE7"/>
          </a:solidFill>
          <a:ln w="9525">
            <a:noFill/>
            <a:miter lim="800000"/>
            <a:headEnd/>
            <a:tailEnd/>
          </a:ln>
        </p:spPr>
        <p:txBody>
          <a:bodyPr/>
          <a:lstStyle/>
          <a:p>
            <a:endParaRPr lang="en-US" dirty="0"/>
          </a:p>
        </p:txBody>
      </p:sp>
      <p:sp>
        <p:nvSpPr>
          <p:cNvPr id="11" name="Rectangle 8"/>
          <p:cNvSpPr>
            <a:spLocks noChangeArrowheads="1"/>
          </p:cNvSpPr>
          <p:nvPr/>
        </p:nvSpPr>
        <p:spPr bwMode="auto">
          <a:xfrm>
            <a:off x="4822825" y="4988719"/>
            <a:ext cx="278923" cy="215444"/>
          </a:xfrm>
          <a:prstGeom prst="rect">
            <a:avLst/>
          </a:prstGeom>
          <a:noFill/>
          <a:ln w="9525">
            <a:noFill/>
            <a:miter lim="800000"/>
            <a:headEnd/>
            <a:tailEnd/>
          </a:ln>
        </p:spPr>
        <p:txBody>
          <a:bodyPr wrap="none" lIns="0" tIns="0" rIns="0" bIns="0">
            <a:spAutoFit/>
          </a:bodyPr>
          <a:lstStyle/>
          <a:p>
            <a:pPr marL="1588" indent="-1588" algn="ctr"/>
            <a:r>
              <a:rPr lang="en-US" sz="1400" i="1" dirty="0">
                <a:solidFill>
                  <a:srgbClr val="000000"/>
                </a:solidFill>
                <a:latin typeface="Myriad Pro" pitchFamily="34" charset="0"/>
              </a:rPr>
              <a:t>MR</a:t>
            </a:r>
            <a:endParaRPr lang="en-US" sz="1400" i="1" dirty="0">
              <a:latin typeface="Tahoma" pitchFamily="34" charset="0"/>
            </a:endParaRPr>
          </a:p>
        </p:txBody>
      </p:sp>
      <p:sp>
        <p:nvSpPr>
          <p:cNvPr id="12" name="Rectangle 9"/>
          <p:cNvSpPr>
            <a:spLocks noChangeArrowheads="1"/>
          </p:cNvSpPr>
          <p:nvPr/>
        </p:nvSpPr>
        <p:spPr bwMode="auto">
          <a:xfrm>
            <a:off x="1823276" y="3139726"/>
            <a:ext cx="1143000" cy="430887"/>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Monopoly profit</a:t>
            </a:r>
            <a:endParaRPr lang="en-US" sz="1400" dirty="0">
              <a:latin typeface="Tahoma" pitchFamily="34" charset="0"/>
            </a:endParaRPr>
          </a:p>
        </p:txBody>
      </p:sp>
      <p:sp>
        <p:nvSpPr>
          <p:cNvPr id="13" name="Rectangle 10"/>
          <p:cNvSpPr>
            <a:spLocks noChangeArrowheads="1"/>
          </p:cNvSpPr>
          <p:nvPr/>
        </p:nvSpPr>
        <p:spPr bwMode="auto">
          <a:xfrm>
            <a:off x="6840538" y="3715544"/>
            <a:ext cx="278923"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MC</a:t>
            </a:r>
            <a:endParaRPr lang="en-US" sz="1400" i="1" dirty="0">
              <a:latin typeface="Tahoma" pitchFamily="34" charset="0"/>
            </a:endParaRPr>
          </a:p>
        </p:txBody>
      </p:sp>
      <p:sp>
        <p:nvSpPr>
          <p:cNvPr id="18" name="Rectangle 15"/>
          <p:cNvSpPr>
            <a:spLocks noChangeArrowheads="1"/>
          </p:cNvSpPr>
          <p:nvPr/>
        </p:nvSpPr>
        <p:spPr bwMode="auto">
          <a:xfrm>
            <a:off x="6896100" y="4121944"/>
            <a:ext cx="129844"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Tahoma" pitchFamily="34" charset="0"/>
            </a:endParaRPr>
          </a:p>
        </p:txBody>
      </p:sp>
      <p:sp>
        <p:nvSpPr>
          <p:cNvPr id="19" name="Rectangle 16"/>
          <p:cNvSpPr>
            <a:spLocks noChangeArrowheads="1"/>
          </p:cNvSpPr>
          <p:nvPr/>
        </p:nvSpPr>
        <p:spPr bwMode="auto">
          <a:xfrm>
            <a:off x="704850" y="1716882"/>
            <a:ext cx="298159"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$54</a:t>
            </a:r>
            <a:endParaRPr lang="en-US" sz="1400" dirty="0">
              <a:latin typeface="Tahoma" pitchFamily="34" charset="0"/>
            </a:endParaRPr>
          </a:p>
        </p:txBody>
      </p:sp>
      <p:sp>
        <p:nvSpPr>
          <p:cNvPr id="20" name="Rectangle 17"/>
          <p:cNvSpPr>
            <a:spLocks noChangeArrowheads="1"/>
          </p:cNvSpPr>
          <p:nvPr/>
        </p:nvSpPr>
        <p:spPr bwMode="auto">
          <a:xfrm>
            <a:off x="957263" y="3744119"/>
            <a:ext cx="99386"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6</a:t>
            </a:r>
            <a:endParaRPr lang="en-US" sz="1400" dirty="0">
              <a:latin typeface="Tahoma" pitchFamily="34" charset="0"/>
            </a:endParaRPr>
          </a:p>
        </p:txBody>
      </p:sp>
      <p:sp>
        <p:nvSpPr>
          <p:cNvPr id="23" name="Line 20"/>
          <p:cNvSpPr>
            <a:spLocks noChangeShapeType="1"/>
          </p:cNvSpPr>
          <p:nvPr/>
        </p:nvSpPr>
        <p:spPr bwMode="auto">
          <a:xfrm>
            <a:off x="1363663" y="2858294"/>
            <a:ext cx="125412" cy="0"/>
          </a:xfrm>
          <a:prstGeom prst="line">
            <a:avLst/>
          </a:prstGeom>
          <a:noFill/>
          <a:ln w="7938">
            <a:solidFill>
              <a:srgbClr val="000000"/>
            </a:solidFill>
            <a:miter lim="800000"/>
            <a:headEnd/>
            <a:tailEnd/>
          </a:ln>
        </p:spPr>
        <p:txBody>
          <a:bodyPr/>
          <a:lstStyle/>
          <a:p>
            <a:endParaRPr lang="en-US" dirty="0"/>
          </a:p>
        </p:txBody>
      </p:sp>
      <p:sp>
        <p:nvSpPr>
          <p:cNvPr id="24" name="Line 21"/>
          <p:cNvSpPr>
            <a:spLocks noChangeShapeType="1"/>
          </p:cNvSpPr>
          <p:nvPr/>
        </p:nvSpPr>
        <p:spPr bwMode="auto">
          <a:xfrm>
            <a:off x="746125" y="2863057"/>
            <a:ext cx="138113" cy="0"/>
          </a:xfrm>
          <a:prstGeom prst="line">
            <a:avLst/>
          </a:prstGeom>
          <a:noFill/>
          <a:ln w="7938">
            <a:solidFill>
              <a:srgbClr val="000000"/>
            </a:solidFill>
            <a:miter lim="800000"/>
            <a:headEnd/>
            <a:tailEnd/>
          </a:ln>
        </p:spPr>
        <p:txBody>
          <a:bodyPr/>
          <a:lstStyle/>
          <a:p>
            <a:endParaRPr lang="en-US" dirty="0"/>
          </a:p>
        </p:txBody>
      </p:sp>
      <p:sp>
        <p:nvSpPr>
          <p:cNvPr id="26" name="Rectangle 23"/>
          <p:cNvSpPr>
            <a:spLocks noChangeArrowheads="1"/>
          </p:cNvSpPr>
          <p:nvPr/>
        </p:nvSpPr>
        <p:spPr bwMode="auto">
          <a:xfrm>
            <a:off x="957263" y="2729707"/>
            <a:ext cx="198772"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30</a:t>
            </a:r>
            <a:endParaRPr lang="en-US" sz="1400" dirty="0">
              <a:latin typeface="Tahoma" pitchFamily="34" charset="0"/>
            </a:endParaRPr>
          </a:p>
        </p:txBody>
      </p:sp>
      <p:sp>
        <p:nvSpPr>
          <p:cNvPr id="29" name="Rectangle 26"/>
          <p:cNvSpPr>
            <a:spLocks noChangeArrowheads="1"/>
          </p:cNvSpPr>
          <p:nvPr/>
        </p:nvSpPr>
        <p:spPr bwMode="auto">
          <a:xfrm>
            <a:off x="1169988" y="4250532"/>
            <a:ext cx="92075"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0</a:t>
            </a:r>
            <a:endParaRPr lang="en-US" sz="1400" dirty="0">
              <a:latin typeface="Tahoma" pitchFamily="34" charset="0"/>
            </a:endParaRPr>
          </a:p>
        </p:txBody>
      </p:sp>
      <p:sp>
        <p:nvSpPr>
          <p:cNvPr id="30" name="Rectangle 27"/>
          <p:cNvSpPr>
            <a:spLocks noChangeArrowheads="1"/>
          </p:cNvSpPr>
          <p:nvPr/>
        </p:nvSpPr>
        <p:spPr bwMode="auto">
          <a:xfrm>
            <a:off x="7451674" y="4560094"/>
            <a:ext cx="666849" cy="215444"/>
          </a:xfrm>
          <a:prstGeom prst="rect">
            <a:avLst/>
          </a:prstGeom>
          <a:noFill/>
          <a:ln w="9525">
            <a:noFill/>
            <a:miter lim="800000"/>
            <a:headEnd/>
            <a:tailEnd/>
          </a:ln>
        </p:spPr>
        <p:txBody>
          <a:bodyPr wrap="none" lIns="0" tIns="0" rIns="0" bIns="0">
            <a:spAutoFit/>
          </a:bodyPr>
          <a:lstStyle/>
          <a:p>
            <a:pPr marL="1588" indent="-1588" algn="ctr"/>
            <a:r>
              <a:rPr lang="en-US" sz="1400" dirty="0" smtClean="0">
                <a:solidFill>
                  <a:srgbClr val="000000"/>
                </a:solidFill>
                <a:latin typeface="Myriad Pro" pitchFamily="34" charset="0"/>
              </a:rPr>
              <a:t>Quantity</a:t>
            </a:r>
            <a:endParaRPr lang="en-US" sz="1400" dirty="0">
              <a:latin typeface="Tahoma" pitchFamily="34" charset="0"/>
            </a:endParaRPr>
          </a:p>
        </p:txBody>
      </p:sp>
      <p:sp>
        <p:nvSpPr>
          <p:cNvPr id="31" name="Line 28"/>
          <p:cNvSpPr>
            <a:spLocks noChangeShapeType="1"/>
          </p:cNvSpPr>
          <p:nvPr/>
        </p:nvSpPr>
        <p:spPr bwMode="auto">
          <a:xfrm flipH="1">
            <a:off x="1363663" y="4375944"/>
            <a:ext cx="6419850" cy="0"/>
          </a:xfrm>
          <a:prstGeom prst="line">
            <a:avLst/>
          </a:prstGeom>
          <a:noFill/>
          <a:ln w="7938">
            <a:solidFill>
              <a:srgbClr val="000000"/>
            </a:solidFill>
            <a:miter lim="800000"/>
            <a:headEnd/>
            <a:tailEnd/>
          </a:ln>
        </p:spPr>
        <p:txBody>
          <a:bodyPr/>
          <a:lstStyle/>
          <a:p>
            <a:endParaRPr lang="en-US" dirty="0"/>
          </a:p>
        </p:txBody>
      </p:sp>
      <p:sp>
        <p:nvSpPr>
          <p:cNvPr id="32" name="Line 29"/>
          <p:cNvSpPr>
            <a:spLocks noChangeShapeType="1"/>
          </p:cNvSpPr>
          <p:nvPr/>
        </p:nvSpPr>
        <p:spPr bwMode="auto">
          <a:xfrm flipH="1">
            <a:off x="1363663" y="3864769"/>
            <a:ext cx="5476875" cy="0"/>
          </a:xfrm>
          <a:prstGeom prst="line">
            <a:avLst/>
          </a:prstGeom>
          <a:noFill/>
          <a:ln w="30163">
            <a:solidFill>
              <a:srgbClr val="F3716D"/>
            </a:solidFill>
            <a:miter lim="800000"/>
            <a:headEnd/>
            <a:tailEnd/>
          </a:ln>
        </p:spPr>
        <p:txBody>
          <a:bodyPr/>
          <a:lstStyle/>
          <a:p>
            <a:endParaRPr lang="en-US" dirty="0"/>
          </a:p>
        </p:txBody>
      </p:sp>
      <p:sp>
        <p:nvSpPr>
          <p:cNvPr id="33" name="Rectangle 30"/>
          <p:cNvSpPr>
            <a:spLocks noChangeArrowheads="1"/>
          </p:cNvSpPr>
          <p:nvPr/>
        </p:nvSpPr>
        <p:spPr bwMode="auto">
          <a:xfrm>
            <a:off x="3505200" y="4409282"/>
            <a:ext cx="198772"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24</a:t>
            </a:r>
            <a:endParaRPr lang="en-US" sz="1400" dirty="0">
              <a:latin typeface="Tahoma" pitchFamily="34" charset="0"/>
            </a:endParaRPr>
          </a:p>
        </p:txBody>
      </p:sp>
      <p:sp>
        <p:nvSpPr>
          <p:cNvPr id="34" name="Rectangle 31"/>
          <p:cNvSpPr>
            <a:spLocks noChangeArrowheads="1"/>
          </p:cNvSpPr>
          <p:nvPr/>
        </p:nvSpPr>
        <p:spPr bwMode="auto">
          <a:xfrm>
            <a:off x="3992563" y="4409282"/>
            <a:ext cx="198772"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27</a:t>
            </a:r>
            <a:endParaRPr lang="en-US" sz="1400" dirty="0">
              <a:latin typeface="Tahoma" pitchFamily="34" charset="0"/>
            </a:endParaRPr>
          </a:p>
        </p:txBody>
      </p:sp>
      <p:sp>
        <p:nvSpPr>
          <p:cNvPr id="35" name="Rectangle 32"/>
          <p:cNvSpPr>
            <a:spLocks noChangeArrowheads="1"/>
          </p:cNvSpPr>
          <p:nvPr/>
        </p:nvSpPr>
        <p:spPr bwMode="auto">
          <a:xfrm>
            <a:off x="6743700" y="4409282"/>
            <a:ext cx="198772"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54</a:t>
            </a:r>
            <a:endParaRPr lang="en-US" sz="1400" dirty="0">
              <a:latin typeface="Tahoma" pitchFamily="34" charset="0"/>
            </a:endParaRPr>
          </a:p>
        </p:txBody>
      </p:sp>
      <p:sp>
        <p:nvSpPr>
          <p:cNvPr id="38" name="Line 35"/>
          <p:cNvSpPr>
            <a:spLocks noChangeShapeType="1"/>
          </p:cNvSpPr>
          <p:nvPr/>
        </p:nvSpPr>
        <p:spPr bwMode="auto">
          <a:xfrm>
            <a:off x="3557588" y="4245769"/>
            <a:ext cx="0" cy="130175"/>
          </a:xfrm>
          <a:prstGeom prst="line">
            <a:avLst/>
          </a:prstGeom>
          <a:noFill/>
          <a:ln w="7938">
            <a:solidFill>
              <a:srgbClr val="000000"/>
            </a:solidFill>
            <a:miter lim="800000"/>
            <a:headEnd/>
            <a:tailEnd/>
          </a:ln>
        </p:spPr>
        <p:txBody>
          <a:bodyPr/>
          <a:lstStyle/>
          <a:p>
            <a:endParaRPr lang="en-US" dirty="0"/>
          </a:p>
        </p:txBody>
      </p:sp>
      <p:sp>
        <p:nvSpPr>
          <p:cNvPr id="40" name="Freeform 37"/>
          <p:cNvSpPr>
            <a:spLocks/>
          </p:cNvSpPr>
          <p:nvPr/>
        </p:nvSpPr>
        <p:spPr bwMode="auto">
          <a:xfrm>
            <a:off x="3397250" y="1664494"/>
            <a:ext cx="1460500" cy="522288"/>
          </a:xfrm>
          <a:custGeom>
            <a:avLst/>
            <a:gdLst>
              <a:gd name="T0" fmla="*/ 220 w 220"/>
              <a:gd name="T1" fmla="*/ 79 h 95"/>
              <a:gd name="T2" fmla="*/ 208 w 220"/>
              <a:gd name="T3" fmla="*/ 95 h 95"/>
              <a:gd name="T4" fmla="*/ 12 w 220"/>
              <a:gd name="T5" fmla="*/ 95 h 95"/>
              <a:gd name="T6" fmla="*/ 0 w 220"/>
              <a:gd name="T7" fmla="*/ 79 h 95"/>
              <a:gd name="T8" fmla="*/ 0 w 220"/>
              <a:gd name="T9" fmla="*/ 16 h 95"/>
              <a:gd name="T10" fmla="*/ 12 w 220"/>
              <a:gd name="T11" fmla="*/ 0 h 95"/>
              <a:gd name="T12" fmla="*/ 208 w 220"/>
              <a:gd name="T13" fmla="*/ 0 h 95"/>
              <a:gd name="T14" fmla="*/ 220 w 220"/>
              <a:gd name="T15" fmla="*/ 16 h 95"/>
              <a:gd name="T16" fmla="*/ 220 w 220"/>
              <a:gd name="T17" fmla="*/ 79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95"/>
              <a:gd name="T29" fmla="*/ 220 w 220"/>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95">
                <a:moveTo>
                  <a:pt x="220" y="79"/>
                </a:moveTo>
                <a:cubicBezTo>
                  <a:pt x="220" y="88"/>
                  <a:pt x="215" y="95"/>
                  <a:pt x="208" y="95"/>
                </a:cubicBezTo>
                <a:cubicBezTo>
                  <a:pt x="12" y="95"/>
                  <a:pt x="12" y="95"/>
                  <a:pt x="12" y="95"/>
                </a:cubicBezTo>
                <a:cubicBezTo>
                  <a:pt x="5" y="95"/>
                  <a:pt x="0" y="88"/>
                  <a:pt x="0" y="79"/>
                </a:cubicBezTo>
                <a:cubicBezTo>
                  <a:pt x="0" y="16"/>
                  <a:pt x="0" y="16"/>
                  <a:pt x="0" y="16"/>
                </a:cubicBezTo>
                <a:cubicBezTo>
                  <a:pt x="0" y="7"/>
                  <a:pt x="5" y="0"/>
                  <a:pt x="12" y="0"/>
                </a:cubicBezTo>
                <a:cubicBezTo>
                  <a:pt x="208" y="0"/>
                  <a:pt x="208" y="0"/>
                  <a:pt x="208" y="0"/>
                </a:cubicBezTo>
                <a:cubicBezTo>
                  <a:pt x="215" y="0"/>
                  <a:pt x="220" y="7"/>
                  <a:pt x="220" y="16"/>
                </a:cubicBezTo>
                <a:lnTo>
                  <a:pt x="220" y="79"/>
                </a:lnTo>
                <a:close/>
              </a:path>
            </a:pathLst>
          </a:custGeom>
          <a:solidFill>
            <a:srgbClr val="D7E2E0"/>
          </a:solidFill>
          <a:ln w="9525">
            <a:noFill/>
            <a:round/>
            <a:headEnd/>
            <a:tailEnd/>
          </a:ln>
        </p:spPr>
        <p:txBody>
          <a:bodyPr/>
          <a:lstStyle/>
          <a:p>
            <a:endParaRPr lang="en-US" dirty="0"/>
          </a:p>
        </p:txBody>
      </p:sp>
      <p:sp>
        <p:nvSpPr>
          <p:cNvPr id="46" name="Freeform 43"/>
          <p:cNvSpPr>
            <a:spLocks/>
          </p:cNvSpPr>
          <p:nvPr/>
        </p:nvSpPr>
        <p:spPr bwMode="auto">
          <a:xfrm>
            <a:off x="365125" y="2678907"/>
            <a:ext cx="388938" cy="369887"/>
          </a:xfrm>
          <a:custGeom>
            <a:avLst/>
            <a:gdLst>
              <a:gd name="T0" fmla="*/ 68 w 68"/>
              <a:gd name="T1" fmla="*/ 52 h 68"/>
              <a:gd name="T2" fmla="*/ 52 w 68"/>
              <a:gd name="T3" fmla="*/ 68 h 68"/>
              <a:gd name="T4" fmla="*/ 16 w 68"/>
              <a:gd name="T5" fmla="*/ 68 h 68"/>
              <a:gd name="T6" fmla="*/ 0 w 68"/>
              <a:gd name="T7" fmla="*/ 52 h 68"/>
              <a:gd name="T8" fmla="*/ 0 w 68"/>
              <a:gd name="T9" fmla="*/ 16 h 68"/>
              <a:gd name="T10" fmla="*/ 16 w 68"/>
              <a:gd name="T11" fmla="*/ 0 h 68"/>
              <a:gd name="T12" fmla="*/ 52 w 68"/>
              <a:gd name="T13" fmla="*/ 0 h 68"/>
              <a:gd name="T14" fmla="*/ 68 w 68"/>
              <a:gd name="T15" fmla="*/ 16 h 68"/>
              <a:gd name="T16" fmla="*/ 68 w 68"/>
              <a:gd name="T17" fmla="*/ 52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68"/>
              <a:gd name="T29" fmla="*/ 68 w 68"/>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68">
                <a:moveTo>
                  <a:pt x="68" y="52"/>
                </a:moveTo>
                <a:cubicBezTo>
                  <a:pt x="68" y="60"/>
                  <a:pt x="61" y="68"/>
                  <a:pt x="52" y="68"/>
                </a:cubicBezTo>
                <a:cubicBezTo>
                  <a:pt x="16" y="68"/>
                  <a:pt x="16" y="68"/>
                  <a:pt x="16" y="68"/>
                </a:cubicBezTo>
                <a:cubicBezTo>
                  <a:pt x="7" y="68"/>
                  <a:pt x="0" y="60"/>
                  <a:pt x="0" y="52"/>
                </a:cubicBezTo>
                <a:cubicBezTo>
                  <a:pt x="0" y="16"/>
                  <a:pt x="0" y="16"/>
                  <a:pt x="0" y="16"/>
                </a:cubicBezTo>
                <a:cubicBezTo>
                  <a:pt x="0" y="7"/>
                  <a:pt x="7" y="0"/>
                  <a:pt x="16" y="0"/>
                </a:cubicBezTo>
                <a:cubicBezTo>
                  <a:pt x="52" y="0"/>
                  <a:pt x="52" y="0"/>
                  <a:pt x="52" y="0"/>
                </a:cubicBezTo>
                <a:cubicBezTo>
                  <a:pt x="61" y="0"/>
                  <a:pt x="68" y="7"/>
                  <a:pt x="68" y="16"/>
                </a:cubicBezTo>
                <a:lnTo>
                  <a:pt x="68" y="52"/>
                </a:lnTo>
                <a:close/>
              </a:path>
            </a:pathLst>
          </a:custGeom>
          <a:solidFill>
            <a:srgbClr val="D7E2E0"/>
          </a:solidFill>
          <a:ln w="9525">
            <a:noFill/>
            <a:round/>
            <a:headEnd/>
            <a:tailEnd/>
          </a:ln>
        </p:spPr>
        <p:txBody>
          <a:bodyPr/>
          <a:lstStyle/>
          <a:p>
            <a:endParaRPr lang="en-US" dirty="0"/>
          </a:p>
        </p:txBody>
      </p:sp>
      <p:sp>
        <p:nvSpPr>
          <p:cNvPr id="47" name="Rectangle 44"/>
          <p:cNvSpPr>
            <a:spLocks noChangeArrowheads="1"/>
          </p:cNvSpPr>
          <p:nvPr/>
        </p:nvSpPr>
        <p:spPr bwMode="auto">
          <a:xfrm>
            <a:off x="449263" y="2729707"/>
            <a:ext cx="120226"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P</a:t>
            </a:r>
            <a:endParaRPr lang="en-US" sz="1400" i="1" dirty="0">
              <a:latin typeface="Tahoma" pitchFamily="34" charset="0"/>
            </a:endParaRPr>
          </a:p>
        </p:txBody>
      </p:sp>
      <p:sp>
        <p:nvSpPr>
          <p:cNvPr id="48" name="Rectangle 45"/>
          <p:cNvSpPr>
            <a:spLocks noChangeArrowheads="1"/>
          </p:cNvSpPr>
          <p:nvPr/>
        </p:nvSpPr>
        <p:spPr bwMode="auto">
          <a:xfrm>
            <a:off x="558800" y="2832894"/>
            <a:ext cx="149080"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M</a:t>
            </a:r>
            <a:endParaRPr lang="en-US" sz="1400" i="1" dirty="0">
              <a:latin typeface="Tahoma" pitchFamily="34" charset="0"/>
            </a:endParaRPr>
          </a:p>
        </p:txBody>
      </p:sp>
      <p:sp>
        <p:nvSpPr>
          <p:cNvPr id="49" name="Line 46"/>
          <p:cNvSpPr>
            <a:spLocks noChangeShapeType="1"/>
          </p:cNvSpPr>
          <p:nvPr/>
        </p:nvSpPr>
        <p:spPr bwMode="auto">
          <a:xfrm>
            <a:off x="3557588" y="4652169"/>
            <a:ext cx="0" cy="146050"/>
          </a:xfrm>
          <a:prstGeom prst="line">
            <a:avLst/>
          </a:prstGeom>
          <a:noFill/>
          <a:ln w="7938">
            <a:solidFill>
              <a:srgbClr val="000000"/>
            </a:solidFill>
            <a:miter lim="800000"/>
            <a:headEnd/>
            <a:tailEnd/>
          </a:ln>
        </p:spPr>
        <p:txBody>
          <a:bodyPr/>
          <a:lstStyle/>
          <a:p>
            <a:endParaRPr lang="en-US" dirty="0"/>
          </a:p>
        </p:txBody>
      </p:sp>
      <p:sp>
        <p:nvSpPr>
          <p:cNvPr id="51" name="Freeform 48"/>
          <p:cNvSpPr>
            <a:spLocks/>
          </p:cNvSpPr>
          <p:nvPr/>
        </p:nvSpPr>
        <p:spPr bwMode="auto">
          <a:xfrm>
            <a:off x="3362325" y="4782344"/>
            <a:ext cx="388938" cy="361950"/>
          </a:xfrm>
          <a:custGeom>
            <a:avLst/>
            <a:gdLst>
              <a:gd name="T0" fmla="*/ 68 w 68"/>
              <a:gd name="T1" fmla="*/ 51 h 67"/>
              <a:gd name="T2" fmla="*/ 52 w 68"/>
              <a:gd name="T3" fmla="*/ 67 h 67"/>
              <a:gd name="T4" fmla="*/ 16 w 68"/>
              <a:gd name="T5" fmla="*/ 67 h 67"/>
              <a:gd name="T6" fmla="*/ 0 w 68"/>
              <a:gd name="T7" fmla="*/ 51 h 67"/>
              <a:gd name="T8" fmla="*/ 0 w 68"/>
              <a:gd name="T9" fmla="*/ 16 h 67"/>
              <a:gd name="T10" fmla="*/ 16 w 68"/>
              <a:gd name="T11" fmla="*/ 0 h 67"/>
              <a:gd name="T12" fmla="*/ 52 w 68"/>
              <a:gd name="T13" fmla="*/ 0 h 67"/>
              <a:gd name="T14" fmla="*/ 68 w 68"/>
              <a:gd name="T15" fmla="*/ 16 h 67"/>
              <a:gd name="T16" fmla="*/ 68 w 68"/>
              <a:gd name="T17" fmla="*/ 51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67"/>
              <a:gd name="T29" fmla="*/ 68 w 68"/>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67">
                <a:moveTo>
                  <a:pt x="68" y="51"/>
                </a:moveTo>
                <a:cubicBezTo>
                  <a:pt x="68" y="60"/>
                  <a:pt x="61" y="67"/>
                  <a:pt x="52" y="67"/>
                </a:cubicBezTo>
                <a:cubicBezTo>
                  <a:pt x="16" y="67"/>
                  <a:pt x="16" y="67"/>
                  <a:pt x="16" y="67"/>
                </a:cubicBezTo>
                <a:cubicBezTo>
                  <a:pt x="8" y="67"/>
                  <a:pt x="0" y="60"/>
                  <a:pt x="0" y="51"/>
                </a:cubicBezTo>
                <a:cubicBezTo>
                  <a:pt x="0" y="16"/>
                  <a:pt x="0" y="16"/>
                  <a:pt x="0" y="16"/>
                </a:cubicBezTo>
                <a:cubicBezTo>
                  <a:pt x="0" y="7"/>
                  <a:pt x="8" y="0"/>
                  <a:pt x="16" y="0"/>
                </a:cubicBezTo>
                <a:cubicBezTo>
                  <a:pt x="52" y="0"/>
                  <a:pt x="52" y="0"/>
                  <a:pt x="52" y="0"/>
                </a:cubicBezTo>
                <a:cubicBezTo>
                  <a:pt x="61" y="0"/>
                  <a:pt x="68" y="7"/>
                  <a:pt x="68" y="16"/>
                </a:cubicBezTo>
                <a:lnTo>
                  <a:pt x="68" y="51"/>
                </a:lnTo>
                <a:close/>
              </a:path>
            </a:pathLst>
          </a:custGeom>
          <a:solidFill>
            <a:srgbClr val="D7E2E0"/>
          </a:solidFill>
          <a:ln w="9525">
            <a:noFill/>
            <a:round/>
            <a:headEnd/>
            <a:tailEnd/>
          </a:ln>
        </p:spPr>
        <p:txBody>
          <a:bodyPr/>
          <a:lstStyle/>
          <a:p>
            <a:endParaRPr lang="en-US" dirty="0"/>
          </a:p>
        </p:txBody>
      </p:sp>
      <p:sp>
        <p:nvSpPr>
          <p:cNvPr id="52" name="Rectangle 49"/>
          <p:cNvSpPr>
            <a:spLocks noChangeArrowheads="1"/>
          </p:cNvSpPr>
          <p:nvPr/>
        </p:nvSpPr>
        <p:spPr bwMode="auto">
          <a:xfrm>
            <a:off x="3432175" y="4826794"/>
            <a:ext cx="139462"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Q</a:t>
            </a:r>
            <a:endParaRPr lang="en-US" sz="1400" i="1" dirty="0">
              <a:latin typeface="Tahoma" pitchFamily="34" charset="0"/>
            </a:endParaRPr>
          </a:p>
        </p:txBody>
      </p:sp>
      <p:sp>
        <p:nvSpPr>
          <p:cNvPr id="53" name="Rectangle 50"/>
          <p:cNvSpPr>
            <a:spLocks noChangeArrowheads="1"/>
          </p:cNvSpPr>
          <p:nvPr/>
        </p:nvSpPr>
        <p:spPr bwMode="auto">
          <a:xfrm>
            <a:off x="3571875" y="4929982"/>
            <a:ext cx="149080"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M</a:t>
            </a:r>
            <a:endParaRPr lang="en-US" sz="1400" i="1" dirty="0">
              <a:latin typeface="Tahoma" pitchFamily="34" charset="0"/>
            </a:endParaRPr>
          </a:p>
        </p:txBody>
      </p:sp>
      <p:sp>
        <p:nvSpPr>
          <p:cNvPr id="57" name="Line 54"/>
          <p:cNvSpPr>
            <a:spLocks noChangeShapeType="1"/>
          </p:cNvSpPr>
          <p:nvPr/>
        </p:nvSpPr>
        <p:spPr bwMode="auto">
          <a:xfrm>
            <a:off x="1363663" y="1840707"/>
            <a:ext cx="5448300" cy="2513012"/>
          </a:xfrm>
          <a:prstGeom prst="line">
            <a:avLst/>
          </a:prstGeom>
          <a:noFill/>
          <a:ln w="30163">
            <a:solidFill>
              <a:srgbClr val="3C5DAA"/>
            </a:solidFill>
            <a:miter lim="800000"/>
            <a:headEnd/>
            <a:tailEnd/>
          </a:ln>
        </p:spPr>
        <p:txBody>
          <a:bodyPr/>
          <a:lstStyle/>
          <a:p>
            <a:endParaRPr lang="en-US" dirty="0"/>
          </a:p>
        </p:txBody>
      </p:sp>
      <p:sp>
        <p:nvSpPr>
          <p:cNvPr id="58" name="Line 55"/>
          <p:cNvSpPr>
            <a:spLocks noChangeShapeType="1"/>
          </p:cNvSpPr>
          <p:nvPr/>
        </p:nvSpPr>
        <p:spPr bwMode="auto">
          <a:xfrm>
            <a:off x="1363663" y="1840707"/>
            <a:ext cx="3427412" cy="3168650"/>
          </a:xfrm>
          <a:prstGeom prst="line">
            <a:avLst/>
          </a:prstGeom>
          <a:noFill/>
          <a:ln w="30163">
            <a:solidFill>
              <a:srgbClr val="4B8FCC"/>
            </a:solidFill>
            <a:miter lim="800000"/>
            <a:headEnd/>
            <a:tailEnd/>
          </a:ln>
        </p:spPr>
        <p:txBody>
          <a:bodyPr/>
          <a:lstStyle/>
          <a:p>
            <a:endParaRPr lang="en-US" dirty="0"/>
          </a:p>
        </p:txBody>
      </p:sp>
      <p:sp>
        <p:nvSpPr>
          <p:cNvPr id="59" name="Oval 56"/>
          <p:cNvSpPr>
            <a:spLocks noChangeArrowheads="1"/>
          </p:cNvSpPr>
          <p:nvPr/>
        </p:nvSpPr>
        <p:spPr bwMode="auto">
          <a:xfrm>
            <a:off x="3500438" y="2799557"/>
            <a:ext cx="112712" cy="106362"/>
          </a:xfrm>
          <a:prstGeom prst="ellipse">
            <a:avLst/>
          </a:prstGeom>
          <a:solidFill>
            <a:srgbClr val="000000"/>
          </a:solidFill>
          <a:ln w="9525">
            <a:noFill/>
            <a:round/>
            <a:headEnd/>
            <a:tailEnd/>
          </a:ln>
        </p:spPr>
        <p:txBody>
          <a:bodyPr/>
          <a:lstStyle/>
          <a:p>
            <a:endParaRPr lang="en-US" dirty="0"/>
          </a:p>
        </p:txBody>
      </p:sp>
      <p:sp>
        <p:nvSpPr>
          <p:cNvPr id="60" name="Oval 57"/>
          <p:cNvSpPr>
            <a:spLocks noChangeArrowheads="1"/>
          </p:cNvSpPr>
          <p:nvPr/>
        </p:nvSpPr>
        <p:spPr bwMode="auto">
          <a:xfrm>
            <a:off x="3500438" y="3812382"/>
            <a:ext cx="112712" cy="107950"/>
          </a:xfrm>
          <a:prstGeom prst="ellipse">
            <a:avLst/>
          </a:prstGeom>
          <a:solidFill>
            <a:srgbClr val="000000"/>
          </a:solidFill>
          <a:ln w="9525">
            <a:noFill/>
            <a:round/>
            <a:headEnd/>
            <a:tailEnd/>
          </a:ln>
        </p:spPr>
        <p:txBody>
          <a:bodyPr/>
          <a:lstStyle/>
          <a:p>
            <a:endParaRPr lang="en-US" dirty="0"/>
          </a:p>
        </p:txBody>
      </p:sp>
      <p:sp>
        <p:nvSpPr>
          <p:cNvPr id="62" name="Line 59"/>
          <p:cNvSpPr>
            <a:spLocks noChangeShapeType="1"/>
          </p:cNvSpPr>
          <p:nvPr/>
        </p:nvSpPr>
        <p:spPr bwMode="auto">
          <a:xfrm flipV="1">
            <a:off x="3562350" y="2170907"/>
            <a:ext cx="827088" cy="1685925"/>
          </a:xfrm>
          <a:prstGeom prst="line">
            <a:avLst/>
          </a:prstGeom>
          <a:noFill/>
          <a:ln w="7938">
            <a:solidFill>
              <a:srgbClr val="000000"/>
            </a:solidFill>
            <a:miter lim="800000"/>
            <a:headEnd/>
            <a:tailEnd/>
          </a:ln>
        </p:spPr>
        <p:txBody>
          <a:bodyPr/>
          <a:lstStyle/>
          <a:p>
            <a:endParaRPr lang="en-US" dirty="0"/>
          </a:p>
        </p:txBody>
      </p:sp>
      <p:sp>
        <p:nvSpPr>
          <p:cNvPr id="63" name="Line 60"/>
          <p:cNvSpPr>
            <a:spLocks noChangeShapeType="1"/>
          </p:cNvSpPr>
          <p:nvPr/>
        </p:nvSpPr>
        <p:spPr bwMode="auto">
          <a:xfrm flipH="1" flipV="1">
            <a:off x="1355130" y="1409254"/>
            <a:ext cx="8533" cy="3977928"/>
          </a:xfrm>
          <a:prstGeom prst="line">
            <a:avLst/>
          </a:prstGeom>
          <a:noFill/>
          <a:ln w="7938">
            <a:solidFill>
              <a:srgbClr val="000000"/>
            </a:solidFill>
            <a:miter lim="800000"/>
            <a:headEnd/>
            <a:tailEnd/>
          </a:ln>
        </p:spPr>
        <p:txBody>
          <a:bodyPr/>
          <a:lstStyle/>
          <a:p>
            <a:endParaRPr lang="en-US" dirty="0"/>
          </a:p>
        </p:txBody>
      </p:sp>
      <p:cxnSp>
        <p:nvCxnSpPr>
          <p:cNvPr id="64" name="Straight Connector 86"/>
          <p:cNvCxnSpPr>
            <a:cxnSpLocks noChangeShapeType="1"/>
            <a:endCxn id="62" idx="0"/>
          </p:cNvCxnSpPr>
          <p:nvPr/>
        </p:nvCxnSpPr>
        <p:spPr bwMode="auto">
          <a:xfrm rot="16200000" flipH="1">
            <a:off x="3069431" y="3363913"/>
            <a:ext cx="973138" cy="12700"/>
          </a:xfrm>
          <a:prstGeom prst="line">
            <a:avLst/>
          </a:prstGeom>
          <a:noFill/>
          <a:ln w="15875">
            <a:solidFill>
              <a:srgbClr val="808080"/>
            </a:solidFill>
            <a:prstDash val="sysDot"/>
            <a:round/>
            <a:headEnd/>
            <a:tailEnd type="none" w="med" len="lg"/>
          </a:ln>
        </p:spPr>
      </p:cxnSp>
      <p:cxnSp>
        <p:nvCxnSpPr>
          <p:cNvPr id="65" name="Straight Connector 86"/>
          <p:cNvCxnSpPr>
            <a:cxnSpLocks noChangeShapeType="1"/>
          </p:cNvCxnSpPr>
          <p:nvPr/>
        </p:nvCxnSpPr>
        <p:spPr bwMode="auto">
          <a:xfrm>
            <a:off x="1476375" y="2861469"/>
            <a:ext cx="2043113" cy="0"/>
          </a:xfrm>
          <a:prstGeom prst="line">
            <a:avLst/>
          </a:prstGeom>
          <a:noFill/>
          <a:ln w="15875">
            <a:solidFill>
              <a:srgbClr val="808080"/>
            </a:solidFill>
            <a:prstDash val="sysDot"/>
            <a:round/>
            <a:headEnd/>
            <a:tailEnd type="none" w="med" len="lg"/>
          </a:ln>
        </p:spPr>
      </p:cxnSp>
      <p:sp>
        <p:nvSpPr>
          <p:cNvPr id="67" name="Rectangle 64"/>
          <p:cNvSpPr>
            <a:spLocks noChangeArrowheads="1"/>
          </p:cNvSpPr>
          <p:nvPr/>
        </p:nvSpPr>
        <p:spPr bwMode="auto">
          <a:xfrm>
            <a:off x="563042" y="905198"/>
            <a:ext cx="1656184" cy="215444"/>
          </a:xfrm>
          <a:prstGeom prst="rect">
            <a:avLst/>
          </a:prstGeom>
          <a:noFill/>
          <a:ln w="9525">
            <a:noFill/>
            <a:miter lim="800000"/>
            <a:headEnd/>
            <a:tailEnd/>
          </a:ln>
        </p:spPr>
        <p:txBody>
          <a:bodyPr wrap="square" lIns="0" tIns="0" rIns="0" bIns="0">
            <a:spAutoFit/>
          </a:bodyPr>
          <a:lstStyle/>
          <a:p>
            <a:pPr marL="1588" indent="-1588" algn="ctr"/>
            <a:r>
              <a:rPr lang="en-US" sz="1400" dirty="0" smtClean="0">
                <a:solidFill>
                  <a:srgbClr val="000000"/>
                </a:solidFill>
                <a:latin typeface="Myriad Pro" pitchFamily="34" charset="0"/>
              </a:rPr>
              <a:t>Price</a:t>
            </a:r>
            <a:endParaRPr lang="en-US" sz="1400" dirty="0">
              <a:latin typeface="Tahoma" pitchFamily="34" charset="0"/>
            </a:endParaRPr>
          </a:p>
        </p:txBody>
      </p:sp>
      <p:sp>
        <p:nvSpPr>
          <p:cNvPr id="68" name="Rectangle 65"/>
          <p:cNvSpPr>
            <a:spLocks noChangeArrowheads="1"/>
          </p:cNvSpPr>
          <p:nvPr/>
        </p:nvSpPr>
        <p:spPr bwMode="auto">
          <a:xfrm>
            <a:off x="3431413" y="1702531"/>
            <a:ext cx="1392238" cy="430887"/>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Monopolist’s optimal point</a:t>
            </a:r>
            <a:endParaRPr lang="en-US" sz="1400" dirty="0">
              <a:latin typeface="Tahoma" pitchFamily="34" charset="0"/>
            </a:endParaRPr>
          </a:p>
        </p:txBody>
      </p:sp>
      <p:cxnSp>
        <p:nvCxnSpPr>
          <p:cNvPr id="70" name="Straight Connector 86"/>
          <p:cNvCxnSpPr>
            <a:cxnSpLocks noChangeShapeType="1"/>
          </p:cNvCxnSpPr>
          <p:nvPr/>
        </p:nvCxnSpPr>
        <p:spPr bwMode="auto">
          <a:xfrm rot="5400000">
            <a:off x="3322637" y="4177507"/>
            <a:ext cx="454025" cy="0"/>
          </a:xfrm>
          <a:prstGeom prst="line">
            <a:avLst/>
          </a:prstGeom>
          <a:noFill/>
          <a:ln w="15875">
            <a:solidFill>
              <a:srgbClr val="808080"/>
            </a:solidFill>
            <a:prstDash val="sysDot"/>
            <a:round/>
            <a:headEnd/>
            <a:tailEnd type="none" w="med" len="lg"/>
          </a:ln>
        </p:spPr>
      </p:cxnSp>
      <p:sp>
        <p:nvSpPr>
          <p:cNvPr id="2" name="TextBox 1"/>
          <p:cNvSpPr txBox="1"/>
          <p:nvPr/>
        </p:nvSpPr>
        <p:spPr>
          <a:xfrm>
            <a:off x="5257800" y="2819400"/>
            <a:ext cx="2559923" cy="923330"/>
          </a:xfrm>
          <a:prstGeom prst="rect">
            <a:avLst/>
          </a:prstGeom>
          <a:noFill/>
        </p:spPr>
        <p:txBody>
          <a:bodyPr wrap="square" rtlCol="0">
            <a:spAutoFit/>
          </a:bodyPr>
          <a:lstStyle/>
          <a:p>
            <a:r>
              <a:rPr lang="en-US" dirty="0" smtClean="0"/>
              <a:t>Point equals perfectly competitive outcome </a:t>
            </a:r>
          </a:p>
          <a:p>
            <a:r>
              <a:rPr lang="en-US" dirty="0" smtClean="0"/>
              <a:t>Q = 48 </a:t>
            </a:r>
          </a:p>
        </p:txBody>
      </p:sp>
    </p:spTree>
    <p:extLst>
      <p:ext uri="{BB962C8B-B14F-4D97-AF65-F5344CB8AC3E}">
        <p14:creationId xmlns:p14="http://schemas.microsoft.com/office/powerpoint/2010/main" val="4108344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22" presetClass="entr" presetSubtype="8"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500"/>
                                        <p:tgtEl>
                                          <p:spTgt spid="5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par>
                                <p:cTn id="46" presetID="1" presetClass="entr" presetSubtype="0" fill="hold" nodeType="withEffect">
                                  <p:stCondLst>
                                    <p:cond delay="0"/>
                                  </p:stCondLst>
                                  <p:childTnLst>
                                    <p:set>
                                      <p:cBhvr>
                                        <p:cTn id="47" dur="1" fill="hold">
                                          <p:stCondLst>
                                            <p:cond delay="0"/>
                                          </p:stCondLst>
                                        </p:cTn>
                                        <p:tgtEl>
                                          <p:spTgt spid="7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par>
                                <p:cTn id="52" presetID="22" presetClass="entr" presetSubtype="8"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left)">
                                      <p:cBhvr>
                                        <p:cTn id="54" dur="500"/>
                                        <p:tgtEl>
                                          <p:spTgt spid="68"/>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3" presetClass="entr" presetSubtype="16"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plus(in)">
                                      <p:cBhvr>
                                        <p:cTn id="81" dur="500"/>
                                        <p:tgtEl>
                                          <p:spTgt spid="8"/>
                                        </p:tgtEl>
                                      </p:cBhvr>
                                    </p:animEffect>
                                  </p:childTnLst>
                                </p:cTn>
                              </p:par>
                              <p:par>
                                <p:cTn id="82" presetID="1"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p:bldP spid="18" grpId="0"/>
      <p:bldP spid="19" grpId="0"/>
      <p:bldP spid="20" grpId="0"/>
      <p:bldP spid="23" grpId="0" animBg="1"/>
      <p:bldP spid="24" grpId="0" animBg="1"/>
      <p:bldP spid="26" grpId="0"/>
      <p:bldP spid="29" grpId="0"/>
      <p:bldP spid="30" grpId="0"/>
      <p:bldP spid="31" grpId="0" animBg="1"/>
      <p:bldP spid="32" grpId="0" animBg="1"/>
      <p:bldP spid="33" grpId="0"/>
      <p:bldP spid="34" grpId="0"/>
      <p:bldP spid="35" grpId="0"/>
      <p:bldP spid="38" grpId="0" animBg="1"/>
      <p:bldP spid="40" grpId="0" animBg="1"/>
      <p:bldP spid="46" grpId="0" animBg="1"/>
      <p:bldP spid="47" grpId="0"/>
      <p:bldP spid="48" grpId="0"/>
      <p:bldP spid="49" grpId="0" animBg="1"/>
      <p:bldP spid="51" grpId="0" animBg="1"/>
      <p:bldP spid="52" grpId="0"/>
      <p:bldP spid="53" grpId="0"/>
      <p:bldP spid="57" grpId="0" animBg="1"/>
      <p:bldP spid="58" grpId="0" animBg="1"/>
      <p:bldP spid="59" grpId="0" animBg="1"/>
      <p:bldP spid="60" grpId="0" animBg="1"/>
      <p:bldP spid="62" grpId="0" animBg="1"/>
      <p:bldP spid="63" grpId="0" animBg="1"/>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Collusion Outcome</a:t>
            </a:r>
            <a:endParaRPr lang="en-US" dirty="0"/>
          </a:p>
        </p:txBody>
      </p:sp>
      <p:sp>
        <p:nvSpPr>
          <p:cNvPr id="3" name="Content Placeholder 2"/>
          <p:cNvSpPr>
            <a:spLocks noGrp="1"/>
          </p:cNvSpPr>
          <p:nvPr>
            <p:ph idx="1"/>
          </p:nvPr>
        </p:nvSpPr>
        <p:spPr>
          <a:xfrm>
            <a:off x="457200" y="1676400"/>
            <a:ext cx="8229600" cy="4389120"/>
          </a:xfrm>
        </p:spPr>
        <p:txBody>
          <a:bodyPr/>
          <a:lstStyle/>
          <a:p>
            <a:r>
              <a:rPr lang="en-US" dirty="0" smtClean="0"/>
              <a:t>If firms collude, they want to collectively produce the monopoly outcome:</a:t>
            </a:r>
          </a:p>
          <a:p>
            <a:r>
              <a:rPr lang="en-US" dirty="0" smtClean="0"/>
              <a:t>In this case: Price = 30; Q = 24, </a:t>
            </a:r>
            <a:r>
              <a:rPr lang="en-US" dirty="0" err="1" smtClean="0"/>
              <a:t>q</a:t>
            </a:r>
            <a:r>
              <a:rPr lang="en-US" baseline="-25000" dirty="0" err="1" smtClean="0"/>
              <a:t>A</a:t>
            </a:r>
            <a:r>
              <a:rPr lang="en-US" dirty="0" smtClean="0"/>
              <a:t> = 12, </a:t>
            </a:r>
            <a:r>
              <a:rPr lang="en-US" dirty="0" err="1" smtClean="0"/>
              <a:t>q</a:t>
            </a:r>
            <a:r>
              <a:rPr lang="en-US" baseline="-25000" dirty="0" err="1" smtClean="0"/>
              <a:t>B</a:t>
            </a:r>
            <a:r>
              <a:rPr lang="en-US" dirty="0" smtClean="0"/>
              <a:t> =12. (under assumption of identical firms) </a:t>
            </a:r>
          </a:p>
          <a:p>
            <a:r>
              <a:rPr lang="en-US" dirty="0" smtClean="0"/>
              <a:t>Industry Profits = 576, Profit(A) = 288, Profit(B) = 288</a:t>
            </a:r>
            <a:endParaRPr lang="en-US" dirty="0"/>
          </a:p>
        </p:txBody>
      </p:sp>
      <p:graphicFrame>
        <p:nvGraphicFramePr>
          <p:cNvPr id="4" name="Table 3"/>
          <p:cNvGraphicFramePr>
            <a:graphicFrameLocks noGrp="1"/>
          </p:cNvGraphicFramePr>
          <p:nvPr/>
        </p:nvGraphicFramePr>
        <p:xfrm>
          <a:off x="381000" y="4038600"/>
          <a:ext cx="8229600" cy="2590800"/>
        </p:xfrm>
        <a:graphic>
          <a:graphicData uri="http://schemas.openxmlformats.org/drawingml/2006/table">
            <a:tbl>
              <a:tblPr firstRow="1" bandRow="1">
                <a:tableStyleId>{5C22544A-7EE6-4342-B048-85BDC9FD1C3A}</a:tableStyleId>
              </a:tblPr>
              <a:tblGrid>
                <a:gridCol w="2057400"/>
                <a:gridCol w="2057400"/>
                <a:gridCol w="2057400"/>
                <a:gridCol w="2057400"/>
              </a:tblGrid>
              <a:tr h="289560">
                <a:tc>
                  <a:txBody>
                    <a:bodyPr/>
                    <a:lstStyle/>
                    <a:p>
                      <a:pPr algn="ctr"/>
                      <a:r>
                        <a:rPr lang="en-US" dirty="0" smtClean="0"/>
                        <a:t>Price</a:t>
                      </a:r>
                      <a:endParaRPr lang="en-US" dirty="0"/>
                    </a:p>
                  </a:txBody>
                  <a:tcPr/>
                </a:tc>
                <a:tc>
                  <a:txBody>
                    <a:bodyPr/>
                    <a:lstStyle/>
                    <a:p>
                      <a:pPr algn="ctr"/>
                      <a:r>
                        <a:rPr lang="en-US" dirty="0" smtClean="0"/>
                        <a:t>Market Quantity</a:t>
                      </a:r>
                      <a:endParaRPr lang="en-US" dirty="0"/>
                    </a:p>
                  </a:txBody>
                  <a:tcPr/>
                </a:tc>
                <a:tc>
                  <a:txBody>
                    <a:bodyPr/>
                    <a:lstStyle/>
                    <a:p>
                      <a:pPr algn="ctr"/>
                      <a:r>
                        <a:rPr lang="en-US" dirty="0" smtClean="0"/>
                        <a:t>Total Revenue</a:t>
                      </a:r>
                      <a:endParaRPr lang="en-US" dirty="0"/>
                    </a:p>
                  </a:txBody>
                  <a:tcPr/>
                </a:tc>
                <a:tc>
                  <a:txBody>
                    <a:bodyPr/>
                    <a:lstStyle/>
                    <a:p>
                      <a:pPr algn="ctr"/>
                      <a:r>
                        <a:rPr lang="en-US" dirty="0" smtClean="0"/>
                        <a:t>Industry Profit</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20</a:t>
                      </a:r>
                      <a:endParaRPr lang="en-US" dirty="0"/>
                    </a:p>
                  </a:txBody>
                  <a:tcPr/>
                </a:tc>
                <a:tc>
                  <a:txBody>
                    <a:bodyPr/>
                    <a:lstStyle/>
                    <a:p>
                      <a:pPr algn="ctr"/>
                      <a:r>
                        <a:rPr lang="en-US" dirty="0" smtClean="0"/>
                        <a:t>$680</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30</a:t>
                      </a:r>
                      <a:endParaRPr lang="en-US" dirty="0"/>
                    </a:p>
                  </a:txBody>
                  <a:tcPr/>
                </a:tc>
                <a:tc>
                  <a:txBody>
                    <a:bodyPr/>
                    <a:lstStyle/>
                    <a:p>
                      <a:pPr algn="ctr"/>
                      <a:r>
                        <a:rPr lang="en-US" dirty="0" smtClean="0"/>
                        <a:t>24</a:t>
                      </a:r>
                      <a:endParaRPr lang="en-US" dirty="0"/>
                    </a:p>
                  </a:txBody>
                  <a:tcPr/>
                </a:tc>
                <a:tc>
                  <a:txBody>
                    <a:bodyPr/>
                    <a:lstStyle/>
                    <a:p>
                      <a:pPr algn="ctr"/>
                      <a:r>
                        <a:rPr lang="en-US" dirty="0" smtClean="0"/>
                        <a:t>720</a:t>
                      </a:r>
                      <a:endParaRPr lang="en-US" dirty="0"/>
                    </a:p>
                  </a:txBody>
                  <a:tcPr/>
                </a:tc>
                <a:tc>
                  <a:txBody>
                    <a:bodyPr/>
                    <a:lstStyle/>
                    <a:p>
                      <a:pPr algn="ctr"/>
                      <a:r>
                        <a:rPr lang="en-US" dirty="0" smtClean="0"/>
                        <a:t>576</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28</a:t>
                      </a:r>
                      <a:endParaRPr lang="en-US" dirty="0"/>
                    </a:p>
                  </a:txBody>
                  <a:tcPr/>
                </a:tc>
                <a:tc>
                  <a:txBody>
                    <a:bodyPr/>
                    <a:lstStyle/>
                    <a:p>
                      <a:pPr algn="ctr"/>
                      <a:r>
                        <a:rPr lang="en-US" dirty="0" smtClean="0"/>
                        <a:t>728</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22</a:t>
                      </a:r>
                      <a:endParaRPr lang="en-US" dirty="0"/>
                    </a:p>
                  </a:txBody>
                  <a:tcPr/>
                </a:tc>
                <a:tc>
                  <a:txBody>
                    <a:bodyPr/>
                    <a:lstStyle/>
                    <a:p>
                      <a:pPr algn="ctr"/>
                      <a:r>
                        <a:rPr lang="en-US" dirty="0" smtClean="0"/>
                        <a:t>32</a:t>
                      </a:r>
                      <a:endParaRPr lang="en-US" dirty="0"/>
                    </a:p>
                  </a:txBody>
                  <a:tcPr/>
                </a:tc>
                <a:tc>
                  <a:txBody>
                    <a:bodyPr/>
                    <a:lstStyle/>
                    <a:p>
                      <a:pPr algn="ctr"/>
                      <a:r>
                        <a:rPr lang="en-US" dirty="0" smtClean="0"/>
                        <a:t>704</a:t>
                      </a:r>
                      <a:endParaRPr lang="en-US" dirty="0"/>
                    </a:p>
                  </a:txBody>
                  <a:tcPr/>
                </a:tc>
                <a:tc>
                  <a:txBody>
                    <a:bodyPr/>
                    <a:lstStyle/>
                    <a:p>
                      <a:pPr algn="ctr"/>
                      <a:r>
                        <a:rPr lang="en-US" dirty="0" smtClean="0"/>
                        <a:t>512</a:t>
                      </a:r>
                      <a:endParaRPr lang="en-US" dirty="0"/>
                    </a:p>
                  </a:txBody>
                  <a:tcPr/>
                </a:tc>
              </a:tr>
              <a:tr h="370840">
                <a:tc>
                  <a:txBody>
                    <a:bodyPr/>
                    <a:lstStyle/>
                    <a:p>
                      <a:pPr algn="ctr"/>
                      <a:r>
                        <a:rPr lang="en-US" dirty="0" smtClean="0"/>
                        <a:t>18</a:t>
                      </a:r>
                      <a:endParaRPr lang="en-US" dirty="0"/>
                    </a:p>
                  </a:txBody>
                  <a:tcPr/>
                </a:tc>
                <a:tc>
                  <a:txBody>
                    <a:bodyPr/>
                    <a:lstStyle/>
                    <a:p>
                      <a:pPr algn="ctr"/>
                      <a:r>
                        <a:rPr lang="en-US" dirty="0" smtClean="0"/>
                        <a:t>36</a:t>
                      </a:r>
                      <a:endParaRPr lang="en-US" dirty="0"/>
                    </a:p>
                  </a:txBody>
                  <a:tcPr/>
                </a:tc>
                <a:tc>
                  <a:txBody>
                    <a:bodyPr/>
                    <a:lstStyle/>
                    <a:p>
                      <a:pPr algn="ctr"/>
                      <a:r>
                        <a:rPr lang="en-US" dirty="0" smtClean="0"/>
                        <a:t>648</a:t>
                      </a:r>
                      <a:endParaRPr lang="en-US" dirty="0"/>
                    </a:p>
                  </a:txBody>
                  <a:tcPr/>
                </a:tc>
                <a:tc>
                  <a:txBody>
                    <a:bodyPr/>
                    <a:lstStyle/>
                    <a:p>
                      <a:pPr algn="ctr"/>
                      <a:r>
                        <a:rPr lang="en-US" dirty="0" smtClean="0"/>
                        <a:t>432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40</a:t>
                      </a:r>
                      <a:endParaRPr lang="en-US" dirty="0"/>
                    </a:p>
                  </a:txBody>
                  <a:tcPr/>
                </a:tc>
                <a:tc>
                  <a:txBody>
                    <a:bodyPr/>
                    <a:lstStyle/>
                    <a:p>
                      <a:pPr algn="ctr"/>
                      <a:r>
                        <a:rPr lang="en-US" dirty="0" smtClean="0"/>
                        <a:t>560</a:t>
                      </a:r>
                      <a:endParaRPr lang="en-US" dirty="0"/>
                    </a:p>
                  </a:txBody>
                  <a:tcPr/>
                </a:tc>
                <a:tc>
                  <a:txBody>
                    <a:bodyPr/>
                    <a:lstStyle/>
                    <a:p>
                      <a:pPr algn="ctr"/>
                      <a:r>
                        <a:rPr lang="en-US" dirty="0" smtClean="0"/>
                        <a:t>320</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85"/>
            <a:ext cx="8229600" cy="1143000"/>
          </a:xfrm>
        </p:spPr>
        <p:txBody>
          <a:bodyPr/>
          <a:lstStyle/>
          <a:p>
            <a:r>
              <a:rPr lang="en-US" dirty="0" smtClean="0"/>
              <a:t>“Cheating” Outcome</a:t>
            </a:r>
            <a:endParaRPr lang="en-US" dirty="0"/>
          </a:p>
        </p:txBody>
      </p:sp>
      <p:sp>
        <p:nvSpPr>
          <p:cNvPr id="3" name="Content Placeholder 2"/>
          <p:cNvSpPr>
            <a:spLocks noGrp="1"/>
          </p:cNvSpPr>
          <p:nvPr>
            <p:ph idx="1"/>
          </p:nvPr>
        </p:nvSpPr>
        <p:spPr>
          <a:xfrm>
            <a:off x="457200" y="1219200"/>
            <a:ext cx="8229600" cy="4389120"/>
          </a:xfrm>
        </p:spPr>
        <p:txBody>
          <a:bodyPr/>
          <a:lstStyle/>
          <a:p>
            <a:r>
              <a:rPr lang="en-US" dirty="0" smtClean="0"/>
              <a:t>What if Firm A expands output by 4 Units (Cheats on agreement):</a:t>
            </a:r>
          </a:p>
          <a:p>
            <a:pPr lvl="1"/>
            <a:r>
              <a:rPr lang="en-US" dirty="0" smtClean="0"/>
              <a:t>Price = 26; Q = 28, </a:t>
            </a:r>
            <a:r>
              <a:rPr lang="en-US" dirty="0" err="1" smtClean="0"/>
              <a:t>q</a:t>
            </a:r>
            <a:r>
              <a:rPr lang="en-US" baseline="-25000" dirty="0" err="1" smtClean="0"/>
              <a:t>A</a:t>
            </a:r>
            <a:r>
              <a:rPr lang="en-US" dirty="0" smtClean="0"/>
              <a:t> = 16, </a:t>
            </a:r>
            <a:r>
              <a:rPr lang="en-US" dirty="0" err="1" smtClean="0"/>
              <a:t>q</a:t>
            </a:r>
            <a:r>
              <a:rPr lang="en-US" baseline="-25000" dirty="0" err="1" smtClean="0"/>
              <a:t>B</a:t>
            </a:r>
            <a:r>
              <a:rPr lang="en-US" dirty="0" smtClean="0"/>
              <a:t> =12. </a:t>
            </a:r>
          </a:p>
          <a:p>
            <a:pPr lvl="1"/>
            <a:r>
              <a:rPr lang="en-US" dirty="0" smtClean="0"/>
              <a:t>Profits(Industry) = 560, Profit(A) = 320, Profit(B) = 240</a:t>
            </a:r>
          </a:p>
          <a:p>
            <a:pPr lvl="1"/>
            <a:r>
              <a:rPr lang="en-US" dirty="0" smtClean="0"/>
              <a:t>Firm A is better off  &amp; Firm B is worse off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11461"/>
              </p:ext>
            </p:extLst>
          </p:nvPr>
        </p:nvGraphicFramePr>
        <p:xfrm>
          <a:off x="457200" y="3733800"/>
          <a:ext cx="8229600" cy="2590800"/>
        </p:xfrm>
        <a:graphic>
          <a:graphicData uri="http://schemas.openxmlformats.org/drawingml/2006/table">
            <a:tbl>
              <a:tblPr firstRow="1" bandRow="1">
                <a:tableStyleId>{5C22544A-7EE6-4342-B048-85BDC9FD1C3A}</a:tableStyleId>
              </a:tblPr>
              <a:tblGrid>
                <a:gridCol w="2057400"/>
                <a:gridCol w="2057400"/>
                <a:gridCol w="2057400"/>
                <a:gridCol w="2057400"/>
              </a:tblGrid>
              <a:tr h="289560">
                <a:tc>
                  <a:txBody>
                    <a:bodyPr/>
                    <a:lstStyle/>
                    <a:p>
                      <a:pPr algn="ctr"/>
                      <a:r>
                        <a:rPr lang="en-US" dirty="0" smtClean="0"/>
                        <a:t>Price</a:t>
                      </a:r>
                      <a:endParaRPr lang="en-US" dirty="0"/>
                    </a:p>
                  </a:txBody>
                  <a:tcPr/>
                </a:tc>
                <a:tc>
                  <a:txBody>
                    <a:bodyPr/>
                    <a:lstStyle/>
                    <a:p>
                      <a:pPr algn="ctr"/>
                      <a:r>
                        <a:rPr lang="en-US" dirty="0" smtClean="0"/>
                        <a:t>Market Quantity</a:t>
                      </a:r>
                      <a:endParaRPr lang="en-US" dirty="0"/>
                    </a:p>
                  </a:txBody>
                  <a:tcPr/>
                </a:tc>
                <a:tc>
                  <a:txBody>
                    <a:bodyPr/>
                    <a:lstStyle/>
                    <a:p>
                      <a:pPr algn="ctr"/>
                      <a:r>
                        <a:rPr lang="en-US" dirty="0" smtClean="0"/>
                        <a:t>Total Revenue</a:t>
                      </a:r>
                      <a:endParaRPr lang="en-US" dirty="0"/>
                    </a:p>
                  </a:txBody>
                  <a:tcPr/>
                </a:tc>
                <a:tc>
                  <a:txBody>
                    <a:bodyPr/>
                    <a:lstStyle/>
                    <a:p>
                      <a:pPr algn="ctr"/>
                      <a:r>
                        <a:rPr lang="en-US" dirty="0" smtClean="0"/>
                        <a:t>Industry Profit</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20</a:t>
                      </a:r>
                      <a:endParaRPr lang="en-US" dirty="0"/>
                    </a:p>
                  </a:txBody>
                  <a:tcPr/>
                </a:tc>
                <a:tc>
                  <a:txBody>
                    <a:bodyPr/>
                    <a:lstStyle/>
                    <a:p>
                      <a:pPr algn="ctr"/>
                      <a:r>
                        <a:rPr lang="en-US" dirty="0" smtClean="0"/>
                        <a:t>$680</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30</a:t>
                      </a:r>
                      <a:endParaRPr lang="en-US" dirty="0"/>
                    </a:p>
                  </a:txBody>
                  <a:tcPr/>
                </a:tc>
                <a:tc>
                  <a:txBody>
                    <a:bodyPr/>
                    <a:lstStyle/>
                    <a:p>
                      <a:pPr algn="ctr"/>
                      <a:r>
                        <a:rPr lang="en-US" dirty="0" smtClean="0"/>
                        <a:t>24</a:t>
                      </a:r>
                      <a:endParaRPr lang="en-US" dirty="0"/>
                    </a:p>
                  </a:txBody>
                  <a:tcPr/>
                </a:tc>
                <a:tc>
                  <a:txBody>
                    <a:bodyPr/>
                    <a:lstStyle/>
                    <a:p>
                      <a:pPr algn="ctr"/>
                      <a:r>
                        <a:rPr lang="en-US" dirty="0" smtClean="0"/>
                        <a:t>720</a:t>
                      </a:r>
                      <a:endParaRPr lang="en-US" dirty="0"/>
                    </a:p>
                  </a:txBody>
                  <a:tcPr/>
                </a:tc>
                <a:tc>
                  <a:txBody>
                    <a:bodyPr/>
                    <a:lstStyle/>
                    <a:p>
                      <a:pPr algn="ctr"/>
                      <a:r>
                        <a:rPr lang="en-US" dirty="0" smtClean="0"/>
                        <a:t>576</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28</a:t>
                      </a:r>
                      <a:endParaRPr lang="en-US" dirty="0"/>
                    </a:p>
                  </a:txBody>
                  <a:tcPr/>
                </a:tc>
                <a:tc>
                  <a:txBody>
                    <a:bodyPr/>
                    <a:lstStyle/>
                    <a:p>
                      <a:pPr algn="ctr"/>
                      <a:r>
                        <a:rPr lang="en-US" dirty="0" smtClean="0"/>
                        <a:t>728</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22</a:t>
                      </a:r>
                      <a:endParaRPr lang="en-US" dirty="0"/>
                    </a:p>
                  </a:txBody>
                  <a:tcPr/>
                </a:tc>
                <a:tc>
                  <a:txBody>
                    <a:bodyPr/>
                    <a:lstStyle/>
                    <a:p>
                      <a:pPr algn="ctr"/>
                      <a:r>
                        <a:rPr lang="en-US" dirty="0" smtClean="0"/>
                        <a:t>32</a:t>
                      </a:r>
                      <a:endParaRPr lang="en-US" dirty="0"/>
                    </a:p>
                  </a:txBody>
                  <a:tcPr/>
                </a:tc>
                <a:tc>
                  <a:txBody>
                    <a:bodyPr/>
                    <a:lstStyle/>
                    <a:p>
                      <a:pPr algn="ctr"/>
                      <a:r>
                        <a:rPr lang="en-US" dirty="0" smtClean="0"/>
                        <a:t>704</a:t>
                      </a:r>
                      <a:endParaRPr lang="en-US" dirty="0"/>
                    </a:p>
                  </a:txBody>
                  <a:tcPr/>
                </a:tc>
                <a:tc>
                  <a:txBody>
                    <a:bodyPr/>
                    <a:lstStyle/>
                    <a:p>
                      <a:pPr algn="ctr"/>
                      <a:r>
                        <a:rPr lang="en-US" dirty="0" smtClean="0"/>
                        <a:t>512</a:t>
                      </a:r>
                      <a:endParaRPr lang="en-US" dirty="0"/>
                    </a:p>
                  </a:txBody>
                  <a:tcPr/>
                </a:tc>
              </a:tr>
              <a:tr h="370840">
                <a:tc>
                  <a:txBody>
                    <a:bodyPr/>
                    <a:lstStyle/>
                    <a:p>
                      <a:pPr algn="ctr"/>
                      <a:r>
                        <a:rPr lang="en-US" dirty="0" smtClean="0"/>
                        <a:t>18</a:t>
                      </a:r>
                      <a:endParaRPr lang="en-US" dirty="0"/>
                    </a:p>
                  </a:txBody>
                  <a:tcPr/>
                </a:tc>
                <a:tc>
                  <a:txBody>
                    <a:bodyPr/>
                    <a:lstStyle/>
                    <a:p>
                      <a:pPr algn="ctr"/>
                      <a:r>
                        <a:rPr lang="en-US" dirty="0" smtClean="0"/>
                        <a:t>36</a:t>
                      </a:r>
                      <a:endParaRPr lang="en-US" dirty="0"/>
                    </a:p>
                  </a:txBody>
                  <a:tcPr/>
                </a:tc>
                <a:tc>
                  <a:txBody>
                    <a:bodyPr/>
                    <a:lstStyle/>
                    <a:p>
                      <a:pPr algn="ctr"/>
                      <a:r>
                        <a:rPr lang="en-US" dirty="0" smtClean="0"/>
                        <a:t>648</a:t>
                      </a:r>
                      <a:endParaRPr lang="en-US" dirty="0"/>
                    </a:p>
                  </a:txBody>
                  <a:tcPr/>
                </a:tc>
                <a:tc>
                  <a:txBody>
                    <a:bodyPr/>
                    <a:lstStyle/>
                    <a:p>
                      <a:pPr algn="ctr"/>
                      <a:r>
                        <a:rPr lang="en-US" dirty="0" smtClean="0"/>
                        <a:t>432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40</a:t>
                      </a:r>
                      <a:endParaRPr lang="en-US" dirty="0"/>
                    </a:p>
                  </a:txBody>
                  <a:tcPr/>
                </a:tc>
                <a:tc>
                  <a:txBody>
                    <a:bodyPr/>
                    <a:lstStyle/>
                    <a:p>
                      <a:pPr algn="ctr"/>
                      <a:r>
                        <a:rPr lang="en-US" dirty="0" smtClean="0"/>
                        <a:t>560</a:t>
                      </a:r>
                      <a:endParaRPr lang="en-US" dirty="0"/>
                    </a:p>
                  </a:txBody>
                  <a:tcPr/>
                </a:tc>
                <a:tc>
                  <a:txBody>
                    <a:bodyPr/>
                    <a:lstStyle/>
                    <a:p>
                      <a:pPr algn="ctr"/>
                      <a:r>
                        <a:rPr lang="en-US" dirty="0" smtClean="0"/>
                        <a:t>320</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Vs Duopoly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Why does a colluding Duopolist have an incentive to change production levels when a monopolist does not?</a:t>
            </a:r>
          </a:p>
          <a:p>
            <a:pPr lvl="1"/>
            <a:r>
              <a:rPr lang="en-US" dirty="0" smtClean="0"/>
              <a:t>Differences in size of Price Effect</a:t>
            </a:r>
          </a:p>
          <a:p>
            <a:r>
              <a:rPr lang="en-US" dirty="0" smtClean="0"/>
              <a:t>Monopolist:</a:t>
            </a:r>
          </a:p>
          <a:p>
            <a:pPr lvl="1"/>
            <a:r>
              <a:rPr lang="en-US" dirty="0" smtClean="0"/>
              <a:t>When Price = 30, Quantity = 24</a:t>
            </a:r>
          </a:p>
          <a:p>
            <a:pPr lvl="1"/>
            <a:r>
              <a:rPr lang="en-US" dirty="0" smtClean="0"/>
              <a:t>If a monopolist expands output by 1 unit, must lower the price</a:t>
            </a:r>
          </a:p>
          <a:p>
            <a:pPr lvl="1"/>
            <a:r>
              <a:rPr lang="en-US" dirty="0" smtClean="0"/>
              <a:t>Sell 1 more unit at a price of $29</a:t>
            </a:r>
          </a:p>
          <a:p>
            <a:pPr lvl="1"/>
            <a:r>
              <a:rPr lang="en-US" dirty="0" smtClean="0"/>
              <a:t>Lower the price by $1 on all existing customers (24)</a:t>
            </a:r>
          </a:p>
          <a:p>
            <a:r>
              <a:rPr lang="en-US" dirty="0" smtClean="0"/>
              <a:t>Marginal Revenue:</a:t>
            </a:r>
          </a:p>
          <a:p>
            <a:pPr lvl="1"/>
            <a:r>
              <a:rPr lang="en-US" dirty="0" smtClean="0"/>
              <a:t>Quantity Effect = $29 * 1 = $29</a:t>
            </a:r>
          </a:p>
          <a:p>
            <a:pPr lvl="1"/>
            <a:r>
              <a:rPr lang="en-US" b="1" dirty="0" smtClean="0">
                <a:solidFill>
                  <a:srgbClr val="FF0000"/>
                </a:solidFill>
              </a:rPr>
              <a:t>Price Effect = -$1 * 24 = -$24</a:t>
            </a:r>
          </a:p>
          <a:p>
            <a:pPr lvl="1"/>
            <a:r>
              <a:rPr lang="en-US" dirty="0" smtClean="0"/>
              <a:t>Marginal Revenue: $5</a:t>
            </a:r>
          </a:p>
          <a:p>
            <a:pPr lvl="1"/>
            <a:r>
              <a:rPr lang="en-US" dirty="0" smtClean="0"/>
              <a:t>Less than Marginal Cost: $6</a:t>
            </a:r>
          </a:p>
          <a:p>
            <a:r>
              <a:rPr lang="en-US" dirty="0" smtClean="0"/>
              <a:t> Would lower profits if expand output.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Vs Duopoly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Colluding Duopolist:</a:t>
            </a:r>
          </a:p>
          <a:p>
            <a:pPr lvl="1"/>
            <a:r>
              <a:rPr lang="en-US" dirty="0" smtClean="0"/>
              <a:t>When Price = 30, Quantity = 12 </a:t>
            </a:r>
          </a:p>
          <a:p>
            <a:pPr lvl="2"/>
            <a:r>
              <a:rPr lang="en-US" dirty="0" smtClean="0"/>
              <a:t>Only producing half monopoly output</a:t>
            </a:r>
          </a:p>
          <a:p>
            <a:pPr lvl="1"/>
            <a:r>
              <a:rPr lang="en-US" dirty="0" smtClean="0"/>
              <a:t>If expand output by 1 unit, must lower the price</a:t>
            </a:r>
          </a:p>
          <a:p>
            <a:pPr lvl="1"/>
            <a:r>
              <a:rPr lang="en-US" dirty="0" smtClean="0"/>
              <a:t>Sell 1 more unit at a price of $29</a:t>
            </a:r>
          </a:p>
          <a:p>
            <a:pPr lvl="1"/>
            <a:r>
              <a:rPr lang="en-US" dirty="0" smtClean="0"/>
              <a:t>Lower the price by $1 on all existing customers (12)</a:t>
            </a:r>
          </a:p>
          <a:p>
            <a:r>
              <a:rPr lang="en-US" dirty="0" smtClean="0"/>
              <a:t>Marginal Revenue:</a:t>
            </a:r>
          </a:p>
          <a:p>
            <a:pPr lvl="1"/>
            <a:r>
              <a:rPr lang="en-US" dirty="0" smtClean="0"/>
              <a:t>Quantity Effect = $29 * 1 = $29</a:t>
            </a:r>
          </a:p>
          <a:p>
            <a:pPr lvl="1"/>
            <a:r>
              <a:rPr lang="en-US" b="1" dirty="0" smtClean="0">
                <a:solidFill>
                  <a:srgbClr val="FF0000"/>
                </a:solidFill>
              </a:rPr>
              <a:t>Price Effect = -$1 * 12 = -$12</a:t>
            </a:r>
          </a:p>
          <a:p>
            <a:pPr lvl="1"/>
            <a:r>
              <a:rPr lang="en-US" dirty="0" smtClean="0"/>
              <a:t>Marginal Revenue: $17</a:t>
            </a:r>
          </a:p>
          <a:p>
            <a:pPr lvl="1"/>
            <a:r>
              <a:rPr lang="en-US" dirty="0" smtClean="0"/>
              <a:t>More than Marginal Cost: $6</a:t>
            </a:r>
          </a:p>
          <a:p>
            <a:r>
              <a:rPr lang="en-US" dirty="0" smtClean="0"/>
              <a:t> Because the colluding duopolist only produces a portion of the monopoly output, the impact of lowering prices on existing customers is much lower (Smaller Price Effect)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Non-Cooperative Outcome</a:t>
            </a:r>
            <a:endParaRPr lang="en-US" dirty="0"/>
          </a:p>
        </p:txBody>
      </p:sp>
      <p:sp>
        <p:nvSpPr>
          <p:cNvPr id="3" name="Content Placeholder 2"/>
          <p:cNvSpPr>
            <a:spLocks noGrp="1"/>
          </p:cNvSpPr>
          <p:nvPr>
            <p:ph idx="1"/>
          </p:nvPr>
        </p:nvSpPr>
        <p:spPr/>
        <p:txBody>
          <a:bodyPr/>
          <a:lstStyle/>
          <a:p>
            <a:r>
              <a:rPr lang="en-US" dirty="0" smtClean="0"/>
              <a:t>If both firms expand output by 4 Units:</a:t>
            </a:r>
          </a:p>
          <a:p>
            <a:pPr lvl="1"/>
            <a:r>
              <a:rPr lang="en-US" dirty="0" smtClean="0"/>
              <a:t>Price = 22; Q = 32, </a:t>
            </a:r>
            <a:r>
              <a:rPr lang="en-US" dirty="0" err="1" smtClean="0"/>
              <a:t>q</a:t>
            </a:r>
            <a:r>
              <a:rPr lang="en-US" baseline="-25000" dirty="0" err="1" smtClean="0"/>
              <a:t>A</a:t>
            </a:r>
            <a:r>
              <a:rPr lang="en-US" dirty="0" smtClean="0"/>
              <a:t> = 16, </a:t>
            </a:r>
            <a:r>
              <a:rPr lang="en-US" dirty="0" err="1" smtClean="0"/>
              <a:t>q</a:t>
            </a:r>
            <a:r>
              <a:rPr lang="en-US" baseline="-25000" dirty="0" err="1" smtClean="0"/>
              <a:t>B</a:t>
            </a:r>
            <a:r>
              <a:rPr lang="en-US" dirty="0" smtClean="0"/>
              <a:t> = 16. </a:t>
            </a:r>
          </a:p>
          <a:p>
            <a:pPr lvl="1"/>
            <a:r>
              <a:rPr lang="en-US" dirty="0" smtClean="0"/>
              <a:t>Profits(Industry) = 512, Profit(A) = 256, Profit(B) = 256</a:t>
            </a:r>
            <a:endParaRPr lang="en-US" dirty="0"/>
          </a:p>
        </p:txBody>
      </p:sp>
      <p:graphicFrame>
        <p:nvGraphicFramePr>
          <p:cNvPr id="4" name="Table 3"/>
          <p:cNvGraphicFramePr>
            <a:graphicFrameLocks noGrp="1"/>
          </p:cNvGraphicFramePr>
          <p:nvPr/>
        </p:nvGraphicFramePr>
        <p:xfrm>
          <a:off x="381000" y="4038600"/>
          <a:ext cx="8229600" cy="2590800"/>
        </p:xfrm>
        <a:graphic>
          <a:graphicData uri="http://schemas.openxmlformats.org/drawingml/2006/table">
            <a:tbl>
              <a:tblPr firstRow="1" bandRow="1">
                <a:tableStyleId>{5C22544A-7EE6-4342-B048-85BDC9FD1C3A}</a:tableStyleId>
              </a:tblPr>
              <a:tblGrid>
                <a:gridCol w="2057400"/>
                <a:gridCol w="2057400"/>
                <a:gridCol w="2057400"/>
                <a:gridCol w="2057400"/>
              </a:tblGrid>
              <a:tr h="289560">
                <a:tc>
                  <a:txBody>
                    <a:bodyPr/>
                    <a:lstStyle/>
                    <a:p>
                      <a:pPr algn="ctr"/>
                      <a:r>
                        <a:rPr lang="en-US" dirty="0" smtClean="0"/>
                        <a:t>Price</a:t>
                      </a:r>
                      <a:endParaRPr lang="en-US" dirty="0"/>
                    </a:p>
                  </a:txBody>
                  <a:tcPr/>
                </a:tc>
                <a:tc>
                  <a:txBody>
                    <a:bodyPr/>
                    <a:lstStyle/>
                    <a:p>
                      <a:pPr algn="ctr"/>
                      <a:r>
                        <a:rPr lang="en-US" dirty="0" smtClean="0"/>
                        <a:t>Market Quantity</a:t>
                      </a:r>
                      <a:endParaRPr lang="en-US" dirty="0"/>
                    </a:p>
                  </a:txBody>
                  <a:tcPr/>
                </a:tc>
                <a:tc>
                  <a:txBody>
                    <a:bodyPr/>
                    <a:lstStyle/>
                    <a:p>
                      <a:pPr algn="ctr"/>
                      <a:r>
                        <a:rPr lang="en-US" dirty="0" smtClean="0"/>
                        <a:t>Total Revenue</a:t>
                      </a:r>
                      <a:endParaRPr lang="en-US" dirty="0"/>
                    </a:p>
                  </a:txBody>
                  <a:tcPr/>
                </a:tc>
                <a:tc>
                  <a:txBody>
                    <a:bodyPr/>
                    <a:lstStyle/>
                    <a:p>
                      <a:pPr algn="ctr"/>
                      <a:r>
                        <a:rPr lang="en-US" dirty="0" smtClean="0"/>
                        <a:t>Industry Profit</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20</a:t>
                      </a:r>
                      <a:endParaRPr lang="en-US" dirty="0"/>
                    </a:p>
                  </a:txBody>
                  <a:tcPr/>
                </a:tc>
                <a:tc>
                  <a:txBody>
                    <a:bodyPr/>
                    <a:lstStyle/>
                    <a:p>
                      <a:pPr algn="ctr"/>
                      <a:r>
                        <a:rPr lang="en-US" dirty="0" smtClean="0"/>
                        <a:t>$680</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30</a:t>
                      </a:r>
                      <a:endParaRPr lang="en-US" dirty="0"/>
                    </a:p>
                  </a:txBody>
                  <a:tcPr/>
                </a:tc>
                <a:tc>
                  <a:txBody>
                    <a:bodyPr/>
                    <a:lstStyle/>
                    <a:p>
                      <a:pPr algn="ctr"/>
                      <a:r>
                        <a:rPr lang="en-US" dirty="0" smtClean="0"/>
                        <a:t>24</a:t>
                      </a:r>
                      <a:endParaRPr lang="en-US" dirty="0"/>
                    </a:p>
                  </a:txBody>
                  <a:tcPr/>
                </a:tc>
                <a:tc>
                  <a:txBody>
                    <a:bodyPr/>
                    <a:lstStyle/>
                    <a:p>
                      <a:pPr algn="ctr"/>
                      <a:r>
                        <a:rPr lang="en-US" dirty="0" smtClean="0"/>
                        <a:t>720</a:t>
                      </a:r>
                      <a:endParaRPr lang="en-US" dirty="0"/>
                    </a:p>
                  </a:txBody>
                  <a:tcPr/>
                </a:tc>
                <a:tc>
                  <a:txBody>
                    <a:bodyPr/>
                    <a:lstStyle/>
                    <a:p>
                      <a:pPr algn="ctr"/>
                      <a:r>
                        <a:rPr lang="en-US" dirty="0" smtClean="0"/>
                        <a:t>576</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28</a:t>
                      </a:r>
                      <a:endParaRPr lang="en-US" dirty="0"/>
                    </a:p>
                  </a:txBody>
                  <a:tcPr/>
                </a:tc>
                <a:tc>
                  <a:txBody>
                    <a:bodyPr/>
                    <a:lstStyle/>
                    <a:p>
                      <a:pPr algn="ctr"/>
                      <a:r>
                        <a:rPr lang="en-US" dirty="0" smtClean="0"/>
                        <a:t>728</a:t>
                      </a:r>
                      <a:endParaRPr lang="en-US" dirty="0"/>
                    </a:p>
                  </a:txBody>
                  <a:tcPr/>
                </a:tc>
                <a:tc>
                  <a:txBody>
                    <a:bodyPr/>
                    <a:lstStyle/>
                    <a:p>
                      <a:pPr algn="ctr"/>
                      <a:r>
                        <a:rPr lang="en-US" dirty="0" smtClean="0"/>
                        <a:t>560</a:t>
                      </a:r>
                      <a:endParaRPr lang="en-US" dirty="0"/>
                    </a:p>
                  </a:txBody>
                  <a:tcPr/>
                </a:tc>
              </a:tr>
              <a:tr h="370840">
                <a:tc>
                  <a:txBody>
                    <a:bodyPr/>
                    <a:lstStyle/>
                    <a:p>
                      <a:pPr algn="ctr"/>
                      <a:r>
                        <a:rPr lang="en-US" dirty="0" smtClean="0"/>
                        <a:t>22</a:t>
                      </a:r>
                      <a:endParaRPr lang="en-US" dirty="0"/>
                    </a:p>
                  </a:txBody>
                  <a:tcPr/>
                </a:tc>
                <a:tc>
                  <a:txBody>
                    <a:bodyPr/>
                    <a:lstStyle/>
                    <a:p>
                      <a:pPr algn="ctr"/>
                      <a:r>
                        <a:rPr lang="en-US" dirty="0" smtClean="0"/>
                        <a:t>32</a:t>
                      </a:r>
                      <a:endParaRPr lang="en-US" dirty="0"/>
                    </a:p>
                  </a:txBody>
                  <a:tcPr/>
                </a:tc>
                <a:tc>
                  <a:txBody>
                    <a:bodyPr/>
                    <a:lstStyle/>
                    <a:p>
                      <a:pPr algn="ctr"/>
                      <a:r>
                        <a:rPr lang="en-US" dirty="0" smtClean="0"/>
                        <a:t>704</a:t>
                      </a:r>
                      <a:endParaRPr lang="en-US" dirty="0"/>
                    </a:p>
                  </a:txBody>
                  <a:tcPr/>
                </a:tc>
                <a:tc>
                  <a:txBody>
                    <a:bodyPr/>
                    <a:lstStyle/>
                    <a:p>
                      <a:pPr algn="ctr"/>
                      <a:r>
                        <a:rPr lang="en-US" dirty="0" smtClean="0"/>
                        <a:t>512</a:t>
                      </a:r>
                      <a:endParaRPr lang="en-US" dirty="0"/>
                    </a:p>
                  </a:txBody>
                  <a:tcPr/>
                </a:tc>
              </a:tr>
              <a:tr h="370840">
                <a:tc>
                  <a:txBody>
                    <a:bodyPr/>
                    <a:lstStyle/>
                    <a:p>
                      <a:pPr algn="ctr"/>
                      <a:r>
                        <a:rPr lang="en-US" dirty="0" smtClean="0"/>
                        <a:t>18</a:t>
                      </a:r>
                      <a:endParaRPr lang="en-US" dirty="0"/>
                    </a:p>
                  </a:txBody>
                  <a:tcPr/>
                </a:tc>
                <a:tc>
                  <a:txBody>
                    <a:bodyPr/>
                    <a:lstStyle/>
                    <a:p>
                      <a:pPr algn="ctr"/>
                      <a:r>
                        <a:rPr lang="en-US" dirty="0" smtClean="0"/>
                        <a:t>36</a:t>
                      </a:r>
                      <a:endParaRPr lang="en-US" dirty="0"/>
                    </a:p>
                  </a:txBody>
                  <a:tcPr/>
                </a:tc>
                <a:tc>
                  <a:txBody>
                    <a:bodyPr/>
                    <a:lstStyle/>
                    <a:p>
                      <a:pPr algn="ctr"/>
                      <a:r>
                        <a:rPr lang="en-US" dirty="0" smtClean="0"/>
                        <a:t>648</a:t>
                      </a:r>
                      <a:endParaRPr lang="en-US" dirty="0"/>
                    </a:p>
                  </a:txBody>
                  <a:tcPr/>
                </a:tc>
                <a:tc>
                  <a:txBody>
                    <a:bodyPr/>
                    <a:lstStyle/>
                    <a:p>
                      <a:pPr algn="ctr"/>
                      <a:r>
                        <a:rPr lang="en-US" dirty="0" smtClean="0"/>
                        <a:t>432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40</a:t>
                      </a:r>
                      <a:endParaRPr lang="en-US" dirty="0"/>
                    </a:p>
                  </a:txBody>
                  <a:tcPr/>
                </a:tc>
                <a:tc>
                  <a:txBody>
                    <a:bodyPr/>
                    <a:lstStyle/>
                    <a:p>
                      <a:pPr algn="ctr"/>
                      <a:r>
                        <a:rPr lang="en-US" dirty="0" smtClean="0"/>
                        <a:t>560</a:t>
                      </a:r>
                      <a:endParaRPr lang="en-US" dirty="0"/>
                    </a:p>
                  </a:txBody>
                  <a:tcPr/>
                </a:tc>
                <a:tc>
                  <a:txBody>
                    <a:bodyPr/>
                    <a:lstStyle/>
                    <a:p>
                      <a:pPr algn="ctr"/>
                      <a:r>
                        <a:rPr lang="en-US" dirty="0" smtClean="0"/>
                        <a:t>320</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Will competition among firms in an Oligopoly result in Perfectly Competitive outcomes?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the duopolist have a incentive to expand output to the perfectly competitive price and quantity? :</a:t>
            </a:r>
          </a:p>
          <a:p>
            <a:pPr lvl="1"/>
            <a:r>
              <a:rPr lang="en-US" dirty="0"/>
              <a:t>Perfectly competitive Price = MC = 6; Quantity = 48</a:t>
            </a:r>
          </a:p>
          <a:p>
            <a:pPr lvl="1"/>
            <a:r>
              <a:rPr lang="en-US" dirty="0"/>
              <a:t>When Price = 22, Quantity = 16</a:t>
            </a:r>
          </a:p>
          <a:p>
            <a:pPr lvl="2"/>
            <a:r>
              <a:rPr lang="en-US" dirty="0"/>
              <a:t>If expand output by 1 unit, must lower the price </a:t>
            </a:r>
          </a:p>
          <a:p>
            <a:pPr lvl="2"/>
            <a:r>
              <a:rPr lang="en-US" dirty="0"/>
              <a:t>Sell 1 more unit at a  price of $21 </a:t>
            </a:r>
          </a:p>
          <a:p>
            <a:pPr lvl="2"/>
            <a:r>
              <a:rPr lang="en-US" dirty="0"/>
              <a:t>Lower the price by $1 on all existing customers (16)</a:t>
            </a:r>
          </a:p>
          <a:p>
            <a:pPr lvl="1"/>
            <a:r>
              <a:rPr lang="en-US" dirty="0"/>
              <a:t>Marginal Revenue: </a:t>
            </a:r>
          </a:p>
          <a:p>
            <a:pPr lvl="2"/>
            <a:r>
              <a:rPr lang="en-US" dirty="0"/>
              <a:t>Quantity Effect = $21 * 1 = 21 </a:t>
            </a:r>
          </a:p>
          <a:p>
            <a:pPr lvl="2"/>
            <a:r>
              <a:rPr lang="en-US" dirty="0"/>
              <a:t>Price Effect = -1 * 16 = $16 </a:t>
            </a:r>
          </a:p>
          <a:p>
            <a:pPr lvl="2"/>
            <a:r>
              <a:rPr lang="en-US" dirty="0"/>
              <a:t>Marginal Revenue = 5 </a:t>
            </a:r>
          </a:p>
          <a:p>
            <a:pPr lvl="2"/>
            <a:r>
              <a:rPr lang="en-US" dirty="0"/>
              <a:t>Cost = 5 </a:t>
            </a:r>
            <a:endParaRPr lang="en-US" dirty="0" smtClean="0"/>
          </a:p>
          <a:p>
            <a:r>
              <a:rPr lang="en-US" dirty="0" smtClean="0"/>
              <a:t>At some point even the individual firms quantity effect won’t be enough to overcome price effect to continue expanding out put so NO it will not go all the way to the perfectly competitive quantity  </a:t>
            </a:r>
          </a:p>
          <a:p>
            <a:pPr marL="667512" lvl="2" indent="0">
              <a:buNone/>
            </a:pPr>
            <a:endParaRPr lang="en-US" dirty="0" smtClean="0"/>
          </a:p>
          <a:p>
            <a:pPr lvl="2"/>
            <a:endParaRPr lang="en-US" dirty="0"/>
          </a:p>
        </p:txBody>
      </p:sp>
    </p:spTree>
    <p:extLst>
      <p:ext uri="{BB962C8B-B14F-4D97-AF65-F5344CB8AC3E}">
        <p14:creationId xmlns:p14="http://schemas.microsoft.com/office/powerpoint/2010/main" val="391393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rrowheads="1"/>
          </p:cNvSpPr>
          <p:nvPr>
            <p:ph type="title"/>
          </p:nvPr>
        </p:nvSpPr>
        <p:spPr>
          <a:xfrm>
            <a:off x="827584" y="76200"/>
            <a:ext cx="8316416" cy="609600"/>
          </a:xfrm>
        </p:spPr>
        <p:txBody>
          <a:bodyPr>
            <a:normAutofit fontScale="90000"/>
          </a:bodyPr>
          <a:lstStyle/>
          <a:p>
            <a:pPr algn="l"/>
            <a:r>
              <a:rPr lang="en-US" dirty="0" smtClean="0"/>
              <a:t>The Payoff Matrix</a:t>
            </a:r>
          </a:p>
        </p:txBody>
      </p:sp>
      <p:sp>
        <p:nvSpPr>
          <p:cNvPr id="201733" name="Rectangle 5"/>
          <p:cNvSpPr>
            <a:spLocks noChangeArrowheads="1"/>
          </p:cNvSpPr>
          <p:nvPr/>
        </p:nvSpPr>
        <p:spPr bwMode="auto">
          <a:xfrm rot="16200000">
            <a:off x="987952" y="4083080"/>
            <a:ext cx="517514" cy="215444"/>
          </a:xfrm>
          <a:prstGeom prst="rect">
            <a:avLst/>
          </a:prstGeom>
          <a:noFill/>
          <a:ln w="9525">
            <a:noFill/>
            <a:miter lim="800000"/>
            <a:headEnd/>
            <a:tailEnd/>
          </a:ln>
        </p:spPr>
        <p:txBody>
          <a:bodyPr wrap="none" lIns="0" tIns="0" rIns="0" bIns="0">
            <a:spAutoFit/>
          </a:bodyPr>
          <a:lstStyle/>
          <a:p>
            <a:pPr marL="1588" indent="-1588"/>
            <a:r>
              <a:rPr lang="en-US" sz="1400" dirty="0" smtClean="0">
                <a:solidFill>
                  <a:srgbClr val="000000"/>
                </a:solidFill>
                <a:latin typeface="Myriad Pro" pitchFamily="34" charset="0"/>
              </a:rPr>
              <a:t>Firm A</a:t>
            </a:r>
            <a:endParaRPr lang="en-US" sz="1400" dirty="0">
              <a:latin typeface="Tahoma" pitchFamily="34" charset="0"/>
            </a:endParaRPr>
          </a:p>
        </p:txBody>
      </p:sp>
      <p:sp>
        <p:nvSpPr>
          <p:cNvPr id="201734" name="Rectangle 6"/>
          <p:cNvSpPr>
            <a:spLocks noChangeArrowheads="1"/>
          </p:cNvSpPr>
          <p:nvPr/>
        </p:nvSpPr>
        <p:spPr bwMode="auto">
          <a:xfrm>
            <a:off x="5243295" y="908720"/>
            <a:ext cx="527388" cy="215444"/>
          </a:xfrm>
          <a:prstGeom prst="rect">
            <a:avLst/>
          </a:prstGeom>
          <a:noFill/>
          <a:ln w="9525">
            <a:noFill/>
            <a:miter lim="800000"/>
            <a:headEnd/>
            <a:tailEnd/>
          </a:ln>
        </p:spPr>
        <p:txBody>
          <a:bodyPr wrap="none" lIns="0" tIns="0" rIns="0" bIns="0">
            <a:spAutoFit/>
          </a:bodyPr>
          <a:lstStyle/>
          <a:p>
            <a:pPr marL="1588" indent="-1588" algn="ctr"/>
            <a:r>
              <a:rPr lang="en-US" sz="1400" dirty="0" smtClean="0">
                <a:solidFill>
                  <a:srgbClr val="000000"/>
                </a:solidFill>
                <a:latin typeface="Myriad Pro" pitchFamily="34" charset="0"/>
              </a:rPr>
              <a:t>Firm B</a:t>
            </a:r>
            <a:endParaRPr lang="en-US" sz="1400" dirty="0">
              <a:latin typeface="Tahoma" pitchFamily="34" charset="0"/>
            </a:endParaRPr>
          </a:p>
        </p:txBody>
      </p:sp>
      <p:sp>
        <p:nvSpPr>
          <p:cNvPr id="201735" name="Rectangle 7"/>
          <p:cNvSpPr>
            <a:spLocks noChangeArrowheads="1"/>
          </p:cNvSpPr>
          <p:nvPr/>
        </p:nvSpPr>
        <p:spPr bwMode="auto">
          <a:xfrm>
            <a:off x="1677365" y="2691483"/>
            <a:ext cx="1000125" cy="646331"/>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Produce </a:t>
            </a:r>
            <a:r>
              <a:rPr lang="en-US" sz="1400" dirty="0" smtClean="0">
                <a:solidFill>
                  <a:srgbClr val="000000"/>
                </a:solidFill>
                <a:latin typeface="Myriad Pro" pitchFamily="34" charset="0"/>
              </a:rPr>
              <a:t>12 Units</a:t>
            </a:r>
          </a:p>
          <a:p>
            <a:pPr marL="1588" indent="-1588" algn="ctr"/>
            <a:r>
              <a:rPr lang="en-US" sz="1400" dirty="0" smtClean="0">
                <a:solidFill>
                  <a:srgbClr val="000000"/>
                </a:solidFill>
                <a:latin typeface="Myriad Pro" pitchFamily="34" charset="0"/>
              </a:rPr>
              <a:t>(Colludes)</a:t>
            </a:r>
            <a:endParaRPr lang="en-US" sz="1400" dirty="0">
              <a:latin typeface="Tahoma" pitchFamily="34" charset="0"/>
            </a:endParaRPr>
          </a:p>
        </p:txBody>
      </p:sp>
      <p:sp>
        <p:nvSpPr>
          <p:cNvPr id="201736" name="Freeform 8"/>
          <p:cNvSpPr>
            <a:spLocks/>
          </p:cNvSpPr>
          <p:nvPr/>
        </p:nvSpPr>
        <p:spPr bwMode="auto">
          <a:xfrm>
            <a:off x="2718321" y="4180558"/>
            <a:ext cx="2765425" cy="2290762"/>
          </a:xfrm>
          <a:custGeom>
            <a:avLst/>
            <a:gdLst/>
            <a:ahLst/>
            <a:cxnLst>
              <a:cxn ang="0">
                <a:pos x="1101" y="1102"/>
              </a:cxn>
              <a:cxn ang="0">
                <a:pos x="0" y="1102"/>
              </a:cxn>
              <a:cxn ang="0">
                <a:pos x="0" y="0"/>
              </a:cxn>
              <a:cxn ang="0">
                <a:pos x="1101" y="1102"/>
              </a:cxn>
            </a:cxnLst>
            <a:rect l="0" t="0" r="r" b="b"/>
            <a:pathLst>
              <a:path w="1101" h="1102">
                <a:moveTo>
                  <a:pt x="1101" y="1102"/>
                </a:moveTo>
                <a:lnTo>
                  <a:pt x="0" y="1102"/>
                </a:lnTo>
                <a:lnTo>
                  <a:pt x="0" y="0"/>
                </a:lnTo>
                <a:lnTo>
                  <a:pt x="1101" y="1102"/>
                </a:lnTo>
                <a:close/>
              </a:path>
            </a:pathLst>
          </a:custGeom>
          <a:solidFill>
            <a:srgbClr val="FFCD67"/>
          </a:solidFill>
          <a:ln w="7938" cap="flat">
            <a:solidFill>
              <a:srgbClr val="000000"/>
            </a:solidFill>
            <a:prstDash val="solid"/>
            <a:miter lim="800000"/>
            <a:headEnd/>
            <a:tailEnd/>
          </a:ln>
        </p:spPr>
        <p:txBody>
          <a:bodyPr/>
          <a:lstStyle/>
          <a:p>
            <a:endParaRPr lang="en-US" dirty="0"/>
          </a:p>
        </p:txBody>
      </p:sp>
      <p:sp>
        <p:nvSpPr>
          <p:cNvPr id="201737" name="Freeform 9"/>
          <p:cNvSpPr>
            <a:spLocks/>
          </p:cNvSpPr>
          <p:nvPr/>
        </p:nvSpPr>
        <p:spPr bwMode="auto">
          <a:xfrm>
            <a:off x="2718321" y="4180558"/>
            <a:ext cx="2765425" cy="2290762"/>
          </a:xfrm>
          <a:custGeom>
            <a:avLst/>
            <a:gdLst/>
            <a:ahLst/>
            <a:cxnLst>
              <a:cxn ang="0">
                <a:pos x="0" y="0"/>
              </a:cxn>
              <a:cxn ang="0">
                <a:pos x="1101" y="0"/>
              </a:cxn>
              <a:cxn ang="0">
                <a:pos x="1101" y="1102"/>
              </a:cxn>
              <a:cxn ang="0">
                <a:pos x="0" y="0"/>
              </a:cxn>
            </a:cxnLst>
            <a:rect l="0" t="0" r="r" b="b"/>
            <a:pathLst>
              <a:path w="1101" h="1102">
                <a:moveTo>
                  <a:pt x="0" y="0"/>
                </a:moveTo>
                <a:lnTo>
                  <a:pt x="1101" y="0"/>
                </a:lnTo>
                <a:lnTo>
                  <a:pt x="1101" y="1102"/>
                </a:lnTo>
                <a:lnTo>
                  <a:pt x="0" y="0"/>
                </a:lnTo>
                <a:close/>
              </a:path>
            </a:pathLst>
          </a:custGeom>
          <a:solidFill>
            <a:srgbClr val="C7C4E2"/>
          </a:solidFill>
          <a:ln w="7938" cap="flat">
            <a:solidFill>
              <a:srgbClr val="000000"/>
            </a:solidFill>
            <a:prstDash val="solid"/>
            <a:miter lim="800000"/>
            <a:headEnd/>
            <a:tailEnd/>
          </a:ln>
        </p:spPr>
        <p:txBody>
          <a:bodyPr/>
          <a:lstStyle/>
          <a:p>
            <a:endParaRPr lang="en-US" dirty="0"/>
          </a:p>
        </p:txBody>
      </p:sp>
      <p:sp>
        <p:nvSpPr>
          <p:cNvPr id="201738" name="Freeform 10"/>
          <p:cNvSpPr>
            <a:spLocks/>
          </p:cNvSpPr>
          <p:nvPr/>
        </p:nvSpPr>
        <p:spPr bwMode="auto">
          <a:xfrm>
            <a:off x="5483746" y="4180558"/>
            <a:ext cx="2760662" cy="2290762"/>
          </a:xfrm>
          <a:custGeom>
            <a:avLst/>
            <a:gdLst/>
            <a:ahLst/>
            <a:cxnLst>
              <a:cxn ang="0">
                <a:pos x="1099" y="1102"/>
              </a:cxn>
              <a:cxn ang="0">
                <a:pos x="0" y="1102"/>
              </a:cxn>
              <a:cxn ang="0">
                <a:pos x="0" y="0"/>
              </a:cxn>
              <a:cxn ang="0">
                <a:pos x="1099" y="1102"/>
              </a:cxn>
            </a:cxnLst>
            <a:rect l="0" t="0" r="r" b="b"/>
            <a:pathLst>
              <a:path w="1099" h="1102">
                <a:moveTo>
                  <a:pt x="1099" y="1102"/>
                </a:moveTo>
                <a:lnTo>
                  <a:pt x="0" y="1102"/>
                </a:lnTo>
                <a:lnTo>
                  <a:pt x="0" y="0"/>
                </a:lnTo>
                <a:lnTo>
                  <a:pt x="1099" y="1102"/>
                </a:lnTo>
                <a:close/>
              </a:path>
            </a:pathLst>
          </a:custGeom>
          <a:solidFill>
            <a:srgbClr val="FFCD67"/>
          </a:solidFill>
          <a:ln w="7938" cap="flat">
            <a:solidFill>
              <a:srgbClr val="000000"/>
            </a:solidFill>
            <a:prstDash val="solid"/>
            <a:miter lim="800000"/>
            <a:headEnd/>
            <a:tailEnd/>
          </a:ln>
        </p:spPr>
        <p:txBody>
          <a:bodyPr/>
          <a:lstStyle/>
          <a:p>
            <a:endParaRPr lang="en-US" dirty="0"/>
          </a:p>
        </p:txBody>
      </p:sp>
      <p:sp>
        <p:nvSpPr>
          <p:cNvPr id="201739" name="Freeform 11"/>
          <p:cNvSpPr>
            <a:spLocks/>
          </p:cNvSpPr>
          <p:nvPr/>
        </p:nvSpPr>
        <p:spPr bwMode="auto">
          <a:xfrm>
            <a:off x="5483746" y="4180558"/>
            <a:ext cx="2760662" cy="2290762"/>
          </a:xfrm>
          <a:custGeom>
            <a:avLst/>
            <a:gdLst/>
            <a:ahLst/>
            <a:cxnLst>
              <a:cxn ang="0">
                <a:pos x="0" y="0"/>
              </a:cxn>
              <a:cxn ang="0">
                <a:pos x="1099" y="0"/>
              </a:cxn>
              <a:cxn ang="0">
                <a:pos x="1099" y="1102"/>
              </a:cxn>
              <a:cxn ang="0">
                <a:pos x="0" y="0"/>
              </a:cxn>
            </a:cxnLst>
            <a:rect l="0" t="0" r="r" b="b"/>
            <a:pathLst>
              <a:path w="1099" h="1102">
                <a:moveTo>
                  <a:pt x="0" y="0"/>
                </a:moveTo>
                <a:lnTo>
                  <a:pt x="1099" y="0"/>
                </a:lnTo>
                <a:lnTo>
                  <a:pt x="1099" y="1102"/>
                </a:lnTo>
                <a:lnTo>
                  <a:pt x="0" y="0"/>
                </a:lnTo>
                <a:close/>
              </a:path>
            </a:pathLst>
          </a:custGeom>
          <a:solidFill>
            <a:srgbClr val="C7C4E2"/>
          </a:solidFill>
          <a:ln w="7938" cap="flat">
            <a:solidFill>
              <a:srgbClr val="000000"/>
            </a:solidFill>
            <a:prstDash val="solid"/>
            <a:miter lim="800000"/>
            <a:headEnd/>
            <a:tailEnd/>
          </a:ln>
        </p:spPr>
        <p:txBody>
          <a:bodyPr/>
          <a:lstStyle/>
          <a:p>
            <a:endParaRPr lang="en-US" dirty="0"/>
          </a:p>
        </p:txBody>
      </p:sp>
      <p:sp>
        <p:nvSpPr>
          <p:cNvPr id="201740" name="Freeform 12"/>
          <p:cNvSpPr>
            <a:spLocks/>
          </p:cNvSpPr>
          <p:nvPr/>
        </p:nvSpPr>
        <p:spPr bwMode="auto">
          <a:xfrm>
            <a:off x="2718321" y="1889795"/>
            <a:ext cx="2765425" cy="2290763"/>
          </a:xfrm>
          <a:custGeom>
            <a:avLst/>
            <a:gdLst/>
            <a:ahLst/>
            <a:cxnLst>
              <a:cxn ang="0">
                <a:pos x="1101" y="1102"/>
              </a:cxn>
              <a:cxn ang="0">
                <a:pos x="0" y="1102"/>
              </a:cxn>
              <a:cxn ang="0">
                <a:pos x="0" y="0"/>
              </a:cxn>
              <a:cxn ang="0">
                <a:pos x="1101" y="1102"/>
              </a:cxn>
            </a:cxnLst>
            <a:rect l="0" t="0" r="r" b="b"/>
            <a:pathLst>
              <a:path w="1101" h="1102">
                <a:moveTo>
                  <a:pt x="1101" y="1102"/>
                </a:moveTo>
                <a:lnTo>
                  <a:pt x="0" y="1102"/>
                </a:lnTo>
                <a:lnTo>
                  <a:pt x="0" y="0"/>
                </a:lnTo>
                <a:lnTo>
                  <a:pt x="1101" y="1102"/>
                </a:lnTo>
                <a:close/>
              </a:path>
            </a:pathLst>
          </a:custGeom>
          <a:solidFill>
            <a:srgbClr val="FFCD67"/>
          </a:solidFill>
          <a:ln w="7938" cap="flat">
            <a:solidFill>
              <a:srgbClr val="000000"/>
            </a:solidFill>
            <a:prstDash val="solid"/>
            <a:miter lim="800000"/>
            <a:headEnd/>
            <a:tailEnd/>
          </a:ln>
        </p:spPr>
        <p:txBody>
          <a:bodyPr/>
          <a:lstStyle/>
          <a:p>
            <a:endParaRPr lang="en-US" dirty="0"/>
          </a:p>
        </p:txBody>
      </p:sp>
      <p:sp>
        <p:nvSpPr>
          <p:cNvPr id="201741" name="Freeform 13"/>
          <p:cNvSpPr>
            <a:spLocks/>
          </p:cNvSpPr>
          <p:nvPr/>
        </p:nvSpPr>
        <p:spPr bwMode="auto">
          <a:xfrm>
            <a:off x="2718321" y="1889795"/>
            <a:ext cx="2765425" cy="2290763"/>
          </a:xfrm>
          <a:custGeom>
            <a:avLst/>
            <a:gdLst/>
            <a:ahLst/>
            <a:cxnLst>
              <a:cxn ang="0">
                <a:pos x="0" y="0"/>
              </a:cxn>
              <a:cxn ang="0">
                <a:pos x="1101" y="0"/>
              </a:cxn>
              <a:cxn ang="0">
                <a:pos x="1101" y="1102"/>
              </a:cxn>
              <a:cxn ang="0">
                <a:pos x="0" y="0"/>
              </a:cxn>
            </a:cxnLst>
            <a:rect l="0" t="0" r="r" b="b"/>
            <a:pathLst>
              <a:path w="1101" h="1102">
                <a:moveTo>
                  <a:pt x="0" y="0"/>
                </a:moveTo>
                <a:lnTo>
                  <a:pt x="1101" y="0"/>
                </a:lnTo>
                <a:lnTo>
                  <a:pt x="1101" y="1102"/>
                </a:lnTo>
                <a:lnTo>
                  <a:pt x="0" y="0"/>
                </a:lnTo>
                <a:close/>
              </a:path>
            </a:pathLst>
          </a:custGeom>
          <a:solidFill>
            <a:srgbClr val="C7C4E2"/>
          </a:solidFill>
          <a:ln w="7938" cap="flat">
            <a:solidFill>
              <a:srgbClr val="000000"/>
            </a:solidFill>
            <a:prstDash val="solid"/>
            <a:miter lim="800000"/>
            <a:headEnd/>
            <a:tailEnd/>
          </a:ln>
        </p:spPr>
        <p:txBody>
          <a:bodyPr/>
          <a:lstStyle/>
          <a:p>
            <a:endParaRPr lang="en-US" dirty="0"/>
          </a:p>
        </p:txBody>
      </p:sp>
      <p:sp>
        <p:nvSpPr>
          <p:cNvPr id="201742" name="Freeform 14"/>
          <p:cNvSpPr>
            <a:spLocks/>
          </p:cNvSpPr>
          <p:nvPr/>
        </p:nvSpPr>
        <p:spPr bwMode="auto">
          <a:xfrm>
            <a:off x="5483746" y="1889795"/>
            <a:ext cx="2760662" cy="2290763"/>
          </a:xfrm>
          <a:custGeom>
            <a:avLst/>
            <a:gdLst/>
            <a:ahLst/>
            <a:cxnLst>
              <a:cxn ang="0">
                <a:pos x="1099" y="1102"/>
              </a:cxn>
              <a:cxn ang="0">
                <a:pos x="0" y="1102"/>
              </a:cxn>
              <a:cxn ang="0">
                <a:pos x="0" y="0"/>
              </a:cxn>
              <a:cxn ang="0">
                <a:pos x="1099" y="1102"/>
              </a:cxn>
            </a:cxnLst>
            <a:rect l="0" t="0" r="r" b="b"/>
            <a:pathLst>
              <a:path w="1099" h="1102">
                <a:moveTo>
                  <a:pt x="1099" y="1102"/>
                </a:moveTo>
                <a:lnTo>
                  <a:pt x="0" y="1102"/>
                </a:lnTo>
                <a:lnTo>
                  <a:pt x="0" y="0"/>
                </a:lnTo>
                <a:lnTo>
                  <a:pt x="1099" y="1102"/>
                </a:lnTo>
                <a:close/>
              </a:path>
            </a:pathLst>
          </a:custGeom>
          <a:solidFill>
            <a:srgbClr val="FFCD67"/>
          </a:solidFill>
          <a:ln w="7938" cap="flat">
            <a:solidFill>
              <a:srgbClr val="000000"/>
            </a:solidFill>
            <a:prstDash val="solid"/>
            <a:miter lim="800000"/>
            <a:headEnd/>
            <a:tailEnd/>
          </a:ln>
        </p:spPr>
        <p:txBody>
          <a:bodyPr/>
          <a:lstStyle/>
          <a:p>
            <a:endParaRPr lang="en-US" dirty="0"/>
          </a:p>
        </p:txBody>
      </p:sp>
      <p:sp>
        <p:nvSpPr>
          <p:cNvPr id="201743" name="Freeform 15"/>
          <p:cNvSpPr>
            <a:spLocks/>
          </p:cNvSpPr>
          <p:nvPr/>
        </p:nvSpPr>
        <p:spPr bwMode="auto">
          <a:xfrm>
            <a:off x="5483746" y="1889795"/>
            <a:ext cx="2760662" cy="2290763"/>
          </a:xfrm>
          <a:custGeom>
            <a:avLst/>
            <a:gdLst/>
            <a:ahLst/>
            <a:cxnLst>
              <a:cxn ang="0">
                <a:pos x="0" y="0"/>
              </a:cxn>
              <a:cxn ang="0">
                <a:pos x="1099" y="0"/>
              </a:cxn>
              <a:cxn ang="0">
                <a:pos x="1099" y="1102"/>
              </a:cxn>
              <a:cxn ang="0">
                <a:pos x="0" y="0"/>
              </a:cxn>
            </a:cxnLst>
            <a:rect l="0" t="0" r="r" b="b"/>
            <a:pathLst>
              <a:path w="1099" h="1102">
                <a:moveTo>
                  <a:pt x="0" y="0"/>
                </a:moveTo>
                <a:lnTo>
                  <a:pt x="1099" y="0"/>
                </a:lnTo>
                <a:lnTo>
                  <a:pt x="1099" y="1102"/>
                </a:lnTo>
                <a:lnTo>
                  <a:pt x="0" y="0"/>
                </a:lnTo>
                <a:close/>
              </a:path>
            </a:pathLst>
          </a:custGeom>
          <a:solidFill>
            <a:srgbClr val="C7C4E2"/>
          </a:solidFill>
          <a:ln w="7938" cap="flat">
            <a:solidFill>
              <a:srgbClr val="000000"/>
            </a:solidFill>
            <a:prstDash val="solid"/>
            <a:miter lim="800000"/>
            <a:headEnd/>
            <a:tailEnd/>
          </a:ln>
        </p:spPr>
        <p:txBody>
          <a:bodyPr/>
          <a:lstStyle/>
          <a:p>
            <a:endParaRPr lang="en-US" dirty="0"/>
          </a:p>
        </p:txBody>
      </p:sp>
      <p:sp>
        <p:nvSpPr>
          <p:cNvPr id="201744" name="Rectangle 16"/>
          <p:cNvSpPr>
            <a:spLocks noChangeArrowheads="1"/>
          </p:cNvSpPr>
          <p:nvPr/>
        </p:nvSpPr>
        <p:spPr bwMode="auto">
          <a:xfrm>
            <a:off x="2820144" y="3636313"/>
            <a:ext cx="1595438" cy="430887"/>
          </a:xfrm>
          <a:prstGeom prst="rect">
            <a:avLst/>
          </a:prstGeom>
          <a:noFill/>
          <a:ln w="9525">
            <a:noFill/>
            <a:miter lim="800000"/>
            <a:headEnd/>
            <a:tailEnd/>
          </a:ln>
        </p:spPr>
        <p:txBody>
          <a:bodyPr lIns="0" tIns="0" rIns="0" bIns="0">
            <a:spAutoFit/>
          </a:bodyPr>
          <a:lstStyle/>
          <a:p>
            <a:pPr marL="1588" indent="-1588"/>
            <a:r>
              <a:rPr lang="en-US" sz="1400" dirty="0" smtClean="0">
                <a:solidFill>
                  <a:srgbClr val="000000"/>
                </a:solidFill>
                <a:latin typeface="Myriad Pro" pitchFamily="34" charset="0"/>
              </a:rPr>
              <a:t>Firm A makes $288 </a:t>
            </a:r>
            <a:r>
              <a:rPr lang="en-US" sz="1400" dirty="0">
                <a:solidFill>
                  <a:srgbClr val="000000"/>
                </a:solidFill>
                <a:latin typeface="Myriad Pro" pitchFamily="34" charset="0"/>
              </a:rPr>
              <a:t>profit</a:t>
            </a:r>
            <a:endParaRPr lang="en-US" sz="1400" dirty="0">
              <a:latin typeface="Tahoma" pitchFamily="34" charset="0"/>
            </a:endParaRPr>
          </a:p>
        </p:txBody>
      </p:sp>
      <p:sp>
        <p:nvSpPr>
          <p:cNvPr id="201745" name="Freeform 17"/>
          <p:cNvSpPr>
            <a:spLocks/>
          </p:cNvSpPr>
          <p:nvPr/>
        </p:nvSpPr>
        <p:spPr bwMode="auto">
          <a:xfrm>
            <a:off x="1482102" y="1943820"/>
            <a:ext cx="169863" cy="4581524"/>
          </a:xfrm>
          <a:custGeom>
            <a:avLst/>
            <a:gdLst/>
            <a:ahLst/>
            <a:cxnLst>
              <a:cxn ang="0">
                <a:pos x="25" y="0"/>
              </a:cxn>
              <a:cxn ang="0">
                <a:pos x="10" y="16"/>
              </a:cxn>
              <a:cxn ang="0">
                <a:pos x="10" y="328"/>
              </a:cxn>
              <a:cxn ang="0">
                <a:pos x="0" y="339"/>
              </a:cxn>
              <a:cxn ang="0">
                <a:pos x="10" y="349"/>
              </a:cxn>
              <a:cxn ang="0">
                <a:pos x="10" y="661"/>
              </a:cxn>
              <a:cxn ang="0">
                <a:pos x="25" y="677"/>
              </a:cxn>
            </a:cxnLst>
            <a:rect l="0" t="0" r="r" b="b"/>
            <a:pathLst>
              <a:path w="25" h="677">
                <a:moveTo>
                  <a:pt x="25" y="0"/>
                </a:moveTo>
                <a:cubicBezTo>
                  <a:pt x="15" y="0"/>
                  <a:pt x="10" y="3"/>
                  <a:pt x="10" y="16"/>
                </a:cubicBezTo>
                <a:cubicBezTo>
                  <a:pt x="10" y="19"/>
                  <a:pt x="10" y="326"/>
                  <a:pt x="10" y="328"/>
                </a:cubicBezTo>
                <a:cubicBezTo>
                  <a:pt x="10" y="332"/>
                  <a:pt x="8" y="339"/>
                  <a:pt x="0" y="339"/>
                </a:cubicBezTo>
                <a:cubicBezTo>
                  <a:pt x="8" y="339"/>
                  <a:pt x="10" y="346"/>
                  <a:pt x="10" y="349"/>
                </a:cubicBezTo>
                <a:cubicBezTo>
                  <a:pt x="10" y="352"/>
                  <a:pt x="10" y="658"/>
                  <a:pt x="10" y="661"/>
                </a:cubicBezTo>
                <a:cubicBezTo>
                  <a:pt x="10" y="674"/>
                  <a:pt x="15" y="677"/>
                  <a:pt x="25" y="677"/>
                </a:cubicBezTo>
              </a:path>
            </a:pathLst>
          </a:custGeom>
          <a:noFill/>
          <a:ln w="25400" cap="flat">
            <a:solidFill>
              <a:srgbClr val="FFCD67"/>
            </a:solidFill>
            <a:prstDash val="solid"/>
            <a:miter lim="800000"/>
            <a:headEnd/>
            <a:tailEnd/>
          </a:ln>
        </p:spPr>
        <p:txBody>
          <a:bodyPr/>
          <a:lstStyle/>
          <a:p>
            <a:endParaRPr lang="en-US" dirty="0"/>
          </a:p>
        </p:txBody>
      </p:sp>
      <p:sp>
        <p:nvSpPr>
          <p:cNvPr id="201746" name="Freeform 18"/>
          <p:cNvSpPr>
            <a:spLocks/>
          </p:cNvSpPr>
          <p:nvPr/>
        </p:nvSpPr>
        <p:spPr bwMode="auto">
          <a:xfrm>
            <a:off x="2718322" y="1208758"/>
            <a:ext cx="5526086" cy="201612"/>
          </a:xfrm>
          <a:custGeom>
            <a:avLst/>
            <a:gdLst/>
            <a:ahLst/>
            <a:cxnLst>
              <a:cxn ang="0">
                <a:pos x="677" y="25"/>
              </a:cxn>
              <a:cxn ang="0">
                <a:pos x="661" y="10"/>
              </a:cxn>
              <a:cxn ang="0">
                <a:pos x="349" y="10"/>
              </a:cxn>
              <a:cxn ang="0">
                <a:pos x="338" y="0"/>
              </a:cxn>
              <a:cxn ang="0">
                <a:pos x="328" y="10"/>
              </a:cxn>
              <a:cxn ang="0">
                <a:pos x="16" y="10"/>
              </a:cxn>
              <a:cxn ang="0">
                <a:pos x="0" y="25"/>
              </a:cxn>
            </a:cxnLst>
            <a:rect l="0" t="0" r="r" b="b"/>
            <a:pathLst>
              <a:path w="677" h="25">
                <a:moveTo>
                  <a:pt x="677" y="25"/>
                </a:moveTo>
                <a:cubicBezTo>
                  <a:pt x="677" y="15"/>
                  <a:pt x="674" y="10"/>
                  <a:pt x="661" y="10"/>
                </a:cubicBezTo>
                <a:cubicBezTo>
                  <a:pt x="658" y="10"/>
                  <a:pt x="351" y="10"/>
                  <a:pt x="349" y="10"/>
                </a:cubicBezTo>
                <a:cubicBezTo>
                  <a:pt x="346" y="10"/>
                  <a:pt x="338" y="8"/>
                  <a:pt x="338" y="0"/>
                </a:cubicBezTo>
                <a:cubicBezTo>
                  <a:pt x="338" y="8"/>
                  <a:pt x="331" y="10"/>
                  <a:pt x="328" y="10"/>
                </a:cubicBezTo>
                <a:cubicBezTo>
                  <a:pt x="326" y="10"/>
                  <a:pt x="19" y="10"/>
                  <a:pt x="16" y="10"/>
                </a:cubicBezTo>
                <a:cubicBezTo>
                  <a:pt x="3" y="10"/>
                  <a:pt x="0" y="15"/>
                  <a:pt x="0" y="25"/>
                </a:cubicBezTo>
              </a:path>
            </a:pathLst>
          </a:custGeom>
          <a:noFill/>
          <a:ln w="25400" cap="flat">
            <a:solidFill>
              <a:srgbClr val="C7C4E2"/>
            </a:solidFill>
            <a:prstDash val="solid"/>
            <a:miter lim="800000"/>
            <a:headEnd/>
            <a:tailEnd/>
          </a:ln>
        </p:spPr>
        <p:txBody>
          <a:bodyPr/>
          <a:lstStyle/>
          <a:p>
            <a:endParaRPr lang="en-US" dirty="0"/>
          </a:p>
        </p:txBody>
      </p:sp>
      <p:sp>
        <p:nvSpPr>
          <p:cNvPr id="201747" name="Rectangle 19"/>
          <p:cNvSpPr>
            <a:spLocks noChangeArrowheads="1"/>
          </p:cNvSpPr>
          <p:nvPr/>
        </p:nvSpPr>
        <p:spPr bwMode="auto">
          <a:xfrm>
            <a:off x="1651965" y="4926683"/>
            <a:ext cx="1000125" cy="646331"/>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Produce </a:t>
            </a:r>
            <a:r>
              <a:rPr lang="en-US" sz="1400" dirty="0" smtClean="0">
                <a:solidFill>
                  <a:srgbClr val="000000"/>
                </a:solidFill>
                <a:latin typeface="Myriad Pro" pitchFamily="34" charset="0"/>
              </a:rPr>
              <a:t>16 Units</a:t>
            </a:r>
          </a:p>
          <a:p>
            <a:pPr marL="1588" indent="-1588" algn="ctr"/>
            <a:r>
              <a:rPr lang="en-US" sz="1400" dirty="0" smtClean="0">
                <a:solidFill>
                  <a:srgbClr val="000000"/>
                </a:solidFill>
                <a:latin typeface="Myriad Pro" pitchFamily="34" charset="0"/>
              </a:rPr>
              <a:t>(Cheat)</a:t>
            </a:r>
            <a:endParaRPr lang="en-US" sz="1400" dirty="0">
              <a:latin typeface="Tahoma" pitchFamily="34" charset="0"/>
            </a:endParaRPr>
          </a:p>
        </p:txBody>
      </p:sp>
      <p:sp>
        <p:nvSpPr>
          <p:cNvPr id="201748" name="Rectangle 20"/>
          <p:cNvSpPr>
            <a:spLocks noChangeArrowheads="1"/>
          </p:cNvSpPr>
          <p:nvPr/>
        </p:nvSpPr>
        <p:spPr bwMode="auto">
          <a:xfrm>
            <a:off x="3335088" y="1376917"/>
            <a:ext cx="1566863" cy="430887"/>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Produce </a:t>
            </a:r>
            <a:r>
              <a:rPr lang="en-US" sz="1400" dirty="0" smtClean="0">
                <a:solidFill>
                  <a:srgbClr val="000000"/>
                </a:solidFill>
                <a:latin typeface="Myriad Pro" pitchFamily="34" charset="0"/>
              </a:rPr>
              <a:t>12 Units</a:t>
            </a:r>
          </a:p>
          <a:p>
            <a:pPr marL="1588" indent="-1588" algn="ctr"/>
            <a:r>
              <a:rPr lang="en-US" sz="1400" dirty="0" smtClean="0">
                <a:solidFill>
                  <a:srgbClr val="000000"/>
                </a:solidFill>
                <a:latin typeface="Myriad Pro" pitchFamily="34" charset="0"/>
              </a:rPr>
              <a:t>(Colludes)</a:t>
            </a:r>
            <a:endParaRPr lang="en-US" sz="1400" dirty="0">
              <a:latin typeface="Tahoma" pitchFamily="34" charset="0"/>
            </a:endParaRPr>
          </a:p>
        </p:txBody>
      </p:sp>
      <p:sp>
        <p:nvSpPr>
          <p:cNvPr id="201749" name="Rectangle 21"/>
          <p:cNvSpPr>
            <a:spLocks noChangeArrowheads="1"/>
          </p:cNvSpPr>
          <p:nvPr/>
        </p:nvSpPr>
        <p:spPr bwMode="auto">
          <a:xfrm>
            <a:off x="5991823" y="1388068"/>
            <a:ext cx="1566862" cy="430887"/>
          </a:xfrm>
          <a:prstGeom prst="rect">
            <a:avLst/>
          </a:prstGeom>
          <a:noFill/>
          <a:ln w="9525">
            <a:noFill/>
            <a:miter lim="800000"/>
            <a:headEnd/>
            <a:tailEnd/>
          </a:ln>
        </p:spPr>
        <p:txBody>
          <a:bodyPr lIns="0" tIns="0" rIns="0" bIns="0">
            <a:spAutoFit/>
          </a:bodyPr>
          <a:lstStyle/>
          <a:p>
            <a:pPr marL="1588" indent="-1588" algn="ctr"/>
            <a:r>
              <a:rPr lang="en-US" sz="1400" dirty="0" smtClean="0">
                <a:solidFill>
                  <a:srgbClr val="000000"/>
                </a:solidFill>
                <a:latin typeface="Myriad Pro" pitchFamily="34" charset="0"/>
              </a:rPr>
              <a:t>Produce 16 Units</a:t>
            </a:r>
          </a:p>
          <a:p>
            <a:pPr marL="1588" indent="-1588" algn="ctr"/>
            <a:r>
              <a:rPr lang="en-US" sz="1400" dirty="0" smtClean="0">
                <a:solidFill>
                  <a:srgbClr val="000000"/>
                </a:solidFill>
                <a:latin typeface="Myriad Pro" pitchFamily="34" charset="0"/>
              </a:rPr>
              <a:t>(Cheat)</a:t>
            </a:r>
            <a:endParaRPr lang="en-US" sz="1400" dirty="0">
              <a:latin typeface="Tahoma" pitchFamily="34" charset="0"/>
            </a:endParaRPr>
          </a:p>
        </p:txBody>
      </p:sp>
      <p:sp>
        <p:nvSpPr>
          <p:cNvPr id="201750" name="Rectangle 22"/>
          <p:cNvSpPr>
            <a:spLocks noChangeArrowheads="1"/>
          </p:cNvSpPr>
          <p:nvPr/>
        </p:nvSpPr>
        <p:spPr bwMode="auto">
          <a:xfrm>
            <a:off x="3196158" y="2008858"/>
            <a:ext cx="2170113" cy="215444"/>
          </a:xfrm>
          <a:prstGeom prst="rect">
            <a:avLst/>
          </a:prstGeom>
          <a:noFill/>
          <a:ln w="9525">
            <a:noFill/>
            <a:miter lim="800000"/>
            <a:headEnd/>
            <a:tailEnd/>
          </a:ln>
        </p:spPr>
        <p:txBody>
          <a:bodyPr lIns="0" tIns="0" rIns="0" bIns="0">
            <a:spAutoFit/>
          </a:bodyPr>
          <a:lstStyle/>
          <a:p>
            <a:pPr marL="1588" indent="-1588" algn="r"/>
            <a:r>
              <a:rPr lang="en-US" sz="1400" dirty="0" smtClean="0">
                <a:solidFill>
                  <a:srgbClr val="000000"/>
                </a:solidFill>
                <a:latin typeface="Myriad Pro" pitchFamily="34" charset="0"/>
              </a:rPr>
              <a:t>Firm B makes $288 </a:t>
            </a:r>
            <a:r>
              <a:rPr lang="en-US" sz="1400" dirty="0">
                <a:solidFill>
                  <a:srgbClr val="000000"/>
                </a:solidFill>
                <a:latin typeface="Myriad Pro" pitchFamily="34" charset="0"/>
              </a:rPr>
              <a:t>profit.</a:t>
            </a:r>
            <a:endParaRPr lang="en-US" sz="1400" dirty="0">
              <a:latin typeface="Tahoma" pitchFamily="34" charset="0"/>
            </a:endParaRPr>
          </a:p>
        </p:txBody>
      </p:sp>
      <p:sp>
        <p:nvSpPr>
          <p:cNvPr id="201751" name="Rectangle 23"/>
          <p:cNvSpPr>
            <a:spLocks noChangeArrowheads="1"/>
          </p:cNvSpPr>
          <p:nvPr/>
        </p:nvSpPr>
        <p:spPr bwMode="auto">
          <a:xfrm>
            <a:off x="5969521" y="2008858"/>
            <a:ext cx="2170112" cy="215444"/>
          </a:xfrm>
          <a:prstGeom prst="rect">
            <a:avLst/>
          </a:prstGeom>
          <a:noFill/>
          <a:ln w="9525">
            <a:noFill/>
            <a:miter lim="800000"/>
            <a:headEnd/>
            <a:tailEnd/>
          </a:ln>
        </p:spPr>
        <p:txBody>
          <a:bodyPr lIns="0" tIns="0" rIns="0" bIns="0">
            <a:spAutoFit/>
          </a:bodyPr>
          <a:lstStyle/>
          <a:p>
            <a:pPr marL="1588" indent="-1588" algn="r"/>
            <a:r>
              <a:rPr lang="en-US" sz="1400" dirty="0" smtClean="0">
                <a:solidFill>
                  <a:srgbClr val="000000"/>
                </a:solidFill>
                <a:latin typeface="Myriad Pro" pitchFamily="34" charset="0"/>
              </a:rPr>
              <a:t>Firm B </a:t>
            </a:r>
            <a:r>
              <a:rPr lang="en-US" sz="1400" dirty="0">
                <a:solidFill>
                  <a:srgbClr val="000000"/>
                </a:solidFill>
                <a:latin typeface="Myriad Pro" pitchFamily="34" charset="0"/>
              </a:rPr>
              <a:t>makes </a:t>
            </a:r>
            <a:r>
              <a:rPr lang="en-US" sz="1400" dirty="0" smtClean="0">
                <a:solidFill>
                  <a:srgbClr val="000000"/>
                </a:solidFill>
                <a:latin typeface="Myriad Pro" pitchFamily="34" charset="0"/>
              </a:rPr>
              <a:t>$320 </a:t>
            </a:r>
            <a:r>
              <a:rPr lang="en-US" sz="1400" dirty="0">
                <a:solidFill>
                  <a:srgbClr val="000000"/>
                </a:solidFill>
                <a:latin typeface="Myriad Pro" pitchFamily="34" charset="0"/>
              </a:rPr>
              <a:t>profit.</a:t>
            </a:r>
            <a:endParaRPr lang="en-US" sz="1400" dirty="0">
              <a:latin typeface="Tahoma" pitchFamily="34" charset="0"/>
            </a:endParaRPr>
          </a:p>
        </p:txBody>
      </p:sp>
      <p:sp>
        <p:nvSpPr>
          <p:cNvPr id="201752" name="Rectangle 24"/>
          <p:cNvSpPr>
            <a:spLocks noChangeArrowheads="1"/>
          </p:cNvSpPr>
          <p:nvPr/>
        </p:nvSpPr>
        <p:spPr bwMode="auto">
          <a:xfrm>
            <a:off x="3196158" y="4302795"/>
            <a:ext cx="2170113" cy="215444"/>
          </a:xfrm>
          <a:prstGeom prst="rect">
            <a:avLst/>
          </a:prstGeom>
          <a:noFill/>
          <a:ln w="9525">
            <a:noFill/>
            <a:miter lim="800000"/>
            <a:headEnd/>
            <a:tailEnd/>
          </a:ln>
        </p:spPr>
        <p:txBody>
          <a:bodyPr lIns="0" tIns="0" rIns="0" bIns="0">
            <a:spAutoFit/>
          </a:bodyPr>
          <a:lstStyle/>
          <a:p>
            <a:pPr marL="1588" indent="-1588" algn="r"/>
            <a:r>
              <a:rPr lang="en-US" sz="1400" dirty="0" smtClean="0">
                <a:solidFill>
                  <a:srgbClr val="000000"/>
                </a:solidFill>
                <a:latin typeface="Myriad Pro" pitchFamily="34" charset="0"/>
              </a:rPr>
              <a:t>Firm B </a:t>
            </a:r>
            <a:r>
              <a:rPr lang="en-US" sz="1400" dirty="0">
                <a:solidFill>
                  <a:srgbClr val="000000"/>
                </a:solidFill>
                <a:latin typeface="Myriad Pro" pitchFamily="34" charset="0"/>
              </a:rPr>
              <a:t>makes </a:t>
            </a:r>
            <a:r>
              <a:rPr lang="en-US" sz="1400" dirty="0" smtClean="0">
                <a:solidFill>
                  <a:srgbClr val="000000"/>
                </a:solidFill>
                <a:latin typeface="Myriad Pro" pitchFamily="34" charset="0"/>
              </a:rPr>
              <a:t>$240 profit</a:t>
            </a:r>
            <a:endParaRPr lang="en-US" sz="1400" dirty="0">
              <a:latin typeface="Tahoma" pitchFamily="34" charset="0"/>
            </a:endParaRPr>
          </a:p>
        </p:txBody>
      </p:sp>
      <p:sp>
        <p:nvSpPr>
          <p:cNvPr id="201753" name="Rectangle 25"/>
          <p:cNvSpPr>
            <a:spLocks noChangeArrowheads="1"/>
          </p:cNvSpPr>
          <p:nvPr/>
        </p:nvSpPr>
        <p:spPr bwMode="auto">
          <a:xfrm>
            <a:off x="5969521" y="4302795"/>
            <a:ext cx="2170112" cy="215444"/>
          </a:xfrm>
          <a:prstGeom prst="rect">
            <a:avLst/>
          </a:prstGeom>
          <a:noFill/>
          <a:ln w="9525">
            <a:noFill/>
            <a:miter lim="800000"/>
            <a:headEnd/>
            <a:tailEnd/>
          </a:ln>
        </p:spPr>
        <p:txBody>
          <a:bodyPr lIns="0" tIns="0" rIns="0" bIns="0">
            <a:spAutoFit/>
          </a:bodyPr>
          <a:lstStyle/>
          <a:p>
            <a:pPr marL="1588" indent="-1588" algn="r"/>
            <a:r>
              <a:rPr lang="en-US" sz="1400" dirty="0" smtClean="0">
                <a:solidFill>
                  <a:srgbClr val="000000"/>
                </a:solidFill>
                <a:latin typeface="Myriad Pro" pitchFamily="34" charset="0"/>
              </a:rPr>
              <a:t>Firm B makes $256 </a:t>
            </a:r>
            <a:r>
              <a:rPr lang="en-US" sz="1400" dirty="0">
                <a:solidFill>
                  <a:srgbClr val="000000"/>
                </a:solidFill>
                <a:latin typeface="Myriad Pro" pitchFamily="34" charset="0"/>
              </a:rPr>
              <a:t>profit.</a:t>
            </a:r>
            <a:endParaRPr lang="en-US" sz="1400" dirty="0">
              <a:latin typeface="Tahoma" pitchFamily="34" charset="0"/>
            </a:endParaRPr>
          </a:p>
        </p:txBody>
      </p:sp>
      <p:sp>
        <p:nvSpPr>
          <p:cNvPr id="201754" name="Rectangle 26"/>
          <p:cNvSpPr>
            <a:spLocks noChangeArrowheads="1"/>
          </p:cNvSpPr>
          <p:nvPr/>
        </p:nvSpPr>
        <p:spPr bwMode="auto">
          <a:xfrm>
            <a:off x="5622082" y="3623613"/>
            <a:ext cx="1593850" cy="430887"/>
          </a:xfrm>
          <a:prstGeom prst="rect">
            <a:avLst/>
          </a:prstGeom>
          <a:noFill/>
          <a:ln w="9525">
            <a:noFill/>
            <a:miter lim="800000"/>
            <a:headEnd/>
            <a:tailEnd/>
          </a:ln>
        </p:spPr>
        <p:txBody>
          <a:bodyPr lIns="0" tIns="0" rIns="0" bIns="0">
            <a:spAutoFit/>
          </a:bodyPr>
          <a:lstStyle/>
          <a:p>
            <a:pPr marL="1588" indent="-1588"/>
            <a:r>
              <a:rPr lang="en-US" sz="1400" dirty="0" smtClean="0">
                <a:solidFill>
                  <a:srgbClr val="000000"/>
                </a:solidFill>
                <a:latin typeface="Myriad Pro" pitchFamily="34" charset="0"/>
              </a:rPr>
              <a:t>Firm A makes $240 </a:t>
            </a:r>
            <a:r>
              <a:rPr lang="en-US" sz="1400" dirty="0">
                <a:solidFill>
                  <a:srgbClr val="000000"/>
                </a:solidFill>
                <a:latin typeface="Myriad Pro" pitchFamily="34" charset="0"/>
              </a:rPr>
              <a:t>profit</a:t>
            </a:r>
            <a:endParaRPr lang="en-US" sz="1400" dirty="0">
              <a:latin typeface="Tahoma" pitchFamily="34" charset="0"/>
            </a:endParaRPr>
          </a:p>
        </p:txBody>
      </p:sp>
      <p:sp>
        <p:nvSpPr>
          <p:cNvPr id="201755" name="Rectangle 27"/>
          <p:cNvSpPr>
            <a:spLocks noChangeArrowheads="1"/>
          </p:cNvSpPr>
          <p:nvPr/>
        </p:nvSpPr>
        <p:spPr bwMode="auto">
          <a:xfrm>
            <a:off x="2892152" y="5940569"/>
            <a:ext cx="1595437" cy="430887"/>
          </a:xfrm>
          <a:prstGeom prst="rect">
            <a:avLst/>
          </a:prstGeom>
          <a:noFill/>
          <a:ln w="9525">
            <a:noFill/>
            <a:miter lim="800000"/>
            <a:headEnd/>
            <a:tailEnd/>
          </a:ln>
        </p:spPr>
        <p:txBody>
          <a:bodyPr lIns="0" tIns="0" rIns="0" bIns="0">
            <a:spAutoFit/>
          </a:bodyPr>
          <a:lstStyle/>
          <a:p>
            <a:pPr marL="1588" indent="-1588"/>
            <a:r>
              <a:rPr lang="en-US" sz="1400" dirty="0" smtClean="0">
                <a:solidFill>
                  <a:srgbClr val="000000"/>
                </a:solidFill>
                <a:latin typeface="Myriad Pro" pitchFamily="34" charset="0"/>
              </a:rPr>
              <a:t>Firm A makes $320 </a:t>
            </a:r>
            <a:r>
              <a:rPr lang="en-US" sz="1400" dirty="0">
                <a:solidFill>
                  <a:srgbClr val="000000"/>
                </a:solidFill>
                <a:latin typeface="Myriad Pro" pitchFamily="34" charset="0"/>
              </a:rPr>
              <a:t>profit</a:t>
            </a:r>
            <a:endParaRPr lang="en-US" sz="1400" dirty="0">
              <a:latin typeface="Tahoma" pitchFamily="34" charset="0"/>
            </a:endParaRPr>
          </a:p>
        </p:txBody>
      </p:sp>
      <p:sp>
        <p:nvSpPr>
          <p:cNvPr id="201756" name="Rectangle 28"/>
          <p:cNvSpPr>
            <a:spLocks noChangeArrowheads="1"/>
          </p:cNvSpPr>
          <p:nvPr/>
        </p:nvSpPr>
        <p:spPr bwMode="auto">
          <a:xfrm>
            <a:off x="5692502" y="5939020"/>
            <a:ext cx="1595437" cy="430887"/>
          </a:xfrm>
          <a:prstGeom prst="rect">
            <a:avLst/>
          </a:prstGeom>
          <a:noFill/>
          <a:ln w="9525">
            <a:noFill/>
            <a:miter lim="800000"/>
            <a:headEnd/>
            <a:tailEnd/>
          </a:ln>
        </p:spPr>
        <p:txBody>
          <a:bodyPr lIns="0" tIns="0" rIns="0" bIns="0">
            <a:spAutoFit/>
          </a:bodyPr>
          <a:lstStyle/>
          <a:p>
            <a:pPr marL="1588" indent="-1588"/>
            <a:r>
              <a:rPr lang="en-US" sz="1400" dirty="0" smtClean="0">
                <a:solidFill>
                  <a:srgbClr val="000000"/>
                </a:solidFill>
                <a:latin typeface="Myriad Pro" pitchFamily="34" charset="0"/>
              </a:rPr>
              <a:t>Firm A makes $256 </a:t>
            </a:r>
            <a:r>
              <a:rPr lang="en-US" sz="1400" dirty="0">
                <a:solidFill>
                  <a:srgbClr val="000000"/>
                </a:solidFill>
                <a:latin typeface="Myriad Pro" pitchFamily="34" charset="0"/>
              </a:rPr>
              <a:t>profit</a:t>
            </a:r>
            <a:endParaRPr lang="en-US" sz="1400" dirty="0">
              <a:latin typeface="Tahoma" pitchFamily="34" charset="0"/>
            </a:endParaRPr>
          </a:p>
        </p:txBody>
      </p:sp>
      <p:sp>
        <p:nvSpPr>
          <p:cNvPr id="2" name="TextBox 1"/>
          <p:cNvSpPr txBox="1"/>
          <p:nvPr/>
        </p:nvSpPr>
        <p:spPr>
          <a:xfrm>
            <a:off x="5715000" y="4724400"/>
            <a:ext cx="2362200" cy="646331"/>
          </a:xfrm>
          <a:prstGeom prst="rect">
            <a:avLst/>
          </a:prstGeom>
          <a:noFill/>
        </p:spPr>
        <p:txBody>
          <a:bodyPr wrap="square" rtlCol="0">
            <a:spAutoFit/>
          </a:bodyPr>
          <a:lstStyle/>
          <a:p>
            <a:pPr algn="ctr"/>
            <a:r>
              <a:rPr lang="en-US" b="1" dirty="0" smtClean="0"/>
              <a:t>NASH EQUILIBRIUM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animEffect transition="in" filter="dissolve">
                                      <p:cBhvr>
                                        <p:cTn id="7" dur="500"/>
                                        <p:tgtEl>
                                          <p:spTgt spid="2017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1750"/>
                                        </p:tgtEl>
                                        <p:attrNameLst>
                                          <p:attrName>style.visibility</p:attrName>
                                        </p:attrNameLst>
                                      </p:cBhvr>
                                      <p:to>
                                        <p:strVal val="visible"/>
                                      </p:to>
                                    </p:set>
                                    <p:animEffect transition="in" filter="dissolve">
                                      <p:cBhvr>
                                        <p:cTn id="10" dur="500"/>
                                        <p:tgtEl>
                                          <p:spTgt spid="20175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1755"/>
                                        </p:tgtEl>
                                        <p:attrNameLst>
                                          <p:attrName>style.visibility</p:attrName>
                                        </p:attrNameLst>
                                      </p:cBhvr>
                                      <p:to>
                                        <p:strVal val="visible"/>
                                      </p:to>
                                    </p:set>
                                    <p:animEffect transition="in" filter="dissolve">
                                      <p:cBhvr>
                                        <p:cTn id="15" dur="500"/>
                                        <p:tgtEl>
                                          <p:spTgt spid="20175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01752"/>
                                        </p:tgtEl>
                                        <p:attrNameLst>
                                          <p:attrName>style.visibility</p:attrName>
                                        </p:attrNameLst>
                                      </p:cBhvr>
                                      <p:to>
                                        <p:strVal val="visible"/>
                                      </p:to>
                                    </p:set>
                                    <p:animEffect transition="in" filter="dissolve">
                                      <p:cBhvr>
                                        <p:cTn id="19" dur="500"/>
                                        <p:tgtEl>
                                          <p:spTgt spid="20175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01754"/>
                                        </p:tgtEl>
                                        <p:attrNameLst>
                                          <p:attrName>style.visibility</p:attrName>
                                        </p:attrNameLst>
                                      </p:cBhvr>
                                      <p:to>
                                        <p:strVal val="visible"/>
                                      </p:to>
                                    </p:set>
                                    <p:animEffect transition="in" filter="dissolve">
                                      <p:cBhvr>
                                        <p:cTn id="24" dur="500"/>
                                        <p:tgtEl>
                                          <p:spTgt spid="201754"/>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01751"/>
                                        </p:tgtEl>
                                        <p:attrNameLst>
                                          <p:attrName>style.visibility</p:attrName>
                                        </p:attrNameLst>
                                      </p:cBhvr>
                                      <p:to>
                                        <p:strVal val="visible"/>
                                      </p:to>
                                    </p:set>
                                    <p:animEffect transition="in" filter="dissolve">
                                      <p:cBhvr>
                                        <p:cTn id="28" dur="500"/>
                                        <p:tgtEl>
                                          <p:spTgt spid="20175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1756"/>
                                        </p:tgtEl>
                                        <p:attrNameLst>
                                          <p:attrName>style.visibility</p:attrName>
                                        </p:attrNameLst>
                                      </p:cBhvr>
                                      <p:to>
                                        <p:strVal val="visible"/>
                                      </p:to>
                                    </p:set>
                                    <p:animEffect transition="in" filter="dissolve">
                                      <p:cBhvr>
                                        <p:cTn id="33" dur="500"/>
                                        <p:tgtEl>
                                          <p:spTgt spid="20175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01753"/>
                                        </p:tgtEl>
                                        <p:attrNameLst>
                                          <p:attrName>style.visibility</p:attrName>
                                        </p:attrNameLst>
                                      </p:cBhvr>
                                      <p:to>
                                        <p:strVal val="visible"/>
                                      </p:to>
                                    </p:set>
                                    <p:animEffect transition="in" filter="dissolve">
                                      <p:cBhvr>
                                        <p:cTn id="37" dur="500"/>
                                        <p:tgtEl>
                                          <p:spTgt spid="20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p:bldP spid="201750" grpId="0"/>
      <p:bldP spid="201751" grpId="0"/>
      <p:bldP spid="201752" grpId="0"/>
      <p:bldP spid="201753" grpId="0"/>
      <p:bldP spid="201754" grpId="0"/>
      <p:bldP spid="201755" grpId="0"/>
      <p:bldP spid="2017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Oligopoly</a:t>
            </a:r>
            <a:endParaRPr lang="en-US" dirty="0"/>
          </a:p>
        </p:txBody>
      </p:sp>
      <p:sp>
        <p:nvSpPr>
          <p:cNvPr id="3" name="Content Placeholder 2"/>
          <p:cNvSpPr>
            <a:spLocks noGrp="1"/>
          </p:cNvSpPr>
          <p:nvPr>
            <p:ph idx="1"/>
          </p:nvPr>
        </p:nvSpPr>
        <p:spPr>
          <a:xfrm>
            <a:off x="457200" y="1600200"/>
            <a:ext cx="8229600" cy="4389120"/>
          </a:xfrm>
        </p:spPr>
        <p:txBody>
          <a:bodyPr>
            <a:normAutofit lnSpcReduction="10000"/>
          </a:bodyPr>
          <a:lstStyle/>
          <a:p>
            <a:r>
              <a:rPr lang="en-US" dirty="0" smtClean="0"/>
              <a:t>Oligopoly</a:t>
            </a:r>
          </a:p>
          <a:p>
            <a:pPr lvl="1"/>
            <a:r>
              <a:rPr lang="en-US" dirty="0" smtClean="0"/>
              <a:t>Market structure characterized by having a small number of producers</a:t>
            </a:r>
          </a:p>
          <a:p>
            <a:pPr lvl="2"/>
            <a:r>
              <a:rPr lang="en-US" dirty="0" smtClean="0"/>
              <a:t>Firms have market power</a:t>
            </a:r>
          </a:p>
          <a:p>
            <a:pPr lvl="2"/>
            <a:r>
              <a:rPr lang="en-US" dirty="0" smtClean="0"/>
              <a:t>Face downward sloping demand curve</a:t>
            </a:r>
          </a:p>
          <a:p>
            <a:pPr lvl="2"/>
            <a:r>
              <a:rPr lang="en-US" dirty="0" smtClean="0"/>
              <a:t>Decisions made by each firm has an impact on the market</a:t>
            </a:r>
          </a:p>
          <a:p>
            <a:pPr lvl="2"/>
            <a:r>
              <a:rPr lang="en-US" b="1" dirty="0" smtClean="0"/>
              <a:t>Each firm must consider the actions of the other firms in the industry (unlike monopoly) </a:t>
            </a:r>
          </a:p>
          <a:p>
            <a:pPr lvl="2"/>
            <a:r>
              <a:rPr lang="en-US" dirty="0" smtClean="0"/>
              <a:t>Firms must be large in relation to the market </a:t>
            </a:r>
          </a:p>
          <a:p>
            <a:r>
              <a:rPr lang="en-US" dirty="0" smtClean="0"/>
              <a:t>Duopoly</a:t>
            </a:r>
          </a:p>
          <a:p>
            <a:pPr lvl="1"/>
            <a:r>
              <a:rPr lang="en-US" dirty="0" smtClean="0"/>
              <a:t>Oligopoly with two firms</a:t>
            </a:r>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Prisoners’ Dilemma</a:t>
            </a:r>
            <a:endParaRPr lang="en-US" dirty="0"/>
          </a:p>
        </p:txBody>
      </p:sp>
      <p:sp>
        <p:nvSpPr>
          <p:cNvPr id="3" name="Content Placeholder 2"/>
          <p:cNvSpPr>
            <a:spLocks noGrp="1"/>
          </p:cNvSpPr>
          <p:nvPr>
            <p:ph idx="1"/>
          </p:nvPr>
        </p:nvSpPr>
        <p:spPr/>
        <p:txBody>
          <a:bodyPr/>
          <a:lstStyle/>
          <a:p>
            <a:r>
              <a:rPr lang="en-US" dirty="0" smtClean="0"/>
              <a:t>Dominant Strategy:</a:t>
            </a:r>
          </a:p>
          <a:p>
            <a:pPr lvl="1"/>
            <a:r>
              <a:rPr lang="en-US" dirty="0" smtClean="0"/>
              <a:t>Both Firms have a dominant strategy to cheat on agreement</a:t>
            </a:r>
          </a:p>
          <a:p>
            <a:pPr lvl="1"/>
            <a:r>
              <a:rPr lang="en-US" dirty="0" smtClean="0"/>
              <a:t>Nash Equilibrium: (Cheat, Cheat)</a:t>
            </a:r>
          </a:p>
          <a:p>
            <a:pPr lvl="1"/>
            <a:r>
              <a:rPr lang="en-US" dirty="0" smtClean="0"/>
              <a:t>Outcome is the worst possible outcome, collectively</a:t>
            </a:r>
          </a:p>
          <a:p>
            <a:pPr lvl="2"/>
            <a:r>
              <a:rPr lang="en-US" dirty="0" smtClean="0"/>
              <a:t>Both firms are worse off than they would have been had they cooperated</a:t>
            </a:r>
          </a:p>
          <a:p>
            <a:pPr lvl="1"/>
            <a:r>
              <a:rPr lang="en-US" dirty="0" smtClean="0"/>
              <a:t>Very difficult for price fixing to maintain itself, because there is an artificially high price and an incentive to gain more market share as a result </a:t>
            </a:r>
          </a:p>
          <a:p>
            <a:pPr marL="0" indent="0">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dirty="0" smtClean="0"/>
              <a:t>Conditions for Cooperation</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Repeated Interactions Over time</a:t>
            </a:r>
          </a:p>
          <a:p>
            <a:pPr marL="880110" lvl="1" indent="-514350">
              <a:buFont typeface="Wingdings" pitchFamily="2" charset="2"/>
              <a:buChar char="Ø"/>
            </a:pPr>
            <a:r>
              <a:rPr lang="en-US" dirty="0" smtClean="0"/>
              <a:t>Tit for Tat strategy</a:t>
            </a:r>
          </a:p>
          <a:p>
            <a:pPr marL="880110" lvl="1" indent="-514350">
              <a:buFont typeface="Wingdings" pitchFamily="2" charset="2"/>
              <a:buChar char="Ø"/>
            </a:pPr>
            <a:r>
              <a:rPr lang="en-US" dirty="0" smtClean="0"/>
              <a:t>Each firm develops a reputation for a certain strategy</a:t>
            </a:r>
          </a:p>
          <a:p>
            <a:pPr marL="880110" lvl="1" indent="-514350">
              <a:buFont typeface="Wingdings" pitchFamily="2" charset="2"/>
              <a:buChar char="Ø"/>
            </a:pPr>
            <a:r>
              <a:rPr lang="en-US" dirty="0" smtClean="0"/>
              <a:t>If I observe that one firm continually sticks to the agreement then I will too</a:t>
            </a:r>
          </a:p>
          <a:p>
            <a:pPr marL="514350" indent="-514350">
              <a:buFont typeface="+mj-lt"/>
              <a:buAutoNum type="arabicPeriod"/>
            </a:pPr>
            <a:r>
              <a:rPr lang="en-US" dirty="0" smtClean="0"/>
              <a:t>Easy to monitor other firms</a:t>
            </a:r>
          </a:p>
          <a:p>
            <a:pPr marL="880110" lvl="1" indent="-514350">
              <a:buFont typeface="Wingdings" pitchFamily="2" charset="2"/>
              <a:buChar char="Ø"/>
            </a:pPr>
            <a:r>
              <a:rPr lang="en-US" dirty="0" smtClean="0"/>
              <a:t>Good information concerning prices and output levels</a:t>
            </a:r>
          </a:p>
          <a:p>
            <a:pPr marL="880110" lvl="1" indent="-514350">
              <a:buFont typeface="Wingdings" pitchFamily="2" charset="2"/>
              <a:buChar char="Ø"/>
            </a:pPr>
            <a:r>
              <a:rPr lang="en-US" dirty="0" smtClean="0"/>
              <a:t>If its harder to monitor if someone is cheating it is more likely they will cheat </a:t>
            </a:r>
          </a:p>
          <a:p>
            <a:pPr marL="514350" indent="-514350">
              <a:buFont typeface="+mj-lt"/>
              <a:buAutoNum type="arabicPeriod"/>
            </a:pPr>
            <a:r>
              <a:rPr lang="en-US" dirty="0" smtClean="0"/>
              <a:t>Little Product Differentiation</a:t>
            </a:r>
          </a:p>
          <a:p>
            <a:pPr marL="880110" lvl="1" indent="-514350">
              <a:buFont typeface="Wingdings" pitchFamily="2" charset="2"/>
              <a:buChar char="Ø"/>
            </a:pPr>
            <a:r>
              <a:rPr lang="en-US" dirty="0" smtClean="0"/>
              <a:t>Easier to maintain if selling “same” product</a:t>
            </a:r>
          </a:p>
          <a:p>
            <a:pPr marL="880110" lvl="1" indent="-514350">
              <a:buFont typeface="Wingdings" pitchFamily="2" charset="2"/>
              <a:buChar char="Ø"/>
            </a:pPr>
            <a:r>
              <a:rPr lang="en-US" dirty="0" smtClean="0"/>
              <a:t>The more differentiation that exists the more ways the price may change/differ than just what the deal is </a:t>
            </a:r>
          </a:p>
          <a:p>
            <a:pPr marL="514350" indent="-514350">
              <a:buFont typeface="+mj-lt"/>
              <a:buAutoNum type="arabicPeriod"/>
            </a:pPr>
            <a:r>
              <a:rPr lang="en-US" dirty="0" smtClean="0"/>
              <a:t>Entry by non-colluding firms difficult</a:t>
            </a:r>
          </a:p>
          <a:p>
            <a:pPr marL="880110" lvl="1" indent="-514350">
              <a:buFont typeface="Wingdings" pitchFamily="2" charset="2"/>
              <a:buChar char="Ø"/>
            </a:pPr>
            <a:r>
              <a:rPr lang="en-US" dirty="0" smtClean="0"/>
              <a:t>Easier to successfully collude if collectively hold high market share</a:t>
            </a:r>
          </a:p>
          <a:p>
            <a:pPr marL="880110" lvl="1" indent="-514350">
              <a:buFont typeface="Wingdings" pitchFamily="2" charset="2"/>
              <a:buChar char="Ø"/>
            </a:pPr>
            <a:r>
              <a:rPr lang="en-US" dirty="0" smtClean="0"/>
              <a:t>If other firms effect the market cannot control their actions or influences on the market </a:t>
            </a:r>
          </a:p>
          <a:p>
            <a:pPr marL="514350" indent="-514350">
              <a:buFont typeface="+mj-lt"/>
              <a:buAutoNum type="arabicPeriod"/>
            </a:pPr>
            <a:r>
              <a:rPr lang="en-US" dirty="0" smtClean="0"/>
              <a:t>Merge</a:t>
            </a:r>
          </a:p>
          <a:p>
            <a:pPr marL="880110" lvl="1" indent="-514350">
              <a:buFont typeface="Wingdings" pitchFamily="2" charset="2"/>
              <a:buChar char="Ø"/>
            </a:pPr>
            <a:r>
              <a:rPr lang="en-US" dirty="0" smtClean="0"/>
              <a:t>To avoid problem of cheating some firms merge into single entity</a:t>
            </a:r>
          </a:p>
          <a:p>
            <a:pPr marL="880110" lvl="1" indent="-514350">
              <a:buFont typeface="Wingdings" pitchFamily="2" charset="2"/>
              <a:buChar char="Ø"/>
            </a:pPr>
            <a:r>
              <a:rPr lang="en-US" dirty="0" smtClean="0"/>
              <a:t>Mergers may reduce costs and increase efficiency</a:t>
            </a:r>
          </a:p>
          <a:p>
            <a:pPr marL="880110" lvl="1" indent="-514350">
              <a:buFont typeface="Wingdings" pitchFamily="2" charset="2"/>
              <a:buChar char="Ø"/>
            </a:pPr>
            <a:r>
              <a:rPr lang="en-US" dirty="0" smtClean="0"/>
              <a:t>Subject to approval by Government(Justice department can sue)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arn(inVertic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arn(inVertical)">
                                      <p:cBhvr>
                                        <p:cTn id="8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Legislation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Restrict the formation of cartels and prohibit other collusive practices regarded as being in restraint of trade</a:t>
            </a:r>
          </a:p>
          <a:p>
            <a:pPr marL="514350" indent="-514350">
              <a:buFont typeface="+mj-lt"/>
              <a:buAutoNum type="arabicPeriod"/>
            </a:pPr>
            <a:r>
              <a:rPr lang="en-US" dirty="0" smtClean="0"/>
              <a:t>Restrict mergers and acquisitions of organizations which could substantially lessen competition</a:t>
            </a:r>
          </a:p>
          <a:p>
            <a:pPr marL="514350" indent="-514350">
              <a:buFont typeface="+mj-lt"/>
              <a:buAutoNum type="arabicPeriod"/>
            </a:pPr>
            <a:r>
              <a:rPr lang="en-US" dirty="0" smtClean="0"/>
              <a:t>Restrict the creation of a monopoly and abuse of monopoly power</a:t>
            </a:r>
          </a:p>
          <a:p>
            <a:r>
              <a:rPr lang="en-US" dirty="0" smtClean="0"/>
              <a:t>Sherman Antitrust Act (1890)</a:t>
            </a:r>
          </a:p>
          <a:p>
            <a:r>
              <a:rPr lang="en-US" dirty="0" smtClean="0"/>
              <a:t>Clayton Act (1914)</a:t>
            </a:r>
          </a:p>
          <a:p>
            <a:r>
              <a:rPr lang="en-US" dirty="0" smtClean="0"/>
              <a:t>Federal Trade Commission Act (1914)</a:t>
            </a:r>
          </a:p>
          <a:p>
            <a:pPr lvl="1"/>
            <a:r>
              <a:rPr lang="en-US" dirty="0" smtClean="0"/>
              <a:t>Prevents unfair methods of competition </a:t>
            </a:r>
          </a:p>
          <a:p>
            <a:r>
              <a:rPr lang="en-US" dirty="0" smtClean="0"/>
              <a:t>Robinson-</a:t>
            </a:r>
            <a:r>
              <a:rPr lang="en-US" dirty="0" err="1" smtClean="0"/>
              <a:t>Patman</a:t>
            </a:r>
            <a:r>
              <a:rPr lang="en-US" dirty="0" smtClean="0"/>
              <a:t> Act (1936)</a:t>
            </a:r>
          </a:p>
          <a:p>
            <a:pPr lvl="1"/>
            <a:r>
              <a:rPr lang="en-US" dirty="0" smtClean="0"/>
              <a:t>Trying to protect small businesses </a:t>
            </a:r>
          </a:p>
          <a:p>
            <a:pPr lvl="1"/>
            <a:r>
              <a:rPr lang="en-US" dirty="0" smtClean="0"/>
              <a:t>Large companies can get quantity discounts that smaller ones cannot </a:t>
            </a:r>
          </a:p>
          <a:p>
            <a:pPr lvl="1"/>
            <a:r>
              <a:rPr lang="en-US" dirty="0" smtClean="0"/>
              <a:t>Deemed illegal if it substantially reduces competition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Predatory Pricing </a:t>
            </a:r>
            <a:br>
              <a:rPr lang="en-US" dirty="0" smtClean="0"/>
            </a:br>
            <a:r>
              <a:rPr lang="en-US" dirty="0"/>
              <a:t>	</a:t>
            </a:r>
            <a:r>
              <a:rPr lang="en-US" dirty="0" smtClean="0"/>
              <a:t>		</a:t>
            </a:r>
            <a:endParaRPr lang="en-US" dirty="0"/>
          </a:p>
        </p:txBody>
      </p:sp>
      <p:sp>
        <p:nvSpPr>
          <p:cNvPr id="3" name="Content Placeholder 2"/>
          <p:cNvSpPr>
            <a:spLocks noGrp="1"/>
          </p:cNvSpPr>
          <p:nvPr>
            <p:ph idx="1"/>
          </p:nvPr>
        </p:nvSpPr>
        <p:spPr/>
        <p:txBody>
          <a:bodyPr/>
          <a:lstStyle/>
          <a:p>
            <a:r>
              <a:rPr lang="en-US" dirty="0" smtClean="0"/>
              <a:t>Firms deliberately set prices below average variable cost with the intent of driving rivals form the market.</a:t>
            </a:r>
          </a:p>
          <a:p>
            <a:pPr lvl="1"/>
            <a:r>
              <a:rPr lang="en-US" dirty="0" smtClean="0"/>
              <a:t>Firm takes short-term loss in order to drive competitors out of business </a:t>
            </a:r>
          </a:p>
          <a:p>
            <a:pPr lvl="1"/>
            <a:r>
              <a:rPr lang="en-US" dirty="0" smtClean="0"/>
              <a:t>Firm set prices below </a:t>
            </a:r>
            <a:r>
              <a:rPr lang="en-US" i="1" dirty="0" smtClean="0"/>
              <a:t>own </a:t>
            </a:r>
            <a:r>
              <a:rPr lang="en-US" dirty="0" smtClean="0"/>
              <a:t>costs (takes a LOSS)  </a:t>
            </a:r>
          </a:p>
          <a:p>
            <a:pPr lvl="1"/>
            <a:r>
              <a:rPr lang="en-US" dirty="0" smtClean="0"/>
              <a:t>Creates a monopoly for itself by setting unusually low price standards for competitors and in turn competitors cannot maintain this standard </a:t>
            </a:r>
          </a:p>
          <a:p>
            <a:pPr lvl="1"/>
            <a:r>
              <a:rPr lang="en-US" dirty="0" smtClean="0"/>
              <a:t>If a firm increases prices up after other firms leave more likely to be accused of predatory pricing </a:t>
            </a:r>
          </a:p>
          <a:p>
            <a:endParaRPr lang="en-US" dirty="0" smtClean="0"/>
          </a:p>
          <a:p>
            <a:endParaRPr lang="en-US" dirty="0"/>
          </a:p>
        </p:txBody>
      </p:sp>
    </p:spTree>
    <p:extLst>
      <p:ext uri="{BB962C8B-B14F-4D97-AF65-F5344CB8AC3E}">
        <p14:creationId xmlns:p14="http://schemas.microsoft.com/office/powerpoint/2010/main" val="262743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Oil		</a:t>
            </a:r>
            <a:endParaRPr lang="en-US" dirty="0"/>
          </a:p>
        </p:txBody>
      </p:sp>
      <p:sp>
        <p:nvSpPr>
          <p:cNvPr id="3" name="Content Placeholder 2"/>
          <p:cNvSpPr>
            <a:spLocks noGrp="1"/>
          </p:cNvSpPr>
          <p:nvPr>
            <p:ph idx="1"/>
          </p:nvPr>
        </p:nvSpPr>
        <p:spPr/>
        <p:txBody>
          <a:bodyPr/>
          <a:lstStyle/>
          <a:p>
            <a:r>
              <a:rPr lang="en-US" dirty="0" smtClean="0"/>
              <a:t>In 1904 Standard Oil controlled 91% of production and 85% of Final Sales. </a:t>
            </a:r>
          </a:p>
          <a:p>
            <a:r>
              <a:rPr lang="en-US" dirty="0" smtClean="0"/>
              <a:t>Broken up May 15, 1911 into </a:t>
            </a:r>
            <a:r>
              <a:rPr lang="en-US" dirty="0" smtClean="0">
                <a:solidFill>
                  <a:srgbClr val="FF0000"/>
                </a:solidFill>
              </a:rPr>
              <a:t>34</a:t>
            </a:r>
            <a:r>
              <a:rPr lang="en-US" dirty="0" smtClean="0"/>
              <a:t> Companies </a:t>
            </a:r>
          </a:p>
          <a:p>
            <a:pPr lvl="1"/>
            <a:r>
              <a:rPr lang="en-US" dirty="0" smtClean="0"/>
              <a:t>Standard Oil of New Jersey – became Exxon </a:t>
            </a:r>
          </a:p>
          <a:p>
            <a:pPr lvl="1"/>
            <a:r>
              <a:rPr lang="en-US" dirty="0" smtClean="0"/>
              <a:t>Standard Oil of New York – became Mobil </a:t>
            </a:r>
          </a:p>
          <a:p>
            <a:pPr lvl="2"/>
            <a:r>
              <a:rPr lang="en-US" dirty="0" smtClean="0"/>
              <a:t>Later merged together in 1999. </a:t>
            </a:r>
          </a:p>
          <a:p>
            <a:pPr lvl="2"/>
            <a:r>
              <a:rPr lang="en-US" dirty="0" smtClean="0"/>
              <a:t>At the time, largest company in the world by revenue and profits </a:t>
            </a:r>
          </a:p>
          <a:p>
            <a:pPr lvl="1"/>
            <a:r>
              <a:rPr lang="en-US" dirty="0" smtClean="0"/>
              <a:t>Standard Oil of California – Chevron… and many more </a:t>
            </a:r>
          </a:p>
          <a:p>
            <a:pPr lvl="1"/>
            <a:endParaRPr lang="en-US" dirty="0"/>
          </a:p>
        </p:txBody>
      </p:sp>
    </p:spTree>
    <p:extLst>
      <p:ext uri="{BB962C8B-B14F-4D97-AF65-F5344CB8AC3E}">
        <p14:creationId xmlns:p14="http://schemas.microsoft.com/office/powerpoint/2010/main" val="386084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Market Structures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325181"/>
              </p:ext>
            </p:extLst>
          </p:nvPr>
        </p:nvGraphicFramePr>
        <p:xfrm>
          <a:off x="457200" y="1935163"/>
          <a:ext cx="8229600" cy="3926839"/>
        </p:xfrm>
        <a:graphic>
          <a:graphicData uri="http://schemas.openxmlformats.org/drawingml/2006/table">
            <a:tbl>
              <a:tblPr firstRow="1" bandRow="1">
                <a:tableStyleId>{5C22544A-7EE6-4342-B048-85BDC9FD1C3A}</a:tableStyleId>
              </a:tblPr>
              <a:tblGrid>
                <a:gridCol w="2286000"/>
                <a:gridCol w="1752600"/>
                <a:gridCol w="1676400"/>
                <a:gridCol w="2514600"/>
              </a:tblGrid>
              <a:tr h="370840">
                <a:tc>
                  <a:txBody>
                    <a:bodyPr/>
                    <a:lstStyle/>
                    <a:p>
                      <a:endParaRPr lang="en-US" dirty="0"/>
                    </a:p>
                  </a:txBody>
                  <a:tcPr/>
                </a:tc>
                <a:tc>
                  <a:txBody>
                    <a:bodyPr/>
                    <a:lstStyle/>
                    <a:p>
                      <a:pPr algn="ctr"/>
                      <a:r>
                        <a:rPr lang="en-US" dirty="0" smtClean="0"/>
                        <a:t>Monopoly</a:t>
                      </a:r>
                      <a:endParaRPr lang="en-US" dirty="0"/>
                    </a:p>
                  </a:txBody>
                  <a:tcPr/>
                </a:tc>
                <a:tc>
                  <a:txBody>
                    <a:bodyPr/>
                    <a:lstStyle/>
                    <a:p>
                      <a:pPr algn="ctr"/>
                      <a:r>
                        <a:rPr lang="en-US" dirty="0" smtClean="0"/>
                        <a:t>Oligopoly</a:t>
                      </a:r>
                      <a:endParaRPr lang="en-US" dirty="0"/>
                    </a:p>
                  </a:txBody>
                  <a:tcPr/>
                </a:tc>
                <a:tc>
                  <a:txBody>
                    <a:bodyPr/>
                    <a:lstStyle/>
                    <a:p>
                      <a:pPr algn="ctr"/>
                      <a:r>
                        <a:rPr lang="en-US" dirty="0" smtClean="0"/>
                        <a:t>Perfect Competition</a:t>
                      </a:r>
                      <a:endParaRPr lang="en-US" dirty="0"/>
                    </a:p>
                  </a:txBody>
                  <a:tcPr/>
                </a:tc>
              </a:tr>
              <a:tr h="370840">
                <a:tc>
                  <a:txBody>
                    <a:bodyPr/>
                    <a:lstStyle/>
                    <a:p>
                      <a:r>
                        <a:rPr lang="en-US" dirty="0" smtClean="0"/>
                        <a:t>Profit Maximization Condition</a:t>
                      </a:r>
                      <a:endParaRPr lang="en-US" dirty="0"/>
                    </a:p>
                  </a:txBody>
                  <a:tcPr/>
                </a:tc>
                <a:tc>
                  <a:txBody>
                    <a:bodyPr/>
                    <a:lstStyle/>
                    <a:p>
                      <a:pPr algn="ctr"/>
                      <a:r>
                        <a:rPr lang="en-US" dirty="0" smtClean="0"/>
                        <a:t>MR = MC </a:t>
                      </a:r>
                      <a:r>
                        <a:rPr lang="en-US" sz="1200" dirty="0" smtClean="0"/>
                        <a:t>(downward</a:t>
                      </a:r>
                      <a:r>
                        <a:rPr lang="en-US" sz="1200" baseline="0" dirty="0" smtClean="0"/>
                        <a:t> sloping demand curve)</a:t>
                      </a:r>
                      <a:endParaRPr lang="en-US" sz="1200" dirty="0"/>
                    </a:p>
                  </a:txBody>
                  <a:tcPr/>
                </a:tc>
                <a:tc>
                  <a:txBody>
                    <a:bodyPr/>
                    <a:lstStyle/>
                    <a:p>
                      <a:pPr algn="ctr"/>
                      <a:r>
                        <a:rPr lang="en-US" dirty="0" smtClean="0"/>
                        <a:t>MR = MC</a:t>
                      </a:r>
                      <a:endParaRPr lang="en-US" dirty="0"/>
                    </a:p>
                  </a:txBody>
                  <a:tcPr/>
                </a:tc>
                <a:tc>
                  <a:txBody>
                    <a:bodyPr/>
                    <a:lstStyle/>
                    <a:p>
                      <a:pPr algn="ctr"/>
                      <a:r>
                        <a:rPr lang="en-US" dirty="0" smtClean="0"/>
                        <a:t>(MR</a:t>
                      </a:r>
                      <a:r>
                        <a:rPr lang="en-US" baseline="0" dirty="0" smtClean="0"/>
                        <a:t> = P</a:t>
                      </a:r>
                      <a:r>
                        <a:rPr lang="en-US" dirty="0" smtClean="0"/>
                        <a:t>) = MC</a:t>
                      </a:r>
                      <a:endParaRPr lang="en-US" dirty="0"/>
                    </a:p>
                  </a:txBody>
                  <a:tcPr/>
                </a:tc>
              </a:tr>
              <a:tr h="370840">
                <a:tc>
                  <a:txBody>
                    <a:bodyPr/>
                    <a:lstStyle/>
                    <a:p>
                      <a:r>
                        <a:rPr lang="en-US" dirty="0" smtClean="0"/>
                        <a:t>Ability to Set Price</a:t>
                      </a:r>
                      <a:endParaRPr lang="en-US" dirty="0"/>
                    </a:p>
                  </a:txBody>
                  <a:tcPr/>
                </a:tc>
                <a:tc>
                  <a:txBody>
                    <a:bodyPr/>
                    <a:lstStyle/>
                    <a:p>
                      <a:pPr algn="ctr"/>
                      <a:r>
                        <a:rPr lang="en-US" dirty="0" smtClean="0"/>
                        <a:t>Price Searcher</a:t>
                      </a:r>
                      <a:endParaRPr lang="en-US" dirty="0"/>
                    </a:p>
                  </a:txBody>
                  <a:tcPr/>
                </a:tc>
                <a:tc>
                  <a:txBody>
                    <a:bodyPr/>
                    <a:lstStyle/>
                    <a:p>
                      <a:pPr algn="ctr"/>
                      <a:r>
                        <a:rPr lang="en-US" dirty="0" smtClean="0"/>
                        <a:t>Price Searcher</a:t>
                      </a:r>
                      <a:endParaRPr lang="en-US" dirty="0"/>
                    </a:p>
                  </a:txBody>
                  <a:tcPr/>
                </a:tc>
                <a:tc>
                  <a:txBody>
                    <a:bodyPr/>
                    <a:lstStyle/>
                    <a:p>
                      <a:pPr algn="ctr"/>
                      <a:r>
                        <a:rPr lang="en-US" dirty="0" smtClean="0"/>
                        <a:t>Price Taker </a:t>
                      </a:r>
                      <a:r>
                        <a:rPr lang="en-US" sz="1200" dirty="0" smtClean="0"/>
                        <a:t>(cannot effect market)</a:t>
                      </a:r>
                      <a:endParaRPr lang="en-US" sz="1200" dirty="0"/>
                    </a:p>
                  </a:txBody>
                  <a:tcPr/>
                </a:tc>
              </a:tr>
              <a:tr h="370840">
                <a:tc>
                  <a:txBody>
                    <a:bodyPr/>
                    <a:lstStyle/>
                    <a:p>
                      <a:r>
                        <a:rPr lang="en-US" dirty="0" smtClean="0"/>
                        <a:t>Market Power</a:t>
                      </a:r>
                      <a:endParaRPr lang="en-US" dirty="0"/>
                    </a:p>
                  </a:txBody>
                  <a:tcPr/>
                </a:tc>
                <a:tc>
                  <a:txBody>
                    <a:bodyPr/>
                    <a:lstStyle/>
                    <a:p>
                      <a:pPr algn="ctr"/>
                      <a:r>
                        <a:rPr lang="en-US" dirty="0" smtClean="0"/>
                        <a:t>P &gt; MC</a:t>
                      </a:r>
                      <a:endParaRPr lang="en-US" dirty="0"/>
                    </a:p>
                  </a:txBody>
                  <a:tcPr/>
                </a:tc>
                <a:tc>
                  <a:txBody>
                    <a:bodyPr/>
                    <a:lstStyle/>
                    <a:p>
                      <a:pPr algn="ctr"/>
                      <a:r>
                        <a:rPr lang="en-US" dirty="0" smtClean="0"/>
                        <a:t>P &gt;</a:t>
                      </a:r>
                      <a:r>
                        <a:rPr lang="en-US" baseline="0" dirty="0" smtClean="0"/>
                        <a:t> MC</a:t>
                      </a:r>
                      <a:endParaRPr lang="en-US" dirty="0"/>
                    </a:p>
                  </a:txBody>
                  <a:tcPr/>
                </a:tc>
                <a:tc>
                  <a:txBody>
                    <a:bodyPr/>
                    <a:lstStyle/>
                    <a:p>
                      <a:pPr algn="ctr"/>
                      <a:r>
                        <a:rPr lang="en-US" dirty="0" smtClean="0"/>
                        <a:t>P = MC</a:t>
                      </a:r>
                      <a:endParaRPr lang="en-US" dirty="0"/>
                    </a:p>
                  </a:txBody>
                  <a:tcPr/>
                </a:tc>
              </a:tr>
              <a:tr h="370840">
                <a:tc>
                  <a:txBody>
                    <a:bodyPr/>
                    <a:lstStyle/>
                    <a:p>
                      <a:r>
                        <a:rPr lang="en-US" dirty="0" smtClean="0"/>
                        <a:t>Entry</a:t>
                      </a:r>
                      <a:endParaRPr lang="en-US" dirty="0"/>
                    </a:p>
                  </a:txBody>
                  <a:tcPr/>
                </a:tc>
                <a:tc>
                  <a:txBody>
                    <a:bodyPr/>
                    <a:lstStyle/>
                    <a:p>
                      <a:pPr algn="ctr"/>
                      <a:r>
                        <a:rPr lang="en-US" dirty="0" smtClean="0"/>
                        <a:t>No Entry</a:t>
                      </a:r>
                      <a:endParaRPr lang="en-US" dirty="0"/>
                    </a:p>
                  </a:txBody>
                  <a:tcPr/>
                </a:tc>
                <a:tc>
                  <a:txBody>
                    <a:bodyPr/>
                    <a:lstStyle/>
                    <a:p>
                      <a:pPr algn="ctr"/>
                      <a:r>
                        <a:rPr lang="en-US" dirty="0" smtClean="0"/>
                        <a:t>Limited</a:t>
                      </a:r>
                      <a:endParaRPr lang="en-US" dirty="0"/>
                    </a:p>
                  </a:txBody>
                  <a:tcPr/>
                </a:tc>
                <a:tc>
                  <a:txBody>
                    <a:bodyPr/>
                    <a:lstStyle/>
                    <a:p>
                      <a:pPr algn="ctr"/>
                      <a:r>
                        <a:rPr lang="en-US" dirty="0" smtClean="0"/>
                        <a:t>Free Entry</a:t>
                      </a:r>
                      <a:endParaRPr lang="en-US" dirty="0"/>
                    </a:p>
                  </a:txBody>
                  <a:tcPr/>
                </a:tc>
              </a:tr>
              <a:tr h="370840">
                <a:tc>
                  <a:txBody>
                    <a:bodyPr/>
                    <a:lstStyle/>
                    <a:p>
                      <a:r>
                        <a:rPr lang="en-US" dirty="0" smtClean="0"/>
                        <a:t>Number of Firms</a:t>
                      </a:r>
                      <a:endParaRPr lang="en-US" dirty="0"/>
                    </a:p>
                  </a:txBody>
                  <a:tcPr/>
                </a:tc>
                <a:tc>
                  <a:txBody>
                    <a:bodyPr/>
                    <a:lstStyle/>
                    <a:p>
                      <a:pPr algn="ctr"/>
                      <a:r>
                        <a:rPr lang="en-US" dirty="0" smtClean="0"/>
                        <a:t>1</a:t>
                      </a:r>
                      <a:endParaRPr lang="en-US" dirty="0"/>
                    </a:p>
                  </a:txBody>
                  <a:tcPr/>
                </a:tc>
                <a:tc>
                  <a:txBody>
                    <a:bodyPr/>
                    <a:lstStyle/>
                    <a:p>
                      <a:pPr algn="ctr"/>
                      <a:r>
                        <a:rPr lang="en-US" dirty="0" smtClean="0"/>
                        <a:t>Few</a:t>
                      </a:r>
                      <a:endParaRPr lang="en-US" dirty="0"/>
                    </a:p>
                  </a:txBody>
                  <a:tcPr/>
                </a:tc>
                <a:tc>
                  <a:txBody>
                    <a:bodyPr/>
                    <a:lstStyle/>
                    <a:p>
                      <a:pPr algn="ctr"/>
                      <a:r>
                        <a:rPr lang="en-US" dirty="0" smtClean="0"/>
                        <a:t>Many</a:t>
                      </a:r>
                      <a:endParaRPr lang="en-US" dirty="0"/>
                    </a:p>
                  </a:txBody>
                  <a:tcPr/>
                </a:tc>
              </a:tr>
              <a:tr h="370840">
                <a:tc>
                  <a:txBody>
                    <a:bodyPr/>
                    <a:lstStyle/>
                    <a:p>
                      <a:r>
                        <a:rPr lang="en-US" dirty="0" smtClean="0"/>
                        <a:t>Long-Run Profits</a:t>
                      </a:r>
                      <a:endParaRPr lang="en-US" dirty="0"/>
                    </a:p>
                  </a:txBody>
                  <a:tcPr/>
                </a:tc>
                <a:tc>
                  <a:txBody>
                    <a:bodyPr/>
                    <a:lstStyle/>
                    <a:p>
                      <a:pPr algn="ctr"/>
                      <a:r>
                        <a:rPr lang="en-US" dirty="0" smtClean="0"/>
                        <a:t>≥ 0</a:t>
                      </a:r>
                      <a:endParaRPr lang="en-US" dirty="0"/>
                    </a:p>
                  </a:txBody>
                  <a:tcPr/>
                </a:tc>
                <a:tc>
                  <a:txBody>
                    <a:bodyPr/>
                    <a:lstStyle/>
                    <a:p>
                      <a:pPr algn="ctr"/>
                      <a:r>
                        <a:rPr lang="en-US" dirty="0" smtClean="0"/>
                        <a:t>≥ 0</a:t>
                      </a:r>
                      <a:endParaRPr lang="en-US" dirty="0"/>
                    </a:p>
                  </a:txBody>
                  <a:tcPr/>
                </a:tc>
                <a:tc>
                  <a:txBody>
                    <a:bodyPr/>
                    <a:lstStyle/>
                    <a:p>
                      <a:pPr algn="ctr"/>
                      <a:r>
                        <a:rPr lang="en-US" dirty="0" smtClean="0"/>
                        <a:t>0</a:t>
                      </a:r>
                      <a:endParaRPr lang="en-US" dirty="0"/>
                    </a:p>
                  </a:txBody>
                  <a:tcPr/>
                </a:tc>
              </a:tr>
              <a:tr h="370840">
                <a:tc>
                  <a:txBody>
                    <a:bodyPr/>
                    <a:lstStyle/>
                    <a:p>
                      <a:r>
                        <a:rPr lang="en-US" dirty="0" smtClean="0"/>
                        <a:t>Strategy Dependent on Rival Firms</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p>
                    <a:p>
                      <a:pPr algn="ctr"/>
                      <a:r>
                        <a:rPr lang="en-US" sz="1400" dirty="0" smtClean="0"/>
                        <a:t>(Don’t</a:t>
                      </a:r>
                      <a:r>
                        <a:rPr lang="en-US" sz="1400" baseline="0" dirty="0" smtClean="0"/>
                        <a:t> strategies take market as given)</a:t>
                      </a:r>
                      <a:endParaRPr lang="en-US" sz="1400"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Herfindahl</a:t>
            </a:r>
            <a:r>
              <a:rPr lang="en-US" dirty="0" smtClean="0"/>
              <a:t>-Hirschman Index</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Herfindahl</a:t>
            </a:r>
            <a:r>
              <a:rPr lang="en-US" dirty="0" smtClean="0"/>
              <a:t>-Hirschman Index (HHI)</a:t>
            </a:r>
          </a:p>
          <a:p>
            <a:pPr lvl="1"/>
            <a:r>
              <a:rPr lang="en-US" dirty="0" smtClean="0"/>
              <a:t>Measure of market concentration</a:t>
            </a:r>
          </a:p>
          <a:p>
            <a:pPr lvl="1"/>
            <a:r>
              <a:rPr lang="en-US" dirty="0" smtClean="0"/>
              <a:t>Used by the Justice Department when evaluating potential mergers</a:t>
            </a:r>
          </a:p>
          <a:p>
            <a:pPr lvl="2"/>
            <a:r>
              <a:rPr lang="en-US" dirty="0" smtClean="0"/>
              <a:t>Check to see if industry is right for price fixing: especially for oligopolies </a:t>
            </a:r>
          </a:p>
          <a:p>
            <a:pPr lvl="2"/>
            <a:endParaRPr lang="en-US" dirty="0" smtClean="0"/>
          </a:p>
          <a:p>
            <a:r>
              <a:rPr lang="en-US" dirty="0" smtClean="0"/>
              <a:t>Calculating the HHI for an industry:</a:t>
            </a:r>
          </a:p>
          <a:p>
            <a:pPr marL="850392" lvl="1" indent="-457200">
              <a:buFont typeface="+mj-lt"/>
              <a:buAutoNum type="arabicPeriod"/>
            </a:pPr>
            <a:r>
              <a:rPr lang="en-US" dirty="0" smtClean="0"/>
              <a:t>Square each firm’s share of market sales </a:t>
            </a:r>
          </a:p>
          <a:p>
            <a:pPr marL="850392" lvl="1" indent="-457200">
              <a:buFont typeface="+mj-lt"/>
              <a:buAutoNum type="arabicPeriod"/>
            </a:pPr>
            <a:r>
              <a:rPr lang="en-US" dirty="0" smtClean="0"/>
              <a:t>Add together the squared market shares for all firms in the industry.</a:t>
            </a:r>
          </a:p>
          <a:p>
            <a:pPr lvl="1"/>
            <a:r>
              <a:rPr lang="en-US" dirty="0" smtClean="0"/>
              <a:t>Takes into account the relative size distribution of the firms in the market</a:t>
            </a:r>
          </a:p>
          <a:p>
            <a:pPr lvl="2"/>
            <a:r>
              <a:rPr lang="en-US" dirty="0" smtClean="0"/>
              <a:t>Gives proportionately greater weight to larger market shares</a:t>
            </a:r>
          </a:p>
          <a:p>
            <a:pPr lvl="2">
              <a:buNone/>
            </a:pP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HHI Example 	</a:t>
            </a:r>
            <a:endParaRPr lang="en-US" dirty="0"/>
          </a:p>
        </p:txBody>
      </p:sp>
      <p:sp>
        <p:nvSpPr>
          <p:cNvPr id="3" name="Content Placeholder 2"/>
          <p:cNvSpPr>
            <a:spLocks noGrp="1"/>
          </p:cNvSpPr>
          <p:nvPr>
            <p:ph idx="1"/>
          </p:nvPr>
        </p:nvSpPr>
        <p:spPr/>
        <p:txBody>
          <a:bodyPr/>
          <a:lstStyle/>
          <a:p>
            <a:r>
              <a:rPr lang="en-US" dirty="0" smtClean="0"/>
              <a:t>Example: </a:t>
            </a:r>
          </a:p>
          <a:p>
            <a:pPr lvl="1"/>
            <a:r>
              <a:rPr lang="en-US" dirty="0"/>
              <a:t>Suppose an industry has 4 firms with market shares of 33%, 30%, 25%, and 12% respectively</a:t>
            </a:r>
          </a:p>
          <a:p>
            <a:pPr lvl="2"/>
            <a:r>
              <a:rPr lang="en-US" dirty="0" smtClean="0"/>
              <a:t>HHI = 33</a:t>
            </a:r>
            <a:r>
              <a:rPr lang="en-US" baseline="30000" dirty="0" smtClean="0"/>
              <a:t>2</a:t>
            </a:r>
            <a:r>
              <a:rPr lang="en-US" dirty="0" smtClean="0"/>
              <a:t> + 30</a:t>
            </a:r>
            <a:r>
              <a:rPr lang="en-US" baseline="30000" dirty="0" smtClean="0"/>
              <a:t>2</a:t>
            </a:r>
            <a:r>
              <a:rPr lang="en-US" dirty="0" smtClean="0"/>
              <a:t> + 25</a:t>
            </a:r>
            <a:r>
              <a:rPr lang="en-US" baseline="30000" dirty="0" smtClean="0"/>
              <a:t>2</a:t>
            </a:r>
            <a:r>
              <a:rPr lang="en-US" dirty="0" smtClean="0"/>
              <a:t> + 12</a:t>
            </a:r>
            <a:r>
              <a:rPr lang="en-US" baseline="30000" dirty="0" smtClean="0"/>
              <a:t>2</a:t>
            </a:r>
            <a:r>
              <a:rPr lang="en-US" dirty="0" smtClean="0"/>
              <a:t> = 2,758</a:t>
            </a:r>
          </a:p>
          <a:p>
            <a:r>
              <a:rPr lang="en-US" dirty="0" smtClean="0"/>
              <a:t>The HHI approaches </a:t>
            </a:r>
            <a:r>
              <a:rPr lang="en-US" b="1" dirty="0" smtClean="0"/>
              <a:t>zero</a:t>
            </a:r>
            <a:r>
              <a:rPr lang="en-US" dirty="0" smtClean="0"/>
              <a:t> when the market is occupied by a large number of firms of relatively equal size (talking about &lt; 1% of share) </a:t>
            </a:r>
          </a:p>
          <a:p>
            <a:r>
              <a:rPr lang="en-US" dirty="0" smtClean="0"/>
              <a:t>HHI reaches its maximum at 10,000 when the industry is occupied by a single firm: Monopoly </a:t>
            </a:r>
          </a:p>
          <a:p>
            <a:pPr lvl="2"/>
            <a:r>
              <a:rPr lang="en-US" dirty="0" smtClean="0"/>
              <a:t>HHI = 100</a:t>
            </a:r>
            <a:r>
              <a:rPr lang="en-US" baseline="30000" dirty="0" smtClean="0"/>
              <a:t>2</a:t>
            </a:r>
            <a:r>
              <a:rPr lang="en-US" dirty="0" smtClean="0"/>
              <a:t> = 10,000</a:t>
            </a:r>
            <a:endParaRPr lang="en-US" dirty="0"/>
          </a:p>
        </p:txBody>
      </p:sp>
    </p:spTree>
    <p:extLst>
      <p:ext uri="{BB962C8B-B14F-4D97-AF65-F5344CB8AC3E}">
        <p14:creationId xmlns:p14="http://schemas.microsoft.com/office/powerpoint/2010/main" val="389004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Justice Department Classifications</a:t>
            </a:r>
            <a:endParaRPr lang="en-US" dirty="0"/>
          </a:p>
        </p:txBody>
      </p:sp>
      <p:sp>
        <p:nvSpPr>
          <p:cNvPr id="3" name="Content Placeholder 2"/>
          <p:cNvSpPr>
            <a:spLocks noGrp="1"/>
          </p:cNvSpPr>
          <p:nvPr>
            <p:ph idx="1"/>
          </p:nvPr>
        </p:nvSpPr>
        <p:spPr/>
        <p:txBody>
          <a:bodyPr/>
          <a:lstStyle/>
          <a:p>
            <a:r>
              <a:rPr lang="en-US" dirty="0" smtClean="0"/>
              <a:t>HHI below 1,500:  </a:t>
            </a:r>
            <a:r>
              <a:rPr lang="en-US" dirty="0" err="1" smtClean="0"/>
              <a:t>Unconcentrated</a:t>
            </a:r>
            <a:r>
              <a:rPr lang="en-US" dirty="0" smtClean="0"/>
              <a:t> Market</a:t>
            </a:r>
          </a:p>
          <a:p>
            <a:pPr lvl="1"/>
            <a:r>
              <a:rPr lang="en-US" dirty="0" smtClean="0"/>
              <a:t>Strongly competitive</a:t>
            </a:r>
          </a:p>
          <a:p>
            <a:r>
              <a:rPr lang="en-US" dirty="0" smtClean="0"/>
              <a:t>HHI between 1,500 and 2,500: Moderately Concentrated Market</a:t>
            </a:r>
          </a:p>
          <a:p>
            <a:r>
              <a:rPr lang="en-US" dirty="0" smtClean="0"/>
              <a:t>HHI above 2,500: Highly Concentrated Market</a:t>
            </a:r>
          </a:p>
          <a:p>
            <a:pPr lvl="1"/>
            <a:r>
              <a:rPr lang="en-US" dirty="0" smtClean="0"/>
              <a:t>Oligopoly! </a:t>
            </a:r>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Mergers: General Standards</a:t>
            </a: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marL="514350" indent="-514350">
              <a:buFont typeface="Arial" pitchFamily="34" charset="0"/>
              <a:buChar char="•"/>
            </a:pPr>
            <a:r>
              <a:rPr lang="en-US" dirty="0" smtClean="0"/>
              <a:t>Justice Department Considers both post-merger level of HHI and the increase in HHI resulting from the merger</a:t>
            </a:r>
          </a:p>
          <a:p>
            <a:pPr marL="514350" indent="-514350">
              <a:buFont typeface="+mj-lt"/>
              <a:buAutoNum type="arabicPeriod"/>
            </a:pPr>
            <a:r>
              <a:rPr lang="en-US" dirty="0" smtClean="0"/>
              <a:t>Small Change in Concentration</a:t>
            </a:r>
          </a:p>
          <a:p>
            <a:pPr marL="880110" lvl="1" indent="-514350">
              <a:buFont typeface="Wingdings" pitchFamily="2" charset="2"/>
              <a:buChar char="Ø"/>
            </a:pPr>
            <a:r>
              <a:rPr lang="en-US" dirty="0" smtClean="0"/>
              <a:t>Mergers involving an increase in HHI of less than 100 points.</a:t>
            </a:r>
          </a:p>
          <a:p>
            <a:pPr marL="880110" lvl="1" indent="-514350">
              <a:buFont typeface="Wingdings" pitchFamily="2" charset="2"/>
              <a:buChar char="Ø"/>
            </a:pPr>
            <a:r>
              <a:rPr lang="en-US" dirty="0" smtClean="0"/>
              <a:t>Unlikely to have adverse competitive effects and ordinarily require no further analysis</a:t>
            </a:r>
          </a:p>
          <a:p>
            <a:pPr marL="514350" indent="-514350">
              <a:buFont typeface="+mj-lt"/>
              <a:buAutoNum type="arabicPeriod"/>
            </a:pPr>
            <a:r>
              <a:rPr lang="en-US" dirty="0" smtClean="0"/>
              <a:t>Mergers in Moderately Concentrated Markets (HHI: 1,500 – 2,500)</a:t>
            </a:r>
          </a:p>
          <a:p>
            <a:pPr marL="880110" lvl="1" indent="-514350">
              <a:buFont typeface="Wingdings" pitchFamily="2" charset="2"/>
              <a:buChar char="Ø"/>
            </a:pPr>
            <a:r>
              <a:rPr lang="en-US" dirty="0" smtClean="0"/>
              <a:t>Mergers that involve an increase in the HHI of more than 100 points potentially raise significant competitive concerns</a:t>
            </a:r>
          </a:p>
          <a:p>
            <a:pPr marL="514350" indent="-514350">
              <a:buFont typeface="+mj-lt"/>
              <a:buAutoNum type="arabicPeriod"/>
            </a:pPr>
            <a:r>
              <a:rPr lang="en-US" dirty="0" smtClean="0"/>
              <a:t>Mergers in Highly Concentrated Markets (HHI &gt; 2,500)</a:t>
            </a:r>
          </a:p>
          <a:p>
            <a:pPr marL="880110" lvl="1" indent="-514350">
              <a:buFont typeface="Wingdings" pitchFamily="2" charset="2"/>
              <a:buChar char="Ø"/>
            </a:pPr>
            <a:r>
              <a:rPr lang="en-US" dirty="0" smtClean="0"/>
              <a:t>Mergers in highly concentrated markets that involve an increase in HHI of between 100 to 200 points potentially raise significant concerns</a:t>
            </a:r>
          </a:p>
          <a:p>
            <a:pPr marL="514350" indent="-514350">
              <a:buFont typeface="+mj-lt"/>
              <a:buAutoNum type="arabicPeriod"/>
            </a:pPr>
            <a:r>
              <a:rPr lang="en-US" dirty="0" smtClean="0"/>
              <a:t>Mergers in highly concentrated markets that involve an increase in HHI of more than 200 points will be presumed to be likely to enhance market power</a:t>
            </a:r>
          </a:p>
          <a:p>
            <a:pPr marL="514350" indent="-514350">
              <a:buFont typeface="+mj-lt"/>
              <a:buAutoNum type="arabicPeriod"/>
            </a:pPr>
            <a:r>
              <a:rPr lang="en-US" dirty="0" smtClean="0">
                <a:solidFill>
                  <a:srgbClr val="FF0000"/>
                </a:solidFill>
              </a:rPr>
              <a:t>Justice department must sue and bring a case if they don’t want a merger to happen. Lengthy process involving a trial.</a:t>
            </a:r>
          </a:p>
          <a:p>
            <a:pPr marL="514350" indent="-514350">
              <a:buFont typeface="+mj-lt"/>
              <a:buAutoNum type="arabicPeriod"/>
            </a:pPr>
            <a:r>
              <a:rPr lang="en-US" dirty="0" smtClean="0">
                <a:solidFill>
                  <a:srgbClr val="FF0000"/>
                </a:solidFill>
              </a:rPr>
              <a:t>Firms can still justify the merger and even if they do involve a highly concentrated market. (</a:t>
            </a:r>
            <a:r>
              <a:rPr lang="en-US" dirty="0" err="1" smtClean="0">
                <a:solidFill>
                  <a:srgbClr val="FF0000"/>
                </a:solidFill>
              </a:rPr>
              <a:t>ie</a:t>
            </a:r>
            <a:r>
              <a:rPr lang="en-US" dirty="0" smtClean="0">
                <a:solidFill>
                  <a:srgbClr val="FF0000"/>
                </a:solidFill>
              </a:rPr>
              <a:t>: merge </a:t>
            </a:r>
            <a:r>
              <a:rPr lang="en-US" dirty="0" smtClean="0">
                <a:solidFill>
                  <a:srgbClr val="FF0000"/>
                </a:solidFill>
                <a:sym typeface="Wingdings"/>
              </a:rPr>
              <a:t> lower costs  lower market price)</a:t>
            </a:r>
            <a:endParaRPr lang="en-US" dirty="0" smtClean="0">
              <a:solidFill>
                <a:srgbClr val="FF0000"/>
              </a:solidFill>
            </a:endParaRPr>
          </a:p>
          <a:p>
            <a:pPr marL="514350" indent="-514350">
              <a:buFont typeface="+mj-lt"/>
              <a:buAutoNum type="arabicPeriod"/>
            </a:pPr>
            <a:r>
              <a:rPr lang="en-US" dirty="0" smtClean="0">
                <a:solidFill>
                  <a:srgbClr val="FF0000"/>
                </a:solidFill>
              </a:rPr>
              <a:t>Most of these cases end up settling between the justice department and companies </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HHI Examples by Industry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7223187"/>
              </p:ext>
            </p:extLst>
          </p:nvPr>
        </p:nvGraphicFramePr>
        <p:xfrm>
          <a:off x="457200" y="1935163"/>
          <a:ext cx="8229600" cy="4028439"/>
        </p:xfrm>
        <a:graphic>
          <a:graphicData uri="http://schemas.openxmlformats.org/drawingml/2006/table">
            <a:tbl>
              <a:tblPr firstRow="1" bandRow="1">
                <a:tableStyleId>{3C2FFA5D-87B4-456A-9821-1D502468CF0F}</a:tableStyleId>
              </a:tblPr>
              <a:tblGrid>
                <a:gridCol w="2057400"/>
                <a:gridCol w="990600"/>
                <a:gridCol w="2362200"/>
                <a:gridCol w="2819400"/>
              </a:tblGrid>
              <a:tr h="370840">
                <a:tc>
                  <a:txBody>
                    <a:bodyPr/>
                    <a:lstStyle/>
                    <a:p>
                      <a:r>
                        <a:rPr lang="en-US" dirty="0" smtClean="0"/>
                        <a:t>Industry</a:t>
                      </a:r>
                      <a:endParaRPr lang="en-US" dirty="0"/>
                    </a:p>
                  </a:txBody>
                  <a:tcPr/>
                </a:tc>
                <a:tc>
                  <a:txBody>
                    <a:bodyPr/>
                    <a:lstStyle/>
                    <a:p>
                      <a:r>
                        <a:rPr lang="en-US" dirty="0" smtClean="0"/>
                        <a:t>HHI</a:t>
                      </a:r>
                      <a:endParaRPr lang="en-US" dirty="0"/>
                    </a:p>
                  </a:txBody>
                  <a:tcPr/>
                </a:tc>
                <a:tc>
                  <a:txBody>
                    <a:bodyPr/>
                    <a:lstStyle/>
                    <a:p>
                      <a:r>
                        <a:rPr lang="en-US" dirty="0" err="1" smtClean="0"/>
                        <a:t>Largert</a:t>
                      </a:r>
                      <a:r>
                        <a:rPr lang="en-US" dirty="0" smtClean="0"/>
                        <a:t> Firms</a:t>
                      </a:r>
                      <a:endParaRPr lang="en-US" dirty="0"/>
                    </a:p>
                  </a:txBody>
                  <a:tcPr/>
                </a:tc>
                <a:tc>
                  <a:txBody>
                    <a:bodyPr/>
                    <a:lstStyle/>
                    <a:p>
                      <a:r>
                        <a:rPr lang="en-US" dirty="0" smtClean="0"/>
                        <a:t>Meaning</a:t>
                      </a:r>
                      <a:r>
                        <a:rPr lang="en-US" baseline="0" dirty="0" smtClean="0"/>
                        <a:t> </a:t>
                      </a:r>
                      <a:endParaRPr lang="en-US" dirty="0"/>
                    </a:p>
                  </a:txBody>
                  <a:tcPr/>
                </a:tc>
              </a:tr>
              <a:tr h="370840">
                <a:tc>
                  <a:txBody>
                    <a:bodyPr/>
                    <a:lstStyle/>
                    <a:p>
                      <a:r>
                        <a:rPr lang="en-US" dirty="0" smtClean="0"/>
                        <a:t>PC Operating Systems</a:t>
                      </a:r>
                      <a:endParaRPr lang="en-US" dirty="0"/>
                    </a:p>
                  </a:txBody>
                  <a:tcPr/>
                </a:tc>
                <a:tc>
                  <a:txBody>
                    <a:bodyPr/>
                    <a:lstStyle/>
                    <a:p>
                      <a:r>
                        <a:rPr lang="en-US" dirty="0" smtClean="0"/>
                        <a:t>9,182</a:t>
                      </a:r>
                      <a:endParaRPr lang="en-US" dirty="0"/>
                    </a:p>
                  </a:txBody>
                  <a:tcPr/>
                </a:tc>
                <a:tc>
                  <a:txBody>
                    <a:bodyPr/>
                    <a:lstStyle/>
                    <a:p>
                      <a:r>
                        <a:rPr lang="en-US" dirty="0" smtClean="0"/>
                        <a:t>Microsoft,</a:t>
                      </a:r>
                      <a:r>
                        <a:rPr lang="en-US" baseline="0" dirty="0" smtClean="0"/>
                        <a:t> Linux </a:t>
                      </a:r>
                      <a:endParaRPr lang="en-US" dirty="0"/>
                    </a:p>
                  </a:txBody>
                  <a:tcPr/>
                </a:tc>
                <a:tc>
                  <a:txBody>
                    <a:bodyPr/>
                    <a:lstStyle/>
                    <a:p>
                      <a:r>
                        <a:rPr lang="en-US" dirty="0" smtClean="0"/>
                        <a:t>Microsoft has almos</a:t>
                      </a:r>
                      <a:r>
                        <a:rPr lang="en-US" baseline="0" dirty="0" smtClean="0"/>
                        <a:t>t the entire market share. Close to a monopolist </a:t>
                      </a:r>
                      <a:endParaRPr lang="en-US" dirty="0"/>
                    </a:p>
                  </a:txBody>
                  <a:tcPr/>
                </a:tc>
              </a:tr>
              <a:tr h="370840">
                <a:tc>
                  <a:txBody>
                    <a:bodyPr/>
                    <a:lstStyle/>
                    <a:p>
                      <a:r>
                        <a:rPr lang="en-US" dirty="0" smtClean="0"/>
                        <a:t>Wide</a:t>
                      </a:r>
                      <a:r>
                        <a:rPr lang="en-US" baseline="0" dirty="0" smtClean="0"/>
                        <a:t>-Body </a:t>
                      </a:r>
                      <a:r>
                        <a:rPr lang="en-US" baseline="0" dirty="0" err="1" smtClean="0"/>
                        <a:t>AirCraft</a:t>
                      </a:r>
                      <a:r>
                        <a:rPr lang="en-US" baseline="0" dirty="0" smtClean="0"/>
                        <a:t> </a:t>
                      </a:r>
                      <a:endParaRPr lang="en-US" dirty="0"/>
                    </a:p>
                  </a:txBody>
                  <a:tcPr/>
                </a:tc>
                <a:tc>
                  <a:txBody>
                    <a:bodyPr/>
                    <a:lstStyle/>
                    <a:p>
                      <a:r>
                        <a:rPr lang="en-US" dirty="0" smtClean="0"/>
                        <a:t>5,098 </a:t>
                      </a:r>
                      <a:endParaRPr lang="en-US" dirty="0"/>
                    </a:p>
                  </a:txBody>
                  <a:tcPr/>
                </a:tc>
                <a:tc>
                  <a:txBody>
                    <a:bodyPr/>
                    <a:lstStyle/>
                    <a:p>
                      <a:r>
                        <a:rPr lang="en-US" dirty="0" smtClean="0"/>
                        <a:t>Boeing,</a:t>
                      </a:r>
                      <a:r>
                        <a:rPr lang="en-US" baseline="0" dirty="0" smtClean="0"/>
                        <a:t> Airbus </a:t>
                      </a:r>
                      <a:endParaRPr lang="en-US" dirty="0"/>
                    </a:p>
                  </a:txBody>
                  <a:tcPr/>
                </a:tc>
                <a:tc>
                  <a:txBody>
                    <a:bodyPr/>
                    <a:lstStyle/>
                    <a:p>
                      <a:r>
                        <a:rPr lang="en-US" dirty="0" smtClean="0"/>
                        <a:t>Each has about 50% of market share</a:t>
                      </a:r>
                      <a:r>
                        <a:rPr lang="en-US" baseline="0" dirty="0" smtClean="0"/>
                        <a:t>. (</a:t>
                      </a:r>
                      <a:r>
                        <a:rPr lang="en-US" baseline="0" dirty="0" err="1" smtClean="0"/>
                        <a:t>ie</a:t>
                      </a:r>
                      <a:r>
                        <a:rPr lang="en-US" baseline="0" dirty="0" smtClean="0"/>
                        <a:t>: 2500 HHI each)  Duopoly</a:t>
                      </a:r>
                      <a:endParaRPr lang="en-US" dirty="0"/>
                    </a:p>
                  </a:txBody>
                  <a:tcPr/>
                </a:tc>
              </a:tr>
              <a:tr h="370840">
                <a:tc>
                  <a:txBody>
                    <a:bodyPr/>
                    <a:lstStyle/>
                    <a:p>
                      <a:r>
                        <a:rPr lang="en-US" dirty="0" smtClean="0"/>
                        <a:t>Automobiles </a:t>
                      </a:r>
                      <a:endParaRPr lang="en-US" dirty="0"/>
                    </a:p>
                  </a:txBody>
                  <a:tcPr/>
                </a:tc>
                <a:tc>
                  <a:txBody>
                    <a:bodyPr/>
                    <a:lstStyle/>
                    <a:p>
                      <a:r>
                        <a:rPr lang="en-US" dirty="0" smtClean="0"/>
                        <a:t>1,432</a:t>
                      </a:r>
                      <a:endParaRPr lang="en-US" dirty="0"/>
                    </a:p>
                  </a:txBody>
                  <a:tcPr/>
                </a:tc>
                <a:tc>
                  <a:txBody>
                    <a:bodyPr/>
                    <a:lstStyle/>
                    <a:p>
                      <a:r>
                        <a:rPr lang="en-US" dirty="0" smtClean="0"/>
                        <a:t>GM, Ford, Toyota,</a:t>
                      </a:r>
                      <a:r>
                        <a:rPr lang="en-US" baseline="0" dirty="0" smtClean="0"/>
                        <a:t> Honda, Nissan, VW</a:t>
                      </a:r>
                      <a:endParaRPr lang="en-US" dirty="0"/>
                    </a:p>
                  </a:txBody>
                  <a:tcPr/>
                </a:tc>
                <a:tc>
                  <a:txBody>
                    <a:bodyPr/>
                    <a:lstStyle/>
                    <a:p>
                      <a:r>
                        <a:rPr lang="en-US" dirty="0" smtClean="0"/>
                        <a:t>Oligopoly </a:t>
                      </a:r>
                      <a:endParaRPr lang="en-US" dirty="0"/>
                    </a:p>
                  </a:txBody>
                  <a:tcPr/>
                </a:tc>
              </a:tr>
              <a:tr h="370840">
                <a:tc>
                  <a:txBody>
                    <a:bodyPr/>
                    <a:lstStyle/>
                    <a:p>
                      <a:r>
                        <a:rPr lang="en-US" dirty="0" smtClean="0"/>
                        <a:t>Retail Grocers</a:t>
                      </a:r>
                      <a:r>
                        <a:rPr lang="en-US" baseline="0" dirty="0" smtClean="0"/>
                        <a:t> </a:t>
                      </a:r>
                      <a:endParaRPr lang="en-US" dirty="0"/>
                    </a:p>
                  </a:txBody>
                  <a:tcPr/>
                </a:tc>
                <a:tc>
                  <a:txBody>
                    <a:bodyPr/>
                    <a:lstStyle/>
                    <a:p>
                      <a:r>
                        <a:rPr lang="en-US" dirty="0" smtClean="0"/>
                        <a:t>321 </a:t>
                      </a:r>
                      <a:endParaRPr lang="en-US" dirty="0"/>
                    </a:p>
                  </a:txBody>
                  <a:tcPr/>
                </a:tc>
                <a:tc>
                  <a:txBody>
                    <a:bodyPr/>
                    <a:lstStyle/>
                    <a:p>
                      <a:r>
                        <a:rPr lang="en-US" dirty="0" err="1" smtClean="0"/>
                        <a:t>Walmart</a:t>
                      </a:r>
                      <a:r>
                        <a:rPr lang="en-US" dirty="0" smtClean="0"/>
                        <a:t>, Kroger, Target, Albertsons</a:t>
                      </a:r>
                      <a:r>
                        <a:rPr lang="en-US" baseline="0" dirty="0" smtClean="0"/>
                        <a:t> </a:t>
                      </a:r>
                      <a:endParaRPr lang="en-US" dirty="0"/>
                    </a:p>
                  </a:txBody>
                  <a:tcPr/>
                </a:tc>
                <a:tc>
                  <a:txBody>
                    <a:bodyPr/>
                    <a:lstStyle/>
                    <a:p>
                      <a:r>
                        <a:rPr lang="en-US" dirty="0" smtClean="0"/>
                        <a:t>Very competitive</a:t>
                      </a:r>
                      <a:r>
                        <a:rPr lang="en-US" baseline="0" dirty="0" smtClean="0"/>
                        <a:t> market… will be smaller if we looked at it particular regions though </a:t>
                      </a:r>
                      <a:endParaRPr lang="en-US" dirty="0"/>
                    </a:p>
                  </a:txBody>
                  <a:tcPr/>
                </a:tc>
              </a:tr>
            </a:tbl>
          </a:graphicData>
        </a:graphic>
      </p:graphicFrame>
      <p:sp>
        <p:nvSpPr>
          <p:cNvPr id="6" name="Content Placeholder 2"/>
          <p:cNvSpPr txBox="1">
            <a:spLocks/>
          </p:cNvSpPr>
          <p:nvPr/>
        </p:nvSpPr>
        <p:spPr>
          <a:xfrm>
            <a:off x="228600" y="4648200"/>
            <a:ext cx="7772400" cy="1676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978408" lvl="3" indent="0">
              <a:buNone/>
            </a:pPr>
            <a:endParaRPr lang="en-US" dirty="0"/>
          </a:p>
        </p:txBody>
      </p:sp>
    </p:spTree>
    <p:extLst>
      <p:ext uri="{BB962C8B-B14F-4D97-AF65-F5344CB8AC3E}">
        <p14:creationId xmlns:p14="http://schemas.microsoft.com/office/powerpoint/2010/main" val="2889497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sz="4400" dirty="0" smtClean="0"/>
              <a:t>Oligopoly: Collusion Vs Competition</a:t>
            </a:r>
            <a:endParaRPr lang="en-US" sz="4400" dirty="0"/>
          </a:p>
        </p:txBody>
      </p:sp>
      <p:sp>
        <p:nvSpPr>
          <p:cNvPr id="3" name="Content Placeholder 2"/>
          <p:cNvSpPr>
            <a:spLocks noGrp="1"/>
          </p:cNvSpPr>
          <p:nvPr>
            <p:ph idx="1"/>
          </p:nvPr>
        </p:nvSpPr>
        <p:spPr/>
        <p:txBody>
          <a:bodyPr>
            <a:normAutofit lnSpcReduction="10000"/>
          </a:bodyPr>
          <a:lstStyle/>
          <a:p>
            <a:r>
              <a:rPr lang="en-US" dirty="0" smtClean="0"/>
              <a:t>Imperfect competition (firms do effect the market) </a:t>
            </a:r>
          </a:p>
          <a:p>
            <a:r>
              <a:rPr lang="en-US" dirty="0" err="1" smtClean="0"/>
              <a:t>Oligopolists</a:t>
            </a:r>
            <a:r>
              <a:rPr lang="en-US" dirty="0" smtClean="0"/>
              <a:t> face competition</a:t>
            </a:r>
          </a:p>
          <a:p>
            <a:pPr lvl="1"/>
            <a:r>
              <a:rPr lang="en-US" dirty="0" smtClean="0"/>
              <a:t>Competition is limited; barriers to entry still exist</a:t>
            </a:r>
          </a:p>
          <a:p>
            <a:r>
              <a:rPr lang="en-US" dirty="0" smtClean="0"/>
              <a:t>May either compete (non-cooperative) or collude (cooperative)</a:t>
            </a:r>
          </a:p>
          <a:p>
            <a:r>
              <a:rPr lang="en-US" dirty="0" smtClean="0"/>
              <a:t>If attempt to collude:</a:t>
            </a:r>
          </a:p>
          <a:p>
            <a:pPr lvl="1"/>
            <a:r>
              <a:rPr lang="en-US" dirty="0" smtClean="0"/>
              <a:t>Will collectively want to act like a monopoly</a:t>
            </a:r>
          </a:p>
          <a:p>
            <a:pPr lvl="2"/>
            <a:r>
              <a:rPr lang="en-US" dirty="0" smtClean="0"/>
              <a:t>Collectively produce the monopoly output, charge the monopoly price, split the monopoly profits</a:t>
            </a:r>
          </a:p>
          <a:p>
            <a:pPr lvl="2"/>
            <a:r>
              <a:rPr lang="en-US" dirty="0" smtClean="0"/>
              <a:t>Monopoly profits are the highest profits that can exist for firms in the industry </a:t>
            </a:r>
          </a:p>
          <a:p>
            <a:pPr lvl="3"/>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11056</TotalTime>
  <Words>2128</Words>
  <Application>Microsoft Macintosh PowerPoint</Application>
  <PresentationFormat>On-screen Show (4:3)</PresentationFormat>
  <Paragraphs>404</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Oligopoly </vt:lpstr>
      <vt:lpstr>Oligopoly</vt:lpstr>
      <vt:lpstr>Properties of Market Structures</vt:lpstr>
      <vt:lpstr>Herfindahl-Hirschman Index</vt:lpstr>
      <vt:lpstr>HHI Example  </vt:lpstr>
      <vt:lpstr>Justice Department Classifications</vt:lpstr>
      <vt:lpstr>Mergers: General Standards</vt:lpstr>
      <vt:lpstr>HHI Examples by Industry </vt:lpstr>
      <vt:lpstr>Oligopoly: Collusion Vs Competition</vt:lpstr>
      <vt:lpstr>Simple Example</vt:lpstr>
      <vt:lpstr>Demand Schedule </vt:lpstr>
      <vt:lpstr>The Monopolist’s Profit-Maximizing Output and Price</vt:lpstr>
      <vt:lpstr>Collusion Outcome</vt:lpstr>
      <vt:lpstr>“Cheating” Outcome</vt:lpstr>
      <vt:lpstr>Monopoly Vs Duopoly</vt:lpstr>
      <vt:lpstr>Monopoly Vs Duopoly</vt:lpstr>
      <vt:lpstr>Non-Cooperative Outcome</vt:lpstr>
      <vt:lpstr>Will competition among firms in an Oligopoly result in Perfectly Competitive outcomes?  </vt:lpstr>
      <vt:lpstr>The Payoff Matrix</vt:lpstr>
      <vt:lpstr>Prisoners’ Dilemma</vt:lpstr>
      <vt:lpstr>Conditions for Cooperation</vt:lpstr>
      <vt:lpstr>Antitrust Legislation</vt:lpstr>
      <vt:lpstr>Predatory Pricing     </vt:lpstr>
      <vt:lpstr>Standard Oil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Welcome Back!</dc:title>
  <dc:creator>Ron</dc:creator>
  <cp:lastModifiedBy>Vaishnavi Raghu Raman</cp:lastModifiedBy>
  <cp:revision>812</cp:revision>
  <cp:lastPrinted>2013-11-25T19:05:23Z</cp:lastPrinted>
  <dcterms:created xsi:type="dcterms:W3CDTF">2013-09-01T18:05:22Z</dcterms:created>
  <dcterms:modified xsi:type="dcterms:W3CDTF">2014-12-01T20:24:33Z</dcterms:modified>
</cp:coreProperties>
</file>