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437" r:id="rId2"/>
    <p:sldId id="461" r:id="rId3"/>
    <p:sldId id="462" r:id="rId4"/>
    <p:sldId id="463" r:id="rId5"/>
    <p:sldId id="473" r:id="rId6"/>
    <p:sldId id="475" r:id="rId7"/>
    <p:sldId id="476" r:id="rId8"/>
    <p:sldId id="466" r:id="rId9"/>
    <p:sldId id="477" r:id="rId10"/>
    <p:sldId id="467" r:id="rId11"/>
    <p:sldId id="497" r:id="rId12"/>
    <p:sldId id="469" r:id="rId13"/>
    <p:sldId id="478" r:id="rId14"/>
    <p:sldId id="480" r:id="rId15"/>
    <p:sldId id="481" r:id="rId16"/>
    <p:sldId id="468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9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Externality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Private Solution:</a:t>
            </a:r>
          </a:p>
          <a:p>
            <a:r>
              <a:rPr lang="en-US" dirty="0" err="1" smtClean="0"/>
              <a:t>Coase</a:t>
            </a:r>
            <a:r>
              <a:rPr lang="en-US" dirty="0" smtClean="0"/>
              <a:t> Theorem:</a:t>
            </a:r>
          </a:p>
          <a:p>
            <a:pPr lvl="1"/>
            <a:r>
              <a:rPr lang="en-US" dirty="0" smtClean="0"/>
              <a:t>If property rights are clearly defined and transaction costs are low then can get an efficient outcome through bargaining regardless of who owns the property rights</a:t>
            </a:r>
          </a:p>
          <a:p>
            <a:pPr lvl="2"/>
            <a:r>
              <a:rPr lang="en-US" dirty="0" smtClean="0"/>
              <a:t>Efficient, not equitable: Who is assigned the property rights will influence the income distribution</a:t>
            </a:r>
          </a:p>
          <a:p>
            <a:pPr lvl="1"/>
            <a:r>
              <a:rPr lang="en-US" dirty="0" smtClean="0"/>
              <a:t>Not so much a realistic, practical solution to the problem of externalities, but more a demonstration that lack of clearly defined property rights are the root of the problem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Costs:</a:t>
            </a:r>
          </a:p>
          <a:p>
            <a:pPr lvl="1"/>
            <a:r>
              <a:rPr lang="en-US" dirty="0" smtClean="0"/>
              <a:t>Costs associated with exercising economic property rights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Gathering information (quality, location)</a:t>
            </a:r>
          </a:p>
          <a:p>
            <a:pPr lvl="3"/>
            <a:r>
              <a:rPr lang="en-US" dirty="0" smtClean="0"/>
              <a:t>Up to now we have been assuming perfect information</a:t>
            </a:r>
          </a:p>
          <a:p>
            <a:pPr lvl="2"/>
            <a:r>
              <a:rPr lang="en-US" dirty="0" smtClean="0"/>
              <a:t>Costs of making legally binding agreements</a:t>
            </a:r>
          </a:p>
          <a:p>
            <a:pPr lvl="3"/>
            <a:r>
              <a:rPr lang="en-US" dirty="0" smtClean="0"/>
              <a:t>Legal Services</a:t>
            </a:r>
          </a:p>
          <a:p>
            <a:pPr lvl="2"/>
            <a:r>
              <a:rPr lang="en-US" dirty="0" smtClean="0"/>
              <a:t>Costs of communication among interested parties</a:t>
            </a:r>
          </a:p>
          <a:p>
            <a:pPr lvl="3"/>
            <a:r>
              <a:rPr lang="en-US" dirty="0" smtClean="0"/>
              <a:t>May be very high if several people are involved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Example: </a:t>
            </a:r>
            <a:r>
              <a:rPr lang="en-US" dirty="0" err="1" smtClean="0"/>
              <a:t>Coase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Firm in a small town plans on opening a factory.</a:t>
            </a:r>
          </a:p>
          <a:p>
            <a:pPr lvl="1"/>
            <a:r>
              <a:rPr lang="en-US" dirty="0" smtClean="0"/>
              <a:t>Factory will emit pollution, reducing air quality for townspeople (Negative Externality)</a:t>
            </a:r>
          </a:p>
          <a:p>
            <a:pPr lvl="1"/>
            <a:r>
              <a:rPr lang="en-US" dirty="0" smtClean="0"/>
              <a:t>Expected economic profit from factory: $4,000 per month</a:t>
            </a:r>
          </a:p>
          <a:p>
            <a:pPr lvl="1"/>
            <a:r>
              <a:rPr lang="en-US" dirty="0" smtClean="0"/>
              <a:t>Citizens of town collectively value fresh air at $5,000 per month</a:t>
            </a:r>
          </a:p>
          <a:p>
            <a:r>
              <a:rPr lang="en-US" dirty="0" smtClean="0"/>
              <a:t>Efficient Outcome: </a:t>
            </a:r>
          </a:p>
          <a:p>
            <a:pPr lvl="1"/>
            <a:r>
              <a:rPr lang="en-US" dirty="0" smtClean="0"/>
              <a:t>No factory is built. From societal perspective the costs of building the refinery ($5,000 per month) are greater than the benefits ($4,000 per month)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Example: </a:t>
            </a:r>
            <a:r>
              <a:rPr lang="en-US" dirty="0" err="1" smtClean="0"/>
              <a:t>Coase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If Townspeople own the property rights:</a:t>
            </a:r>
          </a:p>
          <a:p>
            <a:r>
              <a:rPr lang="en-US" dirty="0" smtClean="0"/>
              <a:t>Factory owners would have to pay to receive the right to build the factory.</a:t>
            </a:r>
          </a:p>
          <a:p>
            <a:pPr lvl="1"/>
            <a:r>
              <a:rPr lang="en-US" dirty="0" smtClean="0"/>
              <a:t>Factory owners willing to pay up to $4,000 per month</a:t>
            </a:r>
          </a:p>
          <a:p>
            <a:pPr lvl="1"/>
            <a:r>
              <a:rPr lang="en-US" dirty="0" smtClean="0"/>
              <a:t>Townspeople want at least $5,00o per month</a:t>
            </a:r>
          </a:p>
          <a:p>
            <a:r>
              <a:rPr lang="en-US" dirty="0" smtClean="0"/>
              <a:t>If Townspeople own the property rights then factory owners would be unable to pay a sufficiently high amount.</a:t>
            </a:r>
          </a:p>
          <a:p>
            <a:r>
              <a:rPr lang="en-US" dirty="0" smtClean="0"/>
              <a:t>Factory will not be build: </a:t>
            </a:r>
          </a:p>
          <a:p>
            <a:pPr lvl="1"/>
            <a:r>
              <a:rPr lang="en-US" dirty="0" smtClean="0"/>
              <a:t>Efficient outcome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Example: </a:t>
            </a:r>
            <a:r>
              <a:rPr lang="en-US" dirty="0" err="1" smtClean="0"/>
              <a:t>Coase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dirty="0" smtClean="0"/>
              <a:t>If Firm owns the property rights:</a:t>
            </a:r>
          </a:p>
          <a:p>
            <a:r>
              <a:rPr lang="en-US" dirty="0" smtClean="0"/>
              <a:t>Townspeople would have to pay to prevent the factory from being built.</a:t>
            </a:r>
          </a:p>
          <a:p>
            <a:pPr lvl="1"/>
            <a:r>
              <a:rPr lang="en-US" dirty="0" smtClean="0"/>
              <a:t>Townspeople willing to pay up to $5,000 per month</a:t>
            </a:r>
          </a:p>
          <a:p>
            <a:pPr lvl="1"/>
            <a:r>
              <a:rPr lang="en-US" dirty="0" smtClean="0"/>
              <a:t>Factory owners want at least $4,00o per month</a:t>
            </a:r>
          </a:p>
          <a:p>
            <a:r>
              <a:rPr lang="en-US" dirty="0" smtClean="0"/>
              <a:t>Townspeople could pay $4,001 and both sides better off</a:t>
            </a:r>
          </a:p>
          <a:p>
            <a:pPr lvl="1"/>
            <a:r>
              <a:rPr lang="en-US" dirty="0" smtClean="0"/>
              <a:t>Firm receives $4,001 which is more than the $4,000 would receive if opened the factory.</a:t>
            </a:r>
          </a:p>
          <a:p>
            <a:pPr lvl="1"/>
            <a:r>
              <a:rPr lang="en-US" dirty="0" smtClean="0"/>
              <a:t>Town would have lost $5,000 in benefits but only lose $4,001 so $999 better off</a:t>
            </a:r>
          </a:p>
          <a:p>
            <a:r>
              <a:rPr lang="en-US" dirty="0" smtClean="0"/>
              <a:t>Factory will not be build: </a:t>
            </a:r>
          </a:p>
          <a:p>
            <a:pPr lvl="1"/>
            <a:r>
              <a:rPr lang="en-US" dirty="0" smtClean="0"/>
              <a:t>Efficient outcome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Example: </a:t>
            </a:r>
            <a:r>
              <a:rPr lang="en-US" dirty="0" err="1" smtClean="0"/>
              <a:t>Coase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Are transaction costs zero?</a:t>
            </a:r>
          </a:p>
          <a:p>
            <a:r>
              <a:rPr lang="en-US" dirty="0" smtClean="0"/>
              <a:t>Likely outcome in the absence of ability to effectively bargain?</a:t>
            </a:r>
          </a:p>
          <a:p>
            <a:pPr lvl="1"/>
            <a:r>
              <a:rPr lang="en-US" dirty="0" smtClean="0"/>
              <a:t>Factory built, inefficient outcome</a:t>
            </a:r>
          </a:p>
          <a:p>
            <a:r>
              <a:rPr lang="en-US" dirty="0" smtClean="0"/>
              <a:t>Private bargaining in real world?</a:t>
            </a:r>
          </a:p>
          <a:p>
            <a:pPr lvl="1"/>
            <a:r>
              <a:rPr lang="en-US" dirty="0" smtClean="0"/>
              <a:t>Pollution</a:t>
            </a:r>
          </a:p>
          <a:p>
            <a:pPr lvl="1"/>
            <a:r>
              <a:rPr lang="en-US" dirty="0" smtClean="0"/>
              <a:t>Traffic Congestion</a:t>
            </a:r>
          </a:p>
          <a:p>
            <a:pPr lvl="1"/>
            <a:r>
              <a:rPr lang="en-US" dirty="0" smtClean="0"/>
              <a:t>Noisy Neighbor</a:t>
            </a:r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Externality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Government intervention</a:t>
            </a:r>
          </a:p>
          <a:p>
            <a:r>
              <a:rPr lang="en-US" dirty="0" smtClean="0"/>
              <a:t>Positive Externality</a:t>
            </a:r>
          </a:p>
          <a:p>
            <a:pPr lvl="1"/>
            <a:r>
              <a:rPr lang="en-US" dirty="0" smtClean="0"/>
              <a:t>Subsidy</a:t>
            </a:r>
          </a:p>
          <a:p>
            <a:r>
              <a:rPr lang="en-US" dirty="0" smtClean="0"/>
              <a:t>Negative Externality</a:t>
            </a:r>
          </a:p>
          <a:p>
            <a:pPr lvl="1"/>
            <a:r>
              <a:rPr lang="en-US" dirty="0" smtClean="0"/>
              <a:t>Pollution</a:t>
            </a:r>
          </a:p>
          <a:p>
            <a:pPr lvl="2"/>
            <a:r>
              <a:rPr lang="en-US" dirty="0" smtClean="0"/>
              <a:t>Corrective Tax (</a:t>
            </a:r>
            <a:r>
              <a:rPr lang="en-US" dirty="0" err="1" smtClean="0"/>
              <a:t>Pigouvian</a:t>
            </a:r>
            <a:r>
              <a:rPr lang="en-US" dirty="0" smtClean="0"/>
              <a:t> Tax)</a:t>
            </a:r>
          </a:p>
          <a:p>
            <a:pPr lvl="2"/>
            <a:r>
              <a:rPr lang="en-US" dirty="0" smtClean="0"/>
              <a:t>Command and Control Policy</a:t>
            </a:r>
          </a:p>
          <a:p>
            <a:pPr lvl="2"/>
            <a:r>
              <a:rPr lang="en-US" dirty="0" smtClean="0"/>
              <a:t>Tradable Permits</a:t>
            </a:r>
          </a:p>
          <a:p>
            <a:pPr lvl="1"/>
            <a:r>
              <a:rPr lang="en-US" dirty="0" smtClean="0"/>
              <a:t>Traffic Congestion</a:t>
            </a:r>
          </a:p>
          <a:p>
            <a:pPr lvl="2"/>
            <a:r>
              <a:rPr lang="en-US" smtClean="0"/>
              <a:t>Tolls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Market Failure</a:t>
            </a:r>
          </a:p>
          <a:p>
            <a:pPr lvl="1"/>
            <a:r>
              <a:rPr lang="en-US" dirty="0" smtClean="0"/>
              <a:t>The failure of a market to reach an efficient outcome where all gains from trade are exhausted  </a:t>
            </a:r>
          </a:p>
          <a:p>
            <a:pPr lvl="1"/>
            <a:r>
              <a:rPr lang="en-US" dirty="0" smtClean="0"/>
              <a:t>Occurs when the quantity transacted differs from the efficient (welfare maximizing) quantity</a:t>
            </a:r>
          </a:p>
          <a:p>
            <a:pPr lvl="1"/>
            <a:r>
              <a:rPr lang="en-US" dirty="0" smtClean="0"/>
              <a:t>Results in Deadweight loss</a:t>
            </a:r>
          </a:p>
          <a:p>
            <a:pPr lvl="1"/>
            <a:r>
              <a:rPr lang="en-US" dirty="0" smtClean="0"/>
              <a:t>Examples: Monopoly, Externalities, public </a:t>
            </a:r>
            <a:r>
              <a:rPr lang="en-US" dirty="0" smtClean="0"/>
              <a:t>goods</a:t>
            </a:r>
          </a:p>
          <a:p>
            <a:pPr lvl="1"/>
            <a:r>
              <a:rPr lang="en-US" dirty="0" smtClean="0"/>
              <a:t>We don’t care if it benefits producers or consumers only overall results </a:t>
            </a:r>
          </a:p>
          <a:p>
            <a:pPr lvl="1"/>
            <a:r>
              <a:rPr lang="en-US" dirty="0" smtClean="0"/>
              <a:t>Non-excludable: cannot prevent somebody from consuming this good </a:t>
            </a:r>
            <a:endParaRPr lang="en-US" dirty="0"/>
          </a:p>
          <a:p>
            <a:pPr lvl="2"/>
            <a:r>
              <a:rPr lang="en-US" dirty="0" smtClean="0"/>
              <a:t>Private market is not able to be efficient because people do not have the incentive to pay for a good if they are going to receive it anyway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Externality</a:t>
            </a:r>
          </a:p>
          <a:p>
            <a:pPr lvl="1"/>
            <a:r>
              <a:rPr lang="en-US" dirty="0" smtClean="0"/>
              <a:t>When the activity of one entity (individual or firm) directly impacts the welfare of another in a way that is not reflected in the price</a:t>
            </a:r>
          </a:p>
          <a:p>
            <a:pPr lvl="1"/>
            <a:r>
              <a:rPr lang="en-US" dirty="0" smtClean="0"/>
              <a:t>“External” to the market</a:t>
            </a:r>
          </a:p>
          <a:p>
            <a:pPr lvl="1"/>
            <a:r>
              <a:rPr lang="en-US" dirty="0" smtClean="0"/>
              <a:t>Unintended impacts not taken into account by the individual decision makers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Externality</a:t>
            </a:r>
          </a:p>
          <a:p>
            <a:pPr lvl="1"/>
            <a:r>
              <a:rPr lang="en-US" dirty="0" smtClean="0"/>
              <a:t>An action that imposes net costs on others without their being compensated</a:t>
            </a:r>
          </a:p>
          <a:p>
            <a:pPr lvl="1"/>
            <a:r>
              <a:rPr lang="en-US" dirty="0" smtClean="0"/>
              <a:t>The individual decision maker does not have to pay these costs, so does not take them into account when making decisions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Supply and Demand Analysis: Negative 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Private Cost:</a:t>
            </a:r>
          </a:p>
          <a:p>
            <a:pPr lvl="1"/>
            <a:r>
              <a:rPr lang="en-US" dirty="0" smtClean="0"/>
              <a:t>Cost incurred by the individual decision maker only</a:t>
            </a:r>
          </a:p>
          <a:p>
            <a:r>
              <a:rPr lang="en-US" dirty="0" smtClean="0"/>
              <a:t>Marginal Private Cost (MPC):</a:t>
            </a:r>
          </a:p>
          <a:p>
            <a:pPr lvl="1"/>
            <a:r>
              <a:rPr lang="en-US" dirty="0" smtClean="0"/>
              <a:t>Incremental costs to private owner</a:t>
            </a:r>
          </a:p>
          <a:p>
            <a:r>
              <a:rPr lang="en-US" dirty="0" smtClean="0"/>
              <a:t>Marginal External Cost (MEC): </a:t>
            </a:r>
          </a:p>
          <a:p>
            <a:pPr lvl="1"/>
            <a:r>
              <a:rPr lang="en-US" dirty="0" smtClean="0"/>
              <a:t>Uncompensated marginal costs imposed on others as a result of actions taken by individual decision maker</a:t>
            </a:r>
          </a:p>
          <a:p>
            <a:r>
              <a:rPr lang="en-US" dirty="0" smtClean="0"/>
              <a:t>Social Cost:</a:t>
            </a:r>
          </a:p>
          <a:p>
            <a:pPr lvl="1"/>
            <a:r>
              <a:rPr lang="en-US" dirty="0" smtClean="0"/>
              <a:t>Total costs incurred by society</a:t>
            </a:r>
          </a:p>
          <a:p>
            <a:r>
              <a:rPr lang="en-US" dirty="0" smtClean="0"/>
              <a:t>Marginal Social Cost (MSC):</a:t>
            </a:r>
          </a:p>
          <a:p>
            <a:pPr lvl="1"/>
            <a:r>
              <a:rPr lang="en-US" dirty="0" smtClean="0"/>
              <a:t>Total marginal costs to society</a:t>
            </a:r>
          </a:p>
          <a:p>
            <a:pPr lvl="1"/>
            <a:r>
              <a:rPr lang="en-US" dirty="0" smtClean="0"/>
              <a:t>MPC + MEC = MSC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Externality</a:t>
            </a:r>
          </a:p>
          <a:p>
            <a:pPr lvl="1"/>
            <a:r>
              <a:rPr lang="en-US" dirty="0" smtClean="0"/>
              <a:t>An action that provides net benefits to others without their having to pay for it</a:t>
            </a:r>
          </a:p>
          <a:p>
            <a:pPr lvl="1"/>
            <a:r>
              <a:rPr lang="en-US" dirty="0" smtClean="0"/>
              <a:t>The individual decision maker does not receive compensation for these benefits, so does not take into account when making decisions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Supply and Demand Analysis: Positive 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Private Benefit:</a:t>
            </a:r>
          </a:p>
          <a:p>
            <a:pPr lvl="1"/>
            <a:r>
              <a:rPr lang="en-US" dirty="0" smtClean="0"/>
              <a:t>Benefits enjoyed by the individual decision maker only</a:t>
            </a:r>
          </a:p>
          <a:p>
            <a:r>
              <a:rPr lang="en-US" dirty="0" smtClean="0"/>
              <a:t>Marginal Private Benefit (MPB):</a:t>
            </a:r>
          </a:p>
          <a:p>
            <a:pPr lvl="1"/>
            <a:r>
              <a:rPr lang="en-US" dirty="0" smtClean="0"/>
              <a:t>Incremental benefits to private owner</a:t>
            </a:r>
          </a:p>
          <a:p>
            <a:pPr lvl="1"/>
            <a:r>
              <a:rPr lang="en-US" dirty="0" smtClean="0"/>
              <a:t>Individual marginal willingness to pay</a:t>
            </a:r>
          </a:p>
          <a:p>
            <a:r>
              <a:rPr lang="en-US" dirty="0" smtClean="0"/>
              <a:t>Marginal External Benefit (MEB): </a:t>
            </a:r>
          </a:p>
          <a:p>
            <a:pPr lvl="1"/>
            <a:r>
              <a:rPr lang="en-US" dirty="0" smtClean="0"/>
              <a:t>Uncompensated marginal benefits provided to others as a result of actions taken by individual decision maker</a:t>
            </a:r>
          </a:p>
          <a:p>
            <a:r>
              <a:rPr lang="en-US" dirty="0" smtClean="0"/>
              <a:t>Social Benefit:</a:t>
            </a:r>
          </a:p>
          <a:p>
            <a:pPr lvl="1"/>
            <a:r>
              <a:rPr lang="en-US" dirty="0" smtClean="0"/>
              <a:t>Total benefits enjoyed by society</a:t>
            </a:r>
          </a:p>
          <a:p>
            <a:r>
              <a:rPr lang="en-US" dirty="0" smtClean="0"/>
              <a:t>Marginal Social Benefit (MSB):</a:t>
            </a:r>
          </a:p>
          <a:p>
            <a:pPr lvl="1"/>
            <a:r>
              <a:rPr lang="en-US" dirty="0" smtClean="0"/>
              <a:t>Total marginal benefits to society</a:t>
            </a:r>
          </a:p>
          <a:p>
            <a:pPr lvl="1"/>
            <a:r>
              <a:rPr lang="en-US" dirty="0" smtClean="0"/>
              <a:t>MPB + MEB = MSB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Lack of Clearly Defined Property Rights</a:t>
            </a:r>
          </a:p>
          <a:p>
            <a:pPr lvl="1"/>
            <a:r>
              <a:rPr lang="en-US" dirty="0" smtClean="0"/>
              <a:t>Existence of clearly defined property rights is assumed for well functioning markets</a:t>
            </a:r>
          </a:p>
          <a:p>
            <a:pPr lvl="1"/>
            <a:r>
              <a:rPr lang="en-US" dirty="0" smtClean="0"/>
              <a:t>If property rights were clearly delineated then all costs and benefits of an action would be fully internalized</a:t>
            </a:r>
          </a:p>
          <a:p>
            <a:pPr lvl="1"/>
            <a:r>
              <a:rPr lang="en-US" dirty="0" smtClean="0"/>
              <a:t>Compensation for full costs (benefits) of actions would be included in the decision making process, market price would reflect this compensation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Legal Property Rights: </a:t>
            </a:r>
          </a:p>
          <a:p>
            <a:pPr lvl="1"/>
            <a:r>
              <a:rPr lang="en-US" dirty="0" smtClean="0"/>
              <a:t>Rights recognized and enforced, in part, by the government.</a:t>
            </a:r>
          </a:p>
          <a:p>
            <a:r>
              <a:rPr lang="en-US" dirty="0" smtClean="0"/>
              <a:t>Economic Property Rights: </a:t>
            </a:r>
          </a:p>
          <a:p>
            <a:pPr lvl="1"/>
            <a:r>
              <a:rPr lang="en-US" dirty="0" smtClean="0"/>
              <a:t>Individual’s ability to exercise control over the use of a good</a:t>
            </a:r>
          </a:p>
          <a:p>
            <a:pPr lvl="2"/>
            <a:r>
              <a:rPr lang="en-US" dirty="0" smtClean="0"/>
              <a:t>Legal property rights enhance economic rights but do not guarantee them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Exclusivity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Can exclude others from using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Ownership of Income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Able to keep income that property produces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Transferability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Able to transfer to others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11752</TotalTime>
  <Words>972</Words>
  <Application>Microsoft Macintosh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Externalities</vt:lpstr>
      <vt:lpstr>Market Failure</vt:lpstr>
      <vt:lpstr>Externalities</vt:lpstr>
      <vt:lpstr>Negative Externalities</vt:lpstr>
      <vt:lpstr>Supply and Demand Analysis: Negative Externalities</vt:lpstr>
      <vt:lpstr>Positive Externalities</vt:lpstr>
      <vt:lpstr>Supply and Demand Analysis: Positive Externalities</vt:lpstr>
      <vt:lpstr>Source of the Problem</vt:lpstr>
      <vt:lpstr>Property Rights</vt:lpstr>
      <vt:lpstr>Solution to Externality Problem </vt:lpstr>
      <vt:lpstr>Transaction Costs</vt:lpstr>
      <vt:lpstr>Simple Example: Coase Theorem</vt:lpstr>
      <vt:lpstr>Simple Example: Coase Theorem</vt:lpstr>
      <vt:lpstr>Simple Example: Coase Theorem</vt:lpstr>
      <vt:lpstr>Simple Example: Coase Theorem</vt:lpstr>
      <vt:lpstr>Solution to Externality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864</cp:revision>
  <cp:lastPrinted>2013-12-04T14:48:33Z</cp:lastPrinted>
  <dcterms:created xsi:type="dcterms:W3CDTF">2013-09-01T18:05:22Z</dcterms:created>
  <dcterms:modified xsi:type="dcterms:W3CDTF">2014-12-01T20:30:22Z</dcterms:modified>
</cp:coreProperties>
</file>