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80" r:id="rId7"/>
    <p:sldId id="261" r:id="rId8"/>
    <p:sldId id="262" r:id="rId9"/>
    <p:sldId id="283" r:id="rId10"/>
    <p:sldId id="282" r:id="rId11"/>
    <p:sldId id="264" r:id="rId12"/>
    <p:sldId id="265" r:id="rId13"/>
    <p:sldId id="276" r:id="rId14"/>
    <p:sldId id="267" r:id="rId15"/>
    <p:sldId id="277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1" autoAdjust="0"/>
    <p:restoredTop sz="94660"/>
  </p:normalViewPr>
  <p:slideViewPr>
    <p:cSldViewPr>
      <p:cViewPr varScale="1">
        <p:scale>
          <a:sx n="69" d="100"/>
          <a:sy n="69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8EB74-4D06-427F-A84C-049BE4D5973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E187D28-DD59-46FA-8DFB-EF252B03B706}">
      <dgm:prSet phldrT="[Text]"/>
      <dgm:spPr/>
      <dgm:t>
        <a:bodyPr/>
        <a:lstStyle/>
        <a:p>
          <a:r>
            <a:rPr lang="en-US" smtClean="0"/>
            <a:t> </a:t>
          </a:r>
          <a:endParaRPr lang="vi-VN"/>
        </a:p>
      </dgm:t>
    </dgm:pt>
    <dgm:pt modelId="{A93466B0-E05A-4A39-AA70-13D90277C76E}" type="parTrans" cxnId="{1B1FB0C7-8A85-4302-B6F5-4CF3378BFB5E}">
      <dgm:prSet/>
      <dgm:spPr/>
      <dgm:t>
        <a:bodyPr/>
        <a:lstStyle/>
        <a:p>
          <a:endParaRPr lang="vi-VN"/>
        </a:p>
      </dgm:t>
    </dgm:pt>
    <dgm:pt modelId="{7CDBB1D1-FFAA-41F9-A182-36B798E68254}" type="sibTrans" cxnId="{1B1FB0C7-8A85-4302-B6F5-4CF3378BFB5E}">
      <dgm:prSet/>
      <dgm:spPr/>
      <dgm:t>
        <a:bodyPr/>
        <a:lstStyle/>
        <a:p>
          <a:endParaRPr lang="vi-VN"/>
        </a:p>
      </dgm:t>
    </dgm:pt>
    <dgm:pt modelId="{8E9F383F-5AE5-4239-AE8E-BCF36A64790F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F</a:t>
          </a:r>
          <a:r>
            <a:rPr lang="en-US" b="1" baseline="-2500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: {{Beef}: 4, {Cheese}:4, {Chicken}:5, {Clothes}:3, {Milk}:4}</a:t>
          </a:r>
          <a:endParaRPr lang="vi-VN"/>
        </a:p>
      </dgm:t>
    </dgm:pt>
    <dgm:pt modelId="{6B2289E1-6DA8-4157-B425-13D5F69210F2}" type="parTrans" cxnId="{5E14B71E-329C-4BCA-8E1D-2A5C442DECF0}">
      <dgm:prSet/>
      <dgm:spPr/>
      <dgm:t>
        <a:bodyPr/>
        <a:lstStyle/>
        <a:p>
          <a:endParaRPr lang="vi-VN"/>
        </a:p>
      </dgm:t>
    </dgm:pt>
    <dgm:pt modelId="{A1D7A11F-B959-4BEC-A2B0-AD7837607F2E}" type="sibTrans" cxnId="{5E14B71E-329C-4BCA-8E1D-2A5C442DECF0}">
      <dgm:prSet/>
      <dgm:spPr/>
      <dgm:t>
        <a:bodyPr/>
        <a:lstStyle/>
        <a:p>
          <a:endParaRPr lang="vi-VN"/>
        </a:p>
      </dgm:t>
    </dgm:pt>
    <dgm:pt modelId="{B6D99256-DB49-4FB8-92B4-CF9720A61E28}">
      <dgm:prSet phldrT="[Text]"/>
      <dgm:spPr/>
      <dgm:t>
        <a:bodyPr/>
        <a:lstStyle/>
        <a:p>
          <a:r>
            <a:rPr lang="en-US" smtClean="0"/>
            <a:t> </a:t>
          </a:r>
          <a:endParaRPr lang="vi-VN"/>
        </a:p>
      </dgm:t>
    </dgm:pt>
    <dgm:pt modelId="{2708EBDD-B272-43D8-B9BD-8C2CC37D22E5}" type="parTrans" cxnId="{E7EB9FBD-2BD0-4576-9D78-C6A7F2A10D31}">
      <dgm:prSet/>
      <dgm:spPr/>
      <dgm:t>
        <a:bodyPr/>
        <a:lstStyle/>
        <a:p>
          <a:endParaRPr lang="vi-VN"/>
        </a:p>
      </dgm:t>
    </dgm:pt>
    <dgm:pt modelId="{AC444E20-1A71-4665-8180-BB28284627AE}" type="sibTrans" cxnId="{E7EB9FBD-2BD0-4576-9D78-C6A7F2A10D31}">
      <dgm:prSet/>
      <dgm:spPr/>
      <dgm:t>
        <a:bodyPr/>
        <a:lstStyle/>
        <a:p>
          <a:endParaRPr lang="vi-VN"/>
        </a:p>
      </dgm:t>
    </dgm:pt>
    <dgm:pt modelId="{F6EAACBB-5EC5-49E2-885B-00C97D8A025A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F</a:t>
          </a:r>
          <a:r>
            <a:rPr lang="en-US" b="1" baseline="-2500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: {{Beef, Cheese}:3, {Beef, Chicken}:3, {Chicken, Clothes}:3, {Chicken, Milk}:4, {Clothes, Milk}:3}</a:t>
          </a:r>
          <a:endParaRPr lang="vi-VN"/>
        </a:p>
      </dgm:t>
    </dgm:pt>
    <dgm:pt modelId="{EFD0EC32-C596-4DA4-A985-FF5F004D16EC}" type="parTrans" cxnId="{EF193C17-A531-4D5F-9849-8A476D680571}">
      <dgm:prSet/>
      <dgm:spPr/>
      <dgm:t>
        <a:bodyPr/>
        <a:lstStyle/>
        <a:p>
          <a:endParaRPr lang="vi-VN"/>
        </a:p>
      </dgm:t>
    </dgm:pt>
    <dgm:pt modelId="{38287AF4-A09D-4529-8D4C-AD272C766EDD}" type="sibTrans" cxnId="{EF193C17-A531-4D5F-9849-8A476D680571}">
      <dgm:prSet/>
      <dgm:spPr/>
      <dgm:t>
        <a:bodyPr/>
        <a:lstStyle/>
        <a:p>
          <a:endParaRPr lang="vi-VN"/>
        </a:p>
      </dgm:t>
    </dgm:pt>
    <dgm:pt modelId="{CA634C97-00E9-40A5-982A-AB5277CFC2E8}">
      <dgm:prSet phldrT="[Text]"/>
      <dgm:spPr/>
      <dgm:t>
        <a:bodyPr/>
        <a:lstStyle/>
        <a:p>
          <a:r>
            <a:rPr lang="en-US" smtClean="0"/>
            <a:t> </a:t>
          </a:r>
          <a:endParaRPr lang="vi-VN"/>
        </a:p>
      </dgm:t>
    </dgm:pt>
    <dgm:pt modelId="{8DFB87A8-CC97-4585-8A1E-2EE2C06FCCE6}" type="parTrans" cxnId="{64A07E61-80B8-4808-8103-8B8BD90D0CC5}">
      <dgm:prSet/>
      <dgm:spPr/>
      <dgm:t>
        <a:bodyPr/>
        <a:lstStyle/>
        <a:p>
          <a:endParaRPr lang="vi-VN"/>
        </a:p>
      </dgm:t>
    </dgm:pt>
    <dgm:pt modelId="{8FD30829-DCAF-40E7-85FD-836E0C00904B}" type="sibTrans" cxnId="{64A07E61-80B8-4808-8103-8B8BD90D0CC5}">
      <dgm:prSet/>
      <dgm:spPr/>
      <dgm:t>
        <a:bodyPr/>
        <a:lstStyle/>
        <a:p>
          <a:endParaRPr lang="vi-VN"/>
        </a:p>
      </dgm:t>
    </dgm:pt>
    <dgm:pt modelId="{311122C1-F810-4495-9FCB-7B2EA7353EE0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F</a:t>
          </a:r>
          <a:r>
            <a:rPr lang="en-US" b="1" baseline="-25000" smtClean="0">
              <a:latin typeface="Times New Roman" pitchFamily="18" charset="0"/>
              <a:cs typeface="Times New Roman" pitchFamily="18" charset="0"/>
            </a:rPr>
            <a:t>3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: {{Chicken, Clothes, Milk}:3}</a:t>
          </a:r>
          <a:endParaRPr lang="vi-VN"/>
        </a:p>
      </dgm:t>
    </dgm:pt>
    <dgm:pt modelId="{14D07914-B970-4D9F-ACD5-4210D5753343}" type="parTrans" cxnId="{A4CF048E-E266-4DB2-9613-AF02B4C51B9D}">
      <dgm:prSet/>
      <dgm:spPr/>
      <dgm:t>
        <a:bodyPr/>
        <a:lstStyle/>
        <a:p>
          <a:endParaRPr lang="vi-VN"/>
        </a:p>
      </dgm:t>
    </dgm:pt>
    <dgm:pt modelId="{E9E6CEA0-5C56-402F-92E4-20C33ED0B753}" type="sibTrans" cxnId="{A4CF048E-E266-4DB2-9613-AF02B4C51B9D}">
      <dgm:prSet/>
      <dgm:spPr/>
      <dgm:t>
        <a:bodyPr/>
        <a:lstStyle/>
        <a:p>
          <a:endParaRPr lang="vi-VN"/>
        </a:p>
      </dgm:t>
    </dgm:pt>
    <dgm:pt modelId="{962B492B-D426-4997-B346-B2BD22BC2019}" type="pres">
      <dgm:prSet presAssocID="{1198EB74-4D06-427F-A84C-049BE4D5973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vi-VN"/>
        </a:p>
      </dgm:t>
    </dgm:pt>
    <dgm:pt modelId="{71ACF3FB-9BB1-4FF7-845D-B85106CD11F1}" type="pres">
      <dgm:prSet presAssocID="{8E187D28-DD59-46FA-8DFB-EF252B03B706}" presName="parenttextcomposite" presStyleCnt="0"/>
      <dgm:spPr/>
    </dgm:pt>
    <dgm:pt modelId="{40C37385-EE58-40DE-A584-1363D233716E}" type="pres">
      <dgm:prSet presAssocID="{8E187D28-DD59-46FA-8DFB-EF252B03B70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81A2D21-DC96-4DFA-94C1-5D04539A5B30}" type="pres">
      <dgm:prSet presAssocID="{8E187D28-DD59-46FA-8DFB-EF252B03B706}" presName="composite" presStyleCnt="0"/>
      <dgm:spPr/>
    </dgm:pt>
    <dgm:pt modelId="{09C09E20-0DA9-4D1D-90DE-BB6793B935C7}" type="pres">
      <dgm:prSet presAssocID="{8E187D28-DD59-46FA-8DFB-EF252B03B706}" presName="chevron1" presStyleLbl="alignNode1" presStyleIdx="0" presStyleCnt="21"/>
      <dgm:spPr/>
    </dgm:pt>
    <dgm:pt modelId="{8E8433BB-FC7C-4C68-BD55-693F84025B6C}" type="pres">
      <dgm:prSet presAssocID="{8E187D28-DD59-46FA-8DFB-EF252B03B706}" presName="chevron2" presStyleLbl="alignNode1" presStyleIdx="1" presStyleCnt="21"/>
      <dgm:spPr/>
    </dgm:pt>
    <dgm:pt modelId="{791B2390-B4B3-49A7-959D-B30D026BEFC8}" type="pres">
      <dgm:prSet presAssocID="{8E187D28-DD59-46FA-8DFB-EF252B03B706}" presName="chevron3" presStyleLbl="alignNode1" presStyleIdx="2" presStyleCnt="21"/>
      <dgm:spPr/>
    </dgm:pt>
    <dgm:pt modelId="{A0FD7B31-441E-40C5-B570-3B5FE59FB627}" type="pres">
      <dgm:prSet presAssocID="{8E187D28-DD59-46FA-8DFB-EF252B03B706}" presName="chevron4" presStyleLbl="alignNode1" presStyleIdx="3" presStyleCnt="21"/>
      <dgm:spPr/>
    </dgm:pt>
    <dgm:pt modelId="{9D183A6D-FB49-4C59-B0E1-346408885184}" type="pres">
      <dgm:prSet presAssocID="{8E187D28-DD59-46FA-8DFB-EF252B03B706}" presName="chevron5" presStyleLbl="alignNode1" presStyleIdx="4" presStyleCnt="21"/>
      <dgm:spPr/>
    </dgm:pt>
    <dgm:pt modelId="{7F5D0FB2-5876-4C38-BC1B-CE5003F59789}" type="pres">
      <dgm:prSet presAssocID="{8E187D28-DD59-46FA-8DFB-EF252B03B706}" presName="chevron6" presStyleLbl="alignNode1" presStyleIdx="5" presStyleCnt="21"/>
      <dgm:spPr/>
    </dgm:pt>
    <dgm:pt modelId="{8417B929-88D8-4DEF-82FC-E308590578D1}" type="pres">
      <dgm:prSet presAssocID="{8E187D28-DD59-46FA-8DFB-EF252B03B706}" presName="chevron7" presStyleLbl="alignNode1" presStyleIdx="6" presStyleCnt="21"/>
      <dgm:spPr/>
    </dgm:pt>
    <dgm:pt modelId="{D29A271B-F1B3-4A9E-B007-2AA93A23FEEA}" type="pres">
      <dgm:prSet presAssocID="{8E187D28-DD59-46FA-8DFB-EF252B03B70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8F17D2E-EA71-4927-B931-7D55617C521B}" type="pres">
      <dgm:prSet presAssocID="{7CDBB1D1-FFAA-41F9-A182-36B798E68254}" presName="sibTrans" presStyleCnt="0"/>
      <dgm:spPr/>
    </dgm:pt>
    <dgm:pt modelId="{9A787053-2275-4E69-8559-DCCE5A7E14C7}" type="pres">
      <dgm:prSet presAssocID="{B6D99256-DB49-4FB8-92B4-CF9720A61E28}" presName="parenttextcomposite" presStyleCnt="0"/>
      <dgm:spPr/>
    </dgm:pt>
    <dgm:pt modelId="{CBB0014E-4265-4587-8921-409D21885019}" type="pres">
      <dgm:prSet presAssocID="{B6D99256-DB49-4FB8-92B4-CF9720A61E2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AB6911E-EEE6-497C-910A-666D2086FD0A}" type="pres">
      <dgm:prSet presAssocID="{B6D99256-DB49-4FB8-92B4-CF9720A61E28}" presName="composite" presStyleCnt="0"/>
      <dgm:spPr/>
    </dgm:pt>
    <dgm:pt modelId="{4431E38D-98D7-4F98-84CD-364DF2BD7529}" type="pres">
      <dgm:prSet presAssocID="{B6D99256-DB49-4FB8-92B4-CF9720A61E28}" presName="chevron1" presStyleLbl="alignNode1" presStyleIdx="7" presStyleCnt="21"/>
      <dgm:spPr/>
    </dgm:pt>
    <dgm:pt modelId="{98C6B473-5E44-4D90-A6DC-9D7B796F2E58}" type="pres">
      <dgm:prSet presAssocID="{B6D99256-DB49-4FB8-92B4-CF9720A61E28}" presName="chevron2" presStyleLbl="alignNode1" presStyleIdx="8" presStyleCnt="21"/>
      <dgm:spPr/>
    </dgm:pt>
    <dgm:pt modelId="{D73CABF9-4411-41C9-9892-52E5018AF4F0}" type="pres">
      <dgm:prSet presAssocID="{B6D99256-DB49-4FB8-92B4-CF9720A61E28}" presName="chevron3" presStyleLbl="alignNode1" presStyleIdx="9" presStyleCnt="21"/>
      <dgm:spPr/>
    </dgm:pt>
    <dgm:pt modelId="{4E856F17-CA6A-46D1-B01A-43D44ECDE84A}" type="pres">
      <dgm:prSet presAssocID="{B6D99256-DB49-4FB8-92B4-CF9720A61E28}" presName="chevron4" presStyleLbl="alignNode1" presStyleIdx="10" presStyleCnt="21"/>
      <dgm:spPr/>
    </dgm:pt>
    <dgm:pt modelId="{2C208AD6-A3B8-4724-83E5-92215791F929}" type="pres">
      <dgm:prSet presAssocID="{B6D99256-DB49-4FB8-92B4-CF9720A61E28}" presName="chevron5" presStyleLbl="alignNode1" presStyleIdx="11" presStyleCnt="21"/>
      <dgm:spPr/>
    </dgm:pt>
    <dgm:pt modelId="{0200207B-A030-4036-A8D7-74E618339541}" type="pres">
      <dgm:prSet presAssocID="{B6D99256-DB49-4FB8-92B4-CF9720A61E28}" presName="chevron6" presStyleLbl="alignNode1" presStyleIdx="12" presStyleCnt="21"/>
      <dgm:spPr/>
    </dgm:pt>
    <dgm:pt modelId="{8C7FE7A7-EC18-4E1E-BB76-B222013FD845}" type="pres">
      <dgm:prSet presAssocID="{B6D99256-DB49-4FB8-92B4-CF9720A61E28}" presName="chevron7" presStyleLbl="alignNode1" presStyleIdx="13" presStyleCnt="21"/>
      <dgm:spPr/>
    </dgm:pt>
    <dgm:pt modelId="{CB3D1DE5-9B02-4347-8F85-E8C25DE5E72B}" type="pres">
      <dgm:prSet presAssocID="{B6D99256-DB49-4FB8-92B4-CF9720A61E2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5B818D6-2699-4996-9156-3EB75FA73CE3}" type="pres">
      <dgm:prSet presAssocID="{AC444E20-1A71-4665-8180-BB28284627AE}" presName="sibTrans" presStyleCnt="0"/>
      <dgm:spPr/>
    </dgm:pt>
    <dgm:pt modelId="{306815E5-CEC7-4D58-BE1E-27ECB4F84D0C}" type="pres">
      <dgm:prSet presAssocID="{CA634C97-00E9-40A5-982A-AB5277CFC2E8}" presName="parenttextcomposite" presStyleCnt="0"/>
      <dgm:spPr/>
    </dgm:pt>
    <dgm:pt modelId="{273CB42F-23EF-44CA-A067-E9BF4F5ACBB1}" type="pres">
      <dgm:prSet presAssocID="{CA634C97-00E9-40A5-982A-AB5277CFC2E8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C66F69A-E977-4609-A565-8B090F3E8CAF}" type="pres">
      <dgm:prSet presAssocID="{CA634C97-00E9-40A5-982A-AB5277CFC2E8}" presName="composite" presStyleCnt="0"/>
      <dgm:spPr/>
    </dgm:pt>
    <dgm:pt modelId="{22CF289B-5871-4CDC-A1FE-F73B43AC8208}" type="pres">
      <dgm:prSet presAssocID="{CA634C97-00E9-40A5-982A-AB5277CFC2E8}" presName="chevron1" presStyleLbl="alignNode1" presStyleIdx="14" presStyleCnt="21"/>
      <dgm:spPr/>
    </dgm:pt>
    <dgm:pt modelId="{BCFD3C86-2F8B-4002-97B6-2CD40D7EE1FE}" type="pres">
      <dgm:prSet presAssocID="{CA634C97-00E9-40A5-982A-AB5277CFC2E8}" presName="chevron2" presStyleLbl="alignNode1" presStyleIdx="15" presStyleCnt="21"/>
      <dgm:spPr/>
    </dgm:pt>
    <dgm:pt modelId="{6356CD9C-EBC2-4F08-A668-46A4E47256CF}" type="pres">
      <dgm:prSet presAssocID="{CA634C97-00E9-40A5-982A-AB5277CFC2E8}" presName="chevron3" presStyleLbl="alignNode1" presStyleIdx="16" presStyleCnt="21"/>
      <dgm:spPr/>
    </dgm:pt>
    <dgm:pt modelId="{1955BF03-431D-4D0E-910C-016784996D83}" type="pres">
      <dgm:prSet presAssocID="{CA634C97-00E9-40A5-982A-AB5277CFC2E8}" presName="chevron4" presStyleLbl="alignNode1" presStyleIdx="17" presStyleCnt="21"/>
      <dgm:spPr/>
    </dgm:pt>
    <dgm:pt modelId="{E417439C-103B-43B7-8B99-DB243DACA3E5}" type="pres">
      <dgm:prSet presAssocID="{CA634C97-00E9-40A5-982A-AB5277CFC2E8}" presName="chevron5" presStyleLbl="alignNode1" presStyleIdx="18" presStyleCnt="21"/>
      <dgm:spPr/>
    </dgm:pt>
    <dgm:pt modelId="{F30FB37E-4CCA-4B69-9E76-723E443572E7}" type="pres">
      <dgm:prSet presAssocID="{CA634C97-00E9-40A5-982A-AB5277CFC2E8}" presName="chevron6" presStyleLbl="alignNode1" presStyleIdx="19" presStyleCnt="21"/>
      <dgm:spPr/>
    </dgm:pt>
    <dgm:pt modelId="{5F0B79A2-03B6-43AD-B080-B1D3FD38EFE7}" type="pres">
      <dgm:prSet presAssocID="{CA634C97-00E9-40A5-982A-AB5277CFC2E8}" presName="chevron7" presStyleLbl="alignNode1" presStyleIdx="20" presStyleCnt="21"/>
      <dgm:spPr/>
    </dgm:pt>
    <dgm:pt modelId="{42C6B268-0464-4C25-81BE-F38A6F0B6A3A}" type="pres">
      <dgm:prSet presAssocID="{CA634C97-00E9-40A5-982A-AB5277CFC2E8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F193C17-A531-4D5F-9849-8A476D680571}" srcId="{B6D99256-DB49-4FB8-92B4-CF9720A61E28}" destId="{F6EAACBB-5EC5-49E2-885B-00C97D8A025A}" srcOrd="0" destOrd="0" parTransId="{EFD0EC32-C596-4DA4-A985-FF5F004D16EC}" sibTransId="{38287AF4-A09D-4529-8D4C-AD272C766EDD}"/>
    <dgm:cxn modelId="{53C17B64-F1E8-447E-95D8-7EE1E3B0C311}" type="presOf" srcId="{CA634C97-00E9-40A5-982A-AB5277CFC2E8}" destId="{273CB42F-23EF-44CA-A067-E9BF4F5ACBB1}" srcOrd="0" destOrd="0" presId="urn:microsoft.com/office/officeart/2008/layout/VerticalAccentList"/>
    <dgm:cxn modelId="{1B1FB0C7-8A85-4302-B6F5-4CF3378BFB5E}" srcId="{1198EB74-4D06-427F-A84C-049BE4D59737}" destId="{8E187D28-DD59-46FA-8DFB-EF252B03B706}" srcOrd="0" destOrd="0" parTransId="{A93466B0-E05A-4A39-AA70-13D90277C76E}" sibTransId="{7CDBB1D1-FFAA-41F9-A182-36B798E68254}"/>
    <dgm:cxn modelId="{191CD79F-58C6-46DF-A06C-F5C35EF1BC9F}" type="presOf" srcId="{F6EAACBB-5EC5-49E2-885B-00C97D8A025A}" destId="{CB3D1DE5-9B02-4347-8F85-E8C25DE5E72B}" srcOrd="0" destOrd="0" presId="urn:microsoft.com/office/officeart/2008/layout/VerticalAccentList"/>
    <dgm:cxn modelId="{24C0C432-6FA1-4B2C-8FA0-9C84A2CAE68A}" type="presOf" srcId="{8E187D28-DD59-46FA-8DFB-EF252B03B706}" destId="{40C37385-EE58-40DE-A584-1363D233716E}" srcOrd="0" destOrd="0" presId="urn:microsoft.com/office/officeart/2008/layout/VerticalAccentList"/>
    <dgm:cxn modelId="{E7EB9FBD-2BD0-4576-9D78-C6A7F2A10D31}" srcId="{1198EB74-4D06-427F-A84C-049BE4D59737}" destId="{B6D99256-DB49-4FB8-92B4-CF9720A61E28}" srcOrd="1" destOrd="0" parTransId="{2708EBDD-B272-43D8-B9BD-8C2CC37D22E5}" sibTransId="{AC444E20-1A71-4665-8180-BB28284627AE}"/>
    <dgm:cxn modelId="{64A07E61-80B8-4808-8103-8B8BD90D0CC5}" srcId="{1198EB74-4D06-427F-A84C-049BE4D59737}" destId="{CA634C97-00E9-40A5-982A-AB5277CFC2E8}" srcOrd="2" destOrd="0" parTransId="{8DFB87A8-CC97-4585-8A1E-2EE2C06FCCE6}" sibTransId="{8FD30829-DCAF-40E7-85FD-836E0C00904B}"/>
    <dgm:cxn modelId="{A4CF048E-E266-4DB2-9613-AF02B4C51B9D}" srcId="{CA634C97-00E9-40A5-982A-AB5277CFC2E8}" destId="{311122C1-F810-4495-9FCB-7B2EA7353EE0}" srcOrd="0" destOrd="0" parTransId="{14D07914-B970-4D9F-ACD5-4210D5753343}" sibTransId="{E9E6CEA0-5C56-402F-92E4-20C33ED0B753}"/>
    <dgm:cxn modelId="{7758AA29-0213-4F29-A95D-0090B96BB181}" type="presOf" srcId="{1198EB74-4D06-427F-A84C-049BE4D59737}" destId="{962B492B-D426-4997-B346-B2BD22BC2019}" srcOrd="0" destOrd="0" presId="urn:microsoft.com/office/officeart/2008/layout/VerticalAccentList"/>
    <dgm:cxn modelId="{4569C413-9E8D-465C-9DA1-B4F2185F8D27}" type="presOf" srcId="{311122C1-F810-4495-9FCB-7B2EA7353EE0}" destId="{42C6B268-0464-4C25-81BE-F38A6F0B6A3A}" srcOrd="0" destOrd="0" presId="urn:microsoft.com/office/officeart/2008/layout/VerticalAccentList"/>
    <dgm:cxn modelId="{75E6B60B-E6B3-47E6-BFC7-3D0DFCC23458}" type="presOf" srcId="{B6D99256-DB49-4FB8-92B4-CF9720A61E28}" destId="{CBB0014E-4265-4587-8921-409D21885019}" srcOrd="0" destOrd="0" presId="urn:microsoft.com/office/officeart/2008/layout/VerticalAccentList"/>
    <dgm:cxn modelId="{5E14B71E-329C-4BCA-8E1D-2A5C442DECF0}" srcId="{8E187D28-DD59-46FA-8DFB-EF252B03B706}" destId="{8E9F383F-5AE5-4239-AE8E-BCF36A64790F}" srcOrd="0" destOrd="0" parTransId="{6B2289E1-6DA8-4157-B425-13D5F69210F2}" sibTransId="{A1D7A11F-B959-4BEC-A2B0-AD7837607F2E}"/>
    <dgm:cxn modelId="{7E4D7731-51A5-41BB-8E0D-7B5EF3C0B909}" type="presOf" srcId="{8E9F383F-5AE5-4239-AE8E-BCF36A64790F}" destId="{D29A271B-F1B3-4A9E-B007-2AA93A23FEEA}" srcOrd="0" destOrd="0" presId="urn:microsoft.com/office/officeart/2008/layout/VerticalAccentList"/>
    <dgm:cxn modelId="{1769B724-3937-49EB-88D1-A11DD2F531EB}" type="presParOf" srcId="{962B492B-D426-4997-B346-B2BD22BC2019}" destId="{71ACF3FB-9BB1-4FF7-845D-B85106CD11F1}" srcOrd="0" destOrd="0" presId="urn:microsoft.com/office/officeart/2008/layout/VerticalAccentList"/>
    <dgm:cxn modelId="{B14F8DA0-BDB7-475A-A508-09BAD02EB7A9}" type="presParOf" srcId="{71ACF3FB-9BB1-4FF7-845D-B85106CD11F1}" destId="{40C37385-EE58-40DE-A584-1363D233716E}" srcOrd="0" destOrd="0" presId="urn:microsoft.com/office/officeart/2008/layout/VerticalAccentList"/>
    <dgm:cxn modelId="{06F53B42-AB18-4B9F-9D02-E9FAB7FDD623}" type="presParOf" srcId="{962B492B-D426-4997-B346-B2BD22BC2019}" destId="{381A2D21-DC96-4DFA-94C1-5D04539A5B30}" srcOrd="1" destOrd="0" presId="urn:microsoft.com/office/officeart/2008/layout/VerticalAccentList"/>
    <dgm:cxn modelId="{0B9CF8BB-5526-4A2F-84A6-0F726CC97172}" type="presParOf" srcId="{381A2D21-DC96-4DFA-94C1-5D04539A5B30}" destId="{09C09E20-0DA9-4D1D-90DE-BB6793B935C7}" srcOrd="0" destOrd="0" presId="urn:microsoft.com/office/officeart/2008/layout/VerticalAccentList"/>
    <dgm:cxn modelId="{113EB01C-EBCB-429F-99E0-E96EB7B98A27}" type="presParOf" srcId="{381A2D21-DC96-4DFA-94C1-5D04539A5B30}" destId="{8E8433BB-FC7C-4C68-BD55-693F84025B6C}" srcOrd="1" destOrd="0" presId="urn:microsoft.com/office/officeart/2008/layout/VerticalAccentList"/>
    <dgm:cxn modelId="{DDFC4069-B0DF-4E51-8F96-6A7BCE06385D}" type="presParOf" srcId="{381A2D21-DC96-4DFA-94C1-5D04539A5B30}" destId="{791B2390-B4B3-49A7-959D-B30D026BEFC8}" srcOrd="2" destOrd="0" presId="urn:microsoft.com/office/officeart/2008/layout/VerticalAccentList"/>
    <dgm:cxn modelId="{AD4E4DD6-543D-4EDD-AB17-9E47C74396CB}" type="presParOf" srcId="{381A2D21-DC96-4DFA-94C1-5D04539A5B30}" destId="{A0FD7B31-441E-40C5-B570-3B5FE59FB627}" srcOrd="3" destOrd="0" presId="urn:microsoft.com/office/officeart/2008/layout/VerticalAccentList"/>
    <dgm:cxn modelId="{69A8C42B-99D7-43AD-ACCE-9210E3404FCC}" type="presParOf" srcId="{381A2D21-DC96-4DFA-94C1-5D04539A5B30}" destId="{9D183A6D-FB49-4C59-B0E1-346408885184}" srcOrd="4" destOrd="0" presId="urn:microsoft.com/office/officeart/2008/layout/VerticalAccentList"/>
    <dgm:cxn modelId="{47020E03-1CEB-48AA-BA41-A2B8A51BFC2D}" type="presParOf" srcId="{381A2D21-DC96-4DFA-94C1-5D04539A5B30}" destId="{7F5D0FB2-5876-4C38-BC1B-CE5003F59789}" srcOrd="5" destOrd="0" presId="urn:microsoft.com/office/officeart/2008/layout/VerticalAccentList"/>
    <dgm:cxn modelId="{0ACE3996-E409-4E79-810C-EEA31CDD0927}" type="presParOf" srcId="{381A2D21-DC96-4DFA-94C1-5D04539A5B30}" destId="{8417B929-88D8-4DEF-82FC-E308590578D1}" srcOrd="6" destOrd="0" presId="urn:microsoft.com/office/officeart/2008/layout/VerticalAccentList"/>
    <dgm:cxn modelId="{FCD64A6E-DDC1-474B-9D34-ECE3DF6C3E91}" type="presParOf" srcId="{381A2D21-DC96-4DFA-94C1-5D04539A5B30}" destId="{D29A271B-F1B3-4A9E-B007-2AA93A23FEEA}" srcOrd="7" destOrd="0" presId="urn:microsoft.com/office/officeart/2008/layout/VerticalAccentList"/>
    <dgm:cxn modelId="{60A88213-E0A4-4787-B792-8E23E3642DBD}" type="presParOf" srcId="{962B492B-D426-4997-B346-B2BD22BC2019}" destId="{58F17D2E-EA71-4927-B931-7D55617C521B}" srcOrd="2" destOrd="0" presId="urn:microsoft.com/office/officeart/2008/layout/VerticalAccentList"/>
    <dgm:cxn modelId="{D8E59C08-D646-4705-A963-01401161197D}" type="presParOf" srcId="{962B492B-D426-4997-B346-B2BD22BC2019}" destId="{9A787053-2275-4E69-8559-DCCE5A7E14C7}" srcOrd="3" destOrd="0" presId="urn:microsoft.com/office/officeart/2008/layout/VerticalAccentList"/>
    <dgm:cxn modelId="{E17E1AC3-CBEB-4061-8218-D1B11442F36B}" type="presParOf" srcId="{9A787053-2275-4E69-8559-DCCE5A7E14C7}" destId="{CBB0014E-4265-4587-8921-409D21885019}" srcOrd="0" destOrd="0" presId="urn:microsoft.com/office/officeart/2008/layout/VerticalAccentList"/>
    <dgm:cxn modelId="{744BE220-6DA3-4C0C-9486-A2A6B56D2B8B}" type="presParOf" srcId="{962B492B-D426-4997-B346-B2BD22BC2019}" destId="{BAB6911E-EEE6-497C-910A-666D2086FD0A}" srcOrd="4" destOrd="0" presId="urn:microsoft.com/office/officeart/2008/layout/VerticalAccentList"/>
    <dgm:cxn modelId="{E3B14E12-BDEC-447B-AF1B-288ED0979C0A}" type="presParOf" srcId="{BAB6911E-EEE6-497C-910A-666D2086FD0A}" destId="{4431E38D-98D7-4F98-84CD-364DF2BD7529}" srcOrd="0" destOrd="0" presId="urn:microsoft.com/office/officeart/2008/layout/VerticalAccentList"/>
    <dgm:cxn modelId="{821575F8-FF67-4F88-B9C7-8DCE60A8E8E1}" type="presParOf" srcId="{BAB6911E-EEE6-497C-910A-666D2086FD0A}" destId="{98C6B473-5E44-4D90-A6DC-9D7B796F2E58}" srcOrd="1" destOrd="0" presId="urn:microsoft.com/office/officeart/2008/layout/VerticalAccentList"/>
    <dgm:cxn modelId="{D5ADD664-4A7B-4782-BBC7-D23D0CDB81C4}" type="presParOf" srcId="{BAB6911E-EEE6-497C-910A-666D2086FD0A}" destId="{D73CABF9-4411-41C9-9892-52E5018AF4F0}" srcOrd="2" destOrd="0" presId="urn:microsoft.com/office/officeart/2008/layout/VerticalAccentList"/>
    <dgm:cxn modelId="{BDBE4FE7-8260-4CC9-BB01-BAEFA64A5DE9}" type="presParOf" srcId="{BAB6911E-EEE6-497C-910A-666D2086FD0A}" destId="{4E856F17-CA6A-46D1-B01A-43D44ECDE84A}" srcOrd="3" destOrd="0" presId="urn:microsoft.com/office/officeart/2008/layout/VerticalAccentList"/>
    <dgm:cxn modelId="{D313844F-45C6-4E2F-878F-266B6BA3BA48}" type="presParOf" srcId="{BAB6911E-EEE6-497C-910A-666D2086FD0A}" destId="{2C208AD6-A3B8-4724-83E5-92215791F929}" srcOrd="4" destOrd="0" presId="urn:microsoft.com/office/officeart/2008/layout/VerticalAccentList"/>
    <dgm:cxn modelId="{F3D377D8-0E11-4965-9314-91C443A0D70F}" type="presParOf" srcId="{BAB6911E-EEE6-497C-910A-666D2086FD0A}" destId="{0200207B-A030-4036-A8D7-74E618339541}" srcOrd="5" destOrd="0" presId="urn:microsoft.com/office/officeart/2008/layout/VerticalAccentList"/>
    <dgm:cxn modelId="{667A56DE-3EB4-4136-9C0C-806B6C69EBDB}" type="presParOf" srcId="{BAB6911E-EEE6-497C-910A-666D2086FD0A}" destId="{8C7FE7A7-EC18-4E1E-BB76-B222013FD845}" srcOrd="6" destOrd="0" presId="urn:microsoft.com/office/officeart/2008/layout/VerticalAccentList"/>
    <dgm:cxn modelId="{EC1DE10B-F809-402D-A322-8BB29501BB24}" type="presParOf" srcId="{BAB6911E-EEE6-497C-910A-666D2086FD0A}" destId="{CB3D1DE5-9B02-4347-8F85-E8C25DE5E72B}" srcOrd="7" destOrd="0" presId="urn:microsoft.com/office/officeart/2008/layout/VerticalAccentList"/>
    <dgm:cxn modelId="{28117CDB-670A-46C6-A42F-E857FE9FF7E2}" type="presParOf" srcId="{962B492B-D426-4997-B346-B2BD22BC2019}" destId="{05B818D6-2699-4996-9156-3EB75FA73CE3}" srcOrd="5" destOrd="0" presId="urn:microsoft.com/office/officeart/2008/layout/VerticalAccentList"/>
    <dgm:cxn modelId="{00E156E4-0DB9-4978-9507-BC58757BFA71}" type="presParOf" srcId="{962B492B-D426-4997-B346-B2BD22BC2019}" destId="{306815E5-CEC7-4D58-BE1E-27ECB4F84D0C}" srcOrd="6" destOrd="0" presId="urn:microsoft.com/office/officeart/2008/layout/VerticalAccentList"/>
    <dgm:cxn modelId="{E86330DE-64DC-4C6A-A30D-E830381C7168}" type="presParOf" srcId="{306815E5-CEC7-4D58-BE1E-27ECB4F84D0C}" destId="{273CB42F-23EF-44CA-A067-E9BF4F5ACBB1}" srcOrd="0" destOrd="0" presId="urn:microsoft.com/office/officeart/2008/layout/VerticalAccentList"/>
    <dgm:cxn modelId="{07861CD9-FE1D-434B-9766-80EC11174E9B}" type="presParOf" srcId="{962B492B-D426-4997-B346-B2BD22BC2019}" destId="{CC66F69A-E977-4609-A565-8B090F3E8CAF}" srcOrd="7" destOrd="0" presId="urn:microsoft.com/office/officeart/2008/layout/VerticalAccentList"/>
    <dgm:cxn modelId="{882B0E9F-9F33-40C4-AECB-4C977E1D0867}" type="presParOf" srcId="{CC66F69A-E977-4609-A565-8B090F3E8CAF}" destId="{22CF289B-5871-4CDC-A1FE-F73B43AC8208}" srcOrd="0" destOrd="0" presId="urn:microsoft.com/office/officeart/2008/layout/VerticalAccentList"/>
    <dgm:cxn modelId="{3FBFA6AB-4FFF-4A3F-819A-DDBCA45389EF}" type="presParOf" srcId="{CC66F69A-E977-4609-A565-8B090F3E8CAF}" destId="{BCFD3C86-2F8B-4002-97B6-2CD40D7EE1FE}" srcOrd="1" destOrd="0" presId="urn:microsoft.com/office/officeart/2008/layout/VerticalAccentList"/>
    <dgm:cxn modelId="{3482766B-5B2E-428C-9D2A-108544DFFA30}" type="presParOf" srcId="{CC66F69A-E977-4609-A565-8B090F3E8CAF}" destId="{6356CD9C-EBC2-4F08-A668-46A4E47256CF}" srcOrd="2" destOrd="0" presId="urn:microsoft.com/office/officeart/2008/layout/VerticalAccentList"/>
    <dgm:cxn modelId="{DC146259-FB83-481F-9606-8D42C8CB4FA5}" type="presParOf" srcId="{CC66F69A-E977-4609-A565-8B090F3E8CAF}" destId="{1955BF03-431D-4D0E-910C-016784996D83}" srcOrd="3" destOrd="0" presId="urn:microsoft.com/office/officeart/2008/layout/VerticalAccentList"/>
    <dgm:cxn modelId="{AA631B30-46DB-4599-840B-F8F4898A6BBC}" type="presParOf" srcId="{CC66F69A-E977-4609-A565-8B090F3E8CAF}" destId="{E417439C-103B-43B7-8B99-DB243DACA3E5}" srcOrd="4" destOrd="0" presId="urn:microsoft.com/office/officeart/2008/layout/VerticalAccentList"/>
    <dgm:cxn modelId="{B0EF720D-FB08-479F-9C7B-50B121BDFE69}" type="presParOf" srcId="{CC66F69A-E977-4609-A565-8B090F3E8CAF}" destId="{F30FB37E-4CCA-4B69-9E76-723E443572E7}" srcOrd="5" destOrd="0" presId="urn:microsoft.com/office/officeart/2008/layout/VerticalAccentList"/>
    <dgm:cxn modelId="{89D22A37-E6F1-45CF-B48A-0252184E02B3}" type="presParOf" srcId="{CC66F69A-E977-4609-A565-8B090F3E8CAF}" destId="{5F0B79A2-03B6-43AD-B080-B1D3FD38EFE7}" srcOrd="6" destOrd="0" presId="urn:microsoft.com/office/officeart/2008/layout/VerticalAccentList"/>
    <dgm:cxn modelId="{9C9D7BA8-0BF0-4681-907B-2E85F471EAAE}" type="presParOf" srcId="{CC66F69A-E977-4609-A565-8B090F3E8CAF}" destId="{42C6B268-0464-4C25-81BE-F38A6F0B6A3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37385-EE58-40DE-A584-1363D233716E}">
      <dsp:nvSpPr>
        <dsp:cNvPr id="0" name=""/>
        <dsp:cNvSpPr/>
      </dsp:nvSpPr>
      <dsp:spPr>
        <a:xfrm>
          <a:off x="933885" y="1996"/>
          <a:ext cx="4669815" cy="42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</a:t>
          </a:r>
          <a:endParaRPr lang="vi-VN" sz="2000" kern="1200"/>
        </a:p>
      </dsp:txBody>
      <dsp:txXfrm>
        <a:off x="933885" y="1996"/>
        <a:ext cx="4669815" cy="424528"/>
      </dsp:txXfrm>
    </dsp:sp>
    <dsp:sp modelId="{09C09E20-0DA9-4D1D-90DE-BB6793B935C7}">
      <dsp:nvSpPr>
        <dsp:cNvPr id="0" name=""/>
        <dsp:cNvSpPr/>
      </dsp:nvSpPr>
      <dsp:spPr>
        <a:xfrm>
          <a:off x="933885" y="426524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433BB-FC7C-4C68-BD55-693F84025B6C}">
      <dsp:nvSpPr>
        <dsp:cNvPr id="0" name=""/>
        <dsp:cNvSpPr/>
      </dsp:nvSpPr>
      <dsp:spPr>
        <a:xfrm>
          <a:off x="1590254" y="426524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B2390-B4B3-49A7-959D-B30D026BEFC8}">
      <dsp:nvSpPr>
        <dsp:cNvPr id="0" name=""/>
        <dsp:cNvSpPr/>
      </dsp:nvSpPr>
      <dsp:spPr>
        <a:xfrm>
          <a:off x="2247141" y="426524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D7B31-441E-40C5-B570-3B5FE59FB627}">
      <dsp:nvSpPr>
        <dsp:cNvPr id="0" name=""/>
        <dsp:cNvSpPr/>
      </dsp:nvSpPr>
      <dsp:spPr>
        <a:xfrm>
          <a:off x="2903510" y="426524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83A6D-FB49-4C59-B0E1-346408885184}">
      <dsp:nvSpPr>
        <dsp:cNvPr id="0" name=""/>
        <dsp:cNvSpPr/>
      </dsp:nvSpPr>
      <dsp:spPr>
        <a:xfrm>
          <a:off x="3560397" y="426524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D0FB2-5876-4C38-BC1B-CE5003F59789}">
      <dsp:nvSpPr>
        <dsp:cNvPr id="0" name=""/>
        <dsp:cNvSpPr/>
      </dsp:nvSpPr>
      <dsp:spPr>
        <a:xfrm>
          <a:off x="4216766" y="426524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7B929-88D8-4DEF-82FC-E308590578D1}">
      <dsp:nvSpPr>
        <dsp:cNvPr id="0" name=""/>
        <dsp:cNvSpPr/>
      </dsp:nvSpPr>
      <dsp:spPr>
        <a:xfrm>
          <a:off x="4873653" y="426524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A271B-F1B3-4A9E-B007-2AA93A23FEEA}">
      <dsp:nvSpPr>
        <dsp:cNvPr id="0" name=""/>
        <dsp:cNvSpPr/>
      </dsp:nvSpPr>
      <dsp:spPr>
        <a:xfrm>
          <a:off x="933885" y="513002"/>
          <a:ext cx="4730523" cy="691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latin typeface="Times New Roman" pitchFamily="18" charset="0"/>
              <a:cs typeface="Times New Roman" pitchFamily="18" charset="0"/>
            </a:rPr>
            <a:t>F</a:t>
          </a:r>
          <a:r>
            <a:rPr lang="en-US" sz="1700" b="1" kern="1200" baseline="-2500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1700" kern="1200" smtClean="0">
              <a:latin typeface="Times New Roman" pitchFamily="18" charset="0"/>
              <a:cs typeface="Times New Roman" pitchFamily="18" charset="0"/>
            </a:rPr>
            <a:t>: {{Beef}: 4, {Cheese}:4, {Chicken}:5, {Clothes}:3, {Milk}:4}</a:t>
          </a:r>
          <a:endParaRPr lang="vi-VN" sz="1700" kern="1200"/>
        </a:p>
      </dsp:txBody>
      <dsp:txXfrm>
        <a:off x="933885" y="513002"/>
        <a:ext cx="4730523" cy="691824"/>
      </dsp:txXfrm>
    </dsp:sp>
    <dsp:sp modelId="{CBB0014E-4265-4587-8921-409D21885019}">
      <dsp:nvSpPr>
        <dsp:cNvPr id="0" name=""/>
        <dsp:cNvSpPr/>
      </dsp:nvSpPr>
      <dsp:spPr>
        <a:xfrm>
          <a:off x="933885" y="1351341"/>
          <a:ext cx="4669815" cy="42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</a:t>
          </a:r>
          <a:endParaRPr lang="vi-VN" sz="2000" kern="1200"/>
        </a:p>
      </dsp:txBody>
      <dsp:txXfrm>
        <a:off x="933885" y="1351341"/>
        <a:ext cx="4669815" cy="424528"/>
      </dsp:txXfrm>
    </dsp:sp>
    <dsp:sp modelId="{4431E38D-98D7-4F98-84CD-364DF2BD7529}">
      <dsp:nvSpPr>
        <dsp:cNvPr id="0" name=""/>
        <dsp:cNvSpPr/>
      </dsp:nvSpPr>
      <dsp:spPr>
        <a:xfrm>
          <a:off x="933885" y="1775870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6B473-5E44-4D90-A6DC-9D7B796F2E58}">
      <dsp:nvSpPr>
        <dsp:cNvPr id="0" name=""/>
        <dsp:cNvSpPr/>
      </dsp:nvSpPr>
      <dsp:spPr>
        <a:xfrm>
          <a:off x="1590254" y="1775870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CABF9-4411-41C9-9892-52E5018AF4F0}">
      <dsp:nvSpPr>
        <dsp:cNvPr id="0" name=""/>
        <dsp:cNvSpPr/>
      </dsp:nvSpPr>
      <dsp:spPr>
        <a:xfrm>
          <a:off x="2247141" y="1775870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6F17-CA6A-46D1-B01A-43D44ECDE84A}">
      <dsp:nvSpPr>
        <dsp:cNvPr id="0" name=""/>
        <dsp:cNvSpPr/>
      </dsp:nvSpPr>
      <dsp:spPr>
        <a:xfrm>
          <a:off x="2903510" y="1775870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08AD6-A3B8-4724-83E5-92215791F929}">
      <dsp:nvSpPr>
        <dsp:cNvPr id="0" name=""/>
        <dsp:cNvSpPr/>
      </dsp:nvSpPr>
      <dsp:spPr>
        <a:xfrm>
          <a:off x="3560397" y="1775870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0207B-A030-4036-A8D7-74E618339541}">
      <dsp:nvSpPr>
        <dsp:cNvPr id="0" name=""/>
        <dsp:cNvSpPr/>
      </dsp:nvSpPr>
      <dsp:spPr>
        <a:xfrm>
          <a:off x="4216766" y="1775870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E7A7-EC18-4E1E-BB76-B222013FD845}">
      <dsp:nvSpPr>
        <dsp:cNvPr id="0" name=""/>
        <dsp:cNvSpPr/>
      </dsp:nvSpPr>
      <dsp:spPr>
        <a:xfrm>
          <a:off x="4873653" y="1775870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D1DE5-9B02-4347-8F85-E8C25DE5E72B}">
      <dsp:nvSpPr>
        <dsp:cNvPr id="0" name=""/>
        <dsp:cNvSpPr/>
      </dsp:nvSpPr>
      <dsp:spPr>
        <a:xfrm>
          <a:off x="933885" y="1862348"/>
          <a:ext cx="4730523" cy="691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latin typeface="Times New Roman" pitchFamily="18" charset="0"/>
              <a:cs typeface="Times New Roman" pitchFamily="18" charset="0"/>
            </a:rPr>
            <a:t>F</a:t>
          </a:r>
          <a:r>
            <a:rPr lang="en-US" sz="1700" b="1" kern="1200" baseline="-2500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1700" kern="1200" smtClean="0">
              <a:latin typeface="Times New Roman" pitchFamily="18" charset="0"/>
              <a:cs typeface="Times New Roman" pitchFamily="18" charset="0"/>
            </a:rPr>
            <a:t>: {{Beef, Cheese}:3, {Beef, Chicken}:3, {Chicken, Clothes}:3, {Chicken, Milk}:4, {Clothes, Milk}:3}</a:t>
          </a:r>
          <a:endParaRPr lang="vi-VN" sz="1700" kern="1200"/>
        </a:p>
      </dsp:txBody>
      <dsp:txXfrm>
        <a:off x="933885" y="1862348"/>
        <a:ext cx="4730523" cy="691824"/>
      </dsp:txXfrm>
    </dsp:sp>
    <dsp:sp modelId="{273CB42F-23EF-44CA-A067-E9BF4F5ACBB1}">
      <dsp:nvSpPr>
        <dsp:cNvPr id="0" name=""/>
        <dsp:cNvSpPr/>
      </dsp:nvSpPr>
      <dsp:spPr>
        <a:xfrm>
          <a:off x="933885" y="2700686"/>
          <a:ext cx="4669815" cy="42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</a:t>
          </a:r>
          <a:endParaRPr lang="vi-VN" sz="2000" kern="1200"/>
        </a:p>
      </dsp:txBody>
      <dsp:txXfrm>
        <a:off x="933885" y="2700686"/>
        <a:ext cx="4669815" cy="424528"/>
      </dsp:txXfrm>
    </dsp:sp>
    <dsp:sp modelId="{22CF289B-5871-4CDC-A1FE-F73B43AC8208}">
      <dsp:nvSpPr>
        <dsp:cNvPr id="0" name=""/>
        <dsp:cNvSpPr/>
      </dsp:nvSpPr>
      <dsp:spPr>
        <a:xfrm>
          <a:off x="933885" y="3125215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86-2F8B-4002-97B6-2CD40D7EE1FE}">
      <dsp:nvSpPr>
        <dsp:cNvPr id="0" name=""/>
        <dsp:cNvSpPr/>
      </dsp:nvSpPr>
      <dsp:spPr>
        <a:xfrm>
          <a:off x="1590254" y="3125215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6CD9C-EBC2-4F08-A668-46A4E47256CF}">
      <dsp:nvSpPr>
        <dsp:cNvPr id="0" name=""/>
        <dsp:cNvSpPr/>
      </dsp:nvSpPr>
      <dsp:spPr>
        <a:xfrm>
          <a:off x="2247141" y="3125215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5BF03-431D-4D0E-910C-016784996D83}">
      <dsp:nvSpPr>
        <dsp:cNvPr id="0" name=""/>
        <dsp:cNvSpPr/>
      </dsp:nvSpPr>
      <dsp:spPr>
        <a:xfrm>
          <a:off x="2903510" y="3125215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7439C-103B-43B7-8B99-DB243DACA3E5}">
      <dsp:nvSpPr>
        <dsp:cNvPr id="0" name=""/>
        <dsp:cNvSpPr/>
      </dsp:nvSpPr>
      <dsp:spPr>
        <a:xfrm>
          <a:off x="3560397" y="3125215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B37E-4CCA-4B69-9E76-723E443572E7}">
      <dsp:nvSpPr>
        <dsp:cNvPr id="0" name=""/>
        <dsp:cNvSpPr/>
      </dsp:nvSpPr>
      <dsp:spPr>
        <a:xfrm>
          <a:off x="4216766" y="3125215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B79A2-03B6-43AD-B080-B1D3FD38EFE7}">
      <dsp:nvSpPr>
        <dsp:cNvPr id="0" name=""/>
        <dsp:cNvSpPr/>
      </dsp:nvSpPr>
      <dsp:spPr>
        <a:xfrm>
          <a:off x="4873653" y="3125215"/>
          <a:ext cx="1092736" cy="8647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B268-0464-4C25-81BE-F38A6F0B6A3A}">
      <dsp:nvSpPr>
        <dsp:cNvPr id="0" name=""/>
        <dsp:cNvSpPr/>
      </dsp:nvSpPr>
      <dsp:spPr>
        <a:xfrm>
          <a:off x="933885" y="3211693"/>
          <a:ext cx="4730523" cy="691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latin typeface="Times New Roman" pitchFamily="18" charset="0"/>
              <a:cs typeface="Times New Roman" pitchFamily="18" charset="0"/>
            </a:rPr>
            <a:t>F</a:t>
          </a:r>
          <a:r>
            <a:rPr lang="en-US" sz="1700" b="1" kern="1200" baseline="-25000" smtClean="0">
              <a:latin typeface="Times New Roman" pitchFamily="18" charset="0"/>
              <a:cs typeface="Times New Roman" pitchFamily="18" charset="0"/>
            </a:rPr>
            <a:t>3</a:t>
          </a:r>
          <a:r>
            <a:rPr lang="en-US" sz="1700" kern="1200" smtClean="0">
              <a:latin typeface="Times New Roman" pitchFamily="18" charset="0"/>
              <a:cs typeface="Times New Roman" pitchFamily="18" charset="0"/>
            </a:rPr>
            <a:t>: {{Chicken, Clothes, Milk}:3}</a:t>
          </a:r>
          <a:endParaRPr lang="vi-VN" sz="1700" kern="1200"/>
        </a:p>
      </dsp:txBody>
      <dsp:txXfrm>
        <a:off x="933885" y="3211693"/>
        <a:ext cx="4730523" cy="69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5285-280B-4949-B414-A7C069BE8B4F}" type="datetimeFigureOut">
              <a:rPr lang="vi-VN" smtClean="0"/>
              <a:pPr/>
              <a:t>14/07/2012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AA64F-62AE-4C68-AA7D-F36E35CBDD54}" type="slidenum">
              <a:rPr lang="vi-VN" smtClean="0"/>
              <a:pPr/>
              <a:t>‹#›</a:t>
            </a:fld>
            <a:r>
              <a:rPr lang="en-US" smtClean="0"/>
              <a:t>/&lt;15&gt;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0506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13D25-4E9C-484D-9036-8B86AB4D592E}" type="datetimeFigureOut">
              <a:rPr lang="vi-VN" smtClean="0"/>
              <a:pPr/>
              <a:t>14/07/2012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29872-33BB-426D-919C-914CDB17FC1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7303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29872-33BB-426D-919C-914CDB17FC11}" type="slidenum">
              <a:rPr lang="vi-VN" smtClean="0"/>
              <a:pPr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365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381000"/>
            <a:ext cx="2297113" cy="244475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76256" y="630932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0DF7A77-5560-4378-B4EA-8DAFE3E92C84}" type="slidenum">
              <a:rPr lang="en-US" smtClean="0"/>
              <a:pPr/>
              <a:t>‹#›</a:t>
            </a:fld>
            <a:r>
              <a:rPr lang="en-US" smtClean="0"/>
              <a:t>/</a:t>
            </a:r>
            <a:fld id="{90DF7A77-5560-4378-B4EA-8DAFE3E92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228600" y="304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800600"/>
            <a:ext cx="6156325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3363" y="5105400"/>
            <a:ext cx="61722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85EF4F-1AC7-492D-A6D9-D4F27D7916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85A65-F500-4331-ABDC-8919F5A916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035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11313"/>
            <a:ext cx="8191500" cy="471328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FFBF98DD-195F-4F98-BA51-411A1B41F6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05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7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8" name="Freeform 7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9" name="Freeform 8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10" name="Freeform 9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1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12" name="Oval 23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19426B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www.themegallery.com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BF37B8F-7FFA-401C-87AD-637223BD7A6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27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6C912-2B56-46CC-9247-27EB9E1C5F12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64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B2F21-8008-45AC-8A7A-74A56D147A57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14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54994-82F3-4466-816B-215EA64B3941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84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0AF73-C223-449C-BB2A-D4B6AAEBED23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268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1C26-103C-4579-822E-031751357E58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917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EB423-1C2D-45EB-84A7-68C41026AD95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1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40352" y="645333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478CAC55-C1DF-497A-A736-DEAC1E8F6173}" type="slidenum">
              <a:rPr lang="en-US" smtClean="0"/>
              <a:pPr/>
              <a:t>‹#›</a:t>
            </a:fld>
            <a:r>
              <a:rPr lang="en-US" smtClean="0"/>
              <a:t>/&lt;15&gt;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47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EADBE-035E-46D1-B928-97E326C47E16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259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8316E-BCDD-431D-B70D-973BA5F285DE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858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79F0D-D6E5-41E6-ADE6-2747F67A8584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493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8ED87-ABB7-4D22-A7C6-790F9AE3A6BC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813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14112-3992-4155-AED5-B034AA507768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110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120F-09AB-42D4-A5CB-B33778F5BDF2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0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40352" y="645333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135A6E21-C4C8-4CFA-8B02-F225E10A1B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4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75C9AF-897B-4795-96EA-7F7B7D0768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250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FB7332-6DBD-4CDD-8BB4-3FE7171FA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96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89DCA-B8AC-429B-B129-DF5DFB7D7C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46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314B23-05CB-499E-B5AF-36DB87B268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848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A2D3DC-9CEE-46F5-8CA1-C76029ECB6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616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5F2522-E582-472D-AE44-7E2621EF36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1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p:oleObj spid="_x0000_s1203" name="Image" r:id="rId15" imgW="13003175" imgH="2577778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843515" y="6453336"/>
            <a:ext cx="838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9D75672-4E79-46E8-A7E6-AB31360CD2B1}" type="slidenum">
              <a:rPr lang="en-US" smtClean="0"/>
              <a:pPr/>
              <a:t>‹#›</a:t>
            </a:fld>
            <a:r>
              <a:rPr lang="en-US" smtClean="0"/>
              <a:t>/&lt;15&gt;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3688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1107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</a:rPr>
              <a:t>LOGO</a:t>
            </a:r>
          </a:p>
        </p:txBody>
      </p:sp>
      <p:pic>
        <p:nvPicPr>
          <p:cNvPr id="1108" name="Picture 84" descr="p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9426B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838200"/>
            <a:ext cx="594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19426B"/>
                </a:solidFill>
              </a:rPr>
              <a:t>www.themegallery.com</a:t>
            </a:r>
            <a:endParaRPr lang="en-US">
              <a:solidFill>
                <a:srgbClr val="19426B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FBFB879-6FDA-477A-B166-FBF6CCA4865F}" type="slidenum">
              <a:rPr lang="en-US">
                <a:solidFill>
                  <a:srgbClr val="19426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9426B"/>
              </a:solidFill>
            </a:endParaRPr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308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9426B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9426B"/>
                </a:solidFill>
              </a:endParaRPr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19426B"/>
                </a:solidFill>
              </a:endParaRPr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19426B"/>
                </a:solidFill>
              </a:endParaRPr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19426B"/>
                </a:solidFill>
              </a:endParaRPr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19426B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9426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1891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5856" y="1239315"/>
            <a:ext cx="6172200" cy="2376264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Bài tìm hiểu</a:t>
            </a:r>
            <a:b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Thuật toán Apriori </a:t>
            </a:r>
            <a:b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tìm luật kết hợp 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9344" y="326938"/>
            <a:ext cx="5904656" cy="576064"/>
          </a:xfrm>
        </p:spPr>
        <p:txBody>
          <a:bodyPr/>
          <a:lstStyle/>
          <a:p>
            <a:r>
              <a:rPr lang="en-US" sz="2400" b="1" smtClean="0"/>
              <a:t>Trường Đại học Công Nghệ - ĐHQGHN</a:t>
            </a:r>
            <a:endParaRPr lang="en-US" sz="2400" b="1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2987824" y="4189574"/>
            <a:ext cx="7200800" cy="213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smtClean="0">
                <a:ln>
                  <a:solidFill>
                    <a:schemeClr val="accent1"/>
                  </a:solidFill>
                </a:ln>
              </a:rPr>
              <a:t>Giáo viên hướng dẫn:	Hà Quang Thụy</a:t>
            </a:r>
          </a:p>
          <a:p>
            <a:r>
              <a:rPr lang="en-US" sz="2400" i="1" smtClean="0">
                <a:ln>
                  <a:solidFill>
                    <a:schemeClr val="accent1"/>
                  </a:solidFill>
                </a:ln>
              </a:rPr>
              <a:t>Sinh viên thực hiện: 	Nguyễn Thị Tươi</a:t>
            </a:r>
          </a:p>
          <a:p>
            <a:r>
              <a:rPr lang="en-US" sz="2400" i="1" smtClean="0">
                <a:ln>
                  <a:solidFill>
                    <a:schemeClr val="accent1"/>
                  </a:solidFill>
                </a:ln>
              </a:rPr>
              <a:t>Lớp: 				K54CB</a:t>
            </a:r>
          </a:p>
          <a:p>
            <a:r>
              <a:rPr lang="en-US" sz="2400" i="1" smtClean="0">
                <a:ln>
                  <a:solidFill>
                    <a:schemeClr val="accent1"/>
                  </a:solidFill>
                </a:ln>
              </a:rPr>
              <a:t>Mã sinh viên: 		09020603</a:t>
            </a:r>
            <a:endParaRPr lang="en-US" sz="2400" i="1">
              <a:ln>
                <a:solidFill>
                  <a:schemeClr val="accent1"/>
                </a:solidFill>
              </a:ln>
            </a:endParaRPr>
          </a:p>
          <a:p>
            <a:endParaRPr lang="en-US" sz="2400" smtClean="0"/>
          </a:p>
        </p:txBody>
      </p:sp>
      <p:pic>
        <p:nvPicPr>
          <p:cNvPr id="7" name="Picture 11" descr="C:\Documents and Settings\MayTuoiNguyen\My Documents\Downloads\thm_Btflyhello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953000"/>
            <a:ext cx="1981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7384"/>
            <a:ext cx="1395515" cy="136815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DF7A77-5560-4378-B4EA-8DAFE3E92C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gray">
          <a:xfrm>
            <a:off x="351397" y="1412776"/>
            <a:ext cx="208823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Giai đoạn 2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1810947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i="1" smtClean="0">
                <a:latin typeface="Times New Roman" pitchFamily="18" charset="0"/>
                <a:cs typeface="Times New Roman" pitchFamily="18" charset="0"/>
              </a:rPr>
              <a:t>Sử dụng các frequent itemsets thu được ở bước 1 sinh ra các luật kết hợp thỏa mãn confidence ≥ minconf.</a:t>
            </a:r>
            <a:endParaRPr lang="vi-VN" sz="20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397" y="2518833"/>
            <a:ext cx="8397067" cy="40065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48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gray">
          <a:xfrm>
            <a:off x="351396" y="1412776"/>
            <a:ext cx="3644539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Minh họa thuật toán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6412815"/>
              </p:ext>
            </p:extLst>
          </p:nvPr>
        </p:nvGraphicFramePr>
        <p:xfrm>
          <a:off x="697755" y="2204864"/>
          <a:ext cx="353667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971"/>
                <a:gridCol w="3129701"/>
              </a:tblGrid>
              <a:tr h="18084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Tid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17990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Chicken, Milk}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990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Cheese}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7990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{Cheese, Boots}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990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Chicken, Cheese}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7990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Chicken, Clothes, Cheese, Milk }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990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Clothes, Milk}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7990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Milk, Clothes}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4438014"/>
              </p:ext>
            </p:extLst>
          </p:nvPr>
        </p:nvGraphicFramePr>
        <p:xfrm>
          <a:off x="5357473" y="2230363"/>
          <a:ext cx="2184400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/>
                <a:gridCol w="9525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Items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{Cheese}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{Clothes}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040" y="29340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C1</a:t>
            </a:r>
            <a:endParaRPr lang="vi-VN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5964903"/>
              </p:ext>
            </p:extLst>
          </p:nvPr>
        </p:nvGraphicFramePr>
        <p:xfrm>
          <a:off x="5462201" y="4653136"/>
          <a:ext cx="2184400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/>
                <a:gridCol w="9525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Items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{Cheese}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{Clothes}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990238" y="43558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F</a:t>
            </a:r>
            <a:r>
              <a:rPr lang="vi-VN" smtClean="0"/>
              <a:t>1</a:t>
            </a:r>
            <a:endParaRPr lang="vi-V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94122" y="4170488"/>
            <a:ext cx="0" cy="482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11960" y="3645024"/>
            <a:ext cx="11996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1878221"/>
              </p:ext>
            </p:extLst>
          </p:nvPr>
        </p:nvGraphicFramePr>
        <p:xfrm>
          <a:off x="495611" y="2636912"/>
          <a:ext cx="3716349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691"/>
                <a:gridCol w="974658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Cheese}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Chicken}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Clothes}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{Cheese, Chicken}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{Cheese, Clothes}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{Cheese, 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{Clothes, 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4211960" y="5805264"/>
            <a:ext cx="1199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08406" y="55079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C2</a:t>
            </a:r>
            <a:endParaRPr lang="vi-VN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3484581"/>
              </p:ext>
            </p:extLst>
          </p:nvPr>
        </p:nvGraphicFramePr>
        <p:xfrm>
          <a:off x="4972000" y="2204864"/>
          <a:ext cx="3200400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400"/>
                <a:gridCol w="10160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</a:t>
                      </a:r>
                      <a:r>
                        <a:rPr lang="vi-VN" sz="2000" u="none" strike="noStrike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</a:t>
                      </a:r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Cheese}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</a:t>
                      </a:r>
                      <a:r>
                        <a:rPr lang="vi-VN" sz="2000" u="none" strike="noStrike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</a:t>
                      </a:r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Milk}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{Clothes, Milk}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4251920" y="320022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10642" y="2754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F2</a:t>
            </a:r>
            <a:endParaRPr lang="vi-VN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1733125"/>
              </p:ext>
            </p:extLst>
          </p:nvPr>
        </p:nvGraphicFramePr>
        <p:xfrm>
          <a:off x="4637627" y="4653136"/>
          <a:ext cx="39370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  <a:gridCol w="9779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Clothes, 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638310" y="43651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C3</a:t>
            </a:r>
            <a:endParaRPr lang="vi-VN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3503885"/>
              </p:ext>
            </p:extLst>
          </p:nvPr>
        </p:nvGraphicFramePr>
        <p:xfrm>
          <a:off x="251520" y="4653136"/>
          <a:ext cx="3672408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0229"/>
                <a:gridCol w="912179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Clothes, Milk}</a:t>
                      </a:r>
                      <a:endParaRPr lang="vi-VN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1"/>
            <a:endCxn id="86" idx="3"/>
          </p:cNvCxnSpPr>
          <p:nvPr/>
        </p:nvCxnSpPr>
        <p:spPr>
          <a:xfrm flipH="1">
            <a:off x="3923928" y="4981748"/>
            <a:ext cx="7136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20374" y="46438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F</a:t>
            </a:r>
            <a:r>
              <a:rPr lang="vi-VN" smtClean="0"/>
              <a:t>3</a:t>
            </a:r>
            <a:endParaRPr lang="vi-VN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835696" y="3870340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59632" y="34917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C4 rỗng </a:t>
            </a:r>
            <a:endParaRPr lang="vi-VN"/>
          </a:p>
        </p:txBody>
      </p:sp>
      <p:sp>
        <p:nvSpPr>
          <p:cNvPr id="104" name="TextBox 103"/>
          <p:cNvSpPr txBox="1"/>
          <p:nvPr/>
        </p:nvSpPr>
        <p:spPr>
          <a:xfrm>
            <a:off x="4499992" y="148478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>
                <a:latin typeface="Times New Roman" pitchFamily="18" charset="0"/>
                <a:cs typeface="Times New Roman" pitchFamily="18" charset="0"/>
              </a:rPr>
              <a:t>Minsup = 30% , minconf = 80%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3568" y="1763524"/>
            <a:ext cx="710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>
                <a:latin typeface="Times New Roman" pitchFamily="18" charset="0"/>
                <a:cs typeface="Times New Roman" pitchFamily="18" charset="0"/>
              </a:rPr>
              <a:t>Do 2/7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&lt; minsup &lt; 3/7, ta xét các support thỏa mãn với tần số xuất hiện ≥3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660232" y="4170488"/>
            <a:ext cx="1" cy="482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0" grpId="0"/>
      <p:bldP spid="60" grpId="1"/>
      <p:bldP spid="73" grpId="0"/>
      <p:bldP spid="73" grpId="1"/>
      <p:bldP spid="79" grpId="0"/>
      <p:bldP spid="85" grpId="0"/>
      <p:bldP spid="95" grpId="0"/>
      <p:bldP spid="99" grpId="0"/>
      <p:bldP spid="104" grpId="0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gray">
          <a:xfrm>
            <a:off x="351396" y="1412776"/>
            <a:ext cx="3644539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Minh họa thuật toán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5661248"/>
            <a:ext cx="8446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Từ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các frequent itemsets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có số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item ≥ 2, ta tìm các luật kết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hợp thỏa mãn confidence ≥ minconf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80% 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4/5.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278639908"/>
              </p:ext>
            </p:extLst>
          </p:nvPr>
        </p:nvGraphicFramePr>
        <p:xfrm>
          <a:off x="1488148" y="1525240"/>
          <a:ext cx="6900276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47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gray">
          <a:xfrm>
            <a:off x="783445" y="1052736"/>
            <a:ext cx="3644539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Minh họa thuật toán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7849512"/>
              </p:ext>
            </p:extLst>
          </p:nvPr>
        </p:nvGraphicFramePr>
        <p:xfrm>
          <a:off x="697756" y="1607567"/>
          <a:ext cx="7427368" cy="4989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3763"/>
                <a:gridCol w="2071688"/>
                <a:gridCol w="1160697"/>
                <a:gridCol w="921730"/>
                <a:gridCol w="1109490"/>
              </a:tblGrid>
              <a:tr h="216066"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  <a:endParaRPr lang="vi-VN" sz="16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Association</a:t>
                      </a:r>
                      <a:r>
                        <a:rPr lang="vi-VN" sz="1600" u="none" strike="noStrike" baseline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sz="16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rules</a:t>
                      </a:r>
                      <a:endParaRPr lang="vi-VN" sz="16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 </a:t>
                      </a:r>
                      <a:r>
                        <a:rPr lang="vi-VN" sz="16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</a:t>
                      </a:r>
                      <a:r>
                        <a:rPr lang="vi-VN" sz="16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vi-VN" sz="16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).count</a:t>
                      </a:r>
                      <a:endParaRPr lang="vi-VN" sz="16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X.count</a:t>
                      </a:r>
                      <a:endParaRPr lang="vi-VN" sz="16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confidence</a:t>
                      </a:r>
                      <a:endParaRPr lang="vi-VN" sz="16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216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Chicken}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Beef→ Chicken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21606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Chicken→Beef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216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{Beef, Cheese}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Beef →Cheese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21606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Cheese→Beef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216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Clothes}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Chicken→Clothes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21606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Clothes→Chicken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16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Milk}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Chicken→Milk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4/5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1606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Milk → Chicken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16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{Clothes, Milk}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Clothes→Milk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1606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Milk → Clothes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42401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Clothes, Milk}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b"/>
                      <a:r>
                        <a:rPr lang="vi-VN" sz="1600" u="none" strike="noStrike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b"/>
                      <a:r>
                        <a:rPr lang="vi-VN" sz="1600" u="none" strike="noStrike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b"/>
                      <a:r>
                        <a:rPr lang="vi-VN" sz="1600" u="none" strike="noStrike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b"/>
                      <a:r>
                        <a:rPr lang="vi-VN" sz="1600" u="none" strike="noStrike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Chicken→Clothes, Milk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424010">
                <a:tc vMerge="1">
                  <a:txBody>
                    <a:bodyPr/>
                    <a:lstStyle/>
                    <a:p>
                      <a:pPr algn="l" fontAlgn="b"/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Clothes→Chicken, Milk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24010">
                <a:tc vMerge="1">
                  <a:txBody>
                    <a:bodyPr/>
                    <a:lstStyle/>
                    <a:p>
                      <a:pPr algn="l" fontAlgn="b"/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Milk→Chicken, Clothes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424010">
                <a:tc vMerge="1">
                  <a:txBody>
                    <a:bodyPr/>
                    <a:lstStyle/>
                    <a:p>
                      <a:pPr algn="l" fontAlgn="b"/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Chicken, Clothes→Milk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16066">
                <a:tc vMerge="1">
                  <a:txBody>
                    <a:bodyPr/>
                    <a:lstStyle/>
                    <a:p>
                      <a:pPr algn="l" fontAlgn="b"/>
                      <a:endParaRPr lang="vi-VN" sz="16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Chicken,Milk→Clothes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216066">
                <a:tc vMerge="1">
                  <a:txBody>
                    <a:bodyPr/>
                    <a:lstStyle/>
                    <a:p>
                      <a:pPr algn="l" fontAlgn="b"/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Clothes,Milk→Chicken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900334"/>
            <a:ext cx="51212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Như vậy, ta tìm được các luật kết hợp</a:t>
            </a:r>
            <a:r>
              <a: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thỏa mãn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vi-V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28613" y="20574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57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gray">
          <a:xfrm>
            <a:off x="683568" y="1357461"/>
            <a:ext cx="3644539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Minh họa thuật toán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435864"/>
              </p:ext>
            </p:extLst>
          </p:nvPr>
        </p:nvGraphicFramePr>
        <p:xfrm>
          <a:off x="179512" y="2780928"/>
          <a:ext cx="8824913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987"/>
                <a:gridCol w="2576513"/>
                <a:gridCol w="1465263"/>
                <a:gridCol w="893763"/>
                <a:gridCol w="1195387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Association</a:t>
                      </a:r>
                      <a:r>
                        <a:rPr lang="vi-VN" sz="2000" u="none" strike="noStrike" baseline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rules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</a:t>
                      </a:r>
                      <a:r>
                        <a:rPr lang="vi-VN" sz="2000" u="none" strike="noStrike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).count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X.count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confidence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Clothes→Chicken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Milk}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Chicken→Milk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4/5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Milk → Chicken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{Clothes, Milk}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Clothes→Milk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{Chicken, Clothes, Milk}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Clothes→Chicken, Milk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Chicken, Clothes→Milk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Clothes,Milk→Chicken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2600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Bing Liu (2007). Web data mining: Exploring Hyperlinks, Contents, and Usage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5"/>
          <p:cNvSpPr>
            <a:spLocks noChangeArrowheads="1" noChangeShapeType="1" noTextEdit="1"/>
          </p:cNvSpPr>
          <p:nvPr/>
        </p:nvSpPr>
        <p:spPr bwMode="gray">
          <a:xfrm>
            <a:off x="2057400" y="1981200"/>
            <a:ext cx="51054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>
                <a:rot lat="0" lon="0" rev="0"/>
              </a:camera>
              <a:lightRig rig="freezing" dir="t"/>
            </a:scene3d>
            <a:sp3d extrusionH="57150" prstMaterial="matte">
              <a:bevelT w="38100" h="38100" prst="angle"/>
              <a:bevelB w="50800" h="38100" prst="riblet"/>
            </a:sp3d>
          </a:bodyPr>
          <a:lstStyle/>
          <a:p>
            <a:pPr algn="ctr"/>
            <a:r>
              <a:rPr lang="en-US" sz="3600" b="1" i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effectLst>
                  <a:outerShdw dist="63500" dir="2212194" algn="ctr" rotWithShape="0">
                    <a:srgbClr val="868686">
                      <a:alpha val="66000"/>
                    </a:srgbClr>
                  </a:outerShdw>
                </a:effectLst>
                <a:latin typeface=".VnArabia" pitchFamily="34" charset="0"/>
                <a:cs typeface="Arial"/>
              </a:rPr>
              <a:t>Thank You !</a:t>
            </a:r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5181601" y="2819401"/>
          <a:ext cx="3962400" cy="4191000"/>
        </p:xfrm>
        <a:graphic>
          <a:graphicData uri="http://schemas.openxmlformats.org/presentationml/2006/ole">
            <p:oleObj spid="_x0000_s7227" r:id="rId4" imgW="1999793" imgH="1831543" progId="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FFFFFF"/>
                </a:solidFill>
              </a:rPr>
              <a:t>14/7/2012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37B8F-7FFA-401C-87AD-637223BD7A6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69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348" y="601662"/>
            <a:ext cx="6400800" cy="487363"/>
          </a:xfrm>
        </p:spPr>
        <p:txBody>
          <a:bodyPr/>
          <a:lstStyle/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Kết cấu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2024063"/>
            <a:ext cx="6576242" cy="665162"/>
            <a:chOff x="1828800" y="2024063"/>
            <a:chExt cx="6576242" cy="665162"/>
          </a:xfrm>
        </p:grpSpPr>
        <p:grpSp>
          <p:nvGrpSpPr>
            <p:cNvPr id="40963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4096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096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2438400" y="2633663"/>
              <a:ext cx="558998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2915816" y="2100263"/>
              <a:ext cx="54892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smtClean="0">
                  <a:solidFill>
                    <a:schemeClr val="tx2"/>
                  </a:solidFill>
                </a:rPr>
                <a:t>Luật kết hợp trong khai phá dữ liệu</a:t>
              </a:r>
              <a:endParaRPr 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0" y="2938463"/>
            <a:ext cx="6214532" cy="665162"/>
            <a:chOff x="1828800" y="2938463"/>
            <a:chExt cx="6214532" cy="665162"/>
          </a:xfrm>
        </p:grpSpPr>
        <p:grpSp>
          <p:nvGrpSpPr>
            <p:cNvPr id="40967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4096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096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0970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2438399" y="3548062"/>
              <a:ext cx="5604933" cy="79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2915816" y="3014663"/>
              <a:ext cx="2951584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smtClean="0">
                  <a:solidFill>
                    <a:schemeClr val="tx2"/>
                  </a:solidFill>
                </a:rPr>
                <a:t>Thuật toán Apriori</a:t>
              </a:r>
              <a:endParaRPr 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348" y="601662"/>
            <a:ext cx="6400800" cy="487363"/>
          </a:xfrm>
        </p:spPr>
        <p:txBody>
          <a:bodyPr/>
          <a:lstStyle/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Luật kết hợp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201811" y="2008523"/>
            <a:ext cx="791919" cy="1131314"/>
          </a:xfrm>
          <a:custGeom>
            <a:avLst/>
            <a:gdLst>
              <a:gd name="connsiteX0" fmla="*/ 0 w 1131313"/>
              <a:gd name="connsiteY0" fmla="*/ 0 h 791919"/>
              <a:gd name="connsiteX1" fmla="*/ 735354 w 1131313"/>
              <a:gd name="connsiteY1" fmla="*/ 0 h 791919"/>
              <a:gd name="connsiteX2" fmla="*/ 1131313 w 1131313"/>
              <a:gd name="connsiteY2" fmla="*/ 395960 h 791919"/>
              <a:gd name="connsiteX3" fmla="*/ 735354 w 1131313"/>
              <a:gd name="connsiteY3" fmla="*/ 791919 h 791919"/>
              <a:gd name="connsiteX4" fmla="*/ 0 w 1131313"/>
              <a:gd name="connsiteY4" fmla="*/ 791919 h 791919"/>
              <a:gd name="connsiteX5" fmla="*/ 395960 w 1131313"/>
              <a:gd name="connsiteY5" fmla="*/ 395960 h 791919"/>
              <a:gd name="connsiteX6" fmla="*/ 0 w 1131313"/>
              <a:gd name="connsiteY6" fmla="*/ 0 h 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313" h="791919">
                <a:moveTo>
                  <a:pt x="1131312" y="0"/>
                </a:moveTo>
                <a:lnTo>
                  <a:pt x="1131312" y="514748"/>
                </a:lnTo>
                <a:lnTo>
                  <a:pt x="565656" y="791919"/>
                </a:lnTo>
                <a:lnTo>
                  <a:pt x="1" y="514748"/>
                </a:lnTo>
                <a:lnTo>
                  <a:pt x="1" y="0"/>
                </a:lnTo>
                <a:lnTo>
                  <a:pt x="565656" y="277172"/>
                </a:lnTo>
                <a:lnTo>
                  <a:pt x="1131312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404851" rIns="8889" bIns="40484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Mục đích</a:t>
            </a:r>
            <a:endParaRPr lang="vi-VN" sz="1400" kern="1200"/>
          </a:p>
        </p:txBody>
      </p:sp>
      <p:sp>
        <p:nvSpPr>
          <p:cNvPr id="9" name="Freeform 8"/>
          <p:cNvSpPr/>
          <p:nvPr/>
        </p:nvSpPr>
        <p:spPr>
          <a:xfrm>
            <a:off x="1993730" y="2008525"/>
            <a:ext cx="6466701" cy="735353"/>
          </a:xfrm>
          <a:custGeom>
            <a:avLst/>
            <a:gdLst>
              <a:gd name="connsiteX0" fmla="*/ 122561 w 735353"/>
              <a:gd name="connsiteY0" fmla="*/ 0 h 6466701"/>
              <a:gd name="connsiteX1" fmla="*/ 612792 w 735353"/>
              <a:gd name="connsiteY1" fmla="*/ 0 h 6466701"/>
              <a:gd name="connsiteX2" fmla="*/ 735353 w 735353"/>
              <a:gd name="connsiteY2" fmla="*/ 122561 h 6466701"/>
              <a:gd name="connsiteX3" fmla="*/ 735353 w 735353"/>
              <a:gd name="connsiteY3" fmla="*/ 6466701 h 6466701"/>
              <a:gd name="connsiteX4" fmla="*/ 735353 w 735353"/>
              <a:gd name="connsiteY4" fmla="*/ 6466701 h 6466701"/>
              <a:gd name="connsiteX5" fmla="*/ 0 w 735353"/>
              <a:gd name="connsiteY5" fmla="*/ 6466701 h 6466701"/>
              <a:gd name="connsiteX6" fmla="*/ 0 w 735353"/>
              <a:gd name="connsiteY6" fmla="*/ 6466701 h 6466701"/>
              <a:gd name="connsiteX7" fmla="*/ 0 w 735353"/>
              <a:gd name="connsiteY7" fmla="*/ 122561 h 6466701"/>
              <a:gd name="connsiteX8" fmla="*/ 122561 w 735353"/>
              <a:gd name="connsiteY8" fmla="*/ 0 h 646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5353" h="6466701">
                <a:moveTo>
                  <a:pt x="735353" y="1077805"/>
                </a:moveTo>
                <a:lnTo>
                  <a:pt x="735353" y="5388896"/>
                </a:lnTo>
                <a:cubicBezTo>
                  <a:pt x="735353" y="5984152"/>
                  <a:pt x="729113" y="6466697"/>
                  <a:pt x="721416" y="6466697"/>
                </a:cubicBezTo>
                <a:lnTo>
                  <a:pt x="0" y="6466697"/>
                </a:lnTo>
                <a:lnTo>
                  <a:pt x="0" y="6466697"/>
                </a:lnTo>
                <a:lnTo>
                  <a:pt x="0" y="4"/>
                </a:lnTo>
                <a:lnTo>
                  <a:pt x="0" y="4"/>
                </a:lnTo>
                <a:lnTo>
                  <a:pt x="721416" y="4"/>
                </a:lnTo>
                <a:cubicBezTo>
                  <a:pt x="729113" y="4"/>
                  <a:pt x="735353" y="482549"/>
                  <a:pt x="735353" y="1077805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48596" rIns="48596" bIns="48598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Chỉ ra các mối quan hệ tương quan của các đối tượng trong khối dữ liệu lớn.</a:t>
            </a:r>
            <a:endParaRPr lang="vi-VN" sz="2000" kern="1200"/>
          </a:p>
        </p:txBody>
      </p:sp>
      <p:sp>
        <p:nvSpPr>
          <p:cNvPr id="10" name="Freeform 9"/>
          <p:cNvSpPr/>
          <p:nvPr/>
        </p:nvSpPr>
        <p:spPr>
          <a:xfrm>
            <a:off x="1201812" y="3008685"/>
            <a:ext cx="791919" cy="2795070"/>
          </a:xfrm>
          <a:custGeom>
            <a:avLst/>
            <a:gdLst>
              <a:gd name="connsiteX0" fmla="*/ 0 w 2795069"/>
              <a:gd name="connsiteY0" fmla="*/ 0 h 791919"/>
              <a:gd name="connsiteX1" fmla="*/ 2399110 w 2795069"/>
              <a:gd name="connsiteY1" fmla="*/ 0 h 791919"/>
              <a:gd name="connsiteX2" fmla="*/ 2795069 w 2795069"/>
              <a:gd name="connsiteY2" fmla="*/ 395960 h 791919"/>
              <a:gd name="connsiteX3" fmla="*/ 2399110 w 2795069"/>
              <a:gd name="connsiteY3" fmla="*/ 791919 h 791919"/>
              <a:gd name="connsiteX4" fmla="*/ 0 w 2795069"/>
              <a:gd name="connsiteY4" fmla="*/ 791919 h 791919"/>
              <a:gd name="connsiteX5" fmla="*/ 395960 w 2795069"/>
              <a:gd name="connsiteY5" fmla="*/ 395960 h 791919"/>
              <a:gd name="connsiteX6" fmla="*/ 0 w 2795069"/>
              <a:gd name="connsiteY6" fmla="*/ 0 h 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5069" h="791919">
                <a:moveTo>
                  <a:pt x="2795067" y="0"/>
                </a:moveTo>
                <a:lnTo>
                  <a:pt x="2795067" y="679733"/>
                </a:lnTo>
                <a:lnTo>
                  <a:pt x="1397533" y="791919"/>
                </a:lnTo>
                <a:lnTo>
                  <a:pt x="2" y="679733"/>
                </a:lnTo>
                <a:lnTo>
                  <a:pt x="2" y="0"/>
                </a:lnTo>
                <a:lnTo>
                  <a:pt x="1397533" y="112186"/>
                </a:lnTo>
                <a:lnTo>
                  <a:pt x="2795067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89" tIns="404852" rIns="8891" bIns="40484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Nội dung cơ bản</a:t>
            </a:r>
            <a:endParaRPr lang="vi-VN" sz="1400" kern="1200"/>
          </a:p>
        </p:txBody>
      </p:sp>
      <p:sp>
        <p:nvSpPr>
          <p:cNvPr id="11" name="Freeform 10"/>
          <p:cNvSpPr/>
          <p:nvPr/>
        </p:nvSpPr>
        <p:spPr>
          <a:xfrm>
            <a:off x="1993730" y="2996949"/>
            <a:ext cx="6466701" cy="2455913"/>
          </a:xfrm>
          <a:custGeom>
            <a:avLst/>
            <a:gdLst>
              <a:gd name="connsiteX0" fmla="*/ 409327 w 2455913"/>
              <a:gd name="connsiteY0" fmla="*/ 0 h 6466701"/>
              <a:gd name="connsiteX1" fmla="*/ 2046586 w 2455913"/>
              <a:gd name="connsiteY1" fmla="*/ 0 h 6466701"/>
              <a:gd name="connsiteX2" fmla="*/ 2455913 w 2455913"/>
              <a:gd name="connsiteY2" fmla="*/ 409327 h 6466701"/>
              <a:gd name="connsiteX3" fmla="*/ 2455913 w 2455913"/>
              <a:gd name="connsiteY3" fmla="*/ 6466701 h 6466701"/>
              <a:gd name="connsiteX4" fmla="*/ 2455913 w 2455913"/>
              <a:gd name="connsiteY4" fmla="*/ 6466701 h 6466701"/>
              <a:gd name="connsiteX5" fmla="*/ 0 w 2455913"/>
              <a:gd name="connsiteY5" fmla="*/ 6466701 h 6466701"/>
              <a:gd name="connsiteX6" fmla="*/ 0 w 2455913"/>
              <a:gd name="connsiteY6" fmla="*/ 6466701 h 6466701"/>
              <a:gd name="connsiteX7" fmla="*/ 0 w 2455913"/>
              <a:gd name="connsiteY7" fmla="*/ 409327 h 6466701"/>
              <a:gd name="connsiteX8" fmla="*/ 409327 w 2455913"/>
              <a:gd name="connsiteY8" fmla="*/ 0 h 646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5913" h="6466701">
                <a:moveTo>
                  <a:pt x="2455913" y="1077806"/>
                </a:moveTo>
                <a:lnTo>
                  <a:pt x="2455913" y="5388895"/>
                </a:lnTo>
                <a:cubicBezTo>
                  <a:pt x="2455913" y="5984150"/>
                  <a:pt x="2386314" y="6466700"/>
                  <a:pt x="2300459" y="6466700"/>
                </a:cubicBezTo>
                <a:lnTo>
                  <a:pt x="0" y="6466700"/>
                </a:lnTo>
                <a:lnTo>
                  <a:pt x="0" y="6466700"/>
                </a:lnTo>
                <a:lnTo>
                  <a:pt x="0" y="1"/>
                </a:lnTo>
                <a:lnTo>
                  <a:pt x="0" y="1"/>
                </a:lnTo>
                <a:lnTo>
                  <a:pt x="2300459" y="1"/>
                </a:lnTo>
                <a:cubicBezTo>
                  <a:pt x="2386314" y="1"/>
                  <a:pt x="2455913" y="482551"/>
                  <a:pt x="2455913" y="1077806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5128" tIns="131953" rIns="131953" bIns="131953" numCol="1" spcCol="1270" anchor="ctr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900" b="1" kern="1200" smtClean="0">
                <a:latin typeface="Times New Roman" pitchFamily="18" charset="0"/>
                <a:cs typeface="Times New Roman" pitchFamily="18" charset="0"/>
              </a:rPr>
              <a:t>T = {t</a:t>
            </a:r>
            <a:r>
              <a:rPr lang="fr-FR" sz="1900" b="1" kern="12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b="1" kern="120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fr-FR" sz="1900" b="1" kern="1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b="1" kern="1200" smtClean="0">
                <a:latin typeface="Times New Roman" pitchFamily="18" charset="0"/>
                <a:cs typeface="Times New Roman" pitchFamily="18" charset="0"/>
              </a:rPr>
              <a:t>, …, t</a:t>
            </a:r>
            <a:r>
              <a:rPr lang="fr-FR" sz="1900" b="1" kern="12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900" b="1" kern="120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fr-FR" sz="1900" kern="1200" smtClean="0">
                <a:latin typeface="Times New Roman" pitchFamily="18" charset="0"/>
                <a:cs typeface="Times New Roman" pitchFamily="18" charset="0"/>
              </a:rPr>
              <a:t>(T là cơ sở dữ liệu giao dịch)</a:t>
            </a:r>
            <a:endParaRPr lang="vi-VN" sz="1900" kern="120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900" kern="1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Mỗi t</a:t>
            </a:r>
            <a:r>
              <a:rPr lang="fr-FR" sz="1900" kern="12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900" kern="1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bao gồm tập các đối tượng </a:t>
            </a:r>
            <a:r>
              <a:rPr lang="vi-VN" sz="1900" b="1" kern="1200" smtClean="0">
                <a:latin typeface="Times New Roman" pitchFamily="18" charset="0"/>
                <a:cs typeface="Times New Roman" pitchFamily="18" charset="0"/>
              </a:rPr>
              <a:t>I = {i</a:t>
            </a:r>
            <a:r>
              <a:rPr lang="vi-VN" sz="1900" b="1" kern="12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1900" b="1" kern="120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vi-VN" sz="1900" b="1" kern="1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1900" b="1" kern="1200" smtClean="0">
                <a:latin typeface="Times New Roman" pitchFamily="18" charset="0"/>
                <a:cs typeface="Times New Roman" pitchFamily="18" charset="0"/>
              </a:rPr>
              <a:t>, …, i</a:t>
            </a:r>
            <a:r>
              <a:rPr lang="vi-VN" sz="1900" b="1" kern="1200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sz="1900" b="1" kern="12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vi-VN" sz="1900" kern="12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1900" kern="1200"/>
          </a:p>
          <a:p>
            <a:pPr marL="0" lvl="1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vi-VN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9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vi-VN" sz="1900" kern="1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Luật kết hợp chính là mối tương quan hay kết hợp giữa các item có dạng: </a:t>
            </a:r>
            <a:r>
              <a:rPr lang="vi-VN" sz="1900" b="1" i="1" kern="12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vi-VN" sz="1900" b="1" i="1" kern="120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vi-VN" sz="1900" smtClean="0"/>
              <a:t>, 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</a:rPr>
              <a:t>với X 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  <a:sym typeface="Symbol"/>
              </a:rPr>
              <a:t>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</a:rPr>
              <a:t> I, Y 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  <a:sym typeface="Symbol"/>
              </a:rPr>
              <a:t>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</a:rPr>
              <a:t> I và X 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</a:rPr>
              <a:t> Y=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r>
              <a:rPr lang="vi-VN" sz="1900" i="1" kern="1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vi-VN" sz="1900" kern="1200" smtClean="0">
                <a:latin typeface="Times New Roman" pitchFamily="18" charset="0"/>
                <a:cs typeface="Times New Roman" pitchFamily="18" charset="0"/>
              </a:rPr>
              <a:t>X (hoặc Y) là một nhóm các item và được gọi là itemset.</a:t>
            </a:r>
            <a:endParaRPr lang="vi-VN" sz="1900" kern="120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smtClean="0">
                <a:latin typeface="Times New Roman" pitchFamily="18" charset="0"/>
                <a:cs typeface="Times New Roman" pitchFamily="18" charset="0"/>
              </a:rPr>
              <a:t>Một itemset gồm k items gọi là k-itemset</a:t>
            </a:r>
            <a:endParaRPr lang="vi-VN" sz="19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348" y="601662"/>
            <a:ext cx="6400800" cy="487363"/>
          </a:xfrm>
        </p:spPr>
        <p:txBody>
          <a:bodyPr/>
          <a:lstStyle/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Luật kết hợp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403648" y="2900551"/>
            <a:ext cx="654689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spcAft>
                <a:spcPts val="1200"/>
              </a:spcAft>
            </a:pPr>
            <a:r>
              <a:rPr lang="vi-VN" sz="2000" b="1" i="1" smtClean="0">
                <a:latin typeface="Times New Roman" pitchFamily="18" charset="0"/>
                <a:cs typeface="Times New Roman" pitchFamily="18" charset="0"/>
              </a:rPr>
              <a:t>Ví dụ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: Một giao dịch như: {Beef, Chicken, Cheese}</a:t>
            </a: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Luật kết hợp có thể là: Beef ,Chicken → Cheese,</a:t>
            </a:r>
          </a:p>
          <a:p>
            <a:pPr>
              <a:spcAft>
                <a:spcPts val="1200"/>
              </a:spcAft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X = {Beef, Chicken} và Y = {Cheese}</a:t>
            </a:r>
          </a:p>
          <a:p>
            <a:pPr>
              <a:spcAft>
                <a:spcPts val="1200"/>
              </a:spcAft>
            </a:pPr>
            <a:r>
              <a:rPr lang="vi-VN" sz="20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Chúng ta có thể nói rằng những người mua Beef và Chicken thì cũng thường mua Cheese.</a:t>
            </a: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5071" y="1885082"/>
            <a:ext cx="6915474" cy="707886"/>
            <a:chOff x="3131841" y="2494637"/>
            <a:chExt cx="6480720" cy="707886"/>
          </a:xfrm>
        </p:grpSpPr>
        <p:sp>
          <p:nvSpPr>
            <p:cNvPr id="45" name="AutoShape 4"/>
            <p:cNvSpPr>
              <a:spLocks noChangeArrowheads="1"/>
            </p:cNvSpPr>
            <p:nvPr/>
          </p:nvSpPr>
          <p:spPr bwMode="blackWhite">
            <a:xfrm>
              <a:off x="3131841" y="2494637"/>
              <a:ext cx="6480720" cy="677760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03848" y="2494637"/>
              <a:ext cx="64087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Luật</a:t>
              </a:r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 kết hợp X→Y có thể hiểu rằng những người </a:t>
              </a:r>
              <a:r>
                <a:rPr lang="vi-VN" sz="2000" smtClean="0">
                  <a:latin typeface="Times New Roman" pitchFamily="18" charset="0"/>
                  <a:cs typeface="Times New Roman" pitchFamily="18" charset="0"/>
                </a:rPr>
                <a:t>mua </a:t>
              </a:r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các mặt hàng trong tập X cũng thường mua các </a:t>
              </a:r>
              <a:r>
                <a:rPr lang="vi-VN" sz="2000" smtClean="0">
                  <a:latin typeface="Times New Roman" pitchFamily="18" charset="0"/>
                  <a:cs typeface="Times New Roman" pitchFamily="18" charset="0"/>
                </a:rPr>
                <a:t> mặt </a:t>
              </a:r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hàng trong tập Y</a:t>
              </a:r>
              <a:endParaRPr lang="vi-VN" sz="20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1600" y="5145380"/>
            <a:ext cx="7272808" cy="752575"/>
            <a:chOff x="6257730" y="2584407"/>
            <a:chExt cx="4689809" cy="646333"/>
          </a:xfrm>
        </p:grpSpPr>
        <p:sp>
          <p:nvSpPr>
            <p:cNvPr id="46" name="AutoShape 5"/>
            <p:cNvSpPr>
              <a:spLocks noChangeArrowheads="1"/>
            </p:cNvSpPr>
            <p:nvPr/>
          </p:nvSpPr>
          <p:spPr bwMode="blackWhite">
            <a:xfrm>
              <a:off x="6257730" y="2584409"/>
              <a:ext cx="4506958" cy="646331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699D5F">
                    <a:gamma/>
                    <a:tint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331371" y="2584407"/>
              <a:ext cx="4616168" cy="607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Theo quan điểm thống kê, X được xem là biến độc </a:t>
              </a:r>
              <a:r>
                <a:rPr lang="vi-VN" sz="2000" smtClean="0">
                  <a:latin typeface="Times New Roman" pitchFamily="18" charset="0"/>
                  <a:cs typeface="Times New Roman" pitchFamily="18" charset="0"/>
                </a:rPr>
                <a:t>lập còn </a:t>
              </a:r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Y được xem là biến </a:t>
              </a:r>
              <a:r>
                <a:rPr lang="vi-VN" sz="2000" smtClean="0">
                  <a:latin typeface="Times New Roman" pitchFamily="18" charset="0"/>
                  <a:cs typeface="Times New Roman" pitchFamily="18" charset="0"/>
                </a:rPr>
                <a:t>phụ thuộc</a:t>
              </a:r>
              <a:endParaRPr lang="vi-VN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Luật kết hợp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183348" y="1772816"/>
            <a:ext cx="796065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Để đo lường luật kết hợp, ta sử dụng độ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hỗ trợ (Support) và độ tin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cậy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(Confidence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			 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590600" y="3429000"/>
            <a:ext cx="381000" cy="381000"/>
            <a:chOff x="2078" y="1680"/>
            <a:chExt cx="1615" cy="1615"/>
          </a:xfrm>
        </p:grpSpPr>
        <p:sp>
          <p:nvSpPr>
            <p:cNvPr id="32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590600" y="4776192"/>
            <a:ext cx="381000" cy="381000"/>
            <a:chOff x="2078" y="1680"/>
            <a:chExt cx="1615" cy="1615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9844" y="3006615"/>
            <a:ext cx="7992887" cy="1135795"/>
            <a:chOff x="268453" y="5570614"/>
            <a:chExt cx="7992887" cy="1135795"/>
          </a:xfrm>
        </p:grpSpPr>
        <p:sp>
          <p:nvSpPr>
            <p:cNvPr id="45" name="AutoShape 8"/>
            <p:cNvSpPr>
              <a:spLocks noChangeArrowheads="1"/>
            </p:cNvSpPr>
            <p:nvPr/>
          </p:nvSpPr>
          <p:spPr bwMode="gray">
            <a:xfrm>
              <a:off x="268453" y="5570614"/>
              <a:ext cx="7992887" cy="1135795"/>
            </a:xfrm>
            <a:prstGeom prst="roundRect">
              <a:avLst>
                <a:gd name="adj" fmla="val 50000"/>
              </a:avLst>
            </a:prstGeom>
            <a:ln>
              <a:solidFill>
                <a:srgbClr val="0000CC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vi-VN" smtClean="0">
                  <a:latin typeface="Times New Roman" pitchFamily="18" charset="0"/>
                  <a:cs typeface="Times New Roman" pitchFamily="18" charset="0"/>
                </a:rPr>
                <a:t>				     n </a:t>
              </a:r>
              <a:r>
                <a:rPr lang="vi-VN">
                  <a:latin typeface="Times New Roman" pitchFamily="18" charset="0"/>
                  <a:cs typeface="Times New Roman" pitchFamily="18" charset="0"/>
                </a:rPr>
                <a:t>là </a:t>
              </a:r>
              <a:r>
                <a:rPr lang="vi-VN" smtClean="0">
                  <a:latin typeface="Times New Roman" pitchFamily="18" charset="0"/>
                  <a:cs typeface="Times New Roman" pitchFamily="18" charset="0"/>
                </a:rPr>
                <a:t>tổng </a:t>
              </a:r>
              <a:r>
                <a:rPr lang="vi-VN">
                  <a:latin typeface="Times New Roman" pitchFamily="18" charset="0"/>
                  <a:cs typeface="Times New Roman" pitchFamily="18" charset="0"/>
                </a:rPr>
                <a:t>số giao dịch.</a:t>
              </a:r>
            </a:p>
            <a:p>
              <a:r>
                <a:rPr lang="vi-VN">
                  <a:latin typeface="Times New Roman" pitchFamily="18" charset="0"/>
                  <a:cs typeface="Times New Roman" pitchFamily="18" charset="0"/>
                </a:rPr>
                <a:t>			</a:t>
              </a:r>
              <a:r>
                <a:rPr lang="vi-VN" smtClean="0">
                  <a:latin typeface="Times New Roman" pitchFamily="18" charset="0"/>
                  <a:cs typeface="Times New Roman" pitchFamily="18" charset="0"/>
                </a:rPr>
                <a:t>	     (X</a:t>
              </a:r>
              <a:r>
                <a:rPr lang="vi-VN">
                  <a:latin typeface="Times New Roman" pitchFamily="18" charset="0"/>
                  <a:cs typeface="Times New Roman" pitchFamily="18" charset="0"/>
                  <a:sym typeface="Symbol"/>
                </a:rPr>
                <a:t></a:t>
              </a:r>
              <a:r>
                <a:rPr lang="vi-VN">
                  <a:latin typeface="Times New Roman" pitchFamily="18" charset="0"/>
                  <a:cs typeface="Times New Roman" pitchFamily="18" charset="0"/>
                </a:rPr>
                <a:t>Y).count là số giao dịch có  (X</a:t>
              </a:r>
              <a:r>
                <a:rPr lang="vi-VN">
                  <a:latin typeface="Times New Roman" pitchFamily="18" charset="0"/>
                  <a:cs typeface="Times New Roman" pitchFamily="18" charset="0"/>
                  <a:sym typeface="Symbol"/>
                </a:rPr>
                <a:t></a:t>
              </a:r>
              <a:r>
                <a:rPr lang="vi-VN">
                  <a:latin typeface="Times New Roman" pitchFamily="18" charset="0"/>
                  <a:cs typeface="Times New Roman" pitchFamily="18" charset="0"/>
                </a:rPr>
                <a:t>Y)</a:t>
              </a:r>
            </a:p>
            <a:p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6" name="Picture 4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47111" y="5589240"/>
              <a:ext cx="3536857" cy="103832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71600" y="4417274"/>
            <a:ext cx="7951131" cy="1156582"/>
            <a:chOff x="268453" y="3683243"/>
            <a:chExt cx="7759931" cy="1359049"/>
          </a:xfrm>
        </p:grpSpPr>
        <p:sp>
          <p:nvSpPr>
            <p:cNvPr id="48" name="AutoShape 8"/>
            <p:cNvSpPr>
              <a:spLocks noChangeArrowheads="1"/>
            </p:cNvSpPr>
            <p:nvPr/>
          </p:nvSpPr>
          <p:spPr bwMode="gray">
            <a:xfrm>
              <a:off x="268453" y="3683243"/>
              <a:ext cx="7759931" cy="1359049"/>
            </a:xfrm>
            <a:prstGeom prst="roundRect">
              <a:avLst>
                <a:gd name="adj" fmla="val 50000"/>
              </a:avLst>
            </a:prstGeom>
            <a:ln>
              <a:solidFill>
                <a:srgbClr val="0000CC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				       X</a:t>
              </a:r>
              <a:r>
                <a:rPr lang="vi-VN">
                  <a:latin typeface="Times New Roman" pitchFamily="18" charset="0"/>
                  <a:cs typeface="Times New Roman" pitchFamily="18" charset="0"/>
                </a:rPr>
                <a:t>.count 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là số giao dịch chứa X</a:t>
              </a:r>
              <a:endParaRPr lang="vi-VN">
                <a:latin typeface="Times New Roman" pitchFamily="18" charset="0"/>
                <a:cs typeface="Times New Roman" pitchFamily="18" charset="0"/>
              </a:endParaRPr>
            </a:p>
            <a:p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9" name="Picture 48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2172" y="3716266"/>
              <a:ext cx="3715953" cy="11736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-828600" y="2706817"/>
            <a:ext cx="1531723" cy="3314473"/>
            <a:chOff x="-828600" y="2706817"/>
            <a:chExt cx="1531723" cy="3314473"/>
          </a:xfrm>
        </p:grpSpPr>
        <p:sp>
          <p:nvSpPr>
            <p:cNvPr id="52" name="AutoShape 5"/>
            <p:cNvSpPr>
              <a:spLocks noChangeArrowheads="1"/>
            </p:cNvSpPr>
            <p:nvPr/>
          </p:nvSpPr>
          <p:spPr bwMode="ltGray">
            <a:xfrm rot="5400000" flipH="1">
              <a:off x="-1340626" y="3853078"/>
              <a:ext cx="2712004" cy="1048352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AutoShape 4"/>
            <p:cNvSpPr>
              <a:spLocks noChangeArrowheads="1"/>
            </p:cNvSpPr>
            <p:nvPr/>
          </p:nvSpPr>
          <p:spPr bwMode="ltGray">
            <a:xfrm rot="5400000">
              <a:off x="-1719975" y="3598192"/>
              <a:ext cx="3314473" cy="1531723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FF505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mtClean="0"/>
                <a:t> </a:t>
              </a:r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40352" y="6453336"/>
            <a:ext cx="838200" cy="261938"/>
          </a:xfrm>
        </p:spPr>
        <p:txBody>
          <a:bodyPr/>
          <a:lstStyle/>
          <a:p>
            <a:fld id="{9F289DCA-B8AC-429B-B129-DF5DFB7D7C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Luật kết hợp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857093" y="4357354"/>
            <a:ext cx="83164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0" hangingPunct="0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Các giá trị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minconf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là ngưỡng cần phải xác định trước khi sinh ra các luật kết hợp.</a:t>
            </a:r>
          </a:p>
          <a:p>
            <a:pPr eaLnBrk="0" hangingPunct="0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Một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itemsets mà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tần suất xuất hiện của nó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≥ minsup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goi là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frequent itemsets</a:t>
            </a:r>
            <a:endParaRPr lang="vi-VN" sz="2400" b="1" i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93657" y="1457797"/>
            <a:ext cx="8342839" cy="2400165"/>
            <a:chOff x="693657" y="2209800"/>
            <a:chExt cx="8342839" cy="2400165"/>
          </a:xfrm>
        </p:grpSpPr>
        <p:grpSp>
          <p:nvGrpSpPr>
            <p:cNvPr id="46" name="Group 27"/>
            <p:cNvGrpSpPr>
              <a:grpSpLocks/>
            </p:cNvGrpSpPr>
            <p:nvPr/>
          </p:nvGrpSpPr>
          <p:grpSpPr bwMode="auto">
            <a:xfrm>
              <a:off x="693657" y="2209800"/>
              <a:ext cx="7623011" cy="2400165"/>
              <a:chOff x="216" y="1248"/>
              <a:chExt cx="5293" cy="1615"/>
            </a:xfrm>
          </p:grpSpPr>
          <p:grpSp>
            <p:nvGrpSpPr>
              <p:cNvPr id="48" name="Group 3"/>
              <p:cNvGrpSpPr>
                <a:grpSpLocks/>
              </p:cNvGrpSpPr>
              <p:nvPr/>
            </p:nvGrpSpPr>
            <p:grpSpPr bwMode="auto">
              <a:xfrm>
                <a:off x="1824" y="1248"/>
                <a:ext cx="2014" cy="1615"/>
                <a:chOff x="1872" y="1824"/>
                <a:chExt cx="2014" cy="1615"/>
              </a:xfrm>
            </p:grpSpPr>
            <p:sp>
              <p:nvSpPr>
                <p:cNvPr id="54" name="AutoShape 4"/>
                <p:cNvSpPr>
                  <a:spLocks noChangeArrowheads="1"/>
                </p:cNvSpPr>
                <p:nvPr/>
              </p:nvSpPr>
              <p:spPr bwMode="gray">
                <a:xfrm rot="16200000" flipH="1">
                  <a:off x="1820" y="2528"/>
                  <a:ext cx="309" cy="206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55" name="AutoShape 5"/>
                <p:cNvSpPr>
                  <a:spLocks noChangeArrowheads="1"/>
                </p:cNvSpPr>
                <p:nvPr/>
              </p:nvSpPr>
              <p:spPr bwMode="gray">
                <a:xfrm rot="5400000" flipH="1">
                  <a:off x="3628" y="2494"/>
                  <a:ext cx="309" cy="206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56" name="Oval 7"/>
                <p:cNvSpPr>
                  <a:spLocks noChangeArrowheads="1"/>
                </p:cNvSpPr>
                <p:nvPr/>
              </p:nvSpPr>
              <p:spPr bwMode="gray">
                <a:xfrm>
                  <a:off x="2078" y="1824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57" name="Oval 8"/>
                <p:cNvSpPr>
                  <a:spLocks noChangeArrowheads="1"/>
                </p:cNvSpPr>
                <p:nvPr/>
              </p:nvSpPr>
              <p:spPr bwMode="gray">
                <a:xfrm>
                  <a:off x="2170" y="1915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58" name="Oval 9"/>
                <p:cNvSpPr>
                  <a:spLocks noChangeArrowheads="1"/>
                </p:cNvSpPr>
                <p:nvPr/>
              </p:nvSpPr>
              <p:spPr bwMode="gray"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59" name="Oval 10"/>
                <p:cNvSpPr>
                  <a:spLocks noChangeArrowheads="1"/>
                </p:cNvSpPr>
                <p:nvPr/>
              </p:nvSpPr>
              <p:spPr bwMode="gray"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60" name="Oval 11"/>
                <p:cNvSpPr>
                  <a:spLocks noChangeArrowheads="1"/>
                </p:cNvSpPr>
                <p:nvPr/>
              </p:nvSpPr>
              <p:spPr bwMode="gray">
                <a:xfrm>
                  <a:off x="2337" y="2083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61" name="Oval 12"/>
                <p:cNvSpPr>
                  <a:spLocks noChangeArrowheads="1"/>
                </p:cNvSpPr>
                <p:nvPr/>
              </p:nvSpPr>
              <p:spPr bwMode="gray">
                <a:xfrm>
                  <a:off x="2337" y="2083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</p:grpSp>
          <p:sp>
            <p:nvSpPr>
              <p:cNvPr id="49" name="AutoShape 15"/>
              <p:cNvSpPr>
                <a:spLocks noChangeArrowheads="1"/>
              </p:cNvSpPr>
              <p:nvPr/>
            </p:nvSpPr>
            <p:spPr bwMode="gray">
              <a:xfrm>
                <a:off x="216" y="1584"/>
                <a:ext cx="1671" cy="1279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0" name="AutoShape 18"/>
              <p:cNvSpPr>
                <a:spLocks noChangeArrowheads="1"/>
              </p:cNvSpPr>
              <p:nvPr/>
            </p:nvSpPr>
            <p:spPr bwMode="gray">
              <a:xfrm>
                <a:off x="3984" y="1584"/>
                <a:ext cx="1525" cy="1279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1" name="Text Box 19"/>
              <p:cNvSpPr txBox="1">
                <a:spLocks noChangeArrowheads="1"/>
              </p:cNvSpPr>
              <p:nvPr/>
            </p:nvSpPr>
            <p:spPr bwMode="gray">
              <a:xfrm>
                <a:off x="2259" y="1729"/>
                <a:ext cx="1143" cy="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sz="2400" b="1" smtClean="0"/>
                  <a:t>Thu được luật kết hợp</a:t>
                </a:r>
                <a:endParaRPr lang="en-US" sz="2400" b="1"/>
              </a:p>
            </p:txBody>
          </p:sp>
          <p:sp>
            <p:nvSpPr>
              <p:cNvPr id="52" name="Text Box 22"/>
              <p:cNvSpPr txBox="1">
                <a:spLocks noChangeArrowheads="1"/>
              </p:cNvSpPr>
              <p:nvPr/>
            </p:nvSpPr>
            <p:spPr bwMode="gray">
              <a:xfrm>
                <a:off x="216" y="2120"/>
                <a:ext cx="1671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i="1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support ≥ minsup</a:t>
                </a:r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gray">
              <a:xfrm>
                <a:off x="4555" y="2108"/>
                <a:ext cx="12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300192" y="3413553"/>
              <a:ext cx="27363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confidence ≥ minconf </a:t>
              </a:r>
              <a:endParaRPr lang="vi-VN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00192" y="3413553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confidence ≥ minconf </a:t>
            </a:r>
            <a:endParaRPr lang="vi-VN" sz="2400" b="1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36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43734" y="2271292"/>
            <a:ext cx="2190398" cy="4035425"/>
            <a:chOff x="1743734" y="2271292"/>
            <a:chExt cx="2190398" cy="4035425"/>
          </a:xfrm>
        </p:grpSpPr>
        <p:grpSp>
          <p:nvGrpSpPr>
            <p:cNvPr id="38" name="Group 3"/>
            <p:cNvGrpSpPr>
              <a:grpSpLocks/>
            </p:cNvGrpSpPr>
            <p:nvPr/>
          </p:nvGrpSpPr>
          <p:grpSpPr bwMode="auto">
            <a:xfrm>
              <a:off x="1764019" y="2271292"/>
              <a:ext cx="2170113" cy="4035425"/>
              <a:chOff x="720" y="1296"/>
              <a:chExt cx="1367" cy="2542"/>
            </a:xfrm>
          </p:grpSpPr>
          <p:sp>
            <p:nvSpPr>
              <p:cNvPr id="56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7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8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9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0" name="AutoShape 8"/>
              <p:cNvSpPr>
                <a:spLocks noChangeArrowheads="1"/>
              </p:cNvSpPr>
              <p:nvPr/>
            </p:nvSpPr>
            <p:spPr bwMode="gray">
              <a:xfrm>
                <a:off x="724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729EB4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1" name="AutoShape 9"/>
              <p:cNvSpPr>
                <a:spLocks noChangeArrowheads="1"/>
              </p:cNvSpPr>
              <p:nvPr/>
            </p:nvSpPr>
            <p:spPr bwMode="gray">
              <a:xfrm>
                <a:off x="752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DAFD4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grpSp>
            <p:nvGrpSpPr>
              <p:cNvPr id="62" name="Group 10"/>
              <p:cNvGrpSpPr>
                <a:grpSpLocks/>
              </p:cNvGrpSpPr>
              <p:nvPr/>
            </p:nvGrpSpPr>
            <p:grpSpPr bwMode="auto"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vi-VN"/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vi-VN"/>
                </a:p>
              </p:txBody>
            </p:sp>
            <p:sp>
              <p:nvSpPr>
                <p:cNvPr id="68" name="Oval 14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vi-VN"/>
                </a:p>
              </p:txBody>
            </p:sp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vi-VN"/>
                </a:p>
              </p:txBody>
            </p:sp>
          </p:grp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gray">
              <a:xfrm>
                <a:off x="1276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gray">
              <a:xfrm>
                <a:off x="768" y="1776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743734" y="2921547"/>
              <a:ext cx="2093913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Tìm tất cả frequent itemsets: Sử dụng k-itemset (itemsets gồm k items) được dùng để tìm (k+1)- itemset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17210" y="2281487"/>
            <a:ext cx="2166938" cy="4035425"/>
            <a:chOff x="3581400" y="1831975"/>
            <a:chExt cx="2166938" cy="4035425"/>
          </a:xfrm>
        </p:grpSpPr>
        <p:grpSp>
          <p:nvGrpSpPr>
            <p:cNvPr id="41" name="Group 18"/>
            <p:cNvGrpSpPr>
              <a:grpSpLocks/>
            </p:cNvGrpSpPr>
            <p:nvPr/>
          </p:nvGrpSpPr>
          <p:grpSpPr bwMode="auto">
            <a:xfrm>
              <a:off x="3581400" y="1831975"/>
              <a:ext cx="2166938" cy="4035425"/>
              <a:chOff x="2208" y="1296"/>
              <a:chExt cx="1365" cy="2542"/>
            </a:xfrm>
          </p:grpSpPr>
          <p:sp>
            <p:nvSpPr>
              <p:cNvPr id="43" name="AutoShape 19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4" name="AutoShape 20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73E77E">
                      <a:gamma/>
                      <a:tint val="5451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6" name="AutoShape 22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>
                      <a:gamma/>
                      <a:tint val="33333"/>
                      <a:invGamma/>
                    </a:srgbClr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7" name="Oval 23"/>
              <p:cNvSpPr>
                <a:spLocks noChangeArrowheads="1"/>
              </p:cNvSpPr>
              <p:nvPr/>
            </p:nvSpPr>
            <p:spPr bwMode="gray">
              <a:xfrm>
                <a:off x="2677" y="1296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48" name="Oval 24"/>
              <p:cNvSpPr>
                <a:spLocks noChangeArrowheads="1"/>
              </p:cNvSpPr>
              <p:nvPr/>
            </p:nvSpPr>
            <p:spPr bwMode="gray">
              <a:xfrm>
                <a:off x="2681" y="1299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9" name="Oval 25"/>
              <p:cNvSpPr>
                <a:spLocks noChangeArrowheads="1"/>
              </p:cNvSpPr>
              <p:nvPr/>
            </p:nvSpPr>
            <p:spPr bwMode="gray">
              <a:xfrm>
                <a:off x="2686" y="1301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50" name="Oval 26"/>
              <p:cNvSpPr>
                <a:spLocks noChangeArrowheads="1"/>
              </p:cNvSpPr>
              <p:nvPr/>
            </p:nvSpPr>
            <p:spPr bwMode="gray">
              <a:xfrm>
                <a:off x="2690" y="1305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51" name="Oval 27"/>
              <p:cNvSpPr>
                <a:spLocks noChangeArrowheads="1"/>
              </p:cNvSpPr>
              <p:nvPr/>
            </p:nvSpPr>
            <p:spPr bwMode="gray">
              <a:xfrm>
                <a:off x="2712" y="1315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52" name="Text Box 28"/>
              <p:cNvSpPr txBox="1">
                <a:spLocks noChangeArrowheads="1"/>
              </p:cNvSpPr>
              <p:nvPr/>
            </p:nvSpPr>
            <p:spPr bwMode="gray">
              <a:xfrm>
                <a:off x="2764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53" name="Text Box 29"/>
              <p:cNvSpPr txBox="1">
                <a:spLocks noChangeArrowheads="1"/>
              </p:cNvSpPr>
              <p:nvPr/>
            </p:nvSpPr>
            <p:spPr bwMode="gray">
              <a:xfrm>
                <a:off x="2256" y="1776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AutoShape 30"/>
              <p:cNvSpPr>
                <a:spLocks noChangeArrowheads="1"/>
              </p:cNvSpPr>
              <p:nvPr/>
            </p:nvSpPr>
            <p:spPr bwMode="gray">
              <a:xfrm>
                <a:off x="2210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58A4AE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5" name="AutoShape 31"/>
              <p:cNvSpPr>
                <a:spLocks noChangeArrowheads="1"/>
              </p:cNvSpPr>
              <p:nvPr/>
            </p:nvSpPr>
            <p:spPr bwMode="gray">
              <a:xfrm>
                <a:off x="2238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2B2BB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3581401" y="2548666"/>
              <a:ext cx="21336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Tìm tất cả các luật kết hợp </a:t>
              </a:r>
              <a:r>
                <a:rPr lang="vi-VN" sz="2000" smtClean="0">
                  <a:latin typeface="Times New Roman" pitchFamily="18" charset="0"/>
                  <a:cs typeface="Times New Roman" pitchFamily="18" charset="0"/>
                </a:rPr>
                <a:t>từ </a:t>
              </a:r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các frequent itemsets (các luật kết hợp thỏa mãn 2 tham số </a:t>
              </a:r>
              <a:r>
                <a:rPr lang="vi-VN" sz="2000" smtClean="0">
                  <a:latin typeface="Times New Roman" pitchFamily="18" charset="0"/>
                  <a:cs typeface="Times New Roman" pitchFamily="18" charset="0"/>
                </a:rPr>
                <a:t>minsup </a:t>
              </a:r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và </a:t>
              </a:r>
              <a:r>
                <a:rPr lang="vi-VN" sz="2000" smtClean="0">
                  <a:latin typeface="Times New Roman" pitchFamily="18" charset="0"/>
                  <a:cs typeface="Times New Roman" pitchFamily="18" charset="0"/>
                </a:rPr>
                <a:t>minconf</a:t>
              </a:r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70" name="Rectangle 2"/>
          <p:cNvSpPr txBox="1">
            <a:spLocks noChangeArrowheads="1"/>
          </p:cNvSpPr>
          <p:nvPr/>
        </p:nvSpPr>
        <p:spPr bwMode="gray">
          <a:xfrm>
            <a:off x="-748680" y="1412776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Tư tưởng của thuật toán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gray">
          <a:xfrm rot="5400000" flipH="1">
            <a:off x="4510533" y="3286892"/>
            <a:ext cx="392081" cy="1277258"/>
          </a:xfrm>
          <a:prstGeom prst="upArrow">
            <a:avLst>
              <a:gd name="adj1" fmla="val 51676"/>
              <a:gd name="adj2" fmla="val 100000"/>
            </a:avLst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vi-VN" b="1" cap="all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00192" y="3413553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confidence ≥ minconf </a:t>
            </a:r>
            <a:endParaRPr lang="vi-VN" sz="2400" b="1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36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 bwMode="gray">
          <a:xfrm>
            <a:off x="-748680" y="1412776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Tư tưởng của thuật toán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9402" y="5658281"/>
            <a:ext cx="5658987" cy="1028090"/>
            <a:chOff x="219402" y="5658281"/>
            <a:chExt cx="5658987" cy="1028090"/>
          </a:xfrm>
        </p:grpSpPr>
        <p:sp>
          <p:nvSpPr>
            <p:cNvPr id="14" name="Freeform 9"/>
            <p:cNvSpPr>
              <a:spLocks/>
            </p:cNvSpPr>
            <p:nvPr/>
          </p:nvSpPr>
          <p:spPr bwMode="gray">
            <a:xfrm>
              <a:off x="5077982" y="5658281"/>
              <a:ext cx="800407" cy="1028090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gray">
            <a:xfrm>
              <a:off x="221213" y="5664114"/>
              <a:ext cx="5657176" cy="656228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gray">
            <a:xfrm>
              <a:off x="219402" y="6321800"/>
              <a:ext cx="4869445" cy="361654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mtClean="0">
                  <a:solidFill>
                    <a:schemeClr val="bg1"/>
                  </a:solidFill>
                  <a:latin typeface="Verdana" pitchFamily="34" charset="0"/>
                </a:rPr>
                <a:t>Bước 1</a:t>
              </a:r>
              <a:endParaRPr lang="en-US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74305" y="5695802"/>
              <a:ext cx="4625958" cy="521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vi-VN" sz="1400">
                  <a:latin typeface="Times New Roman" pitchFamily="18" charset="0"/>
                  <a:cs typeface="Times New Roman" pitchFamily="18" charset="0"/>
                </a:rPr>
                <a:t> Duyệt toàn bộ transaction database để có được support S của 1-itemset, so sánh S với minsup, để có được 1-itemset (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vi-VN" sz="1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vi-VN" sz="140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67497" y="4640211"/>
            <a:ext cx="5314920" cy="1032653"/>
            <a:chOff x="1367497" y="4640211"/>
            <a:chExt cx="5314920" cy="1032653"/>
          </a:xfrm>
        </p:grpSpPr>
        <p:sp>
          <p:nvSpPr>
            <p:cNvPr id="13" name="Freeform 8"/>
            <p:cNvSpPr>
              <a:spLocks/>
            </p:cNvSpPr>
            <p:nvPr/>
          </p:nvSpPr>
          <p:spPr bwMode="gray">
            <a:xfrm>
              <a:off x="5878389" y="4646232"/>
              <a:ext cx="794974" cy="10266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1367497" y="4646232"/>
              <a:ext cx="5314920" cy="662061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gray">
            <a:xfrm>
              <a:off x="1371119" y="5306835"/>
              <a:ext cx="4525379" cy="361654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mtClean="0">
                  <a:solidFill>
                    <a:schemeClr val="bg1"/>
                  </a:solidFill>
                  <a:latin typeface="Verdana" pitchFamily="34" charset="0"/>
                </a:rPr>
                <a:t>Bước 2</a:t>
              </a:r>
              <a:endParaRPr lang="en-US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45571" y="4640211"/>
              <a:ext cx="40826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 Sử dụng F</a:t>
              </a:r>
              <a:r>
                <a:rPr lang="en-US" sz="1400" baseline="-25000">
                  <a:latin typeface="Times New Roman" pitchFamily="18" charset="0"/>
                  <a:cs typeface="Times New Roman" pitchFamily="18" charset="0"/>
                </a:rPr>
                <a:t>k-1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 nối (join) F</a:t>
              </a:r>
              <a:r>
                <a:rPr lang="en-US" sz="1400" baseline="-25000">
                  <a:latin typeface="Times New Roman" pitchFamily="18" charset="0"/>
                  <a:cs typeface="Times New Roman" pitchFamily="18" charset="0"/>
                </a:rPr>
                <a:t>k-1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  để sinh ra 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các k-itemset. Loại bỏ các k-itemset không có đủ  tập con. </a:t>
              </a:r>
              <a:endParaRPr lang="vi-VN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10160" y="3627927"/>
            <a:ext cx="5014168" cy="1029972"/>
            <a:chOff x="2510160" y="3627927"/>
            <a:chExt cx="5014168" cy="1029972"/>
          </a:xfrm>
        </p:grpSpPr>
        <p:sp>
          <p:nvSpPr>
            <p:cNvPr id="11" name="Freeform 6"/>
            <p:cNvSpPr>
              <a:spLocks/>
            </p:cNvSpPr>
            <p:nvPr/>
          </p:nvSpPr>
          <p:spPr bwMode="gray">
            <a:xfrm>
              <a:off x="6684229" y="3635642"/>
              <a:ext cx="798596" cy="1022257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2510160" y="3635642"/>
              <a:ext cx="4981719" cy="656228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gray">
            <a:xfrm>
              <a:off x="2511971" y="4291869"/>
              <a:ext cx="4181312" cy="361654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mtClean="0">
                  <a:solidFill>
                    <a:schemeClr val="bg1"/>
                  </a:solidFill>
                  <a:latin typeface="Verdana" pitchFamily="34" charset="0"/>
                </a:rPr>
                <a:t>Bước 3</a:t>
              </a:r>
              <a:endParaRPr lang="en-US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21812" y="3627927"/>
              <a:ext cx="4202516" cy="73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Duyệt cơ sở dữ liệu giao dịch để 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có được support của mỗi 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k-itemset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, so sánh S với minsup để thu được frequent k –itemset (F</a:t>
              </a:r>
              <a:r>
                <a:rPr lang="en-US" sz="1400" baseline="-2500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vi-VN" sz="1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61877" y="2614843"/>
            <a:ext cx="4634031" cy="1028090"/>
            <a:chOff x="3661877" y="2614843"/>
            <a:chExt cx="4634031" cy="1028090"/>
          </a:xfrm>
        </p:grpSpPr>
        <p:sp>
          <p:nvSpPr>
            <p:cNvPr id="9" name="Freeform 4"/>
            <p:cNvSpPr>
              <a:spLocks/>
            </p:cNvSpPr>
            <p:nvPr/>
          </p:nvSpPr>
          <p:spPr bwMode="gray">
            <a:xfrm>
              <a:off x="7488257" y="2614843"/>
              <a:ext cx="798596" cy="1028090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3661877" y="2614843"/>
              <a:ext cx="4634031" cy="657686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gray">
            <a:xfrm>
              <a:off x="3669120" y="3272529"/>
              <a:ext cx="3837246" cy="368946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mtClean="0">
                  <a:solidFill>
                    <a:schemeClr val="bg1"/>
                  </a:solidFill>
                  <a:latin typeface="Verdana" pitchFamily="34" charset="0"/>
                </a:rPr>
                <a:t>Bước 5</a:t>
              </a:r>
              <a:endParaRPr lang="en-US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7984" y="2617145"/>
              <a:ext cx="3540606" cy="522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Với mỗi frequent itemset I có 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số lượng  item 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k ≥ 2 , sinh tất cả 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các tập con 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không 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rỗng của I.</a:t>
              </a:r>
              <a:endParaRPr lang="vi-VN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0817" y="1556793"/>
            <a:ext cx="4225679" cy="1046597"/>
            <a:chOff x="4810817" y="1556793"/>
            <a:chExt cx="4225679" cy="1046597"/>
          </a:xfrm>
        </p:grpSpPr>
        <p:sp>
          <p:nvSpPr>
            <p:cNvPr id="39" name="Freeform 4"/>
            <p:cNvSpPr>
              <a:spLocks/>
            </p:cNvSpPr>
            <p:nvPr/>
          </p:nvSpPr>
          <p:spPr bwMode="gray">
            <a:xfrm>
              <a:off x="8272803" y="1575300"/>
              <a:ext cx="749642" cy="1028090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810817" y="1575300"/>
              <a:ext cx="4225679" cy="657686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gray">
            <a:xfrm>
              <a:off x="4818061" y="2232986"/>
              <a:ext cx="3477848" cy="3689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mtClean="0">
                  <a:solidFill>
                    <a:schemeClr val="bg1"/>
                  </a:solidFill>
                  <a:latin typeface="Verdana" pitchFamily="34" charset="0"/>
                </a:rPr>
                <a:t>Bước 6</a:t>
              </a:r>
              <a:endParaRPr lang="en-US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46216" y="1556793"/>
              <a:ext cx="3067332" cy="73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Với mỗi tập con s không rỗng của I, s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inh ra 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các luật  </a:t>
              </a:r>
              <a:r>
                <a:rPr lang="en-US" sz="1400" b="1">
                  <a:latin typeface="Times New Roman" pitchFamily="18" charset="0"/>
                  <a:cs typeface="Times New Roman" pitchFamily="18" charset="0"/>
                </a:rPr>
                <a:t>s→(I-s)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 nếu độ </a:t>
              </a: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tin cậy (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Confidence)  của nó ≥ minconf</a:t>
              </a:r>
              <a:endParaRPr lang="vi-VN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Rectangle 21"/>
          <p:cNvSpPr>
            <a:spLocks noChangeArrowheads="1"/>
          </p:cNvSpPr>
          <p:nvPr/>
        </p:nvSpPr>
        <p:spPr bwMode="gray">
          <a:xfrm>
            <a:off x="2057570" y="3583107"/>
            <a:ext cx="944764" cy="368945"/>
          </a:xfrm>
          <a:prstGeom prst="rect">
            <a:avLst/>
          </a:prstGeom>
          <a:gradFill rotWithShape="1">
            <a:gsLst>
              <a:gs pos="0">
                <a:srgbClr val="00906A">
                  <a:gamma/>
                  <a:shade val="72549"/>
                  <a:invGamma/>
                </a:srgbClr>
              </a:gs>
              <a:gs pos="50000">
                <a:srgbClr val="00906A"/>
              </a:gs>
              <a:gs pos="100000">
                <a:srgbClr val="00906A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chemeClr val="bg1"/>
                </a:solidFill>
                <a:latin typeface="Verdana" pitchFamily="34" charset="0"/>
              </a:rPr>
              <a:t>Bước 4</a:t>
            </a:r>
            <a:endParaRPr lang="en-US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7919" y="2465593"/>
            <a:ext cx="2660540" cy="1893357"/>
            <a:chOff x="1397919" y="2465593"/>
            <a:chExt cx="2660540" cy="1893357"/>
          </a:xfrm>
        </p:grpSpPr>
        <p:sp>
          <p:nvSpPr>
            <p:cNvPr id="25" name="Freeform 20"/>
            <p:cNvSpPr>
              <a:spLocks/>
            </p:cNvSpPr>
            <p:nvPr/>
          </p:nvSpPr>
          <p:spPr bwMode="gray">
            <a:xfrm rot="1436744">
              <a:off x="3134912" y="2661508"/>
              <a:ext cx="923547" cy="169744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397919" y="2465593"/>
              <a:ext cx="2165969" cy="773642"/>
              <a:chOff x="1152656" y="2870163"/>
              <a:chExt cx="2165969" cy="77364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152656" y="2870163"/>
                <a:ext cx="1972206" cy="773642"/>
                <a:chOff x="1764019" y="2579267"/>
                <a:chExt cx="2163763" cy="2857500"/>
              </a:xfrm>
            </p:grpSpPr>
            <p:sp>
              <p:nvSpPr>
                <p:cNvPr id="49" name="AutoShape 4"/>
                <p:cNvSpPr>
                  <a:spLocks noChangeArrowheads="1"/>
                </p:cNvSpPr>
                <p:nvPr/>
              </p:nvSpPr>
              <p:spPr bwMode="gray">
                <a:xfrm>
                  <a:off x="1764019" y="2579267"/>
                  <a:ext cx="2163763" cy="285750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4E91D4"/>
                    </a:gs>
                    <a:gs pos="100000">
                      <a:srgbClr val="3477A4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50" name="AutoShape 6"/>
                <p:cNvSpPr>
                  <a:spLocks noChangeArrowheads="1"/>
                </p:cNvSpPr>
                <p:nvPr/>
              </p:nvSpPr>
              <p:spPr bwMode="gray">
                <a:xfrm>
                  <a:off x="1814819" y="4650955"/>
                  <a:ext cx="2070100" cy="7096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alpha val="0"/>
                      </a:srgbClr>
                    </a:gs>
                    <a:gs pos="100000">
                      <a:srgbClr val="3CA1E6">
                        <a:gamma/>
                        <a:tint val="51373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51" name="AutoShape 7"/>
                <p:cNvSpPr>
                  <a:spLocks noChangeArrowheads="1"/>
                </p:cNvSpPr>
                <p:nvPr/>
              </p:nvSpPr>
              <p:spPr bwMode="gray">
                <a:xfrm>
                  <a:off x="1814819" y="2609430"/>
                  <a:ext cx="2070100" cy="70802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gamma/>
                        <a:tint val="33333"/>
                        <a:invGamma/>
                      </a:srgbClr>
                    </a:gs>
                    <a:gs pos="100000">
                      <a:srgbClr val="3CA1E6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1158385" y="2924944"/>
                <a:ext cx="2160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mtClean="0">
                    <a:latin typeface="Times New Roman" pitchFamily="18" charset="0"/>
                    <a:cs typeface="Times New Roman" pitchFamily="18" charset="0"/>
                  </a:rPr>
                  <a:t>Nếu không </a:t>
                </a: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tìm thấy </a:t>
                </a:r>
                <a:endParaRPr lang="en-US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mtClean="0">
                    <a:latin typeface="Times New Roman" pitchFamily="18" charset="0"/>
                    <a:cs typeface="Times New Roman" pitchFamily="18" charset="0"/>
                  </a:rPr>
                  <a:t>frequent </a:t>
                </a: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itemsets)</a:t>
                </a:r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5496" y="4005064"/>
            <a:ext cx="2831794" cy="965091"/>
            <a:chOff x="35496" y="4005064"/>
            <a:chExt cx="2831794" cy="965091"/>
          </a:xfrm>
        </p:grpSpPr>
        <p:grpSp>
          <p:nvGrpSpPr>
            <p:cNvPr id="56" name="Group 55"/>
            <p:cNvGrpSpPr/>
            <p:nvPr/>
          </p:nvGrpSpPr>
          <p:grpSpPr>
            <a:xfrm>
              <a:off x="35496" y="4005064"/>
              <a:ext cx="2165969" cy="773642"/>
              <a:chOff x="1152656" y="2870163"/>
              <a:chExt cx="2165969" cy="77364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152656" y="2870163"/>
                <a:ext cx="1972206" cy="773642"/>
                <a:chOff x="1764019" y="2579267"/>
                <a:chExt cx="2163763" cy="2857500"/>
              </a:xfrm>
            </p:grpSpPr>
            <p:sp>
              <p:nvSpPr>
                <p:cNvPr id="59" name="AutoShape 4"/>
                <p:cNvSpPr>
                  <a:spLocks noChangeArrowheads="1"/>
                </p:cNvSpPr>
                <p:nvPr/>
              </p:nvSpPr>
              <p:spPr bwMode="gray">
                <a:xfrm>
                  <a:off x="1764019" y="2579267"/>
                  <a:ext cx="2163763" cy="285750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4E91D4"/>
                    </a:gs>
                    <a:gs pos="100000">
                      <a:srgbClr val="3477A4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60" name="AutoShape 6"/>
                <p:cNvSpPr>
                  <a:spLocks noChangeArrowheads="1"/>
                </p:cNvSpPr>
                <p:nvPr/>
              </p:nvSpPr>
              <p:spPr bwMode="gray">
                <a:xfrm>
                  <a:off x="1814819" y="4650955"/>
                  <a:ext cx="2070100" cy="7096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alpha val="0"/>
                      </a:srgbClr>
                    </a:gs>
                    <a:gs pos="100000">
                      <a:srgbClr val="3CA1E6">
                        <a:gamma/>
                        <a:tint val="51373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61" name="AutoShape 7"/>
                <p:cNvSpPr>
                  <a:spLocks noChangeArrowheads="1"/>
                </p:cNvSpPr>
                <p:nvPr/>
              </p:nvSpPr>
              <p:spPr bwMode="gray">
                <a:xfrm>
                  <a:off x="1814819" y="2609430"/>
                  <a:ext cx="2070100" cy="70802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gamma/>
                        <a:tint val="33333"/>
                        <a:invGamma/>
                      </a:srgbClr>
                    </a:gs>
                    <a:gs pos="100000">
                      <a:srgbClr val="3CA1E6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1158385" y="2924944"/>
                <a:ext cx="2160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mtClean="0">
                    <a:latin typeface="Times New Roman" pitchFamily="18" charset="0"/>
                    <a:cs typeface="Times New Roman" pitchFamily="18" charset="0"/>
                  </a:rPr>
                  <a:t>Nếu còn </a:t>
                </a: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tìm thấy </a:t>
                </a:r>
                <a:endParaRPr lang="en-US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mtClean="0">
                    <a:latin typeface="Times New Roman" pitchFamily="18" charset="0"/>
                    <a:cs typeface="Times New Roman" pitchFamily="18" charset="0"/>
                  </a:rPr>
                  <a:t>frequent </a:t>
                </a: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itemsets)</a:t>
                </a:r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2" name="Freeform 20"/>
            <p:cNvSpPr>
              <a:spLocks/>
            </p:cNvSpPr>
            <p:nvPr/>
          </p:nvSpPr>
          <p:spPr bwMode="gray">
            <a:xfrm rot="15263953" flipH="1">
              <a:off x="1794072" y="3896936"/>
              <a:ext cx="784782" cy="1361655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58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27384"/>
            <a:ext cx="1395515" cy="1368152"/>
          </a:xfrm>
          <a:prstGeom prst="rect">
            <a:avLst/>
          </a:prstGeom>
        </p:spPr>
      </p:pic>
      <p:sp>
        <p:nvSpPr>
          <p:cNvPr id="33" name="Rectangle 2"/>
          <p:cNvSpPr txBox="1">
            <a:spLocks noChangeArrowheads="1"/>
          </p:cNvSpPr>
          <p:nvPr/>
        </p:nvSpPr>
        <p:spPr bwMode="gray">
          <a:xfrm>
            <a:off x="1183348" y="601662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Thuật toán Apriori</a:t>
            </a:r>
            <a:endParaRPr lang="en-US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gray">
          <a:xfrm>
            <a:off x="351397" y="1412776"/>
            <a:ext cx="208823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Giai đoạn 1</a:t>
            </a:r>
            <a:endParaRPr lang="en-US" sz="2800" i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900139"/>
            <a:ext cx="8298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i="1">
                <a:latin typeface="Times New Roman" pitchFamily="18" charset="0"/>
                <a:cs typeface="Times New Roman" pitchFamily="18" charset="0"/>
              </a:rPr>
              <a:t>Đầu tiên tìm 1-itemset (ký hiệu </a:t>
            </a:r>
            <a:r>
              <a:rPr lang="vi-VN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vi-VN" sz="2000" i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2000" i="1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vi-VN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vi-VN" sz="2000" i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2000" i="1">
                <a:latin typeface="Times New Roman" pitchFamily="18" charset="0"/>
                <a:cs typeface="Times New Roman" pitchFamily="18" charset="0"/>
              </a:rPr>
              <a:t> được dùng để tìm </a:t>
            </a:r>
            <a:r>
              <a:rPr lang="vi-VN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vi-VN" sz="2000" i="1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2000" i="1">
                <a:latin typeface="Times New Roman" pitchFamily="18" charset="0"/>
                <a:cs typeface="Times New Roman" pitchFamily="18" charset="0"/>
              </a:rPr>
              <a:t> (2-itemsets). </a:t>
            </a:r>
            <a:r>
              <a:rPr lang="vi-VN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vi-VN" sz="2000" i="1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2000" i="1">
                <a:latin typeface="Times New Roman" pitchFamily="18" charset="0"/>
                <a:cs typeface="Times New Roman" pitchFamily="18" charset="0"/>
              </a:rPr>
              <a:t> được dùng để tìm </a:t>
            </a:r>
            <a:r>
              <a:rPr lang="vi-VN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vi-VN" sz="2000" i="1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2000" i="1">
                <a:latin typeface="Times New Roman" pitchFamily="18" charset="0"/>
                <a:cs typeface="Times New Roman" pitchFamily="18" charset="0"/>
              </a:rPr>
              <a:t> (3-itemset) và tiếp tục cho đến khi không có k-itemset được tìm thấy.</a:t>
            </a:r>
          </a:p>
        </p:txBody>
      </p:sp>
      <p:pic>
        <p:nvPicPr>
          <p:cNvPr id="36" name="Picture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397" y="2922835"/>
            <a:ext cx="8253051" cy="3818533"/>
          </a:xfrm>
          <a:prstGeom prst="rect">
            <a:avLst/>
          </a:prstGeom>
        </p:spPr>
      </p:pic>
      <p:pic>
        <p:nvPicPr>
          <p:cNvPr id="37" name="Picture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754" y="2951135"/>
            <a:ext cx="7906693" cy="39068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vi-VN" smtClean="0"/>
              <a:t>14/7/2012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CAC55-C1DF-497A-A736-DEAC1E8F61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9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db2004199l">
  <a:themeElements>
    <a:clrScheme name="Office Theme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cdb2004199l</Template>
  <TotalTime>649</TotalTime>
  <Words>1158</Words>
  <Application>Microsoft Office PowerPoint</Application>
  <PresentationFormat>On-screen Show (4:3)</PresentationFormat>
  <Paragraphs>316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cdb2004199l</vt:lpstr>
      <vt:lpstr>cdb2004123l</vt:lpstr>
      <vt:lpstr>Image</vt:lpstr>
      <vt:lpstr>Bài tìm hiểu Thuật toán Apriori  tìm luật kết hợp </vt:lpstr>
      <vt:lpstr>Kết cấu</vt:lpstr>
      <vt:lpstr>Luật kết hợp</vt:lpstr>
      <vt:lpstr>Luật kết hợp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cáo Thuật toán Apriori tìm luật kết hợp </dc:title>
  <dc:creator>Tuoint</dc:creator>
  <cp:lastModifiedBy>Admin</cp:lastModifiedBy>
  <cp:revision>101</cp:revision>
  <dcterms:created xsi:type="dcterms:W3CDTF">2012-07-11T14:21:22Z</dcterms:created>
  <dcterms:modified xsi:type="dcterms:W3CDTF">2012-07-14T02:51:28Z</dcterms:modified>
</cp:coreProperties>
</file>